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04"/>
  </p:notesMasterIdLst>
  <p:sldIdLst>
    <p:sldId id="404" r:id="rId2"/>
    <p:sldId id="405" r:id="rId3"/>
    <p:sldId id="406" r:id="rId4"/>
    <p:sldId id="399" r:id="rId5"/>
    <p:sldId id="400" r:id="rId6"/>
    <p:sldId id="401" r:id="rId7"/>
    <p:sldId id="402" r:id="rId8"/>
    <p:sldId id="403" r:id="rId9"/>
    <p:sldId id="256" r:id="rId10"/>
    <p:sldId id="301" r:id="rId11"/>
    <p:sldId id="302" r:id="rId12"/>
    <p:sldId id="303" r:id="rId13"/>
    <p:sldId id="304" r:id="rId14"/>
    <p:sldId id="305" r:id="rId15"/>
    <p:sldId id="306" r:id="rId16"/>
    <p:sldId id="307" r:id="rId17"/>
    <p:sldId id="308" r:id="rId18"/>
    <p:sldId id="314" r:id="rId19"/>
    <p:sldId id="310" r:id="rId20"/>
    <p:sldId id="398" r:id="rId21"/>
    <p:sldId id="311" r:id="rId22"/>
    <p:sldId id="321" r:id="rId23"/>
    <p:sldId id="312" r:id="rId24"/>
    <p:sldId id="313" r:id="rId25"/>
    <p:sldId id="324" r:id="rId26"/>
    <p:sldId id="325" r:id="rId27"/>
    <p:sldId id="327" r:id="rId28"/>
    <p:sldId id="329" r:id="rId29"/>
    <p:sldId id="330" r:id="rId30"/>
    <p:sldId id="331" r:id="rId31"/>
    <p:sldId id="332" r:id="rId32"/>
    <p:sldId id="270" r:id="rId33"/>
    <p:sldId id="333" r:id="rId34"/>
    <p:sldId id="412" r:id="rId35"/>
    <p:sldId id="271" r:id="rId36"/>
    <p:sldId id="338" r:id="rId37"/>
    <p:sldId id="337" r:id="rId38"/>
    <p:sldId id="272" r:id="rId39"/>
    <p:sldId id="340" r:id="rId40"/>
    <p:sldId id="410" r:id="rId41"/>
    <p:sldId id="411" r:id="rId42"/>
    <p:sldId id="350" r:id="rId43"/>
    <p:sldId id="345" r:id="rId44"/>
    <p:sldId id="347" r:id="rId45"/>
    <p:sldId id="355" r:id="rId46"/>
    <p:sldId id="348" r:id="rId47"/>
    <p:sldId id="354" r:id="rId48"/>
    <p:sldId id="349" r:id="rId49"/>
    <p:sldId id="275" r:id="rId50"/>
    <p:sldId id="276" r:id="rId51"/>
    <p:sldId id="351" r:id="rId52"/>
    <p:sldId id="352" r:id="rId53"/>
    <p:sldId id="277" r:id="rId54"/>
    <p:sldId id="278" r:id="rId55"/>
    <p:sldId id="279" r:id="rId56"/>
    <p:sldId id="280" r:id="rId57"/>
    <p:sldId id="407" r:id="rId58"/>
    <p:sldId id="408" r:id="rId59"/>
    <p:sldId id="409" r:id="rId60"/>
    <p:sldId id="281" r:id="rId61"/>
    <p:sldId id="282" r:id="rId62"/>
    <p:sldId id="283" r:id="rId63"/>
    <p:sldId id="356" r:id="rId64"/>
    <p:sldId id="286" r:id="rId65"/>
    <p:sldId id="287" r:id="rId66"/>
    <p:sldId id="358" r:id="rId67"/>
    <p:sldId id="357" r:id="rId68"/>
    <p:sldId id="362" r:id="rId69"/>
    <p:sldId id="289" r:id="rId70"/>
    <p:sldId id="290" r:id="rId71"/>
    <p:sldId id="379" r:id="rId72"/>
    <p:sldId id="413" r:id="rId73"/>
    <p:sldId id="414" r:id="rId74"/>
    <p:sldId id="415" r:id="rId75"/>
    <p:sldId id="416" r:id="rId76"/>
    <p:sldId id="417" r:id="rId77"/>
    <p:sldId id="418" r:id="rId78"/>
    <p:sldId id="419" r:id="rId79"/>
    <p:sldId id="420" r:id="rId80"/>
    <p:sldId id="421" r:id="rId81"/>
    <p:sldId id="422" r:id="rId82"/>
    <p:sldId id="423" r:id="rId83"/>
    <p:sldId id="424" r:id="rId84"/>
    <p:sldId id="425" r:id="rId85"/>
    <p:sldId id="426" r:id="rId86"/>
    <p:sldId id="427" r:id="rId87"/>
    <p:sldId id="428" r:id="rId88"/>
    <p:sldId id="429" r:id="rId89"/>
    <p:sldId id="430" r:id="rId90"/>
    <p:sldId id="431" r:id="rId91"/>
    <p:sldId id="432" r:id="rId92"/>
    <p:sldId id="433" r:id="rId93"/>
    <p:sldId id="434" r:id="rId94"/>
    <p:sldId id="435" r:id="rId95"/>
    <p:sldId id="436" r:id="rId96"/>
    <p:sldId id="437" r:id="rId97"/>
    <p:sldId id="438" r:id="rId98"/>
    <p:sldId id="439" r:id="rId99"/>
    <p:sldId id="440" r:id="rId100"/>
    <p:sldId id="441" r:id="rId101"/>
    <p:sldId id="442" r:id="rId102"/>
    <p:sldId id="443" r:id="rId10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9934E"/>
    <a:srgbClr val="4A8261"/>
    <a:srgbClr val="D0CFCE"/>
    <a:srgbClr val="00CC00"/>
    <a:srgbClr val="0066FF"/>
    <a:srgbClr val="0099FF"/>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98" autoAdjust="0"/>
    <p:restoredTop sz="88837" autoAdjust="0"/>
  </p:normalViewPr>
  <p:slideViewPr>
    <p:cSldViewPr>
      <p:cViewPr varScale="1">
        <p:scale>
          <a:sx n="101" d="100"/>
          <a:sy n="101" d="100"/>
        </p:scale>
        <p:origin x="-1332" y="-84"/>
      </p:cViewPr>
      <p:guideLst>
        <p:guide orient="horz" pos="2160"/>
        <p:guide pos="2880"/>
      </p:guideLst>
    </p:cSldViewPr>
  </p:slideViewPr>
  <p:notesTextViewPr>
    <p:cViewPr>
      <p:scale>
        <a:sx n="100" d="100"/>
        <a:sy n="100" d="100"/>
      </p:scale>
      <p:origin x="0" y="0"/>
    </p:cViewPr>
  </p:notesTextViewPr>
  <p:gridSpacing cx="41292463" cy="4129246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e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e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e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91.wmf"/><Relationship Id="rId18" Type="http://schemas.openxmlformats.org/officeDocument/2006/relationships/image" Target="../media/image96.wmf"/><Relationship Id="rId3" Type="http://schemas.openxmlformats.org/officeDocument/2006/relationships/image" Target="../media/image81.wmf"/><Relationship Id="rId21" Type="http://schemas.openxmlformats.org/officeDocument/2006/relationships/image" Target="../media/image99.wmf"/><Relationship Id="rId7" Type="http://schemas.openxmlformats.org/officeDocument/2006/relationships/image" Target="../media/image85.wmf"/><Relationship Id="rId12" Type="http://schemas.openxmlformats.org/officeDocument/2006/relationships/image" Target="../media/image90.wmf"/><Relationship Id="rId17" Type="http://schemas.openxmlformats.org/officeDocument/2006/relationships/image" Target="../media/image95.wmf"/><Relationship Id="rId2" Type="http://schemas.openxmlformats.org/officeDocument/2006/relationships/image" Target="../media/image80.wmf"/><Relationship Id="rId16" Type="http://schemas.openxmlformats.org/officeDocument/2006/relationships/image" Target="../media/image94.wmf"/><Relationship Id="rId20" Type="http://schemas.openxmlformats.org/officeDocument/2006/relationships/image" Target="../media/image98.wmf"/><Relationship Id="rId1" Type="http://schemas.openxmlformats.org/officeDocument/2006/relationships/image" Target="../media/image79.wmf"/><Relationship Id="rId6" Type="http://schemas.openxmlformats.org/officeDocument/2006/relationships/image" Target="../media/image84.wmf"/><Relationship Id="rId11" Type="http://schemas.openxmlformats.org/officeDocument/2006/relationships/image" Target="../media/image89.wmf"/><Relationship Id="rId24" Type="http://schemas.openxmlformats.org/officeDocument/2006/relationships/image" Target="../media/image102.wmf"/><Relationship Id="rId5" Type="http://schemas.openxmlformats.org/officeDocument/2006/relationships/image" Target="../media/image83.wmf"/><Relationship Id="rId15" Type="http://schemas.openxmlformats.org/officeDocument/2006/relationships/image" Target="../media/image93.wmf"/><Relationship Id="rId23" Type="http://schemas.openxmlformats.org/officeDocument/2006/relationships/image" Target="../media/image101.wmf"/><Relationship Id="rId10" Type="http://schemas.openxmlformats.org/officeDocument/2006/relationships/image" Target="../media/image88.wmf"/><Relationship Id="rId19" Type="http://schemas.openxmlformats.org/officeDocument/2006/relationships/image" Target="../media/image97.wmf"/><Relationship Id="rId4" Type="http://schemas.openxmlformats.org/officeDocument/2006/relationships/image" Target="../media/image82.wmf"/><Relationship Id="rId9" Type="http://schemas.openxmlformats.org/officeDocument/2006/relationships/image" Target="../media/image87.wmf"/><Relationship Id="rId14" Type="http://schemas.openxmlformats.org/officeDocument/2006/relationships/image" Target="../media/image92.wmf"/><Relationship Id="rId22" Type="http://schemas.openxmlformats.org/officeDocument/2006/relationships/image" Target="../media/image10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3.png"/></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image" Target="../media/image117.wmf"/><Relationship Id="rId3" Type="http://schemas.openxmlformats.org/officeDocument/2006/relationships/image" Target="../media/image107.wmf"/><Relationship Id="rId7" Type="http://schemas.openxmlformats.org/officeDocument/2006/relationships/image" Target="../media/image111.wmf"/><Relationship Id="rId12" Type="http://schemas.openxmlformats.org/officeDocument/2006/relationships/image" Target="../media/image116.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11" Type="http://schemas.openxmlformats.org/officeDocument/2006/relationships/image" Target="../media/image115.wmf"/><Relationship Id="rId5" Type="http://schemas.openxmlformats.org/officeDocument/2006/relationships/image" Target="../media/image109.wmf"/><Relationship Id="rId15" Type="http://schemas.openxmlformats.org/officeDocument/2006/relationships/image" Target="../media/image119.wmf"/><Relationship Id="rId10"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image" Target="../media/image113.wmf"/><Relationship Id="rId14" Type="http://schemas.openxmlformats.org/officeDocument/2006/relationships/image" Target="../media/image11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image" Target="../media/image132.wmf"/><Relationship Id="rId3" Type="http://schemas.openxmlformats.org/officeDocument/2006/relationships/image" Target="../media/image122.wmf"/><Relationship Id="rId7" Type="http://schemas.openxmlformats.org/officeDocument/2006/relationships/image" Target="../media/image126.wmf"/><Relationship Id="rId12" Type="http://schemas.openxmlformats.org/officeDocument/2006/relationships/image" Target="../media/image131.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11" Type="http://schemas.openxmlformats.org/officeDocument/2006/relationships/image" Target="../media/image130.wmf"/><Relationship Id="rId5" Type="http://schemas.openxmlformats.org/officeDocument/2006/relationships/image" Target="../media/image124.wmf"/><Relationship Id="rId15" Type="http://schemas.openxmlformats.org/officeDocument/2006/relationships/image" Target="../media/image134.wmf"/><Relationship Id="rId10" Type="http://schemas.openxmlformats.org/officeDocument/2006/relationships/image" Target="../media/image129.wmf"/><Relationship Id="rId4" Type="http://schemas.openxmlformats.org/officeDocument/2006/relationships/image" Target="../media/image123.wmf"/><Relationship Id="rId9" Type="http://schemas.openxmlformats.org/officeDocument/2006/relationships/image" Target="../media/image128.wmf"/><Relationship Id="rId14" Type="http://schemas.openxmlformats.org/officeDocument/2006/relationships/image" Target="../media/image1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36.emf"/><Relationship Id="rId1" Type="http://schemas.openxmlformats.org/officeDocument/2006/relationships/image" Target="../media/image13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11" Type="http://schemas.openxmlformats.org/officeDocument/2006/relationships/image" Target="../media/image147.wmf"/><Relationship Id="rId5" Type="http://schemas.openxmlformats.org/officeDocument/2006/relationships/image" Target="../media/image141.wmf"/><Relationship Id="rId10" Type="http://schemas.openxmlformats.org/officeDocument/2006/relationships/image" Target="../media/image146.wmf"/><Relationship Id="rId4" Type="http://schemas.openxmlformats.org/officeDocument/2006/relationships/image" Target="../media/image140.wmf"/><Relationship Id="rId9" Type="http://schemas.openxmlformats.org/officeDocument/2006/relationships/image" Target="../media/image1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wmf"/><Relationship Id="rId1" Type="http://schemas.openxmlformats.org/officeDocument/2006/relationships/image" Target="../media/image1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wmf"/><Relationship Id="rId1" Type="http://schemas.openxmlformats.org/officeDocument/2006/relationships/image" Target="../media/image15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42.wmf"/><Relationship Id="rId1" Type="http://schemas.openxmlformats.org/officeDocument/2006/relationships/image" Target="../media/image154.wmf"/><Relationship Id="rId4" Type="http://schemas.openxmlformats.org/officeDocument/2006/relationships/image" Target="../media/image15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28.e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7.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6.wmf"/><Relationship Id="rId5" Type="http://schemas.openxmlformats.org/officeDocument/2006/relationships/image" Target="../media/image21.wmf"/><Relationship Id="rId10" Type="http://schemas.openxmlformats.org/officeDocument/2006/relationships/image" Target="../media/image12.wmf"/><Relationship Id="rId4" Type="http://schemas.openxmlformats.org/officeDocument/2006/relationships/image" Target="../media/image20.wmf"/><Relationship Id="rId9"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64.png"/></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67.w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77.wmf"/><Relationship Id="rId5" Type="http://schemas.openxmlformats.org/officeDocument/2006/relationships/image" Target="../media/image182.wmf"/><Relationship Id="rId4" Type="http://schemas.openxmlformats.org/officeDocument/2006/relationships/image" Target="../media/image18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image" Target="../media/image194.wmf"/><Relationship Id="rId3" Type="http://schemas.openxmlformats.org/officeDocument/2006/relationships/image" Target="../media/image185.wmf"/><Relationship Id="rId7" Type="http://schemas.openxmlformats.org/officeDocument/2006/relationships/image" Target="../media/image188.wmf"/><Relationship Id="rId12" Type="http://schemas.openxmlformats.org/officeDocument/2006/relationships/image" Target="../media/image193.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77.wmf"/><Relationship Id="rId11" Type="http://schemas.openxmlformats.org/officeDocument/2006/relationships/image" Target="../media/image192.wmf"/><Relationship Id="rId5" Type="http://schemas.openxmlformats.org/officeDocument/2006/relationships/image" Target="../media/image187.wmf"/><Relationship Id="rId10" Type="http://schemas.openxmlformats.org/officeDocument/2006/relationships/image" Target="../media/image191.wmf"/><Relationship Id="rId4" Type="http://schemas.openxmlformats.org/officeDocument/2006/relationships/image" Target="../media/image186.wmf"/><Relationship Id="rId9" Type="http://schemas.openxmlformats.org/officeDocument/2006/relationships/image" Target="../media/image190.wmf"/><Relationship Id="rId14" Type="http://schemas.openxmlformats.org/officeDocument/2006/relationships/image" Target="../media/image195.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image" Target="../media/image188.wmf"/><Relationship Id="rId7" Type="http://schemas.openxmlformats.org/officeDocument/2006/relationships/image" Target="../media/image192.w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image" Target="../media/image189.wmf"/><Relationship Id="rId7" Type="http://schemas.openxmlformats.org/officeDocument/2006/relationships/image" Target="../media/image202.wmf"/><Relationship Id="rId12" Type="http://schemas.openxmlformats.org/officeDocument/2006/relationships/image" Target="../media/image177.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1.wmf"/><Relationship Id="rId11" Type="http://schemas.openxmlformats.org/officeDocument/2006/relationships/image" Target="../media/image206.wmf"/><Relationship Id="rId5" Type="http://schemas.openxmlformats.org/officeDocument/2006/relationships/image" Target="../media/image200.wmf"/><Relationship Id="rId10" Type="http://schemas.openxmlformats.org/officeDocument/2006/relationships/image" Target="../media/image205.wmf"/><Relationship Id="rId4" Type="http://schemas.openxmlformats.org/officeDocument/2006/relationships/image" Target="../media/image190.wmf"/><Relationship Id="rId9" Type="http://schemas.openxmlformats.org/officeDocument/2006/relationships/image" Target="../media/image20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wmf"/><Relationship Id="rId4" Type="http://schemas.openxmlformats.org/officeDocument/2006/relationships/image" Target="../media/image3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9.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90.wmf"/><Relationship Id="rId7" Type="http://schemas.openxmlformats.org/officeDocument/2006/relationships/image" Target="../media/image214.wmf"/><Relationship Id="rId2" Type="http://schemas.openxmlformats.org/officeDocument/2006/relationships/image" Target="../media/image189.wmf"/><Relationship Id="rId1" Type="http://schemas.openxmlformats.org/officeDocument/2006/relationships/image" Target="../media/image210.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189.wmf"/><Relationship Id="rId7" Type="http://schemas.openxmlformats.org/officeDocument/2006/relationships/image" Target="../media/image219.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18.wmf"/><Relationship Id="rId5" Type="http://schemas.openxmlformats.org/officeDocument/2006/relationships/image" Target="../media/image217.wmf"/><Relationship Id="rId10" Type="http://schemas.openxmlformats.org/officeDocument/2006/relationships/image" Target="../media/image177.wmf"/><Relationship Id="rId4" Type="http://schemas.openxmlformats.org/officeDocument/2006/relationships/image" Target="../media/image190.wmf"/><Relationship Id="rId9" Type="http://schemas.openxmlformats.org/officeDocument/2006/relationships/image" Target="../media/image221.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image" Target="../media/image44.wmf"/><Relationship Id="rId18" Type="http://schemas.openxmlformats.org/officeDocument/2006/relationships/image" Target="../media/image236.wmf"/><Relationship Id="rId26" Type="http://schemas.openxmlformats.org/officeDocument/2006/relationships/image" Target="../media/image242.wmf"/><Relationship Id="rId3" Type="http://schemas.openxmlformats.org/officeDocument/2006/relationships/image" Target="../media/image224.wmf"/><Relationship Id="rId21" Type="http://schemas.openxmlformats.org/officeDocument/2006/relationships/image" Target="../media/image238.wmf"/><Relationship Id="rId7" Type="http://schemas.openxmlformats.org/officeDocument/2006/relationships/image" Target="../media/image228.wmf"/><Relationship Id="rId12" Type="http://schemas.openxmlformats.org/officeDocument/2006/relationships/image" Target="../media/image233.wmf"/><Relationship Id="rId17" Type="http://schemas.openxmlformats.org/officeDocument/2006/relationships/image" Target="../media/image190.wmf"/><Relationship Id="rId25" Type="http://schemas.openxmlformats.org/officeDocument/2006/relationships/image" Target="../media/image177.wmf"/><Relationship Id="rId2" Type="http://schemas.openxmlformats.org/officeDocument/2006/relationships/image" Target="../media/image223.wmf"/><Relationship Id="rId16" Type="http://schemas.openxmlformats.org/officeDocument/2006/relationships/image" Target="../media/image189.wmf"/><Relationship Id="rId20" Type="http://schemas.openxmlformats.org/officeDocument/2006/relationships/image" Target="../media/image193.wmf"/><Relationship Id="rId1" Type="http://schemas.openxmlformats.org/officeDocument/2006/relationships/image" Target="../media/image222.wmf"/><Relationship Id="rId6" Type="http://schemas.openxmlformats.org/officeDocument/2006/relationships/image" Target="../media/image227.wmf"/><Relationship Id="rId11" Type="http://schemas.openxmlformats.org/officeDocument/2006/relationships/image" Target="../media/image232.wmf"/><Relationship Id="rId24" Type="http://schemas.openxmlformats.org/officeDocument/2006/relationships/image" Target="../media/image241.wmf"/><Relationship Id="rId5" Type="http://schemas.openxmlformats.org/officeDocument/2006/relationships/image" Target="../media/image226.wmf"/><Relationship Id="rId15" Type="http://schemas.openxmlformats.org/officeDocument/2006/relationships/image" Target="../media/image235.wmf"/><Relationship Id="rId23" Type="http://schemas.openxmlformats.org/officeDocument/2006/relationships/image" Target="../media/image240.wmf"/><Relationship Id="rId28" Type="http://schemas.openxmlformats.org/officeDocument/2006/relationships/image" Target="../media/image185.wmf"/><Relationship Id="rId10" Type="http://schemas.openxmlformats.org/officeDocument/2006/relationships/image" Target="../media/image231.wmf"/><Relationship Id="rId19" Type="http://schemas.openxmlformats.org/officeDocument/2006/relationships/image" Target="../media/image237.wmf"/><Relationship Id="rId4" Type="http://schemas.openxmlformats.org/officeDocument/2006/relationships/image" Target="../media/image225.wmf"/><Relationship Id="rId9" Type="http://schemas.openxmlformats.org/officeDocument/2006/relationships/image" Target="../media/image230.wmf"/><Relationship Id="rId14" Type="http://schemas.openxmlformats.org/officeDocument/2006/relationships/image" Target="../media/image234.wmf"/><Relationship Id="rId22" Type="http://schemas.openxmlformats.org/officeDocument/2006/relationships/image" Target="../media/image239.wmf"/><Relationship Id="rId27" Type="http://schemas.openxmlformats.org/officeDocument/2006/relationships/image" Target="../media/image243.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image" Target="../media/image256.wmf"/><Relationship Id="rId3" Type="http://schemas.openxmlformats.org/officeDocument/2006/relationships/image" Target="../media/image246.wmf"/><Relationship Id="rId7" Type="http://schemas.openxmlformats.org/officeDocument/2006/relationships/image" Target="../media/image250.wmf"/><Relationship Id="rId12" Type="http://schemas.openxmlformats.org/officeDocument/2006/relationships/image" Target="../media/image255.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wmf"/><Relationship Id="rId11" Type="http://schemas.openxmlformats.org/officeDocument/2006/relationships/image" Target="../media/image254.wmf"/><Relationship Id="rId5" Type="http://schemas.openxmlformats.org/officeDocument/2006/relationships/image" Target="../media/image248.wmf"/><Relationship Id="rId10" Type="http://schemas.openxmlformats.org/officeDocument/2006/relationships/image" Target="../media/image253.wmf"/><Relationship Id="rId4" Type="http://schemas.openxmlformats.org/officeDocument/2006/relationships/image" Target="../media/image247.wmf"/><Relationship Id="rId9" Type="http://schemas.openxmlformats.org/officeDocument/2006/relationships/image" Target="../media/image252.wmf"/><Relationship Id="rId14" Type="http://schemas.openxmlformats.org/officeDocument/2006/relationships/image" Target="../media/image25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59.wmf"/><Relationship Id="rId1" Type="http://schemas.openxmlformats.org/officeDocument/2006/relationships/image" Target="../media/image258.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image" Target="../media/image270.wmf"/><Relationship Id="rId3" Type="http://schemas.openxmlformats.org/officeDocument/2006/relationships/image" Target="../media/image262.wmf"/><Relationship Id="rId7" Type="http://schemas.openxmlformats.org/officeDocument/2006/relationships/image" Target="../media/image266.wmf"/><Relationship Id="rId12" Type="http://schemas.openxmlformats.org/officeDocument/2006/relationships/image" Target="../media/image269.wmf"/><Relationship Id="rId2" Type="http://schemas.openxmlformats.org/officeDocument/2006/relationships/image" Target="../media/image261.wmf"/><Relationship Id="rId16" Type="http://schemas.openxmlformats.org/officeDocument/2006/relationships/image" Target="../media/image271.wmf"/><Relationship Id="rId1" Type="http://schemas.openxmlformats.org/officeDocument/2006/relationships/image" Target="../media/image260.wmf"/><Relationship Id="rId6" Type="http://schemas.openxmlformats.org/officeDocument/2006/relationships/image" Target="../media/image265.wmf"/><Relationship Id="rId11" Type="http://schemas.openxmlformats.org/officeDocument/2006/relationships/image" Target="../media/image190.wmf"/><Relationship Id="rId5" Type="http://schemas.openxmlformats.org/officeDocument/2006/relationships/image" Target="../media/image264.wmf"/><Relationship Id="rId15" Type="http://schemas.openxmlformats.org/officeDocument/2006/relationships/image" Target="../media/image44.wmf"/><Relationship Id="rId10" Type="http://schemas.openxmlformats.org/officeDocument/2006/relationships/image" Target="../media/image189.wmf"/><Relationship Id="rId4" Type="http://schemas.openxmlformats.org/officeDocument/2006/relationships/image" Target="../media/image263.wmf"/><Relationship Id="rId9" Type="http://schemas.openxmlformats.org/officeDocument/2006/relationships/image" Target="../media/image268.wmf"/><Relationship Id="rId14" Type="http://schemas.openxmlformats.org/officeDocument/2006/relationships/image" Target="../media/image233.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274.wmf"/><Relationship Id="rId7" Type="http://schemas.openxmlformats.org/officeDocument/2006/relationships/image" Target="../media/image278.wmf"/><Relationship Id="rId2" Type="http://schemas.openxmlformats.org/officeDocument/2006/relationships/image" Target="../media/image273.wmf"/><Relationship Id="rId1" Type="http://schemas.openxmlformats.org/officeDocument/2006/relationships/image" Target="../media/image272.wmf"/><Relationship Id="rId6" Type="http://schemas.openxmlformats.org/officeDocument/2006/relationships/image" Target="../media/image277.wmf"/><Relationship Id="rId11" Type="http://schemas.openxmlformats.org/officeDocument/2006/relationships/image" Target="../media/image282.wmf"/><Relationship Id="rId5" Type="http://schemas.openxmlformats.org/officeDocument/2006/relationships/image" Target="../media/image276.wmf"/><Relationship Id="rId10" Type="http://schemas.openxmlformats.org/officeDocument/2006/relationships/image" Target="../media/image281.wmf"/><Relationship Id="rId4" Type="http://schemas.openxmlformats.org/officeDocument/2006/relationships/image" Target="../media/image275.wmf"/><Relationship Id="rId9" Type="http://schemas.openxmlformats.org/officeDocument/2006/relationships/image" Target="../media/image280.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285.wmf"/><Relationship Id="rId7" Type="http://schemas.openxmlformats.org/officeDocument/2006/relationships/image" Target="../media/image278.wmf"/><Relationship Id="rId2" Type="http://schemas.openxmlformats.org/officeDocument/2006/relationships/image" Target="../media/image284.wmf"/><Relationship Id="rId1" Type="http://schemas.openxmlformats.org/officeDocument/2006/relationships/image" Target="../media/image272.wmf"/><Relationship Id="rId6" Type="http://schemas.openxmlformats.org/officeDocument/2006/relationships/image" Target="../media/image277.wmf"/><Relationship Id="rId5" Type="http://schemas.openxmlformats.org/officeDocument/2006/relationships/image" Target="../media/image287.wmf"/><Relationship Id="rId4" Type="http://schemas.openxmlformats.org/officeDocument/2006/relationships/image" Target="../media/image286.wmf"/><Relationship Id="rId9" Type="http://schemas.openxmlformats.org/officeDocument/2006/relationships/image" Target="../media/image282.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95.wmf"/><Relationship Id="rId13" Type="http://schemas.openxmlformats.org/officeDocument/2006/relationships/image" Target="../media/image190.wmf"/><Relationship Id="rId18" Type="http://schemas.openxmlformats.org/officeDocument/2006/relationships/image" Target="../media/image301.wmf"/><Relationship Id="rId3" Type="http://schemas.openxmlformats.org/officeDocument/2006/relationships/image" Target="../media/image290.wmf"/><Relationship Id="rId21" Type="http://schemas.openxmlformats.org/officeDocument/2006/relationships/image" Target="../media/image304.wmf"/><Relationship Id="rId7" Type="http://schemas.openxmlformats.org/officeDocument/2006/relationships/image" Target="../media/image294.wmf"/><Relationship Id="rId12" Type="http://schemas.openxmlformats.org/officeDocument/2006/relationships/image" Target="../media/image296.wmf"/><Relationship Id="rId17" Type="http://schemas.openxmlformats.org/officeDocument/2006/relationships/image" Target="../media/image300.wmf"/><Relationship Id="rId2" Type="http://schemas.openxmlformats.org/officeDocument/2006/relationships/image" Target="../media/image289.wmf"/><Relationship Id="rId16" Type="http://schemas.openxmlformats.org/officeDocument/2006/relationships/image" Target="../media/image299.wmf"/><Relationship Id="rId20" Type="http://schemas.openxmlformats.org/officeDocument/2006/relationships/image" Target="../media/image303.wmf"/><Relationship Id="rId1" Type="http://schemas.openxmlformats.org/officeDocument/2006/relationships/image" Target="../media/image288.wmf"/><Relationship Id="rId6" Type="http://schemas.openxmlformats.org/officeDocument/2006/relationships/image" Target="../media/image293.wmf"/><Relationship Id="rId11" Type="http://schemas.openxmlformats.org/officeDocument/2006/relationships/image" Target="../media/image44.wmf"/><Relationship Id="rId24" Type="http://schemas.openxmlformats.org/officeDocument/2006/relationships/image" Target="../media/image307.wmf"/><Relationship Id="rId5" Type="http://schemas.openxmlformats.org/officeDocument/2006/relationships/image" Target="../media/image292.wmf"/><Relationship Id="rId15" Type="http://schemas.openxmlformats.org/officeDocument/2006/relationships/image" Target="../media/image298.wmf"/><Relationship Id="rId23" Type="http://schemas.openxmlformats.org/officeDocument/2006/relationships/image" Target="../media/image306.wmf"/><Relationship Id="rId10" Type="http://schemas.openxmlformats.org/officeDocument/2006/relationships/image" Target="../media/image233.wmf"/><Relationship Id="rId19" Type="http://schemas.openxmlformats.org/officeDocument/2006/relationships/image" Target="../media/image302.wmf"/><Relationship Id="rId4" Type="http://schemas.openxmlformats.org/officeDocument/2006/relationships/image" Target="../media/image291.wmf"/><Relationship Id="rId9" Type="http://schemas.openxmlformats.org/officeDocument/2006/relationships/image" Target="../media/image193.wmf"/><Relationship Id="rId14" Type="http://schemas.openxmlformats.org/officeDocument/2006/relationships/image" Target="../media/image297.wmf"/><Relationship Id="rId22" Type="http://schemas.openxmlformats.org/officeDocument/2006/relationships/image" Target="../media/image30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e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image" Target="../media/image193.wmf"/><Relationship Id="rId18" Type="http://schemas.openxmlformats.org/officeDocument/2006/relationships/image" Target="../media/image315.wmf"/><Relationship Id="rId26" Type="http://schemas.openxmlformats.org/officeDocument/2006/relationships/image" Target="../media/image323.wmf"/><Relationship Id="rId3" Type="http://schemas.openxmlformats.org/officeDocument/2006/relationships/image" Target="../media/image310.wmf"/><Relationship Id="rId21" Type="http://schemas.openxmlformats.org/officeDocument/2006/relationships/image" Target="../media/image318.wmf"/><Relationship Id="rId7" Type="http://schemas.openxmlformats.org/officeDocument/2006/relationships/image" Target="../media/image311.wmf"/><Relationship Id="rId12" Type="http://schemas.openxmlformats.org/officeDocument/2006/relationships/image" Target="../media/image313.wmf"/><Relationship Id="rId17" Type="http://schemas.openxmlformats.org/officeDocument/2006/relationships/image" Target="../media/image190.wmf"/><Relationship Id="rId25" Type="http://schemas.openxmlformats.org/officeDocument/2006/relationships/image" Target="../media/image322.wmf"/><Relationship Id="rId2" Type="http://schemas.openxmlformats.org/officeDocument/2006/relationships/image" Target="../media/image309.wmf"/><Relationship Id="rId16" Type="http://schemas.openxmlformats.org/officeDocument/2006/relationships/image" Target="../media/image314.wmf"/><Relationship Id="rId20" Type="http://schemas.openxmlformats.org/officeDocument/2006/relationships/image" Target="../media/image317.wmf"/><Relationship Id="rId29" Type="http://schemas.openxmlformats.org/officeDocument/2006/relationships/image" Target="../media/image326.wmf"/><Relationship Id="rId1" Type="http://schemas.openxmlformats.org/officeDocument/2006/relationships/image" Target="../media/image308.wmf"/><Relationship Id="rId6" Type="http://schemas.openxmlformats.org/officeDocument/2006/relationships/image" Target="../media/image262.wmf"/><Relationship Id="rId11" Type="http://schemas.openxmlformats.org/officeDocument/2006/relationships/image" Target="../media/image312.wmf"/><Relationship Id="rId24" Type="http://schemas.openxmlformats.org/officeDocument/2006/relationships/image" Target="../media/image321.wmf"/><Relationship Id="rId32" Type="http://schemas.openxmlformats.org/officeDocument/2006/relationships/image" Target="../media/image329.wmf"/><Relationship Id="rId5" Type="http://schemas.openxmlformats.org/officeDocument/2006/relationships/image" Target="../media/image261.wmf"/><Relationship Id="rId15" Type="http://schemas.openxmlformats.org/officeDocument/2006/relationships/image" Target="../media/image44.wmf"/><Relationship Id="rId23" Type="http://schemas.openxmlformats.org/officeDocument/2006/relationships/image" Target="../media/image320.wmf"/><Relationship Id="rId28" Type="http://schemas.openxmlformats.org/officeDocument/2006/relationships/image" Target="../media/image325.wmf"/><Relationship Id="rId10" Type="http://schemas.openxmlformats.org/officeDocument/2006/relationships/image" Target="../media/image266.wmf"/><Relationship Id="rId19" Type="http://schemas.openxmlformats.org/officeDocument/2006/relationships/image" Target="../media/image316.wmf"/><Relationship Id="rId31" Type="http://schemas.openxmlformats.org/officeDocument/2006/relationships/image" Target="../media/image328.wmf"/><Relationship Id="rId4" Type="http://schemas.openxmlformats.org/officeDocument/2006/relationships/image" Target="../media/image260.wmf"/><Relationship Id="rId9" Type="http://schemas.openxmlformats.org/officeDocument/2006/relationships/image" Target="../media/image265.wmf"/><Relationship Id="rId14" Type="http://schemas.openxmlformats.org/officeDocument/2006/relationships/image" Target="../media/image233.wmf"/><Relationship Id="rId22" Type="http://schemas.openxmlformats.org/officeDocument/2006/relationships/image" Target="../media/image319.wmf"/><Relationship Id="rId27" Type="http://schemas.openxmlformats.org/officeDocument/2006/relationships/image" Target="../media/image324.wmf"/><Relationship Id="rId30" Type="http://schemas.openxmlformats.org/officeDocument/2006/relationships/image" Target="../media/image327.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66.wmf"/><Relationship Id="rId13" Type="http://schemas.openxmlformats.org/officeDocument/2006/relationships/image" Target="../media/image44.wmf"/><Relationship Id="rId18" Type="http://schemas.openxmlformats.org/officeDocument/2006/relationships/image" Target="../media/image324.wmf"/><Relationship Id="rId3" Type="http://schemas.openxmlformats.org/officeDocument/2006/relationships/image" Target="../media/image261.wmf"/><Relationship Id="rId7" Type="http://schemas.openxmlformats.org/officeDocument/2006/relationships/image" Target="../media/image265.wmf"/><Relationship Id="rId12" Type="http://schemas.openxmlformats.org/officeDocument/2006/relationships/image" Target="../media/image233.wmf"/><Relationship Id="rId17" Type="http://schemas.openxmlformats.org/officeDocument/2006/relationships/image" Target="../media/image323.wmf"/><Relationship Id="rId2" Type="http://schemas.openxmlformats.org/officeDocument/2006/relationships/image" Target="../media/image260.wmf"/><Relationship Id="rId16" Type="http://schemas.openxmlformats.org/officeDocument/2006/relationships/image" Target="../media/image322.wmf"/><Relationship Id="rId1" Type="http://schemas.openxmlformats.org/officeDocument/2006/relationships/image" Target="../media/image308.wmf"/><Relationship Id="rId6" Type="http://schemas.openxmlformats.org/officeDocument/2006/relationships/image" Target="../media/image264.wmf"/><Relationship Id="rId11" Type="http://schemas.openxmlformats.org/officeDocument/2006/relationships/image" Target="../media/image193.wmf"/><Relationship Id="rId5" Type="http://schemas.openxmlformats.org/officeDocument/2006/relationships/image" Target="../media/image318.wmf"/><Relationship Id="rId15" Type="http://schemas.openxmlformats.org/officeDocument/2006/relationships/image" Target="../media/image190.wmf"/><Relationship Id="rId10" Type="http://schemas.openxmlformats.org/officeDocument/2006/relationships/image" Target="../media/image320.wmf"/><Relationship Id="rId19" Type="http://schemas.openxmlformats.org/officeDocument/2006/relationships/image" Target="../media/image325.wmf"/><Relationship Id="rId4" Type="http://schemas.openxmlformats.org/officeDocument/2006/relationships/image" Target="../media/image262.wmf"/><Relationship Id="rId9" Type="http://schemas.openxmlformats.org/officeDocument/2006/relationships/image" Target="../media/image319.wmf"/><Relationship Id="rId14" Type="http://schemas.openxmlformats.org/officeDocument/2006/relationships/image" Target="../media/image321.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337.wmf"/><Relationship Id="rId13" Type="http://schemas.openxmlformats.org/officeDocument/2006/relationships/image" Target="../media/image342.wmf"/><Relationship Id="rId18" Type="http://schemas.openxmlformats.org/officeDocument/2006/relationships/image" Target="../media/image347.wmf"/><Relationship Id="rId3" Type="http://schemas.openxmlformats.org/officeDocument/2006/relationships/image" Target="../media/image332.wmf"/><Relationship Id="rId21" Type="http://schemas.openxmlformats.org/officeDocument/2006/relationships/image" Target="../media/image350.wmf"/><Relationship Id="rId7" Type="http://schemas.openxmlformats.org/officeDocument/2006/relationships/image" Target="../media/image336.emf"/><Relationship Id="rId12" Type="http://schemas.openxmlformats.org/officeDocument/2006/relationships/image" Target="../media/image341.wmf"/><Relationship Id="rId17" Type="http://schemas.openxmlformats.org/officeDocument/2006/relationships/image" Target="../media/image346.wmf"/><Relationship Id="rId2" Type="http://schemas.openxmlformats.org/officeDocument/2006/relationships/image" Target="../media/image331.wmf"/><Relationship Id="rId16" Type="http://schemas.openxmlformats.org/officeDocument/2006/relationships/image" Target="../media/image345.wmf"/><Relationship Id="rId20" Type="http://schemas.openxmlformats.org/officeDocument/2006/relationships/image" Target="../media/image349.wmf"/><Relationship Id="rId1" Type="http://schemas.openxmlformats.org/officeDocument/2006/relationships/image" Target="../media/image330.wmf"/><Relationship Id="rId6" Type="http://schemas.openxmlformats.org/officeDocument/2006/relationships/image" Target="../media/image335.emf"/><Relationship Id="rId11" Type="http://schemas.openxmlformats.org/officeDocument/2006/relationships/image" Target="../media/image340.wmf"/><Relationship Id="rId5" Type="http://schemas.openxmlformats.org/officeDocument/2006/relationships/image" Target="../media/image334.emf"/><Relationship Id="rId15" Type="http://schemas.openxmlformats.org/officeDocument/2006/relationships/image" Target="../media/image344.wmf"/><Relationship Id="rId10" Type="http://schemas.openxmlformats.org/officeDocument/2006/relationships/image" Target="../media/image339.wmf"/><Relationship Id="rId19" Type="http://schemas.openxmlformats.org/officeDocument/2006/relationships/image" Target="../media/image348.wmf"/><Relationship Id="rId4" Type="http://schemas.openxmlformats.org/officeDocument/2006/relationships/image" Target="../media/image333.wmf"/><Relationship Id="rId9" Type="http://schemas.openxmlformats.org/officeDocument/2006/relationships/image" Target="../media/image338.wmf"/><Relationship Id="rId14" Type="http://schemas.openxmlformats.org/officeDocument/2006/relationships/image" Target="../media/image343.wmf"/><Relationship Id="rId22" Type="http://schemas.openxmlformats.org/officeDocument/2006/relationships/image" Target="../media/image351.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359.wmf"/><Relationship Id="rId13" Type="http://schemas.openxmlformats.org/officeDocument/2006/relationships/image" Target="../media/image364.wmf"/><Relationship Id="rId3" Type="http://schemas.openxmlformats.org/officeDocument/2006/relationships/image" Target="../media/image354.wmf"/><Relationship Id="rId7" Type="http://schemas.openxmlformats.org/officeDocument/2006/relationships/image" Target="../media/image358.wmf"/><Relationship Id="rId12" Type="http://schemas.openxmlformats.org/officeDocument/2006/relationships/image" Target="../media/image363.wmf"/><Relationship Id="rId17" Type="http://schemas.openxmlformats.org/officeDocument/2006/relationships/image" Target="../media/image368.wmf"/><Relationship Id="rId2" Type="http://schemas.openxmlformats.org/officeDocument/2006/relationships/image" Target="../media/image353.wmf"/><Relationship Id="rId16" Type="http://schemas.openxmlformats.org/officeDocument/2006/relationships/image" Target="../media/image367.wmf"/><Relationship Id="rId1" Type="http://schemas.openxmlformats.org/officeDocument/2006/relationships/image" Target="../media/image352.wmf"/><Relationship Id="rId6" Type="http://schemas.openxmlformats.org/officeDocument/2006/relationships/image" Target="../media/image357.wmf"/><Relationship Id="rId11" Type="http://schemas.openxmlformats.org/officeDocument/2006/relationships/image" Target="../media/image362.wmf"/><Relationship Id="rId5" Type="http://schemas.openxmlformats.org/officeDocument/2006/relationships/image" Target="../media/image356.wmf"/><Relationship Id="rId15" Type="http://schemas.openxmlformats.org/officeDocument/2006/relationships/image" Target="../media/image366.wmf"/><Relationship Id="rId10" Type="http://schemas.openxmlformats.org/officeDocument/2006/relationships/image" Target="../media/image361.wmf"/><Relationship Id="rId4" Type="http://schemas.openxmlformats.org/officeDocument/2006/relationships/image" Target="../media/image355.wmf"/><Relationship Id="rId9" Type="http://schemas.openxmlformats.org/officeDocument/2006/relationships/image" Target="../media/image360.wmf"/><Relationship Id="rId14" Type="http://schemas.openxmlformats.org/officeDocument/2006/relationships/image" Target="../media/image365.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69.e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61.wmf"/><Relationship Id="rId13" Type="http://schemas.openxmlformats.org/officeDocument/2006/relationships/image" Target="../media/image378.wmf"/><Relationship Id="rId18" Type="http://schemas.openxmlformats.org/officeDocument/2006/relationships/image" Target="../media/image383.wmf"/><Relationship Id="rId3" Type="http://schemas.openxmlformats.org/officeDocument/2006/relationships/image" Target="../media/image338.wmf"/><Relationship Id="rId7" Type="http://schemas.openxmlformats.org/officeDocument/2006/relationships/image" Target="../media/image360.wmf"/><Relationship Id="rId12" Type="http://schemas.openxmlformats.org/officeDocument/2006/relationships/image" Target="../media/image377.wmf"/><Relationship Id="rId17" Type="http://schemas.openxmlformats.org/officeDocument/2006/relationships/image" Target="../media/image382.wmf"/><Relationship Id="rId2" Type="http://schemas.openxmlformats.org/officeDocument/2006/relationships/image" Target="../media/image371.wmf"/><Relationship Id="rId16" Type="http://schemas.openxmlformats.org/officeDocument/2006/relationships/image" Target="../media/image381.wmf"/><Relationship Id="rId20" Type="http://schemas.openxmlformats.org/officeDocument/2006/relationships/image" Target="../media/image385.wmf"/><Relationship Id="rId1" Type="http://schemas.openxmlformats.org/officeDocument/2006/relationships/image" Target="../media/image370.wmf"/><Relationship Id="rId6" Type="http://schemas.openxmlformats.org/officeDocument/2006/relationships/image" Target="../media/image373.wmf"/><Relationship Id="rId11" Type="http://schemas.openxmlformats.org/officeDocument/2006/relationships/image" Target="../media/image376.wmf"/><Relationship Id="rId5" Type="http://schemas.openxmlformats.org/officeDocument/2006/relationships/image" Target="../media/image372.wmf"/><Relationship Id="rId15" Type="http://schemas.openxmlformats.org/officeDocument/2006/relationships/image" Target="../media/image380.wmf"/><Relationship Id="rId10" Type="http://schemas.openxmlformats.org/officeDocument/2006/relationships/image" Target="../media/image375.wmf"/><Relationship Id="rId19" Type="http://schemas.openxmlformats.org/officeDocument/2006/relationships/image" Target="../media/image384.wmf"/><Relationship Id="rId4" Type="http://schemas.openxmlformats.org/officeDocument/2006/relationships/image" Target="../media/image339.wmf"/><Relationship Id="rId9" Type="http://schemas.openxmlformats.org/officeDocument/2006/relationships/image" Target="../media/image374.wmf"/><Relationship Id="rId14" Type="http://schemas.openxmlformats.org/officeDocument/2006/relationships/image" Target="../media/image379.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361.wmf"/><Relationship Id="rId13" Type="http://schemas.openxmlformats.org/officeDocument/2006/relationships/image" Target="../media/image393.wmf"/><Relationship Id="rId18" Type="http://schemas.openxmlformats.org/officeDocument/2006/relationships/image" Target="../media/image398.wmf"/><Relationship Id="rId3" Type="http://schemas.openxmlformats.org/officeDocument/2006/relationships/image" Target="../media/image338.wmf"/><Relationship Id="rId21" Type="http://schemas.openxmlformats.org/officeDocument/2006/relationships/image" Target="../media/image401.wmf"/><Relationship Id="rId7" Type="http://schemas.openxmlformats.org/officeDocument/2006/relationships/image" Target="../media/image360.wmf"/><Relationship Id="rId12" Type="http://schemas.openxmlformats.org/officeDocument/2006/relationships/image" Target="../media/image392.wmf"/><Relationship Id="rId17" Type="http://schemas.openxmlformats.org/officeDocument/2006/relationships/image" Target="../media/image397.wmf"/><Relationship Id="rId2" Type="http://schemas.openxmlformats.org/officeDocument/2006/relationships/image" Target="../media/image387.wmf"/><Relationship Id="rId16" Type="http://schemas.openxmlformats.org/officeDocument/2006/relationships/image" Target="../media/image396.wmf"/><Relationship Id="rId20" Type="http://schemas.openxmlformats.org/officeDocument/2006/relationships/image" Target="../media/image400.wmf"/><Relationship Id="rId1" Type="http://schemas.openxmlformats.org/officeDocument/2006/relationships/image" Target="../media/image386.wmf"/><Relationship Id="rId6" Type="http://schemas.openxmlformats.org/officeDocument/2006/relationships/image" Target="../media/image373.wmf"/><Relationship Id="rId11" Type="http://schemas.openxmlformats.org/officeDocument/2006/relationships/image" Target="../media/image391.wmf"/><Relationship Id="rId5" Type="http://schemas.openxmlformats.org/officeDocument/2006/relationships/image" Target="../media/image388.wmf"/><Relationship Id="rId15" Type="http://schemas.openxmlformats.org/officeDocument/2006/relationships/image" Target="../media/image395.wmf"/><Relationship Id="rId10" Type="http://schemas.openxmlformats.org/officeDocument/2006/relationships/image" Target="../media/image390.wmf"/><Relationship Id="rId19" Type="http://schemas.openxmlformats.org/officeDocument/2006/relationships/image" Target="../media/image399.wmf"/><Relationship Id="rId4" Type="http://schemas.openxmlformats.org/officeDocument/2006/relationships/image" Target="../media/image339.wmf"/><Relationship Id="rId9" Type="http://schemas.openxmlformats.org/officeDocument/2006/relationships/image" Target="../media/image389.wmf"/><Relationship Id="rId14" Type="http://schemas.openxmlformats.org/officeDocument/2006/relationships/image" Target="../media/image394.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361.wmf"/><Relationship Id="rId13" Type="http://schemas.openxmlformats.org/officeDocument/2006/relationships/image" Target="../media/image409.wmf"/><Relationship Id="rId18" Type="http://schemas.openxmlformats.org/officeDocument/2006/relationships/image" Target="../media/image414.wmf"/><Relationship Id="rId3" Type="http://schemas.openxmlformats.org/officeDocument/2006/relationships/image" Target="../media/image338.wmf"/><Relationship Id="rId21" Type="http://schemas.openxmlformats.org/officeDocument/2006/relationships/image" Target="../media/image417.wmf"/><Relationship Id="rId7" Type="http://schemas.openxmlformats.org/officeDocument/2006/relationships/image" Target="../media/image360.wmf"/><Relationship Id="rId12" Type="http://schemas.openxmlformats.org/officeDocument/2006/relationships/image" Target="../media/image408.wmf"/><Relationship Id="rId17" Type="http://schemas.openxmlformats.org/officeDocument/2006/relationships/image" Target="../media/image413.wmf"/><Relationship Id="rId2" Type="http://schemas.openxmlformats.org/officeDocument/2006/relationships/image" Target="../media/image403.wmf"/><Relationship Id="rId16" Type="http://schemas.openxmlformats.org/officeDocument/2006/relationships/image" Target="../media/image412.wmf"/><Relationship Id="rId20" Type="http://schemas.openxmlformats.org/officeDocument/2006/relationships/image" Target="../media/image416.wmf"/><Relationship Id="rId1" Type="http://schemas.openxmlformats.org/officeDocument/2006/relationships/image" Target="../media/image402.wmf"/><Relationship Id="rId6" Type="http://schemas.openxmlformats.org/officeDocument/2006/relationships/image" Target="../media/image373.wmf"/><Relationship Id="rId11" Type="http://schemas.openxmlformats.org/officeDocument/2006/relationships/image" Target="../media/image407.wmf"/><Relationship Id="rId24" Type="http://schemas.openxmlformats.org/officeDocument/2006/relationships/image" Target="../media/image420.wmf"/><Relationship Id="rId5" Type="http://schemas.openxmlformats.org/officeDocument/2006/relationships/image" Target="../media/image404.wmf"/><Relationship Id="rId15" Type="http://schemas.openxmlformats.org/officeDocument/2006/relationships/image" Target="../media/image411.wmf"/><Relationship Id="rId23" Type="http://schemas.openxmlformats.org/officeDocument/2006/relationships/image" Target="../media/image419.wmf"/><Relationship Id="rId10" Type="http://schemas.openxmlformats.org/officeDocument/2006/relationships/image" Target="../media/image406.wmf"/><Relationship Id="rId19" Type="http://schemas.openxmlformats.org/officeDocument/2006/relationships/image" Target="../media/image415.wmf"/><Relationship Id="rId4" Type="http://schemas.openxmlformats.org/officeDocument/2006/relationships/image" Target="../media/image339.wmf"/><Relationship Id="rId9" Type="http://schemas.openxmlformats.org/officeDocument/2006/relationships/image" Target="../media/image405.wmf"/><Relationship Id="rId14" Type="http://schemas.openxmlformats.org/officeDocument/2006/relationships/image" Target="../media/image410.wmf"/><Relationship Id="rId22" Type="http://schemas.openxmlformats.org/officeDocument/2006/relationships/image" Target="../media/image41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423.wmf"/><Relationship Id="rId2" Type="http://schemas.openxmlformats.org/officeDocument/2006/relationships/image" Target="../media/image422.wmf"/><Relationship Id="rId1" Type="http://schemas.openxmlformats.org/officeDocument/2006/relationships/image" Target="../media/image421.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431.wmf"/><Relationship Id="rId13" Type="http://schemas.openxmlformats.org/officeDocument/2006/relationships/image" Target="../media/image434.wmf"/><Relationship Id="rId18" Type="http://schemas.openxmlformats.org/officeDocument/2006/relationships/image" Target="../media/image439.wmf"/><Relationship Id="rId3" Type="http://schemas.openxmlformats.org/officeDocument/2006/relationships/image" Target="../media/image426.wmf"/><Relationship Id="rId7" Type="http://schemas.openxmlformats.org/officeDocument/2006/relationships/image" Target="../media/image430.wmf"/><Relationship Id="rId12" Type="http://schemas.openxmlformats.org/officeDocument/2006/relationships/image" Target="../media/image339.wmf"/><Relationship Id="rId17" Type="http://schemas.openxmlformats.org/officeDocument/2006/relationships/image" Target="../media/image438.wmf"/><Relationship Id="rId2" Type="http://schemas.openxmlformats.org/officeDocument/2006/relationships/image" Target="../media/image425.wmf"/><Relationship Id="rId16" Type="http://schemas.openxmlformats.org/officeDocument/2006/relationships/image" Target="../media/image437.wmf"/><Relationship Id="rId1" Type="http://schemas.openxmlformats.org/officeDocument/2006/relationships/image" Target="../media/image424.wmf"/><Relationship Id="rId6" Type="http://schemas.openxmlformats.org/officeDocument/2006/relationships/image" Target="../media/image429.wmf"/><Relationship Id="rId11" Type="http://schemas.openxmlformats.org/officeDocument/2006/relationships/image" Target="../media/image338.wmf"/><Relationship Id="rId5" Type="http://schemas.openxmlformats.org/officeDocument/2006/relationships/image" Target="../media/image428.wmf"/><Relationship Id="rId15" Type="http://schemas.openxmlformats.org/officeDocument/2006/relationships/image" Target="../media/image436.wmf"/><Relationship Id="rId10" Type="http://schemas.openxmlformats.org/officeDocument/2006/relationships/image" Target="../media/image433.wmf"/><Relationship Id="rId4" Type="http://schemas.openxmlformats.org/officeDocument/2006/relationships/image" Target="../media/image427.wmf"/><Relationship Id="rId9" Type="http://schemas.openxmlformats.org/officeDocument/2006/relationships/image" Target="../media/image432.wmf"/><Relationship Id="rId14" Type="http://schemas.openxmlformats.org/officeDocument/2006/relationships/image" Target="../media/image43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4.wmf"/><Relationship Id="rId18" Type="http://schemas.openxmlformats.org/officeDocument/2006/relationships/image" Target="../media/image59.wmf"/><Relationship Id="rId3" Type="http://schemas.openxmlformats.org/officeDocument/2006/relationships/image" Target="../media/image44.wmf"/><Relationship Id="rId21" Type="http://schemas.openxmlformats.org/officeDocument/2006/relationships/image" Target="../media/image62.wmf"/><Relationship Id="rId7" Type="http://schemas.openxmlformats.org/officeDocument/2006/relationships/image" Target="../media/image48.wmf"/><Relationship Id="rId12" Type="http://schemas.openxmlformats.org/officeDocument/2006/relationships/image" Target="../media/image53.wmf"/><Relationship Id="rId17" Type="http://schemas.openxmlformats.org/officeDocument/2006/relationships/image" Target="../media/image58.wmf"/><Relationship Id="rId2" Type="http://schemas.openxmlformats.org/officeDocument/2006/relationships/image" Target="../media/image43.wmf"/><Relationship Id="rId16" Type="http://schemas.openxmlformats.org/officeDocument/2006/relationships/image" Target="../media/image57.wmf"/><Relationship Id="rId20" Type="http://schemas.openxmlformats.org/officeDocument/2006/relationships/image" Target="../media/image61.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5" Type="http://schemas.openxmlformats.org/officeDocument/2006/relationships/image" Target="../media/image56.wmf"/><Relationship Id="rId10" Type="http://schemas.openxmlformats.org/officeDocument/2006/relationships/image" Target="../media/image51.wmf"/><Relationship Id="rId19" Type="http://schemas.openxmlformats.org/officeDocument/2006/relationships/image" Target="../media/image60.wmf"/><Relationship Id="rId4" Type="http://schemas.openxmlformats.org/officeDocument/2006/relationships/image" Target="../media/image45.wmf"/><Relationship Id="rId9" Type="http://schemas.openxmlformats.org/officeDocument/2006/relationships/image" Target="../media/image50.wmf"/><Relationship Id="rId14" Type="http://schemas.openxmlformats.org/officeDocument/2006/relationships/image" Target="../media/image55.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442.wmf"/><Relationship Id="rId2" Type="http://schemas.openxmlformats.org/officeDocument/2006/relationships/image" Target="../media/image441.wmf"/><Relationship Id="rId1" Type="http://schemas.openxmlformats.org/officeDocument/2006/relationships/image" Target="../media/image440.wmf"/><Relationship Id="rId4" Type="http://schemas.openxmlformats.org/officeDocument/2006/relationships/image" Target="../media/image44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44.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452.wmf"/><Relationship Id="rId13" Type="http://schemas.openxmlformats.org/officeDocument/2006/relationships/image" Target="../media/image457.wmf"/><Relationship Id="rId3" Type="http://schemas.openxmlformats.org/officeDocument/2006/relationships/image" Target="../media/image447.wmf"/><Relationship Id="rId7" Type="http://schemas.openxmlformats.org/officeDocument/2006/relationships/image" Target="../media/image451.wmf"/><Relationship Id="rId12" Type="http://schemas.openxmlformats.org/officeDocument/2006/relationships/image" Target="../media/image456.wmf"/><Relationship Id="rId2" Type="http://schemas.openxmlformats.org/officeDocument/2006/relationships/image" Target="../media/image446.wmf"/><Relationship Id="rId16" Type="http://schemas.openxmlformats.org/officeDocument/2006/relationships/image" Target="../media/image460.wmf"/><Relationship Id="rId1" Type="http://schemas.openxmlformats.org/officeDocument/2006/relationships/image" Target="../media/image445.wmf"/><Relationship Id="rId6" Type="http://schemas.openxmlformats.org/officeDocument/2006/relationships/image" Target="../media/image450.wmf"/><Relationship Id="rId11" Type="http://schemas.openxmlformats.org/officeDocument/2006/relationships/image" Target="../media/image455.wmf"/><Relationship Id="rId5" Type="http://schemas.openxmlformats.org/officeDocument/2006/relationships/image" Target="../media/image449.wmf"/><Relationship Id="rId15" Type="http://schemas.openxmlformats.org/officeDocument/2006/relationships/image" Target="../media/image459.wmf"/><Relationship Id="rId10" Type="http://schemas.openxmlformats.org/officeDocument/2006/relationships/image" Target="../media/image454.wmf"/><Relationship Id="rId4" Type="http://schemas.openxmlformats.org/officeDocument/2006/relationships/image" Target="../media/image448.wmf"/><Relationship Id="rId9" Type="http://schemas.openxmlformats.org/officeDocument/2006/relationships/image" Target="../media/image453.wmf"/><Relationship Id="rId14" Type="http://schemas.openxmlformats.org/officeDocument/2006/relationships/image" Target="../media/image458.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468.wmf"/><Relationship Id="rId3" Type="http://schemas.openxmlformats.org/officeDocument/2006/relationships/image" Target="../media/image463.wmf"/><Relationship Id="rId7" Type="http://schemas.openxmlformats.org/officeDocument/2006/relationships/image" Target="../media/image467.wmf"/><Relationship Id="rId2" Type="http://schemas.openxmlformats.org/officeDocument/2006/relationships/image" Target="../media/image462.wmf"/><Relationship Id="rId1" Type="http://schemas.openxmlformats.org/officeDocument/2006/relationships/image" Target="../media/image461.wmf"/><Relationship Id="rId6" Type="http://schemas.openxmlformats.org/officeDocument/2006/relationships/image" Target="../media/image466.wmf"/><Relationship Id="rId5" Type="http://schemas.openxmlformats.org/officeDocument/2006/relationships/image" Target="../media/image465.wmf"/><Relationship Id="rId10" Type="http://schemas.openxmlformats.org/officeDocument/2006/relationships/image" Target="../media/image470.wmf"/><Relationship Id="rId4" Type="http://schemas.openxmlformats.org/officeDocument/2006/relationships/image" Target="../media/image464.wmf"/><Relationship Id="rId9" Type="http://schemas.openxmlformats.org/officeDocument/2006/relationships/image" Target="../media/image46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473.wmf"/><Relationship Id="rId2" Type="http://schemas.openxmlformats.org/officeDocument/2006/relationships/image" Target="../media/image472.wmf"/><Relationship Id="rId1" Type="http://schemas.openxmlformats.org/officeDocument/2006/relationships/image" Target="../media/image471.wmf"/><Relationship Id="rId5" Type="http://schemas.openxmlformats.org/officeDocument/2006/relationships/image" Target="../media/image475.wmf"/><Relationship Id="rId4" Type="http://schemas.openxmlformats.org/officeDocument/2006/relationships/image" Target="../media/image474.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76.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477.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479.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480.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82.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image" Target="../media/image49.wmf"/><Relationship Id="rId3" Type="http://schemas.openxmlformats.org/officeDocument/2006/relationships/image" Target="../media/image65.wmf"/><Relationship Id="rId7" Type="http://schemas.openxmlformats.org/officeDocument/2006/relationships/image" Target="../media/image43.wmf"/><Relationship Id="rId12" Type="http://schemas.openxmlformats.org/officeDocument/2006/relationships/image" Target="../media/image48.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0.wmf"/><Relationship Id="rId5" Type="http://schemas.openxmlformats.org/officeDocument/2006/relationships/image" Target="../media/image67.wmf"/><Relationship Id="rId15" Type="http://schemas.openxmlformats.org/officeDocument/2006/relationships/image" Target="../media/image51.wmf"/><Relationship Id="rId10" Type="http://schemas.openxmlformats.org/officeDocument/2006/relationships/image" Target="../media/image46.wmf"/><Relationship Id="rId4" Type="http://schemas.openxmlformats.org/officeDocument/2006/relationships/image" Target="../media/image66.wmf"/><Relationship Id="rId9" Type="http://schemas.openxmlformats.org/officeDocument/2006/relationships/image" Target="../media/image69.wmf"/><Relationship Id="rId14" Type="http://schemas.openxmlformats.org/officeDocument/2006/relationships/image" Target="../media/image71.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491.wmf"/><Relationship Id="rId13" Type="http://schemas.openxmlformats.org/officeDocument/2006/relationships/image" Target="../media/image496.wmf"/><Relationship Id="rId3" Type="http://schemas.openxmlformats.org/officeDocument/2006/relationships/image" Target="../media/image486.wmf"/><Relationship Id="rId7" Type="http://schemas.openxmlformats.org/officeDocument/2006/relationships/image" Target="../media/image490.wmf"/><Relationship Id="rId12" Type="http://schemas.openxmlformats.org/officeDocument/2006/relationships/image" Target="../media/image495.wmf"/><Relationship Id="rId2" Type="http://schemas.openxmlformats.org/officeDocument/2006/relationships/image" Target="../media/image485.wmf"/><Relationship Id="rId1" Type="http://schemas.openxmlformats.org/officeDocument/2006/relationships/image" Target="../media/image484.wmf"/><Relationship Id="rId6" Type="http://schemas.openxmlformats.org/officeDocument/2006/relationships/image" Target="../media/image489.wmf"/><Relationship Id="rId11" Type="http://schemas.openxmlformats.org/officeDocument/2006/relationships/image" Target="../media/image494.wmf"/><Relationship Id="rId5" Type="http://schemas.openxmlformats.org/officeDocument/2006/relationships/image" Target="../media/image488.wmf"/><Relationship Id="rId10" Type="http://schemas.openxmlformats.org/officeDocument/2006/relationships/image" Target="../media/image493.wmf"/><Relationship Id="rId4" Type="http://schemas.openxmlformats.org/officeDocument/2006/relationships/image" Target="../media/image487.wmf"/><Relationship Id="rId9" Type="http://schemas.openxmlformats.org/officeDocument/2006/relationships/image" Target="../media/image492.wmf"/><Relationship Id="rId14" Type="http://schemas.openxmlformats.org/officeDocument/2006/relationships/image" Target="../media/image497.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505.wmf"/><Relationship Id="rId3" Type="http://schemas.openxmlformats.org/officeDocument/2006/relationships/image" Target="../media/image500.wmf"/><Relationship Id="rId7" Type="http://schemas.openxmlformats.org/officeDocument/2006/relationships/image" Target="../media/image504.wmf"/><Relationship Id="rId12" Type="http://schemas.openxmlformats.org/officeDocument/2006/relationships/image" Target="../media/image509.wmf"/><Relationship Id="rId2" Type="http://schemas.openxmlformats.org/officeDocument/2006/relationships/image" Target="../media/image499.wmf"/><Relationship Id="rId1" Type="http://schemas.openxmlformats.org/officeDocument/2006/relationships/image" Target="../media/image498.wmf"/><Relationship Id="rId6" Type="http://schemas.openxmlformats.org/officeDocument/2006/relationships/image" Target="../media/image503.wmf"/><Relationship Id="rId11" Type="http://schemas.openxmlformats.org/officeDocument/2006/relationships/image" Target="../media/image508.wmf"/><Relationship Id="rId5" Type="http://schemas.openxmlformats.org/officeDocument/2006/relationships/image" Target="../media/image502.wmf"/><Relationship Id="rId10" Type="http://schemas.openxmlformats.org/officeDocument/2006/relationships/image" Target="../media/image507.wmf"/><Relationship Id="rId4" Type="http://schemas.openxmlformats.org/officeDocument/2006/relationships/image" Target="../media/image501.wmf"/><Relationship Id="rId9" Type="http://schemas.openxmlformats.org/officeDocument/2006/relationships/image" Target="../media/image50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20098DD-E535-478C-AF2F-B9F4A7320F8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044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3ABFAE-28C3-4443-BA3B-29D6D9DB8DCB}" type="slidenum">
              <a:rPr lang="zh-CN" altLang="en-US" smtClean="0"/>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98308" name="灯片编号占位符 3"/>
          <p:cNvSpPr>
            <a:spLocks noGrp="1"/>
          </p:cNvSpPr>
          <p:nvPr>
            <p:ph type="sldNum" sz="quarter" idx="5"/>
          </p:nvPr>
        </p:nvSpPr>
        <p:spPr>
          <a:noFill/>
        </p:spPr>
        <p:txBody>
          <a:bodyPr/>
          <a:lstStyle/>
          <a:p>
            <a:fld id="{6DB74D6A-ACDB-4FDB-8C7F-FD2D58CED3E7}" type="slidenum">
              <a:rPr lang="en-US" altLang="zh-CN" smtClean="0">
                <a:latin typeface="Arial" pitchFamily="34" charset="0"/>
              </a:rPr>
              <a:pPr/>
              <a:t>10</a:t>
            </a:fld>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endParaRPr lang="zh-CN" altLang="en-US" b="1" dirty="0" smtClean="0">
              <a:solidFill>
                <a:srgbClr val="000099"/>
              </a:solidFill>
              <a:effectLst>
                <a:outerShdw blurRad="38100" dist="38100" dir="2700000" algn="tl">
                  <a:srgbClr val="C0C0C0"/>
                </a:outerShdw>
              </a:effectLst>
            </a:endParaRPr>
          </a:p>
        </p:txBody>
      </p:sp>
      <p:sp>
        <p:nvSpPr>
          <p:cNvPr id="99332" name="灯片编号占位符 3"/>
          <p:cNvSpPr>
            <a:spLocks noGrp="1"/>
          </p:cNvSpPr>
          <p:nvPr>
            <p:ph type="sldNum" sz="quarter" idx="5"/>
          </p:nvPr>
        </p:nvSpPr>
        <p:spPr>
          <a:noFill/>
        </p:spPr>
        <p:txBody>
          <a:bodyPr/>
          <a:lstStyle/>
          <a:p>
            <a:fld id="{A34F46CC-B5DA-4B5E-A5DD-BA6CD145F19C}" type="slidenum">
              <a:rPr lang="en-US" altLang="zh-CN" smtClean="0">
                <a:latin typeface="Arial" pitchFamily="34" charset="0"/>
              </a:rPr>
              <a:pPr/>
              <a:t>12</a:t>
            </a:fld>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p:spPr>
        <p:txBody>
          <a:bodyPr/>
          <a:lstStyle/>
          <a:p>
            <a:pPr eaLnBrk="1" hangingPunct="1">
              <a:lnSpc>
                <a:spcPct val="95000"/>
              </a:lnSpc>
            </a:pPr>
            <a:endParaRPr lang="zh-CN" altLang="zh-CN" b="1" dirty="0" smtClean="0">
              <a:solidFill>
                <a:srgbClr val="002E00"/>
              </a:solidFill>
              <a:latin typeface="Arial" pitchFamily="34" charset="0"/>
              <a:ea typeface="仿宋_GB2312" pitchFamily="49" charset="-122"/>
            </a:endParaRPr>
          </a:p>
        </p:txBody>
      </p:sp>
      <p:sp>
        <p:nvSpPr>
          <p:cNvPr id="100356" name="灯片编号占位符 3"/>
          <p:cNvSpPr>
            <a:spLocks noGrp="1"/>
          </p:cNvSpPr>
          <p:nvPr>
            <p:ph type="sldNum" sz="quarter" idx="5"/>
          </p:nvPr>
        </p:nvSpPr>
        <p:spPr>
          <a:noFill/>
        </p:spPr>
        <p:txBody>
          <a:bodyPr/>
          <a:lstStyle/>
          <a:p>
            <a:fld id="{AF7C5292-06C7-464A-A8B8-5BF333A196B3}" type="slidenum">
              <a:rPr lang="en-US" altLang="zh-CN" smtClean="0">
                <a:latin typeface="Arial" pitchFamily="34" charset="0"/>
              </a:rPr>
              <a:pPr/>
              <a:t>13</a:t>
            </a:fld>
            <a:endParaRPr lang="en-US"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7489117-D4A7-4364-B7BD-372FA4720485}" type="slidenum">
              <a:rPr lang="en-US" altLang="zh-CN" smtClean="0">
                <a:latin typeface="Arial" pitchFamily="34" charset="0"/>
              </a:rPr>
              <a:pPr/>
              <a:t>14</a:t>
            </a:fld>
            <a:endParaRPr lang="en-US" altLang="zh-CN" smtClean="0">
              <a:latin typeface="Arial" pitchFamily="34" charset="0"/>
            </a:endParaRPr>
          </a:p>
        </p:txBody>
      </p:sp>
      <p:sp>
        <p:nvSpPr>
          <p:cNvPr id="101379"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101380" name="Rectangle 3"/>
          <p:cNvSpPr>
            <a:spLocks noGrp="1" noChangeArrowheads="1"/>
          </p:cNvSpPr>
          <p:nvPr>
            <p:ph type="body" idx="1"/>
          </p:nvPr>
        </p:nvSpPr>
        <p:spPr>
          <a:xfrm>
            <a:off x="914400" y="4343400"/>
            <a:ext cx="5029200" cy="444500"/>
          </a:xfrm>
          <a:solidFill>
            <a:srgbClr val="FFFFFF"/>
          </a:solidFill>
          <a:ln>
            <a:solidFill>
              <a:srgbClr val="000000"/>
            </a:solidFill>
          </a:ln>
        </p:spPr>
        <p:txBody>
          <a:bodyPr/>
          <a:lstStyle/>
          <a:p>
            <a:pPr eaLnBrk="1" hangingPunct="1"/>
            <a:endParaRPr lang="en-US" altLang="zh-CN"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02404" name="灯片编号占位符 3"/>
          <p:cNvSpPr>
            <a:spLocks noGrp="1"/>
          </p:cNvSpPr>
          <p:nvPr>
            <p:ph type="sldNum" sz="quarter" idx="5"/>
          </p:nvPr>
        </p:nvSpPr>
        <p:spPr>
          <a:noFill/>
        </p:spPr>
        <p:txBody>
          <a:bodyPr/>
          <a:lstStyle/>
          <a:p>
            <a:fld id="{530B19F9-A81F-40E0-A969-C169AA5D4C8A}" type="slidenum">
              <a:rPr lang="en-US" altLang="zh-CN" smtClean="0">
                <a:latin typeface="Arial" pitchFamily="34" charset="0"/>
              </a:rPr>
              <a:pPr/>
              <a:t>15</a:t>
            </a:fld>
            <a:endParaRPr lang="en-US"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p:spPr>
        <p:txBody>
          <a:bodyPr/>
          <a:lstStyle/>
          <a:p>
            <a:endParaRPr lang="en-US" altLang="zh-CN" dirty="0" smtClean="0">
              <a:latin typeface="Arial" pitchFamily="34" charset="0"/>
            </a:endParaRPr>
          </a:p>
          <a:p>
            <a:endParaRPr lang="zh-CN" altLang="en-US" dirty="0" smtClean="0"/>
          </a:p>
          <a:p>
            <a:pPr algn="just" eaLnBrk="1" hangingPunct="1"/>
            <a:endParaRPr lang="zh-CN" altLang="en-US" dirty="0" smtClean="0">
              <a:latin typeface="Arial" pitchFamily="34" charset="0"/>
            </a:endParaRPr>
          </a:p>
        </p:txBody>
      </p:sp>
      <p:sp>
        <p:nvSpPr>
          <p:cNvPr id="103428" name="灯片编号占位符 3"/>
          <p:cNvSpPr>
            <a:spLocks noGrp="1"/>
          </p:cNvSpPr>
          <p:nvPr>
            <p:ph type="sldNum" sz="quarter" idx="5"/>
          </p:nvPr>
        </p:nvSpPr>
        <p:spPr>
          <a:noFill/>
        </p:spPr>
        <p:txBody>
          <a:bodyPr/>
          <a:lstStyle/>
          <a:p>
            <a:fld id="{19BB4980-66CC-4B93-8827-6F9F92F69FB7}" type="slidenum">
              <a:rPr lang="en-US" altLang="zh-CN" smtClean="0">
                <a:latin typeface="Arial" pitchFamily="34" charset="0"/>
              </a:rPr>
              <a:pPr/>
              <a:t>16</a:t>
            </a:fld>
            <a:endParaRPr lang="en-US"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0098DD-E535-478C-AF2F-B9F4A7320F87}" type="slidenum">
              <a:rPr lang="en-US" altLang="zh-CN"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06500" name="灯片编号占位符 3"/>
          <p:cNvSpPr>
            <a:spLocks noGrp="1"/>
          </p:cNvSpPr>
          <p:nvPr>
            <p:ph type="sldNum" sz="quarter" idx="5"/>
          </p:nvPr>
        </p:nvSpPr>
        <p:spPr>
          <a:noFill/>
        </p:spPr>
        <p:txBody>
          <a:bodyPr/>
          <a:lstStyle/>
          <a:p>
            <a:fld id="{4FD79FBD-9080-40B7-893C-8508FBB0C13B}" type="slidenum">
              <a:rPr lang="en-US" altLang="zh-CN" smtClean="0">
                <a:latin typeface="Arial" pitchFamily="34" charset="0"/>
              </a:rPr>
              <a:pPr/>
              <a:t>18</a:t>
            </a:fld>
            <a:endParaRPr lang="en-US"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p:spPr>
        <p:txBody>
          <a:bodyPr/>
          <a:lstStyle/>
          <a:p>
            <a:endParaRPr lang="en-US" altLang="zh-CN" dirty="0" smtClean="0">
              <a:latin typeface="Arial" pitchFamily="34" charset="0"/>
            </a:endParaRPr>
          </a:p>
        </p:txBody>
      </p:sp>
      <p:sp>
        <p:nvSpPr>
          <p:cNvPr id="107524" name="灯片编号占位符 3"/>
          <p:cNvSpPr>
            <a:spLocks noGrp="1"/>
          </p:cNvSpPr>
          <p:nvPr>
            <p:ph type="sldNum" sz="quarter" idx="5"/>
          </p:nvPr>
        </p:nvSpPr>
        <p:spPr>
          <a:noFill/>
        </p:spPr>
        <p:txBody>
          <a:bodyPr/>
          <a:lstStyle/>
          <a:p>
            <a:fld id="{892E55A4-5DDF-4892-9B86-F97E5753D2C6}" type="slidenum">
              <a:rPr lang="en-US" altLang="zh-CN" smtClean="0">
                <a:latin typeface="Arial" pitchFamily="34" charset="0"/>
              </a:rPr>
              <a:pPr/>
              <a:t>19</a:t>
            </a:fld>
            <a:endParaRPr lang="en-US"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08548" name="灯片编号占位符 3"/>
          <p:cNvSpPr>
            <a:spLocks noGrp="1"/>
          </p:cNvSpPr>
          <p:nvPr>
            <p:ph type="sldNum" sz="quarter" idx="5"/>
          </p:nvPr>
        </p:nvSpPr>
        <p:spPr>
          <a:noFill/>
        </p:spPr>
        <p:txBody>
          <a:bodyPr/>
          <a:lstStyle/>
          <a:p>
            <a:fld id="{9D9E3D85-A30D-4BE9-9A6D-4DCDFA550559}" type="slidenum">
              <a:rPr lang="en-US" altLang="zh-CN" smtClean="0">
                <a:latin typeface="Arial" pitchFamily="34" charset="0"/>
              </a:rPr>
              <a:pPr/>
              <a:t>21</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054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A58B63-CE4F-4CD1-8F15-0DF6E5EE15D3}" type="slidenum">
              <a:rPr lang="zh-CN" altLang="en-US" smtClean="0"/>
              <a:pPr/>
              <a:t>2</a:t>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09572" name="灯片编号占位符 3"/>
          <p:cNvSpPr>
            <a:spLocks noGrp="1"/>
          </p:cNvSpPr>
          <p:nvPr>
            <p:ph type="sldNum" sz="quarter" idx="5"/>
          </p:nvPr>
        </p:nvSpPr>
        <p:spPr>
          <a:noFill/>
        </p:spPr>
        <p:txBody>
          <a:bodyPr/>
          <a:lstStyle/>
          <a:p>
            <a:fld id="{EAB374EB-0D53-45FF-80ED-4C4655E13F71}" type="slidenum">
              <a:rPr lang="en-US" altLang="zh-CN" smtClean="0">
                <a:latin typeface="Arial" pitchFamily="34" charset="0"/>
              </a:rPr>
              <a:pPr/>
              <a:t>22</a:t>
            </a:fld>
            <a:endParaRPr lang="en-US"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0596" name="灯片编号占位符 3"/>
          <p:cNvSpPr>
            <a:spLocks noGrp="1"/>
          </p:cNvSpPr>
          <p:nvPr>
            <p:ph type="sldNum" sz="quarter" idx="5"/>
          </p:nvPr>
        </p:nvSpPr>
        <p:spPr>
          <a:noFill/>
        </p:spPr>
        <p:txBody>
          <a:bodyPr/>
          <a:lstStyle/>
          <a:p>
            <a:fld id="{12D3EC3F-BA2D-458C-B7B4-A5E9E79699C4}" type="slidenum">
              <a:rPr lang="en-US" altLang="zh-CN" smtClean="0">
                <a:latin typeface="Arial" pitchFamily="34" charset="0"/>
              </a:rPr>
              <a:pPr/>
              <a:t>23</a:t>
            </a:fld>
            <a:endParaRPr lang="en-US"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endParaRPr lang="zh-CN" altLang="en-US" b="1" dirty="0" smtClean="0">
              <a:effectLst>
                <a:outerShdw blurRad="38100" dist="38100" dir="2700000" algn="tl">
                  <a:srgbClr val="C0C0C0"/>
                </a:outerShdw>
              </a:effectLst>
              <a:latin typeface="楷体_GB2312" pitchFamily="49" charset="-122"/>
              <a:ea typeface="楷体_GB2312" pitchFamily="49" charset="-122"/>
            </a:endParaRPr>
          </a:p>
        </p:txBody>
      </p:sp>
      <p:sp>
        <p:nvSpPr>
          <p:cNvPr id="111620" name="灯片编号占位符 3"/>
          <p:cNvSpPr>
            <a:spLocks noGrp="1"/>
          </p:cNvSpPr>
          <p:nvPr>
            <p:ph type="sldNum" sz="quarter" idx="5"/>
          </p:nvPr>
        </p:nvSpPr>
        <p:spPr>
          <a:noFill/>
        </p:spPr>
        <p:txBody>
          <a:bodyPr/>
          <a:lstStyle/>
          <a:p>
            <a:fld id="{68E9DF52-C036-46C0-9A58-90466375BD66}" type="slidenum">
              <a:rPr lang="en-US" altLang="zh-CN" smtClean="0">
                <a:latin typeface="Arial" pitchFamily="34" charset="0"/>
              </a:rPr>
              <a:pPr/>
              <a:t>26</a:t>
            </a:fld>
            <a:endParaRPr lang="en-US"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2644" name="灯片编号占位符 3"/>
          <p:cNvSpPr>
            <a:spLocks noGrp="1"/>
          </p:cNvSpPr>
          <p:nvPr>
            <p:ph type="sldNum" sz="quarter" idx="5"/>
          </p:nvPr>
        </p:nvSpPr>
        <p:spPr>
          <a:noFill/>
        </p:spPr>
        <p:txBody>
          <a:bodyPr/>
          <a:lstStyle/>
          <a:p>
            <a:fld id="{739B329E-9DB1-43E1-9CA3-80FFC3F8C010}" type="slidenum">
              <a:rPr lang="en-US" altLang="zh-CN" smtClean="0">
                <a:latin typeface="Arial" pitchFamily="34" charset="0"/>
              </a:rPr>
              <a:pPr/>
              <a:t>27</a:t>
            </a:fld>
            <a:endParaRPr lang="en-US"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3668" name="灯片编号占位符 3"/>
          <p:cNvSpPr>
            <a:spLocks noGrp="1"/>
          </p:cNvSpPr>
          <p:nvPr>
            <p:ph type="sldNum" sz="quarter" idx="5"/>
          </p:nvPr>
        </p:nvSpPr>
        <p:spPr>
          <a:noFill/>
        </p:spPr>
        <p:txBody>
          <a:bodyPr/>
          <a:lstStyle/>
          <a:p>
            <a:fld id="{B42EE381-36EC-4C97-BF8F-2F1878D3572D}" type="slidenum">
              <a:rPr lang="en-US" altLang="zh-CN" smtClean="0">
                <a:latin typeface="Arial" pitchFamily="34" charset="0"/>
              </a:rPr>
              <a:pPr/>
              <a:t>28</a:t>
            </a:fld>
            <a:endParaRPr lang="en-US"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p:spPr>
        <p:txBody>
          <a:bodyPr/>
          <a:lstStyle/>
          <a:p>
            <a:pPr eaLnBrk="1" hangingPunct="1"/>
            <a:endParaRPr lang="zh-CN" altLang="en-US" dirty="0" smtClean="0">
              <a:latin typeface="Arial" pitchFamily="34" charset="0"/>
            </a:endParaRPr>
          </a:p>
          <a:p>
            <a:endParaRPr lang="zh-CN" altLang="en-US" dirty="0" smtClean="0">
              <a:latin typeface="Arial" pitchFamily="34" charset="0"/>
            </a:endParaRPr>
          </a:p>
        </p:txBody>
      </p:sp>
      <p:sp>
        <p:nvSpPr>
          <p:cNvPr id="114692" name="灯片编号占位符 3"/>
          <p:cNvSpPr>
            <a:spLocks noGrp="1"/>
          </p:cNvSpPr>
          <p:nvPr>
            <p:ph type="sldNum" sz="quarter" idx="5"/>
          </p:nvPr>
        </p:nvSpPr>
        <p:spPr>
          <a:noFill/>
        </p:spPr>
        <p:txBody>
          <a:bodyPr/>
          <a:lstStyle/>
          <a:p>
            <a:fld id="{A17F8EAB-8469-4EBE-8501-53B0F6D0137C}" type="slidenum">
              <a:rPr kumimoji="1" lang="en-US" altLang="zh-CN" smtClean="0">
                <a:latin typeface="Times New Roman" pitchFamily="18" charset="0"/>
              </a:rPr>
              <a:pPr/>
              <a:t>29</a:t>
            </a:fld>
            <a:endParaRPr kumimoji="1" lang="en-US" altLang="zh-CN"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5716" name="灯片编号占位符 3"/>
          <p:cNvSpPr>
            <a:spLocks noGrp="1"/>
          </p:cNvSpPr>
          <p:nvPr>
            <p:ph type="sldNum" sz="quarter" idx="5"/>
          </p:nvPr>
        </p:nvSpPr>
        <p:spPr>
          <a:noFill/>
        </p:spPr>
        <p:txBody>
          <a:bodyPr/>
          <a:lstStyle/>
          <a:p>
            <a:fld id="{7C1172ED-F770-4735-A86C-337D5B474BE8}" type="slidenum">
              <a:rPr kumimoji="1" lang="en-US" altLang="zh-CN" smtClean="0">
                <a:latin typeface="Times New Roman" pitchFamily="18" charset="0"/>
              </a:rPr>
              <a:pPr/>
              <a:t>30</a:t>
            </a:fld>
            <a:endParaRPr kumimoji="1" lang="en-US" altLang="zh-CN"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6740" name="灯片编号占位符 3"/>
          <p:cNvSpPr>
            <a:spLocks noGrp="1"/>
          </p:cNvSpPr>
          <p:nvPr>
            <p:ph type="sldNum" sz="quarter" idx="5"/>
          </p:nvPr>
        </p:nvSpPr>
        <p:spPr>
          <a:noFill/>
        </p:spPr>
        <p:txBody>
          <a:bodyPr/>
          <a:lstStyle/>
          <a:p>
            <a:fld id="{FDFA9211-C25E-4526-934C-34465FE5E0ED}" type="slidenum">
              <a:rPr lang="en-US" altLang="zh-CN" smtClean="0">
                <a:latin typeface="Arial" pitchFamily="34" charset="0"/>
              </a:rPr>
              <a:pPr/>
              <a:t>32</a:t>
            </a:fld>
            <a:endParaRPr lang="en-US"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7764" name="灯片编号占位符 3"/>
          <p:cNvSpPr>
            <a:spLocks noGrp="1"/>
          </p:cNvSpPr>
          <p:nvPr>
            <p:ph type="sldNum" sz="quarter" idx="5"/>
          </p:nvPr>
        </p:nvSpPr>
        <p:spPr>
          <a:noFill/>
        </p:spPr>
        <p:txBody>
          <a:bodyPr/>
          <a:lstStyle/>
          <a:p>
            <a:fld id="{A04FC264-E048-4F57-9D4B-C672C6981523}" type="slidenum">
              <a:rPr lang="en-US" altLang="zh-CN" smtClean="0">
                <a:latin typeface="Arial" pitchFamily="34" charset="0"/>
              </a:rPr>
              <a:pPr/>
              <a:t>33</a:t>
            </a:fld>
            <a:endParaRPr lang="en-US"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0098DD-E535-478C-AF2F-B9F4A7320F87}" type="slidenum">
              <a:rPr lang="en-US" altLang="zh-CN" smtClean="0"/>
              <a:pPr>
                <a:defRPr/>
              </a:pPr>
              <a:t>35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054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A58B63-CE4F-4CD1-8F15-0DF6E5EE15D3}" type="slidenum">
              <a:rPr lang="zh-CN" altLang="en-US" smtClean="0"/>
              <a:pPr/>
              <a:t>3</a:t>
            </a:fld>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8788" name="灯片编号占位符 3"/>
          <p:cNvSpPr>
            <a:spLocks noGrp="1"/>
          </p:cNvSpPr>
          <p:nvPr>
            <p:ph type="sldNum" sz="quarter" idx="5"/>
          </p:nvPr>
        </p:nvSpPr>
        <p:spPr>
          <a:noFill/>
        </p:spPr>
        <p:txBody>
          <a:bodyPr/>
          <a:lstStyle/>
          <a:p>
            <a:fld id="{71383421-F8E8-47F1-9B59-74A40AD7029A}" type="slidenum">
              <a:rPr lang="en-US" altLang="zh-CN" smtClean="0">
                <a:latin typeface="Arial" pitchFamily="34" charset="0"/>
              </a:rPr>
              <a:pPr/>
              <a:t>36</a:t>
            </a:fld>
            <a:endParaRPr lang="en-US" altLang="zh-CN"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9812" name="灯片编号占位符 3"/>
          <p:cNvSpPr>
            <a:spLocks noGrp="1"/>
          </p:cNvSpPr>
          <p:nvPr>
            <p:ph type="sldNum" sz="quarter" idx="5"/>
          </p:nvPr>
        </p:nvSpPr>
        <p:spPr>
          <a:noFill/>
        </p:spPr>
        <p:txBody>
          <a:bodyPr/>
          <a:lstStyle/>
          <a:p>
            <a:fld id="{BCD1B54E-0349-4DE6-ACB0-230BD56272B7}" type="slidenum">
              <a:rPr lang="en-US" altLang="zh-CN" smtClean="0">
                <a:latin typeface="Arial" pitchFamily="34" charset="0"/>
              </a:rPr>
              <a:pPr/>
              <a:t>37</a:t>
            </a:fld>
            <a:endParaRPr lang="en-US" altLang="zh-CN"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0836" name="灯片编号占位符 3"/>
          <p:cNvSpPr>
            <a:spLocks noGrp="1"/>
          </p:cNvSpPr>
          <p:nvPr>
            <p:ph type="sldNum" sz="quarter" idx="5"/>
          </p:nvPr>
        </p:nvSpPr>
        <p:spPr>
          <a:noFill/>
        </p:spPr>
        <p:txBody>
          <a:bodyPr/>
          <a:lstStyle/>
          <a:p>
            <a:fld id="{03B895FB-E2A3-4D46-B69D-DD0B4DD3FAD9}" type="slidenum">
              <a:rPr lang="en-US" altLang="zh-CN" smtClean="0">
                <a:latin typeface="Arial" pitchFamily="34" charset="0"/>
              </a:rPr>
              <a:pPr/>
              <a:t>38</a:t>
            </a:fld>
            <a:endParaRPr lang="en-US" altLang="zh-CN"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1860" name="灯片编号占位符 3"/>
          <p:cNvSpPr>
            <a:spLocks noGrp="1"/>
          </p:cNvSpPr>
          <p:nvPr>
            <p:ph type="sldNum" sz="quarter" idx="5"/>
          </p:nvPr>
        </p:nvSpPr>
        <p:spPr>
          <a:noFill/>
        </p:spPr>
        <p:txBody>
          <a:bodyPr/>
          <a:lstStyle/>
          <a:p>
            <a:fld id="{7BDB83EB-BD07-4C22-9A5F-DFC9FDE60D0C}" type="slidenum">
              <a:rPr lang="en-US" altLang="zh-CN" smtClean="0">
                <a:latin typeface="Arial" pitchFamily="34" charset="0"/>
              </a:rPr>
              <a:pPr/>
              <a:t>39</a:t>
            </a:fld>
            <a:endParaRPr lang="en-US" altLang="zh-CN"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ln/>
        </p:spPr>
        <p:txBody>
          <a:bodyPr/>
          <a:lstStyle/>
          <a:p>
            <a:endParaRPr lang="en-US" altLang="zh-CN" dirty="0" smtClean="0">
              <a:latin typeface="Arial" pitchFamily="34" charset="0"/>
            </a:endParaRPr>
          </a:p>
        </p:txBody>
      </p:sp>
      <p:sp>
        <p:nvSpPr>
          <p:cNvPr id="122884" name="灯片编号占位符 3"/>
          <p:cNvSpPr>
            <a:spLocks noGrp="1"/>
          </p:cNvSpPr>
          <p:nvPr>
            <p:ph type="sldNum" sz="quarter" idx="5"/>
          </p:nvPr>
        </p:nvSpPr>
        <p:spPr>
          <a:noFill/>
        </p:spPr>
        <p:txBody>
          <a:bodyPr/>
          <a:lstStyle/>
          <a:p>
            <a:fld id="{4D8A76BF-1676-4ECF-BED8-EB63B0F4816D}" type="slidenum">
              <a:rPr lang="en-US" altLang="zh-CN" smtClean="0">
                <a:latin typeface="Arial" pitchFamily="34" charset="0"/>
              </a:rPr>
              <a:pPr/>
              <a:t>40</a:t>
            </a:fld>
            <a:endParaRPr lang="en-US" altLang="zh-CN"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3908" name="灯片编号占位符 3"/>
          <p:cNvSpPr>
            <a:spLocks noGrp="1"/>
          </p:cNvSpPr>
          <p:nvPr>
            <p:ph type="sldNum" sz="quarter" idx="5"/>
          </p:nvPr>
        </p:nvSpPr>
        <p:spPr>
          <a:noFill/>
        </p:spPr>
        <p:txBody>
          <a:bodyPr/>
          <a:lstStyle/>
          <a:p>
            <a:fld id="{15FA3A40-B39A-4D80-90FA-B758CE0019CA}" type="slidenum">
              <a:rPr lang="en-US" altLang="zh-CN" smtClean="0">
                <a:latin typeface="Arial" pitchFamily="34" charset="0"/>
              </a:rPr>
              <a:pPr/>
              <a:t>41</a:t>
            </a:fld>
            <a:endParaRPr lang="en-US" altLang="zh-CN"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541B378B-24AE-4A49-B54B-9AD752A2DAFB}" type="slidenum">
              <a:rPr lang="en-US" altLang="zh-CN" smtClean="0">
                <a:latin typeface="Arial" pitchFamily="34" charset="0"/>
              </a:rPr>
              <a:pPr/>
              <a:t>43</a:t>
            </a:fld>
            <a:endParaRPr lang="en-US" altLang="zh-CN" smtClean="0">
              <a:latin typeface="Arial"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r>
              <a:rPr lang="zh-CN" altLang="en-US" sz="800" dirty="0" smtClean="0">
                <a:latin typeface="Arial" pitchFamily="34" charset="0"/>
              </a:rPr>
              <a:t>                                         </a:t>
            </a: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r>
              <a:rPr lang="zh-CN" altLang="en-US" sz="800" dirty="0" smtClean="0">
                <a:latin typeface="Arial" pitchFamily="34" charset="0"/>
              </a:rPr>
              <a:t>图</a:t>
            </a:r>
            <a:r>
              <a:rPr lang="en-US" altLang="zh-CN" sz="800" dirty="0" smtClean="0">
                <a:latin typeface="Arial" pitchFamily="34" charset="0"/>
              </a:rPr>
              <a:t>6.2.2</a:t>
            </a:r>
            <a:r>
              <a:rPr lang="zh-CN" altLang="en-US" sz="800" dirty="0" smtClean="0">
                <a:latin typeface="Arial" pitchFamily="34" charset="0"/>
              </a:rPr>
              <a:t>（</a:t>
            </a:r>
            <a:r>
              <a:rPr lang="en-US" altLang="zh-CN" sz="800" dirty="0" smtClean="0">
                <a:latin typeface="Arial" pitchFamily="34" charset="0"/>
              </a:rPr>
              <a:t>a</a:t>
            </a:r>
            <a:r>
              <a:rPr lang="zh-CN" altLang="en-US" sz="800" dirty="0" smtClean="0">
                <a:latin typeface="Arial" pitchFamily="34" charset="0"/>
              </a:rPr>
              <a:t>）是国标</a:t>
            </a:r>
            <a:r>
              <a:rPr lang="en-US" altLang="zh-CN" sz="800" dirty="0" smtClean="0">
                <a:latin typeface="Arial" pitchFamily="34" charset="0"/>
              </a:rPr>
              <a:t>GB4278</a:t>
            </a:r>
            <a:r>
              <a:rPr lang="zh-CN" altLang="en-US" sz="800" dirty="0" smtClean="0">
                <a:latin typeface="Arial" pitchFamily="34" charset="0"/>
              </a:rPr>
              <a:t>规定的符号，图</a:t>
            </a:r>
            <a:r>
              <a:rPr lang="en-US" altLang="zh-CN" sz="800" dirty="0" smtClean="0">
                <a:latin typeface="Arial" pitchFamily="34" charset="0"/>
              </a:rPr>
              <a:t>6.2.2</a:t>
            </a:r>
            <a:r>
              <a:rPr lang="zh-CN" altLang="en-US" sz="800" dirty="0" smtClean="0">
                <a:latin typeface="Arial" pitchFamily="34" charset="0"/>
              </a:rPr>
              <a:t>（</a:t>
            </a:r>
            <a:r>
              <a:rPr lang="en-US" altLang="zh-CN" sz="800" dirty="0" smtClean="0">
                <a:latin typeface="Arial" pitchFamily="34" charset="0"/>
              </a:rPr>
              <a:t>b</a:t>
            </a:r>
            <a:r>
              <a:rPr lang="zh-CN" altLang="en-US" sz="800" dirty="0" smtClean="0">
                <a:latin typeface="Arial" pitchFamily="34" charset="0"/>
              </a:rPr>
              <a:t>）是国外许多教材、软件和期刊使用的符号，我们就分别简称为标准符号和惯用符号。该符号形状是一个箭头指向了一个挡线，表示了二极管单向导通的基本特性，箭头方向表示正向电流的方向。图中所标正负号的两端分别称为二极管的正极和负极。通常也把二极管的正极称为阳极，用</a:t>
            </a:r>
            <a:r>
              <a:rPr lang="en-US" altLang="zh-CN" sz="800" dirty="0" smtClean="0">
                <a:latin typeface="Arial" pitchFamily="34" charset="0"/>
              </a:rPr>
              <a:t>A</a:t>
            </a:r>
            <a:r>
              <a:rPr lang="zh-CN" altLang="en-US" sz="800" dirty="0" smtClean="0">
                <a:latin typeface="Arial" pitchFamily="34" charset="0"/>
              </a:rPr>
              <a:t>表示，负极称为阴极，用</a:t>
            </a:r>
            <a:r>
              <a:rPr lang="en-US" altLang="zh-CN" sz="800" dirty="0" smtClean="0">
                <a:latin typeface="Arial" pitchFamily="34" charset="0"/>
              </a:rPr>
              <a:t>K</a:t>
            </a:r>
            <a:r>
              <a:rPr lang="zh-CN" altLang="en-US" sz="800" dirty="0" smtClean="0">
                <a:latin typeface="Arial" pitchFamily="34" charset="0"/>
              </a:rPr>
              <a:t>表示。图</a:t>
            </a:r>
            <a:r>
              <a:rPr lang="en-US" altLang="zh-CN" sz="800" dirty="0" smtClean="0">
                <a:latin typeface="Arial" pitchFamily="34" charset="0"/>
              </a:rPr>
              <a:t>6.2.2(c)</a:t>
            </a:r>
            <a:r>
              <a:rPr lang="zh-CN" altLang="en-US" sz="800" dirty="0" smtClean="0">
                <a:latin typeface="Arial" pitchFamily="34" charset="0"/>
              </a:rPr>
              <a:t>表达了受温度影响时硅二极管特性变化的示意图。温度升高时，正向特性向左移，即在同样的电压下，电流会变大；而反向电流本来就决定于本征（纯净）半导体的激发，与温度相关，温度升高，反向电流变大，使得反向截止特性变坏。</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5956" name="灯片编号占位符 3"/>
          <p:cNvSpPr>
            <a:spLocks noGrp="1"/>
          </p:cNvSpPr>
          <p:nvPr>
            <p:ph type="sldNum" sz="quarter" idx="5"/>
          </p:nvPr>
        </p:nvSpPr>
        <p:spPr>
          <a:noFill/>
        </p:spPr>
        <p:txBody>
          <a:bodyPr/>
          <a:lstStyle/>
          <a:p>
            <a:fld id="{B7039BEB-4E3B-457D-AB73-EB6C2BDC9E89}" type="slidenum">
              <a:rPr lang="en-US" altLang="zh-CN" smtClean="0">
                <a:latin typeface="Arial" pitchFamily="34" charset="0"/>
              </a:rPr>
              <a:pPr/>
              <a:t>44</a:t>
            </a:fld>
            <a:endParaRPr lang="en-US" altLang="zh-CN"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6980" name="灯片编号占位符 3"/>
          <p:cNvSpPr>
            <a:spLocks noGrp="1"/>
          </p:cNvSpPr>
          <p:nvPr>
            <p:ph type="sldNum" sz="quarter" idx="5"/>
          </p:nvPr>
        </p:nvSpPr>
        <p:spPr>
          <a:noFill/>
        </p:spPr>
        <p:txBody>
          <a:bodyPr/>
          <a:lstStyle/>
          <a:p>
            <a:fld id="{AA9E6222-98E1-4F18-A32E-6528D1688685}" type="slidenum">
              <a:rPr lang="en-US" altLang="zh-CN" smtClean="0">
                <a:latin typeface="Arial" pitchFamily="34" charset="0"/>
              </a:rPr>
              <a:pPr/>
              <a:t>46</a:t>
            </a:fld>
            <a:endParaRPr lang="en-US" altLang="zh-CN"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4ECE4C3E-C409-4A82-B7E9-51C604AE2184}" type="slidenum">
              <a:rPr lang="en-US" altLang="zh-CN" smtClean="0">
                <a:latin typeface="Arial" pitchFamily="34" charset="0"/>
              </a:rPr>
              <a:pPr/>
              <a:t>48</a:t>
            </a:fld>
            <a:endParaRPr lang="en-US" altLang="zh-CN" smtClean="0">
              <a:latin typeface="Arial"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lnSpc>
                <a:spcPct val="80000"/>
              </a:lnSpc>
            </a:pPr>
            <a:endParaRPr lang="zh-CN" altLang="en-US" sz="800"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105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4C194D-5A0B-46A1-B418-A295F1C8B4F0}" type="slidenum">
              <a:rPr lang="zh-CN" altLang="en-US" smtClean="0"/>
              <a:pPr/>
              <a:t>4</a:t>
            </a:fld>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9028" name="灯片编号占位符 3"/>
          <p:cNvSpPr>
            <a:spLocks noGrp="1"/>
          </p:cNvSpPr>
          <p:nvPr>
            <p:ph type="sldNum" sz="quarter" idx="5"/>
          </p:nvPr>
        </p:nvSpPr>
        <p:spPr>
          <a:noFill/>
        </p:spPr>
        <p:txBody>
          <a:bodyPr/>
          <a:lstStyle/>
          <a:p>
            <a:fld id="{2355242A-AC71-4EDA-88EE-723EC68314B5}" type="slidenum">
              <a:rPr lang="en-US" altLang="zh-CN" smtClean="0">
                <a:latin typeface="Arial" pitchFamily="34" charset="0"/>
              </a:rPr>
              <a:pPr/>
              <a:t>49</a:t>
            </a:fld>
            <a:endParaRPr lang="en-US" altLang="zh-CN"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0052" name="灯片编号占位符 3"/>
          <p:cNvSpPr>
            <a:spLocks noGrp="1"/>
          </p:cNvSpPr>
          <p:nvPr>
            <p:ph type="sldNum" sz="quarter" idx="5"/>
          </p:nvPr>
        </p:nvSpPr>
        <p:spPr>
          <a:noFill/>
        </p:spPr>
        <p:txBody>
          <a:bodyPr/>
          <a:lstStyle/>
          <a:p>
            <a:fld id="{9A60EFBC-8BCF-4B8E-B04A-343CDEE1F9AD}" type="slidenum">
              <a:rPr lang="en-US" altLang="zh-CN" smtClean="0">
                <a:latin typeface="Arial" pitchFamily="34" charset="0"/>
              </a:rPr>
              <a:pPr/>
              <a:t>51</a:t>
            </a:fld>
            <a:endParaRPr lang="en-US" altLang="zh-CN"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1076" name="灯片编号占位符 3"/>
          <p:cNvSpPr>
            <a:spLocks noGrp="1"/>
          </p:cNvSpPr>
          <p:nvPr>
            <p:ph type="sldNum" sz="quarter" idx="5"/>
          </p:nvPr>
        </p:nvSpPr>
        <p:spPr>
          <a:noFill/>
        </p:spPr>
        <p:txBody>
          <a:bodyPr/>
          <a:lstStyle/>
          <a:p>
            <a:fld id="{6B9EF9CC-3F3B-406F-95FD-177A348CACF1}" type="slidenum">
              <a:rPr lang="en-US" altLang="zh-CN" smtClean="0">
                <a:latin typeface="Arial" pitchFamily="34" charset="0"/>
              </a:rPr>
              <a:pPr/>
              <a:t>52</a:t>
            </a:fld>
            <a:endParaRPr lang="en-US" altLang="zh-CN"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ln/>
        </p:spPr>
      </p:sp>
      <p:sp>
        <p:nvSpPr>
          <p:cNvPr id="13209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2100" name="灯片编号占位符 3"/>
          <p:cNvSpPr>
            <a:spLocks noGrp="1"/>
          </p:cNvSpPr>
          <p:nvPr>
            <p:ph type="sldNum" sz="quarter" idx="5"/>
          </p:nvPr>
        </p:nvSpPr>
        <p:spPr>
          <a:noFill/>
        </p:spPr>
        <p:txBody>
          <a:bodyPr/>
          <a:lstStyle/>
          <a:p>
            <a:fld id="{54EFF626-6813-400B-A66B-CA4A6A020C45}" type="slidenum">
              <a:rPr lang="en-US" altLang="zh-CN" smtClean="0">
                <a:latin typeface="Arial" pitchFamily="34" charset="0"/>
              </a:rPr>
              <a:pPr/>
              <a:t>53</a:t>
            </a:fld>
            <a:endParaRPr lang="en-US" altLang="zh-CN"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3124" name="灯片编号占位符 3"/>
          <p:cNvSpPr>
            <a:spLocks noGrp="1"/>
          </p:cNvSpPr>
          <p:nvPr>
            <p:ph type="sldNum" sz="quarter" idx="5"/>
          </p:nvPr>
        </p:nvSpPr>
        <p:spPr>
          <a:noFill/>
        </p:spPr>
        <p:txBody>
          <a:bodyPr/>
          <a:lstStyle/>
          <a:p>
            <a:fld id="{13E423AD-0664-4365-9F79-3713CD53410B}" type="slidenum">
              <a:rPr lang="en-US" altLang="zh-CN" smtClean="0">
                <a:latin typeface="Arial" pitchFamily="34" charset="0"/>
              </a:rPr>
              <a:pPr/>
              <a:t>56</a:t>
            </a:fld>
            <a:endParaRPr lang="en-US" altLang="zh-CN"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5172" name="灯片编号占位符 3"/>
          <p:cNvSpPr>
            <a:spLocks noGrp="1"/>
          </p:cNvSpPr>
          <p:nvPr>
            <p:ph type="sldNum" sz="quarter" idx="5"/>
          </p:nvPr>
        </p:nvSpPr>
        <p:spPr>
          <a:noFill/>
        </p:spPr>
        <p:txBody>
          <a:bodyPr/>
          <a:lstStyle/>
          <a:p>
            <a:fld id="{FEC68082-9656-424C-9586-DD11945D53EA}" type="slidenum">
              <a:rPr lang="en-US" altLang="zh-CN" smtClean="0">
                <a:latin typeface="Arial" pitchFamily="34" charset="0"/>
              </a:rPr>
              <a:pPr/>
              <a:t>60</a:t>
            </a:fld>
            <a:endParaRPr lang="en-US" altLang="zh-CN"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ln/>
        </p:spPr>
      </p:sp>
      <p:sp>
        <p:nvSpPr>
          <p:cNvPr id="136195" name="备注占位符 2"/>
          <p:cNvSpPr>
            <a:spLocks noGrp="1"/>
          </p:cNvSpPr>
          <p:nvPr>
            <p:ph type="body" idx="1"/>
          </p:nvPr>
        </p:nvSpPr>
        <p:spPr>
          <a:noFill/>
          <a:ln/>
        </p:spPr>
        <p:txBody>
          <a:bodyPr/>
          <a:lstStyle/>
          <a:p>
            <a:pPr>
              <a:spcBef>
                <a:spcPct val="0"/>
              </a:spcBef>
            </a:pPr>
            <a:endParaRPr lang="en-US" altLang="zh-CN" dirty="0" smtClean="0">
              <a:latin typeface="楷体_GB2312" pitchFamily="49" charset="-122"/>
              <a:ea typeface="楷体_GB2312" pitchFamily="49" charset="-122"/>
            </a:endParaRPr>
          </a:p>
          <a:p>
            <a:pPr>
              <a:spcBef>
                <a:spcPct val="0"/>
              </a:spcBef>
            </a:pPr>
            <a:endParaRPr lang="zh-CN" altLang="en-US" dirty="0" smtClean="0">
              <a:latin typeface="楷体_GB2312" pitchFamily="49" charset="-122"/>
              <a:ea typeface="楷体_GB2312" pitchFamily="49" charset="-122"/>
            </a:endParaRPr>
          </a:p>
          <a:p>
            <a:endParaRPr lang="zh-CN" altLang="en-US" dirty="0" smtClean="0">
              <a:latin typeface="Arial" pitchFamily="34" charset="0"/>
            </a:endParaRPr>
          </a:p>
        </p:txBody>
      </p:sp>
      <p:sp>
        <p:nvSpPr>
          <p:cNvPr id="136196" name="灯片编号占位符 3"/>
          <p:cNvSpPr>
            <a:spLocks noGrp="1"/>
          </p:cNvSpPr>
          <p:nvPr>
            <p:ph type="sldNum" sz="quarter" idx="5"/>
          </p:nvPr>
        </p:nvSpPr>
        <p:spPr>
          <a:noFill/>
        </p:spPr>
        <p:txBody>
          <a:bodyPr/>
          <a:lstStyle/>
          <a:p>
            <a:fld id="{2E69E0B8-F75D-4FBA-AC38-1430CE948729}" type="slidenum">
              <a:rPr lang="en-US" altLang="zh-CN" smtClean="0">
                <a:latin typeface="Arial" pitchFamily="34" charset="0"/>
              </a:rPr>
              <a:pPr/>
              <a:t>61</a:t>
            </a:fld>
            <a:endParaRPr lang="en-US" altLang="zh-CN"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7220" name="灯片编号占位符 3"/>
          <p:cNvSpPr>
            <a:spLocks noGrp="1"/>
          </p:cNvSpPr>
          <p:nvPr>
            <p:ph type="sldNum" sz="quarter" idx="5"/>
          </p:nvPr>
        </p:nvSpPr>
        <p:spPr>
          <a:noFill/>
        </p:spPr>
        <p:txBody>
          <a:bodyPr/>
          <a:lstStyle/>
          <a:p>
            <a:fld id="{23EF1492-8631-403C-AE66-C6A411AEE491}" type="slidenum">
              <a:rPr lang="en-US" altLang="zh-CN" smtClean="0">
                <a:latin typeface="Arial" pitchFamily="34" charset="0"/>
              </a:rPr>
              <a:pPr/>
              <a:t>62</a:t>
            </a:fld>
            <a:endParaRPr lang="en-US" altLang="zh-CN"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8244" name="灯片编号占位符 3"/>
          <p:cNvSpPr>
            <a:spLocks noGrp="1"/>
          </p:cNvSpPr>
          <p:nvPr>
            <p:ph type="sldNum" sz="quarter" idx="5"/>
          </p:nvPr>
        </p:nvSpPr>
        <p:spPr>
          <a:noFill/>
        </p:spPr>
        <p:txBody>
          <a:bodyPr/>
          <a:lstStyle/>
          <a:p>
            <a:fld id="{EFA3DCDF-06E3-4B31-8636-1E7D1145FC69}" type="slidenum">
              <a:rPr lang="en-US" altLang="zh-CN" smtClean="0">
                <a:latin typeface="Arial" pitchFamily="34" charset="0"/>
              </a:rPr>
              <a:pPr/>
              <a:t>65</a:t>
            </a:fld>
            <a:endParaRPr lang="en-US" altLang="zh-CN"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39268" name="灯片编号占位符 3"/>
          <p:cNvSpPr>
            <a:spLocks noGrp="1"/>
          </p:cNvSpPr>
          <p:nvPr>
            <p:ph type="sldNum" sz="quarter" idx="5"/>
          </p:nvPr>
        </p:nvSpPr>
        <p:spPr>
          <a:noFill/>
        </p:spPr>
        <p:txBody>
          <a:bodyPr/>
          <a:lstStyle/>
          <a:p>
            <a:fld id="{191327D4-3883-4332-81AF-822BC6F4AAB3}" type="slidenum">
              <a:rPr lang="en-US" altLang="zh-CN" smtClean="0">
                <a:latin typeface="Arial" pitchFamily="34" charset="0"/>
              </a:rPr>
              <a:pPr/>
              <a:t>67</a:t>
            </a:fld>
            <a:endParaRPr lang="en-US"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E86416F-551A-4E8A-A674-4E4AEB722977}" type="slidenum">
              <a:rPr lang="zh-CN" altLang="en-US" smtClean="0"/>
              <a:pPr/>
              <a:t>5</a:t>
            </a:fld>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40292" name="灯片编号占位符 3"/>
          <p:cNvSpPr>
            <a:spLocks noGrp="1"/>
          </p:cNvSpPr>
          <p:nvPr>
            <p:ph type="sldNum" sz="quarter" idx="5"/>
          </p:nvPr>
        </p:nvSpPr>
        <p:spPr>
          <a:noFill/>
        </p:spPr>
        <p:txBody>
          <a:bodyPr/>
          <a:lstStyle/>
          <a:p>
            <a:fld id="{0715688E-65BB-4CAB-9FB3-E00809B2F6FC}" type="slidenum">
              <a:rPr lang="en-US" altLang="zh-CN" smtClean="0">
                <a:latin typeface="Arial" pitchFamily="34" charset="0"/>
              </a:rPr>
              <a:pPr/>
              <a:t>68</a:t>
            </a:fld>
            <a:endParaRPr lang="en-US" altLang="zh-CN"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1316" name="灯片编号占位符 3"/>
          <p:cNvSpPr>
            <a:spLocks noGrp="1"/>
          </p:cNvSpPr>
          <p:nvPr>
            <p:ph type="sldNum" sz="quarter" idx="5"/>
          </p:nvPr>
        </p:nvSpPr>
        <p:spPr>
          <a:noFill/>
        </p:spPr>
        <p:txBody>
          <a:bodyPr/>
          <a:lstStyle/>
          <a:p>
            <a:fld id="{83AFC2B9-D7DD-46DE-9F70-BAF41894CBF8}" type="slidenum">
              <a:rPr lang="en-US" altLang="zh-CN" smtClean="0">
                <a:latin typeface="Arial" pitchFamily="34" charset="0"/>
              </a:rPr>
              <a:pPr/>
              <a:t>69</a:t>
            </a:fld>
            <a:endParaRPr lang="en-US" altLang="zh-CN"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lnSpcReduction="10000"/>
          </a:bodyPr>
          <a:lstStyle/>
          <a:p>
            <a:pPr>
              <a:defRPr/>
            </a:pPr>
            <a:endParaRPr lang="en-US" altLang="zh-CN" dirty="0" smtClean="0"/>
          </a:p>
        </p:txBody>
      </p:sp>
      <p:sp>
        <p:nvSpPr>
          <p:cNvPr id="142340" name="灯片编号占位符 3"/>
          <p:cNvSpPr>
            <a:spLocks noGrp="1"/>
          </p:cNvSpPr>
          <p:nvPr>
            <p:ph type="sldNum" sz="quarter" idx="5"/>
          </p:nvPr>
        </p:nvSpPr>
        <p:spPr>
          <a:noFill/>
        </p:spPr>
        <p:txBody>
          <a:bodyPr/>
          <a:lstStyle/>
          <a:p>
            <a:fld id="{712241D7-2559-48C0-A54A-CCD83EDF9597}" type="slidenum">
              <a:rPr lang="en-US" altLang="zh-CN" smtClean="0">
                <a:latin typeface="Arial" pitchFamily="34" charset="0"/>
              </a:rPr>
              <a:pPr/>
              <a:t>72</a:t>
            </a:fld>
            <a:endParaRPr lang="en-US" altLang="zh-CN"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3364" name="灯片编号占位符 3"/>
          <p:cNvSpPr>
            <a:spLocks noGrp="1"/>
          </p:cNvSpPr>
          <p:nvPr>
            <p:ph type="sldNum" sz="quarter" idx="5"/>
          </p:nvPr>
        </p:nvSpPr>
        <p:spPr>
          <a:noFill/>
        </p:spPr>
        <p:txBody>
          <a:bodyPr/>
          <a:lstStyle/>
          <a:p>
            <a:fld id="{C8C6FC46-9133-43F3-BC62-9C665996A0D0}" type="slidenum">
              <a:rPr lang="en-US" altLang="zh-CN" smtClean="0">
                <a:latin typeface="Arial" pitchFamily="34" charset="0"/>
              </a:rPr>
              <a:pPr/>
              <a:t>73</a:t>
            </a:fld>
            <a:endParaRPr lang="en-US" altLang="zh-CN"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4388" name="灯片编号占位符 3"/>
          <p:cNvSpPr>
            <a:spLocks noGrp="1"/>
          </p:cNvSpPr>
          <p:nvPr>
            <p:ph type="sldNum" sz="quarter" idx="5"/>
          </p:nvPr>
        </p:nvSpPr>
        <p:spPr>
          <a:noFill/>
        </p:spPr>
        <p:txBody>
          <a:bodyPr/>
          <a:lstStyle/>
          <a:p>
            <a:fld id="{63B85B65-33E3-4AC5-A4B2-03012F2CAF55}" type="slidenum">
              <a:rPr lang="en-US" altLang="zh-CN" smtClean="0">
                <a:latin typeface="Arial" pitchFamily="34" charset="0"/>
              </a:rPr>
              <a:pPr/>
              <a:t>74</a:t>
            </a:fld>
            <a:endParaRPr lang="en-US" altLang="zh-CN"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5412" name="灯片编号占位符 3"/>
          <p:cNvSpPr>
            <a:spLocks noGrp="1"/>
          </p:cNvSpPr>
          <p:nvPr>
            <p:ph type="sldNum" sz="quarter" idx="5"/>
          </p:nvPr>
        </p:nvSpPr>
        <p:spPr>
          <a:noFill/>
        </p:spPr>
        <p:txBody>
          <a:bodyPr/>
          <a:lstStyle/>
          <a:p>
            <a:fld id="{AD338CDE-6660-4352-8D09-14FCD1532D93}" type="slidenum">
              <a:rPr lang="en-US" altLang="zh-CN" smtClean="0">
                <a:latin typeface="Arial" pitchFamily="34" charset="0"/>
              </a:rPr>
              <a:pPr/>
              <a:t>75</a:t>
            </a:fld>
            <a:endParaRPr lang="en-US" altLang="zh-CN"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6436" name="灯片编号占位符 3"/>
          <p:cNvSpPr>
            <a:spLocks noGrp="1"/>
          </p:cNvSpPr>
          <p:nvPr>
            <p:ph type="sldNum" sz="quarter" idx="5"/>
          </p:nvPr>
        </p:nvSpPr>
        <p:spPr>
          <a:noFill/>
        </p:spPr>
        <p:txBody>
          <a:bodyPr/>
          <a:lstStyle/>
          <a:p>
            <a:fld id="{34DD460B-FD1F-4C8F-A9E6-2DAD34E5F1C0}" type="slidenum">
              <a:rPr lang="en-US" altLang="zh-CN" smtClean="0">
                <a:latin typeface="Arial" pitchFamily="34" charset="0"/>
              </a:rPr>
              <a:pPr/>
              <a:t>78</a:t>
            </a:fld>
            <a:endParaRPr lang="en-US" altLang="zh-CN"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7460" name="灯片编号占位符 3"/>
          <p:cNvSpPr>
            <a:spLocks noGrp="1"/>
          </p:cNvSpPr>
          <p:nvPr>
            <p:ph type="sldNum" sz="quarter" idx="5"/>
          </p:nvPr>
        </p:nvSpPr>
        <p:spPr>
          <a:noFill/>
        </p:spPr>
        <p:txBody>
          <a:bodyPr/>
          <a:lstStyle/>
          <a:p>
            <a:fld id="{62DE15C3-6F01-4D7F-B547-497947A0A7FC}" type="slidenum">
              <a:rPr lang="en-US" altLang="zh-CN" smtClean="0">
                <a:latin typeface="Arial" pitchFamily="34" charset="0"/>
              </a:rPr>
              <a:pPr/>
              <a:t>80</a:t>
            </a:fld>
            <a:endParaRPr lang="en-US" altLang="zh-CN"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p:spPr>
        <p:txBody>
          <a:bodyPr/>
          <a:lstStyle/>
          <a:p>
            <a:endParaRPr lang="en-US" altLang="zh-CN" dirty="0" smtClean="0">
              <a:latin typeface="Arial" pitchFamily="34" charset="0"/>
            </a:endParaRPr>
          </a:p>
          <a:p>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稳定电压：稳压管</a:t>
            </a:r>
          </a:p>
        </p:txBody>
      </p:sp>
      <p:sp>
        <p:nvSpPr>
          <p:cNvPr id="148484" name="灯片编号占位符 3"/>
          <p:cNvSpPr>
            <a:spLocks noGrp="1"/>
          </p:cNvSpPr>
          <p:nvPr>
            <p:ph type="sldNum" sz="quarter" idx="5"/>
          </p:nvPr>
        </p:nvSpPr>
        <p:spPr>
          <a:noFill/>
        </p:spPr>
        <p:txBody>
          <a:bodyPr/>
          <a:lstStyle/>
          <a:p>
            <a:fld id="{47BB320B-A93E-443C-A0F6-FC8476066D6A}" type="slidenum">
              <a:rPr lang="en-US" altLang="zh-CN" smtClean="0">
                <a:latin typeface="Arial" pitchFamily="34" charset="0"/>
              </a:rPr>
              <a:pPr/>
              <a:t>81</a:t>
            </a:fld>
            <a:endParaRPr lang="en-US" altLang="zh-CN"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9508" name="灯片编号占位符 3"/>
          <p:cNvSpPr>
            <a:spLocks noGrp="1"/>
          </p:cNvSpPr>
          <p:nvPr>
            <p:ph type="sldNum" sz="quarter" idx="5"/>
          </p:nvPr>
        </p:nvSpPr>
        <p:spPr>
          <a:noFill/>
        </p:spPr>
        <p:txBody>
          <a:bodyPr/>
          <a:lstStyle/>
          <a:p>
            <a:fld id="{95D782FC-CB98-4FAE-83E5-DFD58F396208}" type="slidenum">
              <a:rPr lang="en-US" altLang="zh-CN" smtClean="0">
                <a:latin typeface="Arial" pitchFamily="34" charset="0"/>
              </a:rPr>
              <a:pPr/>
              <a:t>82</a:t>
            </a:fld>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4133E0B-83CC-48E3-8D79-D4416094F7C9}" type="slidenum">
              <a:rPr lang="en-US" altLang="zh-CN" smtClean="0"/>
              <a:pPr/>
              <a:t>6</a:t>
            </a:fld>
            <a:endParaRPr lang="en-US" altLang="zh-CN" smtClean="0"/>
          </a:p>
        </p:txBody>
      </p:sp>
      <p:sp>
        <p:nvSpPr>
          <p:cNvPr id="11366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1366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zh-CN"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p:spPr>
        <p:txBody>
          <a:bodyPr/>
          <a:lstStyle/>
          <a:p>
            <a:pPr eaLnBrk="1" hangingPunct="1"/>
            <a:endParaRPr lang="zh-CN" altLang="zh-CN" dirty="0" smtClean="0">
              <a:latin typeface="Arial" pitchFamily="34" charset="0"/>
            </a:endParaRPr>
          </a:p>
        </p:txBody>
      </p:sp>
      <p:sp>
        <p:nvSpPr>
          <p:cNvPr id="150532" name="灯片编号占位符 3"/>
          <p:cNvSpPr>
            <a:spLocks noGrp="1"/>
          </p:cNvSpPr>
          <p:nvPr>
            <p:ph type="sldNum" sz="quarter" idx="5"/>
          </p:nvPr>
        </p:nvSpPr>
        <p:spPr>
          <a:noFill/>
        </p:spPr>
        <p:txBody>
          <a:bodyPr/>
          <a:lstStyle/>
          <a:p>
            <a:fld id="{F717FD87-13E9-4484-B1DA-F0095F4D3823}" type="slidenum">
              <a:rPr lang="en-US" altLang="zh-CN" smtClean="0">
                <a:latin typeface="Arial" pitchFamily="34" charset="0"/>
              </a:rPr>
              <a:pPr/>
              <a:t>83</a:t>
            </a:fld>
            <a:endParaRPr lang="en-US" altLang="zh-CN"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51556" name="灯片编号占位符 3"/>
          <p:cNvSpPr>
            <a:spLocks noGrp="1"/>
          </p:cNvSpPr>
          <p:nvPr>
            <p:ph type="sldNum" sz="quarter" idx="5"/>
          </p:nvPr>
        </p:nvSpPr>
        <p:spPr>
          <a:noFill/>
        </p:spPr>
        <p:txBody>
          <a:bodyPr/>
          <a:lstStyle/>
          <a:p>
            <a:fld id="{DBC5393F-C2F6-41F8-B75A-20F6C36A334E}" type="slidenum">
              <a:rPr lang="en-US" altLang="zh-CN" smtClean="0">
                <a:latin typeface="Arial" pitchFamily="34" charset="0"/>
              </a:rPr>
              <a:pPr/>
              <a:t>84</a:t>
            </a:fld>
            <a:endParaRPr lang="en-US" altLang="zh-CN"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52580" name="灯片编号占位符 3"/>
          <p:cNvSpPr>
            <a:spLocks noGrp="1"/>
          </p:cNvSpPr>
          <p:nvPr>
            <p:ph type="sldNum" sz="quarter" idx="5"/>
          </p:nvPr>
        </p:nvSpPr>
        <p:spPr>
          <a:noFill/>
        </p:spPr>
        <p:txBody>
          <a:bodyPr/>
          <a:lstStyle/>
          <a:p>
            <a:fld id="{95D27141-E910-4D0A-AFFC-D9B39BDC1D36}" type="slidenum">
              <a:rPr lang="en-US" altLang="zh-CN" smtClean="0">
                <a:latin typeface="Arial" pitchFamily="34" charset="0"/>
              </a:rPr>
              <a:pPr/>
              <a:t>87</a:t>
            </a:fld>
            <a:endParaRPr lang="en-US" altLang="zh-CN" smtClean="0">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53604" name="灯片编号占位符 3"/>
          <p:cNvSpPr>
            <a:spLocks noGrp="1"/>
          </p:cNvSpPr>
          <p:nvPr>
            <p:ph type="sldNum" sz="quarter" idx="5"/>
          </p:nvPr>
        </p:nvSpPr>
        <p:spPr>
          <a:noFill/>
        </p:spPr>
        <p:txBody>
          <a:bodyPr/>
          <a:lstStyle/>
          <a:p>
            <a:fld id="{DC82BB1D-8A8A-4AFB-BB20-CEB94AC4C2FE}" type="slidenum">
              <a:rPr lang="en-US" altLang="zh-CN" smtClean="0">
                <a:latin typeface="Arial" pitchFamily="34" charset="0"/>
              </a:rPr>
              <a:pPr/>
              <a:t>88</a:t>
            </a:fld>
            <a:endParaRPr lang="en-US" altLang="zh-CN" smtClean="0">
              <a:latin typeface="Arial"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54628" name="灯片编号占位符 3"/>
          <p:cNvSpPr>
            <a:spLocks noGrp="1"/>
          </p:cNvSpPr>
          <p:nvPr>
            <p:ph type="sldNum" sz="quarter" idx="5"/>
          </p:nvPr>
        </p:nvSpPr>
        <p:spPr>
          <a:noFill/>
        </p:spPr>
        <p:txBody>
          <a:bodyPr/>
          <a:lstStyle/>
          <a:p>
            <a:fld id="{C04901E9-0F2F-4CDC-A61E-E7B8B50D1A2A}" type="slidenum">
              <a:rPr lang="en-US" altLang="zh-CN" smtClean="0">
                <a:latin typeface="Arial" pitchFamily="34" charset="0"/>
              </a:rPr>
              <a:pPr/>
              <a:t>89</a:t>
            </a:fld>
            <a:endParaRPr lang="en-US" altLang="zh-CN" smtClean="0">
              <a:latin typeface="Arial"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BA3034A-4826-459D-8B4E-483E2566EAFC}" type="slidenum">
              <a:rPr lang="en-US" altLang="zh-CN" smtClean="0">
                <a:latin typeface="Arial" pitchFamily="34" charset="0"/>
              </a:rPr>
              <a:pPr/>
              <a:t>90</a:t>
            </a:fld>
            <a:endParaRPr lang="en-US" altLang="zh-CN" smtClean="0">
              <a:latin typeface="Arial" pitchFamily="34" charset="0"/>
            </a:endParaRPr>
          </a:p>
        </p:txBody>
      </p:sp>
      <p:sp>
        <p:nvSpPr>
          <p:cNvPr id="155651"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p:txBody>
          <a:bodyPr/>
          <a:lstStyle/>
          <a:p>
            <a:pPr eaLnBrk="1" hangingPunct="1">
              <a:defRPr/>
            </a:pPr>
            <a:endParaRPr lang="zh-CN" alt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56676" name="灯片编号占位符 3"/>
          <p:cNvSpPr>
            <a:spLocks noGrp="1"/>
          </p:cNvSpPr>
          <p:nvPr>
            <p:ph type="sldNum" sz="quarter" idx="5"/>
          </p:nvPr>
        </p:nvSpPr>
        <p:spPr>
          <a:noFill/>
        </p:spPr>
        <p:txBody>
          <a:bodyPr/>
          <a:lstStyle/>
          <a:p>
            <a:fld id="{640DB914-6930-4388-9D0E-4858AB472FDB}" type="slidenum">
              <a:rPr lang="en-US" altLang="zh-CN" smtClean="0">
                <a:latin typeface="Arial" pitchFamily="34" charset="0"/>
              </a:rPr>
              <a:pPr/>
              <a:t>92</a:t>
            </a:fld>
            <a:endParaRPr lang="en-US" altLang="zh-CN" smtClean="0">
              <a:latin typeface="Arial"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15872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66770529-6B14-49AA-8841-3AA436212A0C}" type="slidenum">
              <a:rPr lang="en-US" altLang="zh-CN" b="0" smtClean="0"/>
              <a:pPr eaLnBrk="1" hangingPunct="1"/>
              <a:t>94</a:t>
            </a:fld>
            <a:endParaRPr lang="en-US" altLang="zh-CN" b="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5974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E3213DF-01A0-4AE5-9C14-6A17A6279A87}" type="slidenum">
              <a:rPr lang="en-US" altLang="zh-CN" b="0" smtClean="0"/>
              <a:pPr eaLnBrk="1" hangingPunct="1"/>
              <a:t>95</a:t>
            </a:fld>
            <a:endParaRPr lang="en-US" altLang="zh-CN" b="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6077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507A16F9-7966-4BE4-B70C-DC38FC951F06}" type="slidenum">
              <a:rPr lang="en-US" altLang="zh-CN" b="0" smtClean="0"/>
              <a:pPr eaLnBrk="1" hangingPunct="1"/>
              <a:t>96</a:t>
            </a:fld>
            <a:endParaRPr lang="en-US" altLang="zh-CN" b="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B6EE7F-3521-4ADA-9EB1-F5EE33641CA7}" type="slidenum">
              <a:rPr lang="zh-CN" altLang="en-US" smtClean="0"/>
              <a:pPr/>
              <a:t>7</a:t>
            </a:fld>
            <a:endParaRPr lang="zh-CN"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ln/>
        </p:spPr>
      </p:sp>
      <p:sp>
        <p:nvSpPr>
          <p:cNvPr id="16179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16179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60774941-EBEC-4630-8161-2046F6D2836B}" type="slidenum">
              <a:rPr lang="en-US" altLang="zh-CN" b="0" smtClean="0"/>
              <a:pPr eaLnBrk="1" hangingPunct="1"/>
              <a:t>97</a:t>
            </a:fld>
            <a:endParaRPr lang="en-US" altLang="zh-CN" b="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16282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55A807CC-12DB-494E-8A6F-D7E8BC7FFE6C}" type="slidenum">
              <a:rPr lang="en-US" altLang="zh-CN" b="0" smtClean="0"/>
              <a:pPr eaLnBrk="1" hangingPunct="1"/>
              <a:t>98</a:t>
            </a:fld>
            <a:endParaRPr lang="en-US" altLang="zh-CN" b="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16384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E6B8EB6F-86A9-4513-8422-D743FC73394E}" type="slidenum">
              <a:rPr lang="en-US" altLang="zh-CN" b="0" smtClean="0"/>
              <a:pPr eaLnBrk="1" hangingPunct="1"/>
              <a:t>99</a:t>
            </a:fld>
            <a:endParaRPr lang="en-US" altLang="zh-CN" b="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ln/>
        </p:spPr>
      </p:sp>
      <p:sp>
        <p:nvSpPr>
          <p:cNvPr id="16486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16486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1D7E2A51-172E-48AE-9E52-2DE79BCB147A}" type="slidenum">
              <a:rPr lang="en-US" altLang="zh-CN" b="0" smtClean="0"/>
              <a:pPr eaLnBrk="1" hangingPunct="1"/>
              <a:t>100</a:t>
            </a:fld>
            <a:endParaRPr lang="en-US" altLang="zh-CN" b="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endParaRPr lang="en-US" altLang="zh-CN" dirty="0" smtClean="0">
              <a:latin typeface="Arial" pitchFamily="34" charset="0"/>
            </a:endParaRPr>
          </a:p>
        </p:txBody>
      </p:sp>
      <p:sp>
        <p:nvSpPr>
          <p:cNvPr id="16589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B9EDAA69-A013-41DA-8265-1F14C6B5DA86}" type="slidenum">
              <a:rPr lang="en-US" altLang="zh-CN" b="0" smtClean="0"/>
              <a:pPr eaLnBrk="1" hangingPunct="1"/>
              <a:t>101</a:t>
            </a:fld>
            <a:endParaRPr lang="en-US" altLang="zh-CN" b="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a:ln/>
        </p:spPr>
      </p:sp>
      <p:sp>
        <p:nvSpPr>
          <p:cNvPr id="16691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16691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7702F351-CB66-4929-85E2-7BBAE959DBCD}" type="slidenum">
              <a:rPr lang="en-US" altLang="zh-CN" b="0" smtClean="0"/>
              <a:pPr eaLnBrk="1" hangingPunct="1"/>
              <a:t>102</a:t>
            </a:fld>
            <a:endParaRPr lang="en-US" altLang="zh-CN" b="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C20098DD-E535-478C-AF2F-B9F4A7320F87}"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97284" name="灯片编号占位符 3"/>
          <p:cNvSpPr>
            <a:spLocks noGrp="1"/>
          </p:cNvSpPr>
          <p:nvPr>
            <p:ph type="sldNum" sz="quarter" idx="5"/>
          </p:nvPr>
        </p:nvSpPr>
        <p:spPr>
          <a:noFill/>
        </p:spPr>
        <p:txBody>
          <a:bodyPr/>
          <a:lstStyle/>
          <a:p>
            <a:fld id="{A7F7F48D-1773-4E06-9ED4-24FA5FD9380B}" type="slidenum">
              <a:rPr lang="en-US" altLang="zh-CN" smtClean="0">
                <a:latin typeface="Arial" pitchFamily="34" charset="0"/>
              </a:rPr>
              <a:pPr/>
              <a:t>9</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3083FF4-E0C3-4D92-8ACF-F6F4E6B6C4AC}" type="datetime1">
              <a:rPr lang="zh-CN" altLang="en-US"/>
              <a:pPr>
                <a:defRPr/>
              </a:pPr>
              <a:t>2019-9-25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0772C171-ECF7-4F03-B146-1C335C6A6E5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A012D60-F2BF-4DB5-B286-0DB600595A9F}" type="datetime1">
              <a:rPr lang="zh-CN" altLang="en-US"/>
              <a:pPr>
                <a:defRPr/>
              </a:pPr>
              <a:t>2019-9-25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1E497B57-A6DF-4C41-B375-64F495290EE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507A3A0-43D6-4485-B57F-3888443392EB}" type="datetime1">
              <a:rPr lang="zh-CN" altLang="en-US"/>
              <a:pPr>
                <a:defRPr/>
              </a:pPr>
              <a:t>2019-9-25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A5FC664C-0ACB-4732-9536-2FF5532AB1F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mediaAndTx">
  <p:cSld name="标题，媒体剪辑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媒体占位符 2"/>
          <p:cNvSpPr>
            <a:spLocks noGrp="1"/>
          </p:cNvSpPr>
          <p:nvPr>
            <p:ph type="media" sz="half" idx="1"/>
          </p:nvPr>
        </p:nvSpPr>
        <p:spPr>
          <a:xfrm>
            <a:off x="685800" y="1981200"/>
            <a:ext cx="3810000" cy="4114800"/>
          </a:xfrm>
        </p:spPr>
        <p:txBody>
          <a:bodyPr/>
          <a:lstStyle/>
          <a:p>
            <a:pPr lvl="0"/>
            <a:endParaRPr lang="zh-CN" altLang="en-US" noProof="0" smtClean="0"/>
          </a:p>
        </p:txBody>
      </p:sp>
      <p:sp>
        <p:nvSpPr>
          <p:cNvPr id="4" name="文本占位符 3"/>
          <p:cNvSpPr>
            <a:spLocks noGrp="1"/>
          </p:cNvSpPr>
          <p:nvPr>
            <p:ph type="body"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C7B430F-DB5F-4CD0-ADA0-DF31F1E1C768}"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3" name="TextBox 8"/>
          <p:cNvSpPr txBox="1">
            <a:spLocks noChangeArrowheads="1"/>
          </p:cNvSpPr>
          <p:nvPr userDrawn="1"/>
        </p:nvSpPr>
        <p:spPr bwMode="auto">
          <a:xfrm>
            <a:off x="515938" y="6429375"/>
            <a:ext cx="371475" cy="277813"/>
          </a:xfrm>
          <a:prstGeom prst="rect">
            <a:avLst/>
          </a:prstGeom>
          <a:noFill/>
          <a:ln w="9525">
            <a:noFill/>
            <a:miter lim="800000"/>
            <a:headEnd/>
            <a:tailEnd/>
          </a:ln>
        </p:spPr>
        <p:txBody>
          <a:bodyPr wrap="none">
            <a:spAutoFit/>
          </a:bodyPr>
          <a:lstStyle/>
          <a:p>
            <a:pPr>
              <a:defRPr/>
            </a:pPr>
            <a:fld id="{06937826-4051-43AC-B8E0-90DFB62855E2}" type="slidenum">
              <a:rPr lang="zh-CN" altLang="en-US" sz="1200" i="1">
                <a:solidFill>
                  <a:srgbClr val="0099CC"/>
                </a:solidFill>
                <a:ea typeface="华文行楷" pitchFamily="2" charset="-122"/>
              </a:rPr>
              <a:pPr>
                <a:defRPr/>
              </a:pPr>
              <a:t>‹#›</a:t>
            </a:fld>
            <a:endParaRPr lang="zh-CN" altLang="en-US" sz="1200" i="1">
              <a:solidFill>
                <a:srgbClr val="0099CC"/>
              </a:solidFill>
              <a:ea typeface="华文行楷" pitchFamily="2" charset="-122"/>
            </a:endParaRPr>
          </a:p>
        </p:txBody>
      </p:sp>
      <p:sp>
        <p:nvSpPr>
          <p:cNvPr id="6" name="标题 1"/>
          <p:cNvSpPr>
            <a:spLocks noGrp="1"/>
          </p:cNvSpPr>
          <p:nvPr>
            <p:ph type="title"/>
          </p:nvPr>
        </p:nvSpPr>
        <p:spPr>
          <a:xfrm>
            <a:off x="701974" y="71258"/>
            <a:ext cx="7887463" cy="646783"/>
          </a:xfrm>
        </p:spPr>
        <p:txBody>
          <a:bodyPr>
            <a:normAutofit/>
          </a:bodyPr>
          <a:lstStyle>
            <a:lvl1pPr algn="l">
              <a:defRPr sz="3000" b="1">
                <a:solidFill>
                  <a:schemeClr val="tx2"/>
                </a:solidFill>
                <a:latin typeface="Arial Narrow" panose="020B0606020202030204" pitchFamily="34" charset="0"/>
                <a:ea typeface="黑体" panose="02010609060101010101" pitchFamily="49" charset="-122"/>
                <a:cs typeface="Arial" panose="020B0604020202020204" pitchFamily="34" charset="0"/>
              </a:defRPr>
            </a:lvl1pPr>
          </a:lstStyle>
          <a:p>
            <a:r>
              <a:rPr lang="zh-CN" altLang="en-US" dirty="0" smtClean="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617C4DE6-A5F5-43A2-85E5-ED88797106BF}" type="datetimeFigureOut">
              <a:rPr lang="zh-CN" altLang="en-US"/>
              <a:pPr>
                <a:defRPr/>
              </a:pPr>
              <a:t>2019-9-25</a:t>
            </a:fld>
            <a:endParaRPr lang="zh-CN" altLang="en-US" dirty="0"/>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AAE57185-9C72-4464-A1D3-61D0E84C394B}"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3E06A2D-5FA8-49F5-87E6-C793138A4AE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F13A52A-4EB1-4E64-B772-49C6B2FA39B9}" type="datetime1">
              <a:rPr lang="zh-CN" altLang="en-US"/>
              <a:pPr>
                <a:defRPr/>
              </a:pPr>
              <a:t>2019-9-25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3CAFF125-D9EA-4437-9511-2BC7D0520EA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E568505-68BD-43D3-955F-0E1146E8B16B}" type="datetime1">
              <a:rPr lang="zh-CN" altLang="en-US"/>
              <a:pPr>
                <a:defRPr/>
              </a:pPr>
              <a:t>2019-9-25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3D703C64-FAD3-443B-872B-684A1A2629C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F9F87E6E-76FE-4623-9166-B600CB0BD8BF}" type="datetime1">
              <a:rPr lang="zh-CN" altLang="en-US"/>
              <a:pPr>
                <a:defRPr/>
              </a:pPr>
              <a:t>2019-9-25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7" name="Rectangle 6"/>
          <p:cNvSpPr>
            <a:spLocks noGrp="1" noChangeArrowheads="1"/>
          </p:cNvSpPr>
          <p:nvPr>
            <p:ph type="sldNum" sz="quarter" idx="12"/>
          </p:nvPr>
        </p:nvSpPr>
        <p:spPr>
          <a:ln/>
        </p:spPr>
        <p:txBody>
          <a:bodyPr/>
          <a:lstStyle>
            <a:lvl1pPr>
              <a:defRPr/>
            </a:lvl1pPr>
          </a:lstStyle>
          <a:p>
            <a:pPr>
              <a:defRPr/>
            </a:pPr>
            <a:fld id="{55B268BA-4094-4337-BED4-0B673C22E78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9B766813-7CD6-42B4-BDE6-85C6F693FEF9}" type="datetime1">
              <a:rPr lang="zh-CN" altLang="en-US"/>
              <a:pPr>
                <a:defRPr/>
              </a:pPr>
              <a:t>2019-9-25</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9" name="Rectangle 6"/>
          <p:cNvSpPr>
            <a:spLocks noGrp="1" noChangeArrowheads="1"/>
          </p:cNvSpPr>
          <p:nvPr>
            <p:ph type="sldNum" sz="quarter" idx="12"/>
          </p:nvPr>
        </p:nvSpPr>
        <p:spPr>
          <a:ln/>
        </p:spPr>
        <p:txBody>
          <a:bodyPr/>
          <a:lstStyle>
            <a:lvl1pPr>
              <a:defRPr/>
            </a:lvl1pPr>
          </a:lstStyle>
          <a:p>
            <a:pPr>
              <a:defRPr/>
            </a:pPr>
            <a:fld id="{DE60E9EE-2DAF-4518-ABB1-0C43CAB16A7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4C947FF9-82BA-4308-A3E5-A37DE7E5A672}" type="datetime1">
              <a:rPr lang="zh-CN" altLang="en-US"/>
              <a:pPr>
                <a:defRPr/>
              </a:pPr>
              <a:t>2019-9-25</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5" name="Rectangle 6"/>
          <p:cNvSpPr>
            <a:spLocks noGrp="1" noChangeArrowheads="1"/>
          </p:cNvSpPr>
          <p:nvPr>
            <p:ph type="sldNum" sz="quarter" idx="12"/>
          </p:nvPr>
        </p:nvSpPr>
        <p:spPr>
          <a:ln/>
        </p:spPr>
        <p:txBody>
          <a:bodyPr/>
          <a:lstStyle>
            <a:lvl1pPr>
              <a:defRPr/>
            </a:lvl1pPr>
          </a:lstStyle>
          <a:p>
            <a:pPr>
              <a:defRPr/>
            </a:pPr>
            <a:fld id="{AFCF70AB-4187-4042-B8EF-3F423D0EFAC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38D03EB-7485-4758-8BB4-17B48F307974}" type="datetime1">
              <a:rPr lang="zh-CN" altLang="en-US"/>
              <a:pPr>
                <a:defRPr/>
              </a:pPr>
              <a:t>2019-9-25</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4" name="Rectangle 6"/>
          <p:cNvSpPr>
            <a:spLocks noGrp="1" noChangeArrowheads="1"/>
          </p:cNvSpPr>
          <p:nvPr>
            <p:ph type="sldNum" sz="quarter" idx="12"/>
          </p:nvPr>
        </p:nvSpPr>
        <p:spPr>
          <a:ln/>
        </p:spPr>
        <p:txBody>
          <a:bodyPr/>
          <a:lstStyle>
            <a:lvl1pPr>
              <a:defRPr/>
            </a:lvl1pPr>
          </a:lstStyle>
          <a:p>
            <a:pPr>
              <a:defRPr/>
            </a:pPr>
            <a:fld id="{020F4830-A335-4EF0-A4A3-3654ACA16DF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834EF3E-449D-4D72-8D04-9DED90D4A67F}" type="datetime1">
              <a:rPr lang="zh-CN" altLang="en-US"/>
              <a:pPr>
                <a:defRPr/>
              </a:pPr>
              <a:t>2019-9-25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7" name="Rectangle 6"/>
          <p:cNvSpPr>
            <a:spLocks noGrp="1" noChangeArrowheads="1"/>
          </p:cNvSpPr>
          <p:nvPr>
            <p:ph type="sldNum" sz="quarter" idx="12"/>
          </p:nvPr>
        </p:nvSpPr>
        <p:spPr>
          <a:ln/>
        </p:spPr>
        <p:txBody>
          <a:bodyPr/>
          <a:lstStyle>
            <a:lvl1pPr>
              <a:defRPr/>
            </a:lvl1pPr>
          </a:lstStyle>
          <a:p>
            <a:pPr>
              <a:defRPr/>
            </a:pPr>
            <a:fld id="{607D5DAD-2BBD-4422-B96E-D13C05E406A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360E0F0-8080-4B66-8911-A284E381EEDB}" type="datetime1">
              <a:rPr lang="zh-CN" altLang="en-US"/>
              <a:pPr>
                <a:defRPr/>
              </a:pPr>
              <a:t>2019-9-25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7" name="Rectangle 6"/>
          <p:cNvSpPr>
            <a:spLocks noGrp="1" noChangeArrowheads="1"/>
          </p:cNvSpPr>
          <p:nvPr>
            <p:ph type="sldNum" sz="quarter" idx="12"/>
          </p:nvPr>
        </p:nvSpPr>
        <p:spPr>
          <a:ln/>
        </p:spPr>
        <p:txBody>
          <a:bodyPr/>
          <a:lstStyle>
            <a:lvl1pPr>
              <a:defRPr/>
            </a:lvl1pPr>
          </a:lstStyle>
          <a:p>
            <a:pPr>
              <a:defRPr/>
            </a:pPr>
            <a:fld id="{EED6DEBC-B84D-4A08-A664-3E1651F5D54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32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04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solidFill>
                  <a:srgbClr val="009900"/>
                </a:solidFill>
                <a:latin typeface="Arial" charset="0"/>
                <a:ea typeface="楷体_GB2312" pitchFamily="49" charset="-122"/>
              </a:defRPr>
            </a:lvl1pPr>
          </a:lstStyle>
          <a:p>
            <a:pPr>
              <a:defRPr/>
            </a:pPr>
            <a:fld id="{482E62C1-2695-45FF-AEA9-9CDB3827DECD}" type="datetime1">
              <a:rPr lang="zh-CN" altLang="en-US"/>
              <a:pPr>
                <a:defRPr/>
              </a:pPr>
              <a:t>2019-9-25</a:t>
            </a:fld>
            <a:endParaRPr lang="en-US" altLang="zh-CN"/>
          </a:p>
        </p:txBody>
      </p:sp>
      <p:sp>
        <p:nvSpPr>
          <p:cNvPr id="604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solidFill>
                  <a:srgbClr val="009900"/>
                </a:solidFill>
                <a:latin typeface="Arial" charset="0"/>
                <a:ea typeface="楷体_GB2312" pitchFamily="49" charset="-122"/>
              </a:defRPr>
            </a:lvl1pPr>
          </a:lstStyle>
          <a:p>
            <a:pPr>
              <a:defRPr/>
            </a:pPr>
            <a:r>
              <a:rPr lang="en-US" altLang="zh-CN"/>
              <a:t>电工电子教研室</a:t>
            </a:r>
          </a:p>
        </p:txBody>
      </p:sp>
      <p:sp>
        <p:nvSpPr>
          <p:cNvPr id="604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solidFill>
                  <a:srgbClr val="009900"/>
                </a:solidFill>
                <a:latin typeface="Arial" charset="0"/>
                <a:ea typeface="楷体_GB2312" pitchFamily="49" charset="-122"/>
              </a:defRPr>
            </a:lvl1pPr>
          </a:lstStyle>
          <a:p>
            <a:pPr>
              <a:defRPr/>
            </a:pPr>
            <a:fld id="{80A4EA66-FE48-4B4C-83B3-525B79FC92DD}" type="slidenum">
              <a:rPr lang="en-US" altLang="zh-CN"/>
              <a:pPr>
                <a:defRPr/>
              </a:pPr>
              <a:t>‹#›</a:t>
            </a:fld>
            <a:endParaRPr lang="en-US" altLang="zh-CN"/>
          </a:p>
        </p:txBody>
      </p:sp>
      <p:pic>
        <p:nvPicPr>
          <p:cNvPr id="53255" name="Picture 7"/>
          <p:cNvPicPr>
            <a:picLocks noChangeAspect="1" noChangeArrowheads="1"/>
          </p:cNvPicPr>
          <p:nvPr/>
        </p:nvPicPr>
        <p:blipFill>
          <a:blip r:embed="rId18"/>
          <a:srcRect/>
          <a:stretch>
            <a:fillRect/>
          </a:stretch>
        </p:blipFill>
        <p:spPr bwMode="auto">
          <a:xfrm>
            <a:off x="7354888" y="41275"/>
            <a:ext cx="1739900" cy="474663"/>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18" Type="http://schemas.openxmlformats.org/officeDocument/2006/relationships/oleObject" Target="../embeddings/oleObject15.bin"/><Relationship Id="rId3" Type="http://schemas.openxmlformats.org/officeDocument/2006/relationships/notesSlide" Target="../notesSlides/notesSlide1.xml"/><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5" Type="http://schemas.openxmlformats.org/officeDocument/2006/relationships/oleObject" Target="../embeddings/oleObject1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oleObject" Target="../embeddings/oleObject1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671.bin"/><Relationship Id="rId13" Type="http://schemas.openxmlformats.org/officeDocument/2006/relationships/oleObject" Target="../embeddings/oleObject676.bin"/><Relationship Id="rId3" Type="http://schemas.openxmlformats.org/officeDocument/2006/relationships/notesSlide" Target="../notesSlides/notesSlide74.xml"/><Relationship Id="rId7" Type="http://schemas.openxmlformats.org/officeDocument/2006/relationships/oleObject" Target="../embeddings/oleObject670.bin"/><Relationship Id="rId12" Type="http://schemas.openxmlformats.org/officeDocument/2006/relationships/oleObject" Target="../embeddings/oleObject675.bin"/><Relationship Id="rId17" Type="http://schemas.openxmlformats.org/officeDocument/2006/relationships/oleObject" Target="../embeddings/oleObject680.bin"/><Relationship Id="rId2" Type="http://schemas.openxmlformats.org/officeDocument/2006/relationships/slideLayout" Target="../slideLayouts/slideLayout1.xml"/><Relationship Id="rId16" Type="http://schemas.openxmlformats.org/officeDocument/2006/relationships/oleObject" Target="../embeddings/oleObject679.bin"/><Relationship Id="rId1" Type="http://schemas.openxmlformats.org/officeDocument/2006/relationships/vmlDrawing" Target="../drawings/vmlDrawing61.vml"/><Relationship Id="rId6" Type="http://schemas.openxmlformats.org/officeDocument/2006/relationships/oleObject" Target="../embeddings/oleObject669.bin"/><Relationship Id="rId11" Type="http://schemas.openxmlformats.org/officeDocument/2006/relationships/oleObject" Target="../embeddings/oleObject674.bin"/><Relationship Id="rId5" Type="http://schemas.openxmlformats.org/officeDocument/2006/relationships/oleObject" Target="../embeddings/oleObject668.bin"/><Relationship Id="rId15" Type="http://schemas.openxmlformats.org/officeDocument/2006/relationships/oleObject" Target="../embeddings/oleObject678.bin"/><Relationship Id="rId10" Type="http://schemas.openxmlformats.org/officeDocument/2006/relationships/oleObject" Target="../embeddings/oleObject673.bin"/><Relationship Id="rId4" Type="http://schemas.openxmlformats.org/officeDocument/2006/relationships/audio" Target="../media/audio1.wav"/><Relationship Id="rId9" Type="http://schemas.openxmlformats.org/officeDocument/2006/relationships/oleObject" Target="../embeddings/oleObject672.bin"/><Relationship Id="rId14" Type="http://schemas.openxmlformats.org/officeDocument/2006/relationships/oleObject" Target="../embeddings/oleObject677.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8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88.bin"/><Relationship Id="rId4" Type="http://schemas.openxmlformats.org/officeDocument/2006/relationships/audio" Target="../media/audio3.wav"/></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5.bin"/><Relationship Id="rId3" Type="http://schemas.openxmlformats.org/officeDocument/2006/relationships/notesSlide" Target="../notesSlides/notesSlide2.xml"/><Relationship Id="rId7" Type="http://schemas.openxmlformats.org/officeDocument/2006/relationships/oleObject" Target="../embeddings/oleObject19.bin"/><Relationship Id="rId12"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oleObject" Target="../embeddings/oleObject28.bin"/><Relationship Id="rId1" Type="http://schemas.openxmlformats.org/officeDocument/2006/relationships/vmlDrawing" Target="../drawings/vmlDrawing2.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oleObject" Target="../embeddings/oleObject17.bin"/><Relationship Id="rId15" Type="http://schemas.openxmlformats.org/officeDocument/2006/relationships/oleObject" Target="../embeddings/oleObject27.bin"/><Relationship Id="rId10" Type="http://schemas.openxmlformats.org/officeDocument/2006/relationships/oleObject" Target="../embeddings/oleObject22.bin"/><Relationship Id="rId4" Type="http://schemas.openxmlformats.org/officeDocument/2006/relationships/oleObject" Target="../embeddings/oleObject16.bin"/><Relationship Id="rId9" Type="http://schemas.openxmlformats.org/officeDocument/2006/relationships/oleObject" Target="../embeddings/oleObject21.bin"/><Relationship Id="rId14" Type="http://schemas.openxmlformats.org/officeDocument/2006/relationships/oleObject" Target="../embeddings/oleObject26.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oleObject" Target="../embeddings/oleObject98.bin"/><Relationship Id="rId18" Type="http://schemas.openxmlformats.org/officeDocument/2006/relationships/oleObject" Target="../embeddings/oleObject103.bin"/><Relationship Id="rId26" Type="http://schemas.openxmlformats.org/officeDocument/2006/relationships/oleObject" Target="../embeddings/oleObject111.bin"/><Relationship Id="rId3" Type="http://schemas.openxmlformats.org/officeDocument/2006/relationships/notesSlide" Target="../notesSlides/notesSlide22.xml"/><Relationship Id="rId21" Type="http://schemas.openxmlformats.org/officeDocument/2006/relationships/oleObject" Target="../embeddings/oleObject106.bin"/><Relationship Id="rId7" Type="http://schemas.openxmlformats.org/officeDocument/2006/relationships/oleObject" Target="../embeddings/oleObject92.bin"/><Relationship Id="rId12" Type="http://schemas.openxmlformats.org/officeDocument/2006/relationships/oleObject" Target="../embeddings/oleObject97.bin"/><Relationship Id="rId17" Type="http://schemas.openxmlformats.org/officeDocument/2006/relationships/oleObject" Target="../embeddings/oleObject102.bin"/><Relationship Id="rId25"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oleObject" Target="../embeddings/oleObject101.bin"/><Relationship Id="rId20" Type="http://schemas.openxmlformats.org/officeDocument/2006/relationships/oleObject" Target="../embeddings/oleObject105.bin"/><Relationship Id="rId1" Type="http://schemas.openxmlformats.org/officeDocument/2006/relationships/vmlDrawing" Target="../drawings/vmlDrawing10.vml"/><Relationship Id="rId6" Type="http://schemas.openxmlformats.org/officeDocument/2006/relationships/oleObject" Target="../embeddings/oleObject91.bin"/><Relationship Id="rId11" Type="http://schemas.openxmlformats.org/officeDocument/2006/relationships/oleObject" Target="../embeddings/oleObject96.bin"/><Relationship Id="rId24" Type="http://schemas.openxmlformats.org/officeDocument/2006/relationships/oleObject" Target="../embeddings/oleObject109.bin"/><Relationship Id="rId5" Type="http://schemas.openxmlformats.org/officeDocument/2006/relationships/oleObject" Target="../embeddings/oleObject90.bin"/><Relationship Id="rId15" Type="http://schemas.openxmlformats.org/officeDocument/2006/relationships/oleObject" Target="../embeddings/oleObject100.bin"/><Relationship Id="rId23" Type="http://schemas.openxmlformats.org/officeDocument/2006/relationships/oleObject" Target="../embeddings/oleObject108.bin"/><Relationship Id="rId10" Type="http://schemas.openxmlformats.org/officeDocument/2006/relationships/oleObject" Target="../embeddings/oleObject95.bin"/><Relationship Id="rId19" Type="http://schemas.openxmlformats.org/officeDocument/2006/relationships/oleObject" Target="../embeddings/oleObject104.bin"/><Relationship Id="rId4" Type="http://schemas.openxmlformats.org/officeDocument/2006/relationships/oleObject" Target="../embeddings/oleObject89.bin"/><Relationship Id="rId9" Type="http://schemas.openxmlformats.org/officeDocument/2006/relationships/oleObject" Target="../embeddings/oleObject94.bin"/><Relationship Id="rId14" Type="http://schemas.openxmlformats.org/officeDocument/2006/relationships/oleObject" Target="../embeddings/oleObject99.bin"/><Relationship Id="rId22" Type="http://schemas.openxmlformats.org/officeDocument/2006/relationships/oleObject" Target="../embeddings/oleObject107.bin"/><Relationship Id="rId27" Type="http://schemas.openxmlformats.org/officeDocument/2006/relationships/oleObject" Target="../embeddings/oleObject11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13.bin"/></Relationships>
</file>

<file path=ppt/slides/_rels/slide2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oleObject" Target="../embeddings/oleObject123.bin"/><Relationship Id="rId18" Type="http://schemas.openxmlformats.org/officeDocument/2006/relationships/oleObject" Target="../embeddings/oleObject128.bin"/><Relationship Id="rId3" Type="http://schemas.openxmlformats.org/officeDocument/2006/relationships/notesSlide" Target="../notesSlides/notesSlide25.xml"/><Relationship Id="rId7" Type="http://schemas.openxmlformats.org/officeDocument/2006/relationships/oleObject" Target="../embeddings/oleObject117.bin"/><Relationship Id="rId12" Type="http://schemas.openxmlformats.org/officeDocument/2006/relationships/oleObject" Target="../embeddings/oleObject122.bin"/><Relationship Id="rId17" Type="http://schemas.openxmlformats.org/officeDocument/2006/relationships/oleObject" Target="../embeddings/oleObject127.bin"/><Relationship Id="rId2" Type="http://schemas.openxmlformats.org/officeDocument/2006/relationships/slideLayout" Target="../slideLayouts/slideLayout7.xml"/><Relationship Id="rId16" Type="http://schemas.openxmlformats.org/officeDocument/2006/relationships/oleObject" Target="../embeddings/oleObject126.bin"/><Relationship Id="rId1" Type="http://schemas.openxmlformats.org/officeDocument/2006/relationships/vmlDrawing" Target="../drawings/vmlDrawing12.vml"/><Relationship Id="rId6" Type="http://schemas.openxmlformats.org/officeDocument/2006/relationships/oleObject" Target="../embeddings/oleObject116.bin"/><Relationship Id="rId11" Type="http://schemas.openxmlformats.org/officeDocument/2006/relationships/oleObject" Target="../embeddings/oleObject121.bin"/><Relationship Id="rId5" Type="http://schemas.openxmlformats.org/officeDocument/2006/relationships/oleObject" Target="../embeddings/oleObject115.bin"/><Relationship Id="rId15" Type="http://schemas.openxmlformats.org/officeDocument/2006/relationships/oleObject" Target="../embeddings/oleObject125.bin"/><Relationship Id="rId10" Type="http://schemas.openxmlformats.org/officeDocument/2006/relationships/oleObject" Target="../embeddings/oleObject120.bin"/><Relationship Id="rId4" Type="http://schemas.openxmlformats.org/officeDocument/2006/relationships/oleObject" Target="../embeddings/oleObject114.bin"/><Relationship Id="rId9" Type="http://schemas.openxmlformats.org/officeDocument/2006/relationships/oleObject" Target="../embeddings/oleObject119.bin"/><Relationship Id="rId14" Type="http://schemas.openxmlformats.org/officeDocument/2006/relationships/oleObject" Target="../embeddings/oleObject124.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3.xml"/><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 Id="rId9" Type="http://schemas.openxmlformats.org/officeDocument/2006/relationships/oleObject" Target="../embeddings/oleObject34.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oleObject" Target="../embeddings/oleObject138.bin"/><Relationship Id="rId18" Type="http://schemas.openxmlformats.org/officeDocument/2006/relationships/oleObject" Target="../embeddings/oleObject143.bin"/><Relationship Id="rId3" Type="http://schemas.openxmlformats.org/officeDocument/2006/relationships/notesSlide" Target="../notesSlides/notesSlide26.xml"/><Relationship Id="rId7" Type="http://schemas.openxmlformats.org/officeDocument/2006/relationships/oleObject" Target="../embeddings/oleObject132.bin"/><Relationship Id="rId12" Type="http://schemas.openxmlformats.org/officeDocument/2006/relationships/oleObject" Target="../embeddings/oleObject137.bin"/><Relationship Id="rId17" Type="http://schemas.openxmlformats.org/officeDocument/2006/relationships/oleObject" Target="../embeddings/oleObject142.bin"/><Relationship Id="rId2" Type="http://schemas.openxmlformats.org/officeDocument/2006/relationships/slideLayout" Target="../slideLayouts/slideLayout7.xml"/><Relationship Id="rId16" Type="http://schemas.openxmlformats.org/officeDocument/2006/relationships/oleObject" Target="../embeddings/oleObject141.bin"/><Relationship Id="rId1" Type="http://schemas.openxmlformats.org/officeDocument/2006/relationships/vmlDrawing" Target="../drawings/vmlDrawing13.vml"/><Relationship Id="rId6" Type="http://schemas.openxmlformats.org/officeDocument/2006/relationships/oleObject" Target="../embeddings/oleObject131.bin"/><Relationship Id="rId11" Type="http://schemas.openxmlformats.org/officeDocument/2006/relationships/oleObject" Target="../embeddings/oleObject136.bin"/><Relationship Id="rId5" Type="http://schemas.openxmlformats.org/officeDocument/2006/relationships/oleObject" Target="../embeddings/oleObject130.bin"/><Relationship Id="rId15" Type="http://schemas.openxmlformats.org/officeDocument/2006/relationships/oleObject" Target="../embeddings/oleObject140.bin"/><Relationship Id="rId10" Type="http://schemas.openxmlformats.org/officeDocument/2006/relationships/oleObject" Target="../embeddings/oleObject135.bin"/><Relationship Id="rId4" Type="http://schemas.openxmlformats.org/officeDocument/2006/relationships/oleObject" Target="../embeddings/oleObject129.bin"/><Relationship Id="rId9" Type="http://schemas.openxmlformats.org/officeDocument/2006/relationships/oleObject" Target="../embeddings/oleObject134.bin"/><Relationship Id="rId14" Type="http://schemas.openxmlformats.org/officeDocument/2006/relationships/oleObject" Target="../embeddings/oleObject13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14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oleObject" Target="../embeddings/oleObject153.bin"/><Relationship Id="rId3" Type="http://schemas.openxmlformats.org/officeDocument/2006/relationships/notesSlide" Target="../notesSlides/notesSlide27.xml"/><Relationship Id="rId7" Type="http://schemas.openxmlformats.org/officeDocument/2006/relationships/oleObject" Target="../embeddings/oleObject147.bin"/><Relationship Id="rId12" Type="http://schemas.openxmlformats.org/officeDocument/2006/relationships/oleObject" Target="../embeddings/oleObject152.bin"/><Relationship Id="rId17" Type="http://schemas.openxmlformats.org/officeDocument/2006/relationships/oleObject" Target="../embeddings/oleObject157.bin"/><Relationship Id="rId2" Type="http://schemas.openxmlformats.org/officeDocument/2006/relationships/slideLayout" Target="../slideLayouts/slideLayout7.xml"/><Relationship Id="rId16" Type="http://schemas.openxmlformats.org/officeDocument/2006/relationships/oleObject" Target="../embeddings/oleObject156.bin"/><Relationship Id="rId1" Type="http://schemas.openxmlformats.org/officeDocument/2006/relationships/vmlDrawing" Target="../drawings/vmlDrawing15.vml"/><Relationship Id="rId6" Type="http://schemas.openxmlformats.org/officeDocument/2006/relationships/oleObject" Target="../embeddings/oleObject146.bin"/><Relationship Id="rId11" Type="http://schemas.openxmlformats.org/officeDocument/2006/relationships/oleObject" Target="../embeddings/oleObject151.bin"/><Relationship Id="rId5" Type="http://schemas.openxmlformats.org/officeDocument/2006/relationships/audio" Target="../media/audio1.wav"/><Relationship Id="rId15" Type="http://schemas.openxmlformats.org/officeDocument/2006/relationships/oleObject" Target="../embeddings/oleObject155.bin"/><Relationship Id="rId10" Type="http://schemas.openxmlformats.org/officeDocument/2006/relationships/oleObject" Target="../embeddings/oleObject150.bin"/><Relationship Id="rId4" Type="http://schemas.openxmlformats.org/officeDocument/2006/relationships/audio" Target="../media/audio2.wav"/><Relationship Id="rId9" Type="http://schemas.openxmlformats.org/officeDocument/2006/relationships/oleObject" Target="../embeddings/oleObject149.bin"/><Relationship Id="rId14" Type="http://schemas.openxmlformats.org/officeDocument/2006/relationships/oleObject" Target="../embeddings/oleObject15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60.bin"/><Relationship Id="rId5" Type="http://schemas.openxmlformats.org/officeDocument/2006/relationships/oleObject" Target="../embeddings/oleObject159.bin"/><Relationship Id="rId4" Type="http://schemas.openxmlformats.org/officeDocument/2006/relationships/oleObject" Target="../embeddings/oleObject158.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oleObject" Target="../embeddings/oleObject163.bin"/><Relationship Id="rId4" Type="http://schemas.openxmlformats.org/officeDocument/2006/relationships/oleObject" Target="../embeddings/oleObject162.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notesSlide" Target="../notesSlides/notesSlide29.xml"/><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65.bin"/><Relationship Id="rId5" Type="http://schemas.openxmlformats.org/officeDocument/2006/relationships/oleObject" Target="../embeddings/oleObject164.bin"/><Relationship Id="rId4" Type="http://schemas.openxmlformats.org/officeDocument/2006/relationships/audio" Target="../media/audio1.wav"/></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oleObject168.bin"/></Relationships>
</file>

<file path=ppt/slides/_rels/slide39.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4.xml"/><Relationship Id="rId7"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36.bin"/><Relationship Id="rId11" Type="http://schemas.openxmlformats.org/officeDocument/2006/relationships/oleObject" Target="../embeddings/oleObject41.bin"/><Relationship Id="rId5" Type="http://schemas.openxmlformats.org/officeDocument/2006/relationships/oleObject" Target="../embeddings/oleObject35.bin"/><Relationship Id="rId10" Type="http://schemas.openxmlformats.org/officeDocument/2006/relationships/oleObject" Target="../embeddings/oleObject40.bin"/><Relationship Id="rId4" Type="http://schemas.openxmlformats.org/officeDocument/2006/relationships/audio" Target="../media/audio1.wav"/><Relationship Id="rId9" Type="http://schemas.openxmlformats.org/officeDocument/2006/relationships/oleObject" Target="../embeddings/oleObject39.bin"/></Relationships>
</file>

<file path=ppt/slides/_rels/slide40.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notesSlide" Target="../notesSlides/notesSlide37.xml"/><Relationship Id="rId7"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70.bin"/><Relationship Id="rId5" Type="http://schemas.openxmlformats.org/officeDocument/2006/relationships/oleObject" Target="../embeddings/oleObject169.bin"/><Relationship Id="rId4" Type="http://schemas.openxmlformats.org/officeDocument/2006/relationships/audio" Target="../media/audio1.wav"/></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notesSlide" Target="../notesSlides/notesSlide39.xml"/><Relationship Id="rId7"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76.bin"/><Relationship Id="rId5" Type="http://schemas.openxmlformats.org/officeDocument/2006/relationships/oleObject" Target="../embeddings/oleObject175.bin"/><Relationship Id="rId10" Type="http://schemas.openxmlformats.org/officeDocument/2006/relationships/oleObject" Target="../embeddings/oleObject180.bin"/><Relationship Id="rId4" Type="http://schemas.openxmlformats.org/officeDocument/2006/relationships/oleObject" Target="../embeddings/oleObject174.bin"/><Relationship Id="rId9" Type="http://schemas.openxmlformats.org/officeDocument/2006/relationships/oleObject" Target="../embeddings/oleObject179.bin"/></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oleObject" Target="../embeddings/oleObject49.bin"/><Relationship Id="rId18" Type="http://schemas.openxmlformats.org/officeDocument/2006/relationships/oleObject" Target="../embeddings/oleObject54.bin"/><Relationship Id="rId26" Type="http://schemas.openxmlformats.org/officeDocument/2006/relationships/oleObject" Target="../embeddings/oleObject62.bin"/><Relationship Id="rId3" Type="http://schemas.openxmlformats.org/officeDocument/2006/relationships/notesSlide" Target="../notesSlides/notesSlide5.xml"/><Relationship Id="rId21" Type="http://schemas.openxmlformats.org/officeDocument/2006/relationships/oleObject" Target="../embeddings/oleObject57.bin"/><Relationship Id="rId7" Type="http://schemas.openxmlformats.org/officeDocument/2006/relationships/oleObject" Target="../embeddings/oleObject43.bin"/><Relationship Id="rId12" Type="http://schemas.openxmlformats.org/officeDocument/2006/relationships/oleObject" Target="../embeddings/oleObject48.bin"/><Relationship Id="rId17" Type="http://schemas.openxmlformats.org/officeDocument/2006/relationships/oleObject" Target="../embeddings/oleObject53.bin"/><Relationship Id="rId25"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oleObject" Target="../embeddings/oleObject52.bin"/><Relationship Id="rId20" Type="http://schemas.openxmlformats.org/officeDocument/2006/relationships/oleObject" Target="../embeddings/oleObject56.bin"/><Relationship Id="rId29" Type="http://schemas.openxmlformats.org/officeDocument/2006/relationships/oleObject" Target="../embeddings/oleObject65.bin"/><Relationship Id="rId1" Type="http://schemas.openxmlformats.org/officeDocument/2006/relationships/vmlDrawing" Target="../drawings/vmlDrawing5.vml"/><Relationship Id="rId6" Type="http://schemas.openxmlformats.org/officeDocument/2006/relationships/oleObject" Target="../embeddings/oleObject42.bin"/><Relationship Id="rId11" Type="http://schemas.openxmlformats.org/officeDocument/2006/relationships/oleObject" Target="../embeddings/oleObject47.bin"/><Relationship Id="rId24" Type="http://schemas.openxmlformats.org/officeDocument/2006/relationships/oleObject" Target="../embeddings/oleObject60.bin"/><Relationship Id="rId5" Type="http://schemas.openxmlformats.org/officeDocument/2006/relationships/audio" Target="../media/audio2.wav"/><Relationship Id="rId15" Type="http://schemas.openxmlformats.org/officeDocument/2006/relationships/oleObject" Target="../embeddings/oleObject51.bin"/><Relationship Id="rId23" Type="http://schemas.openxmlformats.org/officeDocument/2006/relationships/oleObject" Target="../embeddings/oleObject59.bin"/><Relationship Id="rId28" Type="http://schemas.openxmlformats.org/officeDocument/2006/relationships/oleObject" Target="../embeddings/oleObject64.bin"/><Relationship Id="rId10" Type="http://schemas.openxmlformats.org/officeDocument/2006/relationships/oleObject" Target="../embeddings/oleObject46.bin"/><Relationship Id="rId19" Type="http://schemas.openxmlformats.org/officeDocument/2006/relationships/oleObject" Target="../embeddings/oleObject55.bin"/><Relationship Id="rId4" Type="http://schemas.openxmlformats.org/officeDocument/2006/relationships/audio" Target="../media/audio1.wav"/><Relationship Id="rId9" Type="http://schemas.openxmlformats.org/officeDocument/2006/relationships/oleObject" Target="../embeddings/oleObject45.bin"/><Relationship Id="rId14" Type="http://schemas.openxmlformats.org/officeDocument/2006/relationships/oleObject" Target="../embeddings/oleObject50.bin"/><Relationship Id="rId22" Type="http://schemas.openxmlformats.org/officeDocument/2006/relationships/oleObject" Target="../embeddings/oleObject58.bin"/><Relationship Id="rId27" Type="http://schemas.openxmlformats.org/officeDocument/2006/relationships/oleObject" Target="../embeddings/oleObject63.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audio" Target="../media/audio1.wav"/><Relationship Id="rId7"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82.bin"/><Relationship Id="rId5" Type="http://schemas.openxmlformats.org/officeDocument/2006/relationships/oleObject" Target="../embeddings/oleObject181.bin"/><Relationship Id="rId10" Type="http://schemas.openxmlformats.org/officeDocument/2006/relationships/oleObject" Target="../embeddings/oleObject186.bin"/><Relationship Id="rId4" Type="http://schemas.openxmlformats.org/officeDocument/2006/relationships/audio" Target="../media/audio2.wav"/><Relationship Id="rId9" Type="http://schemas.openxmlformats.org/officeDocument/2006/relationships/oleObject" Target="../embeddings/oleObject185.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notesSlide" Target="../notesSlides/notesSlide43.xml"/><Relationship Id="rId7"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88.bin"/><Relationship Id="rId11" Type="http://schemas.openxmlformats.org/officeDocument/2006/relationships/oleObject" Target="../embeddings/oleObject192.bin"/><Relationship Id="rId5" Type="http://schemas.openxmlformats.org/officeDocument/2006/relationships/oleObject" Target="../embeddings/oleObject187.bin"/><Relationship Id="rId10" Type="http://schemas.openxmlformats.org/officeDocument/2006/relationships/oleObject" Target="../embeddings/oleObject191.bin"/><Relationship Id="rId4" Type="http://schemas.openxmlformats.org/officeDocument/2006/relationships/audio" Target="../media/audio1.wav"/><Relationship Id="rId9" Type="http://schemas.openxmlformats.org/officeDocument/2006/relationships/oleObject" Target="../embeddings/oleObject190.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oleObject" Target="../embeddings/oleObject201.bin"/><Relationship Id="rId18" Type="http://schemas.openxmlformats.org/officeDocument/2006/relationships/oleObject" Target="../embeddings/oleObject206.bin"/><Relationship Id="rId3" Type="http://schemas.openxmlformats.org/officeDocument/2006/relationships/audio" Target="../media/audio2.wav"/><Relationship Id="rId7" Type="http://schemas.openxmlformats.org/officeDocument/2006/relationships/oleObject" Target="../embeddings/oleObject195.bin"/><Relationship Id="rId12" Type="http://schemas.openxmlformats.org/officeDocument/2006/relationships/oleObject" Target="../embeddings/oleObject200.bin"/><Relationship Id="rId17" Type="http://schemas.openxmlformats.org/officeDocument/2006/relationships/oleObject" Target="../embeddings/oleObject205.bin"/><Relationship Id="rId2" Type="http://schemas.openxmlformats.org/officeDocument/2006/relationships/slideLayout" Target="../slideLayouts/slideLayout7.xml"/><Relationship Id="rId16" Type="http://schemas.openxmlformats.org/officeDocument/2006/relationships/oleObject" Target="../embeddings/oleObject204.bin"/><Relationship Id="rId1" Type="http://schemas.openxmlformats.org/officeDocument/2006/relationships/vmlDrawing" Target="../drawings/vmlDrawing25.vml"/><Relationship Id="rId6" Type="http://schemas.openxmlformats.org/officeDocument/2006/relationships/oleObject" Target="../embeddings/oleObject194.bin"/><Relationship Id="rId11" Type="http://schemas.openxmlformats.org/officeDocument/2006/relationships/oleObject" Target="../embeddings/oleObject199.bin"/><Relationship Id="rId5" Type="http://schemas.openxmlformats.org/officeDocument/2006/relationships/oleObject" Target="../embeddings/oleObject193.bin"/><Relationship Id="rId15" Type="http://schemas.openxmlformats.org/officeDocument/2006/relationships/oleObject" Target="../embeddings/oleObject203.bin"/><Relationship Id="rId10" Type="http://schemas.openxmlformats.org/officeDocument/2006/relationships/oleObject" Target="../embeddings/oleObject198.bin"/><Relationship Id="rId4" Type="http://schemas.openxmlformats.org/officeDocument/2006/relationships/audio" Target="../media/audio1.wav"/><Relationship Id="rId9" Type="http://schemas.openxmlformats.org/officeDocument/2006/relationships/oleObject" Target="../embeddings/oleObject197.bin"/><Relationship Id="rId14" Type="http://schemas.openxmlformats.org/officeDocument/2006/relationships/oleObject" Target="../embeddings/oleObject202.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11.bin"/><Relationship Id="rId3" Type="http://schemas.openxmlformats.org/officeDocument/2006/relationships/audio" Target="../media/audio1.wav"/><Relationship Id="rId7"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209.bin"/><Relationship Id="rId11" Type="http://schemas.openxmlformats.org/officeDocument/2006/relationships/oleObject" Target="../embeddings/oleObject214.bin"/><Relationship Id="rId5" Type="http://schemas.openxmlformats.org/officeDocument/2006/relationships/oleObject" Target="../embeddings/oleObject208.bin"/><Relationship Id="rId10" Type="http://schemas.openxmlformats.org/officeDocument/2006/relationships/oleObject" Target="../embeddings/oleObject213.bin"/><Relationship Id="rId4" Type="http://schemas.openxmlformats.org/officeDocument/2006/relationships/oleObject" Target="../embeddings/oleObject207.bin"/><Relationship Id="rId9" Type="http://schemas.openxmlformats.org/officeDocument/2006/relationships/oleObject" Target="../embeddings/oleObject212.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17.bin"/><Relationship Id="rId13" Type="http://schemas.openxmlformats.org/officeDocument/2006/relationships/oleObject" Target="../embeddings/oleObject222.bin"/><Relationship Id="rId18" Type="http://schemas.openxmlformats.org/officeDocument/2006/relationships/oleObject" Target="../embeddings/oleObject227.bin"/><Relationship Id="rId3" Type="http://schemas.openxmlformats.org/officeDocument/2006/relationships/notesSlide" Target="../notesSlides/notesSlide44.xml"/><Relationship Id="rId21" Type="http://schemas.openxmlformats.org/officeDocument/2006/relationships/oleObject" Target="../embeddings/oleObject230.bin"/><Relationship Id="rId7" Type="http://schemas.openxmlformats.org/officeDocument/2006/relationships/oleObject" Target="../embeddings/oleObject216.bin"/><Relationship Id="rId12" Type="http://schemas.openxmlformats.org/officeDocument/2006/relationships/oleObject" Target="../embeddings/oleObject221.bin"/><Relationship Id="rId17" Type="http://schemas.openxmlformats.org/officeDocument/2006/relationships/oleObject" Target="../embeddings/oleObject226.bin"/><Relationship Id="rId2" Type="http://schemas.openxmlformats.org/officeDocument/2006/relationships/slideLayout" Target="../slideLayouts/slideLayout7.xml"/><Relationship Id="rId16" Type="http://schemas.openxmlformats.org/officeDocument/2006/relationships/oleObject" Target="../embeddings/oleObject225.bin"/><Relationship Id="rId20" Type="http://schemas.openxmlformats.org/officeDocument/2006/relationships/oleObject" Target="../embeddings/oleObject229.bin"/><Relationship Id="rId1" Type="http://schemas.openxmlformats.org/officeDocument/2006/relationships/vmlDrawing" Target="../drawings/vmlDrawing27.vml"/><Relationship Id="rId6" Type="http://schemas.openxmlformats.org/officeDocument/2006/relationships/oleObject" Target="../embeddings/oleObject215.bin"/><Relationship Id="rId11" Type="http://schemas.openxmlformats.org/officeDocument/2006/relationships/oleObject" Target="../embeddings/oleObject220.bin"/><Relationship Id="rId5" Type="http://schemas.openxmlformats.org/officeDocument/2006/relationships/audio" Target="../media/audio2.wav"/><Relationship Id="rId15" Type="http://schemas.openxmlformats.org/officeDocument/2006/relationships/oleObject" Target="../embeddings/oleObject224.bin"/><Relationship Id="rId10" Type="http://schemas.openxmlformats.org/officeDocument/2006/relationships/oleObject" Target="../embeddings/oleObject219.bin"/><Relationship Id="rId19" Type="http://schemas.openxmlformats.org/officeDocument/2006/relationships/oleObject" Target="../embeddings/oleObject228.bin"/><Relationship Id="rId4" Type="http://schemas.openxmlformats.org/officeDocument/2006/relationships/audio" Target="../media/audio1.wav"/><Relationship Id="rId9" Type="http://schemas.openxmlformats.org/officeDocument/2006/relationships/oleObject" Target="../embeddings/oleObject218.bin"/><Relationship Id="rId14" Type="http://schemas.openxmlformats.org/officeDocument/2006/relationships/oleObject" Target="../embeddings/oleObject223.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32.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234.bin"/><Relationship Id="rId4" Type="http://schemas.openxmlformats.org/officeDocument/2006/relationships/oleObject" Target="../embeddings/oleObject233.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35.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oleObject" Target="../embeddings/oleObject237.bin"/><Relationship Id="rId4" Type="http://schemas.openxmlformats.org/officeDocument/2006/relationships/oleObject" Target="../embeddings/oleObject236.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oleObject" Target="../embeddings/oleObject74.bin"/><Relationship Id="rId18" Type="http://schemas.openxmlformats.org/officeDocument/2006/relationships/oleObject" Target="../embeddings/oleObject79.bin"/><Relationship Id="rId3" Type="http://schemas.openxmlformats.org/officeDocument/2006/relationships/notesSlide" Target="../notesSlides/notesSlide6.xml"/><Relationship Id="rId7" Type="http://schemas.openxmlformats.org/officeDocument/2006/relationships/oleObject" Target="../embeddings/oleObject68.bin"/><Relationship Id="rId12" Type="http://schemas.openxmlformats.org/officeDocument/2006/relationships/oleObject" Target="../embeddings/oleObject73.bin"/><Relationship Id="rId17" Type="http://schemas.openxmlformats.org/officeDocument/2006/relationships/oleObject" Target="../embeddings/oleObject78.bin"/><Relationship Id="rId2" Type="http://schemas.openxmlformats.org/officeDocument/2006/relationships/slideLayout" Target="../slideLayouts/slideLayout7.xml"/><Relationship Id="rId16" Type="http://schemas.openxmlformats.org/officeDocument/2006/relationships/oleObject" Target="../embeddings/oleObject77.bin"/><Relationship Id="rId1" Type="http://schemas.openxmlformats.org/officeDocument/2006/relationships/vmlDrawing" Target="../drawings/vmlDrawing6.vml"/><Relationship Id="rId6" Type="http://schemas.openxmlformats.org/officeDocument/2006/relationships/oleObject" Target="../embeddings/oleObject67.bin"/><Relationship Id="rId11" Type="http://schemas.openxmlformats.org/officeDocument/2006/relationships/oleObject" Target="../embeddings/oleObject72.bin"/><Relationship Id="rId5" Type="http://schemas.openxmlformats.org/officeDocument/2006/relationships/oleObject" Target="../embeddings/oleObject66.bin"/><Relationship Id="rId15" Type="http://schemas.openxmlformats.org/officeDocument/2006/relationships/oleObject" Target="../embeddings/oleObject76.bin"/><Relationship Id="rId10" Type="http://schemas.openxmlformats.org/officeDocument/2006/relationships/oleObject" Target="../embeddings/oleObject71.bin"/><Relationship Id="rId19" Type="http://schemas.openxmlformats.org/officeDocument/2006/relationships/oleObject" Target="../embeddings/oleObject80.bin"/><Relationship Id="rId4" Type="http://schemas.openxmlformats.org/officeDocument/2006/relationships/audio" Target="../media/audio1.wav"/><Relationship Id="rId9" Type="http://schemas.openxmlformats.org/officeDocument/2006/relationships/oleObject" Target="../embeddings/oleObject70.bin"/><Relationship Id="rId14" Type="http://schemas.openxmlformats.org/officeDocument/2006/relationships/oleObject" Target="../embeddings/oleObject75.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40.bin"/><Relationship Id="rId13" Type="http://schemas.openxmlformats.org/officeDocument/2006/relationships/oleObject" Target="../embeddings/oleObject245.bin"/><Relationship Id="rId3" Type="http://schemas.openxmlformats.org/officeDocument/2006/relationships/notesSlide" Target="../notesSlides/notesSlide45.xml"/><Relationship Id="rId7" Type="http://schemas.openxmlformats.org/officeDocument/2006/relationships/oleObject" Target="../embeddings/oleObject239.bin"/><Relationship Id="rId12" Type="http://schemas.openxmlformats.org/officeDocument/2006/relationships/oleObject" Target="../embeddings/oleObject244.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238.bin"/><Relationship Id="rId11" Type="http://schemas.openxmlformats.org/officeDocument/2006/relationships/oleObject" Target="../embeddings/oleObject243.bin"/><Relationship Id="rId5" Type="http://schemas.openxmlformats.org/officeDocument/2006/relationships/audio" Target="../media/audio1.wav"/><Relationship Id="rId10" Type="http://schemas.openxmlformats.org/officeDocument/2006/relationships/oleObject" Target="../embeddings/oleObject242.bin"/><Relationship Id="rId4" Type="http://schemas.openxmlformats.org/officeDocument/2006/relationships/audio" Target="../media/audio2.wav"/><Relationship Id="rId9" Type="http://schemas.openxmlformats.org/officeDocument/2006/relationships/oleObject" Target="../embeddings/oleObject241.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47.bin"/><Relationship Id="rId13" Type="http://schemas.openxmlformats.org/officeDocument/2006/relationships/oleObject" Target="../embeddings/oleObject252.bin"/><Relationship Id="rId3" Type="http://schemas.openxmlformats.org/officeDocument/2006/relationships/notesSlide" Target="../notesSlides/notesSlide46.xml"/><Relationship Id="rId7" Type="http://schemas.openxmlformats.org/officeDocument/2006/relationships/oleObject" Target="../embeddings/oleObject246.bin"/><Relationship Id="rId12" Type="http://schemas.openxmlformats.org/officeDocument/2006/relationships/oleObject" Target="../embeddings/oleObject251.bin"/><Relationship Id="rId2" Type="http://schemas.openxmlformats.org/officeDocument/2006/relationships/slideLayout" Target="../slideLayouts/slideLayout7.xml"/><Relationship Id="rId16" Type="http://schemas.openxmlformats.org/officeDocument/2006/relationships/oleObject" Target="../embeddings/oleObject255.bin"/><Relationship Id="rId1" Type="http://schemas.openxmlformats.org/officeDocument/2006/relationships/vmlDrawing" Target="../drawings/vmlDrawing32.vml"/><Relationship Id="rId6" Type="http://schemas.openxmlformats.org/officeDocument/2006/relationships/audio" Target="../media/audio1.wav"/><Relationship Id="rId11" Type="http://schemas.openxmlformats.org/officeDocument/2006/relationships/oleObject" Target="../embeddings/oleObject250.bin"/><Relationship Id="rId5" Type="http://schemas.openxmlformats.org/officeDocument/2006/relationships/audio" Target="../media/audio4.wav"/><Relationship Id="rId15" Type="http://schemas.openxmlformats.org/officeDocument/2006/relationships/oleObject" Target="../embeddings/oleObject254.bin"/><Relationship Id="rId10" Type="http://schemas.openxmlformats.org/officeDocument/2006/relationships/oleObject" Target="../embeddings/oleObject249.bin"/><Relationship Id="rId4" Type="http://schemas.openxmlformats.org/officeDocument/2006/relationships/audio" Target="../media/audio2.wav"/><Relationship Id="rId9" Type="http://schemas.openxmlformats.org/officeDocument/2006/relationships/oleObject" Target="../embeddings/oleObject248.bin"/><Relationship Id="rId14" Type="http://schemas.openxmlformats.org/officeDocument/2006/relationships/oleObject" Target="../embeddings/oleObject253.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58.bin"/><Relationship Id="rId13" Type="http://schemas.openxmlformats.org/officeDocument/2006/relationships/oleObject" Target="../embeddings/oleObject263.bin"/><Relationship Id="rId18" Type="http://schemas.openxmlformats.org/officeDocument/2006/relationships/oleObject" Target="../embeddings/oleObject268.bin"/><Relationship Id="rId26" Type="http://schemas.openxmlformats.org/officeDocument/2006/relationships/oleObject" Target="../embeddings/oleObject276.bin"/><Relationship Id="rId3" Type="http://schemas.openxmlformats.org/officeDocument/2006/relationships/notesSlide" Target="../notesSlides/notesSlide47.xml"/><Relationship Id="rId21" Type="http://schemas.openxmlformats.org/officeDocument/2006/relationships/oleObject" Target="../embeddings/oleObject271.bin"/><Relationship Id="rId7" Type="http://schemas.openxmlformats.org/officeDocument/2006/relationships/oleObject" Target="../embeddings/oleObject257.bin"/><Relationship Id="rId12" Type="http://schemas.openxmlformats.org/officeDocument/2006/relationships/oleObject" Target="../embeddings/oleObject262.bin"/><Relationship Id="rId17" Type="http://schemas.openxmlformats.org/officeDocument/2006/relationships/oleObject" Target="../embeddings/oleObject267.bin"/><Relationship Id="rId25" Type="http://schemas.openxmlformats.org/officeDocument/2006/relationships/oleObject" Target="../embeddings/oleObject275.bin"/><Relationship Id="rId33" Type="http://schemas.openxmlformats.org/officeDocument/2006/relationships/oleObject" Target="../embeddings/oleObject283.bin"/><Relationship Id="rId2" Type="http://schemas.openxmlformats.org/officeDocument/2006/relationships/slideLayout" Target="../slideLayouts/slideLayout7.xml"/><Relationship Id="rId16" Type="http://schemas.openxmlformats.org/officeDocument/2006/relationships/oleObject" Target="../embeddings/oleObject266.bin"/><Relationship Id="rId20" Type="http://schemas.openxmlformats.org/officeDocument/2006/relationships/oleObject" Target="../embeddings/oleObject270.bin"/><Relationship Id="rId29" Type="http://schemas.openxmlformats.org/officeDocument/2006/relationships/oleObject" Target="../embeddings/oleObject279.bin"/><Relationship Id="rId1" Type="http://schemas.openxmlformats.org/officeDocument/2006/relationships/vmlDrawing" Target="../drawings/vmlDrawing33.vml"/><Relationship Id="rId6" Type="http://schemas.openxmlformats.org/officeDocument/2006/relationships/oleObject" Target="../embeddings/oleObject256.bin"/><Relationship Id="rId11" Type="http://schemas.openxmlformats.org/officeDocument/2006/relationships/oleObject" Target="../embeddings/oleObject261.bin"/><Relationship Id="rId24" Type="http://schemas.openxmlformats.org/officeDocument/2006/relationships/oleObject" Target="../embeddings/oleObject274.bin"/><Relationship Id="rId32" Type="http://schemas.openxmlformats.org/officeDocument/2006/relationships/oleObject" Target="../embeddings/oleObject282.bin"/><Relationship Id="rId5" Type="http://schemas.openxmlformats.org/officeDocument/2006/relationships/audio" Target="../media/audio1.wav"/><Relationship Id="rId15" Type="http://schemas.openxmlformats.org/officeDocument/2006/relationships/oleObject" Target="../embeddings/oleObject265.bin"/><Relationship Id="rId23" Type="http://schemas.openxmlformats.org/officeDocument/2006/relationships/oleObject" Target="../embeddings/oleObject273.bin"/><Relationship Id="rId28" Type="http://schemas.openxmlformats.org/officeDocument/2006/relationships/oleObject" Target="../embeddings/oleObject278.bin"/><Relationship Id="rId10" Type="http://schemas.openxmlformats.org/officeDocument/2006/relationships/oleObject" Target="../embeddings/oleObject260.bin"/><Relationship Id="rId19" Type="http://schemas.openxmlformats.org/officeDocument/2006/relationships/oleObject" Target="../embeddings/oleObject269.bin"/><Relationship Id="rId31" Type="http://schemas.openxmlformats.org/officeDocument/2006/relationships/oleObject" Target="../embeddings/oleObject281.bin"/><Relationship Id="rId4" Type="http://schemas.openxmlformats.org/officeDocument/2006/relationships/audio" Target="../media/audio2.wav"/><Relationship Id="rId9" Type="http://schemas.openxmlformats.org/officeDocument/2006/relationships/oleObject" Target="../embeddings/oleObject259.bin"/><Relationship Id="rId14" Type="http://schemas.openxmlformats.org/officeDocument/2006/relationships/oleObject" Target="../embeddings/oleObject264.bin"/><Relationship Id="rId22" Type="http://schemas.openxmlformats.org/officeDocument/2006/relationships/oleObject" Target="../embeddings/oleObject272.bin"/><Relationship Id="rId27" Type="http://schemas.openxmlformats.org/officeDocument/2006/relationships/oleObject" Target="../embeddings/oleObject277.bin"/><Relationship Id="rId30" Type="http://schemas.openxmlformats.org/officeDocument/2006/relationships/oleObject" Target="../embeddings/oleObject280.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85.bin"/><Relationship Id="rId13" Type="http://schemas.openxmlformats.org/officeDocument/2006/relationships/oleObject" Target="../embeddings/oleObject290.bin"/><Relationship Id="rId18" Type="http://schemas.openxmlformats.org/officeDocument/2006/relationships/oleObject" Target="../embeddings/oleObject295.bin"/><Relationship Id="rId3" Type="http://schemas.openxmlformats.org/officeDocument/2006/relationships/audio" Target="../media/audio5.wav"/><Relationship Id="rId7" Type="http://schemas.openxmlformats.org/officeDocument/2006/relationships/oleObject" Target="../embeddings/oleObject284.bin"/><Relationship Id="rId12" Type="http://schemas.openxmlformats.org/officeDocument/2006/relationships/oleObject" Target="../embeddings/oleObject289.bin"/><Relationship Id="rId17" Type="http://schemas.openxmlformats.org/officeDocument/2006/relationships/oleObject" Target="../embeddings/oleObject294.bin"/><Relationship Id="rId2" Type="http://schemas.openxmlformats.org/officeDocument/2006/relationships/slideLayout" Target="../slideLayouts/slideLayout14.xml"/><Relationship Id="rId16" Type="http://schemas.openxmlformats.org/officeDocument/2006/relationships/oleObject" Target="../embeddings/oleObject293.bin"/><Relationship Id="rId20" Type="http://schemas.openxmlformats.org/officeDocument/2006/relationships/oleObject" Target="../embeddings/oleObject297.bin"/><Relationship Id="rId1" Type="http://schemas.openxmlformats.org/officeDocument/2006/relationships/vmlDrawing" Target="../drawings/vmlDrawing34.vml"/><Relationship Id="rId6" Type="http://schemas.openxmlformats.org/officeDocument/2006/relationships/audio" Target="../media/audio1.wav"/><Relationship Id="rId11" Type="http://schemas.openxmlformats.org/officeDocument/2006/relationships/oleObject" Target="../embeddings/oleObject288.bin"/><Relationship Id="rId5" Type="http://schemas.openxmlformats.org/officeDocument/2006/relationships/audio" Target="../media/audio4.wav"/><Relationship Id="rId15" Type="http://schemas.openxmlformats.org/officeDocument/2006/relationships/oleObject" Target="../embeddings/oleObject292.bin"/><Relationship Id="rId10" Type="http://schemas.openxmlformats.org/officeDocument/2006/relationships/oleObject" Target="../embeddings/oleObject287.bin"/><Relationship Id="rId19" Type="http://schemas.openxmlformats.org/officeDocument/2006/relationships/oleObject" Target="../embeddings/oleObject296.bin"/><Relationship Id="rId4" Type="http://schemas.openxmlformats.org/officeDocument/2006/relationships/audio" Target="../media/audio6.wav"/><Relationship Id="rId9" Type="http://schemas.openxmlformats.org/officeDocument/2006/relationships/oleObject" Target="../embeddings/oleObject286.bin"/><Relationship Id="rId14" Type="http://schemas.openxmlformats.org/officeDocument/2006/relationships/oleObject" Target="../embeddings/oleObject291.bin"/></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299.bin"/><Relationship Id="rId5" Type="http://schemas.openxmlformats.org/officeDocument/2006/relationships/oleObject" Target="../embeddings/oleObject298.bin"/><Relationship Id="rId4" Type="http://schemas.openxmlformats.org/officeDocument/2006/relationships/audio" Target="../media/audio2.wav"/></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02.bin"/><Relationship Id="rId13" Type="http://schemas.openxmlformats.org/officeDocument/2006/relationships/oleObject" Target="../embeddings/oleObject307.bin"/><Relationship Id="rId18" Type="http://schemas.openxmlformats.org/officeDocument/2006/relationships/oleObject" Target="../embeddings/oleObject312.bin"/><Relationship Id="rId26" Type="http://schemas.openxmlformats.org/officeDocument/2006/relationships/oleObject" Target="../embeddings/oleObject320.bin"/><Relationship Id="rId3" Type="http://schemas.openxmlformats.org/officeDocument/2006/relationships/notesSlide" Target="../notesSlides/notesSlide48.xml"/><Relationship Id="rId21" Type="http://schemas.openxmlformats.org/officeDocument/2006/relationships/oleObject" Target="../embeddings/oleObject315.bin"/><Relationship Id="rId7" Type="http://schemas.openxmlformats.org/officeDocument/2006/relationships/oleObject" Target="../embeddings/oleObject301.bin"/><Relationship Id="rId12" Type="http://schemas.openxmlformats.org/officeDocument/2006/relationships/oleObject" Target="../embeddings/oleObject306.bin"/><Relationship Id="rId17" Type="http://schemas.openxmlformats.org/officeDocument/2006/relationships/oleObject" Target="../embeddings/oleObject311.bin"/><Relationship Id="rId25" Type="http://schemas.openxmlformats.org/officeDocument/2006/relationships/oleObject" Target="../embeddings/oleObject319.bin"/><Relationship Id="rId2" Type="http://schemas.openxmlformats.org/officeDocument/2006/relationships/slideLayout" Target="../slideLayouts/slideLayout7.xml"/><Relationship Id="rId16" Type="http://schemas.openxmlformats.org/officeDocument/2006/relationships/oleObject" Target="../embeddings/oleObject310.bin"/><Relationship Id="rId20" Type="http://schemas.openxmlformats.org/officeDocument/2006/relationships/oleObject" Target="../embeddings/oleObject314.bin"/><Relationship Id="rId1" Type="http://schemas.openxmlformats.org/officeDocument/2006/relationships/vmlDrawing" Target="../drawings/vmlDrawing36.vml"/><Relationship Id="rId6" Type="http://schemas.openxmlformats.org/officeDocument/2006/relationships/oleObject" Target="../embeddings/oleObject300.bin"/><Relationship Id="rId11" Type="http://schemas.openxmlformats.org/officeDocument/2006/relationships/oleObject" Target="../embeddings/oleObject305.bin"/><Relationship Id="rId24" Type="http://schemas.openxmlformats.org/officeDocument/2006/relationships/oleObject" Target="../embeddings/oleObject318.bin"/><Relationship Id="rId5" Type="http://schemas.openxmlformats.org/officeDocument/2006/relationships/audio" Target="../media/audio2.wav"/><Relationship Id="rId15" Type="http://schemas.openxmlformats.org/officeDocument/2006/relationships/oleObject" Target="../embeddings/oleObject309.bin"/><Relationship Id="rId23" Type="http://schemas.openxmlformats.org/officeDocument/2006/relationships/oleObject" Target="../embeddings/oleObject317.bin"/><Relationship Id="rId10" Type="http://schemas.openxmlformats.org/officeDocument/2006/relationships/oleObject" Target="../embeddings/oleObject304.bin"/><Relationship Id="rId19" Type="http://schemas.openxmlformats.org/officeDocument/2006/relationships/oleObject" Target="../embeddings/oleObject313.bin"/><Relationship Id="rId4" Type="http://schemas.openxmlformats.org/officeDocument/2006/relationships/audio" Target="../media/audio1.wav"/><Relationship Id="rId9" Type="http://schemas.openxmlformats.org/officeDocument/2006/relationships/oleObject" Target="../embeddings/oleObject303.bin"/><Relationship Id="rId14" Type="http://schemas.openxmlformats.org/officeDocument/2006/relationships/oleObject" Target="../embeddings/oleObject308.bin"/><Relationship Id="rId22" Type="http://schemas.openxmlformats.org/officeDocument/2006/relationships/oleObject" Target="../embeddings/oleObject316.bin"/><Relationship Id="rId27" Type="http://schemas.openxmlformats.org/officeDocument/2006/relationships/oleObject" Target="../embeddings/oleObject321.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326.bin"/><Relationship Id="rId13" Type="http://schemas.openxmlformats.org/officeDocument/2006/relationships/oleObject" Target="../embeddings/oleObject331.bin"/><Relationship Id="rId3" Type="http://schemas.openxmlformats.org/officeDocument/2006/relationships/notesSlide" Target="../notesSlides/notesSlide49.xml"/><Relationship Id="rId7" Type="http://schemas.openxmlformats.org/officeDocument/2006/relationships/oleObject" Target="../embeddings/oleObject325.bin"/><Relationship Id="rId12" Type="http://schemas.openxmlformats.org/officeDocument/2006/relationships/oleObject" Target="../embeddings/oleObject330.bin"/><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oleObject" Target="../embeddings/oleObject324.bin"/><Relationship Id="rId11" Type="http://schemas.openxmlformats.org/officeDocument/2006/relationships/oleObject" Target="../embeddings/oleObject329.bin"/><Relationship Id="rId5" Type="http://schemas.openxmlformats.org/officeDocument/2006/relationships/oleObject" Target="../embeddings/oleObject323.bin"/><Relationship Id="rId15" Type="http://schemas.openxmlformats.org/officeDocument/2006/relationships/image" Target="../media/image283.jpeg"/><Relationship Id="rId10" Type="http://schemas.openxmlformats.org/officeDocument/2006/relationships/oleObject" Target="../embeddings/oleObject328.bin"/><Relationship Id="rId4" Type="http://schemas.openxmlformats.org/officeDocument/2006/relationships/oleObject" Target="../embeddings/oleObject322.bin"/><Relationship Id="rId9" Type="http://schemas.openxmlformats.org/officeDocument/2006/relationships/oleObject" Target="../embeddings/oleObject327.bin"/><Relationship Id="rId14" Type="http://schemas.openxmlformats.org/officeDocument/2006/relationships/oleObject" Target="../embeddings/oleObject332.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37.bin"/><Relationship Id="rId3" Type="http://schemas.openxmlformats.org/officeDocument/2006/relationships/notesSlide" Target="../notesSlides/notesSlide50.xml"/><Relationship Id="rId7" Type="http://schemas.openxmlformats.org/officeDocument/2006/relationships/oleObject" Target="../embeddings/oleObject336.bin"/><Relationship Id="rId12" Type="http://schemas.openxmlformats.org/officeDocument/2006/relationships/oleObject" Target="../embeddings/oleObject341.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oleObject" Target="../embeddings/oleObject335.bin"/><Relationship Id="rId11" Type="http://schemas.openxmlformats.org/officeDocument/2006/relationships/oleObject" Target="../embeddings/oleObject340.bin"/><Relationship Id="rId5" Type="http://schemas.openxmlformats.org/officeDocument/2006/relationships/oleObject" Target="../embeddings/oleObject334.bin"/><Relationship Id="rId10" Type="http://schemas.openxmlformats.org/officeDocument/2006/relationships/oleObject" Target="../embeddings/oleObject339.bin"/><Relationship Id="rId4" Type="http://schemas.openxmlformats.org/officeDocument/2006/relationships/oleObject" Target="../embeddings/oleObject333.bin"/><Relationship Id="rId9" Type="http://schemas.openxmlformats.org/officeDocument/2006/relationships/oleObject" Target="../embeddings/oleObject338.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44.bin"/><Relationship Id="rId13" Type="http://schemas.openxmlformats.org/officeDocument/2006/relationships/oleObject" Target="../embeddings/oleObject349.bin"/><Relationship Id="rId18" Type="http://schemas.openxmlformats.org/officeDocument/2006/relationships/oleObject" Target="../embeddings/oleObject354.bin"/><Relationship Id="rId26" Type="http://schemas.openxmlformats.org/officeDocument/2006/relationships/oleObject" Target="../embeddings/oleObject362.bin"/><Relationship Id="rId39" Type="http://schemas.openxmlformats.org/officeDocument/2006/relationships/oleObject" Target="../embeddings/oleObject375.bin"/><Relationship Id="rId3" Type="http://schemas.openxmlformats.org/officeDocument/2006/relationships/notesSlide" Target="../notesSlides/notesSlide51.xml"/><Relationship Id="rId21" Type="http://schemas.openxmlformats.org/officeDocument/2006/relationships/oleObject" Target="../embeddings/oleObject357.bin"/><Relationship Id="rId34" Type="http://schemas.openxmlformats.org/officeDocument/2006/relationships/oleObject" Target="../embeddings/oleObject370.bin"/><Relationship Id="rId7" Type="http://schemas.openxmlformats.org/officeDocument/2006/relationships/oleObject" Target="../embeddings/oleObject343.bin"/><Relationship Id="rId12" Type="http://schemas.openxmlformats.org/officeDocument/2006/relationships/oleObject" Target="../embeddings/oleObject348.bin"/><Relationship Id="rId17" Type="http://schemas.openxmlformats.org/officeDocument/2006/relationships/oleObject" Target="../embeddings/oleObject353.bin"/><Relationship Id="rId25" Type="http://schemas.openxmlformats.org/officeDocument/2006/relationships/oleObject" Target="../embeddings/oleObject361.bin"/><Relationship Id="rId33" Type="http://schemas.openxmlformats.org/officeDocument/2006/relationships/oleObject" Target="../embeddings/oleObject369.bin"/><Relationship Id="rId38" Type="http://schemas.openxmlformats.org/officeDocument/2006/relationships/oleObject" Target="../embeddings/oleObject374.bin"/><Relationship Id="rId2" Type="http://schemas.openxmlformats.org/officeDocument/2006/relationships/slideLayout" Target="../slideLayouts/slideLayout7.xml"/><Relationship Id="rId16" Type="http://schemas.openxmlformats.org/officeDocument/2006/relationships/oleObject" Target="../embeddings/oleObject352.bin"/><Relationship Id="rId20" Type="http://schemas.openxmlformats.org/officeDocument/2006/relationships/oleObject" Target="../embeddings/oleObject356.bin"/><Relationship Id="rId29" Type="http://schemas.openxmlformats.org/officeDocument/2006/relationships/oleObject" Target="../embeddings/oleObject365.bin"/><Relationship Id="rId1" Type="http://schemas.openxmlformats.org/officeDocument/2006/relationships/vmlDrawing" Target="../drawings/vmlDrawing39.vml"/><Relationship Id="rId6" Type="http://schemas.openxmlformats.org/officeDocument/2006/relationships/oleObject" Target="../embeddings/oleObject342.bin"/><Relationship Id="rId11" Type="http://schemas.openxmlformats.org/officeDocument/2006/relationships/oleObject" Target="../embeddings/oleObject347.bin"/><Relationship Id="rId24" Type="http://schemas.openxmlformats.org/officeDocument/2006/relationships/oleObject" Target="../embeddings/oleObject360.bin"/><Relationship Id="rId32" Type="http://schemas.openxmlformats.org/officeDocument/2006/relationships/oleObject" Target="../embeddings/oleObject368.bin"/><Relationship Id="rId37" Type="http://schemas.openxmlformats.org/officeDocument/2006/relationships/oleObject" Target="../embeddings/oleObject373.bin"/><Relationship Id="rId40" Type="http://schemas.openxmlformats.org/officeDocument/2006/relationships/oleObject" Target="../embeddings/oleObject376.bin"/><Relationship Id="rId5" Type="http://schemas.openxmlformats.org/officeDocument/2006/relationships/audio" Target="../media/audio2.wav"/><Relationship Id="rId15" Type="http://schemas.openxmlformats.org/officeDocument/2006/relationships/oleObject" Target="../embeddings/oleObject351.bin"/><Relationship Id="rId23" Type="http://schemas.openxmlformats.org/officeDocument/2006/relationships/oleObject" Target="../embeddings/oleObject359.bin"/><Relationship Id="rId28" Type="http://schemas.openxmlformats.org/officeDocument/2006/relationships/oleObject" Target="../embeddings/oleObject364.bin"/><Relationship Id="rId36" Type="http://schemas.openxmlformats.org/officeDocument/2006/relationships/oleObject" Target="../embeddings/oleObject372.bin"/><Relationship Id="rId10" Type="http://schemas.openxmlformats.org/officeDocument/2006/relationships/oleObject" Target="../embeddings/oleObject346.bin"/><Relationship Id="rId19" Type="http://schemas.openxmlformats.org/officeDocument/2006/relationships/oleObject" Target="../embeddings/oleObject355.bin"/><Relationship Id="rId31" Type="http://schemas.openxmlformats.org/officeDocument/2006/relationships/oleObject" Target="../embeddings/oleObject367.bin"/><Relationship Id="rId4" Type="http://schemas.openxmlformats.org/officeDocument/2006/relationships/audio" Target="../media/audio1.wav"/><Relationship Id="rId9" Type="http://schemas.openxmlformats.org/officeDocument/2006/relationships/oleObject" Target="../embeddings/oleObject345.bin"/><Relationship Id="rId14" Type="http://schemas.openxmlformats.org/officeDocument/2006/relationships/oleObject" Target="../embeddings/oleObject350.bin"/><Relationship Id="rId22" Type="http://schemas.openxmlformats.org/officeDocument/2006/relationships/oleObject" Target="../embeddings/oleObject358.bin"/><Relationship Id="rId27" Type="http://schemas.openxmlformats.org/officeDocument/2006/relationships/oleObject" Target="../embeddings/oleObject363.bin"/><Relationship Id="rId30" Type="http://schemas.openxmlformats.org/officeDocument/2006/relationships/oleObject" Target="../embeddings/oleObject366.bin"/><Relationship Id="rId35" Type="http://schemas.openxmlformats.org/officeDocument/2006/relationships/oleObject" Target="../embeddings/oleObject37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7.xml"/><Relationship Id="rId7" Type="http://schemas.openxmlformats.org/officeDocument/2006/relationships/oleObject" Target="../embeddings/oleObject84.bin"/><Relationship Id="rId2" Type="http://schemas.openxmlformats.org/officeDocument/2006/relationships/slideLayout" Target="../slideLayouts/slideLayout16.xml"/><Relationship Id="rId1" Type="http://schemas.openxmlformats.org/officeDocument/2006/relationships/vmlDrawing" Target="../drawings/vmlDrawing7.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 Id="rId9" Type="http://schemas.openxmlformats.org/officeDocument/2006/relationships/oleObject" Target="../embeddings/oleObject86.bin"/></Relationships>
</file>

<file path=ppt/slides/_rels/slide70.xml.rels><?xml version="1.0" encoding="UTF-8" standalone="yes"?>
<Relationships xmlns="http://schemas.openxmlformats.org/package/2006/relationships"><Relationship Id="rId13" Type="http://schemas.openxmlformats.org/officeDocument/2006/relationships/oleObject" Target="../embeddings/oleObject386.bin"/><Relationship Id="rId18" Type="http://schemas.openxmlformats.org/officeDocument/2006/relationships/oleObject" Target="../embeddings/oleObject391.bin"/><Relationship Id="rId26" Type="http://schemas.openxmlformats.org/officeDocument/2006/relationships/oleObject" Target="../embeddings/oleObject399.bin"/><Relationship Id="rId39" Type="http://schemas.openxmlformats.org/officeDocument/2006/relationships/oleObject" Target="../embeddings/oleObject412.bin"/><Relationship Id="rId21" Type="http://schemas.openxmlformats.org/officeDocument/2006/relationships/oleObject" Target="../embeddings/oleObject394.bin"/><Relationship Id="rId34" Type="http://schemas.openxmlformats.org/officeDocument/2006/relationships/oleObject" Target="../embeddings/oleObject407.bin"/><Relationship Id="rId42" Type="http://schemas.openxmlformats.org/officeDocument/2006/relationships/oleObject" Target="../embeddings/oleObject415.bin"/><Relationship Id="rId47" Type="http://schemas.openxmlformats.org/officeDocument/2006/relationships/oleObject" Target="../embeddings/oleObject420.bin"/><Relationship Id="rId50" Type="http://schemas.openxmlformats.org/officeDocument/2006/relationships/oleObject" Target="../embeddings/oleObject423.bin"/><Relationship Id="rId55" Type="http://schemas.openxmlformats.org/officeDocument/2006/relationships/oleObject" Target="../embeddings/oleObject428.bin"/><Relationship Id="rId7" Type="http://schemas.openxmlformats.org/officeDocument/2006/relationships/oleObject" Target="../embeddings/oleObject380.bin"/><Relationship Id="rId12" Type="http://schemas.openxmlformats.org/officeDocument/2006/relationships/oleObject" Target="../embeddings/oleObject385.bin"/><Relationship Id="rId17" Type="http://schemas.openxmlformats.org/officeDocument/2006/relationships/oleObject" Target="../embeddings/oleObject390.bin"/><Relationship Id="rId25" Type="http://schemas.openxmlformats.org/officeDocument/2006/relationships/oleObject" Target="../embeddings/oleObject398.bin"/><Relationship Id="rId33" Type="http://schemas.openxmlformats.org/officeDocument/2006/relationships/oleObject" Target="../embeddings/oleObject406.bin"/><Relationship Id="rId38" Type="http://schemas.openxmlformats.org/officeDocument/2006/relationships/oleObject" Target="../embeddings/oleObject411.bin"/><Relationship Id="rId46" Type="http://schemas.openxmlformats.org/officeDocument/2006/relationships/oleObject" Target="../embeddings/oleObject419.bin"/><Relationship Id="rId2" Type="http://schemas.openxmlformats.org/officeDocument/2006/relationships/slideLayout" Target="../slideLayouts/slideLayout7.xml"/><Relationship Id="rId16" Type="http://schemas.openxmlformats.org/officeDocument/2006/relationships/oleObject" Target="../embeddings/oleObject389.bin"/><Relationship Id="rId20" Type="http://schemas.openxmlformats.org/officeDocument/2006/relationships/oleObject" Target="../embeddings/oleObject393.bin"/><Relationship Id="rId29" Type="http://schemas.openxmlformats.org/officeDocument/2006/relationships/oleObject" Target="../embeddings/oleObject402.bin"/><Relationship Id="rId41" Type="http://schemas.openxmlformats.org/officeDocument/2006/relationships/oleObject" Target="../embeddings/oleObject414.bin"/><Relationship Id="rId54" Type="http://schemas.openxmlformats.org/officeDocument/2006/relationships/oleObject" Target="../embeddings/oleObject427.bin"/><Relationship Id="rId1" Type="http://schemas.openxmlformats.org/officeDocument/2006/relationships/vmlDrawing" Target="../drawings/vmlDrawing40.vml"/><Relationship Id="rId6" Type="http://schemas.openxmlformats.org/officeDocument/2006/relationships/oleObject" Target="../embeddings/oleObject379.bin"/><Relationship Id="rId11" Type="http://schemas.openxmlformats.org/officeDocument/2006/relationships/oleObject" Target="../embeddings/oleObject384.bin"/><Relationship Id="rId24" Type="http://schemas.openxmlformats.org/officeDocument/2006/relationships/oleObject" Target="../embeddings/oleObject397.bin"/><Relationship Id="rId32" Type="http://schemas.openxmlformats.org/officeDocument/2006/relationships/oleObject" Target="../embeddings/oleObject405.bin"/><Relationship Id="rId37" Type="http://schemas.openxmlformats.org/officeDocument/2006/relationships/oleObject" Target="../embeddings/oleObject410.bin"/><Relationship Id="rId40" Type="http://schemas.openxmlformats.org/officeDocument/2006/relationships/oleObject" Target="../embeddings/oleObject413.bin"/><Relationship Id="rId45" Type="http://schemas.openxmlformats.org/officeDocument/2006/relationships/oleObject" Target="../embeddings/oleObject418.bin"/><Relationship Id="rId53" Type="http://schemas.openxmlformats.org/officeDocument/2006/relationships/oleObject" Target="../embeddings/oleObject426.bin"/><Relationship Id="rId58" Type="http://schemas.openxmlformats.org/officeDocument/2006/relationships/oleObject" Target="../embeddings/oleObject431.bin"/><Relationship Id="rId5" Type="http://schemas.openxmlformats.org/officeDocument/2006/relationships/oleObject" Target="../embeddings/oleObject378.bin"/><Relationship Id="rId15" Type="http://schemas.openxmlformats.org/officeDocument/2006/relationships/oleObject" Target="../embeddings/oleObject388.bin"/><Relationship Id="rId23" Type="http://schemas.openxmlformats.org/officeDocument/2006/relationships/oleObject" Target="../embeddings/oleObject396.bin"/><Relationship Id="rId28" Type="http://schemas.openxmlformats.org/officeDocument/2006/relationships/oleObject" Target="../embeddings/oleObject401.bin"/><Relationship Id="rId36" Type="http://schemas.openxmlformats.org/officeDocument/2006/relationships/oleObject" Target="../embeddings/oleObject409.bin"/><Relationship Id="rId49" Type="http://schemas.openxmlformats.org/officeDocument/2006/relationships/oleObject" Target="../embeddings/oleObject422.bin"/><Relationship Id="rId57" Type="http://schemas.openxmlformats.org/officeDocument/2006/relationships/oleObject" Target="../embeddings/oleObject430.bin"/><Relationship Id="rId10" Type="http://schemas.openxmlformats.org/officeDocument/2006/relationships/oleObject" Target="../embeddings/oleObject383.bin"/><Relationship Id="rId19" Type="http://schemas.openxmlformats.org/officeDocument/2006/relationships/oleObject" Target="../embeddings/oleObject392.bin"/><Relationship Id="rId31" Type="http://schemas.openxmlformats.org/officeDocument/2006/relationships/oleObject" Target="../embeddings/oleObject404.bin"/><Relationship Id="rId44" Type="http://schemas.openxmlformats.org/officeDocument/2006/relationships/oleObject" Target="../embeddings/oleObject417.bin"/><Relationship Id="rId52" Type="http://schemas.openxmlformats.org/officeDocument/2006/relationships/oleObject" Target="../embeddings/oleObject425.bin"/><Relationship Id="rId4" Type="http://schemas.openxmlformats.org/officeDocument/2006/relationships/oleObject" Target="../embeddings/oleObject377.bin"/><Relationship Id="rId9" Type="http://schemas.openxmlformats.org/officeDocument/2006/relationships/oleObject" Target="../embeddings/oleObject382.bin"/><Relationship Id="rId14" Type="http://schemas.openxmlformats.org/officeDocument/2006/relationships/oleObject" Target="../embeddings/oleObject387.bin"/><Relationship Id="rId22" Type="http://schemas.openxmlformats.org/officeDocument/2006/relationships/oleObject" Target="../embeddings/oleObject395.bin"/><Relationship Id="rId27" Type="http://schemas.openxmlformats.org/officeDocument/2006/relationships/oleObject" Target="../embeddings/oleObject400.bin"/><Relationship Id="rId30" Type="http://schemas.openxmlformats.org/officeDocument/2006/relationships/oleObject" Target="../embeddings/oleObject403.bin"/><Relationship Id="rId35" Type="http://schemas.openxmlformats.org/officeDocument/2006/relationships/oleObject" Target="../embeddings/oleObject408.bin"/><Relationship Id="rId43" Type="http://schemas.openxmlformats.org/officeDocument/2006/relationships/oleObject" Target="../embeddings/oleObject416.bin"/><Relationship Id="rId48" Type="http://schemas.openxmlformats.org/officeDocument/2006/relationships/oleObject" Target="../embeddings/oleObject421.bin"/><Relationship Id="rId56" Type="http://schemas.openxmlformats.org/officeDocument/2006/relationships/oleObject" Target="../embeddings/oleObject429.bin"/><Relationship Id="rId8" Type="http://schemas.openxmlformats.org/officeDocument/2006/relationships/oleObject" Target="../embeddings/oleObject381.bin"/><Relationship Id="rId51" Type="http://schemas.openxmlformats.org/officeDocument/2006/relationships/oleObject" Target="../embeddings/oleObject424.bin"/><Relationship Id="rId3" Type="http://schemas.openxmlformats.org/officeDocument/2006/relationships/audio" Target="../media/audio2.wav"/></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437.bin"/><Relationship Id="rId13" Type="http://schemas.openxmlformats.org/officeDocument/2006/relationships/oleObject" Target="../embeddings/oleObject442.bin"/><Relationship Id="rId18" Type="http://schemas.openxmlformats.org/officeDocument/2006/relationships/oleObject" Target="../embeddings/oleObject447.bin"/><Relationship Id="rId26" Type="http://schemas.openxmlformats.org/officeDocument/2006/relationships/oleObject" Target="../embeddings/oleObject455.bin"/><Relationship Id="rId3" Type="http://schemas.openxmlformats.org/officeDocument/2006/relationships/oleObject" Target="../embeddings/oleObject432.bin"/><Relationship Id="rId21" Type="http://schemas.openxmlformats.org/officeDocument/2006/relationships/oleObject" Target="../embeddings/oleObject450.bin"/><Relationship Id="rId7" Type="http://schemas.openxmlformats.org/officeDocument/2006/relationships/oleObject" Target="../embeddings/oleObject436.bin"/><Relationship Id="rId12" Type="http://schemas.openxmlformats.org/officeDocument/2006/relationships/oleObject" Target="../embeddings/oleObject441.bin"/><Relationship Id="rId17" Type="http://schemas.openxmlformats.org/officeDocument/2006/relationships/oleObject" Target="../embeddings/oleObject446.bin"/><Relationship Id="rId25" Type="http://schemas.openxmlformats.org/officeDocument/2006/relationships/oleObject" Target="../embeddings/oleObject454.bin"/><Relationship Id="rId2" Type="http://schemas.openxmlformats.org/officeDocument/2006/relationships/slideLayout" Target="../slideLayouts/slideLayout7.xml"/><Relationship Id="rId16" Type="http://schemas.openxmlformats.org/officeDocument/2006/relationships/oleObject" Target="../embeddings/oleObject445.bin"/><Relationship Id="rId20" Type="http://schemas.openxmlformats.org/officeDocument/2006/relationships/oleObject" Target="../embeddings/oleObject449.bin"/><Relationship Id="rId1" Type="http://schemas.openxmlformats.org/officeDocument/2006/relationships/vmlDrawing" Target="../drawings/vmlDrawing41.vml"/><Relationship Id="rId6" Type="http://schemas.openxmlformats.org/officeDocument/2006/relationships/oleObject" Target="../embeddings/oleObject435.bin"/><Relationship Id="rId11" Type="http://schemas.openxmlformats.org/officeDocument/2006/relationships/oleObject" Target="../embeddings/oleObject440.bin"/><Relationship Id="rId24" Type="http://schemas.openxmlformats.org/officeDocument/2006/relationships/oleObject" Target="../embeddings/oleObject453.bin"/><Relationship Id="rId5" Type="http://schemas.openxmlformats.org/officeDocument/2006/relationships/oleObject" Target="../embeddings/oleObject434.bin"/><Relationship Id="rId15" Type="http://schemas.openxmlformats.org/officeDocument/2006/relationships/oleObject" Target="../embeddings/oleObject444.bin"/><Relationship Id="rId23" Type="http://schemas.openxmlformats.org/officeDocument/2006/relationships/oleObject" Target="../embeddings/oleObject452.bin"/><Relationship Id="rId28" Type="http://schemas.openxmlformats.org/officeDocument/2006/relationships/oleObject" Target="../embeddings/oleObject457.bin"/><Relationship Id="rId10" Type="http://schemas.openxmlformats.org/officeDocument/2006/relationships/oleObject" Target="../embeddings/oleObject439.bin"/><Relationship Id="rId19" Type="http://schemas.openxmlformats.org/officeDocument/2006/relationships/oleObject" Target="../embeddings/oleObject448.bin"/><Relationship Id="rId4" Type="http://schemas.openxmlformats.org/officeDocument/2006/relationships/oleObject" Target="../embeddings/oleObject433.bin"/><Relationship Id="rId9" Type="http://schemas.openxmlformats.org/officeDocument/2006/relationships/oleObject" Target="../embeddings/oleObject438.bin"/><Relationship Id="rId14" Type="http://schemas.openxmlformats.org/officeDocument/2006/relationships/oleObject" Target="../embeddings/oleObject443.bin"/><Relationship Id="rId22" Type="http://schemas.openxmlformats.org/officeDocument/2006/relationships/oleObject" Target="../embeddings/oleObject451.bin"/><Relationship Id="rId27" Type="http://schemas.openxmlformats.org/officeDocument/2006/relationships/oleObject" Target="../embeddings/oleObject456.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460.bin"/><Relationship Id="rId13" Type="http://schemas.openxmlformats.org/officeDocument/2006/relationships/oleObject" Target="../embeddings/oleObject465.bin"/><Relationship Id="rId18" Type="http://schemas.openxmlformats.org/officeDocument/2006/relationships/oleObject" Target="../embeddings/oleObject470.bin"/><Relationship Id="rId26" Type="http://schemas.openxmlformats.org/officeDocument/2006/relationships/oleObject" Target="../embeddings/oleObject478.bin"/><Relationship Id="rId3" Type="http://schemas.openxmlformats.org/officeDocument/2006/relationships/notesSlide" Target="../notesSlides/notesSlide52.xml"/><Relationship Id="rId21" Type="http://schemas.openxmlformats.org/officeDocument/2006/relationships/oleObject" Target="../embeddings/oleObject473.bin"/><Relationship Id="rId7" Type="http://schemas.openxmlformats.org/officeDocument/2006/relationships/oleObject" Target="../embeddings/oleObject459.bin"/><Relationship Id="rId12" Type="http://schemas.openxmlformats.org/officeDocument/2006/relationships/oleObject" Target="../embeddings/oleObject464.bin"/><Relationship Id="rId17" Type="http://schemas.openxmlformats.org/officeDocument/2006/relationships/oleObject" Target="../embeddings/oleObject469.bin"/><Relationship Id="rId25" Type="http://schemas.openxmlformats.org/officeDocument/2006/relationships/oleObject" Target="../embeddings/oleObject477.bin"/><Relationship Id="rId2" Type="http://schemas.openxmlformats.org/officeDocument/2006/relationships/slideLayout" Target="../slideLayouts/slideLayout7.xml"/><Relationship Id="rId16" Type="http://schemas.openxmlformats.org/officeDocument/2006/relationships/oleObject" Target="../embeddings/oleObject468.bin"/><Relationship Id="rId20" Type="http://schemas.openxmlformats.org/officeDocument/2006/relationships/oleObject" Target="../embeddings/oleObject472.bin"/><Relationship Id="rId29" Type="http://schemas.openxmlformats.org/officeDocument/2006/relationships/oleObject" Target="../embeddings/oleObject481.bin"/><Relationship Id="rId1" Type="http://schemas.openxmlformats.org/officeDocument/2006/relationships/vmlDrawing" Target="../drawings/vmlDrawing42.vml"/><Relationship Id="rId6" Type="http://schemas.openxmlformats.org/officeDocument/2006/relationships/oleObject" Target="../embeddings/oleObject458.bin"/><Relationship Id="rId11" Type="http://schemas.openxmlformats.org/officeDocument/2006/relationships/oleObject" Target="../embeddings/oleObject463.bin"/><Relationship Id="rId24" Type="http://schemas.openxmlformats.org/officeDocument/2006/relationships/oleObject" Target="../embeddings/oleObject476.bin"/><Relationship Id="rId5" Type="http://schemas.openxmlformats.org/officeDocument/2006/relationships/audio" Target="../media/audio4.wav"/><Relationship Id="rId15" Type="http://schemas.openxmlformats.org/officeDocument/2006/relationships/oleObject" Target="../embeddings/oleObject467.bin"/><Relationship Id="rId23" Type="http://schemas.openxmlformats.org/officeDocument/2006/relationships/oleObject" Target="../embeddings/oleObject475.bin"/><Relationship Id="rId28" Type="http://schemas.openxmlformats.org/officeDocument/2006/relationships/oleObject" Target="../embeddings/oleObject480.bin"/><Relationship Id="rId10" Type="http://schemas.openxmlformats.org/officeDocument/2006/relationships/oleObject" Target="../embeddings/oleObject462.bin"/><Relationship Id="rId19" Type="http://schemas.openxmlformats.org/officeDocument/2006/relationships/oleObject" Target="../embeddings/oleObject471.bin"/><Relationship Id="rId31" Type="http://schemas.openxmlformats.org/officeDocument/2006/relationships/oleObject" Target="../embeddings/oleObject483.bin"/><Relationship Id="rId4" Type="http://schemas.openxmlformats.org/officeDocument/2006/relationships/audio" Target="../media/audio2.wav"/><Relationship Id="rId9" Type="http://schemas.openxmlformats.org/officeDocument/2006/relationships/oleObject" Target="../embeddings/oleObject461.bin"/><Relationship Id="rId14" Type="http://schemas.openxmlformats.org/officeDocument/2006/relationships/oleObject" Target="../embeddings/oleObject466.bin"/><Relationship Id="rId22" Type="http://schemas.openxmlformats.org/officeDocument/2006/relationships/oleObject" Target="../embeddings/oleObject474.bin"/><Relationship Id="rId27" Type="http://schemas.openxmlformats.org/officeDocument/2006/relationships/oleObject" Target="../embeddings/oleObject479.bin"/><Relationship Id="rId30" Type="http://schemas.openxmlformats.org/officeDocument/2006/relationships/oleObject" Target="../embeddings/oleObject482.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488.bin"/><Relationship Id="rId13" Type="http://schemas.openxmlformats.org/officeDocument/2006/relationships/oleObject" Target="../embeddings/oleObject493.bin"/><Relationship Id="rId18" Type="http://schemas.openxmlformats.org/officeDocument/2006/relationships/oleObject" Target="../embeddings/oleObject498.bin"/><Relationship Id="rId3" Type="http://schemas.openxmlformats.org/officeDocument/2006/relationships/notesSlide" Target="../notesSlides/notesSlide53.xml"/><Relationship Id="rId21" Type="http://schemas.openxmlformats.org/officeDocument/2006/relationships/oleObject" Target="../embeddings/oleObject501.bin"/><Relationship Id="rId7" Type="http://schemas.openxmlformats.org/officeDocument/2006/relationships/oleObject" Target="../embeddings/oleObject487.bin"/><Relationship Id="rId12" Type="http://schemas.openxmlformats.org/officeDocument/2006/relationships/oleObject" Target="../embeddings/oleObject492.bin"/><Relationship Id="rId17" Type="http://schemas.openxmlformats.org/officeDocument/2006/relationships/oleObject" Target="../embeddings/oleObject497.bin"/><Relationship Id="rId25" Type="http://schemas.openxmlformats.org/officeDocument/2006/relationships/oleObject" Target="../embeddings/oleObject505.bin"/><Relationship Id="rId2" Type="http://schemas.openxmlformats.org/officeDocument/2006/relationships/slideLayout" Target="../slideLayouts/slideLayout7.xml"/><Relationship Id="rId16" Type="http://schemas.openxmlformats.org/officeDocument/2006/relationships/oleObject" Target="../embeddings/oleObject496.bin"/><Relationship Id="rId20" Type="http://schemas.openxmlformats.org/officeDocument/2006/relationships/oleObject" Target="../embeddings/oleObject500.bin"/><Relationship Id="rId1" Type="http://schemas.openxmlformats.org/officeDocument/2006/relationships/vmlDrawing" Target="../drawings/vmlDrawing43.vml"/><Relationship Id="rId6" Type="http://schemas.openxmlformats.org/officeDocument/2006/relationships/oleObject" Target="../embeddings/oleObject486.bin"/><Relationship Id="rId11" Type="http://schemas.openxmlformats.org/officeDocument/2006/relationships/oleObject" Target="../embeddings/oleObject491.bin"/><Relationship Id="rId24" Type="http://schemas.openxmlformats.org/officeDocument/2006/relationships/oleObject" Target="../embeddings/oleObject504.bin"/><Relationship Id="rId5" Type="http://schemas.openxmlformats.org/officeDocument/2006/relationships/oleObject" Target="../embeddings/oleObject485.bin"/><Relationship Id="rId15" Type="http://schemas.openxmlformats.org/officeDocument/2006/relationships/oleObject" Target="../embeddings/oleObject495.bin"/><Relationship Id="rId23" Type="http://schemas.openxmlformats.org/officeDocument/2006/relationships/oleObject" Target="../embeddings/oleObject503.bin"/><Relationship Id="rId10" Type="http://schemas.openxmlformats.org/officeDocument/2006/relationships/oleObject" Target="../embeddings/oleObject490.bin"/><Relationship Id="rId19" Type="http://schemas.openxmlformats.org/officeDocument/2006/relationships/oleObject" Target="../embeddings/oleObject499.bin"/><Relationship Id="rId4" Type="http://schemas.openxmlformats.org/officeDocument/2006/relationships/oleObject" Target="../embeddings/oleObject484.bin"/><Relationship Id="rId9" Type="http://schemas.openxmlformats.org/officeDocument/2006/relationships/oleObject" Target="../embeddings/oleObject489.bin"/><Relationship Id="rId14" Type="http://schemas.openxmlformats.org/officeDocument/2006/relationships/oleObject" Target="../embeddings/oleObject494.bin"/><Relationship Id="rId22" Type="http://schemas.openxmlformats.org/officeDocument/2006/relationships/oleObject" Target="../embeddings/oleObject502.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vmlDrawing" Target="../drawings/vmlDrawing44.vml"/><Relationship Id="rId4" Type="http://schemas.openxmlformats.org/officeDocument/2006/relationships/oleObject" Target="../embeddings/oleObject506.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511.bin"/><Relationship Id="rId13" Type="http://schemas.openxmlformats.org/officeDocument/2006/relationships/oleObject" Target="../embeddings/oleObject516.bin"/><Relationship Id="rId18" Type="http://schemas.openxmlformats.org/officeDocument/2006/relationships/oleObject" Target="../embeddings/oleObject521.bin"/><Relationship Id="rId26" Type="http://schemas.openxmlformats.org/officeDocument/2006/relationships/oleObject" Target="../embeddings/oleObject529.bin"/><Relationship Id="rId3" Type="http://schemas.openxmlformats.org/officeDocument/2006/relationships/notesSlide" Target="../notesSlides/notesSlide55.xml"/><Relationship Id="rId21" Type="http://schemas.openxmlformats.org/officeDocument/2006/relationships/oleObject" Target="../embeddings/oleObject524.bin"/><Relationship Id="rId7" Type="http://schemas.openxmlformats.org/officeDocument/2006/relationships/oleObject" Target="../embeddings/oleObject510.bin"/><Relationship Id="rId12" Type="http://schemas.openxmlformats.org/officeDocument/2006/relationships/oleObject" Target="../embeddings/oleObject515.bin"/><Relationship Id="rId17" Type="http://schemas.openxmlformats.org/officeDocument/2006/relationships/oleObject" Target="../embeddings/oleObject520.bin"/><Relationship Id="rId25" Type="http://schemas.openxmlformats.org/officeDocument/2006/relationships/oleObject" Target="../embeddings/oleObject528.bin"/><Relationship Id="rId2" Type="http://schemas.openxmlformats.org/officeDocument/2006/relationships/slideLayout" Target="../slideLayouts/slideLayout7.xml"/><Relationship Id="rId16" Type="http://schemas.openxmlformats.org/officeDocument/2006/relationships/oleObject" Target="../embeddings/oleObject519.bin"/><Relationship Id="rId20" Type="http://schemas.openxmlformats.org/officeDocument/2006/relationships/oleObject" Target="../embeddings/oleObject523.bin"/><Relationship Id="rId1" Type="http://schemas.openxmlformats.org/officeDocument/2006/relationships/vmlDrawing" Target="../drawings/vmlDrawing45.vml"/><Relationship Id="rId6" Type="http://schemas.openxmlformats.org/officeDocument/2006/relationships/oleObject" Target="../embeddings/oleObject509.bin"/><Relationship Id="rId11" Type="http://schemas.openxmlformats.org/officeDocument/2006/relationships/oleObject" Target="../embeddings/oleObject514.bin"/><Relationship Id="rId24" Type="http://schemas.openxmlformats.org/officeDocument/2006/relationships/oleObject" Target="../embeddings/oleObject527.bin"/><Relationship Id="rId5" Type="http://schemas.openxmlformats.org/officeDocument/2006/relationships/oleObject" Target="../embeddings/oleObject508.bin"/><Relationship Id="rId15" Type="http://schemas.openxmlformats.org/officeDocument/2006/relationships/oleObject" Target="../embeddings/oleObject518.bin"/><Relationship Id="rId23" Type="http://schemas.openxmlformats.org/officeDocument/2006/relationships/oleObject" Target="../embeddings/oleObject526.bin"/><Relationship Id="rId28" Type="http://schemas.openxmlformats.org/officeDocument/2006/relationships/oleObject" Target="../embeddings/oleObject531.bin"/><Relationship Id="rId10" Type="http://schemas.openxmlformats.org/officeDocument/2006/relationships/oleObject" Target="../embeddings/oleObject513.bin"/><Relationship Id="rId19" Type="http://schemas.openxmlformats.org/officeDocument/2006/relationships/oleObject" Target="../embeddings/oleObject522.bin"/><Relationship Id="rId4" Type="http://schemas.openxmlformats.org/officeDocument/2006/relationships/oleObject" Target="../embeddings/oleObject507.bin"/><Relationship Id="rId9" Type="http://schemas.openxmlformats.org/officeDocument/2006/relationships/oleObject" Target="../embeddings/oleObject512.bin"/><Relationship Id="rId14" Type="http://schemas.openxmlformats.org/officeDocument/2006/relationships/oleObject" Target="../embeddings/oleObject517.bin"/><Relationship Id="rId22" Type="http://schemas.openxmlformats.org/officeDocument/2006/relationships/oleObject" Target="../embeddings/oleObject525.bin"/><Relationship Id="rId27" Type="http://schemas.openxmlformats.org/officeDocument/2006/relationships/oleObject" Target="../embeddings/oleObject530.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537.bin"/><Relationship Id="rId13" Type="http://schemas.openxmlformats.org/officeDocument/2006/relationships/oleObject" Target="../embeddings/oleObject542.bin"/><Relationship Id="rId18" Type="http://schemas.openxmlformats.org/officeDocument/2006/relationships/oleObject" Target="../embeddings/oleObject547.bin"/><Relationship Id="rId26" Type="http://schemas.openxmlformats.org/officeDocument/2006/relationships/oleObject" Target="../embeddings/oleObject555.bin"/><Relationship Id="rId3" Type="http://schemas.openxmlformats.org/officeDocument/2006/relationships/oleObject" Target="../embeddings/oleObject532.bin"/><Relationship Id="rId21" Type="http://schemas.openxmlformats.org/officeDocument/2006/relationships/oleObject" Target="../embeddings/oleObject550.bin"/><Relationship Id="rId7" Type="http://schemas.openxmlformats.org/officeDocument/2006/relationships/oleObject" Target="../embeddings/oleObject536.bin"/><Relationship Id="rId12" Type="http://schemas.openxmlformats.org/officeDocument/2006/relationships/oleObject" Target="../embeddings/oleObject541.bin"/><Relationship Id="rId17" Type="http://schemas.openxmlformats.org/officeDocument/2006/relationships/oleObject" Target="../embeddings/oleObject546.bin"/><Relationship Id="rId25" Type="http://schemas.openxmlformats.org/officeDocument/2006/relationships/oleObject" Target="../embeddings/oleObject554.bin"/><Relationship Id="rId2" Type="http://schemas.openxmlformats.org/officeDocument/2006/relationships/slideLayout" Target="../slideLayouts/slideLayout7.xml"/><Relationship Id="rId16" Type="http://schemas.openxmlformats.org/officeDocument/2006/relationships/oleObject" Target="../embeddings/oleObject545.bin"/><Relationship Id="rId20" Type="http://schemas.openxmlformats.org/officeDocument/2006/relationships/oleObject" Target="../embeddings/oleObject549.bin"/><Relationship Id="rId29" Type="http://schemas.openxmlformats.org/officeDocument/2006/relationships/oleObject" Target="../embeddings/oleObject558.bin"/><Relationship Id="rId1" Type="http://schemas.openxmlformats.org/officeDocument/2006/relationships/vmlDrawing" Target="../drawings/vmlDrawing46.vml"/><Relationship Id="rId6" Type="http://schemas.openxmlformats.org/officeDocument/2006/relationships/oleObject" Target="../embeddings/oleObject535.bin"/><Relationship Id="rId11" Type="http://schemas.openxmlformats.org/officeDocument/2006/relationships/oleObject" Target="../embeddings/oleObject540.bin"/><Relationship Id="rId24" Type="http://schemas.openxmlformats.org/officeDocument/2006/relationships/oleObject" Target="../embeddings/oleObject553.bin"/><Relationship Id="rId32" Type="http://schemas.openxmlformats.org/officeDocument/2006/relationships/oleObject" Target="../embeddings/oleObject561.bin"/><Relationship Id="rId5" Type="http://schemas.openxmlformats.org/officeDocument/2006/relationships/oleObject" Target="../embeddings/oleObject534.bin"/><Relationship Id="rId15" Type="http://schemas.openxmlformats.org/officeDocument/2006/relationships/oleObject" Target="../embeddings/oleObject544.bin"/><Relationship Id="rId23" Type="http://schemas.openxmlformats.org/officeDocument/2006/relationships/oleObject" Target="../embeddings/oleObject552.bin"/><Relationship Id="rId28" Type="http://schemas.openxmlformats.org/officeDocument/2006/relationships/oleObject" Target="../embeddings/oleObject557.bin"/><Relationship Id="rId10" Type="http://schemas.openxmlformats.org/officeDocument/2006/relationships/oleObject" Target="../embeddings/oleObject539.bin"/><Relationship Id="rId19" Type="http://schemas.openxmlformats.org/officeDocument/2006/relationships/oleObject" Target="../embeddings/oleObject548.bin"/><Relationship Id="rId31" Type="http://schemas.openxmlformats.org/officeDocument/2006/relationships/oleObject" Target="../embeddings/oleObject560.bin"/><Relationship Id="rId4" Type="http://schemas.openxmlformats.org/officeDocument/2006/relationships/oleObject" Target="../embeddings/oleObject533.bin"/><Relationship Id="rId9" Type="http://schemas.openxmlformats.org/officeDocument/2006/relationships/oleObject" Target="../embeddings/oleObject538.bin"/><Relationship Id="rId14" Type="http://schemas.openxmlformats.org/officeDocument/2006/relationships/oleObject" Target="../embeddings/oleObject543.bin"/><Relationship Id="rId22" Type="http://schemas.openxmlformats.org/officeDocument/2006/relationships/oleObject" Target="../embeddings/oleObject551.bin"/><Relationship Id="rId27" Type="http://schemas.openxmlformats.org/officeDocument/2006/relationships/oleObject" Target="../embeddings/oleObject556.bin"/><Relationship Id="rId30" Type="http://schemas.openxmlformats.org/officeDocument/2006/relationships/oleObject" Target="../embeddings/oleObject559.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567.bin"/><Relationship Id="rId13" Type="http://schemas.openxmlformats.org/officeDocument/2006/relationships/oleObject" Target="../embeddings/oleObject572.bin"/><Relationship Id="rId18" Type="http://schemas.openxmlformats.org/officeDocument/2006/relationships/oleObject" Target="../embeddings/oleObject577.bin"/><Relationship Id="rId26" Type="http://schemas.openxmlformats.org/officeDocument/2006/relationships/oleObject" Target="../embeddings/oleObject585.bin"/><Relationship Id="rId3" Type="http://schemas.openxmlformats.org/officeDocument/2006/relationships/oleObject" Target="../embeddings/oleObject562.bin"/><Relationship Id="rId21" Type="http://schemas.openxmlformats.org/officeDocument/2006/relationships/oleObject" Target="../embeddings/oleObject580.bin"/><Relationship Id="rId7" Type="http://schemas.openxmlformats.org/officeDocument/2006/relationships/oleObject" Target="../embeddings/oleObject566.bin"/><Relationship Id="rId12" Type="http://schemas.openxmlformats.org/officeDocument/2006/relationships/oleObject" Target="../embeddings/oleObject571.bin"/><Relationship Id="rId17" Type="http://schemas.openxmlformats.org/officeDocument/2006/relationships/oleObject" Target="../embeddings/oleObject576.bin"/><Relationship Id="rId25" Type="http://schemas.openxmlformats.org/officeDocument/2006/relationships/oleObject" Target="../embeddings/oleObject584.bin"/><Relationship Id="rId2" Type="http://schemas.openxmlformats.org/officeDocument/2006/relationships/slideLayout" Target="../slideLayouts/slideLayout7.xml"/><Relationship Id="rId16" Type="http://schemas.openxmlformats.org/officeDocument/2006/relationships/oleObject" Target="../embeddings/oleObject575.bin"/><Relationship Id="rId20" Type="http://schemas.openxmlformats.org/officeDocument/2006/relationships/oleObject" Target="../embeddings/oleObject579.bin"/><Relationship Id="rId1" Type="http://schemas.openxmlformats.org/officeDocument/2006/relationships/vmlDrawing" Target="../drawings/vmlDrawing47.vml"/><Relationship Id="rId6" Type="http://schemas.openxmlformats.org/officeDocument/2006/relationships/oleObject" Target="../embeddings/oleObject565.bin"/><Relationship Id="rId11" Type="http://schemas.openxmlformats.org/officeDocument/2006/relationships/oleObject" Target="../embeddings/oleObject570.bin"/><Relationship Id="rId24" Type="http://schemas.openxmlformats.org/officeDocument/2006/relationships/oleObject" Target="../embeddings/oleObject583.bin"/><Relationship Id="rId5" Type="http://schemas.openxmlformats.org/officeDocument/2006/relationships/oleObject" Target="../embeddings/oleObject564.bin"/><Relationship Id="rId15" Type="http://schemas.openxmlformats.org/officeDocument/2006/relationships/oleObject" Target="../embeddings/oleObject574.bin"/><Relationship Id="rId23" Type="http://schemas.openxmlformats.org/officeDocument/2006/relationships/oleObject" Target="../embeddings/oleObject582.bin"/><Relationship Id="rId28" Type="http://schemas.openxmlformats.org/officeDocument/2006/relationships/oleObject" Target="../embeddings/oleObject587.bin"/><Relationship Id="rId10" Type="http://schemas.openxmlformats.org/officeDocument/2006/relationships/oleObject" Target="../embeddings/oleObject569.bin"/><Relationship Id="rId19" Type="http://schemas.openxmlformats.org/officeDocument/2006/relationships/oleObject" Target="../embeddings/oleObject578.bin"/><Relationship Id="rId4" Type="http://schemas.openxmlformats.org/officeDocument/2006/relationships/oleObject" Target="../embeddings/oleObject563.bin"/><Relationship Id="rId9" Type="http://schemas.openxmlformats.org/officeDocument/2006/relationships/oleObject" Target="../embeddings/oleObject568.bin"/><Relationship Id="rId14" Type="http://schemas.openxmlformats.org/officeDocument/2006/relationships/oleObject" Target="../embeddings/oleObject573.bin"/><Relationship Id="rId22" Type="http://schemas.openxmlformats.org/officeDocument/2006/relationships/oleObject" Target="../embeddings/oleObject581.bin"/><Relationship Id="rId27" Type="http://schemas.openxmlformats.org/officeDocument/2006/relationships/oleObject" Target="../embeddings/oleObject586.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oleObject" Target="../embeddings/oleObject590.bin"/><Relationship Id="rId2" Type="http://schemas.openxmlformats.org/officeDocument/2006/relationships/slideLayout" Target="../slideLayouts/slideLayout15.xml"/><Relationship Id="rId1" Type="http://schemas.openxmlformats.org/officeDocument/2006/relationships/vmlDrawing" Target="../drawings/vmlDrawing48.vml"/><Relationship Id="rId6" Type="http://schemas.openxmlformats.org/officeDocument/2006/relationships/oleObject" Target="../embeddings/oleObject589.bin"/><Relationship Id="rId5" Type="http://schemas.openxmlformats.org/officeDocument/2006/relationships/oleObject" Target="../embeddings/oleObject588.bin"/><Relationship Id="rId4" Type="http://schemas.openxmlformats.org/officeDocument/2006/relationships/audio" Target="../media/audio4.wav"/></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595.bin"/><Relationship Id="rId13" Type="http://schemas.openxmlformats.org/officeDocument/2006/relationships/oleObject" Target="../embeddings/oleObject600.bin"/><Relationship Id="rId18" Type="http://schemas.openxmlformats.org/officeDocument/2006/relationships/oleObject" Target="../embeddings/oleObject605.bin"/><Relationship Id="rId3" Type="http://schemas.openxmlformats.org/officeDocument/2006/relationships/notesSlide" Target="../notesSlides/notesSlide57.xml"/><Relationship Id="rId21" Type="http://schemas.openxmlformats.org/officeDocument/2006/relationships/oleObject" Target="../embeddings/oleObject608.bin"/><Relationship Id="rId7" Type="http://schemas.openxmlformats.org/officeDocument/2006/relationships/oleObject" Target="../embeddings/oleObject594.bin"/><Relationship Id="rId12" Type="http://schemas.openxmlformats.org/officeDocument/2006/relationships/oleObject" Target="../embeddings/oleObject599.bin"/><Relationship Id="rId17" Type="http://schemas.openxmlformats.org/officeDocument/2006/relationships/oleObject" Target="../embeddings/oleObject604.bin"/><Relationship Id="rId2" Type="http://schemas.openxmlformats.org/officeDocument/2006/relationships/slideLayout" Target="../slideLayouts/slideLayout7.xml"/><Relationship Id="rId16" Type="http://schemas.openxmlformats.org/officeDocument/2006/relationships/oleObject" Target="../embeddings/oleObject603.bin"/><Relationship Id="rId20" Type="http://schemas.openxmlformats.org/officeDocument/2006/relationships/oleObject" Target="../embeddings/oleObject607.bin"/><Relationship Id="rId1" Type="http://schemas.openxmlformats.org/officeDocument/2006/relationships/vmlDrawing" Target="../drawings/vmlDrawing49.vml"/><Relationship Id="rId6" Type="http://schemas.openxmlformats.org/officeDocument/2006/relationships/oleObject" Target="../embeddings/oleObject593.bin"/><Relationship Id="rId11" Type="http://schemas.openxmlformats.org/officeDocument/2006/relationships/oleObject" Target="../embeddings/oleObject598.bin"/><Relationship Id="rId5" Type="http://schemas.openxmlformats.org/officeDocument/2006/relationships/oleObject" Target="../embeddings/oleObject592.bin"/><Relationship Id="rId15" Type="http://schemas.openxmlformats.org/officeDocument/2006/relationships/oleObject" Target="../embeddings/oleObject602.bin"/><Relationship Id="rId10" Type="http://schemas.openxmlformats.org/officeDocument/2006/relationships/oleObject" Target="../embeddings/oleObject597.bin"/><Relationship Id="rId19" Type="http://schemas.openxmlformats.org/officeDocument/2006/relationships/oleObject" Target="../embeddings/oleObject606.bin"/><Relationship Id="rId4" Type="http://schemas.openxmlformats.org/officeDocument/2006/relationships/oleObject" Target="../embeddings/oleObject591.bin"/><Relationship Id="rId9" Type="http://schemas.openxmlformats.org/officeDocument/2006/relationships/oleObject" Target="../embeddings/oleObject596.bin"/><Relationship Id="rId14" Type="http://schemas.openxmlformats.org/officeDocument/2006/relationships/oleObject" Target="../embeddings/oleObject601.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oleObject" Target="../embeddings/oleObject612.bin"/><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oleObject" Target="../embeddings/oleObject611.bin"/><Relationship Id="rId5" Type="http://schemas.openxmlformats.org/officeDocument/2006/relationships/oleObject" Target="../embeddings/oleObject610.bin"/><Relationship Id="rId4" Type="http://schemas.openxmlformats.org/officeDocument/2006/relationships/oleObject" Target="../embeddings/oleObject609.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oleObject" Target="../embeddings/oleObject613.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616.bin"/><Relationship Id="rId13" Type="http://schemas.openxmlformats.org/officeDocument/2006/relationships/oleObject" Target="../embeddings/oleObject621.bin"/><Relationship Id="rId18" Type="http://schemas.openxmlformats.org/officeDocument/2006/relationships/oleObject" Target="../embeddings/oleObject626.bin"/><Relationship Id="rId3" Type="http://schemas.openxmlformats.org/officeDocument/2006/relationships/notesSlide" Target="../notesSlides/notesSlide61.xml"/><Relationship Id="rId21" Type="http://schemas.openxmlformats.org/officeDocument/2006/relationships/oleObject" Target="../embeddings/oleObject629.bin"/><Relationship Id="rId7" Type="http://schemas.openxmlformats.org/officeDocument/2006/relationships/oleObject" Target="../embeddings/oleObject615.bin"/><Relationship Id="rId12" Type="http://schemas.openxmlformats.org/officeDocument/2006/relationships/oleObject" Target="../embeddings/oleObject620.bin"/><Relationship Id="rId17" Type="http://schemas.openxmlformats.org/officeDocument/2006/relationships/oleObject" Target="../embeddings/oleObject625.bin"/><Relationship Id="rId2" Type="http://schemas.openxmlformats.org/officeDocument/2006/relationships/slideLayout" Target="../slideLayouts/slideLayout7.xml"/><Relationship Id="rId16" Type="http://schemas.openxmlformats.org/officeDocument/2006/relationships/oleObject" Target="../embeddings/oleObject624.bin"/><Relationship Id="rId20" Type="http://schemas.openxmlformats.org/officeDocument/2006/relationships/oleObject" Target="../embeddings/oleObject628.bin"/><Relationship Id="rId1" Type="http://schemas.openxmlformats.org/officeDocument/2006/relationships/vmlDrawing" Target="../drawings/vmlDrawing52.vml"/><Relationship Id="rId6" Type="http://schemas.openxmlformats.org/officeDocument/2006/relationships/oleObject" Target="../embeddings/oleObject614.bin"/><Relationship Id="rId11" Type="http://schemas.openxmlformats.org/officeDocument/2006/relationships/oleObject" Target="../embeddings/oleObject619.bin"/><Relationship Id="rId5" Type="http://schemas.openxmlformats.org/officeDocument/2006/relationships/audio" Target="../media/audio7.wav"/><Relationship Id="rId15" Type="http://schemas.openxmlformats.org/officeDocument/2006/relationships/oleObject" Target="../embeddings/oleObject623.bin"/><Relationship Id="rId10" Type="http://schemas.openxmlformats.org/officeDocument/2006/relationships/oleObject" Target="../embeddings/oleObject618.bin"/><Relationship Id="rId19" Type="http://schemas.openxmlformats.org/officeDocument/2006/relationships/oleObject" Target="../embeddings/oleObject627.bin"/><Relationship Id="rId4" Type="http://schemas.openxmlformats.org/officeDocument/2006/relationships/audio" Target="../media/audio4.wav"/><Relationship Id="rId9" Type="http://schemas.openxmlformats.org/officeDocument/2006/relationships/oleObject" Target="../embeddings/oleObject617.bin"/><Relationship Id="rId14" Type="http://schemas.openxmlformats.org/officeDocument/2006/relationships/oleObject" Target="../embeddings/oleObject622.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634.bin"/><Relationship Id="rId13" Type="http://schemas.openxmlformats.org/officeDocument/2006/relationships/oleObject" Target="../embeddings/oleObject639.bin"/><Relationship Id="rId3" Type="http://schemas.openxmlformats.org/officeDocument/2006/relationships/audio" Target="../media/audio4.wav"/><Relationship Id="rId7" Type="http://schemas.openxmlformats.org/officeDocument/2006/relationships/oleObject" Target="../embeddings/oleObject633.bin"/><Relationship Id="rId12" Type="http://schemas.openxmlformats.org/officeDocument/2006/relationships/oleObject" Target="../embeddings/oleObject638.bin"/><Relationship Id="rId2" Type="http://schemas.openxmlformats.org/officeDocument/2006/relationships/slideLayout" Target="../slideLayouts/slideLayout14.xml"/><Relationship Id="rId1" Type="http://schemas.openxmlformats.org/officeDocument/2006/relationships/vmlDrawing" Target="../drawings/vmlDrawing53.vml"/><Relationship Id="rId6" Type="http://schemas.openxmlformats.org/officeDocument/2006/relationships/oleObject" Target="../embeddings/oleObject632.bin"/><Relationship Id="rId11" Type="http://schemas.openxmlformats.org/officeDocument/2006/relationships/oleObject" Target="../embeddings/oleObject637.bin"/><Relationship Id="rId5" Type="http://schemas.openxmlformats.org/officeDocument/2006/relationships/oleObject" Target="../embeddings/oleObject631.bin"/><Relationship Id="rId10" Type="http://schemas.openxmlformats.org/officeDocument/2006/relationships/oleObject" Target="../embeddings/oleObject636.bin"/><Relationship Id="rId4" Type="http://schemas.openxmlformats.org/officeDocument/2006/relationships/oleObject" Target="../embeddings/oleObject630.bin"/><Relationship Id="rId9" Type="http://schemas.openxmlformats.org/officeDocument/2006/relationships/oleObject" Target="../embeddings/oleObject635.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644.bin"/><Relationship Id="rId3" Type="http://schemas.openxmlformats.org/officeDocument/2006/relationships/audio" Target="../media/audio5.wav"/><Relationship Id="rId7" Type="http://schemas.openxmlformats.org/officeDocument/2006/relationships/oleObject" Target="../embeddings/oleObject643.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642.bin"/><Relationship Id="rId5" Type="http://schemas.openxmlformats.org/officeDocument/2006/relationships/oleObject" Target="../embeddings/oleObject641.bin"/><Relationship Id="rId4" Type="http://schemas.openxmlformats.org/officeDocument/2006/relationships/oleObject" Target="../embeddings/oleObject640.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vmlDrawing" Target="../drawings/vmlDrawing55.vml"/><Relationship Id="rId4" Type="http://schemas.openxmlformats.org/officeDocument/2006/relationships/oleObject" Target="../embeddings/oleObject645.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vmlDrawing" Target="../drawings/vmlDrawing56.vml"/><Relationship Id="rId5" Type="http://schemas.openxmlformats.org/officeDocument/2006/relationships/image" Target="../media/image478.png"/><Relationship Id="rId4" Type="http://schemas.openxmlformats.org/officeDocument/2006/relationships/oleObject" Target="../embeddings/oleObject646.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vmlDrawing" Target="../drawings/vmlDrawing57.vml"/><Relationship Id="rId4" Type="http://schemas.openxmlformats.org/officeDocument/2006/relationships/oleObject" Target="../embeddings/oleObject647.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oleObject" Target="../embeddings/oleObject648.bin"/></Relationships>
</file>

<file path=ppt/slides/_rels/slide91.xml.rels><?xml version="1.0" encoding="UTF-8" standalone="yes"?>
<Relationships xmlns="http://schemas.openxmlformats.org/package/2006/relationships"><Relationship Id="rId2" Type="http://schemas.openxmlformats.org/officeDocument/2006/relationships/image" Target="../media/image481.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vmlDrawing" Target="../drawings/vmlDrawing59.vml"/><Relationship Id="rId4" Type="http://schemas.openxmlformats.org/officeDocument/2006/relationships/oleObject" Target="../embeddings/oleObject649.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0.xml"/><Relationship Id="rId1" Type="http://schemas.openxmlformats.org/officeDocument/2006/relationships/slideLayout" Target="../slideLayouts/slideLayout13.xml"/><Relationship Id="rId4" Type="http://schemas.openxmlformats.org/officeDocument/2006/relationships/image" Target="../media/image483.png"/></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654.bin"/><Relationship Id="rId13" Type="http://schemas.openxmlformats.org/officeDocument/2006/relationships/oleObject" Target="../embeddings/oleObject659.bin"/><Relationship Id="rId18" Type="http://schemas.openxmlformats.org/officeDocument/2006/relationships/oleObject" Target="../embeddings/oleObject664.bin"/><Relationship Id="rId3" Type="http://schemas.openxmlformats.org/officeDocument/2006/relationships/notesSlide" Target="../notesSlides/notesSlide71.xml"/><Relationship Id="rId21" Type="http://schemas.openxmlformats.org/officeDocument/2006/relationships/oleObject" Target="../embeddings/oleObject667.bin"/><Relationship Id="rId7" Type="http://schemas.openxmlformats.org/officeDocument/2006/relationships/oleObject" Target="../embeddings/oleObject653.bin"/><Relationship Id="rId12" Type="http://schemas.openxmlformats.org/officeDocument/2006/relationships/oleObject" Target="../embeddings/oleObject658.bin"/><Relationship Id="rId17" Type="http://schemas.openxmlformats.org/officeDocument/2006/relationships/oleObject" Target="../embeddings/oleObject663.bin"/><Relationship Id="rId2" Type="http://schemas.openxmlformats.org/officeDocument/2006/relationships/slideLayout" Target="../slideLayouts/slideLayout1.xml"/><Relationship Id="rId16" Type="http://schemas.openxmlformats.org/officeDocument/2006/relationships/oleObject" Target="../embeddings/oleObject662.bin"/><Relationship Id="rId20" Type="http://schemas.openxmlformats.org/officeDocument/2006/relationships/oleObject" Target="../embeddings/oleObject666.bin"/><Relationship Id="rId1" Type="http://schemas.openxmlformats.org/officeDocument/2006/relationships/vmlDrawing" Target="../drawings/vmlDrawing60.vml"/><Relationship Id="rId6" Type="http://schemas.openxmlformats.org/officeDocument/2006/relationships/oleObject" Target="../embeddings/oleObject652.bin"/><Relationship Id="rId11" Type="http://schemas.openxmlformats.org/officeDocument/2006/relationships/oleObject" Target="../embeddings/oleObject657.bin"/><Relationship Id="rId5" Type="http://schemas.openxmlformats.org/officeDocument/2006/relationships/oleObject" Target="../embeddings/oleObject651.bin"/><Relationship Id="rId15" Type="http://schemas.openxmlformats.org/officeDocument/2006/relationships/oleObject" Target="../embeddings/oleObject661.bin"/><Relationship Id="rId10" Type="http://schemas.openxmlformats.org/officeDocument/2006/relationships/oleObject" Target="../embeddings/oleObject656.bin"/><Relationship Id="rId19" Type="http://schemas.openxmlformats.org/officeDocument/2006/relationships/oleObject" Target="../embeddings/oleObject665.bin"/><Relationship Id="rId4" Type="http://schemas.openxmlformats.org/officeDocument/2006/relationships/oleObject" Target="../embeddings/oleObject650.bin"/><Relationship Id="rId9" Type="http://schemas.openxmlformats.org/officeDocument/2006/relationships/oleObject" Target="../embeddings/oleObject655.bin"/><Relationship Id="rId14" Type="http://schemas.openxmlformats.org/officeDocument/2006/relationships/oleObject" Target="../embeddings/oleObject660.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a:xfrm>
            <a:off x="214313" y="142875"/>
            <a:ext cx="5214937" cy="857250"/>
          </a:xfrm>
          <a:prstGeom prst="rect">
            <a:avLst/>
          </a:prstGeom>
        </p:spPr>
        <p:txBody>
          <a:bodyPr/>
          <a:lstStyle/>
          <a:p>
            <a:pPr marL="342900" indent="-342900" eaLnBrk="0" hangingPunct="0">
              <a:lnSpc>
                <a:spcPct val="150000"/>
              </a:lnSpc>
              <a:spcBef>
                <a:spcPct val="20000"/>
              </a:spcBef>
              <a:buClr>
                <a:schemeClr val="hlink"/>
              </a:buClr>
              <a:buSzPct val="50000"/>
              <a:defRPr/>
            </a:pPr>
            <a:r>
              <a:rPr lang="en-US" altLang="zh-CN" sz="2400" b="1" kern="0" dirty="0">
                <a:solidFill>
                  <a:srgbClr val="FF0000"/>
                </a:solidFill>
                <a:latin typeface="+mn-lt"/>
                <a:ea typeface="楷体_GB2312"/>
              </a:rPr>
              <a:t>1.</a:t>
            </a:r>
            <a:r>
              <a:rPr lang="zh-CN" altLang="en-US" sz="2400" b="1" kern="0" dirty="0">
                <a:solidFill>
                  <a:srgbClr val="FF0000"/>
                </a:solidFill>
                <a:latin typeface="+mn-lt"/>
                <a:ea typeface="楷体_GB2312"/>
              </a:rPr>
              <a:t>同相放大电路</a:t>
            </a:r>
            <a:endParaRPr lang="en-US" altLang="zh-CN" sz="2400" b="1" kern="0" dirty="0">
              <a:solidFill>
                <a:srgbClr val="FF0000"/>
              </a:solidFill>
              <a:latin typeface="+mn-lt"/>
              <a:ea typeface="楷体_GB2312"/>
            </a:endParaRPr>
          </a:p>
          <a:p>
            <a:pPr marL="342900" indent="-342900" eaLnBrk="0" hangingPunct="0">
              <a:lnSpc>
                <a:spcPct val="150000"/>
              </a:lnSpc>
              <a:spcBef>
                <a:spcPct val="20000"/>
              </a:spcBef>
              <a:buClr>
                <a:schemeClr val="hlink"/>
              </a:buClr>
              <a:buSzPct val="50000"/>
              <a:defRPr/>
            </a:pPr>
            <a:endParaRPr lang="zh-CN" altLang="en-US" sz="2400" b="1" kern="0" dirty="0">
              <a:solidFill>
                <a:srgbClr val="FF0000"/>
              </a:solidFill>
              <a:latin typeface="+mn-lt"/>
              <a:ea typeface="楷体_GB2312"/>
            </a:endParaRPr>
          </a:p>
        </p:txBody>
      </p:sp>
      <p:graphicFrame>
        <p:nvGraphicFramePr>
          <p:cNvPr id="129027" name="Object 3"/>
          <p:cNvGraphicFramePr>
            <a:graphicFrameLocks noChangeAspect="1"/>
          </p:cNvGraphicFramePr>
          <p:nvPr/>
        </p:nvGraphicFramePr>
        <p:xfrm>
          <a:off x="428625" y="714375"/>
          <a:ext cx="1643063" cy="842963"/>
        </p:xfrm>
        <a:graphic>
          <a:graphicData uri="http://schemas.openxmlformats.org/presentationml/2006/ole">
            <p:oleObj spid="_x0000_s178178" name="Equation" r:id="rId4" imgW="939392" imgH="482391" progId="Equation.DSMT4">
              <p:embed/>
            </p:oleObj>
          </a:graphicData>
        </a:graphic>
      </p:graphicFrame>
      <p:graphicFrame>
        <p:nvGraphicFramePr>
          <p:cNvPr id="129028" name="Object 4"/>
          <p:cNvGraphicFramePr>
            <a:graphicFrameLocks noChangeAspect="1"/>
          </p:cNvGraphicFramePr>
          <p:nvPr/>
        </p:nvGraphicFramePr>
        <p:xfrm>
          <a:off x="214282" y="1617654"/>
          <a:ext cx="1000125" cy="596900"/>
        </p:xfrm>
        <a:graphic>
          <a:graphicData uri="http://schemas.openxmlformats.org/presentationml/2006/ole">
            <p:oleObj spid="_x0000_s178179" name="Equation" r:id="rId5" imgW="723586" imgH="431613" progId="Equation.DSMT4">
              <p:embed/>
            </p:oleObj>
          </a:graphicData>
        </a:graphic>
      </p:graphicFrame>
      <p:graphicFrame>
        <p:nvGraphicFramePr>
          <p:cNvPr id="129031" name="Object 7"/>
          <p:cNvGraphicFramePr>
            <a:graphicFrameLocks noChangeAspect="1"/>
          </p:cNvGraphicFramePr>
          <p:nvPr/>
        </p:nvGraphicFramePr>
        <p:xfrm>
          <a:off x="1571595" y="1689091"/>
          <a:ext cx="785812" cy="376238"/>
        </p:xfrm>
        <a:graphic>
          <a:graphicData uri="http://schemas.openxmlformats.org/presentationml/2006/ole">
            <p:oleObj spid="_x0000_s178180" name="Equation" r:id="rId6" imgW="508000" imgH="228600" progId="Equation.DSMT4">
              <p:embed/>
            </p:oleObj>
          </a:graphicData>
        </a:graphic>
      </p:graphicFrame>
      <p:graphicFrame>
        <p:nvGraphicFramePr>
          <p:cNvPr id="129032" name="Object 8"/>
          <p:cNvGraphicFramePr>
            <a:graphicFrameLocks noChangeAspect="1"/>
          </p:cNvGraphicFramePr>
          <p:nvPr/>
        </p:nvGraphicFramePr>
        <p:xfrm>
          <a:off x="2714595" y="1689091"/>
          <a:ext cx="804862" cy="371475"/>
        </p:xfrm>
        <a:graphic>
          <a:graphicData uri="http://schemas.openxmlformats.org/presentationml/2006/ole">
            <p:oleObj spid="_x0000_s178181" name="Equation" r:id="rId7" imgW="495085" imgH="228501" progId="Equation.DSMT4">
              <p:embed/>
            </p:oleObj>
          </a:graphicData>
        </a:graphic>
      </p:graphicFrame>
      <p:sp>
        <p:nvSpPr>
          <p:cNvPr id="11" name="Rectangle 2"/>
          <p:cNvSpPr>
            <a:spLocks noChangeArrowheads="1"/>
          </p:cNvSpPr>
          <p:nvPr/>
        </p:nvSpPr>
        <p:spPr bwMode="auto">
          <a:xfrm>
            <a:off x="142844" y="2214554"/>
            <a:ext cx="4038600" cy="57458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a:solidFill>
                  <a:srgbClr val="FF0000"/>
                </a:solidFill>
                <a:latin typeface="+mn-lt"/>
                <a:ea typeface="楷体_GB2312"/>
              </a:rPr>
              <a:t>2. </a:t>
            </a:r>
            <a:r>
              <a:rPr lang="zh-CN" altLang="en-US" sz="2400" b="1" kern="0" dirty="0">
                <a:solidFill>
                  <a:srgbClr val="FF0000"/>
                </a:solidFill>
                <a:latin typeface="+mn-lt"/>
                <a:ea typeface="楷体_GB2312"/>
              </a:rPr>
              <a:t>电压跟随器</a:t>
            </a:r>
          </a:p>
        </p:txBody>
      </p:sp>
      <p:grpSp>
        <p:nvGrpSpPr>
          <p:cNvPr id="4" name="Group 225"/>
          <p:cNvGrpSpPr>
            <a:grpSpLocks/>
          </p:cNvGrpSpPr>
          <p:nvPr/>
        </p:nvGrpSpPr>
        <p:grpSpPr bwMode="auto">
          <a:xfrm>
            <a:off x="428596" y="3000372"/>
            <a:ext cx="3000375" cy="357188"/>
            <a:chOff x="2903" y="210"/>
            <a:chExt cx="2123" cy="309"/>
          </a:xfrm>
        </p:grpSpPr>
        <p:sp>
          <p:nvSpPr>
            <p:cNvPr id="35872" name="Text Box 221"/>
            <p:cNvSpPr txBox="1">
              <a:spLocks noChangeArrowheads="1"/>
            </p:cNvSpPr>
            <p:nvPr/>
          </p:nvSpPr>
          <p:spPr bwMode="auto">
            <a:xfrm>
              <a:off x="2903" y="210"/>
              <a:ext cx="1882" cy="252"/>
            </a:xfrm>
            <a:prstGeom prst="rect">
              <a:avLst/>
            </a:prstGeom>
            <a:noFill/>
            <a:ln w="9525">
              <a:noFill/>
              <a:miter lim="800000"/>
              <a:headEnd/>
              <a:tailEnd/>
            </a:ln>
          </p:spPr>
          <p:txBody>
            <a:bodyPr>
              <a:spAutoFit/>
            </a:bodyPr>
            <a:lstStyle/>
            <a:p>
              <a:pPr>
                <a:spcBef>
                  <a:spcPct val="50000"/>
                </a:spcBef>
              </a:pPr>
              <a:r>
                <a:rPr lang="zh-CN" altLang="en-US" sz="2000" b="1" dirty="0"/>
                <a:t>同时取：</a:t>
              </a:r>
            </a:p>
          </p:txBody>
        </p:sp>
        <p:graphicFrame>
          <p:nvGraphicFramePr>
            <p:cNvPr id="35862" name="Object 224"/>
            <p:cNvGraphicFramePr>
              <a:graphicFrameLocks noChangeAspect="1"/>
            </p:cNvGraphicFramePr>
            <p:nvPr/>
          </p:nvGraphicFramePr>
          <p:xfrm>
            <a:off x="3690" y="248"/>
            <a:ext cx="1336" cy="271"/>
          </p:xfrm>
          <a:graphic>
            <a:graphicData uri="http://schemas.openxmlformats.org/presentationml/2006/ole">
              <p:oleObj spid="_x0000_s178182" name="Equation" r:id="rId8" imgW="2120900" imgH="431800" progId="Equation.DSMT4">
                <p:embed/>
              </p:oleObj>
            </a:graphicData>
          </a:graphic>
        </p:graphicFrame>
      </p:grpSp>
      <p:graphicFrame>
        <p:nvGraphicFramePr>
          <p:cNvPr id="129035" name="Object 11"/>
          <p:cNvGraphicFramePr>
            <a:graphicFrameLocks noChangeAspect="1"/>
          </p:cNvGraphicFramePr>
          <p:nvPr/>
        </p:nvGraphicFramePr>
        <p:xfrm>
          <a:off x="1000100" y="3500438"/>
          <a:ext cx="857250" cy="428625"/>
        </p:xfrm>
        <a:graphic>
          <a:graphicData uri="http://schemas.openxmlformats.org/presentationml/2006/ole">
            <p:oleObj spid="_x0000_s178183" name="Equation" r:id="rId9" imgW="444307" imgH="228501" progId="Equation.DSMT4">
              <p:embed/>
            </p:oleObj>
          </a:graphicData>
        </a:graphic>
      </p:graphicFrame>
      <p:sp>
        <p:nvSpPr>
          <p:cNvPr id="19" name="Rectangle 2"/>
          <p:cNvSpPr>
            <a:spLocks noChangeArrowheads="1"/>
          </p:cNvSpPr>
          <p:nvPr/>
        </p:nvSpPr>
        <p:spPr bwMode="auto">
          <a:xfrm>
            <a:off x="142844" y="3929066"/>
            <a:ext cx="4038600" cy="57458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a:solidFill>
                  <a:srgbClr val="FF0000"/>
                </a:solidFill>
                <a:latin typeface="+mn-lt"/>
                <a:ea typeface="楷体_GB2312"/>
              </a:rPr>
              <a:t>3. </a:t>
            </a:r>
            <a:r>
              <a:rPr lang="zh-CN" altLang="en-US" sz="2400" b="1" kern="0" dirty="0">
                <a:solidFill>
                  <a:srgbClr val="FF0000"/>
                </a:solidFill>
                <a:latin typeface="+mn-lt"/>
                <a:ea typeface="楷体_GB2312"/>
              </a:rPr>
              <a:t>反相放大电路</a:t>
            </a:r>
          </a:p>
        </p:txBody>
      </p:sp>
      <p:graphicFrame>
        <p:nvGraphicFramePr>
          <p:cNvPr id="2" name="Object 5"/>
          <p:cNvGraphicFramePr>
            <a:graphicFrameLocks noChangeAspect="1"/>
          </p:cNvGraphicFramePr>
          <p:nvPr/>
        </p:nvGraphicFramePr>
        <p:xfrm>
          <a:off x="500034" y="5214950"/>
          <a:ext cx="1266825" cy="863600"/>
        </p:xfrm>
        <a:graphic>
          <a:graphicData uri="http://schemas.openxmlformats.org/presentationml/2006/ole">
            <p:oleObj spid="_x0000_s178184" name="Equation" r:id="rId10" imgW="634725" imgH="431613" progId="Equation.DSMT4">
              <p:embed/>
            </p:oleObj>
          </a:graphicData>
        </a:graphic>
      </p:graphicFrame>
      <p:graphicFrame>
        <p:nvGraphicFramePr>
          <p:cNvPr id="3" name="Object 5"/>
          <p:cNvGraphicFramePr>
            <a:graphicFrameLocks noChangeAspect="1"/>
          </p:cNvGraphicFramePr>
          <p:nvPr/>
        </p:nvGraphicFramePr>
        <p:xfrm>
          <a:off x="500063" y="4430726"/>
          <a:ext cx="1604962" cy="927100"/>
        </p:xfrm>
        <a:graphic>
          <a:graphicData uri="http://schemas.openxmlformats.org/presentationml/2006/ole">
            <p:oleObj spid="_x0000_s178185" name="Equation" r:id="rId11" imgW="748975" imgH="431613" progId="Equation.DSMT4">
              <p:embed/>
            </p:oleObj>
          </a:graphicData>
        </a:graphic>
      </p:graphicFrame>
      <p:sp>
        <p:nvSpPr>
          <p:cNvPr id="22" name="Text Box 52"/>
          <p:cNvSpPr txBox="1">
            <a:spLocks noChangeArrowheads="1"/>
          </p:cNvSpPr>
          <p:nvPr/>
        </p:nvSpPr>
        <p:spPr bwMode="auto">
          <a:xfrm>
            <a:off x="3235323" y="6215082"/>
            <a:ext cx="1122363" cy="400050"/>
          </a:xfrm>
          <a:prstGeom prst="rect">
            <a:avLst/>
          </a:prstGeom>
          <a:noFill/>
          <a:ln w="9525">
            <a:noFill/>
            <a:miter lim="800000"/>
            <a:headEnd/>
            <a:tailEnd/>
          </a:ln>
        </p:spPr>
        <p:txBody>
          <a:bodyPr>
            <a:spAutoFit/>
          </a:bodyPr>
          <a:lstStyle/>
          <a:p>
            <a:r>
              <a:rPr lang="zh-CN" altLang="en-US" sz="2000" b="1">
                <a:ea typeface="楷体_GB2312" pitchFamily="49" charset="-122"/>
              </a:rPr>
              <a:t>反相器</a:t>
            </a:r>
            <a:endParaRPr lang="zh-CN" altLang="en-US" sz="2000" b="1" baseline="-25000">
              <a:ea typeface="楷体_GB2312" pitchFamily="49" charset="-122"/>
            </a:endParaRPr>
          </a:p>
        </p:txBody>
      </p:sp>
      <p:graphicFrame>
        <p:nvGraphicFramePr>
          <p:cNvPr id="24" name="Object 87"/>
          <p:cNvGraphicFramePr>
            <a:graphicFrameLocks noChangeAspect="1"/>
          </p:cNvGraphicFramePr>
          <p:nvPr/>
        </p:nvGraphicFramePr>
        <p:xfrm>
          <a:off x="1878011" y="6215082"/>
          <a:ext cx="1196975" cy="428625"/>
        </p:xfrm>
        <a:graphic>
          <a:graphicData uri="http://schemas.openxmlformats.org/presentationml/2006/ole">
            <p:oleObj spid="_x0000_s178186" name="Equation" r:id="rId12" imgW="1193800" imgH="431800" progId="Equation.DSMT4">
              <p:embed/>
            </p:oleObj>
          </a:graphicData>
        </a:graphic>
      </p:graphicFrame>
      <p:graphicFrame>
        <p:nvGraphicFramePr>
          <p:cNvPr id="129042" name="Object 18"/>
          <p:cNvGraphicFramePr>
            <a:graphicFrameLocks noChangeAspect="1"/>
          </p:cNvGraphicFramePr>
          <p:nvPr/>
        </p:nvGraphicFramePr>
        <p:xfrm>
          <a:off x="2428860" y="5429264"/>
          <a:ext cx="871538" cy="434975"/>
        </p:xfrm>
        <a:graphic>
          <a:graphicData uri="http://schemas.openxmlformats.org/presentationml/2006/ole">
            <p:oleObj spid="_x0000_s178187" name="Equation" r:id="rId13" imgW="457200" imgH="228600" progId="Equation.DSMT4">
              <p:embed/>
            </p:oleObj>
          </a:graphicData>
        </a:graphic>
      </p:graphicFrame>
      <p:graphicFrame>
        <p:nvGraphicFramePr>
          <p:cNvPr id="129043" name="Object 19"/>
          <p:cNvGraphicFramePr>
            <a:graphicFrameLocks noChangeAspect="1"/>
          </p:cNvGraphicFramePr>
          <p:nvPr/>
        </p:nvGraphicFramePr>
        <p:xfrm>
          <a:off x="3571860" y="5429264"/>
          <a:ext cx="857250" cy="395288"/>
        </p:xfrm>
        <a:graphic>
          <a:graphicData uri="http://schemas.openxmlformats.org/presentationml/2006/ole">
            <p:oleObj spid="_x0000_s178188" name="Equation" r:id="rId14" imgW="495085" imgH="228501" progId="Equation.DSMT4">
              <p:embed/>
            </p:oleObj>
          </a:graphicData>
        </a:graphic>
      </p:graphicFrame>
      <p:graphicFrame>
        <p:nvGraphicFramePr>
          <p:cNvPr id="149527" name="Object 23"/>
          <p:cNvGraphicFramePr>
            <a:graphicFrameLocks noChangeAspect="1"/>
          </p:cNvGraphicFramePr>
          <p:nvPr/>
        </p:nvGraphicFramePr>
        <p:xfrm>
          <a:off x="4714876" y="4143380"/>
          <a:ext cx="4130673" cy="2582042"/>
        </p:xfrm>
        <a:graphic>
          <a:graphicData uri="http://schemas.openxmlformats.org/presentationml/2006/ole">
            <p:oleObj spid="_x0000_s178189" name="图片" r:id="rId15" imgW="2208297" imgH="1382579" progId="Word.Picture.8">
              <p:embed/>
            </p:oleObj>
          </a:graphicData>
        </a:graphic>
      </p:graphicFrame>
      <p:graphicFrame>
        <p:nvGraphicFramePr>
          <p:cNvPr id="149528" name="Object 24"/>
          <p:cNvGraphicFramePr>
            <a:graphicFrameLocks noChangeAspect="1"/>
          </p:cNvGraphicFramePr>
          <p:nvPr/>
        </p:nvGraphicFramePr>
        <p:xfrm>
          <a:off x="4786314" y="2285992"/>
          <a:ext cx="4254500" cy="1752600"/>
        </p:xfrm>
        <a:graphic>
          <a:graphicData uri="http://schemas.openxmlformats.org/presentationml/2006/ole">
            <p:oleObj spid="_x0000_s178190" name="图片" r:id="rId16" imgW="2132372" imgH="877136" progId="Word.Picture.8">
              <p:embed/>
            </p:oleObj>
          </a:graphicData>
        </a:graphic>
      </p:graphicFrame>
      <p:graphicFrame>
        <p:nvGraphicFramePr>
          <p:cNvPr id="149529" name="Object 25"/>
          <p:cNvGraphicFramePr>
            <a:graphicFrameLocks noChangeAspect="1"/>
          </p:cNvGraphicFramePr>
          <p:nvPr/>
        </p:nvGraphicFramePr>
        <p:xfrm>
          <a:off x="547688" y="6215063"/>
          <a:ext cx="920750" cy="434975"/>
        </p:xfrm>
        <a:graphic>
          <a:graphicData uri="http://schemas.openxmlformats.org/presentationml/2006/ole">
            <p:oleObj spid="_x0000_s178191" name="Equation" r:id="rId17" imgW="482400" imgH="228600" progId="Equation.DSMT4">
              <p:embed/>
            </p:oleObj>
          </a:graphicData>
        </a:graphic>
      </p:graphicFrame>
      <p:graphicFrame>
        <p:nvGraphicFramePr>
          <p:cNvPr id="149530" name="Object 11"/>
          <p:cNvGraphicFramePr>
            <a:graphicFrameLocks noChangeAspect="1"/>
          </p:cNvGraphicFramePr>
          <p:nvPr/>
        </p:nvGraphicFramePr>
        <p:xfrm>
          <a:off x="4373560" y="0"/>
          <a:ext cx="3357586" cy="2406494"/>
        </p:xfrm>
        <a:graphic>
          <a:graphicData uri="http://schemas.openxmlformats.org/presentationml/2006/ole">
            <p:oleObj spid="_x0000_s178192" name="图片" r:id="rId18" imgW="2417720" imgH="1735525" progId="Word.Picture.8">
              <p:embed/>
            </p:oleObj>
          </a:graphicData>
        </a:graphic>
      </p:graphicFrame>
      <p:sp>
        <p:nvSpPr>
          <p:cNvPr id="23" name="Rectangle 7"/>
          <p:cNvSpPr>
            <a:spLocks noChangeArrowheads="1"/>
          </p:cNvSpPr>
          <p:nvPr/>
        </p:nvSpPr>
        <p:spPr bwMode="auto">
          <a:xfrm>
            <a:off x="1928794" y="4643446"/>
            <a:ext cx="2911469" cy="396875"/>
          </a:xfrm>
          <a:prstGeom prst="rect">
            <a:avLst/>
          </a:prstGeom>
          <a:noFill/>
          <a:ln>
            <a:noFill/>
          </a:ln>
          <a:effectLst/>
          <a:extLst/>
        </p:spPr>
        <p:txBody>
          <a:bodyPr wrap="square">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ctr">
              <a:buClr>
                <a:srgbClr val="0000FF"/>
              </a:buClr>
              <a:buSzPct val="85000"/>
              <a:buFont typeface="Monotype Sorts" pitchFamily="2" charset="2"/>
              <a:buNone/>
              <a:defRPr/>
            </a:pPr>
            <a:r>
              <a:rPr lang="zh-CN" altLang="en-US" sz="2000" kern="0" dirty="0" smtClean="0">
                <a:solidFill>
                  <a:srgbClr val="000000"/>
                </a:solidFill>
              </a:rPr>
              <a:t>虚地</a:t>
            </a:r>
            <a:r>
              <a:rPr lang="en-US" altLang="zh-CN" sz="2000" i="1" kern="0" dirty="0" smtClean="0">
                <a:solidFill>
                  <a:srgbClr val="000000"/>
                </a:solidFill>
                <a:latin typeface="Book Antiqua" pitchFamily="18" charset="0"/>
                <a:ea typeface="华康简宋" charset="-122"/>
              </a:rPr>
              <a:t>v</a:t>
            </a:r>
            <a:r>
              <a:rPr lang="en-US" altLang="zh-CN" sz="2000" kern="0" baseline="-30000" dirty="0" smtClean="0">
                <a:solidFill>
                  <a:srgbClr val="000000"/>
                </a:solidFill>
                <a:ea typeface="华康简宋" charset="-122"/>
              </a:rPr>
              <a:t>n</a:t>
            </a:r>
            <a:r>
              <a:rPr lang="en-US" altLang="zh-CN" sz="2000" kern="0" dirty="0" smtClean="0">
                <a:solidFill>
                  <a:srgbClr val="000000"/>
                </a:solidFill>
                <a:ea typeface="华康简宋" charset="-122"/>
              </a:rPr>
              <a:t>≈0</a:t>
            </a:r>
            <a:r>
              <a:rPr lang="en-US" altLang="zh-CN" sz="2000" kern="0" dirty="0" smtClean="0">
                <a:solidFill>
                  <a:srgbClr val="000000"/>
                </a:solidFill>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85750" y="571500"/>
            <a:ext cx="8229600" cy="1143000"/>
          </a:xfrm>
          <a:noFill/>
        </p:spPr>
        <p:txBody>
          <a:bodyPr/>
          <a:lstStyle/>
          <a:p>
            <a:pPr eaLnBrk="1" hangingPunct="1"/>
            <a:r>
              <a:rPr lang="zh-CN" altLang="en-US" sz="5400" b="1" smtClean="0">
                <a:solidFill>
                  <a:srgbClr val="FF3300"/>
                </a:solidFill>
              </a:rPr>
              <a:t>内容</a:t>
            </a:r>
          </a:p>
        </p:txBody>
      </p:sp>
      <p:sp>
        <p:nvSpPr>
          <p:cNvPr id="59395" name="Rectangle 3"/>
          <p:cNvSpPr>
            <a:spLocks noGrp="1" noChangeArrowheads="1"/>
          </p:cNvSpPr>
          <p:nvPr>
            <p:ph type="body" idx="1"/>
          </p:nvPr>
        </p:nvSpPr>
        <p:spPr>
          <a:xfrm>
            <a:off x="484188" y="1920875"/>
            <a:ext cx="8229600" cy="3505200"/>
          </a:xfrm>
          <a:noFill/>
        </p:spPr>
        <p:txBody>
          <a:bodyPr/>
          <a:lstStyle/>
          <a:p>
            <a:pPr marL="609600" indent="-609600" eaLnBrk="1" fontAlgn="ctr" hangingPunct="1">
              <a:lnSpc>
                <a:spcPct val="90000"/>
              </a:lnSpc>
              <a:buFontTx/>
              <a:buNone/>
            </a:pPr>
            <a:r>
              <a:rPr lang="en-US" altLang="zh-CN" sz="4000" b="1" smtClean="0">
                <a:solidFill>
                  <a:schemeClr val="accent2"/>
                </a:solidFill>
              </a:rPr>
              <a:t>3.1 </a:t>
            </a:r>
            <a:r>
              <a:rPr lang="zh-CN" altLang="en-US" sz="4000" b="1" smtClean="0">
                <a:solidFill>
                  <a:schemeClr val="accent2"/>
                </a:solidFill>
              </a:rPr>
              <a:t>半导体的基本知识</a:t>
            </a:r>
          </a:p>
          <a:p>
            <a:pPr marL="609600" indent="-609600" eaLnBrk="1" fontAlgn="ctr" hangingPunct="1">
              <a:lnSpc>
                <a:spcPct val="90000"/>
              </a:lnSpc>
              <a:buFontTx/>
              <a:buNone/>
            </a:pPr>
            <a:r>
              <a:rPr lang="en-US" altLang="zh-CN" sz="4000" b="1" smtClean="0">
                <a:solidFill>
                  <a:schemeClr val="accent2"/>
                </a:solidFill>
              </a:rPr>
              <a:t>3.2 PN</a:t>
            </a:r>
            <a:r>
              <a:rPr lang="zh-CN" altLang="en-US" sz="4000" b="1" smtClean="0">
                <a:solidFill>
                  <a:schemeClr val="accent2"/>
                </a:solidFill>
              </a:rPr>
              <a:t>结的形成及特性</a:t>
            </a:r>
          </a:p>
          <a:p>
            <a:pPr marL="609600" indent="-609600" eaLnBrk="1" fontAlgn="ctr" hangingPunct="1">
              <a:lnSpc>
                <a:spcPct val="90000"/>
              </a:lnSpc>
              <a:buFontTx/>
              <a:buNone/>
            </a:pPr>
            <a:r>
              <a:rPr lang="en-US" altLang="zh-CN" sz="4000" b="1" smtClean="0">
                <a:solidFill>
                  <a:schemeClr val="accent2"/>
                </a:solidFill>
              </a:rPr>
              <a:t>3.3 </a:t>
            </a:r>
            <a:r>
              <a:rPr lang="zh-CN" altLang="en-US" sz="4000" b="1" smtClean="0">
                <a:solidFill>
                  <a:schemeClr val="accent2"/>
                </a:solidFill>
              </a:rPr>
              <a:t>二极管</a:t>
            </a:r>
          </a:p>
          <a:p>
            <a:pPr marL="609600" indent="-609600" eaLnBrk="1" fontAlgn="ctr" hangingPunct="1">
              <a:lnSpc>
                <a:spcPct val="90000"/>
              </a:lnSpc>
              <a:buFontTx/>
              <a:buNone/>
            </a:pPr>
            <a:r>
              <a:rPr lang="en-US" altLang="zh-CN" sz="4000" b="1" smtClean="0">
                <a:solidFill>
                  <a:schemeClr val="accent2"/>
                </a:solidFill>
              </a:rPr>
              <a:t>3.4 </a:t>
            </a:r>
            <a:r>
              <a:rPr lang="zh-CN" altLang="en-US" sz="4000" b="1" smtClean="0">
                <a:solidFill>
                  <a:schemeClr val="accent2"/>
                </a:solidFill>
              </a:rPr>
              <a:t>二极管的基本电路及其分析方法</a:t>
            </a:r>
          </a:p>
          <a:p>
            <a:pPr marL="609600" indent="-609600" eaLnBrk="1" fontAlgn="ctr" hangingPunct="1">
              <a:lnSpc>
                <a:spcPct val="90000"/>
              </a:lnSpc>
              <a:buFontTx/>
              <a:buNone/>
            </a:pPr>
            <a:r>
              <a:rPr lang="en-US" altLang="zh-CN" sz="4000" b="1" smtClean="0">
                <a:solidFill>
                  <a:schemeClr val="accent2"/>
                </a:solidFill>
              </a:rPr>
              <a:t>3.5 </a:t>
            </a:r>
            <a:r>
              <a:rPr lang="zh-CN" altLang="en-US" sz="4000" b="1" smtClean="0">
                <a:solidFill>
                  <a:schemeClr val="accent2"/>
                </a:solidFill>
              </a:rPr>
              <a:t>特殊二极管</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84"/>
          <p:cNvSpPr>
            <a:spLocks noChangeArrowheads="1"/>
          </p:cNvSpPr>
          <p:nvPr/>
        </p:nvSpPr>
        <p:spPr bwMode="auto">
          <a:xfrm>
            <a:off x="285750" y="412750"/>
            <a:ext cx="39227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marL="190500" indent="-1905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20000"/>
              </a:spcBef>
            </a:pPr>
            <a:r>
              <a:rPr lang="zh-CN" altLang="en-US" sz="2800">
                <a:latin typeface="宋体" pitchFamily="2" charset="-122"/>
              </a:rPr>
              <a:t>三个区的作用：</a:t>
            </a:r>
          </a:p>
        </p:txBody>
      </p:sp>
      <p:sp>
        <p:nvSpPr>
          <p:cNvPr id="356437" name="Rectangle 85"/>
          <p:cNvSpPr>
            <a:spLocks noChangeArrowheads="1"/>
          </p:cNvSpPr>
          <p:nvPr/>
        </p:nvSpPr>
        <p:spPr bwMode="auto">
          <a:xfrm>
            <a:off x="206375" y="1458913"/>
            <a:ext cx="7696200" cy="461962"/>
          </a:xfrm>
          <a:prstGeom prst="rect">
            <a:avLst/>
          </a:prstGeom>
          <a:noFill/>
          <a:ln w="9525">
            <a:noFill/>
            <a:miter lim="800000"/>
            <a:headEnd/>
            <a:tailEnd/>
          </a:ln>
        </p:spPr>
        <p:txBody>
          <a:bodyPr lIns="92075" tIns="46038" rIns="92075" bIns="46038">
            <a:spAutoFit/>
          </a:bodyPr>
          <a:lstStyle/>
          <a:p>
            <a:pPr marL="190500" indent="-190500">
              <a:spcBef>
                <a:spcPct val="20000"/>
              </a:spcBef>
              <a:defRPr/>
            </a:pPr>
            <a:r>
              <a:rPr lang="en-US" altLang="zh-CN" sz="2400">
                <a:solidFill>
                  <a:srgbClr val="FF0000"/>
                </a:solidFill>
                <a:latin typeface="+mn-ea"/>
                <a:ea typeface="+mn-ea"/>
              </a:rPr>
              <a:t>• </a:t>
            </a:r>
            <a:r>
              <a:rPr lang="zh-CN" altLang="en-US" sz="2400">
                <a:solidFill>
                  <a:srgbClr val="FF0000"/>
                </a:solidFill>
                <a:latin typeface="+mn-ea"/>
                <a:ea typeface="+mn-ea"/>
              </a:rPr>
              <a:t>发射区</a:t>
            </a:r>
            <a:r>
              <a:rPr lang="en-US" altLang="zh-CN" sz="2400">
                <a:solidFill>
                  <a:srgbClr val="FF0000"/>
                </a:solidFill>
                <a:latin typeface="+mn-ea"/>
                <a:ea typeface="+mn-ea"/>
              </a:rPr>
              <a:t>:</a:t>
            </a:r>
          </a:p>
        </p:txBody>
      </p:sp>
      <p:sp>
        <p:nvSpPr>
          <p:cNvPr id="356438" name="Rectangle 86"/>
          <p:cNvSpPr>
            <a:spLocks noChangeArrowheads="1"/>
          </p:cNvSpPr>
          <p:nvPr/>
        </p:nvSpPr>
        <p:spPr bwMode="auto">
          <a:xfrm>
            <a:off x="263525" y="3721100"/>
            <a:ext cx="7696200" cy="461963"/>
          </a:xfrm>
          <a:prstGeom prst="rect">
            <a:avLst/>
          </a:prstGeom>
          <a:noFill/>
          <a:ln w="9525">
            <a:noFill/>
            <a:miter lim="800000"/>
            <a:headEnd/>
            <a:tailEnd/>
          </a:ln>
        </p:spPr>
        <p:txBody>
          <a:bodyPr lIns="92075" tIns="46038" rIns="92075" bIns="46038">
            <a:spAutoFit/>
          </a:bodyPr>
          <a:lstStyle/>
          <a:p>
            <a:pPr marL="190500" indent="-190500">
              <a:spcBef>
                <a:spcPct val="20000"/>
              </a:spcBef>
              <a:defRPr/>
            </a:pPr>
            <a:r>
              <a:rPr lang="en-US" altLang="zh-CN" sz="2400">
                <a:solidFill>
                  <a:srgbClr val="FF0000"/>
                </a:solidFill>
                <a:latin typeface="+mn-ea"/>
                <a:ea typeface="+mn-ea"/>
              </a:rPr>
              <a:t>• </a:t>
            </a:r>
            <a:r>
              <a:rPr lang="zh-CN" altLang="en-US" sz="2400">
                <a:solidFill>
                  <a:srgbClr val="FF0000"/>
                </a:solidFill>
                <a:latin typeface="+mn-ea"/>
                <a:ea typeface="+mn-ea"/>
              </a:rPr>
              <a:t>集电区</a:t>
            </a:r>
            <a:r>
              <a:rPr lang="en-US" altLang="zh-CN" sz="2400">
                <a:solidFill>
                  <a:srgbClr val="FF0000"/>
                </a:solidFill>
                <a:latin typeface="+mn-ea"/>
                <a:ea typeface="+mn-ea"/>
              </a:rPr>
              <a:t>:</a:t>
            </a:r>
          </a:p>
        </p:txBody>
      </p:sp>
      <p:sp>
        <p:nvSpPr>
          <p:cNvPr id="356439" name="Rectangle 87"/>
          <p:cNvSpPr>
            <a:spLocks noChangeArrowheads="1"/>
          </p:cNvSpPr>
          <p:nvPr/>
        </p:nvSpPr>
        <p:spPr bwMode="auto">
          <a:xfrm>
            <a:off x="231775" y="2608263"/>
            <a:ext cx="7696200" cy="461962"/>
          </a:xfrm>
          <a:prstGeom prst="rect">
            <a:avLst/>
          </a:prstGeom>
          <a:noFill/>
          <a:ln w="9525">
            <a:noFill/>
            <a:miter lim="800000"/>
            <a:headEnd/>
            <a:tailEnd/>
          </a:ln>
        </p:spPr>
        <p:txBody>
          <a:bodyPr lIns="92075" tIns="46038" rIns="92075" bIns="46038">
            <a:spAutoFit/>
          </a:bodyPr>
          <a:lstStyle/>
          <a:p>
            <a:pPr marL="190500" indent="-190500">
              <a:spcBef>
                <a:spcPct val="20000"/>
              </a:spcBef>
              <a:defRPr/>
            </a:pPr>
            <a:r>
              <a:rPr lang="en-US" altLang="zh-CN" sz="2400">
                <a:solidFill>
                  <a:srgbClr val="FF0000"/>
                </a:solidFill>
                <a:latin typeface="+mn-ea"/>
                <a:ea typeface="+mn-ea"/>
              </a:rPr>
              <a:t>• </a:t>
            </a:r>
            <a:r>
              <a:rPr lang="zh-CN" altLang="en-US" sz="2400">
                <a:solidFill>
                  <a:srgbClr val="FF0000"/>
                </a:solidFill>
                <a:latin typeface="+mn-ea"/>
                <a:ea typeface="+mn-ea"/>
              </a:rPr>
              <a:t>基区</a:t>
            </a:r>
            <a:r>
              <a:rPr lang="en-US" altLang="zh-CN" sz="2400">
                <a:solidFill>
                  <a:srgbClr val="FF0000"/>
                </a:solidFill>
                <a:latin typeface="+mn-ea"/>
                <a:ea typeface="+mn-ea"/>
              </a:rPr>
              <a:t>:</a:t>
            </a:r>
          </a:p>
        </p:txBody>
      </p:sp>
      <p:sp>
        <p:nvSpPr>
          <p:cNvPr id="356440" name="Rectangle 88"/>
          <p:cNvSpPr>
            <a:spLocks noChangeArrowheads="1"/>
          </p:cNvSpPr>
          <p:nvPr/>
        </p:nvSpPr>
        <p:spPr bwMode="auto">
          <a:xfrm>
            <a:off x="392113" y="1960563"/>
            <a:ext cx="3589337" cy="461962"/>
          </a:xfrm>
          <a:prstGeom prst="rect">
            <a:avLst/>
          </a:prstGeom>
          <a:noFill/>
          <a:ln w="9525">
            <a:noFill/>
            <a:miter lim="800000"/>
            <a:headEnd/>
            <a:tailEnd/>
          </a:ln>
        </p:spPr>
        <p:txBody>
          <a:bodyPr wrap="none">
            <a:spAutoFit/>
          </a:bodyPr>
          <a:lstStyle/>
          <a:p>
            <a:pPr>
              <a:defRPr/>
            </a:pPr>
            <a:r>
              <a:rPr lang="zh-CN" altLang="en-US" sz="2400" dirty="0">
                <a:latin typeface="+mn-ea"/>
                <a:ea typeface="+mn-ea"/>
              </a:rPr>
              <a:t>向基区发射</a:t>
            </a:r>
            <a:r>
              <a:rPr lang="en-US" altLang="zh-CN" sz="2400" dirty="0">
                <a:latin typeface="+mn-ea"/>
                <a:ea typeface="+mn-ea"/>
              </a:rPr>
              <a:t>(</a:t>
            </a:r>
            <a:r>
              <a:rPr lang="zh-CN" altLang="en-US" sz="2400" dirty="0">
                <a:latin typeface="+mn-ea"/>
                <a:ea typeface="+mn-ea"/>
              </a:rPr>
              <a:t>注入</a:t>
            </a:r>
            <a:r>
              <a:rPr lang="en-US" altLang="zh-CN" sz="2400" dirty="0">
                <a:latin typeface="+mn-ea"/>
                <a:ea typeface="+mn-ea"/>
              </a:rPr>
              <a:t>)</a:t>
            </a:r>
            <a:r>
              <a:rPr lang="zh-CN" altLang="en-US" sz="2400" dirty="0">
                <a:latin typeface="+mn-ea"/>
                <a:ea typeface="+mn-ea"/>
              </a:rPr>
              <a:t>载流子</a:t>
            </a:r>
          </a:p>
        </p:txBody>
      </p:sp>
      <p:grpSp>
        <p:nvGrpSpPr>
          <p:cNvPr id="2" name="Group 89"/>
          <p:cNvGrpSpPr>
            <a:grpSpLocks/>
          </p:cNvGrpSpPr>
          <p:nvPr/>
        </p:nvGrpSpPr>
        <p:grpSpPr bwMode="auto">
          <a:xfrm>
            <a:off x="4611688" y="1571625"/>
            <a:ext cx="3395662" cy="1304925"/>
            <a:chOff x="3027" y="796"/>
            <a:chExt cx="2139" cy="822"/>
          </a:xfrm>
        </p:grpSpPr>
        <p:sp>
          <p:nvSpPr>
            <p:cNvPr id="32780" name="AutoShape 90"/>
            <p:cNvSpPr>
              <a:spLocks/>
            </p:cNvSpPr>
            <p:nvPr/>
          </p:nvSpPr>
          <p:spPr bwMode="auto">
            <a:xfrm>
              <a:off x="3027" y="832"/>
              <a:ext cx="56" cy="786"/>
            </a:xfrm>
            <a:prstGeom prst="leftBrace">
              <a:avLst>
                <a:gd name="adj1" fmla="val 116964"/>
                <a:gd name="adj2" fmla="val 50000"/>
              </a:avLst>
            </a:prstGeom>
            <a:noFill/>
            <a:ln w="25400">
              <a:solidFill>
                <a:schemeClr val="tx1"/>
              </a:solidFill>
              <a:round/>
              <a:headEnd/>
              <a:tailEnd/>
            </a:ln>
          </p:spPr>
          <p:txBody>
            <a:bodyPr wrap="none" anchor="ctr"/>
            <a:lstStyle/>
            <a:p>
              <a:pPr>
                <a:defRPr/>
              </a:pPr>
              <a:endParaRPr lang="zh-CN" altLang="en-US" sz="2400">
                <a:latin typeface="+mn-ea"/>
                <a:ea typeface="+mn-ea"/>
              </a:endParaRPr>
            </a:p>
          </p:txBody>
        </p:sp>
        <p:sp>
          <p:nvSpPr>
            <p:cNvPr id="32781" name="Text Box 91"/>
            <p:cNvSpPr txBox="1">
              <a:spLocks noChangeArrowheads="1"/>
            </p:cNvSpPr>
            <p:nvPr/>
          </p:nvSpPr>
          <p:spPr bwMode="auto">
            <a:xfrm>
              <a:off x="3145" y="796"/>
              <a:ext cx="2021" cy="291"/>
            </a:xfrm>
            <a:prstGeom prst="rect">
              <a:avLst/>
            </a:prstGeom>
            <a:noFill/>
            <a:ln w="9525">
              <a:noFill/>
              <a:miter lim="800000"/>
              <a:headEnd/>
              <a:tailEnd/>
            </a:ln>
          </p:spPr>
          <p:txBody>
            <a:bodyPr>
              <a:spAutoFit/>
            </a:bodyPr>
            <a:lstStyle/>
            <a:p>
              <a:pPr>
                <a:spcBef>
                  <a:spcPct val="50000"/>
                </a:spcBef>
                <a:defRPr/>
              </a:pPr>
              <a:r>
                <a:rPr lang="en-US" altLang="zh-CN" sz="2400">
                  <a:latin typeface="+mn-ea"/>
                  <a:ea typeface="+mn-ea"/>
                </a:rPr>
                <a:t>NPN</a:t>
              </a:r>
              <a:r>
                <a:rPr lang="zh-CN" altLang="en-US" sz="2400">
                  <a:latin typeface="+mn-ea"/>
                  <a:ea typeface="+mn-ea"/>
                </a:rPr>
                <a:t>型</a:t>
              </a:r>
              <a:r>
                <a:rPr lang="en-US" altLang="zh-CN" sz="2400">
                  <a:latin typeface="+mn-ea"/>
                  <a:ea typeface="+mn-ea"/>
                </a:rPr>
                <a:t>:</a:t>
              </a:r>
              <a:r>
                <a:rPr lang="zh-CN" altLang="en-US" sz="2400">
                  <a:latin typeface="+mn-ea"/>
                  <a:ea typeface="+mn-ea"/>
                </a:rPr>
                <a:t>注入电子</a:t>
              </a:r>
            </a:p>
          </p:txBody>
        </p:sp>
        <p:sp>
          <p:nvSpPr>
            <p:cNvPr id="32782" name="Text Box 92"/>
            <p:cNvSpPr txBox="1">
              <a:spLocks noChangeArrowheads="1"/>
            </p:cNvSpPr>
            <p:nvPr/>
          </p:nvSpPr>
          <p:spPr bwMode="auto">
            <a:xfrm>
              <a:off x="3136" y="1315"/>
              <a:ext cx="2021" cy="291"/>
            </a:xfrm>
            <a:prstGeom prst="rect">
              <a:avLst/>
            </a:prstGeom>
            <a:noFill/>
            <a:ln w="9525">
              <a:noFill/>
              <a:miter lim="800000"/>
              <a:headEnd/>
              <a:tailEnd/>
            </a:ln>
          </p:spPr>
          <p:txBody>
            <a:bodyPr>
              <a:spAutoFit/>
            </a:bodyPr>
            <a:lstStyle/>
            <a:p>
              <a:pPr>
                <a:spcBef>
                  <a:spcPct val="50000"/>
                </a:spcBef>
                <a:defRPr/>
              </a:pPr>
              <a:r>
                <a:rPr lang="en-US" altLang="zh-CN" sz="2400">
                  <a:latin typeface="+mn-ea"/>
                  <a:ea typeface="+mn-ea"/>
                </a:rPr>
                <a:t>PNP</a:t>
              </a:r>
              <a:r>
                <a:rPr lang="zh-CN" altLang="en-US" sz="2400">
                  <a:latin typeface="+mn-ea"/>
                  <a:ea typeface="+mn-ea"/>
                </a:rPr>
                <a:t>型</a:t>
              </a:r>
              <a:r>
                <a:rPr lang="en-US" altLang="zh-CN" sz="2400">
                  <a:latin typeface="+mn-ea"/>
                  <a:ea typeface="+mn-ea"/>
                </a:rPr>
                <a:t>:</a:t>
              </a:r>
              <a:r>
                <a:rPr lang="zh-CN" altLang="en-US" sz="2400">
                  <a:latin typeface="+mn-ea"/>
                  <a:ea typeface="+mn-ea"/>
                </a:rPr>
                <a:t>注入空穴</a:t>
              </a:r>
            </a:p>
          </p:txBody>
        </p:sp>
      </p:grpSp>
      <p:sp>
        <p:nvSpPr>
          <p:cNvPr id="356445" name="Rectangle 93"/>
          <p:cNvSpPr>
            <a:spLocks noChangeArrowheads="1"/>
          </p:cNvSpPr>
          <p:nvPr/>
        </p:nvSpPr>
        <p:spPr bwMode="auto">
          <a:xfrm>
            <a:off x="439738" y="3132138"/>
            <a:ext cx="8621712" cy="461962"/>
          </a:xfrm>
          <a:prstGeom prst="rect">
            <a:avLst/>
          </a:prstGeom>
          <a:noFill/>
          <a:ln w="9525">
            <a:noFill/>
            <a:miter lim="800000"/>
            <a:headEnd/>
            <a:tailEnd/>
          </a:ln>
        </p:spPr>
        <p:txBody>
          <a:bodyPr>
            <a:spAutoFit/>
          </a:bodyPr>
          <a:lstStyle/>
          <a:p>
            <a:pPr>
              <a:spcBef>
                <a:spcPct val="20000"/>
              </a:spcBef>
              <a:defRPr/>
            </a:pPr>
            <a:r>
              <a:rPr lang="zh-CN" altLang="en-US" sz="2400" dirty="0">
                <a:latin typeface="+mn-ea"/>
                <a:ea typeface="+mn-ea"/>
              </a:rPr>
              <a:t>控制由发射区注入到基区的多数载流子的传输和分配</a:t>
            </a:r>
          </a:p>
        </p:txBody>
      </p:sp>
      <p:sp>
        <p:nvSpPr>
          <p:cNvPr id="356446" name="Rectangle 94"/>
          <p:cNvSpPr>
            <a:spLocks noChangeArrowheads="1"/>
          </p:cNvSpPr>
          <p:nvPr/>
        </p:nvSpPr>
        <p:spPr bwMode="auto">
          <a:xfrm>
            <a:off x="463550" y="4267200"/>
            <a:ext cx="4981575" cy="461963"/>
          </a:xfrm>
          <a:prstGeom prst="rect">
            <a:avLst/>
          </a:prstGeom>
          <a:noFill/>
          <a:ln w="9525">
            <a:noFill/>
            <a:miter lim="800000"/>
            <a:headEnd/>
            <a:tailEnd/>
          </a:ln>
        </p:spPr>
        <p:txBody>
          <a:bodyPr wrap="none">
            <a:spAutoFit/>
          </a:bodyPr>
          <a:lstStyle/>
          <a:p>
            <a:pPr>
              <a:defRPr/>
            </a:pPr>
            <a:r>
              <a:rPr lang="zh-CN" altLang="en-US" sz="2400" dirty="0">
                <a:latin typeface="+mn-ea"/>
                <a:ea typeface="+mn-ea"/>
              </a:rPr>
              <a:t>收集由发射区注入到基区的载流子</a:t>
            </a:r>
            <a:endParaRPr lang="en-US" altLang="zh-CN" sz="2400" dirty="0">
              <a:latin typeface="+mn-ea"/>
              <a:ea typeface="+mn-ea"/>
            </a:endParaRPr>
          </a:p>
        </p:txBody>
      </p:sp>
      <p:sp>
        <p:nvSpPr>
          <p:cNvPr id="356447" name="Text Box 95"/>
          <p:cNvSpPr txBox="1">
            <a:spLocks noChangeArrowheads="1"/>
          </p:cNvSpPr>
          <p:nvPr/>
        </p:nvSpPr>
        <p:spPr bwMode="auto">
          <a:xfrm>
            <a:off x="722313" y="4937125"/>
            <a:ext cx="6707187" cy="830263"/>
          </a:xfrm>
          <a:prstGeom prst="rect">
            <a:avLst/>
          </a:prstGeom>
          <a:solidFill>
            <a:srgbClr val="FFFFFF"/>
          </a:solidFill>
          <a:ln w="9525">
            <a:solidFill>
              <a:srgbClr val="FFFFFF"/>
            </a:solidFill>
            <a:miter lim="800000"/>
            <a:headEnd/>
            <a:tailEnd/>
          </a:ln>
        </p:spPr>
        <p:txBody>
          <a:bodyPr>
            <a:spAutoFit/>
          </a:bodyPr>
          <a:lstStyle/>
          <a:p>
            <a:pPr>
              <a:spcBef>
                <a:spcPct val="50000"/>
              </a:spcBef>
              <a:defRPr/>
            </a:pPr>
            <a:r>
              <a:rPr lang="zh-CN" altLang="en-US" sz="2400" dirty="0">
                <a:solidFill>
                  <a:srgbClr val="FF0000"/>
                </a:solidFill>
                <a:latin typeface="+mn-ea"/>
                <a:ea typeface="+mn-ea"/>
              </a:rPr>
              <a:t>即</a:t>
            </a:r>
            <a:r>
              <a:rPr lang="en-US" altLang="zh-CN" sz="2400" dirty="0">
                <a:solidFill>
                  <a:srgbClr val="FF0000"/>
                </a:solidFill>
                <a:latin typeface="+mn-ea"/>
                <a:ea typeface="+mn-ea"/>
              </a:rPr>
              <a:t>:</a:t>
            </a:r>
            <a:r>
              <a:rPr lang="zh-CN" altLang="en-US" sz="2400" dirty="0">
                <a:solidFill>
                  <a:srgbClr val="FF0000"/>
                </a:solidFill>
                <a:latin typeface="+mn-ea"/>
                <a:ea typeface="+mn-ea"/>
              </a:rPr>
              <a:t>集电区在基区的控制下收集由发射区发射的多数载流子。</a:t>
            </a:r>
          </a:p>
        </p:txBody>
      </p:sp>
      <p:sp>
        <p:nvSpPr>
          <p:cNvPr id="122891" name="日期占位符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598ED78D-4DD6-41C0-8A5E-6BA326B1DC1D}" type="datetime1">
              <a:rPr lang="zh-CN" altLang="en-US" b="0" smtClean="0">
                <a:solidFill>
                  <a:srgbClr val="009900"/>
                </a:solidFill>
                <a:ea typeface="楷体_GB2312" pitchFamily="49" charset="-122"/>
              </a:rPr>
              <a:pPr eaLnBrk="1" hangingPunct="1"/>
              <a:t>2019-9-25</a:t>
            </a:fld>
            <a:endParaRPr lang="en-US" altLang="zh-CN" b="0" smtClean="0">
              <a:solidFill>
                <a:srgbClr val="009900"/>
              </a:solidFill>
              <a:ea typeface="楷体_GB2312" pitchFamily="49" charset="-122"/>
            </a:endParaRPr>
          </a:p>
        </p:txBody>
      </p:sp>
      <p:sp>
        <p:nvSpPr>
          <p:cNvPr id="122892"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AAAD9611-52C6-4EE1-A685-1443FE49D35D}" type="slidenum">
              <a:rPr lang="en-US" altLang="zh-CN" b="0" smtClean="0">
                <a:solidFill>
                  <a:srgbClr val="009900"/>
                </a:solidFill>
                <a:ea typeface="楷体_GB2312" pitchFamily="49" charset="-122"/>
              </a:rPr>
              <a:pPr eaLnBrk="1" hangingPunct="1"/>
              <a:t>100</a:t>
            </a:fld>
            <a:endParaRPr lang="en-US" altLang="zh-CN" b="0" smtClean="0">
              <a:solidFill>
                <a:srgbClr val="009900"/>
              </a:solidFill>
              <a:ea typeface="楷体_GB2312" pitchFamily="49" charset="-122"/>
            </a:endParaRPr>
          </a:p>
        </p:txBody>
      </p:sp>
      <p:sp>
        <p:nvSpPr>
          <p:cNvPr id="122893" name="页脚占位符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b="0" smtClean="0">
                <a:solidFill>
                  <a:srgbClr val="009900"/>
                </a:solidFill>
                <a:ea typeface="楷体_GB2312" pitchFamily="49" charset="-122"/>
              </a:rPr>
              <a:t>电工电子教研室</a:t>
            </a:r>
          </a:p>
        </p:txBody>
      </p:sp>
    </p:spTree>
    <p:extLst>
      <p:ext uri="{BB962C8B-B14F-4D97-AF65-F5344CB8AC3E}">
        <p14:creationId xmlns:p14="http://schemas.microsoft.com/office/powerpoint/2010/main" xmlns="" val="3882251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6437"/>
                                        </p:tgtEl>
                                        <p:attrNameLst>
                                          <p:attrName>style.visibility</p:attrName>
                                        </p:attrNameLst>
                                      </p:cBhvr>
                                      <p:to>
                                        <p:strVal val="visible"/>
                                      </p:to>
                                    </p:set>
                                    <p:anim calcmode="lin" valueType="num">
                                      <p:cBhvr additive="base">
                                        <p:cTn id="7" dur="500" fill="hold"/>
                                        <p:tgtEl>
                                          <p:spTgt spid="356437"/>
                                        </p:tgtEl>
                                        <p:attrNameLst>
                                          <p:attrName>ppt_x</p:attrName>
                                        </p:attrNameLst>
                                      </p:cBhvr>
                                      <p:tavLst>
                                        <p:tav tm="0">
                                          <p:val>
                                            <p:strVal val="1+#ppt_w/2"/>
                                          </p:val>
                                        </p:tav>
                                        <p:tav tm="100000">
                                          <p:val>
                                            <p:strVal val="#ppt_x"/>
                                          </p:val>
                                        </p:tav>
                                      </p:tavLst>
                                    </p:anim>
                                    <p:anim calcmode="lin" valueType="num">
                                      <p:cBhvr additive="base">
                                        <p:cTn id="8" dur="500" fill="hold"/>
                                        <p:tgtEl>
                                          <p:spTgt spid="3564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56440"/>
                                        </p:tgtEl>
                                        <p:attrNameLst>
                                          <p:attrName>style.visibility</p:attrName>
                                        </p:attrNameLst>
                                      </p:cBhvr>
                                      <p:to>
                                        <p:strVal val="visible"/>
                                      </p:to>
                                    </p:set>
                                    <p:anim calcmode="lin" valueType="num">
                                      <p:cBhvr additive="base">
                                        <p:cTn id="13" dur="500" fill="hold"/>
                                        <p:tgtEl>
                                          <p:spTgt spid="356440"/>
                                        </p:tgtEl>
                                        <p:attrNameLst>
                                          <p:attrName>ppt_x</p:attrName>
                                        </p:attrNameLst>
                                      </p:cBhvr>
                                      <p:tavLst>
                                        <p:tav tm="0">
                                          <p:val>
                                            <p:strVal val="0-#ppt_w/2"/>
                                          </p:val>
                                        </p:tav>
                                        <p:tav tm="100000">
                                          <p:val>
                                            <p:strVal val="#ppt_x"/>
                                          </p:val>
                                        </p:tav>
                                      </p:tavLst>
                                    </p:anim>
                                    <p:anim calcmode="lin" valueType="num">
                                      <p:cBhvr additive="base">
                                        <p:cTn id="14" dur="500" fill="hold"/>
                                        <p:tgtEl>
                                          <p:spTgt spid="356440"/>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6439"/>
                                        </p:tgtEl>
                                        <p:attrNameLst>
                                          <p:attrName>style.visibility</p:attrName>
                                        </p:attrNameLst>
                                      </p:cBhvr>
                                      <p:to>
                                        <p:strVal val="visible"/>
                                      </p:to>
                                    </p:set>
                                    <p:anim calcmode="lin" valueType="num">
                                      <p:cBhvr additive="base">
                                        <p:cTn id="25" dur="500" fill="hold"/>
                                        <p:tgtEl>
                                          <p:spTgt spid="356439"/>
                                        </p:tgtEl>
                                        <p:attrNameLst>
                                          <p:attrName>ppt_x</p:attrName>
                                        </p:attrNameLst>
                                      </p:cBhvr>
                                      <p:tavLst>
                                        <p:tav tm="0">
                                          <p:val>
                                            <p:strVal val="1+#ppt_w/2"/>
                                          </p:val>
                                        </p:tav>
                                        <p:tav tm="100000">
                                          <p:val>
                                            <p:strVal val="#ppt_x"/>
                                          </p:val>
                                        </p:tav>
                                      </p:tavLst>
                                    </p:anim>
                                    <p:anim calcmode="lin" valueType="num">
                                      <p:cBhvr additive="base">
                                        <p:cTn id="26" dur="500" fill="hold"/>
                                        <p:tgtEl>
                                          <p:spTgt spid="35643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356445"/>
                                        </p:tgtEl>
                                        <p:attrNameLst>
                                          <p:attrName>style.visibility</p:attrName>
                                        </p:attrNameLst>
                                      </p:cBhvr>
                                      <p:to>
                                        <p:strVal val="visible"/>
                                      </p:to>
                                    </p:set>
                                    <p:anim calcmode="lin" valueType="num">
                                      <p:cBhvr additive="base">
                                        <p:cTn id="31" dur="500" fill="hold"/>
                                        <p:tgtEl>
                                          <p:spTgt spid="356445"/>
                                        </p:tgtEl>
                                        <p:attrNameLst>
                                          <p:attrName>ppt_x</p:attrName>
                                        </p:attrNameLst>
                                      </p:cBhvr>
                                      <p:tavLst>
                                        <p:tav tm="0">
                                          <p:val>
                                            <p:strVal val="1+#ppt_w/2"/>
                                          </p:val>
                                        </p:tav>
                                        <p:tav tm="100000">
                                          <p:val>
                                            <p:strVal val="#ppt_x"/>
                                          </p:val>
                                        </p:tav>
                                      </p:tavLst>
                                    </p:anim>
                                    <p:anim calcmode="lin" valueType="num">
                                      <p:cBhvr additive="base">
                                        <p:cTn id="32" dur="500" fill="hold"/>
                                        <p:tgtEl>
                                          <p:spTgt spid="356445"/>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56438"/>
                                        </p:tgtEl>
                                        <p:attrNameLst>
                                          <p:attrName>style.visibility</p:attrName>
                                        </p:attrNameLst>
                                      </p:cBhvr>
                                      <p:to>
                                        <p:strVal val="visible"/>
                                      </p:to>
                                    </p:set>
                                    <p:anim calcmode="lin" valueType="num">
                                      <p:cBhvr additive="base">
                                        <p:cTn id="37" dur="500" fill="hold"/>
                                        <p:tgtEl>
                                          <p:spTgt spid="356438"/>
                                        </p:tgtEl>
                                        <p:attrNameLst>
                                          <p:attrName>ppt_x</p:attrName>
                                        </p:attrNameLst>
                                      </p:cBhvr>
                                      <p:tavLst>
                                        <p:tav tm="0">
                                          <p:val>
                                            <p:strVal val="1+#ppt_w/2"/>
                                          </p:val>
                                        </p:tav>
                                        <p:tav tm="100000">
                                          <p:val>
                                            <p:strVal val="#ppt_x"/>
                                          </p:val>
                                        </p:tav>
                                      </p:tavLst>
                                    </p:anim>
                                    <p:anim calcmode="lin" valueType="num">
                                      <p:cBhvr additive="base">
                                        <p:cTn id="38" dur="500" fill="hold"/>
                                        <p:tgtEl>
                                          <p:spTgt spid="35643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64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6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37" grpId="0" autoUpdateAnimBg="0"/>
      <p:bldP spid="356438" grpId="0" autoUpdateAnimBg="0"/>
      <p:bldP spid="356439" grpId="0" autoUpdateAnimBg="0"/>
      <p:bldP spid="356440" grpId="0"/>
      <p:bldP spid="356445" grpId="0"/>
      <p:bldP spid="356446" grpId="0"/>
      <p:bldP spid="35644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AutoShape 2" descr="75%"/>
          <p:cNvSpPr>
            <a:spLocks noChangeArrowheads="1"/>
          </p:cNvSpPr>
          <p:nvPr/>
        </p:nvSpPr>
        <p:spPr bwMode="auto">
          <a:xfrm>
            <a:off x="1635125" y="3163888"/>
            <a:ext cx="1987550" cy="842962"/>
          </a:xfrm>
          <a:prstGeom prst="wedgeRoundRectCallout">
            <a:avLst>
              <a:gd name="adj1" fmla="val 45449"/>
              <a:gd name="adj2" fmla="val 168583"/>
              <a:gd name="adj3" fmla="val 16667"/>
            </a:avLst>
          </a:prstGeom>
          <a:pattFill prst="pct75">
            <a:fgClr>
              <a:srgbClr val="FFCCCC"/>
            </a:fgClr>
            <a:bgClr>
              <a:srgbClr val="FFFFFF"/>
            </a:bgClr>
          </a:pattFill>
          <a:ln w="28575">
            <a:solidFill>
              <a:srgbClr val="0000CC"/>
            </a:solidFill>
            <a:miter lim="800000"/>
            <a:headEnd type="none" w="sm" len="sm"/>
            <a:tailEnd type="none" w="med" len="lg"/>
          </a:ln>
          <a:effectLst/>
          <a:extLst/>
        </p:spPr>
        <p:txBody>
          <a:bodyPr lIns="90000" tIns="46800" rIns="90000" bIns="46800" anchor="ctr">
            <a:spAutoFit/>
          </a:bodyPr>
          <a:lstStyle/>
          <a:p>
            <a:pPr>
              <a:spcBef>
                <a:spcPct val="50000"/>
              </a:spcBef>
              <a:defRPr/>
            </a:pPr>
            <a:r>
              <a:rPr lang="en-US" altLang="zh-CN">
                <a:effectLst>
                  <a:outerShdw blurRad="38100" dist="38100" dir="2700000" algn="tl">
                    <a:srgbClr val="C0C0C0"/>
                  </a:outerShdw>
                </a:effectLst>
                <a:latin typeface="宋体" pitchFamily="2" charset="-122"/>
              </a:rPr>
              <a:t>  </a:t>
            </a:r>
            <a:r>
              <a:rPr lang="zh-CN" altLang="en-US" sz="2000">
                <a:effectLst>
                  <a:outerShdw blurRad="38100" dist="38100" dir="2700000" algn="tl">
                    <a:srgbClr val="C0C0C0"/>
                  </a:outerShdw>
                </a:effectLst>
                <a:latin typeface="宋体" pitchFamily="2" charset="-122"/>
              </a:rPr>
              <a:t>基极电源</a:t>
            </a:r>
          </a:p>
          <a:p>
            <a:pPr>
              <a:defRPr/>
            </a:pPr>
            <a:r>
              <a:rPr lang="zh-CN" altLang="en-US" sz="2000">
                <a:effectLst>
                  <a:outerShdw blurRad="38100" dist="38100" dir="2700000" algn="tl">
                    <a:srgbClr val="C0C0C0"/>
                  </a:outerShdw>
                </a:effectLst>
                <a:latin typeface="宋体" pitchFamily="2" charset="-122"/>
              </a:rPr>
              <a:t>使发射结正偏</a:t>
            </a:r>
          </a:p>
        </p:txBody>
      </p:sp>
      <p:sp>
        <p:nvSpPr>
          <p:cNvPr id="346116" name="Rectangle 4"/>
          <p:cNvSpPr>
            <a:spLocks noGrp="1" noChangeArrowheads="1"/>
          </p:cNvSpPr>
          <p:nvPr>
            <p:ph type="subTitle" idx="1"/>
          </p:nvPr>
        </p:nvSpPr>
        <p:spPr>
          <a:xfrm>
            <a:off x="166688" y="2079625"/>
            <a:ext cx="8435975" cy="762000"/>
          </a:xfrm>
        </p:spPr>
        <p:txBody>
          <a:bodyPr/>
          <a:lstStyle/>
          <a:p>
            <a:pPr algn="l" eaLnBrk="1" hangingPunct="1">
              <a:defRPr/>
            </a:pPr>
            <a:r>
              <a:rPr lang="zh-CN" altLang="en-US" sz="2400" b="1" dirty="0" smtClean="0">
                <a:effectLst>
                  <a:outerShdw blurRad="38100" dist="38100" dir="2700000" algn="tl">
                    <a:srgbClr val="C0C0C0"/>
                  </a:outerShdw>
                </a:effectLst>
                <a:ea typeface="楷体_GB2312" pitchFamily="49" charset="-122"/>
              </a:rPr>
              <a:t>外部条件：</a:t>
            </a:r>
            <a:r>
              <a:rPr lang="zh-CN" altLang="en-US" sz="2400" b="1" dirty="0" smtClean="0">
                <a:solidFill>
                  <a:srgbClr val="000099"/>
                </a:solidFill>
                <a:effectLst>
                  <a:outerShdw blurRad="38100" dist="38100" dir="2700000" algn="tl">
                    <a:srgbClr val="C0C0C0"/>
                  </a:outerShdw>
                </a:effectLst>
                <a:ea typeface="楷体_GB2312" pitchFamily="49" charset="-122"/>
              </a:rPr>
              <a:t>发射结加正向电压、集电结加反向电压</a:t>
            </a:r>
            <a:r>
              <a:rPr lang="zh-CN" altLang="en-US" sz="2400" b="1" dirty="0" smtClean="0">
                <a:solidFill>
                  <a:srgbClr val="006600"/>
                </a:solidFill>
                <a:effectLst>
                  <a:outerShdw blurRad="38100" dist="38100" dir="2700000" algn="tl">
                    <a:srgbClr val="C0C0C0"/>
                  </a:outerShdw>
                </a:effectLst>
                <a:ea typeface="楷体_GB2312" pitchFamily="49" charset="-122"/>
              </a:rPr>
              <a:t>。</a:t>
            </a:r>
          </a:p>
        </p:txBody>
      </p:sp>
      <p:sp>
        <p:nvSpPr>
          <p:cNvPr id="346117" name="Rectangle 5"/>
          <p:cNvSpPr>
            <a:spLocks noChangeArrowheads="1"/>
          </p:cNvSpPr>
          <p:nvPr/>
        </p:nvSpPr>
        <p:spPr bwMode="auto">
          <a:xfrm>
            <a:off x="179388" y="1444625"/>
            <a:ext cx="8964612" cy="533400"/>
          </a:xfrm>
          <a:prstGeom prst="rect">
            <a:avLst/>
          </a:prstGeom>
          <a:noFill/>
          <a:ln>
            <a:noFill/>
          </a:ln>
          <a:extLst/>
        </p:spPr>
        <p:txBody>
          <a:bodyPr/>
          <a:lstStyle/>
          <a:p>
            <a:pPr>
              <a:spcBef>
                <a:spcPct val="20000"/>
              </a:spcBef>
              <a:defRPr/>
            </a:pPr>
            <a:r>
              <a:rPr lang="zh-CN" altLang="en-US" sz="2400" dirty="0">
                <a:effectLst>
                  <a:outerShdw blurRad="38100" dist="38100" dir="2700000" algn="tl">
                    <a:srgbClr val="C0C0C0"/>
                  </a:outerShdw>
                </a:effectLst>
                <a:latin typeface="Arial" charset="0"/>
                <a:ea typeface="楷体_GB2312" pitchFamily="49" charset="-122"/>
              </a:rPr>
              <a:t>内部条件：</a:t>
            </a:r>
            <a:r>
              <a:rPr lang="zh-CN" altLang="en-US" sz="2400" dirty="0">
                <a:solidFill>
                  <a:srgbClr val="000099"/>
                </a:solidFill>
                <a:effectLst>
                  <a:outerShdw blurRad="38100" dist="38100" dir="2700000" algn="tl">
                    <a:srgbClr val="C0C0C0"/>
                  </a:outerShdw>
                </a:effectLst>
                <a:latin typeface="Arial" charset="0"/>
                <a:ea typeface="楷体_GB2312" pitchFamily="49" charset="-122"/>
              </a:rPr>
              <a:t>基区掺杂少且薄，发射区掺杂多，集电区面积大。</a:t>
            </a:r>
          </a:p>
        </p:txBody>
      </p:sp>
      <p:sp>
        <p:nvSpPr>
          <p:cNvPr id="346163" name="AutoShape 51"/>
          <p:cNvSpPr>
            <a:spLocks noChangeArrowheads="1"/>
          </p:cNvSpPr>
          <p:nvPr/>
        </p:nvSpPr>
        <p:spPr bwMode="auto">
          <a:xfrm>
            <a:off x="6061075" y="2614613"/>
            <a:ext cx="1081088" cy="1306512"/>
          </a:xfrm>
          <a:prstGeom prst="wedgeRoundRectCallout">
            <a:avLst>
              <a:gd name="adj1" fmla="val -110792"/>
              <a:gd name="adj2" fmla="val 25940"/>
              <a:gd name="adj3" fmla="val 16667"/>
            </a:avLst>
          </a:prstGeom>
          <a:solidFill>
            <a:srgbClr val="CCFFCC"/>
          </a:solidFill>
          <a:ln w="28575">
            <a:solidFill>
              <a:srgbClr val="0000CC"/>
            </a:solidFill>
            <a:miter lim="800000"/>
            <a:headEnd type="none" w="sm" len="sm"/>
            <a:tailEnd type="none" w="med" len="lg"/>
          </a:ln>
          <a:effectLst/>
          <a:extLst/>
        </p:spPr>
        <p:txBody>
          <a:bodyPr lIns="90000" tIns="46800" rIns="90000" bIns="46800" anchor="ctr">
            <a:spAutoFit/>
          </a:bodyPr>
          <a:lstStyle/>
          <a:p>
            <a:pPr>
              <a:lnSpc>
                <a:spcPct val="90000"/>
              </a:lnSpc>
              <a:defRPr/>
            </a:pPr>
            <a:r>
              <a:rPr lang="zh-CN" altLang="en-US" sz="2000">
                <a:effectLst>
                  <a:outerShdw blurRad="38100" dist="38100" dir="2700000" algn="tl">
                    <a:srgbClr val="FFFFFF"/>
                  </a:outerShdw>
                </a:effectLst>
                <a:latin typeface="宋体" pitchFamily="2" charset="-122"/>
              </a:rPr>
              <a:t>集电极电源使集电结反偏</a:t>
            </a:r>
          </a:p>
        </p:txBody>
      </p:sp>
      <p:grpSp>
        <p:nvGrpSpPr>
          <p:cNvPr id="2" name="Group 91"/>
          <p:cNvGrpSpPr>
            <a:grpSpLocks/>
          </p:cNvGrpSpPr>
          <p:nvPr/>
        </p:nvGrpSpPr>
        <p:grpSpPr bwMode="auto">
          <a:xfrm>
            <a:off x="2801937" y="2987675"/>
            <a:ext cx="2981325" cy="2520950"/>
            <a:chOff x="844" y="1706"/>
            <a:chExt cx="1878" cy="1588"/>
          </a:xfrm>
        </p:grpSpPr>
        <p:sp>
          <p:nvSpPr>
            <p:cNvPr id="2074" name="Line 6"/>
            <p:cNvSpPr>
              <a:spLocks noChangeShapeType="1"/>
            </p:cNvSpPr>
            <p:nvPr/>
          </p:nvSpPr>
          <p:spPr bwMode="auto">
            <a:xfrm>
              <a:off x="1724" y="1710"/>
              <a:ext cx="0" cy="58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75" name="Line 7"/>
            <p:cNvSpPr>
              <a:spLocks noChangeShapeType="1"/>
            </p:cNvSpPr>
            <p:nvPr/>
          </p:nvSpPr>
          <p:spPr bwMode="auto">
            <a:xfrm flipH="1">
              <a:off x="1406" y="2546"/>
              <a:ext cx="2" cy="448"/>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76" name="Oval 8"/>
            <p:cNvSpPr>
              <a:spLocks noChangeAspect="1" noChangeArrowheads="1"/>
            </p:cNvSpPr>
            <p:nvPr/>
          </p:nvSpPr>
          <p:spPr bwMode="auto">
            <a:xfrm>
              <a:off x="2215" y="3182"/>
              <a:ext cx="50" cy="58"/>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nvGrpSpPr>
            <p:cNvPr id="3" name="Group 9"/>
            <p:cNvGrpSpPr>
              <a:grpSpLocks/>
            </p:cNvGrpSpPr>
            <p:nvPr/>
          </p:nvGrpSpPr>
          <p:grpSpPr bwMode="auto">
            <a:xfrm>
              <a:off x="1481" y="2248"/>
              <a:ext cx="250" cy="639"/>
              <a:chOff x="7377" y="1833"/>
              <a:chExt cx="540" cy="1185"/>
            </a:xfrm>
          </p:grpSpPr>
          <p:sp>
            <p:nvSpPr>
              <p:cNvPr id="2100" name="Line 10"/>
              <p:cNvSpPr>
                <a:spLocks noChangeShapeType="1"/>
              </p:cNvSpPr>
              <p:nvPr/>
            </p:nvSpPr>
            <p:spPr bwMode="auto">
              <a:xfrm rot="-5400000">
                <a:off x="7762" y="2894"/>
                <a:ext cx="249"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01" name="Line 11"/>
              <p:cNvSpPr>
                <a:spLocks noChangeShapeType="1"/>
              </p:cNvSpPr>
              <p:nvPr/>
            </p:nvSpPr>
            <p:spPr bwMode="auto">
              <a:xfrm>
                <a:off x="7557" y="2100"/>
                <a:ext cx="3" cy="58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02" name="Line 12"/>
              <p:cNvSpPr>
                <a:spLocks noChangeShapeType="1"/>
              </p:cNvSpPr>
              <p:nvPr/>
            </p:nvSpPr>
            <p:spPr bwMode="auto">
              <a:xfrm flipV="1">
                <a:off x="7542" y="2085"/>
                <a:ext cx="360" cy="31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03" name="Line 13"/>
              <p:cNvSpPr>
                <a:spLocks noChangeShapeType="1"/>
              </p:cNvSpPr>
              <p:nvPr/>
            </p:nvSpPr>
            <p:spPr bwMode="auto">
              <a:xfrm>
                <a:off x="7557" y="2457"/>
                <a:ext cx="360" cy="312"/>
              </a:xfrm>
              <a:prstGeom prst="line">
                <a:avLst/>
              </a:prstGeom>
              <a:noFill/>
              <a:ln w="2857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04" name="Line 14"/>
              <p:cNvSpPr>
                <a:spLocks noChangeShapeType="1"/>
              </p:cNvSpPr>
              <p:nvPr/>
            </p:nvSpPr>
            <p:spPr bwMode="auto">
              <a:xfrm>
                <a:off x="7377" y="2412"/>
                <a:ext cx="180"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105" name="Line 15"/>
              <p:cNvSpPr>
                <a:spLocks noChangeShapeType="1"/>
              </p:cNvSpPr>
              <p:nvPr/>
            </p:nvSpPr>
            <p:spPr bwMode="auto">
              <a:xfrm rot="-5400000">
                <a:off x="7777" y="1958"/>
                <a:ext cx="249"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aphicFrame>
          <p:nvGraphicFramePr>
            <p:cNvPr id="2050" name="Object 16"/>
            <p:cNvGraphicFramePr>
              <a:graphicFrameLocks noChangeAspect="1"/>
            </p:cNvGraphicFramePr>
            <p:nvPr/>
          </p:nvGraphicFramePr>
          <p:xfrm>
            <a:off x="844" y="2656"/>
            <a:ext cx="205" cy="272"/>
          </p:xfrm>
          <a:graphic>
            <a:graphicData uri="http://schemas.openxmlformats.org/presentationml/2006/ole">
              <p:oleObj spid="_x0000_s385026" name="Equation" r:id="rId5" imgW="228600" imgH="228600" progId="Equation.DSMT4">
                <p:embed/>
              </p:oleObj>
            </a:graphicData>
          </a:graphic>
        </p:graphicFrame>
        <p:sp>
          <p:nvSpPr>
            <p:cNvPr id="2078" name="Line 17"/>
            <p:cNvSpPr>
              <a:spLocks noChangeShapeType="1"/>
            </p:cNvSpPr>
            <p:nvPr/>
          </p:nvSpPr>
          <p:spPr bwMode="auto">
            <a:xfrm flipV="1">
              <a:off x="1087" y="3219"/>
              <a:ext cx="1400"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79" name="Oval 18"/>
            <p:cNvSpPr>
              <a:spLocks noChangeAspect="1" noChangeArrowheads="1"/>
            </p:cNvSpPr>
            <p:nvPr/>
          </p:nvSpPr>
          <p:spPr bwMode="auto">
            <a:xfrm>
              <a:off x="1027" y="3184"/>
              <a:ext cx="50" cy="59"/>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2080" name="Line 19"/>
            <p:cNvSpPr>
              <a:spLocks noChangeShapeType="1"/>
            </p:cNvSpPr>
            <p:nvPr/>
          </p:nvSpPr>
          <p:spPr bwMode="auto">
            <a:xfrm>
              <a:off x="1088" y="2568"/>
              <a:ext cx="454"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81" name="Oval 20"/>
            <p:cNvSpPr>
              <a:spLocks noChangeAspect="1" noChangeArrowheads="1"/>
            </p:cNvSpPr>
            <p:nvPr/>
          </p:nvSpPr>
          <p:spPr bwMode="auto">
            <a:xfrm>
              <a:off x="1025" y="2525"/>
              <a:ext cx="49" cy="59"/>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2082" name="Oval 21"/>
            <p:cNvSpPr>
              <a:spLocks noChangeAspect="1" noChangeArrowheads="1"/>
            </p:cNvSpPr>
            <p:nvPr/>
          </p:nvSpPr>
          <p:spPr bwMode="auto">
            <a:xfrm>
              <a:off x="1691" y="3173"/>
              <a:ext cx="50" cy="59"/>
            </a:xfrm>
            <a:prstGeom prst="ellipse">
              <a:avLst/>
            </a:prstGeom>
            <a:solidFill>
              <a:srgbClr val="000000"/>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2083" name="Line 22"/>
            <p:cNvSpPr>
              <a:spLocks noChangeShapeType="1"/>
            </p:cNvSpPr>
            <p:nvPr/>
          </p:nvSpPr>
          <p:spPr bwMode="auto">
            <a:xfrm>
              <a:off x="1633" y="3294"/>
              <a:ext cx="161"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84" name="Line 23"/>
            <p:cNvSpPr>
              <a:spLocks noChangeShapeType="1"/>
            </p:cNvSpPr>
            <p:nvPr/>
          </p:nvSpPr>
          <p:spPr bwMode="auto">
            <a:xfrm>
              <a:off x="1716" y="3173"/>
              <a:ext cx="0" cy="11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85" name="Line 24"/>
            <p:cNvSpPr>
              <a:spLocks noChangeShapeType="1"/>
            </p:cNvSpPr>
            <p:nvPr/>
          </p:nvSpPr>
          <p:spPr bwMode="auto">
            <a:xfrm flipV="1">
              <a:off x="1716" y="1706"/>
              <a:ext cx="783"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86" name="Rectangle 25"/>
            <p:cNvSpPr>
              <a:spLocks noChangeArrowheads="1"/>
            </p:cNvSpPr>
            <p:nvPr/>
          </p:nvSpPr>
          <p:spPr bwMode="auto">
            <a:xfrm>
              <a:off x="1371" y="2661"/>
              <a:ext cx="69" cy="265"/>
            </a:xfrm>
            <a:prstGeom prst="rect">
              <a:avLst/>
            </a:prstGeom>
            <a:solidFill>
              <a:srgbClr val="FFFFFF"/>
            </a:solidFill>
            <a:ln w="28575">
              <a:solidFill>
                <a:srgbClr val="000000"/>
              </a:solidFill>
              <a:miter lim="800000"/>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2087" name="Rectangle 26"/>
            <p:cNvSpPr>
              <a:spLocks noChangeArrowheads="1"/>
            </p:cNvSpPr>
            <p:nvPr/>
          </p:nvSpPr>
          <p:spPr bwMode="auto">
            <a:xfrm>
              <a:off x="1691" y="1827"/>
              <a:ext cx="68" cy="265"/>
            </a:xfrm>
            <a:prstGeom prst="rect">
              <a:avLst/>
            </a:prstGeom>
            <a:solidFill>
              <a:srgbClr val="FFFFFF"/>
            </a:solidFill>
            <a:ln w="28575">
              <a:solidFill>
                <a:srgbClr val="000000"/>
              </a:solidFill>
              <a:miter lim="800000"/>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aphicFrame>
          <p:nvGraphicFramePr>
            <p:cNvPr id="2051" name="Object 27"/>
            <p:cNvGraphicFramePr>
              <a:graphicFrameLocks noChangeAspect="1"/>
            </p:cNvGraphicFramePr>
            <p:nvPr/>
          </p:nvGraphicFramePr>
          <p:xfrm>
            <a:off x="1156" y="2697"/>
            <a:ext cx="161" cy="234"/>
          </p:xfrm>
          <a:graphic>
            <a:graphicData uri="http://schemas.openxmlformats.org/presentationml/2006/ole">
              <p:oleObj spid="_x0000_s385027" name="Equation" r:id="rId6" imgW="203112" imgH="228501" progId="Equation.DSMT4">
                <p:embed/>
              </p:oleObj>
            </a:graphicData>
          </a:graphic>
        </p:graphicFrame>
        <p:graphicFrame>
          <p:nvGraphicFramePr>
            <p:cNvPr id="2052" name="Object 28"/>
            <p:cNvGraphicFramePr>
              <a:graphicFrameLocks noChangeAspect="1"/>
            </p:cNvGraphicFramePr>
            <p:nvPr/>
          </p:nvGraphicFramePr>
          <p:xfrm>
            <a:off x="1748" y="1827"/>
            <a:ext cx="171" cy="245"/>
          </p:xfrm>
          <a:graphic>
            <a:graphicData uri="http://schemas.openxmlformats.org/presentationml/2006/ole">
              <p:oleObj spid="_x0000_s385028" name="Equation" r:id="rId7" imgW="203112" imgH="228501" progId="Equation.DSMT4">
                <p:embed/>
              </p:oleObj>
            </a:graphicData>
          </a:graphic>
        </p:graphicFrame>
        <p:graphicFrame>
          <p:nvGraphicFramePr>
            <p:cNvPr id="2053" name="Object 29"/>
            <p:cNvGraphicFramePr>
              <a:graphicFrameLocks noChangeAspect="1"/>
            </p:cNvGraphicFramePr>
            <p:nvPr/>
          </p:nvGraphicFramePr>
          <p:xfrm>
            <a:off x="880" y="2403"/>
            <a:ext cx="129" cy="176"/>
          </p:xfrm>
          <a:graphic>
            <a:graphicData uri="http://schemas.openxmlformats.org/presentationml/2006/ole">
              <p:oleObj spid="_x0000_s385029" name="Equation" r:id="rId8" imgW="139700" imgH="139700" progId="Equation.DSMT4">
                <p:embed/>
              </p:oleObj>
            </a:graphicData>
          </a:graphic>
        </p:graphicFrame>
        <p:graphicFrame>
          <p:nvGraphicFramePr>
            <p:cNvPr id="2054" name="Object 30"/>
            <p:cNvGraphicFramePr>
              <a:graphicFrameLocks noChangeAspect="1"/>
            </p:cNvGraphicFramePr>
            <p:nvPr/>
          </p:nvGraphicFramePr>
          <p:xfrm>
            <a:off x="855" y="3139"/>
            <a:ext cx="130" cy="139"/>
          </p:xfrm>
          <a:graphic>
            <a:graphicData uri="http://schemas.openxmlformats.org/presentationml/2006/ole">
              <p:oleObj spid="_x0000_s385030" name="Equation" r:id="rId9" imgW="139579" imgH="63445" progId="Equation.DSMT4">
                <p:embed/>
              </p:oleObj>
            </a:graphicData>
          </a:graphic>
        </p:graphicFrame>
        <p:sp>
          <p:nvSpPr>
            <p:cNvPr id="2088" name="Line 31"/>
            <p:cNvSpPr>
              <a:spLocks noChangeShapeType="1"/>
            </p:cNvSpPr>
            <p:nvPr/>
          </p:nvSpPr>
          <p:spPr bwMode="auto">
            <a:xfrm>
              <a:off x="1729" y="2272"/>
              <a:ext cx="534" cy="3"/>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89" name="Oval 32"/>
            <p:cNvSpPr>
              <a:spLocks noChangeAspect="1" noChangeArrowheads="1"/>
            </p:cNvSpPr>
            <p:nvPr/>
          </p:nvSpPr>
          <p:spPr bwMode="auto">
            <a:xfrm>
              <a:off x="2223" y="2250"/>
              <a:ext cx="50" cy="59"/>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aphicFrame>
          <p:nvGraphicFramePr>
            <p:cNvPr id="2055" name="Object 33"/>
            <p:cNvGraphicFramePr>
              <a:graphicFrameLocks/>
            </p:cNvGraphicFramePr>
            <p:nvPr/>
          </p:nvGraphicFramePr>
          <p:xfrm>
            <a:off x="2126" y="2672"/>
            <a:ext cx="250" cy="288"/>
          </p:xfrm>
          <a:graphic>
            <a:graphicData uri="http://schemas.openxmlformats.org/presentationml/2006/ole">
              <p:oleObj spid="_x0000_s385031" name="Equation" r:id="rId10" imgW="228600" imgH="228600" progId="Equation.DSMT4">
                <p:embed/>
              </p:oleObj>
            </a:graphicData>
          </a:graphic>
        </p:graphicFrame>
        <p:graphicFrame>
          <p:nvGraphicFramePr>
            <p:cNvPr id="2056" name="Object 34"/>
            <p:cNvGraphicFramePr>
              <a:graphicFrameLocks noChangeAspect="1"/>
            </p:cNvGraphicFramePr>
            <p:nvPr/>
          </p:nvGraphicFramePr>
          <p:xfrm>
            <a:off x="2204" y="2422"/>
            <a:ext cx="130" cy="176"/>
          </p:xfrm>
          <a:graphic>
            <a:graphicData uri="http://schemas.openxmlformats.org/presentationml/2006/ole">
              <p:oleObj spid="_x0000_s385032" name="Equation" r:id="rId11" imgW="139700" imgH="139700" progId="Equation.DSMT4">
                <p:embed/>
              </p:oleObj>
            </a:graphicData>
          </a:graphic>
        </p:graphicFrame>
        <p:graphicFrame>
          <p:nvGraphicFramePr>
            <p:cNvPr id="2057" name="Object 35"/>
            <p:cNvGraphicFramePr>
              <a:graphicFrameLocks noChangeAspect="1"/>
            </p:cNvGraphicFramePr>
            <p:nvPr/>
          </p:nvGraphicFramePr>
          <p:xfrm>
            <a:off x="2192" y="3023"/>
            <a:ext cx="130" cy="139"/>
          </p:xfrm>
          <a:graphic>
            <a:graphicData uri="http://schemas.openxmlformats.org/presentationml/2006/ole">
              <p:oleObj spid="_x0000_s385033" name="Equation" r:id="rId12" imgW="139579" imgH="63445" progId="Equation.DSMT4">
                <p:embed/>
              </p:oleObj>
            </a:graphicData>
          </a:graphic>
        </p:graphicFrame>
        <p:grpSp>
          <p:nvGrpSpPr>
            <p:cNvPr id="4" name="Group 36"/>
            <p:cNvGrpSpPr>
              <a:grpSpLocks/>
            </p:cNvGrpSpPr>
            <p:nvPr/>
          </p:nvGrpSpPr>
          <p:grpSpPr bwMode="auto">
            <a:xfrm>
              <a:off x="2365" y="2003"/>
              <a:ext cx="248" cy="96"/>
              <a:chOff x="5067" y="2049"/>
              <a:chExt cx="453" cy="129"/>
            </a:xfrm>
          </p:grpSpPr>
          <p:sp>
            <p:nvSpPr>
              <p:cNvPr id="2098" name="Line 37"/>
              <p:cNvSpPr>
                <a:spLocks noChangeShapeType="1"/>
              </p:cNvSpPr>
              <p:nvPr/>
            </p:nvSpPr>
            <p:spPr bwMode="auto">
              <a:xfrm>
                <a:off x="5067" y="2049"/>
                <a:ext cx="453" cy="6"/>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99" name="Line 38"/>
              <p:cNvSpPr>
                <a:spLocks noChangeShapeType="1"/>
              </p:cNvSpPr>
              <p:nvPr/>
            </p:nvSpPr>
            <p:spPr bwMode="auto">
              <a:xfrm>
                <a:off x="5142" y="2172"/>
                <a:ext cx="283" cy="6"/>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091" name="Line 39"/>
            <p:cNvSpPr>
              <a:spLocks noChangeShapeType="1"/>
            </p:cNvSpPr>
            <p:nvPr/>
          </p:nvSpPr>
          <p:spPr bwMode="auto">
            <a:xfrm flipH="1">
              <a:off x="2486" y="2119"/>
              <a:ext cx="1" cy="108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92" name="Line 40"/>
            <p:cNvSpPr>
              <a:spLocks noChangeShapeType="1"/>
            </p:cNvSpPr>
            <p:nvPr/>
          </p:nvSpPr>
          <p:spPr bwMode="auto">
            <a:xfrm>
              <a:off x="2486" y="1715"/>
              <a:ext cx="1" cy="29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5" name="Group 41"/>
            <p:cNvGrpSpPr>
              <a:grpSpLocks/>
            </p:cNvGrpSpPr>
            <p:nvPr/>
          </p:nvGrpSpPr>
          <p:grpSpPr bwMode="auto">
            <a:xfrm>
              <a:off x="1292" y="2976"/>
              <a:ext cx="248" cy="55"/>
              <a:chOff x="1292" y="2987"/>
              <a:chExt cx="248" cy="55"/>
            </a:xfrm>
          </p:grpSpPr>
          <p:sp>
            <p:nvSpPr>
              <p:cNvPr id="2096" name="Line 42"/>
              <p:cNvSpPr>
                <a:spLocks noChangeShapeType="1"/>
              </p:cNvSpPr>
              <p:nvPr/>
            </p:nvSpPr>
            <p:spPr bwMode="auto">
              <a:xfrm>
                <a:off x="1292" y="2987"/>
                <a:ext cx="248" cy="5"/>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97" name="Line 43"/>
              <p:cNvSpPr>
                <a:spLocks noChangeShapeType="1"/>
              </p:cNvSpPr>
              <p:nvPr/>
            </p:nvSpPr>
            <p:spPr bwMode="auto">
              <a:xfrm>
                <a:off x="1331" y="3037"/>
                <a:ext cx="154" cy="5"/>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094" name="Line 44"/>
            <p:cNvSpPr>
              <a:spLocks noChangeShapeType="1"/>
            </p:cNvSpPr>
            <p:nvPr/>
          </p:nvSpPr>
          <p:spPr bwMode="auto">
            <a:xfrm flipH="1">
              <a:off x="1723" y="2772"/>
              <a:ext cx="1" cy="449"/>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2058" name="Object 45"/>
            <p:cNvGraphicFramePr>
              <a:graphicFrameLocks noChangeAspect="1"/>
            </p:cNvGraphicFramePr>
            <p:nvPr/>
          </p:nvGraphicFramePr>
          <p:xfrm>
            <a:off x="2551" y="1706"/>
            <a:ext cx="171" cy="248"/>
          </p:xfrm>
          <a:graphic>
            <a:graphicData uri="http://schemas.openxmlformats.org/presentationml/2006/ole">
              <p:oleObj spid="_x0000_s385034" name="Equation" r:id="rId13" imgW="215806" imgH="228501" progId="Equation.DSMT4">
                <p:embed/>
              </p:oleObj>
            </a:graphicData>
          </a:graphic>
        </p:graphicFrame>
        <p:sp>
          <p:nvSpPr>
            <p:cNvPr id="2095" name="Line 46"/>
            <p:cNvSpPr>
              <a:spLocks noChangeShapeType="1"/>
            </p:cNvSpPr>
            <p:nvPr/>
          </p:nvSpPr>
          <p:spPr bwMode="auto">
            <a:xfrm>
              <a:off x="1406" y="3041"/>
              <a:ext cx="0" cy="19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2059" name="Object 47"/>
            <p:cNvGraphicFramePr>
              <a:graphicFrameLocks noChangeAspect="1"/>
            </p:cNvGraphicFramePr>
            <p:nvPr/>
          </p:nvGraphicFramePr>
          <p:xfrm>
            <a:off x="1474" y="2976"/>
            <a:ext cx="171" cy="234"/>
          </p:xfrm>
          <a:graphic>
            <a:graphicData uri="http://schemas.openxmlformats.org/presentationml/2006/ole">
              <p:oleObj spid="_x0000_s385035" name="Equation" r:id="rId14" imgW="203112" imgH="228501" progId="Equation.DSMT4">
                <p:embed/>
              </p:oleObj>
            </a:graphicData>
          </a:graphic>
        </p:graphicFrame>
        <p:graphicFrame>
          <p:nvGraphicFramePr>
            <p:cNvPr id="2060" name="Object 52"/>
            <p:cNvGraphicFramePr>
              <a:graphicFrameLocks noChangeAspect="1"/>
            </p:cNvGraphicFramePr>
            <p:nvPr/>
          </p:nvGraphicFramePr>
          <p:xfrm>
            <a:off x="1731" y="2629"/>
            <a:ext cx="128" cy="177"/>
          </p:xfrm>
          <a:graphic>
            <a:graphicData uri="http://schemas.openxmlformats.org/presentationml/2006/ole">
              <p:oleObj spid="_x0000_s385036" name="Equation" r:id="rId15" imgW="152268" imgH="164957" progId="Equation.DSMT4">
                <p:embed/>
              </p:oleObj>
            </a:graphicData>
          </a:graphic>
        </p:graphicFrame>
        <p:graphicFrame>
          <p:nvGraphicFramePr>
            <p:cNvPr id="2061" name="Object 53"/>
            <p:cNvGraphicFramePr>
              <a:graphicFrameLocks noChangeAspect="1"/>
            </p:cNvGraphicFramePr>
            <p:nvPr/>
          </p:nvGraphicFramePr>
          <p:xfrm>
            <a:off x="1746" y="2290"/>
            <a:ext cx="128" cy="190"/>
          </p:xfrm>
          <a:graphic>
            <a:graphicData uri="http://schemas.openxmlformats.org/presentationml/2006/ole">
              <p:oleObj spid="_x0000_s385037" name="Equation" r:id="rId16" imgW="152202" imgH="177569" progId="Equation.DSMT4">
                <p:embed/>
              </p:oleObj>
            </a:graphicData>
          </a:graphic>
        </p:graphicFrame>
        <p:graphicFrame>
          <p:nvGraphicFramePr>
            <p:cNvPr id="2062" name="Object 54"/>
            <p:cNvGraphicFramePr>
              <a:graphicFrameLocks noChangeAspect="1"/>
            </p:cNvGraphicFramePr>
            <p:nvPr/>
          </p:nvGraphicFramePr>
          <p:xfrm>
            <a:off x="1383" y="2319"/>
            <a:ext cx="128" cy="176"/>
          </p:xfrm>
          <a:graphic>
            <a:graphicData uri="http://schemas.openxmlformats.org/presentationml/2006/ole">
              <p:oleObj spid="_x0000_s385038" name="Equation" r:id="rId17" imgW="152268" imgH="164957" progId="Equation.DSMT4">
                <p:embed/>
              </p:oleObj>
            </a:graphicData>
          </a:graphic>
        </p:graphicFrame>
      </p:grpSp>
      <p:sp>
        <p:nvSpPr>
          <p:cNvPr id="90" name="Rectangle 49"/>
          <p:cNvSpPr>
            <a:spLocks noChangeArrowheads="1"/>
          </p:cNvSpPr>
          <p:nvPr/>
        </p:nvSpPr>
        <p:spPr bwMode="auto">
          <a:xfrm>
            <a:off x="3262313" y="5651500"/>
            <a:ext cx="3630612"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90000" tIns="46800" rIns="90000" bIns="46800"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a:latin typeface="宋体" pitchFamily="2" charset="-122"/>
              </a:rPr>
              <a:t>共发射极放大电路</a:t>
            </a:r>
            <a:endParaRPr lang="zh-CN" altLang="en-US"/>
          </a:p>
        </p:txBody>
      </p:sp>
      <p:sp>
        <p:nvSpPr>
          <p:cNvPr id="55" name="Text Box 4"/>
          <p:cNvSpPr txBox="1">
            <a:spLocks noChangeArrowheads="1"/>
          </p:cNvSpPr>
          <p:nvPr/>
        </p:nvSpPr>
        <p:spPr bwMode="auto">
          <a:xfrm>
            <a:off x="112713" y="122238"/>
            <a:ext cx="5629275" cy="525462"/>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defRPr/>
            </a:pPr>
            <a:r>
              <a:rPr lang="zh-CN" altLang="en-US" sz="2800" dirty="0">
                <a:latin typeface="+mn-ea"/>
                <a:ea typeface="+mn-ea"/>
              </a:rPr>
              <a:t>二、放大状态下</a:t>
            </a:r>
            <a:r>
              <a:rPr lang="en-US" altLang="zh-CN" sz="2800" dirty="0">
                <a:latin typeface="+mn-ea"/>
                <a:ea typeface="+mn-ea"/>
              </a:rPr>
              <a:t>BJT</a:t>
            </a:r>
            <a:r>
              <a:rPr lang="zh-CN" altLang="en-US" sz="2800" dirty="0">
                <a:latin typeface="+mn-ea"/>
                <a:ea typeface="+mn-ea"/>
              </a:rPr>
              <a:t>的工作原理</a:t>
            </a:r>
          </a:p>
        </p:txBody>
      </p:sp>
      <p:sp>
        <p:nvSpPr>
          <p:cNvPr id="2070" name="日期占位符 1"/>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30749A49-0058-45A4-B43C-20669AAB3F7F}" type="datetime1">
              <a:rPr lang="zh-CN" altLang="en-US" b="0" smtClean="0">
                <a:solidFill>
                  <a:srgbClr val="009900"/>
                </a:solidFill>
                <a:ea typeface="楷体_GB2312" pitchFamily="49" charset="-122"/>
              </a:rPr>
              <a:pPr eaLnBrk="1" hangingPunct="1"/>
              <a:t>2019-9-25</a:t>
            </a:fld>
            <a:endParaRPr lang="en-US" altLang="zh-CN" b="0" smtClean="0">
              <a:solidFill>
                <a:srgbClr val="009900"/>
              </a:solidFill>
              <a:ea typeface="楷体_GB2312" pitchFamily="49" charset="-122"/>
            </a:endParaRPr>
          </a:p>
        </p:txBody>
      </p:sp>
      <p:sp>
        <p:nvSpPr>
          <p:cNvPr id="2071" name="页脚占位符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b="0" smtClean="0">
                <a:solidFill>
                  <a:srgbClr val="009900"/>
                </a:solidFill>
                <a:ea typeface="楷体_GB2312" pitchFamily="49" charset="-122"/>
              </a:rPr>
              <a:t>电工电子教研室</a:t>
            </a:r>
          </a:p>
        </p:txBody>
      </p:sp>
      <p:sp>
        <p:nvSpPr>
          <p:cNvPr id="2072"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6356E04E-C304-4B72-89B0-AC5B66305071}" type="slidenum">
              <a:rPr lang="en-US" altLang="zh-CN" b="0" smtClean="0">
                <a:solidFill>
                  <a:srgbClr val="009900"/>
                </a:solidFill>
                <a:ea typeface="楷体_GB2312" pitchFamily="49" charset="-122"/>
              </a:rPr>
              <a:pPr eaLnBrk="1" hangingPunct="1"/>
              <a:t>101</a:t>
            </a:fld>
            <a:endParaRPr lang="en-US" altLang="zh-CN" b="0" smtClean="0">
              <a:solidFill>
                <a:srgbClr val="009900"/>
              </a:solidFill>
              <a:ea typeface="楷体_GB2312" pitchFamily="49" charset="-122"/>
            </a:endParaRPr>
          </a:p>
        </p:txBody>
      </p:sp>
      <p:sp>
        <p:nvSpPr>
          <p:cNvPr id="59" name="Text Box 226"/>
          <p:cNvSpPr txBox="1">
            <a:spLocks noChangeArrowheads="1"/>
          </p:cNvSpPr>
          <p:nvPr/>
        </p:nvSpPr>
        <p:spPr bwMode="auto">
          <a:xfrm>
            <a:off x="285750" y="769938"/>
            <a:ext cx="4757738"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defRPr/>
            </a:pPr>
            <a:r>
              <a:rPr lang="en-US" altLang="zh-CN" sz="2800" dirty="0">
                <a:latin typeface="Times New Roman" pitchFamily="18" charset="0"/>
                <a:ea typeface="+mn-ea"/>
                <a:cs typeface="Times New Roman" pitchFamily="18" charset="0"/>
              </a:rPr>
              <a:t>1.BJT</a:t>
            </a:r>
            <a:r>
              <a:rPr lang="zh-CN" altLang="en-US" sz="2800" dirty="0">
                <a:latin typeface="Times New Roman" pitchFamily="18" charset="0"/>
                <a:ea typeface="+mn-ea"/>
                <a:cs typeface="Times New Roman" pitchFamily="18" charset="0"/>
              </a:rPr>
              <a:t>内部载流子的传输过程</a:t>
            </a:r>
            <a:endParaRPr lang="zh-CN" altLang="en-US" sz="2800" baseline="-25000"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xmlns="" val="22443002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46117"/>
                                        </p:tgtEl>
                                        <p:attrNameLst>
                                          <p:attrName>style.visibility</p:attrName>
                                        </p:attrNameLst>
                                      </p:cBhvr>
                                      <p:to>
                                        <p:strVal val="visible"/>
                                      </p:to>
                                    </p:set>
                                    <p:anim calcmode="lin" valueType="num">
                                      <p:cBhvr additive="base">
                                        <p:cTn id="12" dur="2000" fill="hold"/>
                                        <p:tgtEl>
                                          <p:spTgt spid="346117"/>
                                        </p:tgtEl>
                                        <p:attrNameLst>
                                          <p:attrName>ppt_x</p:attrName>
                                        </p:attrNameLst>
                                      </p:cBhvr>
                                      <p:tavLst>
                                        <p:tav tm="0">
                                          <p:val>
                                            <p:strVal val="0-#ppt_w/2"/>
                                          </p:val>
                                        </p:tav>
                                        <p:tav tm="100000">
                                          <p:val>
                                            <p:strVal val="#ppt_x"/>
                                          </p:val>
                                        </p:tav>
                                      </p:tavLst>
                                    </p:anim>
                                    <p:anim calcmode="lin" valueType="num">
                                      <p:cBhvr additive="base">
                                        <p:cTn id="13" dur="2000" fill="hold"/>
                                        <p:tgtEl>
                                          <p:spTgt spid="34611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46116">
                                            <p:txEl>
                                              <p:pRg st="0" end="0"/>
                                            </p:txEl>
                                          </p:spTgt>
                                        </p:tgtEl>
                                        <p:attrNameLst>
                                          <p:attrName>style.visibility</p:attrName>
                                        </p:attrNameLst>
                                      </p:cBhvr>
                                      <p:to>
                                        <p:strVal val="visible"/>
                                      </p:to>
                                    </p:set>
                                    <p:anim calcmode="lin" valueType="num">
                                      <p:cBhvr additive="base">
                                        <p:cTn id="18" dur="2000" fill="hold"/>
                                        <p:tgtEl>
                                          <p:spTgt spid="346116">
                                            <p:txEl>
                                              <p:pRg st="0" end="0"/>
                                            </p:txEl>
                                          </p:spTgt>
                                        </p:tgtEl>
                                        <p:attrNameLst>
                                          <p:attrName>ppt_x</p:attrName>
                                        </p:attrNameLst>
                                      </p:cBhvr>
                                      <p:tavLst>
                                        <p:tav tm="0">
                                          <p:val>
                                            <p:strVal val="0-#ppt_w/2"/>
                                          </p:val>
                                        </p:tav>
                                        <p:tav tm="100000">
                                          <p:val>
                                            <p:strVal val="#ppt_x"/>
                                          </p:val>
                                        </p:tav>
                                      </p:tavLst>
                                    </p:anim>
                                    <p:anim calcmode="lin" valueType="num">
                                      <p:cBhvr additive="base">
                                        <p:cTn id="19" dur="2000" fill="hold"/>
                                        <p:tgtEl>
                                          <p:spTgt spid="3461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in)">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0" presetClass="entr" presetSubtype="0" fill="hold" grpId="0" nodeType="clickEffect">
                                  <p:stCondLst>
                                    <p:cond delay="0"/>
                                  </p:stCondLst>
                                  <p:childTnLst>
                                    <p:set>
                                      <p:cBhvr>
                                        <p:cTn id="28" dur="1" fill="hold">
                                          <p:stCondLst>
                                            <p:cond delay="0"/>
                                          </p:stCondLst>
                                        </p:cTn>
                                        <p:tgtEl>
                                          <p:spTgt spid="346114"/>
                                        </p:tgtEl>
                                        <p:attrNameLst>
                                          <p:attrName>style.visibility</p:attrName>
                                        </p:attrNameLst>
                                      </p:cBhvr>
                                      <p:to>
                                        <p:strVal val="visible"/>
                                      </p:to>
                                    </p:set>
                                    <p:animEffect transition="in" filter="wedge">
                                      <p:cBhvr>
                                        <p:cTn id="29" dur="2000"/>
                                        <p:tgtEl>
                                          <p:spTgt spid="3461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346163"/>
                                        </p:tgtEl>
                                        <p:attrNameLst>
                                          <p:attrName>style.visibility</p:attrName>
                                        </p:attrNameLst>
                                      </p:cBhvr>
                                      <p:to>
                                        <p:strVal val="visible"/>
                                      </p:to>
                                    </p:set>
                                    <p:animEffect transition="in" filter="wedge">
                                      <p:cBhvr>
                                        <p:cTn id="34" dur="2000"/>
                                        <p:tgtEl>
                                          <p:spTgt spid="34616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box(in)">
                                      <p:cBhvr>
                                        <p:cTn id="3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animBg="1"/>
      <p:bldP spid="346116" grpId="0" build="p"/>
      <p:bldP spid="346117" grpId="0"/>
      <p:bldP spid="346163" grpId="0" animBg="1"/>
      <p:bldP spid="90" grpId="0"/>
      <p:bldP spid="5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65125" y="1841500"/>
            <a:ext cx="4597400"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lnSpc>
                <a:spcPct val="95000"/>
              </a:lnSpc>
            </a:pPr>
            <a:r>
              <a:rPr lang="zh-CN" altLang="zh-CN" sz="2400">
                <a:solidFill>
                  <a:srgbClr val="000042"/>
                </a:solidFill>
                <a:ea typeface="仿宋_GB2312" pitchFamily="49" charset="-122"/>
              </a:rPr>
              <a:t>晶体管放大电路一般有三种组态：</a:t>
            </a:r>
          </a:p>
        </p:txBody>
      </p:sp>
      <p:grpSp>
        <p:nvGrpSpPr>
          <p:cNvPr id="2" name="Group 4"/>
          <p:cNvGrpSpPr>
            <a:grpSpLocks/>
          </p:cNvGrpSpPr>
          <p:nvPr/>
        </p:nvGrpSpPr>
        <p:grpSpPr bwMode="auto">
          <a:xfrm>
            <a:off x="989013" y="2449513"/>
            <a:ext cx="1912937" cy="1874837"/>
            <a:chOff x="0" y="0"/>
            <a:chExt cx="1205" cy="1181"/>
          </a:xfrm>
        </p:grpSpPr>
        <p:sp>
          <p:nvSpPr>
            <p:cNvPr id="123954" name="Line 5"/>
            <p:cNvSpPr>
              <a:spLocks noChangeShapeType="1"/>
            </p:cNvSpPr>
            <p:nvPr/>
          </p:nvSpPr>
          <p:spPr bwMode="auto">
            <a:xfrm>
              <a:off x="495" y="477"/>
              <a:ext cx="0" cy="336"/>
            </a:xfrm>
            <a:prstGeom prst="line">
              <a:avLst/>
            </a:prstGeom>
            <a:noFill/>
            <a:ln w="57150">
              <a:solidFill>
                <a:srgbClr val="00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55" name="Line 6"/>
            <p:cNvSpPr>
              <a:spLocks noChangeShapeType="1"/>
            </p:cNvSpPr>
            <p:nvPr/>
          </p:nvSpPr>
          <p:spPr bwMode="auto">
            <a:xfrm flipV="1">
              <a:off x="495" y="477"/>
              <a:ext cx="205" cy="113"/>
            </a:xfrm>
            <a:prstGeom prst="line">
              <a:avLst/>
            </a:prstGeom>
            <a:noFill/>
            <a:ln w="38100">
              <a:solidFill>
                <a:srgbClr val="00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56" name="Line 7"/>
            <p:cNvSpPr>
              <a:spLocks noChangeShapeType="1"/>
            </p:cNvSpPr>
            <p:nvPr/>
          </p:nvSpPr>
          <p:spPr bwMode="auto">
            <a:xfrm>
              <a:off x="495" y="703"/>
              <a:ext cx="227" cy="136"/>
            </a:xfrm>
            <a:prstGeom prst="line">
              <a:avLst/>
            </a:prstGeom>
            <a:noFill/>
            <a:ln w="38100">
              <a:solidFill>
                <a:srgbClr val="000066"/>
              </a:solidFill>
              <a:round/>
              <a:headEnd/>
              <a:tailEnd type="triangle"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57" name="Line 8"/>
            <p:cNvSpPr>
              <a:spLocks noChangeShapeType="1"/>
            </p:cNvSpPr>
            <p:nvPr/>
          </p:nvSpPr>
          <p:spPr bwMode="auto">
            <a:xfrm flipV="1">
              <a:off x="700" y="23"/>
              <a:ext cx="4" cy="469"/>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58" name="Line 9"/>
            <p:cNvSpPr>
              <a:spLocks noChangeShapeType="1"/>
            </p:cNvSpPr>
            <p:nvPr/>
          </p:nvSpPr>
          <p:spPr bwMode="auto">
            <a:xfrm>
              <a:off x="706" y="828"/>
              <a:ext cx="0" cy="336"/>
            </a:xfrm>
            <a:prstGeom prst="line">
              <a:avLst/>
            </a:prstGeom>
            <a:noFill/>
            <a:ln w="31750">
              <a:solidFill>
                <a:srgbClr val="663300"/>
              </a:solidFill>
              <a:round/>
              <a:headEnd/>
              <a:tailEnd type="oval"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59" name="Line 10"/>
            <p:cNvSpPr>
              <a:spLocks noChangeShapeType="1"/>
            </p:cNvSpPr>
            <p:nvPr/>
          </p:nvSpPr>
          <p:spPr bwMode="auto">
            <a:xfrm flipH="1">
              <a:off x="159" y="635"/>
              <a:ext cx="336" cy="0"/>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03" name="Text Box 11"/>
            <p:cNvSpPr txBox="1">
              <a:spLocks noChangeArrowheads="1"/>
            </p:cNvSpPr>
            <p:nvPr/>
          </p:nvSpPr>
          <p:spPr bwMode="auto">
            <a:xfrm>
              <a:off x="976" y="136"/>
              <a:ext cx="229" cy="950"/>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en-US" sz="2000" dirty="0">
                  <a:solidFill>
                    <a:srgbClr val="FF0000"/>
                  </a:solidFill>
                  <a:effectLst>
                    <a:outerShdw blurRad="38100" dist="38100" dir="2700000" algn="tl">
                      <a:srgbClr val="000000"/>
                    </a:outerShdw>
                  </a:effectLst>
                  <a:ea typeface="仿宋_GB2312" pitchFamily="1" charset="-122"/>
                </a:rPr>
                <a:t>＋</a:t>
              </a:r>
              <a:endParaRPr lang="zh-CN" altLang="en-US" sz="2000" dirty="0">
                <a:solidFill>
                  <a:srgbClr val="FF0000"/>
                </a:solidFill>
                <a:effectLst>
                  <a:outerShdw blurRad="38100" dist="38100" dir="2700000" algn="tl">
                    <a:srgbClr val="000000"/>
                  </a:outerShdw>
                </a:effectLst>
                <a:ea typeface="仿宋_GB2312" pitchFamily="1" charset="-122"/>
              </a:endParaRPr>
            </a:p>
            <a:p>
              <a:pPr eaLnBrk="0" hangingPunct="0">
                <a:defRPr/>
              </a:pPr>
              <a:endParaRPr lang="zh-CN" altLang="en-US" sz="2000" dirty="0">
                <a:solidFill>
                  <a:srgbClr val="FF0000"/>
                </a:solidFill>
                <a:effectLst>
                  <a:outerShdw blurRad="38100" dist="38100" dir="2700000" algn="tl">
                    <a:srgbClr val="000000"/>
                  </a:outerShdw>
                </a:effectLst>
                <a:ea typeface="仿宋_GB2312" pitchFamily="1" charset="-122"/>
              </a:endParaRPr>
            </a:p>
            <a:p>
              <a:pPr eaLnBrk="0" hangingPunct="0">
                <a:defRPr/>
              </a:pPr>
              <a:r>
                <a:rPr lang="zh-CN" altLang="en-US" sz="2000" dirty="0">
                  <a:solidFill>
                    <a:srgbClr val="FF0000"/>
                  </a:solidFill>
                  <a:effectLst>
                    <a:outerShdw blurRad="38100" dist="38100" dir="2700000" algn="tl">
                      <a:srgbClr val="000000"/>
                    </a:outerShdw>
                  </a:effectLst>
                  <a:ea typeface="仿宋_GB2312" pitchFamily="1" charset="-122"/>
                </a:rPr>
                <a:t> </a:t>
              </a:r>
              <a:r>
                <a:rPr lang="zh-CN" altLang="en-US" sz="2000" dirty="0">
                  <a:solidFill>
                    <a:schemeClr val="bg2"/>
                  </a:solidFill>
                  <a:effectLst>
                    <a:outerShdw blurRad="38100" dist="38100" dir="2700000" algn="tl">
                      <a:srgbClr val="FFFFFF"/>
                    </a:outerShdw>
                  </a:effectLst>
                  <a:ea typeface="仿宋_GB2312" pitchFamily="1" charset="-122"/>
                </a:rPr>
                <a:t> </a:t>
              </a:r>
              <a:r>
                <a:rPr lang="en-US" altLang="zh-CN" sz="2000" i="1" dirty="0" smtClean="0">
                  <a:solidFill>
                    <a:schemeClr val="bg2"/>
                  </a:solidFill>
                  <a:effectLst>
                    <a:outerShdw blurRad="38100" dist="38100" dir="2700000" algn="tl">
                      <a:srgbClr val="FFFFFF"/>
                    </a:outerShdw>
                  </a:effectLst>
                  <a:ea typeface="仿宋_GB2312" pitchFamily="1" charset="-122"/>
                </a:rPr>
                <a:t>v</a:t>
              </a:r>
              <a:r>
                <a:rPr lang="zh-CN" altLang="en-US" sz="2000" baseline="-25000" dirty="0" smtClean="0">
                  <a:solidFill>
                    <a:schemeClr val="bg2"/>
                  </a:solidFill>
                  <a:effectLst>
                    <a:outerShdw blurRad="38100" dist="38100" dir="2700000" algn="tl">
                      <a:srgbClr val="FFFFFF"/>
                    </a:outerShdw>
                  </a:effectLst>
                  <a:ea typeface="仿宋_GB2312" pitchFamily="1" charset="-122"/>
                </a:rPr>
                <a:t>0</a:t>
              </a:r>
              <a:endParaRPr lang="zh-CN" altLang="en-US" sz="2000" dirty="0">
                <a:solidFill>
                  <a:schemeClr val="bg2"/>
                </a:solidFill>
                <a:effectLst>
                  <a:outerShdw blurRad="38100" dist="38100" dir="2700000" algn="tl">
                    <a:srgbClr val="FFFFFF"/>
                  </a:outerShdw>
                </a:effectLst>
                <a:ea typeface="仿宋_GB2312" pitchFamily="1" charset="-122"/>
              </a:endParaRPr>
            </a:p>
            <a:p>
              <a:pPr eaLnBrk="0" hangingPunct="0">
                <a:defRPr/>
              </a:pPr>
              <a:endParaRPr lang="zh-CN" altLang="en-US" sz="2000" dirty="0">
                <a:effectLst>
                  <a:outerShdw blurRad="38100" dist="38100" dir="2700000" algn="tl">
                    <a:srgbClr val="000000"/>
                  </a:outerShdw>
                </a:effectLst>
                <a:ea typeface="仿宋_GB2312" pitchFamily="1" charset="-122"/>
              </a:endParaRPr>
            </a:p>
            <a:p>
              <a:pPr eaLnBrk="0" hangingPunct="0">
                <a:defRPr/>
              </a:pPr>
              <a:r>
                <a:rPr lang="zh-CN" altLang="en-US" dirty="0">
                  <a:solidFill>
                    <a:srgbClr val="FF0000"/>
                  </a:solidFill>
                  <a:effectLst>
                    <a:outerShdw blurRad="38100" dist="38100" dir="2700000" algn="tl">
                      <a:srgbClr val="000000"/>
                    </a:outerShdw>
                  </a:effectLst>
                  <a:ea typeface="仿宋_GB2312" pitchFamily="1" charset="-122"/>
                </a:rPr>
                <a:t>－</a:t>
              </a:r>
            </a:p>
          </p:txBody>
        </p:sp>
        <p:sp>
          <p:nvSpPr>
            <p:cNvPr id="123961" name="Line 12"/>
            <p:cNvSpPr>
              <a:spLocks noChangeShapeType="1"/>
            </p:cNvSpPr>
            <p:nvPr/>
          </p:nvSpPr>
          <p:spPr bwMode="auto">
            <a:xfrm flipH="1">
              <a:off x="704" y="23"/>
              <a:ext cx="336" cy="0"/>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62" name="Oval 13"/>
            <p:cNvSpPr>
              <a:spLocks noChangeArrowheads="1"/>
            </p:cNvSpPr>
            <p:nvPr/>
          </p:nvSpPr>
          <p:spPr bwMode="auto">
            <a:xfrm>
              <a:off x="1021" y="0"/>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23963" name="Oval 14"/>
            <p:cNvSpPr>
              <a:spLocks noChangeArrowheads="1"/>
            </p:cNvSpPr>
            <p:nvPr/>
          </p:nvSpPr>
          <p:spPr bwMode="auto">
            <a:xfrm>
              <a:off x="1112" y="1134"/>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23964" name="Oval 15"/>
            <p:cNvSpPr>
              <a:spLocks noChangeArrowheads="1"/>
            </p:cNvSpPr>
            <p:nvPr/>
          </p:nvSpPr>
          <p:spPr bwMode="auto">
            <a:xfrm>
              <a:off x="114" y="613"/>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23965" name="Line 16"/>
            <p:cNvSpPr>
              <a:spLocks noChangeShapeType="1"/>
            </p:cNvSpPr>
            <p:nvPr/>
          </p:nvSpPr>
          <p:spPr bwMode="auto">
            <a:xfrm flipH="1">
              <a:off x="159" y="1157"/>
              <a:ext cx="953" cy="0"/>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66" name="Oval 17"/>
            <p:cNvSpPr>
              <a:spLocks noChangeArrowheads="1"/>
            </p:cNvSpPr>
            <p:nvPr/>
          </p:nvSpPr>
          <p:spPr bwMode="auto">
            <a:xfrm>
              <a:off x="114" y="1135"/>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8210" name="Text Box 18"/>
            <p:cNvSpPr txBox="1">
              <a:spLocks noChangeArrowheads="1"/>
            </p:cNvSpPr>
            <p:nvPr/>
          </p:nvSpPr>
          <p:spPr bwMode="auto">
            <a:xfrm>
              <a:off x="0" y="613"/>
              <a:ext cx="198" cy="557"/>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en-US" sz="2000" dirty="0">
                  <a:solidFill>
                    <a:srgbClr val="FF0000"/>
                  </a:solidFill>
                  <a:effectLst>
                    <a:outerShdw blurRad="38100" dist="38100" dir="2700000" algn="tl">
                      <a:srgbClr val="000000"/>
                    </a:outerShdw>
                  </a:effectLst>
                  <a:ea typeface="仿宋_GB2312" pitchFamily="1" charset="-122"/>
                </a:rPr>
                <a:t>＋</a:t>
              </a:r>
              <a:endParaRPr lang="zh-CN" altLang="en-US" sz="2000" dirty="0">
                <a:solidFill>
                  <a:srgbClr val="FF0000"/>
                </a:solidFill>
                <a:effectLst>
                  <a:outerShdw blurRad="38100" dist="38100" dir="2700000" algn="tl">
                    <a:srgbClr val="000000"/>
                  </a:outerShdw>
                </a:effectLst>
                <a:ea typeface="仿宋_GB2312" pitchFamily="1" charset="-122"/>
              </a:endParaRPr>
            </a:p>
            <a:p>
              <a:pPr eaLnBrk="0" hangingPunct="0">
                <a:defRPr/>
              </a:pPr>
              <a:r>
                <a:rPr lang="zh-CN" altLang="en-US" sz="2000" dirty="0">
                  <a:solidFill>
                    <a:srgbClr val="FF0000"/>
                  </a:solidFill>
                  <a:effectLst>
                    <a:outerShdw blurRad="38100" dist="38100" dir="2700000" algn="tl">
                      <a:srgbClr val="000000"/>
                    </a:outerShdw>
                  </a:effectLst>
                  <a:ea typeface="仿宋_GB2312" pitchFamily="1" charset="-122"/>
                </a:rPr>
                <a:t>  </a:t>
              </a:r>
              <a:r>
                <a:rPr lang="en-US" altLang="zh-CN" sz="2000" i="1" dirty="0" smtClean="0">
                  <a:solidFill>
                    <a:schemeClr val="bg2"/>
                  </a:solidFill>
                  <a:effectLst>
                    <a:outerShdw blurRad="38100" dist="38100" dir="2700000" algn="tl">
                      <a:srgbClr val="FFFFFF"/>
                    </a:outerShdw>
                  </a:effectLst>
                  <a:ea typeface="仿宋_GB2312" pitchFamily="1" charset="-122"/>
                </a:rPr>
                <a:t>v</a:t>
              </a:r>
              <a:r>
                <a:rPr lang="zh-CN" altLang="en-US" sz="2000" baseline="-25000" dirty="0" smtClean="0">
                  <a:solidFill>
                    <a:schemeClr val="bg2"/>
                  </a:solidFill>
                  <a:effectLst>
                    <a:outerShdw blurRad="38100" dist="38100" dir="2700000" algn="tl">
                      <a:srgbClr val="FFFFFF"/>
                    </a:outerShdw>
                  </a:effectLst>
                  <a:ea typeface="仿宋_GB2312" pitchFamily="1" charset="-122"/>
                </a:rPr>
                <a:t>i</a:t>
              </a:r>
              <a:endParaRPr lang="zh-CN" altLang="en-US" sz="2000" dirty="0">
                <a:solidFill>
                  <a:schemeClr val="bg2"/>
                </a:solidFill>
                <a:effectLst>
                  <a:outerShdw blurRad="38100" dist="38100" dir="2700000" algn="tl">
                    <a:srgbClr val="FFFFFF"/>
                  </a:outerShdw>
                </a:effectLst>
                <a:ea typeface="仿宋_GB2312" pitchFamily="1" charset="-122"/>
              </a:endParaRPr>
            </a:p>
            <a:p>
              <a:pPr eaLnBrk="0" hangingPunct="0">
                <a:defRPr/>
              </a:pPr>
              <a:r>
                <a:rPr lang="zh-CN" altLang="en-US" dirty="0">
                  <a:solidFill>
                    <a:schemeClr val="bg2"/>
                  </a:solidFill>
                  <a:effectLst>
                    <a:outerShdw blurRad="38100" dist="38100" dir="2700000" algn="tl">
                      <a:srgbClr val="FFFFFF"/>
                    </a:outerShdw>
                  </a:effectLst>
                  <a:ea typeface="仿宋_GB2312" pitchFamily="1" charset="-122"/>
                </a:rPr>
                <a:t>－</a:t>
              </a:r>
            </a:p>
          </p:txBody>
        </p:sp>
        <p:sp>
          <p:nvSpPr>
            <p:cNvPr id="8211" name="Text Box 19"/>
            <p:cNvSpPr txBox="1">
              <a:spLocks noChangeArrowheads="1"/>
            </p:cNvSpPr>
            <p:nvPr/>
          </p:nvSpPr>
          <p:spPr bwMode="auto">
            <a:xfrm>
              <a:off x="205" y="409"/>
              <a:ext cx="80" cy="192"/>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zh-CN" altLang="zh-CN" sz="2000" i="1">
                  <a:solidFill>
                    <a:srgbClr val="006600"/>
                  </a:solidFill>
                  <a:ea typeface="仿宋_GB2312" pitchFamily="1" charset="-122"/>
                </a:rPr>
                <a:t>b</a:t>
              </a:r>
              <a:endParaRPr lang="zh-CN" altLang="zh-CN">
                <a:solidFill>
                  <a:srgbClr val="006600"/>
                </a:solidFill>
                <a:ea typeface="仿宋_GB2312" pitchFamily="1" charset="-122"/>
              </a:endParaRPr>
            </a:p>
          </p:txBody>
        </p:sp>
        <p:sp>
          <p:nvSpPr>
            <p:cNvPr id="8212" name="Text Box 20"/>
            <p:cNvSpPr txBox="1">
              <a:spLocks noChangeArrowheads="1"/>
            </p:cNvSpPr>
            <p:nvPr/>
          </p:nvSpPr>
          <p:spPr bwMode="auto">
            <a:xfrm>
              <a:off x="749" y="182"/>
              <a:ext cx="71" cy="192"/>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zh-CN" altLang="zh-CN" sz="2000" i="1">
                  <a:solidFill>
                    <a:srgbClr val="006600"/>
                  </a:solidFill>
                  <a:ea typeface="仿宋_GB2312" pitchFamily="1" charset="-122"/>
                </a:rPr>
                <a:t>c</a:t>
              </a:r>
              <a:endParaRPr lang="zh-CN" altLang="zh-CN">
                <a:solidFill>
                  <a:srgbClr val="006600"/>
                </a:solidFill>
                <a:ea typeface="仿宋_GB2312" pitchFamily="1" charset="-122"/>
              </a:endParaRPr>
            </a:p>
          </p:txBody>
        </p:sp>
        <p:sp>
          <p:nvSpPr>
            <p:cNvPr id="8213" name="Text Box 21"/>
            <p:cNvSpPr txBox="1">
              <a:spLocks noChangeArrowheads="1"/>
            </p:cNvSpPr>
            <p:nvPr/>
          </p:nvSpPr>
          <p:spPr bwMode="auto">
            <a:xfrm>
              <a:off x="749" y="839"/>
              <a:ext cx="71" cy="192"/>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zh-CN" altLang="zh-CN" sz="2000" i="1">
                  <a:solidFill>
                    <a:srgbClr val="006600"/>
                  </a:solidFill>
                  <a:ea typeface="仿宋_GB2312" pitchFamily="1" charset="-122"/>
                </a:rPr>
                <a:t>e</a:t>
              </a:r>
              <a:endParaRPr lang="zh-CN" altLang="zh-CN">
                <a:solidFill>
                  <a:srgbClr val="006600"/>
                </a:solidFill>
                <a:ea typeface="仿宋_GB2312" pitchFamily="1" charset="-122"/>
              </a:endParaRPr>
            </a:p>
          </p:txBody>
        </p:sp>
      </p:grpSp>
      <p:grpSp>
        <p:nvGrpSpPr>
          <p:cNvPr id="3" name="Group 22"/>
          <p:cNvGrpSpPr>
            <a:grpSpLocks/>
          </p:cNvGrpSpPr>
          <p:nvPr/>
        </p:nvGrpSpPr>
        <p:grpSpPr bwMode="auto">
          <a:xfrm>
            <a:off x="3365500" y="2486025"/>
            <a:ext cx="1912938" cy="1874838"/>
            <a:chOff x="0" y="0"/>
            <a:chExt cx="1205" cy="1181"/>
          </a:xfrm>
        </p:grpSpPr>
        <p:sp>
          <p:nvSpPr>
            <p:cNvPr id="123937" name="Line 23"/>
            <p:cNvSpPr>
              <a:spLocks noChangeShapeType="1"/>
            </p:cNvSpPr>
            <p:nvPr/>
          </p:nvSpPr>
          <p:spPr bwMode="auto">
            <a:xfrm>
              <a:off x="495" y="477"/>
              <a:ext cx="0" cy="336"/>
            </a:xfrm>
            <a:prstGeom prst="line">
              <a:avLst/>
            </a:prstGeom>
            <a:noFill/>
            <a:ln w="57150">
              <a:solidFill>
                <a:srgbClr val="00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38" name="Line 24"/>
            <p:cNvSpPr>
              <a:spLocks noChangeShapeType="1"/>
            </p:cNvSpPr>
            <p:nvPr/>
          </p:nvSpPr>
          <p:spPr bwMode="auto">
            <a:xfrm flipV="1">
              <a:off x="499" y="476"/>
              <a:ext cx="205" cy="113"/>
            </a:xfrm>
            <a:prstGeom prst="line">
              <a:avLst/>
            </a:prstGeom>
            <a:noFill/>
            <a:ln w="38100">
              <a:solidFill>
                <a:srgbClr val="000066"/>
              </a:solidFill>
              <a:round/>
              <a:headEnd/>
              <a:tailEnd type="triangle"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39" name="Line 25"/>
            <p:cNvSpPr>
              <a:spLocks noChangeShapeType="1"/>
            </p:cNvSpPr>
            <p:nvPr/>
          </p:nvSpPr>
          <p:spPr bwMode="auto">
            <a:xfrm>
              <a:off x="495" y="703"/>
              <a:ext cx="227" cy="136"/>
            </a:xfrm>
            <a:prstGeom prst="line">
              <a:avLst/>
            </a:prstGeom>
            <a:noFill/>
            <a:ln w="38100">
              <a:solidFill>
                <a:srgbClr val="00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40" name="Line 26"/>
            <p:cNvSpPr>
              <a:spLocks noChangeShapeType="1"/>
            </p:cNvSpPr>
            <p:nvPr/>
          </p:nvSpPr>
          <p:spPr bwMode="auto">
            <a:xfrm flipV="1">
              <a:off x="700" y="23"/>
              <a:ext cx="4" cy="469"/>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41" name="Line 27"/>
            <p:cNvSpPr>
              <a:spLocks noChangeShapeType="1"/>
            </p:cNvSpPr>
            <p:nvPr/>
          </p:nvSpPr>
          <p:spPr bwMode="auto">
            <a:xfrm>
              <a:off x="706" y="828"/>
              <a:ext cx="0" cy="336"/>
            </a:xfrm>
            <a:prstGeom prst="line">
              <a:avLst/>
            </a:prstGeom>
            <a:noFill/>
            <a:ln w="31750">
              <a:solidFill>
                <a:srgbClr val="663300"/>
              </a:solidFill>
              <a:round/>
              <a:headEnd/>
              <a:tailEnd type="oval"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42" name="Line 28"/>
            <p:cNvSpPr>
              <a:spLocks noChangeShapeType="1"/>
            </p:cNvSpPr>
            <p:nvPr/>
          </p:nvSpPr>
          <p:spPr bwMode="auto">
            <a:xfrm flipH="1">
              <a:off x="159" y="635"/>
              <a:ext cx="336" cy="0"/>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21" name="Text Box 29"/>
            <p:cNvSpPr txBox="1">
              <a:spLocks noChangeArrowheads="1"/>
            </p:cNvSpPr>
            <p:nvPr/>
          </p:nvSpPr>
          <p:spPr bwMode="auto">
            <a:xfrm>
              <a:off x="976" y="136"/>
              <a:ext cx="229" cy="950"/>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en-US" sz="2000" dirty="0">
                  <a:solidFill>
                    <a:srgbClr val="FF0000"/>
                  </a:solidFill>
                  <a:effectLst>
                    <a:outerShdw blurRad="38100" dist="38100" dir="2700000" algn="tl">
                      <a:srgbClr val="000000"/>
                    </a:outerShdw>
                  </a:effectLst>
                  <a:ea typeface="仿宋_GB2312" pitchFamily="1" charset="-122"/>
                </a:rPr>
                <a:t>＋</a:t>
              </a:r>
              <a:endParaRPr lang="zh-CN" altLang="en-US" sz="2000" dirty="0">
                <a:solidFill>
                  <a:srgbClr val="FF0000"/>
                </a:solidFill>
                <a:effectLst>
                  <a:outerShdw blurRad="38100" dist="38100" dir="2700000" algn="tl">
                    <a:srgbClr val="000000"/>
                  </a:outerShdw>
                </a:effectLst>
                <a:ea typeface="仿宋_GB2312" pitchFamily="1" charset="-122"/>
              </a:endParaRPr>
            </a:p>
            <a:p>
              <a:pPr eaLnBrk="0" hangingPunct="0">
                <a:defRPr/>
              </a:pPr>
              <a:endParaRPr lang="zh-CN" altLang="en-US" sz="2000" dirty="0">
                <a:solidFill>
                  <a:srgbClr val="FF0000"/>
                </a:solidFill>
                <a:effectLst>
                  <a:outerShdw blurRad="38100" dist="38100" dir="2700000" algn="tl">
                    <a:srgbClr val="000000"/>
                  </a:outerShdw>
                </a:effectLst>
                <a:ea typeface="仿宋_GB2312" pitchFamily="1" charset="-122"/>
              </a:endParaRPr>
            </a:p>
            <a:p>
              <a:pPr eaLnBrk="0" hangingPunct="0">
                <a:defRPr/>
              </a:pPr>
              <a:r>
                <a:rPr lang="zh-CN" altLang="en-US" sz="2000" dirty="0">
                  <a:solidFill>
                    <a:schemeClr val="bg2"/>
                  </a:solidFill>
                  <a:effectLst>
                    <a:outerShdw blurRad="38100" dist="38100" dir="2700000" algn="tl">
                      <a:srgbClr val="FFFFFF"/>
                    </a:outerShdw>
                  </a:effectLst>
                  <a:ea typeface="仿宋_GB2312" pitchFamily="1" charset="-122"/>
                </a:rPr>
                <a:t>  </a:t>
              </a:r>
              <a:r>
                <a:rPr lang="en-US" altLang="zh-CN" sz="2000" i="1" dirty="0" smtClean="0">
                  <a:solidFill>
                    <a:schemeClr val="bg2"/>
                  </a:solidFill>
                  <a:effectLst>
                    <a:outerShdw blurRad="38100" dist="38100" dir="2700000" algn="tl">
                      <a:srgbClr val="FFFFFF"/>
                    </a:outerShdw>
                  </a:effectLst>
                  <a:ea typeface="仿宋_GB2312" pitchFamily="1" charset="-122"/>
                </a:rPr>
                <a:t>v</a:t>
              </a:r>
              <a:r>
                <a:rPr lang="zh-CN" altLang="en-US" sz="2000" baseline="-25000" dirty="0" smtClean="0">
                  <a:solidFill>
                    <a:schemeClr val="bg2"/>
                  </a:solidFill>
                  <a:effectLst>
                    <a:outerShdw blurRad="38100" dist="38100" dir="2700000" algn="tl">
                      <a:srgbClr val="FFFFFF"/>
                    </a:outerShdw>
                  </a:effectLst>
                  <a:ea typeface="仿宋_GB2312" pitchFamily="1" charset="-122"/>
                </a:rPr>
                <a:t>0</a:t>
              </a:r>
              <a:endParaRPr lang="zh-CN" altLang="en-US" sz="2000" dirty="0">
                <a:solidFill>
                  <a:schemeClr val="bg2"/>
                </a:solidFill>
                <a:effectLst>
                  <a:outerShdw blurRad="38100" dist="38100" dir="2700000" algn="tl">
                    <a:srgbClr val="FFFFFF"/>
                  </a:outerShdw>
                </a:effectLst>
                <a:ea typeface="仿宋_GB2312" pitchFamily="1" charset="-122"/>
              </a:endParaRPr>
            </a:p>
            <a:p>
              <a:pPr eaLnBrk="0" hangingPunct="0">
                <a:defRPr/>
              </a:pPr>
              <a:endParaRPr lang="zh-CN" altLang="en-US" sz="2000" dirty="0">
                <a:solidFill>
                  <a:schemeClr val="bg2"/>
                </a:solidFill>
                <a:effectLst>
                  <a:outerShdw blurRad="38100" dist="38100" dir="2700000" algn="tl">
                    <a:srgbClr val="FFFFFF"/>
                  </a:outerShdw>
                </a:effectLst>
                <a:ea typeface="仿宋_GB2312" pitchFamily="1" charset="-122"/>
              </a:endParaRPr>
            </a:p>
            <a:p>
              <a:pPr eaLnBrk="0" hangingPunct="0">
                <a:defRPr/>
              </a:pPr>
              <a:r>
                <a:rPr lang="zh-CN" altLang="en-US" dirty="0">
                  <a:solidFill>
                    <a:srgbClr val="FF0000"/>
                  </a:solidFill>
                  <a:effectLst>
                    <a:outerShdw blurRad="38100" dist="38100" dir="2700000" algn="tl">
                      <a:srgbClr val="000000"/>
                    </a:outerShdw>
                  </a:effectLst>
                  <a:ea typeface="仿宋_GB2312" pitchFamily="1" charset="-122"/>
                </a:rPr>
                <a:t>－</a:t>
              </a:r>
            </a:p>
          </p:txBody>
        </p:sp>
        <p:sp>
          <p:nvSpPr>
            <p:cNvPr id="123944" name="Line 30"/>
            <p:cNvSpPr>
              <a:spLocks noChangeShapeType="1"/>
            </p:cNvSpPr>
            <p:nvPr/>
          </p:nvSpPr>
          <p:spPr bwMode="auto">
            <a:xfrm flipH="1">
              <a:off x="704" y="23"/>
              <a:ext cx="336" cy="0"/>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45" name="Oval 31"/>
            <p:cNvSpPr>
              <a:spLocks noChangeArrowheads="1"/>
            </p:cNvSpPr>
            <p:nvPr/>
          </p:nvSpPr>
          <p:spPr bwMode="auto">
            <a:xfrm>
              <a:off x="1021" y="0"/>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23946" name="Oval 32"/>
            <p:cNvSpPr>
              <a:spLocks noChangeArrowheads="1"/>
            </p:cNvSpPr>
            <p:nvPr/>
          </p:nvSpPr>
          <p:spPr bwMode="auto">
            <a:xfrm>
              <a:off x="1112" y="1134"/>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23947" name="Oval 33"/>
            <p:cNvSpPr>
              <a:spLocks noChangeArrowheads="1"/>
            </p:cNvSpPr>
            <p:nvPr/>
          </p:nvSpPr>
          <p:spPr bwMode="auto">
            <a:xfrm>
              <a:off x="114" y="613"/>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23948" name="Line 34"/>
            <p:cNvSpPr>
              <a:spLocks noChangeShapeType="1"/>
            </p:cNvSpPr>
            <p:nvPr/>
          </p:nvSpPr>
          <p:spPr bwMode="auto">
            <a:xfrm flipH="1">
              <a:off x="159" y="1157"/>
              <a:ext cx="953" cy="0"/>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49" name="Oval 35"/>
            <p:cNvSpPr>
              <a:spLocks noChangeArrowheads="1"/>
            </p:cNvSpPr>
            <p:nvPr/>
          </p:nvSpPr>
          <p:spPr bwMode="auto">
            <a:xfrm>
              <a:off x="114" y="1135"/>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8228" name="Text Box 36"/>
            <p:cNvSpPr txBox="1">
              <a:spLocks noChangeArrowheads="1"/>
            </p:cNvSpPr>
            <p:nvPr/>
          </p:nvSpPr>
          <p:spPr bwMode="auto">
            <a:xfrm>
              <a:off x="0" y="613"/>
              <a:ext cx="198" cy="557"/>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en-US" sz="2000" dirty="0">
                  <a:solidFill>
                    <a:srgbClr val="FF0000"/>
                  </a:solidFill>
                  <a:effectLst>
                    <a:outerShdw blurRad="38100" dist="38100" dir="2700000" algn="tl">
                      <a:srgbClr val="000000"/>
                    </a:outerShdw>
                  </a:effectLst>
                  <a:ea typeface="仿宋_GB2312" pitchFamily="1" charset="-122"/>
                </a:rPr>
                <a:t>＋</a:t>
              </a:r>
              <a:endParaRPr lang="zh-CN" altLang="en-US" sz="2000" dirty="0">
                <a:solidFill>
                  <a:srgbClr val="FF0000"/>
                </a:solidFill>
                <a:effectLst>
                  <a:outerShdw blurRad="38100" dist="38100" dir="2700000" algn="tl">
                    <a:srgbClr val="000000"/>
                  </a:outerShdw>
                </a:effectLst>
                <a:ea typeface="仿宋_GB2312" pitchFamily="1" charset="-122"/>
              </a:endParaRPr>
            </a:p>
            <a:p>
              <a:pPr eaLnBrk="0" hangingPunct="0">
                <a:defRPr/>
              </a:pPr>
              <a:r>
                <a:rPr lang="zh-CN" altLang="en-US" sz="2000" dirty="0">
                  <a:solidFill>
                    <a:srgbClr val="FF0000"/>
                  </a:solidFill>
                  <a:effectLst>
                    <a:outerShdw blurRad="38100" dist="38100" dir="2700000" algn="tl">
                      <a:srgbClr val="000000"/>
                    </a:outerShdw>
                  </a:effectLst>
                  <a:ea typeface="仿宋_GB2312" pitchFamily="1" charset="-122"/>
                </a:rPr>
                <a:t>  </a:t>
              </a:r>
              <a:r>
                <a:rPr lang="en-US" altLang="zh-CN" sz="2000" i="1" dirty="0" smtClean="0">
                  <a:solidFill>
                    <a:schemeClr val="bg2"/>
                  </a:solidFill>
                  <a:effectLst>
                    <a:outerShdw blurRad="38100" dist="38100" dir="2700000" algn="tl">
                      <a:srgbClr val="FFFFFF"/>
                    </a:outerShdw>
                  </a:effectLst>
                  <a:ea typeface="仿宋_GB2312" pitchFamily="1" charset="-122"/>
                </a:rPr>
                <a:t>v</a:t>
              </a:r>
              <a:r>
                <a:rPr lang="zh-CN" altLang="en-US" sz="2000" baseline="-25000" dirty="0" smtClean="0">
                  <a:solidFill>
                    <a:schemeClr val="bg2"/>
                  </a:solidFill>
                  <a:effectLst>
                    <a:outerShdw blurRad="38100" dist="38100" dir="2700000" algn="tl">
                      <a:srgbClr val="FFFFFF"/>
                    </a:outerShdw>
                  </a:effectLst>
                  <a:ea typeface="仿宋_GB2312" pitchFamily="1" charset="-122"/>
                </a:rPr>
                <a:t>i</a:t>
              </a:r>
              <a:endParaRPr lang="zh-CN" altLang="en-US" sz="2000" dirty="0">
                <a:solidFill>
                  <a:schemeClr val="bg2"/>
                </a:solidFill>
                <a:effectLst>
                  <a:outerShdw blurRad="38100" dist="38100" dir="2700000" algn="tl">
                    <a:srgbClr val="FFFFFF"/>
                  </a:outerShdw>
                </a:effectLst>
                <a:ea typeface="仿宋_GB2312" pitchFamily="1" charset="-122"/>
              </a:endParaRPr>
            </a:p>
            <a:p>
              <a:pPr eaLnBrk="0" hangingPunct="0">
                <a:defRPr/>
              </a:pPr>
              <a:r>
                <a:rPr lang="zh-CN" altLang="en-US" dirty="0">
                  <a:solidFill>
                    <a:srgbClr val="FF0000"/>
                  </a:solidFill>
                  <a:effectLst>
                    <a:outerShdw blurRad="38100" dist="38100" dir="2700000" algn="tl">
                      <a:srgbClr val="000000"/>
                    </a:outerShdw>
                  </a:effectLst>
                  <a:ea typeface="仿宋_GB2312" pitchFamily="1" charset="-122"/>
                </a:rPr>
                <a:t>－</a:t>
              </a:r>
            </a:p>
          </p:txBody>
        </p:sp>
        <p:sp>
          <p:nvSpPr>
            <p:cNvPr id="8229" name="Text Box 37"/>
            <p:cNvSpPr txBox="1">
              <a:spLocks noChangeArrowheads="1"/>
            </p:cNvSpPr>
            <p:nvPr/>
          </p:nvSpPr>
          <p:spPr bwMode="auto">
            <a:xfrm>
              <a:off x="205" y="409"/>
              <a:ext cx="80" cy="192"/>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zh-CN" altLang="zh-CN" sz="2000" i="1">
                  <a:solidFill>
                    <a:srgbClr val="006600"/>
                  </a:solidFill>
                  <a:ea typeface="仿宋_GB2312" pitchFamily="1" charset="-122"/>
                </a:rPr>
                <a:t>b</a:t>
              </a:r>
              <a:endParaRPr lang="zh-CN" altLang="zh-CN">
                <a:solidFill>
                  <a:srgbClr val="006600"/>
                </a:solidFill>
                <a:ea typeface="仿宋_GB2312" pitchFamily="1" charset="-122"/>
              </a:endParaRPr>
            </a:p>
          </p:txBody>
        </p:sp>
        <p:sp>
          <p:nvSpPr>
            <p:cNvPr id="8230" name="Text Box 38"/>
            <p:cNvSpPr txBox="1">
              <a:spLocks noChangeArrowheads="1"/>
            </p:cNvSpPr>
            <p:nvPr/>
          </p:nvSpPr>
          <p:spPr bwMode="auto">
            <a:xfrm>
              <a:off x="749" y="182"/>
              <a:ext cx="71" cy="192"/>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zh-CN" altLang="zh-CN" sz="2000" i="1">
                  <a:solidFill>
                    <a:srgbClr val="006600"/>
                  </a:solidFill>
                  <a:ea typeface="仿宋_GB2312" pitchFamily="1" charset="-122"/>
                </a:rPr>
                <a:t>e</a:t>
              </a:r>
              <a:endParaRPr lang="zh-CN" altLang="zh-CN">
                <a:solidFill>
                  <a:srgbClr val="006600"/>
                </a:solidFill>
                <a:ea typeface="仿宋_GB2312" pitchFamily="1" charset="-122"/>
              </a:endParaRPr>
            </a:p>
          </p:txBody>
        </p:sp>
        <p:sp>
          <p:nvSpPr>
            <p:cNvPr id="8231" name="Text Box 39"/>
            <p:cNvSpPr txBox="1">
              <a:spLocks noChangeArrowheads="1"/>
            </p:cNvSpPr>
            <p:nvPr/>
          </p:nvSpPr>
          <p:spPr bwMode="auto">
            <a:xfrm>
              <a:off x="749" y="839"/>
              <a:ext cx="71" cy="192"/>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zh-CN" altLang="zh-CN" sz="2000" i="1">
                  <a:solidFill>
                    <a:srgbClr val="006600"/>
                  </a:solidFill>
                  <a:ea typeface="仿宋_GB2312" pitchFamily="1" charset="-122"/>
                </a:rPr>
                <a:t>c</a:t>
              </a:r>
              <a:endParaRPr lang="zh-CN" altLang="zh-CN">
                <a:solidFill>
                  <a:srgbClr val="006600"/>
                </a:solidFill>
                <a:ea typeface="仿宋_GB2312" pitchFamily="1" charset="-122"/>
              </a:endParaRPr>
            </a:p>
          </p:txBody>
        </p:sp>
      </p:grpSp>
      <p:grpSp>
        <p:nvGrpSpPr>
          <p:cNvPr id="4" name="Group 40"/>
          <p:cNvGrpSpPr>
            <a:grpSpLocks/>
          </p:cNvGrpSpPr>
          <p:nvPr/>
        </p:nvGrpSpPr>
        <p:grpSpPr bwMode="auto">
          <a:xfrm>
            <a:off x="5922963" y="2198688"/>
            <a:ext cx="2020887" cy="2162175"/>
            <a:chOff x="0" y="0"/>
            <a:chExt cx="1273" cy="1362"/>
          </a:xfrm>
        </p:grpSpPr>
        <p:sp>
          <p:nvSpPr>
            <p:cNvPr id="123918" name="Line 41"/>
            <p:cNvSpPr>
              <a:spLocks noChangeShapeType="1"/>
            </p:cNvSpPr>
            <p:nvPr/>
          </p:nvSpPr>
          <p:spPr bwMode="auto">
            <a:xfrm rot="-5400000">
              <a:off x="599" y="264"/>
              <a:ext cx="0" cy="336"/>
            </a:xfrm>
            <a:prstGeom prst="line">
              <a:avLst/>
            </a:prstGeom>
            <a:noFill/>
            <a:ln w="57150">
              <a:solidFill>
                <a:srgbClr val="00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19" name="Line 42"/>
            <p:cNvSpPr>
              <a:spLocks noChangeShapeType="1"/>
            </p:cNvSpPr>
            <p:nvPr/>
          </p:nvSpPr>
          <p:spPr bwMode="auto">
            <a:xfrm rot="16200000" flipV="1">
              <a:off x="383" y="267"/>
              <a:ext cx="205" cy="113"/>
            </a:xfrm>
            <a:prstGeom prst="line">
              <a:avLst/>
            </a:prstGeom>
            <a:noFill/>
            <a:ln w="38100">
              <a:solidFill>
                <a:srgbClr val="000066"/>
              </a:solidFill>
              <a:round/>
              <a:headEnd/>
              <a:tailEnd type="triangle"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20" name="Line 43"/>
            <p:cNvSpPr>
              <a:spLocks noChangeShapeType="1"/>
            </p:cNvSpPr>
            <p:nvPr/>
          </p:nvSpPr>
          <p:spPr bwMode="auto">
            <a:xfrm rot="-5400000">
              <a:off x="610" y="271"/>
              <a:ext cx="205" cy="114"/>
            </a:xfrm>
            <a:prstGeom prst="line">
              <a:avLst/>
            </a:prstGeom>
            <a:noFill/>
            <a:ln w="38100">
              <a:solidFill>
                <a:srgbClr val="00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21" name="Line 44"/>
            <p:cNvSpPr>
              <a:spLocks noChangeShapeType="1"/>
            </p:cNvSpPr>
            <p:nvPr/>
          </p:nvSpPr>
          <p:spPr bwMode="auto">
            <a:xfrm>
              <a:off x="589" y="430"/>
              <a:ext cx="0" cy="903"/>
            </a:xfrm>
            <a:prstGeom prst="line">
              <a:avLst/>
            </a:prstGeom>
            <a:noFill/>
            <a:ln w="31750">
              <a:solidFill>
                <a:srgbClr val="663300"/>
              </a:solidFill>
              <a:round/>
              <a:headEnd/>
              <a:tailEnd type="oval"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37" name="Text Box 45"/>
            <p:cNvSpPr txBox="1">
              <a:spLocks noChangeArrowheads="1"/>
            </p:cNvSpPr>
            <p:nvPr/>
          </p:nvSpPr>
          <p:spPr bwMode="auto">
            <a:xfrm>
              <a:off x="1044" y="317"/>
              <a:ext cx="229" cy="950"/>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en-US" sz="2000" dirty="0">
                  <a:solidFill>
                    <a:srgbClr val="FF0000"/>
                  </a:solidFill>
                  <a:effectLst>
                    <a:outerShdw blurRad="38100" dist="38100" dir="2700000" algn="tl">
                      <a:srgbClr val="000000"/>
                    </a:outerShdw>
                  </a:effectLst>
                  <a:ea typeface="仿宋_GB2312" pitchFamily="1" charset="-122"/>
                </a:rPr>
                <a:t>＋</a:t>
              </a:r>
              <a:endParaRPr lang="zh-CN" altLang="en-US" sz="2000" dirty="0">
                <a:solidFill>
                  <a:srgbClr val="FF0000"/>
                </a:solidFill>
                <a:effectLst>
                  <a:outerShdw blurRad="38100" dist="38100" dir="2700000" algn="tl">
                    <a:srgbClr val="000000"/>
                  </a:outerShdw>
                </a:effectLst>
                <a:ea typeface="仿宋_GB2312" pitchFamily="1" charset="-122"/>
              </a:endParaRPr>
            </a:p>
            <a:p>
              <a:pPr eaLnBrk="0" hangingPunct="0">
                <a:defRPr/>
              </a:pPr>
              <a:endParaRPr lang="zh-CN" altLang="en-US" sz="2000" dirty="0">
                <a:solidFill>
                  <a:srgbClr val="FF0000"/>
                </a:solidFill>
                <a:effectLst>
                  <a:outerShdw blurRad="38100" dist="38100" dir="2700000" algn="tl">
                    <a:srgbClr val="000000"/>
                  </a:outerShdw>
                </a:effectLst>
                <a:ea typeface="仿宋_GB2312" pitchFamily="1" charset="-122"/>
              </a:endParaRPr>
            </a:p>
            <a:p>
              <a:pPr eaLnBrk="0" hangingPunct="0">
                <a:defRPr/>
              </a:pPr>
              <a:r>
                <a:rPr lang="zh-CN" altLang="en-US" sz="2000" dirty="0">
                  <a:solidFill>
                    <a:schemeClr val="bg2"/>
                  </a:solidFill>
                  <a:effectLst>
                    <a:outerShdw blurRad="38100" dist="38100" dir="2700000" algn="tl">
                      <a:srgbClr val="FFFFFF"/>
                    </a:outerShdw>
                  </a:effectLst>
                  <a:ea typeface="仿宋_GB2312" pitchFamily="1" charset="-122"/>
                </a:rPr>
                <a:t>  </a:t>
              </a:r>
              <a:r>
                <a:rPr lang="en-US" altLang="zh-CN" sz="2000" i="1" dirty="0" smtClean="0">
                  <a:solidFill>
                    <a:schemeClr val="bg2"/>
                  </a:solidFill>
                  <a:effectLst>
                    <a:outerShdw blurRad="38100" dist="38100" dir="2700000" algn="tl">
                      <a:srgbClr val="FFFFFF"/>
                    </a:outerShdw>
                  </a:effectLst>
                  <a:ea typeface="仿宋_GB2312" pitchFamily="1" charset="-122"/>
                </a:rPr>
                <a:t>v</a:t>
              </a:r>
              <a:r>
                <a:rPr lang="zh-CN" altLang="en-US" sz="2000" baseline="-25000" dirty="0" smtClean="0">
                  <a:solidFill>
                    <a:schemeClr val="bg2"/>
                  </a:solidFill>
                  <a:effectLst>
                    <a:outerShdw blurRad="38100" dist="38100" dir="2700000" algn="tl">
                      <a:srgbClr val="FFFFFF"/>
                    </a:outerShdw>
                  </a:effectLst>
                  <a:ea typeface="仿宋_GB2312" pitchFamily="1" charset="-122"/>
                </a:rPr>
                <a:t>0</a:t>
              </a:r>
              <a:endParaRPr lang="zh-CN" altLang="en-US" sz="2000" dirty="0">
                <a:solidFill>
                  <a:schemeClr val="bg2"/>
                </a:solidFill>
                <a:effectLst>
                  <a:outerShdw blurRad="38100" dist="38100" dir="2700000" algn="tl">
                    <a:srgbClr val="FFFFFF"/>
                  </a:outerShdw>
                </a:effectLst>
                <a:ea typeface="仿宋_GB2312" pitchFamily="1" charset="-122"/>
              </a:endParaRPr>
            </a:p>
            <a:p>
              <a:pPr eaLnBrk="0" hangingPunct="0">
                <a:defRPr/>
              </a:pPr>
              <a:endParaRPr lang="zh-CN" altLang="en-US" sz="2000" dirty="0">
                <a:effectLst>
                  <a:outerShdw blurRad="38100" dist="38100" dir="2700000" algn="tl">
                    <a:srgbClr val="000000"/>
                  </a:outerShdw>
                </a:effectLst>
                <a:ea typeface="仿宋_GB2312" pitchFamily="1" charset="-122"/>
              </a:endParaRPr>
            </a:p>
            <a:p>
              <a:pPr eaLnBrk="0" hangingPunct="0">
                <a:defRPr/>
              </a:pPr>
              <a:r>
                <a:rPr lang="zh-CN" altLang="en-US" dirty="0">
                  <a:solidFill>
                    <a:srgbClr val="FF0000"/>
                  </a:solidFill>
                  <a:effectLst>
                    <a:outerShdw blurRad="38100" dist="38100" dir="2700000" algn="tl">
                      <a:srgbClr val="000000"/>
                    </a:outerShdw>
                  </a:effectLst>
                  <a:ea typeface="仿宋_GB2312" pitchFamily="1" charset="-122"/>
                </a:rPr>
                <a:t>－</a:t>
              </a:r>
            </a:p>
          </p:txBody>
        </p:sp>
        <p:grpSp>
          <p:nvGrpSpPr>
            <p:cNvPr id="5" name="Group 46"/>
            <p:cNvGrpSpPr>
              <a:grpSpLocks/>
            </p:cNvGrpSpPr>
            <p:nvPr/>
          </p:nvGrpSpPr>
          <p:grpSpPr bwMode="auto">
            <a:xfrm>
              <a:off x="748" y="204"/>
              <a:ext cx="362" cy="46"/>
              <a:chOff x="0" y="0"/>
              <a:chExt cx="362" cy="46"/>
            </a:xfrm>
          </p:grpSpPr>
          <p:sp>
            <p:nvSpPr>
              <p:cNvPr id="123935" name="Line 47"/>
              <p:cNvSpPr>
                <a:spLocks noChangeShapeType="1"/>
              </p:cNvSpPr>
              <p:nvPr/>
            </p:nvSpPr>
            <p:spPr bwMode="auto">
              <a:xfrm flipH="1">
                <a:off x="0" y="23"/>
                <a:ext cx="336" cy="0"/>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36" name="Oval 48"/>
              <p:cNvSpPr>
                <a:spLocks noChangeArrowheads="1"/>
              </p:cNvSpPr>
              <p:nvPr/>
            </p:nvSpPr>
            <p:spPr bwMode="auto">
              <a:xfrm>
                <a:off x="317" y="0"/>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grpSp>
          <p:nvGrpSpPr>
            <p:cNvPr id="6" name="Group 49"/>
            <p:cNvGrpSpPr>
              <a:grpSpLocks/>
            </p:cNvGrpSpPr>
            <p:nvPr/>
          </p:nvGrpSpPr>
          <p:grpSpPr bwMode="auto">
            <a:xfrm>
              <a:off x="68" y="226"/>
              <a:ext cx="381" cy="46"/>
              <a:chOff x="0" y="0"/>
              <a:chExt cx="381" cy="46"/>
            </a:xfrm>
          </p:grpSpPr>
          <p:sp>
            <p:nvSpPr>
              <p:cNvPr id="123933" name="Line 50"/>
              <p:cNvSpPr>
                <a:spLocks noChangeShapeType="1"/>
              </p:cNvSpPr>
              <p:nvPr/>
            </p:nvSpPr>
            <p:spPr bwMode="auto">
              <a:xfrm flipH="1">
                <a:off x="45" y="22"/>
                <a:ext cx="336" cy="0"/>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34" name="Oval 51"/>
              <p:cNvSpPr>
                <a:spLocks noChangeArrowheads="1"/>
              </p:cNvSpPr>
              <p:nvPr/>
            </p:nvSpPr>
            <p:spPr bwMode="auto">
              <a:xfrm>
                <a:off x="0" y="0"/>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grpSp>
          <p:nvGrpSpPr>
            <p:cNvPr id="7" name="Group 52"/>
            <p:cNvGrpSpPr>
              <a:grpSpLocks/>
            </p:cNvGrpSpPr>
            <p:nvPr/>
          </p:nvGrpSpPr>
          <p:grpSpPr bwMode="auto">
            <a:xfrm>
              <a:off x="68" y="1315"/>
              <a:ext cx="1043" cy="47"/>
              <a:chOff x="0" y="0"/>
              <a:chExt cx="1043" cy="47"/>
            </a:xfrm>
          </p:grpSpPr>
          <p:sp>
            <p:nvSpPr>
              <p:cNvPr id="123930" name="Oval 53"/>
              <p:cNvSpPr>
                <a:spLocks noChangeArrowheads="1"/>
              </p:cNvSpPr>
              <p:nvPr/>
            </p:nvSpPr>
            <p:spPr bwMode="auto">
              <a:xfrm>
                <a:off x="998" y="0"/>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23931" name="Line 54"/>
              <p:cNvSpPr>
                <a:spLocks noChangeShapeType="1"/>
              </p:cNvSpPr>
              <p:nvPr/>
            </p:nvSpPr>
            <p:spPr bwMode="auto">
              <a:xfrm flipH="1">
                <a:off x="45" y="23"/>
                <a:ext cx="953" cy="0"/>
              </a:xfrm>
              <a:prstGeom prst="line">
                <a:avLst/>
              </a:prstGeom>
              <a:noFill/>
              <a:ln w="31750">
                <a:solidFill>
                  <a:srgbClr val="66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932" name="Oval 55"/>
              <p:cNvSpPr>
                <a:spLocks noChangeArrowheads="1"/>
              </p:cNvSpPr>
              <p:nvPr/>
            </p:nvSpPr>
            <p:spPr bwMode="auto">
              <a:xfrm>
                <a:off x="0" y="1"/>
                <a:ext cx="45" cy="46"/>
              </a:xfrm>
              <a:prstGeom prst="ellipse">
                <a:avLst/>
              </a:prstGeom>
              <a:solidFill>
                <a:schemeClr val="bg1"/>
              </a:solidFill>
              <a:ln w="28575">
                <a:solidFill>
                  <a:srgbClr val="663300"/>
                </a:solidFill>
                <a:round/>
                <a:headEnd/>
                <a:tailEnd/>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sp>
          <p:nvSpPr>
            <p:cNvPr id="8248" name="Text Box 56"/>
            <p:cNvSpPr txBox="1">
              <a:spLocks noChangeArrowheads="1"/>
            </p:cNvSpPr>
            <p:nvPr/>
          </p:nvSpPr>
          <p:spPr bwMode="auto">
            <a:xfrm>
              <a:off x="0" y="362"/>
              <a:ext cx="161" cy="922"/>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en-US" sz="2000" dirty="0">
                  <a:solidFill>
                    <a:srgbClr val="FF0000"/>
                  </a:solidFill>
                  <a:effectLst>
                    <a:outerShdw blurRad="38100" dist="38100" dir="2700000" algn="tl">
                      <a:srgbClr val="000000"/>
                    </a:outerShdw>
                  </a:effectLst>
                  <a:ea typeface="仿宋_GB2312" pitchFamily="1" charset="-122"/>
                </a:rPr>
                <a:t>＋</a:t>
              </a:r>
              <a:endParaRPr lang="zh-CN" altLang="en-US" sz="2000" dirty="0">
                <a:solidFill>
                  <a:srgbClr val="FF0000"/>
                </a:solidFill>
                <a:effectLst>
                  <a:outerShdw blurRad="38100" dist="38100" dir="2700000" algn="tl">
                    <a:srgbClr val="000000"/>
                  </a:outerShdw>
                </a:effectLst>
                <a:ea typeface="仿宋_GB2312" pitchFamily="1" charset="-122"/>
              </a:endParaRPr>
            </a:p>
            <a:p>
              <a:pPr eaLnBrk="0" hangingPunct="0">
                <a:defRPr/>
              </a:pPr>
              <a:r>
                <a:rPr lang="zh-CN" altLang="en-US" sz="2000" dirty="0">
                  <a:solidFill>
                    <a:srgbClr val="FF0000"/>
                  </a:solidFill>
                  <a:effectLst>
                    <a:outerShdw blurRad="38100" dist="38100" dir="2700000" algn="tl">
                      <a:srgbClr val="000000"/>
                    </a:outerShdw>
                  </a:effectLst>
                  <a:ea typeface="仿宋_GB2312" pitchFamily="1" charset="-122"/>
                </a:rPr>
                <a:t> </a:t>
              </a:r>
            </a:p>
            <a:p>
              <a:pPr eaLnBrk="0" hangingPunct="0">
                <a:defRPr/>
              </a:pPr>
              <a:r>
                <a:rPr lang="zh-CN" altLang="en-US" sz="2000" dirty="0">
                  <a:solidFill>
                    <a:schemeClr val="bg2"/>
                  </a:solidFill>
                  <a:effectLst>
                    <a:outerShdw blurRad="38100" dist="38100" dir="2700000" algn="tl">
                      <a:srgbClr val="FFFFFF"/>
                    </a:outerShdw>
                  </a:effectLst>
                  <a:ea typeface="仿宋_GB2312" pitchFamily="1" charset="-122"/>
                </a:rPr>
                <a:t> </a:t>
              </a:r>
              <a:r>
                <a:rPr lang="en-US" altLang="zh-CN" sz="2000" i="1" dirty="0" smtClean="0">
                  <a:solidFill>
                    <a:schemeClr val="bg2"/>
                  </a:solidFill>
                  <a:effectLst>
                    <a:outerShdw blurRad="38100" dist="38100" dir="2700000" algn="tl">
                      <a:srgbClr val="FFFFFF"/>
                    </a:outerShdw>
                  </a:effectLst>
                  <a:ea typeface="仿宋_GB2312" pitchFamily="1" charset="-122"/>
                </a:rPr>
                <a:t>v</a:t>
              </a:r>
              <a:r>
                <a:rPr lang="zh-CN" altLang="en-US" sz="2000" baseline="-25000" dirty="0" smtClean="0">
                  <a:solidFill>
                    <a:schemeClr val="bg2"/>
                  </a:solidFill>
                  <a:effectLst>
                    <a:outerShdw blurRad="38100" dist="38100" dir="2700000" algn="tl">
                      <a:srgbClr val="FFFFFF"/>
                    </a:outerShdw>
                  </a:effectLst>
                  <a:ea typeface="仿宋_GB2312" pitchFamily="1" charset="-122"/>
                </a:rPr>
                <a:t>i</a:t>
              </a:r>
              <a:endParaRPr lang="zh-CN" altLang="en-US" sz="2000" dirty="0">
                <a:solidFill>
                  <a:schemeClr val="bg2"/>
                </a:solidFill>
                <a:effectLst>
                  <a:outerShdw blurRad="38100" dist="38100" dir="2700000" algn="tl">
                    <a:srgbClr val="FFFFFF"/>
                  </a:outerShdw>
                </a:effectLst>
                <a:ea typeface="仿宋_GB2312" pitchFamily="1" charset="-122"/>
              </a:endParaRPr>
            </a:p>
            <a:p>
              <a:pPr eaLnBrk="0" hangingPunct="0">
                <a:defRPr/>
              </a:pPr>
              <a:endParaRPr lang="zh-CN" altLang="en-US" dirty="0">
                <a:solidFill>
                  <a:srgbClr val="FF0000"/>
                </a:solidFill>
                <a:effectLst>
                  <a:outerShdw blurRad="38100" dist="38100" dir="2700000" algn="tl">
                    <a:srgbClr val="000000"/>
                  </a:outerShdw>
                </a:effectLst>
                <a:ea typeface="仿宋_GB2312" pitchFamily="1" charset="-122"/>
              </a:endParaRPr>
            </a:p>
            <a:p>
              <a:pPr eaLnBrk="0" hangingPunct="0">
                <a:defRPr/>
              </a:pPr>
              <a:r>
                <a:rPr lang="zh-CN" altLang="en-US" dirty="0">
                  <a:solidFill>
                    <a:srgbClr val="FF0000"/>
                  </a:solidFill>
                  <a:effectLst>
                    <a:outerShdw blurRad="38100" dist="38100" dir="2700000" algn="tl">
                      <a:srgbClr val="000000"/>
                    </a:outerShdw>
                  </a:effectLst>
                  <a:ea typeface="仿宋_GB2312" pitchFamily="1" charset="-122"/>
                </a:rPr>
                <a:t>－</a:t>
              </a:r>
            </a:p>
          </p:txBody>
        </p:sp>
        <p:sp>
          <p:nvSpPr>
            <p:cNvPr id="8249" name="Text Box 57"/>
            <p:cNvSpPr txBox="1">
              <a:spLocks noChangeArrowheads="1"/>
            </p:cNvSpPr>
            <p:nvPr/>
          </p:nvSpPr>
          <p:spPr bwMode="auto">
            <a:xfrm>
              <a:off x="657" y="544"/>
              <a:ext cx="80" cy="192"/>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zh-CN" altLang="zh-CN" sz="2000" i="1">
                  <a:solidFill>
                    <a:srgbClr val="006600"/>
                  </a:solidFill>
                  <a:ea typeface="仿宋_GB2312" pitchFamily="1" charset="-122"/>
                </a:rPr>
                <a:t>b</a:t>
              </a:r>
              <a:endParaRPr lang="zh-CN" altLang="zh-CN">
                <a:solidFill>
                  <a:srgbClr val="006600"/>
                </a:solidFill>
                <a:ea typeface="仿宋_GB2312" pitchFamily="1" charset="-122"/>
              </a:endParaRPr>
            </a:p>
          </p:txBody>
        </p:sp>
        <p:sp>
          <p:nvSpPr>
            <p:cNvPr id="8250" name="Text Box 58"/>
            <p:cNvSpPr txBox="1">
              <a:spLocks noChangeArrowheads="1"/>
            </p:cNvSpPr>
            <p:nvPr/>
          </p:nvSpPr>
          <p:spPr bwMode="auto">
            <a:xfrm>
              <a:off x="204" y="45"/>
              <a:ext cx="71" cy="192"/>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zh-CN" altLang="zh-CN" sz="2000" i="1">
                  <a:solidFill>
                    <a:srgbClr val="006600"/>
                  </a:solidFill>
                  <a:ea typeface="仿宋_GB2312" pitchFamily="1" charset="-122"/>
                </a:rPr>
                <a:t>e</a:t>
              </a:r>
              <a:endParaRPr lang="zh-CN" altLang="zh-CN">
                <a:solidFill>
                  <a:srgbClr val="006600"/>
                </a:solidFill>
                <a:ea typeface="仿宋_GB2312" pitchFamily="1" charset="-122"/>
              </a:endParaRPr>
            </a:p>
          </p:txBody>
        </p:sp>
        <p:sp>
          <p:nvSpPr>
            <p:cNvPr id="8251" name="Text Box 59"/>
            <p:cNvSpPr txBox="1">
              <a:spLocks noChangeArrowheads="1"/>
            </p:cNvSpPr>
            <p:nvPr/>
          </p:nvSpPr>
          <p:spPr bwMode="auto">
            <a:xfrm>
              <a:off x="975" y="0"/>
              <a:ext cx="71" cy="192"/>
            </a:xfrm>
            <a:prstGeom prst="rect">
              <a:avLst/>
            </a:prstGeom>
            <a:gradFill rotWithShape="1">
              <a:gsLst>
                <a:gs pos="0">
                  <a:schemeClr val="hlink">
                    <a:alpha val="0"/>
                  </a:schemeClr>
                </a:gs>
                <a:gs pos="100000">
                  <a:schemeClr val="hlink">
                    <a:gamma/>
                    <a:tint val="0"/>
                    <a:invGamma/>
                    <a:alpha val="0"/>
                  </a:schemeClr>
                </a:gs>
              </a:gsLst>
              <a:path path="shape">
                <a:fillToRect l="50000" t="50000" r="50000" b="50000"/>
              </a:path>
            </a:gradFill>
            <a:ln w="9525">
              <a:noFill/>
              <a:miter lim="800000"/>
              <a:headEnd/>
              <a:tailEnd/>
            </a:ln>
            <a:effectLst/>
          </p:spPr>
          <p:txBody>
            <a:bodyPr wrap="none" lIns="0" tIns="0" rIns="0" bIns="0">
              <a:spAutoFit/>
            </a:bodyPr>
            <a:lstStyle/>
            <a:p>
              <a:pPr eaLnBrk="0" hangingPunct="0">
                <a:defRPr/>
              </a:pPr>
              <a:r>
                <a:rPr lang="zh-CN" altLang="zh-CN" sz="2000" i="1">
                  <a:solidFill>
                    <a:srgbClr val="006600"/>
                  </a:solidFill>
                  <a:ea typeface="仿宋_GB2312" pitchFamily="1" charset="-122"/>
                </a:rPr>
                <a:t>c</a:t>
              </a:r>
              <a:endParaRPr lang="zh-CN" altLang="zh-CN">
                <a:solidFill>
                  <a:srgbClr val="006600"/>
                </a:solidFill>
                <a:ea typeface="仿宋_GB2312" pitchFamily="1" charset="-122"/>
              </a:endParaRPr>
            </a:p>
          </p:txBody>
        </p:sp>
      </p:grpSp>
      <p:sp>
        <p:nvSpPr>
          <p:cNvPr id="8252" name="AutoShape 60"/>
          <p:cNvSpPr>
            <a:spLocks noChangeArrowheads="1"/>
          </p:cNvSpPr>
          <p:nvPr/>
        </p:nvSpPr>
        <p:spPr bwMode="auto">
          <a:xfrm>
            <a:off x="704850" y="4719638"/>
            <a:ext cx="2427288" cy="355600"/>
          </a:xfrm>
          <a:prstGeom prst="wedgeRoundRectCallout">
            <a:avLst>
              <a:gd name="adj1" fmla="val 18213"/>
              <a:gd name="adj2" fmla="val -267412"/>
              <a:gd name="adj3" fmla="val 16667"/>
            </a:avLst>
          </a:prstGeom>
          <a:gradFill rotWithShape="1">
            <a:gsLst>
              <a:gs pos="0">
                <a:schemeClr val="hlink">
                  <a:alpha val="45999"/>
                </a:schemeClr>
              </a:gs>
              <a:gs pos="50000">
                <a:schemeClr val="hlink">
                  <a:gamma/>
                  <a:tint val="0"/>
                  <a:invGamma/>
                  <a:alpha val="0"/>
                </a:schemeClr>
              </a:gs>
              <a:gs pos="100000">
                <a:schemeClr val="hlink">
                  <a:alpha val="45999"/>
                </a:schemeClr>
              </a:gs>
            </a:gsLst>
            <a:lin ang="2700000" scaled="1"/>
          </a:gradFill>
          <a:ln w="9525" cmpd="sng">
            <a:solidFill>
              <a:srgbClr val="000066"/>
            </a:solidFill>
            <a:miter lim="800000"/>
            <a:headEnd/>
            <a:tailEnd/>
          </a:ln>
          <a:effectLst/>
        </p:spPr>
        <p:txBody>
          <a:bodyPr lIns="0" tIns="0" rIns="0" bIns="0">
            <a:spAutoFit/>
          </a:bodyPr>
          <a:lstStyle/>
          <a:p>
            <a:pPr eaLnBrk="0" hangingPunct="0">
              <a:defRPr/>
            </a:pPr>
            <a:r>
              <a:rPr lang="zh-CN" sz="2100" dirty="0">
                <a:effectLst>
                  <a:outerShdw blurRad="38100" dist="38100" dir="2700000" algn="tl">
                    <a:srgbClr val="FFFFFF"/>
                  </a:outerShdw>
                </a:effectLst>
                <a:ea typeface="仿宋_GB2312" pitchFamily="1" charset="-122"/>
              </a:rPr>
              <a:t>共发射极放大电路</a:t>
            </a:r>
          </a:p>
        </p:txBody>
      </p:sp>
      <p:sp>
        <p:nvSpPr>
          <p:cNvPr id="8253" name="AutoShape 61"/>
          <p:cNvSpPr>
            <a:spLocks noChangeArrowheads="1"/>
          </p:cNvSpPr>
          <p:nvPr/>
        </p:nvSpPr>
        <p:spPr bwMode="auto">
          <a:xfrm>
            <a:off x="3330575" y="4681538"/>
            <a:ext cx="2427288" cy="355600"/>
          </a:xfrm>
          <a:prstGeom prst="wedgeRoundRectCallout">
            <a:avLst>
              <a:gd name="adj1" fmla="val 4741"/>
              <a:gd name="adj2" fmla="val -248662"/>
              <a:gd name="adj3" fmla="val 16667"/>
            </a:avLst>
          </a:prstGeom>
          <a:gradFill rotWithShape="1">
            <a:gsLst>
              <a:gs pos="0">
                <a:schemeClr val="hlink">
                  <a:alpha val="45999"/>
                </a:schemeClr>
              </a:gs>
              <a:gs pos="50000">
                <a:schemeClr val="hlink">
                  <a:gamma/>
                  <a:tint val="0"/>
                  <a:invGamma/>
                  <a:alpha val="0"/>
                </a:schemeClr>
              </a:gs>
              <a:gs pos="100000">
                <a:schemeClr val="hlink">
                  <a:alpha val="45999"/>
                </a:schemeClr>
              </a:gs>
            </a:gsLst>
            <a:lin ang="2700000" scaled="1"/>
          </a:gradFill>
          <a:ln w="9525" cmpd="sng">
            <a:solidFill>
              <a:srgbClr val="000066"/>
            </a:solidFill>
            <a:miter lim="800000"/>
            <a:headEnd/>
            <a:tailEnd/>
          </a:ln>
          <a:effectLst/>
        </p:spPr>
        <p:txBody>
          <a:bodyPr lIns="0" tIns="0" rIns="0" bIns="0">
            <a:spAutoFit/>
          </a:bodyPr>
          <a:lstStyle/>
          <a:p>
            <a:pPr eaLnBrk="0" hangingPunct="0">
              <a:defRPr/>
            </a:pPr>
            <a:r>
              <a:rPr lang="zh-CN" sz="2100" dirty="0">
                <a:effectLst>
                  <a:outerShdw blurRad="38100" dist="38100" dir="2700000" algn="tl">
                    <a:srgbClr val="FFFFFF"/>
                  </a:outerShdw>
                </a:effectLst>
                <a:ea typeface="仿宋_GB2312" pitchFamily="1" charset="-122"/>
              </a:rPr>
              <a:t>共集电极放大电路</a:t>
            </a:r>
          </a:p>
        </p:txBody>
      </p:sp>
      <p:sp>
        <p:nvSpPr>
          <p:cNvPr id="8254" name="AutoShape 62"/>
          <p:cNvSpPr>
            <a:spLocks noChangeArrowheads="1"/>
          </p:cNvSpPr>
          <p:nvPr/>
        </p:nvSpPr>
        <p:spPr bwMode="auto">
          <a:xfrm>
            <a:off x="5994400" y="4681538"/>
            <a:ext cx="2124075" cy="355600"/>
          </a:xfrm>
          <a:prstGeom prst="wedgeRoundRectCallout">
            <a:avLst>
              <a:gd name="adj1" fmla="val 2838"/>
              <a:gd name="adj2" fmla="val -403125"/>
              <a:gd name="adj3" fmla="val 16667"/>
            </a:avLst>
          </a:prstGeom>
          <a:gradFill rotWithShape="1">
            <a:gsLst>
              <a:gs pos="0">
                <a:schemeClr val="hlink">
                  <a:alpha val="45999"/>
                </a:schemeClr>
              </a:gs>
              <a:gs pos="50000">
                <a:schemeClr val="hlink">
                  <a:gamma/>
                  <a:tint val="0"/>
                  <a:invGamma/>
                  <a:alpha val="0"/>
                </a:schemeClr>
              </a:gs>
              <a:gs pos="100000">
                <a:schemeClr val="hlink">
                  <a:alpha val="45999"/>
                </a:schemeClr>
              </a:gs>
            </a:gsLst>
            <a:lin ang="2700000" scaled="1"/>
          </a:gradFill>
          <a:ln w="9525" cmpd="sng">
            <a:solidFill>
              <a:srgbClr val="000066"/>
            </a:solidFill>
            <a:miter lim="800000"/>
            <a:headEnd/>
            <a:tailEnd/>
          </a:ln>
          <a:effectLst/>
        </p:spPr>
        <p:txBody>
          <a:bodyPr lIns="0" tIns="0" rIns="0" bIns="0">
            <a:spAutoFit/>
          </a:bodyPr>
          <a:lstStyle/>
          <a:p>
            <a:pPr eaLnBrk="0" hangingPunct="0">
              <a:defRPr/>
            </a:pPr>
            <a:r>
              <a:rPr lang="zh-CN" sz="2100" dirty="0">
                <a:effectLst>
                  <a:outerShdw blurRad="38100" dist="38100" dir="2700000" algn="tl">
                    <a:srgbClr val="FFFFFF"/>
                  </a:outerShdw>
                </a:effectLst>
                <a:ea typeface="仿宋_GB2312" pitchFamily="1" charset="-122"/>
              </a:rPr>
              <a:t>共基极放大电路</a:t>
            </a:r>
          </a:p>
        </p:txBody>
      </p:sp>
      <p:sp>
        <p:nvSpPr>
          <p:cNvPr id="123913" name="Text Box 2"/>
          <p:cNvSpPr txBox="1">
            <a:spLocks noChangeArrowheads="1"/>
          </p:cNvSpPr>
          <p:nvPr/>
        </p:nvSpPr>
        <p:spPr bwMode="auto">
          <a:xfrm>
            <a:off x="206375" y="174625"/>
            <a:ext cx="788511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en-US" altLang="zh-CN" sz="3200">
                <a:solidFill>
                  <a:srgbClr val="FF0000"/>
                </a:solidFill>
                <a:ea typeface="楷体_GB2312" pitchFamily="49" charset="-122"/>
              </a:rPr>
              <a:t>BJT</a:t>
            </a:r>
            <a:r>
              <a:rPr lang="zh-CN" altLang="en-US" sz="3200">
                <a:solidFill>
                  <a:srgbClr val="FF0000"/>
                </a:solidFill>
                <a:ea typeface="楷体_GB2312" pitchFamily="49" charset="-122"/>
              </a:rPr>
              <a:t>在放大电路中的三种组态</a:t>
            </a:r>
          </a:p>
        </p:txBody>
      </p:sp>
      <p:sp>
        <p:nvSpPr>
          <p:cNvPr id="66" name="Text Box 72"/>
          <p:cNvSpPr txBox="1">
            <a:spLocks noChangeArrowheads="1"/>
          </p:cNvSpPr>
          <p:nvPr/>
        </p:nvSpPr>
        <p:spPr bwMode="auto">
          <a:xfrm>
            <a:off x="285750" y="730250"/>
            <a:ext cx="8137525"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lnSpc>
                <a:spcPct val="150000"/>
              </a:lnSpc>
            </a:pPr>
            <a:r>
              <a:rPr lang="zh-CN" altLang="en-US" sz="2400">
                <a:solidFill>
                  <a:srgbClr val="000050"/>
                </a:solidFill>
                <a:ea typeface="仿宋_GB2312" pitchFamily="49" charset="-122"/>
              </a:rPr>
              <a:t>晶体三极管具有电流放大作用，以三极管为核心元件，加上适当的外围元件，就可以组成放大电路。</a:t>
            </a:r>
          </a:p>
        </p:txBody>
      </p:sp>
      <p:sp>
        <p:nvSpPr>
          <p:cNvPr id="64" name="Text Box 3"/>
          <p:cNvSpPr txBox="1">
            <a:spLocks noChangeArrowheads="1"/>
          </p:cNvSpPr>
          <p:nvPr/>
        </p:nvSpPr>
        <p:spPr bwMode="auto">
          <a:xfrm>
            <a:off x="3619500" y="5334000"/>
            <a:ext cx="3124200" cy="117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fontAlgn="b" hangingPunct="1">
              <a:lnSpc>
                <a:spcPct val="130000"/>
              </a:lnSpc>
            </a:pPr>
            <a:r>
              <a:rPr kumimoji="1" lang="en-US" altLang="zh-CN"/>
              <a:t>c</a:t>
            </a:r>
            <a:r>
              <a:rPr kumimoji="1" lang="zh-CN" altLang="en-US"/>
              <a:t>作为公共端</a:t>
            </a:r>
          </a:p>
          <a:p>
            <a:pPr eaLnBrk="1" fontAlgn="b" hangingPunct="1">
              <a:lnSpc>
                <a:spcPct val="130000"/>
              </a:lnSpc>
            </a:pPr>
            <a:r>
              <a:rPr kumimoji="1" lang="en-US" altLang="zh-CN"/>
              <a:t>b</a:t>
            </a:r>
            <a:r>
              <a:rPr kumimoji="1" lang="zh-CN" altLang="en-US"/>
              <a:t>为输入端</a:t>
            </a:r>
          </a:p>
          <a:p>
            <a:pPr eaLnBrk="1" fontAlgn="b" hangingPunct="1">
              <a:lnSpc>
                <a:spcPct val="130000"/>
              </a:lnSpc>
            </a:pPr>
            <a:r>
              <a:rPr kumimoji="1" lang="en-US" altLang="zh-CN"/>
              <a:t>e</a:t>
            </a:r>
            <a:r>
              <a:rPr kumimoji="1" lang="zh-CN" altLang="en-US"/>
              <a:t>为输出端</a:t>
            </a:r>
          </a:p>
        </p:txBody>
      </p:sp>
      <p:sp>
        <p:nvSpPr>
          <p:cNvPr id="65" name="Text Box 4"/>
          <p:cNvSpPr txBox="1">
            <a:spLocks noChangeArrowheads="1"/>
          </p:cNvSpPr>
          <p:nvPr/>
        </p:nvSpPr>
        <p:spPr bwMode="auto">
          <a:xfrm>
            <a:off x="6516688" y="5254625"/>
            <a:ext cx="2341562" cy="117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fontAlgn="b" hangingPunct="1">
              <a:lnSpc>
                <a:spcPct val="130000"/>
              </a:lnSpc>
            </a:pPr>
            <a:r>
              <a:rPr kumimoji="1" lang="en-US" altLang="zh-CN"/>
              <a:t>b</a:t>
            </a:r>
            <a:r>
              <a:rPr kumimoji="1" lang="zh-CN" altLang="en-US"/>
              <a:t>作为公共端</a:t>
            </a:r>
            <a:endParaRPr kumimoji="1" lang="en-US" altLang="zh-CN"/>
          </a:p>
          <a:p>
            <a:pPr eaLnBrk="1" fontAlgn="b" hangingPunct="1">
              <a:lnSpc>
                <a:spcPct val="130000"/>
              </a:lnSpc>
            </a:pPr>
            <a:r>
              <a:rPr kumimoji="1" lang="en-US" altLang="zh-CN"/>
              <a:t>e</a:t>
            </a:r>
            <a:r>
              <a:rPr kumimoji="1" lang="zh-CN" altLang="en-US"/>
              <a:t>为输入端</a:t>
            </a:r>
          </a:p>
          <a:p>
            <a:pPr eaLnBrk="1" fontAlgn="b" hangingPunct="1">
              <a:lnSpc>
                <a:spcPct val="130000"/>
              </a:lnSpc>
            </a:pPr>
            <a:r>
              <a:rPr kumimoji="1" lang="zh-CN" altLang="en-US" b="0"/>
              <a:t> </a:t>
            </a:r>
            <a:r>
              <a:rPr kumimoji="1" lang="en-US" altLang="zh-CN"/>
              <a:t>c</a:t>
            </a:r>
            <a:r>
              <a:rPr kumimoji="1" lang="zh-CN" altLang="en-US"/>
              <a:t>为输出端</a:t>
            </a:r>
          </a:p>
        </p:txBody>
      </p:sp>
      <p:sp>
        <p:nvSpPr>
          <p:cNvPr id="67" name="Text Box 5"/>
          <p:cNvSpPr txBox="1">
            <a:spLocks noChangeArrowheads="1"/>
          </p:cNvSpPr>
          <p:nvPr/>
        </p:nvSpPr>
        <p:spPr bwMode="auto">
          <a:xfrm>
            <a:off x="1158875" y="5413375"/>
            <a:ext cx="3271838" cy="117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lnSpc>
                <a:spcPct val="130000"/>
              </a:lnSpc>
            </a:pPr>
            <a:r>
              <a:rPr kumimoji="1" lang="en-US" altLang="zh-CN"/>
              <a:t>e</a:t>
            </a:r>
            <a:r>
              <a:rPr kumimoji="1" lang="zh-CN" altLang="en-US"/>
              <a:t>作为公共端</a:t>
            </a:r>
          </a:p>
          <a:p>
            <a:pPr eaLnBrk="1" hangingPunct="1">
              <a:lnSpc>
                <a:spcPct val="130000"/>
              </a:lnSpc>
            </a:pPr>
            <a:r>
              <a:rPr kumimoji="1" lang="en-US" altLang="zh-CN"/>
              <a:t>b</a:t>
            </a:r>
            <a:r>
              <a:rPr kumimoji="1" lang="zh-CN" altLang="en-US"/>
              <a:t>为输入端</a:t>
            </a:r>
          </a:p>
          <a:p>
            <a:pPr eaLnBrk="1" hangingPunct="1">
              <a:lnSpc>
                <a:spcPct val="130000"/>
              </a:lnSpc>
            </a:pPr>
            <a:r>
              <a:rPr kumimoji="1" lang="en-US" altLang="zh-CN"/>
              <a:t>c</a:t>
            </a:r>
            <a:r>
              <a:rPr kumimoji="1" lang="zh-CN" altLang="en-US"/>
              <a:t>为输出端</a:t>
            </a:r>
          </a:p>
        </p:txBody>
      </p:sp>
    </p:spTree>
    <p:extLst>
      <p:ext uri="{BB962C8B-B14F-4D97-AF65-F5344CB8AC3E}">
        <p14:creationId xmlns:p14="http://schemas.microsoft.com/office/powerpoint/2010/main" xmlns="" val="2510839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195"/>
                                        </p:tgtEl>
                                        <p:attrNameLst>
                                          <p:attrName>style.visibility</p:attrName>
                                        </p:attrNameLst>
                                      </p:cBhvr>
                                      <p:to>
                                        <p:strVal val="visible"/>
                                      </p:to>
                                    </p:set>
                                    <p:animEffect transition="in" filter="wipe(left)">
                                      <p:cBhvr>
                                        <p:cTn id="11" dur="2000"/>
                                        <p:tgtEl>
                                          <p:spTgt spid="81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blinds(vertical)">
                                      <p:cBhvr>
                                        <p:cTn id="20" dur="2000"/>
                                        <p:tgtEl>
                                          <p:spTgt spid="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slide(fromBottom)">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blinds(vertical)">
                                      <p:cBhvr>
                                        <p:cTn id="34" dur="2000"/>
                                        <p:tgtEl>
                                          <p:spTgt spid="6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5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blinds(vertical)">
                                      <p:cBhvr>
                                        <p:cTn id="47" dur="2000"/>
                                        <p:tgtEl>
                                          <p:spTgt spid="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252" grpId="0" animBg="1"/>
      <p:bldP spid="8253" grpId="0" animBg="1"/>
      <p:bldP spid="8254" grpId="0" animBg="1"/>
      <p:bldP spid="66" grpId="0"/>
      <p:bldP spid="64" grpId="0" autoUpdateAnimBg="0"/>
      <p:bldP spid="65" grpId="0" autoUpdateAnimBg="0"/>
      <p:bldP spid="6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b="1" smtClean="0">
                <a:solidFill>
                  <a:srgbClr val="FF0000"/>
                </a:solidFill>
                <a:ea typeface="隶书" pitchFamily="49" charset="-122"/>
              </a:rPr>
              <a:t>重点内容</a:t>
            </a:r>
          </a:p>
        </p:txBody>
      </p:sp>
      <p:sp>
        <p:nvSpPr>
          <p:cNvPr id="6147" name="Rectangle 3"/>
          <p:cNvSpPr>
            <a:spLocks noGrp="1" noChangeArrowheads="1"/>
          </p:cNvSpPr>
          <p:nvPr>
            <p:ph type="body" sz="half" idx="2"/>
          </p:nvPr>
        </p:nvSpPr>
        <p:spPr>
          <a:xfrm>
            <a:off x="647700" y="2349500"/>
            <a:ext cx="7893050" cy="4111625"/>
          </a:xfrm>
        </p:spPr>
        <p:txBody>
          <a:bodyPr/>
          <a:lstStyle/>
          <a:p>
            <a:pPr eaLnBrk="1" hangingPunct="1">
              <a:lnSpc>
                <a:spcPct val="120000"/>
              </a:lnSpc>
            </a:pPr>
            <a:r>
              <a:rPr lang="en-US" altLang="zh-CN" b="1" smtClean="0">
                <a:solidFill>
                  <a:srgbClr val="0000FF"/>
                </a:solidFill>
                <a:ea typeface="隶书" pitchFamily="49" charset="-122"/>
              </a:rPr>
              <a:t>PN</a:t>
            </a:r>
            <a:r>
              <a:rPr lang="zh-CN" altLang="en-US" sz="4000" b="1" smtClean="0">
                <a:solidFill>
                  <a:srgbClr val="0000FF"/>
                </a:solidFill>
                <a:ea typeface="隶书" pitchFamily="49" charset="-122"/>
              </a:rPr>
              <a:t>结的形成及其单向导电性</a:t>
            </a:r>
          </a:p>
          <a:p>
            <a:pPr eaLnBrk="1" hangingPunct="1">
              <a:lnSpc>
                <a:spcPct val="120000"/>
              </a:lnSpc>
            </a:pPr>
            <a:r>
              <a:rPr lang="zh-CN" altLang="en-US" sz="4000" b="1" smtClean="0">
                <a:solidFill>
                  <a:srgbClr val="0000FF"/>
                </a:solidFill>
                <a:ea typeface="隶书" pitchFamily="49" charset="-122"/>
              </a:rPr>
              <a:t>二极管的伏安特性和主要参数</a:t>
            </a:r>
          </a:p>
          <a:p>
            <a:pPr eaLnBrk="1" hangingPunct="1">
              <a:lnSpc>
                <a:spcPct val="120000"/>
              </a:lnSpc>
            </a:pPr>
            <a:r>
              <a:rPr lang="zh-CN" altLang="en-US" sz="4000" b="1" smtClean="0">
                <a:solidFill>
                  <a:srgbClr val="0000FF"/>
                </a:solidFill>
                <a:ea typeface="隶书" pitchFamily="49" charset="-122"/>
              </a:rPr>
              <a:t>二极管的简化模型分析法</a:t>
            </a:r>
          </a:p>
        </p:txBody>
      </p:sp>
      <p:sp>
        <p:nvSpPr>
          <p:cNvPr id="60420" name="Rectangle 4"/>
          <p:cNvSpPr>
            <a:spLocks noChangeArrowheads="1"/>
          </p:cNvSpPr>
          <p:nvPr/>
        </p:nvSpPr>
        <p:spPr bwMode="auto">
          <a:xfrm>
            <a:off x="685800" y="609600"/>
            <a:ext cx="7772400" cy="1143000"/>
          </a:xfrm>
          <a:prstGeom prst="rect">
            <a:avLst/>
          </a:prstGeom>
          <a:noFill/>
          <a:ln w="9525">
            <a:noFill/>
            <a:miter lim="800000"/>
            <a:headEnd/>
            <a:tailEnd/>
          </a:ln>
        </p:spPr>
        <p:txBody>
          <a:bodyPr lIns="92075" tIns="46038" rIns="92075" bIns="46038" anchor="ctr"/>
          <a:lstStyle/>
          <a:p>
            <a:pPr algn="ctr"/>
            <a:endParaRPr lang="zh-CN" altLang="zh-CN" sz="4400">
              <a:solidFill>
                <a:srgbClr val="FF0000"/>
              </a:solidFill>
            </a:endParaRPr>
          </a:p>
        </p:txBody>
      </p:sp>
      <p:sp>
        <p:nvSpPr>
          <p:cNvPr id="60421" name="Rectangle 5"/>
          <p:cNvSpPr>
            <a:spLocks noChangeArrowheads="1"/>
          </p:cNvSpPr>
          <p:nvPr/>
        </p:nvSpPr>
        <p:spPr bwMode="auto">
          <a:xfrm>
            <a:off x="762000" y="1676400"/>
            <a:ext cx="7772400" cy="4876800"/>
          </a:xfrm>
          <a:prstGeom prst="rect">
            <a:avLst/>
          </a:prstGeom>
          <a:noFill/>
          <a:ln w="9525">
            <a:noFill/>
            <a:miter lim="800000"/>
            <a:headEnd/>
            <a:tailEnd/>
          </a:ln>
        </p:spPr>
        <p:txBody>
          <a:bodyPr lIns="92075" tIns="46038" rIns="92075" bIns="46038"/>
          <a:lstStyle/>
          <a:p>
            <a:pPr marL="342900" indent="-342900">
              <a:spcBef>
                <a:spcPct val="20000"/>
              </a:spcBef>
              <a:buFontTx/>
              <a:buChar char="•"/>
            </a:pPr>
            <a:endParaRPr lang="en-US" altLang="zh-CN" sz="3200">
              <a:solidFill>
                <a:srgbClr val="0000FF"/>
              </a:solidFill>
              <a:ea typeface="隶书" pitchFamily="49" charset="-122"/>
            </a:endParaRPr>
          </a:p>
          <a:p>
            <a:pPr marL="342900" indent="-342900">
              <a:spcBef>
                <a:spcPct val="20000"/>
              </a:spcBef>
              <a:buFontTx/>
              <a:buChar char="•"/>
            </a:pPr>
            <a:endParaRPr lang="en-US" altLang="zh-CN" sz="3200">
              <a:solidFill>
                <a:srgbClr val="0000FF"/>
              </a:solidFill>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ox(in)">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ox(in)">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ox(in)">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3348038" y="188913"/>
            <a:ext cx="4181475"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ea typeface="楷体_GB2312" pitchFamily="49" charset="-122"/>
              </a:rPr>
              <a:t>3.1 </a:t>
            </a:r>
            <a:r>
              <a:rPr lang="zh-CN" altLang="en-US" sz="3200" b="1">
                <a:ea typeface="楷体_GB2312" pitchFamily="49" charset="-122"/>
              </a:rPr>
              <a:t>半导体的基础知识</a:t>
            </a:r>
          </a:p>
        </p:txBody>
      </p:sp>
      <p:sp>
        <p:nvSpPr>
          <p:cNvPr id="7172" name="Text Box 4"/>
          <p:cNvSpPr txBox="1">
            <a:spLocks noChangeArrowheads="1"/>
          </p:cNvSpPr>
          <p:nvPr/>
        </p:nvSpPr>
        <p:spPr bwMode="auto">
          <a:xfrm>
            <a:off x="287338" y="549275"/>
            <a:ext cx="6781800" cy="579438"/>
          </a:xfrm>
          <a:prstGeom prst="rect">
            <a:avLst/>
          </a:prstGeom>
          <a:noFill/>
          <a:ln w="12700" cap="sq">
            <a:noFill/>
            <a:miter lim="800000"/>
            <a:headEnd/>
            <a:tailEnd/>
          </a:ln>
        </p:spPr>
        <p:txBody>
          <a:bodyPr>
            <a:spAutoFit/>
          </a:bodyPr>
          <a:lstStyle/>
          <a:p>
            <a:pPr>
              <a:spcBef>
                <a:spcPct val="50000"/>
              </a:spcBef>
            </a:pPr>
            <a:r>
              <a:rPr lang="zh-CN" altLang="en-US" sz="3200" b="1">
                <a:ea typeface="楷体_GB2312" pitchFamily="49" charset="-122"/>
              </a:rPr>
              <a:t>一、  半导体</a:t>
            </a:r>
          </a:p>
        </p:txBody>
      </p:sp>
      <p:sp>
        <p:nvSpPr>
          <p:cNvPr id="7176" name="Text Box 8"/>
          <p:cNvSpPr txBox="1">
            <a:spLocks noChangeArrowheads="1"/>
          </p:cNvSpPr>
          <p:nvPr/>
        </p:nvSpPr>
        <p:spPr bwMode="auto">
          <a:xfrm>
            <a:off x="971550" y="1700213"/>
            <a:ext cx="7921625" cy="1785104"/>
          </a:xfrm>
          <a:prstGeom prst="rect">
            <a:avLst/>
          </a:prstGeom>
          <a:solidFill>
            <a:schemeClr val="bg1"/>
          </a:solidFill>
          <a:ln w="12700" cap="sq">
            <a:noFill/>
            <a:miter lim="800000"/>
            <a:headEnd/>
            <a:tailEnd/>
          </a:ln>
        </p:spPr>
        <p:txBody>
          <a:bodyPr>
            <a:spAutoFit/>
          </a:bodyPr>
          <a:lstStyle/>
          <a:p>
            <a:pPr>
              <a:spcBef>
                <a:spcPct val="50000"/>
              </a:spcBef>
            </a:pPr>
            <a:r>
              <a:rPr lang="zh-CN" altLang="en-US" sz="2200" b="1">
                <a:ea typeface="楷体_GB2312" pitchFamily="49" charset="-122"/>
              </a:rPr>
              <a:t>导体：     能够导电的物质。如：金属等</a:t>
            </a:r>
          </a:p>
          <a:p>
            <a:pPr>
              <a:spcBef>
                <a:spcPct val="50000"/>
              </a:spcBef>
            </a:pPr>
            <a:r>
              <a:rPr lang="zh-CN" altLang="en-US" sz="2200" b="1">
                <a:ea typeface="楷体_GB2312" pitchFamily="49" charset="-122"/>
              </a:rPr>
              <a:t>绝缘体：不导电的物质。如：橡皮、陶瓷、塑料、石英等</a:t>
            </a:r>
          </a:p>
          <a:p>
            <a:pPr>
              <a:spcBef>
                <a:spcPct val="50000"/>
              </a:spcBef>
            </a:pPr>
            <a:r>
              <a:rPr lang="zh-CN" altLang="en-US" sz="2200" b="1">
                <a:solidFill>
                  <a:srgbClr val="CC3300"/>
                </a:solidFill>
                <a:ea typeface="楷体_GB2312" pitchFamily="49" charset="-122"/>
              </a:rPr>
              <a:t>半导体：</a:t>
            </a:r>
            <a:r>
              <a:rPr lang="zh-CN" altLang="en-US" sz="2200" b="1">
                <a:ea typeface="楷体_GB2312" pitchFamily="49" charset="-122"/>
              </a:rPr>
              <a:t>导电性能介于导体与绝缘体之间的物质。</a:t>
            </a:r>
          </a:p>
          <a:p>
            <a:r>
              <a:rPr lang="zh-CN" altLang="en-US" sz="2200" b="1">
                <a:ea typeface="楷体_GB2312" pitchFamily="49" charset="-122"/>
              </a:rPr>
              <a:t>                 如</a:t>
            </a:r>
            <a:r>
              <a:rPr lang="zh-CN" altLang="en-US" sz="2200" b="1" u="sng">
                <a:solidFill>
                  <a:srgbClr val="0000FF"/>
                </a:solidFill>
                <a:ea typeface="楷体_GB2312" pitchFamily="49" charset="-122"/>
              </a:rPr>
              <a:t>硅</a:t>
            </a:r>
            <a:r>
              <a:rPr lang="zh-CN" altLang="en-US" sz="2200" b="1">
                <a:ea typeface="楷体_GB2312" pitchFamily="49" charset="-122"/>
              </a:rPr>
              <a:t>、</a:t>
            </a:r>
            <a:r>
              <a:rPr lang="zh-CN" altLang="en-US" sz="2200" b="1" u="sng">
                <a:solidFill>
                  <a:srgbClr val="0000FF"/>
                </a:solidFill>
                <a:ea typeface="楷体_GB2312" pitchFamily="49" charset="-122"/>
              </a:rPr>
              <a:t>锗</a:t>
            </a:r>
            <a:r>
              <a:rPr lang="zh-CN" altLang="en-US" sz="2200" b="1">
                <a:ea typeface="楷体_GB2312" pitchFamily="49" charset="-122"/>
              </a:rPr>
              <a:t>、砷化镓和一些硫化物、氧化物等</a:t>
            </a:r>
          </a:p>
        </p:txBody>
      </p:sp>
      <p:sp>
        <p:nvSpPr>
          <p:cNvPr id="7178" name="Text Box 10"/>
          <p:cNvSpPr txBox="1">
            <a:spLocks noChangeArrowheads="1"/>
          </p:cNvSpPr>
          <p:nvPr/>
        </p:nvSpPr>
        <p:spPr bwMode="auto">
          <a:xfrm>
            <a:off x="647700" y="4257675"/>
            <a:ext cx="8496300" cy="430887"/>
          </a:xfrm>
          <a:prstGeom prst="rect">
            <a:avLst/>
          </a:prstGeom>
          <a:noFill/>
          <a:ln w="12700" cap="sq">
            <a:noFill/>
            <a:miter lim="800000"/>
            <a:headEnd/>
            <a:tailEnd/>
          </a:ln>
        </p:spPr>
        <p:txBody>
          <a:bodyPr>
            <a:spAutoFit/>
          </a:bodyPr>
          <a:lstStyle/>
          <a:p>
            <a:pPr>
              <a:spcBef>
                <a:spcPct val="50000"/>
              </a:spcBef>
            </a:pPr>
            <a:r>
              <a:rPr lang="zh-CN" altLang="en-US" sz="2200" b="1">
                <a:ea typeface="长城楷体"/>
                <a:cs typeface="长城楷体"/>
              </a:rPr>
              <a:t>热敏性：加热时，其导电能力显著提高。其应用：热敏电阻</a:t>
            </a:r>
          </a:p>
        </p:txBody>
      </p:sp>
      <p:sp>
        <p:nvSpPr>
          <p:cNvPr id="7179" name="Text Box 11"/>
          <p:cNvSpPr txBox="1">
            <a:spLocks noChangeArrowheads="1"/>
          </p:cNvSpPr>
          <p:nvPr/>
        </p:nvSpPr>
        <p:spPr bwMode="auto">
          <a:xfrm>
            <a:off x="611188" y="5516563"/>
            <a:ext cx="8174037" cy="938719"/>
          </a:xfrm>
          <a:prstGeom prst="rect">
            <a:avLst/>
          </a:prstGeom>
          <a:noFill/>
          <a:ln w="12700" cap="sq">
            <a:noFill/>
            <a:miter lim="800000"/>
            <a:headEnd/>
            <a:tailEnd/>
          </a:ln>
        </p:spPr>
        <p:txBody>
          <a:bodyPr>
            <a:spAutoFit/>
          </a:bodyPr>
          <a:lstStyle/>
          <a:p>
            <a:pPr>
              <a:spcBef>
                <a:spcPct val="50000"/>
              </a:spcBef>
            </a:pPr>
            <a:r>
              <a:rPr lang="zh-CN" altLang="en-US" sz="2200" b="1">
                <a:solidFill>
                  <a:srgbClr val="0000FF"/>
                </a:solidFill>
                <a:ea typeface="长城楷体"/>
                <a:cs typeface="长城楷体"/>
              </a:rPr>
              <a:t>掺杂性：往纯净的半导体中掺入某些微量杂质，</a:t>
            </a:r>
          </a:p>
          <a:p>
            <a:pPr>
              <a:spcBef>
                <a:spcPct val="50000"/>
              </a:spcBef>
            </a:pPr>
            <a:r>
              <a:rPr lang="zh-CN" altLang="en-US" sz="2200" b="1">
                <a:solidFill>
                  <a:srgbClr val="0000FF"/>
                </a:solidFill>
                <a:ea typeface="长城楷体"/>
                <a:cs typeface="长城楷体"/>
              </a:rPr>
              <a:t>               其导电能力显著提高。其应用：二极管，三极管等</a:t>
            </a:r>
          </a:p>
        </p:txBody>
      </p:sp>
      <p:sp>
        <p:nvSpPr>
          <p:cNvPr id="7182" name="Text Box 14"/>
          <p:cNvSpPr txBox="1">
            <a:spLocks noChangeArrowheads="1"/>
          </p:cNvSpPr>
          <p:nvPr/>
        </p:nvSpPr>
        <p:spPr bwMode="auto">
          <a:xfrm>
            <a:off x="647700" y="4905375"/>
            <a:ext cx="8316913" cy="430887"/>
          </a:xfrm>
          <a:prstGeom prst="rect">
            <a:avLst/>
          </a:prstGeom>
          <a:noFill/>
          <a:ln w="12700" cap="sq">
            <a:noFill/>
            <a:miter lim="800000"/>
            <a:headEnd/>
            <a:tailEnd/>
          </a:ln>
        </p:spPr>
        <p:txBody>
          <a:bodyPr>
            <a:spAutoFit/>
          </a:bodyPr>
          <a:lstStyle/>
          <a:p>
            <a:pPr>
              <a:spcBef>
                <a:spcPct val="50000"/>
              </a:spcBef>
            </a:pPr>
            <a:r>
              <a:rPr lang="zh-CN" altLang="en-US" sz="2200" b="1">
                <a:ea typeface="长城楷体"/>
                <a:cs typeface="长城楷体"/>
              </a:rPr>
              <a:t>光敏性：光照时，其导电能力显著提高。其应用：光敏电阻</a:t>
            </a:r>
          </a:p>
        </p:txBody>
      </p:sp>
      <p:sp>
        <p:nvSpPr>
          <p:cNvPr id="7184" name="Text Box 16"/>
          <p:cNvSpPr txBox="1">
            <a:spLocks noChangeArrowheads="1"/>
          </p:cNvSpPr>
          <p:nvPr/>
        </p:nvSpPr>
        <p:spPr bwMode="auto">
          <a:xfrm>
            <a:off x="250825" y="1160463"/>
            <a:ext cx="3565525" cy="430887"/>
          </a:xfrm>
          <a:prstGeom prst="rect">
            <a:avLst/>
          </a:prstGeom>
          <a:noFill/>
          <a:ln w="9525">
            <a:noFill/>
            <a:miter lim="800000"/>
            <a:headEnd/>
            <a:tailEnd/>
          </a:ln>
        </p:spPr>
        <p:txBody>
          <a:bodyPr>
            <a:spAutoFit/>
          </a:bodyPr>
          <a:lstStyle/>
          <a:p>
            <a:pPr>
              <a:spcBef>
                <a:spcPct val="50000"/>
              </a:spcBef>
            </a:pPr>
            <a:r>
              <a:rPr lang="zh-CN" altLang="en-US" sz="2200" b="1">
                <a:solidFill>
                  <a:srgbClr val="FF0000"/>
                </a:solidFill>
              </a:rPr>
              <a:t>物质导电特性分类</a:t>
            </a:r>
          </a:p>
        </p:txBody>
      </p:sp>
      <p:sp>
        <p:nvSpPr>
          <p:cNvPr id="7185" name="Text Box 17"/>
          <p:cNvSpPr txBox="1">
            <a:spLocks noChangeArrowheads="1"/>
          </p:cNvSpPr>
          <p:nvPr/>
        </p:nvSpPr>
        <p:spPr bwMode="auto">
          <a:xfrm>
            <a:off x="215900" y="3716338"/>
            <a:ext cx="3455988" cy="430887"/>
          </a:xfrm>
          <a:prstGeom prst="rect">
            <a:avLst/>
          </a:prstGeom>
          <a:noFill/>
          <a:ln w="9525">
            <a:noFill/>
            <a:miter lim="800000"/>
            <a:headEnd/>
            <a:tailEnd/>
          </a:ln>
        </p:spPr>
        <p:txBody>
          <a:bodyPr>
            <a:spAutoFit/>
          </a:bodyPr>
          <a:lstStyle/>
          <a:p>
            <a:pPr>
              <a:spcBef>
                <a:spcPct val="50000"/>
              </a:spcBef>
            </a:pPr>
            <a:r>
              <a:rPr lang="zh-CN" altLang="en-US" sz="2200" b="1">
                <a:solidFill>
                  <a:srgbClr val="FF0000"/>
                </a:solidFill>
              </a:rPr>
              <a:t>半导体的导电特性</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84"/>
                                        </p:tgtEl>
                                        <p:attrNameLst>
                                          <p:attrName>style.visibility</p:attrName>
                                        </p:attrNameLst>
                                      </p:cBhvr>
                                      <p:to>
                                        <p:strVal val="visible"/>
                                      </p:to>
                                    </p:set>
                                    <p:animEffect transition="in" filter="box(in)">
                                      <p:cBhvr>
                                        <p:cTn id="12" dur="500"/>
                                        <p:tgtEl>
                                          <p:spTgt spid="7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176">
                                            <p:txEl>
                                              <p:pRg st="0" end="0"/>
                                            </p:txEl>
                                          </p:spTgt>
                                        </p:tgtEl>
                                        <p:attrNameLst>
                                          <p:attrName>style.visibility</p:attrName>
                                        </p:attrNameLst>
                                      </p:cBhvr>
                                      <p:to>
                                        <p:strVal val="visible"/>
                                      </p:to>
                                    </p:set>
                                    <p:animEffect transition="in" filter="box(in)">
                                      <p:cBhvr>
                                        <p:cTn id="17" dur="500"/>
                                        <p:tgtEl>
                                          <p:spTgt spid="717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176">
                                            <p:txEl>
                                              <p:pRg st="1" end="1"/>
                                            </p:txEl>
                                          </p:spTgt>
                                        </p:tgtEl>
                                        <p:attrNameLst>
                                          <p:attrName>style.visibility</p:attrName>
                                        </p:attrNameLst>
                                      </p:cBhvr>
                                      <p:to>
                                        <p:strVal val="visible"/>
                                      </p:to>
                                    </p:set>
                                    <p:animEffect transition="in" filter="box(in)">
                                      <p:cBhvr>
                                        <p:cTn id="22" dur="500"/>
                                        <p:tgtEl>
                                          <p:spTgt spid="717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176">
                                            <p:txEl>
                                              <p:pRg st="2" end="2"/>
                                            </p:txEl>
                                          </p:spTgt>
                                        </p:tgtEl>
                                        <p:attrNameLst>
                                          <p:attrName>style.visibility</p:attrName>
                                        </p:attrNameLst>
                                      </p:cBhvr>
                                      <p:to>
                                        <p:strVal val="visible"/>
                                      </p:to>
                                    </p:set>
                                    <p:animEffect transition="in" filter="box(in)">
                                      <p:cBhvr>
                                        <p:cTn id="27" dur="500"/>
                                        <p:tgtEl>
                                          <p:spTgt spid="7176">
                                            <p:txEl>
                                              <p:pRg st="2" end="2"/>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7176">
                                            <p:txEl>
                                              <p:pRg st="3" end="3"/>
                                            </p:txEl>
                                          </p:spTgt>
                                        </p:tgtEl>
                                        <p:attrNameLst>
                                          <p:attrName>style.visibility</p:attrName>
                                        </p:attrNameLst>
                                      </p:cBhvr>
                                      <p:to>
                                        <p:strVal val="visible"/>
                                      </p:to>
                                    </p:set>
                                    <p:animEffect transition="in" filter="box(in)">
                                      <p:cBhvr>
                                        <p:cTn id="30" dur="500"/>
                                        <p:tgtEl>
                                          <p:spTgt spid="7176">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7185"/>
                                        </p:tgtEl>
                                        <p:attrNameLst>
                                          <p:attrName>style.visibility</p:attrName>
                                        </p:attrNameLst>
                                      </p:cBhvr>
                                      <p:to>
                                        <p:strVal val="visible"/>
                                      </p:to>
                                    </p:set>
                                    <p:animEffect transition="in" filter="box(in)">
                                      <p:cBhvr>
                                        <p:cTn id="35" dur="500"/>
                                        <p:tgtEl>
                                          <p:spTgt spid="718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7178">
                                            <p:txEl>
                                              <p:pRg st="0" end="0"/>
                                            </p:txEl>
                                          </p:spTgt>
                                        </p:tgtEl>
                                        <p:attrNameLst>
                                          <p:attrName>style.visibility</p:attrName>
                                        </p:attrNameLst>
                                      </p:cBhvr>
                                      <p:to>
                                        <p:strVal val="visible"/>
                                      </p:to>
                                    </p:set>
                                    <p:animEffect transition="in" filter="barn(outVertical)">
                                      <p:cBhvr>
                                        <p:cTn id="40" dur="500"/>
                                        <p:tgtEl>
                                          <p:spTgt spid="7178">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37" fill="hold" grpId="0" nodeType="clickEffect">
                                  <p:stCondLst>
                                    <p:cond delay="0"/>
                                  </p:stCondLst>
                                  <p:childTnLst>
                                    <p:set>
                                      <p:cBhvr>
                                        <p:cTn id="44" dur="1" fill="hold">
                                          <p:stCondLst>
                                            <p:cond delay="0"/>
                                          </p:stCondLst>
                                        </p:cTn>
                                        <p:tgtEl>
                                          <p:spTgt spid="7182">
                                            <p:txEl>
                                              <p:pRg st="0" end="0"/>
                                            </p:txEl>
                                          </p:spTgt>
                                        </p:tgtEl>
                                        <p:attrNameLst>
                                          <p:attrName>style.visibility</p:attrName>
                                        </p:attrNameLst>
                                      </p:cBhvr>
                                      <p:to>
                                        <p:strVal val="visible"/>
                                      </p:to>
                                    </p:set>
                                    <p:animEffect transition="in" filter="barn(outVertical)">
                                      <p:cBhvr>
                                        <p:cTn id="45" dur="500"/>
                                        <p:tgtEl>
                                          <p:spTgt spid="7182">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7179">
                                            <p:txEl>
                                              <p:pRg st="0" end="0"/>
                                            </p:txEl>
                                          </p:spTgt>
                                        </p:tgtEl>
                                        <p:attrNameLst>
                                          <p:attrName>style.visibility</p:attrName>
                                        </p:attrNameLst>
                                      </p:cBhvr>
                                      <p:to>
                                        <p:strVal val="visible"/>
                                      </p:to>
                                    </p:set>
                                    <p:animEffect transition="in" filter="barn(outVertical)">
                                      <p:cBhvr>
                                        <p:cTn id="50" dur="500"/>
                                        <p:tgtEl>
                                          <p:spTgt spid="7179">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37" fill="hold" grpId="0" nodeType="clickEffect">
                                  <p:stCondLst>
                                    <p:cond delay="0"/>
                                  </p:stCondLst>
                                  <p:childTnLst>
                                    <p:set>
                                      <p:cBhvr>
                                        <p:cTn id="54" dur="1" fill="hold">
                                          <p:stCondLst>
                                            <p:cond delay="0"/>
                                          </p:stCondLst>
                                        </p:cTn>
                                        <p:tgtEl>
                                          <p:spTgt spid="7179">
                                            <p:txEl>
                                              <p:pRg st="1" end="1"/>
                                            </p:txEl>
                                          </p:spTgt>
                                        </p:tgtEl>
                                        <p:attrNameLst>
                                          <p:attrName>style.visibility</p:attrName>
                                        </p:attrNameLst>
                                      </p:cBhvr>
                                      <p:to>
                                        <p:strVal val="visible"/>
                                      </p:to>
                                    </p:set>
                                    <p:animEffect transition="in" filter="barn(outVertical)">
                                      <p:cBhvr>
                                        <p:cTn id="55" dur="500"/>
                                        <p:tgtEl>
                                          <p:spTgt spid="7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8" grpId="0" build="p" autoUpdateAnimBg="0"/>
      <p:bldP spid="7179" grpId="0" build="p" autoUpdateAnimBg="0"/>
      <p:bldP spid="7182" grpId="0" build="p" autoUpdateAnimBg="0"/>
      <p:bldP spid="7184" grpId="0"/>
      <p:bldP spid="71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250825" y="1052513"/>
            <a:ext cx="8664575" cy="1390650"/>
          </a:xfrm>
          <a:prstGeom prst="rect">
            <a:avLst/>
          </a:prstGeom>
          <a:noFill/>
          <a:ln w="12700" cap="sq">
            <a:noFill/>
            <a:miter lim="800000"/>
            <a:headEnd type="none" w="sm" len="sm"/>
            <a:tailEnd type="none" w="sm" len="sm"/>
          </a:ln>
        </p:spPr>
        <p:txBody>
          <a:bodyPr>
            <a:spAutoFit/>
          </a:bodyPr>
          <a:lstStyle/>
          <a:p>
            <a:pPr indent="666750">
              <a:lnSpc>
                <a:spcPct val="140000"/>
              </a:lnSpc>
              <a:spcBef>
                <a:spcPct val="50000"/>
              </a:spcBef>
            </a:pPr>
            <a:r>
              <a:rPr lang="zh-CN" altLang="en-US" sz="3200" b="1">
                <a:ea typeface="长城楷体"/>
                <a:cs typeface="长城楷体"/>
              </a:rPr>
              <a:t>现代电子学中，用的最多的半导体是</a:t>
            </a:r>
            <a:r>
              <a:rPr lang="zh-CN" altLang="en-US" sz="3200" b="1">
                <a:solidFill>
                  <a:srgbClr val="FF0000"/>
                </a:solidFill>
                <a:ea typeface="长城楷体"/>
                <a:cs typeface="长城楷体"/>
              </a:rPr>
              <a:t>硅</a:t>
            </a:r>
            <a:r>
              <a:rPr lang="zh-CN" altLang="en-US" sz="3200" b="1">
                <a:ea typeface="长城楷体"/>
                <a:cs typeface="长城楷体"/>
              </a:rPr>
              <a:t>和</a:t>
            </a:r>
            <a:r>
              <a:rPr lang="zh-CN" altLang="en-US" sz="3200" b="1">
                <a:solidFill>
                  <a:srgbClr val="FF0000"/>
                </a:solidFill>
                <a:ea typeface="长城楷体"/>
                <a:cs typeface="长城楷体"/>
              </a:rPr>
              <a:t>锗</a:t>
            </a:r>
            <a:r>
              <a:rPr lang="zh-CN" altLang="en-US" sz="3200" b="1">
                <a:ea typeface="长城楷体"/>
                <a:cs typeface="长城楷体"/>
              </a:rPr>
              <a:t>，它们的最外层电子（价电子）都是</a:t>
            </a:r>
            <a:r>
              <a:rPr lang="en-US" altLang="zh-CN" sz="3200" b="1">
                <a:ea typeface="长城楷体"/>
                <a:cs typeface="长城楷体"/>
              </a:rPr>
              <a:t>4</a:t>
            </a:r>
            <a:r>
              <a:rPr lang="zh-CN" altLang="en-US" sz="3200" b="1">
                <a:ea typeface="长城楷体"/>
                <a:cs typeface="长城楷体"/>
              </a:rPr>
              <a:t>个。</a:t>
            </a:r>
          </a:p>
        </p:txBody>
      </p:sp>
      <p:grpSp>
        <p:nvGrpSpPr>
          <p:cNvPr id="2" name="Group 4"/>
          <p:cNvGrpSpPr>
            <a:grpSpLocks/>
          </p:cNvGrpSpPr>
          <p:nvPr/>
        </p:nvGrpSpPr>
        <p:grpSpPr bwMode="auto">
          <a:xfrm>
            <a:off x="4572000" y="2924175"/>
            <a:ext cx="3248025" cy="3209925"/>
            <a:chOff x="411" y="2011"/>
            <a:chExt cx="2046" cy="2022"/>
          </a:xfrm>
        </p:grpSpPr>
        <p:sp>
          <p:nvSpPr>
            <p:cNvPr id="62481" name="Oval 5"/>
            <p:cNvSpPr>
              <a:spLocks noChangeArrowheads="1"/>
            </p:cNvSpPr>
            <p:nvPr/>
          </p:nvSpPr>
          <p:spPr bwMode="auto">
            <a:xfrm>
              <a:off x="1248" y="2832"/>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2482" name="Oval 6"/>
            <p:cNvSpPr>
              <a:spLocks noChangeArrowheads="1"/>
            </p:cNvSpPr>
            <p:nvPr/>
          </p:nvSpPr>
          <p:spPr bwMode="auto">
            <a:xfrm>
              <a:off x="879" y="2485"/>
              <a:ext cx="1104" cy="1104"/>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83" name="Oval 7"/>
            <p:cNvSpPr>
              <a:spLocks noChangeArrowheads="1"/>
            </p:cNvSpPr>
            <p:nvPr/>
          </p:nvSpPr>
          <p:spPr bwMode="auto">
            <a:xfrm>
              <a:off x="692" y="2279"/>
              <a:ext cx="1467" cy="1489"/>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84" name="Oval 8"/>
            <p:cNvSpPr>
              <a:spLocks noChangeArrowheads="1"/>
            </p:cNvSpPr>
            <p:nvPr/>
          </p:nvSpPr>
          <p:spPr bwMode="auto">
            <a:xfrm>
              <a:off x="481" y="2079"/>
              <a:ext cx="1934" cy="1889"/>
            </a:xfrm>
            <a:prstGeom prst="ellipse">
              <a:avLst/>
            </a:prstGeom>
            <a:noFill/>
            <a:ln w="38100">
              <a:solidFill>
                <a:schemeClr val="tx1"/>
              </a:solidFill>
              <a:prstDash val="dash"/>
              <a:round/>
              <a:headEnd type="none" w="sm" len="sm"/>
              <a:tailEnd type="none" w="sm" len="sm"/>
            </a:ln>
          </p:spPr>
          <p:txBody>
            <a:bodyPr wrap="none" anchor="ctr">
              <a:spAutoFit/>
            </a:bodyPr>
            <a:lstStyle/>
            <a:p>
              <a:endParaRPr lang="zh-CN" altLang="en-US"/>
            </a:p>
          </p:txBody>
        </p:sp>
        <p:sp>
          <p:nvSpPr>
            <p:cNvPr id="62485" name="Oval 9"/>
            <p:cNvSpPr>
              <a:spLocks noChangeArrowheads="1"/>
            </p:cNvSpPr>
            <p:nvPr/>
          </p:nvSpPr>
          <p:spPr bwMode="auto">
            <a:xfrm>
              <a:off x="1101" y="2685"/>
              <a:ext cx="672" cy="672"/>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86" name="Text Box 10"/>
            <p:cNvSpPr txBox="1">
              <a:spLocks noChangeArrowheads="1"/>
            </p:cNvSpPr>
            <p:nvPr/>
          </p:nvSpPr>
          <p:spPr bwMode="auto">
            <a:xfrm>
              <a:off x="1234" y="2833"/>
              <a:ext cx="489" cy="365"/>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3200" b="1">
                  <a:solidFill>
                    <a:srgbClr val="FF5050"/>
                  </a:solidFill>
                  <a:ea typeface="长城楷体"/>
                  <a:cs typeface="长城楷体"/>
                </a:rPr>
                <a:t>Ge</a:t>
              </a:r>
              <a:endParaRPr lang="en-US" altLang="zh-CN" sz="3200" b="1">
                <a:ea typeface="长城楷体"/>
                <a:cs typeface="长城楷体"/>
              </a:endParaRPr>
            </a:p>
          </p:txBody>
        </p:sp>
        <p:sp>
          <p:nvSpPr>
            <p:cNvPr id="62487" name="Oval 11"/>
            <p:cNvSpPr>
              <a:spLocks noChangeArrowheads="1"/>
            </p:cNvSpPr>
            <p:nvPr/>
          </p:nvSpPr>
          <p:spPr bwMode="auto">
            <a:xfrm>
              <a:off x="2333" y="2977"/>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88" name="Oval 12"/>
            <p:cNvSpPr>
              <a:spLocks noChangeArrowheads="1"/>
            </p:cNvSpPr>
            <p:nvPr/>
          </p:nvSpPr>
          <p:spPr bwMode="auto">
            <a:xfrm>
              <a:off x="411" y="2889"/>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89" name="Oval 13"/>
            <p:cNvSpPr>
              <a:spLocks noChangeArrowheads="1"/>
            </p:cNvSpPr>
            <p:nvPr/>
          </p:nvSpPr>
          <p:spPr bwMode="auto">
            <a:xfrm>
              <a:off x="1410" y="2011"/>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90" name="Oval 14"/>
            <p:cNvSpPr>
              <a:spLocks noChangeArrowheads="1"/>
            </p:cNvSpPr>
            <p:nvPr/>
          </p:nvSpPr>
          <p:spPr bwMode="auto">
            <a:xfrm>
              <a:off x="1388" y="3888"/>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grpSp>
      <p:grpSp>
        <p:nvGrpSpPr>
          <p:cNvPr id="3" name="Group 15"/>
          <p:cNvGrpSpPr>
            <a:grpSpLocks/>
          </p:cNvGrpSpPr>
          <p:nvPr/>
        </p:nvGrpSpPr>
        <p:grpSpPr bwMode="auto">
          <a:xfrm>
            <a:off x="755650" y="3249613"/>
            <a:ext cx="2513013" cy="2554287"/>
            <a:chOff x="3333" y="2276"/>
            <a:chExt cx="1583" cy="1609"/>
          </a:xfrm>
        </p:grpSpPr>
        <p:sp>
          <p:nvSpPr>
            <p:cNvPr id="62472" name="Oval 16"/>
            <p:cNvSpPr>
              <a:spLocks noChangeArrowheads="1"/>
            </p:cNvSpPr>
            <p:nvPr/>
          </p:nvSpPr>
          <p:spPr bwMode="auto">
            <a:xfrm>
              <a:off x="3816" y="2732"/>
              <a:ext cx="672" cy="672"/>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73" name="Oval 17"/>
            <p:cNvSpPr>
              <a:spLocks noChangeArrowheads="1"/>
            </p:cNvSpPr>
            <p:nvPr/>
          </p:nvSpPr>
          <p:spPr bwMode="auto">
            <a:xfrm>
              <a:off x="3956" y="2872"/>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2474" name="Oval 18"/>
            <p:cNvSpPr>
              <a:spLocks noChangeArrowheads="1"/>
            </p:cNvSpPr>
            <p:nvPr/>
          </p:nvSpPr>
          <p:spPr bwMode="auto">
            <a:xfrm>
              <a:off x="3587" y="2514"/>
              <a:ext cx="1104" cy="1104"/>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75" name="Oval 19"/>
            <p:cNvSpPr>
              <a:spLocks noChangeArrowheads="1"/>
            </p:cNvSpPr>
            <p:nvPr/>
          </p:nvSpPr>
          <p:spPr bwMode="auto">
            <a:xfrm>
              <a:off x="3400" y="2320"/>
              <a:ext cx="1467" cy="1489"/>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76" name="Text Box 20"/>
            <p:cNvSpPr txBox="1">
              <a:spLocks noChangeArrowheads="1"/>
            </p:cNvSpPr>
            <p:nvPr/>
          </p:nvSpPr>
          <p:spPr bwMode="auto">
            <a:xfrm>
              <a:off x="3978" y="2866"/>
              <a:ext cx="444" cy="365"/>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3200" b="1">
                  <a:solidFill>
                    <a:srgbClr val="FF5050"/>
                  </a:solidFill>
                  <a:ea typeface="长城楷体"/>
                  <a:cs typeface="长城楷体"/>
                </a:rPr>
                <a:t>Si</a:t>
              </a:r>
              <a:endParaRPr lang="en-US" altLang="zh-CN" sz="3200" b="1">
                <a:ea typeface="长城楷体"/>
                <a:cs typeface="长城楷体"/>
              </a:endParaRPr>
            </a:p>
          </p:txBody>
        </p:sp>
        <p:sp>
          <p:nvSpPr>
            <p:cNvPr id="62477" name="Oval 21"/>
            <p:cNvSpPr>
              <a:spLocks noChangeArrowheads="1"/>
            </p:cNvSpPr>
            <p:nvPr/>
          </p:nvSpPr>
          <p:spPr bwMode="auto">
            <a:xfrm>
              <a:off x="3333" y="2966"/>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78" name="Oval 22"/>
            <p:cNvSpPr>
              <a:spLocks noChangeArrowheads="1"/>
            </p:cNvSpPr>
            <p:nvPr/>
          </p:nvSpPr>
          <p:spPr bwMode="auto">
            <a:xfrm>
              <a:off x="4107" y="3740"/>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79" name="Oval 23"/>
            <p:cNvSpPr>
              <a:spLocks noChangeArrowheads="1"/>
            </p:cNvSpPr>
            <p:nvPr/>
          </p:nvSpPr>
          <p:spPr bwMode="auto">
            <a:xfrm>
              <a:off x="4792" y="3003"/>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80" name="Oval 24"/>
            <p:cNvSpPr>
              <a:spLocks noChangeArrowheads="1"/>
            </p:cNvSpPr>
            <p:nvPr/>
          </p:nvSpPr>
          <p:spPr bwMode="auto">
            <a:xfrm>
              <a:off x="4044" y="2276"/>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grpSp>
      <p:sp>
        <p:nvSpPr>
          <p:cNvPr id="62469" name="Text Box 26"/>
          <p:cNvSpPr txBox="1">
            <a:spLocks noChangeArrowheads="1"/>
          </p:cNvSpPr>
          <p:nvPr/>
        </p:nvSpPr>
        <p:spPr bwMode="auto">
          <a:xfrm>
            <a:off x="446088" y="288925"/>
            <a:ext cx="3922712" cy="579438"/>
          </a:xfrm>
          <a:prstGeom prst="rect">
            <a:avLst/>
          </a:prstGeom>
          <a:noFill/>
          <a:ln w="12700" cap="sq">
            <a:noFill/>
            <a:miter lim="800000"/>
            <a:headEnd/>
            <a:tailEnd/>
          </a:ln>
        </p:spPr>
        <p:txBody>
          <a:bodyPr>
            <a:spAutoFit/>
          </a:bodyPr>
          <a:lstStyle/>
          <a:p>
            <a:pPr>
              <a:spcBef>
                <a:spcPct val="50000"/>
              </a:spcBef>
            </a:pPr>
            <a:r>
              <a:rPr lang="zh-CN" altLang="en-US" sz="3200" b="1">
                <a:ea typeface="楷体_GB2312" pitchFamily="49" charset="-122"/>
              </a:rPr>
              <a:t>二、本征半导体</a:t>
            </a:r>
          </a:p>
        </p:txBody>
      </p:sp>
      <p:sp>
        <p:nvSpPr>
          <p:cNvPr id="9243" name="Text Box 27"/>
          <p:cNvSpPr txBox="1">
            <a:spLocks noChangeArrowheads="1"/>
          </p:cNvSpPr>
          <p:nvPr/>
        </p:nvSpPr>
        <p:spPr bwMode="auto">
          <a:xfrm>
            <a:off x="1727200" y="6278563"/>
            <a:ext cx="792163" cy="579437"/>
          </a:xfrm>
          <a:prstGeom prst="rect">
            <a:avLst/>
          </a:prstGeom>
          <a:noFill/>
          <a:ln w="12700" cap="sq">
            <a:noFill/>
            <a:miter lim="800000"/>
            <a:headEnd/>
            <a:tailEnd/>
          </a:ln>
        </p:spPr>
        <p:txBody>
          <a:bodyPr>
            <a:spAutoFit/>
          </a:bodyPr>
          <a:lstStyle/>
          <a:p>
            <a:pPr>
              <a:spcBef>
                <a:spcPct val="50000"/>
              </a:spcBef>
            </a:pPr>
            <a:r>
              <a:rPr lang="en-US" altLang="zh-CN" sz="3200" b="1">
                <a:ea typeface="楷体_GB2312" pitchFamily="49" charset="-122"/>
              </a:rPr>
              <a:t>14</a:t>
            </a:r>
          </a:p>
        </p:txBody>
      </p:sp>
      <p:sp>
        <p:nvSpPr>
          <p:cNvPr id="9244" name="Text Box 28"/>
          <p:cNvSpPr txBox="1">
            <a:spLocks noChangeArrowheads="1"/>
          </p:cNvSpPr>
          <p:nvPr/>
        </p:nvSpPr>
        <p:spPr bwMode="auto">
          <a:xfrm>
            <a:off x="5940425" y="6278563"/>
            <a:ext cx="792163" cy="579437"/>
          </a:xfrm>
          <a:prstGeom prst="rect">
            <a:avLst/>
          </a:prstGeom>
          <a:noFill/>
          <a:ln w="12700" cap="sq">
            <a:noFill/>
            <a:miter lim="800000"/>
            <a:headEnd/>
            <a:tailEnd/>
          </a:ln>
        </p:spPr>
        <p:txBody>
          <a:bodyPr>
            <a:spAutoFit/>
          </a:bodyPr>
          <a:lstStyle/>
          <a:p>
            <a:pPr>
              <a:spcBef>
                <a:spcPct val="50000"/>
              </a:spcBef>
            </a:pPr>
            <a:r>
              <a:rPr lang="en-US" altLang="zh-CN" sz="3200" b="1">
                <a:ea typeface="楷体_GB2312" pitchFamily="49" charset="-122"/>
              </a:rPr>
              <a:t>32</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checkerboard(across)">
                                      <p:cBhvr>
                                        <p:cTn id="7" dur="500"/>
                                        <p:tgtEl>
                                          <p:spTgt spid="9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43"/>
                                        </p:tgtEl>
                                        <p:attrNameLst>
                                          <p:attrName>style.visibility</p:attrName>
                                        </p:attrNameLst>
                                      </p:cBhvr>
                                      <p:to>
                                        <p:strVal val="visible"/>
                                      </p:to>
                                    </p:set>
                                    <p:animEffect transition="in" filter="blinds(horizontal)">
                                      <p:cBhvr>
                                        <p:cTn id="22" dur="500"/>
                                        <p:tgtEl>
                                          <p:spTgt spid="924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244"/>
                                        </p:tgtEl>
                                        <p:attrNameLst>
                                          <p:attrName>style.visibility</p:attrName>
                                        </p:attrNameLst>
                                      </p:cBhvr>
                                      <p:to>
                                        <p:strVal val="visible"/>
                                      </p:to>
                                    </p:set>
                                    <p:animEffect transition="in" filter="blinds(horizontal)">
                                      <p:cBhvr>
                                        <p:cTn id="25" dur="500"/>
                                        <p:tgtEl>
                                          <p:spTgt spid="9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43" grpId="0"/>
      <p:bldP spid="92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nvGraphicFramePr>
        <p:xfrm>
          <a:off x="358775" y="692150"/>
          <a:ext cx="1501775" cy="1063625"/>
        </p:xfrm>
        <a:graphic>
          <a:graphicData uri="http://schemas.openxmlformats.org/presentationml/2006/ole">
            <p:oleObj spid="_x0000_s1026" name="Clip" r:id="rId4" imgW="716890" imgH="892454" progId="">
              <p:embed/>
            </p:oleObj>
          </a:graphicData>
        </a:graphic>
      </p:graphicFrame>
      <p:sp>
        <p:nvSpPr>
          <p:cNvPr id="10244" name="Text Box 4"/>
          <p:cNvSpPr txBox="1">
            <a:spLocks noChangeArrowheads="1"/>
          </p:cNvSpPr>
          <p:nvPr/>
        </p:nvSpPr>
        <p:spPr bwMode="auto">
          <a:xfrm>
            <a:off x="611188" y="2636838"/>
            <a:ext cx="4176712" cy="1570037"/>
          </a:xfrm>
          <a:prstGeom prst="rect">
            <a:avLst/>
          </a:prstGeom>
          <a:solidFill>
            <a:srgbClr val="CCFFCC"/>
          </a:solidFill>
          <a:ln w="38100">
            <a:noFill/>
            <a:prstDash val="dash"/>
            <a:miter lim="800000"/>
            <a:headEnd type="none" w="sm" len="sm"/>
            <a:tailEnd type="none" w="sm" len="sm"/>
          </a:ln>
        </p:spPr>
        <p:txBody>
          <a:bodyPr>
            <a:spAutoFit/>
          </a:bodyPr>
          <a:lstStyle/>
          <a:p>
            <a:pPr indent="571500">
              <a:spcBef>
                <a:spcPct val="50000"/>
              </a:spcBef>
            </a:pPr>
            <a:r>
              <a:rPr lang="zh-CN" altLang="en-US" sz="3200" b="1">
                <a:ea typeface="长城楷体"/>
                <a:cs typeface="长城楷体"/>
              </a:rPr>
              <a:t>完全</a:t>
            </a:r>
            <a:r>
              <a:rPr lang="zh-CN" altLang="en-US" sz="3200" b="1" u="sng">
                <a:solidFill>
                  <a:schemeClr val="accent2"/>
                </a:solidFill>
                <a:ea typeface="长城楷体"/>
                <a:cs typeface="长城楷体"/>
              </a:rPr>
              <a:t>纯净的</a:t>
            </a:r>
            <a:r>
              <a:rPr lang="zh-CN" altLang="en-US" sz="3200" b="1">
                <a:ea typeface="长城楷体"/>
                <a:cs typeface="长城楷体"/>
              </a:rPr>
              <a:t>、具有完整</a:t>
            </a:r>
            <a:r>
              <a:rPr lang="zh-CN" altLang="en-US" sz="3200" b="1" u="sng">
                <a:solidFill>
                  <a:schemeClr val="accent2"/>
                </a:solidFill>
                <a:ea typeface="长城楷体"/>
                <a:cs typeface="长城楷体"/>
              </a:rPr>
              <a:t>晶体结构</a:t>
            </a:r>
            <a:r>
              <a:rPr lang="zh-CN" altLang="en-US" sz="3200" b="1">
                <a:ea typeface="长城楷体"/>
                <a:cs typeface="长城楷体"/>
              </a:rPr>
              <a:t>的半导体称为</a:t>
            </a:r>
            <a:r>
              <a:rPr lang="zh-CN" altLang="en-US" sz="3200" b="1" u="sng">
                <a:solidFill>
                  <a:srgbClr val="CC3300"/>
                </a:solidFill>
                <a:ea typeface="长城楷体"/>
                <a:cs typeface="长城楷体"/>
              </a:rPr>
              <a:t>本征半导体</a:t>
            </a:r>
            <a:endParaRPr lang="zh-CN" altLang="en-US" sz="3200" b="1">
              <a:ea typeface="长城楷体"/>
              <a:cs typeface="长城楷体"/>
            </a:endParaRPr>
          </a:p>
        </p:txBody>
      </p:sp>
      <p:grpSp>
        <p:nvGrpSpPr>
          <p:cNvPr id="2" name="Group 22"/>
          <p:cNvGrpSpPr>
            <a:grpSpLocks/>
          </p:cNvGrpSpPr>
          <p:nvPr/>
        </p:nvGrpSpPr>
        <p:grpSpPr bwMode="auto">
          <a:xfrm>
            <a:off x="5010150" y="2132013"/>
            <a:ext cx="2971800" cy="2971800"/>
            <a:chOff x="3057" y="841"/>
            <a:chExt cx="1872" cy="1872"/>
          </a:xfrm>
        </p:grpSpPr>
        <p:grpSp>
          <p:nvGrpSpPr>
            <p:cNvPr id="1030" name="Group 7"/>
            <p:cNvGrpSpPr>
              <a:grpSpLocks/>
            </p:cNvGrpSpPr>
            <p:nvPr/>
          </p:nvGrpSpPr>
          <p:grpSpPr bwMode="auto">
            <a:xfrm>
              <a:off x="3151" y="950"/>
              <a:ext cx="1703" cy="1654"/>
              <a:chOff x="1922" y="1511"/>
              <a:chExt cx="1991" cy="1835"/>
            </a:xfrm>
          </p:grpSpPr>
          <p:sp>
            <p:nvSpPr>
              <p:cNvPr id="1040" name="AutoShape 8"/>
              <p:cNvSpPr>
                <a:spLocks noChangeArrowheads="1"/>
              </p:cNvSpPr>
              <p:nvPr/>
            </p:nvSpPr>
            <p:spPr bwMode="auto">
              <a:xfrm>
                <a:off x="1924" y="1513"/>
                <a:ext cx="1989" cy="1833"/>
              </a:xfrm>
              <a:prstGeom prst="cube">
                <a:avLst>
                  <a:gd name="adj" fmla="val 25000"/>
                </a:avLst>
              </a:prstGeom>
              <a:noFill/>
              <a:ln w="38100">
                <a:solidFill>
                  <a:schemeClr val="tx1"/>
                </a:solidFill>
                <a:prstDash val="dash"/>
                <a:miter lim="800000"/>
                <a:headEnd type="none" w="sm" len="sm"/>
                <a:tailEnd type="none" w="sm" len="sm"/>
              </a:ln>
            </p:spPr>
            <p:txBody>
              <a:bodyPr anchor="ctr">
                <a:spAutoFit/>
              </a:bodyPr>
              <a:lstStyle/>
              <a:p>
                <a:endParaRPr lang="zh-CN" altLang="en-US"/>
              </a:p>
            </p:txBody>
          </p:sp>
          <p:sp>
            <p:nvSpPr>
              <p:cNvPr id="1041" name="Line 9"/>
              <p:cNvSpPr>
                <a:spLocks noChangeShapeType="1"/>
              </p:cNvSpPr>
              <p:nvPr/>
            </p:nvSpPr>
            <p:spPr bwMode="auto">
              <a:xfrm>
                <a:off x="2400" y="1511"/>
                <a:ext cx="0" cy="1400"/>
              </a:xfrm>
              <a:prstGeom prst="line">
                <a:avLst/>
              </a:prstGeom>
              <a:noFill/>
              <a:ln w="38100">
                <a:solidFill>
                  <a:schemeClr val="tx1"/>
                </a:solidFill>
                <a:prstDash val="dash"/>
                <a:round/>
                <a:headEnd type="none" w="sm" len="sm"/>
                <a:tailEnd type="none" w="sm" len="sm"/>
              </a:ln>
            </p:spPr>
            <p:txBody>
              <a:bodyPr wrap="none" anchor="ctr">
                <a:spAutoFit/>
              </a:bodyPr>
              <a:lstStyle/>
              <a:p>
                <a:endParaRPr lang="zh-CN" altLang="en-US"/>
              </a:p>
            </p:txBody>
          </p:sp>
          <p:sp>
            <p:nvSpPr>
              <p:cNvPr id="1042" name="Line 10"/>
              <p:cNvSpPr>
                <a:spLocks noChangeShapeType="1"/>
              </p:cNvSpPr>
              <p:nvPr/>
            </p:nvSpPr>
            <p:spPr bwMode="auto">
              <a:xfrm flipH="1">
                <a:off x="2389" y="2878"/>
                <a:ext cx="1512" cy="0"/>
              </a:xfrm>
              <a:prstGeom prst="line">
                <a:avLst/>
              </a:prstGeom>
              <a:noFill/>
              <a:ln w="38100">
                <a:solidFill>
                  <a:schemeClr val="tx1"/>
                </a:solidFill>
                <a:prstDash val="dash"/>
                <a:round/>
                <a:headEnd type="none" w="sm" len="sm"/>
                <a:tailEnd type="none" w="sm" len="sm"/>
              </a:ln>
            </p:spPr>
            <p:txBody>
              <a:bodyPr wrap="none" anchor="ctr">
                <a:spAutoFit/>
              </a:bodyPr>
              <a:lstStyle/>
              <a:p>
                <a:endParaRPr lang="zh-CN" altLang="en-US"/>
              </a:p>
            </p:txBody>
          </p:sp>
          <p:sp>
            <p:nvSpPr>
              <p:cNvPr id="1043" name="Line 11"/>
              <p:cNvSpPr>
                <a:spLocks noChangeShapeType="1"/>
              </p:cNvSpPr>
              <p:nvPr/>
            </p:nvSpPr>
            <p:spPr bwMode="auto">
              <a:xfrm flipH="1">
                <a:off x="1922" y="2866"/>
                <a:ext cx="478" cy="456"/>
              </a:xfrm>
              <a:prstGeom prst="line">
                <a:avLst/>
              </a:prstGeom>
              <a:noFill/>
              <a:ln w="38100">
                <a:solidFill>
                  <a:schemeClr val="tx1"/>
                </a:solidFill>
                <a:prstDash val="dash"/>
                <a:round/>
                <a:headEnd type="none" w="sm" len="sm"/>
                <a:tailEnd type="none" w="sm" len="sm"/>
              </a:ln>
            </p:spPr>
            <p:txBody>
              <a:bodyPr wrap="none" anchor="ctr">
                <a:spAutoFit/>
              </a:bodyPr>
              <a:lstStyle/>
              <a:p>
                <a:endParaRPr lang="zh-CN" altLang="en-US"/>
              </a:p>
            </p:txBody>
          </p:sp>
        </p:grpSp>
        <p:sp>
          <p:nvSpPr>
            <p:cNvPr id="1031" name="Oval 12"/>
            <p:cNvSpPr>
              <a:spLocks noChangeArrowheads="1"/>
            </p:cNvSpPr>
            <p:nvPr/>
          </p:nvSpPr>
          <p:spPr bwMode="auto">
            <a:xfrm>
              <a:off x="3845" y="1632"/>
              <a:ext cx="228" cy="250"/>
            </a:xfrm>
            <a:prstGeom prst="ellipse">
              <a:avLst/>
            </a:prstGeom>
            <a:solidFill>
              <a:srgbClr val="D60093">
                <a:alpha val="50195"/>
              </a:srgbClr>
            </a:solidFill>
            <a:ln w="38100">
              <a:solidFill>
                <a:schemeClr val="tx1"/>
              </a:solidFill>
              <a:round/>
              <a:headEnd type="none" w="sm" len="sm"/>
              <a:tailEnd type="none" w="sm" len="sm"/>
            </a:ln>
          </p:spPr>
          <p:txBody>
            <a:bodyPr anchor="ctr">
              <a:spAutoFit/>
            </a:bodyPr>
            <a:lstStyle/>
            <a:p>
              <a:endParaRPr lang="zh-CN" altLang="en-US"/>
            </a:p>
          </p:txBody>
        </p:sp>
        <p:sp>
          <p:nvSpPr>
            <p:cNvPr id="1032" name="Oval 13"/>
            <p:cNvSpPr>
              <a:spLocks noChangeArrowheads="1"/>
            </p:cNvSpPr>
            <p:nvPr/>
          </p:nvSpPr>
          <p:spPr bwMode="auto">
            <a:xfrm>
              <a:off x="3057" y="1222"/>
              <a:ext cx="227" cy="250"/>
            </a:xfrm>
            <a:prstGeom prst="ellipse">
              <a:avLst/>
            </a:prstGeom>
            <a:solidFill>
              <a:srgbClr val="FF9900"/>
            </a:solidFill>
            <a:ln w="38100">
              <a:solidFill>
                <a:schemeClr val="tx1"/>
              </a:solidFill>
              <a:round/>
              <a:headEnd type="none" w="sm" len="sm"/>
              <a:tailEnd type="none" w="sm" len="sm"/>
            </a:ln>
          </p:spPr>
          <p:txBody>
            <a:bodyPr anchor="ctr">
              <a:spAutoFit/>
            </a:bodyPr>
            <a:lstStyle/>
            <a:p>
              <a:endParaRPr lang="zh-CN" altLang="en-US"/>
            </a:p>
          </p:txBody>
        </p:sp>
        <p:sp>
          <p:nvSpPr>
            <p:cNvPr id="1033" name="Oval 14"/>
            <p:cNvSpPr>
              <a:spLocks noChangeArrowheads="1"/>
            </p:cNvSpPr>
            <p:nvPr/>
          </p:nvSpPr>
          <p:spPr bwMode="auto">
            <a:xfrm>
              <a:off x="3437" y="2023"/>
              <a:ext cx="227" cy="249"/>
            </a:xfrm>
            <a:prstGeom prst="ellipse">
              <a:avLst/>
            </a:prstGeom>
            <a:solidFill>
              <a:srgbClr val="FF9900">
                <a:alpha val="50195"/>
              </a:srgbClr>
            </a:solidFill>
            <a:ln w="38100">
              <a:solidFill>
                <a:schemeClr val="tx1"/>
              </a:solidFill>
              <a:round/>
              <a:headEnd type="none" w="sm" len="sm"/>
              <a:tailEnd type="none" w="sm" len="sm"/>
            </a:ln>
          </p:spPr>
          <p:txBody>
            <a:bodyPr anchor="ctr">
              <a:spAutoFit/>
            </a:bodyPr>
            <a:lstStyle/>
            <a:p>
              <a:endParaRPr lang="zh-CN" altLang="en-US"/>
            </a:p>
          </p:txBody>
        </p:sp>
        <p:sp>
          <p:nvSpPr>
            <p:cNvPr id="1034" name="Oval 15"/>
            <p:cNvSpPr>
              <a:spLocks noChangeArrowheads="1"/>
            </p:cNvSpPr>
            <p:nvPr/>
          </p:nvSpPr>
          <p:spPr bwMode="auto">
            <a:xfrm>
              <a:off x="4702" y="841"/>
              <a:ext cx="227" cy="250"/>
            </a:xfrm>
            <a:prstGeom prst="ellipse">
              <a:avLst/>
            </a:prstGeom>
            <a:solidFill>
              <a:srgbClr val="FF9900"/>
            </a:solidFill>
            <a:ln w="38100">
              <a:solidFill>
                <a:schemeClr val="tx1"/>
              </a:solidFill>
              <a:round/>
              <a:headEnd type="none" w="sm" len="sm"/>
              <a:tailEnd type="none" w="sm" len="sm"/>
            </a:ln>
          </p:spPr>
          <p:txBody>
            <a:bodyPr anchor="ctr">
              <a:spAutoFit/>
            </a:bodyPr>
            <a:lstStyle/>
            <a:p>
              <a:endParaRPr lang="zh-CN" altLang="en-US"/>
            </a:p>
          </p:txBody>
        </p:sp>
        <p:sp>
          <p:nvSpPr>
            <p:cNvPr id="1035" name="Oval 16"/>
            <p:cNvSpPr>
              <a:spLocks noChangeArrowheads="1"/>
            </p:cNvSpPr>
            <p:nvPr/>
          </p:nvSpPr>
          <p:spPr bwMode="auto">
            <a:xfrm>
              <a:off x="4340" y="2463"/>
              <a:ext cx="227" cy="250"/>
            </a:xfrm>
            <a:prstGeom prst="ellipse">
              <a:avLst/>
            </a:prstGeom>
            <a:solidFill>
              <a:srgbClr val="FF9900"/>
            </a:solidFill>
            <a:ln w="38100">
              <a:solidFill>
                <a:schemeClr val="tx1"/>
              </a:solidFill>
              <a:round/>
              <a:headEnd type="none" w="sm" len="sm"/>
              <a:tailEnd type="none" w="sm" len="sm"/>
            </a:ln>
          </p:spPr>
          <p:txBody>
            <a:bodyPr anchor="ctr">
              <a:spAutoFit/>
            </a:bodyPr>
            <a:lstStyle/>
            <a:p>
              <a:endParaRPr lang="zh-CN" altLang="en-US"/>
            </a:p>
          </p:txBody>
        </p:sp>
        <p:sp>
          <p:nvSpPr>
            <p:cNvPr id="1036" name="Line 17"/>
            <p:cNvSpPr>
              <a:spLocks noChangeShapeType="1"/>
            </p:cNvSpPr>
            <p:nvPr/>
          </p:nvSpPr>
          <p:spPr bwMode="auto">
            <a:xfrm>
              <a:off x="3266" y="1391"/>
              <a:ext cx="693" cy="370"/>
            </a:xfrm>
            <a:prstGeom prst="line">
              <a:avLst/>
            </a:prstGeom>
            <a:noFill/>
            <a:ln w="76200">
              <a:solidFill>
                <a:schemeClr val="tx1"/>
              </a:solidFill>
              <a:round/>
              <a:headEnd type="none" w="sm" len="sm"/>
              <a:tailEnd type="none" w="sm" len="sm"/>
            </a:ln>
          </p:spPr>
          <p:txBody>
            <a:bodyPr wrap="none" anchor="ctr">
              <a:spAutoFit/>
            </a:bodyPr>
            <a:lstStyle/>
            <a:p>
              <a:endParaRPr lang="zh-CN" altLang="en-US"/>
            </a:p>
          </p:txBody>
        </p:sp>
        <p:sp>
          <p:nvSpPr>
            <p:cNvPr id="1037" name="Line 18"/>
            <p:cNvSpPr>
              <a:spLocks noChangeShapeType="1"/>
            </p:cNvSpPr>
            <p:nvPr/>
          </p:nvSpPr>
          <p:spPr bwMode="auto">
            <a:xfrm flipH="1">
              <a:off x="3565" y="1765"/>
              <a:ext cx="371" cy="380"/>
            </a:xfrm>
            <a:prstGeom prst="line">
              <a:avLst/>
            </a:prstGeom>
            <a:noFill/>
            <a:ln w="76200">
              <a:solidFill>
                <a:schemeClr val="tx1"/>
              </a:solidFill>
              <a:round/>
              <a:headEnd type="none" w="sm" len="sm"/>
              <a:tailEnd type="none" w="sm" len="sm"/>
            </a:ln>
          </p:spPr>
          <p:txBody>
            <a:bodyPr wrap="none" anchor="ctr">
              <a:spAutoFit/>
            </a:bodyPr>
            <a:lstStyle/>
            <a:p>
              <a:endParaRPr lang="zh-CN" altLang="en-US"/>
            </a:p>
          </p:txBody>
        </p:sp>
        <p:sp>
          <p:nvSpPr>
            <p:cNvPr id="1038" name="Line 19"/>
            <p:cNvSpPr>
              <a:spLocks noChangeShapeType="1"/>
            </p:cNvSpPr>
            <p:nvPr/>
          </p:nvSpPr>
          <p:spPr bwMode="auto">
            <a:xfrm>
              <a:off x="3969" y="1752"/>
              <a:ext cx="485" cy="841"/>
            </a:xfrm>
            <a:prstGeom prst="line">
              <a:avLst/>
            </a:prstGeom>
            <a:noFill/>
            <a:ln w="76200">
              <a:solidFill>
                <a:schemeClr val="tx1"/>
              </a:solidFill>
              <a:round/>
              <a:headEnd type="none" w="sm" len="sm"/>
              <a:tailEnd type="none" w="sm" len="sm"/>
            </a:ln>
          </p:spPr>
          <p:txBody>
            <a:bodyPr wrap="none" anchor="ctr">
              <a:spAutoFit/>
            </a:bodyPr>
            <a:lstStyle/>
            <a:p>
              <a:endParaRPr lang="zh-CN" altLang="en-US"/>
            </a:p>
          </p:txBody>
        </p:sp>
        <p:sp>
          <p:nvSpPr>
            <p:cNvPr id="1039" name="Line 20"/>
            <p:cNvSpPr>
              <a:spLocks noChangeShapeType="1"/>
            </p:cNvSpPr>
            <p:nvPr/>
          </p:nvSpPr>
          <p:spPr bwMode="auto">
            <a:xfrm flipV="1">
              <a:off x="3950" y="951"/>
              <a:ext cx="874" cy="791"/>
            </a:xfrm>
            <a:prstGeom prst="line">
              <a:avLst/>
            </a:prstGeom>
            <a:noFill/>
            <a:ln w="76200">
              <a:solidFill>
                <a:schemeClr val="tx1"/>
              </a:solidFill>
              <a:round/>
              <a:headEnd type="none" w="sm" len="sm"/>
              <a:tailEnd type="none" w="sm" len="sm"/>
            </a:ln>
          </p:spPr>
          <p:txBody>
            <a:bodyPr wrap="none" anchor="ctr">
              <a:spAutoFit/>
            </a:bodyPr>
            <a:lstStyle/>
            <a:p>
              <a:endParaRPr lang="zh-CN" altLang="en-US"/>
            </a:p>
          </p:txBody>
        </p:sp>
      </p:grpSp>
      <p:sp>
        <p:nvSpPr>
          <p:cNvPr id="10261" name="Rectangle 21"/>
          <p:cNvSpPr>
            <a:spLocks noChangeArrowheads="1"/>
          </p:cNvSpPr>
          <p:nvPr/>
        </p:nvSpPr>
        <p:spPr bwMode="auto">
          <a:xfrm>
            <a:off x="5003800" y="1449388"/>
            <a:ext cx="3028950" cy="519112"/>
          </a:xfrm>
          <a:prstGeom prst="rect">
            <a:avLst/>
          </a:prstGeom>
          <a:noFill/>
          <a:ln w="9525">
            <a:noFill/>
            <a:miter lim="800000"/>
            <a:headEnd/>
            <a:tailEnd/>
          </a:ln>
        </p:spPr>
        <p:txBody>
          <a:bodyPr wrap="none">
            <a:spAutoFit/>
          </a:bodyPr>
          <a:lstStyle/>
          <a:p>
            <a:pPr fontAlgn="t"/>
            <a:r>
              <a:rPr lang="zh-CN" altLang="en-US" sz="2800" b="1">
                <a:ea typeface="长城楷体"/>
                <a:cs typeface="长城楷体"/>
              </a:rPr>
              <a:t>硅和锗的晶体结构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strips(upRight)">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0261"/>
                                        </p:tgtEl>
                                        <p:attrNameLst>
                                          <p:attrName>style.visibility</p:attrName>
                                        </p:attrNameLst>
                                      </p:cBhvr>
                                      <p:to>
                                        <p:strVal val="visible"/>
                                      </p:to>
                                    </p:set>
                                    <p:animEffect transition="in" filter="box(in)">
                                      <p:cBhvr>
                                        <p:cTn id="15" dur="500"/>
                                        <p:tgtEl>
                                          <p:spTgt spid="1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P spid="102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4767263" y="304800"/>
            <a:ext cx="4268787" cy="519113"/>
          </a:xfrm>
          <a:prstGeom prst="rect">
            <a:avLst/>
          </a:prstGeom>
          <a:noFill/>
          <a:ln w="76200">
            <a:noFill/>
            <a:miter lim="800000"/>
            <a:headEnd type="none" w="sm" len="sm"/>
            <a:tailEnd type="none" w="sm" len="sm"/>
          </a:ln>
        </p:spPr>
        <p:txBody>
          <a:bodyPr>
            <a:spAutoFit/>
          </a:bodyPr>
          <a:lstStyle/>
          <a:p>
            <a:pPr>
              <a:spcBef>
                <a:spcPct val="50000"/>
              </a:spcBef>
            </a:pPr>
            <a:r>
              <a:rPr lang="zh-CN" altLang="en-US" sz="2800" b="1">
                <a:ea typeface="长城楷体"/>
                <a:cs typeface="长城楷体"/>
              </a:rPr>
              <a:t>硅和锗的共价键结构</a:t>
            </a:r>
          </a:p>
        </p:txBody>
      </p:sp>
      <p:sp>
        <p:nvSpPr>
          <p:cNvPr id="35843" name="AutoShape 3"/>
          <p:cNvSpPr>
            <a:spLocks noChangeArrowheads="1"/>
          </p:cNvSpPr>
          <p:nvPr/>
        </p:nvSpPr>
        <p:spPr bwMode="auto">
          <a:xfrm>
            <a:off x="3810000" y="873125"/>
            <a:ext cx="1928813" cy="917575"/>
          </a:xfrm>
          <a:prstGeom prst="wedgeRoundRectCallout">
            <a:avLst>
              <a:gd name="adj1" fmla="val 42097"/>
              <a:gd name="adj2" fmla="val 101556"/>
              <a:gd name="adj3" fmla="val 16667"/>
            </a:avLst>
          </a:prstGeom>
          <a:solidFill>
            <a:srgbClr val="00FF00"/>
          </a:solidFill>
          <a:ln w="38100">
            <a:solidFill>
              <a:schemeClr val="tx1"/>
            </a:solidFill>
            <a:miter lim="800000"/>
            <a:headEnd type="none" w="sm" len="sm"/>
            <a:tailEnd type="none" w="sm" len="sm"/>
          </a:ln>
        </p:spPr>
        <p:txBody>
          <a:bodyPr lIns="90000" tIns="46800" rIns="90000" bIns="46800" anchor="ctr">
            <a:spAutoFit/>
          </a:bodyPr>
          <a:lstStyle/>
          <a:p>
            <a:pPr algn="ctr"/>
            <a:r>
              <a:rPr lang="zh-CN" altLang="en-US" b="1"/>
              <a:t>共价键</a:t>
            </a:r>
          </a:p>
          <a:p>
            <a:pPr algn="ctr"/>
            <a:r>
              <a:rPr lang="zh-CN" altLang="en-US" b="1"/>
              <a:t>电子对</a:t>
            </a:r>
          </a:p>
        </p:txBody>
      </p:sp>
      <p:grpSp>
        <p:nvGrpSpPr>
          <p:cNvPr id="2" name="Group 4"/>
          <p:cNvGrpSpPr>
            <a:grpSpLocks/>
          </p:cNvGrpSpPr>
          <p:nvPr/>
        </p:nvGrpSpPr>
        <p:grpSpPr bwMode="auto">
          <a:xfrm>
            <a:off x="4495800" y="1938338"/>
            <a:ext cx="3613150" cy="3505200"/>
            <a:chOff x="1475" y="1296"/>
            <a:chExt cx="2276" cy="2208"/>
          </a:xfrm>
        </p:grpSpPr>
        <p:sp>
          <p:nvSpPr>
            <p:cNvPr id="63505" name="Oval 5"/>
            <p:cNvSpPr>
              <a:spLocks noChangeArrowheads="1"/>
            </p:cNvSpPr>
            <p:nvPr/>
          </p:nvSpPr>
          <p:spPr bwMode="auto">
            <a:xfrm>
              <a:off x="2538" y="17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06" name="Oval 6"/>
            <p:cNvSpPr>
              <a:spLocks noChangeArrowheads="1"/>
            </p:cNvSpPr>
            <p:nvPr/>
          </p:nvSpPr>
          <p:spPr bwMode="auto">
            <a:xfrm>
              <a:off x="1958" y="1763"/>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3507" name="Text Box 7"/>
            <p:cNvSpPr txBox="1">
              <a:spLocks noChangeArrowheads="1"/>
            </p:cNvSpPr>
            <p:nvPr/>
          </p:nvSpPr>
          <p:spPr bwMode="auto">
            <a:xfrm>
              <a:off x="1981" y="1779"/>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3508" name="Oval 8"/>
            <p:cNvSpPr>
              <a:spLocks noChangeArrowheads="1"/>
            </p:cNvSpPr>
            <p:nvPr/>
          </p:nvSpPr>
          <p:spPr bwMode="auto">
            <a:xfrm>
              <a:off x="1638" y="1459"/>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509" name="Oval 9"/>
            <p:cNvSpPr>
              <a:spLocks noChangeArrowheads="1"/>
            </p:cNvSpPr>
            <p:nvPr/>
          </p:nvSpPr>
          <p:spPr bwMode="auto">
            <a:xfrm>
              <a:off x="2824" y="1771"/>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3510" name="Oval 10"/>
            <p:cNvSpPr>
              <a:spLocks noChangeArrowheads="1"/>
            </p:cNvSpPr>
            <p:nvPr/>
          </p:nvSpPr>
          <p:spPr bwMode="auto">
            <a:xfrm>
              <a:off x="2504" y="1467"/>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511" name="Oval 11"/>
            <p:cNvSpPr>
              <a:spLocks noChangeArrowheads="1"/>
            </p:cNvSpPr>
            <p:nvPr/>
          </p:nvSpPr>
          <p:spPr bwMode="auto">
            <a:xfrm>
              <a:off x="1966" y="2618"/>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3512" name="Oval 12"/>
            <p:cNvSpPr>
              <a:spLocks noChangeArrowheads="1"/>
            </p:cNvSpPr>
            <p:nvPr/>
          </p:nvSpPr>
          <p:spPr bwMode="auto">
            <a:xfrm>
              <a:off x="1646" y="2314"/>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513" name="Oval 13"/>
            <p:cNvSpPr>
              <a:spLocks noChangeArrowheads="1"/>
            </p:cNvSpPr>
            <p:nvPr/>
          </p:nvSpPr>
          <p:spPr bwMode="auto">
            <a:xfrm>
              <a:off x="2868" y="2629"/>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3514" name="Oval 14"/>
            <p:cNvSpPr>
              <a:spLocks noChangeArrowheads="1"/>
            </p:cNvSpPr>
            <p:nvPr/>
          </p:nvSpPr>
          <p:spPr bwMode="auto">
            <a:xfrm>
              <a:off x="2548" y="2325"/>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515" name="Oval 15"/>
            <p:cNvSpPr>
              <a:spLocks noChangeArrowheads="1"/>
            </p:cNvSpPr>
            <p:nvPr/>
          </p:nvSpPr>
          <p:spPr bwMode="auto">
            <a:xfrm>
              <a:off x="2538" y="19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16" name="Oval 16"/>
            <p:cNvSpPr>
              <a:spLocks noChangeArrowheads="1"/>
            </p:cNvSpPr>
            <p:nvPr/>
          </p:nvSpPr>
          <p:spPr bwMode="auto">
            <a:xfrm>
              <a:off x="3105" y="23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17" name="Oval 17"/>
            <p:cNvSpPr>
              <a:spLocks noChangeArrowheads="1"/>
            </p:cNvSpPr>
            <p:nvPr/>
          </p:nvSpPr>
          <p:spPr bwMode="auto">
            <a:xfrm>
              <a:off x="29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18" name="Oval 18"/>
            <p:cNvSpPr>
              <a:spLocks noChangeArrowheads="1"/>
            </p:cNvSpPr>
            <p:nvPr/>
          </p:nvSpPr>
          <p:spPr bwMode="auto">
            <a:xfrm>
              <a:off x="2560" y="266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19" name="Oval 19"/>
            <p:cNvSpPr>
              <a:spLocks noChangeArrowheads="1"/>
            </p:cNvSpPr>
            <p:nvPr/>
          </p:nvSpPr>
          <p:spPr bwMode="auto">
            <a:xfrm>
              <a:off x="2560" y="28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0" name="Oval 20"/>
            <p:cNvSpPr>
              <a:spLocks noChangeArrowheads="1"/>
            </p:cNvSpPr>
            <p:nvPr/>
          </p:nvSpPr>
          <p:spPr bwMode="auto">
            <a:xfrm>
              <a:off x="20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1" name="Oval 21"/>
            <p:cNvSpPr>
              <a:spLocks noChangeArrowheads="1"/>
            </p:cNvSpPr>
            <p:nvPr/>
          </p:nvSpPr>
          <p:spPr bwMode="auto">
            <a:xfrm>
              <a:off x="2238" y="234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2" name="Oval 22"/>
            <p:cNvSpPr>
              <a:spLocks noChangeArrowheads="1"/>
            </p:cNvSpPr>
            <p:nvPr/>
          </p:nvSpPr>
          <p:spPr bwMode="auto">
            <a:xfrm>
              <a:off x="1678" y="265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3" name="Oval 23"/>
            <p:cNvSpPr>
              <a:spLocks noChangeArrowheads="1"/>
            </p:cNvSpPr>
            <p:nvPr/>
          </p:nvSpPr>
          <p:spPr bwMode="auto">
            <a:xfrm>
              <a:off x="1678" y="2835"/>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4" name="Oval 24"/>
            <p:cNvSpPr>
              <a:spLocks noChangeArrowheads="1"/>
            </p:cNvSpPr>
            <p:nvPr/>
          </p:nvSpPr>
          <p:spPr bwMode="auto">
            <a:xfrm>
              <a:off x="2023"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5" name="Oval 25"/>
            <p:cNvSpPr>
              <a:spLocks noChangeArrowheads="1"/>
            </p:cNvSpPr>
            <p:nvPr/>
          </p:nvSpPr>
          <p:spPr bwMode="auto">
            <a:xfrm>
              <a:off x="2201"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6" name="Oval 26"/>
            <p:cNvSpPr>
              <a:spLocks noChangeArrowheads="1"/>
            </p:cNvSpPr>
            <p:nvPr/>
          </p:nvSpPr>
          <p:spPr bwMode="auto">
            <a:xfrm>
              <a:off x="1656" y="183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7" name="Oval 27"/>
            <p:cNvSpPr>
              <a:spLocks noChangeArrowheads="1"/>
            </p:cNvSpPr>
            <p:nvPr/>
          </p:nvSpPr>
          <p:spPr bwMode="auto">
            <a:xfrm>
              <a:off x="1667" y="200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8" name="Oval 28"/>
            <p:cNvSpPr>
              <a:spLocks noChangeArrowheads="1"/>
            </p:cNvSpPr>
            <p:nvPr/>
          </p:nvSpPr>
          <p:spPr bwMode="auto">
            <a:xfrm>
              <a:off x="3112" y="320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9" name="Oval 29"/>
            <p:cNvSpPr>
              <a:spLocks noChangeArrowheads="1"/>
            </p:cNvSpPr>
            <p:nvPr/>
          </p:nvSpPr>
          <p:spPr bwMode="auto">
            <a:xfrm>
              <a:off x="2923" y="321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63530" name="Group 30"/>
            <p:cNvGrpSpPr>
              <a:grpSpLocks/>
            </p:cNvGrpSpPr>
            <p:nvPr/>
          </p:nvGrpSpPr>
          <p:grpSpPr bwMode="auto">
            <a:xfrm>
              <a:off x="3422" y="1830"/>
              <a:ext cx="110" cy="282"/>
              <a:chOff x="3073" y="3321"/>
              <a:chExt cx="110" cy="282"/>
            </a:xfrm>
          </p:grpSpPr>
          <p:sp>
            <p:nvSpPr>
              <p:cNvPr id="63548" name="Oval 31"/>
              <p:cNvSpPr>
                <a:spLocks noChangeArrowheads="1"/>
              </p:cNvSpPr>
              <p:nvPr/>
            </p:nvSpPr>
            <p:spPr bwMode="auto">
              <a:xfrm>
                <a:off x="3073" y="349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49" name="Oval 32"/>
              <p:cNvSpPr>
                <a:spLocks noChangeArrowheads="1"/>
              </p:cNvSpPr>
              <p:nvPr/>
            </p:nvSpPr>
            <p:spPr bwMode="auto">
              <a:xfrm>
                <a:off x="3081" y="332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63531" name="Oval 33"/>
            <p:cNvSpPr>
              <a:spLocks noChangeArrowheads="1"/>
            </p:cNvSpPr>
            <p:nvPr/>
          </p:nvSpPr>
          <p:spPr bwMode="auto">
            <a:xfrm>
              <a:off x="2200" y="31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2" name="Oval 34"/>
            <p:cNvSpPr>
              <a:spLocks noChangeArrowheads="1"/>
            </p:cNvSpPr>
            <p:nvPr/>
          </p:nvSpPr>
          <p:spPr bwMode="auto">
            <a:xfrm>
              <a:off x="2030" y="319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3" name="Oval 35"/>
            <p:cNvSpPr>
              <a:spLocks noChangeArrowheads="1"/>
            </p:cNvSpPr>
            <p:nvPr/>
          </p:nvSpPr>
          <p:spPr bwMode="auto">
            <a:xfrm>
              <a:off x="3101" y="147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4" name="Oval 36"/>
            <p:cNvSpPr>
              <a:spLocks noChangeArrowheads="1"/>
            </p:cNvSpPr>
            <p:nvPr/>
          </p:nvSpPr>
          <p:spPr bwMode="auto">
            <a:xfrm>
              <a:off x="2885" y="1476"/>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5" name="Oval 37"/>
            <p:cNvSpPr>
              <a:spLocks noChangeArrowheads="1"/>
            </p:cNvSpPr>
            <p:nvPr/>
          </p:nvSpPr>
          <p:spPr bwMode="auto">
            <a:xfrm>
              <a:off x="3448" y="283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6" name="Oval 38"/>
            <p:cNvSpPr>
              <a:spLocks noChangeArrowheads="1"/>
            </p:cNvSpPr>
            <p:nvPr/>
          </p:nvSpPr>
          <p:spPr bwMode="auto">
            <a:xfrm>
              <a:off x="3455" y="267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7" name="Freeform 39"/>
            <p:cNvSpPr>
              <a:spLocks/>
            </p:cNvSpPr>
            <p:nvPr/>
          </p:nvSpPr>
          <p:spPr bwMode="auto">
            <a:xfrm>
              <a:off x="3412" y="1502"/>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38" name="Freeform 40"/>
            <p:cNvSpPr>
              <a:spLocks/>
            </p:cNvSpPr>
            <p:nvPr/>
          </p:nvSpPr>
          <p:spPr bwMode="auto">
            <a:xfrm>
              <a:off x="3431" y="234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39" name="Freeform 41"/>
            <p:cNvSpPr>
              <a:spLocks/>
            </p:cNvSpPr>
            <p:nvPr/>
          </p:nvSpPr>
          <p:spPr bwMode="auto">
            <a:xfrm rot="-5400000">
              <a:off x="2015" y="98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0" name="Freeform 42"/>
            <p:cNvSpPr>
              <a:spLocks/>
            </p:cNvSpPr>
            <p:nvPr/>
          </p:nvSpPr>
          <p:spPr bwMode="auto">
            <a:xfrm rot="-5400000">
              <a:off x="2890" y="99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1" name="Freeform 43"/>
            <p:cNvSpPr>
              <a:spLocks/>
            </p:cNvSpPr>
            <p:nvPr/>
          </p:nvSpPr>
          <p:spPr bwMode="auto">
            <a:xfrm rot="5400000" flipV="1">
              <a:off x="2031" y="2843"/>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2" name="Freeform 44"/>
            <p:cNvSpPr>
              <a:spLocks/>
            </p:cNvSpPr>
            <p:nvPr/>
          </p:nvSpPr>
          <p:spPr bwMode="auto">
            <a:xfrm rot="5400000" flipV="1">
              <a:off x="2904" y="287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3" name="Freeform 45"/>
            <p:cNvSpPr>
              <a:spLocks/>
            </p:cNvSpPr>
            <p:nvPr/>
          </p:nvSpPr>
          <p:spPr bwMode="auto">
            <a:xfrm flipH="1" flipV="1">
              <a:off x="1475" y="1455"/>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4" name="Freeform 46"/>
            <p:cNvSpPr>
              <a:spLocks/>
            </p:cNvSpPr>
            <p:nvPr/>
          </p:nvSpPr>
          <p:spPr bwMode="auto">
            <a:xfrm flipH="1" flipV="1">
              <a:off x="1482" y="2351"/>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5" name="Text Box 47"/>
            <p:cNvSpPr txBox="1">
              <a:spLocks noChangeArrowheads="1"/>
            </p:cNvSpPr>
            <p:nvPr/>
          </p:nvSpPr>
          <p:spPr bwMode="auto">
            <a:xfrm>
              <a:off x="2825" y="1787"/>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3546" name="Text Box 48"/>
            <p:cNvSpPr txBox="1">
              <a:spLocks noChangeArrowheads="1"/>
            </p:cNvSpPr>
            <p:nvPr/>
          </p:nvSpPr>
          <p:spPr bwMode="auto">
            <a:xfrm>
              <a:off x="1989" y="2634"/>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3547" name="Text Box 49"/>
            <p:cNvSpPr txBox="1">
              <a:spLocks noChangeArrowheads="1"/>
            </p:cNvSpPr>
            <p:nvPr/>
          </p:nvSpPr>
          <p:spPr bwMode="auto">
            <a:xfrm>
              <a:off x="2877" y="2653"/>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grpSp>
      <p:sp>
        <p:nvSpPr>
          <p:cNvPr id="35890" name="AutoShape 50"/>
          <p:cNvSpPr>
            <a:spLocks noChangeArrowheads="1"/>
          </p:cNvSpPr>
          <p:nvPr/>
        </p:nvSpPr>
        <p:spPr bwMode="auto">
          <a:xfrm>
            <a:off x="5524512" y="5294336"/>
            <a:ext cx="3162288" cy="649399"/>
          </a:xfrm>
          <a:prstGeom prst="wedgeRoundRectCallout">
            <a:avLst>
              <a:gd name="adj1" fmla="val -48931"/>
              <a:gd name="adj2" fmla="val -179657"/>
              <a:gd name="adj3" fmla="val 16667"/>
            </a:avLst>
          </a:prstGeom>
          <a:solidFill>
            <a:srgbClr val="00FF00"/>
          </a:solidFill>
          <a:ln w="38100">
            <a:solidFill>
              <a:schemeClr val="tx1"/>
            </a:solidFill>
            <a:miter lim="800000"/>
            <a:headEnd type="none" w="sm" len="sm"/>
            <a:tailEnd type="none" w="sm" len="sm"/>
          </a:ln>
        </p:spPr>
        <p:txBody>
          <a:bodyPr wrap="square" lIns="90000" tIns="46800" rIns="90000" bIns="46800" anchor="ctr">
            <a:spAutoFit/>
          </a:bodyPr>
          <a:lstStyle/>
          <a:p>
            <a:pPr algn="ctr">
              <a:spcBef>
                <a:spcPct val="50000"/>
              </a:spcBef>
            </a:pPr>
            <a:r>
              <a:rPr lang="en-US" altLang="zh-CN" b="1">
                <a:latin typeface="宋体" pitchFamily="2" charset="-122"/>
              </a:rPr>
              <a:t>+4</a:t>
            </a:r>
            <a:r>
              <a:rPr lang="zh-CN" altLang="en-US" b="1">
                <a:latin typeface="宋体" pitchFamily="2" charset="-122"/>
              </a:rPr>
              <a:t>表示除去价电子后的原子</a:t>
            </a:r>
            <a:endParaRPr lang="zh-CN" altLang="en-US" sz="3200" b="1">
              <a:ea typeface="长城楷体"/>
              <a:cs typeface="长城楷体"/>
            </a:endParaRPr>
          </a:p>
        </p:txBody>
      </p:sp>
      <p:grpSp>
        <p:nvGrpSpPr>
          <p:cNvPr id="63494" name="Group 51"/>
          <p:cNvGrpSpPr>
            <a:grpSpLocks/>
          </p:cNvGrpSpPr>
          <p:nvPr/>
        </p:nvGrpSpPr>
        <p:grpSpPr bwMode="auto">
          <a:xfrm>
            <a:off x="539750" y="981075"/>
            <a:ext cx="2209800" cy="2273300"/>
            <a:chOff x="3333" y="2276"/>
            <a:chExt cx="1583" cy="1609"/>
          </a:xfrm>
        </p:grpSpPr>
        <p:sp>
          <p:nvSpPr>
            <p:cNvPr id="63496" name="Oval 52"/>
            <p:cNvSpPr>
              <a:spLocks noChangeArrowheads="1"/>
            </p:cNvSpPr>
            <p:nvPr/>
          </p:nvSpPr>
          <p:spPr bwMode="auto">
            <a:xfrm>
              <a:off x="3816" y="2732"/>
              <a:ext cx="672" cy="672"/>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497" name="Oval 53"/>
            <p:cNvSpPr>
              <a:spLocks noChangeArrowheads="1"/>
            </p:cNvSpPr>
            <p:nvPr/>
          </p:nvSpPr>
          <p:spPr bwMode="auto">
            <a:xfrm>
              <a:off x="3956" y="2872"/>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3498" name="Oval 54"/>
            <p:cNvSpPr>
              <a:spLocks noChangeArrowheads="1"/>
            </p:cNvSpPr>
            <p:nvPr/>
          </p:nvSpPr>
          <p:spPr bwMode="auto">
            <a:xfrm>
              <a:off x="3587" y="2514"/>
              <a:ext cx="1104" cy="1104"/>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499" name="Oval 55"/>
            <p:cNvSpPr>
              <a:spLocks noChangeArrowheads="1"/>
            </p:cNvSpPr>
            <p:nvPr/>
          </p:nvSpPr>
          <p:spPr bwMode="auto">
            <a:xfrm>
              <a:off x="3400" y="2320"/>
              <a:ext cx="1467" cy="1489"/>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500" name="Text Box 56"/>
            <p:cNvSpPr txBox="1">
              <a:spLocks noChangeArrowheads="1"/>
            </p:cNvSpPr>
            <p:nvPr/>
          </p:nvSpPr>
          <p:spPr bwMode="auto">
            <a:xfrm>
              <a:off x="3979" y="2867"/>
              <a:ext cx="444" cy="410"/>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3200" b="1">
                  <a:solidFill>
                    <a:srgbClr val="FF5050"/>
                  </a:solidFill>
                  <a:ea typeface="长城楷体"/>
                  <a:cs typeface="长城楷体"/>
                </a:rPr>
                <a:t>Si</a:t>
              </a:r>
              <a:endParaRPr lang="en-US" altLang="zh-CN" sz="3200" b="1">
                <a:ea typeface="长城楷体"/>
                <a:cs typeface="长城楷体"/>
              </a:endParaRPr>
            </a:p>
          </p:txBody>
        </p:sp>
        <p:sp>
          <p:nvSpPr>
            <p:cNvPr id="63501" name="Oval 57"/>
            <p:cNvSpPr>
              <a:spLocks noChangeArrowheads="1"/>
            </p:cNvSpPr>
            <p:nvPr/>
          </p:nvSpPr>
          <p:spPr bwMode="auto">
            <a:xfrm>
              <a:off x="3333" y="2966"/>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3502" name="Oval 58"/>
            <p:cNvSpPr>
              <a:spLocks noChangeArrowheads="1"/>
            </p:cNvSpPr>
            <p:nvPr/>
          </p:nvSpPr>
          <p:spPr bwMode="auto">
            <a:xfrm>
              <a:off x="4107" y="3740"/>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3503" name="Oval 59"/>
            <p:cNvSpPr>
              <a:spLocks noChangeArrowheads="1"/>
            </p:cNvSpPr>
            <p:nvPr/>
          </p:nvSpPr>
          <p:spPr bwMode="auto">
            <a:xfrm>
              <a:off x="4792" y="3003"/>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3504" name="Oval 60"/>
            <p:cNvSpPr>
              <a:spLocks noChangeArrowheads="1"/>
            </p:cNvSpPr>
            <p:nvPr/>
          </p:nvSpPr>
          <p:spPr bwMode="auto">
            <a:xfrm>
              <a:off x="4044" y="2276"/>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grpSp>
      <p:sp>
        <p:nvSpPr>
          <p:cNvPr id="35916" name="Text Box 76"/>
          <p:cNvSpPr txBox="1">
            <a:spLocks noChangeArrowheads="1"/>
          </p:cNvSpPr>
          <p:nvPr/>
        </p:nvSpPr>
        <p:spPr bwMode="auto">
          <a:xfrm>
            <a:off x="250825" y="4149725"/>
            <a:ext cx="3744913" cy="1800225"/>
          </a:xfrm>
          <a:prstGeom prst="rect">
            <a:avLst/>
          </a:prstGeom>
          <a:solidFill>
            <a:srgbClr val="CCFFCC"/>
          </a:solidFill>
          <a:ln w="38100">
            <a:noFill/>
            <a:prstDash val="dash"/>
            <a:miter lim="800000"/>
            <a:headEnd type="none" w="sm" len="sm"/>
            <a:tailEnd type="none" w="sm" len="sm"/>
          </a:ln>
        </p:spPr>
        <p:txBody>
          <a:bodyPr>
            <a:spAutoFit/>
          </a:bodyPr>
          <a:lstStyle/>
          <a:p>
            <a:pPr indent="571500">
              <a:spcBef>
                <a:spcPct val="50000"/>
              </a:spcBef>
            </a:pPr>
            <a:r>
              <a:rPr lang="zh-CN" altLang="en-US" sz="2800" b="1">
                <a:ea typeface="长城楷体"/>
                <a:cs typeface="长城楷体"/>
              </a:rPr>
              <a:t>在硅和锗晶体中，每个原子与其相临的原子之间形成</a:t>
            </a:r>
            <a:r>
              <a:rPr lang="zh-CN" altLang="en-US" sz="2800" b="1">
                <a:solidFill>
                  <a:srgbClr val="CC3300"/>
                </a:solidFill>
                <a:ea typeface="长城楷体"/>
                <a:cs typeface="长城楷体"/>
              </a:rPr>
              <a:t>共价键</a:t>
            </a:r>
            <a:r>
              <a:rPr lang="zh-CN" altLang="en-US" sz="2800" b="1">
                <a:ea typeface="长城楷体"/>
                <a:cs typeface="长城楷体"/>
              </a:rPr>
              <a:t>，共用一对价电子。</a:t>
            </a:r>
            <a:endParaRPr lang="zh-CN" altLang="en-US" sz="3200">
              <a:ea typeface="长城楷体"/>
              <a:cs typeface="长城楷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35916"/>
                                        </p:tgtEl>
                                        <p:attrNameLst>
                                          <p:attrName>style.visibility</p:attrName>
                                        </p:attrNameLst>
                                      </p:cBhvr>
                                      <p:to>
                                        <p:strVal val="visible"/>
                                      </p:to>
                                    </p:set>
                                    <p:animEffect transition="in" filter="strips(upRight)">
                                      <p:cBhvr>
                                        <p:cTn id="13" dur="500"/>
                                        <p:tgtEl>
                                          <p:spTgt spid="359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5890"/>
                                        </p:tgtEl>
                                        <p:attrNameLst>
                                          <p:attrName>style.visibility</p:attrName>
                                        </p:attrNameLst>
                                      </p:cBhvr>
                                      <p:to>
                                        <p:strVal val="visible"/>
                                      </p:to>
                                    </p:set>
                                    <p:anim calcmode="lin" valueType="num">
                                      <p:cBhvr additive="base">
                                        <p:cTn id="18" dur="500" fill="hold"/>
                                        <p:tgtEl>
                                          <p:spTgt spid="35890"/>
                                        </p:tgtEl>
                                        <p:attrNameLst>
                                          <p:attrName>ppt_x</p:attrName>
                                        </p:attrNameLst>
                                      </p:cBhvr>
                                      <p:tavLst>
                                        <p:tav tm="0">
                                          <p:val>
                                            <p:strVal val="0-#ppt_w/2"/>
                                          </p:val>
                                        </p:tav>
                                        <p:tav tm="100000">
                                          <p:val>
                                            <p:strVal val="#ppt_x"/>
                                          </p:val>
                                        </p:tav>
                                      </p:tavLst>
                                    </p:anim>
                                    <p:anim calcmode="lin" valueType="num">
                                      <p:cBhvr additive="base">
                                        <p:cTn id="19" dur="500" fill="hold"/>
                                        <p:tgtEl>
                                          <p:spTgt spid="3589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5843"/>
                                        </p:tgtEl>
                                        <p:attrNameLst>
                                          <p:attrName>style.visibility</p:attrName>
                                        </p:attrNameLst>
                                      </p:cBhvr>
                                      <p:to>
                                        <p:strVal val="visible"/>
                                      </p:to>
                                    </p:set>
                                    <p:anim calcmode="lin" valueType="num">
                                      <p:cBhvr additive="base">
                                        <p:cTn id="24" dur="500" fill="hold"/>
                                        <p:tgtEl>
                                          <p:spTgt spid="35843"/>
                                        </p:tgtEl>
                                        <p:attrNameLst>
                                          <p:attrName>ppt_x</p:attrName>
                                        </p:attrNameLst>
                                      </p:cBhvr>
                                      <p:tavLst>
                                        <p:tav tm="0">
                                          <p:val>
                                            <p:strVal val="1+#ppt_w/2"/>
                                          </p:val>
                                        </p:tav>
                                        <p:tav tm="100000">
                                          <p:val>
                                            <p:strVal val="#ppt_x"/>
                                          </p:val>
                                        </p:tav>
                                      </p:tavLst>
                                    </p:anim>
                                    <p:anim calcmode="lin" valueType="num">
                                      <p:cBhvr additive="base">
                                        <p:cTn id="25" dur="500" fill="hold"/>
                                        <p:tgtEl>
                                          <p:spTgt spid="358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P spid="35890" grpId="0" animBg="1" autoUpdateAnimBg="0"/>
      <p:bldP spid="3591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54"/>
          <p:cNvGrpSpPr>
            <a:grpSpLocks/>
          </p:cNvGrpSpPr>
          <p:nvPr/>
        </p:nvGrpSpPr>
        <p:grpSpPr bwMode="auto">
          <a:xfrm>
            <a:off x="792163" y="2286000"/>
            <a:ext cx="3613150" cy="3505200"/>
            <a:chOff x="519" y="1506"/>
            <a:chExt cx="2276" cy="2208"/>
          </a:xfrm>
        </p:grpSpPr>
        <p:sp>
          <p:nvSpPr>
            <p:cNvPr id="64533" name="Oval 155"/>
            <p:cNvSpPr>
              <a:spLocks noChangeArrowheads="1"/>
            </p:cNvSpPr>
            <p:nvPr/>
          </p:nvSpPr>
          <p:spPr bwMode="auto">
            <a:xfrm>
              <a:off x="1224" y="254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64534" name="Group 156"/>
            <p:cNvGrpSpPr>
              <a:grpSpLocks/>
            </p:cNvGrpSpPr>
            <p:nvPr/>
          </p:nvGrpSpPr>
          <p:grpSpPr bwMode="auto">
            <a:xfrm>
              <a:off x="519" y="1506"/>
              <a:ext cx="2276" cy="2208"/>
              <a:chOff x="1475" y="1296"/>
              <a:chExt cx="2276" cy="2208"/>
            </a:xfrm>
          </p:grpSpPr>
          <p:sp>
            <p:nvSpPr>
              <p:cNvPr id="64535" name="Oval 157"/>
              <p:cNvSpPr>
                <a:spLocks noChangeArrowheads="1"/>
              </p:cNvSpPr>
              <p:nvPr/>
            </p:nvSpPr>
            <p:spPr bwMode="auto">
              <a:xfrm>
                <a:off x="2538" y="17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36" name="Oval 158"/>
              <p:cNvSpPr>
                <a:spLocks noChangeArrowheads="1"/>
              </p:cNvSpPr>
              <p:nvPr/>
            </p:nvSpPr>
            <p:spPr bwMode="auto">
              <a:xfrm>
                <a:off x="1958" y="1763"/>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4537" name="Text Box 159"/>
              <p:cNvSpPr txBox="1">
                <a:spLocks noChangeArrowheads="1"/>
              </p:cNvSpPr>
              <p:nvPr/>
            </p:nvSpPr>
            <p:spPr bwMode="auto">
              <a:xfrm>
                <a:off x="1981" y="1779"/>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4538" name="Oval 160"/>
              <p:cNvSpPr>
                <a:spLocks noChangeArrowheads="1"/>
              </p:cNvSpPr>
              <p:nvPr/>
            </p:nvSpPr>
            <p:spPr bwMode="auto">
              <a:xfrm>
                <a:off x="1638" y="1459"/>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4539" name="Oval 161"/>
              <p:cNvSpPr>
                <a:spLocks noChangeArrowheads="1"/>
              </p:cNvSpPr>
              <p:nvPr/>
            </p:nvSpPr>
            <p:spPr bwMode="auto">
              <a:xfrm>
                <a:off x="2824" y="1771"/>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4540" name="Oval 162"/>
              <p:cNvSpPr>
                <a:spLocks noChangeArrowheads="1"/>
              </p:cNvSpPr>
              <p:nvPr/>
            </p:nvSpPr>
            <p:spPr bwMode="auto">
              <a:xfrm>
                <a:off x="2504" y="1467"/>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4541" name="Oval 163"/>
              <p:cNvSpPr>
                <a:spLocks noChangeArrowheads="1"/>
              </p:cNvSpPr>
              <p:nvPr/>
            </p:nvSpPr>
            <p:spPr bwMode="auto">
              <a:xfrm>
                <a:off x="1966" y="2618"/>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4542" name="Oval 164"/>
              <p:cNvSpPr>
                <a:spLocks noChangeArrowheads="1"/>
              </p:cNvSpPr>
              <p:nvPr/>
            </p:nvSpPr>
            <p:spPr bwMode="auto">
              <a:xfrm>
                <a:off x="1646" y="2314"/>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4543" name="Oval 165"/>
              <p:cNvSpPr>
                <a:spLocks noChangeArrowheads="1"/>
              </p:cNvSpPr>
              <p:nvPr/>
            </p:nvSpPr>
            <p:spPr bwMode="auto">
              <a:xfrm>
                <a:off x="2868" y="2629"/>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4544" name="Oval 166"/>
              <p:cNvSpPr>
                <a:spLocks noChangeArrowheads="1"/>
              </p:cNvSpPr>
              <p:nvPr/>
            </p:nvSpPr>
            <p:spPr bwMode="auto">
              <a:xfrm>
                <a:off x="2548" y="2325"/>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4545" name="Oval 167"/>
              <p:cNvSpPr>
                <a:spLocks noChangeArrowheads="1"/>
              </p:cNvSpPr>
              <p:nvPr/>
            </p:nvSpPr>
            <p:spPr bwMode="auto">
              <a:xfrm>
                <a:off x="2538" y="19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46" name="Oval 168"/>
              <p:cNvSpPr>
                <a:spLocks noChangeArrowheads="1"/>
              </p:cNvSpPr>
              <p:nvPr/>
            </p:nvSpPr>
            <p:spPr bwMode="auto">
              <a:xfrm>
                <a:off x="3105" y="23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47" name="Oval 169"/>
              <p:cNvSpPr>
                <a:spLocks noChangeArrowheads="1"/>
              </p:cNvSpPr>
              <p:nvPr/>
            </p:nvSpPr>
            <p:spPr bwMode="auto">
              <a:xfrm>
                <a:off x="29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48" name="Oval 170"/>
              <p:cNvSpPr>
                <a:spLocks noChangeArrowheads="1"/>
              </p:cNvSpPr>
              <p:nvPr/>
            </p:nvSpPr>
            <p:spPr bwMode="auto">
              <a:xfrm>
                <a:off x="2560" y="266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49" name="Oval 171"/>
              <p:cNvSpPr>
                <a:spLocks noChangeArrowheads="1"/>
              </p:cNvSpPr>
              <p:nvPr/>
            </p:nvSpPr>
            <p:spPr bwMode="auto">
              <a:xfrm>
                <a:off x="2560" y="28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0" name="Oval 172"/>
              <p:cNvSpPr>
                <a:spLocks noChangeArrowheads="1"/>
              </p:cNvSpPr>
              <p:nvPr/>
            </p:nvSpPr>
            <p:spPr bwMode="auto">
              <a:xfrm>
                <a:off x="20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1" name="Oval 173"/>
              <p:cNvSpPr>
                <a:spLocks noChangeArrowheads="1"/>
              </p:cNvSpPr>
              <p:nvPr/>
            </p:nvSpPr>
            <p:spPr bwMode="auto">
              <a:xfrm>
                <a:off x="1678" y="265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2" name="Oval 174"/>
              <p:cNvSpPr>
                <a:spLocks noChangeArrowheads="1"/>
              </p:cNvSpPr>
              <p:nvPr/>
            </p:nvSpPr>
            <p:spPr bwMode="auto">
              <a:xfrm>
                <a:off x="1678" y="2835"/>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3" name="Oval 175"/>
              <p:cNvSpPr>
                <a:spLocks noChangeArrowheads="1"/>
              </p:cNvSpPr>
              <p:nvPr/>
            </p:nvSpPr>
            <p:spPr bwMode="auto">
              <a:xfrm>
                <a:off x="2023"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4" name="Oval 176"/>
              <p:cNvSpPr>
                <a:spLocks noChangeArrowheads="1"/>
              </p:cNvSpPr>
              <p:nvPr/>
            </p:nvSpPr>
            <p:spPr bwMode="auto">
              <a:xfrm>
                <a:off x="2201"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5" name="Oval 177"/>
              <p:cNvSpPr>
                <a:spLocks noChangeArrowheads="1"/>
              </p:cNvSpPr>
              <p:nvPr/>
            </p:nvSpPr>
            <p:spPr bwMode="auto">
              <a:xfrm>
                <a:off x="1656" y="183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6" name="Oval 178"/>
              <p:cNvSpPr>
                <a:spLocks noChangeArrowheads="1"/>
              </p:cNvSpPr>
              <p:nvPr/>
            </p:nvSpPr>
            <p:spPr bwMode="auto">
              <a:xfrm>
                <a:off x="1667" y="200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7" name="Oval 179"/>
              <p:cNvSpPr>
                <a:spLocks noChangeArrowheads="1"/>
              </p:cNvSpPr>
              <p:nvPr/>
            </p:nvSpPr>
            <p:spPr bwMode="auto">
              <a:xfrm>
                <a:off x="3112" y="320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8" name="Oval 180"/>
              <p:cNvSpPr>
                <a:spLocks noChangeArrowheads="1"/>
              </p:cNvSpPr>
              <p:nvPr/>
            </p:nvSpPr>
            <p:spPr bwMode="auto">
              <a:xfrm>
                <a:off x="2923" y="321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64559" name="Group 181"/>
              <p:cNvGrpSpPr>
                <a:grpSpLocks/>
              </p:cNvGrpSpPr>
              <p:nvPr/>
            </p:nvGrpSpPr>
            <p:grpSpPr bwMode="auto">
              <a:xfrm>
                <a:off x="3422" y="1830"/>
                <a:ext cx="110" cy="282"/>
                <a:chOff x="3073" y="3321"/>
                <a:chExt cx="110" cy="282"/>
              </a:xfrm>
            </p:grpSpPr>
            <p:sp>
              <p:nvSpPr>
                <p:cNvPr id="64578" name="Oval 182"/>
                <p:cNvSpPr>
                  <a:spLocks noChangeArrowheads="1"/>
                </p:cNvSpPr>
                <p:nvPr/>
              </p:nvSpPr>
              <p:spPr bwMode="auto">
                <a:xfrm>
                  <a:off x="3073" y="349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79" name="Oval 183"/>
                <p:cNvSpPr>
                  <a:spLocks noChangeArrowheads="1"/>
                </p:cNvSpPr>
                <p:nvPr/>
              </p:nvSpPr>
              <p:spPr bwMode="auto">
                <a:xfrm>
                  <a:off x="3081" y="332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64560" name="Oval 184"/>
              <p:cNvSpPr>
                <a:spLocks noChangeArrowheads="1"/>
              </p:cNvSpPr>
              <p:nvPr/>
            </p:nvSpPr>
            <p:spPr bwMode="auto">
              <a:xfrm>
                <a:off x="2200" y="31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1" name="Oval 185"/>
              <p:cNvSpPr>
                <a:spLocks noChangeArrowheads="1"/>
              </p:cNvSpPr>
              <p:nvPr/>
            </p:nvSpPr>
            <p:spPr bwMode="auto">
              <a:xfrm>
                <a:off x="2030" y="319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2" name="Oval 186"/>
              <p:cNvSpPr>
                <a:spLocks noChangeArrowheads="1"/>
              </p:cNvSpPr>
              <p:nvPr/>
            </p:nvSpPr>
            <p:spPr bwMode="auto">
              <a:xfrm>
                <a:off x="3101" y="147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3" name="Oval 187"/>
              <p:cNvSpPr>
                <a:spLocks noChangeArrowheads="1"/>
              </p:cNvSpPr>
              <p:nvPr/>
            </p:nvSpPr>
            <p:spPr bwMode="auto">
              <a:xfrm>
                <a:off x="2885" y="1476"/>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4" name="Oval 188"/>
              <p:cNvSpPr>
                <a:spLocks noChangeArrowheads="1"/>
              </p:cNvSpPr>
              <p:nvPr/>
            </p:nvSpPr>
            <p:spPr bwMode="auto">
              <a:xfrm>
                <a:off x="3448" y="283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5" name="Oval 189"/>
              <p:cNvSpPr>
                <a:spLocks noChangeArrowheads="1"/>
              </p:cNvSpPr>
              <p:nvPr/>
            </p:nvSpPr>
            <p:spPr bwMode="auto">
              <a:xfrm>
                <a:off x="3455" y="267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6" name="Freeform 190"/>
              <p:cNvSpPr>
                <a:spLocks/>
              </p:cNvSpPr>
              <p:nvPr/>
            </p:nvSpPr>
            <p:spPr bwMode="auto">
              <a:xfrm>
                <a:off x="3412" y="1502"/>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67" name="Freeform 191"/>
              <p:cNvSpPr>
                <a:spLocks/>
              </p:cNvSpPr>
              <p:nvPr/>
            </p:nvSpPr>
            <p:spPr bwMode="auto">
              <a:xfrm>
                <a:off x="3431" y="234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68" name="Freeform 192"/>
              <p:cNvSpPr>
                <a:spLocks/>
              </p:cNvSpPr>
              <p:nvPr/>
            </p:nvSpPr>
            <p:spPr bwMode="auto">
              <a:xfrm rot="-5400000">
                <a:off x="2015" y="98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69" name="Freeform 193"/>
              <p:cNvSpPr>
                <a:spLocks/>
              </p:cNvSpPr>
              <p:nvPr/>
            </p:nvSpPr>
            <p:spPr bwMode="auto">
              <a:xfrm rot="-5400000">
                <a:off x="2890" y="99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70" name="Freeform 194"/>
              <p:cNvSpPr>
                <a:spLocks/>
              </p:cNvSpPr>
              <p:nvPr/>
            </p:nvSpPr>
            <p:spPr bwMode="auto">
              <a:xfrm rot="5400000" flipV="1">
                <a:off x="2031" y="2843"/>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71" name="Freeform 195"/>
              <p:cNvSpPr>
                <a:spLocks/>
              </p:cNvSpPr>
              <p:nvPr/>
            </p:nvSpPr>
            <p:spPr bwMode="auto">
              <a:xfrm rot="5400000" flipV="1">
                <a:off x="2904" y="287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72" name="Freeform 196"/>
              <p:cNvSpPr>
                <a:spLocks/>
              </p:cNvSpPr>
              <p:nvPr/>
            </p:nvSpPr>
            <p:spPr bwMode="auto">
              <a:xfrm flipH="1" flipV="1">
                <a:off x="1475" y="1455"/>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73" name="Freeform 197"/>
              <p:cNvSpPr>
                <a:spLocks/>
              </p:cNvSpPr>
              <p:nvPr/>
            </p:nvSpPr>
            <p:spPr bwMode="auto">
              <a:xfrm flipH="1" flipV="1">
                <a:off x="1482" y="2351"/>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74" name="Text Box 198"/>
              <p:cNvSpPr txBox="1">
                <a:spLocks noChangeArrowheads="1"/>
              </p:cNvSpPr>
              <p:nvPr/>
            </p:nvSpPr>
            <p:spPr bwMode="auto">
              <a:xfrm>
                <a:off x="2825" y="1787"/>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4575" name="Text Box 199"/>
              <p:cNvSpPr txBox="1">
                <a:spLocks noChangeArrowheads="1"/>
              </p:cNvSpPr>
              <p:nvPr/>
            </p:nvSpPr>
            <p:spPr bwMode="auto">
              <a:xfrm>
                <a:off x="1989" y="2634"/>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4576" name="Text Box 200"/>
              <p:cNvSpPr txBox="1">
                <a:spLocks noChangeArrowheads="1"/>
              </p:cNvSpPr>
              <p:nvPr/>
            </p:nvSpPr>
            <p:spPr bwMode="auto">
              <a:xfrm>
                <a:off x="2877" y="2653"/>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4577" name="Oval 201"/>
              <p:cNvSpPr>
                <a:spLocks noChangeArrowheads="1"/>
              </p:cNvSpPr>
              <p:nvPr/>
            </p:nvSpPr>
            <p:spPr bwMode="auto">
              <a:xfrm>
                <a:off x="2179" y="234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grpSp>
      <p:sp>
        <p:nvSpPr>
          <p:cNvPr id="64515" name="Text Box 2"/>
          <p:cNvSpPr txBox="1">
            <a:spLocks noChangeArrowheads="1"/>
          </p:cNvSpPr>
          <p:nvPr/>
        </p:nvSpPr>
        <p:spPr bwMode="auto">
          <a:xfrm>
            <a:off x="2335213" y="42863"/>
            <a:ext cx="4244975" cy="579437"/>
          </a:xfrm>
          <a:prstGeom prst="rect">
            <a:avLst/>
          </a:prstGeom>
          <a:noFill/>
          <a:ln w="38100">
            <a:no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solidFill>
                  <a:srgbClr val="FF3300"/>
                </a:solidFill>
                <a:ea typeface="长城楷体"/>
                <a:cs typeface="长城楷体"/>
              </a:rPr>
              <a:t>本征半导体的导电机理</a:t>
            </a:r>
          </a:p>
        </p:txBody>
      </p:sp>
      <p:sp>
        <p:nvSpPr>
          <p:cNvPr id="64516" name="Line 55"/>
          <p:cNvSpPr>
            <a:spLocks noChangeShapeType="1"/>
          </p:cNvSpPr>
          <p:nvPr/>
        </p:nvSpPr>
        <p:spPr bwMode="auto">
          <a:xfrm>
            <a:off x="4613275" y="1120775"/>
            <a:ext cx="0" cy="5486400"/>
          </a:xfrm>
          <a:prstGeom prst="line">
            <a:avLst/>
          </a:pr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37946" name="AutoShape 58"/>
          <p:cNvSpPr>
            <a:spLocks noChangeArrowheads="1"/>
          </p:cNvSpPr>
          <p:nvPr/>
        </p:nvSpPr>
        <p:spPr bwMode="auto">
          <a:xfrm>
            <a:off x="34925" y="2682875"/>
            <a:ext cx="1657350" cy="592138"/>
          </a:xfrm>
          <a:prstGeom prst="wedgeRoundRectCallout">
            <a:avLst>
              <a:gd name="adj1" fmla="val 62644"/>
              <a:gd name="adj2" fmla="val 160991"/>
              <a:gd name="adj3" fmla="val 16667"/>
            </a:avLst>
          </a:prstGeom>
          <a:solidFill>
            <a:srgbClr val="00FF00"/>
          </a:solidFill>
          <a:ln w="38100">
            <a:solidFill>
              <a:srgbClr val="008000"/>
            </a:solidFill>
            <a:miter lim="800000"/>
            <a:headEnd type="none" w="sm" len="sm"/>
            <a:tailEnd type="none" w="sm" len="sm"/>
          </a:ln>
        </p:spPr>
        <p:txBody>
          <a:bodyPr lIns="90000" tIns="46800" rIns="90000" bIns="46800" anchor="ctr">
            <a:spAutoFit/>
          </a:bodyPr>
          <a:lstStyle/>
          <a:p>
            <a:pPr>
              <a:spcBef>
                <a:spcPct val="50000"/>
              </a:spcBef>
            </a:pPr>
            <a:r>
              <a:rPr lang="zh-CN" altLang="en-US" sz="2800" b="1"/>
              <a:t>空穴</a:t>
            </a:r>
          </a:p>
        </p:txBody>
      </p:sp>
      <p:sp>
        <p:nvSpPr>
          <p:cNvPr id="37947" name="AutoShape 59"/>
          <p:cNvSpPr>
            <a:spLocks noChangeArrowheads="1"/>
          </p:cNvSpPr>
          <p:nvPr/>
        </p:nvSpPr>
        <p:spPr bwMode="auto">
          <a:xfrm>
            <a:off x="2327275" y="1458913"/>
            <a:ext cx="1957388" cy="590550"/>
          </a:xfrm>
          <a:prstGeom prst="wedgeRoundRectCallout">
            <a:avLst>
              <a:gd name="adj1" fmla="val 46106"/>
              <a:gd name="adj2" fmla="val 317472"/>
              <a:gd name="adj3" fmla="val 16667"/>
            </a:avLst>
          </a:prstGeom>
          <a:solidFill>
            <a:srgbClr val="00FF00"/>
          </a:solidFill>
          <a:ln w="38100">
            <a:solidFill>
              <a:srgbClr val="008000"/>
            </a:solidFill>
            <a:miter lim="800000"/>
            <a:headEnd type="none" w="sm" len="sm"/>
            <a:tailEnd type="none" w="sm" len="sm"/>
          </a:ln>
        </p:spPr>
        <p:txBody>
          <a:bodyPr lIns="90000" tIns="46800" rIns="90000" bIns="46800" anchor="ctr">
            <a:spAutoFit/>
          </a:bodyPr>
          <a:lstStyle/>
          <a:p>
            <a:pPr>
              <a:spcBef>
                <a:spcPct val="50000"/>
              </a:spcBef>
            </a:pPr>
            <a:r>
              <a:rPr lang="zh-CN" altLang="en-US" sz="2800" b="1"/>
              <a:t>自由电子</a:t>
            </a:r>
            <a:endParaRPr lang="zh-CN" altLang="en-US" sz="3200" b="1">
              <a:ea typeface="长城楷体"/>
              <a:cs typeface="长城楷体"/>
            </a:endParaRPr>
          </a:p>
        </p:txBody>
      </p:sp>
      <p:sp>
        <p:nvSpPr>
          <p:cNvPr id="37948" name="AutoShape 60"/>
          <p:cNvSpPr>
            <a:spLocks noChangeArrowheads="1"/>
          </p:cNvSpPr>
          <p:nvPr/>
        </p:nvSpPr>
        <p:spPr bwMode="auto">
          <a:xfrm>
            <a:off x="1412875" y="5878513"/>
            <a:ext cx="1863725" cy="590550"/>
          </a:xfrm>
          <a:prstGeom prst="wedgeRoundRectCallout">
            <a:avLst>
              <a:gd name="adj1" fmla="val 56389"/>
              <a:gd name="adj2" fmla="val -111560"/>
              <a:gd name="adj3" fmla="val 16667"/>
            </a:avLst>
          </a:prstGeom>
          <a:solidFill>
            <a:srgbClr val="00FF00"/>
          </a:solidFill>
          <a:ln w="38100">
            <a:solidFill>
              <a:srgbClr val="008000"/>
            </a:solidFill>
            <a:miter lim="800000"/>
            <a:headEnd type="none" w="sm" len="sm"/>
            <a:tailEnd type="none" w="sm" len="sm"/>
          </a:ln>
        </p:spPr>
        <p:txBody>
          <a:bodyPr lIns="90000" tIns="46800" rIns="90000" bIns="46800" anchor="ctr">
            <a:spAutoFit/>
          </a:bodyPr>
          <a:lstStyle/>
          <a:p>
            <a:pPr>
              <a:spcBef>
                <a:spcPct val="50000"/>
              </a:spcBef>
            </a:pPr>
            <a:r>
              <a:rPr lang="zh-CN" altLang="en-US" sz="2800" b="1"/>
              <a:t>束缚电子</a:t>
            </a:r>
            <a:endParaRPr lang="zh-CN" altLang="en-US" sz="3200" b="1">
              <a:ea typeface="长城楷体"/>
              <a:cs typeface="长城楷体"/>
            </a:endParaRPr>
          </a:p>
        </p:txBody>
      </p:sp>
      <p:grpSp>
        <p:nvGrpSpPr>
          <p:cNvPr id="6" name="Group 202"/>
          <p:cNvGrpSpPr>
            <a:grpSpLocks/>
          </p:cNvGrpSpPr>
          <p:nvPr/>
        </p:nvGrpSpPr>
        <p:grpSpPr bwMode="auto">
          <a:xfrm>
            <a:off x="1882775" y="3733800"/>
            <a:ext cx="2444750" cy="401638"/>
            <a:chOff x="1208" y="2414"/>
            <a:chExt cx="1540" cy="253"/>
          </a:xfrm>
        </p:grpSpPr>
        <p:sp>
          <p:nvSpPr>
            <p:cNvPr id="64531" name="Oval 203"/>
            <p:cNvSpPr>
              <a:spLocks noChangeArrowheads="1"/>
            </p:cNvSpPr>
            <p:nvPr/>
          </p:nvSpPr>
          <p:spPr bwMode="auto">
            <a:xfrm>
              <a:off x="2646" y="241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32" name="Oval 204"/>
            <p:cNvSpPr>
              <a:spLocks noChangeArrowheads="1"/>
            </p:cNvSpPr>
            <p:nvPr/>
          </p:nvSpPr>
          <p:spPr bwMode="auto">
            <a:xfrm>
              <a:off x="1208" y="2544"/>
              <a:ext cx="125" cy="123"/>
            </a:xfrm>
            <a:prstGeom prst="ellipse">
              <a:avLst/>
            </a:prstGeom>
            <a:solidFill>
              <a:srgbClr val="FFFFFF"/>
            </a:solidFill>
            <a:ln w="38100">
              <a:solidFill>
                <a:schemeClr val="tx1"/>
              </a:solidFill>
              <a:round/>
              <a:headEnd type="none" w="sm" len="sm"/>
              <a:tailEnd type="none" w="sm" len="sm"/>
            </a:ln>
          </p:spPr>
          <p:txBody>
            <a:bodyPr anchor="ctr">
              <a:spAutoFit/>
            </a:bodyPr>
            <a:lstStyle/>
            <a:p>
              <a:endParaRPr lang="zh-CN" altLang="en-US"/>
            </a:p>
          </p:txBody>
        </p:sp>
      </p:grpSp>
      <p:grpSp>
        <p:nvGrpSpPr>
          <p:cNvPr id="7" name="Group 52"/>
          <p:cNvGrpSpPr>
            <a:grpSpLocks/>
          </p:cNvGrpSpPr>
          <p:nvPr/>
        </p:nvGrpSpPr>
        <p:grpSpPr bwMode="auto">
          <a:xfrm>
            <a:off x="1901825" y="3378200"/>
            <a:ext cx="774700" cy="744538"/>
            <a:chOff x="1220" y="2030"/>
            <a:chExt cx="488" cy="469"/>
          </a:xfrm>
        </p:grpSpPr>
        <p:sp>
          <p:nvSpPr>
            <p:cNvPr id="64529" name="Oval 53"/>
            <p:cNvSpPr>
              <a:spLocks noChangeArrowheads="1"/>
            </p:cNvSpPr>
            <p:nvPr/>
          </p:nvSpPr>
          <p:spPr bwMode="auto">
            <a:xfrm>
              <a:off x="1220" y="238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30" name="Oval 54"/>
            <p:cNvSpPr>
              <a:spLocks noChangeArrowheads="1"/>
            </p:cNvSpPr>
            <p:nvPr/>
          </p:nvSpPr>
          <p:spPr bwMode="auto">
            <a:xfrm>
              <a:off x="1583" y="2030"/>
              <a:ext cx="125" cy="123"/>
            </a:xfrm>
            <a:prstGeom prst="ellipse">
              <a:avLst/>
            </a:prstGeom>
            <a:solidFill>
              <a:srgbClr val="FFFFFF"/>
            </a:solidFill>
            <a:ln w="38100">
              <a:solidFill>
                <a:schemeClr val="tx1"/>
              </a:solidFill>
              <a:round/>
              <a:headEnd type="none" w="sm" len="sm"/>
              <a:tailEnd type="none" w="sm" len="sm"/>
            </a:ln>
          </p:spPr>
          <p:txBody>
            <a:bodyPr anchor="ctr">
              <a:spAutoFit/>
            </a:bodyPr>
            <a:lstStyle/>
            <a:p>
              <a:endParaRPr lang="zh-CN" altLang="en-US"/>
            </a:p>
          </p:txBody>
        </p:sp>
      </p:grpSp>
      <p:sp>
        <p:nvSpPr>
          <p:cNvPr id="38093" name="Rectangle 205"/>
          <p:cNvSpPr>
            <a:spLocks noChangeArrowheads="1"/>
          </p:cNvSpPr>
          <p:nvPr/>
        </p:nvSpPr>
        <p:spPr bwMode="auto">
          <a:xfrm>
            <a:off x="4794250" y="2833680"/>
            <a:ext cx="4349750" cy="955903"/>
          </a:xfrm>
          <a:prstGeom prst="rect">
            <a:avLst/>
          </a:prstGeom>
          <a:noFill/>
          <a:ln w="9525">
            <a:noFill/>
            <a:miter lim="800000"/>
            <a:headEnd/>
            <a:tailEnd/>
          </a:ln>
        </p:spPr>
        <p:txBody>
          <a:bodyPr>
            <a:spAutoFit/>
          </a:bodyPr>
          <a:lstStyle/>
          <a:p>
            <a:pPr>
              <a:lnSpc>
                <a:spcPct val="150000"/>
              </a:lnSpc>
            </a:pPr>
            <a:r>
              <a:rPr lang="zh-CN" altLang="en-US" sz="2000" b="1" dirty="0"/>
              <a:t>因此，半导体中存在着两种导电粒子，即</a:t>
            </a:r>
            <a:r>
              <a:rPr lang="zh-CN" altLang="en-US" sz="2000" b="1" dirty="0">
                <a:solidFill>
                  <a:srgbClr val="FF0000"/>
                </a:solidFill>
              </a:rPr>
              <a:t>自由电子和空穴，</a:t>
            </a:r>
            <a:r>
              <a:rPr lang="zh-CN" altLang="en-US" sz="2000" b="1" dirty="0"/>
              <a:t>称为载流子</a:t>
            </a:r>
            <a:r>
              <a:rPr lang="zh-CN" altLang="en-US" sz="2000" b="1" dirty="0">
                <a:solidFill>
                  <a:srgbClr val="FF0000"/>
                </a:solidFill>
              </a:rPr>
              <a:t>。 </a:t>
            </a:r>
          </a:p>
        </p:txBody>
      </p:sp>
      <p:sp>
        <p:nvSpPr>
          <p:cNvPr id="66" name="Rectangle 3" descr="25%"/>
          <p:cNvSpPr>
            <a:spLocks noChangeArrowheads="1"/>
          </p:cNvSpPr>
          <p:nvPr/>
        </p:nvSpPr>
        <p:spPr bwMode="auto">
          <a:xfrm>
            <a:off x="4565650" y="849280"/>
            <a:ext cx="4578350" cy="1870075"/>
          </a:xfrm>
          <a:prstGeom prst="rect">
            <a:avLst/>
          </a:prstGeom>
          <a:noFill/>
          <a:ln>
            <a:noFill/>
          </a:ln>
          <a:effectLst/>
          <a:extLst/>
        </p:spPr>
        <p:txBody>
          <a:bodyPr anchor="ctr">
            <a:spAutoFit/>
          </a:bodyPr>
          <a:lstStyle/>
          <a:p>
            <a:pPr>
              <a:lnSpc>
                <a:spcPct val="110000"/>
              </a:lnSpc>
              <a:defRPr/>
            </a:pPr>
            <a:r>
              <a:rPr lang="zh-CN" altLang="en-US" sz="2100" b="1" dirty="0">
                <a:solidFill>
                  <a:schemeClr val="tx2"/>
                </a:solidFill>
                <a:effectLst>
                  <a:outerShdw blurRad="38100" dist="38100" dir="2700000" algn="tl">
                    <a:srgbClr val="C0C0C0"/>
                  </a:outerShdw>
                </a:effectLst>
              </a:rPr>
              <a:t>当半导体两端加外电压时，将出现两部分电流</a:t>
            </a:r>
            <a:r>
              <a:rPr lang="zh-CN" altLang="en-US" sz="2100" b="1" dirty="0">
                <a:solidFill>
                  <a:schemeClr val="tx2"/>
                </a:solidFill>
                <a:effectLst>
                  <a:outerShdw blurRad="38100" dist="38100" dir="2700000" algn="tl">
                    <a:srgbClr val="C0C0C0"/>
                  </a:outerShdw>
                </a:effectLst>
                <a:sym typeface="Wingdings" pitchFamily="2" charset="2"/>
              </a:rPr>
              <a:t> </a:t>
            </a:r>
            <a:endParaRPr lang="en-US" altLang="zh-CN" sz="2100" b="1" dirty="0">
              <a:solidFill>
                <a:schemeClr val="tx2"/>
              </a:solidFill>
              <a:effectLst>
                <a:outerShdw blurRad="38100" dist="38100" dir="2700000" algn="tl">
                  <a:srgbClr val="C0C0C0"/>
                </a:outerShdw>
              </a:effectLst>
              <a:sym typeface="Wingdings" pitchFamily="2" charset="2"/>
            </a:endParaRPr>
          </a:p>
          <a:p>
            <a:pPr>
              <a:lnSpc>
                <a:spcPct val="110000"/>
              </a:lnSpc>
              <a:defRPr/>
            </a:pPr>
            <a:r>
              <a:rPr lang="zh-CN" altLang="en-US" sz="2100" b="1" dirty="0">
                <a:solidFill>
                  <a:schemeClr val="tx2"/>
                </a:solidFill>
                <a:effectLst>
                  <a:outerShdw blurRad="38100" dist="38100" dir="2700000" algn="tl">
                    <a:srgbClr val="C0C0C0"/>
                  </a:outerShdw>
                </a:effectLst>
                <a:sym typeface="Wingdings" pitchFamily="2" charset="2"/>
              </a:rPr>
              <a:t> </a:t>
            </a:r>
            <a:r>
              <a:rPr lang="en-US" altLang="zh-CN" sz="2100" b="1" dirty="0">
                <a:solidFill>
                  <a:srgbClr val="CC0000"/>
                </a:solidFill>
                <a:effectLst>
                  <a:outerShdw blurRad="38100" dist="38100" dir="2700000" algn="tl">
                    <a:srgbClr val="C0C0C0"/>
                  </a:outerShdw>
                </a:effectLst>
                <a:sym typeface="Wingdings" pitchFamily="2" charset="2"/>
              </a:rPr>
              <a:t>(1)</a:t>
            </a:r>
            <a:r>
              <a:rPr lang="zh-CN" altLang="en-US" sz="2100" b="1" dirty="0">
                <a:solidFill>
                  <a:srgbClr val="A50021"/>
                </a:solidFill>
                <a:effectLst>
                  <a:outerShdw blurRad="38100" dist="38100" dir="2700000" algn="tl">
                    <a:srgbClr val="C0C0C0"/>
                  </a:outerShdw>
                </a:effectLst>
              </a:rPr>
              <a:t>自由电子作定向运动 </a:t>
            </a:r>
            <a:r>
              <a:rPr lang="zh-CN" altLang="en-US" sz="2100" b="1" dirty="0">
                <a:solidFill>
                  <a:srgbClr val="A50021"/>
                </a:solidFill>
                <a:effectLst>
                  <a:outerShdw blurRad="38100" dist="38100" dir="2700000" algn="tl">
                    <a:srgbClr val="C0C0C0"/>
                  </a:outerShdw>
                </a:effectLst>
                <a:sym typeface="Symbol" pitchFamily="18" charset="2"/>
              </a:rPr>
              <a:t></a:t>
            </a:r>
            <a:r>
              <a:rPr lang="zh-CN" altLang="en-US" sz="2100" b="1" dirty="0">
                <a:solidFill>
                  <a:srgbClr val="A50021"/>
                </a:solidFill>
                <a:effectLst>
                  <a:outerShdw blurRad="38100" dist="38100" dir="2700000" algn="tl">
                    <a:srgbClr val="C0C0C0"/>
                  </a:outerShdw>
                </a:effectLst>
              </a:rPr>
              <a:t>电子电流</a:t>
            </a:r>
          </a:p>
          <a:p>
            <a:pPr>
              <a:lnSpc>
                <a:spcPct val="110000"/>
              </a:lnSpc>
              <a:defRPr/>
            </a:pPr>
            <a:r>
              <a:rPr lang="zh-CN" altLang="en-US" sz="2100" b="1" dirty="0">
                <a:solidFill>
                  <a:srgbClr val="A50021"/>
                </a:solidFill>
                <a:effectLst>
                  <a:outerShdw blurRad="38100" dist="38100" dir="2700000" algn="tl">
                    <a:srgbClr val="C0C0C0"/>
                  </a:outerShdw>
                </a:effectLst>
              </a:rPr>
              <a:t> </a:t>
            </a:r>
            <a:r>
              <a:rPr lang="en-US" altLang="zh-CN" sz="2100" b="1" dirty="0">
                <a:solidFill>
                  <a:srgbClr val="CC0000"/>
                </a:solidFill>
                <a:effectLst>
                  <a:outerShdw blurRad="38100" dist="38100" dir="2700000" algn="tl">
                    <a:srgbClr val="C0C0C0"/>
                  </a:outerShdw>
                </a:effectLst>
                <a:sym typeface="Wingdings" pitchFamily="2" charset="2"/>
              </a:rPr>
              <a:t>(2)</a:t>
            </a:r>
            <a:r>
              <a:rPr lang="zh-CN" altLang="en-US" sz="2100" b="1" dirty="0">
                <a:solidFill>
                  <a:srgbClr val="A50021"/>
                </a:solidFill>
                <a:effectLst>
                  <a:outerShdw blurRad="38100" dist="38100" dir="2700000" algn="tl">
                    <a:srgbClr val="C0C0C0"/>
                  </a:outerShdw>
                </a:effectLst>
              </a:rPr>
              <a:t>价电子递补空穴 </a:t>
            </a:r>
            <a:r>
              <a:rPr lang="zh-CN" altLang="en-US" sz="2100" b="1" dirty="0">
                <a:solidFill>
                  <a:srgbClr val="A50021"/>
                </a:solidFill>
                <a:effectLst>
                  <a:outerShdw blurRad="38100" dist="38100" dir="2700000" algn="tl">
                    <a:srgbClr val="C0C0C0"/>
                  </a:outerShdw>
                </a:effectLst>
                <a:sym typeface="Symbol" pitchFamily="18" charset="2"/>
              </a:rPr>
              <a:t>空穴电流</a:t>
            </a:r>
            <a:endParaRPr lang="en-US" altLang="zh-CN" sz="2100" b="1" dirty="0">
              <a:solidFill>
                <a:srgbClr val="A50021"/>
              </a:solidFill>
              <a:effectLst>
                <a:outerShdw blurRad="38100" dist="38100" dir="2700000" algn="tl">
                  <a:srgbClr val="C0C0C0"/>
                </a:outerShdw>
              </a:effectLst>
              <a:sym typeface="Symbol" pitchFamily="18" charset="2"/>
            </a:endParaRPr>
          </a:p>
          <a:p>
            <a:pPr>
              <a:lnSpc>
                <a:spcPct val="110000"/>
              </a:lnSpc>
              <a:defRPr/>
            </a:pPr>
            <a:r>
              <a:rPr lang="zh-CN" altLang="en-US" sz="2100" b="1" dirty="0">
                <a:solidFill>
                  <a:srgbClr val="A50021"/>
                </a:solidFill>
                <a:effectLst>
                  <a:outerShdw blurRad="38100" dist="38100" dir="2700000" algn="tl">
                    <a:srgbClr val="C0C0C0"/>
                  </a:outerShdw>
                </a:effectLst>
                <a:sym typeface="Symbol" pitchFamily="18" charset="2"/>
              </a:rPr>
              <a:t>两者之和即为半导体中的电流。</a:t>
            </a:r>
          </a:p>
        </p:txBody>
      </p:sp>
      <p:sp>
        <p:nvSpPr>
          <p:cNvPr id="2" name="矩形 1"/>
          <p:cNvSpPr>
            <a:spLocks noChangeArrowheads="1"/>
          </p:cNvSpPr>
          <p:nvPr/>
        </p:nvSpPr>
        <p:spPr bwMode="auto">
          <a:xfrm>
            <a:off x="4929192" y="3905256"/>
            <a:ext cx="3897313" cy="400110"/>
          </a:xfrm>
          <a:prstGeom prst="rect">
            <a:avLst/>
          </a:prstGeom>
          <a:noFill/>
          <a:ln w="38100">
            <a:noFill/>
            <a:miter lim="800000"/>
            <a:headEnd/>
            <a:tailEnd/>
          </a:ln>
        </p:spPr>
        <p:txBody>
          <a:bodyPr anchor="ctr">
            <a:spAutoFit/>
          </a:bodyPr>
          <a:lstStyle/>
          <a:p>
            <a:pPr>
              <a:spcBef>
                <a:spcPct val="50000"/>
              </a:spcBef>
            </a:pPr>
            <a:r>
              <a:rPr lang="zh-CN" altLang="en-US" sz="2000" b="1" dirty="0"/>
              <a:t>两者成对出现，成对消失。</a:t>
            </a:r>
          </a:p>
        </p:txBody>
      </p:sp>
      <p:sp>
        <p:nvSpPr>
          <p:cNvPr id="67" name="Rectangle 57"/>
          <p:cNvSpPr>
            <a:spLocks noChangeArrowheads="1"/>
          </p:cNvSpPr>
          <p:nvPr/>
        </p:nvSpPr>
        <p:spPr bwMode="auto">
          <a:xfrm>
            <a:off x="239713" y="558800"/>
            <a:ext cx="1247775" cy="460375"/>
          </a:xfrm>
          <a:prstGeom prst="rect">
            <a:avLst/>
          </a:prstGeom>
          <a:noFill/>
          <a:ln w="38100">
            <a:noFill/>
            <a:miter lim="800000"/>
            <a:headEnd/>
            <a:tailEnd/>
          </a:ln>
        </p:spPr>
        <p:txBody>
          <a:bodyPr anchor="ctr">
            <a:spAutoFit/>
          </a:bodyPr>
          <a:lstStyle/>
          <a:p>
            <a:pPr>
              <a:spcBef>
                <a:spcPct val="50000"/>
              </a:spcBef>
            </a:pPr>
            <a:r>
              <a:rPr lang="zh-CN" altLang="en-US" b="1">
                <a:solidFill>
                  <a:srgbClr val="A50021"/>
                </a:solidFill>
              </a:rPr>
              <a:t>激发</a:t>
            </a:r>
          </a:p>
        </p:txBody>
      </p:sp>
      <p:graphicFrame>
        <p:nvGraphicFramePr>
          <p:cNvPr id="70" name="Object 8"/>
          <p:cNvGraphicFramePr>
            <a:graphicFrameLocks noChangeAspect="1"/>
          </p:cNvGraphicFramePr>
          <p:nvPr/>
        </p:nvGraphicFramePr>
        <p:xfrm>
          <a:off x="5762640" y="4341824"/>
          <a:ext cx="1112837" cy="534987"/>
        </p:xfrm>
        <a:graphic>
          <a:graphicData uri="http://schemas.openxmlformats.org/presentationml/2006/ole">
            <p:oleObj spid="_x0000_s64580" name="Equation" r:id="rId5" imgW="393480" imgH="190440" progId="Equation.DSMT4">
              <p:embed/>
            </p:oleObj>
          </a:graphicData>
        </a:graphic>
      </p:graphicFrame>
      <p:sp>
        <p:nvSpPr>
          <p:cNvPr id="68" name="Rectangle 57"/>
          <p:cNvSpPr>
            <a:spLocks noChangeArrowheads="1"/>
          </p:cNvSpPr>
          <p:nvPr/>
        </p:nvSpPr>
        <p:spPr bwMode="auto">
          <a:xfrm>
            <a:off x="4810128" y="5868988"/>
            <a:ext cx="4191000" cy="400110"/>
          </a:xfrm>
          <a:prstGeom prst="rect">
            <a:avLst/>
          </a:prstGeom>
          <a:noFill/>
          <a:ln w="38100">
            <a:noFill/>
            <a:miter lim="800000"/>
            <a:headEnd/>
            <a:tailEnd/>
          </a:ln>
        </p:spPr>
        <p:txBody>
          <a:bodyPr anchor="ctr">
            <a:spAutoFit/>
          </a:bodyPr>
          <a:lstStyle/>
          <a:p>
            <a:pPr>
              <a:spcBef>
                <a:spcPct val="50000"/>
              </a:spcBef>
            </a:pPr>
            <a:r>
              <a:rPr lang="zh-CN" altLang="en-US" sz="2000" b="1" dirty="0">
                <a:solidFill>
                  <a:srgbClr val="A50021"/>
                </a:solidFill>
              </a:rPr>
              <a:t>温度对半导体的导电性能影响很大。</a:t>
            </a:r>
          </a:p>
        </p:txBody>
      </p:sp>
      <p:sp>
        <p:nvSpPr>
          <p:cNvPr id="69" name="矩形 68"/>
          <p:cNvSpPr>
            <a:spLocks noChangeArrowheads="1"/>
          </p:cNvSpPr>
          <p:nvPr/>
        </p:nvSpPr>
        <p:spPr bwMode="auto">
          <a:xfrm>
            <a:off x="4805363" y="4754929"/>
            <a:ext cx="4191000" cy="1015663"/>
          </a:xfrm>
          <a:prstGeom prst="rect">
            <a:avLst/>
          </a:prstGeom>
          <a:noFill/>
          <a:ln w="38100">
            <a:noFill/>
            <a:miter lim="800000"/>
            <a:headEnd/>
            <a:tailEnd/>
          </a:ln>
        </p:spPr>
        <p:txBody>
          <a:bodyPr anchor="ctr">
            <a:spAutoFit/>
          </a:bodyPr>
          <a:lstStyle/>
          <a:p>
            <a:pPr>
              <a:spcBef>
                <a:spcPct val="50000"/>
              </a:spcBef>
            </a:pPr>
            <a:r>
              <a:rPr lang="zh-CN" altLang="en-US" sz="2000" b="1" dirty="0"/>
              <a:t>在一定温度下，激发与复合</a:t>
            </a:r>
            <a:r>
              <a:rPr lang="zh-CN" altLang="en-US" sz="2000" b="1" dirty="0">
                <a:sym typeface="Symbol" pitchFamily="18" charset="2"/>
              </a:rPr>
              <a:t>达到动态平衡，</a:t>
            </a:r>
            <a:r>
              <a:rPr lang="zh-CN" altLang="en-US" sz="2000" b="1" dirty="0"/>
              <a:t>半导体中载流子浓度保持一定。</a:t>
            </a:r>
          </a:p>
        </p:txBody>
      </p:sp>
      <p:sp>
        <p:nvSpPr>
          <p:cNvPr id="71" name="Rectangle 57"/>
          <p:cNvSpPr>
            <a:spLocks noChangeArrowheads="1"/>
          </p:cNvSpPr>
          <p:nvPr/>
        </p:nvSpPr>
        <p:spPr bwMode="auto">
          <a:xfrm>
            <a:off x="1487488" y="622300"/>
            <a:ext cx="1247775" cy="461963"/>
          </a:xfrm>
          <a:prstGeom prst="rect">
            <a:avLst/>
          </a:prstGeom>
          <a:noFill/>
          <a:ln w="38100">
            <a:noFill/>
            <a:miter lim="800000"/>
            <a:headEnd/>
            <a:tailEnd/>
          </a:ln>
        </p:spPr>
        <p:txBody>
          <a:bodyPr anchor="ctr">
            <a:spAutoFit/>
          </a:bodyPr>
          <a:lstStyle/>
          <a:p>
            <a:pPr>
              <a:spcBef>
                <a:spcPct val="50000"/>
              </a:spcBef>
            </a:pPr>
            <a:r>
              <a:rPr lang="zh-CN" altLang="en-US" b="1">
                <a:solidFill>
                  <a:srgbClr val="A50021"/>
                </a:solidFill>
              </a:rPr>
              <a:t>复合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48"/>
                                        </p:tgtEl>
                                        <p:attrNameLst>
                                          <p:attrName>style.visibility</p:attrName>
                                        </p:attrNameLst>
                                      </p:cBhvr>
                                      <p:to>
                                        <p:strVal val="visible"/>
                                      </p:to>
                                    </p:set>
                                    <p:animEffect transition="in" filter="blinds(horizontal)">
                                      <p:cBhvr>
                                        <p:cTn id="12" dur="500"/>
                                        <p:tgtEl>
                                          <p:spTgt spid="37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4" name="click.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37947"/>
                                        </p:tgtEl>
                                        <p:attrNameLst>
                                          <p:attrName>style.visibility</p:attrName>
                                        </p:attrNameLst>
                                      </p:cBhvr>
                                      <p:to>
                                        <p:strVal val="visible"/>
                                      </p:to>
                                    </p:set>
                                    <p:anim calcmode="lin" valueType="num">
                                      <p:cBhvr additive="base">
                                        <p:cTn id="22" dur="500" fill="hold"/>
                                        <p:tgtEl>
                                          <p:spTgt spid="37947"/>
                                        </p:tgtEl>
                                        <p:attrNameLst>
                                          <p:attrName>ppt_x</p:attrName>
                                        </p:attrNameLst>
                                      </p:cBhvr>
                                      <p:tavLst>
                                        <p:tav tm="0">
                                          <p:val>
                                            <p:strVal val="1+#ppt_w/2"/>
                                          </p:val>
                                        </p:tav>
                                        <p:tav tm="100000">
                                          <p:val>
                                            <p:strVal val="#ppt_x"/>
                                          </p:val>
                                        </p:tav>
                                      </p:tavLst>
                                    </p:anim>
                                    <p:anim calcmode="lin" valueType="num">
                                      <p:cBhvr additive="base">
                                        <p:cTn id="23" dur="500" fill="hold"/>
                                        <p:tgtEl>
                                          <p:spTgt spid="3794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blinds(vertical)">
                                      <p:cBhvr>
                                        <p:cTn id="28" dur="500"/>
                                        <p:tgtEl>
                                          <p:spTgt spid="6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37946"/>
                                        </p:tgtEl>
                                        <p:attrNameLst>
                                          <p:attrName>style.visibility</p:attrName>
                                        </p:attrNameLst>
                                      </p:cBhvr>
                                      <p:to>
                                        <p:strVal val="visible"/>
                                      </p:to>
                                    </p:set>
                                    <p:anim calcmode="lin" valueType="num">
                                      <p:cBhvr additive="base">
                                        <p:cTn id="33" dur="500" fill="hold"/>
                                        <p:tgtEl>
                                          <p:spTgt spid="37946"/>
                                        </p:tgtEl>
                                        <p:attrNameLst>
                                          <p:attrName>ppt_x</p:attrName>
                                        </p:attrNameLst>
                                      </p:cBhvr>
                                      <p:tavLst>
                                        <p:tav tm="0">
                                          <p:val>
                                            <p:strVal val="0-#ppt_w/2"/>
                                          </p:val>
                                        </p:tav>
                                        <p:tav tm="100000">
                                          <p:val>
                                            <p:strVal val="#ppt_x"/>
                                          </p:val>
                                        </p:tav>
                                      </p:tavLst>
                                    </p:anim>
                                    <p:anim calcmode="lin" valueType="num">
                                      <p:cBhvr additive="base">
                                        <p:cTn id="34" dur="500" fill="hold"/>
                                        <p:tgtEl>
                                          <p:spTgt spid="37946"/>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1000"/>
                                        <p:tgtEl>
                                          <p:spTgt spid="7"/>
                                        </p:tgtEl>
                                      </p:cBhvr>
                                    </p:animEffect>
                                  </p:childTnLst>
                                  <p:subTnLst>
                                    <p:audio>
                                      <p:cMediaNode>
                                        <p:cTn display="0" masterRel="sameClick">
                                          <p:stCondLst>
                                            <p:cond evt="begin" delay="0">
                                              <p:tn val="37"/>
                                            </p:cond>
                                          </p:stCondLst>
                                          <p:endCondLst>
                                            <p:cond evt="onStopAudio" delay="0">
                                              <p:tgtEl>
                                                <p:sldTgt/>
                                              </p:tgtEl>
                                            </p:cond>
                                          </p:endCondLst>
                                        </p:cTn>
                                        <p:tgtEl>
                                          <p:sndTgt r:embed="rId4" name="click.wav" builtIn="1"/>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6">
                                            <p:txEl>
                                              <p:pRg st="0" end="0"/>
                                            </p:txEl>
                                          </p:spTgt>
                                        </p:tgtEl>
                                        <p:attrNameLst>
                                          <p:attrName>style.visibility</p:attrName>
                                        </p:attrNameLst>
                                      </p:cBhvr>
                                      <p:to>
                                        <p:strVal val="visible"/>
                                      </p:to>
                                    </p:set>
                                    <p:animEffect transition="in" filter="wipe(left)">
                                      <p:cBhvr>
                                        <p:cTn id="44" dur="500"/>
                                        <p:tgtEl>
                                          <p:spTgt spid="66">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6">
                                            <p:txEl>
                                              <p:pRg st="1" end="1"/>
                                            </p:txEl>
                                          </p:spTgt>
                                        </p:tgtEl>
                                        <p:attrNameLst>
                                          <p:attrName>style.visibility</p:attrName>
                                        </p:attrNameLst>
                                      </p:cBhvr>
                                      <p:to>
                                        <p:strVal val="visible"/>
                                      </p:to>
                                    </p:set>
                                    <p:animEffect transition="in" filter="wipe(left)">
                                      <p:cBhvr>
                                        <p:cTn id="49" dur="500"/>
                                        <p:tgtEl>
                                          <p:spTgt spid="66">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6">
                                            <p:txEl>
                                              <p:pRg st="2" end="2"/>
                                            </p:txEl>
                                          </p:spTgt>
                                        </p:tgtEl>
                                        <p:attrNameLst>
                                          <p:attrName>style.visibility</p:attrName>
                                        </p:attrNameLst>
                                      </p:cBhvr>
                                      <p:to>
                                        <p:strVal val="visible"/>
                                      </p:to>
                                    </p:set>
                                    <p:animEffect transition="in" filter="wipe(left)">
                                      <p:cBhvr>
                                        <p:cTn id="54" dur="500"/>
                                        <p:tgtEl>
                                          <p:spTgt spid="66">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6">
                                            <p:txEl>
                                              <p:pRg st="3" end="3"/>
                                            </p:txEl>
                                          </p:spTgt>
                                        </p:tgtEl>
                                        <p:attrNameLst>
                                          <p:attrName>style.visibility</p:attrName>
                                        </p:attrNameLst>
                                      </p:cBhvr>
                                      <p:to>
                                        <p:strVal val="visible"/>
                                      </p:to>
                                    </p:set>
                                    <p:animEffect transition="in" filter="wipe(left)">
                                      <p:cBhvr>
                                        <p:cTn id="59" dur="500"/>
                                        <p:tgtEl>
                                          <p:spTgt spid="66">
                                            <p:txEl>
                                              <p:pRg st="3" end="3"/>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38093"/>
                                        </p:tgtEl>
                                        <p:attrNameLst>
                                          <p:attrName>style.visibility</p:attrName>
                                        </p:attrNameLst>
                                      </p:cBhvr>
                                      <p:to>
                                        <p:strVal val="visible"/>
                                      </p:to>
                                    </p:set>
                                    <p:animEffect transition="in" filter="box(in)">
                                      <p:cBhvr>
                                        <p:cTn id="64" dur="500"/>
                                        <p:tgtEl>
                                          <p:spTgt spid="3809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grpId="0" nodeType="click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blinds(vertical)">
                                      <p:cBhvr>
                                        <p:cTn id="77" dur="500"/>
                                        <p:tgtEl>
                                          <p:spTgt spid="71"/>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5" fill="hold" grpId="0" nodeType="clickEffect">
                                  <p:stCondLst>
                                    <p:cond delay="0"/>
                                  </p:stCondLst>
                                  <p:childTnLst>
                                    <p:set>
                                      <p:cBhvr>
                                        <p:cTn id="85" dur="1" fill="hold">
                                          <p:stCondLst>
                                            <p:cond delay="0"/>
                                          </p:stCondLst>
                                        </p:cTn>
                                        <p:tgtEl>
                                          <p:spTgt spid="68"/>
                                        </p:tgtEl>
                                        <p:attrNameLst>
                                          <p:attrName>style.visibility</p:attrName>
                                        </p:attrNameLst>
                                      </p:cBhvr>
                                      <p:to>
                                        <p:strVal val="visible"/>
                                      </p:to>
                                    </p:set>
                                    <p:animEffect transition="in" filter="blinds(vertical)">
                                      <p:cBhvr>
                                        <p:cTn id="8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8" grpId="0" animBg="1"/>
      <p:bldP spid="38093" grpId="0"/>
      <p:bldP spid="66" grpId="0" build="p" autoUpdateAnimBg="0"/>
      <p:bldP spid="2" grpId="0"/>
      <p:bldP spid="67" grpId="0" autoUpdateAnimBg="0"/>
      <p:bldP spid="68" grpId="0" autoUpdateAnimBg="0"/>
      <p:bldP spid="69" grpId="0"/>
      <p:bldP spid="7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384550" y="1268413"/>
            <a:ext cx="5257800" cy="5177316"/>
          </a:xfrm>
          <a:prstGeom prst="rect">
            <a:avLst/>
          </a:prstGeom>
          <a:noFill/>
          <a:ln w="38100">
            <a:noFill/>
            <a:miter lim="800000"/>
            <a:headEnd type="none" w="sm" len="sm"/>
            <a:tailEnd type="none" w="sm" len="sm"/>
          </a:ln>
        </p:spPr>
        <p:txBody>
          <a:bodyPr lIns="90000" tIns="46800" rIns="90000" bIns="46800" anchor="ctr">
            <a:spAutoFit/>
          </a:bodyPr>
          <a:lstStyle/>
          <a:p>
            <a:pPr indent="666750">
              <a:lnSpc>
                <a:spcPct val="150000"/>
              </a:lnSpc>
              <a:spcBef>
                <a:spcPct val="50000"/>
              </a:spcBef>
            </a:pPr>
            <a:r>
              <a:rPr lang="zh-CN" altLang="en-US" sz="3200" b="1" dirty="0">
                <a:ea typeface="长城楷体"/>
                <a:cs typeface="长城楷体"/>
              </a:rPr>
              <a:t>共价键中的两个电子被紧紧束缚在共价键中，称为</a:t>
            </a:r>
            <a:r>
              <a:rPr lang="zh-CN" altLang="en-US" sz="3200" b="1" dirty="0">
                <a:solidFill>
                  <a:srgbClr val="CC3300"/>
                </a:solidFill>
                <a:ea typeface="长城楷体"/>
                <a:cs typeface="长城楷体"/>
              </a:rPr>
              <a:t>束缚电子</a:t>
            </a:r>
            <a:r>
              <a:rPr lang="zh-CN" altLang="en-US" sz="3200" b="1" dirty="0">
                <a:ea typeface="长城楷体"/>
                <a:cs typeface="长城楷体"/>
              </a:rPr>
              <a:t>，</a:t>
            </a:r>
            <a:r>
              <a:rPr lang="zh-CN" altLang="en-US" sz="3200" b="1" dirty="0">
                <a:solidFill>
                  <a:srgbClr val="FF00FF"/>
                </a:solidFill>
                <a:ea typeface="长城楷体"/>
                <a:cs typeface="长城楷体"/>
              </a:rPr>
              <a:t>常温</a:t>
            </a:r>
            <a:r>
              <a:rPr lang="zh-CN" altLang="en-US" sz="3200" b="1" dirty="0">
                <a:ea typeface="长城楷体"/>
                <a:cs typeface="长城楷体"/>
              </a:rPr>
              <a:t>下束缚电子很难脱离共价键成为</a:t>
            </a:r>
            <a:r>
              <a:rPr lang="zh-CN" altLang="en-US" sz="3200" b="1" dirty="0">
                <a:solidFill>
                  <a:srgbClr val="CC3300"/>
                </a:solidFill>
                <a:ea typeface="长城楷体"/>
                <a:cs typeface="长城楷体"/>
              </a:rPr>
              <a:t>自由电子</a:t>
            </a:r>
            <a:r>
              <a:rPr lang="zh-CN" altLang="en-US" sz="3200" b="1" dirty="0">
                <a:ea typeface="长城楷体"/>
                <a:cs typeface="长城楷体"/>
              </a:rPr>
              <a:t>，因此本征半导体中的自由电子很少，所以本征半导体的导电能力很弱。</a:t>
            </a:r>
          </a:p>
        </p:txBody>
      </p:sp>
      <p:grpSp>
        <p:nvGrpSpPr>
          <p:cNvPr id="2" name="Group 5"/>
          <p:cNvGrpSpPr>
            <a:grpSpLocks/>
          </p:cNvGrpSpPr>
          <p:nvPr/>
        </p:nvGrpSpPr>
        <p:grpSpPr bwMode="auto">
          <a:xfrm>
            <a:off x="647700" y="1881188"/>
            <a:ext cx="2309813" cy="2241550"/>
            <a:chOff x="1475" y="1296"/>
            <a:chExt cx="2276" cy="2208"/>
          </a:xfrm>
        </p:grpSpPr>
        <p:sp>
          <p:nvSpPr>
            <p:cNvPr id="67588" name="Oval 6"/>
            <p:cNvSpPr>
              <a:spLocks noChangeArrowheads="1"/>
            </p:cNvSpPr>
            <p:nvPr/>
          </p:nvSpPr>
          <p:spPr bwMode="auto">
            <a:xfrm>
              <a:off x="2538" y="17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589" name="Oval 7"/>
            <p:cNvSpPr>
              <a:spLocks noChangeArrowheads="1"/>
            </p:cNvSpPr>
            <p:nvPr/>
          </p:nvSpPr>
          <p:spPr bwMode="auto">
            <a:xfrm>
              <a:off x="1958" y="1763"/>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7590" name="Text Box 8"/>
            <p:cNvSpPr txBox="1">
              <a:spLocks noChangeArrowheads="1"/>
            </p:cNvSpPr>
            <p:nvPr/>
          </p:nvSpPr>
          <p:spPr bwMode="auto">
            <a:xfrm>
              <a:off x="1980" y="1779"/>
              <a:ext cx="445" cy="332"/>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1600">
                  <a:ea typeface="长城楷体"/>
                  <a:cs typeface="长城楷体"/>
                </a:rPr>
                <a:t>+4</a:t>
              </a:r>
              <a:endParaRPr lang="en-US" altLang="zh-CN">
                <a:ea typeface="长城楷体"/>
                <a:cs typeface="长城楷体"/>
              </a:endParaRPr>
            </a:p>
          </p:txBody>
        </p:sp>
        <p:sp>
          <p:nvSpPr>
            <p:cNvPr id="67591" name="Oval 9"/>
            <p:cNvSpPr>
              <a:spLocks noChangeArrowheads="1"/>
            </p:cNvSpPr>
            <p:nvPr/>
          </p:nvSpPr>
          <p:spPr bwMode="auto">
            <a:xfrm>
              <a:off x="1638" y="1459"/>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7592" name="Oval 10"/>
            <p:cNvSpPr>
              <a:spLocks noChangeArrowheads="1"/>
            </p:cNvSpPr>
            <p:nvPr/>
          </p:nvSpPr>
          <p:spPr bwMode="auto">
            <a:xfrm>
              <a:off x="2824" y="1771"/>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7593" name="Oval 11"/>
            <p:cNvSpPr>
              <a:spLocks noChangeArrowheads="1"/>
            </p:cNvSpPr>
            <p:nvPr/>
          </p:nvSpPr>
          <p:spPr bwMode="auto">
            <a:xfrm>
              <a:off x="2504" y="1467"/>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7594" name="Oval 12"/>
            <p:cNvSpPr>
              <a:spLocks noChangeArrowheads="1"/>
            </p:cNvSpPr>
            <p:nvPr/>
          </p:nvSpPr>
          <p:spPr bwMode="auto">
            <a:xfrm>
              <a:off x="1966" y="2618"/>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7595" name="Oval 13"/>
            <p:cNvSpPr>
              <a:spLocks noChangeArrowheads="1"/>
            </p:cNvSpPr>
            <p:nvPr/>
          </p:nvSpPr>
          <p:spPr bwMode="auto">
            <a:xfrm>
              <a:off x="1646" y="2314"/>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7596" name="Oval 14"/>
            <p:cNvSpPr>
              <a:spLocks noChangeArrowheads="1"/>
            </p:cNvSpPr>
            <p:nvPr/>
          </p:nvSpPr>
          <p:spPr bwMode="auto">
            <a:xfrm>
              <a:off x="2868" y="2629"/>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7597" name="Oval 15"/>
            <p:cNvSpPr>
              <a:spLocks noChangeArrowheads="1"/>
            </p:cNvSpPr>
            <p:nvPr/>
          </p:nvSpPr>
          <p:spPr bwMode="auto">
            <a:xfrm>
              <a:off x="2548" y="2325"/>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7598" name="Oval 16"/>
            <p:cNvSpPr>
              <a:spLocks noChangeArrowheads="1"/>
            </p:cNvSpPr>
            <p:nvPr/>
          </p:nvSpPr>
          <p:spPr bwMode="auto">
            <a:xfrm>
              <a:off x="2538" y="19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599" name="Oval 17"/>
            <p:cNvSpPr>
              <a:spLocks noChangeArrowheads="1"/>
            </p:cNvSpPr>
            <p:nvPr/>
          </p:nvSpPr>
          <p:spPr bwMode="auto">
            <a:xfrm>
              <a:off x="3105" y="23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0" name="Oval 18"/>
            <p:cNvSpPr>
              <a:spLocks noChangeArrowheads="1"/>
            </p:cNvSpPr>
            <p:nvPr/>
          </p:nvSpPr>
          <p:spPr bwMode="auto">
            <a:xfrm>
              <a:off x="29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1" name="Oval 19"/>
            <p:cNvSpPr>
              <a:spLocks noChangeArrowheads="1"/>
            </p:cNvSpPr>
            <p:nvPr/>
          </p:nvSpPr>
          <p:spPr bwMode="auto">
            <a:xfrm>
              <a:off x="2560" y="266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2" name="Oval 20"/>
            <p:cNvSpPr>
              <a:spLocks noChangeArrowheads="1"/>
            </p:cNvSpPr>
            <p:nvPr/>
          </p:nvSpPr>
          <p:spPr bwMode="auto">
            <a:xfrm>
              <a:off x="2560" y="28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3" name="Oval 21"/>
            <p:cNvSpPr>
              <a:spLocks noChangeArrowheads="1"/>
            </p:cNvSpPr>
            <p:nvPr/>
          </p:nvSpPr>
          <p:spPr bwMode="auto">
            <a:xfrm>
              <a:off x="20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4" name="Oval 22"/>
            <p:cNvSpPr>
              <a:spLocks noChangeArrowheads="1"/>
            </p:cNvSpPr>
            <p:nvPr/>
          </p:nvSpPr>
          <p:spPr bwMode="auto">
            <a:xfrm>
              <a:off x="2238" y="234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5" name="Oval 23"/>
            <p:cNvSpPr>
              <a:spLocks noChangeArrowheads="1"/>
            </p:cNvSpPr>
            <p:nvPr/>
          </p:nvSpPr>
          <p:spPr bwMode="auto">
            <a:xfrm>
              <a:off x="1678" y="265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6" name="Oval 24"/>
            <p:cNvSpPr>
              <a:spLocks noChangeArrowheads="1"/>
            </p:cNvSpPr>
            <p:nvPr/>
          </p:nvSpPr>
          <p:spPr bwMode="auto">
            <a:xfrm>
              <a:off x="1678" y="2835"/>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7" name="Oval 25"/>
            <p:cNvSpPr>
              <a:spLocks noChangeArrowheads="1"/>
            </p:cNvSpPr>
            <p:nvPr/>
          </p:nvSpPr>
          <p:spPr bwMode="auto">
            <a:xfrm>
              <a:off x="2023"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8" name="Oval 26"/>
            <p:cNvSpPr>
              <a:spLocks noChangeArrowheads="1"/>
            </p:cNvSpPr>
            <p:nvPr/>
          </p:nvSpPr>
          <p:spPr bwMode="auto">
            <a:xfrm>
              <a:off x="2201"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9" name="Oval 27"/>
            <p:cNvSpPr>
              <a:spLocks noChangeArrowheads="1"/>
            </p:cNvSpPr>
            <p:nvPr/>
          </p:nvSpPr>
          <p:spPr bwMode="auto">
            <a:xfrm>
              <a:off x="1656" y="183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0" name="Oval 28"/>
            <p:cNvSpPr>
              <a:spLocks noChangeArrowheads="1"/>
            </p:cNvSpPr>
            <p:nvPr/>
          </p:nvSpPr>
          <p:spPr bwMode="auto">
            <a:xfrm>
              <a:off x="1667" y="200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1" name="Oval 29"/>
            <p:cNvSpPr>
              <a:spLocks noChangeArrowheads="1"/>
            </p:cNvSpPr>
            <p:nvPr/>
          </p:nvSpPr>
          <p:spPr bwMode="auto">
            <a:xfrm>
              <a:off x="3112" y="320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2" name="Oval 30"/>
            <p:cNvSpPr>
              <a:spLocks noChangeArrowheads="1"/>
            </p:cNvSpPr>
            <p:nvPr/>
          </p:nvSpPr>
          <p:spPr bwMode="auto">
            <a:xfrm>
              <a:off x="2923" y="321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67613" name="Group 31"/>
            <p:cNvGrpSpPr>
              <a:grpSpLocks/>
            </p:cNvGrpSpPr>
            <p:nvPr/>
          </p:nvGrpSpPr>
          <p:grpSpPr bwMode="auto">
            <a:xfrm>
              <a:off x="3422" y="1830"/>
              <a:ext cx="110" cy="282"/>
              <a:chOff x="3073" y="3321"/>
              <a:chExt cx="110" cy="282"/>
            </a:xfrm>
          </p:grpSpPr>
          <p:sp>
            <p:nvSpPr>
              <p:cNvPr id="67631" name="Oval 32"/>
              <p:cNvSpPr>
                <a:spLocks noChangeArrowheads="1"/>
              </p:cNvSpPr>
              <p:nvPr/>
            </p:nvSpPr>
            <p:spPr bwMode="auto">
              <a:xfrm>
                <a:off x="3073" y="349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32" name="Oval 33"/>
              <p:cNvSpPr>
                <a:spLocks noChangeArrowheads="1"/>
              </p:cNvSpPr>
              <p:nvPr/>
            </p:nvSpPr>
            <p:spPr bwMode="auto">
              <a:xfrm>
                <a:off x="3081" y="332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67614" name="Oval 34"/>
            <p:cNvSpPr>
              <a:spLocks noChangeArrowheads="1"/>
            </p:cNvSpPr>
            <p:nvPr/>
          </p:nvSpPr>
          <p:spPr bwMode="auto">
            <a:xfrm>
              <a:off x="2200" y="31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5" name="Oval 35"/>
            <p:cNvSpPr>
              <a:spLocks noChangeArrowheads="1"/>
            </p:cNvSpPr>
            <p:nvPr/>
          </p:nvSpPr>
          <p:spPr bwMode="auto">
            <a:xfrm>
              <a:off x="2030" y="319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6" name="Oval 36"/>
            <p:cNvSpPr>
              <a:spLocks noChangeArrowheads="1"/>
            </p:cNvSpPr>
            <p:nvPr/>
          </p:nvSpPr>
          <p:spPr bwMode="auto">
            <a:xfrm>
              <a:off x="3101" y="147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7" name="Oval 37"/>
            <p:cNvSpPr>
              <a:spLocks noChangeArrowheads="1"/>
            </p:cNvSpPr>
            <p:nvPr/>
          </p:nvSpPr>
          <p:spPr bwMode="auto">
            <a:xfrm>
              <a:off x="2885" y="1476"/>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8" name="Oval 38"/>
            <p:cNvSpPr>
              <a:spLocks noChangeArrowheads="1"/>
            </p:cNvSpPr>
            <p:nvPr/>
          </p:nvSpPr>
          <p:spPr bwMode="auto">
            <a:xfrm>
              <a:off x="3448" y="283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9" name="Oval 39"/>
            <p:cNvSpPr>
              <a:spLocks noChangeArrowheads="1"/>
            </p:cNvSpPr>
            <p:nvPr/>
          </p:nvSpPr>
          <p:spPr bwMode="auto">
            <a:xfrm>
              <a:off x="3455" y="267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20" name="Freeform 40"/>
            <p:cNvSpPr>
              <a:spLocks/>
            </p:cNvSpPr>
            <p:nvPr/>
          </p:nvSpPr>
          <p:spPr bwMode="auto">
            <a:xfrm>
              <a:off x="3412" y="1502"/>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1" name="Freeform 41"/>
            <p:cNvSpPr>
              <a:spLocks/>
            </p:cNvSpPr>
            <p:nvPr/>
          </p:nvSpPr>
          <p:spPr bwMode="auto">
            <a:xfrm>
              <a:off x="3431" y="234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2" name="Freeform 42"/>
            <p:cNvSpPr>
              <a:spLocks/>
            </p:cNvSpPr>
            <p:nvPr/>
          </p:nvSpPr>
          <p:spPr bwMode="auto">
            <a:xfrm rot="-5400000">
              <a:off x="2015" y="98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3" name="Freeform 43"/>
            <p:cNvSpPr>
              <a:spLocks/>
            </p:cNvSpPr>
            <p:nvPr/>
          </p:nvSpPr>
          <p:spPr bwMode="auto">
            <a:xfrm rot="-5400000">
              <a:off x="2890" y="99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4" name="Freeform 44"/>
            <p:cNvSpPr>
              <a:spLocks/>
            </p:cNvSpPr>
            <p:nvPr/>
          </p:nvSpPr>
          <p:spPr bwMode="auto">
            <a:xfrm rot="5400000" flipV="1">
              <a:off x="2031" y="2843"/>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5" name="Freeform 45"/>
            <p:cNvSpPr>
              <a:spLocks/>
            </p:cNvSpPr>
            <p:nvPr/>
          </p:nvSpPr>
          <p:spPr bwMode="auto">
            <a:xfrm rot="5400000" flipV="1">
              <a:off x="2904" y="287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6" name="Freeform 46"/>
            <p:cNvSpPr>
              <a:spLocks/>
            </p:cNvSpPr>
            <p:nvPr/>
          </p:nvSpPr>
          <p:spPr bwMode="auto">
            <a:xfrm flipH="1" flipV="1">
              <a:off x="1475" y="1455"/>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7" name="Freeform 47"/>
            <p:cNvSpPr>
              <a:spLocks/>
            </p:cNvSpPr>
            <p:nvPr/>
          </p:nvSpPr>
          <p:spPr bwMode="auto">
            <a:xfrm flipH="1" flipV="1">
              <a:off x="1482" y="2351"/>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8" name="Text Box 48"/>
            <p:cNvSpPr txBox="1">
              <a:spLocks noChangeArrowheads="1"/>
            </p:cNvSpPr>
            <p:nvPr/>
          </p:nvSpPr>
          <p:spPr bwMode="auto">
            <a:xfrm>
              <a:off x="2827" y="1787"/>
              <a:ext cx="444" cy="332"/>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1600" dirty="0">
                  <a:ea typeface="长城楷体"/>
                  <a:cs typeface="长城楷体"/>
                </a:rPr>
                <a:t>+4</a:t>
              </a:r>
              <a:endParaRPr lang="en-US" altLang="zh-CN" dirty="0">
                <a:ea typeface="长城楷体"/>
                <a:cs typeface="长城楷体"/>
              </a:endParaRPr>
            </a:p>
          </p:txBody>
        </p:sp>
        <p:sp>
          <p:nvSpPr>
            <p:cNvPr id="67629" name="Text Box 49"/>
            <p:cNvSpPr txBox="1">
              <a:spLocks noChangeArrowheads="1"/>
            </p:cNvSpPr>
            <p:nvPr/>
          </p:nvSpPr>
          <p:spPr bwMode="auto">
            <a:xfrm>
              <a:off x="1990" y="2635"/>
              <a:ext cx="442" cy="331"/>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1600">
                  <a:ea typeface="长城楷体"/>
                  <a:cs typeface="长城楷体"/>
                </a:rPr>
                <a:t>+4</a:t>
              </a:r>
              <a:endParaRPr lang="en-US" altLang="zh-CN">
                <a:ea typeface="长城楷体"/>
                <a:cs typeface="长城楷体"/>
              </a:endParaRPr>
            </a:p>
          </p:txBody>
        </p:sp>
        <p:sp>
          <p:nvSpPr>
            <p:cNvPr id="67630" name="Text Box 50"/>
            <p:cNvSpPr txBox="1">
              <a:spLocks noChangeArrowheads="1"/>
            </p:cNvSpPr>
            <p:nvPr/>
          </p:nvSpPr>
          <p:spPr bwMode="auto">
            <a:xfrm>
              <a:off x="2877" y="2653"/>
              <a:ext cx="444" cy="332"/>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1600">
                  <a:ea typeface="长城楷体"/>
                  <a:cs typeface="长城楷体"/>
                </a:rPr>
                <a:t>+4</a:t>
              </a:r>
              <a:endParaRPr lang="en-US" altLang="zh-CN">
                <a:ea typeface="长城楷体"/>
                <a:cs typeface="长城楷体"/>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6866"/>
                                        </p:tgtEl>
                                        <p:attrNameLst>
                                          <p:attrName>style.visibility</p:attrName>
                                        </p:attrNameLst>
                                      </p:cBhvr>
                                      <p:to>
                                        <p:strVal val="visible"/>
                                      </p:to>
                                    </p:set>
                                    <p:animEffect transition="in" filter="box(in)">
                                      <p:cBhvr>
                                        <p:cTn id="13"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84213" y="441325"/>
            <a:ext cx="3922712" cy="579438"/>
          </a:xfrm>
          <a:prstGeom prst="rect">
            <a:avLst/>
          </a:prstGeom>
          <a:noFill/>
          <a:ln w="12700" cap="sq">
            <a:noFill/>
            <a:miter lim="800000"/>
            <a:headEnd/>
            <a:tailEnd/>
          </a:ln>
        </p:spPr>
        <p:txBody>
          <a:bodyPr>
            <a:spAutoFit/>
          </a:bodyPr>
          <a:lstStyle/>
          <a:p>
            <a:pPr>
              <a:spcBef>
                <a:spcPct val="50000"/>
              </a:spcBef>
            </a:pPr>
            <a:r>
              <a:rPr lang="zh-CN" altLang="en-US" sz="3200" b="1" dirty="0">
                <a:ea typeface="楷体_GB2312" pitchFamily="49" charset="-122"/>
              </a:rPr>
              <a:t>三、</a:t>
            </a:r>
            <a:r>
              <a:rPr lang="en-US" altLang="zh-CN" sz="3200" b="1" dirty="0">
                <a:ea typeface="楷体_GB2312" pitchFamily="49" charset="-122"/>
              </a:rPr>
              <a:t> </a:t>
            </a:r>
            <a:r>
              <a:rPr lang="zh-CN" altLang="en-US" sz="3200" b="1" dirty="0">
                <a:ea typeface="楷体_GB2312" pitchFamily="49" charset="-122"/>
              </a:rPr>
              <a:t>杂质半导体</a:t>
            </a:r>
          </a:p>
        </p:txBody>
      </p:sp>
      <p:sp>
        <p:nvSpPr>
          <p:cNvPr id="19459" name="Text Box 3"/>
          <p:cNvSpPr txBox="1">
            <a:spLocks noChangeArrowheads="1"/>
          </p:cNvSpPr>
          <p:nvPr/>
        </p:nvSpPr>
        <p:spPr bwMode="auto">
          <a:xfrm>
            <a:off x="722264" y="1206472"/>
            <a:ext cx="7712075" cy="1387176"/>
          </a:xfrm>
          <a:prstGeom prst="rect">
            <a:avLst/>
          </a:prstGeom>
          <a:noFill/>
          <a:ln w="38100">
            <a:noFill/>
            <a:miter lim="800000"/>
            <a:headEnd type="none" w="sm" len="sm"/>
            <a:tailEnd type="none" w="sm" len="sm"/>
          </a:ln>
        </p:spPr>
        <p:txBody>
          <a:bodyPr lIns="90000" tIns="46800" rIns="90000" bIns="46800" anchor="ctr">
            <a:spAutoFit/>
          </a:bodyPr>
          <a:lstStyle/>
          <a:p>
            <a:pPr indent="476250">
              <a:lnSpc>
                <a:spcPct val="150000"/>
              </a:lnSpc>
              <a:spcBef>
                <a:spcPct val="50000"/>
              </a:spcBef>
            </a:pPr>
            <a:r>
              <a:rPr lang="zh-CN" altLang="en-US" sz="2800" b="1" dirty="0">
                <a:latin typeface="+mn-ea"/>
                <a:ea typeface="+mn-ea"/>
                <a:cs typeface="长城楷体"/>
              </a:rPr>
              <a:t>在本征半导体中掺入</a:t>
            </a:r>
            <a:r>
              <a:rPr lang="zh-CN" altLang="en-US" sz="2800" b="1" u="sng" dirty="0">
                <a:solidFill>
                  <a:srgbClr val="0000FF"/>
                </a:solidFill>
                <a:latin typeface="+mn-ea"/>
                <a:ea typeface="+mn-ea"/>
                <a:cs typeface="长城楷体"/>
              </a:rPr>
              <a:t>某些</a:t>
            </a:r>
            <a:r>
              <a:rPr lang="zh-CN" altLang="en-US" sz="2800" b="1" dirty="0">
                <a:latin typeface="+mn-ea"/>
                <a:ea typeface="+mn-ea"/>
                <a:cs typeface="长城楷体"/>
              </a:rPr>
              <a:t>微量的杂质，就会使半导体的导电性能发生显著变化。</a:t>
            </a:r>
          </a:p>
        </p:txBody>
      </p:sp>
      <p:sp>
        <p:nvSpPr>
          <p:cNvPr id="19460" name="Text Box 4"/>
          <p:cNvSpPr txBox="1">
            <a:spLocks noChangeArrowheads="1"/>
          </p:cNvSpPr>
          <p:nvPr/>
        </p:nvSpPr>
        <p:spPr bwMode="auto">
          <a:xfrm>
            <a:off x="444448" y="2714616"/>
            <a:ext cx="8334479" cy="639856"/>
          </a:xfrm>
          <a:prstGeom prst="rect">
            <a:avLst/>
          </a:prstGeom>
          <a:noFill/>
          <a:ln w="38100">
            <a:noFill/>
            <a:miter lim="800000"/>
            <a:headEnd type="none" w="sm" len="sm"/>
            <a:tailEnd type="none" w="sm" len="sm"/>
          </a:ln>
        </p:spPr>
        <p:txBody>
          <a:bodyPr wrap="square" lIns="90000" tIns="46800" rIns="90000" bIns="46800" anchor="ctr">
            <a:spAutoFit/>
          </a:bodyPr>
          <a:lstStyle/>
          <a:p>
            <a:pPr indent="476250">
              <a:lnSpc>
                <a:spcPct val="150000"/>
              </a:lnSpc>
              <a:spcBef>
                <a:spcPct val="50000"/>
              </a:spcBef>
            </a:pPr>
            <a:r>
              <a:rPr lang="zh-CN" altLang="en-US" sz="2800" b="1" dirty="0">
                <a:latin typeface="+mn-ea"/>
                <a:ea typeface="+mn-ea"/>
                <a:cs typeface="长城楷体"/>
              </a:rPr>
              <a:t>其原因是掺杂半导体的某种载流子浓度大大增加。</a:t>
            </a:r>
          </a:p>
        </p:txBody>
      </p:sp>
      <p:sp>
        <p:nvSpPr>
          <p:cNvPr id="19461" name="Text Box 5"/>
          <p:cNvSpPr txBox="1">
            <a:spLocks noChangeArrowheads="1"/>
          </p:cNvSpPr>
          <p:nvPr/>
        </p:nvSpPr>
        <p:spPr bwMode="auto">
          <a:xfrm>
            <a:off x="603201" y="3667128"/>
            <a:ext cx="7620096" cy="1387176"/>
          </a:xfrm>
          <a:prstGeom prst="rect">
            <a:avLst/>
          </a:prstGeom>
          <a:noFill/>
          <a:ln w="38100">
            <a:noFill/>
            <a:miter lim="800000"/>
            <a:headEnd type="none" w="sm" len="sm"/>
            <a:tailEnd type="none" w="sm" len="sm"/>
          </a:ln>
        </p:spPr>
        <p:txBody>
          <a:bodyPr wrap="square" lIns="90000" tIns="46800" rIns="90000" bIns="46800" anchor="ctr">
            <a:spAutoFit/>
          </a:bodyPr>
          <a:lstStyle/>
          <a:p>
            <a:pPr indent="476250">
              <a:lnSpc>
                <a:spcPct val="150000"/>
              </a:lnSpc>
              <a:spcBef>
                <a:spcPct val="50000"/>
              </a:spcBef>
            </a:pPr>
            <a:r>
              <a:rPr lang="zh-CN" altLang="en-US" sz="2800" b="1" dirty="0">
                <a:latin typeface="+mn-ea"/>
                <a:ea typeface="+mn-ea"/>
                <a:cs typeface="长城楷体"/>
              </a:rPr>
              <a:t>使自由电子数目大大增加的杂质半导体称为</a:t>
            </a:r>
            <a:r>
              <a:rPr lang="en-US" altLang="zh-CN" sz="2800" b="1" dirty="0">
                <a:solidFill>
                  <a:srgbClr val="CC3300"/>
                </a:solidFill>
                <a:latin typeface="+mn-ea"/>
                <a:ea typeface="+mn-ea"/>
                <a:cs typeface="长城楷体"/>
              </a:rPr>
              <a:t>N</a:t>
            </a:r>
            <a:r>
              <a:rPr lang="zh-CN" altLang="zh-CN" sz="2800" b="1" dirty="0">
                <a:solidFill>
                  <a:srgbClr val="CC3300"/>
                </a:solidFill>
                <a:latin typeface="+mn-ea"/>
                <a:ea typeface="+mn-ea"/>
                <a:cs typeface="长城楷体"/>
              </a:rPr>
              <a:t>型半导体</a:t>
            </a:r>
            <a:r>
              <a:rPr lang="zh-CN" altLang="en-US" sz="2800" b="1" dirty="0">
                <a:solidFill>
                  <a:srgbClr val="CC3300"/>
                </a:solidFill>
                <a:latin typeface="+mn-ea"/>
                <a:ea typeface="+mn-ea"/>
                <a:cs typeface="长城楷体"/>
              </a:rPr>
              <a:t> </a:t>
            </a:r>
            <a:r>
              <a:rPr lang="en-US" altLang="zh-CN" sz="2800" b="1" dirty="0">
                <a:solidFill>
                  <a:srgbClr val="CC3300"/>
                </a:solidFill>
                <a:latin typeface="+mn-ea"/>
                <a:ea typeface="+mn-ea"/>
                <a:cs typeface="长城楷体"/>
              </a:rPr>
              <a:t>/ </a:t>
            </a:r>
            <a:r>
              <a:rPr lang="zh-CN" altLang="en-US" sz="2800" b="1" dirty="0">
                <a:solidFill>
                  <a:srgbClr val="FF0000"/>
                </a:solidFill>
                <a:latin typeface="+mn-ea"/>
                <a:ea typeface="+mn-ea"/>
                <a:cs typeface="长城楷体"/>
              </a:rPr>
              <a:t>电子型半导体</a:t>
            </a:r>
            <a:r>
              <a:rPr lang="zh-CN" altLang="en-US" sz="2800" b="1" dirty="0">
                <a:latin typeface="+mn-ea"/>
                <a:ea typeface="+mn-ea"/>
                <a:cs typeface="长城楷体"/>
              </a:rPr>
              <a:t>。</a:t>
            </a:r>
          </a:p>
        </p:txBody>
      </p:sp>
      <p:sp>
        <p:nvSpPr>
          <p:cNvPr id="19462" name="Text Box 6"/>
          <p:cNvSpPr txBox="1">
            <a:spLocks noChangeArrowheads="1"/>
          </p:cNvSpPr>
          <p:nvPr/>
        </p:nvSpPr>
        <p:spPr bwMode="auto">
          <a:xfrm>
            <a:off x="484136" y="4976832"/>
            <a:ext cx="7883525" cy="1602619"/>
          </a:xfrm>
          <a:prstGeom prst="rect">
            <a:avLst/>
          </a:prstGeom>
          <a:noFill/>
          <a:ln w="38100">
            <a:noFill/>
            <a:miter lim="800000"/>
            <a:headEnd type="none" w="sm" len="sm"/>
            <a:tailEnd type="none" w="sm" len="sm"/>
          </a:ln>
        </p:spPr>
        <p:txBody>
          <a:bodyPr lIns="90000" tIns="46800" rIns="90000" bIns="46800" anchor="ctr">
            <a:spAutoFit/>
          </a:bodyPr>
          <a:lstStyle/>
          <a:p>
            <a:pPr indent="476250">
              <a:lnSpc>
                <a:spcPct val="150000"/>
              </a:lnSpc>
              <a:spcBef>
                <a:spcPct val="50000"/>
              </a:spcBef>
            </a:pPr>
            <a:r>
              <a:rPr lang="zh-CN" altLang="en-US" sz="2800" b="1" dirty="0">
                <a:latin typeface="+mn-ea"/>
                <a:ea typeface="+mn-ea"/>
                <a:cs typeface="长城楷体"/>
              </a:rPr>
              <a:t>使空穴数目大大增加的杂质半导体称为</a:t>
            </a:r>
          </a:p>
          <a:p>
            <a:pPr indent="476250">
              <a:lnSpc>
                <a:spcPct val="150000"/>
              </a:lnSpc>
              <a:spcBef>
                <a:spcPct val="50000"/>
              </a:spcBef>
            </a:pPr>
            <a:r>
              <a:rPr lang="en-US" altLang="zh-CN" sz="2800" b="1" dirty="0">
                <a:solidFill>
                  <a:srgbClr val="CC3300"/>
                </a:solidFill>
                <a:latin typeface="+mn-ea"/>
                <a:ea typeface="+mn-ea"/>
                <a:cs typeface="长城楷体"/>
              </a:rPr>
              <a:t>P</a:t>
            </a:r>
            <a:r>
              <a:rPr lang="zh-CN" altLang="en-US" sz="2800" b="1" dirty="0">
                <a:solidFill>
                  <a:srgbClr val="CC3300"/>
                </a:solidFill>
                <a:latin typeface="+mn-ea"/>
                <a:ea typeface="+mn-ea"/>
                <a:cs typeface="长城楷体"/>
              </a:rPr>
              <a:t>型半导体 </a:t>
            </a:r>
            <a:r>
              <a:rPr lang="en-US" altLang="zh-CN" sz="2800" b="1" dirty="0">
                <a:solidFill>
                  <a:srgbClr val="CC3300"/>
                </a:solidFill>
                <a:latin typeface="+mn-ea"/>
                <a:ea typeface="+mn-ea"/>
                <a:cs typeface="长城楷体"/>
              </a:rPr>
              <a:t>/ </a:t>
            </a:r>
            <a:r>
              <a:rPr lang="zh-CN" altLang="en-US" sz="2800" b="1" dirty="0">
                <a:solidFill>
                  <a:srgbClr val="FF0000"/>
                </a:solidFill>
                <a:latin typeface="+mn-ea"/>
                <a:ea typeface="+mn-ea"/>
                <a:cs typeface="长城楷体"/>
              </a:rPr>
              <a:t>空穴型半导体</a:t>
            </a:r>
            <a:r>
              <a:rPr lang="zh-CN" altLang="en-US" sz="2800" b="1" dirty="0">
                <a:latin typeface="+mn-ea"/>
                <a:ea typeface="+mn-ea"/>
                <a:cs typeface="长城楷体"/>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randombar(vertical)">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randombar(vertical)">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randombar(vertical)">
                                      <p:cBhvr>
                                        <p:cTn id="17" dur="500"/>
                                        <p:tgtEl>
                                          <p:spTgt spid="19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randombar(vertical)">
                                      <p:cBhvr>
                                        <p:cTn id="22"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0" grpId="0" autoUpdateAnimBg="0"/>
      <p:bldP spid="19461" grpId="0" autoUpdateAnimBg="0"/>
      <p:bldP spid="194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 y="2133600"/>
            <a:ext cx="3613150" cy="3505200"/>
            <a:chOff x="1608" y="1341"/>
            <a:chExt cx="2276" cy="2208"/>
          </a:xfrm>
        </p:grpSpPr>
        <p:grpSp>
          <p:nvGrpSpPr>
            <p:cNvPr id="69644" name="Group 3"/>
            <p:cNvGrpSpPr>
              <a:grpSpLocks/>
            </p:cNvGrpSpPr>
            <p:nvPr/>
          </p:nvGrpSpPr>
          <p:grpSpPr bwMode="auto">
            <a:xfrm>
              <a:off x="1608" y="1341"/>
              <a:ext cx="2276" cy="2208"/>
              <a:chOff x="1475" y="1296"/>
              <a:chExt cx="2276" cy="2208"/>
            </a:xfrm>
          </p:grpSpPr>
          <p:sp>
            <p:nvSpPr>
              <p:cNvPr id="69646" name="Oval 4"/>
              <p:cNvSpPr>
                <a:spLocks noChangeArrowheads="1"/>
              </p:cNvSpPr>
              <p:nvPr/>
            </p:nvSpPr>
            <p:spPr bwMode="auto">
              <a:xfrm>
                <a:off x="2538" y="17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47" name="Oval 5"/>
              <p:cNvSpPr>
                <a:spLocks noChangeArrowheads="1"/>
              </p:cNvSpPr>
              <p:nvPr/>
            </p:nvSpPr>
            <p:spPr bwMode="auto">
              <a:xfrm>
                <a:off x="1958" y="1763"/>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9648" name="Text Box 6"/>
              <p:cNvSpPr txBox="1">
                <a:spLocks noChangeArrowheads="1"/>
              </p:cNvSpPr>
              <p:nvPr/>
            </p:nvSpPr>
            <p:spPr bwMode="auto">
              <a:xfrm>
                <a:off x="1981" y="1779"/>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9649" name="Oval 7"/>
              <p:cNvSpPr>
                <a:spLocks noChangeArrowheads="1"/>
              </p:cNvSpPr>
              <p:nvPr/>
            </p:nvSpPr>
            <p:spPr bwMode="auto">
              <a:xfrm>
                <a:off x="1638" y="1459"/>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9650" name="Oval 8"/>
              <p:cNvSpPr>
                <a:spLocks noChangeArrowheads="1"/>
              </p:cNvSpPr>
              <p:nvPr/>
            </p:nvSpPr>
            <p:spPr bwMode="auto">
              <a:xfrm>
                <a:off x="2824" y="1771"/>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9651" name="Oval 9"/>
              <p:cNvSpPr>
                <a:spLocks noChangeArrowheads="1"/>
              </p:cNvSpPr>
              <p:nvPr/>
            </p:nvSpPr>
            <p:spPr bwMode="auto">
              <a:xfrm>
                <a:off x="2504" y="1467"/>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9652" name="Oval 10"/>
              <p:cNvSpPr>
                <a:spLocks noChangeArrowheads="1"/>
              </p:cNvSpPr>
              <p:nvPr/>
            </p:nvSpPr>
            <p:spPr bwMode="auto">
              <a:xfrm>
                <a:off x="1966" y="2618"/>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9653" name="Oval 11"/>
              <p:cNvSpPr>
                <a:spLocks noChangeArrowheads="1"/>
              </p:cNvSpPr>
              <p:nvPr/>
            </p:nvSpPr>
            <p:spPr bwMode="auto">
              <a:xfrm>
                <a:off x="1646" y="2314"/>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9654" name="Oval 12"/>
              <p:cNvSpPr>
                <a:spLocks noChangeArrowheads="1"/>
              </p:cNvSpPr>
              <p:nvPr/>
            </p:nvSpPr>
            <p:spPr bwMode="auto">
              <a:xfrm>
                <a:off x="2868" y="2629"/>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9655" name="Oval 13"/>
              <p:cNvSpPr>
                <a:spLocks noChangeArrowheads="1"/>
              </p:cNvSpPr>
              <p:nvPr/>
            </p:nvSpPr>
            <p:spPr bwMode="auto">
              <a:xfrm>
                <a:off x="2548" y="2325"/>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9656" name="Oval 14"/>
              <p:cNvSpPr>
                <a:spLocks noChangeArrowheads="1"/>
              </p:cNvSpPr>
              <p:nvPr/>
            </p:nvSpPr>
            <p:spPr bwMode="auto">
              <a:xfrm>
                <a:off x="2538" y="19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57" name="Oval 15"/>
              <p:cNvSpPr>
                <a:spLocks noChangeArrowheads="1"/>
              </p:cNvSpPr>
              <p:nvPr/>
            </p:nvSpPr>
            <p:spPr bwMode="auto">
              <a:xfrm>
                <a:off x="3105" y="23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58" name="Oval 16"/>
              <p:cNvSpPr>
                <a:spLocks noChangeArrowheads="1"/>
              </p:cNvSpPr>
              <p:nvPr/>
            </p:nvSpPr>
            <p:spPr bwMode="auto">
              <a:xfrm>
                <a:off x="29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59" name="Oval 17"/>
              <p:cNvSpPr>
                <a:spLocks noChangeArrowheads="1"/>
              </p:cNvSpPr>
              <p:nvPr/>
            </p:nvSpPr>
            <p:spPr bwMode="auto">
              <a:xfrm>
                <a:off x="2560" y="266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0" name="Oval 18"/>
              <p:cNvSpPr>
                <a:spLocks noChangeArrowheads="1"/>
              </p:cNvSpPr>
              <p:nvPr/>
            </p:nvSpPr>
            <p:spPr bwMode="auto">
              <a:xfrm>
                <a:off x="2560" y="28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1" name="Oval 19"/>
              <p:cNvSpPr>
                <a:spLocks noChangeArrowheads="1"/>
              </p:cNvSpPr>
              <p:nvPr/>
            </p:nvSpPr>
            <p:spPr bwMode="auto">
              <a:xfrm>
                <a:off x="20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2" name="Oval 20"/>
              <p:cNvSpPr>
                <a:spLocks noChangeArrowheads="1"/>
              </p:cNvSpPr>
              <p:nvPr/>
            </p:nvSpPr>
            <p:spPr bwMode="auto">
              <a:xfrm>
                <a:off x="1678" y="265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3" name="Oval 21"/>
              <p:cNvSpPr>
                <a:spLocks noChangeArrowheads="1"/>
              </p:cNvSpPr>
              <p:nvPr/>
            </p:nvSpPr>
            <p:spPr bwMode="auto">
              <a:xfrm>
                <a:off x="1678" y="2835"/>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4" name="Oval 22"/>
              <p:cNvSpPr>
                <a:spLocks noChangeArrowheads="1"/>
              </p:cNvSpPr>
              <p:nvPr/>
            </p:nvSpPr>
            <p:spPr bwMode="auto">
              <a:xfrm>
                <a:off x="2023"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5" name="Oval 23"/>
              <p:cNvSpPr>
                <a:spLocks noChangeArrowheads="1"/>
              </p:cNvSpPr>
              <p:nvPr/>
            </p:nvSpPr>
            <p:spPr bwMode="auto">
              <a:xfrm>
                <a:off x="2201"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6" name="Oval 24"/>
              <p:cNvSpPr>
                <a:spLocks noChangeArrowheads="1"/>
              </p:cNvSpPr>
              <p:nvPr/>
            </p:nvSpPr>
            <p:spPr bwMode="auto">
              <a:xfrm>
                <a:off x="1656" y="183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7" name="Oval 25"/>
              <p:cNvSpPr>
                <a:spLocks noChangeArrowheads="1"/>
              </p:cNvSpPr>
              <p:nvPr/>
            </p:nvSpPr>
            <p:spPr bwMode="auto">
              <a:xfrm>
                <a:off x="1667" y="200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8" name="Oval 26"/>
              <p:cNvSpPr>
                <a:spLocks noChangeArrowheads="1"/>
              </p:cNvSpPr>
              <p:nvPr/>
            </p:nvSpPr>
            <p:spPr bwMode="auto">
              <a:xfrm>
                <a:off x="3112" y="320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9" name="Oval 27"/>
              <p:cNvSpPr>
                <a:spLocks noChangeArrowheads="1"/>
              </p:cNvSpPr>
              <p:nvPr/>
            </p:nvSpPr>
            <p:spPr bwMode="auto">
              <a:xfrm>
                <a:off x="2923" y="321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69670" name="Group 28"/>
              <p:cNvGrpSpPr>
                <a:grpSpLocks/>
              </p:cNvGrpSpPr>
              <p:nvPr/>
            </p:nvGrpSpPr>
            <p:grpSpPr bwMode="auto">
              <a:xfrm>
                <a:off x="3422" y="1830"/>
                <a:ext cx="110" cy="282"/>
                <a:chOff x="3073" y="3321"/>
                <a:chExt cx="110" cy="282"/>
              </a:xfrm>
            </p:grpSpPr>
            <p:sp>
              <p:nvSpPr>
                <p:cNvPr id="69689" name="Oval 29"/>
                <p:cNvSpPr>
                  <a:spLocks noChangeArrowheads="1"/>
                </p:cNvSpPr>
                <p:nvPr/>
              </p:nvSpPr>
              <p:spPr bwMode="auto">
                <a:xfrm>
                  <a:off x="3073" y="349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90" name="Oval 30"/>
                <p:cNvSpPr>
                  <a:spLocks noChangeArrowheads="1"/>
                </p:cNvSpPr>
                <p:nvPr/>
              </p:nvSpPr>
              <p:spPr bwMode="auto">
                <a:xfrm>
                  <a:off x="3081" y="332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69671" name="Oval 31"/>
              <p:cNvSpPr>
                <a:spLocks noChangeArrowheads="1"/>
              </p:cNvSpPr>
              <p:nvPr/>
            </p:nvSpPr>
            <p:spPr bwMode="auto">
              <a:xfrm>
                <a:off x="2200" y="31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2" name="Oval 32"/>
              <p:cNvSpPr>
                <a:spLocks noChangeArrowheads="1"/>
              </p:cNvSpPr>
              <p:nvPr/>
            </p:nvSpPr>
            <p:spPr bwMode="auto">
              <a:xfrm>
                <a:off x="2030" y="319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3" name="Oval 33"/>
              <p:cNvSpPr>
                <a:spLocks noChangeArrowheads="1"/>
              </p:cNvSpPr>
              <p:nvPr/>
            </p:nvSpPr>
            <p:spPr bwMode="auto">
              <a:xfrm>
                <a:off x="3101" y="147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4" name="Oval 34"/>
              <p:cNvSpPr>
                <a:spLocks noChangeArrowheads="1"/>
              </p:cNvSpPr>
              <p:nvPr/>
            </p:nvSpPr>
            <p:spPr bwMode="auto">
              <a:xfrm>
                <a:off x="2885" y="1476"/>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5" name="Oval 35"/>
              <p:cNvSpPr>
                <a:spLocks noChangeArrowheads="1"/>
              </p:cNvSpPr>
              <p:nvPr/>
            </p:nvSpPr>
            <p:spPr bwMode="auto">
              <a:xfrm>
                <a:off x="3448" y="283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6" name="Oval 36"/>
              <p:cNvSpPr>
                <a:spLocks noChangeArrowheads="1"/>
              </p:cNvSpPr>
              <p:nvPr/>
            </p:nvSpPr>
            <p:spPr bwMode="auto">
              <a:xfrm>
                <a:off x="3455" y="267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7" name="Freeform 37"/>
              <p:cNvSpPr>
                <a:spLocks/>
              </p:cNvSpPr>
              <p:nvPr/>
            </p:nvSpPr>
            <p:spPr bwMode="auto">
              <a:xfrm>
                <a:off x="3412" y="1502"/>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78" name="Freeform 38"/>
              <p:cNvSpPr>
                <a:spLocks/>
              </p:cNvSpPr>
              <p:nvPr/>
            </p:nvSpPr>
            <p:spPr bwMode="auto">
              <a:xfrm>
                <a:off x="3431" y="234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79" name="Freeform 39"/>
              <p:cNvSpPr>
                <a:spLocks/>
              </p:cNvSpPr>
              <p:nvPr/>
            </p:nvSpPr>
            <p:spPr bwMode="auto">
              <a:xfrm rot="-5400000">
                <a:off x="2015" y="98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0" name="Freeform 40"/>
              <p:cNvSpPr>
                <a:spLocks/>
              </p:cNvSpPr>
              <p:nvPr/>
            </p:nvSpPr>
            <p:spPr bwMode="auto">
              <a:xfrm rot="-5400000">
                <a:off x="2890" y="99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1" name="Freeform 41"/>
              <p:cNvSpPr>
                <a:spLocks/>
              </p:cNvSpPr>
              <p:nvPr/>
            </p:nvSpPr>
            <p:spPr bwMode="auto">
              <a:xfrm rot="5400000" flipV="1">
                <a:off x="2031" y="2843"/>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2" name="Freeform 42"/>
              <p:cNvSpPr>
                <a:spLocks/>
              </p:cNvSpPr>
              <p:nvPr/>
            </p:nvSpPr>
            <p:spPr bwMode="auto">
              <a:xfrm rot="5400000" flipV="1">
                <a:off x="2904" y="287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3" name="Freeform 43"/>
              <p:cNvSpPr>
                <a:spLocks/>
              </p:cNvSpPr>
              <p:nvPr/>
            </p:nvSpPr>
            <p:spPr bwMode="auto">
              <a:xfrm flipH="1" flipV="1">
                <a:off x="1475" y="1455"/>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4" name="Freeform 44"/>
              <p:cNvSpPr>
                <a:spLocks/>
              </p:cNvSpPr>
              <p:nvPr/>
            </p:nvSpPr>
            <p:spPr bwMode="auto">
              <a:xfrm flipH="1" flipV="1">
                <a:off x="1482" y="2351"/>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5" name="Text Box 45"/>
              <p:cNvSpPr txBox="1">
                <a:spLocks noChangeArrowheads="1"/>
              </p:cNvSpPr>
              <p:nvPr/>
            </p:nvSpPr>
            <p:spPr bwMode="auto">
              <a:xfrm>
                <a:off x="2825" y="1787"/>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9686" name="Text Box 46"/>
              <p:cNvSpPr txBox="1">
                <a:spLocks noChangeArrowheads="1"/>
              </p:cNvSpPr>
              <p:nvPr/>
            </p:nvSpPr>
            <p:spPr bwMode="auto">
              <a:xfrm>
                <a:off x="1989" y="2634"/>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+5</a:t>
                </a:r>
                <a:endParaRPr lang="en-US" altLang="zh-CN" sz="3200">
                  <a:ea typeface="长城楷体"/>
                  <a:cs typeface="长城楷体"/>
                </a:endParaRPr>
              </a:p>
            </p:txBody>
          </p:sp>
          <p:sp>
            <p:nvSpPr>
              <p:cNvPr id="69687" name="Text Box 47"/>
              <p:cNvSpPr txBox="1">
                <a:spLocks noChangeArrowheads="1"/>
              </p:cNvSpPr>
              <p:nvPr/>
            </p:nvSpPr>
            <p:spPr bwMode="auto">
              <a:xfrm>
                <a:off x="2877" y="2653"/>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9688" name="Oval 48"/>
              <p:cNvSpPr>
                <a:spLocks noChangeArrowheads="1"/>
              </p:cNvSpPr>
              <p:nvPr/>
            </p:nvSpPr>
            <p:spPr bwMode="auto">
              <a:xfrm>
                <a:off x="2179" y="234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69645" name="Oval 49"/>
            <p:cNvSpPr>
              <a:spLocks noChangeArrowheads="1"/>
            </p:cNvSpPr>
            <p:nvPr/>
          </p:nvSpPr>
          <p:spPr bwMode="auto">
            <a:xfrm>
              <a:off x="2635" y="2382"/>
              <a:ext cx="102" cy="111"/>
            </a:xfrm>
            <a:prstGeom prst="ellipse">
              <a:avLst/>
            </a:prstGeom>
            <a:solidFill>
              <a:srgbClr val="00FF00"/>
            </a:solidFill>
            <a:ln w="38100">
              <a:solidFill>
                <a:srgbClr val="008000"/>
              </a:solidFill>
              <a:round/>
              <a:headEnd type="none" w="sm" len="sm"/>
              <a:tailEnd type="none" w="sm" len="sm"/>
            </a:ln>
          </p:spPr>
          <p:txBody>
            <a:bodyPr anchor="ctr">
              <a:spAutoFit/>
            </a:bodyPr>
            <a:lstStyle/>
            <a:p>
              <a:endParaRPr lang="zh-CN" altLang="en-US"/>
            </a:p>
          </p:txBody>
        </p:sp>
      </p:grpSp>
      <p:sp>
        <p:nvSpPr>
          <p:cNvPr id="69635" name="Text Box 50"/>
          <p:cNvSpPr txBox="1">
            <a:spLocks noChangeArrowheads="1"/>
          </p:cNvSpPr>
          <p:nvPr/>
        </p:nvSpPr>
        <p:spPr bwMode="auto">
          <a:xfrm>
            <a:off x="361950" y="225425"/>
            <a:ext cx="2100263" cy="579438"/>
          </a:xfrm>
          <a:prstGeom prst="rect">
            <a:avLst/>
          </a:prstGeom>
          <a:noFill/>
          <a:ln w="38100">
            <a:noFill/>
            <a:miter lim="800000"/>
            <a:headEnd type="none" w="sm" len="sm"/>
            <a:tailEnd type="none" w="sm" len="sm"/>
          </a:ln>
        </p:spPr>
        <p:txBody>
          <a:bodyPr wrap="none" lIns="90000" tIns="46800" rIns="90000" bIns="46800" anchor="ctr">
            <a:spAutoFit/>
          </a:bodyPr>
          <a:lstStyle/>
          <a:p>
            <a:pPr algn="ctr">
              <a:spcBef>
                <a:spcPct val="50000"/>
              </a:spcBef>
            </a:pPr>
            <a:r>
              <a:rPr lang="en-US" altLang="zh-CN" sz="3200" b="1">
                <a:solidFill>
                  <a:srgbClr val="FF3300"/>
                </a:solidFill>
                <a:ea typeface="长城楷体"/>
                <a:cs typeface="长城楷体"/>
              </a:rPr>
              <a:t>N</a:t>
            </a:r>
            <a:r>
              <a:rPr lang="zh-CN" altLang="en-US" sz="3200" b="1">
                <a:solidFill>
                  <a:srgbClr val="FF3300"/>
                </a:solidFill>
                <a:ea typeface="长城楷体"/>
                <a:cs typeface="长城楷体"/>
              </a:rPr>
              <a:t>型半导体</a:t>
            </a:r>
          </a:p>
        </p:txBody>
      </p:sp>
      <p:sp>
        <p:nvSpPr>
          <p:cNvPr id="21555" name="AutoShape 51"/>
          <p:cNvSpPr>
            <a:spLocks noChangeArrowheads="1"/>
          </p:cNvSpPr>
          <p:nvPr/>
        </p:nvSpPr>
        <p:spPr bwMode="auto">
          <a:xfrm>
            <a:off x="2376488" y="1160463"/>
            <a:ext cx="1973262" cy="655637"/>
          </a:xfrm>
          <a:prstGeom prst="wedgeRoundRectCallout">
            <a:avLst>
              <a:gd name="adj1" fmla="val -65917"/>
              <a:gd name="adj2" fmla="val 348315"/>
              <a:gd name="adj3" fmla="val 16667"/>
            </a:avLst>
          </a:prstGeom>
          <a:solidFill>
            <a:srgbClr val="99CC00"/>
          </a:solidFill>
          <a:ln w="38100">
            <a:solidFill>
              <a:srgbClr val="99CC00"/>
            </a:solid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ea typeface="长城楷体"/>
                <a:cs typeface="长城楷体"/>
              </a:rPr>
              <a:t>自由电子</a:t>
            </a:r>
          </a:p>
        </p:txBody>
      </p:sp>
      <p:sp>
        <p:nvSpPr>
          <p:cNvPr id="21556" name="AutoShape 52"/>
          <p:cNvSpPr>
            <a:spLocks noChangeArrowheads="1"/>
          </p:cNvSpPr>
          <p:nvPr/>
        </p:nvSpPr>
        <p:spPr bwMode="auto">
          <a:xfrm>
            <a:off x="304800" y="5791200"/>
            <a:ext cx="1536700" cy="658813"/>
          </a:xfrm>
          <a:prstGeom prst="wedgeRoundRectCallout">
            <a:avLst>
              <a:gd name="adj1" fmla="val 37500"/>
              <a:gd name="adj2" fmla="val -199398"/>
              <a:gd name="adj3" fmla="val 16667"/>
            </a:avLst>
          </a:prstGeom>
          <a:solidFill>
            <a:srgbClr val="99CC00"/>
          </a:solidFill>
          <a:ln w="38100">
            <a:solidFill>
              <a:srgbClr val="99CC00"/>
            </a:solid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ea typeface="长城楷体"/>
                <a:cs typeface="长城楷体"/>
              </a:rPr>
              <a:t>磷原子</a:t>
            </a:r>
          </a:p>
        </p:txBody>
      </p:sp>
      <p:sp>
        <p:nvSpPr>
          <p:cNvPr id="21608" name="Text Box 104"/>
          <p:cNvSpPr txBox="1">
            <a:spLocks noChangeArrowheads="1"/>
          </p:cNvSpPr>
          <p:nvPr/>
        </p:nvSpPr>
        <p:spPr bwMode="auto">
          <a:xfrm>
            <a:off x="250825" y="1089025"/>
            <a:ext cx="2052638" cy="457200"/>
          </a:xfrm>
          <a:prstGeom prst="rect">
            <a:avLst/>
          </a:prstGeom>
          <a:noFill/>
          <a:ln w="9525">
            <a:noFill/>
            <a:miter lim="800000"/>
            <a:headEnd/>
            <a:tailEnd/>
          </a:ln>
        </p:spPr>
        <p:txBody>
          <a:bodyPr>
            <a:spAutoFit/>
          </a:bodyPr>
          <a:lstStyle/>
          <a:p>
            <a:pPr>
              <a:spcBef>
                <a:spcPct val="50000"/>
              </a:spcBef>
            </a:pPr>
            <a:r>
              <a:rPr lang="zh-CN" altLang="en-US" b="1"/>
              <a:t>掺五价磷元素</a:t>
            </a:r>
          </a:p>
        </p:txBody>
      </p:sp>
      <p:sp>
        <p:nvSpPr>
          <p:cNvPr id="107" name="Text Box 105"/>
          <p:cNvSpPr txBox="1">
            <a:spLocks noChangeArrowheads="1"/>
          </p:cNvSpPr>
          <p:nvPr/>
        </p:nvSpPr>
        <p:spPr bwMode="auto">
          <a:xfrm>
            <a:off x="2309813" y="5889625"/>
            <a:ext cx="3125787" cy="646113"/>
          </a:xfrm>
          <a:prstGeom prst="rect">
            <a:avLst/>
          </a:prstGeom>
          <a:noFill/>
          <a:ln w="9525">
            <a:noFill/>
            <a:miter lim="800000"/>
            <a:headEnd/>
            <a:tailEnd/>
          </a:ln>
        </p:spPr>
        <p:txBody>
          <a:bodyPr>
            <a:spAutoFit/>
          </a:bodyPr>
          <a:lstStyle/>
          <a:p>
            <a:pPr>
              <a:spcBef>
                <a:spcPct val="50000"/>
              </a:spcBef>
            </a:pPr>
            <a:r>
              <a:rPr lang="zh-CN" altLang="en-US" b="1"/>
              <a:t>失去电子变成正离子，五价杂质原子也称为施主杂质</a:t>
            </a:r>
          </a:p>
        </p:txBody>
      </p:sp>
      <p:sp>
        <p:nvSpPr>
          <p:cNvPr id="111" name="Text Box 67"/>
          <p:cNvSpPr txBox="1">
            <a:spLocks noChangeArrowheads="1"/>
          </p:cNvSpPr>
          <p:nvPr/>
        </p:nvSpPr>
        <p:spPr bwMode="auto">
          <a:xfrm>
            <a:off x="4175125" y="2674938"/>
            <a:ext cx="4652963" cy="1312862"/>
          </a:xfrm>
          <a:prstGeom prst="rect">
            <a:avLst/>
          </a:prstGeom>
          <a:noFill/>
          <a:ln>
            <a:noFill/>
          </a:ln>
          <a:effectLst/>
          <a:extLst/>
        </p:spPr>
        <p:txBody>
          <a:bodyPr lIns="90000" tIns="46800" rIns="90000" bIns="46800" anchor="ctr">
            <a:spAutoFit/>
          </a:bodyPr>
          <a:lstStyle/>
          <a:p>
            <a:pPr>
              <a:lnSpc>
                <a:spcPct val="110000"/>
              </a:lnSpc>
              <a:defRPr/>
            </a:pPr>
            <a:r>
              <a:rPr lang="en-US" altLang="zh-CN" sz="2400" b="1" dirty="0">
                <a:solidFill>
                  <a:srgbClr val="A50021"/>
                </a:solidFill>
                <a:effectLst>
                  <a:outerShdw blurRad="38100" dist="38100" dir="2700000" algn="tl">
                    <a:srgbClr val="C0C0C0"/>
                  </a:outerShdw>
                </a:effectLst>
              </a:rPr>
              <a:t>N</a:t>
            </a:r>
            <a:r>
              <a:rPr lang="en-US" altLang="zh-CN" sz="2400" b="1" dirty="0">
                <a:effectLst>
                  <a:outerShdw blurRad="38100" dist="38100" dir="2700000" algn="tl">
                    <a:srgbClr val="C0C0C0"/>
                  </a:outerShdw>
                </a:effectLst>
              </a:rPr>
              <a:t> </a:t>
            </a:r>
            <a:r>
              <a:rPr lang="zh-CN" altLang="en-US" sz="2400" b="1" dirty="0">
                <a:solidFill>
                  <a:srgbClr val="A50021"/>
                </a:solidFill>
                <a:effectLst>
                  <a:outerShdw blurRad="38100" dist="38100" dir="2700000" algn="tl">
                    <a:srgbClr val="C0C0C0"/>
                  </a:outerShdw>
                </a:effectLst>
              </a:rPr>
              <a:t>型半导体中</a:t>
            </a:r>
            <a:r>
              <a:rPr lang="zh-CN" altLang="en-US" sz="2400" b="1" dirty="0">
                <a:solidFill>
                  <a:srgbClr val="FF0000"/>
                </a:solidFill>
                <a:effectLst>
                  <a:outerShdw blurRad="38100" dist="38100" dir="2700000" algn="tl">
                    <a:srgbClr val="C0C0C0"/>
                  </a:outerShdw>
                </a:effectLst>
              </a:rPr>
              <a:t>自由电子</a:t>
            </a:r>
            <a:r>
              <a:rPr lang="en-US" altLang="zh-CN" sz="2400" b="1" dirty="0">
                <a:solidFill>
                  <a:srgbClr val="FF0000"/>
                </a:solidFill>
                <a:effectLst>
                  <a:outerShdw blurRad="38100" dist="38100" dir="2700000" algn="tl">
                    <a:srgbClr val="C0C0C0"/>
                  </a:outerShdw>
                </a:effectLst>
              </a:rPr>
              <a:t>-</a:t>
            </a:r>
            <a:r>
              <a:rPr lang="zh-CN" altLang="en-US" sz="2400" b="1" dirty="0">
                <a:solidFill>
                  <a:srgbClr val="FF0000"/>
                </a:solidFill>
                <a:effectLst>
                  <a:outerShdw blurRad="38100" dist="38100" dir="2700000" algn="tl">
                    <a:srgbClr val="C0C0C0"/>
                  </a:outerShdw>
                </a:effectLst>
              </a:rPr>
              <a:t>多数载流子，</a:t>
            </a:r>
            <a:r>
              <a:rPr kumimoji="1" lang="zh-CN" altLang="en-US" sz="2400" b="1" dirty="0">
                <a:solidFill>
                  <a:srgbClr val="000000"/>
                </a:solidFill>
                <a:latin typeface="楷体_GB2312" pitchFamily="49" charset="-122"/>
                <a:ea typeface="楷体_GB2312" pitchFamily="49" charset="-122"/>
              </a:rPr>
              <a:t>主要由杂质原子提供；</a:t>
            </a:r>
            <a:r>
              <a:rPr lang="zh-CN" altLang="en-US" sz="2400" b="1" dirty="0">
                <a:solidFill>
                  <a:srgbClr val="FF0000"/>
                </a:solidFill>
                <a:effectLst>
                  <a:outerShdw blurRad="38100" dist="38100" dir="2700000" algn="tl">
                    <a:srgbClr val="C0C0C0"/>
                  </a:outerShdw>
                </a:effectLst>
              </a:rPr>
              <a:t>空穴</a:t>
            </a:r>
            <a:r>
              <a:rPr lang="en-US" altLang="zh-CN" sz="2400" b="1" dirty="0">
                <a:solidFill>
                  <a:srgbClr val="FF0000"/>
                </a:solidFill>
                <a:effectLst>
                  <a:outerShdw blurRad="38100" dist="38100" dir="2700000" algn="tl">
                    <a:srgbClr val="C0C0C0"/>
                  </a:outerShdw>
                </a:effectLst>
              </a:rPr>
              <a:t>-</a:t>
            </a:r>
            <a:r>
              <a:rPr lang="zh-CN" altLang="en-US" sz="2400" b="1" dirty="0">
                <a:solidFill>
                  <a:srgbClr val="FF0000"/>
                </a:solidFill>
                <a:effectLst>
                  <a:outerShdw blurRad="38100" dist="38100" dir="2700000" algn="tl">
                    <a:srgbClr val="C0C0C0"/>
                  </a:outerShdw>
                </a:effectLst>
              </a:rPr>
              <a:t>少数载流子，</a:t>
            </a:r>
            <a:r>
              <a:rPr kumimoji="1" lang="zh-CN" altLang="en-US" sz="2400" b="1" dirty="0">
                <a:solidFill>
                  <a:srgbClr val="000000"/>
                </a:solidFill>
                <a:latin typeface="楷体_GB2312" pitchFamily="49" charset="-122"/>
                <a:ea typeface="楷体_GB2312" pitchFamily="49" charset="-122"/>
              </a:rPr>
              <a:t>主要由热激发形成</a:t>
            </a:r>
            <a:r>
              <a:rPr lang="zh-CN" altLang="en-US" sz="2400" b="1" dirty="0">
                <a:solidFill>
                  <a:srgbClr val="003399"/>
                </a:solidFill>
                <a:effectLst>
                  <a:outerShdw blurRad="38100" dist="38100" dir="2700000" algn="tl">
                    <a:srgbClr val="C0C0C0"/>
                  </a:outerShdw>
                </a:effectLst>
              </a:rPr>
              <a:t>。</a:t>
            </a:r>
          </a:p>
        </p:txBody>
      </p:sp>
      <p:sp>
        <p:nvSpPr>
          <p:cNvPr id="112" name="Text Box 3"/>
          <p:cNvSpPr txBox="1">
            <a:spLocks noChangeArrowheads="1"/>
          </p:cNvSpPr>
          <p:nvPr/>
        </p:nvSpPr>
        <p:spPr bwMode="auto">
          <a:xfrm>
            <a:off x="4532313" y="849313"/>
            <a:ext cx="4114800" cy="1501775"/>
          </a:xfrm>
          <a:prstGeom prst="rect">
            <a:avLst/>
          </a:prstGeom>
          <a:noFill/>
          <a:ln>
            <a:noFill/>
          </a:ln>
          <a:effectLst/>
          <a:extLst/>
        </p:spPr>
        <p:txBody>
          <a:bodyPr lIns="90000" tIns="46800" rIns="90000" bIns="46800" anchor="ctr">
            <a:spAutoFit/>
          </a:bodyPr>
          <a:lstStyle/>
          <a:p>
            <a:pPr>
              <a:lnSpc>
                <a:spcPct val="110000"/>
              </a:lnSpc>
              <a:defRPr/>
            </a:pPr>
            <a:r>
              <a:rPr lang="zh-CN" altLang="en-US" sz="2800" b="1" dirty="0">
                <a:effectLst>
                  <a:outerShdw blurRad="38100" dist="38100" dir="2700000" algn="tl">
                    <a:srgbClr val="C0C0C0"/>
                  </a:outerShdw>
                </a:effectLst>
              </a:rPr>
              <a:t>自由电子大量增加，自由电子导电为主导电方式，称为</a:t>
            </a:r>
            <a:r>
              <a:rPr lang="en-US" altLang="zh-CN" sz="2800" b="1" dirty="0">
                <a:effectLst>
                  <a:outerShdw blurRad="38100" dist="38100" dir="2700000" algn="tl">
                    <a:srgbClr val="C0C0C0"/>
                  </a:outerShdw>
                </a:effectLst>
              </a:rPr>
              <a:t>N </a:t>
            </a:r>
            <a:r>
              <a:rPr lang="zh-CN" altLang="en-US" sz="2800" b="1" dirty="0">
                <a:effectLst>
                  <a:outerShdw blurRad="38100" dist="38100" dir="2700000" algn="tl">
                    <a:srgbClr val="C0C0C0"/>
                  </a:outerShdw>
                </a:effectLst>
              </a:rPr>
              <a:t>（电子）型半导体。</a:t>
            </a:r>
          </a:p>
        </p:txBody>
      </p:sp>
      <p:sp>
        <p:nvSpPr>
          <p:cNvPr id="59" name="Text Box 144"/>
          <p:cNvSpPr txBox="1">
            <a:spLocks noChangeArrowheads="1"/>
          </p:cNvSpPr>
          <p:nvPr/>
        </p:nvSpPr>
        <p:spPr bwMode="auto">
          <a:xfrm>
            <a:off x="4452938" y="4143375"/>
            <a:ext cx="4246562" cy="833438"/>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en-US" altLang="zh-CN" sz="2400" b="1" i="1" dirty="0">
                <a:solidFill>
                  <a:srgbClr val="FF3300"/>
                </a:solidFill>
              </a:rPr>
              <a:t>N</a:t>
            </a:r>
            <a:r>
              <a:rPr lang="en-US" altLang="zh-CN" sz="2400" b="1" baseline="-25000" dirty="0">
                <a:solidFill>
                  <a:srgbClr val="FF3300"/>
                </a:solidFill>
              </a:rPr>
              <a:t>D</a:t>
            </a:r>
            <a:r>
              <a:rPr lang="zh-CN" altLang="en-US" sz="2400" b="1" dirty="0"/>
              <a:t>（磷原子浓度）</a:t>
            </a:r>
            <a:r>
              <a:rPr lang="en-US" altLang="zh-CN" sz="2400" b="1" dirty="0"/>
              <a:t>+</a:t>
            </a:r>
            <a:r>
              <a:rPr lang="en-US" altLang="zh-CN" sz="2400" b="1" dirty="0">
                <a:solidFill>
                  <a:srgbClr val="FF3300"/>
                </a:solidFill>
              </a:rPr>
              <a:t>p</a:t>
            </a:r>
            <a:r>
              <a:rPr lang="zh-CN" altLang="en-US" sz="2400" b="1" dirty="0"/>
              <a:t>（少子浓度）</a:t>
            </a:r>
            <a:r>
              <a:rPr lang="en-US" altLang="zh-CN" sz="2400" b="1" dirty="0"/>
              <a:t>=</a:t>
            </a:r>
            <a:r>
              <a:rPr lang="en-US" altLang="zh-CN" sz="2400" b="1" dirty="0">
                <a:solidFill>
                  <a:srgbClr val="FF3300"/>
                </a:solidFill>
              </a:rPr>
              <a:t>n</a:t>
            </a:r>
            <a:r>
              <a:rPr lang="zh-CN" altLang="en-US" sz="2400" b="1" dirty="0"/>
              <a:t>（多子浓度）</a:t>
            </a:r>
          </a:p>
        </p:txBody>
      </p:sp>
      <p:sp>
        <p:nvSpPr>
          <p:cNvPr id="60" name="矩形 59"/>
          <p:cNvSpPr>
            <a:spLocks noChangeArrowheads="1"/>
          </p:cNvSpPr>
          <p:nvPr/>
        </p:nvSpPr>
        <p:spPr bwMode="auto">
          <a:xfrm>
            <a:off x="4373563" y="5334000"/>
            <a:ext cx="4354512" cy="461963"/>
          </a:xfrm>
          <a:prstGeom prst="rect">
            <a:avLst/>
          </a:prstGeom>
          <a:noFill/>
          <a:ln w="9525">
            <a:noFill/>
            <a:miter lim="800000"/>
            <a:headEnd/>
            <a:tailEnd/>
          </a:ln>
        </p:spPr>
        <p:txBody>
          <a:bodyPr wrap="none">
            <a:spAutoFit/>
          </a:bodyPr>
          <a:lstStyle/>
          <a:p>
            <a:r>
              <a:rPr kumimoji="1" lang="en-US" altLang="zh-CN" sz="2400" b="1">
                <a:solidFill>
                  <a:srgbClr val="FF0000"/>
                </a:solidFill>
                <a:latin typeface="Times New Roman" pitchFamily="18" charset="0"/>
              </a:rPr>
              <a:t>n≈ </a:t>
            </a:r>
            <a:r>
              <a:rPr kumimoji="1" lang="en-US" altLang="zh-CN" sz="2400" b="1" i="1">
                <a:solidFill>
                  <a:srgbClr val="FF0000"/>
                </a:solidFill>
                <a:latin typeface="Times New Roman" pitchFamily="18" charset="0"/>
              </a:rPr>
              <a:t>N</a:t>
            </a:r>
            <a:r>
              <a:rPr kumimoji="1" lang="en-US" altLang="zh-CN" sz="2400" b="1" baseline="-25000">
                <a:solidFill>
                  <a:srgbClr val="FF0000"/>
                </a:solidFill>
                <a:latin typeface="Times New Roman" pitchFamily="18" charset="0"/>
              </a:rPr>
              <a:t>D</a:t>
            </a:r>
            <a:r>
              <a:rPr kumimoji="1" lang="en-US" altLang="zh-CN" sz="2400" b="1">
                <a:solidFill>
                  <a:srgbClr val="FF0000"/>
                </a:solidFill>
                <a:latin typeface="Times New Roman" pitchFamily="18" charset="0"/>
              </a:rPr>
              <a:t> </a:t>
            </a:r>
            <a:r>
              <a:rPr kumimoji="1" lang="zh-CN" altLang="en-US" sz="2400" b="1">
                <a:latin typeface="Times New Roman" pitchFamily="18" charset="0"/>
              </a:rPr>
              <a:t>（施主杂质的浓度</a:t>
            </a:r>
            <a:r>
              <a:rPr kumimoji="1" lang="en-US" altLang="zh-CN" sz="2400" b="1">
                <a:latin typeface="Times New Roman" pitchFamily="18" charset="0"/>
              </a:rPr>
              <a:t>&gt;&gt;p</a:t>
            </a:r>
            <a:r>
              <a:rPr kumimoji="1" lang="zh-CN" altLang="en-US" sz="2400" b="1">
                <a:latin typeface="Times New Roman" pitchFamily="18" charset="0"/>
              </a:rPr>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608"/>
                                        </p:tgtEl>
                                        <p:attrNameLst>
                                          <p:attrName>style.visibility</p:attrName>
                                        </p:attrNameLst>
                                      </p:cBhvr>
                                      <p:to>
                                        <p:strVal val="visible"/>
                                      </p:to>
                                    </p:set>
                                    <p:animEffect transition="in" filter="box(in)">
                                      <p:cBhvr>
                                        <p:cTn id="7" dur="500"/>
                                        <p:tgtEl>
                                          <p:spTgt spid="21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556"/>
                                        </p:tgtEl>
                                        <p:attrNameLst>
                                          <p:attrName>style.visibility</p:attrName>
                                        </p:attrNameLst>
                                      </p:cBhvr>
                                      <p:to>
                                        <p:strVal val="visible"/>
                                      </p:to>
                                    </p:set>
                                    <p:anim calcmode="lin" valueType="num">
                                      <p:cBhvr additive="base">
                                        <p:cTn id="17" dur="500" fill="hold"/>
                                        <p:tgtEl>
                                          <p:spTgt spid="21556"/>
                                        </p:tgtEl>
                                        <p:attrNameLst>
                                          <p:attrName>ppt_x</p:attrName>
                                        </p:attrNameLst>
                                      </p:cBhvr>
                                      <p:tavLst>
                                        <p:tav tm="0">
                                          <p:val>
                                            <p:strVal val="0-#ppt_w/2"/>
                                          </p:val>
                                        </p:tav>
                                        <p:tav tm="100000">
                                          <p:val>
                                            <p:strVal val="#ppt_x"/>
                                          </p:val>
                                        </p:tav>
                                      </p:tavLst>
                                    </p:anim>
                                    <p:anim calcmode="lin" valueType="num">
                                      <p:cBhvr additive="base">
                                        <p:cTn id="18" dur="500" fill="hold"/>
                                        <p:tgtEl>
                                          <p:spTgt spid="2155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555"/>
                                        </p:tgtEl>
                                        <p:attrNameLst>
                                          <p:attrName>style.visibility</p:attrName>
                                        </p:attrNameLst>
                                      </p:cBhvr>
                                      <p:to>
                                        <p:strVal val="visible"/>
                                      </p:to>
                                    </p:set>
                                    <p:animEffect transition="in" filter="wipe(left)">
                                      <p:cBhvr>
                                        <p:cTn id="23" dur="500"/>
                                        <p:tgtEl>
                                          <p:spTgt spid="215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box(in)">
                                      <p:cBhvr>
                                        <p:cTn id="28" dur="500"/>
                                        <p:tgtEl>
                                          <p:spTgt spid="10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2">
                                            <p:txEl>
                                              <p:pRg st="0" end="0"/>
                                            </p:txEl>
                                          </p:spTgt>
                                        </p:tgtEl>
                                        <p:attrNameLst>
                                          <p:attrName>style.visibility</p:attrName>
                                        </p:attrNameLst>
                                      </p:cBhvr>
                                      <p:to>
                                        <p:strVal val="visible"/>
                                      </p:to>
                                    </p:set>
                                    <p:animEffect transition="in" filter="wipe(left)">
                                      <p:cBhvr>
                                        <p:cTn id="33" dur="500"/>
                                        <p:tgtEl>
                                          <p:spTgt spid="112">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1">
                                            <p:txEl>
                                              <p:pRg st="0" end="0"/>
                                            </p:txEl>
                                          </p:spTgt>
                                        </p:tgtEl>
                                        <p:attrNameLst>
                                          <p:attrName>style.visibility</p:attrName>
                                        </p:attrNameLst>
                                      </p:cBhvr>
                                      <p:to>
                                        <p:strVal val="visible"/>
                                      </p:to>
                                    </p:set>
                                    <p:animEffect transition="in" filter="wipe(left)">
                                      <p:cBhvr>
                                        <p:cTn id="38" dur="500"/>
                                        <p:tgtEl>
                                          <p:spTgt spid="111">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blinds(horizontal)">
                                      <p:cBhvr>
                                        <p:cTn id="43" dur="500"/>
                                        <p:tgtEl>
                                          <p:spTgt spid="59"/>
                                        </p:tgtEl>
                                      </p:cBhvr>
                                    </p:animEffect>
                                  </p:childTnLst>
                                  <p:subTnLst>
                                    <p:audio>
                                      <p:cMediaNode>
                                        <p:cTn display="0" masterRel="sameClick">
                                          <p:stCondLst>
                                            <p:cond evt="begin" delay="0">
                                              <p:tn val="41"/>
                                            </p:cond>
                                          </p:stCondLst>
                                          <p:endCondLst>
                                            <p:cond evt="onStopAudio" delay="0">
                                              <p:tgtEl>
                                                <p:sldTgt/>
                                              </p:tgtEl>
                                            </p:cond>
                                          </p:endCondLst>
                                        </p:cTn>
                                        <p:tgtEl>
                                          <p:sndTgt r:embed="rId3" name="chimes.wav" builtIn="1"/>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5" grpId="0" animBg="1" autoUpdateAnimBg="0"/>
      <p:bldP spid="21556" grpId="0" animBg="1" autoUpdateAnimBg="0"/>
      <p:bldP spid="21608" grpId="0"/>
      <p:bldP spid="107" grpId="0"/>
      <p:bldP spid="111" grpId="0" build="p" autoUpdateAnimBg="0"/>
      <p:bldP spid="112" grpId="0" build="p" autoUpdateAnimBg="0"/>
      <p:bldP spid="59" grpId="0" animBg="1"/>
      <p:bldP spid="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17"/>
          <p:cNvGraphicFramePr>
            <a:graphicFrameLocks noChangeAspect="1"/>
          </p:cNvGraphicFramePr>
          <p:nvPr/>
        </p:nvGraphicFramePr>
        <p:xfrm>
          <a:off x="285696" y="2498711"/>
          <a:ext cx="2395538" cy="450850"/>
        </p:xfrm>
        <a:graphic>
          <a:graphicData uri="http://schemas.openxmlformats.org/presentationml/2006/ole">
            <p:oleObj spid="_x0000_s179213" name="Equation" r:id="rId4" imgW="1091880" imgH="228600" progId="Equation.DSMT4">
              <p:embed/>
            </p:oleObj>
          </a:graphicData>
        </a:graphic>
      </p:graphicFrame>
      <p:graphicFrame>
        <p:nvGraphicFramePr>
          <p:cNvPr id="36" name="Object 20"/>
          <p:cNvGraphicFramePr>
            <a:graphicFrameLocks noChangeAspect="1"/>
          </p:cNvGraphicFramePr>
          <p:nvPr/>
        </p:nvGraphicFramePr>
        <p:xfrm>
          <a:off x="2865416" y="2595552"/>
          <a:ext cx="1508125" cy="400050"/>
        </p:xfrm>
        <a:graphic>
          <a:graphicData uri="http://schemas.openxmlformats.org/presentationml/2006/ole">
            <p:oleObj spid="_x0000_s179214" name="Equation" r:id="rId5" imgW="761669" imgH="203112" progId="Equation.DSMT4">
              <p:embed/>
            </p:oleObj>
          </a:graphicData>
        </a:graphic>
      </p:graphicFrame>
      <p:graphicFrame>
        <p:nvGraphicFramePr>
          <p:cNvPr id="37" name="Object 8"/>
          <p:cNvGraphicFramePr>
            <a:graphicFrameLocks noChangeAspect="1"/>
          </p:cNvGraphicFramePr>
          <p:nvPr/>
        </p:nvGraphicFramePr>
        <p:xfrm>
          <a:off x="246008" y="888968"/>
          <a:ext cx="4225925" cy="808038"/>
        </p:xfrm>
        <a:graphic>
          <a:graphicData uri="http://schemas.openxmlformats.org/presentationml/2006/ole">
            <p:oleObj spid="_x0000_s179215" name="Equation" r:id="rId6" imgW="2120900" imgH="406400" progId="Equation.DSMT4">
              <p:embed/>
            </p:oleObj>
          </a:graphicData>
        </a:graphic>
      </p:graphicFrame>
      <p:grpSp>
        <p:nvGrpSpPr>
          <p:cNvPr id="6" name="Group 9"/>
          <p:cNvGrpSpPr>
            <a:grpSpLocks noChangeAspect="1"/>
          </p:cNvGrpSpPr>
          <p:nvPr/>
        </p:nvGrpSpPr>
        <p:grpSpPr bwMode="auto">
          <a:xfrm>
            <a:off x="230185" y="1722416"/>
            <a:ext cx="1500188" cy="760412"/>
            <a:chOff x="2498" y="2681"/>
            <a:chExt cx="1112" cy="563"/>
          </a:xfrm>
        </p:grpSpPr>
        <p:sp>
          <p:nvSpPr>
            <p:cNvPr id="39" name="Rectangle 10"/>
            <p:cNvSpPr>
              <a:spLocks noChangeAspect="1" noChangeArrowheads="1"/>
            </p:cNvSpPr>
            <p:nvPr/>
          </p:nvSpPr>
          <p:spPr bwMode="auto">
            <a:xfrm>
              <a:off x="2498" y="2732"/>
              <a:ext cx="337" cy="322"/>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000" kern="0" dirty="0" smtClean="0">
                  <a:solidFill>
                    <a:srgbClr val="000000"/>
                  </a:solidFill>
                </a:rPr>
                <a:t>若</a:t>
              </a:r>
            </a:p>
          </p:txBody>
        </p:sp>
        <p:graphicFrame>
          <p:nvGraphicFramePr>
            <p:cNvPr id="35861" name="Object 11"/>
            <p:cNvGraphicFramePr>
              <a:graphicFrameLocks noChangeAspect="1"/>
            </p:cNvGraphicFramePr>
            <p:nvPr/>
          </p:nvGraphicFramePr>
          <p:xfrm>
            <a:off x="2748" y="2681"/>
            <a:ext cx="862" cy="563"/>
          </p:xfrm>
          <a:graphic>
            <a:graphicData uri="http://schemas.openxmlformats.org/presentationml/2006/ole">
              <p:oleObj spid="_x0000_s179221" name="Equation" r:id="rId7" imgW="622030" imgH="406224" progId="Equation.3">
                <p:embed/>
              </p:oleObj>
            </a:graphicData>
          </a:graphic>
        </p:graphicFrame>
      </p:grpSp>
      <p:graphicFrame>
        <p:nvGraphicFramePr>
          <p:cNvPr id="43" name="Object 14"/>
          <p:cNvGraphicFramePr>
            <a:graphicFrameLocks noChangeAspect="1"/>
          </p:cNvGraphicFramePr>
          <p:nvPr/>
        </p:nvGraphicFramePr>
        <p:xfrm>
          <a:off x="1944685" y="1722416"/>
          <a:ext cx="2135188" cy="804862"/>
        </p:xfrm>
        <a:graphic>
          <a:graphicData uri="http://schemas.openxmlformats.org/presentationml/2006/ole">
            <p:oleObj spid="_x0000_s179216" name="Equation" r:id="rId8" imgW="1079032" imgH="406224" progId="Equation.DSMT4">
              <p:embed/>
            </p:oleObj>
          </a:graphicData>
        </a:graphic>
      </p:graphicFrame>
      <p:sp>
        <p:nvSpPr>
          <p:cNvPr id="44" name="Rectangle 2"/>
          <p:cNvSpPr>
            <a:spLocks noChangeArrowheads="1"/>
          </p:cNvSpPr>
          <p:nvPr/>
        </p:nvSpPr>
        <p:spPr bwMode="auto">
          <a:xfrm>
            <a:off x="166632" y="174584"/>
            <a:ext cx="4038600" cy="57458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a:solidFill>
                  <a:srgbClr val="FF0000"/>
                </a:solidFill>
                <a:latin typeface="+mn-lt"/>
                <a:ea typeface="楷体_GB2312"/>
              </a:rPr>
              <a:t>4. </a:t>
            </a:r>
            <a:r>
              <a:rPr lang="zh-CN" altLang="en-US" sz="2400" b="1" kern="0" dirty="0">
                <a:solidFill>
                  <a:srgbClr val="FF0000"/>
                </a:solidFill>
                <a:latin typeface="+mn-lt"/>
                <a:ea typeface="楷体_GB2312"/>
              </a:rPr>
              <a:t>求差放大电路</a:t>
            </a:r>
          </a:p>
        </p:txBody>
      </p:sp>
      <p:sp>
        <p:nvSpPr>
          <p:cNvPr id="45" name="Rectangle 2"/>
          <p:cNvSpPr>
            <a:spLocks noChangeArrowheads="1"/>
          </p:cNvSpPr>
          <p:nvPr/>
        </p:nvSpPr>
        <p:spPr bwMode="auto">
          <a:xfrm>
            <a:off x="206320" y="3825880"/>
            <a:ext cx="4038600" cy="57458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a:solidFill>
                  <a:srgbClr val="FF0000"/>
                </a:solidFill>
                <a:latin typeface="+mn-lt"/>
                <a:ea typeface="楷体_GB2312"/>
              </a:rPr>
              <a:t>5. </a:t>
            </a:r>
            <a:r>
              <a:rPr lang="zh-CN" altLang="en-US" sz="2400" b="1" kern="0" dirty="0">
                <a:solidFill>
                  <a:srgbClr val="FF0000"/>
                </a:solidFill>
                <a:latin typeface="+mn-lt"/>
                <a:ea typeface="楷体_GB2312"/>
              </a:rPr>
              <a:t>仪用放大器</a:t>
            </a:r>
          </a:p>
        </p:txBody>
      </p:sp>
      <p:graphicFrame>
        <p:nvGraphicFramePr>
          <p:cNvPr id="129052" name="Object 28"/>
          <p:cNvGraphicFramePr>
            <a:graphicFrameLocks noChangeAspect="1"/>
          </p:cNvGraphicFramePr>
          <p:nvPr/>
        </p:nvGraphicFramePr>
        <p:xfrm>
          <a:off x="246008" y="4421200"/>
          <a:ext cx="3143250" cy="828675"/>
        </p:xfrm>
        <a:graphic>
          <a:graphicData uri="http://schemas.openxmlformats.org/presentationml/2006/ole">
            <p:oleObj spid="_x0000_s179219" name="Equation" r:id="rId9" imgW="1638000" imgH="431640" progId="Equation.DSMT4">
              <p:embed/>
            </p:oleObj>
          </a:graphicData>
        </a:graphic>
      </p:graphicFrame>
      <p:graphicFrame>
        <p:nvGraphicFramePr>
          <p:cNvPr id="129054" name="Object 30"/>
          <p:cNvGraphicFramePr>
            <a:graphicFrameLocks noChangeAspect="1"/>
          </p:cNvGraphicFramePr>
          <p:nvPr/>
        </p:nvGraphicFramePr>
        <p:xfrm>
          <a:off x="246008" y="5254648"/>
          <a:ext cx="2286000" cy="817562"/>
        </p:xfrm>
        <a:graphic>
          <a:graphicData uri="http://schemas.openxmlformats.org/presentationml/2006/ole">
            <p:oleObj spid="_x0000_s179220" name="Equation" r:id="rId10" imgW="1206360" imgH="431640" progId="Equation.DSMT4">
              <p:embed/>
            </p:oleObj>
          </a:graphicData>
        </a:graphic>
      </p:graphicFrame>
      <p:graphicFrame>
        <p:nvGraphicFramePr>
          <p:cNvPr id="179223" name="Object 23"/>
          <p:cNvGraphicFramePr>
            <a:graphicFrameLocks noChangeAspect="1"/>
          </p:cNvGraphicFramePr>
          <p:nvPr/>
        </p:nvGraphicFramePr>
        <p:xfrm>
          <a:off x="4810128" y="651003"/>
          <a:ext cx="4152900" cy="2641600"/>
        </p:xfrm>
        <a:graphic>
          <a:graphicData uri="http://schemas.openxmlformats.org/presentationml/2006/ole">
            <p:oleObj spid="_x0000_s179223" name="图片" r:id="rId11" imgW="2075159" imgH="1325618" progId="Word.Picture.8">
              <p:embed/>
            </p:oleObj>
          </a:graphicData>
        </a:graphic>
      </p:graphicFrame>
      <p:graphicFrame>
        <p:nvGraphicFramePr>
          <p:cNvPr id="7" name="Object 33"/>
          <p:cNvGraphicFramePr>
            <a:graphicFrameLocks noChangeAspect="1"/>
          </p:cNvGraphicFramePr>
          <p:nvPr/>
        </p:nvGraphicFramePr>
        <p:xfrm>
          <a:off x="444448" y="3151184"/>
          <a:ext cx="1338262" cy="387350"/>
        </p:xfrm>
        <a:graphic>
          <a:graphicData uri="http://schemas.openxmlformats.org/presentationml/2006/ole">
            <p:oleObj spid="_x0000_s179224" name="Equation" r:id="rId12" imgW="787320" imgH="228600" progId="Equation.DSMT4">
              <p:embed/>
            </p:oleObj>
          </a:graphicData>
        </a:graphic>
      </p:graphicFrame>
      <p:graphicFrame>
        <p:nvGraphicFramePr>
          <p:cNvPr id="8" name="Object 26"/>
          <p:cNvGraphicFramePr>
            <a:graphicFrameLocks noChangeAspect="1"/>
          </p:cNvGraphicFramePr>
          <p:nvPr/>
        </p:nvGraphicFramePr>
        <p:xfrm>
          <a:off x="2270096" y="3151184"/>
          <a:ext cx="857250" cy="395288"/>
        </p:xfrm>
        <a:graphic>
          <a:graphicData uri="http://schemas.openxmlformats.org/presentationml/2006/ole">
            <p:oleObj spid="_x0000_s179225" name="Equation" r:id="rId13" imgW="495085" imgH="228501" progId="Equation.DSMT4">
              <p:embed/>
            </p:oleObj>
          </a:graphicData>
        </a:graphic>
      </p:graphicFrame>
      <p:graphicFrame>
        <p:nvGraphicFramePr>
          <p:cNvPr id="179226" name="Object 26"/>
          <p:cNvGraphicFramePr>
            <a:graphicFrameLocks noChangeAspect="1"/>
          </p:cNvGraphicFramePr>
          <p:nvPr/>
        </p:nvGraphicFramePr>
        <p:xfrm>
          <a:off x="2587600" y="2211209"/>
          <a:ext cx="2857500" cy="1244600"/>
        </p:xfrm>
        <a:graphic>
          <a:graphicData uri="http://schemas.openxmlformats.org/presentationml/2006/ole">
            <p:oleObj spid="_x0000_s179226" name="图片" r:id="rId14" imgW="1638300" imgH="695325" progId="Word.Picture.8">
              <p:embed/>
            </p:oleObj>
          </a:graphicData>
        </a:graphic>
      </p:graphicFrame>
      <p:graphicFrame>
        <p:nvGraphicFramePr>
          <p:cNvPr id="179227" name="Object 27"/>
          <p:cNvGraphicFramePr>
            <a:graphicFrameLocks noChangeAspect="1"/>
          </p:cNvGraphicFramePr>
          <p:nvPr/>
        </p:nvGraphicFramePr>
        <p:xfrm>
          <a:off x="2556086" y="452400"/>
          <a:ext cx="2819400" cy="1257300"/>
        </p:xfrm>
        <a:graphic>
          <a:graphicData uri="http://schemas.openxmlformats.org/presentationml/2006/ole">
            <p:oleObj spid="_x0000_s179227" name="图片" r:id="rId15" imgW="1619250" imgH="704850" progId="Word.Picture.8">
              <p:embed/>
            </p:oleObj>
          </a:graphicData>
        </a:graphic>
      </p:graphicFrame>
      <p:graphicFrame>
        <p:nvGraphicFramePr>
          <p:cNvPr id="179228" name="对象 2"/>
          <p:cNvGraphicFramePr>
            <a:graphicFrameLocks noChangeAspect="1"/>
          </p:cNvGraphicFramePr>
          <p:nvPr/>
        </p:nvGraphicFramePr>
        <p:xfrm>
          <a:off x="3270176" y="3492544"/>
          <a:ext cx="5707192" cy="3230560"/>
        </p:xfrm>
        <a:graphic>
          <a:graphicData uri="http://schemas.openxmlformats.org/presentationml/2006/ole">
            <p:oleObj spid="_x0000_s179228" name="图片" r:id="rId16" imgW="3817472" imgH="2164899"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37"/>
                                        </p:tgtEl>
                                        <p:attrNameLst>
                                          <p:attrName>ppt_x</p:attrName>
                                        </p:attrNameLst>
                                      </p:cBhvr>
                                      <p:tavLst>
                                        <p:tav tm="0">
                                          <p:val>
                                            <p:strVal val="ppt_x"/>
                                          </p:val>
                                        </p:tav>
                                        <p:tav tm="100000">
                                          <p:val>
                                            <p:strVal val="ppt_x"/>
                                          </p:val>
                                        </p:tav>
                                      </p:tavLst>
                                    </p:anim>
                                    <p:anim calcmode="lin" valueType="num">
                                      <p:cBhvr additive="base">
                                        <p:cTn id="35" dur="500"/>
                                        <p:tgtEl>
                                          <p:spTgt spid="37"/>
                                        </p:tgtEl>
                                        <p:attrNameLst>
                                          <p:attrName>ppt_y</p:attrName>
                                        </p:attrNameLst>
                                      </p:cBhvr>
                                      <p:tavLst>
                                        <p:tav tm="0">
                                          <p:val>
                                            <p:strVal val="ppt_y"/>
                                          </p:val>
                                        </p:tav>
                                        <p:tav tm="100000">
                                          <p:val>
                                            <p:strVal val="1+ppt_h/2"/>
                                          </p:val>
                                        </p:tav>
                                      </p:tavLst>
                                    </p:anim>
                                    <p:set>
                                      <p:cBhvr>
                                        <p:cTn id="36" dur="1" fill="hold">
                                          <p:stCondLst>
                                            <p:cond delay="499"/>
                                          </p:stCondLst>
                                        </p:cTn>
                                        <p:tgtEl>
                                          <p:spTgt spid="37"/>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6"/>
                                        </p:tgtEl>
                                        <p:attrNameLst>
                                          <p:attrName>ppt_x</p:attrName>
                                        </p:attrNameLst>
                                      </p:cBhvr>
                                      <p:tavLst>
                                        <p:tav tm="0">
                                          <p:val>
                                            <p:strVal val="ppt_x"/>
                                          </p:val>
                                        </p:tav>
                                        <p:tav tm="100000">
                                          <p:val>
                                            <p:strVal val="ppt_x"/>
                                          </p:val>
                                        </p:tav>
                                      </p:tavLst>
                                    </p:anim>
                                    <p:anim calcmode="lin" valueType="num">
                                      <p:cBhvr additive="base">
                                        <p:cTn id="39" dur="500"/>
                                        <p:tgtEl>
                                          <p:spTgt spid="6"/>
                                        </p:tgtEl>
                                        <p:attrNameLst>
                                          <p:attrName>ppt_y</p:attrName>
                                        </p:attrNameLst>
                                      </p:cBhvr>
                                      <p:tavLst>
                                        <p:tav tm="0">
                                          <p:val>
                                            <p:strVal val="ppt_y"/>
                                          </p:val>
                                        </p:tav>
                                        <p:tav tm="100000">
                                          <p:val>
                                            <p:strVal val="1+ppt_h/2"/>
                                          </p:val>
                                        </p:tav>
                                      </p:tavLst>
                                    </p:anim>
                                    <p:set>
                                      <p:cBhvr>
                                        <p:cTn id="40" dur="1" fill="hold">
                                          <p:stCondLst>
                                            <p:cond delay="499"/>
                                          </p:stCondLst>
                                        </p:cTn>
                                        <p:tgtEl>
                                          <p:spTgt spid="6"/>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43"/>
                                        </p:tgtEl>
                                        <p:attrNameLst>
                                          <p:attrName>ppt_x</p:attrName>
                                        </p:attrNameLst>
                                      </p:cBhvr>
                                      <p:tavLst>
                                        <p:tav tm="0">
                                          <p:val>
                                            <p:strVal val="ppt_x"/>
                                          </p:val>
                                        </p:tav>
                                        <p:tav tm="100000">
                                          <p:val>
                                            <p:strVal val="ppt_x"/>
                                          </p:val>
                                        </p:tav>
                                      </p:tavLst>
                                    </p:anim>
                                    <p:anim calcmode="lin" valueType="num">
                                      <p:cBhvr additive="base">
                                        <p:cTn id="43" dur="500"/>
                                        <p:tgtEl>
                                          <p:spTgt spid="43"/>
                                        </p:tgtEl>
                                        <p:attrNameLst>
                                          <p:attrName>ppt_y</p:attrName>
                                        </p:attrNameLst>
                                      </p:cBhvr>
                                      <p:tavLst>
                                        <p:tav tm="0">
                                          <p:val>
                                            <p:strVal val="ppt_y"/>
                                          </p:val>
                                        </p:tav>
                                        <p:tav tm="100000">
                                          <p:val>
                                            <p:strVal val="1+ppt_h/2"/>
                                          </p:val>
                                        </p:tav>
                                      </p:tavLst>
                                    </p:anim>
                                    <p:set>
                                      <p:cBhvr>
                                        <p:cTn id="44" dur="1" fill="hold">
                                          <p:stCondLst>
                                            <p:cond delay="499"/>
                                          </p:stCondLst>
                                        </p:cTn>
                                        <p:tgtEl>
                                          <p:spTgt spid="43"/>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33"/>
                                        </p:tgtEl>
                                        <p:attrNameLst>
                                          <p:attrName>ppt_x</p:attrName>
                                        </p:attrNameLst>
                                      </p:cBhvr>
                                      <p:tavLst>
                                        <p:tav tm="0">
                                          <p:val>
                                            <p:strVal val="ppt_x"/>
                                          </p:val>
                                        </p:tav>
                                        <p:tav tm="100000">
                                          <p:val>
                                            <p:strVal val="ppt_x"/>
                                          </p:val>
                                        </p:tav>
                                      </p:tavLst>
                                    </p:anim>
                                    <p:anim calcmode="lin" valueType="num">
                                      <p:cBhvr additive="base">
                                        <p:cTn id="47" dur="500"/>
                                        <p:tgtEl>
                                          <p:spTgt spid="33"/>
                                        </p:tgtEl>
                                        <p:attrNameLst>
                                          <p:attrName>ppt_y</p:attrName>
                                        </p:attrNameLst>
                                      </p:cBhvr>
                                      <p:tavLst>
                                        <p:tav tm="0">
                                          <p:val>
                                            <p:strVal val="ppt_y"/>
                                          </p:val>
                                        </p:tav>
                                        <p:tav tm="100000">
                                          <p:val>
                                            <p:strVal val="1+ppt_h/2"/>
                                          </p:val>
                                        </p:tav>
                                      </p:tavLst>
                                    </p:anim>
                                    <p:set>
                                      <p:cBhvr>
                                        <p:cTn id="48" dur="1" fill="hold">
                                          <p:stCondLst>
                                            <p:cond delay="499"/>
                                          </p:stCondLst>
                                        </p:cTn>
                                        <p:tgtEl>
                                          <p:spTgt spid="33"/>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36"/>
                                        </p:tgtEl>
                                        <p:attrNameLst>
                                          <p:attrName>ppt_x</p:attrName>
                                        </p:attrNameLst>
                                      </p:cBhvr>
                                      <p:tavLst>
                                        <p:tav tm="0">
                                          <p:val>
                                            <p:strVal val="ppt_x"/>
                                          </p:val>
                                        </p:tav>
                                        <p:tav tm="100000">
                                          <p:val>
                                            <p:strVal val="ppt_x"/>
                                          </p:val>
                                        </p:tav>
                                      </p:tavLst>
                                    </p:anim>
                                    <p:anim calcmode="lin" valueType="num">
                                      <p:cBhvr additive="base">
                                        <p:cTn id="51" dur="500"/>
                                        <p:tgtEl>
                                          <p:spTgt spid="36"/>
                                        </p:tgtEl>
                                        <p:attrNameLst>
                                          <p:attrName>ppt_y</p:attrName>
                                        </p:attrNameLst>
                                      </p:cBhvr>
                                      <p:tavLst>
                                        <p:tav tm="0">
                                          <p:val>
                                            <p:strVal val="ppt_y"/>
                                          </p:val>
                                        </p:tav>
                                        <p:tav tm="100000">
                                          <p:val>
                                            <p:strVal val="1+ppt_h/2"/>
                                          </p:val>
                                        </p:tav>
                                      </p:tavLst>
                                    </p:anim>
                                    <p:set>
                                      <p:cBhvr>
                                        <p:cTn id="52" dur="1" fill="hold">
                                          <p:stCondLst>
                                            <p:cond delay="499"/>
                                          </p:stCondLst>
                                        </p:cTn>
                                        <p:tgtEl>
                                          <p:spTgt spid="36"/>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7"/>
                                        </p:tgtEl>
                                        <p:attrNameLst>
                                          <p:attrName>ppt_x</p:attrName>
                                        </p:attrNameLst>
                                      </p:cBhvr>
                                      <p:tavLst>
                                        <p:tav tm="0">
                                          <p:val>
                                            <p:strVal val="ppt_x"/>
                                          </p:val>
                                        </p:tav>
                                        <p:tav tm="100000">
                                          <p:val>
                                            <p:strVal val="ppt_x"/>
                                          </p:val>
                                        </p:tav>
                                      </p:tavLst>
                                    </p:anim>
                                    <p:anim calcmode="lin" valueType="num">
                                      <p:cBhvr additive="base">
                                        <p:cTn id="55" dur="500"/>
                                        <p:tgtEl>
                                          <p:spTgt spid="7"/>
                                        </p:tgtEl>
                                        <p:attrNameLst>
                                          <p:attrName>ppt_y</p:attrName>
                                        </p:attrNameLst>
                                      </p:cBhvr>
                                      <p:tavLst>
                                        <p:tav tm="0">
                                          <p:val>
                                            <p:strVal val="ppt_y"/>
                                          </p:val>
                                        </p:tav>
                                        <p:tav tm="100000">
                                          <p:val>
                                            <p:strVal val="1+ppt_h/2"/>
                                          </p:val>
                                        </p:tav>
                                      </p:tavLst>
                                    </p:anim>
                                    <p:set>
                                      <p:cBhvr>
                                        <p:cTn id="56" dur="1" fill="hold">
                                          <p:stCondLst>
                                            <p:cond delay="499"/>
                                          </p:stCondLst>
                                        </p:cTn>
                                        <p:tgtEl>
                                          <p:spTgt spid="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8"/>
                                        </p:tgtEl>
                                        <p:attrNameLst>
                                          <p:attrName>ppt_x</p:attrName>
                                        </p:attrNameLst>
                                      </p:cBhvr>
                                      <p:tavLst>
                                        <p:tav tm="0">
                                          <p:val>
                                            <p:strVal val="ppt_x"/>
                                          </p:val>
                                        </p:tav>
                                        <p:tav tm="100000">
                                          <p:val>
                                            <p:strVal val="ppt_x"/>
                                          </p:val>
                                        </p:tav>
                                      </p:tavLst>
                                    </p:anim>
                                    <p:anim calcmode="lin" valueType="num">
                                      <p:cBhvr additive="base">
                                        <p:cTn id="59" dur="500"/>
                                        <p:tgtEl>
                                          <p:spTgt spid="8"/>
                                        </p:tgtEl>
                                        <p:attrNameLst>
                                          <p:attrName>ppt_y</p:attrName>
                                        </p:attrNameLst>
                                      </p:cBhvr>
                                      <p:tavLst>
                                        <p:tav tm="0">
                                          <p:val>
                                            <p:strVal val="ppt_y"/>
                                          </p:val>
                                        </p:tav>
                                        <p:tav tm="100000">
                                          <p:val>
                                            <p:strVal val="1+ppt_h/2"/>
                                          </p:val>
                                        </p:tav>
                                      </p:tavLst>
                                    </p:anim>
                                    <p:set>
                                      <p:cBhvr>
                                        <p:cTn id="60" dur="1" fill="hold">
                                          <p:stCondLst>
                                            <p:cond delay="499"/>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179227"/>
                                        </p:tgtEl>
                                        <p:attrNameLst>
                                          <p:attrName>style.visibility</p:attrName>
                                        </p:attrNameLst>
                                      </p:cBhvr>
                                      <p:to>
                                        <p:strVal val="visible"/>
                                      </p:to>
                                    </p:set>
                                    <p:animEffect transition="in" filter="wipe(right)">
                                      <p:cBhvr>
                                        <p:cTn id="65" dur="500"/>
                                        <p:tgtEl>
                                          <p:spTgt spid="179227"/>
                                        </p:tgtEl>
                                      </p:cBhvr>
                                    </p:animEffect>
                                  </p:childTnLst>
                                </p:cTn>
                              </p:par>
                              <p:par>
                                <p:cTn id="66" presetID="22" presetClass="entr" presetSubtype="2" fill="hold" nodeType="withEffect">
                                  <p:stCondLst>
                                    <p:cond delay="0"/>
                                  </p:stCondLst>
                                  <p:childTnLst>
                                    <p:set>
                                      <p:cBhvr>
                                        <p:cTn id="67" dur="1" fill="hold">
                                          <p:stCondLst>
                                            <p:cond delay="0"/>
                                          </p:stCondLst>
                                        </p:cTn>
                                        <p:tgtEl>
                                          <p:spTgt spid="179226"/>
                                        </p:tgtEl>
                                        <p:attrNameLst>
                                          <p:attrName>style.visibility</p:attrName>
                                        </p:attrNameLst>
                                      </p:cBhvr>
                                      <p:to>
                                        <p:strVal val="visible"/>
                                      </p:to>
                                    </p:set>
                                    <p:animEffect transition="in" filter="wipe(right)">
                                      <p:cBhvr>
                                        <p:cTn id="68" dur="500"/>
                                        <p:tgtEl>
                                          <p:spTgt spid="179226"/>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92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905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9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7" name="Rectangle 5"/>
          <p:cNvSpPr>
            <a:spLocks noChangeArrowheads="1"/>
          </p:cNvSpPr>
          <p:nvPr/>
        </p:nvSpPr>
        <p:spPr bwMode="auto">
          <a:xfrm>
            <a:off x="325384" y="809592"/>
            <a:ext cx="8458200" cy="2743200"/>
          </a:xfrm>
          <a:prstGeom prst="rect">
            <a:avLst/>
          </a:prstGeom>
          <a:noFill/>
          <a:ln w="9525">
            <a:noFill/>
            <a:miter lim="800000"/>
            <a:headEnd/>
            <a:tailEnd/>
          </a:ln>
        </p:spPr>
        <p:txBody>
          <a:bodyPr/>
          <a:lstStyle/>
          <a:p>
            <a:pPr marL="342900" indent="-342900">
              <a:lnSpc>
                <a:spcPct val="110000"/>
              </a:lnSpc>
              <a:spcBef>
                <a:spcPct val="20000"/>
              </a:spcBef>
              <a:tabLst>
                <a:tab pos="6911975" algn="l"/>
              </a:tabLst>
            </a:pPr>
            <a:r>
              <a:rPr kumimoji="1" lang="zh-CN" altLang="en-US" sz="2400" b="1" dirty="0">
                <a:solidFill>
                  <a:srgbClr val="CC0000"/>
                </a:solidFill>
                <a:latin typeface="Times New Roman" pitchFamily="18" charset="0"/>
              </a:rPr>
              <a:t>举例</a:t>
            </a:r>
            <a:r>
              <a:rPr kumimoji="1" lang="zh-CN" altLang="en-US" sz="2400" b="1" dirty="0">
                <a:solidFill>
                  <a:srgbClr val="990000"/>
                </a:solidFill>
                <a:latin typeface="Times New Roman" pitchFamily="18" charset="0"/>
                <a:ea typeface="黑体" pitchFamily="49" charset="-122"/>
              </a:rPr>
              <a:t>：</a:t>
            </a:r>
            <a:r>
              <a:rPr kumimoji="1" lang="zh-CN" altLang="en-US" sz="2400" b="1" dirty="0">
                <a:latin typeface="宋体" pitchFamily="2" charset="-122"/>
              </a:rPr>
              <a:t>锗原子密度为</a:t>
            </a:r>
            <a:r>
              <a:rPr kumimoji="1" lang="en-US" altLang="zh-CN" sz="2400" b="1" dirty="0">
                <a:latin typeface="宋体" pitchFamily="2" charset="-122"/>
              </a:rPr>
              <a:t>4.4</a:t>
            </a:r>
            <a:r>
              <a:rPr kumimoji="1" lang="en-US" altLang="en-US" sz="3200" b="1" dirty="0">
                <a:latin typeface="宋体" pitchFamily="2" charset="-122"/>
              </a:rPr>
              <a:t>×</a:t>
            </a:r>
            <a:r>
              <a:rPr kumimoji="1" lang="en-US" altLang="zh-CN" sz="2400" b="1" dirty="0">
                <a:latin typeface="宋体" pitchFamily="2" charset="-122"/>
              </a:rPr>
              <a:t>10</a:t>
            </a:r>
            <a:r>
              <a:rPr kumimoji="1" lang="en-US" altLang="zh-CN" sz="2400" b="1" baseline="30000" dirty="0">
                <a:latin typeface="宋体" pitchFamily="2" charset="-122"/>
              </a:rPr>
              <a:t>22</a:t>
            </a:r>
            <a:r>
              <a:rPr kumimoji="1" lang="en-US" altLang="zh-CN" sz="2400" b="1" dirty="0">
                <a:latin typeface="宋体" pitchFamily="2" charset="-122"/>
              </a:rPr>
              <a:t>/cm</a:t>
            </a:r>
            <a:r>
              <a:rPr kumimoji="1" lang="en-US" altLang="zh-CN" sz="2400" b="1" baseline="30000" dirty="0">
                <a:latin typeface="宋体" pitchFamily="2" charset="-122"/>
              </a:rPr>
              <a:t>3</a:t>
            </a:r>
            <a:r>
              <a:rPr kumimoji="1" lang="en-US" altLang="zh-CN" sz="2400" b="1" dirty="0">
                <a:latin typeface="宋体" pitchFamily="2" charset="-122"/>
              </a:rPr>
              <a:t> </a:t>
            </a:r>
            <a:r>
              <a:rPr kumimoji="1" lang="zh-CN" altLang="en-US" sz="2400" b="1" dirty="0">
                <a:latin typeface="宋体" pitchFamily="2" charset="-122"/>
              </a:rPr>
              <a:t>，锗本征半导</a:t>
            </a:r>
            <a:r>
              <a:rPr kumimoji="1" lang="en-US" altLang="zh-CN" sz="2400" b="1" i="1" dirty="0" err="1">
                <a:latin typeface="Times New Roman" pitchFamily="18" charset="0"/>
              </a:rPr>
              <a:t>n</a:t>
            </a:r>
            <a:r>
              <a:rPr kumimoji="1" lang="en-US" altLang="zh-CN" sz="2400" b="1" baseline="-42000" dirty="0" err="1">
                <a:latin typeface="宋体" pitchFamily="2" charset="-122"/>
              </a:rPr>
              <a:t>i</a:t>
            </a:r>
            <a:r>
              <a:rPr kumimoji="1" lang="en-US" altLang="zh-CN" sz="2400" b="1" dirty="0">
                <a:latin typeface="宋体" pitchFamily="2" charset="-122"/>
              </a:rPr>
              <a:t>=2.5</a:t>
            </a:r>
            <a:r>
              <a:rPr kumimoji="1" lang="en-US" altLang="en-US" sz="3200" b="1" dirty="0">
                <a:latin typeface="Times New Roman" pitchFamily="18" charset="0"/>
              </a:rPr>
              <a:t>×</a:t>
            </a:r>
            <a:r>
              <a:rPr kumimoji="1" lang="en-US" altLang="zh-CN" sz="2400" b="1" dirty="0">
                <a:latin typeface="宋体" pitchFamily="2" charset="-122"/>
              </a:rPr>
              <a:t>10</a:t>
            </a:r>
            <a:r>
              <a:rPr kumimoji="1" lang="en-US" altLang="zh-CN" sz="2400" b="1" baseline="30000" dirty="0">
                <a:latin typeface="宋体" pitchFamily="2" charset="-122"/>
              </a:rPr>
              <a:t>13</a:t>
            </a:r>
            <a:r>
              <a:rPr kumimoji="1" lang="en-US" altLang="zh-CN" sz="2400" b="1" dirty="0">
                <a:latin typeface="宋体" pitchFamily="2" charset="-122"/>
              </a:rPr>
              <a:t>/cm</a:t>
            </a:r>
            <a:r>
              <a:rPr kumimoji="1" lang="en-US" altLang="zh-CN" sz="2400" b="1" baseline="30000" dirty="0">
                <a:latin typeface="宋体" pitchFamily="2" charset="-122"/>
              </a:rPr>
              <a:t>3</a:t>
            </a:r>
            <a:r>
              <a:rPr kumimoji="1" lang="zh-CN" altLang="en-US" sz="2400" b="1" dirty="0">
                <a:latin typeface="宋体" pitchFamily="2" charset="-122"/>
              </a:rPr>
              <a:t>，</a:t>
            </a:r>
            <a:r>
              <a:rPr kumimoji="1" lang="zh-CN" altLang="zh-CN" sz="2400" b="1" dirty="0">
                <a:latin typeface="宋体" pitchFamily="2" charset="-122"/>
              </a:rPr>
              <a:t>若</a:t>
            </a:r>
            <a:r>
              <a:rPr kumimoji="1" lang="zh-CN" altLang="en-US" sz="2400" b="1" dirty="0">
                <a:latin typeface="宋体" pitchFamily="2" charset="-122"/>
              </a:rPr>
              <a:t>每</a:t>
            </a:r>
            <a:r>
              <a:rPr kumimoji="1" lang="en-US" altLang="zh-CN" sz="2400" b="1" dirty="0">
                <a:latin typeface="宋体" pitchFamily="2" charset="-122"/>
              </a:rPr>
              <a:t>10</a:t>
            </a:r>
            <a:r>
              <a:rPr kumimoji="1" lang="en-US" altLang="zh-CN" sz="2400" b="1" baseline="30000" dirty="0">
                <a:latin typeface="宋体" pitchFamily="2" charset="-122"/>
              </a:rPr>
              <a:t>4</a:t>
            </a:r>
            <a:r>
              <a:rPr kumimoji="1" lang="zh-CN" altLang="en-US" sz="2400" b="1" dirty="0">
                <a:latin typeface="宋体" pitchFamily="2" charset="-122"/>
              </a:rPr>
              <a:t>个锗原子中</a:t>
            </a:r>
            <a:r>
              <a:rPr kumimoji="1" lang="zh-CN" altLang="zh-CN" sz="2400" b="1" dirty="0">
                <a:latin typeface="宋体" pitchFamily="2" charset="-122"/>
              </a:rPr>
              <a:t>掺入</a:t>
            </a:r>
            <a:r>
              <a:rPr kumimoji="1" lang="en-US" altLang="zh-CN" sz="2400" b="1" dirty="0">
                <a:latin typeface="宋体" pitchFamily="2" charset="-122"/>
              </a:rPr>
              <a:t>1</a:t>
            </a:r>
            <a:r>
              <a:rPr kumimoji="1" lang="zh-CN" altLang="en-US" sz="2400" b="1" dirty="0">
                <a:latin typeface="宋体" pitchFamily="2" charset="-122"/>
              </a:rPr>
              <a:t>个</a:t>
            </a:r>
            <a:r>
              <a:rPr kumimoji="1" lang="zh-CN" altLang="en-US" sz="2400" b="1" dirty="0">
                <a:latin typeface="Times New Roman" pitchFamily="18" charset="0"/>
              </a:rPr>
              <a:t>磷</a:t>
            </a:r>
            <a:r>
              <a:rPr kumimoji="1" lang="zh-CN" altLang="zh-CN" sz="2400" b="1" dirty="0">
                <a:latin typeface="宋体" pitchFamily="2" charset="-122"/>
              </a:rPr>
              <a:t>原子</a:t>
            </a:r>
            <a:r>
              <a:rPr kumimoji="1" lang="zh-CN" altLang="en-US" sz="2400" b="1" dirty="0">
                <a:latin typeface="宋体" pitchFamily="2" charset="-122"/>
              </a:rPr>
              <a:t>（掺杂密度为万分之一），则在单位体积中就掺入了</a:t>
            </a:r>
            <a:r>
              <a:rPr kumimoji="1" lang="en-US" altLang="zh-CN" sz="2400" b="1" dirty="0">
                <a:latin typeface="宋体" pitchFamily="2" charset="-122"/>
              </a:rPr>
              <a:t>10</a:t>
            </a:r>
            <a:r>
              <a:rPr kumimoji="1" lang="en-US" altLang="zh-CN" sz="2400" b="1" baseline="30000" dirty="0">
                <a:latin typeface="宋体" pitchFamily="2" charset="-122"/>
              </a:rPr>
              <a:t>-4</a:t>
            </a:r>
            <a:r>
              <a:rPr kumimoji="1" lang="en-US" altLang="en-US" sz="3200" b="1" dirty="0">
                <a:latin typeface="宋体" pitchFamily="2" charset="-122"/>
              </a:rPr>
              <a:t>×</a:t>
            </a:r>
            <a:r>
              <a:rPr kumimoji="1" lang="en-US" altLang="zh-CN" sz="2400" b="1" dirty="0">
                <a:latin typeface="宋体" pitchFamily="2" charset="-122"/>
              </a:rPr>
              <a:t>4.4</a:t>
            </a:r>
            <a:r>
              <a:rPr kumimoji="1" lang="en-US" altLang="en-US" sz="3200" b="1" dirty="0">
                <a:latin typeface="宋体" pitchFamily="2" charset="-122"/>
              </a:rPr>
              <a:t>×</a:t>
            </a:r>
            <a:r>
              <a:rPr kumimoji="1" lang="en-US" altLang="zh-CN" sz="2400" b="1" dirty="0">
                <a:latin typeface="宋体" pitchFamily="2" charset="-122"/>
              </a:rPr>
              <a:t>10</a:t>
            </a:r>
            <a:r>
              <a:rPr kumimoji="1" lang="en-US" altLang="zh-CN" sz="2400" b="1" baseline="30000" dirty="0">
                <a:latin typeface="宋体" pitchFamily="2" charset="-122"/>
              </a:rPr>
              <a:t>22</a:t>
            </a:r>
            <a:r>
              <a:rPr kumimoji="1" lang="en-US" altLang="zh-CN" sz="2400" b="1" dirty="0">
                <a:latin typeface="宋体" pitchFamily="2" charset="-122"/>
              </a:rPr>
              <a:t>=4.4</a:t>
            </a:r>
            <a:r>
              <a:rPr kumimoji="1" lang="en-US" altLang="en-US" sz="3200" b="1" dirty="0">
                <a:latin typeface="宋体" pitchFamily="2" charset="-122"/>
              </a:rPr>
              <a:t>×</a:t>
            </a:r>
            <a:r>
              <a:rPr kumimoji="1" lang="en-US" altLang="zh-CN" sz="2400" b="1" dirty="0">
                <a:latin typeface="宋体" pitchFamily="2" charset="-122"/>
              </a:rPr>
              <a:t>10</a:t>
            </a:r>
            <a:r>
              <a:rPr kumimoji="1" lang="en-US" altLang="zh-CN" sz="2400" b="1" baseline="30000" dirty="0">
                <a:latin typeface="宋体" pitchFamily="2" charset="-122"/>
              </a:rPr>
              <a:t>18</a:t>
            </a:r>
            <a:r>
              <a:rPr kumimoji="1" lang="en-US" altLang="zh-CN" sz="2400" b="1" dirty="0">
                <a:latin typeface="宋体" pitchFamily="2" charset="-122"/>
              </a:rPr>
              <a:t>/cm</a:t>
            </a:r>
            <a:r>
              <a:rPr kumimoji="1" lang="en-US" altLang="zh-CN" sz="2400" b="1" baseline="30000" dirty="0">
                <a:latin typeface="宋体" pitchFamily="2" charset="-122"/>
              </a:rPr>
              <a:t>3</a:t>
            </a:r>
            <a:r>
              <a:rPr kumimoji="1" lang="zh-CN" altLang="en-US" sz="2400" b="1" dirty="0" smtClean="0">
                <a:latin typeface="宋体" pitchFamily="2" charset="-122"/>
              </a:rPr>
              <a:t>个磷</a:t>
            </a:r>
            <a:r>
              <a:rPr kumimoji="1" lang="zh-CN" altLang="zh-CN" sz="2400" b="1" dirty="0" smtClean="0">
                <a:latin typeface="宋体" pitchFamily="2" charset="-122"/>
              </a:rPr>
              <a:t>原子</a:t>
            </a:r>
            <a:r>
              <a:rPr kumimoji="1" lang="zh-CN" altLang="zh-CN" sz="2400" b="1" dirty="0">
                <a:latin typeface="宋体" pitchFamily="2" charset="-122"/>
              </a:rPr>
              <a:t>。</a:t>
            </a:r>
            <a:r>
              <a:rPr kumimoji="1" lang="zh-CN" altLang="en-US" sz="2400" b="1" dirty="0">
                <a:latin typeface="宋体" pitchFamily="2" charset="-122"/>
              </a:rPr>
              <a:t> 则施主杂质浓度为： </a:t>
            </a:r>
            <a:r>
              <a:rPr kumimoji="1" lang="en-US" altLang="zh-CN" sz="2400" b="1" dirty="0">
                <a:latin typeface="宋体" pitchFamily="2" charset="-122"/>
              </a:rPr>
              <a:t>N</a:t>
            </a:r>
            <a:r>
              <a:rPr kumimoji="1" lang="en-US" altLang="zh-CN" sz="2400" b="1" baseline="-25000" dirty="0">
                <a:latin typeface="宋体" pitchFamily="2" charset="-122"/>
              </a:rPr>
              <a:t>D</a:t>
            </a:r>
            <a:r>
              <a:rPr kumimoji="1" lang="en-US" altLang="zh-CN" sz="2400" b="1" dirty="0">
                <a:latin typeface="宋体" pitchFamily="2" charset="-122"/>
              </a:rPr>
              <a:t>=</a:t>
            </a:r>
            <a:r>
              <a:rPr kumimoji="1" lang="en-US" altLang="zh-CN" sz="2400" b="1" baseline="30000" dirty="0">
                <a:latin typeface="宋体" pitchFamily="2" charset="-122"/>
              </a:rPr>
              <a:t> </a:t>
            </a:r>
            <a:r>
              <a:rPr kumimoji="1" lang="en-US" altLang="zh-CN" sz="2400" b="1" dirty="0">
                <a:latin typeface="宋体" pitchFamily="2" charset="-122"/>
              </a:rPr>
              <a:t>4.4</a:t>
            </a:r>
            <a:r>
              <a:rPr kumimoji="1" lang="en-US" altLang="en-US" sz="3200" b="1" dirty="0">
                <a:latin typeface="宋体" pitchFamily="2" charset="-122"/>
              </a:rPr>
              <a:t>×</a:t>
            </a:r>
            <a:r>
              <a:rPr kumimoji="1" lang="en-US" altLang="zh-CN" sz="2400" b="1" dirty="0">
                <a:latin typeface="宋体" pitchFamily="2" charset="-122"/>
              </a:rPr>
              <a:t>10</a:t>
            </a:r>
            <a:r>
              <a:rPr kumimoji="1" lang="en-US" altLang="zh-CN" sz="2400" b="1" baseline="30000" dirty="0">
                <a:latin typeface="宋体" pitchFamily="2" charset="-122"/>
              </a:rPr>
              <a:t>18</a:t>
            </a:r>
            <a:r>
              <a:rPr kumimoji="1" lang="en-US" altLang="zh-CN" sz="2400" b="1" dirty="0">
                <a:latin typeface="宋体" pitchFamily="2" charset="-122"/>
              </a:rPr>
              <a:t>/cm</a:t>
            </a:r>
            <a:r>
              <a:rPr kumimoji="1" lang="en-US" altLang="zh-CN" sz="2400" b="1" baseline="30000" dirty="0">
                <a:latin typeface="宋体" pitchFamily="2" charset="-122"/>
              </a:rPr>
              <a:t>3  </a:t>
            </a:r>
            <a:r>
              <a:rPr kumimoji="1" lang="zh-CN" altLang="en-US" sz="2400" b="1" baseline="30000" dirty="0">
                <a:latin typeface="宋体" pitchFamily="2" charset="-122"/>
              </a:rPr>
              <a:t>（</a:t>
            </a:r>
            <a:r>
              <a:rPr kumimoji="1" lang="zh-CN" altLang="en-US" sz="2400" b="1" dirty="0">
                <a:latin typeface="宋体" pitchFamily="2" charset="-122"/>
              </a:rPr>
              <a:t>比</a:t>
            </a:r>
            <a:r>
              <a:rPr kumimoji="1" lang="en-US" altLang="zh-CN" sz="2400" b="1" i="1" dirty="0" err="1">
                <a:latin typeface="Times New Roman" pitchFamily="18" charset="0"/>
              </a:rPr>
              <a:t>n</a:t>
            </a:r>
            <a:r>
              <a:rPr kumimoji="1" lang="en-US" altLang="zh-CN" sz="2400" b="1" baseline="-42000" dirty="0" err="1">
                <a:latin typeface="Times New Roman" pitchFamily="18" charset="0"/>
              </a:rPr>
              <a:t>i</a:t>
            </a:r>
            <a:r>
              <a:rPr kumimoji="1" lang="zh-CN" altLang="en-US" sz="2400" b="1" dirty="0">
                <a:latin typeface="宋体" pitchFamily="2" charset="-122"/>
              </a:rPr>
              <a:t>大十万倍）</a:t>
            </a:r>
          </a:p>
        </p:txBody>
      </p:sp>
      <p:sp>
        <p:nvSpPr>
          <p:cNvPr id="233478" name="Rectangle 6"/>
          <p:cNvSpPr>
            <a:spLocks noChangeArrowheads="1"/>
          </p:cNvSpPr>
          <p:nvPr/>
        </p:nvSpPr>
        <p:spPr bwMode="auto">
          <a:xfrm>
            <a:off x="87256" y="4183072"/>
            <a:ext cx="8810736" cy="1277954"/>
          </a:xfrm>
          <a:prstGeom prst="rect">
            <a:avLst/>
          </a:prstGeom>
          <a:noFill/>
          <a:ln w="9525">
            <a:noFill/>
            <a:miter lim="800000"/>
            <a:headEnd/>
            <a:tailEnd/>
          </a:ln>
        </p:spPr>
        <p:txBody>
          <a:bodyPr/>
          <a:lstStyle/>
          <a:p>
            <a:pPr marL="342900" indent="-342900">
              <a:lnSpc>
                <a:spcPct val="130000"/>
              </a:lnSpc>
              <a:spcBef>
                <a:spcPct val="20000"/>
              </a:spcBef>
            </a:pPr>
            <a:r>
              <a:rPr kumimoji="1" lang="zh-CN" altLang="en-US" sz="2800" b="1" dirty="0" smtClean="0">
                <a:latin typeface="+mn-ea"/>
                <a:ea typeface="+mn-ea"/>
              </a:rPr>
              <a:t>   尽管</a:t>
            </a:r>
            <a:r>
              <a:rPr kumimoji="1" lang="zh-CN" altLang="en-US" sz="2800" b="1" dirty="0">
                <a:latin typeface="+mn-ea"/>
                <a:ea typeface="+mn-ea"/>
              </a:rPr>
              <a:t>杂质含量很少（如万分之一），但提供的载流子数量仍远大于本征半导体中载流子的数量</a:t>
            </a:r>
            <a:r>
              <a:rPr kumimoji="1" lang="zh-CN" altLang="en-US" sz="2800" b="1" dirty="0" smtClean="0">
                <a:latin typeface="+mn-ea"/>
                <a:ea typeface="+mn-ea"/>
              </a:rPr>
              <a:t>。</a:t>
            </a:r>
            <a:endParaRPr kumimoji="1" lang="zh-CN" altLang="en-US" sz="28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7">
                                            <p:txEl>
                                              <p:pRg st="0" end="0"/>
                                            </p:txEl>
                                          </p:spTgt>
                                        </p:tgtEl>
                                        <p:attrNameLst>
                                          <p:attrName>style.visibility</p:attrName>
                                        </p:attrNameLst>
                                      </p:cBhvr>
                                      <p:to>
                                        <p:strVal val="visible"/>
                                      </p:to>
                                    </p:set>
                                    <p:animEffect transition="in" filter="wipe(left)">
                                      <p:cBhvr>
                                        <p:cTn id="7" dur="500"/>
                                        <p:tgtEl>
                                          <p:spTgt spid="2334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8">
                                            <p:txEl>
                                              <p:pRg st="0" end="0"/>
                                            </p:txEl>
                                          </p:spTgt>
                                        </p:tgtEl>
                                        <p:attrNameLst>
                                          <p:attrName>style.visibility</p:attrName>
                                        </p:attrNameLst>
                                      </p:cBhvr>
                                      <p:to>
                                        <p:strVal val="visible"/>
                                      </p:to>
                                    </p:set>
                                    <p:animEffect transition="in" filter="wipe(left)">
                                      <p:cBhvr>
                                        <p:cTn id="12" dur="500"/>
                                        <p:tgtEl>
                                          <p:spTgt spid="2334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build="p" autoUpdateAnimBg="0"/>
      <p:bldP spid="23347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3"/>
          <p:cNvSpPr txBox="1">
            <a:spLocks noChangeArrowheads="1"/>
          </p:cNvSpPr>
          <p:nvPr/>
        </p:nvSpPr>
        <p:spPr bwMode="auto">
          <a:xfrm>
            <a:off x="227013" y="215900"/>
            <a:ext cx="2054225" cy="579438"/>
          </a:xfrm>
          <a:prstGeom prst="rect">
            <a:avLst/>
          </a:prstGeom>
          <a:noFill/>
          <a:ln w="38100">
            <a:noFill/>
            <a:miter lim="800000"/>
            <a:headEnd type="none" w="sm" len="sm"/>
            <a:tailEnd type="none" w="sm" len="sm"/>
          </a:ln>
        </p:spPr>
        <p:txBody>
          <a:bodyPr wrap="none" lIns="90000" tIns="46800" rIns="90000" bIns="46800" anchor="ctr">
            <a:spAutoFit/>
          </a:bodyPr>
          <a:lstStyle/>
          <a:p>
            <a:pPr algn="ctr">
              <a:spcBef>
                <a:spcPct val="50000"/>
              </a:spcBef>
            </a:pPr>
            <a:r>
              <a:rPr lang="en-US" altLang="zh-CN" sz="3200" b="1">
                <a:solidFill>
                  <a:srgbClr val="FF0000"/>
                </a:solidFill>
                <a:ea typeface="长城楷体"/>
                <a:cs typeface="长城楷体"/>
              </a:rPr>
              <a:t>P</a:t>
            </a:r>
            <a:r>
              <a:rPr lang="zh-CN" altLang="en-US" sz="3200" b="1">
                <a:solidFill>
                  <a:srgbClr val="FF0000"/>
                </a:solidFill>
                <a:ea typeface="长城楷体"/>
                <a:cs typeface="长城楷体"/>
              </a:rPr>
              <a:t>型半导体</a:t>
            </a:r>
          </a:p>
        </p:txBody>
      </p:sp>
      <p:grpSp>
        <p:nvGrpSpPr>
          <p:cNvPr id="2" name="Group 54"/>
          <p:cNvGrpSpPr>
            <a:grpSpLocks/>
          </p:cNvGrpSpPr>
          <p:nvPr/>
        </p:nvGrpSpPr>
        <p:grpSpPr bwMode="auto">
          <a:xfrm>
            <a:off x="790575" y="1795463"/>
            <a:ext cx="3613150" cy="3505200"/>
            <a:chOff x="1850" y="1341"/>
            <a:chExt cx="2276" cy="2208"/>
          </a:xfrm>
        </p:grpSpPr>
        <p:grpSp>
          <p:nvGrpSpPr>
            <p:cNvPr id="70669" name="Group 55"/>
            <p:cNvGrpSpPr>
              <a:grpSpLocks/>
            </p:cNvGrpSpPr>
            <p:nvPr/>
          </p:nvGrpSpPr>
          <p:grpSpPr bwMode="auto">
            <a:xfrm>
              <a:off x="1850" y="1341"/>
              <a:ext cx="2276" cy="2208"/>
              <a:chOff x="1475" y="1296"/>
              <a:chExt cx="2276" cy="2208"/>
            </a:xfrm>
          </p:grpSpPr>
          <p:sp>
            <p:nvSpPr>
              <p:cNvPr id="70671" name="Oval 56"/>
              <p:cNvSpPr>
                <a:spLocks noChangeArrowheads="1"/>
              </p:cNvSpPr>
              <p:nvPr/>
            </p:nvSpPr>
            <p:spPr bwMode="auto">
              <a:xfrm>
                <a:off x="2538" y="17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72" name="Oval 57"/>
              <p:cNvSpPr>
                <a:spLocks noChangeArrowheads="1"/>
              </p:cNvSpPr>
              <p:nvPr/>
            </p:nvSpPr>
            <p:spPr bwMode="auto">
              <a:xfrm>
                <a:off x="1958" y="1763"/>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70673" name="Text Box 58"/>
              <p:cNvSpPr txBox="1">
                <a:spLocks noChangeArrowheads="1"/>
              </p:cNvSpPr>
              <p:nvPr/>
            </p:nvSpPr>
            <p:spPr bwMode="auto">
              <a:xfrm>
                <a:off x="1981" y="1779"/>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70674" name="Oval 59"/>
              <p:cNvSpPr>
                <a:spLocks noChangeArrowheads="1"/>
              </p:cNvSpPr>
              <p:nvPr/>
            </p:nvSpPr>
            <p:spPr bwMode="auto">
              <a:xfrm>
                <a:off x="1638" y="1459"/>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70675" name="Oval 60"/>
              <p:cNvSpPr>
                <a:spLocks noChangeArrowheads="1"/>
              </p:cNvSpPr>
              <p:nvPr/>
            </p:nvSpPr>
            <p:spPr bwMode="auto">
              <a:xfrm>
                <a:off x="2824" y="1771"/>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70676" name="Oval 61"/>
              <p:cNvSpPr>
                <a:spLocks noChangeArrowheads="1"/>
              </p:cNvSpPr>
              <p:nvPr/>
            </p:nvSpPr>
            <p:spPr bwMode="auto">
              <a:xfrm>
                <a:off x="2504" y="1467"/>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70677" name="Oval 62"/>
              <p:cNvSpPr>
                <a:spLocks noChangeArrowheads="1"/>
              </p:cNvSpPr>
              <p:nvPr/>
            </p:nvSpPr>
            <p:spPr bwMode="auto">
              <a:xfrm>
                <a:off x="1966" y="2618"/>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70678" name="Oval 63"/>
              <p:cNvSpPr>
                <a:spLocks noChangeArrowheads="1"/>
              </p:cNvSpPr>
              <p:nvPr/>
            </p:nvSpPr>
            <p:spPr bwMode="auto">
              <a:xfrm>
                <a:off x="1646" y="2314"/>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70679" name="Oval 64"/>
              <p:cNvSpPr>
                <a:spLocks noChangeArrowheads="1"/>
              </p:cNvSpPr>
              <p:nvPr/>
            </p:nvSpPr>
            <p:spPr bwMode="auto">
              <a:xfrm>
                <a:off x="2868" y="2629"/>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70680" name="Oval 65"/>
              <p:cNvSpPr>
                <a:spLocks noChangeArrowheads="1"/>
              </p:cNvSpPr>
              <p:nvPr/>
            </p:nvSpPr>
            <p:spPr bwMode="auto">
              <a:xfrm>
                <a:off x="2548" y="2325"/>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70681" name="Oval 66"/>
              <p:cNvSpPr>
                <a:spLocks noChangeArrowheads="1"/>
              </p:cNvSpPr>
              <p:nvPr/>
            </p:nvSpPr>
            <p:spPr bwMode="auto">
              <a:xfrm>
                <a:off x="2538" y="19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2" name="Oval 67"/>
              <p:cNvSpPr>
                <a:spLocks noChangeArrowheads="1"/>
              </p:cNvSpPr>
              <p:nvPr/>
            </p:nvSpPr>
            <p:spPr bwMode="auto">
              <a:xfrm>
                <a:off x="3105" y="23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3" name="Oval 68"/>
              <p:cNvSpPr>
                <a:spLocks noChangeArrowheads="1"/>
              </p:cNvSpPr>
              <p:nvPr/>
            </p:nvSpPr>
            <p:spPr bwMode="auto">
              <a:xfrm>
                <a:off x="29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4" name="Oval 69"/>
              <p:cNvSpPr>
                <a:spLocks noChangeArrowheads="1"/>
              </p:cNvSpPr>
              <p:nvPr/>
            </p:nvSpPr>
            <p:spPr bwMode="auto">
              <a:xfrm>
                <a:off x="2560" y="266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5" name="Oval 70"/>
              <p:cNvSpPr>
                <a:spLocks noChangeArrowheads="1"/>
              </p:cNvSpPr>
              <p:nvPr/>
            </p:nvSpPr>
            <p:spPr bwMode="auto">
              <a:xfrm>
                <a:off x="2560" y="28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6" name="Oval 71"/>
              <p:cNvSpPr>
                <a:spLocks noChangeArrowheads="1"/>
              </p:cNvSpPr>
              <p:nvPr/>
            </p:nvSpPr>
            <p:spPr bwMode="auto">
              <a:xfrm>
                <a:off x="20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7" name="Oval 72"/>
              <p:cNvSpPr>
                <a:spLocks noChangeArrowheads="1"/>
              </p:cNvSpPr>
              <p:nvPr/>
            </p:nvSpPr>
            <p:spPr bwMode="auto">
              <a:xfrm>
                <a:off x="1678" y="265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8" name="Oval 73"/>
              <p:cNvSpPr>
                <a:spLocks noChangeArrowheads="1"/>
              </p:cNvSpPr>
              <p:nvPr/>
            </p:nvSpPr>
            <p:spPr bwMode="auto">
              <a:xfrm>
                <a:off x="1678" y="2835"/>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9" name="Oval 74"/>
              <p:cNvSpPr>
                <a:spLocks noChangeArrowheads="1"/>
              </p:cNvSpPr>
              <p:nvPr/>
            </p:nvSpPr>
            <p:spPr bwMode="auto">
              <a:xfrm>
                <a:off x="2023"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0" name="Oval 75"/>
              <p:cNvSpPr>
                <a:spLocks noChangeArrowheads="1"/>
              </p:cNvSpPr>
              <p:nvPr/>
            </p:nvSpPr>
            <p:spPr bwMode="auto">
              <a:xfrm>
                <a:off x="2201"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1" name="Oval 76"/>
              <p:cNvSpPr>
                <a:spLocks noChangeArrowheads="1"/>
              </p:cNvSpPr>
              <p:nvPr/>
            </p:nvSpPr>
            <p:spPr bwMode="auto">
              <a:xfrm>
                <a:off x="1656" y="183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2" name="Oval 77"/>
              <p:cNvSpPr>
                <a:spLocks noChangeArrowheads="1"/>
              </p:cNvSpPr>
              <p:nvPr/>
            </p:nvSpPr>
            <p:spPr bwMode="auto">
              <a:xfrm>
                <a:off x="1667" y="200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3" name="Oval 78"/>
              <p:cNvSpPr>
                <a:spLocks noChangeArrowheads="1"/>
              </p:cNvSpPr>
              <p:nvPr/>
            </p:nvSpPr>
            <p:spPr bwMode="auto">
              <a:xfrm>
                <a:off x="3112" y="320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4" name="Oval 79"/>
              <p:cNvSpPr>
                <a:spLocks noChangeArrowheads="1"/>
              </p:cNvSpPr>
              <p:nvPr/>
            </p:nvSpPr>
            <p:spPr bwMode="auto">
              <a:xfrm>
                <a:off x="2923" y="321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70695" name="Group 80"/>
              <p:cNvGrpSpPr>
                <a:grpSpLocks/>
              </p:cNvGrpSpPr>
              <p:nvPr/>
            </p:nvGrpSpPr>
            <p:grpSpPr bwMode="auto">
              <a:xfrm>
                <a:off x="3422" y="1830"/>
                <a:ext cx="110" cy="282"/>
                <a:chOff x="3073" y="3321"/>
                <a:chExt cx="110" cy="282"/>
              </a:xfrm>
            </p:grpSpPr>
            <p:sp>
              <p:nvSpPr>
                <p:cNvPr id="70714" name="Oval 81"/>
                <p:cNvSpPr>
                  <a:spLocks noChangeArrowheads="1"/>
                </p:cNvSpPr>
                <p:nvPr/>
              </p:nvSpPr>
              <p:spPr bwMode="auto">
                <a:xfrm>
                  <a:off x="3073" y="349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715" name="Oval 82"/>
                <p:cNvSpPr>
                  <a:spLocks noChangeArrowheads="1"/>
                </p:cNvSpPr>
                <p:nvPr/>
              </p:nvSpPr>
              <p:spPr bwMode="auto">
                <a:xfrm>
                  <a:off x="3081" y="332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70696" name="Oval 83"/>
              <p:cNvSpPr>
                <a:spLocks noChangeArrowheads="1"/>
              </p:cNvSpPr>
              <p:nvPr/>
            </p:nvSpPr>
            <p:spPr bwMode="auto">
              <a:xfrm>
                <a:off x="2200" y="31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7" name="Oval 84"/>
              <p:cNvSpPr>
                <a:spLocks noChangeArrowheads="1"/>
              </p:cNvSpPr>
              <p:nvPr/>
            </p:nvSpPr>
            <p:spPr bwMode="auto">
              <a:xfrm>
                <a:off x="2030" y="319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8" name="Oval 85"/>
              <p:cNvSpPr>
                <a:spLocks noChangeArrowheads="1"/>
              </p:cNvSpPr>
              <p:nvPr/>
            </p:nvSpPr>
            <p:spPr bwMode="auto">
              <a:xfrm>
                <a:off x="3101" y="147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9" name="Oval 86"/>
              <p:cNvSpPr>
                <a:spLocks noChangeArrowheads="1"/>
              </p:cNvSpPr>
              <p:nvPr/>
            </p:nvSpPr>
            <p:spPr bwMode="auto">
              <a:xfrm>
                <a:off x="2885" y="1476"/>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700" name="Oval 87"/>
              <p:cNvSpPr>
                <a:spLocks noChangeArrowheads="1"/>
              </p:cNvSpPr>
              <p:nvPr/>
            </p:nvSpPr>
            <p:spPr bwMode="auto">
              <a:xfrm>
                <a:off x="3448" y="283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701" name="Oval 88"/>
              <p:cNvSpPr>
                <a:spLocks noChangeArrowheads="1"/>
              </p:cNvSpPr>
              <p:nvPr/>
            </p:nvSpPr>
            <p:spPr bwMode="auto">
              <a:xfrm>
                <a:off x="3455" y="267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702" name="Freeform 89"/>
              <p:cNvSpPr>
                <a:spLocks/>
              </p:cNvSpPr>
              <p:nvPr/>
            </p:nvSpPr>
            <p:spPr bwMode="auto">
              <a:xfrm>
                <a:off x="3412" y="1502"/>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3" name="Freeform 90"/>
              <p:cNvSpPr>
                <a:spLocks/>
              </p:cNvSpPr>
              <p:nvPr/>
            </p:nvSpPr>
            <p:spPr bwMode="auto">
              <a:xfrm>
                <a:off x="3431" y="234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4" name="Freeform 91"/>
              <p:cNvSpPr>
                <a:spLocks/>
              </p:cNvSpPr>
              <p:nvPr/>
            </p:nvSpPr>
            <p:spPr bwMode="auto">
              <a:xfrm rot="-5400000">
                <a:off x="2015" y="98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5" name="Freeform 92"/>
              <p:cNvSpPr>
                <a:spLocks/>
              </p:cNvSpPr>
              <p:nvPr/>
            </p:nvSpPr>
            <p:spPr bwMode="auto">
              <a:xfrm rot="-5400000">
                <a:off x="2890" y="99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6" name="Freeform 93"/>
              <p:cNvSpPr>
                <a:spLocks/>
              </p:cNvSpPr>
              <p:nvPr/>
            </p:nvSpPr>
            <p:spPr bwMode="auto">
              <a:xfrm rot="5400000" flipV="1">
                <a:off x="2031" y="2843"/>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7" name="Freeform 94"/>
              <p:cNvSpPr>
                <a:spLocks/>
              </p:cNvSpPr>
              <p:nvPr/>
            </p:nvSpPr>
            <p:spPr bwMode="auto">
              <a:xfrm rot="5400000" flipV="1">
                <a:off x="2904" y="287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8" name="Freeform 95"/>
              <p:cNvSpPr>
                <a:spLocks/>
              </p:cNvSpPr>
              <p:nvPr/>
            </p:nvSpPr>
            <p:spPr bwMode="auto">
              <a:xfrm flipH="1" flipV="1">
                <a:off x="1475" y="1455"/>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9" name="Freeform 96"/>
              <p:cNvSpPr>
                <a:spLocks/>
              </p:cNvSpPr>
              <p:nvPr/>
            </p:nvSpPr>
            <p:spPr bwMode="auto">
              <a:xfrm flipH="1" flipV="1">
                <a:off x="1482" y="2351"/>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10" name="Text Box 97"/>
              <p:cNvSpPr txBox="1">
                <a:spLocks noChangeArrowheads="1"/>
              </p:cNvSpPr>
              <p:nvPr/>
            </p:nvSpPr>
            <p:spPr bwMode="auto">
              <a:xfrm>
                <a:off x="2825" y="1787"/>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70711" name="Text Box 98"/>
              <p:cNvSpPr txBox="1">
                <a:spLocks noChangeArrowheads="1"/>
              </p:cNvSpPr>
              <p:nvPr/>
            </p:nvSpPr>
            <p:spPr bwMode="auto">
              <a:xfrm>
                <a:off x="1989" y="2634"/>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+3</a:t>
                </a:r>
                <a:endParaRPr lang="en-US" altLang="zh-CN" sz="3200">
                  <a:ea typeface="长城楷体"/>
                  <a:cs typeface="长城楷体"/>
                </a:endParaRPr>
              </a:p>
            </p:txBody>
          </p:sp>
          <p:sp>
            <p:nvSpPr>
              <p:cNvPr id="70712" name="Text Box 99"/>
              <p:cNvSpPr txBox="1">
                <a:spLocks noChangeArrowheads="1"/>
              </p:cNvSpPr>
              <p:nvPr/>
            </p:nvSpPr>
            <p:spPr bwMode="auto">
              <a:xfrm>
                <a:off x="2877" y="2653"/>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70713" name="Oval 100"/>
              <p:cNvSpPr>
                <a:spLocks noChangeArrowheads="1"/>
              </p:cNvSpPr>
              <p:nvPr/>
            </p:nvSpPr>
            <p:spPr bwMode="auto">
              <a:xfrm>
                <a:off x="2179" y="234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70670" name="Oval 101"/>
            <p:cNvSpPr>
              <a:spLocks noChangeArrowheads="1"/>
            </p:cNvSpPr>
            <p:nvPr/>
          </p:nvSpPr>
          <p:spPr bwMode="auto">
            <a:xfrm>
              <a:off x="2558" y="2393"/>
              <a:ext cx="102" cy="111"/>
            </a:xfrm>
            <a:prstGeom prst="ellipse">
              <a:avLst/>
            </a:prstGeom>
            <a:solidFill>
              <a:schemeClr val="bg1"/>
            </a:solidFill>
            <a:ln w="38100">
              <a:solidFill>
                <a:schemeClr val="tx1"/>
              </a:solidFill>
              <a:round/>
              <a:headEnd type="none" w="sm" len="sm"/>
              <a:tailEnd type="none" w="sm" len="sm"/>
            </a:ln>
          </p:spPr>
          <p:txBody>
            <a:bodyPr anchor="ctr">
              <a:spAutoFit/>
            </a:bodyPr>
            <a:lstStyle/>
            <a:p>
              <a:endParaRPr lang="zh-CN" altLang="en-US"/>
            </a:p>
          </p:txBody>
        </p:sp>
      </p:grpSp>
      <p:sp>
        <p:nvSpPr>
          <p:cNvPr id="21606" name="AutoShape 102"/>
          <p:cNvSpPr>
            <a:spLocks noChangeArrowheads="1"/>
          </p:cNvSpPr>
          <p:nvPr/>
        </p:nvSpPr>
        <p:spPr bwMode="auto">
          <a:xfrm>
            <a:off x="2543175" y="804863"/>
            <a:ext cx="1098550" cy="660400"/>
          </a:xfrm>
          <a:prstGeom prst="wedgeRoundRectCallout">
            <a:avLst>
              <a:gd name="adj1" fmla="val -97255"/>
              <a:gd name="adj2" fmla="val 333375"/>
              <a:gd name="adj3" fmla="val 16667"/>
            </a:avLst>
          </a:prstGeom>
          <a:solidFill>
            <a:srgbClr val="99CC00"/>
          </a:solidFill>
          <a:ln w="38100">
            <a:solidFill>
              <a:srgbClr val="99CC00"/>
            </a:solid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ea typeface="长城楷体"/>
                <a:cs typeface="长城楷体"/>
              </a:rPr>
              <a:t>空穴</a:t>
            </a:r>
          </a:p>
        </p:txBody>
      </p:sp>
      <p:sp>
        <p:nvSpPr>
          <p:cNvPr id="21607" name="AutoShape 103"/>
          <p:cNvSpPr>
            <a:spLocks noChangeArrowheads="1"/>
          </p:cNvSpPr>
          <p:nvPr/>
        </p:nvSpPr>
        <p:spPr bwMode="auto">
          <a:xfrm>
            <a:off x="806450" y="5389563"/>
            <a:ext cx="1536700" cy="658812"/>
          </a:xfrm>
          <a:prstGeom prst="wedgeRoundRectCallout">
            <a:avLst>
              <a:gd name="adj1" fmla="val -7852"/>
              <a:gd name="adj2" fmla="val -221324"/>
              <a:gd name="adj3" fmla="val 16667"/>
            </a:avLst>
          </a:prstGeom>
          <a:solidFill>
            <a:srgbClr val="99CC00"/>
          </a:solidFill>
          <a:ln w="38100">
            <a:solidFill>
              <a:srgbClr val="99CC00"/>
            </a:solid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ea typeface="长城楷体"/>
                <a:cs typeface="长城楷体"/>
              </a:rPr>
              <a:t>硼原子</a:t>
            </a:r>
          </a:p>
        </p:txBody>
      </p:sp>
      <p:sp>
        <p:nvSpPr>
          <p:cNvPr id="21609" name="Text Box 105"/>
          <p:cNvSpPr txBox="1">
            <a:spLocks noChangeArrowheads="1"/>
          </p:cNvSpPr>
          <p:nvPr/>
        </p:nvSpPr>
        <p:spPr bwMode="auto">
          <a:xfrm>
            <a:off x="131763" y="922338"/>
            <a:ext cx="2052637" cy="457200"/>
          </a:xfrm>
          <a:prstGeom prst="rect">
            <a:avLst/>
          </a:prstGeom>
          <a:noFill/>
          <a:ln w="9525">
            <a:noFill/>
            <a:miter lim="800000"/>
            <a:headEnd/>
            <a:tailEnd/>
          </a:ln>
        </p:spPr>
        <p:txBody>
          <a:bodyPr>
            <a:spAutoFit/>
          </a:bodyPr>
          <a:lstStyle/>
          <a:p>
            <a:pPr>
              <a:spcBef>
                <a:spcPct val="50000"/>
              </a:spcBef>
            </a:pPr>
            <a:r>
              <a:rPr lang="zh-CN" altLang="en-US" b="1"/>
              <a:t>掺三价硼元素</a:t>
            </a:r>
          </a:p>
        </p:txBody>
      </p:sp>
      <p:sp>
        <p:nvSpPr>
          <p:cNvPr id="108" name="Text Box 105"/>
          <p:cNvSpPr txBox="1">
            <a:spLocks noChangeArrowheads="1"/>
          </p:cNvSpPr>
          <p:nvPr/>
        </p:nvSpPr>
        <p:spPr bwMode="auto">
          <a:xfrm>
            <a:off x="2635250" y="5416550"/>
            <a:ext cx="3263900" cy="646113"/>
          </a:xfrm>
          <a:prstGeom prst="rect">
            <a:avLst/>
          </a:prstGeom>
          <a:noFill/>
          <a:ln w="9525">
            <a:noFill/>
            <a:miter lim="800000"/>
            <a:headEnd/>
            <a:tailEnd/>
          </a:ln>
        </p:spPr>
        <p:txBody>
          <a:bodyPr>
            <a:spAutoFit/>
          </a:bodyPr>
          <a:lstStyle/>
          <a:p>
            <a:pPr>
              <a:spcBef>
                <a:spcPct val="50000"/>
              </a:spcBef>
            </a:pPr>
            <a:r>
              <a:rPr lang="zh-CN" altLang="en-US" b="1"/>
              <a:t>接受电子变成负离子，三价杂质原子也称为受主杂质</a:t>
            </a:r>
          </a:p>
        </p:txBody>
      </p:sp>
      <p:sp>
        <p:nvSpPr>
          <p:cNvPr id="109" name="Text Box 3"/>
          <p:cNvSpPr txBox="1">
            <a:spLocks noChangeArrowheads="1"/>
          </p:cNvSpPr>
          <p:nvPr/>
        </p:nvSpPr>
        <p:spPr bwMode="auto">
          <a:xfrm>
            <a:off x="4492625" y="611188"/>
            <a:ext cx="4440238" cy="1579562"/>
          </a:xfrm>
          <a:prstGeom prst="rect">
            <a:avLst/>
          </a:prstGeom>
          <a:noFill/>
          <a:ln>
            <a:noFill/>
          </a:ln>
          <a:effectLst/>
          <a:extLst/>
        </p:spPr>
        <p:txBody>
          <a:bodyPr lIns="90000" tIns="46800" rIns="90000" bIns="46800" anchor="ctr">
            <a:spAutoFit/>
          </a:bodyPr>
          <a:lstStyle/>
          <a:p>
            <a:pPr>
              <a:lnSpc>
                <a:spcPct val="115000"/>
              </a:lnSpc>
              <a:defRPr/>
            </a:pPr>
            <a:r>
              <a:rPr lang="zh-CN" altLang="en-US" sz="2800" b="1" dirty="0">
                <a:effectLst>
                  <a:outerShdw blurRad="38100" dist="38100" dir="2700000" algn="tl">
                    <a:srgbClr val="C0C0C0"/>
                  </a:outerShdw>
                </a:effectLst>
              </a:rPr>
              <a:t>空穴大量增加，空穴导电为主导电方式，称 </a:t>
            </a:r>
            <a:r>
              <a:rPr lang="en-US" altLang="zh-CN" sz="2800" b="1" dirty="0">
                <a:effectLst>
                  <a:outerShdw blurRad="38100" dist="38100" dir="2700000" algn="tl">
                    <a:srgbClr val="C0C0C0"/>
                  </a:outerShdw>
                </a:effectLst>
              </a:rPr>
              <a:t>P</a:t>
            </a:r>
            <a:r>
              <a:rPr lang="zh-CN" altLang="en-US" sz="2800" b="1" dirty="0">
                <a:effectLst>
                  <a:outerShdw blurRad="38100" dist="38100" dir="2700000" algn="tl">
                    <a:srgbClr val="C0C0C0"/>
                  </a:outerShdw>
                </a:effectLst>
              </a:rPr>
              <a:t>（空穴）型半导体。</a:t>
            </a:r>
          </a:p>
        </p:txBody>
      </p:sp>
      <p:sp>
        <p:nvSpPr>
          <p:cNvPr id="110" name="Text Box 53"/>
          <p:cNvSpPr txBox="1">
            <a:spLocks noChangeArrowheads="1"/>
          </p:cNvSpPr>
          <p:nvPr/>
        </p:nvSpPr>
        <p:spPr bwMode="auto">
          <a:xfrm>
            <a:off x="4478338" y="2317750"/>
            <a:ext cx="4665662" cy="1085850"/>
          </a:xfrm>
          <a:prstGeom prst="rect">
            <a:avLst/>
          </a:prstGeom>
          <a:noFill/>
          <a:ln>
            <a:noFill/>
          </a:ln>
          <a:effectLst/>
          <a:extLst/>
        </p:spPr>
        <p:txBody>
          <a:bodyPr lIns="90000" tIns="46800" rIns="90000" bIns="46800" anchor="ctr">
            <a:spAutoFit/>
          </a:bodyPr>
          <a:lstStyle/>
          <a:p>
            <a:pPr>
              <a:lnSpc>
                <a:spcPct val="115000"/>
              </a:lnSpc>
              <a:defRPr/>
            </a:pPr>
            <a:r>
              <a:rPr lang="en-US" altLang="zh-CN" sz="2800" b="1" dirty="0">
                <a:effectLst>
                  <a:outerShdw blurRad="38100" dist="38100" dir="2700000" algn="tl">
                    <a:srgbClr val="C0C0C0"/>
                  </a:outerShdw>
                </a:effectLst>
              </a:rPr>
              <a:t>P </a:t>
            </a:r>
            <a:r>
              <a:rPr lang="zh-CN" altLang="en-US" sz="2800" b="1" dirty="0">
                <a:effectLst>
                  <a:outerShdw blurRad="38100" dist="38100" dir="2700000" algn="tl">
                    <a:srgbClr val="C0C0C0"/>
                  </a:outerShdw>
                </a:effectLst>
              </a:rPr>
              <a:t>型半导体中</a:t>
            </a:r>
            <a:r>
              <a:rPr lang="zh-CN" altLang="en-US" sz="2800" b="1" dirty="0">
                <a:solidFill>
                  <a:srgbClr val="CC0000"/>
                </a:solidFill>
                <a:effectLst>
                  <a:outerShdw blurRad="38100" dist="38100" dir="2700000" algn="tl">
                    <a:srgbClr val="C0C0C0"/>
                  </a:outerShdw>
                </a:effectLst>
              </a:rPr>
              <a:t>空穴</a:t>
            </a:r>
            <a:r>
              <a:rPr lang="en-US" altLang="zh-CN" sz="2800" b="1" dirty="0">
                <a:solidFill>
                  <a:srgbClr val="CC0000"/>
                </a:solidFill>
                <a:effectLst>
                  <a:outerShdw blurRad="38100" dist="38100" dir="2700000" algn="tl">
                    <a:srgbClr val="C0C0C0"/>
                  </a:outerShdw>
                </a:effectLst>
              </a:rPr>
              <a:t>-</a:t>
            </a:r>
            <a:r>
              <a:rPr lang="zh-CN" altLang="en-US" sz="2800" b="1" dirty="0">
                <a:solidFill>
                  <a:srgbClr val="CC0000"/>
                </a:solidFill>
                <a:effectLst>
                  <a:outerShdw blurRad="38100" dist="38100" dir="2700000" algn="tl">
                    <a:srgbClr val="C0C0C0"/>
                  </a:outerShdw>
                </a:effectLst>
              </a:rPr>
              <a:t>多数载流子，自由电子</a:t>
            </a:r>
            <a:r>
              <a:rPr lang="en-US" altLang="zh-CN" sz="2800" b="1" dirty="0">
                <a:solidFill>
                  <a:srgbClr val="CC0000"/>
                </a:solidFill>
                <a:effectLst>
                  <a:outerShdw blurRad="38100" dist="38100" dir="2700000" algn="tl">
                    <a:srgbClr val="C0C0C0"/>
                  </a:outerShdw>
                </a:effectLst>
              </a:rPr>
              <a:t>-</a:t>
            </a:r>
            <a:r>
              <a:rPr lang="zh-CN" altLang="en-US" sz="2800" b="1" dirty="0">
                <a:solidFill>
                  <a:srgbClr val="CC0000"/>
                </a:solidFill>
                <a:effectLst>
                  <a:outerShdw blurRad="38100" dist="38100" dir="2700000" algn="tl">
                    <a:srgbClr val="C0C0C0"/>
                  </a:outerShdw>
                </a:effectLst>
              </a:rPr>
              <a:t>少数载流子。</a:t>
            </a:r>
          </a:p>
        </p:txBody>
      </p:sp>
      <p:sp>
        <p:nvSpPr>
          <p:cNvPr id="111" name="Text Box 69"/>
          <p:cNvSpPr txBox="1">
            <a:spLocks noChangeArrowheads="1"/>
          </p:cNvSpPr>
          <p:nvPr/>
        </p:nvSpPr>
        <p:spPr bwMode="auto">
          <a:xfrm>
            <a:off x="790575" y="6200775"/>
            <a:ext cx="8153400" cy="519113"/>
          </a:xfrm>
          <a:prstGeom prst="rect">
            <a:avLst/>
          </a:prstGeom>
          <a:noFill/>
          <a:ln>
            <a:noFill/>
          </a:ln>
          <a:effectLst/>
          <a:extLst/>
        </p:spPr>
        <p:txBody>
          <a:bodyPr anchor="ctr">
            <a:spAutoFit/>
          </a:bodyPr>
          <a:lstStyle/>
          <a:p>
            <a:pPr>
              <a:defRPr/>
            </a:pPr>
            <a:r>
              <a:rPr lang="en-US" altLang="zh-CN" sz="2800" b="1" dirty="0">
                <a:solidFill>
                  <a:srgbClr val="A50021"/>
                </a:solidFill>
                <a:effectLst>
                  <a:outerShdw blurRad="38100" dist="38100" dir="2700000" algn="tl">
                    <a:srgbClr val="C0C0C0"/>
                  </a:outerShdw>
                </a:effectLst>
                <a:latin typeface="宋体" pitchFamily="2" charset="-122"/>
              </a:rPr>
              <a:t>*</a:t>
            </a:r>
            <a:r>
              <a:rPr lang="zh-CN" altLang="en-US" sz="2800" b="1" dirty="0">
                <a:solidFill>
                  <a:srgbClr val="A50021"/>
                </a:solidFill>
                <a:effectLst>
                  <a:outerShdw blurRad="38100" dist="38100" dir="2700000" algn="tl">
                    <a:srgbClr val="C0C0C0"/>
                  </a:outerShdw>
                </a:effectLst>
                <a:latin typeface="宋体" pitchFamily="2" charset="-122"/>
              </a:rPr>
              <a:t>无论</a:t>
            </a:r>
            <a:r>
              <a:rPr lang="en-US" altLang="zh-CN" sz="2800" b="1" dirty="0">
                <a:solidFill>
                  <a:srgbClr val="A50021"/>
                </a:solidFill>
                <a:effectLst>
                  <a:outerShdw blurRad="38100" dist="38100" dir="2700000" algn="tl">
                    <a:srgbClr val="C0C0C0"/>
                  </a:outerShdw>
                </a:effectLst>
              </a:rPr>
              <a:t>N</a:t>
            </a:r>
            <a:r>
              <a:rPr lang="zh-CN" altLang="en-US" sz="2800" b="1" dirty="0">
                <a:solidFill>
                  <a:srgbClr val="A50021"/>
                </a:solidFill>
                <a:effectLst>
                  <a:outerShdw blurRad="38100" dist="38100" dir="2700000" algn="tl">
                    <a:srgbClr val="C0C0C0"/>
                  </a:outerShdw>
                </a:effectLst>
                <a:latin typeface="宋体" pitchFamily="2" charset="-122"/>
              </a:rPr>
              <a:t>型或</a:t>
            </a:r>
            <a:r>
              <a:rPr lang="en-US" altLang="zh-CN" sz="2800" b="1" dirty="0">
                <a:solidFill>
                  <a:srgbClr val="A50021"/>
                </a:solidFill>
                <a:effectLst>
                  <a:outerShdw blurRad="38100" dist="38100" dir="2700000" algn="tl">
                    <a:srgbClr val="C0C0C0"/>
                  </a:outerShdw>
                </a:effectLst>
              </a:rPr>
              <a:t>P</a:t>
            </a:r>
            <a:r>
              <a:rPr lang="zh-CN" altLang="en-US" sz="2800" b="1" dirty="0">
                <a:solidFill>
                  <a:srgbClr val="A50021"/>
                </a:solidFill>
                <a:effectLst>
                  <a:outerShdw blurRad="38100" dist="38100" dir="2700000" algn="tl">
                    <a:srgbClr val="C0C0C0"/>
                  </a:outerShdw>
                </a:effectLst>
                <a:latin typeface="宋体" pitchFamily="2" charset="-122"/>
              </a:rPr>
              <a:t>型半导体都是中性的，对外不显电性。</a:t>
            </a:r>
          </a:p>
        </p:txBody>
      </p:sp>
      <p:sp>
        <p:nvSpPr>
          <p:cNvPr id="58" name="Text Box 151"/>
          <p:cNvSpPr txBox="1">
            <a:spLocks noChangeArrowheads="1"/>
          </p:cNvSpPr>
          <p:nvPr/>
        </p:nvSpPr>
        <p:spPr bwMode="auto">
          <a:xfrm>
            <a:off x="4770438" y="3548063"/>
            <a:ext cx="3889375" cy="833437"/>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en-US" altLang="zh-CN" sz="2400" b="1">
                <a:solidFill>
                  <a:srgbClr val="FF3300"/>
                </a:solidFill>
              </a:rPr>
              <a:t>N</a:t>
            </a:r>
            <a:r>
              <a:rPr lang="en-US" altLang="zh-CN" sz="2400" b="1" baseline="-25000">
                <a:solidFill>
                  <a:srgbClr val="FF3300"/>
                </a:solidFill>
              </a:rPr>
              <a:t>A</a:t>
            </a:r>
            <a:r>
              <a:rPr lang="zh-CN" altLang="en-US" sz="2400" b="1"/>
              <a:t>（硼原子浓度）</a:t>
            </a:r>
            <a:r>
              <a:rPr lang="en-US" altLang="zh-CN" sz="2400" b="1"/>
              <a:t>+</a:t>
            </a:r>
            <a:r>
              <a:rPr lang="en-US" altLang="zh-CN" sz="2400" b="1">
                <a:solidFill>
                  <a:srgbClr val="FF3300"/>
                </a:solidFill>
              </a:rPr>
              <a:t>n</a:t>
            </a:r>
            <a:r>
              <a:rPr lang="zh-CN" altLang="en-US" sz="2400" b="1"/>
              <a:t>（少子浓度）</a:t>
            </a:r>
            <a:r>
              <a:rPr lang="en-US" altLang="zh-CN" sz="2400" b="1"/>
              <a:t>=</a:t>
            </a:r>
            <a:r>
              <a:rPr lang="en-US" altLang="zh-CN" sz="2400" b="1">
                <a:solidFill>
                  <a:srgbClr val="FF3300"/>
                </a:solidFill>
              </a:rPr>
              <a:t>p</a:t>
            </a:r>
            <a:r>
              <a:rPr lang="zh-CN" altLang="en-US" sz="2400" b="1"/>
              <a:t>（多子浓度）</a:t>
            </a:r>
          </a:p>
        </p:txBody>
      </p:sp>
      <p:sp>
        <p:nvSpPr>
          <p:cNvPr id="59" name="矩形 58"/>
          <p:cNvSpPr>
            <a:spLocks noChangeArrowheads="1"/>
          </p:cNvSpPr>
          <p:nvPr/>
        </p:nvSpPr>
        <p:spPr bwMode="auto">
          <a:xfrm>
            <a:off x="4611688" y="4738688"/>
            <a:ext cx="4359275" cy="461962"/>
          </a:xfrm>
          <a:prstGeom prst="rect">
            <a:avLst/>
          </a:prstGeom>
          <a:noFill/>
          <a:ln w="9525">
            <a:noFill/>
            <a:miter lim="800000"/>
            <a:headEnd/>
            <a:tailEnd/>
          </a:ln>
        </p:spPr>
        <p:txBody>
          <a:bodyPr wrap="none">
            <a:spAutoFit/>
          </a:bodyPr>
          <a:lstStyle/>
          <a:p>
            <a:r>
              <a:rPr lang="en-US" altLang="zh-CN" sz="2400" b="1">
                <a:solidFill>
                  <a:srgbClr val="FF3300"/>
                </a:solidFill>
              </a:rPr>
              <a:t>p</a:t>
            </a:r>
            <a:r>
              <a:rPr kumimoji="1" lang="en-US" altLang="zh-CN" sz="2400" b="1">
                <a:latin typeface="Times New Roman" pitchFamily="18" charset="0"/>
              </a:rPr>
              <a:t>≈ </a:t>
            </a:r>
            <a:r>
              <a:rPr kumimoji="1" lang="en-US" altLang="zh-CN" sz="2400" b="1" i="1">
                <a:latin typeface="Times New Roman" pitchFamily="18" charset="0"/>
              </a:rPr>
              <a:t>N</a:t>
            </a:r>
            <a:r>
              <a:rPr kumimoji="1" lang="en-US" altLang="zh-CN" sz="2400" b="1" baseline="-25000">
                <a:latin typeface="Times New Roman" pitchFamily="18" charset="0"/>
              </a:rPr>
              <a:t>A</a:t>
            </a:r>
            <a:r>
              <a:rPr kumimoji="1" lang="en-US" altLang="zh-CN" sz="2400" b="1">
                <a:latin typeface="Times New Roman" pitchFamily="18" charset="0"/>
              </a:rPr>
              <a:t> </a:t>
            </a:r>
            <a:r>
              <a:rPr kumimoji="1" lang="zh-CN" altLang="en-US" sz="2400" b="1">
                <a:latin typeface="Times New Roman" pitchFamily="18" charset="0"/>
              </a:rPr>
              <a:t>（受主杂质的浓度</a:t>
            </a:r>
            <a:r>
              <a:rPr kumimoji="1" lang="en-US" altLang="zh-CN" sz="2400" b="1">
                <a:latin typeface="Times New Roman" pitchFamily="18" charset="0"/>
              </a:rPr>
              <a:t>&gt;&gt;</a:t>
            </a:r>
            <a:r>
              <a:rPr kumimoji="1" lang="en-US" altLang="zh-CN" sz="2400" b="1" i="1">
                <a:latin typeface="Times New Roman" pitchFamily="18" charset="0"/>
              </a:rPr>
              <a:t>n</a:t>
            </a:r>
            <a:r>
              <a:rPr kumimoji="1" lang="zh-CN" altLang="en-US" sz="2400" b="1">
                <a:latin typeface="Times New Roman" pitchFamily="18" charset="0"/>
              </a:rPr>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609"/>
                                        </p:tgtEl>
                                        <p:attrNameLst>
                                          <p:attrName>style.visibility</p:attrName>
                                        </p:attrNameLst>
                                      </p:cBhvr>
                                      <p:to>
                                        <p:strVal val="visible"/>
                                      </p:to>
                                    </p:set>
                                    <p:animEffect transition="in" filter="box(in)">
                                      <p:cBhvr>
                                        <p:cTn id="7" dur="500"/>
                                        <p:tgtEl>
                                          <p:spTgt spid="21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607"/>
                                        </p:tgtEl>
                                        <p:attrNameLst>
                                          <p:attrName>style.visibility</p:attrName>
                                        </p:attrNameLst>
                                      </p:cBhvr>
                                      <p:to>
                                        <p:strVal val="visible"/>
                                      </p:to>
                                    </p:set>
                                    <p:anim calcmode="lin" valueType="num">
                                      <p:cBhvr additive="base">
                                        <p:cTn id="17" dur="500" fill="hold"/>
                                        <p:tgtEl>
                                          <p:spTgt spid="21607"/>
                                        </p:tgtEl>
                                        <p:attrNameLst>
                                          <p:attrName>ppt_x</p:attrName>
                                        </p:attrNameLst>
                                      </p:cBhvr>
                                      <p:tavLst>
                                        <p:tav tm="0">
                                          <p:val>
                                            <p:strVal val="0-#ppt_w/2"/>
                                          </p:val>
                                        </p:tav>
                                        <p:tav tm="100000">
                                          <p:val>
                                            <p:strVal val="#ppt_x"/>
                                          </p:val>
                                        </p:tav>
                                      </p:tavLst>
                                    </p:anim>
                                    <p:anim calcmode="lin" valueType="num">
                                      <p:cBhvr additive="base">
                                        <p:cTn id="18" dur="500" fill="hold"/>
                                        <p:tgtEl>
                                          <p:spTgt spid="2160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1606"/>
                                        </p:tgtEl>
                                        <p:attrNameLst>
                                          <p:attrName>style.visibility</p:attrName>
                                        </p:attrNameLst>
                                      </p:cBhvr>
                                      <p:to>
                                        <p:strVal val="visible"/>
                                      </p:to>
                                    </p:set>
                                    <p:anim calcmode="lin" valueType="num">
                                      <p:cBhvr additive="base">
                                        <p:cTn id="23" dur="500" fill="hold"/>
                                        <p:tgtEl>
                                          <p:spTgt spid="21606"/>
                                        </p:tgtEl>
                                        <p:attrNameLst>
                                          <p:attrName>ppt_x</p:attrName>
                                        </p:attrNameLst>
                                      </p:cBhvr>
                                      <p:tavLst>
                                        <p:tav tm="0">
                                          <p:val>
                                            <p:strVal val="0-#ppt_w/2"/>
                                          </p:val>
                                        </p:tav>
                                        <p:tav tm="100000">
                                          <p:val>
                                            <p:strVal val="#ppt_x"/>
                                          </p:val>
                                        </p:tav>
                                      </p:tavLst>
                                    </p:anim>
                                    <p:anim calcmode="lin" valueType="num">
                                      <p:cBhvr additive="base">
                                        <p:cTn id="24" dur="500" fill="hold"/>
                                        <p:tgtEl>
                                          <p:spTgt spid="2160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box(in)">
                                      <p:cBhvr>
                                        <p:cTn id="29" dur="500"/>
                                        <p:tgtEl>
                                          <p:spTgt spid="10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9">
                                            <p:txEl>
                                              <p:pRg st="0" end="0"/>
                                            </p:txEl>
                                          </p:spTgt>
                                        </p:tgtEl>
                                        <p:attrNameLst>
                                          <p:attrName>style.visibility</p:attrName>
                                        </p:attrNameLst>
                                      </p:cBhvr>
                                      <p:to>
                                        <p:strVal val="visible"/>
                                      </p:to>
                                    </p:set>
                                    <p:animEffect transition="in" filter="wipe(left)">
                                      <p:cBhvr>
                                        <p:cTn id="34" dur="500"/>
                                        <p:tgtEl>
                                          <p:spTgt spid="109">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0">
                                            <p:txEl>
                                              <p:pRg st="0" end="0"/>
                                            </p:txEl>
                                          </p:spTgt>
                                        </p:tgtEl>
                                        <p:attrNameLst>
                                          <p:attrName>style.visibility</p:attrName>
                                        </p:attrNameLst>
                                      </p:cBhvr>
                                      <p:to>
                                        <p:strVal val="visible"/>
                                      </p:to>
                                    </p:set>
                                    <p:animEffect transition="in" filter="wipe(left)">
                                      <p:cBhvr>
                                        <p:cTn id="39" dur="500"/>
                                        <p:tgtEl>
                                          <p:spTgt spid="110">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blinds(horizontal)">
                                      <p:cBhvr>
                                        <p:cTn id="44" dur="500"/>
                                        <p:tgtEl>
                                          <p:spTgt spid="58"/>
                                        </p:tgtEl>
                                      </p:cBhvr>
                                    </p:animEffect>
                                  </p:childTnLst>
                                  <p:subTnLst>
                                    <p:audio>
                                      <p:cMediaNode>
                                        <p:cTn display="0" masterRel="sameClick">
                                          <p:stCondLst>
                                            <p:cond evt="begin" delay="0">
                                              <p:tn val="42"/>
                                            </p:cond>
                                          </p:stCondLst>
                                          <p:endCondLst>
                                            <p:cond evt="onStopAudio" delay="0">
                                              <p:tgtEl>
                                                <p:sldTgt/>
                                              </p:tgtEl>
                                            </p:cond>
                                          </p:endCondLst>
                                        </p:cTn>
                                        <p:tgtEl>
                                          <p:sndTgt r:embed="rId3" name="chimes.wav" builtIn="1"/>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wipe(left)">
                                      <p:cBhvr>
                                        <p:cTn id="5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 grpId="0" animBg="1" autoUpdateAnimBg="0"/>
      <p:bldP spid="21607" grpId="0" animBg="1" autoUpdateAnimBg="0"/>
      <p:bldP spid="21609" grpId="0"/>
      <p:bldP spid="108" grpId="0"/>
      <p:bldP spid="109" grpId="0" build="p" autoUpdateAnimBg="0"/>
      <p:bldP spid="110" grpId="0" build="p" autoUpdateAnimBg="0"/>
      <p:bldP spid="111" grpId="0" autoUpdateAnimBg="0"/>
      <p:bldP spid="58" grpId="0" animBg="1"/>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41" name="Text Box 17"/>
          <p:cNvSpPr txBox="1">
            <a:spLocks noChangeArrowheads="1"/>
          </p:cNvSpPr>
          <p:nvPr/>
        </p:nvSpPr>
        <p:spPr bwMode="auto">
          <a:xfrm>
            <a:off x="920750" y="730250"/>
            <a:ext cx="7500938" cy="1130300"/>
          </a:xfrm>
          <a:prstGeom prst="rect">
            <a:avLst/>
          </a:prstGeom>
          <a:noFill/>
          <a:ln w="57150" cmpd="thinThick">
            <a:noFill/>
            <a:miter lim="800000"/>
            <a:headEnd/>
            <a:tailEnd/>
          </a:ln>
        </p:spPr>
        <p:txBody>
          <a:bodyPr anchor="ctr">
            <a:spAutoFit/>
          </a:bodyPr>
          <a:lstStyle/>
          <a:p>
            <a:pPr eaLnBrk="0" hangingPunct="0">
              <a:lnSpc>
                <a:spcPct val="150000"/>
              </a:lnSpc>
            </a:pPr>
            <a:r>
              <a:rPr kumimoji="1" lang="zh-CN" altLang="en-US" sz="2400" b="1">
                <a:latin typeface="Times New Roman" pitchFamily="18" charset="0"/>
              </a:rPr>
              <a:t>在杂质型半导体中，多子浓度比本征半导体的浓度大得多，而少子浓度比本征半导体的浓度小得多。</a:t>
            </a:r>
          </a:p>
        </p:txBody>
      </p:sp>
      <p:sp>
        <p:nvSpPr>
          <p:cNvPr id="231449" name="Text Box 25"/>
          <p:cNvSpPr txBox="1">
            <a:spLocks noChangeArrowheads="1"/>
          </p:cNvSpPr>
          <p:nvPr/>
        </p:nvSpPr>
        <p:spPr bwMode="auto">
          <a:xfrm>
            <a:off x="1008063" y="4078288"/>
            <a:ext cx="6242050" cy="1041400"/>
          </a:xfrm>
          <a:prstGeom prst="rect">
            <a:avLst/>
          </a:prstGeom>
          <a:noFill/>
          <a:ln w="38100">
            <a:noFill/>
            <a:miter lim="800000"/>
            <a:headEnd/>
            <a:tailEnd/>
          </a:ln>
        </p:spPr>
        <p:txBody>
          <a:bodyPr anchor="ctr">
            <a:spAutoFit/>
          </a:bodyPr>
          <a:lstStyle/>
          <a:p>
            <a:pPr>
              <a:lnSpc>
                <a:spcPct val="130000"/>
              </a:lnSpc>
            </a:pPr>
            <a:r>
              <a:rPr kumimoji="1" lang="zh-CN" altLang="en-US" sz="2400" b="1">
                <a:latin typeface="Times New Roman" pitchFamily="18" charset="0"/>
              </a:rPr>
              <a:t>其中：</a:t>
            </a:r>
            <a:r>
              <a:rPr kumimoji="1" lang="en-US" altLang="zh-CN" sz="2400" b="1" i="1">
                <a:solidFill>
                  <a:srgbClr val="CC0000"/>
                </a:solidFill>
                <a:latin typeface="Times New Roman" pitchFamily="18" charset="0"/>
              </a:rPr>
              <a:t>n</a:t>
            </a:r>
            <a:r>
              <a:rPr kumimoji="1" lang="en-US" altLang="zh-CN" sz="2400" b="1" baseline="-25000">
                <a:solidFill>
                  <a:srgbClr val="CC0000"/>
                </a:solidFill>
                <a:latin typeface="Times New Roman" pitchFamily="18" charset="0"/>
              </a:rPr>
              <a:t>i</a:t>
            </a:r>
            <a:r>
              <a:rPr kumimoji="1" lang="en-US" altLang="zh-CN" sz="2400" b="1" baseline="-25000">
                <a:latin typeface="Times New Roman" pitchFamily="18" charset="0"/>
              </a:rPr>
              <a:t>    </a:t>
            </a:r>
            <a:r>
              <a:rPr kumimoji="1" lang="zh-CN" altLang="en-US" sz="2400" b="1">
                <a:latin typeface="宋体" pitchFamily="2" charset="-122"/>
              </a:rPr>
              <a:t>表示本征材料中</a:t>
            </a:r>
            <a:r>
              <a:rPr kumimoji="1" lang="zh-CN" altLang="zh-CN" sz="2400" b="1">
                <a:latin typeface="宋体" pitchFamily="2" charset="-122"/>
              </a:rPr>
              <a:t>电子</a:t>
            </a:r>
            <a:r>
              <a:rPr kumimoji="1" lang="zh-CN" altLang="en-US" sz="2400" b="1">
                <a:latin typeface="宋体" pitchFamily="2" charset="-122"/>
              </a:rPr>
              <a:t>的浓度</a:t>
            </a:r>
            <a:r>
              <a:rPr kumimoji="1" lang="zh-CN" altLang="en-US" sz="2400" b="1">
                <a:solidFill>
                  <a:srgbClr val="CC0000"/>
                </a:solidFill>
                <a:latin typeface="宋体" pitchFamily="2" charset="-122"/>
              </a:rPr>
              <a:t> </a:t>
            </a:r>
          </a:p>
          <a:p>
            <a:pPr>
              <a:lnSpc>
                <a:spcPct val="130000"/>
              </a:lnSpc>
            </a:pPr>
            <a:r>
              <a:rPr kumimoji="1" lang="zh-CN" altLang="en-US" sz="2400" b="1" i="1">
                <a:solidFill>
                  <a:srgbClr val="CC0000"/>
                </a:solidFill>
                <a:latin typeface="Times New Roman" pitchFamily="18" charset="0"/>
              </a:rPr>
              <a:t>            </a:t>
            </a:r>
            <a:r>
              <a:rPr kumimoji="1" lang="en-US" altLang="zh-CN" sz="2400" b="1" i="1">
                <a:solidFill>
                  <a:srgbClr val="CC0000"/>
                </a:solidFill>
                <a:latin typeface="Times New Roman" pitchFamily="18" charset="0"/>
              </a:rPr>
              <a:t>p</a:t>
            </a:r>
            <a:r>
              <a:rPr kumimoji="1" lang="en-US" altLang="zh-CN" sz="2400" b="1" baseline="-25000">
                <a:solidFill>
                  <a:srgbClr val="CC0000"/>
                </a:solidFill>
                <a:latin typeface="Times New Roman" pitchFamily="18" charset="0"/>
              </a:rPr>
              <a:t>i</a:t>
            </a:r>
            <a:r>
              <a:rPr kumimoji="1" lang="en-US" altLang="zh-CN" sz="2400" b="1">
                <a:latin typeface="宋体" pitchFamily="2" charset="-122"/>
              </a:rPr>
              <a:t> </a:t>
            </a:r>
            <a:r>
              <a:rPr kumimoji="1" lang="zh-CN" altLang="en-US" sz="2400" b="1">
                <a:latin typeface="宋体" pitchFamily="2" charset="-122"/>
              </a:rPr>
              <a:t>表示本征材料中空穴的浓度。</a:t>
            </a:r>
          </a:p>
        </p:txBody>
      </p:sp>
      <p:sp>
        <p:nvSpPr>
          <p:cNvPr id="231451" name="Text Box 27"/>
          <p:cNvSpPr txBox="1">
            <a:spLocks noChangeArrowheads="1"/>
          </p:cNvSpPr>
          <p:nvPr/>
        </p:nvSpPr>
        <p:spPr bwMode="auto">
          <a:xfrm>
            <a:off x="2109788" y="3270250"/>
            <a:ext cx="917575" cy="579438"/>
          </a:xfrm>
          <a:prstGeom prst="rect">
            <a:avLst/>
          </a:prstGeom>
          <a:noFill/>
          <a:ln w="38100">
            <a:noFill/>
            <a:miter lim="800000"/>
            <a:headEnd/>
            <a:tailEnd/>
          </a:ln>
        </p:spPr>
        <p:txBody>
          <a:bodyPr wrap="none" anchor="ctr">
            <a:spAutoFit/>
          </a:bodyPr>
          <a:lstStyle/>
          <a:p>
            <a:pPr algn="ctr"/>
            <a:r>
              <a:rPr kumimoji="1" lang="en-US" altLang="zh-CN" sz="3200" b="1" i="1" dirty="0">
                <a:solidFill>
                  <a:srgbClr val="CC3300"/>
                </a:solidFill>
                <a:latin typeface="Times New Roman" pitchFamily="18" charset="0"/>
              </a:rPr>
              <a:t>n · p</a:t>
            </a:r>
          </a:p>
        </p:txBody>
      </p:sp>
      <p:sp>
        <p:nvSpPr>
          <p:cNvPr id="231452" name="Text Box 28"/>
          <p:cNvSpPr txBox="1">
            <a:spLocks noChangeArrowheads="1"/>
          </p:cNvSpPr>
          <p:nvPr/>
        </p:nvSpPr>
        <p:spPr bwMode="auto">
          <a:xfrm>
            <a:off x="3024188" y="3270250"/>
            <a:ext cx="1365250" cy="579438"/>
          </a:xfrm>
          <a:prstGeom prst="rect">
            <a:avLst/>
          </a:prstGeom>
          <a:noFill/>
          <a:ln w="38100">
            <a:noFill/>
            <a:miter lim="800000"/>
            <a:headEnd/>
            <a:tailEnd/>
          </a:ln>
        </p:spPr>
        <p:txBody>
          <a:bodyPr wrap="none" anchor="ctr">
            <a:spAutoFit/>
          </a:bodyPr>
          <a:lstStyle/>
          <a:p>
            <a:pPr algn="ctr"/>
            <a:r>
              <a:rPr kumimoji="1" lang="en-US" altLang="zh-CN" sz="3200" b="1" dirty="0">
                <a:solidFill>
                  <a:srgbClr val="CC3300"/>
                </a:solidFill>
                <a:latin typeface="Times New Roman" pitchFamily="18" charset="0"/>
              </a:rPr>
              <a:t>= </a:t>
            </a:r>
            <a:r>
              <a:rPr kumimoji="1" lang="en-US" altLang="zh-CN" sz="3200" b="1" i="1" dirty="0" err="1">
                <a:solidFill>
                  <a:srgbClr val="CC3300"/>
                </a:solidFill>
                <a:latin typeface="Times New Roman" pitchFamily="18" charset="0"/>
              </a:rPr>
              <a:t>n</a:t>
            </a:r>
            <a:r>
              <a:rPr kumimoji="1" lang="en-US" altLang="zh-CN" sz="3200" b="1" baseline="-25000" dirty="0" err="1">
                <a:solidFill>
                  <a:srgbClr val="CC3300"/>
                </a:solidFill>
                <a:latin typeface="Times New Roman" pitchFamily="18" charset="0"/>
              </a:rPr>
              <a:t>i</a:t>
            </a:r>
            <a:r>
              <a:rPr kumimoji="1" lang="en-US" altLang="zh-CN" sz="3200" b="1" baseline="-25000" dirty="0">
                <a:solidFill>
                  <a:srgbClr val="CC3300"/>
                </a:solidFill>
                <a:latin typeface="Times New Roman" pitchFamily="18" charset="0"/>
              </a:rPr>
              <a:t> </a:t>
            </a:r>
            <a:r>
              <a:rPr kumimoji="1" lang="en-US" altLang="zh-CN" sz="3200" b="1" dirty="0">
                <a:solidFill>
                  <a:srgbClr val="CC3300"/>
                </a:solidFill>
                <a:latin typeface="Times New Roman" pitchFamily="18" charset="0"/>
              </a:rPr>
              <a:t>· </a:t>
            </a:r>
            <a:r>
              <a:rPr kumimoji="1" lang="en-US" altLang="zh-CN" sz="3200" b="1" i="1" dirty="0">
                <a:solidFill>
                  <a:srgbClr val="CC3300"/>
                </a:solidFill>
                <a:latin typeface="Times New Roman" pitchFamily="18" charset="0"/>
              </a:rPr>
              <a:t>p</a:t>
            </a:r>
            <a:r>
              <a:rPr kumimoji="1" lang="en-US" altLang="zh-CN" sz="3200" b="1" baseline="-25000" dirty="0">
                <a:solidFill>
                  <a:srgbClr val="CC3300"/>
                </a:solidFill>
                <a:latin typeface="Times New Roman" pitchFamily="18" charset="0"/>
              </a:rPr>
              <a:t>i</a:t>
            </a:r>
            <a:endParaRPr kumimoji="1" lang="en-US" altLang="zh-CN" sz="3200" b="1" dirty="0">
              <a:solidFill>
                <a:srgbClr val="CC3300"/>
              </a:solidFill>
              <a:latin typeface="Times New Roman" pitchFamily="18" charset="0"/>
            </a:endParaRPr>
          </a:p>
        </p:txBody>
      </p:sp>
      <p:sp>
        <p:nvSpPr>
          <p:cNvPr id="231453" name="Text Box 29"/>
          <p:cNvSpPr txBox="1">
            <a:spLocks noChangeArrowheads="1"/>
          </p:cNvSpPr>
          <p:nvPr/>
        </p:nvSpPr>
        <p:spPr bwMode="auto">
          <a:xfrm>
            <a:off x="4464050" y="3306763"/>
            <a:ext cx="1476375" cy="579437"/>
          </a:xfrm>
          <a:prstGeom prst="rect">
            <a:avLst/>
          </a:prstGeom>
          <a:noFill/>
          <a:ln w="38100">
            <a:noFill/>
            <a:miter lim="800000"/>
            <a:headEnd/>
            <a:tailEnd/>
          </a:ln>
        </p:spPr>
        <p:txBody>
          <a:bodyPr wrap="none" anchor="ctr">
            <a:spAutoFit/>
          </a:bodyPr>
          <a:lstStyle/>
          <a:p>
            <a:pPr algn="ctr"/>
            <a:r>
              <a:rPr kumimoji="1" lang="en-US" altLang="en-US" sz="3200" b="1">
                <a:solidFill>
                  <a:srgbClr val="CC3300"/>
                </a:solidFill>
                <a:latin typeface="Times New Roman" pitchFamily="18" charset="0"/>
              </a:rPr>
              <a:t>= </a:t>
            </a:r>
            <a:r>
              <a:rPr kumimoji="1" lang="en-US" altLang="zh-CN" sz="3200" b="1" i="1">
                <a:solidFill>
                  <a:srgbClr val="CC3300"/>
                </a:solidFill>
                <a:latin typeface="Times New Roman" pitchFamily="18" charset="0"/>
              </a:rPr>
              <a:t>n</a:t>
            </a:r>
            <a:r>
              <a:rPr kumimoji="1" lang="en-US" altLang="zh-CN" sz="3200" b="1" baseline="-25000">
                <a:solidFill>
                  <a:srgbClr val="CC3300"/>
                </a:solidFill>
                <a:latin typeface="Times New Roman" pitchFamily="18" charset="0"/>
              </a:rPr>
              <a:t>i</a:t>
            </a:r>
            <a:r>
              <a:rPr kumimoji="1" lang="en-US" altLang="zh-CN" sz="3200" b="1" baseline="30000">
                <a:solidFill>
                  <a:srgbClr val="CC3300"/>
                </a:solidFill>
                <a:latin typeface="Times New Roman" pitchFamily="18" charset="0"/>
              </a:rPr>
              <a:t>2</a:t>
            </a:r>
            <a:r>
              <a:rPr kumimoji="1" lang="en-US" altLang="zh-CN" sz="3200" b="1">
                <a:solidFill>
                  <a:srgbClr val="CC3300"/>
                </a:solidFill>
                <a:latin typeface="Times New Roman" pitchFamily="18" charset="0"/>
              </a:rPr>
              <a:t>=C</a:t>
            </a:r>
          </a:p>
        </p:txBody>
      </p:sp>
      <p:sp>
        <p:nvSpPr>
          <p:cNvPr id="71687" name="Rectangle 30"/>
          <p:cNvSpPr>
            <a:spLocks noChangeArrowheads="1"/>
          </p:cNvSpPr>
          <p:nvPr/>
        </p:nvSpPr>
        <p:spPr bwMode="auto">
          <a:xfrm>
            <a:off x="1000125" y="1246188"/>
            <a:ext cx="7885113" cy="4068762"/>
          </a:xfrm>
          <a:prstGeom prst="rect">
            <a:avLst/>
          </a:prstGeom>
          <a:noFill/>
          <a:ln w="57150" cmpd="thinThick" algn="ctr">
            <a:solidFill>
              <a:schemeClr val="bg1"/>
            </a:solidFill>
            <a:miter lim="800000"/>
            <a:headEnd/>
            <a:tailEnd/>
          </a:ln>
        </p:spPr>
        <p:txBody>
          <a:bodyPr wrap="none" anchor="ctr">
            <a:spAutoFit/>
          </a:bodyPr>
          <a:lstStyle/>
          <a:p>
            <a:endParaRPr kumimoji="1" lang="zh-CN" altLang="zh-CN" sz="2400" b="1">
              <a:solidFill>
                <a:srgbClr val="990000"/>
              </a:solidFill>
              <a:latin typeface="Times New Roman" pitchFamily="18" charset="0"/>
            </a:endParaRPr>
          </a:p>
        </p:txBody>
      </p:sp>
      <p:sp>
        <p:nvSpPr>
          <p:cNvPr id="9" name="Text Box 25"/>
          <p:cNvSpPr txBox="1">
            <a:spLocks noChangeArrowheads="1"/>
          </p:cNvSpPr>
          <p:nvPr/>
        </p:nvSpPr>
        <p:spPr bwMode="auto">
          <a:xfrm>
            <a:off x="960438" y="1881188"/>
            <a:ext cx="7302500" cy="1200150"/>
          </a:xfrm>
          <a:prstGeom prst="rect">
            <a:avLst/>
          </a:prstGeom>
          <a:noFill/>
          <a:ln w="38100">
            <a:noFill/>
            <a:miter lim="800000"/>
            <a:headEnd/>
            <a:tailEnd/>
          </a:ln>
        </p:spPr>
        <p:txBody>
          <a:bodyPr anchor="ctr">
            <a:spAutoFit/>
          </a:bodyPr>
          <a:lstStyle/>
          <a:p>
            <a:pPr>
              <a:lnSpc>
                <a:spcPct val="150000"/>
              </a:lnSpc>
            </a:pPr>
            <a:r>
              <a:rPr kumimoji="1" lang="zh-CN" altLang="en-US" sz="2400" b="1" dirty="0">
                <a:latin typeface="Times New Roman" pitchFamily="18" charset="0"/>
              </a:rPr>
              <a:t>因掺杂的浓度很小，可近似认为复合系数</a:t>
            </a:r>
            <a:r>
              <a:rPr kumimoji="1" lang="en-US" altLang="zh-CN" sz="2400" b="1" dirty="0">
                <a:latin typeface="Times New Roman" pitchFamily="18" charset="0"/>
              </a:rPr>
              <a:t>R</a:t>
            </a:r>
            <a:r>
              <a:rPr kumimoji="1" lang="zh-CN" altLang="en-US" sz="2400" b="1" dirty="0">
                <a:latin typeface="Times New Roman" pitchFamily="18" charset="0"/>
              </a:rPr>
              <a:t>保持不变。在一定温度条件下，空穴与电子浓度的乘积为一常数。</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41"/>
                                        </p:tgtEl>
                                        <p:attrNameLst>
                                          <p:attrName>style.visibility</p:attrName>
                                        </p:attrNameLst>
                                      </p:cBhvr>
                                      <p:to>
                                        <p:strVal val="visible"/>
                                      </p:to>
                                    </p:set>
                                    <p:animEffect transition="in" filter="wipe(left)">
                                      <p:cBhvr>
                                        <p:cTn id="7" dur="500"/>
                                        <p:tgtEl>
                                          <p:spTgt spid="231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1449">
                                            <p:txEl>
                                              <p:pRg st="0" end="0"/>
                                            </p:txEl>
                                          </p:spTgt>
                                        </p:tgtEl>
                                        <p:attrNameLst>
                                          <p:attrName>style.visibility</p:attrName>
                                        </p:attrNameLst>
                                      </p:cBhvr>
                                      <p:to>
                                        <p:strVal val="visible"/>
                                      </p:to>
                                    </p:set>
                                    <p:animEffect transition="in" filter="wipe(left)">
                                      <p:cBhvr>
                                        <p:cTn id="17" dur="500"/>
                                        <p:tgtEl>
                                          <p:spTgt spid="23144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1449">
                                            <p:txEl>
                                              <p:pRg st="1" end="1"/>
                                            </p:txEl>
                                          </p:spTgt>
                                        </p:tgtEl>
                                        <p:attrNameLst>
                                          <p:attrName>style.visibility</p:attrName>
                                        </p:attrNameLst>
                                      </p:cBhvr>
                                      <p:to>
                                        <p:strVal val="visible"/>
                                      </p:to>
                                    </p:set>
                                    <p:animEffect transition="in" filter="wipe(left)">
                                      <p:cBhvr>
                                        <p:cTn id="22" dur="500"/>
                                        <p:tgtEl>
                                          <p:spTgt spid="23144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1451"/>
                                        </p:tgtEl>
                                        <p:attrNameLst>
                                          <p:attrName>style.visibility</p:attrName>
                                        </p:attrNameLst>
                                      </p:cBhvr>
                                      <p:to>
                                        <p:strVal val="visible"/>
                                      </p:to>
                                    </p:set>
                                    <p:animEffect transition="in" filter="wipe(left)">
                                      <p:cBhvr>
                                        <p:cTn id="27" dur="500"/>
                                        <p:tgtEl>
                                          <p:spTgt spid="2314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1452"/>
                                        </p:tgtEl>
                                        <p:attrNameLst>
                                          <p:attrName>style.visibility</p:attrName>
                                        </p:attrNameLst>
                                      </p:cBhvr>
                                      <p:to>
                                        <p:strVal val="visible"/>
                                      </p:to>
                                    </p:set>
                                    <p:animEffect transition="in" filter="wipe(left)">
                                      <p:cBhvr>
                                        <p:cTn id="32" dur="500"/>
                                        <p:tgtEl>
                                          <p:spTgt spid="2314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1453"/>
                                        </p:tgtEl>
                                        <p:attrNameLst>
                                          <p:attrName>style.visibility</p:attrName>
                                        </p:attrNameLst>
                                      </p:cBhvr>
                                      <p:to>
                                        <p:strVal val="visible"/>
                                      </p:to>
                                    </p:set>
                                    <p:animEffect transition="in" filter="wipe(left)">
                                      <p:cBhvr>
                                        <p:cTn id="37" dur="500"/>
                                        <p:tgtEl>
                                          <p:spTgt spid="23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41" grpId="0"/>
      <p:bldP spid="231449" grpId="0" build="p" autoUpdateAnimBg="0"/>
      <p:bldP spid="231451" grpId="0" autoUpdateAnimBg="0"/>
      <p:bldP spid="231452" grpId="0" autoUpdateAnimBg="0"/>
      <p:bldP spid="231453" grpId="0" autoUpdateAnimBg="0"/>
      <p:bldP spid="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105025" y="441325"/>
            <a:ext cx="4651375" cy="579438"/>
          </a:xfrm>
          <a:prstGeom prst="rect">
            <a:avLst/>
          </a:prstGeom>
          <a:noFill/>
          <a:ln w="38100">
            <a:no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ea typeface="楷体_GB2312" pitchFamily="49" charset="-122"/>
              </a:rPr>
              <a:t>杂质半导体的示意表示法</a:t>
            </a:r>
          </a:p>
        </p:txBody>
      </p:sp>
      <p:sp>
        <p:nvSpPr>
          <p:cNvPr id="72707" name="Text Box 105"/>
          <p:cNvSpPr txBox="1">
            <a:spLocks noChangeArrowheads="1"/>
          </p:cNvSpPr>
          <p:nvPr/>
        </p:nvSpPr>
        <p:spPr bwMode="auto">
          <a:xfrm>
            <a:off x="5495925" y="5073650"/>
            <a:ext cx="2281238" cy="579438"/>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3200" b="1">
                <a:latin typeface="楷体_GB2312" pitchFamily="49" charset="-122"/>
                <a:ea typeface="楷体_GB2312" pitchFamily="49" charset="-122"/>
              </a:rPr>
              <a:t>P</a:t>
            </a:r>
            <a:r>
              <a:rPr lang="zh-CN" altLang="en-US" sz="3200" b="1">
                <a:latin typeface="楷体_GB2312" pitchFamily="49" charset="-122"/>
                <a:ea typeface="楷体_GB2312" pitchFamily="49" charset="-122"/>
              </a:rPr>
              <a:t>型半导体</a:t>
            </a:r>
          </a:p>
        </p:txBody>
      </p:sp>
      <p:sp>
        <p:nvSpPr>
          <p:cNvPr id="72708" name="Text Box 107"/>
          <p:cNvSpPr txBox="1">
            <a:spLocks noChangeArrowheads="1"/>
          </p:cNvSpPr>
          <p:nvPr/>
        </p:nvSpPr>
        <p:spPr bwMode="auto">
          <a:xfrm>
            <a:off x="5656263" y="5791200"/>
            <a:ext cx="1941512" cy="457200"/>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zh-CN" altLang="en-US" b="1">
                <a:solidFill>
                  <a:srgbClr val="0000FF"/>
                </a:solidFill>
                <a:ea typeface="楷体_GB2312" pitchFamily="49" charset="-122"/>
              </a:rPr>
              <a:t>加入硼元素</a:t>
            </a:r>
          </a:p>
        </p:txBody>
      </p:sp>
      <p:sp>
        <p:nvSpPr>
          <p:cNvPr id="72709" name="Text Box 210"/>
          <p:cNvSpPr txBox="1">
            <a:spLocks noChangeArrowheads="1"/>
          </p:cNvSpPr>
          <p:nvPr/>
        </p:nvSpPr>
        <p:spPr bwMode="auto">
          <a:xfrm>
            <a:off x="1279525" y="5030788"/>
            <a:ext cx="2212975" cy="57943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3200" b="1">
                <a:latin typeface="楷体_GB2312" pitchFamily="49" charset="-122"/>
                <a:ea typeface="楷体_GB2312" pitchFamily="49" charset="-122"/>
              </a:rPr>
              <a:t>N</a:t>
            </a:r>
            <a:r>
              <a:rPr lang="zh-CN" altLang="en-US" sz="3200" b="1">
                <a:latin typeface="楷体_GB2312" pitchFamily="49" charset="-122"/>
                <a:ea typeface="楷体_GB2312" pitchFamily="49" charset="-122"/>
              </a:rPr>
              <a:t>型半导体</a:t>
            </a:r>
            <a:endParaRPr lang="zh-CN" altLang="en-US" sz="3200" b="1">
              <a:ea typeface="长城楷体"/>
              <a:cs typeface="长城楷体"/>
            </a:endParaRPr>
          </a:p>
        </p:txBody>
      </p:sp>
      <p:sp>
        <p:nvSpPr>
          <p:cNvPr id="72710" name="Text Box 212"/>
          <p:cNvSpPr txBox="1">
            <a:spLocks noChangeArrowheads="1"/>
          </p:cNvSpPr>
          <p:nvPr/>
        </p:nvSpPr>
        <p:spPr bwMode="auto">
          <a:xfrm>
            <a:off x="1400175" y="5772150"/>
            <a:ext cx="1947863" cy="457200"/>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zh-CN" altLang="en-US" b="1">
                <a:solidFill>
                  <a:srgbClr val="0000FF"/>
                </a:solidFill>
                <a:ea typeface="楷体_GB2312" pitchFamily="49" charset="-122"/>
              </a:rPr>
              <a:t>加入磷元素</a:t>
            </a:r>
          </a:p>
        </p:txBody>
      </p:sp>
      <p:grpSp>
        <p:nvGrpSpPr>
          <p:cNvPr id="2" name="Group 215"/>
          <p:cNvGrpSpPr>
            <a:grpSpLocks/>
          </p:cNvGrpSpPr>
          <p:nvPr/>
        </p:nvGrpSpPr>
        <p:grpSpPr bwMode="auto">
          <a:xfrm>
            <a:off x="1223963" y="1268413"/>
            <a:ext cx="1727200" cy="900112"/>
            <a:chOff x="771" y="958"/>
            <a:chExt cx="1088" cy="567"/>
          </a:xfrm>
        </p:grpSpPr>
        <p:sp>
          <p:nvSpPr>
            <p:cNvPr id="72919" name="Line 213"/>
            <p:cNvSpPr>
              <a:spLocks noChangeShapeType="1"/>
            </p:cNvSpPr>
            <p:nvPr/>
          </p:nvSpPr>
          <p:spPr bwMode="auto">
            <a:xfrm flipV="1">
              <a:off x="771" y="1162"/>
              <a:ext cx="295" cy="363"/>
            </a:xfrm>
            <a:prstGeom prst="line">
              <a:avLst/>
            </a:prstGeom>
            <a:noFill/>
            <a:ln w="25400">
              <a:solidFill>
                <a:schemeClr val="tx1"/>
              </a:solidFill>
              <a:round/>
              <a:headEnd/>
              <a:tailEnd type="triangle" w="med" len="med"/>
            </a:ln>
          </p:spPr>
          <p:txBody>
            <a:bodyPr/>
            <a:lstStyle/>
            <a:p>
              <a:endParaRPr lang="zh-CN" altLang="en-US"/>
            </a:p>
          </p:txBody>
        </p:sp>
        <p:sp>
          <p:nvSpPr>
            <p:cNvPr id="72920" name="Text Box 214"/>
            <p:cNvSpPr txBox="1">
              <a:spLocks noChangeArrowheads="1"/>
            </p:cNvSpPr>
            <p:nvPr/>
          </p:nvSpPr>
          <p:spPr bwMode="auto">
            <a:xfrm>
              <a:off x="1043" y="958"/>
              <a:ext cx="816" cy="288"/>
            </a:xfrm>
            <a:prstGeom prst="rect">
              <a:avLst/>
            </a:prstGeom>
            <a:noFill/>
            <a:ln w="9525">
              <a:noFill/>
              <a:miter lim="800000"/>
              <a:headEnd/>
              <a:tailEnd/>
            </a:ln>
          </p:spPr>
          <p:txBody>
            <a:bodyPr>
              <a:spAutoFit/>
            </a:bodyPr>
            <a:lstStyle/>
            <a:p>
              <a:pPr>
                <a:spcBef>
                  <a:spcPct val="50000"/>
                </a:spcBef>
              </a:pPr>
              <a:r>
                <a:rPr lang="zh-CN" altLang="en-US" b="1"/>
                <a:t>磷离子</a:t>
              </a:r>
            </a:p>
          </p:txBody>
        </p:sp>
      </p:grpSp>
      <p:grpSp>
        <p:nvGrpSpPr>
          <p:cNvPr id="3" name="Group 217"/>
          <p:cNvGrpSpPr>
            <a:grpSpLocks/>
          </p:cNvGrpSpPr>
          <p:nvPr/>
        </p:nvGrpSpPr>
        <p:grpSpPr bwMode="auto">
          <a:xfrm>
            <a:off x="5580063" y="1304925"/>
            <a:ext cx="1727200" cy="900113"/>
            <a:chOff x="771" y="958"/>
            <a:chExt cx="1088" cy="567"/>
          </a:xfrm>
        </p:grpSpPr>
        <p:sp>
          <p:nvSpPr>
            <p:cNvPr id="72917" name="Line 218"/>
            <p:cNvSpPr>
              <a:spLocks noChangeShapeType="1"/>
            </p:cNvSpPr>
            <p:nvPr/>
          </p:nvSpPr>
          <p:spPr bwMode="auto">
            <a:xfrm flipV="1">
              <a:off x="771" y="1162"/>
              <a:ext cx="295" cy="363"/>
            </a:xfrm>
            <a:prstGeom prst="line">
              <a:avLst/>
            </a:prstGeom>
            <a:noFill/>
            <a:ln w="25400">
              <a:solidFill>
                <a:schemeClr val="tx1"/>
              </a:solidFill>
              <a:round/>
              <a:headEnd/>
              <a:tailEnd type="triangle" w="med" len="med"/>
            </a:ln>
          </p:spPr>
          <p:txBody>
            <a:bodyPr/>
            <a:lstStyle/>
            <a:p>
              <a:endParaRPr lang="zh-CN" altLang="en-US"/>
            </a:p>
          </p:txBody>
        </p:sp>
        <p:sp>
          <p:nvSpPr>
            <p:cNvPr id="72918" name="Text Box 219"/>
            <p:cNvSpPr txBox="1">
              <a:spLocks noChangeArrowheads="1"/>
            </p:cNvSpPr>
            <p:nvPr/>
          </p:nvSpPr>
          <p:spPr bwMode="auto">
            <a:xfrm>
              <a:off x="1043" y="958"/>
              <a:ext cx="816" cy="288"/>
            </a:xfrm>
            <a:prstGeom prst="rect">
              <a:avLst/>
            </a:prstGeom>
            <a:noFill/>
            <a:ln w="9525">
              <a:noFill/>
              <a:miter lim="800000"/>
              <a:headEnd/>
              <a:tailEnd/>
            </a:ln>
          </p:spPr>
          <p:txBody>
            <a:bodyPr>
              <a:spAutoFit/>
            </a:bodyPr>
            <a:lstStyle/>
            <a:p>
              <a:pPr>
                <a:spcBef>
                  <a:spcPct val="50000"/>
                </a:spcBef>
              </a:pPr>
              <a:r>
                <a:rPr lang="zh-CN" altLang="en-US" b="1"/>
                <a:t>硼离子</a:t>
              </a:r>
            </a:p>
          </p:txBody>
        </p:sp>
      </p:grpSp>
      <p:grpSp>
        <p:nvGrpSpPr>
          <p:cNvPr id="4" name="Group 326"/>
          <p:cNvGrpSpPr>
            <a:grpSpLocks/>
          </p:cNvGrpSpPr>
          <p:nvPr/>
        </p:nvGrpSpPr>
        <p:grpSpPr bwMode="auto">
          <a:xfrm>
            <a:off x="827088" y="1916113"/>
            <a:ext cx="3027362" cy="2817812"/>
            <a:chOff x="521" y="1207"/>
            <a:chExt cx="1907" cy="1775"/>
          </a:xfrm>
        </p:grpSpPr>
        <p:sp>
          <p:nvSpPr>
            <p:cNvPr id="72816" name="Rectangle 109"/>
            <p:cNvSpPr>
              <a:spLocks noChangeArrowheads="1"/>
            </p:cNvSpPr>
            <p:nvPr/>
          </p:nvSpPr>
          <p:spPr bwMode="auto">
            <a:xfrm>
              <a:off x="521" y="1207"/>
              <a:ext cx="1907" cy="1775"/>
            </a:xfrm>
            <a:prstGeom prst="rect">
              <a:avLst/>
            </a:prstGeom>
            <a:noFill/>
            <a:ln w="19050">
              <a:solidFill>
                <a:schemeClr val="tx1"/>
              </a:solidFill>
              <a:miter lim="800000"/>
              <a:headEnd/>
              <a:tailEnd/>
            </a:ln>
          </p:spPr>
          <p:txBody>
            <a:bodyPr wrap="none" anchor="ctr"/>
            <a:lstStyle/>
            <a:p>
              <a:endParaRPr lang="zh-CN" altLang="en-US"/>
            </a:p>
          </p:txBody>
        </p:sp>
        <p:grpSp>
          <p:nvGrpSpPr>
            <p:cNvPr id="72817" name="Group 110"/>
            <p:cNvGrpSpPr>
              <a:grpSpLocks/>
            </p:cNvGrpSpPr>
            <p:nvPr/>
          </p:nvGrpSpPr>
          <p:grpSpPr bwMode="auto">
            <a:xfrm>
              <a:off x="628" y="1351"/>
              <a:ext cx="240" cy="1499"/>
              <a:chOff x="2988" y="1272"/>
              <a:chExt cx="240" cy="1499"/>
            </a:xfrm>
          </p:grpSpPr>
          <p:grpSp>
            <p:nvGrpSpPr>
              <p:cNvPr id="72901" name="Group 111"/>
              <p:cNvGrpSpPr>
                <a:grpSpLocks/>
              </p:cNvGrpSpPr>
              <p:nvPr/>
            </p:nvGrpSpPr>
            <p:grpSpPr bwMode="auto">
              <a:xfrm>
                <a:off x="2988" y="1272"/>
                <a:ext cx="240" cy="311"/>
                <a:chOff x="1380" y="3360"/>
                <a:chExt cx="240" cy="311"/>
              </a:xfrm>
            </p:grpSpPr>
            <p:sp>
              <p:nvSpPr>
                <p:cNvPr id="72914" name="Oval 112"/>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915" name="Text Box 113"/>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916" name="Oval 114"/>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902" name="Group 115"/>
              <p:cNvGrpSpPr>
                <a:grpSpLocks/>
              </p:cNvGrpSpPr>
              <p:nvPr/>
            </p:nvGrpSpPr>
            <p:grpSpPr bwMode="auto">
              <a:xfrm>
                <a:off x="2988" y="1656"/>
                <a:ext cx="240" cy="311"/>
                <a:chOff x="1380" y="3360"/>
                <a:chExt cx="240" cy="311"/>
              </a:xfrm>
            </p:grpSpPr>
            <p:sp>
              <p:nvSpPr>
                <p:cNvPr id="72911" name="Oval 116"/>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912" name="Text Box 117"/>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913" name="Oval 118"/>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903" name="Group 119"/>
              <p:cNvGrpSpPr>
                <a:grpSpLocks/>
              </p:cNvGrpSpPr>
              <p:nvPr/>
            </p:nvGrpSpPr>
            <p:grpSpPr bwMode="auto">
              <a:xfrm>
                <a:off x="2988" y="2052"/>
                <a:ext cx="240" cy="311"/>
                <a:chOff x="1380" y="3360"/>
                <a:chExt cx="240" cy="311"/>
              </a:xfrm>
            </p:grpSpPr>
            <p:sp>
              <p:nvSpPr>
                <p:cNvPr id="72908" name="Oval 120"/>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909" name="Text Box 121"/>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910" name="Oval 122"/>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904" name="Group 123"/>
              <p:cNvGrpSpPr>
                <a:grpSpLocks/>
              </p:cNvGrpSpPr>
              <p:nvPr/>
            </p:nvGrpSpPr>
            <p:grpSpPr bwMode="auto">
              <a:xfrm>
                <a:off x="2988" y="2460"/>
                <a:ext cx="240" cy="311"/>
                <a:chOff x="1380" y="3360"/>
                <a:chExt cx="240" cy="311"/>
              </a:xfrm>
            </p:grpSpPr>
            <p:sp>
              <p:nvSpPr>
                <p:cNvPr id="72905" name="Oval 124"/>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906" name="Text Box 125"/>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907" name="Oval 126"/>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72818" name="Group 127"/>
            <p:cNvGrpSpPr>
              <a:grpSpLocks/>
            </p:cNvGrpSpPr>
            <p:nvPr/>
          </p:nvGrpSpPr>
          <p:grpSpPr bwMode="auto">
            <a:xfrm>
              <a:off x="928" y="1339"/>
              <a:ext cx="240" cy="1499"/>
              <a:chOff x="2988" y="1272"/>
              <a:chExt cx="240" cy="1499"/>
            </a:xfrm>
          </p:grpSpPr>
          <p:grpSp>
            <p:nvGrpSpPr>
              <p:cNvPr id="72885" name="Group 128"/>
              <p:cNvGrpSpPr>
                <a:grpSpLocks/>
              </p:cNvGrpSpPr>
              <p:nvPr/>
            </p:nvGrpSpPr>
            <p:grpSpPr bwMode="auto">
              <a:xfrm>
                <a:off x="2988" y="1272"/>
                <a:ext cx="240" cy="311"/>
                <a:chOff x="1380" y="3360"/>
                <a:chExt cx="240" cy="311"/>
              </a:xfrm>
            </p:grpSpPr>
            <p:sp>
              <p:nvSpPr>
                <p:cNvPr id="72898" name="Oval 129"/>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99" name="Text Box 130"/>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900" name="Oval 131"/>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86" name="Group 132"/>
              <p:cNvGrpSpPr>
                <a:grpSpLocks/>
              </p:cNvGrpSpPr>
              <p:nvPr/>
            </p:nvGrpSpPr>
            <p:grpSpPr bwMode="auto">
              <a:xfrm>
                <a:off x="2988" y="1656"/>
                <a:ext cx="240" cy="311"/>
                <a:chOff x="1380" y="3360"/>
                <a:chExt cx="240" cy="311"/>
              </a:xfrm>
            </p:grpSpPr>
            <p:sp>
              <p:nvSpPr>
                <p:cNvPr id="72895" name="Oval 133"/>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96" name="Text Box 134"/>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97" name="Oval 135"/>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87" name="Group 136"/>
              <p:cNvGrpSpPr>
                <a:grpSpLocks/>
              </p:cNvGrpSpPr>
              <p:nvPr/>
            </p:nvGrpSpPr>
            <p:grpSpPr bwMode="auto">
              <a:xfrm>
                <a:off x="2988" y="2052"/>
                <a:ext cx="240" cy="311"/>
                <a:chOff x="1380" y="3360"/>
                <a:chExt cx="240" cy="311"/>
              </a:xfrm>
            </p:grpSpPr>
            <p:sp>
              <p:nvSpPr>
                <p:cNvPr id="72892" name="Oval 137"/>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93" name="Text Box 138"/>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94" name="Oval 139"/>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88" name="Group 140"/>
              <p:cNvGrpSpPr>
                <a:grpSpLocks/>
              </p:cNvGrpSpPr>
              <p:nvPr/>
            </p:nvGrpSpPr>
            <p:grpSpPr bwMode="auto">
              <a:xfrm>
                <a:off x="2988" y="2460"/>
                <a:ext cx="240" cy="311"/>
                <a:chOff x="1380" y="3360"/>
                <a:chExt cx="240" cy="311"/>
              </a:xfrm>
            </p:grpSpPr>
            <p:sp>
              <p:nvSpPr>
                <p:cNvPr id="72889" name="Oval 141"/>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90" name="Text Box 142"/>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91" name="Oval 143"/>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72819" name="Group 144"/>
            <p:cNvGrpSpPr>
              <a:grpSpLocks/>
            </p:cNvGrpSpPr>
            <p:nvPr/>
          </p:nvGrpSpPr>
          <p:grpSpPr bwMode="auto">
            <a:xfrm>
              <a:off x="1204" y="1339"/>
              <a:ext cx="240" cy="311"/>
              <a:chOff x="1380" y="3360"/>
              <a:chExt cx="240" cy="311"/>
            </a:xfrm>
          </p:grpSpPr>
          <p:sp>
            <p:nvSpPr>
              <p:cNvPr id="72882" name="Oval 145"/>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83" name="Text Box 146"/>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84" name="Oval 147"/>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20" name="Group 148"/>
            <p:cNvGrpSpPr>
              <a:grpSpLocks/>
            </p:cNvGrpSpPr>
            <p:nvPr/>
          </p:nvGrpSpPr>
          <p:grpSpPr bwMode="auto">
            <a:xfrm>
              <a:off x="1204" y="1723"/>
              <a:ext cx="240" cy="311"/>
              <a:chOff x="1380" y="3360"/>
              <a:chExt cx="240" cy="311"/>
            </a:xfrm>
          </p:grpSpPr>
          <p:sp>
            <p:nvSpPr>
              <p:cNvPr id="72879" name="Oval 149"/>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80" name="Text Box 150"/>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81" name="Oval 151"/>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72821" name="Oval 152"/>
            <p:cNvSpPr>
              <a:spLocks noChangeArrowheads="1"/>
            </p:cNvSpPr>
            <p:nvPr/>
          </p:nvSpPr>
          <p:spPr bwMode="auto">
            <a:xfrm>
              <a:off x="1216" y="2167"/>
              <a:ext cx="192" cy="192"/>
            </a:xfrm>
            <a:prstGeom prst="ellipse">
              <a:avLst/>
            </a:prstGeom>
            <a:noFill/>
            <a:ln w="9525">
              <a:solidFill>
                <a:schemeClr val="tx1"/>
              </a:solidFill>
              <a:round/>
              <a:headEnd/>
              <a:tailEnd/>
            </a:ln>
          </p:spPr>
          <p:txBody>
            <a:bodyPr wrap="none" anchor="ctr"/>
            <a:lstStyle/>
            <a:p>
              <a:endParaRPr lang="zh-CN" altLang="en-US"/>
            </a:p>
          </p:txBody>
        </p:sp>
        <p:sp>
          <p:nvSpPr>
            <p:cNvPr id="72822" name="Text Box 153"/>
            <p:cNvSpPr txBox="1">
              <a:spLocks noChangeArrowheads="1"/>
            </p:cNvSpPr>
            <p:nvPr/>
          </p:nvSpPr>
          <p:spPr bwMode="auto">
            <a:xfrm>
              <a:off x="1204" y="2119"/>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23" name="Oval 154"/>
            <p:cNvSpPr>
              <a:spLocks noChangeArrowheads="1"/>
            </p:cNvSpPr>
            <p:nvPr/>
          </p:nvSpPr>
          <p:spPr bwMode="auto">
            <a:xfrm>
              <a:off x="1300" y="2383"/>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72824" name="Group 155"/>
            <p:cNvGrpSpPr>
              <a:grpSpLocks/>
            </p:cNvGrpSpPr>
            <p:nvPr/>
          </p:nvGrpSpPr>
          <p:grpSpPr bwMode="auto">
            <a:xfrm>
              <a:off x="1204" y="2527"/>
              <a:ext cx="240" cy="311"/>
              <a:chOff x="1380" y="3360"/>
              <a:chExt cx="240" cy="311"/>
            </a:xfrm>
          </p:grpSpPr>
          <p:sp>
            <p:nvSpPr>
              <p:cNvPr id="72876" name="Oval 156"/>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77" name="Text Box 157"/>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78" name="Oval 158"/>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25" name="Group 159"/>
            <p:cNvGrpSpPr>
              <a:grpSpLocks/>
            </p:cNvGrpSpPr>
            <p:nvPr/>
          </p:nvGrpSpPr>
          <p:grpSpPr bwMode="auto">
            <a:xfrm>
              <a:off x="1480" y="1339"/>
              <a:ext cx="240" cy="1499"/>
              <a:chOff x="2988" y="1272"/>
              <a:chExt cx="240" cy="1499"/>
            </a:xfrm>
          </p:grpSpPr>
          <p:grpSp>
            <p:nvGrpSpPr>
              <p:cNvPr id="72860" name="Group 160"/>
              <p:cNvGrpSpPr>
                <a:grpSpLocks/>
              </p:cNvGrpSpPr>
              <p:nvPr/>
            </p:nvGrpSpPr>
            <p:grpSpPr bwMode="auto">
              <a:xfrm>
                <a:off x="2988" y="1272"/>
                <a:ext cx="240" cy="311"/>
                <a:chOff x="1380" y="3360"/>
                <a:chExt cx="240" cy="311"/>
              </a:xfrm>
            </p:grpSpPr>
            <p:sp>
              <p:nvSpPr>
                <p:cNvPr id="72873" name="Oval 161"/>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74" name="Text Box 162"/>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75" name="Oval 163"/>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61" name="Group 164"/>
              <p:cNvGrpSpPr>
                <a:grpSpLocks/>
              </p:cNvGrpSpPr>
              <p:nvPr/>
            </p:nvGrpSpPr>
            <p:grpSpPr bwMode="auto">
              <a:xfrm>
                <a:off x="2988" y="1656"/>
                <a:ext cx="240" cy="311"/>
                <a:chOff x="1380" y="3360"/>
                <a:chExt cx="240" cy="311"/>
              </a:xfrm>
            </p:grpSpPr>
            <p:sp>
              <p:nvSpPr>
                <p:cNvPr id="72870" name="Oval 165"/>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71" name="Text Box 166"/>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72" name="Oval 167"/>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62" name="Group 168"/>
              <p:cNvGrpSpPr>
                <a:grpSpLocks/>
              </p:cNvGrpSpPr>
              <p:nvPr/>
            </p:nvGrpSpPr>
            <p:grpSpPr bwMode="auto">
              <a:xfrm>
                <a:off x="2988" y="2052"/>
                <a:ext cx="240" cy="311"/>
                <a:chOff x="1380" y="3360"/>
                <a:chExt cx="240" cy="311"/>
              </a:xfrm>
            </p:grpSpPr>
            <p:sp>
              <p:nvSpPr>
                <p:cNvPr id="72867" name="Oval 169"/>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68" name="Text Box 170"/>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69" name="Oval 171"/>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63" name="Group 172"/>
              <p:cNvGrpSpPr>
                <a:grpSpLocks/>
              </p:cNvGrpSpPr>
              <p:nvPr/>
            </p:nvGrpSpPr>
            <p:grpSpPr bwMode="auto">
              <a:xfrm>
                <a:off x="2988" y="2460"/>
                <a:ext cx="240" cy="311"/>
                <a:chOff x="1380" y="3360"/>
                <a:chExt cx="240" cy="311"/>
              </a:xfrm>
            </p:grpSpPr>
            <p:sp>
              <p:nvSpPr>
                <p:cNvPr id="72864" name="Oval 173"/>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65" name="Text Box 174"/>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66" name="Oval 175"/>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72826" name="Group 176"/>
            <p:cNvGrpSpPr>
              <a:grpSpLocks/>
            </p:cNvGrpSpPr>
            <p:nvPr/>
          </p:nvGrpSpPr>
          <p:grpSpPr bwMode="auto">
            <a:xfrm>
              <a:off x="1769" y="1344"/>
              <a:ext cx="240" cy="1499"/>
              <a:chOff x="2988" y="1272"/>
              <a:chExt cx="240" cy="1499"/>
            </a:xfrm>
          </p:grpSpPr>
          <p:grpSp>
            <p:nvGrpSpPr>
              <p:cNvPr id="72844" name="Group 177"/>
              <p:cNvGrpSpPr>
                <a:grpSpLocks/>
              </p:cNvGrpSpPr>
              <p:nvPr/>
            </p:nvGrpSpPr>
            <p:grpSpPr bwMode="auto">
              <a:xfrm>
                <a:off x="2988" y="1272"/>
                <a:ext cx="240" cy="311"/>
                <a:chOff x="1380" y="3360"/>
                <a:chExt cx="240" cy="311"/>
              </a:xfrm>
            </p:grpSpPr>
            <p:sp>
              <p:nvSpPr>
                <p:cNvPr id="72857" name="Oval 178"/>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58" name="Text Box 179"/>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59" name="Oval 180"/>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45" name="Group 181"/>
              <p:cNvGrpSpPr>
                <a:grpSpLocks/>
              </p:cNvGrpSpPr>
              <p:nvPr/>
            </p:nvGrpSpPr>
            <p:grpSpPr bwMode="auto">
              <a:xfrm>
                <a:off x="2988" y="1656"/>
                <a:ext cx="240" cy="311"/>
                <a:chOff x="1380" y="3360"/>
                <a:chExt cx="240" cy="311"/>
              </a:xfrm>
            </p:grpSpPr>
            <p:sp>
              <p:nvSpPr>
                <p:cNvPr id="72854" name="Oval 182"/>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55" name="Text Box 183"/>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56" name="Oval 184"/>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46" name="Group 185"/>
              <p:cNvGrpSpPr>
                <a:grpSpLocks/>
              </p:cNvGrpSpPr>
              <p:nvPr/>
            </p:nvGrpSpPr>
            <p:grpSpPr bwMode="auto">
              <a:xfrm>
                <a:off x="2988" y="2052"/>
                <a:ext cx="240" cy="311"/>
                <a:chOff x="1380" y="3360"/>
                <a:chExt cx="240" cy="311"/>
              </a:xfrm>
            </p:grpSpPr>
            <p:sp>
              <p:nvSpPr>
                <p:cNvPr id="72851" name="Oval 186"/>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52" name="Text Box 187"/>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53" name="Oval 188"/>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47" name="Group 189"/>
              <p:cNvGrpSpPr>
                <a:grpSpLocks/>
              </p:cNvGrpSpPr>
              <p:nvPr/>
            </p:nvGrpSpPr>
            <p:grpSpPr bwMode="auto">
              <a:xfrm>
                <a:off x="2988" y="2460"/>
                <a:ext cx="240" cy="311"/>
                <a:chOff x="1380" y="3360"/>
                <a:chExt cx="240" cy="311"/>
              </a:xfrm>
            </p:grpSpPr>
            <p:sp>
              <p:nvSpPr>
                <p:cNvPr id="72848" name="Oval 190"/>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49" name="Text Box 191"/>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50" name="Oval 192"/>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72827" name="Group 194"/>
            <p:cNvGrpSpPr>
              <a:grpSpLocks/>
            </p:cNvGrpSpPr>
            <p:nvPr/>
          </p:nvGrpSpPr>
          <p:grpSpPr bwMode="auto">
            <a:xfrm>
              <a:off x="2064" y="1344"/>
              <a:ext cx="240" cy="311"/>
              <a:chOff x="1380" y="3360"/>
              <a:chExt cx="240" cy="311"/>
            </a:xfrm>
          </p:grpSpPr>
          <p:sp>
            <p:nvSpPr>
              <p:cNvPr id="72841" name="Oval 195"/>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42" name="Text Box 196"/>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43" name="Oval 197"/>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72828" name="Oval 199"/>
            <p:cNvSpPr>
              <a:spLocks noChangeArrowheads="1"/>
            </p:cNvSpPr>
            <p:nvPr/>
          </p:nvSpPr>
          <p:spPr bwMode="auto">
            <a:xfrm>
              <a:off x="2076" y="1777"/>
              <a:ext cx="192" cy="192"/>
            </a:xfrm>
            <a:prstGeom prst="ellipse">
              <a:avLst/>
            </a:prstGeom>
            <a:noFill/>
            <a:ln w="9525">
              <a:solidFill>
                <a:schemeClr val="tx1"/>
              </a:solidFill>
              <a:round/>
              <a:headEnd/>
              <a:tailEnd/>
            </a:ln>
          </p:spPr>
          <p:txBody>
            <a:bodyPr wrap="none" anchor="ctr"/>
            <a:lstStyle/>
            <a:p>
              <a:endParaRPr lang="zh-CN" altLang="en-US"/>
            </a:p>
          </p:txBody>
        </p:sp>
        <p:sp>
          <p:nvSpPr>
            <p:cNvPr id="72829" name="Text Box 200"/>
            <p:cNvSpPr txBox="1">
              <a:spLocks noChangeArrowheads="1"/>
            </p:cNvSpPr>
            <p:nvPr/>
          </p:nvSpPr>
          <p:spPr bwMode="auto">
            <a:xfrm>
              <a:off x="2064" y="1729"/>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30" name="Oval 201"/>
            <p:cNvSpPr>
              <a:spLocks noChangeArrowheads="1"/>
            </p:cNvSpPr>
            <p:nvPr/>
          </p:nvSpPr>
          <p:spPr bwMode="auto">
            <a:xfrm>
              <a:off x="2154" y="2001"/>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72831" name="Group 202"/>
            <p:cNvGrpSpPr>
              <a:grpSpLocks/>
            </p:cNvGrpSpPr>
            <p:nvPr/>
          </p:nvGrpSpPr>
          <p:grpSpPr bwMode="auto">
            <a:xfrm>
              <a:off x="2064" y="2124"/>
              <a:ext cx="240" cy="311"/>
              <a:chOff x="1380" y="3360"/>
              <a:chExt cx="240" cy="311"/>
            </a:xfrm>
          </p:grpSpPr>
          <p:sp>
            <p:nvSpPr>
              <p:cNvPr id="72838" name="Oval 203"/>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39" name="Text Box 204"/>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40" name="Oval 205"/>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32" name="Group 206"/>
            <p:cNvGrpSpPr>
              <a:grpSpLocks/>
            </p:cNvGrpSpPr>
            <p:nvPr/>
          </p:nvGrpSpPr>
          <p:grpSpPr bwMode="auto">
            <a:xfrm>
              <a:off x="2064" y="2532"/>
              <a:ext cx="240" cy="311"/>
              <a:chOff x="1380" y="3360"/>
              <a:chExt cx="240" cy="311"/>
            </a:xfrm>
          </p:grpSpPr>
          <p:sp>
            <p:nvSpPr>
              <p:cNvPr id="72835" name="Oval 207"/>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36" name="Text Box 208"/>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37" name="Oval 209"/>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72833" name="Oval 211"/>
            <p:cNvSpPr>
              <a:spLocks noChangeArrowheads="1"/>
            </p:cNvSpPr>
            <p:nvPr/>
          </p:nvSpPr>
          <p:spPr bwMode="auto">
            <a:xfrm>
              <a:off x="2009" y="2455"/>
              <a:ext cx="47" cy="47"/>
            </a:xfrm>
            <a:prstGeom prst="ellipse">
              <a:avLst/>
            </a:prstGeom>
            <a:noFill/>
            <a:ln w="9525">
              <a:solidFill>
                <a:schemeClr val="tx1"/>
              </a:solidFill>
              <a:round/>
              <a:headEnd/>
              <a:tailEnd/>
            </a:ln>
          </p:spPr>
          <p:txBody>
            <a:bodyPr wrap="none" anchor="ctr"/>
            <a:lstStyle/>
            <a:p>
              <a:endParaRPr lang="zh-CN" altLang="en-US"/>
            </a:p>
          </p:txBody>
        </p:sp>
        <p:sp>
          <p:nvSpPr>
            <p:cNvPr id="72834" name="Oval 325"/>
            <p:cNvSpPr>
              <a:spLocks noChangeArrowheads="1"/>
            </p:cNvSpPr>
            <p:nvPr/>
          </p:nvSpPr>
          <p:spPr bwMode="auto">
            <a:xfrm>
              <a:off x="1995" y="2115"/>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1" name="Group 328"/>
          <p:cNvGrpSpPr>
            <a:grpSpLocks/>
          </p:cNvGrpSpPr>
          <p:nvPr/>
        </p:nvGrpSpPr>
        <p:grpSpPr bwMode="auto">
          <a:xfrm>
            <a:off x="5076825" y="1916113"/>
            <a:ext cx="3084513" cy="2817812"/>
            <a:chOff x="3198" y="1207"/>
            <a:chExt cx="1943" cy="1775"/>
          </a:xfrm>
        </p:grpSpPr>
        <p:sp>
          <p:nvSpPr>
            <p:cNvPr id="72715" name="Rectangle 4"/>
            <p:cNvSpPr>
              <a:spLocks noChangeArrowheads="1"/>
            </p:cNvSpPr>
            <p:nvPr/>
          </p:nvSpPr>
          <p:spPr bwMode="auto">
            <a:xfrm>
              <a:off x="3198" y="1207"/>
              <a:ext cx="1943" cy="1775"/>
            </a:xfrm>
            <a:prstGeom prst="rect">
              <a:avLst/>
            </a:prstGeom>
            <a:noFill/>
            <a:ln w="19050">
              <a:solidFill>
                <a:schemeClr val="tx1"/>
              </a:solidFill>
              <a:miter lim="800000"/>
              <a:headEnd/>
              <a:tailEnd/>
            </a:ln>
          </p:spPr>
          <p:txBody>
            <a:bodyPr wrap="none" anchor="ctr"/>
            <a:lstStyle/>
            <a:p>
              <a:endParaRPr lang="zh-CN" altLang="en-US"/>
            </a:p>
          </p:txBody>
        </p:sp>
        <p:grpSp>
          <p:nvGrpSpPr>
            <p:cNvPr id="72716" name="Group 6"/>
            <p:cNvGrpSpPr>
              <a:grpSpLocks/>
            </p:cNvGrpSpPr>
            <p:nvPr/>
          </p:nvGrpSpPr>
          <p:grpSpPr bwMode="auto">
            <a:xfrm>
              <a:off x="4785" y="1705"/>
              <a:ext cx="336" cy="311"/>
              <a:chOff x="2568" y="3360"/>
              <a:chExt cx="336" cy="311"/>
            </a:xfrm>
          </p:grpSpPr>
          <p:sp>
            <p:nvSpPr>
              <p:cNvPr id="72813" name="Oval 7"/>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14" name="Text Box 8"/>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15" name="Oval 9"/>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sp>
          <p:nvSpPr>
            <p:cNvPr id="72717" name="Oval 11"/>
            <p:cNvSpPr>
              <a:spLocks noChangeArrowheads="1"/>
            </p:cNvSpPr>
            <p:nvPr/>
          </p:nvSpPr>
          <p:spPr bwMode="auto">
            <a:xfrm>
              <a:off x="4833" y="1369"/>
              <a:ext cx="192" cy="192"/>
            </a:xfrm>
            <a:prstGeom prst="ellipse">
              <a:avLst/>
            </a:prstGeom>
            <a:noFill/>
            <a:ln w="9525">
              <a:solidFill>
                <a:schemeClr val="tx1"/>
              </a:solidFill>
              <a:round/>
              <a:headEnd/>
              <a:tailEnd/>
            </a:ln>
          </p:spPr>
          <p:txBody>
            <a:bodyPr wrap="none" anchor="ctr"/>
            <a:lstStyle/>
            <a:p>
              <a:endParaRPr lang="zh-CN" altLang="en-US"/>
            </a:p>
          </p:txBody>
        </p:sp>
        <p:sp>
          <p:nvSpPr>
            <p:cNvPr id="72718" name="Text Box 12"/>
            <p:cNvSpPr txBox="1">
              <a:spLocks noChangeArrowheads="1"/>
            </p:cNvSpPr>
            <p:nvPr/>
          </p:nvSpPr>
          <p:spPr bwMode="auto">
            <a:xfrm>
              <a:off x="4785" y="1321"/>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19" name="Oval 13"/>
            <p:cNvSpPr>
              <a:spLocks noChangeArrowheads="1"/>
            </p:cNvSpPr>
            <p:nvPr/>
          </p:nvSpPr>
          <p:spPr bwMode="auto">
            <a:xfrm>
              <a:off x="4921" y="1593"/>
              <a:ext cx="47" cy="47"/>
            </a:xfrm>
            <a:prstGeom prst="ellipse">
              <a:avLst/>
            </a:prstGeom>
            <a:noFill/>
            <a:ln w="9525">
              <a:solidFill>
                <a:schemeClr val="tx1"/>
              </a:solidFill>
              <a:round/>
              <a:headEnd/>
              <a:tailEnd/>
            </a:ln>
          </p:spPr>
          <p:txBody>
            <a:bodyPr wrap="none" anchor="ctr"/>
            <a:lstStyle/>
            <a:p>
              <a:endParaRPr lang="zh-CN" altLang="en-US"/>
            </a:p>
          </p:txBody>
        </p:sp>
        <p:grpSp>
          <p:nvGrpSpPr>
            <p:cNvPr id="72720" name="Group 14"/>
            <p:cNvGrpSpPr>
              <a:grpSpLocks/>
            </p:cNvGrpSpPr>
            <p:nvPr/>
          </p:nvGrpSpPr>
          <p:grpSpPr bwMode="auto">
            <a:xfrm>
              <a:off x="4785" y="2101"/>
              <a:ext cx="336" cy="311"/>
              <a:chOff x="2568" y="3360"/>
              <a:chExt cx="336" cy="311"/>
            </a:xfrm>
          </p:grpSpPr>
          <p:sp>
            <p:nvSpPr>
              <p:cNvPr id="72810" name="Oval 15"/>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11" name="Text Box 16"/>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12" name="Oval 17"/>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21" name="Group 18"/>
            <p:cNvGrpSpPr>
              <a:grpSpLocks/>
            </p:cNvGrpSpPr>
            <p:nvPr/>
          </p:nvGrpSpPr>
          <p:grpSpPr bwMode="auto">
            <a:xfrm>
              <a:off x="4785" y="2497"/>
              <a:ext cx="336" cy="311"/>
              <a:chOff x="2568" y="3360"/>
              <a:chExt cx="336" cy="311"/>
            </a:xfrm>
          </p:grpSpPr>
          <p:sp>
            <p:nvSpPr>
              <p:cNvPr id="72807" name="Oval 19"/>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08" name="Text Box 20"/>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09" name="Oval 21"/>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22" name="Group 22"/>
            <p:cNvGrpSpPr>
              <a:grpSpLocks/>
            </p:cNvGrpSpPr>
            <p:nvPr/>
          </p:nvGrpSpPr>
          <p:grpSpPr bwMode="auto">
            <a:xfrm>
              <a:off x="4469" y="1327"/>
              <a:ext cx="336" cy="1487"/>
              <a:chOff x="2520" y="1272"/>
              <a:chExt cx="336" cy="1487"/>
            </a:xfrm>
          </p:grpSpPr>
          <p:grpSp>
            <p:nvGrpSpPr>
              <p:cNvPr id="72791" name="Group 23"/>
              <p:cNvGrpSpPr>
                <a:grpSpLocks/>
              </p:cNvGrpSpPr>
              <p:nvPr/>
            </p:nvGrpSpPr>
            <p:grpSpPr bwMode="auto">
              <a:xfrm>
                <a:off x="2520" y="1656"/>
                <a:ext cx="336" cy="311"/>
                <a:chOff x="2568" y="3360"/>
                <a:chExt cx="336" cy="311"/>
              </a:xfrm>
            </p:grpSpPr>
            <p:sp>
              <p:nvSpPr>
                <p:cNvPr id="72804" name="Oval 24"/>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05" name="Text Box 25"/>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06" name="Oval 26"/>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92" name="Group 27"/>
              <p:cNvGrpSpPr>
                <a:grpSpLocks/>
              </p:cNvGrpSpPr>
              <p:nvPr/>
            </p:nvGrpSpPr>
            <p:grpSpPr bwMode="auto">
              <a:xfrm>
                <a:off x="2520" y="1272"/>
                <a:ext cx="336" cy="311"/>
                <a:chOff x="2568" y="3360"/>
                <a:chExt cx="336" cy="311"/>
              </a:xfrm>
            </p:grpSpPr>
            <p:sp>
              <p:nvSpPr>
                <p:cNvPr id="72801" name="Oval 28"/>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02" name="Text Box 29"/>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03" name="Oval 30"/>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93" name="Group 31"/>
              <p:cNvGrpSpPr>
                <a:grpSpLocks/>
              </p:cNvGrpSpPr>
              <p:nvPr/>
            </p:nvGrpSpPr>
            <p:grpSpPr bwMode="auto">
              <a:xfrm>
                <a:off x="2520" y="2052"/>
                <a:ext cx="336" cy="311"/>
                <a:chOff x="2568" y="3360"/>
                <a:chExt cx="336" cy="311"/>
              </a:xfrm>
            </p:grpSpPr>
            <p:sp>
              <p:nvSpPr>
                <p:cNvPr id="72798" name="Oval 32"/>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99" name="Text Box 33"/>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00" name="Oval 34"/>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94" name="Group 35"/>
              <p:cNvGrpSpPr>
                <a:grpSpLocks/>
              </p:cNvGrpSpPr>
              <p:nvPr/>
            </p:nvGrpSpPr>
            <p:grpSpPr bwMode="auto">
              <a:xfrm>
                <a:off x="2520" y="2448"/>
                <a:ext cx="336" cy="311"/>
                <a:chOff x="2568" y="3360"/>
                <a:chExt cx="336" cy="311"/>
              </a:xfrm>
            </p:grpSpPr>
            <p:sp>
              <p:nvSpPr>
                <p:cNvPr id="72795" name="Oval 36"/>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96" name="Text Box 37"/>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97" name="Oval 38"/>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grpSp>
          <p:nvGrpSpPr>
            <p:cNvPr id="72723" name="Group 39"/>
            <p:cNvGrpSpPr>
              <a:grpSpLocks/>
            </p:cNvGrpSpPr>
            <p:nvPr/>
          </p:nvGrpSpPr>
          <p:grpSpPr bwMode="auto">
            <a:xfrm>
              <a:off x="4157" y="1327"/>
              <a:ext cx="336" cy="1487"/>
              <a:chOff x="2520" y="1272"/>
              <a:chExt cx="336" cy="1487"/>
            </a:xfrm>
          </p:grpSpPr>
          <p:grpSp>
            <p:nvGrpSpPr>
              <p:cNvPr id="72775" name="Group 40"/>
              <p:cNvGrpSpPr>
                <a:grpSpLocks/>
              </p:cNvGrpSpPr>
              <p:nvPr/>
            </p:nvGrpSpPr>
            <p:grpSpPr bwMode="auto">
              <a:xfrm>
                <a:off x="2520" y="1656"/>
                <a:ext cx="336" cy="311"/>
                <a:chOff x="2568" y="3360"/>
                <a:chExt cx="336" cy="311"/>
              </a:xfrm>
            </p:grpSpPr>
            <p:sp>
              <p:nvSpPr>
                <p:cNvPr id="72788" name="Oval 41"/>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89" name="Text Box 42"/>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90" name="Oval 43"/>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76" name="Group 44"/>
              <p:cNvGrpSpPr>
                <a:grpSpLocks/>
              </p:cNvGrpSpPr>
              <p:nvPr/>
            </p:nvGrpSpPr>
            <p:grpSpPr bwMode="auto">
              <a:xfrm>
                <a:off x="2520" y="1272"/>
                <a:ext cx="336" cy="311"/>
                <a:chOff x="2568" y="3360"/>
                <a:chExt cx="336" cy="311"/>
              </a:xfrm>
            </p:grpSpPr>
            <p:sp>
              <p:nvSpPr>
                <p:cNvPr id="72785" name="Oval 45"/>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86" name="Text Box 46"/>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87" name="Oval 47"/>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77" name="Group 48"/>
              <p:cNvGrpSpPr>
                <a:grpSpLocks/>
              </p:cNvGrpSpPr>
              <p:nvPr/>
            </p:nvGrpSpPr>
            <p:grpSpPr bwMode="auto">
              <a:xfrm>
                <a:off x="2520" y="2052"/>
                <a:ext cx="336" cy="311"/>
                <a:chOff x="2568" y="3360"/>
                <a:chExt cx="336" cy="311"/>
              </a:xfrm>
            </p:grpSpPr>
            <p:sp>
              <p:nvSpPr>
                <p:cNvPr id="72782" name="Oval 49"/>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83" name="Text Box 50"/>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84" name="Oval 51"/>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78" name="Group 52"/>
              <p:cNvGrpSpPr>
                <a:grpSpLocks/>
              </p:cNvGrpSpPr>
              <p:nvPr/>
            </p:nvGrpSpPr>
            <p:grpSpPr bwMode="auto">
              <a:xfrm>
                <a:off x="2520" y="2448"/>
                <a:ext cx="336" cy="311"/>
                <a:chOff x="2568" y="3360"/>
                <a:chExt cx="336" cy="311"/>
              </a:xfrm>
            </p:grpSpPr>
            <p:sp>
              <p:nvSpPr>
                <p:cNvPr id="72779" name="Oval 53"/>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80" name="Text Box 54"/>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81" name="Oval 55"/>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grpSp>
          <p:nvGrpSpPr>
            <p:cNvPr id="72724" name="Group 56"/>
            <p:cNvGrpSpPr>
              <a:grpSpLocks/>
            </p:cNvGrpSpPr>
            <p:nvPr/>
          </p:nvGrpSpPr>
          <p:grpSpPr bwMode="auto">
            <a:xfrm>
              <a:off x="3869" y="1699"/>
              <a:ext cx="336" cy="311"/>
              <a:chOff x="2568" y="3360"/>
              <a:chExt cx="336" cy="311"/>
            </a:xfrm>
          </p:grpSpPr>
          <p:sp>
            <p:nvSpPr>
              <p:cNvPr id="72772" name="Oval 57"/>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73" name="Text Box 58"/>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74" name="Oval 59"/>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25" name="Group 60"/>
            <p:cNvGrpSpPr>
              <a:grpSpLocks/>
            </p:cNvGrpSpPr>
            <p:nvPr/>
          </p:nvGrpSpPr>
          <p:grpSpPr bwMode="auto">
            <a:xfrm>
              <a:off x="3869" y="1315"/>
              <a:ext cx="336" cy="311"/>
              <a:chOff x="2568" y="3360"/>
              <a:chExt cx="336" cy="311"/>
            </a:xfrm>
          </p:grpSpPr>
          <p:sp>
            <p:nvSpPr>
              <p:cNvPr id="72769" name="Oval 61"/>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70" name="Text Box 62"/>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71" name="Oval 63"/>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sp>
          <p:nvSpPr>
            <p:cNvPr id="72726" name="Oval 64"/>
            <p:cNvSpPr>
              <a:spLocks noChangeArrowheads="1"/>
            </p:cNvSpPr>
            <p:nvPr/>
          </p:nvSpPr>
          <p:spPr bwMode="auto">
            <a:xfrm>
              <a:off x="3917" y="2143"/>
              <a:ext cx="192" cy="192"/>
            </a:xfrm>
            <a:prstGeom prst="ellipse">
              <a:avLst/>
            </a:prstGeom>
            <a:noFill/>
            <a:ln w="9525">
              <a:solidFill>
                <a:schemeClr val="tx1"/>
              </a:solidFill>
              <a:round/>
              <a:headEnd/>
              <a:tailEnd/>
            </a:ln>
          </p:spPr>
          <p:txBody>
            <a:bodyPr wrap="none" anchor="ctr"/>
            <a:lstStyle/>
            <a:p>
              <a:endParaRPr lang="zh-CN" altLang="en-US"/>
            </a:p>
          </p:txBody>
        </p:sp>
        <p:sp>
          <p:nvSpPr>
            <p:cNvPr id="72727" name="Text Box 65"/>
            <p:cNvSpPr txBox="1">
              <a:spLocks noChangeArrowheads="1"/>
            </p:cNvSpPr>
            <p:nvPr/>
          </p:nvSpPr>
          <p:spPr bwMode="auto">
            <a:xfrm>
              <a:off x="3869" y="2095"/>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28" name="Oval 66"/>
            <p:cNvSpPr>
              <a:spLocks noChangeArrowheads="1"/>
            </p:cNvSpPr>
            <p:nvPr/>
          </p:nvSpPr>
          <p:spPr bwMode="auto">
            <a:xfrm>
              <a:off x="4001" y="2359"/>
              <a:ext cx="47" cy="47"/>
            </a:xfrm>
            <a:prstGeom prst="ellipse">
              <a:avLst/>
            </a:prstGeom>
            <a:noFill/>
            <a:ln w="9525">
              <a:solidFill>
                <a:schemeClr val="tx1"/>
              </a:solidFill>
              <a:round/>
              <a:headEnd/>
              <a:tailEnd/>
            </a:ln>
          </p:spPr>
          <p:txBody>
            <a:bodyPr wrap="none" anchor="ctr"/>
            <a:lstStyle/>
            <a:p>
              <a:endParaRPr lang="zh-CN" altLang="en-US"/>
            </a:p>
          </p:txBody>
        </p:sp>
        <p:grpSp>
          <p:nvGrpSpPr>
            <p:cNvPr id="72729" name="Group 67"/>
            <p:cNvGrpSpPr>
              <a:grpSpLocks/>
            </p:cNvGrpSpPr>
            <p:nvPr/>
          </p:nvGrpSpPr>
          <p:grpSpPr bwMode="auto">
            <a:xfrm>
              <a:off x="3869" y="2491"/>
              <a:ext cx="336" cy="311"/>
              <a:chOff x="2568" y="3360"/>
              <a:chExt cx="336" cy="311"/>
            </a:xfrm>
          </p:grpSpPr>
          <p:sp>
            <p:nvSpPr>
              <p:cNvPr id="72766" name="Oval 68"/>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67" name="Text Box 69"/>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68" name="Oval 70"/>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30" name="Group 71"/>
            <p:cNvGrpSpPr>
              <a:grpSpLocks/>
            </p:cNvGrpSpPr>
            <p:nvPr/>
          </p:nvGrpSpPr>
          <p:grpSpPr bwMode="auto">
            <a:xfrm>
              <a:off x="3593" y="1327"/>
              <a:ext cx="336" cy="1487"/>
              <a:chOff x="2520" y="1272"/>
              <a:chExt cx="336" cy="1487"/>
            </a:xfrm>
          </p:grpSpPr>
          <p:grpSp>
            <p:nvGrpSpPr>
              <p:cNvPr id="72750" name="Group 72"/>
              <p:cNvGrpSpPr>
                <a:grpSpLocks/>
              </p:cNvGrpSpPr>
              <p:nvPr/>
            </p:nvGrpSpPr>
            <p:grpSpPr bwMode="auto">
              <a:xfrm>
                <a:off x="2520" y="1656"/>
                <a:ext cx="336" cy="311"/>
                <a:chOff x="2568" y="3360"/>
                <a:chExt cx="336" cy="311"/>
              </a:xfrm>
            </p:grpSpPr>
            <p:sp>
              <p:nvSpPr>
                <p:cNvPr id="72763" name="Oval 73"/>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64" name="Text Box 74"/>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65" name="Oval 75"/>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51" name="Group 76"/>
              <p:cNvGrpSpPr>
                <a:grpSpLocks/>
              </p:cNvGrpSpPr>
              <p:nvPr/>
            </p:nvGrpSpPr>
            <p:grpSpPr bwMode="auto">
              <a:xfrm>
                <a:off x="2520" y="1272"/>
                <a:ext cx="336" cy="311"/>
                <a:chOff x="2568" y="3360"/>
                <a:chExt cx="336" cy="311"/>
              </a:xfrm>
            </p:grpSpPr>
            <p:sp>
              <p:nvSpPr>
                <p:cNvPr id="72760" name="Oval 77"/>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61" name="Text Box 78"/>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62" name="Oval 79"/>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52" name="Group 80"/>
              <p:cNvGrpSpPr>
                <a:grpSpLocks/>
              </p:cNvGrpSpPr>
              <p:nvPr/>
            </p:nvGrpSpPr>
            <p:grpSpPr bwMode="auto">
              <a:xfrm>
                <a:off x="2520" y="2052"/>
                <a:ext cx="336" cy="311"/>
                <a:chOff x="2568" y="3360"/>
                <a:chExt cx="336" cy="311"/>
              </a:xfrm>
            </p:grpSpPr>
            <p:sp>
              <p:nvSpPr>
                <p:cNvPr id="72757" name="Oval 81"/>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58" name="Text Box 82"/>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59" name="Oval 83"/>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53" name="Group 84"/>
              <p:cNvGrpSpPr>
                <a:grpSpLocks/>
              </p:cNvGrpSpPr>
              <p:nvPr/>
            </p:nvGrpSpPr>
            <p:grpSpPr bwMode="auto">
              <a:xfrm>
                <a:off x="2520" y="2448"/>
                <a:ext cx="336" cy="311"/>
                <a:chOff x="2568" y="3360"/>
                <a:chExt cx="336" cy="311"/>
              </a:xfrm>
            </p:grpSpPr>
            <p:sp>
              <p:nvSpPr>
                <p:cNvPr id="72754" name="Oval 85"/>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55" name="Text Box 86"/>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56" name="Oval 87"/>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grpSp>
          <p:nvGrpSpPr>
            <p:cNvPr id="72731" name="Group 88"/>
            <p:cNvGrpSpPr>
              <a:grpSpLocks/>
            </p:cNvGrpSpPr>
            <p:nvPr/>
          </p:nvGrpSpPr>
          <p:grpSpPr bwMode="auto">
            <a:xfrm>
              <a:off x="3317" y="1327"/>
              <a:ext cx="336" cy="1487"/>
              <a:chOff x="2520" y="1272"/>
              <a:chExt cx="336" cy="1487"/>
            </a:xfrm>
          </p:grpSpPr>
          <p:grpSp>
            <p:nvGrpSpPr>
              <p:cNvPr id="72734" name="Group 89"/>
              <p:cNvGrpSpPr>
                <a:grpSpLocks/>
              </p:cNvGrpSpPr>
              <p:nvPr/>
            </p:nvGrpSpPr>
            <p:grpSpPr bwMode="auto">
              <a:xfrm>
                <a:off x="2520" y="1656"/>
                <a:ext cx="336" cy="311"/>
                <a:chOff x="2568" y="3360"/>
                <a:chExt cx="336" cy="311"/>
              </a:xfrm>
            </p:grpSpPr>
            <p:sp>
              <p:nvSpPr>
                <p:cNvPr id="72747" name="Oval 90"/>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48" name="Text Box 91"/>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49" name="Oval 92"/>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35" name="Group 93"/>
              <p:cNvGrpSpPr>
                <a:grpSpLocks/>
              </p:cNvGrpSpPr>
              <p:nvPr/>
            </p:nvGrpSpPr>
            <p:grpSpPr bwMode="auto">
              <a:xfrm>
                <a:off x="2520" y="1272"/>
                <a:ext cx="336" cy="311"/>
                <a:chOff x="2568" y="3360"/>
                <a:chExt cx="336" cy="311"/>
              </a:xfrm>
            </p:grpSpPr>
            <p:sp>
              <p:nvSpPr>
                <p:cNvPr id="72744" name="Oval 94"/>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45" name="Text Box 95"/>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46" name="Oval 96"/>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36" name="Group 97"/>
              <p:cNvGrpSpPr>
                <a:grpSpLocks/>
              </p:cNvGrpSpPr>
              <p:nvPr/>
            </p:nvGrpSpPr>
            <p:grpSpPr bwMode="auto">
              <a:xfrm>
                <a:off x="2520" y="2052"/>
                <a:ext cx="336" cy="311"/>
                <a:chOff x="2568" y="3360"/>
                <a:chExt cx="336" cy="311"/>
              </a:xfrm>
            </p:grpSpPr>
            <p:sp>
              <p:nvSpPr>
                <p:cNvPr id="72741" name="Oval 98"/>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42" name="Text Box 99"/>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43" name="Oval 100"/>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37" name="Group 101"/>
              <p:cNvGrpSpPr>
                <a:grpSpLocks/>
              </p:cNvGrpSpPr>
              <p:nvPr/>
            </p:nvGrpSpPr>
            <p:grpSpPr bwMode="auto">
              <a:xfrm>
                <a:off x="2520" y="2448"/>
                <a:ext cx="336" cy="311"/>
                <a:chOff x="2568" y="3360"/>
                <a:chExt cx="336" cy="311"/>
              </a:xfrm>
            </p:grpSpPr>
            <p:sp>
              <p:nvSpPr>
                <p:cNvPr id="72738" name="Oval 102"/>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39" name="Text Box 103"/>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40" name="Oval 104"/>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sp>
          <p:nvSpPr>
            <p:cNvPr id="72732" name="Oval 106"/>
            <p:cNvSpPr>
              <a:spLocks noChangeArrowheads="1"/>
            </p:cNvSpPr>
            <p:nvPr/>
          </p:nvSpPr>
          <p:spPr bwMode="auto">
            <a:xfrm>
              <a:off x="4422" y="2467"/>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72733" name="Oval 327"/>
            <p:cNvSpPr>
              <a:spLocks noChangeArrowheads="1"/>
            </p:cNvSpPr>
            <p:nvPr/>
          </p:nvSpPr>
          <p:spPr bwMode="auto">
            <a:xfrm>
              <a:off x="4422" y="2137"/>
              <a:ext cx="47" cy="47"/>
            </a:xfrm>
            <a:prstGeom prst="ellipse">
              <a:avLst/>
            </a:prstGeom>
            <a:noFill/>
            <a:ln w="9525">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ox(in)">
                                      <p:cBhvr>
                                        <p:cTn id="17" dur="500"/>
                                        <p:tgtEl>
                                          <p:spTgt spid="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533400" y="446088"/>
            <a:ext cx="7189788" cy="946150"/>
          </a:xfrm>
          <a:prstGeom prst="rect">
            <a:avLst/>
          </a:prstGeom>
          <a:noFill/>
          <a:ln w="38100">
            <a:noFill/>
            <a:miter lim="800000"/>
            <a:headEnd type="none" w="sm" len="sm"/>
            <a:tailEnd type="none" w="sm" len="sm"/>
          </a:ln>
        </p:spPr>
        <p:txBody>
          <a:bodyPr lIns="90000" tIns="46800" rIns="90000" bIns="46800" anchor="ctr">
            <a:spAutoFit/>
          </a:bodyPr>
          <a:lstStyle/>
          <a:p>
            <a:pPr>
              <a:spcBef>
                <a:spcPct val="10000"/>
              </a:spcBef>
            </a:pPr>
            <a:r>
              <a:rPr lang="en-US" altLang="zh-CN" sz="2800" b="1">
                <a:ea typeface="长城楷体"/>
                <a:cs typeface="长城楷体"/>
              </a:rPr>
              <a:t>1</a:t>
            </a:r>
            <a:r>
              <a:rPr lang="zh-CN" altLang="en-US" sz="2800" b="1">
                <a:ea typeface="长城楷体"/>
                <a:cs typeface="长城楷体"/>
              </a:rPr>
              <a:t>、本征半导体中自由电子和空穴的数量是否相等？为什么？</a:t>
            </a:r>
          </a:p>
        </p:txBody>
      </p:sp>
      <p:grpSp>
        <p:nvGrpSpPr>
          <p:cNvPr id="73731" name="Group 3"/>
          <p:cNvGrpSpPr>
            <a:grpSpLocks/>
          </p:cNvGrpSpPr>
          <p:nvPr/>
        </p:nvGrpSpPr>
        <p:grpSpPr bwMode="auto">
          <a:xfrm>
            <a:off x="7848600" y="147638"/>
            <a:ext cx="1200150" cy="1223962"/>
            <a:chOff x="4701" y="196"/>
            <a:chExt cx="756" cy="771"/>
          </a:xfrm>
        </p:grpSpPr>
        <p:sp>
          <p:nvSpPr>
            <p:cNvPr id="73736" name="Freeform 4"/>
            <p:cNvSpPr>
              <a:spLocks/>
            </p:cNvSpPr>
            <p:nvPr/>
          </p:nvSpPr>
          <p:spPr bwMode="auto">
            <a:xfrm>
              <a:off x="4842" y="786"/>
              <a:ext cx="67" cy="181"/>
            </a:xfrm>
            <a:custGeom>
              <a:avLst/>
              <a:gdLst>
                <a:gd name="T0" fmla="*/ 1 w 101"/>
                <a:gd name="T1" fmla="*/ 2 h 238"/>
                <a:gd name="T2" fmla="*/ 1 w 101"/>
                <a:gd name="T3" fmla="*/ 2 h 238"/>
                <a:gd name="T4" fmla="*/ 1 w 101"/>
                <a:gd name="T5" fmla="*/ 0 h 238"/>
                <a:gd name="T6" fmla="*/ 0 w 101"/>
                <a:gd name="T7" fmla="*/ 2 h 238"/>
                <a:gd name="T8" fmla="*/ 1 w 101"/>
                <a:gd name="T9" fmla="*/ 2 h 238"/>
                <a:gd name="T10" fmla="*/ 1 w 101"/>
                <a:gd name="T11" fmla="*/ 2 h 238"/>
                <a:gd name="T12" fmla="*/ 1 w 101"/>
                <a:gd name="T13" fmla="*/ 2 h 238"/>
                <a:gd name="T14" fmla="*/ 1 w 101"/>
                <a:gd name="T15" fmla="*/ 2 h 238"/>
                <a:gd name="T16" fmla="*/ 1 w 101"/>
                <a:gd name="T17" fmla="*/ 2 h 238"/>
                <a:gd name="T18" fmla="*/ 1 w 101"/>
                <a:gd name="T19" fmla="*/ 2 h 238"/>
                <a:gd name="T20" fmla="*/ 1 w 101"/>
                <a:gd name="T21" fmla="*/ 2 h 238"/>
                <a:gd name="T22" fmla="*/ 1 w 101"/>
                <a:gd name="T23" fmla="*/ 2 h 2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
                <a:gd name="T37" fmla="*/ 0 h 238"/>
                <a:gd name="T38" fmla="*/ 101 w 101"/>
                <a:gd name="T39" fmla="*/ 238 h 2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 h="238">
                  <a:moveTo>
                    <a:pt x="98" y="238"/>
                  </a:moveTo>
                  <a:lnTo>
                    <a:pt x="101" y="232"/>
                  </a:lnTo>
                  <a:lnTo>
                    <a:pt x="9" y="0"/>
                  </a:lnTo>
                  <a:lnTo>
                    <a:pt x="0" y="2"/>
                  </a:lnTo>
                  <a:lnTo>
                    <a:pt x="92" y="234"/>
                  </a:lnTo>
                  <a:lnTo>
                    <a:pt x="96" y="229"/>
                  </a:lnTo>
                  <a:lnTo>
                    <a:pt x="92" y="234"/>
                  </a:lnTo>
                  <a:lnTo>
                    <a:pt x="95" y="237"/>
                  </a:lnTo>
                  <a:lnTo>
                    <a:pt x="98" y="238"/>
                  </a:lnTo>
                  <a:lnTo>
                    <a:pt x="100" y="235"/>
                  </a:lnTo>
                  <a:lnTo>
                    <a:pt x="101" y="232"/>
                  </a:lnTo>
                  <a:lnTo>
                    <a:pt x="98" y="238"/>
                  </a:lnTo>
                  <a:close/>
                </a:path>
              </a:pathLst>
            </a:custGeom>
            <a:solidFill>
              <a:srgbClr val="000000"/>
            </a:solidFill>
            <a:ln w="9525">
              <a:noFill/>
              <a:round/>
              <a:headEnd/>
              <a:tailEnd/>
            </a:ln>
          </p:spPr>
          <p:txBody>
            <a:bodyPr/>
            <a:lstStyle/>
            <a:p>
              <a:endParaRPr lang="zh-CN" altLang="en-US"/>
            </a:p>
          </p:txBody>
        </p:sp>
        <p:sp>
          <p:nvSpPr>
            <p:cNvPr id="73737" name="Freeform 5"/>
            <p:cNvSpPr>
              <a:spLocks/>
            </p:cNvSpPr>
            <p:nvPr/>
          </p:nvSpPr>
          <p:spPr bwMode="auto">
            <a:xfrm>
              <a:off x="4884" y="667"/>
              <a:ext cx="34" cy="92"/>
            </a:xfrm>
            <a:custGeom>
              <a:avLst/>
              <a:gdLst>
                <a:gd name="T0" fmla="*/ 1 w 53"/>
                <a:gd name="T1" fmla="*/ 2 h 120"/>
                <a:gd name="T2" fmla="*/ 1 w 53"/>
                <a:gd name="T3" fmla="*/ 2 h 120"/>
                <a:gd name="T4" fmla="*/ 1 w 53"/>
                <a:gd name="T5" fmla="*/ 0 h 120"/>
                <a:gd name="T6" fmla="*/ 0 w 53"/>
                <a:gd name="T7" fmla="*/ 2 h 120"/>
                <a:gd name="T8" fmla="*/ 1 w 53"/>
                <a:gd name="T9" fmla="*/ 2 h 120"/>
                <a:gd name="T10" fmla="*/ 1 w 53"/>
                <a:gd name="T11" fmla="*/ 2 h 120"/>
                <a:gd name="T12" fmla="*/ 1 w 53"/>
                <a:gd name="T13" fmla="*/ 2 h 120"/>
                <a:gd name="T14" fmla="*/ 1 w 53"/>
                <a:gd name="T15" fmla="*/ 2 h 120"/>
                <a:gd name="T16" fmla="*/ 1 w 53"/>
                <a:gd name="T17" fmla="*/ 2 h 120"/>
                <a:gd name="T18" fmla="*/ 1 w 53"/>
                <a:gd name="T19" fmla="*/ 2 h 120"/>
                <a:gd name="T20" fmla="*/ 1 w 53"/>
                <a:gd name="T21" fmla="*/ 2 h 120"/>
                <a:gd name="T22" fmla="*/ 1 w 53"/>
                <a:gd name="T23" fmla="*/ 2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20"/>
                <a:gd name="T38" fmla="*/ 53 w 53"/>
                <a:gd name="T39" fmla="*/ 120 h 1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20">
                  <a:moveTo>
                    <a:pt x="53" y="113"/>
                  </a:moveTo>
                  <a:lnTo>
                    <a:pt x="53" y="114"/>
                  </a:lnTo>
                  <a:lnTo>
                    <a:pt x="10" y="0"/>
                  </a:lnTo>
                  <a:lnTo>
                    <a:pt x="0" y="2"/>
                  </a:lnTo>
                  <a:lnTo>
                    <a:pt x="44" y="116"/>
                  </a:lnTo>
                  <a:lnTo>
                    <a:pt x="44" y="118"/>
                  </a:lnTo>
                  <a:lnTo>
                    <a:pt x="44" y="116"/>
                  </a:lnTo>
                  <a:lnTo>
                    <a:pt x="46" y="119"/>
                  </a:lnTo>
                  <a:lnTo>
                    <a:pt x="50" y="120"/>
                  </a:lnTo>
                  <a:lnTo>
                    <a:pt x="52" y="118"/>
                  </a:lnTo>
                  <a:lnTo>
                    <a:pt x="53" y="114"/>
                  </a:lnTo>
                  <a:lnTo>
                    <a:pt x="53" y="113"/>
                  </a:lnTo>
                  <a:close/>
                </a:path>
              </a:pathLst>
            </a:custGeom>
            <a:solidFill>
              <a:srgbClr val="000000"/>
            </a:solidFill>
            <a:ln w="9525">
              <a:noFill/>
              <a:round/>
              <a:headEnd/>
              <a:tailEnd/>
            </a:ln>
          </p:spPr>
          <p:txBody>
            <a:bodyPr/>
            <a:lstStyle/>
            <a:p>
              <a:endParaRPr lang="zh-CN" altLang="en-US"/>
            </a:p>
          </p:txBody>
        </p:sp>
        <p:sp>
          <p:nvSpPr>
            <p:cNvPr id="73738" name="Freeform 6"/>
            <p:cNvSpPr>
              <a:spLocks/>
            </p:cNvSpPr>
            <p:nvPr/>
          </p:nvSpPr>
          <p:spPr bwMode="auto">
            <a:xfrm>
              <a:off x="4908" y="752"/>
              <a:ext cx="13" cy="26"/>
            </a:xfrm>
            <a:custGeom>
              <a:avLst/>
              <a:gdLst>
                <a:gd name="T0" fmla="*/ 1 w 21"/>
                <a:gd name="T1" fmla="*/ 2 h 32"/>
                <a:gd name="T2" fmla="*/ 1 w 21"/>
                <a:gd name="T3" fmla="*/ 2 h 32"/>
                <a:gd name="T4" fmla="*/ 1 w 21"/>
                <a:gd name="T5" fmla="*/ 2 h 32"/>
                <a:gd name="T6" fmla="*/ 1 w 21"/>
                <a:gd name="T7" fmla="*/ 2 h 32"/>
                <a:gd name="T8" fmla="*/ 1 w 21"/>
                <a:gd name="T9" fmla="*/ 2 h 32"/>
                <a:gd name="T10" fmla="*/ 1 w 21"/>
                <a:gd name="T11" fmla="*/ 0 h 32"/>
                <a:gd name="T12" fmla="*/ 1 w 21"/>
                <a:gd name="T13" fmla="*/ 2 h 32"/>
                <a:gd name="T14" fmla="*/ 1 w 21"/>
                <a:gd name="T15" fmla="*/ 2 h 32"/>
                <a:gd name="T16" fmla="*/ 1 w 21"/>
                <a:gd name="T17" fmla="*/ 2 h 32"/>
                <a:gd name="T18" fmla="*/ 1 w 21"/>
                <a:gd name="T19" fmla="*/ 2 h 32"/>
                <a:gd name="T20" fmla="*/ 0 w 21"/>
                <a:gd name="T21" fmla="*/ 2 h 32"/>
                <a:gd name="T22" fmla="*/ 1 w 21"/>
                <a:gd name="T23" fmla="*/ 2 h 32"/>
                <a:gd name="T24" fmla="*/ 1 w 21"/>
                <a:gd name="T25" fmla="*/ 2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32"/>
                <a:gd name="T41" fmla="*/ 21 w 21"/>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32">
                  <a:moveTo>
                    <a:pt x="4" y="32"/>
                  </a:moveTo>
                  <a:lnTo>
                    <a:pt x="5" y="32"/>
                  </a:lnTo>
                  <a:lnTo>
                    <a:pt x="13" y="26"/>
                  </a:lnTo>
                  <a:lnTo>
                    <a:pt x="17" y="19"/>
                  </a:lnTo>
                  <a:lnTo>
                    <a:pt x="21" y="10"/>
                  </a:lnTo>
                  <a:lnTo>
                    <a:pt x="17" y="0"/>
                  </a:lnTo>
                  <a:lnTo>
                    <a:pt x="8" y="5"/>
                  </a:lnTo>
                  <a:lnTo>
                    <a:pt x="9" y="10"/>
                  </a:lnTo>
                  <a:lnTo>
                    <a:pt x="8" y="15"/>
                  </a:lnTo>
                  <a:lnTo>
                    <a:pt x="6" y="19"/>
                  </a:lnTo>
                  <a:lnTo>
                    <a:pt x="0" y="23"/>
                  </a:lnTo>
                  <a:lnTo>
                    <a:pt x="1" y="23"/>
                  </a:lnTo>
                  <a:lnTo>
                    <a:pt x="4" y="32"/>
                  </a:lnTo>
                  <a:close/>
                </a:path>
              </a:pathLst>
            </a:custGeom>
            <a:solidFill>
              <a:srgbClr val="000000"/>
            </a:solidFill>
            <a:ln w="9525">
              <a:noFill/>
              <a:round/>
              <a:headEnd/>
              <a:tailEnd/>
            </a:ln>
          </p:spPr>
          <p:txBody>
            <a:bodyPr/>
            <a:lstStyle/>
            <a:p>
              <a:endParaRPr lang="zh-CN" altLang="en-US"/>
            </a:p>
          </p:txBody>
        </p:sp>
        <p:sp>
          <p:nvSpPr>
            <p:cNvPr id="73739" name="Freeform 7"/>
            <p:cNvSpPr>
              <a:spLocks/>
            </p:cNvSpPr>
            <p:nvPr/>
          </p:nvSpPr>
          <p:spPr bwMode="auto">
            <a:xfrm>
              <a:off x="4889" y="762"/>
              <a:ext cx="20" cy="16"/>
            </a:xfrm>
            <a:custGeom>
              <a:avLst/>
              <a:gdLst>
                <a:gd name="T0" fmla="*/ 1 w 31"/>
                <a:gd name="T1" fmla="*/ 1 h 22"/>
                <a:gd name="T2" fmla="*/ 0 w 31"/>
                <a:gd name="T3" fmla="*/ 1 h 22"/>
                <a:gd name="T4" fmla="*/ 1 w 31"/>
                <a:gd name="T5" fmla="*/ 1 h 22"/>
                <a:gd name="T6" fmla="*/ 1 w 31"/>
                <a:gd name="T7" fmla="*/ 1 h 22"/>
                <a:gd name="T8" fmla="*/ 1 w 31"/>
                <a:gd name="T9" fmla="*/ 1 h 22"/>
                <a:gd name="T10" fmla="*/ 1 w 31"/>
                <a:gd name="T11" fmla="*/ 1 h 22"/>
                <a:gd name="T12" fmla="*/ 1 w 31"/>
                <a:gd name="T13" fmla="*/ 1 h 22"/>
                <a:gd name="T14" fmla="*/ 1 w 31"/>
                <a:gd name="T15" fmla="*/ 1 h 22"/>
                <a:gd name="T16" fmla="*/ 1 w 31"/>
                <a:gd name="T17" fmla="*/ 1 h 22"/>
                <a:gd name="T18" fmla="*/ 1 w 31"/>
                <a:gd name="T19" fmla="*/ 1 h 22"/>
                <a:gd name="T20" fmla="*/ 1 w 31"/>
                <a:gd name="T21" fmla="*/ 1 h 22"/>
                <a:gd name="T22" fmla="*/ 1 w 31"/>
                <a:gd name="T23" fmla="*/ 0 h 22"/>
                <a:gd name="T24" fmla="*/ 1 w 31"/>
                <a:gd name="T25" fmla="*/ 1 h 22"/>
                <a:gd name="T26" fmla="*/ 1 w 31"/>
                <a:gd name="T27" fmla="*/ 0 h 22"/>
                <a:gd name="T28" fmla="*/ 1 w 31"/>
                <a:gd name="T29" fmla="*/ 0 h 22"/>
                <a:gd name="T30" fmla="*/ 1 w 31"/>
                <a:gd name="T31" fmla="*/ 1 h 22"/>
                <a:gd name="T32" fmla="*/ 0 w 31"/>
                <a:gd name="T33" fmla="*/ 1 h 22"/>
                <a:gd name="T34" fmla="*/ 1 w 3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22"/>
                <a:gd name="T56" fmla="*/ 31 w 3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22">
                  <a:moveTo>
                    <a:pt x="5" y="10"/>
                  </a:moveTo>
                  <a:lnTo>
                    <a:pt x="0" y="6"/>
                  </a:lnTo>
                  <a:lnTo>
                    <a:pt x="4" y="15"/>
                  </a:lnTo>
                  <a:lnTo>
                    <a:pt x="13" y="20"/>
                  </a:lnTo>
                  <a:lnTo>
                    <a:pt x="21" y="22"/>
                  </a:lnTo>
                  <a:lnTo>
                    <a:pt x="31" y="21"/>
                  </a:lnTo>
                  <a:lnTo>
                    <a:pt x="28" y="12"/>
                  </a:lnTo>
                  <a:lnTo>
                    <a:pt x="21" y="13"/>
                  </a:lnTo>
                  <a:lnTo>
                    <a:pt x="16" y="11"/>
                  </a:lnTo>
                  <a:lnTo>
                    <a:pt x="11" y="8"/>
                  </a:lnTo>
                  <a:lnTo>
                    <a:pt x="9" y="4"/>
                  </a:lnTo>
                  <a:lnTo>
                    <a:pt x="3" y="0"/>
                  </a:lnTo>
                  <a:lnTo>
                    <a:pt x="9" y="4"/>
                  </a:lnTo>
                  <a:lnTo>
                    <a:pt x="6" y="0"/>
                  </a:lnTo>
                  <a:lnTo>
                    <a:pt x="3" y="0"/>
                  </a:lnTo>
                  <a:lnTo>
                    <a:pt x="1" y="3"/>
                  </a:lnTo>
                  <a:lnTo>
                    <a:pt x="0" y="6"/>
                  </a:lnTo>
                  <a:lnTo>
                    <a:pt x="5" y="10"/>
                  </a:lnTo>
                  <a:close/>
                </a:path>
              </a:pathLst>
            </a:custGeom>
            <a:solidFill>
              <a:srgbClr val="000000"/>
            </a:solidFill>
            <a:ln w="9525">
              <a:noFill/>
              <a:round/>
              <a:headEnd/>
              <a:tailEnd/>
            </a:ln>
          </p:spPr>
          <p:txBody>
            <a:bodyPr/>
            <a:lstStyle/>
            <a:p>
              <a:endParaRPr lang="zh-CN" altLang="en-US"/>
            </a:p>
          </p:txBody>
        </p:sp>
        <p:sp>
          <p:nvSpPr>
            <p:cNvPr id="73740" name="Freeform 8"/>
            <p:cNvSpPr>
              <a:spLocks/>
            </p:cNvSpPr>
            <p:nvPr/>
          </p:nvSpPr>
          <p:spPr bwMode="auto">
            <a:xfrm>
              <a:off x="4848" y="649"/>
              <a:ext cx="480" cy="312"/>
            </a:xfrm>
            <a:custGeom>
              <a:avLst/>
              <a:gdLst>
                <a:gd name="T0" fmla="*/ 1 w 729"/>
                <a:gd name="T1" fmla="*/ 2 h 410"/>
                <a:gd name="T2" fmla="*/ 1 w 729"/>
                <a:gd name="T3" fmla="*/ 2 h 410"/>
                <a:gd name="T4" fmla="*/ 1 w 729"/>
                <a:gd name="T5" fmla="*/ 2 h 410"/>
                <a:gd name="T6" fmla="*/ 1 w 729"/>
                <a:gd name="T7" fmla="*/ 2 h 410"/>
                <a:gd name="T8" fmla="*/ 1 w 729"/>
                <a:gd name="T9" fmla="*/ 0 h 410"/>
                <a:gd name="T10" fmla="*/ 1 w 729"/>
                <a:gd name="T11" fmla="*/ 2 h 410"/>
                <a:gd name="T12" fmla="*/ 1 w 729"/>
                <a:gd name="T13" fmla="*/ 2 h 410"/>
                <a:gd name="T14" fmla="*/ 1 w 729"/>
                <a:gd name="T15" fmla="*/ 2 h 410"/>
                <a:gd name="T16" fmla="*/ 0 w 729"/>
                <a:gd name="T17" fmla="*/ 2 h 410"/>
                <a:gd name="T18" fmla="*/ 1 w 729"/>
                <a:gd name="T19" fmla="*/ 2 h 410"/>
                <a:gd name="T20" fmla="*/ 1 w 729"/>
                <a:gd name="T21" fmla="*/ 2 h 410"/>
                <a:gd name="T22" fmla="*/ 1 w 729"/>
                <a:gd name="T23" fmla="*/ 2 h 410"/>
                <a:gd name="T24" fmla="*/ 1 w 729"/>
                <a:gd name="T25" fmla="*/ 2 h 4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9"/>
                <a:gd name="T40" fmla="*/ 0 h 410"/>
                <a:gd name="T41" fmla="*/ 729 w 729"/>
                <a:gd name="T42" fmla="*/ 410 h 4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9" h="410">
                  <a:moveTo>
                    <a:pt x="639" y="410"/>
                  </a:moveTo>
                  <a:lnTo>
                    <a:pt x="729" y="95"/>
                  </a:lnTo>
                  <a:lnTo>
                    <a:pt x="603" y="64"/>
                  </a:lnTo>
                  <a:lnTo>
                    <a:pt x="585" y="33"/>
                  </a:lnTo>
                  <a:lnTo>
                    <a:pt x="417" y="0"/>
                  </a:lnTo>
                  <a:lnTo>
                    <a:pt x="393" y="22"/>
                  </a:lnTo>
                  <a:lnTo>
                    <a:pt x="288" y="6"/>
                  </a:lnTo>
                  <a:lnTo>
                    <a:pt x="168" y="153"/>
                  </a:lnTo>
                  <a:lnTo>
                    <a:pt x="0" y="237"/>
                  </a:lnTo>
                  <a:lnTo>
                    <a:pt x="73" y="410"/>
                  </a:lnTo>
                  <a:lnTo>
                    <a:pt x="241" y="284"/>
                  </a:lnTo>
                  <a:lnTo>
                    <a:pt x="199" y="410"/>
                  </a:lnTo>
                  <a:lnTo>
                    <a:pt x="639" y="410"/>
                  </a:lnTo>
                  <a:close/>
                </a:path>
              </a:pathLst>
            </a:custGeom>
            <a:solidFill>
              <a:srgbClr val="0054A5"/>
            </a:solidFill>
            <a:ln w="9525">
              <a:noFill/>
              <a:round/>
              <a:headEnd/>
              <a:tailEnd/>
            </a:ln>
          </p:spPr>
          <p:txBody>
            <a:bodyPr/>
            <a:lstStyle/>
            <a:p>
              <a:endParaRPr lang="zh-CN" altLang="en-US"/>
            </a:p>
          </p:txBody>
        </p:sp>
        <p:sp>
          <p:nvSpPr>
            <p:cNvPr id="73741" name="Freeform 9"/>
            <p:cNvSpPr>
              <a:spLocks/>
            </p:cNvSpPr>
            <p:nvPr/>
          </p:nvSpPr>
          <p:spPr bwMode="auto">
            <a:xfrm>
              <a:off x="5266" y="717"/>
              <a:ext cx="65" cy="244"/>
            </a:xfrm>
            <a:custGeom>
              <a:avLst/>
              <a:gdLst>
                <a:gd name="T0" fmla="*/ 1 w 99"/>
                <a:gd name="T1" fmla="*/ 2 h 320"/>
                <a:gd name="T2" fmla="*/ 1 w 99"/>
                <a:gd name="T3" fmla="*/ 2 h 320"/>
                <a:gd name="T4" fmla="*/ 0 w 99"/>
                <a:gd name="T5" fmla="*/ 2 h 320"/>
                <a:gd name="T6" fmla="*/ 1 w 99"/>
                <a:gd name="T7" fmla="*/ 2 h 320"/>
                <a:gd name="T8" fmla="*/ 1 w 99"/>
                <a:gd name="T9" fmla="*/ 2 h 320"/>
                <a:gd name="T10" fmla="*/ 1 w 99"/>
                <a:gd name="T11" fmla="*/ 0 h 320"/>
                <a:gd name="T12" fmla="*/ 1 w 99"/>
                <a:gd name="T13" fmla="*/ 2 h 320"/>
                <a:gd name="T14" fmla="*/ 1 w 99"/>
                <a:gd name="T15" fmla="*/ 2 h 320"/>
                <a:gd name="T16" fmla="*/ 1 w 99"/>
                <a:gd name="T17" fmla="*/ 0 h 320"/>
                <a:gd name="T18" fmla="*/ 1 w 99"/>
                <a:gd name="T19" fmla="*/ 0 h 320"/>
                <a:gd name="T20" fmla="*/ 1 w 99"/>
                <a:gd name="T21" fmla="*/ 2 h 320"/>
                <a:gd name="T22" fmla="*/ 1 w 99"/>
                <a:gd name="T23" fmla="*/ 2 h 3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9"/>
                <a:gd name="T37" fmla="*/ 0 h 320"/>
                <a:gd name="T38" fmla="*/ 99 w 99"/>
                <a:gd name="T39" fmla="*/ 320 h 3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9" h="320">
                  <a:moveTo>
                    <a:pt x="93" y="9"/>
                  </a:moveTo>
                  <a:lnTo>
                    <a:pt x="90" y="3"/>
                  </a:lnTo>
                  <a:lnTo>
                    <a:pt x="0" y="318"/>
                  </a:lnTo>
                  <a:lnTo>
                    <a:pt x="9" y="320"/>
                  </a:lnTo>
                  <a:lnTo>
                    <a:pt x="99" y="6"/>
                  </a:lnTo>
                  <a:lnTo>
                    <a:pt x="95" y="0"/>
                  </a:lnTo>
                  <a:lnTo>
                    <a:pt x="99" y="6"/>
                  </a:lnTo>
                  <a:lnTo>
                    <a:pt x="98" y="2"/>
                  </a:lnTo>
                  <a:lnTo>
                    <a:pt x="95" y="0"/>
                  </a:lnTo>
                  <a:lnTo>
                    <a:pt x="92" y="0"/>
                  </a:lnTo>
                  <a:lnTo>
                    <a:pt x="90" y="3"/>
                  </a:lnTo>
                  <a:lnTo>
                    <a:pt x="93" y="9"/>
                  </a:lnTo>
                  <a:close/>
                </a:path>
              </a:pathLst>
            </a:custGeom>
            <a:solidFill>
              <a:srgbClr val="000000"/>
            </a:solidFill>
            <a:ln w="9525">
              <a:noFill/>
              <a:round/>
              <a:headEnd/>
              <a:tailEnd/>
            </a:ln>
          </p:spPr>
          <p:txBody>
            <a:bodyPr/>
            <a:lstStyle/>
            <a:p>
              <a:endParaRPr lang="zh-CN" altLang="en-US"/>
            </a:p>
          </p:txBody>
        </p:sp>
        <p:sp>
          <p:nvSpPr>
            <p:cNvPr id="73742" name="Freeform 10"/>
            <p:cNvSpPr>
              <a:spLocks/>
            </p:cNvSpPr>
            <p:nvPr/>
          </p:nvSpPr>
          <p:spPr bwMode="auto">
            <a:xfrm>
              <a:off x="5241" y="695"/>
              <a:ext cx="89" cy="30"/>
            </a:xfrm>
            <a:custGeom>
              <a:avLst/>
              <a:gdLst>
                <a:gd name="T0" fmla="*/ 0 w 132"/>
                <a:gd name="T1" fmla="*/ 2 h 40"/>
                <a:gd name="T2" fmla="*/ 1 w 132"/>
                <a:gd name="T3" fmla="*/ 2 h 40"/>
                <a:gd name="T4" fmla="*/ 1 w 132"/>
                <a:gd name="T5" fmla="*/ 2 h 40"/>
                <a:gd name="T6" fmla="*/ 1 w 132"/>
                <a:gd name="T7" fmla="*/ 2 h 40"/>
                <a:gd name="T8" fmla="*/ 1 w 132"/>
                <a:gd name="T9" fmla="*/ 0 h 40"/>
                <a:gd name="T10" fmla="*/ 1 w 132"/>
                <a:gd name="T11" fmla="*/ 2 h 40"/>
                <a:gd name="T12" fmla="*/ 1 w 132"/>
                <a:gd name="T13" fmla="*/ 0 h 40"/>
                <a:gd name="T14" fmla="*/ 1 w 132"/>
                <a:gd name="T15" fmla="*/ 1 h 40"/>
                <a:gd name="T16" fmla="*/ 0 w 132"/>
                <a:gd name="T17" fmla="*/ 2 h 40"/>
                <a:gd name="T18" fmla="*/ 1 w 132"/>
                <a:gd name="T19" fmla="*/ 2 h 40"/>
                <a:gd name="T20" fmla="*/ 1 w 132"/>
                <a:gd name="T21" fmla="*/ 2 h 40"/>
                <a:gd name="T22" fmla="*/ 0 w 132"/>
                <a:gd name="T23" fmla="*/ 2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40"/>
                <a:gd name="T38" fmla="*/ 132 w 132"/>
                <a:gd name="T39" fmla="*/ 40 h 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40">
                  <a:moveTo>
                    <a:pt x="0" y="7"/>
                  </a:moveTo>
                  <a:lnTo>
                    <a:pt x="3" y="9"/>
                  </a:lnTo>
                  <a:lnTo>
                    <a:pt x="130" y="40"/>
                  </a:lnTo>
                  <a:lnTo>
                    <a:pt x="132" y="31"/>
                  </a:lnTo>
                  <a:lnTo>
                    <a:pt x="6" y="0"/>
                  </a:lnTo>
                  <a:lnTo>
                    <a:pt x="9" y="2"/>
                  </a:lnTo>
                  <a:lnTo>
                    <a:pt x="6" y="0"/>
                  </a:lnTo>
                  <a:lnTo>
                    <a:pt x="2" y="1"/>
                  </a:lnTo>
                  <a:lnTo>
                    <a:pt x="0" y="3"/>
                  </a:lnTo>
                  <a:lnTo>
                    <a:pt x="1" y="7"/>
                  </a:lnTo>
                  <a:lnTo>
                    <a:pt x="3" y="9"/>
                  </a:lnTo>
                  <a:lnTo>
                    <a:pt x="0" y="7"/>
                  </a:lnTo>
                  <a:close/>
                </a:path>
              </a:pathLst>
            </a:custGeom>
            <a:solidFill>
              <a:srgbClr val="000000"/>
            </a:solidFill>
            <a:ln w="9525">
              <a:noFill/>
              <a:round/>
              <a:headEnd/>
              <a:tailEnd/>
            </a:ln>
          </p:spPr>
          <p:txBody>
            <a:bodyPr/>
            <a:lstStyle/>
            <a:p>
              <a:endParaRPr lang="zh-CN" altLang="en-US"/>
            </a:p>
          </p:txBody>
        </p:sp>
        <p:sp>
          <p:nvSpPr>
            <p:cNvPr id="73743" name="Freeform 11"/>
            <p:cNvSpPr>
              <a:spLocks/>
            </p:cNvSpPr>
            <p:nvPr/>
          </p:nvSpPr>
          <p:spPr bwMode="auto">
            <a:xfrm>
              <a:off x="5231" y="670"/>
              <a:ext cx="17" cy="29"/>
            </a:xfrm>
            <a:custGeom>
              <a:avLst/>
              <a:gdLst>
                <a:gd name="T0" fmla="*/ 1 w 26"/>
                <a:gd name="T1" fmla="*/ 2 h 38"/>
                <a:gd name="T2" fmla="*/ 0 w 26"/>
                <a:gd name="T3" fmla="*/ 2 h 38"/>
                <a:gd name="T4" fmla="*/ 1 w 26"/>
                <a:gd name="T5" fmla="*/ 2 h 38"/>
                <a:gd name="T6" fmla="*/ 1 w 26"/>
                <a:gd name="T7" fmla="*/ 2 h 38"/>
                <a:gd name="T8" fmla="*/ 1 w 26"/>
                <a:gd name="T9" fmla="*/ 2 h 38"/>
                <a:gd name="T10" fmla="*/ 1 w 26"/>
                <a:gd name="T11" fmla="*/ 0 h 38"/>
                <a:gd name="T12" fmla="*/ 1 w 26"/>
                <a:gd name="T13" fmla="*/ 2 h 38"/>
                <a:gd name="T14" fmla="*/ 1 w 26"/>
                <a:gd name="T15" fmla="*/ 0 h 38"/>
                <a:gd name="T16" fmla="*/ 1 w 26"/>
                <a:gd name="T17" fmla="*/ 0 h 38"/>
                <a:gd name="T18" fmla="*/ 0 w 26"/>
                <a:gd name="T19" fmla="*/ 2 h 38"/>
                <a:gd name="T20" fmla="*/ 0 w 26"/>
                <a:gd name="T21" fmla="*/ 2 h 38"/>
                <a:gd name="T22" fmla="*/ 1 w 26"/>
                <a:gd name="T23" fmla="*/ 2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8"/>
                <a:gd name="T38" fmla="*/ 26 w 26"/>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8">
                  <a:moveTo>
                    <a:pt x="4" y="9"/>
                  </a:moveTo>
                  <a:lnTo>
                    <a:pt x="0" y="7"/>
                  </a:lnTo>
                  <a:lnTo>
                    <a:pt x="17" y="38"/>
                  </a:lnTo>
                  <a:lnTo>
                    <a:pt x="26" y="33"/>
                  </a:lnTo>
                  <a:lnTo>
                    <a:pt x="9" y="2"/>
                  </a:lnTo>
                  <a:lnTo>
                    <a:pt x="4" y="0"/>
                  </a:lnTo>
                  <a:lnTo>
                    <a:pt x="9" y="2"/>
                  </a:lnTo>
                  <a:lnTo>
                    <a:pt x="7" y="0"/>
                  </a:lnTo>
                  <a:lnTo>
                    <a:pt x="3" y="0"/>
                  </a:lnTo>
                  <a:lnTo>
                    <a:pt x="0" y="3"/>
                  </a:lnTo>
                  <a:lnTo>
                    <a:pt x="0" y="7"/>
                  </a:lnTo>
                  <a:lnTo>
                    <a:pt x="4" y="9"/>
                  </a:lnTo>
                  <a:close/>
                </a:path>
              </a:pathLst>
            </a:custGeom>
            <a:solidFill>
              <a:srgbClr val="000000"/>
            </a:solidFill>
            <a:ln w="9525">
              <a:noFill/>
              <a:round/>
              <a:headEnd/>
              <a:tailEnd/>
            </a:ln>
          </p:spPr>
          <p:txBody>
            <a:bodyPr/>
            <a:lstStyle/>
            <a:p>
              <a:endParaRPr lang="zh-CN" altLang="en-US"/>
            </a:p>
          </p:txBody>
        </p:sp>
        <p:sp>
          <p:nvSpPr>
            <p:cNvPr id="73744" name="Freeform 12"/>
            <p:cNvSpPr>
              <a:spLocks/>
            </p:cNvSpPr>
            <p:nvPr/>
          </p:nvSpPr>
          <p:spPr bwMode="auto">
            <a:xfrm>
              <a:off x="5121" y="646"/>
              <a:ext cx="113" cy="32"/>
            </a:xfrm>
            <a:custGeom>
              <a:avLst/>
              <a:gdLst>
                <a:gd name="T0" fmla="*/ 1 w 172"/>
                <a:gd name="T1" fmla="*/ 1 h 43"/>
                <a:gd name="T2" fmla="*/ 1 w 172"/>
                <a:gd name="T3" fmla="*/ 1 h 43"/>
                <a:gd name="T4" fmla="*/ 1 w 172"/>
                <a:gd name="T5" fmla="*/ 1 h 43"/>
                <a:gd name="T6" fmla="*/ 1 w 172"/>
                <a:gd name="T7" fmla="*/ 1 h 43"/>
                <a:gd name="T8" fmla="*/ 1 w 172"/>
                <a:gd name="T9" fmla="*/ 0 h 43"/>
                <a:gd name="T10" fmla="*/ 1 w 172"/>
                <a:gd name="T11" fmla="*/ 1 h 43"/>
                <a:gd name="T12" fmla="*/ 1 w 172"/>
                <a:gd name="T13" fmla="*/ 0 h 43"/>
                <a:gd name="T14" fmla="*/ 1 w 172"/>
                <a:gd name="T15" fmla="*/ 1 h 43"/>
                <a:gd name="T16" fmla="*/ 0 w 172"/>
                <a:gd name="T17" fmla="*/ 1 h 43"/>
                <a:gd name="T18" fmla="*/ 1 w 172"/>
                <a:gd name="T19" fmla="*/ 1 h 43"/>
                <a:gd name="T20" fmla="*/ 1 w 172"/>
                <a:gd name="T21" fmla="*/ 1 h 43"/>
                <a:gd name="T22" fmla="*/ 1 w 172"/>
                <a:gd name="T23" fmla="*/ 1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2"/>
                <a:gd name="T37" fmla="*/ 0 h 43"/>
                <a:gd name="T38" fmla="*/ 172 w 172"/>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2" h="43">
                  <a:moveTo>
                    <a:pt x="8" y="8"/>
                  </a:moveTo>
                  <a:lnTo>
                    <a:pt x="4" y="10"/>
                  </a:lnTo>
                  <a:lnTo>
                    <a:pt x="172" y="43"/>
                  </a:lnTo>
                  <a:lnTo>
                    <a:pt x="172" y="34"/>
                  </a:lnTo>
                  <a:lnTo>
                    <a:pt x="4" y="0"/>
                  </a:lnTo>
                  <a:lnTo>
                    <a:pt x="1" y="2"/>
                  </a:lnTo>
                  <a:lnTo>
                    <a:pt x="4" y="0"/>
                  </a:lnTo>
                  <a:lnTo>
                    <a:pt x="1" y="2"/>
                  </a:lnTo>
                  <a:lnTo>
                    <a:pt x="0" y="5"/>
                  </a:lnTo>
                  <a:lnTo>
                    <a:pt x="1" y="8"/>
                  </a:lnTo>
                  <a:lnTo>
                    <a:pt x="4" y="10"/>
                  </a:lnTo>
                  <a:lnTo>
                    <a:pt x="8" y="8"/>
                  </a:lnTo>
                  <a:close/>
                </a:path>
              </a:pathLst>
            </a:custGeom>
            <a:solidFill>
              <a:srgbClr val="000000"/>
            </a:solidFill>
            <a:ln w="9525">
              <a:noFill/>
              <a:round/>
              <a:headEnd/>
              <a:tailEnd/>
            </a:ln>
          </p:spPr>
          <p:txBody>
            <a:bodyPr/>
            <a:lstStyle/>
            <a:p>
              <a:endParaRPr lang="zh-CN" altLang="en-US"/>
            </a:p>
          </p:txBody>
        </p:sp>
        <p:sp>
          <p:nvSpPr>
            <p:cNvPr id="73745" name="Freeform 13"/>
            <p:cNvSpPr>
              <a:spLocks/>
            </p:cNvSpPr>
            <p:nvPr/>
          </p:nvSpPr>
          <p:spPr bwMode="auto">
            <a:xfrm>
              <a:off x="5105" y="646"/>
              <a:ext cx="21" cy="23"/>
            </a:xfrm>
            <a:custGeom>
              <a:avLst/>
              <a:gdLst>
                <a:gd name="T0" fmla="*/ 1 w 33"/>
                <a:gd name="T1" fmla="*/ 2 h 29"/>
                <a:gd name="T2" fmla="*/ 1 w 33"/>
                <a:gd name="T3" fmla="*/ 2 h 29"/>
                <a:gd name="T4" fmla="*/ 1 w 33"/>
                <a:gd name="T5" fmla="*/ 2 h 29"/>
                <a:gd name="T6" fmla="*/ 1 w 33"/>
                <a:gd name="T7" fmla="*/ 0 h 29"/>
                <a:gd name="T8" fmla="*/ 1 w 33"/>
                <a:gd name="T9" fmla="*/ 2 h 29"/>
                <a:gd name="T10" fmla="*/ 1 w 33"/>
                <a:gd name="T11" fmla="*/ 2 h 29"/>
                <a:gd name="T12" fmla="*/ 1 w 33"/>
                <a:gd name="T13" fmla="*/ 2 h 29"/>
                <a:gd name="T14" fmla="*/ 0 w 33"/>
                <a:gd name="T15" fmla="*/ 2 h 29"/>
                <a:gd name="T16" fmla="*/ 1 w 33"/>
                <a:gd name="T17" fmla="*/ 2 h 29"/>
                <a:gd name="T18" fmla="*/ 1 w 33"/>
                <a:gd name="T19" fmla="*/ 2 h 29"/>
                <a:gd name="T20" fmla="*/ 1 w 33"/>
                <a:gd name="T21" fmla="*/ 2 h 29"/>
                <a:gd name="T22" fmla="*/ 1 w 33"/>
                <a:gd name="T23" fmla="*/ 2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9"/>
                <a:gd name="T38" fmla="*/ 33 w 33"/>
                <a:gd name="T39" fmla="*/ 29 h 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9">
                  <a:moveTo>
                    <a:pt x="5" y="29"/>
                  </a:moveTo>
                  <a:lnTo>
                    <a:pt x="9" y="28"/>
                  </a:lnTo>
                  <a:lnTo>
                    <a:pt x="33" y="6"/>
                  </a:lnTo>
                  <a:lnTo>
                    <a:pt x="26" y="0"/>
                  </a:lnTo>
                  <a:lnTo>
                    <a:pt x="2" y="21"/>
                  </a:lnTo>
                  <a:lnTo>
                    <a:pt x="5" y="20"/>
                  </a:lnTo>
                  <a:lnTo>
                    <a:pt x="2" y="21"/>
                  </a:lnTo>
                  <a:lnTo>
                    <a:pt x="0" y="25"/>
                  </a:lnTo>
                  <a:lnTo>
                    <a:pt x="2" y="28"/>
                  </a:lnTo>
                  <a:lnTo>
                    <a:pt x="5" y="29"/>
                  </a:lnTo>
                  <a:lnTo>
                    <a:pt x="9" y="28"/>
                  </a:lnTo>
                  <a:lnTo>
                    <a:pt x="5" y="29"/>
                  </a:lnTo>
                  <a:close/>
                </a:path>
              </a:pathLst>
            </a:custGeom>
            <a:solidFill>
              <a:srgbClr val="000000"/>
            </a:solidFill>
            <a:ln w="9525">
              <a:noFill/>
              <a:round/>
              <a:headEnd/>
              <a:tailEnd/>
            </a:ln>
          </p:spPr>
          <p:txBody>
            <a:bodyPr/>
            <a:lstStyle/>
            <a:p>
              <a:endParaRPr lang="zh-CN" altLang="en-US"/>
            </a:p>
          </p:txBody>
        </p:sp>
        <p:sp>
          <p:nvSpPr>
            <p:cNvPr id="73746" name="Freeform 14"/>
            <p:cNvSpPr>
              <a:spLocks/>
            </p:cNvSpPr>
            <p:nvPr/>
          </p:nvSpPr>
          <p:spPr bwMode="auto">
            <a:xfrm>
              <a:off x="5035" y="650"/>
              <a:ext cx="72" cy="19"/>
            </a:xfrm>
            <a:custGeom>
              <a:avLst/>
              <a:gdLst>
                <a:gd name="T0" fmla="*/ 1 w 109"/>
                <a:gd name="T1" fmla="*/ 2 h 25"/>
                <a:gd name="T2" fmla="*/ 1 w 109"/>
                <a:gd name="T3" fmla="*/ 2 h 25"/>
                <a:gd name="T4" fmla="*/ 1 w 109"/>
                <a:gd name="T5" fmla="*/ 2 h 25"/>
                <a:gd name="T6" fmla="*/ 1 w 109"/>
                <a:gd name="T7" fmla="*/ 2 h 25"/>
                <a:gd name="T8" fmla="*/ 1 w 109"/>
                <a:gd name="T9" fmla="*/ 0 h 25"/>
                <a:gd name="T10" fmla="*/ 1 w 109"/>
                <a:gd name="T11" fmla="*/ 1 h 25"/>
                <a:gd name="T12" fmla="*/ 1 w 109"/>
                <a:gd name="T13" fmla="*/ 0 h 25"/>
                <a:gd name="T14" fmla="*/ 1 w 109"/>
                <a:gd name="T15" fmla="*/ 1 h 25"/>
                <a:gd name="T16" fmla="*/ 0 w 109"/>
                <a:gd name="T17" fmla="*/ 2 h 25"/>
                <a:gd name="T18" fmla="*/ 1 w 109"/>
                <a:gd name="T19" fmla="*/ 2 h 25"/>
                <a:gd name="T20" fmla="*/ 1 w 109"/>
                <a:gd name="T21" fmla="*/ 2 h 25"/>
                <a:gd name="T22" fmla="*/ 1 w 109"/>
                <a:gd name="T23" fmla="*/ 2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9"/>
                <a:gd name="T37" fmla="*/ 0 h 25"/>
                <a:gd name="T38" fmla="*/ 109 w 109"/>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9" h="25">
                  <a:moveTo>
                    <a:pt x="8" y="8"/>
                  </a:moveTo>
                  <a:lnTo>
                    <a:pt x="4" y="9"/>
                  </a:lnTo>
                  <a:lnTo>
                    <a:pt x="109" y="25"/>
                  </a:lnTo>
                  <a:lnTo>
                    <a:pt x="109" y="16"/>
                  </a:lnTo>
                  <a:lnTo>
                    <a:pt x="4" y="0"/>
                  </a:lnTo>
                  <a:lnTo>
                    <a:pt x="1" y="1"/>
                  </a:lnTo>
                  <a:lnTo>
                    <a:pt x="4" y="0"/>
                  </a:lnTo>
                  <a:lnTo>
                    <a:pt x="1" y="1"/>
                  </a:lnTo>
                  <a:lnTo>
                    <a:pt x="0" y="5"/>
                  </a:lnTo>
                  <a:lnTo>
                    <a:pt x="1" y="8"/>
                  </a:lnTo>
                  <a:lnTo>
                    <a:pt x="4" y="9"/>
                  </a:lnTo>
                  <a:lnTo>
                    <a:pt x="8" y="8"/>
                  </a:lnTo>
                  <a:close/>
                </a:path>
              </a:pathLst>
            </a:custGeom>
            <a:solidFill>
              <a:srgbClr val="000000"/>
            </a:solidFill>
            <a:ln w="9525">
              <a:noFill/>
              <a:round/>
              <a:headEnd/>
              <a:tailEnd/>
            </a:ln>
          </p:spPr>
          <p:txBody>
            <a:bodyPr/>
            <a:lstStyle/>
            <a:p>
              <a:endParaRPr lang="zh-CN" altLang="en-US"/>
            </a:p>
          </p:txBody>
        </p:sp>
        <p:sp>
          <p:nvSpPr>
            <p:cNvPr id="73747" name="Freeform 15"/>
            <p:cNvSpPr>
              <a:spLocks/>
            </p:cNvSpPr>
            <p:nvPr/>
          </p:nvSpPr>
          <p:spPr bwMode="auto">
            <a:xfrm>
              <a:off x="4956" y="650"/>
              <a:ext cx="84" cy="119"/>
            </a:xfrm>
            <a:custGeom>
              <a:avLst/>
              <a:gdLst>
                <a:gd name="T0" fmla="*/ 1 w 129"/>
                <a:gd name="T1" fmla="*/ 2 h 156"/>
                <a:gd name="T2" fmla="*/ 1 w 129"/>
                <a:gd name="T3" fmla="*/ 2 h 156"/>
                <a:gd name="T4" fmla="*/ 1 w 129"/>
                <a:gd name="T5" fmla="*/ 2 h 156"/>
                <a:gd name="T6" fmla="*/ 1 w 129"/>
                <a:gd name="T7" fmla="*/ 0 h 156"/>
                <a:gd name="T8" fmla="*/ 1 w 129"/>
                <a:gd name="T9" fmla="*/ 2 h 156"/>
                <a:gd name="T10" fmla="*/ 1 w 129"/>
                <a:gd name="T11" fmla="*/ 2 h 156"/>
                <a:gd name="T12" fmla="*/ 1 w 129"/>
                <a:gd name="T13" fmla="*/ 2 h 156"/>
                <a:gd name="T14" fmla="*/ 0 w 129"/>
                <a:gd name="T15" fmla="*/ 2 h 156"/>
                <a:gd name="T16" fmla="*/ 1 w 129"/>
                <a:gd name="T17" fmla="*/ 2 h 156"/>
                <a:gd name="T18" fmla="*/ 1 w 129"/>
                <a:gd name="T19" fmla="*/ 2 h 156"/>
                <a:gd name="T20" fmla="*/ 1 w 129"/>
                <a:gd name="T21" fmla="*/ 2 h 156"/>
                <a:gd name="T22" fmla="*/ 1 w 129"/>
                <a:gd name="T23" fmla="*/ 2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
                <a:gd name="T37" fmla="*/ 0 h 156"/>
                <a:gd name="T38" fmla="*/ 129 w 129"/>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 h="156">
                  <a:moveTo>
                    <a:pt x="7" y="156"/>
                  </a:moveTo>
                  <a:lnTo>
                    <a:pt x="8" y="154"/>
                  </a:lnTo>
                  <a:lnTo>
                    <a:pt x="129" y="7"/>
                  </a:lnTo>
                  <a:lnTo>
                    <a:pt x="122" y="0"/>
                  </a:lnTo>
                  <a:lnTo>
                    <a:pt x="1" y="148"/>
                  </a:lnTo>
                  <a:lnTo>
                    <a:pt x="2" y="146"/>
                  </a:lnTo>
                  <a:lnTo>
                    <a:pt x="1" y="148"/>
                  </a:lnTo>
                  <a:lnTo>
                    <a:pt x="0" y="151"/>
                  </a:lnTo>
                  <a:lnTo>
                    <a:pt x="1" y="154"/>
                  </a:lnTo>
                  <a:lnTo>
                    <a:pt x="5" y="156"/>
                  </a:lnTo>
                  <a:lnTo>
                    <a:pt x="8" y="154"/>
                  </a:lnTo>
                  <a:lnTo>
                    <a:pt x="7" y="156"/>
                  </a:lnTo>
                  <a:close/>
                </a:path>
              </a:pathLst>
            </a:custGeom>
            <a:solidFill>
              <a:srgbClr val="000000"/>
            </a:solidFill>
            <a:ln w="9525">
              <a:noFill/>
              <a:round/>
              <a:headEnd/>
              <a:tailEnd/>
            </a:ln>
          </p:spPr>
          <p:txBody>
            <a:bodyPr/>
            <a:lstStyle/>
            <a:p>
              <a:endParaRPr lang="zh-CN" altLang="en-US"/>
            </a:p>
          </p:txBody>
        </p:sp>
        <p:sp>
          <p:nvSpPr>
            <p:cNvPr id="73748" name="Freeform 16"/>
            <p:cNvSpPr>
              <a:spLocks/>
            </p:cNvSpPr>
            <p:nvPr/>
          </p:nvSpPr>
          <p:spPr bwMode="auto">
            <a:xfrm>
              <a:off x="4846" y="762"/>
              <a:ext cx="114" cy="71"/>
            </a:xfrm>
            <a:custGeom>
              <a:avLst/>
              <a:gdLst>
                <a:gd name="T0" fmla="*/ 1 w 175"/>
                <a:gd name="T1" fmla="*/ 2 h 94"/>
                <a:gd name="T2" fmla="*/ 1 w 175"/>
                <a:gd name="T3" fmla="*/ 2 h 94"/>
                <a:gd name="T4" fmla="*/ 1 w 175"/>
                <a:gd name="T5" fmla="*/ 2 h 94"/>
                <a:gd name="T6" fmla="*/ 1 w 175"/>
                <a:gd name="T7" fmla="*/ 0 h 94"/>
                <a:gd name="T8" fmla="*/ 1 w 175"/>
                <a:gd name="T9" fmla="*/ 2 h 94"/>
                <a:gd name="T10" fmla="*/ 0 w 175"/>
                <a:gd name="T11" fmla="*/ 2 h 94"/>
                <a:gd name="T12" fmla="*/ 1 w 175"/>
                <a:gd name="T13" fmla="*/ 2 h 94"/>
                <a:gd name="T14" fmla="*/ 0 w 175"/>
                <a:gd name="T15" fmla="*/ 2 h 94"/>
                <a:gd name="T16" fmla="*/ 0 w 175"/>
                <a:gd name="T17" fmla="*/ 2 h 94"/>
                <a:gd name="T18" fmla="*/ 1 w 175"/>
                <a:gd name="T19" fmla="*/ 2 h 94"/>
                <a:gd name="T20" fmla="*/ 1 w 175"/>
                <a:gd name="T21" fmla="*/ 2 h 94"/>
                <a:gd name="T22" fmla="*/ 1 w 175"/>
                <a:gd name="T23" fmla="*/ 2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5"/>
                <a:gd name="T37" fmla="*/ 0 h 94"/>
                <a:gd name="T38" fmla="*/ 175 w 175"/>
                <a:gd name="T39" fmla="*/ 94 h 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5" h="94">
                  <a:moveTo>
                    <a:pt x="9" y="88"/>
                  </a:moveTo>
                  <a:lnTo>
                    <a:pt x="7" y="94"/>
                  </a:lnTo>
                  <a:lnTo>
                    <a:pt x="175" y="10"/>
                  </a:lnTo>
                  <a:lnTo>
                    <a:pt x="170" y="0"/>
                  </a:lnTo>
                  <a:lnTo>
                    <a:pt x="2" y="84"/>
                  </a:lnTo>
                  <a:lnTo>
                    <a:pt x="0" y="90"/>
                  </a:lnTo>
                  <a:lnTo>
                    <a:pt x="2" y="84"/>
                  </a:lnTo>
                  <a:lnTo>
                    <a:pt x="0" y="87"/>
                  </a:lnTo>
                  <a:lnTo>
                    <a:pt x="0" y="90"/>
                  </a:lnTo>
                  <a:lnTo>
                    <a:pt x="3" y="94"/>
                  </a:lnTo>
                  <a:lnTo>
                    <a:pt x="7" y="94"/>
                  </a:lnTo>
                  <a:lnTo>
                    <a:pt x="9" y="88"/>
                  </a:lnTo>
                  <a:close/>
                </a:path>
              </a:pathLst>
            </a:custGeom>
            <a:solidFill>
              <a:srgbClr val="000000"/>
            </a:solidFill>
            <a:ln w="9525">
              <a:noFill/>
              <a:round/>
              <a:headEnd/>
              <a:tailEnd/>
            </a:ln>
          </p:spPr>
          <p:txBody>
            <a:bodyPr/>
            <a:lstStyle/>
            <a:p>
              <a:endParaRPr lang="zh-CN" altLang="en-US"/>
            </a:p>
          </p:txBody>
        </p:sp>
        <p:sp>
          <p:nvSpPr>
            <p:cNvPr id="73749" name="Freeform 17"/>
            <p:cNvSpPr>
              <a:spLocks/>
            </p:cNvSpPr>
            <p:nvPr/>
          </p:nvSpPr>
          <p:spPr bwMode="auto">
            <a:xfrm>
              <a:off x="4846" y="829"/>
              <a:ext cx="54" cy="135"/>
            </a:xfrm>
            <a:custGeom>
              <a:avLst/>
              <a:gdLst>
                <a:gd name="T0" fmla="*/ 1 w 83"/>
                <a:gd name="T1" fmla="*/ 2 h 178"/>
                <a:gd name="T2" fmla="*/ 1 w 83"/>
                <a:gd name="T3" fmla="*/ 2 h 178"/>
                <a:gd name="T4" fmla="*/ 1 w 83"/>
                <a:gd name="T5" fmla="*/ 0 h 178"/>
                <a:gd name="T6" fmla="*/ 0 w 83"/>
                <a:gd name="T7" fmla="*/ 2 h 178"/>
                <a:gd name="T8" fmla="*/ 1 w 83"/>
                <a:gd name="T9" fmla="*/ 2 h 178"/>
                <a:gd name="T10" fmla="*/ 1 w 83"/>
                <a:gd name="T11" fmla="*/ 2 h 178"/>
                <a:gd name="T12" fmla="*/ 1 w 83"/>
                <a:gd name="T13" fmla="*/ 2 h 178"/>
                <a:gd name="T14" fmla="*/ 1 w 83"/>
                <a:gd name="T15" fmla="*/ 2 h 178"/>
                <a:gd name="T16" fmla="*/ 1 w 83"/>
                <a:gd name="T17" fmla="*/ 2 h 178"/>
                <a:gd name="T18" fmla="*/ 1 w 83"/>
                <a:gd name="T19" fmla="*/ 2 h 178"/>
                <a:gd name="T20" fmla="*/ 1 w 83"/>
                <a:gd name="T21" fmla="*/ 2 h 178"/>
                <a:gd name="T22" fmla="*/ 1 w 83"/>
                <a:gd name="T23" fmla="*/ 2 h 1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178"/>
                <a:gd name="T38" fmla="*/ 83 w 83"/>
                <a:gd name="T39" fmla="*/ 178 h 1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178">
                  <a:moveTo>
                    <a:pt x="76" y="169"/>
                  </a:moveTo>
                  <a:lnTo>
                    <a:pt x="83" y="173"/>
                  </a:lnTo>
                  <a:lnTo>
                    <a:pt x="9" y="0"/>
                  </a:lnTo>
                  <a:lnTo>
                    <a:pt x="0" y="2"/>
                  </a:lnTo>
                  <a:lnTo>
                    <a:pt x="74" y="175"/>
                  </a:lnTo>
                  <a:lnTo>
                    <a:pt x="80" y="178"/>
                  </a:lnTo>
                  <a:lnTo>
                    <a:pt x="74" y="175"/>
                  </a:lnTo>
                  <a:lnTo>
                    <a:pt x="76" y="177"/>
                  </a:lnTo>
                  <a:lnTo>
                    <a:pt x="79" y="178"/>
                  </a:lnTo>
                  <a:lnTo>
                    <a:pt x="82" y="176"/>
                  </a:lnTo>
                  <a:lnTo>
                    <a:pt x="83" y="173"/>
                  </a:lnTo>
                  <a:lnTo>
                    <a:pt x="76" y="169"/>
                  </a:lnTo>
                  <a:close/>
                </a:path>
              </a:pathLst>
            </a:custGeom>
            <a:solidFill>
              <a:srgbClr val="000000"/>
            </a:solidFill>
            <a:ln w="9525">
              <a:noFill/>
              <a:round/>
              <a:headEnd/>
              <a:tailEnd/>
            </a:ln>
          </p:spPr>
          <p:txBody>
            <a:bodyPr/>
            <a:lstStyle/>
            <a:p>
              <a:endParaRPr lang="zh-CN" altLang="en-US"/>
            </a:p>
          </p:txBody>
        </p:sp>
        <p:sp>
          <p:nvSpPr>
            <p:cNvPr id="73750" name="Freeform 18"/>
            <p:cNvSpPr>
              <a:spLocks/>
            </p:cNvSpPr>
            <p:nvPr/>
          </p:nvSpPr>
          <p:spPr bwMode="auto">
            <a:xfrm>
              <a:off x="5240" y="679"/>
              <a:ext cx="217" cy="282"/>
            </a:xfrm>
            <a:custGeom>
              <a:avLst/>
              <a:gdLst>
                <a:gd name="T0" fmla="*/ 1 w 331"/>
                <a:gd name="T1" fmla="*/ 0 h 370"/>
                <a:gd name="T2" fmla="*/ 1 w 331"/>
                <a:gd name="T3" fmla="*/ 2 h 370"/>
                <a:gd name="T4" fmla="*/ 1 w 331"/>
                <a:gd name="T5" fmla="*/ 2 h 370"/>
                <a:gd name="T6" fmla="*/ 1 w 331"/>
                <a:gd name="T7" fmla="*/ 2 h 370"/>
                <a:gd name="T8" fmla="*/ 1 w 331"/>
                <a:gd name="T9" fmla="*/ 2 h 370"/>
                <a:gd name="T10" fmla="*/ 1 w 331"/>
                <a:gd name="T11" fmla="*/ 2 h 370"/>
                <a:gd name="T12" fmla="*/ 1 w 331"/>
                <a:gd name="T13" fmla="*/ 2 h 370"/>
                <a:gd name="T14" fmla="*/ 1 w 331"/>
                <a:gd name="T15" fmla="*/ 2 h 370"/>
                <a:gd name="T16" fmla="*/ 1 w 331"/>
                <a:gd name="T17" fmla="*/ 2 h 370"/>
                <a:gd name="T18" fmla="*/ 1 w 331"/>
                <a:gd name="T19" fmla="*/ 2 h 370"/>
                <a:gd name="T20" fmla="*/ 1 w 331"/>
                <a:gd name="T21" fmla="*/ 2 h 370"/>
                <a:gd name="T22" fmla="*/ 1 w 331"/>
                <a:gd name="T23" fmla="*/ 2 h 370"/>
                <a:gd name="T24" fmla="*/ 1 w 331"/>
                <a:gd name="T25" fmla="*/ 2 h 370"/>
                <a:gd name="T26" fmla="*/ 1 w 331"/>
                <a:gd name="T27" fmla="*/ 2 h 370"/>
                <a:gd name="T28" fmla="*/ 1 w 331"/>
                <a:gd name="T29" fmla="*/ 2 h 370"/>
                <a:gd name="T30" fmla="*/ 1 w 331"/>
                <a:gd name="T31" fmla="*/ 2 h 370"/>
                <a:gd name="T32" fmla="*/ 1 w 331"/>
                <a:gd name="T33" fmla="*/ 2 h 370"/>
                <a:gd name="T34" fmla="*/ 1 w 331"/>
                <a:gd name="T35" fmla="*/ 2 h 370"/>
                <a:gd name="T36" fmla="*/ 1 w 331"/>
                <a:gd name="T37" fmla="*/ 2 h 370"/>
                <a:gd name="T38" fmla="*/ 1 w 331"/>
                <a:gd name="T39" fmla="*/ 2 h 370"/>
                <a:gd name="T40" fmla="*/ 1 w 331"/>
                <a:gd name="T41" fmla="*/ 2 h 370"/>
                <a:gd name="T42" fmla="*/ 1 w 331"/>
                <a:gd name="T43" fmla="*/ 2 h 370"/>
                <a:gd name="T44" fmla="*/ 1 w 331"/>
                <a:gd name="T45" fmla="*/ 2 h 370"/>
                <a:gd name="T46" fmla="*/ 1 w 331"/>
                <a:gd name="T47" fmla="*/ 2 h 370"/>
                <a:gd name="T48" fmla="*/ 1 w 331"/>
                <a:gd name="T49" fmla="*/ 2 h 370"/>
                <a:gd name="T50" fmla="*/ 1 w 331"/>
                <a:gd name="T51" fmla="*/ 2 h 370"/>
                <a:gd name="T52" fmla="*/ 1 w 331"/>
                <a:gd name="T53" fmla="*/ 2 h 370"/>
                <a:gd name="T54" fmla="*/ 1 w 331"/>
                <a:gd name="T55" fmla="*/ 2 h 370"/>
                <a:gd name="T56" fmla="*/ 1 w 331"/>
                <a:gd name="T57" fmla="*/ 2 h 370"/>
                <a:gd name="T58" fmla="*/ 1 w 331"/>
                <a:gd name="T59" fmla="*/ 2 h 370"/>
                <a:gd name="T60" fmla="*/ 1 w 331"/>
                <a:gd name="T61" fmla="*/ 2 h 370"/>
                <a:gd name="T62" fmla="*/ 1 w 331"/>
                <a:gd name="T63" fmla="*/ 2 h 370"/>
                <a:gd name="T64" fmla="*/ 1 w 331"/>
                <a:gd name="T65" fmla="*/ 2 h 370"/>
                <a:gd name="T66" fmla="*/ 1 w 331"/>
                <a:gd name="T67" fmla="*/ 2 h 370"/>
                <a:gd name="T68" fmla="*/ 1 w 331"/>
                <a:gd name="T69" fmla="*/ 2 h 370"/>
                <a:gd name="T70" fmla="*/ 1 w 331"/>
                <a:gd name="T71" fmla="*/ 2 h 370"/>
                <a:gd name="T72" fmla="*/ 1 w 331"/>
                <a:gd name="T73" fmla="*/ 2 h 370"/>
                <a:gd name="T74" fmla="*/ 1 w 331"/>
                <a:gd name="T75" fmla="*/ 2 h 370"/>
                <a:gd name="T76" fmla="*/ 1 w 331"/>
                <a:gd name="T77" fmla="*/ 2 h 370"/>
                <a:gd name="T78" fmla="*/ 1 w 331"/>
                <a:gd name="T79" fmla="*/ 2 h 370"/>
                <a:gd name="T80" fmla="*/ 0 w 331"/>
                <a:gd name="T81" fmla="*/ 2 h 370"/>
                <a:gd name="T82" fmla="*/ 1 w 331"/>
                <a:gd name="T83" fmla="*/ 0 h 3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1"/>
                <a:gd name="T127" fmla="*/ 0 h 370"/>
                <a:gd name="T128" fmla="*/ 331 w 331"/>
                <a:gd name="T129" fmla="*/ 370 h 3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1" h="370">
                  <a:moveTo>
                    <a:pt x="181" y="0"/>
                  </a:moveTo>
                  <a:lnTo>
                    <a:pt x="198" y="31"/>
                  </a:lnTo>
                  <a:lnTo>
                    <a:pt x="218" y="67"/>
                  </a:lnTo>
                  <a:lnTo>
                    <a:pt x="240" y="105"/>
                  </a:lnTo>
                  <a:lnTo>
                    <a:pt x="263" y="143"/>
                  </a:lnTo>
                  <a:lnTo>
                    <a:pt x="284" y="180"/>
                  </a:lnTo>
                  <a:lnTo>
                    <a:pt x="302" y="212"/>
                  </a:lnTo>
                  <a:lnTo>
                    <a:pt x="317" y="238"/>
                  </a:lnTo>
                  <a:lnTo>
                    <a:pt x="326" y="256"/>
                  </a:lnTo>
                  <a:lnTo>
                    <a:pt x="330" y="267"/>
                  </a:lnTo>
                  <a:lnTo>
                    <a:pt x="331" y="280"/>
                  </a:lnTo>
                  <a:lnTo>
                    <a:pt x="330" y="294"/>
                  </a:lnTo>
                  <a:lnTo>
                    <a:pt x="326" y="306"/>
                  </a:lnTo>
                  <a:lnTo>
                    <a:pt x="322" y="320"/>
                  </a:lnTo>
                  <a:lnTo>
                    <a:pt x="313" y="333"/>
                  </a:lnTo>
                  <a:lnTo>
                    <a:pt x="303" y="344"/>
                  </a:lnTo>
                  <a:lnTo>
                    <a:pt x="292" y="355"/>
                  </a:lnTo>
                  <a:lnTo>
                    <a:pt x="278" y="362"/>
                  </a:lnTo>
                  <a:lnTo>
                    <a:pt x="264" y="367"/>
                  </a:lnTo>
                  <a:lnTo>
                    <a:pt x="249" y="370"/>
                  </a:lnTo>
                  <a:lnTo>
                    <a:pt x="234" y="370"/>
                  </a:lnTo>
                  <a:lnTo>
                    <a:pt x="220" y="367"/>
                  </a:lnTo>
                  <a:lnTo>
                    <a:pt x="208" y="364"/>
                  </a:lnTo>
                  <a:lnTo>
                    <a:pt x="196" y="358"/>
                  </a:lnTo>
                  <a:lnTo>
                    <a:pt x="187" y="350"/>
                  </a:lnTo>
                  <a:lnTo>
                    <a:pt x="181" y="343"/>
                  </a:lnTo>
                  <a:lnTo>
                    <a:pt x="173" y="335"/>
                  </a:lnTo>
                  <a:lnTo>
                    <a:pt x="165" y="325"/>
                  </a:lnTo>
                  <a:lnTo>
                    <a:pt x="155" y="312"/>
                  </a:lnTo>
                  <a:lnTo>
                    <a:pt x="143" y="298"/>
                  </a:lnTo>
                  <a:lnTo>
                    <a:pt x="131" y="283"/>
                  </a:lnTo>
                  <a:lnTo>
                    <a:pt x="118" y="267"/>
                  </a:lnTo>
                  <a:lnTo>
                    <a:pt x="104" y="250"/>
                  </a:lnTo>
                  <a:lnTo>
                    <a:pt x="90" y="234"/>
                  </a:lnTo>
                  <a:lnTo>
                    <a:pt x="76" y="217"/>
                  </a:lnTo>
                  <a:lnTo>
                    <a:pt x="63" y="199"/>
                  </a:lnTo>
                  <a:lnTo>
                    <a:pt x="49" y="182"/>
                  </a:lnTo>
                  <a:lnTo>
                    <a:pt x="36" y="166"/>
                  </a:lnTo>
                  <a:lnTo>
                    <a:pt x="23" y="151"/>
                  </a:lnTo>
                  <a:lnTo>
                    <a:pt x="11" y="136"/>
                  </a:lnTo>
                  <a:lnTo>
                    <a:pt x="0" y="123"/>
                  </a:lnTo>
                  <a:lnTo>
                    <a:pt x="181" y="0"/>
                  </a:lnTo>
                  <a:close/>
                </a:path>
              </a:pathLst>
            </a:custGeom>
            <a:solidFill>
              <a:srgbClr val="0054A5"/>
            </a:solidFill>
            <a:ln w="9525">
              <a:noFill/>
              <a:round/>
              <a:headEnd/>
              <a:tailEnd/>
            </a:ln>
          </p:spPr>
          <p:txBody>
            <a:bodyPr/>
            <a:lstStyle/>
            <a:p>
              <a:endParaRPr lang="zh-CN" altLang="en-US"/>
            </a:p>
          </p:txBody>
        </p:sp>
        <p:sp>
          <p:nvSpPr>
            <p:cNvPr id="73751" name="Freeform 19"/>
            <p:cNvSpPr>
              <a:spLocks/>
            </p:cNvSpPr>
            <p:nvPr/>
          </p:nvSpPr>
          <p:spPr bwMode="auto">
            <a:xfrm>
              <a:off x="5356" y="678"/>
              <a:ext cx="101" cy="198"/>
            </a:xfrm>
            <a:custGeom>
              <a:avLst/>
              <a:gdLst>
                <a:gd name="T0" fmla="*/ 1 w 154"/>
                <a:gd name="T1" fmla="*/ 2 h 260"/>
                <a:gd name="T2" fmla="*/ 1 w 154"/>
                <a:gd name="T3" fmla="*/ 2 h 260"/>
                <a:gd name="T4" fmla="*/ 1 w 154"/>
                <a:gd name="T5" fmla="*/ 2 h 260"/>
                <a:gd name="T6" fmla="*/ 1 w 154"/>
                <a:gd name="T7" fmla="*/ 2 h 260"/>
                <a:gd name="T8" fmla="*/ 1 w 154"/>
                <a:gd name="T9" fmla="*/ 2 h 260"/>
                <a:gd name="T10" fmla="*/ 1 w 154"/>
                <a:gd name="T11" fmla="*/ 2 h 260"/>
                <a:gd name="T12" fmla="*/ 1 w 154"/>
                <a:gd name="T13" fmla="*/ 2 h 260"/>
                <a:gd name="T14" fmla="*/ 1 w 154"/>
                <a:gd name="T15" fmla="*/ 2 h 260"/>
                <a:gd name="T16" fmla="*/ 1 w 154"/>
                <a:gd name="T17" fmla="*/ 2 h 260"/>
                <a:gd name="T18" fmla="*/ 1 w 154"/>
                <a:gd name="T19" fmla="*/ 0 h 260"/>
                <a:gd name="T20" fmla="*/ 0 w 154"/>
                <a:gd name="T21" fmla="*/ 2 h 260"/>
                <a:gd name="T22" fmla="*/ 1 w 154"/>
                <a:gd name="T23" fmla="*/ 2 h 260"/>
                <a:gd name="T24" fmla="*/ 1 w 154"/>
                <a:gd name="T25" fmla="*/ 2 h 260"/>
                <a:gd name="T26" fmla="*/ 1 w 154"/>
                <a:gd name="T27" fmla="*/ 2 h 260"/>
                <a:gd name="T28" fmla="*/ 1 w 154"/>
                <a:gd name="T29" fmla="*/ 2 h 260"/>
                <a:gd name="T30" fmla="*/ 1 w 154"/>
                <a:gd name="T31" fmla="*/ 2 h 260"/>
                <a:gd name="T32" fmla="*/ 1 w 154"/>
                <a:gd name="T33" fmla="*/ 2 h 260"/>
                <a:gd name="T34" fmla="*/ 1 w 154"/>
                <a:gd name="T35" fmla="*/ 2 h 260"/>
                <a:gd name="T36" fmla="*/ 1 w 154"/>
                <a:gd name="T37" fmla="*/ 2 h 260"/>
                <a:gd name="T38" fmla="*/ 1 w 154"/>
                <a:gd name="T39" fmla="*/ 2 h 260"/>
                <a:gd name="T40" fmla="*/ 1 w 154"/>
                <a:gd name="T41" fmla="*/ 2 h 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4"/>
                <a:gd name="T64" fmla="*/ 0 h 260"/>
                <a:gd name="T65" fmla="*/ 154 w 154"/>
                <a:gd name="T66" fmla="*/ 260 h 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4" h="260">
                  <a:moveTo>
                    <a:pt x="154" y="255"/>
                  </a:moveTo>
                  <a:lnTo>
                    <a:pt x="154" y="255"/>
                  </a:lnTo>
                  <a:lnTo>
                    <a:pt x="145" y="238"/>
                  </a:lnTo>
                  <a:lnTo>
                    <a:pt x="130" y="212"/>
                  </a:lnTo>
                  <a:lnTo>
                    <a:pt x="111" y="179"/>
                  </a:lnTo>
                  <a:lnTo>
                    <a:pt x="90" y="143"/>
                  </a:lnTo>
                  <a:lnTo>
                    <a:pt x="67" y="105"/>
                  </a:lnTo>
                  <a:lnTo>
                    <a:pt x="46" y="67"/>
                  </a:lnTo>
                  <a:lnTo>
                    <a:pt x="26" y="31"/>
                  </a:lnTo>
                  <a:lnTo>
                    <a:pt x="9" y="0"/>
                  </a:lnTo>
                  <a:lnTo>
                    <a:pt x="0" y="5"/>
                  </a:lnTo>
                  <a:lnTo>
                    <a:pt x="17" y="36"/>
                  </a:lnTo>
                  <a:lnTo>
                    <a:pt x="36" y="71"/>
                  </a:lnTo>
                  <a:lnTo>
                    <a:pt x="58" y="109"/>
                  </a:lnTo>
                  <a:lnTo>
                    <a:pt x="81" y="147"/>
                  </a:lnTo>
                  <a:lnTo>
                    <a:pt x="102" y="184"/>
                  </a:lnTo>
                  <a:lnTo>
                    <a:pt x="120" y="216"/>
                  </a:lnTo>
                  <a:lnTo>
                    <a:pt x="135" y="243"/>
                  </a:lnTo>
                  <a:lnTo>
                    <a:pt x="145" y="260"/>
                  </a:lnTo>
                  <a:lnTo>
                    <a:pt x="154" y="255"/>
                  </a:lnTo>
                  <a:close/>
                </a:path>
              </a:pathLst>
            </a:custGeom>
            <a:solidFill>
              <a:srgbClr val="000000"/>
            </a:solidFill>
            <a:ln w="9525">
              <a:noFill/>
              <a:round/>
              <a:headEnd/>
              <a:tailEnd/>
            </a:ln>
          </p:spPr>
          <p:txBody>
            <a:bodyPr/>
            <a:lstStyle/>
            <a:p>
              <a:endParaRPr lang="zh-CN" altLang="en-US"/>
            </a:p>
          </p:txBody>
        </p:sp>
        <p:sp>
          <p:nvSpPr>
            <p:cNvPr id="73752" name="Freeform 20"/>
            <p:cNvSpPr>
              <a:spLocks/>
            </p:cNvSpPr>
            <p:nvPr/>
          </p:nvSpPr>
          <p:spPr bwMode="auto">
            <a:xfrm>
              <a:off x="5236" y="769"/>
              <a:ext cx="129" cy="180"/>
            </a:xfrm>
            <a:custGeom>
              <a:avLst/>
              <a:gdLst>
                <a:gd name="T0" fmla="*/ 1 w 194"/>
                <a:gd name="T1" fmla="*/ 0 h 235"/>
                <a:gd name="T2" fmla="*/ 1 w 194"/>
                <a:gd name="T3" fmla="*/ 2 h 235"/>
                <a:gd name="T4" fmla="*/ 1 w 194"/>
                <a:gd name="T5" fmla="*/ 2 h 235"/>
                <a:gd name="T6" fmla="*/ 1 w 194"/>
                <a:gd name="T7" fmla="*/ 2 h 235"/>
                <a:gd name="T8" fmla="*/ 1 w 194"/>
                <a:gd name="T9" fmla="*/ 2 h 235"/>
                <a:gd name="T10" fmla="*/ 1 w 194"/>
                <a:gd name="T11" fmla="*/ 2 h 235"/>
                <a:gd name="T12" fmla="*/ 1 w 194"/>
                <a:gd name="T13" fmla="*/ 2 h 235"/>
                <a:gd name="T14" fmla="*/ 1 w 194"/>
                <a:gd name="T15" fmla="*/ 2 h 235"/>
                <a:gd name="T16" fmla="*/ 1 w 194"/>
                <a:gd name="T17" fmla="*/ 2 h 235"/>
                <a:gd name="T18" fmla="*/ 1 w 194"/>
                <a:gd name="T19" fmla="*/ 2 h 235"/>
                <a:gd name="T20" fmla="*/ 1 w 194"/>
                <a:gd name="T21" fmla="*/ 2 h 235"/>
                <a:gd name="T22" fmla="*/ 1 w 194"/>
                <a:gd name="T23" fmla="*/ 2 h 235"/>
                <a:gd name="T24" fmla="*/ 1 w 194"/>
                <a:gd name="T25" fmla="*/ 2 h 235"/>
                <a:gd name="T26" fmla="*/ 1 w 194"/>
                <a:gd name="T27" fmla="*/ 2 h 235"/>
                <a:gd name="T28" fmla="*/ 1 w 194"/>
                <a:gd name="T29" fmla="*/ 2 h 235"/>
                <a:gd name="T30" fmla="*/ 1 w 194"/>
                <a:gd name="T31" fmla="*/ 2 h 235"/>
                <a:gd name="T32" fmla="*/ 1 w 194"/>
                <a:gd name="T33" fmla="*/ 2 h 235"/>
                <a:gd name="T34" fmla="*/ 1 w 194"/>
                <a:gd name="T35" fmla="*/ 2 h 235"/>
                <a:gd name="T36" fmla="*/ 1 w 194"/>
                <a:gd name="T37" fmla="*/ 2 h 235"/>
                <a:gd name="T38" fmla="*/ 1 w 194"/>
                <a:gd name="T39" fmla="*/ 2 h 235"/>
                <a:gd name="T40" fmla="*/ 1 w 194"/>
                <a:gd name="T41" fmla="*/ 2 h 235"/>
                <a:gd name="T42" fmla="*/ 1 w 194"/>
                <a:gd name="T43" fmla="*/ 2 h 235"/>
                <a:gd name="T44" fmla="*/ 1 w 194"/>
                <a:gd name="T45" fmla="*/ 2 h 235"/>
                <a:gd name="T46" fmla="*/ 1 w 194"/>
                <a:gd name="T47" fmla="*/ 2 h 235"/>
                <a:gd name="T48" fmla="*/ 1 w 194"/>
                <a:gd name="T49" fmla="*/ 2 h 235"/>
                <a:gd name="T50" fmla="*/ 1 w 194"/>
                <a:gd name="T51" fmla="*/ 2 h 235"/>
                <a:gd name="T52" fmla="*/ 1 w 194"/>
                <a:gd name="T53" fmla="*/ 2 h 235"/>
                <a:gd name="T54" fmla="*/ 1 w 194"/>
                <a:gd name="T55" fmla="*/ 2 h 235"/>
                <a:gd name="T56" fmla="*/ 1 w 194"/>
                <a:gd name="T57" fmla="*/ 2 h 235"/>
                <a:gd name="T58" fmla="*/ 1 w 194"/>
                <a:gd name="T59" fmla="*/ 2 h 235"/>
                <a:gd name="T60" fmla="*/ 1 w 194"/>
                <a:gd name="T61" fmla="*/ 2 h 235"/>
                <a:gd name="T62" fmla="*/ 1 w 194"/>
                <a:gd name="T63" fmla="*/ 2 h 235"/>
                <a:gd name="T64" fmla="*/ 1 w 194"/>
                <a:gd name="T65" fmla="*/ 2 h 235"/>
                <a:gd name="T66" fmla="*/ 1 w 194"/>
                <a:gd name="T67" fmla="*/ 2 h 235"/>
                <a:gd name="T68" fmla="*/ 1 w 194"/>
                <a:gd name="T69" fmla="*/ 1 h 235"/>
                <a:gd name="T70" fmla="*/ 1 w 194"/>
                <a:gd name="T71" fmla="*/ 2 h 235"/>
                <a:gd name="T72" fmla="*/ 1 w 194"/>
                <a:gd name="T73" fmla="*/ 1 h 235"/>
                <a:gd name="T74" fmla="*/ 1 w 194"/>
                <a:gd name="T75" fmla="*/ 0 h 235"/>
                <a:gd name="T76" fmla="*/ 1 w 194"/>
                <a:gd name="T77" fmla="*/ 1 h 235"/>
                <a:gd name="T78" fmla="*/ 0 w 194"/>
                <a:gd name="T79" fmla="*/ 2 h 235"/>
                <a:gd name="T80" fmla="*/ 1 w 194"/>
                <a:gd name="T81" fmla="*/ 2 h 235"/>
                <a:gd name="T82" fmla="*/ 1 w 194"/>
                <a:gd name="T83" fmla="*/ 0 h 2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35"/>
                <a:gd name="T128" fmla="*/ 194 w 194"/>
                <a:gd name="T129" fmla="*/ 235 h 2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35">
                  <a:moveTo>
                    <a:pt x="2" y="0"/>
                  </a:moveTo>
                  <a:lnTo>
                    <a:pt x="1" y="8"/>
                  </a:lnTo>
                  <a:lnTo>
                    <a:pt x="11" y="21"/>
                  </a:lnTo>
                  <a:lnTo>
                    <a:pt x="24" y="35"/>
                  </a:lnTo>
                  <a:lnTo>
                    <a:pt x="37" y="50"/>
                  </a:lnTo>
                  <a:lnTo>
                    <a:pt x="49" y="67"/>
                  </a:lnTo>
                  <a:lnTo>
                    <a:pt x="63" y="84"/>
                  </a:lnTo>
                  <a:lnTo>
                    <a:pt x="77" y="101"/>
                  </a:lnTo>
                  <a:lnTo>
                    <a:pt x="91" y="118"/>
                  </a:lnTo>
                  <a:lnTo>
                    <a:pt x="105" y="134"/>
                  </a:lnTo>
                  <a:lnTo>
                    <a:pt x="118" y="152"/>
                  </a:lnTo>
                  <a:lnTo>
                    <a:pt x="131" y="168"/>
                  </a:lnTo>
                  <a:lnTo>
                    <a:pt x="144" y="183"/>
                  </a:lnTo>
                  <a:lnTo>
                    <a:pt x="155" y="197"/>
                  </a:lnTo>
                  <a:lnTo>
                    <a:pt x="166" y="209"/>
                  </a:lnTo>
                  <a:lnTo>
                    <a:pt x="174" y="220"/>
                  </a:lnTo>
                  <a:lnTo>
                    <a:pt x="182" y="228"/>
                  </a:lnTo>
                  <a:lnTo>
                    <a:pt x="187" y="235"/>
                  </a:lnTo>
                  <a:lnTo>
                    <a:pt x="194" y="228"/>
                  </a:lnTo>
                  <a:lnTo>
                    <a:pt x="189" y="221"/>
                  </a:lnTo>
                  <a:lnTo>
                    <a:pt x="181" y="213"/>
                  </a:lnTo>
                  <a:lnTo>
                    <a:pt x="172" y="202"/>
                  </a:lnTo>
                  <a:lnTo>
                    <a:pt x="162" y="190"/>
                  </a:lnTo>
                  <a:lnTo>
                    <a:pt x="151" y="176"/>
                  </a:lnTo>
                  <a:lnTo>
                    <a:pt x="138" y="161"/>
                  </a:lnTo>
                  <a:lnTo>
                    <a:pt x="125" y="145"/>
                  </a:lnTo>
                  <a:lnTo>
                    <a:pt x="111" y="128"/>
                  </a:lnTo>
                  <a:lnTo>
                    <a:pt x="98" y="111"/>
                  </a:lnTo>
                  <a:lnTo>
                    <a:pt x="84" y="94"/>
                  </a:lnTo>
                  <a:lnTo>
                    <a:pt x="70" y="77"/>
                  </a:lnTo>
                  <a:lnTo>
                    <a:pt x="56" y="60"/>
                  </a:lnTo>
                  <a:lnTo>
                    <a:pt x="44" y="44"/>
                  </a:lnTo>
                  <a:lnTo>
                    <a:pt x="31" y="29"/>
                  </a:lnTo>
                  <a:lnTo>
                    <a:pt x="18" y="14"/>
                  </a:lnTo>
                  <a:lnTo>
                    <a:pt x="8" y="1"/>
                  </a:lnTo>
                  <a:lnTo>
                    <a:pt x="7" y="9"/>
                  </a:lnTo>
                  <a:lnTo>
                    <a:pt x="8" y="1"/>
                  </a:lnTo>
                  <a:lnTo>
                    <a:pt x="4" y="0"/>
                  </a:lnTo>
                  <a:lnTo>
                    <a:pt x="1" y="1"/>
                  </a:lnTo>
                  <a:lnTo>
                    <a:pt x="0" y="4"/>
                  </a:lnTo>
                  <a:lnTo>
                    <a:pt x="1" y="8"/>
                  </a:lnTo>
                  <a:lnTo>
                    <a:pt x="2" y="0"/>
                  </a:lnTo>
                  <a:close/>
                </a:path>
              </a:pathLst>
            </a:custGeom>
            <a:solidFill>
              <a:srgbClr val="000000"/>
            </a:solidFill>
            <a:ln w="9525">
              <a:noFill/>
              <a:round/>
              <a:headEnd/>
              <a:tailEnd/>
            </a:ln>
          </p:spPr>
          <p:txBody>
            <a:bodyPr/>
            <a:lstStyle/>
            <a:p>
              <a:endParaRPr lang="zh-CN" altLang="en-US"/>
            </a:p>
          </p:txBody>
        </p:sp>
        <p:sp>
          <p:nvSpPr>
            <p:cNvPr id="73753" name="Freeform 21"/>
            <p:cNvSpPr>
              <a:spLocks/>
            </p:cNvSpPr>
            <p:nvPr/>
          </p:nvSpPr>
          <p:spPr bwMode="auto">
            <a:xfrm>
              <a:off x="5239" y="676"/>
              <a:ext cx="122" cy="101"/>
            </a:xfrm>
            <a:custGeom>
              <a:avLst/>
              <a:gdLst>
                <a:gd name="T0" fmla="*/ 1 w 188"/>
                <a:gd name="T1" fmla="*/ 2 h 132"/>
                <a:gd name="T2" fmla="*/ 1 w 188"/>
                <a:gd name="T3" fmla="*/ 0 h 132"/>
                <a:gd name="T4" fmla="*/ 0 w 188"/>
                <a:gd name="T5" fmla="*/ 2 h 132"/>
                <a:gd name="T6" fmla="*/ 1 w 188"/>
                <a:gd name="T7" fmla="*/ 2 h 132"/>
                <a:gd name="T8" fmla="*/ 1 w 188"/>
                <a:gd name="T9" fmla="*/ 2 h 132"/>
                <a:gd name="T10" fmla="*/ 1 w 188"/>
                <a:gd name="T11" fmla="*/ 2 h 132"/>
                <a:gd name="T12" fmla="*/ 1 w 188"/>
                <a:gd name="T13" fmla="*/ 2 h 132"/>
                <a:gd name="T14" fmla="*/ 1 w 188"/>
                <a:gd name="T15" fmla="*/ 2 h 132"/>
                <a:gd name="T16" fmla="*/ 1 w 188"/>
                <a:gd name="T17" fmla="*/ 2 h 132"/>
                <a:gd name="T18" fmla="*/ 1 w 188"/>
                <a:gd name="T19" fmla="*/ 0 h 132"/>
                <a:gd name="T20" fmla="*/ 1 w 188"/>
                <a:gd name="T21" fmla="*/ 0 h 132"/>
                <a:gd name="T22" fmla="*/ 1 w 188"/>
                <a:gd name="T23" fmla="*/ 2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132"/>
                <a:gd name="T38" fmla="*/ 188 w 188"/>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132">
                  <a:moveTo>
                    <a:pt x="188" y="2"/>
                  </a:moveTo>
                  <a:lnTo>
                    <a:pt x="181" y="0"/>
                  </a:lnTo>
                  <a:lnTo>
                    <a:pt x="0" y="123"/>
                  </a:lnTo>
                  <a:lnTo>
                    <a:pt x="5" y="132"/>
                  </a:lnTo>
                  <a:lnTo>
                    <a:pt x="185" y="9"/>
                  </a:lnTo>
                  <a:lnTo>
                    <a:pt x="179" y="7"/>
                  </a:lnTo>
                  <a:lnTo>
                    <a:pt x="185" y="9"/>
                  </a:lnTo>
                  <a:lnTo>
                    <a:pt x="188" y="7"/>
                  </a:lnTo>
                  <a:lnTo>
                    <a:pt x="188" y="2"/>
                  </a:lnTo>
                  <a:lnTo>
                    <a:pt x="184" y="0"/>
                  </a:lnTo>
                  <a:lnTo>
                    <a:pt x="181" y="0"/>
                  </a:lnTo>
                  <a:lnTo>
                    <a:pt x="188" y="2"/>
                  </a:lnTo>
                  <a:close/>
                </a:path>
              </a:pathLst>
            </a:custGeom>
            <a:solidFill>
              <a:srgbClr val="000000"/>
            </a:solidFill>
            <a:ln w="9525">
              <a:noFill/>
              <a:round/>
              <a:headEnd/>
              <a:tailEnd/>
            </a:ln>
          </p:spPr>
          <p:txBody>
            <a:bodyPr/>
            <a:lstStyle/>
            <a:p>
              <a:endParaRPr lang="zh-CN" altLang="en-US"/>
            </a:p>
          </p:txBody>
        </p:sp>
        <p:sp>
          <p:nvSpPr>
            <p:cNvPr id="73754" name="Freeform 22"/>
            <p:cNvSpPr>
              <a:spLocks/>
            </p:cNvSpPr>
            <p:nvPr/>
          </p:nvSpPr>
          <p:spPr bwMode="auto">
            <a:xfrm>
              <a:off x="5030" y="355"/>
              <a:ext cx="319" cy="320"/>
            </a:xfrm>
            <a:custGeom>
              <a:avLst/>
              <a:gdLst>
                <a:gd name="T0" fmla="*/ 1 w 484"/>
                <a:gd name="T1" fmla="*/ 2 h 420"/>
                <a:gd name="T2" fmla="*/ 1 w 484"/>
                <a:gd name="T3" fmla="*/ 2 h 420"/>
                <a:gd name="T4" fmla="*/ 1 w 484"/>
                <a:gd name="T5" fmla="*/ 2 h 420"/>
                <a:gd name="T6" fmla="*/ 1 w 484"/>
                <a:gd name="T7" fmla="*/ 2 h 420"/>
                <a:gd name="T8" fmla="*/ 1 w 484"/>
                <a:gd name="T9" fmla="*/ 2 h 420"/>
                <a:gd name="T10" fmla="*/ 1 w 484"/>
                <a:gd name="T11" fmla="*/ 2 h 420"/>
                <a:gd name="T12" fmla="*/ 1 w 484"/>
                <a:gd name="T13" fmla="*/ 2 h 420"/>
                <a:gd name="T14" fmla="*/ 1 w 484"/>
                <a:gd name="T15" fmla="*/ 2 h 420"/>
                <a:gd name="T16" fmla="*/ 1 w 484"/>
                <a:gd name="T17" fmla="*/ 2 h 420"/>
                <a:gd name="T18" fmla="*/ 1 w 484"/>
                <a:gd name="T19" fmla="*/ 2 h 420"/>
                <a:gd name="T20" fmla="*/ 1 w 484"/>
                <a:gd name="T21" fmla="*/ 2 h 420"/>
                <a:gd name="T22" fmla="*/ 1 w 484"/>
                <a:gd name="T23" fmla="*/ 2 h 420"/>
                <a:gd name="T24" fmla="*/ 1 w 484"/>
                <a:gd name="T25" fmla="*/ 2 h 420"/>
                <a:gd name="T26" fmla="*/ 0 w 484"/>
                <a:gd name="T27" fmla="*/ 2 h 420"/>
                <a:gd name="T28" fmla="*/ 1 w 484"/>
                <a:gd name="T29" fmla="*/ 2 h 420"/>
                <a:gd name="T30" fmla="*/ 1 w 484"/>
                <a:gd name="T31" fmla="*/ 2 h 420"/>
                <a:gd name="T32" fmla="*/ 1 w 484"/>
                <a:gd name="T33" fmla="*/ 2 h 420"/>
                <a:gd name="T34" fmla="*/ 1 w 484"/>
                <a:gd name="T35" fmla="*/ 2 h 420"/>
                <a:gd name="T36" fmla="*/ 1 w 484"/>
                <a:gd name="T37" fmla="*/ 2 h 420"/>
                <a:gd name="T38" fmla="*/ 1 w 484"/>
                <a:gd name="T39" fmla="*/ 2 h 420"/>
                <a:gd name="T40" fmla="*/ 1 w 484"/>
                <a:gd name="T41" fmla="*/ 2 h 420"/>
                <a:gd name="T42" fmla="*/ 1 w 484"/>
                <a:gd name="T43" fmla="*/ 2 h 420"/>
                <a:gd name="T44" fmla="*/ 1 w 484"/>
                <a:gd name="T45" fmla="*/ 0 h 420"/>
                <a:gd name="T46" fmla="*/ 1 w 484"/>
                <a:gd name="T47" fmla="*/ 2 h 420"/>
                <a:gd name="T48" fmla="*/ 1 w 484"/>
                <a:gd name="T49" fmla="*/ 2 h 420"/>
                <a:gd name="T50" fmla="*/ 1 w 484"/>
                <a:gd name="T51" fmla="*/ 2 h 420"/>
                <a:gd name="T52" fmla="*/ 1 w 484"/>
                <a:gd name="T53" fmla="*/ 2 h 420"/>
                <a:gd name="T54" fmla="*/ 1 w 484"/>
                <a:gd name="T55" fmla="*/ 2 h 420"/>
                <a:gd name="T56" fmla="*/ 1 w 484"/>
                <a:gd name="T57" fmla="*/ 2 h 420"/>
                <a:gd name="T58" fmla="*/ 1 w 484"/>
                <a:gd name="T59" fmla="*/ 2 h 420"/>
                <a:gd name="T60" fmla="*/ 1 w 484"/>
                <a:gd name="T61" fmla="*/ 2 h 420"/>
                <a:gd name="T62" fmla="*/ 1 w 484"/>
                <a:gd name="T63" fmla="*/ 2 h 420"/>
                <a:gd name="T64" fmla="*/ 1 w 484"/>
                <a:gd name="T65" fmla="*/ 2 h 420"/>
                <a:gd name="T66" fmla="*/ 1 w 484"/>
                <a:gd name="T67" fmla="*/ 2 h 420"/>
                <a:gd name="T68" fmla="*/ 1 w 484"/>
                <a:gd name="T69" fmla="*/ 2 h 420"/>
                <a:gd name="T70" fmla="*/ 1 w 484"/>
                <a:gd name="T71" fmla="*/ 2 h 4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4"/>
                <a:gd name="T109" fmla="*/ 0 h 420"/>
                <a:gd name="T110" fmla="*/ 484 w 484"/>
                <a:gd name="T111" fmla="*/ 420 h 4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4" h="420">
                  <a:moveTo>
                    <a:pt x="309" y="420"/>
                  </a:moveTo>
                  <a:lnTo>
                    <a:pt x="318" y="413"/>
                  </a:lnTo>
                  <a:lnTo>
                    <a:pt x="327" y="405"/>
                  </a:lnTo>
                  <a:lnTo>
                    <a:pt x="335" y="397"/>
                  </a:lnTo>
                  <a:lnTo>
                    <a:pt x="341" y="387"/>
                  </a:lnTo>
                  <a:lnTo>
                    <a:pt x="347" y="378"/>
                  </a:lnTo>
                  <a:lnTo>
                    <a:pt x="352" y="366"/>
                  </a:lnTo>
                  <a:lnTo>
                    <a:pt x="356" y="355"/>
                  </a:lnTo>
                  <a:lnTo>
                    <a:pt x="359" y="343"/>
                  </a:lnTo>
                  <a:lnTo>
                    <a:pt x="390" y="164"/>
                  </a:lnTo>
                  <a:lnTo>
                    <a:pt x="154" y="120"/>
                  </a:lnTo>
                  <a:lnTo>
                    <a:pt x="124" y="299"/>
                  </a:lnTo>
                  <a:lnTo>
                    <a:pt x="122" y="323"/>
                  </a:lnTo>
                  <a:lnTo>
                    <a:pt x="124" y="346"/>
                  </a:lnTo>
                  <a:lnTo>
                    <a:pt x="131" y="367"/>
                  </a:lnTo>
                  <a:lnTo>
                    <a:pt x="141" y="387"/>
                  </a:lnTo>
                  <a:lnTo>
                    <a:pt x="126" y="384"/>
                  </a:lnTo>
                  <a:lnTo>
                    <a:pt x="111" y="378"/>
                  </a:lnTo>
                  <a:lnTo>
                    <a:pt x="95" y="372"/>
                  </a:lnTo>
                  <a:lnTo>
                    <a:pt x="80" y="363"/>
                  </a:lnTo>
                  <a:lnTo>
                    <a:pt x="64" y="354"/>
                  </a:lnTo>
                  <a:lnTo>
                    <a:pt x="50" y="343"/>
                  </a:lnTo>
                  <a:lnTo>
                    <a:pt x="37" y="331"/>
                  </a:lnTo>
                  <a:lnTo>
                    <a:pt x="25" y="317"/>
                  </a:lnTo>
                  <a:lnTo>
                    <a:pt x="15" y="302"/>
                  </a:lnTo>
                  <a:lnTo>
                    <a:pt x="8" y="286"/>
                  </a:lnTo>
                  <a:lnTo>
                    <a:pt x="2" y="268"/>
                  </a:lnTo>
                  <a:lnTo>
                    <a:pt x="0" y="250"/>
                  </a:lnTo>
                  <a:lnTo>
                    <a:pt x="1" y="232"/>
                  </a:lnTo>
                  <a:lnTo>
                    <a:pt x="7" y="211"/>
                  </a:lnTo>
                  <a:lnTo>
                    <a:pt x="15" y="189"/>
                  </a:lnTo>
                  <a:lnTo>
                    <a:pt x="28" y="167"/>
                  </a:lnTo>
                  <a:lnTo>
                    <a:pt x="45" y="145"/>
                  </a:lnTo>
                  <a:lnTo>
                    <a:pt x="62" y="125"/>
                  </a:lnTo>
                  <a:lnTo>
                    <a:pt x="79" y="105"/>
                  </a:lnTo>
                  <a:lnTo>
                    <a:pt x="98" y="88"/>
                  </a:lnTo>
                  <a:lnTo>
                    <a:pt x="116" y="72"/>
                  </a:lnTo>
                  <a:lnTo>
                    <a:pt x="134" y="57"/>
                  </a:lnTo>
                  <a:lnTo>
                    <a:pt x="153" y="44"/>
                  </a:lnTo>
                  <a:lnTo>
                    <a:pt x="172" y="32"/>
                  </a:lnTo>
                  <a:lnTo>
                    <a:pt x="191" y="22"/>
                  </a:lnTo>
                  <a:lnTo>
                    <a:pt x="209" y="14"/>
                  </a:lnTo>
                  <a:lnTo>
                    <a:pt x="228" y="8"/>
                  </a:lnTo>
                  <a:lnTo>
                    <a:pt x="246" y="4"/>
                  </a:lnTo>
                  <a:lnTo>
                    <a:pt x="263" y="0"/>
                  </a:lnTo>
                  <a:lnTo>
                    <a:pt x="279" y="0"/>
                  </a:lnTo>
                  <a:lnTo>
                    <a:pt x="295" y="0"/>
                  </a:lnTo>
                  <a:lnTo>
                    <a:pt x="310" y="4"/>
                  </a:lnTo>
                  <a:lnTo>
                    <a:pt x="339" y="15"/>
                  </a:lnTo>
                  <a:lnTo>
                    <a:pt x="367" y="32"/>
                  </a:lnTo>
                  <a:lnTo>
                    <a:pt x="393" y="56"/>
                  </a:lnTo>
                  <a:lnTo>
                    <a:pt x="416" y="83"/>
                  </a:lnTo>
                  <a:lnTo>
                    <a:pt x="437" y="115"/>
                  </a:lnTo>
                  <a:lnTo>
                    <a:pt x="455" y="153"/>
                  </a:lnTo>
                  <a:lnTo>
                    <a:pt x="469" y="195"/>
                  </a:lnTo>
                  <a:lnTo>
                    <a:pt x="480" y="241"/>
                  </a:lnTo>
                  <a:lnTo>
                    <a:pt x="483" y="264"/>
                  </a:lnTo>
                  <a:lnTo>
                    <a:pt x="484" y="285"/>
                  </a:lnTo>
                  <a:lnTo>
                    <a:pt x="483" y="304"/>
                  </a:lnTo>
                  <a:lnTo>
                    <a:pt x="481" y="323"/>
                  </a:lnTo>
                  <a:lnTo>
                    <a:pt x="477" y="339"/>
                  </a:lnTo>
                  <a:lnTo>
                    <a:pt x="472" y="354"/>
                  </a:lnTo>
                  <a:lnTo>
                    <a:pt x="463" y="366"/>
                  </a:lnTo>
                  <a:lnTo>
                    <a:pt x="454" y="378"/>
                  </a:lnTo>
                  <a:lnTo>
                    <a:pt x="443" y="388"/>
                  </a:lnTo>
                  <a:lnTo>
                    <a:pt x="430" y="397"/>
                  </a:lnTo>
                  <a:lnTo>
                    <a:pt x="415" y="404"/>
                  </a:lnTo>
                  <a:lnTo>
                    <a:pt x="398" y="410"/>
                  </a:lnTo>
                  <a:lnTo>
                    <a:pt x="378" y="415"/>
                  </a:lnTo>
                  <a:lnTo>
                    <a:pt x="358" y="418"/>
                  </a:lnTo>
                  <a:lnTo>
                    <a:pt x="335" y="419"/>
                  </a:lnTo>
                  <a:lnTo>
                    <a:pt x="309" y="420"/>
                  </a:lnTo>
                  <a:close/>
                </a:path>
              </a:pathLst>
            </a:custGeom>
            <a:solidFill>
              <a:srgbClr val="000000"/>
            </a:solidFill>
            <a:ln w="9525">
              <a:noFill/>
              <a:round/>
              <a:headEnd/>
              <a:tailEnd/>
            </a:ln>
          </p:spPr>
          <p:txBody>
            <a:bodyPr/>
            <a:lstStyle/>
            <a:p>
              <a:endParaRPr lang="zh-CN" altLang="en-US"/>
            </a:p>
          </p:txBody>
        </p:sp>
        <p:sp>
          <p:nvSpPr>
            <p:cNvPr id="73755" name="Freeform 23"/>
            <p:cNvSpPr>
              <a:spLocks/>
            </p:cNvSpPr>
            <p:nvPr/>
          </p:nvSpPr>
          <p:spPr bwMode="auto">
            <a:xfrm>
              <a:off x="5232" y="612"/>
              <a:ext cx="37" cy="66"/>
            </a:xfrm>
            <a:custGeom>
              <a:avLst/>
              <a:gdLst>
                <a:gd name="T0" fmla="*/ 1 w 56"/>
                <a:gd name="T1" fmla="*/ 2 h 86"/>
                <a:gd name="T2" fmla="*/ 1 w 56"/>
                <a:gd name="T3" fmla="*/ 2 h 86"/>
                <a:gd name="T4" fmla="*/ 1 w 56"/>
                <a:gd name="T5" fmla="*/ 2 h 86"/>
                <a:gd name="T6" fmla="*/ 1 w 56"/>
                <a:gd name="T7" fmla="*/ 2 h 86"/>
                <a:gd name="T8" fmla="*/ 1 w 56"/>
                <a:gd name="T9" fmla="*/ 2 h 86"/>
                <a:gd name="T10" fmla="*/ 1 w 56"/>
                <a:gd name="T11" fmla="*/ 2 h 86"/>
                <a:gd name="T12" fmla="*/ 1 w 56"/>
                <a:gd name="T13" fmla="*/ 2 h 86"/>
                <a:gd name="T14" fmla="*/ 1 w 56"/>
                <a:gd name="T15" fmla="*/ 2 h 86"/>
                <a:gd name="T16" fmla="*/ 1 w 56"/>
                <a:gd name="T17" fmla="*/ 2 h 86"/>
                <a:gd name="T18" fmla="*/ 0 w 56"/>
                <a:gd name="T19" fmla="*/ 2 h 86"/>
                <a:gd name="T20" fmla="*/ 1 w 56"/>
                <a:gd name="T21" fmla="*/ 2 h 86"/>
                <a:gd name="T22" fmla="*/ 1 w 56"/>
                <a:gd name="T23" fmla="*/ 2 h 86"/>
                <a:gd name="T24" fmla="*/ 1 w 56"/>
                <a:gd name="T25" fmla="*/ 2 h 86"/>
                <a:gd name="T26" fmla="*/ 1 w 56"/>
                <a:gd name="T27" fmla="*/ 2 h 86"/>
                <a:gd name="T28" fmla="*/ 1 w 56"/>
                <a:gd name="T29" fmla="*/ 2 h 86"/>
                <a:gd name="T30" fmla="*/ 1 w 56"/>
                <a:gd name="T31" fmla="*/ 2 h 86"/>
                <a:gd name="T32" fmla="*/ 1 w 56"/>
                <a:gd name="T33" fmla="*/ 2 h 86"/>
                <a:gd name="T34" fmla="*/ 1 w 56"/>
                <a:gd name="T35" fmla="*/ 2 h 86"/>
                <a:gd name="T36" fmla="*/ 1 w 56"/>
                <a:gd name="T37" fmla="*/ 2 h 86"/>
                <a:gd name="T38" fmla="*/ 1 w 56"/>
                <a:gd name="T39" fmla="*/ 2 h 86"/>
                <a:gd name="T40" fmla="*/ 1 w 56"/>
                <a:gd name="T41" fmla="*/ 2 h 86"/>
                <a:gd name="T42" fmla="*/ 1 w 56"/>
                <a:gd name="T43" fmla="*/ 1 h 86"/>
                <a:gd name="T44" fmla="*/ 1 w 56"/>
                <a:gd name="T45" fmla="*/ 0 h 86"/>
                <a:gd name="T46" fmla="*/ 1 w 56"/>
                <a:gd name="T47" fmla="*/ 1 h 86"/>
                <a:gd name="T48" fmla="*/ 1 w 56"/>
                <a:gd name="T49" fmla="*/ 2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86"/>
                <a:gd name="T77" fmla="*/ 56 w 56"/>
                <a:gd name="T78" fmla="*/ 86 h 8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86">
                  <a:moveTo>
                    <a:pt x="47" y="4"/>
                  </a:moveTo>
                  <a:lnTo>
                    <a:pt x="47" y="4"/>
                  </a:lnTo>
                  <a:lnTo>
                    <a:pt x="45" y="15"/>
                  </a:lnTo>
                  <a:lnTo>
                    <a:pt x="40" y="26"/>
                  </a:lnTo>
                  <a:lnTo>
                    <a:pt x="36" y="36"/>
                  </a:lnTo>
                  <a:lnTo>
                    <a:pt x="30" y="46"/>
                  </a:lnTo>
                  <a:lnTo>
                    <a:pt x="24" y="55"/>
                  </a:lnTo>
                  <a:lnTo>
                    <a:pt x="16" y="63"/>
                  </a:lnTo>
                  <a:lnTo>
                    <a:pt x="8" y="71"/>
                  </a:lnTo>
                  <a:lnTo>
                    <a:pt x="0" y="77"/>
                  </a:lnTo>
                  <a:lnTo>
                    <a:pt x="5" y="86"/>
                  </a:lnTo>
                  <a:lnTo>
                    <a:pt x="15" y="78"/>
                  </a:lnTo>
                  <a:lnTo>
                    <a:pt x="23" y="70"/>
                  </a:lnTo>
                  <a:lnTo>
                    <a:pt x="31" y="62"/>
                  </a:lnTo>
                  <a:lnTo>
                    <a:pt x="39" y="50"/>
                  </a:lnTo>
                  <a:lnTo>
                    <a:pt x="45" y="41"/>
                  </a:lnTo>
                  <a:lnTo>
                    <a:pt x="49" y="28"/>
                  </a:lnTo>
                  <a:lnTo>
                    <a:pt x="54" y="17"/>
                  </a:lnTo>
                  <a:lnTo>
                    <a:pt x="56" y="4"/>
                  </a:lnTo>
                  <a:lnTo>
                    <a:pt x="55" y="1"/>
                  </a:lnTo>
                  <a:lnTo>
                    <a:pt x="52" y="0"/>
                  </a:lnTo>
                  <a:lnTo>
                    <a:pt x="48" y="1"/>
                  </a:lnTo>
                  <a:lnTo>
                    <a:pt x="47" y="4"/>
                  </a:lnTo>
                  <a:close/>
                </a:path>
              </a:pathLst>
            </a:custGeom>
            <a:solidFill>
              <a:srgbClr val="000000"/>
            </a:solidFill>
            <a:ln w="9525">
              <a:noFill/>
              <a:round/>
              <a:headEnd/>
              <a:tailEnd/>
            </a:ln>
          </p:spPr>
          <p:txBody>
            <a:bodyPr/>
            <a:lstStyle/>
            <a:p>
              <a:endParaRPr lang="zh-CN" altLang="en-US"/>
            </a:p>
          </p:txBody>
        </p:sp>
        <p:sp>
          <p:nvSpPr>
            <p:cNvPr id="73756" name="Freeform 24"/>
            <p:cNvSpPr>
              <a:spLocks/>
            </p:cNvSpPr>
            <p:nvPr/>
          </p:nvSpPr>
          <p:spPr bwMode="auto">
            <a:xfrm>
              <a:off x="5264" y="475"/>
              <a:ext cx="26" cy="140"/>
            </a:xfrm>
            <a:custGeom>
              <a:avLst/>
              <a:gdLst>
                <a:gd name="T0" fmla="*/ 1 w 40"/>
                <a:gd name="T1" fmla="*/ 2 h 184"/>
                <a:gd name="T2" fmla="*/ 1 w 40"/>
                <a:gd name="T3" fmla="*/ 2 h 184"/>
                <a:gd name="T4" fmla="*/ 0 w 40"/>
                <a:gd name="T5" fmla="*/ 2 h 184"/>
                <a:gd name="T6" fmla="*/ 1 w 40"/>
                <a:gd name="T7" fmla="*/ 2 h 184"/>
                <a:gd name="T8" fmla="*/ 1 w 40"/>
                <a:gd name="T9" fmla="*/ 2 h 184"/>
                <a:gd name="T10" fmla="*/ 1 w 40"/>
                <a:gd name="T11" fmla="*/ 0 h 184"/>
                <a:gd name="T12" fmla="*/ 1 w 40"/>
                <a:gd name="T13" fmla="*/ 2 h 184"/>
                <a:gd name="T14" fmla="*/ 1 w 40"/>
                <a:gd name="T15" fmla="*/ 1 h 184"/>
                <a:gd name="T16" fmla="*/ 1 w 40"/>
                <a:gd name="T17" fmla="*/ 0 h 184"/>
                <a:gd name="T18" fmla="*/ 1 w 40"/>
                <a:gd name="T19" fmla="*/ 1 h 184"/>
                <a:gd name="T20" fmla="*/ 1 w 40"/>
                <a:gd name="T21" fmla="*/ 2 h 184"/>
                <a:gd name="T22" fmla="*/ 1 w 40"/>
                <a:gd name="T23" fmla="*/ 2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4"/>
                <a:gd name="T38" fmla="*/ 40 w 40"/>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4">
                  <a:moveTo>
                    <a:pt x="36" y="9"/>
                  </a:moveTo>
                  <a:lnTo>
                    <a:pt x="31" y="5"/>
                  </a:lnTo>
                  <a:lnTo>
                    <a:pt x="0" y="184"/>
                  </a:lnTo>
                  <a:lnTo>
                    <a:pt x="9" y="184"/>
                  </a:lnTo>
                  <a:lnTo>
                    <a:pt x="40" y="5"/>
                  </a:lnTo>
                  <a:lnTo>
                    <a:pt x="36" y="0"/>
                  </a:lnTo>
                  <a:lnTo>
                    <a:pt x="40" y="5"/>
                  </a:lnTo>
                  <a:lnTo>
                    <a:pt x="39" y="1"/>
                  </a:lnTo>
                  <a:lnTo>
                    <a:pt x="36" y="0"/>
                  </a:lnTo>
                  <a:lnTo>
                    <a:pt x="32" y="1"/>
                  </a:lnTo>
                  <a:lnTo>
                    <a:pt x="31" y="5"/>
                  </a:lnTo>
                  <a:lnTo>
                    <a:pt x="36" y="9"/>
                  </a:lnTo>
                  <a:close/>
                </a:path>
              </a:pathLst>
            </a:custGeom>
            <a:solidFill>
              <a:srgbClr val="000000"/>
            </a:solidFill>
            <a:ln w="9525">
              <a:noFill/>
              <a:round/>
              <a:headEnd/>
              <a:tailEnd/>
            </a:ln>
          </p:spPr>
          <p:txBody>
            <a:bodyPr/>
            <a:lstStyle/>
            <a:p>
              <a:endParaRPr lang="zh-CN" altLang="en-US"/>
            </a:p>
          </p:txBody>
        </p:sp>
        <p:sp>
          <p:nvSpPr>
            <p:cNvPr id="73757" name="Freeform 25"/>
            <p:cNvSpPr>
              <a:spLocks/>
            </p:cNvSpPr>
            <p:nvPr/>
          </p:nvSpPr>
          <p:spPr bwMode="auto">
            <a:xfrm>
              <a:off x="5128" y="441"/>
              <a:ext cx="158" cy="42"/>
            </a:xfrm>
            <a:custGeom>
              <a:avLst/>
              <a:gdLst>
                <a:gd name="T0" fmla="*/ 1 w 241"/>
                <a:gd name="T1" fmla="*/ 2 h 53"/>
                <a:gd name="T2" fmla="*/ 1 w 241"/>
                <a:gd name="T3" fmla="*/ 2 h 53"/>
                <a:gd name="T4" fmla="*/ 1 w 241"/>
                <a:gd name="T5" fmla="*/ 2 h 53"/>
                <a:gd name="T6" fmla="*/ 1 w 241"/>
                <a:gd name="T7" fmla="*/ 2 h 53"/>
                <a:gd name="T8" fmla="*/ 1 w 241"/>
                <a:gd name="T9" fmla="*/ 0 h 53"/>
                <a:gd name="T10" fmla="*/ 0 w 241"/>
                <a:gd name="T11" fmla="*/ 2 h 53"/>
                <a:gd name="T12" fmla="*/ 1 w 241"/>
                <a:gd name="T13" fmla="*/ 0 h 53"/>
                <a:gd name="T14" fmla="*/ 1 w 241"/>
                <a:gd name="T15" fmla="*/ 2 h 53"/>
                <a:gd name="T16" fmla="*/ 0 w 241"/>
                <a:gd name="T17" fmla="*/ 2 h 53"/>
                <a:gd name="T18" fmla="*/ 1 w 241"/>
                <a:gd name="T19" fmla="*/ 2 h 53"/>
                <a:gd name="T20" fmla="*/ 1 w 241"/>
                <a:gd name="T21" fmla="*/ 2 h 53"/>
                <a:gd name="T22" fmla="*/ 1 w 241"/>
                <a:gd name="T23" fmla="*/ 2 h 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1"/>
                <a:gd name="T37" fmla="*/ 0 h 53"/>
                <a:gd name="T38" fmla="*/ 241 w 241"/>
                <a:gd name="T39" fmla="*/ 53 h 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1" h="53">
                  <a:moveTo>
                    <a:pt x="10" y="5"/>
                  </a:moveTo>
                  <a:lnTo>
                    <a:pt x="5" y="10"/>
                  </a:lnTo>
                  <a:lnTo>
                    <a:pt x="241" y="53"/>
                  </a:lnTo>
                  <a:lnTo>
                    <a:pt x="241" y="44"/>
                  </a:lnTo>
                  <a:lnTo>
                    <a:pt x="5" y="0"/>
                  </a:lnTo>
                  <a:lnTo>
                    <a:pt x="0" y="5"/>
                  </a:lnTo>
                  <a:lnTo>
                    <a:pt x="5" y="0"/>
                  </a:lnTo>
                  <a:lnTo>
                    <a:pt x="1" y="2"/>
                  </a:lnTo>
                  <a:lnTo>
                    <a:pt x="0" y="5"/>
                  </a:lnTo>
                  <a:lnTo>
                    <a:pt x="1" y="8"/>
                  </a:lnTo>
                  <a:lnTo>
                    <a:pt x="5" y="10"/>
                  </a:lnTo>
                  <a:lnTo>
                    <a:pt x="10" y="5"/>
                  </a:lnTo>
                  <a:close/>
                </a:path>
              </a:pathLst>
            </a:custGeom>
            <a:solidFill>
              <a:srgbClr val="000000"/>
            </a:solidFill>
            <a:ln w="9525">
              <a:noFill/>
              <a:round/>
              <a:headEnd/>
              <a:tailEnd/>
            </a:ln>
          </p:spPr>
          <p:txBody>
            <a:bodyPr/>
            <a:lstStyle/>
            <a:p>
              <a:endParaRPr lang="zh-CN" altLang="en-US"/>
            </a:p>
          </p:txBody>
        </p:sp>
        <p:sp>
          <p:nvSpPr>
            <p:cNvPr id="73758" name="Freeform 26"/>
            <p:cNvSpPr>
              <a:spLocks/>
            </p:cNvSpPr>
            <p:nvPr/>
          </p:nvSpPr>
          <p:spPr bwMode="auto">
            <a:xfrm>
              <a:off x="5109" y="445"/>
              <a:ext cx="26" cy="141"/>
            </a:xfrm>
            <a:custGeom>
              <a:avLst/>
              <a:gdLst>
                <a:gd name="T0" fmla="*/ 1 w 40"/>
                <a:gd name="T1" fmla="*/ 2 h 184"/>
                <a:gd name="T2" fmla="*/ 1 w 40"/>
                <a:gd name="T3" fmla="*/ 2 h 184"/>
                <a:gd name="T4" fmla="*/ 1 w 40"/>
                <a:gd name="T5" fmla="*/ 0 h 184"/>
                <a:gd name="T6" fmla="*/ 1 w 40"/>
                <a:gd name="T7" fmla="*/ 0 h 184"/>
                <a:gd name="T8" fmla="*/ 0 w 40"/>
                <a:gd name="T9" fmla="*/ 2 h 184"/>
                <a:gd name="T10" fmla="*/ 0 w 40"/>
                <a:gd name="T11" fmla="*/ 2 h 184"/>
                <a:gd name="T12" fmla="*/ 0 w 40"/>
                <a:gd name="T13" fmla="*/ 2 h 184"/>
                <a:gd name="T14" fmla="*/ 1 w 40"/>
                <a:gd name="T15" fmla="*/ 2 h 184"/>
                <a:gd name="T16" fmla="*/ 1 w 40"/>
                <a:gd name="T17" fmla="*/ 2 h 184"/>
                <a:gd name="T18" fmla="*/ 1 w 40"/>
                <a:gd name="T19" fmla="*/ 2 h 184"/>
                <a:gd name="T20" fmla="*/ 1 w 40"/>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184"/>
                <a:gd name="T35" fmla="*/ 40 w 40"/>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184">
                  <a:moveTo>
                    <a:pt x="10" y="179"/>
                  </a:moveTo>
                  <a:lnTo>
                    <a:pt x="10" y="179"/>
                  </a:lnTo>
                  <a:lnTo>
                    <a:pt x="40" y="0"/>
                  </a:lnTo>
                  <a:lnTo>
                    <a:pt x="30" y="0"/>
                  </a:lnTo>
                  <a:lnTo>
                    <a:pt x="0" y="179"/>
                  </a:lnTo>
                  <a:lnTo>
                    <a:pt x="2" y="183"/>
                  </a:lnTo>
                  <a:lnTo>
                    <a:pt x="5" y="184"/>
                  </a:lnTo>
                  <a:lnTo>
                    <a:pt x="8" y="183"/>
                  </a:lnTo>
                  <a:lnTo>
                    <a:pt x="10" y="179"/>
                  </a:lnTo>
                  <a:close/>
                </a:path>
              </a:pathLst>
            </a:custGeom>
            <a:solidFill>
              <a:srgbClr val="000000"/>
            </a:solidFill>
            <a:ln w="9525">
              <a:noFill/>
              <a:round/>
              <a:headEnd/>
              <a:tailEnd/>
            </a:ln>
          </p:spPr>
          <p:txBody>
            <a:bodyPr/>
            <a:lstStyle/>
            <a:p>
              <a:endParaRPr lang="zh-CN" altLang="en-US"/>
            </a:p>
          </p:txBody>
        </p:sp>
        <p:sp>
          <p:nvSpPr>
            <p:cNvPr id="73759" name="Freeform 27"/>
            <p:cNvSpPr>
              <a:spLocks/>
            </p:cNvSpPr>
            <p:nvPr/>
          </p:nvSpPr>
          <p:spPr bwMode="auto">
            <a:xfrm>
              <a:off x="5106" y="582"/>
              <a:ext cx="20" cy="70"/>
            </a:xfrm>
            <a:custGeom>
              <a:avLst/>
              <a:gdLst>
                <a:gd name="T0" fmla="*/ 1 w 30"/>
                <a:gd name="T1" fmla="*/ 2 h 93"/>
                <a:gd name="T2" fmla="*/ 1 w 30"/>
                <a:gd name="T3" fmla="*/ 2 h 93"/>
                <a:gd name="T4" fmla="*/ 1 w 30"/>
                <a:gd name="T5" fmla="*/ 2 h 93"/>
                <a:gd name="T6" fmla="*/ 1 w 30"/>
                <a:gd name="T7" fmla="*/ 2 h 93"/>
                <a:gd name="T8" fmla="*/ 1 w 30"/>
                <a:gd name="T9" fmla="*/ 2 h 93"/>
                <a:gd name="T10" fmla="*/ 1 w 30"/>
                <a:gd name="T11" fmla="*/ 0 h 93"/>
                <a:gd name="T12" fmla="*/ 1 w 30"/>
                <a:gd name="T13" fmla="*/ 0 h 93"/>
                <a:gd name="T14" fmla="*/ 0 w 30"/>
                <a:gd name="T15" fmla="*/ 2 h 93"/>
                <a:gd name="T16" fmla="*/ 1 w 30"/>
                <a:gd name="T17" fmla="*/ 2 h 93"/>
                <a:gd name="T18" fmla="*/ 1 w 30"/>
                <a:gd name="T19" fmla="*/ 2 h 93"/>
                <a:gd name="T20" fmla="*/ 1 w 30"/>
                <a:gd name="T21" fmla="*/ 2 h 93"/>
                <a:gd name="T22" fmla="*/ 1 w 30"/>
                <a:gd name="T23" fmla="*/ 2 h 93"/>
                <a:gd name="T24" fmla="*/ 1 w 30"/>
                <a:gd name="T25" fmla="*/ 2 h 93"/>
                <a:gd name="T26" fmla="*/ 1 w 30"/>
                <a:gd name="T27" fmla="*/ 2 h 93"/>
                <a:gd name="T28" fmla="*/ 1 w 30"/>
                <a:gd name="T29" fmla="*/ 2 h 93"/>
                <a:gd name="T30" fmla="*/ 1 w 30"/>
                <a:gd name="T31" fmla="*/ 2 h 93"/>
                <a:gd name="T32" fmla="*/ 1 w 30"/>
                <a:gd name="T33" fmla="*/ 2 h 93"/>
                <a:gd name="T34" fmla="*/ 1 w 30"/>
                <a:gd name="T35" fmla="*/ 2 h 9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93"/>
                <a:gd name="T56" fmla="*/ 30 w 30"/>
                <a:gd name="T57" fmla="*/ 93 h 9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93">
                  <a:moveTo>
                    <a:pt x="25" y="93"/>
                  </a:moveTo>
                  <a:lnTo>
                    <a:pt x="30" y="86"/>
                  </a:lnTo>
                  <a:lnTo>
                    <a:pt x="20" y="67"/>
                  </a:lnTo>
                  <a:lnTo>
                    <a:pt x="13" y="47"/>
                  </a:lnTo>
                  <a:lnTo>
                    <a:pt x="11" y="24"/>
                  </a:lnTo>
                  <a:lnTo>
                    <a:pt x="13" y="0"/>
                  </a:lnTo>
                  <a:lnTo>
                    <a:pt x="3" y="0"/>
                  </a:lnTo>
                  <a:lnTo>
                    <a:pt x="0" y="24"/>
                  </a:lnTo>
                  <a:lnTo>
                    <a:pt x="3" y="47"/>
                  </a:lnTo>
                  <a:lnTo>
                    <a:pt x="10" y="70"/>
                  </a:lnTo>
                  <a:lnTo>
                    <a:pt x="21" y="90"/>
                  </a:lnTo>
                  <a:lnTo>
                    <a:pt x="25" y="83"/>
                  </a:lnTo>
                  <a:lnTo>
                    <a:pt x="21" y="90"/>
                  </a:lnTo>
                  <a:lnTo>
                    <a:pt x="23" y="93"/>
                  </a:lnTo>
                  <a:lnTo>
                    <a:pt x="28" y="93"/>
                  </a:lnTo>
                  <a:lnTo>
                    <a:pt x="30" y="89"/>
                  </a:lnTo>
                  <a:lnTo>
                    <a:pt x="30" y="86"/>
                  </a:lnTo>
                  <a:lnTo>
                    <a:pt x="25" y="93"/>
                  </a:lnTo>
                  <a:close/>
                </a:path>
              </a:pathLst>
            </a:custGeom>
            <a:solidFill>
              <a:srgbClr val="000000"/>
            </a:solidFill>
            <a:ln w="9525">
              <a:noFill/>
              <a:round/>
              <a:headEnd/>
              <a:tailEnd/>
            </a:ln>
          </p:spPr>
          <p:txBody>
            <a:bodyPr/>
            <a:lstStyle/>
            <a:p>
              <a:endParaRPr lang="zh-CN" altLang="en-US"/>
            </a:p>
          </p:txBody>
        </p:sp>
        <p:sp>
          <p:nvSpPr>
            <p:cNvPr id="73760" name="Freeform 28"/>
            <p:cNvSpPr>
              <a:spLocks/>
            </p:cNvSpPr>
            <p:nvPr/>
          </p:nvSpPr>
          <p:spPr bwMode="auto">
            <a:xfrm>
              <a:off x="5026" y="480"/>
              <a:ext cx="97" cy="172"/>
            </a:xfrm>
            <a:custGeom>
              <a:avLst/>
              <a:gdLst>
                <a:gd name="T0" fmla="*/ 1 w 147"/>
                <a:gd name="T1" fmla="*/ 0 h 227"/>
                <a:gd name="T2" fmla="*/ 1 w 147"/>
                <a:gd name="T3" fmla="*/ 0 h 227"/>
                <a:gd name="T4" fmla="*/ 1 w 147"/>
                <a:gd name="T5" fmla="*/ 2 h 227"/>
                <a:gd name="T6" fmla="*/ 1 w 147"/>
                <a:gd name="T7" fmla="*/ 2 h 227"/>
                <a:gd name="T8" fmla="*/ 1 w 147"/>
                <a:gd name="T9" fmla="*/ 2 h 227"/>
                <a:gd name="T10" fmla="*/ 0 w 147"/>
                <a:gd name="T11" fmla="*/ 2 h 227"/>
                <a:gd name="T12" fmla="*/ 1 w 147"/>
                <a:gd name="T13" fmla="*/ 2 h 227"/>
                <a:gd name="T14" fmla="*/ 1 w 147"/>
                <a:gd name="T15" fmla="*/ 2 h 227"/>
                <a:gd name="T16" fmla="*/ 1 w 147"/>
                <a:gd name="T17" fmla="*/ 2 h 227"/>
                <a:gd name="T18" fmla="*/ 1 w 147"/>
                <a:gd name="T19" fmla="*/ 2 h 227"/>
                <a:gd name="T20" fmla="*/ 1 w 147"/>
                <a:gd name="T21" fmla="*/ 2 h 227"/>
                <a:gd name="T22" fmla="*/ 1 w 147"/>
                <a:gd name="T23" fmla="*/ 2 h 227"/>
                <a:gd name="T24" fmla="*/ 1 w 147"/>
                <a:gd name="T25" fmla="*/ 2 h 227"/>
                <a:gd name="T26" fmla="*/ 1 w 147"/>
                <a:gd name="T27" fmla="*/ 2 h 227"/>
                <a:gd name="T28" fmla="*/ 1 w 147"/>
                <a:gd name="T29" fmla="*/ 2 h 227"/>
                <a:gd name="T30" fmla="*/ 1 w 147"/>
                <a:gd name="T31" fmla="*/ 2 h 227"/>
                <a:gd name="T32" fmla="*/ 1 w 147"/>
                <a:gd name="T33" fmla="*/ 2 h 227"/>
                <a:gd name="T34" fmla="*/ 1 w 147"/>
                <a:gd name="T35" fmla="*/ 2 h 227"/>
                <a:gd name="T36" fmla="*/ 1 w 147"/>
                <a:gd name="T37" fmla="*/ 2 h 227"/>
                <a:gd name="T38" fmla="*/ 1 w 147"/>
                <a:gd name="T39" fmla="*/ 2 h 227"/>
                <a:gd name="T40" fmla="*/ 1 w 147"/>
                <a:gd name="T41" fmla="*/ 2 h 227"/>
                <a:gd name="T42" fmla="*/ 1 w 147"/>
                <a:gd name="T43" fmla="*/ 2 h 227"/>
                <a:gd name="T44" fmla="*/ 1 w 147"/>
                <a:gd name="T45" fmla="*/ 2 h 227"/>
                <a:gd name="T46" fmla="*/ 1 w 147"/>
                <a:gd name="T47" fmla="*/ 2 h 227"/>
                <a:gd name="T48" fmla="*/ 1 w 147"/>
                <a:gd name="T49" fmla="*/ 2 h 227"/>
                <a:gd name="T50" fmla="*/ 1 w 147"/>
                <a:gd name="T51" fmla="*/ 2 h 227"/>
                <a:gd name="T52" fmla="*/ 1 w 147"/>
                <a:gd name="T53" fmla="*/ 2 h 227"/>
                <a:gd name="T54" fmla="*/ 1 w 147"/>
                <a:gd name="T55" fmla="*/ 2 h 227"/>
                <a:gd name="T56" fmla="*/ 1 w 147"/>
                <a:gd name="T57" fmla="*/ 2 h 227"/>
                <a:gd name="T58" fmla="*/ 1 w 147"/>
                <a:gd name="T59" fmla="*/ 2 h 227"/>
                <a:gd name="T60" fmla="*/ 1 w 147"/>
                <a:gd name="T61" fmla="*/ 2 h 227"/>
                <a:gd name="T62" fmla="*/ 1 w 147"/>
                <a:gd name="T63" fmla="*/ 2 h 227"/>
                <a:gd name="T64" fmla="*/ 1 w 147"/>
                <a:gd name="T65" fmla="*/ 2 h 227"/>
                <a:gd name="T66" fmla="*/ 1 w 147"/>
                <a:gd name="T67" fmla="*/ 2 h 227"/>
                <a:gd name="T68" fmla="*/ 1 w 147"/>
                <a:gd name="T69" fmla="*/ 2 h 227"/>
                <a:gd name="T70" fmla="*/ 1 w 147"/>
                <a:gd name="T71" fmla="*/ 2 h 227"/>
                <a:gd name="T72" fmla="*/ 1 w 147"/>
                <a:gd name="T73" fmla="*/ 0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7"/>
                <a:gd name="T112" fmla="*/ 0 h 227"/>
                <a:gd name="T113" fmla="*/ 147 w 147"/>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7" h="227">
                  <a:moveTo>
                    <a:pt x="30" y="0"/>
                  </a:moveTo>
                  <a:lnTo>
                    <a:pt x="30" y="0"/>
                  </a:lnTo>
                  <a:lnTo>
                    <a:pt x="16" y="22"/>
                  </a:lnTo>
                  <a:lnTo>
                    <a:pt x="8" y="45"/>
                  </a:lnTo>
                  <a:lnTo>
                    <a:pt x="2" y="67"/>
                  </a:lnTo>
                  <a:lnTo>
                    <a:pt x="0" y="85"/>
                  </a:lnTo>
                  <a:lnTo>
                    <a:pt x="3" y="105"/>
                  </a:lnTo>
                  <a:lnTo>
                    <a:pt x="9" y="122"/>
                  </a:lnTo>
                  <a:lnTo>
                    <a:pt x="16" y="139"/>
                  </a:lnTo>
                  <a:lnTo>
                    <a:pt x="28" y="155"/>
                  </a:lnTo>
                  <a:lnTo>
                    <a:pt x="39" y="169"/>
                  </a:lnTo>
                  <a:lnTo>
                    <a:pt x="53" y="182"/>
                  </a:lnTo>
                  <a:lnTo>
                    <a:pt x="68" y="193"/>
                  </a:lnTo>
                  <a:lnTo>
                    <a:pt x="84" y="202"/>
                  </a:lnTo>
                  <a:lnTo>
                    <a:pt x="99" y="212"/>
                  </a:lnTo>
                  <a:lnTo>
                    <a:pt x="116" y="217"/>
                  </a:lnTo>
                  <a:lnTo>
                    <a:pt x="131" y="223"/>
                  </a:lnTo>
                  <a:lnTo>
                    <a:pt x="147" y="227"/>
                  </a:lnTo>
                  <a:lnTo>
                    <a:pt x="147" y="217"/>
                  </a:lnTo>
                  <a:lnTo>
                    <a:pt x="133" y="214"/>
                  </a:lnTo>
                  <a:lnTo>
                    <a:pt x="118" y="208"/>
                  </a:lnTo>
                  <a:lnTo>
                    <a:pt x="104" y="202"/>
                  </a:lnTo>
                  <a:lnTo>
                    <a:pt x="89" y="193"/>
                  </a:lnTo>
                  <a:lnTo>
                    <a:pt x="72" y="184"/>
                  </a:lnTo>
                  <a:lnTo>
                    <a:pt x="60" y="175"/>
                  </a:lnTo>
                  <a:lnTo>
                    <a:pt x="46" y="162"/>
                  </a:lnTo>
                  <a:lnTo>
                    <a:pt x="34" y="148"/>
                  </a:lnTo>
                  <a:lnTo>
                    <a:pt x="25" y="134"/>
                  </a:lnTo>
                  <a:lnTo>
                    <a:pt x="18" y="120"/>
                  </a:lnTo>
                  <a:lnTo>
                    <a:pt x="13" y="102"/>
                  </a:lnTo>
                  <a:lnTo>
                    <a:pt x="11" y="85"/>
                  </a:lnTo>
                  <a:lnTo>
                    <a:pt x="11" y="67"/>
                  </a:lnTo>
                  <a:lnTo>
                    <a:pt x="17" y="47"/>
                  </a:lnTo>
                  <a:lnTo>
                    <a:pt x="25" y="26"/>
                  </a:lnTo>
                  <a:lnTo>
                    <a:pt x="39" y="4"/>
                  </a:lnTo>
                  <a:lnTo>
                    <a:pt x="30" y="0"/>
                  </a:lnTo>
                  <a:close/>
                </a:path>
              </a:pathLst>
            </a:custGeom>
            <a:solidFill>
              <a:srgbClr val="000000"/>
            </a:solidFill>
            <a:ln w="9525">
              <a:noFill/>
              <a:round/>
              <a:headEnd/>
              <a:tailEnd/>
            </a:ln>
          </p:spPr>
          <p:txBody>
            <a:bodyPr/>
            <a:lstStyle/>
            <a:p>
              <a:endParaRPr lang="zh-CN" altLang="en-US"/>
            </a:p>
          </p:txBody>
        </p:sp>
        <p:sp>
          <p:nvSpPr>
            <p:cNvPr id="73761" name="Freeform 29"/>
            <p:cNvSpPr>
              <a:spLocks/>
            </p:cNvSpPr>
            <p:nvPr/>
          </p:nvSpPr>
          <p:spPr bwMode="auto">
            <a:xfrm>
              <a:off x="5046" y="350"/>
              <a:ext cx="189" cy="133"/>
            </a:xfrm>
            <a:custGeom>
              <a:avLst/>
              <a:gdLst>
                <a:gd name="T0" fmla="*/ 1 w 288"/>
                <a:gd name="T1" fmla="*/ 2 h 174"/>
                <a:gd name="T2" fmla="*/ 1 w 288"/>
                <a:gd name="T3" fmla="*/ 2 h 174"/>
                <a:gd name="T4" fmla="*/ 1 w 288"/>
                <a:gd name="T5" fmla="*/ 1 h 174"/>
                <a:gd name="T6" fmla="*/ 1 w 288"/>
                <a:gd name="T7" fmla="*/ 0 h 174"/>
                <a:gd name="T8" fmla="*/ 1 w 288"/>
                <a:gd name="T9" fmla="*/ 1 h 174"/>
                <a:gd name="T10" fmla="*/ 1 w 288"/>
                <a:gd name="T11" fmla="*/ 2 h 174"/>
                <a:gd name="T12" fmla="*/ 1 w 288"/>
                <a:gd name="T13" fmla="*/ 2 h 174"/>
                <a:gd name="T14" fmla="*/ 1 w 288"/>
                <a:gd name="T15" fmla="*/ 2 h 174"/>
                <a:gd name="T16" fmla="*/ 1 w 288"/>
                <a:gd name="T17" fmla="*/ 2 h 174"/>
                <a:gd name="T18" fmla="*/ 1 w 288"/>
                <a:gd name="T19" fmla="*/ 2 h 174"/>
                <a:gd name="T20" fmla="*/ 1 w 288"/>
                <a:gd name="T21" fmla="*/ 2 h 174"/>
                <a:gd name="T22" fmla="*/ 1 w 288"/>
                <a:gd name="T23" fmla="*/ 2 h 174"/>
                <a:gd name="T24" fmla="*/ 1 w 288"/>
                <a:gd name="T25" fmla="*/ 2 h 174"/>
                <a:gd name="T26" fmla="*/ 1 w 288"/>
                <a:gd name="T27" fmla="*/ 2 h 174"/>
                <a:gd name="T28" fmla="*/ 1 w 288"/>
                <a:gd name="T29" fmla="*/ 2 h 174"/>
                <a:gd name="T30" fmla="*/ 1 w 288"/>
                <a:gd name="T31" fmla="*/ 2 h 174"/>
                <a:gd name="T32" fmla="*/ 1 w 288"/>
                <a:gd name="T33" fmla="*/ 2 h 174"/>
                <a:gd name="T34" fmla="*/ 0 w 288"/>
                <a:gd name="T35" fmla="*/ 2 h 174"/>
                <a:gd name="T36" fmla="*/ 1 w 288"/>
                <a:gd name="T37" fmla="*/ 2 h 174"/>
                <a:gd name="T38" fmla="*/ 1 w 288"/>
                <a:gd name="T39" fmla="*/ 2 h 174"/>
                <a:gd name="T40" fmla="*/ 1 w 288"/>
                <a:gd name="T41" fmla="*/ 2 h 174"/>
                <a:gd name="T42" fmla="*/ 1 w 288"/>
                <a:gd name="T43" fmla="*/ 2 h 174"/>
                <a:gd name="T44" fmla="*/ 1 w 288"/>
                <a:gd name="T45" fmla="*/ 2 h 174"/>
                <a:gd name="T46" fmla="*/ 1 w 288"/>
                <a:gd name="T47" fmla="*/ 2 h 174"/>
                <a:gd name="T48" fmla="*/ 1 w 288"/>
                <a:gd name="T49" fmla="*/ 2 h 174"/>
                <a:gd name="T50" fmla="*/ 1 w 288"/>
                <a:gd name="T51" fmla="*/ 2 h 174"/>
                <a:gd name="T52" fmla="*/ 1 w 288"/>
                <a:gd name="T53" fmla="*/ 2 h 174"/>
                <a:gd name="T54" fmla="*/ 1 w 288"/>
                <a:gd name="T55" fmla="*/ 2 h 174"/>
                <a:gd name="T56" fmla="*/ 1 w 288"/>
                <a:gd name="T57" fmla="*/ 2 h 174"/>
                <a:gd name="T58" fmla="*/ 1 w 288"/>
                <a:gd name="T59" fmla="*/ 2 h 174"/>
                <a:gd name="T60" fmla="*/ 1 w 288"/>
                <a:gd name="T61" fmla="*/ 2 h 174"/>
                <a:gd name="T62" fmla="*/ 1 w 288"/>
                <a:gd name="T63" fmla="*/ 2 h 174"/>
                <a:gd name="T64" fmla="*/ 1 w 288"/>
                <a:gd name="T65" fmla="*/ 2 h 174"/>
                <a:gd name="T66" fmla="*/ 1 w 288"/>
                <a:gd name="T67" fmla="*/ 2 h 174"/>
                <a:gd name="T68" fmla="*/ 1 w 288"/>
                <a:gd name="T69" fmla="*/ 2 h 174"/>
                <a:gd name="T70" fmla="*/ 1 w 288"/>
                <a:gd name="T71" fmla="*/ 2 h 174"/>
                <a:gd name="T72" fmla="*/ 1 w 288"/>
                <a:gd name="T73" fmla="*/ 2 h 1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8"/>
                <a:gd name="T112" fmla="*/ 0 h 174"/>
                <a:gd name="T113" fmla="*/ 288 w 288"/>
                <a:gd name="T114" fmla="*/ 174 h 1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8" h="174">
                  <a:moveTo>
                    <a:pt x="288" y="4"/>
                  </a:moveTo>
                  <a:lnTo>
                    <a:pt x="288" y="4"/>
                  </a:lnTo>
                  <a:lnTo>
                    <a:pt x="271" y="1"/>
                  </a:lnTo>
                  <a:lnTo>
                    <a:pt x="255" y="0"/>
                  </a:lnTo>
                  <a:lnTo>
                    <a:pt x="239" y="1"/>
                  </a:lnTo>
                  <a:lnTo>
                    <a:pt x="221" y="4"/>
                  </a:lnTo>
                  <a:lnTo>
                    <a:pt x="202" y="9"/>
                  </a:lnTo>
                  <a:lnTo>
                    <a:pt x="184" y="14"/>
                  </a:lnTo>
                  <a:lnTo>
                    <a:pt x="164" y="23"/>
                  </a:lnTo>
                  <a:lnTo>
                    <a:pt x="146" y="33"/>
                  </a:lnTo>
                  <a:lnTo>
                    <a:pt x="126" y="44"/>
                  </a:lnTo>
                  <a:lnTo>
                    <a:pt x="108" y="58"/>
                  </a:lnTo>
                  <a:lnTo>
                    <a:pt x="88" y="73"/>
                  </a:lnTo>
                  <a:lnTo>
                    <a:pt x="70" y="89"/>
                  </a:lnTo>
                  <a:lnTo>
                    <a:pt x="52" y="107"/>
                  </a:lnTo>
                  <a:lnTo>
                    <a:pt x="34" y="126"/>
                  </a:lnTo>
                  <a:lnTo>
                    <a:pt x="17" y="147"/>
                  </a:lnTo>
                  <a:lnTo>
                    <a:pt x="0" y="170"/>
                  </a:lnTo>
                  <a:lnTo>
                    <a:pt x="9" y="174"/>
                  </a:lnTo>
                  <a:lnTo>
                    <a:pt x="24" y="154"/>
                  </a:lnTo>
                  <a:lnTo>
                    <a:pt x="41" y="133"/>
                  </a:lnTo>
                  <a:lnTo>
                    <a:pt x="59" y="113"/>
                  </a:lnTo>
                  <a:lnTo>
                    <a:pt x="77" y="96"/>
                  </a:lnTo>
                  <a:lnTo>
                    <a:pt x="95" y="80"/>
                  </a:lnTo>
                  <a:lnTo>
                    <a:pt x="113" y="65"/>
                  </a:lnTo>
                  <a:lnTo>
                    <a:pt x="131" y="54"/>
                  </a:lnTo>
                  <a:lnTo>
                    <a:pt x="151" y="42"/>
                  </a:lnTo>
                  <a:lnTo>
                    <a:pt x="169" y="32"/>
                  </a:lnTo>
                  <a:lnTo>
                    <a:pt x="186" y="24"/>
                  </a:lnTo>
                  <a:lnTo>
                    <a:pt x="205" y="18"/>
                  </a:lnTo>
                  <a:lnTo>
                    <a:pt x="223" y="13"/>
                  </a:lnTo>
                  <a:lnTo>
                    <a:pt x="239" y="10"/>
                  </a:lnTo>
                  <a:lnTo>
                    <a:pt x="255" y="11"/>
                  </a:lnTo>
                  <a:lnTo>
                    <a:pt x="271" y="10"/>
                  </a:lnTo>
                  <a:lnTo>
                    <a:pt x="285" y="13"/>
                  </a:lnTo>
                  <a:lnTo>
                    <a:pt x="288" y="4"/>
                  </a:lnTo>
                  <a:close/>
                </a:path>
              </a:pathLst>
            </a:custGeom>
            <a:solidFill>
              <a:srgbClr val="000000"/>
            </a:solidFill>
            <a:ln w="9525">
              <a:noFill/>
              <a:round/>
              <a:headEnd/>
              <a:tailEnd/>
            </a:ln>
          </p:spPr>
          <p:txBody>
            <a:bodyPr/>
            <a:lstStyle/>
            <a:p>
              <a:endParaRPr lang="zh-CN" altLang="en-US"/>
            </a:p>
          </p:txBody>
        </p:sp>
        <p:sp>
          <p:nvSpPr>
            <p:cNvPr id="73762" name="Freeform 30"/>
            <p:cNvSpPr>
              <a:spLocks/>
            </p:cNvSpPr>
            <p:nvPr/>
          </p:nvSpPr>
          <p:spPr bwMode="auto">
            <a:xfrm>
              <a:off x="5234" y="353"/>
              <a:ext cx="115" cy="185"/>
            </a:xfrm>
            <a:custGeom>
              <a:avLst/>
              <a:gdLst>
                <a:gd name="T0" fmla="*/ 1 w 175"/>
                <a:gd name="T1" fmla="*/ 2 h 242"/>
                <a:gd name="T2" fmla="*/ 1 w 175"/>
                <a:gd name="T3" fmla="*/ 2 h 242"/>
                <a:gd name="T4" fmla="*/ 1 w 175"/>
                <a:gd name="T5" fmla="*/ 2 h 242"/>
                <a:gd name="T6" fmla="*/ 1 w 175"/>
                <a:gd name="T7" fmla="*/ 2 h 242"/>
                <a:gd name="T8" fmla="*/ 1 w 175"/>
                <a:gd name="T9" fmla="*/ 2 h 242"/>
                <a:gd name="T10" fmla="*/ 1 w 175"/>
                <a:gd name="T11" fmla="*/ 2 h 242"/>
                <a:gd name="T12" fmla="*/ 1 w 175"/>
                <a:gd name="T13" fmla="*/ 2 h 242"/>
                <a:gd name="T14" fmla="*/ 1 w 175"/>
                <a:gd name="T15" fmla="*/ 2 h 242"/>
                <a:gd name="T16" fmla="*/ 1 w 175"/>
                <a:gd name="T17" fmla="*/ 2 h 242"/>
                <a:gd name="T18" fmla="*/ 1 w 175"/>
                <a:gd name="T19" fmla="*/ 0 h 242"/>
                <a:gd name="T20" fmla="*/ 0 w 175"/>
                <a:gd name="T21" fmla="*/ 2 h 242"/>
                <a:gd name="T22" fmla="*/ 1 w 175"/>
                <a:gd name="T23" fmla="*/ 2 h 242"/>
                <a:gd name="T24" fmla="*/ 1 w 175"/>
                <a:gd name="T25" fmla="*/ 2 h 242"/>
                <a:gd name="T26" fmla="*/ 1 w 175"/>
                <a:gd name="T27" fmla="*/ 2 h 242"/>
                <a:gd name="T28" fmla="*/ 1 w 175"/>
                <a:gd name="T29" fmla="*/ 2 h 242"/>
                <a:gd name="T30" fmla="*/ 1 w 175"/>
                <a:gd name="T31" fmla="*/ 2 h 242"/>
                <a:gd name="T32" fmla="*/ 1 w 175"/>
                <a:gd name="T33" fmla="*/ 2 h 242"/>
                <a:gd name="T34" fmla="*/ 1 w 175"/>
                <a:gd name="T35" fmla="*/ 2 h 242"/>
                <a:gd name="T36" fmla="*/ 1 w 175"/>
                <a:gd name="T37" fmla="*/ 2 h 242"/>
                <a:gd name="T38" fmla="*/ 1 w 175"/>
                <a:gd name="T39" fmla="*/ 2 h 242"/>
                <a:gd name="T40" fmla="*/ 1 w 175"/>
                <a:gd name="T41" fmla="*/ 2 h 2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
                <a:gd name="T64" fmla="*/ 0 h 242"/>
                <a:gd name="T65" fmla="*/ 175 w 175"/>
                <a:gd name="T66" fmla="*/ 242 h 2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 h="242">
                  <a:moveTo>
                    <a:pt x="175" y="242"/>
                  </a:moveTo>
                  <a:lnTo>
                    <a:pt x="175" y="242"/>
                  </a:lnTo>
                  <a:lnTo>
                    <a:pt x="165" y="195"/>
                  </a:lnTo>
                  <a:lnTo>
                    <a:pt x="151" y="153"/>
                  </a:lnTo>
                  <a:lnTo>
                    <a:pt x="133" y="114"/>
                  </a:lnTo>
                  <a:lnTo>
                    <a:pt x="112" y="82"/>
                  </a:lnTo>
                  <a:lnTo>
                    <a:pt x="88" y="53"/>
                  </a:lnTo>
                  <a:lnTo>
                    <a:pt x="60" y="29"/>
                  </a:lnTo>
                  <a:lnTo>
                    <a:pt x="32" y="12"/>
                  </a:lnTo>
                  <a:lnTo>
                    <a:pt x="3" y="0"/>
                  </a:lnTo>
                  <a:lnTo>
                    <a:pt x="0" y="9"/>
                  </a:lnTo>
                  <a:lnTo>
                    <a:pt x="28" y="21"/>
                  </a:lnTo>
                  <a:lnTo>
                    <a:pt x="56" y="38"/>
                  </a:lnTo>
                  <a:lnTo>
                    <a:pt x="81" y="60"/>
                  </a:lnTo>
                  <a:lnTo>
                    <a:pt x="103" y="86"/>
                  </a:lnTo>
                  <a:lnTo>
                    <a:pt x="123" y="119"/>
                  </a:lnTo>
                  <a:lnTo>
                    <a:pt x="142" y="155"/>
                  </a:lnTo>
                  <a:lnTo>
                    <a:pt x="156" y="197"/>
                  </a:lnTo>
                  <a:lnTo>
                    <a:pt x="166" y="242"/>
                  </a:lnTo>
                  <a:lnTo>
                    <a:pt x="175" y="242"/>
                  </a:lnTo>
                  <a:close/>
                </a:path>
              </a:pathLst>
            </a:custGeom>
            <a:solidFill>
              <a:srgbClr val="000000"/>
            </a:solidFill>
            <a:ln w="9525">
              <a:noFill/>
              <a:round/>
              <a:headEnd/>
              <a:tailEnd/>
            </a:ln>
          </p:spPr>
          <p:txBody>
            <a:bodyPr/>
            <a:lstStyle/>
            <a:p>
              <a:endParaRPr lang="zh-CN" altLang="en-US"/>
            </a:p>
          </p:txBody>
        </p:sp>
        <p:sp>
          <p:nvSpPr>
            <p:cNvPr id="73763" name="Freeform 31"/>
            <p:cNvSpPr>
              <a:spLocks/>
            </p:cNvSpPr>
            <p:nvPr/>
          </p:nvSpPr>
          <p:spPr bwMode="auto">
            <a:xfrm>
              <a:off x="5231" y="538"/>
              <a:ext cx="121" cy="141"/>
            </a:xfrm>
            <a:custGeom>
              <a:avLst/>
              <a:gdLst>
                <a:gd name="T0" fmla="*/ 1 w 185"/>
                <a:gd name="T1" fmla="*/ 2 h 185"/>
                <a:gd name="T2" fmla="*/ 1 w 185"/>
                <a:gd name="T3" fmla="*/ 2 h 185"/>
                <a:gd name="T4" fmla="*/ 1 w 185"/>
                <a:gd name="T5" fmla="*/ 2 h 185"/>
                <a:gd name="T6" fmla="*/ 1 w 185"/>
                <a:gd name="T7" fmla="*/ 2 h 185"/>
                <a:gd name="T8" fmla="*/ 1 w 185"/>
                <a:gd name="T9" fmla="*/ 2 h 185"/>
                <a:gd name="T10" fmla="*/ 1 w 185"/>
                <a:gd name="T11" fmla="*/ 2 h 185"/>
                <a:gd name="T12" fmla="*/ 1 w 185"/>
                <a:gd name="T13" fmla="*/ 2 h 185"/>
                <a:gd name="T14" fmla="*/ 1 w 185"/>
                <a:gd name="T15" fmla="*/ 2 h 185"/>
                <a:gd name="T16" fmla="*/ 1 w 185"/>
                <a:gd name="T17" fmla="*/ 2 h 185"/>
                <a:gd name="T18" fmla="*/ 1 w 185"/>
                <a:gd name="T19" fmla="*/ 2 h 185"/>
                <a:gd name="T20" fmla="*/ 1 w 185"/>
                <a:gd name="T21" fmla="*/ 2 h 185"/>
                <a:gd name="T22" fmla="*/ 1 w 185"/>
                <a:gd name="T23" fmla="*/ 2 h 185"/>
                <a:gd name="T24" fmla="*/ 1 w 185"/>
                <a:gd name="T25" fmla="*/ 2 h 185"/>
                <a:gd name="T26" fmla="*/ 1 w 185"/>
                <a:gd name="T27" fmla="*/ 2 h 185"/>
                <a:gd name="T28" fmla="*/ 1 w 185"/>
                <a:gd name="T29" fmla="*/ 2 h 185"/>
                <a:gd name="T30" fmla="*/ 1 w 185"/>
                <a:gd name="T31" fmla="*/ 2 h 185"/>
                <a:gd name="T32" fmla="*/ 1 w 185"/>
                <a:gd name="T33" fmla="*/ 2 h 185"/>
                <a:gd name="T34" fmla="*/ 1 w 185"/>
                <a:gd name="T35" fmla="*/ 0 h 185"/>
                <a:gd name="T36" fmla="*/ 1 w 185"/>
                <a:gd name="T37" fmla="*/ 0 h 185"/>
                <a:gd name="T38" fmla="*/ 1 w 185"/>
                <a:gd name="T39" fmla="*/ 2 h 185"/>
                <a:gd name="T40" fmla="*/ 1 w 185"/>
                <a:gd name="T41" fmla="*/ 2 h 185"/>
                <a:gd name="T42" fmla="*/ 1 w 185"/>
                <a:gd name="T43" fmla="*/ 2 h 185"/>
                <a:gd name="T44" fmla="*/ 1 w 185"/>
                <a:gd name="T45" fmla="*/ 2 h 185"/>
                <a:gd name="T46" fmla="*/ 1 w 185"/>
                <a:gd name="T47" fmla="*/ 2 h 185"/>
                <a:gd name="T48" fmla="*/ 1 w 185"/>
                <a:gd name="T49" fmla="*/ 2 h 185"/>
                <a:gd name="T50" fmla="*/ 1 w 185"/>
                <a:gd name="T51" fmla="*/ 2 h 185"/>
                <a:gd name="T52" fmla="*/ 1 w 185"/>
                <a:gd name="T53" fmla="*/ 2 h 185"/>
                <a:gd name="T54" fmla="*/ 1 w 185"/>
                <a:gd name="T55" fmla="*/ 2 h 185"/>
                <a:gd name="T56" fmla="*/ 1 w 185"/>
                <a:gd name="T57" fmla="*/ 2 h 185"/>
                <a:gd name="T58" fmla="*/ 1 w 185"/>
                <a:gd name="T59" fmla="*/ 2 h 185"/>
                <a:gd name="T60" fmla="*/ 1 w 185"/>
                <a:gd name="T61" fmla="*/ 2 h 185"/>
                <a:gd name="T62" fmla="*/ 1 w 185"/>
                <a:gd name="T63" fmla="*/ 2 h 185"/>
                <a:gd name="T64" fmla="*/ 1 w 185"/>
                <a:gd name="T65" fmla="*/ 2 h 185"/>
                <a:gd name="T66" fmla="*/ 1 w 185"/>
                <a:gd name="T67" fmla="*/ 2 h 185"/>
                <a:gd name="T68" fmla="*/ 1 w 185"/>
                <a:gd name="T69" fmla="*/ 2 h 185"/>
                <a:gd name="T70" fmla="*/ 1 w 185"/>
                <a:gd name="T71" fmla="*/ 2 h 185"/>
                <a:gd name="T72" fmla="*/ 1 w 185"/>
                <a:gd name="T73" fmla="*/ 2 h 185"/>
                <a:gd name="T74" fmla="*/ 1 w 185"/>
                <a:gd name="T75" fmla="*/ 2 h 185"/>
                <a:gd name="T76" fmla="*/ 0 w 185"/>
                <a:gd name="T77" fmla="*/ 2 h 185"/>
                <a:gd name="T78" fmla="*/ 1 w 185"/>
                <a:gd name="T79" fmla="*/ 2 h 185"/>
                <a:gd name="T80" fmla="*/ 1 w 185"/>
                <a:gd name="T81" fmla="*/ 2 h 185"/>
                <a:gd name="T82" fmla="*/ 1 w 185"/>
                <a:gd name="T83" fmla="*/ 2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5"/>
                <a:gd name="T127" fmla="*/ 0 h 185"/>
                <a:gd name="T128" fmla="*/ 185 w 185"/>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5" h="185">
                  <a:moveTo>
                    <a:pt x="2" y="175"/>
                  </a:moveTo>
                  <a:lnTo>
                    <a:pt x="4" y="185"/>
                  </a:lnTo>
                  <a:lnTo>
                    <a:pt x="30" y="183"/>
                  </a:lnTo>
                  <a:lnTo>
                    <a:pt x="53" y="182"/>
                  </a:lnTo>
                  <a:lnTo>
                    <a:pt x="73" y="178"/>
                  </a:lnTo>
                  <a:lnTo>
                    <a:pt x="94" y="174"/>
                  </a:lnTo>
                  <a:lnTo>
                    <a:pt x="111" y="168"/>
                  </a:lnTo>
                  <a:lnTo>
                    <a:pt x="127" y="161"/>
                  </a:lnTo>
                  <a:lnTo>
                    <a:pt x="141" y="151"/>
                  </a:lnTo>
                  <a:lnTo>
                    <a:pt x="153" y="140"/>
                  </a:lnTo>
                  <a:lnTo>
                    <a:pt x="163" y="128"/>
                  </a:lnTo>
                  <a:lnTo>
                    <a:pt x="171" y="115"/>
                  </a:lnTo>
                  <a:lnTo>
                    <a:pt x="177" y="99"/>
                  </a:lnTo>
                  <a:lnTo>
                    <a:pt x="180" y="82"/>
                  </a:lnTo>
                  <a:lnTo>
                    <a:pt x="183" y="63"/>
                  </a:lnTo>
                  <a:lnTo>
                    <a:pt x="185" y="44"/>
                  </a:lnTo>
                  <a:lnTo>
                    <a:pt x="183" y="23"/>
                  </a:lnTo>
                  <a:lnTo>
                    <a:pt x="179" y="0"/>
                  </a:lnTo>
                  <a:lnTo>
                    <a:pt x="170" y="0"/>
                  </a:lnTo>
                  <a:lnTo>
                    <a:pt x="173" y="23"/>
                  </a:lnTo>
                  <a:lnTo>
                    <a:pt x="173" y="44"/>
                  </a:lnTo>
                  <a:lnTo>
                    <a:pt x="173" y="63"/>
                  </a:lnTo>
                  <a:lnTo>
                    <a:pt x="171" y="82"/>
                  </a:lnTo>
                  <a:lnTo>
                    <a:pt x="168" y="96"/>
                  </a:lnTo>
                  <a:lnTo>
                    <a:pt x="162" y="110"/>
                  </a:lnTo>
                  <a:lnTo>
                    <a:pt x="154" y="123"/>
                  </a:lnTo>
                  <a:lnTo>
                    <a:pt x="146" y="133"/>
                  </a:lnTo>
                  <a:lnTo>
                    <a:pt x="134" y="144"/>
                  </a:lnTo>
                  <a:lnTo>
                    <a:pt x="123" y="152"/>
                  </a:lnTo>
                  <a:lnTo>
                    <a:pt x="109" y="159"/>
                  </a:lnTo>
                  <a:lnTo>
                    <a:pt x="92" y="164"/>
                  </a:lnTo>
                  <a:lnTo>
                    <a:pt x="73" y="169"/>
                  </a:lnTo>
                  <a:lnTo>
                    <a:pt x="53" y="172"/>
                  </a:lnTo>
                  <a:lnTo>
                    <a:pt x="30" y="174"/>
                  </a:lnTo>
                  <a:lnTo>
                    <a:pt x="4" y="174"/>
                  </a:lnTo>
                  <a:lnTo>
                    <a:pt x="7" y="184"/>
                  </a:lnTo>
                  <a:lnTo>
                    <a:pt x="4" y="174"/>
                  </a:lnTo>
                  <a:lnTo>
                    <a:pt x="1" y="176"/>
                  </a:lnTo>
                  <a:lnTo>
                    <a:pt x="0" y="179"/>
                  </a:lnTo>
                  <a:lnTo>
                    <a:pt x="1" y="183"/>
                  </a:lnTo>
                  <a:lnTo>
                    <a:pt x="4" y="185"/>
                  </a:lnTo>
                  <a:lnTo>
                    <a:pt x="2" y="175"/>
                  </a:lnTo>
                  <a:close/>
                </a:path>
              </a:pathLst>
            </a:custGeom>
            <a:solidFill>
              <a:srgbClr val="000000"/>
            </a:solidFill>
            <a:ln w="9525">
              <a:noFill/>
              <a:round/>
              <a:headEnd/>
              <a:tailEnd/>
            </a:ln>
          </p:spPr>
          <p:txBody>
            <a:bodyPr/>
            <a:lstStyle/>
            <a:p>
              <a:endParaRPr lang="zh-CN" altLang="en-US"/>
            </a:p>
          </p:txBody>
        </p:sp>
        <p:sp>
          <p:nvSpPr>
            <p:cNvPr id="73764" name="Freeform 32"/>
            <p:cNvSpPr>
              <a:spLocks/>
            </p:cNvSpPr>
            <p:nvPr/>
          </p:nvSpPr>
          <p:spPr bwMode="auto">
            <a:xfrm>
              <a:off x="5110" y="445"/>
              <a:ext cx="176" cy="246"/>
            </a:xfrm>
            <a:custGeom>
              <a:avLst/>
              <a:gdLst>
                <a:gd name="T0" fmla="*/ 1 w 268"/>
                <a:gd name="T1" fmla="*/ 2 h 322"/>
                <a:gd name="T2" fmla="*/ 1 w 268"/>
                <a:gd name="T3" fmla="*/ 2 h 322"/>
                <a:gd name="T4" fmla="*/ 1 w 268"/>
                <a:gd name="T5" fmla="*/ 2 h 322"/>
                <a:gd name="T6" fmla="*/ 1 w 268"/>
                <a:gd name="T7" fmla="*/ 2 h 322"/>
                <a:gd name="T8" fmla="*/ 1 w 268"/>
                <a:gd name="T9" fmla="*/ 2 h 322"/>
                <a:gd name="T10" fmla="*/ 1 w 268"/>
                <a:gd name="T11" fmla="*/ 2 h 322"/>
                <a:gd name="T12" fmla="*/ 1 w 268"/>
                <a:gd name="T13" fmla="*/ 2 h 322"/>
                <a:gd name="T14" fmla="*/ 1 w 268"/>
                <a:gd name="T15" fmla="*/ 2 h 322"/>
                <a:gd name="T16" fmla="*/ 1 w 268"/>
                <a:gd name="T17" fmla="*/ 2 h 322"/>
                <a:gd name="T18" fmla="*/ 1 w 268"/>
                <a:gd name="T19" fmla="*/ 2 h 322"/>
                <a:gd name="T20" fmla="*/ 1 w 268"/>
                <a:gd name="T21" fmla="*/ 2 h 322"/>
                <a:gd name="T22" fmla="*/ 1 w 268"/>
                <a:gd name="T23" fmla="*/ 2 h 322"/>
                <a:gd name="T24" fmla="*/ 1 w 268"/>
                <a:gd name="T25" fmla="*/ 2 h 322"/>
                <a:gd name="T26" fmla="*/ 1 w 268"/>
                <a:gd name="T27" fmla="*/ 2 h 322"/>
                <a:gd name="T28" fmla="*/ 1 w 268"/>
                <a:gd name="T29" fmla="*/ 2 h 322"/>
                <a:gd name="T30" fmla="*/ 1 w 268"/>
                <a:gd name="T31" fmla="*/ 2 h 322"/>
                <a:gd name="T32" fmla="*/ 1 w 268"/>
                <a:gd name="T33" fmla="*/ 2 h 322"/>
                <a:gd name="T34" fmla="*/ 1 w 268"/>
                <a:gd name="T35" fmla="*/ 2 h 322"/>
                <a:gd name="T36" fmla="*/ 1 w 268"/>
                <a:gd name="T37" fmla="*/ 2 h 322"/>
                <a:gd name="T38" fmla="*/ 0 w 268"/>
                <a:gd name="T39" fmla="*/ 2 h 322"/>
                <a:gd name="T40" fmla="*/ 1 w 268"/>
                <a:gd name="T41" fmla="*/ 2 h 322"/>
                <a:gd name="T42" fmla="*/ 1 w 268"/>
                <a:gd name="T43" fmla="*/ 0 h 322"/>
                <a:gd name="T44" fmla="*/ 1 w 268"/>
                <a:gd name="T45" fmla="*/ 2 h 322"/>
                <a:gd name="T46" fmla="*/ 1 w 268"/>
                <a:gd name="T47" fmla="*/ 2 h 322"/>
                <a:gd name="T48" fmla="*/ 1 w 268"/>
                <a:gd name="T49" fmla="*/ 2 h 322"/>
                <a:gd name="T50" fmla="*/ 1 w 268"/>
                <a:gd name="T51" fmla="*/ 2 h 322"/>
                <a:gd name="T52" fmla="*/ 1 w 268"/>
                <a:gd name="T53" fmla="*/ 2 h 322"/>
                <a:gd name="T54" fmla="*/ 1 w 268"/>
                <a:gd name="T55" fmla="*/ 2 h 322"/>
                <a:gd name="T56" fmla="*/ 1 w 268"/>
                <a:gd name="T57" fmla="*/ 2 h 322"/>
                <a:gd name="T58" fmla="*/ 1 w 268"/>
                <a:gd name="T59" fmla="*/ 2 h 322"/>
                <a:gd name="T60" fmla="*/ 1 w 268"/>
                <a:gd name="T61" fmla="*/ 2 h 322"/>
                <a:gd name="T62" fmla="*/ 1 w 268"/>
                <a:gd name="T63" fmla="*/ 2 h 3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68"/>
                <a:gd name="T97" fmla="*/ 0 h 322"/>
                <a:gd name="T98" fmla="*/ 268 w 268"/>
                <a:gd name="T99" fmla="*/ 322 h 3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68" h="322">
                  <a:moveTo>
                    <a:pt x="187" y="300"/>
                  </a:moveTo>
                  <a:lnTo>
                    <a:pt x="177" y="306"/>
                  </a:lnTo>
                  <a:lnTo>
                    <a:pt x="167" y="312"/>
                  </a:lnTo>
                  <a:lnTo>
                    <a:pt x="156" y="315"/>
                  </a:lnTo>
                  <a:lnTo>
                    <a:pt x="145" y="319"/>
                  </a:lnTo>
                  <a:lnTo>
                    <a:pt x="133" y="321"/>
                  </a:lnTo>
                  <a:lnTo>
                    <a:pt x="122" y="322"/>
                  </a:lnTo>
                  <a:lnTo>
                    <a:pt x="109" y="321"/>
                  </a:lnTo>
                  <a:lnTo>
                    <a:pt x="98" y="320"/>
                  </a:lnTo>
                  <a:lnTo>
                    <a:pt x="85" y="316"/>
                  </a:lnTo>
                  <a:lnTo>
                    <a:pt x="73" y="313"/>
                  </a:lnTo>
                  <a:lnTo>
                    <a:pt x="63" y="307"/>
                  </a:lnTo>
                  <a:lnTo>
                    <a:pt x="53" y="300"/>
                  </a:lnTo>
                  <a:lnTo>
                    <a:pt x="42" y="293"/>
                  </a:lnTo>
                  <a:lnTo>
                    <a:pt x="34" y="285"/>
                  </a:lnTo>
                  <a:lnTo>
                    <a:pt x="26" y="276"/>
                  </a:lnTo>
                  <a:lnTo>
                    <a:pt x="19" y="267"/>
                  </a:lnTo>
                  <a:lnTo>
                    <a:pt x="9" y="247"/>
                  </a:lnTo>
                  <a:lnTo>
                    <a:pt x="2" y="226"/>
                  </a:lnTo>
                  <a:lnTo>
                    <a:pt x="0" y="203"/>
                  </a:lnTo>
                  <a:lnTo>
                    <a:pt x="2" y="179"/>
                  </a:lnTo>
                  <a:lnTo>
                    <a:pt x="32" y="0"/>
                  </a:lnTo>
                  <a:lnTo>
                    <a:pt x="268" y="44"/>
                  </a:lnTo>
                  <a:lnTo>
                    <a:pt x="237" y="223"/>
                  </a:lnTo>
                  <a:lnTo>
                    <a:pt x="234" y="235"/>
                  </a:lnTo>
                  <a:lnTo>
                    <a:pt x="230" y="246"/>
                  </a:lnTo>
                  <a:lnTo>
                    <a:pt x="225" y="258"/>
                  </a:lnTo>
                  <a:lnTo>
                    <a:pt x="219" y="267"/>
                  </a:lnTo>
                  <a:lnTo>
                    <a:pt x="213" y="277"/>
                  </a:lnTo>
                  <a:lnTo>
                    <a:pt x="205" y="285"/>
                  </a:lnTo>
                  <a:lnTo>
                    <a:pt x="196" y="293"/>
                  </a:lnTo>
                  <a:lnTo>
                    <a:pt x="187" y="300"/>
                  </a:lnTo>
                  <a:close/>
                </a:path>
              </a:pathLst>
            </a:custGeom>
            <a:solidFill>
              <a:srgbClr val="B24C38"/>
            </a:solidFill>
            <a:ln w="9525">
              <a:noFill/>
              <a:round/>
              <a:headEnd/>
              <a:tailEnd/>
            </a:ln>
          </p:spPr>
          <p:txBody>
            <a:bodyPr/>
            <a:lstStyle/>
            <a:p>
              <a:endParaRPr lang="zh-CN" altLang="en-US"/>
            </a:p>
          </p:txBody>
        </p:sp>
        <p:sp>
          <p:nvSpPr>
            <p:cNvPr id="73765" name="Freeform 33"/>
            <p:cNvSpPr>
              <a:spLocks/>
            </p:cNvSpPr>
            <p:nvPr/>
          </p:nvSpPr>
          <p:spPr bwMode="auto">
            <a:xfrm>
              <a:off x="5174" y="670"/>
              <a:ext cx="61" cy="25"/>
            </a:xfrm>
            <a:custGeom>
              <a:avLst/>
              <a:gdLst>
                <a:gd name="T0" fmla="*/ 0 w 92"/>
                <a:gd name="T1" fmla="*/ 2 h 32"/>
                <a:gd name="T2" fmla="*/ 0 w 92"/>
                <a:gd name="T3" fmla="*/ 2 h 32"/>
                <a:gd name="T4" fmla="*/ 1 w 92"/>
                <a:gd name="T5" fmla="*/ 2 h 32"/>
                <a:gd name="T6" fmla="*/ 1 w 92"/>
                <a:gd name="T7" fmla="*/ 2 h 32"/>
                <a:gd name="T8" fmla="*/ 1 w 92"/>
                <a:gd name="T9" fmla="*/ 2 h 32"/>
                <a:gd name="T10" fmla="*/ 1 w 92"/>
                <a:gd name="T11" fmla="*/ 2 h 32"/>
                <a:gd name="T12" fmla="*/ 1 w 92"/>
                <a:gd name="T13" fmla="*/ 2 h 32"/>
                <a:gd name="T14" fmla="*/ 1 w 92"/>
                <a:gd name="T15" fmla="*/ 2 h 32"/>
                <a:gd name="T16" fmla="*/ 1 w 92"/>
                <a:gd name="T17" fmla="*/ 2 h 32"/>
                <a:gd name="T18" fmla="*/ 1 w 92"/>
                <a:gd name="T19" fmla="*/ 2 h 32"/>
                <a:gd name="T20" fmla="*/ 1 w 92"/>
                <a:gd name="T21" fmla="*/ 0 h 32"/>
                <a:gd name="T22" fmla="*/ 1 w 92"/>
                <a:gd name="T23" fmla="*/ 2 h 32"/>
                <a:gd name="T24" fmla="*/ 1 w 92"/>
                <a:gd name="T25" fmla="*/ 2 h 32"/>
                <a:gd name="T26" fmla="*/ 1 w 92"/>
                <a:gd name="T27" fmla="*/ 2 h 32"/>
                <a:gd name="T28" fmla="*/ 1 w 92"/>
                <a:gd name="T29" fmla="*/ 2 h 32"/>
                <a:gd name="T30" fmla="*/ 1 w 92"/>
                <a:gd name="T31" fmla="*/ 2 h 32"/>
                <a:gd name="T32" fmla="*/ 1 w 92"/>
                <a:gd name="T33" fmla="*/ 2 h 32"/>
                <a:gd name="T34" fmla="*/ 1 w 92"/>
                <a:gd name="T35" fmla="*/ 2 h 32"/>
                <a:gd name="T36" fmla="*/ 0 w 92"/>
                <a:gd name="T37" fmla="*/ 2 h 32"/>
                <a:gd name="T38" fmla="*/ 0 w 92"/>
                <a:gd name="T39" fmla="*/ 2 h 32"/>
                <a:gd name="T40" fmla="*/ 0 w 92"/>
                <a:gd name="T41" fmla="*/ 2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32"/>
                <a:gd name="T65" fmla="*/ 92 w 92"/>
                <a:gd name="T66" fmla="*/ 32 h 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32">
                  <a:moveTo>
                    <a:pt x="0" y="29"/>
                  </a:moveTo>
                  <a:lnTo>
                    <a:pt x="0" y="29"/>
                  </a:lnTo>
                  <a:lnTo>
                    <a:pt x="11" y="30"/>
                  </a:lnTo>
                  <a:lnTo>
                    <a:pt x="24" y="32"/>
                  </a:lnTo>
                  <a:lnTo>
                    <a:pt x="35" y="30"/>
                  </a:lnTo>
                  <a:lnTo>
                    <a:pt x="48" y="27"/>
                  </a:lnTo>
                  <a:lnTo>
                    <a:pt x="59" y="24"/>
                  </a:lnTo>
                  <a:lnTo>
                    <a:pt x="71" y="20"/>
                  </a:lnTo>
                  <a:lnTo>
                    <a:pt x="81" y="15"/>
                  </a:lnTo>
                  <a:lnTo>
                    <a:pt x="92" y="9"/>
                  </a:lnTo>
                  <a:lnTo>
                    <a:pt x="87" y="0"/>
                  </a:lnTo>
                  <a:lnTo>
                    <a:pt x="77" y="5"/>
                  </a:lnTo>
                  <a:lnTo>
                    <a:pt x="66" y="11"/>
                  </a:lnTo>
                  <a:lnTo>
                    <a:pt x="57" y="15"/>
                  </a:lnTo>
                  <a:lnTo>
                    <a:pt x="46" y="18"/>
                  </a:lnTo>
                  <a:lnTo>
                    <a:pt x="35" y="20"/>
                  </a:lnTo>
                  <a:lnTo>
                    <a:pt x="24" y="20"/>
                  </a:lnTo>
                  <a:lnTo>
                    <a:pt x="11" y="20"/>
                  </a:lnTo>
                  <a:lnTo>
                    <a:pt x="0" y="19"/>
                  </a:lnTo>
                  <a:lnTo>
                    <a:pt x="0" y="29"/>
                  </a:lnTo>
                  <a:close/>
                </a:path>
              </a:pathLst>
            </a:custGeom>
            <a:solidFill>
              <a:srgbClr val="000000"/>
            </a:solidFill>
            <a:ln w="9525">
              <a:noFill/>
              <a:round/>
              <a:headEnd/>
              <a:tailEnd/>
            </a:ln>
          </p:spPr>
          <p:txBody>
            <a:bodyPr/>
            <a:lstStyle/>
            <a:p>
              <a:endParaRPr lang="zh-CN" altLang="en-US"/>
            </a:p>
          </p:txBody>
        </p:sp>
        <p:sp>
          <p:nvSpPr>
            <p:cNvPr id="73766" name="Freeform 34"/>
            <p:cNvSpPr>
              <a:spLocks/>
            </p:cNvSpPr>
            <p:nvPr/>
          </p:nvSpPr>
          <p:spPr bwMode="auto">
            <a:xfrm>
              <a:off x="5121" y="646"/>
              <a:ext cx="53" cy="47"/>
            </a:xfrm>
            <a:custGeom>
              <a:avLst/>
              <a:gdLst>
                <a:gd name="T0" fmla="*/ 0 w 83"/>
                <a:gd name="T1" fmla="*/ 1 h 63"/>
                <a:gd name="T2" fmla="*/ 0 w 83"/>
                <a:gd name="T3" fmla="*/ 1 h 63"/>
                <a:gd name="T4" fmla="*/ 1 w 83"/>
                <a:gd name="T5" fmla="*/ 1 h 63"/>
                <a:gd name="T6" fmla="*/ 1 w 83"/>
                <a:gd name="T7" fmla="*/ 1 h 63"/>
                <a:gd name="T8" fmla="*/ 1 w 83"/>
                <a:gd name="T9" fmla="*/ 1 h 63"/>
                <a:gd name="T10" fmla="*/ 1 w 83"/>
                <a:gd name="T11" fmla="*/ 1 h 63"/>
                <a:gd name="T12" fmla="*/ 1 w 83"/>
                <a:gd name="T13" fmla="*/ 1 h 63"/>
                <a:gd name="T14" fmla="*/ 1 w 83"/>
                <a:gd name="T15" fmla="*/ 1 h 63"/>
                <a:gd name="T16" fmla="*/ 1 w 83"/>
                <a:gd name="T17" fmla="*/ 1 h 63"/>
                <a:gd name="T18" fmla="*/ 1 w 83"/>
                <a:gd name="T19" fmla="*/ 1 h 63"/>
                <a:gd name="T20" fmla="*/ 1 w 83"/>
                <a:gd name="T21" fmla="*/ 1 h 63"/>
                <a:gd name="T22" fmla="*/ 1 w 83"/>
                <a:gd name="T23" fmla="*/ 1 h 63"/>
                <a:gd name="T24" fmla="*/ 1 w 83"/>
                <a:gd name="T25" fmla="*/ 1 h 63"/>
                <a:gd name="T26" fmla="*/ 1 w 83"/>
                <a:gd name="T27" fmla="*/ 1 h 63"/>
                <a:gd name="T28" fmla="*/ 1 w 83"/>
                <a:gd name="T29" fmla="*/ 1 h 63"/>
                <a:gd name="T30" fmla="*/ 1 w 83"/>
                <a:gd name="T31" fmla="*/ 1 h 63"/>
                <a:gd name="T32" fmla="*/ 1 w 83"/>
                <a:gd name="T33" fmla="*/ 1 h 63"/>
                <a:gd name="T34" fmla="*/ 1 w 83"/>
                <a:gd name="T35" fmla="*/ 1 h 63"/>
                <a:gd name="T36" fmla="*/ 1 w 83"/>
                <a:gd name="T37" fmla="*/ 1 h 63"/>
                <a:gd name="T38" fmla="*/ 1 w 83"/>
                <a:gd name="T39" fmla="*/ 1 h 63"/>
                <a:gd name="T40" fmla="*/ 1 w 83"/>
                <a:gd name="T41" fmla="*/ 1 h 63"/>
                <a:gd name="T42" fmla="*/ 1 w 83"/>
                <a:gd name="T43" fmla="*/ 0 h 63"/>
                <a:gd name="T44" fmla="*/ 1 w 83"/>
                <a:gd name="T45" fmla="*/ 0 h 63"/>
                <a:gd name="T46" fmla="*/ 0 w 83"/>
                <a:gd name="T47" fmla="*/ 1 h 63"/>
                <a:gd name="T48" fmla="*/ 0 w 83"/>
                <a:gd name="T49" fmla="*/ 1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63"/>
                <a:gd name="T77" fmla="*/ 83 w 83"/>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63">
                  <a:moveTo>
                    <a:pt x="0" y="7"/>
                  </a:moveTo>
                  <a:lnTo>
                    <a:pt x="0" y="7"/>
                  </a:lnTo>
                  <a:lnTo>
                    <a:pt x="8" y="18"/>
                  </a:lnTo>
                  <a:lnTo>
                    <a:pt x="16" y="27"/>
                  </a:lnTo>
                  <a:lnTo>
                    <a:pt x="24" y="35"/>
                  </a:lnTo>
                  <a:lnTo>
                    <a:pt x="35" y="43"/>
                  </a:lnTo>
                  <a:lnTo>
                    <a:pt x="46" y="50"/>
                  </a:lnTo>
                  <a:lnTo>
                    <a:pt x="57" y="56"/>
                  </a:lnTo>
                  <a:lnTo>
                    <a:pt x="69" y="59"/>
                  </a:lnTo>
                  <a:lnTo>
                    <a:pt x="83" y="63"/>
                  </a:lnTo>
                  <a:lnTo>
                    <a:pt x="83" y="53"/>
                  </a:lnTo>
                  <a:lnTo>
                    <a:pt x="71" y="50"/>
                  </a:lnTo>
                  <a:lnTo>
                    <a:pt x="59" y="46"/>
                  </a:lnTo>
                  <a:lnTo>
                    <a:pt x="50" y="41"/>
                  </a:lnTo>
                  <a:lnTo>
                    <a:pt x="40" y="34"/>
                  </a:lnTo>
                  <a:lnTo>
                    <a:pt x="31" y="28"/>
                  </a:lnTo>
                  <a:lnTo>
                    <a:pt x="23" y="20"/>
                  </a:lnTo>
                  <a:lnTo>
                    <a:pt x="15" y="11"/>
                  </a:lnTo>
                  <a:lnTo>
                    <a:pt x="9" y="3"/>
                  </a:lnTo>
                  <a:lnTo>
                    <a:pt x="7" y="0"/>
                  </a:lnTo>
                  <a:lnTo>
                    <a:pt x="3" y="0"/>
                  </a:lnTo>
                  <a:lnTo>
                    <a:pt x="0" y="4"/>
                  </a:lnTo>
                  <a:lnTo>
                    <a:pt x="0" y="7"/>
                  </a:lnTo>
                  <a:close/>
                </a:path>
              </a:pathLst>
            </a:custGeom>
            <a:solidFill>
              <a:srgbClr val="000000"/>
            </a:solidFill>
            <a:ln w="9525">
              <a:noFill/>
              <a:round/>
              <a:headEnd/>
              <a:tailEnd/>
            </a:ln>
          </p:spPr>
          <p:txBody>
            <a:bodyPr/>
            <a:lstStyle/>
            <a:p>
              <a:endParaRPr lang="zh-CN" altLang="en-US"/>
            </a:p>
          </p:txBody>
        </p:sp>
        <p:sp>
          <p:nvSpPr>
            <p:cNvPr id="73767" name="Freeform 35"/>
            <p:cNvSpPr>
              <a:spLocks/>
            </p:cNvSpPr>
            <p:nvPr/>
          </p:nvSpPr>
          <p:spPr bwMode="auto">
            <a:xfrm>
              <a:off x="5106" y="579"/>
              <a:ext cx="20" cy="71"/>
            </a:xfrm>
            <a:custGeom>
              <a:avLst/>
              <a:gdLst>
                <a:gd name="T0" fmla="*/ 1 w 30"/>
                <a:gd name="T1" fmla="*/ 2 h 94"/>
                <a:gd name="T2" fmla="*/ 1 w 30"/>
                <a:gd name="T3" fmla="*/ 2 h 94"/>
                <a:gd name="T4" fmla="*/ 0 w 30"/>
                <a:gd name="T5" fmla="*/ 2 h 94"/>
                <a:gd name="T6" fmla="*/ 1 w 30"/>
                <a:gd name="T7" fmla="*/ 2 h 94"/>
                <a:gd name="T8" fmla="*/ 1 w 30"/>
                <a:gd name="T9" fmla="*/ 2 h 94"/>
                <a:gd name="T10" fmla="*/ 1 w 30"/>
                <a:gd name="T11" fmla="*/ 2 h 94"/>
                <a:gd name="T12" fmla="*/ 1 w 30"/>
                <a:gd name="T13" fmla="*/ 2 h 94"/>
                <a:gd name="T14" fmla="*/ 1 w 30"/>
                <a:gd name="T15" fmla="*/ 2 h 94"/>
                <a:gd name="T16" fmla="*/ 1 w 30"/>
                <a:gd name="T17" fmla="*/ 2 h 94"/>
                <a:gd name="T18" fmla="*/ 1 w 30"/>
                <a:gd name="T19" fmla="*/ 2 h 94"/>
                <a:gd name="T20" fmla="*/ 1 w 30"/>
                <a:gd name="T21" fmla="*/ 2 h 94"/>
                <a:gd name="T22" fmla="*/ 1 w 30"/>
                <a:gd name="T23" fmla="*/ 2 h 94"/>
                <a:gd name="T24" fmla="*/ 1 w 30"/>
                <a:gd name="T25" fmla="*/ 2 h 94"/>
                <a:gd name="T26" fmla="*/ 1 w 30"/>
                <a:gd name="T27" fmla="*/ 1 h 94"/>
                <a:gd name="T28" fmla="*/ 1 w 30"/>
                <a:gd name="T29" fmla="*/ 0 h 94"/>
                <a:gd name="T30" fmla="*/ 1 w 30"/>
                <a:gd name="T31" fmla="*/ 1 h 94"/>
                <a:gd name="T32" fmla="*/ 1 w 30"/>
                <a:gd name="T33" fmla="*/ 2 h 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94"/>
                <a:gd name="T53" fmla="*/ 30 w 30"/>
                <a:gd name="T54" fmla="*/ 94 h 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94">
                  <a:moveTo>
                    <a:pt x="3" y="4"/>
                  </a:moveTo>
                  <a:lnTo>
                    <a:pt x="3" y="4"/>
                  </a:lnTo>
                  <a:lnTo>
                    <a:pt x="0" y="28"/>
                  </a:lnTo>
                  <a:lnTo>
                    <a:pt x="3" y="51"/>
                  </a:lnTo>
                  <a:lnTo>
                    <a:pt x="10" y="74"/>
                  </a:lnTo>
                  <a:lnTo>
                    <a:pt x="21" y="94"/>
                  </a:lnTo>
                  <a:lnTo>
                    <a:pt x="30" y="90"/>
                  </a:lnTo>
                  <a:lnTo>
                    <a:pt x="20" y="71"/>
                  </a:lnTo>
                  <a:lnTo>
                    <a:pt x="13" y="51"/>
                  </a:lnTo>
                  <a:lnTo>
                    <a:pt x="11" y="28"/>
                  </a:lnTo>
                  <a:lnTo>
                    <a:pt x="13" y="4"/>
                  </a:lnTo>
                  <a:lnTo>
                    <a:pt x="11" y="1"/>
                  </a:lnTo>
                  <a:lnTo>
                    <a:pt x="8" y="0"/>
                  </a:lnTo>
                  <a:lnTo>
                    <a:pt x="5" y="1"/>
                  </a:lnTo>
                  <a:lnTo>
                    <a:pt x="3" y="4"/>
                  </a:lnTo>
                  <a:close/>
                </a:path>
              </a:pathLst>
            </a:custGeom>
            <a:solidFill>
              <a:srgbClr val="000000"/>
            </a:solidFill>
            <a:ln w="9525">
              <a:noFill/>
              <a:round/>
              <a:headEnd/>
              <a:tailEnd/>
            </a:ln>
          </p:spPr>
          <p:txBody>
            <a:bodyPr/>
            <a:lstStyle/>
            <a:p>
              <a:endParaRPr lang="zh-CN" altLang="en-US"/>
            </a:p>
          </p:txBody>
        </p:sp>
        <p:sp>
          <p:nvSpPr>
            <p:cNvPr id="73768" name="Freeform 36"/>
            <p:cNvSpPr>
              <a:spLocks/>
            </p:cNvSpPr>
            <p:nvPr/>
          </p:nvSpPr>
          <p:spPr bwMode="auto">
            <a:xfrm>
              <a:off x="5109" y="441"/>
              <a:ext cx="26" cy="141"/>
            </a:xfrm>
            <a:custGeom>
              <a:avLst/>
              <a:gdLst>
                <a:gd name="T0" fmla="*/ 1 w 40"/>
                <a:gd name="T1" fmla="*/ 0 h 184"/>
                <a:gd name="T2" fmla="*/ 1 w 40"/>
                <a:gd name="T3" fmla="*/ 2 h 184"/>
                <a:gd name="T4" fmla="*/ 0 w 40"/>
                <a:gd name="T5" fmla="*/ 2 h 184"/>
                <a:gd name="T6" fmla="*/ 1 w 40"/>
                <a:gd name="T7" fmla="*/ 2 h 184"/>
                <a:gd name="T8" fmla="*/ 1 w 40"/>
                <a:gd name="T9" fmla="*/ 2 h 184"/>
                <a:gd name="T10" fmla="*/ 1 w 40"/>
                <a:gd name="T11" fmla="*/ 2 h 184"/>
                <a:gd name="T12" fmla="*/ 1 w 40"/>
                <a:gd name="T13" fmla="*/ 2 h 184"/>
                <a:gd name="T14" fmla="*/ 1 w 40"/>
                <a:gd name="T15" fmla="*/ 2 h 184"/>
                <a:gd name="T16" fmla="*/ 1 w 40"/>
                <a:gd name="T17" fmla="*/ 0 h 184"/>
                <a:gd name="T18" fmla="*/ 1 w 40"/>
                <a:gd name="T19" fmla="*/ 2 h 184"/>
                <a:gd name="T20" fmla="*/ 1 w 40"/>
                <a:gd name="T21" fmla="*/ 2 h 184"/>
                <a:gd name="T22" fmla="*/ 1 w 40"/>
                <a:gd name="T23" fmla="*/ 0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4"/>
                <a:gd name="T38" fmla="*/ 40 w 40"/>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4">
                  <a:moveTo>
                    <a:pt x="35" y="0"/>
                  </a:moveTo>
                  <a:lnTo>
                    <a:pt x="30" y="5"/>
                  </a:lnTo>
                  <a:lnTo>
                    <a:pt x="0" y="184"/>
                  </a:lnTo>
                  <a:lnTo>
                    <a:pt x="10" y="184"/>
                  </a:lnTo>
                  <a:lnTo>
                    <a:pt x="40" y="5"/>
                  </a:lnTo>
                  <a:lnTo>
                    <a:pt x="35" y="10"/>
                  </a:lnTo>
                  <a:lnTo>
                    <a:pt x="40" y="5"/>
                  </a:lnTo>
                  <a:lnTo>
                    <a:pt x="38" y="2"/>
                  </a:lnTo>
                  <a:lnTo>
                    <a:pt x="35" y="0"/>
                  </a:lnTo>
                  <a:lnTo>
                    <a:pt x="31" y="2"/>
                  </a:lnTo>
                  <a:lnTo>
                    <a:pt x="30" y="5"/>
                  </a:lnTo>
                  <a:lnTo>
                    <a:pt x="35" y="0"/>
                  </a:lnTo>
                  <a:close/>
                </a:path>
              </a:pathLst>
            </a:custGeom>
            <a:solidFill>
              <a:srgbClr val="000000"/>
            </a:solidFill>
            <a:ln w="9525">
              <a:noFill/>
              <a:round/>
              <a:headEnd/>
              <a:tailEnd/>
            </a:ln>
          </p:spPr>
          <p:txBody>
            <a:bodyPr/>
            <a:lstStyle/>
            <a:p>
              <a:endParaRPr lang="zh-CN" altLang="en-US"/>
            </a:p>
          </p:txBody>
        </p:sp>
        <p:sp>
          <p:nvSpPr>
            <p:cNvPr id="73769" name="Freeform 37"/>
            <p:cNvSpPr>
              <a:spLocks/>
            </p:cNvSpPr>
            <p:nvPr/>
          </p:nvSpPr>
          <p:spPr bwMode="auto">
            <a:xfrm>
              <a:off x="5131" y="441"/>
              <a:ext cx="159" cy="42"/>
            </a:xfrm>
            <a:custGeom>
              <a:avLst/>
              <a:gdLst>
                <a:gd name="T0" fmla="*/ 1 w 240"/>
                <a:gd name="T1" fmla="*/ 2 h 53"/>
                <a:gd name="T2" fmla="*/ 1 w 240"/>
                <a:gd name="T3" fmla="*/ 2 h 53"/>
                <a:gd name="T4" fmla="*/ 0 w 240"/>
                <a:gd name="T5" fmla="*/ 0 h 53"/>
                <a:gd name="T6" fmla="*/ 0 w 240"/>
                <a:gd name="T7" fmla="*/ 2 h 53"/>
                <a:gd name="T8" fmla="*/ 1 w 240"/>
                <a:gd name="T9" fmla="*/ 2 h 53"/>
                <a:gd name="T10" fmla="*/ 1 w 240"/>
                <a:gd name="T11" fmla="*/ 2 h 53"/>
                <a:gd name="T12" fmla="*/ 1 w 240"/>
                <a:gd name="T13" fmla="*/ 2 h 53"/>
                <a:gd name="T14" fmla="*/ 1 w 240"/>
                <a:gd name="T15" fmla="*/ 2 h 53"/>
                <a:gd name="T16" fmla="*/ 1 w 240"/>
                <a:gd name="T17" fmla="*/ 2 h 53"/>
                <a:gd name="T18" fmla="*/ 1 w 240"/>
                <a:gd name="T19" fmla="*/ 2 h 53"/>
                <a:gd name="T20" fmla="*/ 1 w 240"/>
                <a:gd name="T21" fmla="*/ 2 h 53"/>
                <a:gd name="T22" fmla="*/ 1 w 240"/>
                <a:gd name="T23" fmla="*/ 2 h 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
                <a:gd name="T37" fmla="*/ 0 h 53"/>
                <a:gd name="T38" fmla="*/ 240 w 240"/>
                <a:gd name="T39" fmla="*/ 53 h 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 h="53">
                  <a:moveTo>
                    <a:pt x="240" y="49"/>
                  </a:moveTo>
                  <a:lnTo>
                    <a:pt x="236" y="44"/>
                  </a:lnTo>
                  <a:lnTo>
                    <a:pt x="0" y="0"/>
                  </a:lnTo>
                  <a:lnTo>
                    <a:pt x="0" y="10"/>
                  </a:lnTo>
                  <a:lnTo>
                    <a:pt x="236" y="53"/>
                  </a:lnTo>
                  <a:lnTo>
                    <a:pt x="231" y="49"/>
                  </a:lnTo>
                  <a:lnTo>
                    <a:pt x="236" y="53"/>
                  </a:lnTo>
                  <a:lnTo>
                    <a:pt x="239" y="52"/>
                  </a:lnTo>
                  <a:lnTo>
                    <a:pt x="240" y="49"/>
                  </a:lnTo>
                  <a:lnTo>
                    <a:pt x="239" y="45"/>
                  </a:lnTo>
                  <a:lnTo>
                    <a:pt x="236" y="44"/>
                  </a:lnTo>
                  <a:lnTo>
                    <a:pt x="240" y="49"/>
                  </a:lnTo>
                  <a:close/>
                </a:path>
              </a:pathLst>
            </a:custGeom>
            <a:solidFill>
              <a:srgbClr val="000000"/>
            </a:solidFill>
            <a:ln w="9525">
              <a:noFill/>
              <a:round/>
              <a:headEnd/>
              <a:tailEnd/>
            </a:ln>
          </p:spPr>
          <p:txBody>
            <a:bodyPr/>
            <a:lstStyle/>
            <a:p>
              <a:endParaRPr lang="zh-CN" altLang="en-US"/>
            </a:p>
          </p:txBody>
        </p:sp>
        <p:sp>
          <p:nvSpPr>
            <p:cNvPr id="73770" name="Freeform 38"/>
            <p:cNvSpPr>
              <a:spLocks/>
            </p:cNvSpPr>
            <p:nvPr/>
          </p:nvSpPr>
          <p:spPr bwMode="auto">
            <a:xfrm>
              <a:off x="5264" y="478"/>
              <a:ext cx="26" cy="140"/>
            </a:xfrm>
            <a:custGeom>
              <a:avLst/>
              <a:gdLst>
                <a:gd name="T0" fmla="*/ 1 w 40"/>
                <a:gd name="T1" fmla="*/ 2 h 184"/>
                <a:gd name="T2" fmla="*/ 1 w 40"/>
                <a:gd name="T3" fmla="*/ 2 h 184"/>
                <a:gd name="T4" fmla="*/ 1 w 40"/>
                <a:gd name="T5" fmla="*/ 0 h 184"/>
                <a:gd name="T6" fmla="*/ 1 w 40"/>
                <a:gd name="T7" fmla="*/ 0 h 184"/>
                <a:gd name="T8" fmla="*/ 0 w 40"/>
                <a:gd name="T9" fmla="*/ 2 h 184"/>
                <a:gd name="T10" fmla="*/ 0 w 40"/>
                <a:gd name="T11" fmla="*/ 2 h 184"/>
                <a:gd name="T12" fmla="*/ 0 w 40"/>
                <a:gd name="T13" fmla="*/ 2 h 184"/>
                <a:gd name="T14" fmla="*/ 1 w 40"/>
                <a:gd name="T15" fmla="*/ 2 h 184"/>
                <a:gd name="T16" fmla="*/ 1 w 40"/>
                <a:gd name="T17" fmla="*/ 2 h 184"/>
                <a:gd name="T18" fmla="*/ 1 w 40"/>
                <a:gd name="T19" fmla="*/ 2 h 184"/>
                <a:gd name="T20" fmla="*/ 1 w 40"/>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184"/>
                <a:gd name="T35" fmla="*/ 40 w 40"/>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184">
                  <a:moveTo>
                    <a:pt x="9" y="179"/>
                  </a:moveTo>
                  <a:lnTo>
                    <a:pt x="9" y="179"/>
                  </a:lnTo>
                  <a:lnTo>
                    <a:pt x="40" y="0"/>
                  </a:lnTo>
                  <a:lnTo>
                    <a:pt x="31" y="0"/>
                  </a:lnTo>
                  <a:lnTo>
                    <a:pt x="0" y="179"/>
                  </a:lnTo>
                  <a:lnTo>
                    <a:pt x="1" y="183"/>
                  </a:lnTo>
                  <a:lnTo>
                    <a:pt x="5" y="184"/>
                  </a:lnTo>
                  <a:lnTo>
                    <a:pt x="8" y="183"/>
                  </a:lnTo>
                  <a:lnTo>
                    <a:pt x="9" y="179"/>
                  </a:lnTo>
                  <a:close/>
                </a:path>
              </a:pathLst>
            </a:custGeom>
            <a:solidFill>
              <a:srgbClr val="000000"/>
            </a:solidFill>
            <a:ln w="9525">
              <a:noFill/>
              <a:round/>
              <a:headEnd/>
              <a:tailEnd/>
            </a:ln>
          </p:spPr>
          <p:txBody>
            <a:bodyPr/>
            <a:lstStyle/>
            <a:p>
              <a:endParaRPr lang="zh-CN" altLang="en-US"/>
            </a:p>
          </p:txBody>
        </p:sp>
        <p:sp>
          <p:nvSpPr>
            <p:cNvPr id="73771" name="Freeform 39"/>
            <p:cNvSpPr>
              <a:spLocks/>
            </p:cNvSpPr>
            <p:nvPr/>
          </p:nvSpPr>
          <p:spPr bwMode="auto">
            <a:xfrm>
              <a:off x="5231" y="615"/>
              <a:ext cx="38" cy="63"/>
            </a:xfrm>
            <a:custGeom>
              <a:avLst/>
              <a:gdLst>
                <a:gd name="T0" fmla="*/ 1 w 58"/>
                <a:gd name="T1" fmla="*/ 2 h 82"/>
                <a:gd name="T2" fmla="*/ 1 w 58"/>
                <a:gd name="T3" fmla="*/ 2 h 82"/>
                <a:gd name="T4" fmla="*/ 1 w 58"/>
                <a:gd name="T5" fmla="*/ 2 h 82"/>
                <a:gd name="T6" fmla="*/ 1 w 58"/>
                <a:gd name="T7" fmla="*/ 2 h 82"/>
                <a:gd name="T8" fmla="*/ 1 w 58"/>
                <a:gd name="T9" fmla="*/ 2 h 82"/>
                <a:gd name="T10" fmla="*/ 1 w 58"/>
                <a:gd name="T11" fmla="*/ 2 h 82"/>
                <a:gd name="T12" fmla="*/ 1 w 58"/>
                <a:gd name="T13" fmla="*/ 2 h 82"/>
                <a:gd name="T14" fmla="*/ 1 w 58"/>
                <a:gd name="T15" fmla="*/ 2 h 82"/>
                <a:gd name="T16" fmla="*/ 1 w 58"/>
                <a:gd name="T17" fmla="*/ 2 h 82"/>
                <a:gd name="T18" fmla="*/ 1 w 58"/>
                <a:gd name="T19" fmla="*/ 0 h 82"/>
                <a:gd name="T20" fmla="*/ 1 w 58"/>
                <a:gd name="T21" fmla="*/ 0 h 82"/>
                <a:gd name="T22" fmla="*/ 1 w 58"/>
                <a:gd name="T23" fmla="*/ 2 h 82"/>
                <a:gd name="T24" fmla="*/ 1 w 58"/>
                <a:gd name="T25" fmla="*/ 2 h 82"/>
                <a:gd name="T26" fmla="*/ 1 w 58"/>
                <a:gd name="T27" fmla="*/ 2 h 82"/>
                <a:gd name="T28" fmla="*/ 1 w 58"/>
                <a:gd name="T29" fmla="*/ 2 h 82"/>
                <a:gd name="T30" fmla="*/ 1 w 58"/>
                <a:gd name="T31" fmla="*/ 2 h 82"/>
                <a:gd name="T32" fmla="*/ 1 w 58"/>
                <a:gd name="T33" fmla="*/ 2 h 82"/>
                <a:gd name="T34" fmla="*/ 1 w 58"/>
                <a:gd name="T35" fmla="*/ 2 h 82"/>
                <a:gd name="T36" fmla="*/ 1 w 58"/>
                <a:gd name="T37" fmla="*/ 2 h 82"/>
                <a:gd name="T38" fmla="*/ 1 w 58"/>
                <a:gd name="T39" fmla="*/ 2 h 82"/>
                <a:gd name="T40" fmla="*/ 1 w 58"/>
                <a:gd name="T41" fmla="*/ 2 h 82"/>
                <a:gd name="T42" fmla="*/ 0 w 58"/>
                <a:gd name="T43" fmla="*/ 2 h 82"/>
                <a:gd name="T44" fmla="*/ 0 w 58"/>
                <a:gd name="T45" fmla="*/ 2 h 82"/>
                <a:gd name="T46" fmla="*/ 1 w 58"/>
                <a:gd name="T47" fmla="*/ 2 h 82"/>
                <a:gd name="T48" fmla="*/ 1 w 58"/>
                <a:gd name="T49" fmla="*/ 2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82"/>
                <a:gd name="T77" fmla="*/ 58 w 58"/>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82">
                  <a:moveTo>
                    <a:pt x="7" y="82"/>
                  </a:moveTo>
                  <a:lnTo>
                    <a:pt x="7" y="82"/>
                  </a:lnTo>
                  <a:lnTo>
                    <a:pt x="17" y="74"/>
                  </a:lnTo>
                  <a:lnTo>
                    <a:pt x="25" y="66"/>
                  </a:lnTo>
                  <a:lnTo>
                    <a:pt x="33" y="58"/>
                  </a:lnTo>
                  <a:lnTo>
                    <a:pt x="41" y="46"/>
                  </a:lnTo>
                  <a:lnTo>
                    <a:pt x="47" y="37"/>
                  </a:lnTo>
                  <a:lnTo>
                    <a:pt x="51" y="24"/>
                  </a:lnTo>
                  <a:lnTo>
                    <a:pt x="56" y="13"/>
                  </a:lnTo>
                  <a:lnTo>
                    <a:pt x="58" y="0"/>
                  </a:lnTo>
                  <a:lnTo>
                    <a:pt x="49" y="0"/>
                  </a:lnTo>
                  <a:lnTo>
                    <a:pt x="47" y="11"/>
                  </a:lnTo>
                  <a:lnTo>
                    <a:pt x="42" y="22"/>
                  </a:lnTo>
                  <a:lnTo>
                    <a:pt x="38" y="32"/>
                  </a:lnTo>
                  <a:lnTo>
                    <a:pt x="32" y="42"/>
                  </a:lnTo>
                  <a:lnTo>
                    <a:pt x="26" y="51"/>
                  </a:lnTo>
                  <a:lnTo>
                    <a:pt x="18" y="59"/>
                  </a:lnTo>
                  <a:lnTo>
                    <a:pt x="10" y="67"/>
                  </a:lnTo>
                  <a:lnTo>
                    <a:pt x="2" y="73"/>
                  </a:lnTo>
                  <a:lnTo>
                    <a:pt x="0" y="75"/>
                  </a:lnTo>
                  <a:lnTo>
                    <a:pt x="0" y="78"/>
                  </a:lnTo>
                  <a:lnTo>
                    <a:pt x="3" y="82"/>
                  </a:lnTo>
                  <a:lnTo>
                    <a:pt x="7" y="82"/>
                  </a:lnTo>
                  <a:close/>
                </a:path>
              </a:pathLst>
            </a:custGeom>
            <a:solidFill>
              <a:srgbClr val="000000"/>
            </a:solidFill>
            <a:ln w="9525">
              <a:noFill/>
              <a:round/>
              <a:headEnd/>
              <a:tailEnd/>
            </a:ln>
          </p:spPr>
          <p:txBody>
            <a:bodyPr/>
            <a:lstStyle/>
            <a:p>
              <a:endParaRPr lang="zh-CN" altLang="en-US"/>
            </a:p>
          </p:txBody>
        </p:sp>
        <p:sp>
          <p:nvSpPr>
            <p:cNvPr id="73772" name="Freeform 40"/>
            <p:cNvSpPr>
              <a:spLocks/>
            </p:cNvSpPr>
            <p:nvPr/>
          </p:nvSpPr>
          <p:spPr bwMode="auto">
            <a:xfrm>
              <a:off x="5234" y="637"/>
              <a:ext cx="107" cy="122"/>
            </a:xfrm>
            <a:custGeom>
              <a:avLst/>
              <a:gdLst>
                <a:gd name="T0" fmla="*/ 1 w 165"/>
                <a:gd name="T1" fmla="*/ 2 h 161"/>
                <a:gd name="T2" fmla="*/ 1 w 165"/>
                <a:gd name="T3" fmla="*/ 2 h 161"/>
                <a:gd name="T4" fmla="*/ 1 w 165"/>
                <a:gd name="T5" fmla="*/ 2 h 161"/>
                <a:gd name="T6" fmla="*/ 1 w 165"/>
                <a:gd name="T7" fmla="*/ 2 h 161"/>
                <a:gd name="T8" fmla="*/ 1 w 165"/>
                <a:gd name="T9" fmla="*/ 2 h 161"/>
                <a:gd name="T10" fmla="*/ 1 w 165"/>
                <a:gd name="T11" fmla="*/ 2 h 161"/>
                <a:gd name="T12" fmla="*/ 1 w 165"/>
                <a:gd name="T13" fmla="*/ 2 h 161"/>
                <a:gd name="T14" fmla="*/ 1 w 165"/>
                <a:gd name="T15" fmla="*/ 1 h 161"/>
                <a:gd name="T16" fmla="*/ 1 w 165"/>
                <a:gd name="T17" fmla="*/ 0 h 161"/>
                <a:gd name="T18" fmla="*/ 1 w 165"/>
                <a:gd name="T19" fmla="*/ 2 h 161"/>
                <a:gd name="T20" fmla="*/ 1 w 165"/>
                <a:gd name="T21" fmla="*/ 2 h 161"/>
                <a:gd name="T22" fmla="*/ 1 w 165"/>
                <a:gd name="T23" fmla="*/ 2 h 161"/>
                <a:gd name="T24" fmla="*/ 0 w 165"/>
                <a:gd name="T25" fmla="*/ 2 h 161"/>
                <a:gd name="T26" fmla="*/ 1 w 165"/>
                <a:gd name="T27" fmla="*/ 2 h 161"/>
                <a:gd name="T28" fmla="*/ 1 w 165"/>
                <a:gd name="T29" fmla="*/ 2 h 161"/>
                <a:gd name="T30" fmla="*/ 1 w 165"/>
                <a:gd name="T31" fmla="*/ 2 h 161"/>
                <a:gd name="T32" fmla="*/ 1 w 165"/>
                <a:gd name="T33" fmla="*/ 2 h 161"/>
                <a:gd name="T34" fmla="*/ 1 w 165"/>
                <a:gd name="T35" fmla="*/ 2 h 1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5"/>
                <a:gd name="T55" fmla="*/ 0 h 161"/>
                <a:gd name="T56" fmla="*/ 165 w 165"/>
                <a:gd name="T57" fmla="*/ 161 h 1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5" h="161">
                  <a:moveTo>
                    <a:pt x="35" y="161"/>
                  </a:moveTo>
                  <a:lnTo>
                    <a:pt x="165" y="72"/>
                  </a:lnTo>
                  <a:lnTo>
                    <a:pt x="161" y="68"/>
                  </a:lnTo>
                  <a:lnTo>
                    <a:pt x="153" y="56"/>
                  </a:lnTo>
                  <a:lnTo>
                    <a:pt x="141" y="41"/>
                  </a:lnTo>
                  <a:lnTo>
                    <a:pt x="123" y="24"/>
                  </a:lnTo>
                  <a:lnTo>
                    <a:pt x="103" y="10"/>
                  </a:lnTo>
                  <a:lnTo>
                    <a:pt x="81" y="1"/>
                  </a:lnTo>
                  <a:lnTo>
                    <a:pt x="57" y="0"/>
                  </a:lnTo>
                  <a:lnTo>
                    <a:pt x="32" y="10"/>
                  </a:lnTo>
                  <a:lnTo>
                    <a:pt x="13" y="27"/>
                  </a:lnTo>
                  <a:lnTo>
                    <a:pt x="4" y="47"/>
                  </a:lnTo>
                  <a:lnTo>
                    <a:pt x="0" y="69"/>
                  </a:lnTo>
                  <a:lnTo>
                    <a:pt x="4" y="90"/>
                  </a:lnTo>
                  <a:lnTo>
                    <a:pt x="9" y="110"/>
                  </a:lnTo>
                  <a:lnTo>
                    <a:pt x="19" y="130"/>
                  </a:lnTo>
                  <a:lnTo>
                    <a:pt x="28" y="147"/>
                  </a:lnTo>
                  <a:lnTo>
                    <a:pt x="35" y="161"/>
                  </a:lnTo>
                  <a:close/>
                </a:path>
              </a:pathLst>
            </a:custGeom>
            <a:solidFill>
              <a:srgbClr val="B24C38"/>
            </a:solidFill>
            <a:ln w="9525">
              <a:noFill/>
              <a:round/>
              <a:headEnd/>
              <a:tailEnd/>
            </a:ln>
          </p:spPr>
          <p:txBody>
            <a:bodyPr/>
            <a:lstStyle/>
            <a:p>
              <a:endParaRPr lang="zh-CN" altLang="en-US"/>
            </a:p>
          </p:txBody>
        </p:sp>
        <p:sp>
          <p:nvSpPr>
            <p:cNvPr id="73773" name="Freeform 41"/>
            <p:cNvSpPr>
              <a:spLocks/>
            </p:cNvSpPr>
            <p:nvPr/>
          </p:nvSpPr>
          <p:spPr bwMode="auto">
            <a:xfrm>
              <a:off x="5255" y="688"/>
              <a:ext cx="89" cy="75"/>
            </a:xfrm>
            <a:custGeom>
              <a:avLst/>
              <a:gdLst>
                <a:gd name="T0" fmla="*/ 1 w 137"/>
                <a:gd name="T1" fmla="*/ 2 h 98"/>
                <a:gd name="T2" fmla="*/ 1 w 137"/>
                <a:gd name="T3" fmla="*/ 0 h 98"/>
                <a:gd name="T4" fmla="*/ 0 w 137"/>
                <a:gd name="T5" fmla="*/ 2 h 98"/>
                <a:gd name="T6" fmla="*/ 1 w 137"/>
                <a:gd name="T7" fmla="*/ 2 h 98"/>
                <a:gd name="T8" fmla="*/ 1 w 137"/>
                <a:gd name="T9" fmla="*/ 2 h 98"/>
                <a:gd name="T10" fmla="*/ 1 w 137"/>
                <a:gd name="T11" fmla="*/ 2 h 98"/>
                <a:gd name="T12" fmla="*/ 1 w 137"/>
                <a:gd name="T13" fmla="*/ 2 h 98"/>
                <a:gd name="T14" fmla="*/ 1 w 137"/>
                <a:gd name="T15" fmla="*/ 2 h 98"/>
                <a:gd name="T16" fmla="*/ 1 w 137"/>
                <a:gd name="T17" fmla="*/ 2 h 98"/>
                <a:gd name="T18" fmla="*/ 1 w 137"/>
                <a:gd name="T19" fmla="*/ 0 h 98"/>
                <a:gd name="T20" fmla="*/ 1 w 137"/>
                <a:gd name="T21" fmla="*/ 0 h 98"/>
                <a:gd name="T22" fmla="*/ 1 w 137"/>
                <a:gd name="T23" fmla="*/ 2 h 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7"/>
                <a:gd name="T37" fmla="*/ 0 h 98"/>
                <a:gd name="T38" fmla="*/ 137 w 137"/>
                <a:gd name="T39" fmla="*/ 98 h 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7" h="98">
                  <a:moveTo>
                    <a:pt x="128" y="7"/>
                  </a:moveTo>
                  <a:lnTo>
                    <a:pt x="130" y="0"/>
                  </a:lnTo>
                  <a:lnTo>
                    <a:pt x="0" y="88"/>
                  </a:lnTo>
                  <a:lnTo>
                    <a:pt x="5" y="98"/>
                  </a:lnTo>
                  <a:lnTo>
                    <a:pt x="135" y="9"/>
                  </a:lnTo>
                  <a:lnTo>
                    <a:pt x="137" y="2"/>
                  </a:lnTo>
                  <a:lnTo>
                    <a:pt x="135" y="9"/>
                  </a:lnTo>
                  <a:lnTo>
                    <a:pt x="137" y="7"/>
                  </a:lnTo>
                  <a:lnTo>
                    <a:pt x="137" y="2"/>
                  </a:lnTo>
                  <a:lnTo>
                    <a:pt x="134" y="0"/>
                  </a:lnTo>
                  <a:lnTo>
                    <a:pt x="130" y="0"/>
                  </a:lnTo>
                  <a:lnTo>
                    <a:pt x="128" y="7"/>
                  </a:lnTo>
                  <a:close/>
                </a:path>
              </a:pathLst>
            </a:custGeom>
            <a:solidFill>
              <a:srgbClr val="000000"/>
            </a:solidFill>
            <a:ln w="9525">
              <a:noFill/>
              <a:round/>
              <a:headEnd/>
              <a:tailEnd/>
            </a:ln>
          </p:spPr>
          <p:txBody>
            <a:bodyPr/>
            <a:lstStyle/>
            <a:p>
              <a:endParaRPr lang="zh-CN" altLang="en-US"/>
            </a:p>
          </p:txBody>
        </p:sp>
        <p:sp>
          <p:nvSpPr>
            <p:cNvPr id="73774" name="Freeform 42"/>
            <p:cNvSpPr>
              <a:spLocks/>
            </p:cNvSpPr>
            <p:nvPr/>
          </p:nvSpPr>
          <p:spPr bwMode="auto">
            <a:xfrm>
              <a:off x="5253" y="634"/>
              <a:ext cx="91" cy="59"/>
            </a:xfrm>
            <a:custGeom>
              <a:avLst/>
              <a:gdLst>
                <a:gd name="T0" fmla="*/ 1 w 139"/>
                <a:gd name="T1" fmla="*/ 1 h 80"/>
                <a:gd name="T2" fmla="*/ 1 w 139"/>
                <a:gd name="T3" fmla="*/ 1 h 80"/>
                <a:gd name="T4" fmla="*/ 1 w 139"/>
                <a:gd name="T5" fmla="*/ 1 h 80"/>
                <a:gd name="T6" fmla="*/ 1 w 139"/>
                <a:gd name="T7" fmla="*/ 1 h 80"/>
                <a:gd name="T8" fmla="*/ 1 w 139"/>
                <a:gd name="T9" fmla="*/ 1 h 80"/>
                <a:gd name="T10" fmla="*/ 1 w 139"/>
                <a:gd name="T11" fmla="*/ 1 h 80"/>
                <a:gd name="T12" fmla="*/ 1 w 139"/>
                <a:gd name="T13" fmla="*/ 1 h 80"/>
                <a:gd name="T14" fmla="*/ 1 w 139"/>
                <a:gd name="T15" fmla="*/ 1 h 80"/>
                <a:gd name="T16" fmla="*/ 1 w 139"/>
                <a:gd name="T17" fmla="*/ 1 h 80"/>
                <a:gd name="T18" fmla="*/ 1 w 139"/>
                <a:gd name="T19" fmla="*/ 1 h 80"/>
                <a:gd name="T20" fmla="*/ 1 w 139"/>
                <a:gd name="T21" fmla="*/ 1 h 80"/>
                <a:gd name="T22" fmla="*/ 1 w 139"/>
                <a:gd name="T23" fmla="*/ 1 h 80"/>
                <a:gd name="T24" fmla="*/ 1 w 139"/>
                <a:gd name="T25" fmla="*/ 1 h 80"/>
                <a:gd name="T26" fmla="*/ 1 w 139"/>
                <a:gd name="T27" fmla="*/ 1 h 80"/>
                <a:gd name="T28" fmla="*/ 1 w 139"/>
                <a:gd name="T29" fmla="*/ 1 h 80"/>
                <a:gd name="T30" fmla="*/ 1 w 139"/>
                <a:gd name="T31" fmla="*/ 1 h 80"/>
                <a:gd name="T32" fmla="*/ 1 w 139"/>
                <a:gd name="T33" fmla="*/ 1 h 80"/>
                <a:gd name="T34" fmla="*/ 1 w 139"/>
                <a:gd name="T35" fmla="*/ 0 h 80"/>
                <a:gd name="T36" fmla="*/ 0 w 139"/>
                <a:gd name="T37" fmla="*/ 1 h 80"/>
                <a:gd name="T38" fmla="*/ 0 w 139"/>
                <a:gd name="T39" fmla="*/ 1 h 80"/>
                <a:gd name="T40" fmla="*/ 1 w 139"/>
                <a:gd name="T41" fmla="*/ 1 h 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9"/>
                <a:gd name="T64" fmla="*/ 0 h 80"/>
                <a:gd name="T65" fmla="*/ 139 w 139"/>
                <a:gd name="T66" fmla="*/ 80 h 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9" h="80">
                  <a:moveTo>
                    <a:pt x="5" y="20"/>
                  </a:moveTo>
                  <a:lnTo>
                    <a:pt x="5" y="20"/>
                  </a:lnTo>
                  <a:lnTo>
                    <a:pt x="27" y="9"/>
                  </a:lnTo>
                  <a:lnTo>
                    <a:pt x="50" y="11"/>
                  </a:lnTo>
                  <a:lnTo>
                    <a:pt x="70" y="20"/>
                  </a:lnTo>
                  <a:lnTo>
                    <a:pt x="90" y="32"/>
                  </a:lnTo>
                  <a:lnTo>
                    <a:pt x="107" y="50"/>
                  </a:lnTo>
                  <a:lnTo>
                    <a:pt x="120" y="65"/>
                  </a:lnTo>
                  <a:lnTo>
                    <a:pt x="127" y="75"/>
                  </a:lnTo>
                  <a:lnTo>
                    <a:pt x="130" y="80"/>
                  </a:lnTo>
                  <a:lnTo>
                    <a:pt x="139" y="75"/>
                  </a:lnTo>
                  <a:lnTo>
                    <a:pt x="136" y="70"/>
                  </a:lnTo>
                  <a:lnTo>
                    <a:pt x="127" y="58"/>
                  </a:lnTo>
                  <a:lnTo>
                    <a:pt x="114" y="43"/>
                  </a:lnTo>
                  <a:lnTo>
                    <a:pt x="97" y="26"/>
                  </a:lnTo>
                  <a:lnTo>
                    <a:pt x="75" y="11"/>
                  </a:lnTo>
                  <a:lnTo>
                    <a:pt x="52" y="1"/>
                  </a:lnTo>
                  <a:lnTo>
                    <a:pt x="27" y="0"/>
                  </a:lnTo>
                  <a:lnTo>
                    <a:pt x="0" y="11"/>
                  </a:lnTo>
                  <a:lnTo>
                    <a:pt x="5" y="20"/>
                  </a:lnTo>
                  <a:close/>
                </a:path>
              </a:pathLst>
            </a:custGeom>
            <a:solidFill>
              <a:srgbClr val="000000"/>
            </a:solidFill>
            <a:ln w="9525">
              <a:noFill/>
              <a:round/>
              <a:headEnd/>
              <a:tailEnd/>
            </a:ln>
          </p:spPr>
          <p:txBody>
            <a:bodyPr/>
            <a:lstStyle/>
            <a:p>
              <a:endParaRPr lang="zh-CN" altLang="en-US"/>
            </a:p>
          </p:txBody>
        </p:sp>
        <p:sp>
          <p:nvSpPr>
            <p:cNvPr id="73775" name="Freeform 43"/>
            <p:cNvSpPr>
              <a:spLocks/>
            </p:cNvSpPr>
            <p:nvPr/>
          </p:nvSpPr>
          <p:spPr bwMode="auto">
            <a:xfrm>
              <a:off x="5230" y="641"/>
              <a:ext cx="29" cy="122"/>
            </a:xfrm>
            <a:custGeom>
              <a:avLst/>
              <a:gdLst>
                <a:gd name="T0" fmla="*/ 1 w 45"/>
                <a:gd name="T1" fmla="*/ 2 h 160"/>
                <a:gd name="T2" fmla="*/ 1 w 45"/>
                <a:gd name="T3" fmla="*/ 2 h 160"/>
                <a:gd name="T4" fmla="*/ 1 w 45"/>
                <a:gd name="T5" fmla="*/ 2 h 160"/>
                <a:gd name="T6" fmla="*/ 1 w 45"/>
                <a:gd name="T7" fmla="*/ 2 h 160"/>
                <a:gd name="T8" fmla="*/ 1 w 45"/>
                <a:gd name="T9" fmla="*/ 2 h 160"/>
                <a:gd name="T10" fmla="*/ 1 w 45"/>
                <a:gd name="T11" fmla="*/ 2 h 160"/>
                <a:gd name="T12" fmla="*/ 1 w 45"/>
                <a:gd name="T13" fmla="*/ 2 h 160"/>
                <a:gd name="T14" fmla="*/ 1 w 45"/>
                <a:gd name="T15" fmla="*/ 2 h 160"/>
                <a:gd name="T16" fmla="*/ 1 w 45"/>
                <a:gd name="T17" fmla="*/ 2 h 160"/>
                <a:gd name="T18" fmla="*/ 1 w 45"/>
                <a:gd name="T19" fmla="*/ 2 h 160"/>
                <a:gd name="T20" fmla="*/ 1 w 45"/>
                <a:gd name="T21" fmla="*/ 0 h 160"/>
                <a:gd name="T22" fmla="*/ 1 w 45"/>
                <a:gd name="T23" fmla="*/ 2 h 160"/>
                <a:gd name="T24" fmla="*/ 1 w 45"/>
                <a:gd name="T25" fmla="*/ 2 h 160"/>
                <a:gd name="T26" fmla="*/ 0 w 45"/>
                <a:gd name="T27" fmla="*/ 2 h 160"/>
                <a:gd name="T28" fmla="*/ 1 w 45"/>
                <a:gd name="T29" fmla="*/ 2 h 160"/>
                <a:gd name="T30" fmla="*/ 1 w 45"/>
                <a:gd name="T31" fmla="*/ 2 h 160"/>
                <a:gd name="T32" fmla="*/ 1 w 45"/>
                <a:gd name="T33" fmla="*/ 2 h 160"/>
                <a:gd name="T34" fmla="*/ 1 w 45"/>
                <a:gd name="T35" fmla="*/ 2 h 160"/>
                <a:gd name="T36" fmla="*/ 1 w 45"/>
                <a:gd name="T37" fmla="*/ 2 h 160"/>
                <a:gd name="T38" fmla="*/ 1 w 45"/>
                <a:gd name="T39" fmla="*/ 2 h 160"/>
                <a:gd name="T40" fmla="*/ 1 w 45"/>
                <a:gd name="T41" fmla="*/ 2 h 160"/>
                <a:gd name="T42" fmla="*/ 1 w 45"/>
                <a:gd name="T43" fmla="*/ 2 h 160"/>
                <a:gd name="T44" fmla="*/ 1 w 45"/>
                <a:gd name="T45" fmla="*/ 2 h 160"/>
                <a:gd name="T46" fmla="*/ 1 w 45"/>
                <a:gd name="T47" fmla="*/ 2 h 160"/>
                <a:gd name="T48" fmla="*/ 1 w 45"/>
                <a:gd name="T49" fmla="*/ 2 h 160"/>
                <a:gd name="T50" fmla="*/ 1 w 45"/>
                <a:gd name="T51" fmla="*/ 2 h 1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
                <a:gd name="T79" fmla="*/ 0 h 160"/>
                <a:gd name="T80" fmla="*/ 45 w 45"/>
                <a:gd name="T81" fmla="*/ 160 h 1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 h="160">
                  <a:moveTo>
                    <a:pt x="38" y="150"/>
                  </a:moveTo>
                  <a:lnTo>
                    <a:pt x="45" y="153"/>
                  </a:lnTo>
                  <a:lnTo>
                    <a:pt x="38" y="139"/>
                  </a:lnTo>
                  <a:lnTo>
                    <a:pt x="29" y="122"/>
                  </a:lnTo>
                  <a:lnTo>
                    <a:pt x="20" y="103"/>
                  </a:lnTo>
                  <a:lnTo>
                    <a:pt x="14" y="82"/>
                  </a:lnTo>
                  <a:lnTo>
                    <a:pt x="12" y="63"/>
                  </a:lnTo>
                  <a:lnTo>
                    <a:pt x="14" y="42"/>
                  </a:lnTo>
                  <a:lnTo>
                    <a:pt x="22" y="25"/>
                  </a:lnTo>
                  <a:lnTo>
                    <a:pt x="41" y="9"/>
                  </a:lnTo>
                  <a:lnTo>
                    <a:pt x="36" y="0"/>
                  </a:lnTo>
                  <a:lnTo>
                    <a:pt x="15" y="18"/>
                  </a:lnTo>
                  <a:lnTo>
                    <a:pt x="5" y="40"/>
                  </a:lnTo>
                  <a:lnTo>
                    <a:pt x="0" y="63"/>
                  </a:lnTo>
                  <a:lnTo>
                    <a:pt x="5" y="85"/>
                  </a:lnTo>
                  <a:lnTo>
                    <a:pt x="11" y="105"/>
                  </a:lnTo>
                  <a:lnTo>
                    <a:pt x="20" y="126"/>
                  </a:lnTo>
                  <a:lnTo>
                    <a:pt x="29" y="143"/>
                  </a:lnTo>
                  <a:lnTo>
                    <a:pt x="36" y="157"/>
                  </a:lnTo>
                  <a:lnTo>
                    <a:pt x="43" y="160"/>
                  </a:lnTo>
                  <a:lnTo>
                    <a:pt x="36" y="157"/>
                  </a:lnTo>
                  <a:lnTo>
                    <a:pt x="38" y="160"/>
                  </a:lnTo>
                  <a:lnTo>
                    <a:pt x="43" y="160"/>
                  </a:lnTo>
                  <a:lnTo>
                    <a:pt x="45" y="156"/>
                  </a:lnTo>
                  <a:lnTo>
                    <a:pt x="45" y="153"/>
                  </a:lnTo>
                  <a:lnTo>
                    <a:pt x="38" y="150"/>
                  </a:lnTo>
                  <a:close/>
                </a:path>
              </a:pathLst>
            </a:custGeom>
            <a:solidFill>
              <a:srgbClr val="000000"/>
            </a:solidFill>
            <a:ln w="9525">
              <a:noFill/>
              <a:round/>
              <a:headEnd/>
              <a:tailEnd/>
            </a:ln>
          </p:spPr>
          <p:txBody>
            <a:bodyPr/>
            <a:lstStyle/>
            <a:p>
              <a:endParaRPr lang="zh-CN" altLang="en-US"/>
            </a:p>
          </p:txBody>
        </p:sp>
        <p:sp>
          <p:nvSpPr>
            <p:cNvPr id="73776" name="Freeform 44"/>
            <p:cNvSpPr>
              <a:spLocks/>
            </p:cNvSpPr>
            <p:nvPr/>
          </p:nvSpPr>
          <p:spPr bwMode="auto">
            <a:xfrm>
              <a:off x="4801" y="809"/>
              <a:ext cx="126" cy="155"/>
            </a:xfrm>
            <a:custGeom>
              <a:avLst/>
              <a:gdLst>
                <a:gd name="T0" fmla="*/ 1 w 191"/>
                <a:gd name="T1" fmla="*/ 2 h 205"/>
                <a:gd name="T2" fmla="*/ 1 w 191"/>
                <a:gd name="T3" fmla="*/ 2 h 205"/>
                <a:gd name="T4" fmla="*/ 1 w 191"/>
                <a:gd name="T5" fmla="*/ 2 h 205"/>
                <a:gd name="T6" fmla="*/ 1 w 191"/>
                <a:gd name="T7" fmla="*/ 2 h 205"/>
                <a:gd name="T8" fmla="*/ 1 w 191"/>
                <a:gd name="T9" fmla="*/ 2 h 205"/>
                <a:gd name="T10" fmla="*/ 1 w 191"/>
                <a:gd name="T11" fmla="*/ 2 h 205"/>
                <a:gd name="T12" fmla="*/ 1 w 191"/>
                <a:gd name="T13" fmla="*/ 2 h 205"/>
                <a:gd name="T14" fmla="*/ 1 w 191"/>
                <a:gd name="T15" fmla="*/ 2 h 205"/>
                <a:gd name="T16" fmla="*/ 1 w 191"/>
                <a:gd name="T17" fmla="*/ 2 h 205"/>
                <a:gd name="T18" fmla="*/ 1 w 191"/>
                <a:gd name="T19" fmla="*/ 2 h 205"/>
                <a:gd name="T20" fmla="*/ 1 w 191"/>
                <a:gd name="T21" fmla="*/ 2 h 205"/>
                <a:gd name="T22" fmla="*/ 1 w 191"/>
                <a:gd name="T23" fmla="*/ 2 h 205"/>
                <a:gd name="T24" fmla="*/ 1 w 191"/>
                <a:gd name="T25" fmla="*/ 2 h 205"/>
                <a:gd name="T26" fmla="*/ 1 w 191"/>
                <a:gd name="T27" fmla="*/ 2 h 205"/>
                <a:gd name="T28" fmla="*/ 1 w 191"/>
                <a:gd name="T29" fmla="*/ 2 h 205"/>
                <a:gd name="T30" fmla="*/ 1 w 191"/>
                <a:gd name="T31" fmla="*/ 2 h 205"/>
                <a:gd name="T32" fmla="*/ 1 w 191"/>
                <a:gd name="T33" fmla="*/ 2 h 205"/>
                <a:gd name="T34" fmla="*/ 1 w 191"/>
                <a:gd name="T35" fmla="*/ 2 h 205"/>
                <a:gd name="T36" fmla="*/ 1 w 191"/>
                <a:gd name="T37" fmla="*/ 2 h 205"/>
                <a:gd name="T38" fmla="*/ 1 w 191"/>
                <a:gd name="T39" fmla="*/ 2 h 205"/>
                <a:gd name="T40" fmla="*/ 1 w 191"/>
                <a:gd name="T41" fmla="*/ 2 h 205"/>
                <a:gd name="T42" fmla="*/ 1 w 191"/>
                <a:gd name="T43" fmla="*/ 2 h 205"/>
                <a:gd name="T44" fmla="*/ 1 w 191"/>
                <a:gd name="T45" fmla="*/ 2 h 205"/>
                <a:gd name="T46" fmla="*/ 1 w 191"/>
                <a:gd name="T47" fmla="*/ 0 h 205"/>
                <a:gd name="T48" fmla="*/ 1 w 191"/>
                <a:gd name="T49" fmla="*/ 2 h 205"/>
                <a:gd name="T50" fmla="*/ 1 w 191"/>
                <a:gd name="T51" fmla="*/ 2 h 205"/>
                <a:gd name="T52" fmla="*/ 1 w 191"/>
                <a:gd name="T53" fmla="*/ 2 h 205"/>
                <a:gd name="T54" fmla="*/ 1 w 191"/>
                <a:gd name="T55" fmla="*/ 2 h 205"/>
                <a:gd name="T56" fmla="*/ 1 w 191"/>
                <a:gd name="T57" fmla="*/ 2 h 205"/>
                <a:gd name="T58" fmla="*/ 1 w 191"/>
                <a:gd name="T59" fmla="*/ 2 h 205"/>
                <a:gd name="T60" fmla="*/ 1 w 191"/>
                <a:gd name="T61" fmla="*/ 2 h 205"/>
                <a:gd name="T62" fmla="*/ 0 w 191"/>
                <a:gd name="T63" fmla="*/ 2 h 205"/>
                <a:gd name="T64" fmla="*/ 1 w 191"/>
                <a:gd name="T65" fmla="*/ 2 h 205"/>
                <a:gd name="T66" fmla="*/ 1 w 191"/>
                <a:gd name="T67" fmla="*/ 2 h 205"/>
                <a:gd name="T68" fmla="*/ 1 w 191"/>
                <a:gd name="T69" fmla="*/ 2 h 2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1"/>
                <a:gd name="T106" fmla="*/ 0 h 205"/>
                <a:gd name="T107" fmla="*/ 191 w 191"/>
                <a:gd name="T108" fmla="*/ 205 h 2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1" h="205">
                  <a:moveTo>
                    <a:pt x="16" y="148"/>
                  </a:moveTo>
                  <a:lnTo>
                    <a:pt x="24" y="164"/>
                  </a:lnTo>
                  <a:lnTo>
                    <a:pt x="36" y="179"/>
                  </a:lnTo>
                  <a:lnTo>
                    <a:pt x="48" y="189"/>
                  </a:lnTo>
                  <a:lnTo>
                    <a:pt x="64" y="198"/>
                  </a:lnTo>
                  <a:lnTo>
                    <a:pt x="81" y="204"/>
                  </a:lnTo>
                  <a:lnTo>
                    <a:pt x="98" y="205"/>
                  </a:lnTo>
                  <a:lnTo>
                    <a:pt x="116" y="204"/>
                  </a:lnTo>
                  <a:lnTo>
                    <a:pt x="134" y="200"/>
                  </a:lnTo>
                  <a:lnTo>
                    <a:pt x="150" y="191"/>
                  </a:lnTo>
                  <a:lnTo>
                    <a:pt x="163" y="180"/>
                  </a:lnTo>
                  <a:lnTo>
                    <a:pt x="175" y="167"/>
                  </a:lnTo>
                  <a:lnTo>
                    <a:pt x="183" y="152"/>
                  </a:lnTo>
                  <a:lnTo>
                    <a:pt x="189" y="136"/>
                  </a:lnTo>
                  <a:lnTo>
                    <a:pt x="191" y="119"/>
                  </a:lnTo>
                  <a:lnTo>
                    <a:pt x="189" y="101"/>
                  </a:lnTo>
                  <a:lnTo>
                    <a:pt x="184" y="83"/>
                  </a:lnTo>
                  <a:lnTo>
                    <a:pt x="174" y="58"/>
                  </a:lnTo>
                  <a:lnTo>
                    <a:pt x="166" y="42"/>
                  </a:lnTo>
                  <a:lnTo>
                    <a:pt x="154" y="28"/>
                  </a:lnTo>
                  <a:lnTo>
                    <a:pt x="142" y="17"/>
                  </a:lnTo>
                  <a:lnTo>
                    <a:pt x="127" y="8"/>
                  </a:lnTo>
                  <a:lnTo>
                    <a:pt x="109" y="3"/>
                  </a:lnTo>
                  <a:lnTo>
                    <a:pt x="92" y="0"/>
                  </a:lnTo>
                  <a:lnTo>
                    <a:pt x="75" y="3"/>
                  </a:lnTo>
                  <a:lnTo>
                    <a:pt x="58" y="7"/>
                  </a:lnTo>
                  <a:lnTo>
                    <a:pt x="41" y="15"/>
                  </a:lnTo>
                  <a:lnTo>
                    <a:pt x="28" y="26"/>
                  </a:lnTo>
                  <a:lnTo>
                    <a:pt x="16" y="40"/>
                  </a:lnTo>
                  <a:lnTo>
                    <a:pt x="8" y="55"/>
                  </a:lnTo>
                  <a:lnTo>
                    <a:pt x="2" y="71"/>
                  </a:lnTo>
                  <a:lnTo>
                    <a:pt x="0" y="88"/>
                  </a:lnTo>
                  <a:lnTo>
                    <a:pt x="1" y="106"/>
                  </a:lnTo>
                  <a:lnTo>
                    <a:pt x="6" y="124"/>
                  </a:lnTo>
                  <a:lnTo>
                    <a:pt x="16" y="148"/>
                  </a:lnTo>
                  <a:close/>
                </a:path>
              </a:pathLst>
            </a:custGeom>
            <a:solidFill>
              <a:srgbClr val="B24C38"/>
            </a:solidFill>
            <a:ln w="9525">
              <a:noFill/>
              <a:round/>
              <a:headEnd/>
              <a:tailEnd/>
            </a:ln>
          </p:spPr>
          <p:txBody>
            <a:bodyPr/>
            <a:lstStyle/>
            <a:p>
              <a:endParaRPr lang="zh-CN" altLang="en-US"/>
            </a:p>
          </p:txBody>
        </p:sp>
        <p:sp>
          <p:nvSpPr>
            <p:cNvPr id="73777" name="Freeform 45"/>
            <p:cNvSpPr>
              <a:spLocks/>
            </p:cNvSpPr>
            <p:nvPr/>
          </p:nvSpPr>
          <p:spPr bwMode="auto">
            <a:xfrm>
              <a:off x="4838" y="804"/>
              <a:ext cx="80" cy="49"/>
            </a:xfrm>
            <a:custGeom>
              <a:avLst/>
              <a:gdLst>
                <a:gd name="T0" fmla="*/ 1 w 122"/>
                <a:gd name="T1" fmla="*/ 2 h 64"/>
                <a:gd name="T2" fmla="*/ 1 w 122"/>
                <a:gd name="T3" fmla="*/ 2 h 64"/>
                <a:gd name="T4" fmla="*/ 1 w 122"/>
                <a:gd name="T5" fmla="*/ 2 h 64"/>
                <a:gd name="T6" fmla="*/ 1 w 122"/>
                <a:gd name="T7" fmla="*/ 2 h 64"/>
                <a:gd name="T8" fmla="*/ 1 w 122"/>
                <a:gd name="T9" fmla="*/ 2 h 64"/>
                <a:gd name="T10" fmla="*/ 1 w 122"/>
                <a:gd name="T11" fmla="*/ 2 h 64"/>
                <a:gd name="T12" fmla="*/ 1 w 122"/>
                <a:gd name="T13" fmla="*/ 2 h 64"/>
                <a:gd name="T14" fmla="*/ 1 w 122"/>
                <a:gd name="T15" fmla="*/ 2 h 64"/>
                <a:gd name="T16" fmla="*/ 1 w 122"/>
                <a:gd name="T17" fmla="*/ 2 h 64"/>
                <a:gd name="T18" fmla="*/ 1 w 122"/>
                <a:gd name="T19" fmla="*/ 2 h 64"/>
                <a:gd name="T20" fmla="*/ 1 w 122"/>
                <a:gd name="T21" fmla="*/ 2 h 64"/>
                <a:gd name="T22" fmla="*/ 1 w 122"/>
                <a:gd name="T23" fmla="*/ 2 h 64"/>
                <a:gd name="T24" fmla="*/ 1 w 122"/>
                <a:gd name="T25" fmla="*/ 2 h 64"/>
                <a:gd name="T26" fmla="*/ 1 w 122"/>
                <a:gd name="T27" fmla="*/ 2 h 64"/>
                <a:gd name="T28" fmla="*/ 1 w 122"/>
                <a:gd name="T29" fmla="*/ 2 h 64"/>
                <a:gd name="T30" fmla="*/ 1 w 122"/>
                <a:gd name="T31" fmla="*/ 2 h 64"/>
                <a:gd name="T32" fmla="*/ 1 w 122"/>
                <a:gd name="T33" fmla="*/ 0 h 64"/>
                <a:gd name="T34" fmla="*/ 1 w 122"/>
                <a:gd name="T35" fmla="*/ 2 h 64"/>
                <a:gd name="T36" fmla="*/ 0 w 122"/>
                <a:gd name="T37" fmla="*/ 2 h 64"/>
                <a:gd name="T38" fmla="*/ 0 w 122"/>
                <a:gd name="T39" fmla="*/ 2 h 64"/>
                <a:gd name="T40" fmla="*/ 1 w 122"/>
                <a:gd name="T41" fmla="*/ 2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64"/>
                <a:gd name="T65" fmla="*/ 122 w 122"/>
                <a:gd name="T66" fmla="*/ 64 h 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64">
                  <a:moveTo>
                    <a:pt x="3" y="17"/>
                  </a:moveTo>
                  <a:lnTo>
                    <a:pt x="3" y="17"/>
                  </a:lnTo>
                  <a:lnTo>
                    <a:pt x="19" y="12"/>
                  </a:lnTo>
                  <a:lnTo>
                    <a:pt x="36" y="11"/>
                  </a:lnTo>
                  <a:lnTo>
                    <a:pt x="52" y="12"/>
                  </a:lnTo>
                  <a:lnTo>
                    <a:pt x="69" y="18"/>
                  </a:lnTo>
                  <a:lnTo>
                    <a:pt x="83" y="26"/>
                  </a:lnTo>
                  <a:lnTo>
                    <a:pt x="95" y="37"/>
                  </a:lnTo>
                  <a:lnTo>
                    <a:pt x="105" y="49"/>
                  </a:lnTo>
                  <a:lnTo>
                    <a:pt x="113" y="64"/>
                  </a:lnTo>
                  <a:lnTo>
                    <a:pt x="122" y="62"/>
                  </a:lnTo>
                  <a:lnTo>
                    <a:pt x="114" y="45"/>
                  </a:lnTo>
                  <a:lnTo>
                    <a:pt x="102" y="30"/>
                  </a:lnTo>
                  <a:lnTo>
                    <a:pt x="88" y="17"/>
                  </a:lnTo>
                  <a:lnTo>
                    <a:pt x="72" y="9"/>
                  </a:lnTo>
                  <a:lnTo>
                    <a:pt x="55" y="3"/>
                  </a:lnTo>
                  <a:lnTo>
                    <a:pt x="36" y="0"/>
                  </a:lnTo>
                  <a:lnTo>
                    <a:pt x="19" y="3"/>
                  </a:lnTo>
                  <a:lnTo>
                    <a:pt x="0" y="8"/>
                  </a:lnTo>
                  <a:lnTo>
                    <a:pt x="3" y="17"/>
                  </a:lnTo>
                  <a:close/>
                </a:path>
              </a:pathLst>
            </a:custGeom>
            <a:solidFill>
              <a:srgbClr val="000000"/>
            </a:solidFill>
            <a:ln w="9525">
              <a:noFill/>
              <a:round/>
              <a:headEnd/>
              <a:tailEnd/>
            </a:ln>
          </p:spPr>
          <p:txBody>
            <a:bodyPr/>
            <a:lstStyle/>
            <a:p>
              <a:endParaRPr lang="zh-CN" altLang="en-US"/>
            </a:p>
          </p:txBody>
        </p:sp>
        <p:sp>
          <p:nvSpPr>
            <p:cNvPr id="73778" name="Freeform 46"/>
            <p:cNvSpPr>
              <a:spLocks/>
            </p:cNvSpPr>
            <p:nvPr/>
          </p:nvSpPr>
          <p:spPr bwMode="auto">
            <a:xfrm>
              <a:off x="5057" y="772"/>
              <a:ext cx="114" cy="84"/>
            </a:xfrm>
            <a:custGeom>
              <a:avLst/>
              <a:gdLst>
                <a:gd name="T0" fmla="*/ 1 w 173"/>
                <a:gd name="T1" fmla="*/ 2 h 111"/>
                <a:gd name="T2" fmla="*/ 1 w 173"/>
                <a:gd name="T3" fmla="*/ 2 h 111"/>
                <a:gd name="T4" fmla="*/ 1 w 173"/>
                <a:gd name="T5" fmla="*/ 0 h 111"/>
                <a:gd name="T6" fmla="*/ 1 w 173"/>
                <a:gd name="T7" fmla="*/ 1 h 111"/>
                <a:gd name="T8" fmla="*/ 1 w 173"/>
                <a:gd name="T9" fmla="*/ 2 h 111"/>
                <a:gd name="T10" fmla="*/ 1 w 173"/>
                <a:gd name="T11" fmla="*/ 2 h 111"/>
                <a:gd name="T12" fmla="*/ 1 w 173"/>
                <a:gd name="T13" fmla="*/ 2 h 111"/>
                <a:gd name="T14" fmla="*/ 1 w 173"/>
                <a:gd name="T15" fmla="*/ 2 h 111"/>
                <a:gd name="T16" fmla="*/ 1 w 173"/>
                <a:gd name="T17" fmla="*/ 2 h 111"/>
                <a:gd name="T18" fmla="*/ 0 w 173"/>
                <a:gd name="T19" fmla="*/ 2 h 111"/>
                <a:gd name="T20" fmla="*/ 1 w 173"/>
                <a:gd name="T21" fmla="*/ 2 h 111"/>
                <a:gd name="T22" fmla="*/ 1 w 173"/>
                <a:gd name="T23" fmla="*/ 2 h 111"/>
                <a:gd name="T24" fmla="*/ 1 w 173"/>
                <a:gd name="T25" fmla="*/ 2 h 111"/>
                <a:gd name="T26" fmla="*/ 1 w 173"/>
                <a:gd name="T27" fmla="*/ 2 h 111"/>
                <a:gd name="T28" fmla="*/ 1 w 173"/>
                <a:gd name="T29" fmla="*/ 2 h 111"/>
                <a:gd name="T30" fmla="*/ 1 w 173"/>
                <a:gd name="T31" fmla="*/ 2 h 111"/>
                <a:gd name="T32" fmla="*/ 1 w 173"/>
                <a:gd name="T33" fmla="*/ 2 h 111"/>
                <a:gd name="T34" fmla="*/ 1 w 173"/>
                <a:gd name="T35" fmla="*/ 2 h 111"/>
                <a:gd name="T36" fmla="*/ 1 w 173"/>
                <a:gd name="T37" fmla="*/ 2 h 111"/>
                <a:gd name="T38" fmla="*/ 1 w 173"/>
                <a:gd name="T39" fmla="*/ 2 h 111"/>
                <a:gd name="T40" fmla="*/ 1 w 173"/>
                <a:gd name="T41" fmla="*/ 2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3"/>
                <a:gd name="T64" fmla="*/ 0 h 111"/>
                <a:gd name="T65" fmla="*/ 173 w 173"/>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3" h="111">
                  <a:moveTo>
                    <a:pt x="173" y="4"/>
                  </a:moveTo>
                  <a:lnTo>
                    <a:pt x="173" y="4"/>
                  </a:lnTo>
                  <a:lnTo>
                    <a:pt x="144" y="0"/>
                  </a:lnTo>
                  <a:lnTo>
                    <a:pt x="118" y="1"/>
                  </a:lnTo>
                  <a:lnTo>
                    <a:pt x="90" y="8"/>
                  </a:lnTo>
                  <a:lnTo>
                    <a:pt x="66" y="20"/>
                  </a:lnTo>
                  <a:lnTo>
                    <a:pt x="43" y="36"/>
                  </a:lnTo>
                  <a:lnTo>
                    <a:pt x="23" y="58"/>
                  </a:lnTo>
                  <a:lnTo>
                    <a:pt x="9" y="81"/>
                  </a:lnTo>
                  <a:lnTo>
                    <a:pt x="0" y="108"/>
                  </a:lnTo>
                  <a:lnTo>
                    <a:pt x="9" y="111"/>
                  </a:lnTo>
                  <a:lnTo>
                    <a:pt x="19" y="85"/>
                  </a:lnTo>
                  <a:lnTo>
                    <a:pt x="32" y="62"/>
                  </a:lnTo>
                  <a:lnTo>
                    <a:pt x="50" y="43"/>
                  </a:lnTo>
                  <a:lnTo>
                    <a:pt x="70" y="29"/>
                  </a:lnTo>
                  <a:lnTo>
                    <a:pt x="92" y="17"/>
                  </a:lnTo>
                  <a:lnTo>
                    <a:pt x="118" y="10"/>
                  </a:lnTo>
                  <a:lnTo>
                    <a:pt x="144" y="9"/>
                  </a:lnTo>
                  <a:lnTo>
                    <a:pt x="170" y="13"/>
                  </a:lnTo>
                  <a:lnTo>
                    <a:pt x="173" y="4"/>
                  </a:lnTo>
                  <a:close/>
                </a:path>
              </a:pathLst>
            </a:custGeom>
            <a:solidFill>
              <a:srgbClr val="000000"/>
            </a:solidFill>
            <a:ln w="9525">
              <a:noFill/>
              <a:round/>
              <a:headEnd/>
              <a:tailEnd/>
            </a:ln>
          </p:spPr>
          <p:txBody>
            <a:bodyPr/>
            <a:lstStyle/>
            <a:p>
              <a:endParaRPr lang="zh-CN" altLang="en-US"/>
            </a:p>
          </p:txBody>
        </p:sp>
        <p:sp>
          <p:nvSpPr>
            <p:cNvPr id="73779" name="Freeform 47"/>
            <p:cNvSpPr>
              <a:spLocks/>
            </p:cNvSpPr>
            <p:nvPr/>
          </p:nvSpPr>
          <p:spPr bwMode="auto">
            <a:xfrm>
              <a:off x="5169" y="774"/>
              <a:ext cx="72" cy="134"/>
            </a:xfrm>
            <a:custGeom>
              <a:avLst/>
              <a:gdLst>
                <a:gd name="T0" fmla="*/ 1 w 110"/>
                <a:gd name="T1" fmla="*/ 2 h 174"/>
                <a:gd name="T2" fmla="*/ 1 w 110"/>
                <a:gd name="T3" fmla="*/ 2 h 174"/>
                <a:gd name="T4" fmla="*/ 1 w 110"/>
                <a:gd name="T5" fmla="*/ 2 h 174"/>
                <a:gd name="T6" fmla="*/ 1 w 110"/>
                <a:gd name="T7" fmla="*/ 2 h 174"/>
                <a:gd name="T8" fmla="*/ 1 w 110"/>
                <a:gd name="T9" fmla="*/ 2 h 174"/>
                <a:gd name="T10" fmla="*/ 1 w 110"/>
                <a:gd name="T11" fmla="*/ 2 h 174"/>
                <a:gd name="T12" fmla="*/ 1 w 110"/>
                <a:gd name="T13" fmla="*/ 2 h 174"/>
                <a:gd name="T14" fmla="*/ 1 w 110"/>
                <a:gd name="T15" fmla="*/ 2 h 174"/>
                <a:gd name="T16" fmla="*/ 1 w 110"/>
                <a:gd name="T17" fmla="*/ 2 h 174"/>
                <a:gd name="T18" fmla="*/ 1 w 110"/>
                <a:gd name="T19" fmla="*/ 0 h 174"/>
                <a:gd name="T20" fmla="*/ 0 w 110"/>
                <a:gd name="T21" fmla="*/ 2 h 174"/>
                <a:gd name="T22" fmla="*/ 1 w 110"/>
                <a:gd name="T23" fmla="*/ 2 h 174"/>
                <a:gd name="T24" fmla="*/ 1 w 110"/>
                <a:gd name="T25" fmla="*/ 2 h 174"/>
                <a:gd name="T26" fmla="*/ 1 w 110"/>
                <a:gd name="T27" fmla="*/ 2 h 174"/>
                <a:gd name="T28" fmla="*/ 1 w 110"/>
                <a:gd name="T29" fmla="*/ 2 h 174"/>
                <a:gd name="T30" fmla="*/ 1 w 110"/>
                <a:gd name="T31" fmla="*/ 2 h 174"/>
                <a:gd name="T32" fmla="*/ 1 w 110"/>
                <a:gd name="T33" fmla="*/ 2 h 174"/>
                <a:gd name="T34" fmla="*/ 1 w 110"/>
                <a:gd name="T35" fmla="*/ 2 h 174"/>
                <a:gd name="T36" fmla="*/ 1 w 110"/>
                <a:gd name="T37" fmla="*/ 2 h 174"/>
                <a:gd name="T38" fmla="*/ 1 w 110"/>
                <a:gd name="T39" fmla="*/ 2 h 174"/>
                <a:gd name="T40" fmla="*/ 1 w 110"/>
                <a:gd name="T41" fmla="*/ 2 h 174"/>
                <a:gd name="T42" fmla="*/ 1 w 110"/>
                <a:gd name="T43" fmla="*/ 2 h 174"/>
                <a:gd name="T44" fmla="*/ 1 w 110"/>
                <a:gd name="T45" fmla="*/ 2 h 174"/>
                <a:gd name="T46" fmla="*/ 1 w 110"/>
                <a:gd name="T47" fmla="*/ 2 h 174"/>
                <a:gd name="T48" fmla="*/ 1 w 110"/>
                <a:gd name="T49" fmla="*/ 2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74"/>
                <a:gd name="T77" fmla="*/ 110 w 110"/>
                <a:gd name="T78" fmla="*/ 174 h 1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74">
                  <a:moveTo>
                    <a:pt x="106" y="171"/>
                  </a:moveTo>
                  <a:lnTo>
                    <a:pt x="106" y="171"/>
                  </a:lnTo>
                  <a:lnTo>
                    <a:pt x="110" y="142"/>
                  </a:lnTo>
                  <a:lnTo>
                    <a:pt x="109" y="116"/>
                  </a:lnTo>
                  <a:lnTo>
                    <a:pt x="102" y="88"/>
                  </a:lnTo>
                  <a:lnTo>
                    <a:pt x="90" y="64"/>
                  </a:lnTo>
                  <a:lnTo>
                    <a:pt x="73" y="41"/>
                  </a:lnTo>
                  <a:lnTo>
                    <a:pt x="52" y="23"/>
                  </a:lnTo>
                  <a:lnTo>
                    <a:pt x="29" y="9"/>
                  </a:lnTo>
                  <a:lnTo>
                    <a:pt x="3" y="0"/>
                  </a:lnTo>
                  <a:lnTo>
                    <a:pt x="0" y="9"/>
                  </a:lnTo>
                  <a:lnTo>
                    <a:pt x="25" y="18"/>
                  </a:lnTo>
                  <a:lnTo>
                    <a:pt x="48" y="32"/>
                  </a:lnTo>
                  <a:lnTo>
                    <a:pt x="66" y="48"/>
                  </a:lnTo>
                  <a:lnTo>
                    <a:pt x="81" y="69"/>
                  </a:lnTo>
                  <a:lnTo>
                    <a:pt x="93" y="90"/>
                  </a:lnTo>
                  <a:lnTo>
                    <a:pt x="99" y="116"/>
                  </a:lnTo>
                  <a:lnTo>
                    <a:pt x="101" y="142"/>
                  </a:lnTo>
                  <a:lnTo>
                    <a:pt x="97" y="169"/>
                  </a:lnTo>
                  <a:lnTo>
                    <a:pt x="98" y="172"/>
                  </a:lnTo>
                  <a:lnTo>
                    <a:pt x="101" y="174"/>
                  </a:lnTo>
                  <a:lnTo>
                    <a:pt x="104" y="173"/>
                  </a:lnTo>
                  <a:lnTo>
                    <a:pt x="106" y="171"/>
                  </a:lnTo>
                  <a:close/>
                </a:path>
              </a:pathLst>
            </a:custGeom>
            <a:solidFill>
              <a:srgbClr val="000000"/>
            </a:solidFill>
            <a:ln w="9525">
              <a:noFill/>
              <a:round/>
              <a:headEnd/>
              <a:tailEnd/>
            </a:ln>
          </p:spPr>
          <p:txBody>
            <a:bodyPr/>
            <a:lstStyle/>
            <a:p>
              <a:endParaRPr lang="zh-CN" altLang="en-US"/>
            </a:p>
          </p:txBody>
        </p:sp>
        <p:sp>
          <p:nvSpPr>
            <p:cNvPr id="73780" name="WordArt 48"/>
            <p:cNvSpPr>
              <a:spLocks noChangeArrowheads="1" noChangeShapeType="1" noTextEdit="1"/>
            </p:cNvSpPr>
            <p:nvPr/>
          </p:nvSpPr>
          <p:spPr bwMode="auto">
            <a:xfrm>
              <a:off x="4701" y="196"/>
              <a:ext cx="410" cy="510"/>
            </a:xfrm>
            <a:prstGeom prst="rect">
              <a:avLst/>
            </a:prstGeom>
          </p:spPr>
          <p:txBody>
            <a:bodyPr wrap="none" fromWordArt="1">
              <a:prstTxWarp prst="textPlain">
                <a:avLst>
                  <a:gd name="adj" fmla="val 50000"/>
                </a:avLst>
              </a:prstTxWarp>
            </a:bodyPr>
            <a:lstStyle/>
            <a:p>
              <a:pPr algn="ctr"/>
              <a:r>
                <a:rPr lang="zh-CN" altLang="en-US" sz="3600" kern="10">
                  <a:ln w="9525">
                    <a:solidFill>
                      <a:srgbClr val="FF0000"/>
                    </a:solidFill>
                    <a:round/>
                    <a:headEnd type="none" w="sm" len="sm"/>
                    <a:tailEnd type="none" w="sm" len="sm"/>
                  </a:ln>
                  <a:solidFill>
                    <a:srgbClr val="FF0000"/>
                  </a:solidFill>
                  <a:latin typeface="宋体"/>
                  <a:ea typeface="宋体"/>
                </a:rPr>
                <a:t>？</a:t>
              </a:r>
            </a:p>
          </p:txBody>
        </p:sp>
      </p:grpSp>
      <p:sp>
        <p:nvSpPr>
          <p:cNvPr id="335921" name="Text Box 49"/>
          <p:cNvSpPr txBox="1">
            <a:spLocks noChangeArrowheads="1"/>
          </p:cNvSpPr>
          <p:nvPr/>
        </p:nvSpPr>
        <p:spPr bwMode="auto">
          <a:xfrm>
            <a:off x="533400" y="1590675"/>
            <a:ext cx="7189788" cy="1924050"/>
          </a:xfrm>
          <a:prstGeom prst="rect">
            <a:avLst/>
          </a:prstGeom>
          <a:noFill/>
          <a:ln w="38100">
            <a:noFill/>
            <a:miter lim="800000"/>
            <a:headEnd type="none" w="sm" len="sm"/>
            <a:tailEnd type="none" w="sm" len="sm"/>
          </a:ln>
        </p:spPr>
        <p:txBody>
          <a:bodyPr lIns="90000" tIns="46800" rIns="90000" bIns="46800" anchor="ctr">
            <a:spAutoFit/>
          </a:bodyPr>
          <a:lstStyle/>
          <a:p>
            <a:pPr>
              <a:spcBef>
                <a:spcPct val="50000"/>
              </a:spcBef>
            </a:pPr>
            <a:r>
              <a:rPr lang="en-US" altLang="zh-CN" sz="2800" b="1">
                <a:ea typeface="长城楷体"/>
                <a:cs typeface="长城楷体"/>
              </a:rPr>
              <a:t>2</a:t>
            </a:r>
            <a:r>
              <a:rPr lang="zh-CN" altLang="en-US" sz="2800" b="1">
                <a:ea typeface="长城楷体"/>
                <a:cs typeface="长城楷体"/>
              </a:rPr>
              <a:t>、</a:t>
            </a:r>
            <a:r>
              <a:rPr lang="en-US" altLang="zh-CN" sz="3600" b="1">
                <a:solidFill>
                  <a:schemeClr val="accent2"/>
                </a:solidFill>
                <a:ea typeface="长城楷体"/>
                <a:cs typeface="长城楷体"/>
              </a:rPr>
              <a:t>N</a:t>
            </a:r>
            <a:r>
              <a:rPr lang="zh-CN" altLang="en-US" sz="3600" b="1">
                <a:solidFill>
                  <a:schemeClr val="accent2"/>
                </a:solidFill>
                <a:ea typeface="长城楷体"/>
                <a:cs typeface="长城楷体"/>
              </a:rPr>
              <a:t>型半导体</a:t>
            </a:r>
            <a:r>
              <a:rPr lang="zh-CN" altLang="en-US" sz="3600" b="1">
                <a:ea typeface="长城楷体"/>
                <a:cs typeface="长城楷体"/>
              </a:rPr>
              <a:t>中的载流子是什么？</a:t>
            </a:r>
          </a:p>
          <a:p>
            <a:pPr>
              <a:spcBef>
                <a:spcPct val="50000"/>
              </a:spcBef>
            </a:pPr>
            <a:r>
              <a:rPr lang="zh-CN" altLang="en-US" sz="2800" b="1">
                <a:ea typeface="长城楷体"/>
                <a:cs typeface="长城楷体"/>
              </a:rPr>
              <a:t>          自由电子称为</a:t>
            </a:r>
            <a:r>
              <a:rPr lang="zh-CN" altLang="en-US" sz="2800" b="1">
                <a:solidFill>
                  <a:schemeClr val="accent2"/>
                </a:solidFill>
                <a:ea typeface="长城楷体"/>
                <a:cs typeface="长城楷体"/>
              </a:rPr>
              <a:t>多数载流子（多子）</a:t>
            </a:r>
            <a:r>
              <a:rPr lang="zh-CN" altLang="en-US" sz="2800" b="1">
                <a:ea typeface="长城楷体"/>
                <a:cs typeface="长城楷体"/>
              </a:rPr>
              <a:t>，</a:t>
            </a:r>
          </a:p>
          <a:p>
            <a:pPr>
              <a:spcBef>
                <a:spcPct val="50000"/>
              </a:spcBef>
            </a:pPr>
            <a:r>
              <a:rPr lang="zh-CN" altLang="en-US" sz="2800" b="1">
                <a:ea typeface="长城楷体"/>
                <a:cs typeface="长城楷体"/>
              </a:rPr>
              <a:t>           空   穴    称为</a:t>
            </a:r>
            <a:r>
              <a:rPr lang="zh-CN" altLang="en-US" sz="2800" b="1">
                <a:solidFill>
                  <a:schemeClr val="accent2"/>
                </a:solidFill>
                <a:ea typeface="长城楷体"/>
                <a:cs typeface="长城楷体"/>
              </a:rPr>
              <a:t>少数载流子（少子）</a:t>
            </a:r>
            <a:r>
              <a:rPr lang="zh-CN" altLang="en-US" sz="2800" b="1">
                <a:ea typeface="长城楷体"/>
                <a:cs typeface="长城楷体"/>
              </a:rPr>
              <a:t>。</a:t>
            </a:r>
          </a:p>
        </p:txBody>
      </p:sp>
      <p:sp>
        <p:nvSpPr>
          <p:cNvPr id="335922" name="Text Box 50"/>
          <p:cNvSpPr txBox="1">
            <a:spLocks noChangeArrowheads="1"/>
          </p:cNvSpPr>
          <p:nvPr/>
        </p:nvSpPr>
        <p:spPr bwMode="auto">
          <a:xfrm>
            <a:off x="533400" y="3535363"/>
            <a:ext cx="7189788" cy="1924050"/>
          </a:xfrm>
          <a:prstGeom prst="rect">
            <a:avLst/>
          </a:prstGeom>
          <a:noFill/>
          <a:ln w="38100">
            <a:noFill/>
            <a:miter lim="800000"/>
            <a:headEnd type="none" w="sm" len="sm"/>
            <a:tailEnd type="none" w="sm" len="sm"/>
          </a:ln>
        </p:spPr>
        <p:txBody>
          <a:bodyPr lIns="90000" tIns="46800" rIns="90000" bIns="46800" anchor="ctr">
            <a:spAutoFit/>
          </a:bodyPr>
          <a:lstStyle/>
          <a:p>
            <a:pPr>
              <a:spcBef>
                <a:spcPct val="50000"/>
              </a:spcBef>
            </a:pPr>
            <a:r>
              <a:rPr lang="en-US" altLang="zh-CN" sz="2800" b="1">
                <a:ea typeface="长城楷体"/>
                <a:cs typeface="长城楷体"/>
              </a:rPr>
              <a:t>3</a:t>
            </a:r>
            <a:r>
              <a:rPr lang="zh-CN" altLang="en-US" sz="2800" b="1">
                <a:ea typeface="长城楷体"/>
                <a:cs typeface="长城楷体"/>
              </a:rPr>
              <a:t>、</a:t>
            </a:r>
            <a:r>
              <a:rPr lang="en-US" altLang="zh-CN" sz="3600" b="1">
                <a:solidFill>
                  <a:schemeClr val="accent2"/>
                </a:solidFill>
                <a:ea typeface="长城楷体"/>
                <a:cs typeface="长城楷体"/>
              </a:rPr>
              <a:t>P</a:t>
            </a:r>
            <a:r>
              <a:rPr lang="zh-CN" altLang="en-US" sz="3600" b="1">
                <a:solidFill>
                  <a:schemeClr val="accent2"/>
                </a:solidFill>
                <a:ea typeface="长城楷体"/>
                <a:cs typeface="长城楷体"/>
              </a:rPr>
              <a:t>型半导体</a:t>
            </a:r>
            <a:r>
              <a:rPr lang="zh-CN" altLang="en-US" sz="3600" b="1">
                <a:ea typeface="长城楷体"/>
                <a:cs typeface="长城楷体"/>
              </a:rPr>
              <a:t>中的载流子是什么？</a:t>
            </a:r>
          </a:p>
          <a:p>
            <a:pPr>
              <a:spcBef>
                <a:spcPct val="50000"/>
              </a:spcBef>
            </a:pPr>
            <a:r>
              <a:rPr lang="zh-CN" altLang="en-US" sz="2800" b="1">
                <a:ea typeface="长城楷体"/>
                <a:cs typeface="长城楷体"/>
              </a:rPr>
              <a:t>       自由电子称为</a:t>
            </a:r>
            <a:r>
              <a:rPr lang="zh-CN" altLang="en-US" sz="2800" b="1">
                <a:solidFill>
                  <a:schemeClr val="accent2"/>
                </a:solidFill>
                <a:ea typeface="长城楷体"/>
                <a:cs typeface="长城楷体"/>
              </a:rPr>
              <a:t>少数载流子</a:t>
            </a:r>
            <a:r>
              <a:rPr lang="zh-CN" altLang="en-US" sz="2800" b="1">
                <a:ea typeface="长城楷体"/>
                <a:cs typeface="长城楷体"/>
              </a:rPr>
              <a:t>（</a:t>
            </a:r>
            <a:r>
              <a:rPr lang="zh-CN" altLang="en-US" sz="2800" b="1">
                <a:solidFill>
                  <a:schemeClr val="accent2"/>
                </a:solidFill>
                <a:ea typeface="长城楷体"/>
                <a:cs typeface="长城楷体"/>
              </a:rPr>
              <a:t>少子</a:t>
            </a:r>
            <a:r>
              <a:rPr lang="zh-CN" altLang="en-US" sz="2800" b="1">
                <a:ea typeface="长城楷体"/>
                <a:cs typeface="长城楷体"/>
              </a:rPr>
              <a:t>），</a:t>
            </a:r>
          </a:p>
          <a:p>
            <a:pPr>
              <a:spcBef>
                <a:spcPct val="50000"/>
              </a:spcBef>
            </a:pPr>
            <a:r>
              <a:rPr lang="zh-CN" altLang="en-US" sz="2800" b="1">
                <a:ea typeface="长城楷体"/>
                <a:cs typeface="长城楷体"/>
              </a:rPr>
              <a:t>         空   穴   称为</a:t>
            </a:r>
            <a:r>
              <a:rPr lang="zh-CN" altLang="en-US" sz="2800" b="1">
                <a:solidFill>
                  <a:schemeClr val="accent2"/>
                </a:solidFill>
                <a:ea typeface="长城楷体"/>
                <a:cs typeface="长城楷体"/>
              </a:rPr>
              <a:t>多数载流子</a:t>
            </a:r>
            <a:r>
              <a:rPr lang="zh-CN" altLang="en-US" sz="2800" b="1">
                <a:ea typeface="长城楷体"/>
                <a:cs typeface="长城楷体"/>
              </a:rPr>
              <a:t>（</a:t>
            </a:r>
            <a:r>
              <a:rPr lang="zh-CN" altLang="en-US" sz="2800" b="1">
                <a:solidFill>
                  <a:schemeClr val="accent2"/>
                </a:solidFill>
                <a:ea typeface="长城楷体"/>
                <a:cs typeface="长城楷体"/>
              </a:rPr>
              <a:t>多子</a:t>
            </a:r>
            <a:r>
              <a:rPr lang="zh-CN" altLang="en-US" sz="2800" b="1">
                <a:ea typeface="长城楷体"/>
                <a:cs typeface="长城楷体"/>
              </a:rPr>
              <a:t>）。</a:t>
            </a:r>
          </a:p>
        </p:txBody>
      </p:sp>
      <p:sp>
        <p:nvSpPr>
          <p:cNvPr id="335923" name="Text Box 51"/>
          <p:cNvSpPr txBox="1">
            <a:spLocks noChangeArrowheads="1"/>
          </p:cNvSpPr>
          <p:nvPr/>
        </p:nvSpPr>
        <p:spPr bwMode="auto">
          <a:xfrm>
            <a:off x="500063" y="5459413"/>
            <a:ext cx="8418512" cy="525462"/>
          </a:xfrm>
          <a:prstGeom prst="rect">
            <a:avLst/>
          </a:prstGeom>
          <a:noFill/>
          <a:ln w="38100">
            <a:noFill/>
            <a:miter lim="800000"/>
            <a:headEnd type="none" w="sm" len="sm"/>
            <a:tailEnd type="none" w="sm" len="sm"/>
          </a:ln>
        </p:spPr>
        <p:txBody>
          <a:bodyPr lIns="90000" tIns="46800" rIns="90000" bIns="46800" anchor="ctr">
            <a:spAutoFit/>
          </a:bodyPr>
          <a:lstStyle/>
          <a:p>
            <a:pPr>
              <a:spcBef>
                <a:spcPct val="50000"/>
              </a:spcBef>
            </a:pPr>
            <a:r>
              <a:rPr lang="en-US" altLang="zh-CN" sz="2800" b="1">
                <a:ea typeface="长城楷体"/>
                <a:cs typeface="长城楷体"/>
              </a:rPr>
              <a:t>4</a:t>
            </a:r>
            <a:r>
              <a:rPr lang="zh-CN" altLang="en-US" sz="2800" b="1">
                <a:ea typeface="长城楷体"/>
                <a:cs typeface="长城楷体"/>
              </a:rPr>
              <a:t>、</a:t>
            </a:r>
            <a:r>
              <a:rPr lang="zh-CN" altLang="en-US" sz="2800" b="1">
                <a:solidFill>
                  <a:schemeClr val="accent2"/>
                </a:solidFill>
                <a:ea typeface="长城楷体"/>
                <a:cs typeface="长城楷体"/>
              </a:rPr>
              <a:t>多数载流子</a:t>
            </a:r>
            <a:r>
              <a:rPr lang="zh-CN" altLang="en-US" sz="2800" b="1">
                <a:ea typeface="长城楷体"/>
                <a:cs typeface="长城楷体"/>
              </a:rPr>
              <a:t>由什么决定？</a:t>
            </a:r>
            <a:r>
              <a:rPr lang="zh-CN" altLang="en-US" sz="2800" b="1">
                <a:solidFill>
                  <a:schemeClr val="accent2"/>
                </a:solidFill>
                <a:ea typeface="长城楷体"/>
                <a:cs typeface="长城楷体"/>
              </a:rPr>
              <a:t>少数载流子</a:t>
            </a:r>
            <a:r>
              <a:rPr lang="zh-CN" altLang="en-US" sz="2800" b="1">
                <a:ea typeface="长城楷体"/>
                <a:cs typeface="长城楷体"/>
              </a:rPr>
              <a:t>由什么决定？</a:t>
            </a:r>
          </a:p>
        </p:txBody>
      </p:sp>
      <p:sp>
        <p:nvSpPr>
          <p:cNvPr id="52" name="Text Box 51"/>
          <p:cNvSpPr txBox="1">
            <a:spLocks noChangeArrowheads="1"/>
          </p:cNvSpPr>
          <p:nvPr/>
        </p:nvSpPr>
        <p:spPr bwMode="auto">
          <a:xfrm>
            <a:off x="1017588" y="6037263"/>
            <a:ext cx="7189787" cy="525462"/>
          </a:xfrm>
          <a:prstGeom prst="rect">
            <a:avLst/>
          </a:prstGeom>
          <a:noFill/>
          <a:ln w="38100">
            <a:noFill/>
            <a:miter lim="800000"/>
            <a:headEnd type="none" w="sm" len="sm"/>
            <a:tailEnd type="none" w="sm" len="sm"/>
          </a:ln>
        </p:spPr>
        <p:txBody>
          <a:bodyPr lIns="90000" tIns="46800" rIns="90000" bIns="46800" anchor="ctr">
            <a:spAutoFit/>
          </a:bodyPr>
          <a:lstStyle/>
          <a:p>
            <a:pPr>
              <a:spcBef>
                <a:spcPct val="50000"/>
              </a:spcBef>
            </a:pPr>
            <a:r>
              <a:rPr lang="zh-CN" altLang="en-US" sz="2800" b="1">
                <a:ea typeface="长城楷体"/>
                <a:cs typeface="长城楷体"/>
              </a:rPr>
              <a:t>多子由掺杂浓度决定，</a:t>
            </a:r>
            <a:r>
              <a:rPr lang="zh-CN" altLang="en-US" sz="2800" b="1">
                <a:solidFill>
                  <a:schemeClr val="accent2"/>
                </a:solidFill>
                <a:ea typeface="长城楷体"/>
                <a:cs typeface="长城楷体"/>
              </a:rPr>
              <a:t>少子</a:t>
            </a:r>
            <a:r>
              <a:rPr lang="zh-CN" altLang="en-US" sz="2800" b="1">
                <a:ea typeface="长城楷体"/>
                <a:cs typeface="长城楷体"/>
              </a:rPr>
              <a:t>取决于温度。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5874"/>
                                        </p:tgtEl>
                                        <p:attrNameLst>
                                          <p:attrName>style.visibility</p:attrName>
                                        </p:attrNameLst>
                                      </p:cBhvr>
                                      <p:to>
                                        <p:strVal val="visible"/>
                                      </p:to>
                                    </p:set>
                                    <p:anim calcmode="lin" valueType="num">
                                      <p:cBhvr additive="base">
                                        <p:cTn id="7" dur="500" fill="hold"/>
                                        <p:tgtEl>
                                          <p:spTgt spid="335874"/>
                                        </p:tgtEl>
                                        <p:attrNameLst>
                                          <p:attrName>ppt_x</p:attrName>
                                        </p:attrNameLst>
                                      </p:cBhvr>
                                      <p:tavLst>
                                        <p:tav tm="0">
                                          <p:val>
                                            <p:strVal val="1+#ppt_w/2"/>
                                          </p:val>
                                        </p:tav>
                                        <p:tav tm="100000">
                                          <p:val>
                                            <p:strVal val="#ppt_x"/>
                                          </p:val>
                                        </p:tav>
                                      </p:tavLst>
                                    </p:anim>
                                    <p:anim calcmode="lin" valueType="num">
                                      <p:cBhvr additive="base">
                                        <p:cTn id="8" dur="500" fill="hold"/>
                                        <p:tgtEl>
                                          <p:spTgt spid="335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35921">
                                            <p:txEl>
                                              <p:pRg st="0" end="0"/>
                                            </p:txEl>
                                          </p:spTgt>
                                        </p:tgtEl>
                                        <p:attrNameLst>
                                          <p:attrName>style.visibility</p:attrName>
                                        </p:attrNameLst>
                                      </p:cBhvr>
                                      <p:to>
                                        <p:strVal val="visible"/>
                                      </p:to>
                                    </p:set>
                                    <p:animEffect transition="in" filter="box(in)">
                                      <p:cBhvr>
                                        <p:cTn id="13" dur="500"/>
                                        <p:tgtEl>
                                          <p:spTgt spid="33592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35922">
                                            <p:txEl>
                                              <p:pRg st="0" end="0"/>
                                            </p:txEl>
                                          </p:spTgt>
                                        </p:tgtEl>
                                        <p:attrNameLst>
                                          <p:attrName>style.visibility</p:attrName>
                                        </p:attrNameLst>
                                      </p:cBhvr>
                                      <p:to>
                                        <p:strVal val="visible"/>
                                      </p:to>
                                    </p:set>
                                    <p:animEffect transition="in" filter="box(in)">
                                      <p:cBhvr>
                                        <p:cTn id="18" dur="500"/>
                                        <p:tgtEl>
                                          <p:spTgt spid="335922">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35921">
                                            <p:txEl>
                                              <p:pRg st="1" end="1"/>
                                            </p:txEl>
                                          </p:spTgt>
                                        </p:tgtEl>
                                        <p:attrNameLst>
                                          <p:attrName>style.visibility</p:attrName>
                                        </p:attrNameLst>
                                      </p:cBhvr>
                                      <p:to>
                                        <p:strVal val="visible"/>
                                      </p:to>
                                    </p:set>
                                    <p:animEffect transition="in" filter="box(in)">
                                      <p:cBhvr>
                                        <p:cTn id="23" dur="500"/>
                                        <p:tgtEl>
                                          <p:spTgt spid="33592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35921">
                                            <p:txEl>
                                              <p:pRg st="2" end="2"/>
                                            </p:txEl>
                                          </p:spTgt>
                                        </p:tgtEl>
                                        <p:attrNameLst>
                                          <p:attrName>style.visibility</p:attrName>
                                        </p:attrNameLst>
                                      </p:cBhvr>
                                      <p:to>
                                        <p:strVal val="visible"/>
                                      </p:to>
                                    </p:set>
                                    <p:animEffect transition="in" filter="box(in)">
                                      <p:cBhvr>
                                        <p:cTn id="28" dur="500"/>
                                        <p:tgtEl>
                                          <p:spTgt spid="335921">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35922">
                                            <p:txEl>
                                              <p:pRg st="1" end="1"/>
                                            </p:txEl>
                                          </p:spTgt>
                                        </p:tgtEl>
                                        <p:attrNameLst>
                                          <p:attrName>style.visibility</p:attrName>
                                        </p:attrNameLst>
                                      </p:cBhvr>
                                      <p:to>
                                        <p:strVal val="visible"/>
                                      </p:to>
                                    </p:set>
                                    <p:animEffect transition="in" filter="box(in)">
                                      <p:cBhvr>
                                        <p:cTn id="33" dur="500"/>
                                        <p:tgtEl>
                                          <p:spTgt spid="335922">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335922">
                                            <p:txEl>
                                              <p:pRg st="2" end="2"/>
                                            </p:txEl>
                                          </p:spTgt>
                                        </p:tgtEl>
                                        <p:attrNameLst>
                                          <p:attrName>style.visibility</p:attrName>
                                        </p:attrNameLst>
                                      </p:cBhvr>
                                      <p:to>
                                        <p:strVal val="visible"/>
                                      </p:to>
                                    </p:set>
                                    <p:animEffect transition="in" filter="box(in)">
                                      <p:cBhvr>
                                        <p:cTn id="38" dur="500"/>
                                        <p:tgtEl>
                                          <p:spTgt spid="335922">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35923"/>
                                        </p:tgtEl>
                                        <p:attrNameLst>
                                          <p:attrName>style.visibility</p:attrName>
                                        </p:attrNameLst>
                                      </p:cBhvr>
                                      <p:to>
                                        <p:strVal val="visible"/>
                                      </p:to>
                                    </p:set>
                                    <p:anim calcmode="lin" valueType="num">
                                      <p:cBhvr additive="base">
                                        <p:cTn id="43" dur="500" fill="hold"/>
                                        <p:tgtEl>
                                          <p:spTgt spid="335923"/>
                                        </p:tgtEl>
                                        <p:attrNameLst>
                                          <p:attrName>ppt_x</p:attrName>
                                        </p:attrNameLst>
                                      </p:cBhvr>
                                      <p:tavLst>
                                        <p:tav tm="0">
                                          <p:val>
                                            <p:strVal val="1+#ppt_w/2"/>
                                          </p:val>
                                        </p:tav>
                                        <p:tav tm="100000">
                                          <p:val>
                                            <p:strVal val="#ppt_x"/>
                                          </p:val>
                                        </p:tav>
                                      </p:tavLst>
                                    </p:anim>
                                    <p:anim calcmode="lin" valueType="num">
                                      <p:cBhvr additive="base">
                                        <p:cTn id="44" dur="500" fill="hold"/>
                                        <p:tgtEl>
                                          <p:spTgt spid="33592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1+#ppt_w/2"/>
                                          </p:val>
                                        </p:tav>
                                        <p:tav tm="100000">
                                          <p:val>
                                            <p:strVal val="#ppt_x"/>
                                          </p:val>
                                        </p:tav>
                                      </p:tavLst>
                                    </p:anim>
                                    <p:anim calcmode="lin" valueType="num">
                                      <p:cBhvr additive="base">
                                        <p:cTn id="50"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autoUpdateAnimBg="0"/>
      <p:bldP spid="335923" grpId="0" autoUpdateAnimBg="0"/>
      <p:bldP spid="5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2"/>
          <p:cNvSpPr>
            <a:spLocks noGrp="1"/>
          </p:cNvSpPr>
          <p:nvPr>
            <p:ph type="ctrTitle"/>
          </p:nvPr>
        </p:nvSpPr>
        <p:spPr>
          <a:xfrm>
            <a:off x="611188" y="981075"/>
            <a:ext cx="7772400" cy="719138"/>
          </a:xfrm>
        </p:spPr>
        <p:txBody>
          <a:bodyPr/>
          <a:lstStyle/>
          <a:p>
            <a:r>
              <a:rPr lang="en-US" altLang="zh-CN" b="1" smtClean="0"/>
              <a:t>3.2  PN</a:t>
            </a:r>
            <a:r>
              <a:rPr lang="zh-CN" altLang="en-US" b="1" smtClean="0"/>
              <a:t>结的形成及特性</a:t>
            </a:r>
          </a:p>
        </p:txBody>
      </p:sp>
      <p:sp>
        <p:nvSpPr>
          <p:cNvPr id="74755" name="副标题 3"/>
          <p:cNvSpPr>
            <a:spLocks noGrp="1"/>
          </p:cNvSpPr>
          <p:nvPr>
            <p:ph type="subTitle" idx="1"/>
          </p:nvPr>
        </p:nvSpPr>
        <p:spPr>
          <a:xfrm>
            <a:off x="523875" y="2119313"/>
            <a:ext cx="7262813" cy="4365625"/>
          </a:xfrm>
        </p:spPr>
        <p:txBody>
          <a:bodyPr/>
          <a:lstStyle/>
          <a:p>
            <a:pPr>
              <a:lnSpc>
                <a:spcPct val="150000"/>
              </a:lnSpc>
            </a:pPr>
            <a:r>
              <a:rPr lang="en-US" altLang="zh-CN" b="1" smtClean="0"/>
              <a:t>             3.2.1   </a:t>
            </a:r>
            <a:r>
              <a:rPr lang="zh-CN" altLang="en-US" b="1" smtClean="0"/>
              <a:t>载流子的漂移与扩散</a:t>
            </a:r>
            <a:endParaRPr lang="en-US" altLang="zh-CN" b="1" smtClean="0"/>
          </a:p>
          <a:p>
            <a:pPr>
              <a:lnSpc>
                <a:spcPct val="150000"/>
              </a:lnSpc>
            </a:pPr>
            <a:r>
              <a:rPr lang="en-US" altLang="zh-CN" b="1" smtClean="0"/>
              <a:t>3.2.2   PN</a:t>
            </a:r>
            <a:r>
              <a:rPr lang="zh-CN" altLang="en-US" b="1" smtClean="0"/>
              <a:t>结的形成</a:t>
            </a:r>
            <a:endParaRPr lang="en-US" altLang="zh-CN" b="1" smtClean="0"/>
          </a:p>
          <a:p>
            <a:pPr>
              <a:lnSpc>
                <a:spcPct val="150000"/>
              </a:lnSpc>
            </a:pPr>
            <a:r>
              <a:rPr lang="en-US" altLang="zh-CN" b="1" smtClean="0"/>
              <a:t>           3.2.3   PN</a:t>
            </a:r>
            <a:r>
              <a:rPr lang="zh-CN" altLang="en-US" b="1" smtClean="0"/>
              <a:t>结的单向导电性</a:t>
            </a:r>
          </a:p>
          <a:p>
            <a:pPr>
              <a:lnSpc>
                <a:spcPct val="150000"/>
              </a:lnSpc>
            </a:pPr>
            <a:r>
              <a:rPr lang="en-US" altLang="zh-CN" b="1" smtClean="0"/>
              <a:t>       3.2.4   PN</a:t>
            </a:r>
            <a:r>
              <a:rPr lang="zh-CN" altLang="en-US" b="1" smtClean="0"/>
              <a:t>结的反向击穿</a:t>
            </a:r>
            <a:endParaRPr lang="en-US" altLang="zh-CN" b="1" smtClean="0"/>
          </a:p>
          <a:p>
            <a:pPr>
              <a:lnSpc>
                <a:spcPct val="150000"/>
              </a:lnSpc>
            </a:pPr>
            <a:r>
              <a:rPr lang="en-US" altLang="zh-CN" b="1" smtClean="0"/>
              <a:t>       3.2.5   PN</a:t>
            </a:r>
            <a:r>
              <a:rPr lang="zh-CN" altLang="en-US" b="1" smtClean="0"/>
              <a:t>结的电容效应</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AutoShape 2"/>
          <p:cNvSpPr>
            <a:spLocks noChangeArrowheads="1"/>
          </p:cNvSpPr>
          <p:nvPr/>
        </p:nvSpPr>
        <p:spPr bwMode="auto">
          <a:xfrm>
            <a:off x="4867275" y="4586288"/>
            <a:ext cx="1655763" cy="796925"/>
          </a:xfrm>
          <a:prstGeom prst="wedgeRoundRectCallout">
            <a:avLst>
              <a:gd name="adj1" fmla="val -113375"/>
              <a:gd name="adj2" fmla="val -87727"/>
              <a:gd name="adj3" fmla="val 16667"/>
            </a:avLst>
          </a:prstGeom>
          <a:solidFill>
            <a:srgbClr val="CCFFFF"/>
          </a:solidFill>
          <a:ln w="28575">
            <a:solidFill>
              <a:srgbClr val="9900CC"/>
            </a:solidFill>
            <a:miter lim="800000"/>
            <a:headEnd type="none" w="sm" len="sm"/>
            <a:tailEnd type="none" w="sm" len="sm"/>
          </a:ln>
        </p:spPr>
        <p:txBody>
          <a:bodyPr lIns="0" tIns="46800" rIns="0" bIns="46800" anchor="ctr"/>
          <a:lstStyle/>
          <a:p>
            <a:pPr>
              <a:spcBef>
                <a:spcPct val="5000"/>
              </a:spcBef>
            </a:pPr>
            <a:r>
              <a:rPr lang="zh-CN" altLang="en-US" sz="2000" b="1">
                <a:solidFill>
                  <a:srgbClr val="006666"/>
                </a:solidFill>
              </a:rPr>
              <a:t>扩散形成</a:t>
            </a:r>
          </a:p>
          <a:p>
            <a:pPr>
              <a:spcBef>
                <a:spcPct val="5000"/>
              </a:spcBef>
            </a:pPr>
            <a:r>
              <a:rPr lang="zh-CN" altLang="en-US" sz="2000" b="1">
                <a:solidFill>
                  <a:srgbClr val="006666"/>
                </a:solidFill>
              </a:rPr>
              <a:t>空间电荷区</a:t>
            </a:r>
          </a:p>
        </p:txBody>
      </p:sp>
      <p:grpSp>
        <p:nvGrpSpPr>
          <p:cNvPr id="2" name="Group 4"/>
          <p:cNvGrpSpPr>
            <a:grpSpLocks/>
          </p:cNvGrpSpPr>
          <p:nvPr/>
        </p:nvGrpSpPr>
        <p:grpSpPr bwMode="auto">
          <a:xfrm flipH="1">
            <a:off x="3203575" y="1995488"/>
            <a:ext cx="669925" cy="71437"/>
            <a:chOff x="1759" y="1652"/>
            <a:chExt cx="422" cy="45"/>
          </a:xfrm>
        </p:grpSpPr>
        <p:sp>
          <p:nvSpPr>
            <p:cNvPr id="3275" name="Line 5"/>
            <p:cNvSpPr>
              <a:spLocks noChangeAspect="1" noChangeShapeType="1"/>
            </p:cNvSpPr>
            <p:nvPr/>
          </p:nvSpPr>
          <p:spPr bwMode="auto">
            <a:xfrm flipH="1">
              <a:off x="1759" y="1672"/>
              <a:ext cx="377" cy="0"/>
            </a:xfrm>
            <a:prstGeom prst="line">
              <a:avLst/>
            </a:prstGeom>
            <a:noFill/>
            <a:ln w="25400">
              <a:solidFill>
                <a:schemeClr val="accent2"/>
              </a:solidFill>
              <a:round/>
              <a:headEnd/>
              <a:tailEnd type="triangle" w="med" len="med"/>
            </a:ln>
          </p:spPr>
          <p:txBody>
            <a:bodyPr anchor="ctr"/>
            <a:lstStyle/>
            <a:p>
              <a:endParaRPr lang="zh-CN" altLang="en-US"/>
            </a:p>
          </p:txBody>
        </p:sp>
        <p:sp>
          <p:nvSpPr>
            <p:cNvPr id="3276" name="Oval 6"/>
            <p:cNvSpPr>
              <a:spLocks noChangeAspect="1" noChangeArrowheads="1"/>
            </p:cNvSpPr>
            <p:nvPr/>
          </p:nvSpPr>
          <p:spPr bwMode="auto">
            <a:xfrm>
              <a:off x="2127" y="1652"/>
              <a:ext cx="54" cy="45"/>
            </a:xfrm>
            <a:prstGeom prst="ellipse">
              <a:avLst/>
            </a:prstGeom>
            <a:solidFill>
              <a:srgbClr val="000000"/>
            </a:solidFill>
            <a:ln w="9525">
              <a:solidFill>
                <a:schemeClr val="accent2"/>
              </a:solidFill>
              <a:round/>
              <a:headEnd/>
              <a:tailEnd/>
            </a:ln>
          </p:spPr>
          <p:txBody>
            <a:bodyPr anchor="ctr"/>
            <a:lstStyle/>
            <a:p>
              <a:endParaRPr lang="zh-CN" altLang="en-US" sz="2400"/>
            </a:p>
          </p:txBody>
        </p:sp>
      </p:grpSp>
      <p:grpSp>
        <p:nvGrpSpPr>
          <p:cNvPr id="3" name="Group 7"/>
          <p:cNvGrpSpPr>
            <a:grpSpLocks/>
          </p:cNvGrpSpPr>
          <p:nvPr/>
        </p:nvGrpSpPr>
        <p:grpSpPr bwMode="auto">
          <a:xfrm flipH="1">
            <a:off x="3168650" y="2174875"/>
            <a:ext cx="758825" cy="120650"/>
            <a:chOff x="5847" y="12174"/>
            <a:chExt cx="853" cy="133"/>
          </a:xfrm>
        </p:grpSpPr>
        <p:sp>
          <p:nvSpPr>
            <p:cNvPr id="3273" name="Line 8"/>
            <p:cNvSpPr>
              <a:spLocks noChangeAspect="1" noChangeShapeType="1"/>
            </p:cNvSpPr>
            <p:nvPr/>
          </p:nvSpPr>
          <p:spPr bwMode="auto">
            <a:xfrm>
              <a:off x="5978" y="12243"/>
              <a:ext cx="722" cy="0"/>
            </a:xfrm>
            <a:prstGeom prst="line">
              <a:avLst/>
            </a:prstGeom>
            <a:noFill/>
            <a:ln w="25400">
              <a:solidFill>
                <a:srgbClr val="FF00FF"/>
              </a:solidFill>
              <a:round/>
              <a:headEnd/>
              <a:tailEnd type="triangle" w="med" len="med"/>
            </a:ln>
          </p:spPr>
          <p:txBody>
            <a:bodyPr anchor="ctr"/>
            <a:lstStyle/>
            <a:p>
              <a:endParaRPr lang="zh-CN" altLang="en-US"/>
            </a:p>
          </p:txBody>
        </p:sp>
        <p:sp>
          <p:nvSpPr>
            <p:cNvPr id="3274" name="Oval 9"/>
            <p:cNvSpPr>
              <a:spLocks noChangeAspect="1" noChangeArrowheads="1"/>
            </p:cNvSpPr>
            <p:nvPr/>
          </p:nvSpPr>
          <p:spPr bwMode="auto">
            <a:xfrm>
              <a:off x="5847" y="12174"/>
              <a:ext cx="170" cy="133"/>
            </a:xfrm>
            <a:prstGeom prst="ellipse">
              <a:avLst/>
            </a:prstGeom>
            <a:noFill/>
            <a:ln w="9525">
              <a:solidFill>
                <a:srgbClr val="FF00FF"/>
              </a:solidFill>
              <a:round/>
              <a:headEnd/>
              <a:tailEnd/>
            </a:ln>
          </p:spPr>
          <p:txBody>
            <a:bodyPr anchor="ctr"/>
            <a:lstStyle/>
            <a:p>
              <a:endParaRPr lang="zh-CN" altLang="en-US" sz="2400"/>
            </a:p>
          </p:txBody>
        </p:sp>
      </p:grpSp>
      <p:grpSp>
        <p:nvGrpSpPr>
          <p:cNvPr id="4" name="Group 10"/>
          <p:cNvGrpSpPr>
            <a:grpSpLocks noChangeAspect="1"/>
          </p:cNvGrpSpPr>
          <p:nvPr/>
        </p:nvGrpSpPr>
        <p:grpSpPr bwMode="auto">
          <a:xfrm>
            <a:off x="3203575" y="4984750"/>
            <a:ext cx="684213" cy="71438"/>
            <a:chOff x="2664" y="3408"/>
            <a:chExt cx="371" cy="48"/>
          </a:xfrm>
        </p:grpSpPr>
        <p:sp>
          <p:nvSpPr>
            <p:cNvPr id="3271" name="Line 11"/>
            <p:cNvSpPr>
              <a:spLocks noChangeAspect="1" noChangeShapeType="1"/>
            </p:cNvSpPr>
            <p:nvPr/>
          </p:nvSpPr>
          <p:spPr bwMode="auto">
            <a:xfrm flipH="1">
              <a:off x="2664" y="3432"/>
              <a:ext cx="324" cy="0"/>
            </a:xfrm>
            <a:prstGeom prst="line">
              <a:avLst/>
            </a:prstGeom>
            <a:noFill/>
            <a:ln w="31750">
              <a:solidFill>
                <a:schemeClr val="accent2"/>
              </a:solidFill>
              <a:round/>
              <a:headEnd/>
              <a:tailEnd type="triangle" w="med" len="med"/>
            </a:ln>
          </p:spPr>
          <p:txBody>
            <a:bodyPr anchor="ctr"/>
            <a:lstStyle/>
            <a:p>
              <a:endParaRPr lang="zh-CN" altLang="en-US"/>
            </a:p>
          </p:txBody>
        </p:sp>
        <p:sp>
          <p:nvSpPr>
            <p:cNvPr id="3272" name="Oval 12"/>
            <p:cNvSpPr>
              <a:spLocks noChangeAspect="1" noChangeArrowheads="1"/>
            </p:cNvSpPr>
            <p:nvPr/>
          </p:nvSpPr>
          <p:spPr bwMode="auto">
            <a:xfrm>
              <a:off x="2988" y="3408"/>
              <a:ext cx="47" cy="48"/>
            </a:xfrm>
            <a:prstGeom prst="ellipse">
              <a:avLst/>
            </a:prstGeom>
            <a:solidFill>
              <a:srgbClr val="000000"/>
            </a:solidFill>
            <a:ln w="9525">
              <a:solidFill>
                <a:schemeClr val="accent2"/>
              </a:solidFill>
              <a:round/>
              <a:headEnd/>
              <a:tailEnd/>
            </a:ln>
          </p:spPr>
          <p:txBody>
            <a:bodyPr anchor="ctr"/>
            <a:lstStyle/>
            <a:p>
              <a:endParaRPr lang="zh-CN" altLang="en-US"/>
            </a:p>
          </p:txBody>
        </p:sp>
      </p:grpSp>
      <p:grpSp>
        <p:nvGrpSpPr>
          <p:cNvPr id="5" name="Group 13"/>
          <p:cNvGrpSpPr>
            <a:grpSpLocks/>
          </p:cNvGrpSpPr>
          <p:nvPr/>
        </p:nvGrpSpPr>
        <p:grpSpPr bwMode="auto">
          <a:xfrm>
            <a:off x="3203575" y="4732338"/>
            <a:ext cx="758825" cy="120650"/>
            <a:chOff x="5847" y="12174"/>
            <a:chExt cx="853" cy="133"/>
          </a:xfrm>
        </p:grpSpPr>
        <p:sp>
          <p:nvSpPr>
            <p:cNvPr id="3269" name="Line 14"/>
            <p:cNvSpPr>
              <a:spLocks noChangeAspect="1" noChangeShapeType="1"/>
            </p:cNvSpPr>
            <p:nvPr/>
          </p:nvSpPr>
          <p:spPr bwMode="auto">
            <a:xfrm>
              <a:off x="5978" y="12243"/>
              <a:ext cx="722" cy="0"/>
            </a:xfrm>
            <a:prstGeom prst="line">
              <a:avLst/>
            </a:prstGeom>
            <a:noFill/>
            <a:ln w="31750">
              <a:solidFill>
                <a:srgbClr val="FF00FF"/>
              </a:solidFill>
              <a:round/>
              <a:headEnd/>
              <a:tailEnd type="triangle" w="med" len="med"/>
            </a:ln>
          </p:spPr>
          <p:txBody>
            <a:bodyPr anchor="ctr"/>
            <a:lstStyle/>
            <a:p>
              <a:endParaRPr lang="zh-CN" altLang="en-US"/>
            </a:p>
          </p:txBody>
        </p:sp>
        <p:sp>
          <p:nvSpPr>
            <p:cNvPr id="3270" name="Oval 15"/>
            <p:cNvSpPr>
              <a:spLocks noChangeAspect="1" noChangeArrowheads="1"/>
            </p:cNvSpPr>
            <p:nvPr/>
          </p:nvSpPr>
          <p:spPr bwMode="auto">
            <a:xfrm>
              <a:off x="5847" y="12174"/>
              <a:ext cx="170" cy="133"/>
            </a:xfrm>
            <a:prstGeom prst="ellipse">
              <a:avLst/>
            </a:prstGeom>
            <a:noFill/>
            <a:ln w="31750">
              <a:solidFill>
                <a:srgbClr val="FF00FF"/>
              </a:solidFill>
              <a:round/>
              <a:headEnd/>
              <a:tailEnd/>
            </a:ln>
          </p:spPr>
          <p:txBody>
            <a:bodyPr anchor="ctr"/>
            <a:lstStyle/>
            <a:p>
              <a:endParaRPr lang="zh-CN" altLang="en-US"/>
            </a:p>
          </p:txBody>
        </p:sp>
      </p:grpSp>
      <p:sp>
        <p:nvSpPr>
          <p:cNvPr id="326672" name="Text Box 16"/>
          <p:cNvSpPr txBox="1">
            <a:spLocks noChangeArrowheads="1"/>
          </p:cNvSpPr>
          <p:nvPr/>
        </p:nvSpPr>
        <p:spPr bwMode="auto">
          <a:xfrm flipH="1">
            <a:off x="647700" y="2057400"/>
            <a:ext cx="1198563" cy="358775"/>
          </a:xfrm>
          <a:prstGeom prst="rect">
            <a:avLst/>
          </a:prstGeom>
          <a:noFill/>
          <a:ln w="9525">
            <a:noFill/>
            <a:miter lim="800000"/>
            <a:headEnd/>
            <a:tailEnd/>
          </a:ln>
        </p:spPr>
        <p:txBody>
          <a:bodyPr/>
          <a:lstStyle/>
          <a:p>
            <a:pPr algn="just"/>
            <a:r>
              <a:rPr lang="en-US" altLang="zh-CN" sz="2400" b="1" i="1">
                <a:solidFill>
                  <a:srgbClr val="CC0000"/>
                </a:solidFill>
              </a:rPr>
              <a:t>P </a:t>
            </a:r>
            <a:r>
              <a:rPr lang="zh-CN" altLang="en-US" sz="2400" b="1">
                <a:solidFill>
                  <a:srgbClr val="CC0000"/>
                </a:solidFill>
                <a:latin typeface="宋体" pitchFamily="2" charset="-122"/>
              </a:rPr>
              <a:t>型区</a:t>
            </a:r>
            <a:endParaRPr lang="zh-CN" altLang="en-US" sz="2400">
              <a:solidFill>
                <a:srgbClr val="CC0000"/>
              </a:solidFill>
            </a:endParaRPr>
          </a:p>
        </p:txBody>
      </p:sp>
      <p:sp>
        <p:nvSpPr>
          <p:cNvPr id="326826" name="Line 170"/>
          <p:cNvSpPr>
            <a:spLocks noChangeShapeType="1"/>
          </p:cNvSpPr>
          <p:nvPr/>
        </p:nvSpPr>
        <p:spPr bwMode="auto">
          <a:xfrm flipH="1">
            <a:off x="2987675" y="2427288"/>
            <a:ext cx="1258888" cy="0"/>
          </a:xfrm>
          <a:prstGeom prst="line">
            <a:avLst/>
          </a:prstGeom>
          <a:noFill/>
          <a:ln w="31750">
            <a:solidFill>
              <a:srgbClr val="993366"/>
            </a:solidFill>
            <a:round/>
            <a:headEnd/>
            <a:tailEnd type="arrow" w="med" len="med"/>
          </a:ln>
        </p:spPr>
        <p:txBody>
          <a:bodyPr/>
          <a:lstStyle/>
          <a:p>
            <a:endParaRPr lang="zh-CN" altLang="en-US"/>
          </a:p>
        </p:txBody>
      </p:sp>
      <p:sp>
        <p:nvSpPr>
          <p:cNvPr id="326827" name="Text Box 171"/>
          <p:cNvSpPr txBox="1">
            <a:spLocks noChangeArrowheads="1"/>
          </p:cNvSpPr>
          <p:nvPr/>
        </p:nvSpPr>
        <p:spPr bwMode="auto">
          <a:xfrm flipH="1">
            <a:off x="5446713" y="2057400"/>
            <a:ext cx="2190750" cy="358775"/>
          </a:xfrm>
          <a:prstGeom prst="rect">
            <a:avLst/>
          </a:prstGeom>
          <a:noFill/>
          <a:ln w="9525">
            <a:noFill/>
            <a:miter lim="800000"/>
            <a:headEnd/>
            <a:tailEnd/>
          </a:ln>
        </p:spPr>
        <p:txBody>
          <a:bodyPr/>
          <a:lstStyle/>
          <a:p>
            <a:pPr algn="just"/>
            <a:r>
              <a:rPr lang="en-US" altLang="zh-CN" sz="2400" b="1" i="1">
                <a:solidFill>
                  <a:srgbClr val="CC0000"/>
                </a:solidFill>
              </a:rPr>
              <a:t>N </a:t>
            </a:r>
            <a:r>
              <a:rPr lang="zh-CN" altLang="en-US" sz="2400" b="1">
                <a:solidFill>
                  <a:srgbClr val="CC0000"/>
                </a:solidFill>
                <a:latin typeface="宋体" pitchFamily="2" charset="-122"/>
              </a:rPr>
              <a:t>型区</a:t>
            </a:r>
            <a:endParaRPr lang="zh-CN" altLang="en-US" sz="2400">
              <a:solidFill>
                <a:srgbClr val="CC0000"/>
              </a:solidFill>
            </a:endParaRPr>
          </a:p>
        </p:txBody>
      </p:sp>
      <p:sp>
        <p:nvSpPr>
          <p:cNvPr id="326828" name="Text Box 172"/>
          <p:cNvSpPr txBox="1">
            <a:spLocks noChangeArrowheads="1"/>
          </p:cNvSpPr>
          <p:nvPr/>
        </p:nvSpPr>
        <p:spPr bwMode="auto">
          <a:xfrm>
            <a:off x="3455988" y="5235575"/>
            <a:ext cx="1423987" cy="457200"/>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ea typeface="黑体" pitchFamily="49" charset="-122"/>
              </a:rPr>
              <a:t>扩散运动</a:t>
            </a:r>
          </a:p>
        </p:txBody>
      </p:sp>
      <p:sp>
        <p:nvSpPr>
          <p:cNvPr id="326829" name="Rectangle 173"/>
          <p:cNvSpPr>
            <a:spLocks noChangeArrowheads="1"/>
          </p:cNvSpPr>
          <p:nvPr/>
        </p:nvSpPr>
        <p:spPr bwMode="auto">
          <a:xfrm>
            <a:off x="1512888" y="5235575"/>
            <a:ext cx="1803400" cy="457200"/>
          </a:xfrm>
          <a:prstGeom prst="rect">
            <a:avLst/>
          </a:prstGeom>
          <a:noFill/>
          <a:ln w="9525">
            <a:noFill/>
            <a:miter lim="800000"/>
            <a:headEnd/>
            <a:tailEnd/>
          </a:ln>
        </p:spPr>
        <p:txBody>
          <a:bodyPr>
            <a:spAutoFit/>
          </a:bodyPr>
          <a:lstStyle/>
          <a:p>
            <a:pPr>
              <a:spcBef>
                <a:spcPct val="50000"/>
              </a:spcBef>
            </a:pPr>
            <a:r>
              <a:rPr lang="zh-CN" altLang="en-US" sz="2400" b="1">
                <a:solidFill>
                  <a:schemeClr val="accent2"/>
                </a:solidFill>
                <a:ea typeface="仿宋_GB2312" pitchFamily="49" charset="-122"/>
              </a:rPr>
              <a:t>多子浓度差</a:t>
            </a:r>
          </a:p>
        </p:txBody>
      </p:sp>
      <p:sp>
        <p:nvSpPr>
          <p:cNvPr id="326830" name="AutoShape 174"/>
          <p:cNvSpPr>
            <a:spLocks noChangeArrowheads="1"/>
          </p:cNvSpPr>
          <p:nvPr/>
        </p:nvSpPr>
        <p:spPr bwMode="auto">
          <a:xfrm>
            <a:off x="3168650" y="5416550"/>
            <a:ext cx="381000" cy="76200"/>
          </a:xfrm>
          <a:prstGeom prst="rightArrow">
            <a:avLst>
              <a:gd name="adj1" fmla="val 50000"/>
              <a:gd name="adj2" fmla="val 125000"/>
            </a:avLst>
          </a:prstGeom>
          <a:solidFill>
            <a:srgbClr val="333399"/>
          </a:solidFill>
          <a:ln w="9525">
            <a:solidFill>
              <a:srgbClr val="FF3300"/>
            </a:solidFill>
            <a:miter lim="800000"/>
            <a:headEnd/>
            <a:tailEnd/>
          </a:ln>
        </p:spPr>
        <p:txBody>
          <a:bodyPr wrap="none" anchor="ctr"/>
          <a:lstStyle/>
          <a:p>
            <a:endParaRPr lang="zh-CN" altLang="en-US"/>
          </a:p>
        </p:txBody>
      </p:sp>
      <p:sp>
        <p:nvSpPr>
          <p:cNvPr id="326833" name="AutoShape 177"/>
          <p:cNvSpPr>
            <a:spLocks noChangeArrowheads="1"/>
          </p:cNvSpPr>
          <p:nvPr/>
        </p:nvSpPr>
        <p:spPr bwMode="auto">
          <a:xfrm>
            <a:off x="5111750" y="1077913"/>
            <a:ext cx="4032250" cy="514350"/>
          </a:xfrm>
          <a:prstGeom prst="wedgeRoundRectCallout">
            <a:avLst>
              <a:gd name="adj1" fmla="val -72954"/>
              <a:gd name="adj2" fmla="val 247838"/>
              <a:gd name="adj3" fmla="val 16667"/>
            </a:avLst>
          </a:prstGeom>
          <a:solidFill>
            <a:srgbClr val="FFCC99"/>
          </a:solidFill>
          <a:ln w="28575">
            <a:solidFill>
              <a:srgbClr val="9900CC"/>
            </a:solidFill>
            <a:miter lim="800000"/>
            <a:headEnd type="none" w="sm" len="sm"/>
            <a:tailEnd type="none" w="sm" len="sm"/>
          </a:ln>
        </p:spPr>
        <p:txBody>
          <a:bodyPr lIns="90000" tIns="46800" rIns="90000" bIns="46800" anchor="ctr">
            <a:spAutoFit/>
          </a:bodyPr>
          <a:lstStyle/>
          <a:p>
            <a:pPr>
              <a:spcBef>
                <a:spcPct val="50000"/>
              </a:spcBef>
            </a:pPr>
            <a:r>
              <a:rPr lang="en-US" altLang="zh-CN" sz="2400" b="1">
                <a:solidFill>
                  <a:srgbClr val="006666"/>
                </a:solidFill>
              </a:rPr>
              <a:t>    </a:t>
            </a:r>
            <a:r>
              <a:rPr lang="zh-CN" altLang="en-US" sz="2400" b="1">
                <a:solidFill>
                  <a:srgbClr val="006666"/>
                </a:solidFill>
              </a:rPr>
              <a:t>空间电荷区形成内电场</a:t>
            </a:r>
          </a:p>
        </p:txBody>
      </p:sp>
      <p:sp>
        <p:nvSpPr>
          <p:cNvPr id="326834" name="Text Box 178"/>
          <p:cNvSpPr txBox="1">
            <a:spLocks noChangeArrowheads="1"/>
          </p:cNvSpPr>
          <p:nvPr/>
        </p:nvSpPr>
        <p:spPr bwMode="auto">
          <a:xfrm>
            <a:off x="3635375" y="1455738"/>
            <a:ext cx="1439863" cy="457200"/>
          </a:xfrm>
          <a:prstGeom prst="rect">
            <a:avLst/>
          </a:prstGeom>
          <a:noFill/>
          <a:ln w="9525">
            <a:noFill/>
            <a:miter lim="800000"/>
            <a:headEnd/>
            <a:tailEnd/>
          </a:ln>
        </p:spPr>
        <p:txBody>
          <a:bodyPr>
            <a:spAutoFit/>
          </a:bodyPr>
          <a:lstStyle/>
          <a:p>
            <a:pPr>
              <a:spcBef>
                <a:spcPct val="50000"/>
              </a:spcBef>
            </a:pPr>
            <a:r>
              <a:rPr lang="zh-CN" altLang="en-US" sz="2400" b="1">
                <a:solidFill>
                  <a:srgbClr val="006600"/>
                </a:solidFill>
                <a:ea typeface="黑体" pitchFamily="49" charset="-122"/>
              </a:rPr>
              <a:t>内电场力</a:t>
            </a:r>
          </a:p>
        </p:txBody>
      </p:sp>
      <p:sp>
        <p:nvSpPr>
          <p:cNvPr id="326835" name="AutoShape 179"/>
          <p:cNvSpPr>
            <a:spLocks noChangeArrowheads="1"/>
          </p:cNvSpPr>
          <p:nvPr/>
        </p:nvSpPr>
        <p:spPr bwMode="auto">
          <a:xfrm flipH="1">
            <a:off x="3265488" y="1660525"/>
            <a:ext cx="381000" cy="76200"/>
          </a:xfrm>
          <a:prstGeom prst="rightArrow">
            <a:avLst>
              <a:gd name="adj1" fmla="val 50000"/>
              <a:gd name="adj2" fmla="val 125000"/>
            </a:avLst>
          </a:prstGeom>
          <a:solidFill>
            <a:srgbClr val="333399"/>
          </a:solidFill>
          <a:ln w="9525">
            <a:solidFill>
              <a:srgbClr val="FF3300"/>
            </a:solidFill>
            <a:miter lim="800000"/>
            <a:headEnd/>
            <a:tailEnd/>
          </a:ln>
        </p:spPr>
        <p:txBody>
          <a:bodyPr wrap="none" anchor="ctr"/>
          <a:lstStyle/>
          <a:p>
            <a:endParaRPr lang="zh-CN" altLang="en-US" sz="2400"/>
          </a:p>
        </p:txBody>
      </p:sp>
      <p:sp>
        <p:nvSpPr>
          <p:cNvPr id="326836" name="Text Box 180"/>
          <p:cNvSpPr txBox="1">
            <a:spLocks noChangeArrowheads="1"/>
          </p:cNvSpPr>
          <p:nvPr/>
        </p:nvSpPr>
        <p:spPr bwMode="auto">
          <a:xfrm>
            <a:off x="1908175" y="1457325"/>
            <a:ext cx="1423988" cy="457200"/>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ea typeface="黑体" pitchFamily="49" charset="-122"/>
              </a:rPr>
              <a:t>漂移运动</a:t>
            </a:r>
          </a:p>
        </p:txBody>
      </p:sp>
      <p:sp>
        <p:nvSpPr>
          <p:cNvPr id="326837" name="Rectangle 181"/>
          <p:cNvSpPr>
            <a:spLocks noChangeArrowheads="1"/>
          </p:cNvSpPr>
          <p:nvPr/>
        </p:nvSpPr>
        <p:spPr bwMode="auto">
          <a:xfrm>
            <a:off x="360363" y="5746750"/>
            <a:ext cx="7848600" cy="1016000"/>
          </a:xfrm>
          <a:prstGeom prst="rect">
            <a:avLst/>
          </a:prstGeom>
          <a:noFill/>
          <a:ln>
            <a:noFill/>
          </a:ln>
          <a:effectLst/>
          <a:extLst/>
        </p:spPr>
        <p:txBody>
          <a:bodyPr>
            <a:spAutoFit/>
          </a:bodyPr>
          <a:lstStyle/>
          <a:p>
            <a:pPr>
              <a:spcBef>
                <a:spcPct val="50000"/>
              </a:spcBef>
              <a:defRPr/>
            </a:pPr>
            <a:r>
              <a:rPr lang="zh-CN" altLang="en-US" sz="2400" b="1" dirty="0">
                <a:effectLst>
                  <a:outerShdw blurRad="38100" dist="38100" dir="2700000" algn="tl">
                    <a:srgbClr val="C0C0C0"/>
                  </a:outerShdw>
                </a:effectLst>
                <a:latin typeface="楷体_GB2312" pitchFamily="49" charset="-122"/>
                <a:ea typeface="楷体_GB2312" pitchFamily="49" charset="-122"/>
              </a:rPr>
              <a:t>扩散和漂移运动的方向相反，最后达到动态平衡，</a:t>
            </a:r>
          </a:p>
          <a:p>
            <a:pPr>
              <a:spcBef>
                <a:spcPct val="50000"/>
              </a:spcBef>
              <a:defRPr/>
            </a:pPr>
            <a:r>
              <a:rPr lang="zh-CN" altLang="en-US" sz="2400" b="1" dirty="0">
                <a:solidFill>
                  <a:srgbClr val="003300"/>
                </a:solidFill>
                <a:effectLst>
                  <a:outerShdw blurRad="38100" dist="38100" dir="2700000" algn="tl">
                    <a:srgbClr val="C0C0C0"/>
                  </a:outerShdw>
                </a:effectLst>
                <a:latin typeface="楷体_GB2312" pitchFamily="49" charset="-122"/>
                <a:ea typeface="楷体_GB2312" pitchFamily="49" charset="-122"/>
              </a:rPr>
              <a:t>空间电荷区（又</a:t>
            </a:r>
            <a:r>
              <a:rPr lang="zh-CN" altLang="en-US" sz="2400" b="1" dirty="0">
                <a:solidFill>
                  <a:schemeClr val="accent2"/>
                </a:solidFill>
                <a:effectLst>
                  <a:outerShdw blurRad="38100" dist="38100" dir="2700000" algn="tl">
                    <a:srgbClr val="C0C0C0"/>
                  </a:outerShdw>
                </a:effectLst>
                <a:latin typeface="楷体_GB2312" pitchFamily="49" charset="-122"/>
                <a:ea typeface="楷体_GB2312" pitchFamily="49" charset="-122"/>
              </a:rPr>
              <a:t>称为</a:t>
            </a:r>
            <a:r>
              <a:rPr lang="en-US" altLang="zh-CN" sz="2400" b="1" i="1" dirty="0">
                <a:solidFill>
                  <a:schemeClr val="accent2"/>
                </a:solidFill>
                <a:effectLst>
                  <a:outerShdw blurRad="38100" dist="38100" dir="2700000" algn="tl">
                    <a:srgbClr val="C0C0C0"/>
                  </a:outerShdw>
                </a:effectLst>
                <a:ea typeface="楷体_GB2312" pitchFamily="49" charset="-122"/>
              </a:rPr>
              <a:t>PN</a:t>
            </a:r>
            <a:r>
              <a:rPr lang="zh-CN" altLang="en-US" sz="2400" b="1" dirty="0">
                <a:solidFill>
                  <a:schemeClr val="accent2"/>
                </a:solidFill>
                <a:effectLst>
                  <a:outerShdw blurRad="38100" dist="38100" dir="2700000" algn="tl">
                    <a:srgbClr val="C0C0C0"/>
                  </a:outerShdw>
                </a:effectLst>
                <a:latin typeface="楷体_GB2312" pitchFamily="49" charset="-122"/>
                <a:ea typeface="楷体_GB2312" pitchFamily="49" charset="-122"/>
              </a:rPr>
              <a:t>结</a:t>
            </a:r>
            <a:r>
              <a:rPr lang="zh-CN" altLang="en-US" sz="2400" b="1" dirty="0">
                <a:solidFill>
                  <a:srgbClr val="003300"/>
                </a:solidFill>
                <a:effectLst>
                  <a:outerShdw blurRad="38100" dist="38100" dir="2700000" algn="tl">
                    <a:srgbClr val="C0C0C0"/>
                  </a:outerShdw>
                </a:effectLst>
                <a:latin typeface="楷体_GB2312" pitchFamily="49" charset="-122"/>
                <a:ea typeface="楷体_GB2312" pitchFamily="49" charset="-122"/>
              </a:rPr>
              <a:t>）</a:t>
            </a:r>
            <a:r>
              <a:rPr lang="zh-CN" altLang="en-US" sz="2400" b="1" dirty="0">
                <a:effectLst>
                  <a:outerShdw blurRad="38100" dist="38100" dir="2700000" algn="tl">
                    <a:srgbClr val="C0C0C0"/>
                  </a:outerShdw>
                </a:effectLst>
                <a:latin typeface="楷体_GB2312" pitchFamily="49" charset="-122"/>
                <a:ea typeface="楷体_GB2312" pitchFamily="49" charset="-122"/>
              </a:rPr>
              <a:t>的宽度就固定下来。</a:t>
            </a:r>
          </a:p>
        </p:txBody>
      </p:sp>
      <p:sp>
        <p:nvSpPr>
          <p:cNvPr id="17426" name="Rectangle 183"/>
          <p:cNvSpPr>
            <a:spLocks noChangeArrowheads="1"/>
          </p:cNvSpPr>
          <p:nvPr/>
        </p:nvSpPr>
        <p:spPr bwMode="auto">
          <a:xfrm>
            <a:off x="273050" y="460375"/>
            <a:ext cx="5486400" cy="609600"/>
          </a:xfrm>
          <a:prstGeom prst="rect">
            <a:avLst/>
          </a:prstGeom>
          <a:noFill/>
          <a:ln w="9525">
            <a:noFill/>
            <a:miter lim="800000"/>
            <a:headEnd/>
            <a:tailEnd/>
          </a:ln>
        </p:spPr>
        <p:txBody>
          <a:bodyPr/>
          <a:lstStyle/>
          <a:p>
            <a:r>
              <a:rPr lang="zh-CN" altLang="en-US" sz="2800" b="1">
                <a:ea typeface="楷体_GB2312" pitchFamily="49" charset="-122"/>
              </a:rPr>
              <a:t>一、</a:t>
            </a:r>
            <a:r>
              <a:rPr lang="en-US" altLang="zh-CN" sz="2800" b="1">
                <a:ea typeface="楷体_GB2312" pitchFamily="49" charset="-122"/>
              </a:rPr>
              <a:t>PN</a:t>
            </a:r>
            <a:r>
              <a:rPr lang="zh-CN" altLang="en-US" sz="2800" b="1">
                <a:ea typeface="楷体_GB2312" pitchFamily="49" charset="-122"/>
              </a:rPr>
              <a:t>结的形成</a:t>
            </a:r>
          </a:p>
        </p:txBody>
      </p:sp>
      <p:grpSp>
        <p:nvGrpSpPr>
          <p:cNvPr id="3115" name="Group 18"/>
          <p:cNvGrpSpPr>
            <a:grpSpLocks noChangeAspect="1"/>
          </p:cNvGrpSpPr>
          <p:nvPr/>
        </p:nvGrpSpPr>
        <p:grpSpPr bwMode="auto">
          <a:xfrm>
            <a:off x="647700" y="2549525"/>
            <a:ext cx="5838825" cy="2079625"/>
            <a:chOff x="937" y="1536"/>
            <a:chExt cx="3850" cy="1776"/>
          </a:xfrm>
        </p:grpSpPr>
        <p:sp>
          <p:nvSpPr>
            <p:cNvPr id="3267" name="Rectangle 19"/>
            <p:cNvSpPr>
              <a:spLocks noChangeAspect="1" noChangeArrowheads="1"/>
            </p:cNvSpPr>
            <p:nvPr/>
          </p:nvSpPr>
          <p:spPr bwMode="auto">
            <a:xfrm>
              <a:off x="937" y="1536"/>
              <a:ext cx="1943" cy="1776"/>
            </a:xfrm>
            <a:prstGeom prst="rect">
              <a:avLst/>
            </a:prstGeom>
            <a:noFill/>
            <a:ln w="31750">
              <a:solidFill>
                <a:srgbClr val="000000"/>
              </a:solidFill>
              <a:miter lim="800000"/>
              <a:headEnd/>
              <a:tailEnd/>
            </a:ln>
          </p:spPr>
          <p:txBody>
            <a:bodyPr anchor="ctr"/>
            <a:lstStyle/>
            <a:p>
              <a:endParaRPr lang="zh-CN" altLang="en-US"/>
            </a:p>
          </p:txBody>
        </p:sp>
        <p:sp>
          <p:nvSpPr>
            <p:cNvPr id="3268" name="Rectangle 20"/>
            <p:cNvSpPr>
              <a:spLocks noChangeAspect="1" noChangeArrowheads="1"/>
            </p:cNvSpPr>
            <p:nvPr/>
          </p:nvSpPr>
          <p:spPr bwMode="auto">
            <a:xfrm>
              <a:off x="2880" y="1537"/>
              <a:ext cx="1907" cy="1775"/>
            </a:xfrm>
            <a:prstGeom prst="rect">
              <a:avLst/>
            </a:prstGeom>
            <a:noFill/>
            <a:ln w="31750">
              <a:solidFill>
                <a:srgbClr val="000000"/>
              </a:solidFill>
              <a:miter lim="800000"/>
              <a:headEnd/>
              <a:tailEnd/>
            </a:ln>
          </p:spPr>
          <p:txBody>
            <a:bodyPr anchor="ctr"/>
            <a:lstStyle/>
            <a:p>
              <a:endParaRPr lang="zh-CN" altLang="en-US"/>
            </a:p>
          </p:txBody>
        </p:sp>
      </p:grpSp>
      <p:grpSp>
        <p:nvGrpSpPr>
          <p:cNvPr id="7" name="Group 21"/>
          <p:cNvGrpSpPr>
            <a:grpSpLocks noChangeAspect="1"/>
          </p:cNvGrpSpPr>
          <p:nvPr/>
        </p:nvGrpSpPr>
        <p:grpSpPr bwMode="auto">
          <a:xfrm>
            <a:off x="2555875" y="2536825"/>
            <a:ext cx="1981200" cy="2103438"/>
            <a:chOff x="2208" y="1536"/>
            <a:chExt cx="1344" cy="1776"/>
          </a:xfrm>
        </p:grpSpPr>
        <p:sp>
          <p:nvSpPr>
            <p:cNvPr id="3265" name="Line 22"/>
            <p:cNvSpPr>
              <a:spLocks noChangeAspect="1" noChangeShapeType="1"/>
            </p:cNvSpPr>
            <p:nvPr/>
          </p:nvSpPr>
          <p:spPr bwMode="auto">
            <a:xfrm>
              <a:off x="2208" y="1536"/>
              <a:ext cx="0" cy="1776"/>
            </a:xfrm>
            <a:prstGeom prst="line">
              <a:avLst/>
            </a:prstGeom>
            <a:noFill/>
            <a:ln w="19050">
              <a:solidFill>
                <a:srgbClr val="000000"/>
              </a:solidFill>
              <a:prstDash val="dash"/>
              <a:round/>
              <a:headEnd/>
              <a:tailEnd/>
            </a:ln>
          </p:spPr>
          <p:txBody>
            <a:bodyPr anchor="ctr"/>
            <a:lstStyle/>
            <a:p>
              <a:endParaRPr lang="zh-CN" altLang="en-US"/>
            </a:p>
          </p:txBody>
        </p:sp>
        <p:sp>
          <p:nvSpPr>
            <p:cNvPr id="3266" name="Line 23"/>
            <p:cNvSpPr>
              <a:spLocks noChangeAspect="1" noChangeShapeType="1"/>
            </p:cNvSpPr>
            <p:nvPr/>
          </p:nvSpPr>
          <p:spPr bwMode="auto">
            <a:xfrm>
              <a:off x="3552" y="1536"/>
              <a:ext cx="0" cy="1776"/>
            </a:xfrm>
            <a:prstGeom prst="line">
              <a:avLst/>
            </a:prstGeom>
            <a:noFill/>
            <a:ln w="19050">
              <a:solidFill>
                <a:srgbClr val="000000"/>
              </a:solidFill>
              <a:prstDash val="dash"/>
              <a:round/>
              <a:headEnd/>
              <a:tailEnd/>
            </a:ln>
          </p:spPr>
          <p:txBody>
            <a:bodyPr anchor="ctr"/>
            <a:lstStyle/>
            <a:p>
              <a:endParaRPr lang="zh-CN" altLang="en-US"/>
            </a:p>
          </p:txBody>
        </p:sp>
      </p:grpSp>
      <p:grpSp>
        <p:nvGrpSpPr>
          <p:cNvPr id="3117" name="Group 24"/>
          <p:cNvGrpSpPr>
            <a:grpSpLocks/>
          </p:cNvGrpSpPr>
          <p:nvPr/>
        </p:nvGrpSpPr>
        <p:grpSpPr bwMode="auto">
          <a:xfrm>
            <a:off x="5953125" y="2570163"/>
            <a:ext cx="600075" cy="2079625"/>
            <a:chOff x="5577" y="8958"/>
            <a:chExt cx="675" cy="2280"/>
          </a:xfrm>
        </p:grpSpPr>
        <p:graphicFrame>
          <p:nvGraphicFramePr>
            <p:cNvPr id="3094" name="Object 25"/>
            <p:cNvGraphicFramePr>
              <a:graphicFrameLocks/>
            </p:cNvGraphicFramePr>
            <p:nvPr/>
          </p:nvGraphicFramePr>
          <p:xfrm>
            <a:off x="5577" y="9488"/>
            <a:ext cx="675" cy="675"/>
          </p:xfrm>
          <a:graphic>
            <a:graphicData uri="http://schemas.openxmlformats.org/presentationml/2006/ole">
              <p:oleObj spid="_x0000_s3094" name="Equation" r:id="rId4" imgW="164814" imgH="177492" progId="Equation.DSMT4">
                <p:embed/>
              </p:oleObj>
            </a:graphicData>
          </a:graphic>
        </p:graphicFrame>
        <p:graphicFrame>
          <p:nvGraphicFramePr>
            <p:cNvPr id="3095" name="Object 26"/>
            <p:cNvGraphicFramePr>
              <a:graphicFrameLocks/>
            </p:cNvGraphicFramePr>
            <p:nvPr/>
          </p:nvGraphicFramePr>
          <p:xfrm>
            <a:off x="5577" y="10020"/>
            <a:ext cx="675" cy="675"/>
          </p:xfrm>
          <a:graphic>
            <a:graphicData uri="http://schemas.openxmlformats.org/presentationml/2006/ole">
              <p:oleObj spid="_x0000_s3095" name="Equation" r:id="rId5" imgW="164814" imgH="177492" progId="Equation.DSMT4">
                <p:embed/>
              </p:oleObj>
            </a:graphicData>
          </a:graphic>
        </p:graphicFrame>
        <p:graphicFrame>
          <p:nvGraphicFramePr>
            <p:cNvPr id="3096" name="Object 27"/>
            <p:cNvGraphicFramePr>
              <a:graphicFrameLocks/>
            </p:cNvGraphicFramePr>
            <p:nvPr/>
          </p:nvGraphicFramePr>
          <p:xfrm>
            <a:off x="5577" y="10563"/>
            <a:ext cx="675" cy="675"/>
          </p:xfrm>
          <a:graphic>
            <a:graphicData uri="http://schemas.openxmlformats.org/presentationml/2006/ole">
              <p:oleObj spid="_x0000_s3096" name="Equation" r:id="rId6" imgW="164814" imgH="177492" progId="Equation.DSMT4">
                <p:embed/>
              </p:oleObj>
            </a:graphicData>
          </a:graphic>
        </p:graphicFrame>
        <p:graphicFrame>
          <p:nvGraphicFramePr>
            <p:cNvPr id="3097" name="Object 28"/>
            <p:cNvGraphicFramePr>
              <a:graphicFrameLocks/>
            </p:cNvGraphicFramePr>
            <p:nvPr/>
          </p:nvGraphicFramePr>
          <p:xfrm>
            <a:off x="5577" y="8958"/>
            <a:ext cx="675" cy="675"/>
          </p:xfrm>
          <a:graphic>
            <a:graphicData uri="http://schemas.openxmlformats.org/presentationml/2006/ole">
              <p:oleObj spid="_x0000_s3097" name="Equation" r:id="rId7" imgW="164814" imgH="177492" progId="Equation.DSMT4">
                <p:embed/>
              </p:oleObj>
            </a:graphicData>
          </a:graphic>
        </p:graphicFrame>
      </p:grpSp>
      <p:grpSp>
        <p:nvGrpSpPr>
          <p:cNvPr id="3118" name="Group 29"/>
          <p:cNvGrpSpPr>
            <a:grpSpLocks/>
          </p:cNvGrpSpPr>
          <p:nvPr/>
        </p:nvGrpSpPr>
        <p:grpSpPr bwMode="auto">
          <a:xfrm>
            <a:off x="5486400" y="2595563"/>
            <a:ext cx="600075" cy="2079625"/>
            <a:chOff x="5577" y="8958"/>
            <a:chExt cx="675" cy="2280"/>
          </a:xfrm>
        </p:grpSpPr>
        <p:graphicFrame>
          <p:nvGraphicFramePr>
            <p:cNvPr id="3090" name="Object 30"/>
            <p:cNvGraphicFramePr>
              <a:graphicFrameLocks/>
            </p:cNvGraphicFramePr>
            <p:nvPr/>
          </p:nvGraphicFramePr>
          <p:xfrm>
            <a:off x="5577" y="9488"/>
            <a:ext cx="675" cy="675"/>
          </p:xfrm>
          <a:graphic>
            <a:graphicData uri="http://schemas.openxmlformats.org/presentationml/2006/ole">
              <p:oleObj spid="_x0000_s3090" name="Equation" r:id="rId8" imgW="164814" imgH="177492" progId="Equation.DSMT4">
                <p:embed/>
              </p:oleObj>
            </a:graphicData>
          </a:graphic>
        </p:graphicFrame>
        <p:graphicFrame>
          <p:nvGraphicFramePr>
            <p:cNvPr id="3091" name="Object 31"/>
            <p:cNvGraphicFramePr>
              <a:graphicFrameLocks/>
            </p:cNvGraphicFramePr>
            <p:nvPr/>
          </p:nvGraphicFramePr>
          <p:xfrm>
            <a:off x="5577" y="10020"/>
            <a:ext cx="675" cy="675"/>
          </p:xfrm>
          <a:graphic>
            <a:graphicData uri="http://schemas.openxmlformats.org/presentationml/2006/ole">
              <p:oleObj spid="_x0000_s3091" name="Equation" r:id="rId9" imgW="164814" imgH="177492" progId="Equation.DSMT4">
                <p:embed/>
              </p:oleObj>
            </a:graphicData>
          </a:graphic>
        </p:graphicFrame>
        <p:graphicFrame>
          <p:nvGraphicFramePr>
            <p:cNvPr id="3092" name="Object 32"/>
            <p:cNvGraphicFramePr>
              <a:graphicFrameLocks/>
            </p:cNvGraphicFramePr>
            <p:nvPr/>
          </p:nvGraphicFramePr>
          <p:xfrm>
            <a:off x="5577" y="10563"/>
            <a:ext cx="675" cy="675"/>
          </p:xfrm>
          <a:graphic>
            <a:graphicData uri="http://schemas.openxmlformats.org/presentationml/2006/ole">
              <p:oleObj spid="_x0000_s3092" name="Equation" r:id="rId10" imgW="164814" imgH="177492" progId="Equation.DSMT4">
                <p:embed/>
              </p:oleObj>
            </a:graphicData>
          </a:graphic>
        </p:graphicFrame>
        <p:graphicFrame>
          <p:nvGraphicFramePr>
            <p:cNvPr id="3093" name="Object 33"/>
            <p:cNvGraphicFramePr>
              <a:graphicFrameLocks/>
            </p:cNvGraphicFramePr>
            <p:nvPr/>
          </p:nvGraphicFramePr>
          <p:xfrm>
            <a:off x="5577" y="8958"/>
            <a:ext cx="675" cy="675"/>
          </p:xfrm>
          <a:graphic>
            <a:graphicData uri="http://schemas.openxmlformats.org/presentationml/2006/ole">
              <p:oleObj spid="_x0000_s3093" name="Equation" r:id="rId11" imgW="164814" imgH="177492" progId="Equation.DSMT4">
                <p:embed/>
              </p:oleObj>
            </a:graphicData>
          </a:graphic>
        </p:graphicFrame>
      </p:grpSp>
      <p:grpSp>
        <p:nvGrpSpPr>
          <p:cNvPr id="3119" name="Group 34"/>
          <p:cNvGrpSpPr>
            <a:grpSpLocks/>
          </p:cNvGrpSpPr>
          <p:nvPr/>
        </p:nvGrpSpPr>
        <p:grpSpPr bwMode="auto">
          <a:xfrm>
            <a:off x="4978400" y="2595563"/>
            <a:ext cx="600075" cy="2079625"/>
            <a:chOff x="5577" y="8958"/>
            <a:chExt cx="675" cy="2280"/>
          </a:xfrm>
        </p:grpSpPr>
        <p:graphicFrame>
          <p:nvGraphicFramePr>
            <p:cNvPr id="3086" name="Object 35"/>
            <p:cNvGraphicFramePr>
              <a:graphicFrameLocks/>
            </p:cNvGraphicFramePr>
            <p:nvPr/>
          </p:nvGraphicFramePr>
          <p:xfrm>
            <a:off x="5577" y="9488"/>
            <a:ext cx="675" cy="675"/>
          </p:xfrm>
          <a:graphic>
            <a:graphicData uri="http://schemas.openxmlformats.org/presentationml/2006/ole">
              <p:oleObj spid="_x0000_s3086" name="Equation" r:id="rId12" imgW="164814" imgH="177492" progId="Equation.DSMT4">
                <p:embed/>
              </p:oleObj>
            </a:graphicData>
          </a:graphic>
        </p:graphicFrame>
        <p:graphicFrame>
          <p:nvGraphicFramePr>
            <p:cNvPr id="3087" name="Object 36"/>
            <p:cNvGraphicFramePr>
              <a:graphicFrameLocks/>
            </p:cNvGraphicFramePr>
            <p:nvPr/>
          </p:nvGraphicFramePr>
          <p:xfrm>
            <a:off x="5577" y="10020"/>
            <a:ext cx="675" cy="675"/>
          </p:xfrm>
          <a:graphic>
            <a:graphicData uri="http://schemas.openxmlformats.org/presentationml/2006/ole">
              <p:oleObj spid="_x0000_s3087" name="Equation" r:id="rId13" imgW="164814" imgH="177492" progId="Equation.DSMT4">
                <p:embed/>
              </p:oleObj>
            </a:graphicData>
          </a:graphic>
        </p:graphicFrame>
        <p:graphicFrame>
          <p:nvGraphicFramePr>
            <p:cNvPr id="3088" name="Object 37"/>
            <p:cNvGraphicFramePr>
              <a:graphicFrameLocks/>
            </p:cNvGraphicFramePr>
            <p:nvPr/>
          </p:nvGraphicFramePr>
          <p:xfrm>
            <a:off x="5577" y="10563"/>
            <a:ext cx="675" cy="675"/>
          </p:xfrm>
          <a:graphic>
            <a:graphicData uri="http://schemas.openxmlformats.org/presentationml/2006/ole">
              <p:oleObj spid="_x0000_s3088" name="Equation" r:id="rId14" imgW="164814" imgH="177492" progId="Equation.DSMT4">
                <p:embed/>
              </p:oleObj>
            </a:graphicData>
          </a:graphic>
        </p:graphicFrame>
        <p:graphicFrame>
          <p:nvGraphicFramePr>
            <p:cNvPr id="3089" name="Object 38"/>
            <p:cNvGraphicFramePr>
              <a:graphicFrameLocks/>
            </p:cNvGraphicFramePr>
            <p:nvPr/>
          </p:nvGraphicFramePr>
          <p:xfrm>
            <a:off x="5577" y="8958"/>
            <a:ext cx="675" cy="675"/>
          </p:xfrm>
          <a:graphic>
            <a:graphicData uri="http://schemas.openxmlformats.org/presentationml/2006/ole">
              <p:oleObj spid="_x0000_s3089" name="Equation" r:id="rId15" imgW="164814" imgH="177492" progId="Equation.DSMT4">
                <p:embed/>
              </p:oleObj>
            </a:graphicData>
          </a:graphic>
        </p:graphicFrame>
      </p:grpSp>
      <p:grpSp>
        <p:nvGrpSpPr>
          <p:cNvPr id="3120" name="Group 39"/>
          <p:cNvGrpSpPr>
            <a:grpSpLocks/>
          </p:cNvGrpSpPr>
          <p:nvPr/>
        </p:nvGrpSpPr>
        <p:grpSpPr bwMode="auto">
          <a:xfrm>
            <a:off x="4497388" y="2595563"/>
            <a:ext cx="601662" cy="2079625"/>
            <a:chOff x="5577" y="8958"/>
            <a:chExt cx="675" cy="2280"/>
          </a:xfrm>
        </p:grpSpPr>
        <p:graphicFrame>
          <p:nvGraphicFramePr>
            <p:cNvPr id="3082" name="Object 40"/>
            <p:cNvGraphicFramePr>
              <a:graphicFrameLocks/>
            </p:cNvGraphicFramePr>
            <p:nvPr/>
          </p:nvGraphicFramePr>
          <p:xfrm>
            <a:off x="5577" y="9488"/>
            <a:ext cx="675" cy="675"/>
          </p:xfrm>
          <a:graphic>
            <a:graphicData uri="http://schemas.openxmlformats.org/presentationml/2006/ole">
              <p:oleObj spid="_x0000_s3082" name="Equation" r:id="rId16" imgW="164814" imgH="177492" progId="Equation.DSMT4">
                <p:embed/>
              </p:oleObj>
            </a:graphicData>
          </a:graphic>
        </p:graphicFrame>
        <p:graphicFrame>
          <p:nvGraphicFramePr>
            <p:cNvPr id="3083" name="Object 41"/>
            <p:cNvGraphicFramePr>
              <a:graphicFrameLocks/>
            </p:cNvGraphicFramePr>
            <p:nvPr/>
          </p:nvGraphicFramePr>
          <p:xfrm>
            <a:off x="5577" y="10020"/>
            <a:ext cx="675" cy="675"/>
          </p:xfrm>
          <a:graphic>
            <a:graphicData uri="http://schemas.openxmlformats.org/presentationml/2006/ole">
              <p:oleObj spid="_x0000_s3083" name="Equation" r:id="rId17" imgW="164814" imgH="177492" progId="Equation.DSMT4">
                <p:embed/>
              </p:oleObj>
            </a:graphicData>
          </a:graphic>
        </p:graphicFrame>
        <p:graphicFrame>
          <p:nvGraphicFramePr>
            <p:cNvPr id="3084" name="Object 42"/>
            <p:cNvGraphicFramePr>
              <a:graphicFrameLocks/>
            </p:cNvGraphicFramePr>
            <p:nvPr/>
          </p:nvGraphicFramePr>
          <p:xfrm>
            <a:off x="5577" y="10563"/>
            <a:ext cx="675" cy="675"/>
          </p:xfrm>
          <a:graphic>
            <a:graphicData uri="http://schemas.openxmlformats.org/presentationml/2006/ole">
              <p:oleObj spid="_x0000_s3084" name="Equation" r:id="rId18" imgW="164814" imgH="177492" progId="Equation.DSMT4">
                <p:embed/>
              </p:oleObj>
            </a:graphicData>
          </a:graphic>
        </p:graphicFrame>
        <p:graphicFrame>
          <p:nvGraphicFramePr>
            <p:cNvPr id="3085" name="Object 43"/>
            <p:cNvGraphicFramePr>
              <a:graphicFrameLocks/>
            </p:cNvGraphicFramePr>
            <p:nvPr/>
          </p:nvGraphicFramePr>
          <p:xfrm>
            <a:off x="5577" y="8958"/>
            <a:ext cx="675" cy="675"/>
          </p:xfrm>
          <a:graphic>
            <a:graphicData uri="http://schemas.openxmlformats.org/presentationml/2006/ole">
              <p:oleObj spid="_x0000_s3085" name="Equation" r:id="rId19" imgW="164814" imgH="177492" progId="Equation.DSMT4">
                <p:embed/>
              </p:oleObj>
            </a:graphicData>
          </a:graphic>
        </p:graphicFrame>
      </p:grpSp>
      <p:grpSp>
        <p:nvGrpSpPr>
          <p:cNvPr id="3121" name="Group 44"/>
          <p:cNvGrpSpPr>
            <a:grpSpLocks/>
          </p:cNvGrpSpPr>
          <p:nvPr/>
        </p:nvGrpSpPr>
        <p:grpSpPr bwMode="auto">
          <a:xfrm>
            <a:off x="3960813" y="2608263"/>
            <a:ext cx="600075" cy="2079625"/>
            <a:chOff x="5577" y="8958"/>
            <a:chExt cx="675" cy="2280"/>
          </a:xfrm>
        </p:grpSpPr>
        <p:graphicFrame>
          <p:nvGraphicFramePr>
            <p:cNvPr id="3078" name="Object 45"/>
            <p:cNvGraphicFramePr>
              <a:graphicFrameLocks/>
            </p:cNvGraphicFramePr>
            <p:nvPr/>
          </p:nvGraphicFramePr>
          <p:xfrm>
            <a:off x="5577" y="9488"/>
            <a:ext cx="675" cy="675"/>
          </p:xfrm>
          <a:graphic>
            <a:graphicData uri="http://schemas.openxmlformats.org/presentationml/2006/ole">
              <p:oleObj spid="_x0000_s3078" name="Equation" r:id="rId20" imgW="164814" imgH="177492" progId="Equation.DSMT4">
                <p:embed/>
              </p:oleObj>
            </a:graphicData>
          </a:graphic>
        </p:graphicFrame>
        <p:graphicFrame>
          <p:nvGraphicFramePr>
            <p:cNvPr id="3079" name="Object 46"/>
            <p:cNvGraphicFramePr>
              <a:graphicFrameLocks/>
            </p:cNvGraphicFramePr>
            <p:nvPr/>
          </p:nvGraphicFramePr>
          <p:xfrm>
            <a:off x="5577" y="10020"/>
            <a:ext cx="675" cy="675"/>
          </p:xfrm>
          <a:graphic>
            <a:graphicData uri="http://schemas.openxmlformats.org/presentationml/2006/ole">
              <p:oleObj spid="_x0000_s3079" name="Equation" r:id="rId21" imgW="164814" imgH="177492" progId="Equation.DSMT4">
                <p:embed/>
              </p:oleObj>
            </a:graphicData>
          </a:graphic>
        </p:graphicFrame>
        <p:graphicFrame>
          <p:nvGraphicFramePr>
            <p:cNvPr id="3080" name="Object 47"/>
            <p:cNvGraphicFramePr>
              <a:graphicFrameLocks/>
            </p:cNvGraphicFramePr>
            <p:nvPr/>
          </p:nvGraphicFramePr>
          <p:xfrm>
            <a:off x="5577" y="10563"/>
            <a:ext cx="675" cy="675"/>
          </p:xfrm>
          <a:graphic>
            <a:graphicData uri="http://schemas.openxmlformats.org/presentationml/2006/ole">
              <p:oleObj spid="_x0000_s3080" name="Equation" r:id="rId22" imgW="164814" imgH="177492" progId="Equation.DSMT4">
                <p:embed/>
              </p:oleObj>
            </a:graphicData>
          </a:graphic>
        </p:graphicFrame>
        <p:graphicFrame>
          <p:nvGraphicFramePr>
            <p:cNvPr id="3081" name="Object 48"/>
            <p:cNvGraphicFramePr>
              <a:graphicFrameLocks/>
            </p:cNvGraphicFramePr>
            <p:nvPr/>
          </p:nvGraphicFramePr>
          <p:xfrm>
            <a:off x="5577" y="8958"/>
            <a:ext cx="675" cy="675"/>
          </p:xfrm>
          <a:graphic>
            <a:graphicData uri="http://schemas.openxmlformats.org/presentationml/2006/ole">
              <p:oleObj spid="_x0000_s3081" name="Equation" r:id="rId23" imgW="164814" imgH="177492" progId="Equation.DSMT4">
                <p:embed/>
              </p:oleObj>
            </a:graphicData>
          </a:graphic>
        </p:graphicFrame>
      </p:grpSp>
      <p:grpSp>
        <p:nvGrpSpPr>
          <p:cNvPr id="3122" name="Group 49"/>
          <p:cNvGrpSpPr>
            <a:grpSpLocks/>
          </p:cNvGrpSpPr>
          <p:nvPr/>
        </p:nvGrpSpPr>
        <p:grpSpPr bwMode="auto">
          <a:xfrm>
            <a:off x="3527425" y="2608263"/>
            <a:ext cx="600075" cy="2079625"/>
            <a:chOff x="5577" y="8958"/>
            <a:chExt cx="675" cy="2280"/>
          </a:xfrm>
        </p:grpSpPr>
        <p:graphicFrame>
          <p:nvGraphicFramePr>
            <p:cNvPr id="3074" name="Object 50"/>
            <p:cNvGraphicFramePr>
              <a:graphicFrameLocks/>
            </p:cNvGraphicFramePr>
            <p:nvPr/>
          </p:nvGraphicFramePr>
          <p:xfrm>
            <a:off x="5577" y="9488"/>
            <a:ext cx="675" cy="675"/>
          </p:xfrm>
          <a:graphic>
            <a:graphicData uri="http://schemas.openxmlformats.org/presentationml/2006/ole">
              <p:oleObj spid="_x0000_s3074" name="Equation" r:id="rId24" imgW="164814" imgH="177492" progId="Equation.DSMT4">
                <p:embed/>
              </p:oleObj>
            </a:graphicData>
          </a:graphic>
        </p:graphicFrame>
        <p:graphicFrame>
          <p:nvGraphicFramePr>
            <p:cNvPr id="3075" name="Object 51"/>
            <p:cNvGraphicFramePr>
              <a:graphicFrameLocks/>
            </p:cNvGraphicFramePr>
            <p:nvPr/>
          </p:nvGraphicFramePr>
          <p:xfrm>
            <a:off x="5577" y="10020"/>
            <a:ext cx="675" cy="675"/>
          </p:xfrm>
          <a:graphic>
            <a:graphicData uri="http://schemas.openxmlformats.org/presentationml/2006/ole">
              <p:oleObj spid="_x0000_s3075" name="Equation" r:id="rId25" imgW="164814" imgH="177492" progId="Equation.DSMT4">
                <p:embed/>
              </p:oleObj>
            </a:graphicData>
          </a:graphic>
        </p:graphicFrame>
        <p:graphicFrame>
          <p:nvGraphicFramePr>
            <p:cNvPr id="3076" name="Object 52"/>
            <p:cNvGraphicFramePr>
              <a:graphicFrameLocks/>
            </p:cNvGraphicFramePr>
            <p:nvPr/>
          </p:nvGraphicFramePr>
          <p:xfrm>
            <a:off x="5577" y="10563"/>
            <a:ext cx="675" cy="675"/>
          </p:xfrm>
          <a:graphic>
            <a:graphicData uri="http://schemas.openxmlformats.org/presentationml/2006/ole">
              <p:oleObj spid="_x0000_s3076" name="Equation" r:id="rId26" imgW="164814" imgH="177492" progId="Equation.DSMT4">
                <p:embed/>
              </p:oleObj>
            </a:graphicData>
          </a:graphic>
        </p:graphicFrame>
        <p:graphicFrame>
          <p:nvGraphicFramePr>
            <p:cNvPr id="3077" name="Object 53"/>
            <p:cNvGraphicFramePr>
              <a:graphicFrameLocks/>
            </p:cNvGraphicFramePr>
            <p:nvPr/>
          </p:nvGraphicFramePr>
          <p:xfrm>
            <a:off x="5577" y="8958"/>
            <a:ext cx="675" cy="675"/>
          </p:xfrm>
          <a:graphic>
            <a:graphicData uri="http://schemas.openxmlformats.org/presentationml/2006/ole">
              <p:oleObj spid="_x0000_s3077" name="Equation" r:id="rId27" imgW="164814" imgH="177492" progId="Equation.DSMT4">
                <p:embed/>
              </p:oleObj>
            </a:graphicData>
          </a:graphic>
        </p:graphicFrame>
      </p:grpSp>
      <p:grpSp>
        <p:nvGrpSpPr>
          <p:cNvPr id="3123" name="Group 54"/>
          <p:cNvGrpSpPr>
            <a:grpSpLocks/>
          </p:cNvGrpSpPr>
          <p:nvPr/>
        </p:nvGrpSpPr>
        <p:grpSpPr bwMode="auto">
          <a:xfrm>
            <a:off x="3124200" y="2711450"/>
            <a:ext cx="350838" cy="1749425"/>
            <a:chOff x="5757" y="8742"/>
            <a:chExt cx="395" cy="1919"/>
          </a:xfrm>
        </p:grpSpPr>
        <p:grpSp>
          <p:nvGrpSpPr>
            <p:cNvPr id="3253" name="Group 55"/>
            <p:cNvGrpSpPr>
              <a:grpSpLocks noChangeAspect="1"/>
            </p:cNvGrpSpPr>
            <p:nvPr/>
          </p:nvGrpSpPr>
          <p:grpSpPr bwMode="auto">
            <a:xfrm>
              <a:off x="5757" y="8742"/>
              <a:ext cx="380" cy="329"/>
              <a:chOff x="10257" y="11268"/>
              <a:chExt cx="360" cy="312"/>
            </a:xfrm>
          </p:grpSpPr>
          <p:sp>
            <p:nvSpPr>
              <p:cNvPr id="3263" name="Oval 56"/>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64" name="Line 57"/>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54" name="Group 58"/>
            <p:cNvGrpSpPr>
              <a:grpSpLocks noChangeAspect="1"/>
            </p:cNvGrpSpPr>
            <p:nvPr/>
          </p:nvGrpSpPr>
          <p:grpSpPr bwMode="auto">
            <a:xfrm>
              <a:off x="5757" y="9270"/>
              <a:ext cx="380" cy="329"/>
              <a:chOff x="10257" y="11268"/>
              <a:chExt cx="360" cy="312"/>
            </a:xfrm>
          </p:grpSpPr>
          <p:sp>
            <p:nvSpPr>
              <p:cNvPr id="3261" name="Oval 59"/>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62" name="Line 60"/>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55" name="Group 61"/>
            <p:cNvGrpSpPr>
              <a:grpSpLocks noChangeAspect="1"/>
            </p:cNvGrpSpPr>
            <p:nvPr/>
          </p:nvGrpSpPr>
          <p:grpSpPr bwMode="auto">
            <a:xfrm>
              <a:off x="5757" y="9804"/>
              <a:ext cx="380" cy="329"/>
              <a:chOff x="10257" y="11268"/>
              <a:chExt cx="360" cy="312"/>
            </a:xfrm>
          </p:grpSpPr>
          <p:sp>
            <p:nvSpPr>
              <p:cNvPr id="3259" name="Oval 6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60" name="Line 6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56" name="Group 64"/>
            <p:cNvGrpSpPr>
              <a:grpSpLocks noChangeAspect="1"/>
            </p:cNvGrpSpPr>
            <p:nvPr/>
          </p:nvGrpSpPr>
          <p:grpSpPr bwMode="auto">
            <a:xfrm>
              <a:off x="5772" y="10332"/>
              <a:ext cx="380" cy="329"/>
              <a:chOff x="10257" y="11268"/>
              <a:chExt cx="360" cy="312"/>
            </a:xfrm>
          </p:grpSpPr>
          <p:sp>
            <p:nvSpPr>
              <p:cNvPr id="3257" name="Oval 6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58" name="Line 6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grpSp>
        <p:nvGrpSpPr>
          <p:cNvPr id="3124" name="Group 67"/>
          <p:cNvGrpSpPr>
            <a:grpSpLocks/>
          </p:cNvGrpSpPr>
          <p:nvPr/>
        </p:nvGrpSpPr>
        <p:grpSpPr bwMode="auto">
          <a:xfrm>
            <a:off x="2643188" y="2732088"/>
            <a:ext cx="350837" cy="1751012"/>
            <a:chOff x="5757" y="8742"/>
            <a:chExt cx="395" cy="1919"/>
          </a:xfrm>
        </p:grpSpPr>
        <p:grpSp>
          <p:nvGrpSpPr>
            <p:cNvPr id="3241" name="Group 68"/>
            <p:cNvGrpSpPr>
              <a:grpSpLocks noChangeAspect="1"/>
            </p:cNvGrpSpPr>
            <p:nvPr/>
          </p:nvGrpSpPr>
          <p:grpSpPr bwMode="auto">
            <a:xfrm>
              <a:off x="5757" y="8742"/>
              <a:ext cx="380" cy="329"/>
              <a:chOff x="10257" y="11268"/>
              <a:chExt cx="360" cy="312"/>
            </a:xfrm>
          </p:grpSpPr>
          <p:sp>
            <p:nvSpPr>
              <p:cNvPr id="3251" name="Oval 69"/>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52" name="Line 70"/>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42" name="Group 71"/>
            <p:cNvGrpSpPr>
              <a:grpSpLocks noChangeAspect="1"/>
            </p:cNvGrpSpPr>
            <p:nvPr/>
          </p:nvGrpSpPr>
          <p:grpSpPr bwMode="auto">
            <a:xfrm>
              <a:off x="5757" y="9270"/>
              <a:ext cx="380" cy="329"/>
              <a:chOff x="10257" y="11268"/>
              <a:chExt cx="360" cy="312"/>
            </a:xfrm>
          </p:grpSpPr>
          <p:sp>
            <p:nvSpPr>
              <p:cNvPr id="3249" name="Oval 7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50" name="Line 7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43" name="Group 74"/>
            <p:cNvGrpSpPr>
              <a:grpSpLocks noChangeAspect="1"/>
            </p:cNvGrpSpPr>
            <p:nvPr/>
          </p:nvGrpSpPr>
          <p:grpSpPr bwMode="auto">
            <a:xfrm>
              <a:off x="5757" y="9804"/>
              <a:ext cx="380" cy="329"/>
              <a:chOff x="10257" y="11268"/>
              <a:chExt cx="360" cy="312"/>
            </a:xfrm>
          </p:grpSpPr>
          <p:sp>
            <p:nvSpPr>
              <p:cNvPr id="3247" name="Oval 7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48" name="Line 7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44" name="Group 77"/>
            <p:cNvGrpSpPr>
              <a:grpSpLocks noChangeAspect="1"/>
            </p:cNvGrpSpPr>
            <p:nvPr/>
          </p:nvGrpSpPr>
          <p:grpSpPr bwMode="auto">
            <a:xfrm>
              <a:off x="5772" y="10332"/>
              <a:ext cx="380" cy="329"/>
              <a:chOff x="10257" y="11268"/>
              <a:chExt cx="360" cy="312"/>
            </a:xfrm>
          </p:grpSpPr>
          <p:sp>
            <p:nvSpPr>
              <p:cNvPr id="3245" name="Oval 7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46" name="Line 7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grpSp>
        <p:nvGrpSpPr>
          <p:cNvPr id="3125" name="Group 80"/>
          <p:cNvGrpSpPr>
            <a:grpSpLocks/>
          </p:cNvGrpSpPr>
          <p:nvPr/>
        </p:nvGrpSpPr>
        <p:grpSpPr bwMode="auto">
          <a:xfrm>
            <a:off x="2055813" y="2711450"/>
            <a:ext cx="350837" cy="1749425"/>
            <a:chOff x="5757" y="8742"/>
            <a:chExt cx="395" cy="1919"/>
          </a:xfrm>
        </p:grpSpPr>
        <p:grpSp>
          <p:nvGrpSpPr>
            <p:cNvPr id="3229" name="Group 81"/>
            <p:cNvGrpSpPr>
              <a:grpSpLocks noChangeAspect="1"/>
            </p:cNvGrpSpPr>
            <p:nvPr/>
          </p:nvGrpSpPr>
          <p:grpSpPr bwMode="auto">
            <a:xfrm>
              <a:off x="5757" y="8742"/>
              <a:ext cx="380" cy="329"/>
              <a:chOff x="10257" y="11268"/>
              <a:chExt cx="360" cy="312"/>
            </a:xfrm>
          </p:grpSpPr>
          <p:sp>
            <p:nvSpPr>
              <p:cNvPr id="3239" name="Oval 8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40" name="Line 8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30" name="Group 84"/>
            <p:cNvGrpSpPr>
              <a:grpSpLocks noChangeAspect="1"/>
            </p:cNvGrpSpPr>
            <p:nvPr/>
          </p:nvGrpSpPr>
          <p:grpSpPr bwMode="auto">
            <a:xfrm>
              <a:off x="5757" y="9270"/>
              <a:ext cx="380" cy="329"/>
              <a:chOff x="10257" y="11268"/>
              <a:chExt cx="360" cy="312"/>
            </a:xfrm>
          </p:grpSpPr>
          <p:sp>
            <p:nvSpPr>
              <p:cNvPr id="3237" name="Oval 8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38" name="Line 8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31" name="Group 87"/>
            <p:cNvGrpSpPr>
              <a:grpSpLocks noChangeAspect="1"/>
            </p:cNvGrpSpPr>
            <p:nvPr/>
          </p:nvGrpSpPr>
          <p:grpSpPr bwMode="auto">
            <a:xfrm>
              <a:off x="5757" y="9804"/>
              <a:ext cx="380" cy="329"/>
              <a:chOff x="10257" y="11268"/>
              <a:chExt cx="360" cy="312"/>
            </a:xfrm>
          </p:grpSpPr>
          <p:sp>
            <p:nvSpPr>
              <p:cNvPr id="3235" name="Oval 8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36" name="Line 8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32" name="Group 90"/>
            <p:cNvGrpSpPr>
              <a:grpSpLocks noChangeAspect="1"/>
            </p:cNvGrpSpPr>
            <p:nvPr/>
          </p:nvGrpSpPr>
          <p:grpSpPr bwMode="auto">
            <a:xfrm>
              <a:off x="5772" y="10332"/>
              <a:ext cx="380" cy="329"/>
              <a:chOff x="10257" y="11268"/>
              <a:chExt cx="360" cy="312"/>
            </a:xfrm>
          </p:grpSpPr>
          <p:sp>
            <p:nvSpPr>
              <p:cNvPr id="3233" name="Oval 9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34" name="Line 9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grpSp>
        <p:nvGrpSpPr>
          <p:cNvPr id="3126" name="Group 94"/>
          <p:cNvGrpSpPr>
            <a:grpSpLocks noChangeAspect="1"/>
          </p:cNvGrpSpPr>
          <p:nvPr/>
        </p:nvGrpSpPr>
        <p:grpSpPr bwMode="auto">
          <a:xfrm>
            <a:off x="1584325" y="2716213"/>
            <a:ext cx="338138" cy="300037"/>
            <a:chOff x="10257" y="11268"/>
            <a:chExt cx="360" cy="312"/>
          </a:xfrm>
        </p:grpSpPr>
        <p:sp>
          <p:nvSpPr>
            <p:cNvPr id="3227" name="Oval 9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28" name="Line 9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27" name="Group 97"/>
          <p:cNvGrpSpPr>
            <a:grpSpLocks noChangeAspect="1"/>
          </p:cNvGrpSpPr>
          <p:nvPr/>
        </p:nvGrpSpPr>
        <p:grpSpPr bwMode="auto">
          <a:xfrm>
            <a:off x="1584325" y="3197225"/>
            <a:ext cx="338138" cy="300038"/>
            <a:chOff x="10257" y="11268"/>
            <a:chExt cx="360" cy="312"/>
          </a:xfrm>
        </p:grpSpPr>
        <p:sp>
          <p:nvSpPr>
            <p:cNvPr id="3225" name="Oval 9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26" name="Line 9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28" name="Group 100"/>
          <p:cNvGrpSpPr>
            <a:grpSpLocks noChangeAspect="1"/>
          </p:cNvGrpSpPr>
          <p:nvPr/>
        </p:nvGrpSpPr>
        <p:grpSpPr bwMode="auto">
          <a:xfrm>
            <a:off x="1584325" y="3684588"/>
            <a:ext cx="338138" cy="300037"/>
            <a:chOff x="10257" y="11268"/>
            <a:chExt cx="360" cy="312"/>
          </a:xfrm>
        </p:grpSpPr>
        <p:sp>
          <p:nvSpPr>
            <p:cNvPr id="3223" name="Oval 10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24" name="Line 10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29" name="Group 103"/>
          <p:cNvGrpSpPr>
            <a:grpSpLocks noChangeAspect="1"/>
          </p:cNvGrpSpPr>
          <p:nvPr/>
        </p:nvGrpSpPr>
        <p:grpSpPr bwMode="auto">
          <a:xfrm>
            <a:off x="1597025" y="4165600"/>
            <a:ext cx="338138" cy="300038"/>
            <a:chOff x="10257" y="11268"/>
            <a:chExt cx="360" cy="312"/>
          </a:xfrm>
        </p:grpSpPr>
        <p:sp>
          <p:nvSpPr>
            <p:cNvPr id="3221" name="Oval 104"/>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22" name="Line 105"/>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30" name="Group 106"/>
          <p:cNvGrpSpPr>
            <a:grpSpLocks/>
          </p:cNvGrpSpPr>
          <p:nvPr/>
        </p:nvGrpSpPr>
        <p:grpSpPr bwMode="auto">
          <a:xfrm>
            <a:off x="1122363" y="2719388"/>
            <a:ext cx="350837" cy="1749425"/>
            <a:chOff x="5757" y="8742"/>
            <a:chExt cx="395" cy="1919"/>
          </a:xfrm>
        </p:grpSpPr>
        <p:grpSp>
          <p:nvGrpSpPr>
            <p:cNvPr id="3209" name="Group 107"/>
            <p:cNvGrpSpPr>
              <a:grpSpLocks noChangeAspect="1"/>
            </p:cNvGrpSpPr>
            <p:nvPr/>
          </p:nvGrpSpPr>
          <p:grpSpPr bwMode="auto">
            <a:xfrm>
              <a:off x="5757" y="8742"/>
              <a:ext cx="380" cy="329"/>
              <a:chOff x="10257" y="11268"/>
              <a:chExt cx="360" cy="312"/>
            </a:xfrm>
          </p:grpSpPr>
          <p:sp>
            <p:nvSpPr>
              <p:cNvPr id="3219" name="Oval 10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20" name="Line 10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10" name="Group 110"/>
            <p:cNvGrpSpPr>
              <a:grpSpLocks noChangeAspect="1"/>
            </p:cNvGrpSpPr>
            <p:nvPr/>
          </p:nvGrpSpPr>
          <p:grpSpPr bwMode="auto">
            <a:xfrm>
              <a:off x="5757" y="9270"/>
              <a:ext cx="380" cy="329"/>
              <a:chOff x="10257" y="11268"/>
              <a:chExt cx="360" cy="312"/>
            </a:xfrm>
          </p:grpSpPr>
          <p:sp>
            <p:nvSpPr>
              <p:cNvPr id="3217" name="Oval 11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18" name="Line 11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11" name="Group 113"/>
            <p:cNvGrpSpPr>
              <a:grpSpLocks noChangeAspect="1"/>
            </p:cNvGrpSpPr>
            <p:nvPr/>
          </p:nvGrpSpPr>
          <p:grpSpPr bwMode="auto">
            <a:xfrm>
              <a:off x="5757" y="9804"/>
              <a:ext cx="380" cy="329"/>
              <a:chOff x="10257" y="11268"/>
              <a:chExt cx="360" cy="312"/>
            </a:xfrm>
          </p:grpSpPr>
          <p:sp>
            <p:nvSpPr>
              <p:cNvPr id="3215" name="Oval 114"/>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16" name="Line 115"/>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12" name="Group 116"/>
            <p:cNvGrpSpPr>
              <a:grpSpLocks noChangeAspect="1"/>
            </p:cNvGrpSpPr>
            <p:nvPr/>
          </p:nvGrpSpPr>
          <p:grpSpPr bwMode="auto">
            <a:xfrm>
              <a:off x="5772" y="10332"/>
              <a:ext cx="380" cy="329"/>
              <a:chOff x="10257" y="11268"/>
              <a:chExt cx="360" cy="312"/>
            </a:xfrm>
          </p:grpSpPr>
          <p:sp>
            <p:nvSpPr>
              <p:cNvPr id="3213" name="Oval 11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14" name="Line 11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grpSp>
        <p:nvGrpSpPr>
          <p:cNvPr id="3131" name="Group 119"/>
          <p:cNvGrpSpPr>
            <a:grpSpLocks/>
          </p:cNvGrpSpPr>
          <p:nvPr/>
        </p:nvGrpSpPr>
        <p:grpSpPr bwMode="auto">
          <a:xfrm>
            <a:off x="695325" y="2719388"/>
            <a:ext cx="350838" cy="1749425"/>
            <a:chOff x="5757" y="8742"/>
            <a:chExt cx="395" cy="1919"/>
          </a:xfrm>
        </p:grpSpPr>
        <p:grpSp>
          <p:nvGrpSpPr>
            <p:cNvPr id="3197" name="Group 120"/>
            <p:cNvGrpSpPr>
              <a:grpSpLocks noChangeAspect="1"/>
            </p:cNvGrpSpPr>
            <p:nvPr/>
          </p:nvGrpSpPr>
          <p:grpSpPr bwMode="auto">
            <a:xfrm>
              <a:off x="5757" y="8742"/>
              <a:ext cx="380" cy="329"/>
              <a:chOff x="10257" y="11268"/>
              <a:chExt cx="360" cy="312"/>
            </a:xfrm>
          </p:grpSpPr>
          <p:sp>
            <p:nvSpPr>
              <p:cNvPr id="3207" name="Oval 12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08" name="Line 12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98" name="Group 123"/>
            <p:cNvGrpSpPr>
              <a:grpSpLocks noChangeAspect="1"/>
            </p:cNvGrpSpPr>
            <p:nvPr/>
          </p:nvGrpSpPr>
          <p:grpSpPr bwMode="auto">
            <a:xfrm>
              <a:off x="5757" y="9270"/>
              <a:ext cx="380" cy="329"/>
              <a:chOff x="10257" y="11268"/>
              <a:chExt cx="360" cy="312"/>
            </a:xfrm>
          </p:grpSpPr>
          <p:sp>
            <p:nvSpPr>
              <p:cNvPr id="3205" name="Oval 124"/>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06" name="Line 125"/>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99" name="Group 126"/>
            <p:cNvGrpSpPr>
              <a:grpSpLocks noChangeAspect="1"/>
            </p:cNvGrpSpPr>
            <p:nvPr/>
          </p:nvGrpSpPr>
          <p:grpSpPr bwMode="auto">
            <a:xfrm>
              <a:off x="5757" y="9804"/>
              <a:ext cx="380" cy="329"/>
              <a:chOff x="10257" y="11268"/>
              <a:chExt cx="360" cy="312"/>
            </a:xfrm>
          </p:grpSpPr>
          <p:sp>
            <p:nvSpPr>
              <p:cNvPr id="3203" name="Oval 12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04" name="Line 12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00" name="Group 129"/>
            <p:cNvGrpSpPr>
              <a:grpSpLocks noChangeAspect="1"/>
            </p:cNvGrpSpPr>
            <p:nvPr/>
          </p:nvGrpSpPr>
          <p:grpSpPr bwMode="auto">
            <a:xfrm>
              <a:off x="5772" y="10332"/>
              <a:ext cx="380" cy="329"/>
              <a:chOff x="10257" y="11268"/>
              <a:chExt cx="360" cy="312"/>
            </a:xfrm>
          </p:grpSpPr>
          <p:sp>
            <p:nvSpPr>
              <p:cNvPr id="3201" name="Oval 13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02" name="Line 13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grpSp>
        <p:nvGrpSpPr>
          <p:cNvPr id="3132" name="Group 132"/>
          <p:cNvGrpSpPr>
            <a:grpSpLocks/>
          </p:cNvGrpSpPr>
          <p:nvPr/>
        </p:nvGrpSpPr>
        <p:grpSpPr bwMode="auto">
          <a:xfrm>
            <a:off x="1008063" y="2967038"/>
            <a:ext cx="125412" cy="1552575"/>
            <a:chOff x="10257" y="11736"/>
            <a:chExt cx="142" cy="1702"/>
          </a:xfrm>
        </p:grpSpPr>
        <p:sp>
          <p:nvSpPr>
            <p:cNvPr id="3193" name="Oval 133"/>
            <p:cNvSpPr>
              <a:spLocks noChangeArrowheads="1"/>
            </p:cNvSpPr>
            <p:nvPr/>
          </p:nvSpPr>
          <p:spPr bwMode="auto">
            <a:xfrm>
              <a:off x="10257" y="11736"/>
              <a:ext cx="142" cy="142"/>
            </a:xfrm>
            <a:prstGeom prst="ellipse">
              <a:avLst/>
            </a:prstGeom>
            <a:noFill/>
            <a:ln w="9525">
              <a:solidFill>
                <a:srgbClr val="000000"/>
              </a:solidFill>
              <a:round/>
              <a:headEnd/>
              <a:tailEnd/>
            </a:ln>
          </p:spPr>
          <p:txBody>
            <a:bodyPr anchor="ctr"/>
            <a:lstStyle/>
            <a:p>
              <a:endParaRPr lang="zh-CN" altLang="en-US"/>
            </a:p>
          </p:txBody>
        </p:sp>
        <p:sp>
          <p:nvSpPr>
            <p:cNvPr id="3194" name="Oval 134"/>
            <p:cNvSpPr>
              <a:spLocks noChangeArrowheads="1"/>
            </p:cNvSpPr>
            <p:nvPr/>
          </p:nvSpPr>
          <p:spPr bwMode="auto">
            <a:xfrm>
              <a:off x="10257" y="12234"/>
              <a:ext cx="142" cy="142"/>
            </a:xfrm>
            <a:prstGeom prst="ellipse">
              <a:avLst/>
            </a:prstGeom>
            <a:noFill/>
            <a:ln w="9525">
              <a:solidFill>
                <a:srgbClr val="000000"/>
              </a:solidFill>
              <a:round/>
              <a:headEnd/>
              <a:tailEnd/>
            </a:ln>
          </p:spPr>
          <p:txBody>
            <a:bodyPr anchor="ctr"/>
            <a:lstStyle/>
            <a:p>
              <a:endParaRPr lang="zh-CN" altLang="en-US"/>
            </a:p>
          </p:txBody>
        </p:sp>
        <p:sp>
          <p:nvSpPr>
            <p:cNvPr id="3195" name="Oval 135"/>
            <p:cNvSpPr>
              <a:spLocks noChangeArrowheads="1"/>
            </p:cNvSpPr>
            <p:nvPr/>
          </p:nvSpPr>
          <p:spPr bwMode="auto">
            <a:xfrm>
              <a:off x="10257" y="12783"/>
              <a:ext cx="142" cy="142"/>
            </a:xfrm>
            <a:prstGeom prst="ellipse">
              <a:avLst/>
            </a:prstGeom>
            <a:noFill/>
            <a:ln w="9525">
              <a:solidFill>
                <a:srgbClr val="000000"/>
              </a:solidFill>
              <a:round/>
              <a:headEnd/>
              <a:tailEnd/>
            </a:ln>
          </p:spPr>
          <p:txBody>
            <a:bodyPr anchor="ctr"/>
            <a:lstStyle/>
            <a:p>
              <a:endParaRPr lang="zh-CN" altLang="en-US"/>
            </a:p>
          </p:txBody>
        </p:sp>
        <p:sp>
          <p:nvSpPr>
            <p:cNvPr id="3196" name="Oval 136"/>
            <p:cNvSpPr>
              <a:spLocks noChangeArrowheads="1"/>
            </p:cNvSpPr>
            <p:nvPr/>
          </p:nvSpPr>
          <p:spPr bwMode="auto">
            <a:xfrm>
              <a:off x="10257" y="13296"/>
              <a:ext cx="142" cy="142"/>
            </a:xfrm>
            <a:prstGeom prst="ellipse">
              <a:avLst/>
            </a:prstGeom>
            <a:noFill/>
            <a:ln w="9525">
              <a:solidFill>
                <a:srgbClr val="000000"/>
              </a:solidFill>
              <a:round/>
              <a:headEnd/>
              <a:tailEnd/>
            </a:ln>
          </p:spPr>
          <p:txBody>
            <a:bodyPr anchor="ctr"/>
            <a:lstStyle/>
            <a:p>
              <a:endParaRPr lang="zh-CN" altLang="en-US"/>
            </a:p>
          </p:txBody>
        </p:sp>
      </p:grpSp>
      <p:grpSp>
        <p:nvGrpSpPr>
          <p:cNvPr id="3133" name="Group 137"/>
          <p:cNvGrpSpPr>
            <a:grpSpLocks/>
          </p:cNvGrpSpPr>
          <p:nvPr/>
        </p:nvGrpSpPr>
        <p:grpSpPr bwMode="auto">
          <a:xfrm>
            <a:off x="1439863" y="2968625"/>
            <a:ext cx="127000" cy="1552575"/>
            <a:chOff x="10257" y="11736"/>
            <a:chExt cx="142" cy="1702"/>
          </a:xfrm>
        </p:grpSpPr>
        <p:sp>
          <p:nvSpPr>
            <p:cNvPr id="3189" name="Oval 138"/>
            <p:cNvSpPr>
              <a:spLocks noChangeArrowheads="1"/>
            </p:cNvSpPr>
            <p:nvPr/>
          </p:nvSpPr>
          <p:spPr bwMode="auto">
            <a:xfrm>
              <a:off x="10257" y="11736"/>
              <a:ext cx="142" cy="142"/>
            </a:xfrm>
            <a:prstGeom prst="ellipse">
              <a:avLst/>
            </a:prstGeom>
            <a:noFill/>
            <a:ln w="9525">
              <a:solidFill>
                <a:srgbClr val="000000"/>
              </a:solidFill>
              <a:round/>
              <a:headEnd/>
              <a:tailEnd/>
            </a:ln>
          </p:spPr>
          <p:txBody>
            <a:bodyPr anchor="ctr"/>
            <a:lstStyle/>
            <a:p>
              <a:endParaRPr lang="zh-CN" altLang="en-US"/>
            </a:p>
          </p:txBody>
        </p:sp>
        <p:sp>
          <p:nvSpPr>
            <p:cNvPr id="3190" name="Oval 139"/>
            <p:cNvSpPr>
              <a:spLocks noChangeArrowheads="1"/>
            </p:cNvSpPr>
            <p:nvPr/>
          </p:nvSpPr>
          <p:spPr bwMode="auto">
            <a:xfrm>
              <a:off x="10257" y="12234"/>
              <a:ext cx="142" cy="142"/>
            </a:xfrm>
            <a:prstGeom prst="ellipse">
              <a:avLst/>
            </a:prstGeom>
            <a:noFill/>
            <a:ln w="9525">
              <a:solidFill>
                <a:srgbClr val="000000"/>
              </a:solidFill>
              <a:round/>
              <a:headEnd/>
              <a:tailEnd/>
            </a:ln>
          </p:spPr>
          <p:txBody>
            <a:bodyPr anchor="ctr"/>
            <a:lstStyle/>
            <a:p>
              <a:endParaRPr lang="zh-CN" altLang="en-US"/>
            </a:p>
          </p:txBody>
        </p:sp>
        <p:sp>
          <p:nvSpPr>
            <p:cNvPr id="3191" name="Oval 140"/>
            <p:cNvSpPr>
              <a:spLocks noChangeArrowheads="1"/>
            </p:cNvSpPr>
            <p:nvPr/>
          </p:nvSpPr>
          <p:spPr bwMode="auto">
            <a:xfrm>
              <a:off x="10257" y="12783"/>
              <a:ext cx="142" cy="142"/>
            </a:xfrm>
            <a:prstGeom prst="ellipse">
              <a:avLst/>
            </a:prstGeom>
            <a:noFill/>
            <a:ln w="9525">
              <a:solidFill>
                <a:srgbClr val="000000"/>
              </a:solidFill>
              <a:round/>
              <a:headEnd/>
              <a:tailEnd/>
            </a:ln>
          </p:spPr>
          <p:txBody>
            <a:bodyPr anchor="ctr"/>
            <a:lstStyle/>
            <a:p>
              <a:endParaRPr lang="zh-CN" altLang="en-US"/>
            </a:p>
          </p:txBody>
        </p:sp>
        <p:sp>
          <p:nvSpPr>
            <p:cNvPr id="3192" name="Oval 141"/>
            <p:cNvSpPr>
              <a:spLocks noChangeArrowheads="1"/>
            </p:cNvSpPr>
            <p:nvPr/>
          </p:nvSpPr>
          <p:spPr bwMode="auto">
            <a:xfrm>
              <a:off x="10257" y="13296"/>
              <a:ext cx="142" cy="142"/>
            </a:xfrm>
            <a:prstGeom prst="ellipse">
              <a:avLst/>
            </a:prstGeom>
            <a:noFill/>
            <a:ln w="9525">
              <a:solidFill>
                <a:srgbClr val="000000"/>
              </a:solidFill>
              <a:round/>
              <a:headEnd/>
              <a:tailEnd/>
            </a:ln>
          </p:spPr>
          <p:txBody>
            <a:bodyPr anchor="ctr"/>
            <a:lstStyle/>
            <a:p>
              <a:endParaRPr lang="zh-CN" altLang="en-US"/>
            </a:p>
          </p:txBody>
        </p:sp>
      </p:grpSp>
      <p:sp>
        <p:nvSpPr>
          <p:cNvPr id="3134" name="Oval 143"/>
          <p:cNvSpPr>
            <a:spLocks noChangeArrowheads="1"/>
          </p:cNvSpPr>
          <p:nvPr/>
        </p:nvSpPr>
        <p:spPr bwMode="auto">
          <a:xfrm>
            <a:off x="1908175" y="2932113"/>
            <a:ext cx="127000" cy="130175"/>
          </a:xfrm>
          <a:prstGeom prst="ellipse">
            <a:avLst/>
          </a:prstGeom>
          <a:noFill/>
          <a:ln w="9525">
            <a:solidFill>
              <a:srgbClr val="000000"/>
            </a:solidFill>
            <a:round/>
            <a:headEnd/>
            <a:tailEnd/>
          </a:ln>
        </p:spPr>
        <p:txBody>
          <a:bodyPr anchor="ctr"/>
          <a:lstStyle/>
          <a:p>
            <a:endParaRPr lang="zh-CN" altLang="en-US"/>
          </a:p>
        </p:txBody>
      </p:sp>
      <p:sp>
        <p:nvSpPr>
          <p:cNvPr id="3135" name="Oval 144"/>
          <p:cNvSpPr>
            <a:spLocks noChangeArrowheads="1"/>
          </p:cNvSpPr>
          <p:nvPr/>
        </p:nvSpPr>
        <p:spPr bwMode="auto">
          <a:xfrm>
            <a:off x="1908175" y="3400425"/>
            <a:ext cx="127000" cy="130175"/>
          </a:xfrm>
          <a:prstGeom prst="ellipse">
            <a:avLst/>
          </a:prstGeom>
          <a:noFill/>
          <a:ln w="9525">
            <a:solidFill>
              <a:srgbClr val="000000"/>
            </a:solidFill>
            <a:round/>
            <a:headEnd/>
            <a:tailEnd/>
          </a:ln>
        </p:spPr>
        <p:txBody>
          <a:bodyPr anchor="ctr"/>
          <a:lstStyle/>
          <a:p>
            <a:endParaRPr lang="zh-CN" altLang="en-US"/>
          </a:p>
        </p:txBody>
      </p:sp>
      <p:sp>
        <p:nvSpPr>
          <p:cNvPr id="3136" name="Oval 145"/>
          <p:cNvSpPr>
            <a:spLocks noChangeArrowheads="1"/>
          </p:cNvSpPr>
          <p:nvPr/>
        </p:nvSpPr>
        <p:spPr bwMode="auto">
          <a:xfrm>
            <a:off x="1908175" y="3887788"/>
            <a:ext cx="127000" cy="128587"/>
          </a:xfrm>
          <a:prstGeom prst="ellipse">
            <a:avLst/>
          </a:prstGeom>
          <a:noFill/>
          <a:ln w="9525">
            <a:solidFill>
              <a:srgbClr val="000000"/>
            </a:solidFill>
            <a:round/>
            <a:headEnd/>
            <a:tailEnd/>
          </a:ln>
        </p:spPr>
        <p:txBody>
          <a:bodyPr anchor="ctr"/>
          <a:lstStyle/>
          <a:p>
            <a:endParaRPr lang="zh-CN" altLang="en-US"/>
          </a:p>
        </p:txBody>
      </p:sp>
      <p:sp>
        <p:nvSpPr>
          <p:cNvPr id="3137" name="Oval 146"/>
          <p:cNvSpPr>
            <a:spLocks noChangeArrowheads="1"/>
          </p:cNvSpPr>
          <p:nvPr/>
        </p:nvSpPr>
        <p:spPr bwMode="auto">
          <a:xfrm>
            <a:off x="1908175" y="4354513"/>
            <a:ext cx="127000" cy="130175"/>
          </a:xfrm>
          <a:prstGeom prst="ellipse">
            <a:avLst/>
          </a:prstGeom>
          <a:noFill/>
          <a:ln w="9525">
            <a:solidFill>
              <a:srgbClr val="000000"/>
            </a:solidFill>
            <a:round/>
            <a:headEnd/>
            <a:tailEnd/>
          </a:ln>
        </p:spPr>
        <p:txBody>
          <a:bodyPr anchor="ctr"/>
          <a:lstStyle/>
          <a:p>
            <a:endParaRPr lang="zh-CN" altLang="en-US"/>
          </a:p>
        </p:txBody>
      </p:sp>
      <p:sp>
        <p:nvSpPr>
          <p:cNvPr id="3138" name="Oval 147"/>
          <p:cNvSpPr>
            <a:spLocks noChangeArrowheads="1"/>
          </p:cNvSpPr>
          <p:nvPr/>
        </p:nvSpPr>
        <p:spPr bwMode="auto">
          <a:xfrm>
            <a:off x="2312988" y="2955925"/>
            <a:ext cx="127000" cy="130175"/>
          </a:xfrm>
          <a:prstGeom prst="ellipse">
            <a:avLst/>
          </a:prstGeom>
          <a:noFill/>
          <a:ln w="9525">
            <a:solidFill>
              <a:srgbClr val="000000"/>
            </a:solidFill>
            <a:round/>
            <a:headEnd/>
            <a:tailEnd/>
          </a:ln>
        </p:spPr>
        <p:txBody>
          <a:bodyPr anchor="ctr"/>
          <a:lstStyle/>
          <a:p>
            <a:endParaRPr lang="zh-CN" altLang="en-US"/>
          </a:p>
        </p:txBody>
      </p:sp>
      <p:sp>
        <p:nvSpPr>
          <p:cNvPr id="3139" name="Oval 148"/>
          <p:cNvSpPr>
            <a:spLocks noChangeArrowheads="1"/>
          </p:cNvSpPr>
          <p:nvPr/>
        </p:nvSpPr>
        <p:spPr bwMode="auto">
          <a:xfrm>
            <a:off x="2312988" y="3424238"/>
            <a:ext cx="127000" cy="130175"/>
          </a:xfrm>
          <a:prstGeom prst="ellipse">
            <a:avLst/>
          </a:prstGeom>
          <a:noFill/>
          <a:ln w="9525">
            <a:solidFill>
              <a:srgbClr val="000000"/>
            </a:solidFill>
            <a:round/>
            <a:headEnd/>
            <a:tailEnd/>
          </a:ln>
        </p:spPr>
        <p:txBody>
          <a:bodyPr anchor="ctr"/>
          <a:lstStyle/>
          <a:p>
            <a:endParaRPr lang="zh-CN" altLang="en-US"/>
          </a:p>
        </p:txBody>
      </p:sp>
      <p:sp>
        <p:nvSpPr>
          <p:cNvPr id="3140" name="Oval 149"/>
          <p:cNvSpPr>
            <a:spLocks noChangeArrowheads="1"/>
          </p:cNvSpPr>
          <p:nvPr/>
        </p:nvSpPr>
        <p:spPr bwMode="auto">
          <a:xfrm>
            <a:off x="2328863" y="3922713"/>
            <a:ext cx="127000" cy="128587"/>
          </a:xfrm>
          <a:prstGeom prst="ellipse">
            <a:avLst/>
          </a:prstGeom>
          <a:noFill/>
          <a:ln w="9525">
            <a:solidFill>
              <a:srgbClr val="000000"/>
            </a:solidFill>
            <a:round/>
            <a:headEnd/>
            <a:tailEnd/>
          </a:ln>
        </p:spPr>
        <p:txBody>
          <a:bodyPr anchor="ctr"/>
          <a:lstStyle/>
          <a:p>
            <a:endParaRPr lang="zh-CN" altLang="en-US"/>
          </a:p>
        </p:txBody>
      </p:sp>
      <p:sp>
        <p:nvSpPr>
          <p:cNvPr id="3141" name="Oval 150"/>
          <p:cNvSpPr>
            <a:spLocks noChangeArrowheads="1"/>
          </p:cNvSpPr>
          <p:nvPr/>
        </p:nvSpPr>
        <p:spPr bwMode="auto">
          <a:xfrm>
            <a:off x="2328863" y="4389438"/>
            <a:ext cx="127000" cy="130175"/>
          </a:xfrm>
          <a:prstGeom prst="ellipse">
            <a:avLst/>
          </a:prstGeom>
          <a:noFill/>
          <a:ln w="9525">
            <a:solidFill>
              <a:srgbClr val="000000"/>
            </a:solidFill>
            <a:round/>
            <a:headEnd/>
            <a:tailEnd/>
          </a:ln>
        </p:spPr>
        <p:txBody>
          <a:bodyPr anchor="ctr"/>
          <a:lstStyle/>
          <a:p>
            <a:endParaRPr lang="zh-CN" altLang="en-US"/>
          </a:p>
        </p:txBody>
      </p:sp>
      <p:grpSp>
        <p:nvGrpSpPr>
          <p:cNvPr id="3142" name="Group 151"/>
          <p:cNvGrpSpPr>
            <a:grpSpLocks/>
          </p:cNvGrpSpPr>
          <p:nvPr/>
        </p:nvGrpSpPr>
        <p:grpSpPr bwMode="auto">
          <a:xfrm>
            <a:off x="6313488" y="3041650"/>
            <a:ext cx="85725" cy="1460500"/>
            <a:chOff x="9800" y="10131"/>
            <a:chExt cx="97" cy="1602"/>
          </a:xfrm>
        </p:grpSpPr>
        <p:sp>
          <p:nvSpPr>
            <p:cNvPr id="3185" name="Oval 152"/>
            <p:cNvSpPr>
              <a:spLocks noChangeAspect="1" noChangeArrowheads="1"/>
            </p:cNvSpPr>
            <p:nvPr/>
          </p:nvSpPr>
          <p:spPr bwMode="auto">
            <a:xfrm>
              <a:off x="9800" y="11655"/>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6" name="Oval 153"/>
            <p:cNvSpPr>
              <a:spLocks noChangeAspect="1" noChangeArrowheads="1"/>
            </p:cNvSpPr>
            <p:nvPr/>
          </p:nvSpPr>
          <p:spPr bwMode="auto">
            <a:xfrm>
              <a:off x="9800" y="11172"/>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7" name="Oval 154"/>
            <p:cNvSpPr>
              <a:spLocks noChangeAspect="1" noChangeArrowheads="1"/>
            </p:cNvSpPr>
            <p:nvPr/>
          </p:nvSpPr>
          <p:spPr bwMode="auto">
            <a:xfrm>
              <a:off x="9800" y="10644"/>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8" name="Oval 155"/>
            <p:cNvSpPr>
              <a:spLocks noChangeAspect="1" noChangeArrowheads="1"/>
            </p:cNvSpPr>
            <p:nvPr/>
          </p:nvSpPr>
          <p:spPr bwMode="auto">
            <a:xfrm>
              <a:off x="9800" y="10131"/>
              <a:ext cx="97" cy="78"/>
            </a:xfrm>
            <a:prstGeom prst="ellipse">
              <a:avLst/>
            </a:prstGeom>
            <a:solidFill>
              <a:srgbClr val="000000"/>
            </a:solidFill>
            <a:ln w="9525">
              <a:solidFill>
                <a:schemeClr val="accent2"/>
              </a:solidFill>
              <a:round/>
              <a:headEnd/>
              <a:tailEnd/>
            </a:ln>
          </p:spPr>
          <p:txBody>
            <a:bodyPr anchor="ctr"/>
            <a:lstStyle/>
            <a:p>
              <a:endParaRPr lang="zh-CN" altLang="en-US"/>
            </a:p>
          </p:txBody>
        </p:sp>
      </p:grpSp>
      <p:grpSp>
        <p:nvGrpSpPr>
          <p:cNvPr id="3143" name="Group 156"/>
          <p:cNvGrpSpPr>
            <a:grpSpLocks/>
          </p:cNvGrpSpPr>
          <p:nvPr/>
        </p:nvGrpSpPr>
        <p:grpSpPr bwMode="auto">
          <a:xfrm>
            <a:off x="4833938" y="3100388"/>
            <a:ext cx="87312" cy="1460500"/>
            <a:chOff x="9800" y="10131"/>
            <a:chExt cx="97" cy="1602"/>
          </a:xfrm>
        </p:grpSpPr>
        <p:sp>
          <p:nvSpPr>
            <p:cNvPr id="3181" name="Oval 157"/>
            <p:cNvSpPr>
              <a:spLocks noChangeAspect="1" noChangeArrowheads="1"/>
            </p:cNvSpPr>
            <p:nvPr/>
          </p:nvSpPr>
          <p:spPr bwMode="auto">
            <a:xfrm>
              <a:off x="9800" y="11655"/>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2" name="Oval 158"/>
            <p:cNvSpPr>
              <a:spLocks noChangeAspect="1" noChangeArrowheads="1"/>
            </p:cNvSpPr>
            <p:nvPr/>
          </p:nvSpPr>
          <p:spPr bwMode="auto">
            <a:xfrm>
              <a:off x="9800" y="11172"/>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3" name="Oval 159"/>
            <p:cNvSpPr>
              <a:spLocks noChangeAspect="1" noChangeArrowheads="1"/>
            </p:cNvSpPr>
            <p:nvPr/>
          </p:nvSpPr>
          <p:spPr bwMode="auto">
            <a:xfrm>
              <a:off x="9800" y="10644"/>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4" name="Oval 160"/>
            <p:cNvSpPr>
              <a:spLocks noChangeAspect="1" noChangeArrowheads="1"/>
            </p:cNvSpPr>
            <p:nvPr/>
          </p:nvSpPr>
          <p:spPr bwMode="auto">
            <a:xfrm>
              <a:off x="9800" y="10131"/>
              <a:ext cx="97" cy="78"/>
            </a:xfrm>
            <a:prstGeom prst="ellipse">
              <a:avLst/>
            </a:prstGeom>
            <a:solidFill>
              <a:srgbClr val="000000"/>
            </a:solidFill>
            <a:ln w="9525">
              <a:solidFill>
                <a:schemeClr val="accent2"/>
              </a:solidFill>
              <a:round/>
              <a:headEnd/>
              <a:tailEnd/>
            </a:ln>
          </p:spPr>
          <p:txBody>
            <a:bodyPr anchor="ctr"/>
            <a:lstStyle/>
            <a:p>
              <a:endParaRPr lang="zh-CN" altLang="en-US"/>
            </a:p>
          </p:txBody>
        </p:sp>
      </p:grpSp>
      <p:sp>
        <p:nvSpPr>
          <p:cNvPr id="3144" name="Oval 161"/>
          <p:cNvSpPr>
            <a:spLocks noChangeAspect="1" noChangeArrowheads="1"/>
          </p:cNvSpPr>
          <p:nvPr/>
        </p:nvSpPr>
        <p:spPr bwMode="auto">
          <a:xfrm>
            <a:off x="5345113" y="4445000"/>
            <a:ext cx="85725" cy="7143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45" name="Oval 162"/>
          <p:cNvSpPr>
            <a:spLocks noChangeAspect="1" noChangeArrowheads="1"/>
          </p:cNvSpPr>
          <p:nvPr/>
        </p:nvSpPr>
        <p:spPr bwMode="auto">
          <a:xfrm>
            <a:off x="5345113" y="4005263"/>
            <a:ext cx="85725" cy="71437"/>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46" name="Oval 163"/>
          <p:cNvSpPr>
            <a:spLocks noChangeAspect="1" noChangeArrowheads="1"/>
          </p:cNvSpPr>
          <p:nvPr/>
        </p:nvSpPr>
        <p:spPr bwMode="auto">
          <a:xfrm>
            <a:off x="5345113" y="3524250"/>
            <a:ext cx="85725" cy="69850"/>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47" name="Oval 164"/>
          <p:cNvSpPr>
            <a:spLocks noChangeAspect="1" noChangeArrowheads="1"/>
          </p:cNvSpPr>
          <p:nvPr/>
        </p:nvSpPr>
        <p:spPr bwMode="auto">
          <a:xfrm>
            <a:off x="5345113" y="3055938"/>
            <a:ext cx="85725" cy="71437"/>
          </a:xfrm>
          <a:prstGeom prst="ellipse">
            <a:avLst/>
          </a:prstGeom>
          <a:solidFill>
            <a:srgbClr val="000000"/>
          </a:solidFill>
          <a:ln w="9525">
            <a:solidFill>
              <a:schemeClr val="accent2"/>
            </a:solidFill>
            <a:round/>
            <a:headEnd/>
            <a:tailEnd/>
          </a:ln>
        </p:spPr>
        <p:txBody>
          <a:bodyPr anchor="ctr"/>
          <a:lstStyle/>
          <a:p>
            <a:endParaRPr lang="zh-CN" altLang="en-US"/>
          </a:p>
        </p:txBody>
      </p:sp>
      <p:grpSp>
        <p:nvGrpSpPr>
          <p:cNvPr id="3148" name="Group 165"/>
          <p:cNvGrpSpPr>
            <a:grpSpLocks/>
          </p:cNvGrpSpPr>
          <p:nvPr/>
        </p:nvGrpSpPr>
        <p:grpSpPr bwMode="auto">
          <a:xfrm>
            <a:off x="5851525" y="3041650"/>
            <a:ext cx="87313" cy="1460500"/>
            <a:chOff x="9800" y="10131"/>
            <a:chExt cx="97" cy="1602"/>
          </a:xfrm>
        </p:grpSpPr>
        <p:sp>
          <p:nvSpPr>
            <p:cNvPr id="3177" name="Oval 166"/>
            <p:cNvSpPr>
              <a:spLocks noChangeAspect="1" noChangeArrowheads="1"/>
            </p:cNvSpPr>
            <p:nvPr/>
          </p:nvSpPr>
          <p:spPr bwMode="auto">
            <a:xfrm>
              <a:off x="9800" y="11655"/>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8" name="Oval 167"/>
            <p:cNvSpPr>
              <a:spLocks noChangeAspect="1" noChangeArrowheads="1"/>
            </p:cNvSpPr>
            <p:nvPr/>
          </p:nvSpPr>
          <p:spPr bwMode="auto">
            <a:xfrm>
              <a:off x="9800" y="11172"/>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9" name="Oval 168"/>
            <p:cNvSpPr>
              <a:spLocks noChangeAspect="1" noChangeArrowheads="1"/>
            </p:cNvSpPr>
            <p:nvPr/>
          </p:nvSpPr>
          <p:spPr bwMode="auto">
            <a:xfrm>
              <a:off x="9800" y="10644"/>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0" name="Oval 169"/>
            <p:cNvSpPr>
              <a:spLocks noChangeAspect="1" noChangeArrowheads="1"/>
            </p:cNvSpPr>
            <p:nvPr/>
          </p:nvSpPr>
          <p:spPr bwMode="auto">
            <a:xfrm>
              <a:off x="9800" y="10131"/>
              <a:ext cx="97" cy="78"/>
            </a:xfrm>
            <a:prstGeom prst="ellipse">
              <a:avLst/>
            </a:prstGeom>
            <a:solidFill>
              <a:srgbClr val="000000"/>
            </a:solidFill>
            <a:ln w="9525">
              <a:solidFill>
                <a:schemeClr val="accent2"/>
              </a:solidFill>
              <a:round/>
              <a:headEnd/>
              <a:tailEnd/>
            </a:ln>
          </p:spPr>
          <p:txBody>
            <a:bodyPr anchor="ctr"/>
            <a:lstStyle/>
            <a:p>
              <a:endParaRPr lang="zh-CN" altLang="en-US"/>
            </a:p>
          </p:txBody>
        </p:sp>
      </p:grpSp>
      <p:sp>
        <p:nvSpPr>
          <p:cNvPr id="3149" name="Oval 175"/>
          <p:cNvSpPr>
            <a:spLocks noChangeAspect="1" noChangeArrowheads="1"/>
          </p:cNvSpPr>
          <p:nvPr/>
        </p:nvSpPr>
        <p:spPr bwMode="auto">
          <a:xfrm>
            <a:off x="2062163" y="3028950"/>
            <a:ext cx="85725" cy="7143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50" name="Oval 176"/>
          <p:cNvSpPr>
            <a:spLocks noChangeArrowheads="1"/>
          </p:cNvSpPr>
          <p:nvPr/>
        </p:nvSpPr>
        <p:spPr bwMode="auto">
          <a:xfrm>
            <a:off x="5005388" y="3113088"/>
            <a:ext cx="127000" cy="130175"/>
          </a:xfrm>
          <a:prstGeom prst="ellipse">
            <a:avLst/>
          </a:prstGeom>
          <a:noFill/>
          <a:ln w="9525">
            <a:solidFill>
              <a:srgbClr val="000000"/>
            </a:solidFill>
            <a:round/>
            <a:headEnd/>
            <a:tailEnd/>
          </a:ln>
        </p:spPr>
        <p:txBody>
          <a:bodyPr anchor="ctr"/>
          <a:lstStyle/>
          <a:p>
            <a:endParaRPr lang="zh-CN" altLang="en-US"/>
          </a:p>
        </p:txBody>
      </p:sp>
      <p:grpSp>
        <p:nvGrpSpPr>
          <p:cNvPr id="326842" name="Group 184"/>
          <p:cNvGrpSpPr>
            <a:grpSpLocks/>
          </p:cNvGrpSpPr>
          <p:nvPr/>
        </p:nvGrpSpPr>
        <p:grpSpPr bwMode="auto">
          <a:xfrm>
            <a:off x="4429125" y="3005138"/>
            <a:ext cx="87313" cy="1460500"/>
            <a:chOff x="9800" y="10131"/>
            <a:chExt cx="97" cy="1602"/>
          </a:xfrm>
        </p:grpSpPr>
        <p:sp>
          <p:nvSpPr>
            <p:cNvPr id="3173" name="Oval 185"/>
            <p:cNvSpPr>
              <a:spLocks noChangeAspect="1" noChangeArrowheads="1"/>
            </p:cNvSpPr>
            <p:nvPr/>
          </p:nvSpPr>
          <p:spPr bwMode="auto">
            <a:xfrm>
              <a:off x="9800" y="11655"/>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4" name="Oval 186"/>
            <p:cNvSpPr>
              <a:spLocks noChangeAspect="1" noChangeArrowheads="1"/>
            </p:cNvSpPr>
            <p:nvPr/>
          </p:nvSpPr>
          <p:spPr bwMode="auto">
            <a:xfrm>
              <a:off x="9800" y="11172"/>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5" name="Oval 187"/>
            <p:cNvSpPr>
              <a:spLocks noChangeAspect="1" noChangeArrowheads="1"/>
            </p:cNvSpPr>
            <p:nvPr/>
          </p:nvSpPr>
          <p:spPr bwMode="auto">
            <a:xfrm>
              <a:off x="9800" y="10644"/>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6" name="Oval 188"/>
            <p:cNvSpPr>
              <a:spLocks noChangeAspect="1" noChangeArrowheads="1"/>
            </p:cNvSpPr>
            <p:nvPr/>
          </p:nvSpPr>
          <p:spPr bwMode="auto">
            <a:xfrm>
              <a:off x="9800" y="10131"/>
              <a:ext cx="97" cy="78"/>
            </a:xfrm>
            <a:prstGeom prst="ellipse">
              <a:avLst/>
            </a:prstGeom>
            <a:solidFill>
              <a:srgbClr val="000000"/>
            </a:solidFill>
            <a:ln w="9525">
              <a:solidFill>
                <a:schemeClr val="accent2"/>
              </a:solidFill>
              <a:round/>
              <a:headEnd/>
              <a:tailEnd/>
            </a:ln>
          </p:spPr>
          <p:txBody>
            <a:bodyPr anchor="ctr"/>
            <a:lstStyle/>
            <a:p>
              <a:endParaRPr lang="zh-CN" altLang="en-US"/>
            </a:p>
          </p:txBody>
        </p:sp>
      </p:grpSp>
      <p:grpSp>
        <p:nvGrpSpPr>
          <p:cNvPr id="326843" name="Group 189"/>
          <p:cNvGrpSpPr>
            <a:grpSpLocks/>
          </p:cNvGrpSpPr>
          <p:nvPr/>
        </p:nvGrpSpPr>
        <p:grpSpPr bwMode="auto">
          <a:xfrm>
            <a:off x="3960813" y="3005138"/>
            <a:ext cx="87312" cy="1460500"/>
            <a:chOff x="9800" y="10131"/>
            <a:chExt cx="97" cy="1602"/>
          </a:xfrm>
        </p:grpSpPr>
        <p:sp>
          <p:nvSpPr>
            <p:cNvPr id="3169" name="Oval 190"/>
            <p:cNvSpPr>
              <a:spLocks noChangeAspect="1" noChangeArrowheads="1"/>
            </p:cNvSpPr>
            <p:nvPr/>
          </p:nvSpPr>
          <p:spPr bwMode="auto">
            <a:xfrm>
              <a:off x="9800" y="11655"/>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0" name="Oval 191"/>
            <p:cNvSpPr>
              <a:spLocks noChangeAspect="1" noChangeArrowheads="1"/>
            </p:cNvSpPr>
            <p:nvPr/>
          </p:nvSpPr>
          <p:spPr bwMode="auto">
            <a:xfrm>
              <a:off x="9800" y="11172"/>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1" name="Oval 192"/>
            <p:cNvSpPr>
              <a:spLocks noChangeAspect="1" noChangeArrowheads="1"/>
            </p:cNvSpPr>
            <p:nvPr/>
          </p:nvSpPr>
          <p:spPr bwMode="auto">
            <a:xfrm>
              <a:off x="9800" y="10644"/>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2" name="Oval 193"/>
            <p:cNvSpPr>
              <a:spLocks noChangeAspect="1" noChangeArrowheads="1"/>
            </p:cNvSpPr>
            <p:nvPr/>
          </p:nvSpPr>
          <p:spPr bwMode="auto">
            <a:xfrm>
              <a:off x="9800" y="10131"/>
              <a:ext cx="97" cy="78"/>
            </a:xfrm>
            <a:prstGeom prst="ellipse">
              <a:avLst/>
            </a:prstGeom>
            <a:solidFill>
              <a:srgbClr val="000000"/>
            </a:solidFill>
            <a:ln w="9525">
              <a:solidFill>
                <a:schemeClr val="accent2"/>
              </a:solidFill>
              <a:round/>
              <a:headEnd/>
              <a:tailEnd/>
            </a:ln>
          </p:spPr>
          <p:txBody>
            <a:bodyPr anchor="ctr"/>
            <a:lstStyle/>
            <a:p>
              <a:endParaRPr lang="zh-CN" altLang="en-US"/>
            </a:p>
          </p:txBody>
        </p:sp>
      </p:grpSp>
      <p:grpSp>
        <p:nvGrpSpPr>
          <p:cNvPr id="326844" name="Group 194"/>
          <p:cNvGrpSpPr>
            <a:grpSpLocks/>
          </p:cNvGrpSpPr>
          <p:nvPr/>
        </p:nvGrpSpPr>
        <p:grpSpPr bwMode="auto">
          <a:xfrm>
            <a:off x="2952750" y="2932113"/>
            <a:ext cx="127000" cy="1552575"/>
            <a:chOff x="10257" y="11736"/>
            <a:chExt cx="142" cy="1702"/>
          </a:xfrm>
        </p:grpSpPr>
        <p:sp>
          <p:nvSpPr>
            <p:cNvPr id="3165" name="Oval 195"/>
            <p:cNvSpPr>
              <a:spLocks noChangeArrowheads="1"/>
            </p:cNvSpPr>
            <p:nvPr/>
          </p:nvSpPr>
          <p:spPr bwMode="auto">
            <a:xfrm>
              <a:off x="10257" y="11736"/>
              <a:ext cx="142" cy="142"/>
            </a:xfrm>
            <a:prstGeom prst="ellipse">
              <a:avLst/>
            </a:prstGeom>
            <a:noFill/>
            <a:ln w="9525">
              <a:solidFill>
                <a:srgbClr val="000000"/>
              </a:solidFill>
              <a:round/>
              <a:headEnd/>
              <a:tailEnd/>
            </a:ln>
          </p:spPr>
          <p:txBody>
            <a:bodyPr anchor="ctr"/>
            <a:lstStyle/>
            <a:p>
              <a:endParaRPr lang="zh-CN" altLang="en-US"/>
            </a:p>
          </p:txBody>
        </p:sp>
        <p:sp>
          <p:nvSpPr>
            <p:cNvPr id="3166" name="Oval 196"/>
            <p:cNvSpPr>
              <a:spLocks noChangeArrowheads="1"/>
            </p:cNvSpPr>
            <p:nvPr/>
          </p:nvSpPr>
          <p:spPr bwMode="auto">
            <a:xfrm>
              <a:off x="10257" y="12234"/>
              <a:ext cx="142" cy="142"/>
            </a:xfrm>
            <a:prstGeom prst="ellipse">
              <a:avLst/>
            </a:prstGeom>
            <a:noFill/>
            <a:ln w="9525">
              <a:solidFill>
                <a:srgbClr val="000000"/>
              </a:solidFill>
              <a:round/>
              <a:headEnd/>
              <a:tailEnd/>
            </a:ln>
          </p:spPr>
          <p:txBody>
            <a:bodyPr anchor="ctr"/>
            <a:lstStyle/>
            <a:p>
              <a:endParaRPr lang="zh-CN" altLang="en-US"/>
            </a:p>
          </p:txBody>
        </p:sp>
        <p:sp>
          <p:nvSpPr>
            <p:cNvPr id="3167" name="Oval 197"/>
            <p:cNvSpPr>
              <a:spLocks noChangeArrowheads="1"/>
            </p:cNvSpPr>
            <p:nvPr/>
          </p:nvSpPr>
          <p:spPr bwMode="auto">
            <a:xfrm>
              <a:off x="10257" y="12783"/>
              <a:ext cx="142" cy="142"/>
            </a:xfrm>
            <a:prstGeom prst="ellipse">
              <a:avLst/>
            </a:prstGeom>
            <a:noFill/>
            <a:ln w="9525">
              <a:solidFill>
                <a:srgbClr val="000000"/>
              </a:solidFill>
              <a:round/>
              <a:headEnd/>
              <a:tailEnd/>
            </a:ln>
          </p:spPr>
          <p:txBody>
            <a:bodyPr anchor="ctr"/>
            <a:lstStyle/>
            <a:p>
              <a:endParaRPr lang="zh-CN" altLang="en-US"/>
            </a:p>
          </p:txBody>
        </p:sp>
        <p:sp>
          <p:nvSpPr>
            <p:cNvPr id="3168" name="Oval 198"/>
            <p:cNvSpPr>
              <a:spLocks noChangeArrowheads="1"/>
            </p:cNvSpPr>
            <p:nvPr/>
          </p:nvSpPr>
          <p:spPr bwMode="auto">
            <a:xfrm>
              <a:off x="10257" y="13296"/>
              <a:ext cx="142" cy="142"/>
            </a:xfrm>
            <a:prstGeom prst="ellipse">
              <a:avLst/>
            </a:prstGeom>
            <a:noFill/>
            <a:ln w="9525">
              <a:solidFill>
                <a:srgbClr val="000000"/>
              </a:solidFill>
              <a:round/>
              <a:headEnd/>
              <a:tailEnd/>
            </a:ln>
          </p:spPr>
          <p:txBody>
            <a:bodyPr anchor="ctr"/>
            <a:lstStyle/>
            <a:p>
              <a:endParaRPr lang="zh-CN" altLang="en-US"/>
            </a:p>
          </p:txBody>
        </p:sp>
      </p:grpSp>
      <p:grpSp>
        <p:nvGrpSpPr>
          <p:cNvPr id="326845" name="Group 199"/>
          <p:cNvGrpSpPr>
            <a:grpSpLocks/>
          </p:cNvGrpSpPr>
          <p:nvPr/>
        </p:nvGrpSpPr>
        <p:grpSpPr bwMode="auto">
          <a:xfrm>
            <a:off x="3421063" y="2968625"/>
            <a:ext cx="127000" cy="1552575"/>
            <a:chOff x="10257" y="11736"/>
            <a:chExt cx="142" cy="1702"/>
          </a:xfrm>
        </p:grpSpPr>
        <p:sp>
          <p:nvSpPr>
            <p:cNvPr id="3161" name="Oval 200"/>
            <p:cNvSpPr>
              <a:spLocks noChangeArrowheads="1"/>
            </p:cNvSpPr>
            <p:nvPr/>
          </p:nvSpPr>
          <p:spPr bwMode="auto">
            <a:xfrm>
              <a:off x="10257" y="11736"/>
              <a:ext cx="142" cy="142"/>
            </a:xfrm>
            <a:prstGeom prst="ellipse">
              <a:avLst/>
            </a:prstGeom>
            <a:noFill/>
            <a:ln w="9525">
              <a:solidFill>
                <a:srgbClr val="000000"/>
              </a:solidFill>
              <a:round/>
              <a:headEnd/>
              <a:tailEnd/>
            </a:ln>
          </p:spPr>
          <p:txBody>
            <a:bodyPr anchor="ctr"/>
            <a:lstStyle/>
            <a:p>
              <a:endParaRPr lang="zh-CN" altLang="en-US"/>
            </a:p>
          </p:txBody>
        </p:sp>
        <p:sp>
          <p:nvSpPr>
            <p:cNvPr id="3162" name="Oval 201"/>
            <p:cNvSpPr>
              <a:spLocks noChangeArrowheads="1"/>
            </p:cNvSpPr>
            <p:nvPr/>
          </p:nvSpPr>
          <p:spPr bwMode="auto">
            <a:xfrm>
              <a:off x="10257" y="12234"/>
              <a:ext cx="142" cy="142"/>
            </a:xfrm>
            <a:prstGeom prst="ellipse">
              <a:avLst/>
            </a:prstGeom>
            <a:noFill/>
            <a:ln w="9525">
              <a:solidFill>
                <a:srgbClr val="000000"/>
              </a:solidFill>
              <a:round/>
              <a:headEnd/>
              <a:tailEnd/>
            </a:ln>
          </p:spPr>
          <p:txBody>
            <a:bodyPr anchor="ctr"/>
            <a:lstStyle/>
            <a:p>
              <a:endParaRPr lang="zh-CN" altLang="en-US"/>
            </a:p>
          </p:txBody>
        </p:sp>
        <p:sp>
          <p:nvSpPr>
            <p:cNvPr id="3163" name="Oval 202"/>
            <p:cNvSpPr>
              <a:spLocks noChangeArrowheads="1"/>
            </p:cNvSpPr>
            <p:nvPr/>
          </p:nvSpPr>
          <p:spPr bwMode="auto">
            <a:xfrm>
              <a:off x="10257" y="12783"/>
              <a:ext cx="142" cy="142"/>
            </a:xfrm>
            <a:prstGeom prst="ellipse">
              <a:avLst/>
            </a:prstGeom>
            <a:noFill/>
            <a:ln w="9525">
              <a:solidFill>
                <a:srgbClr val="000000"/>
              </a:solidFill>
              <a:round/>
              <a:headEnd/>
              <a:tailEnd/>
            </a:ln>
          </p:spPr>
          <p:txBody>
            <a:bodyPr anchor="ctr"/>
            <a:lstStyle/>
            <a:p>
              <a:endParaRPr lang="zh-CN" altLang="en-US"/>
            </a:p>
          </p:txBody>
        </p:sp>
        <p:sp>
          <p:nvSpPr>
            <p:cNvPr id="3164" name="Oval 203"/>
            <p:cNvSpPr>
              <a:spLocks noChangeArrowheads="1"/>
            </p:cNvSpPr>
            <p:nvPr/>
          </p:nvSpPr>
          <p:spPr bwMode="auto">
            <a:xfrm>
              <a:off x="10257" y="13296"/>
              <a:ext cx="142" cy="142"/>
            </a:xfrm>
            <a:prstGeom prst="ellipse">
              <a:avLst/>
            </a:prstGeom>
            <a:noFill/>
            <a:ln w="9525">
              <a:solidFill>
                <a:srgbClr val="000000"/>
              </a:solidFill>
              <a:round/>
              <a:headEnd/>
              <a:tailEnd/>
            </a:ln>
          </p:spPr>
          <p:txBody>
            <a:bodyPr anchor="ctr"/>
            <a:lstStyle/>
            <a:p>
              <a:endParaRPr lang="zh-CN" altLang="en-US"/>
            </a:p>
          </p:txBody>
        </p:sp>
      </p:grpSp>
      <p:sp>
        <p:nvSpPr>
          <p:cNvPr id="3155" name="Oval 204"/>
          <p:cNvSpPr>
            <a:spLocks noChangeAspect="1" noChangeArrowheads="1"/>
          </p:cNvSpPr>
          <p:nvPr/>
        </p:nvSpPr>
        <p:spPr bwMode="auto">
          <a:xfrm>
            <a:off x="1655763" y="3581400"/>
            <a:ext cx="85725" cy="7143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56" name="Oval 205"/>
          <p:cNvSpPr>
            <a:spLocks noChangeArrowheads="1"/>
          </p:cNvSpPr>
          <p:nvPr/>
        </p:nvSpPr>
        <p:spPr bwMode="auto">
          <a:xfrm>
            <a:off x="5518150" y="3568700"/>
            <a:ext cx="127000" cy="130175"/>
          </a:xfrm>
          <a:prstGeom prst="ellipse">
            <a:avLst/>
          </a:prstGeom>
          <a:noFill/>
          <a:ln w="9525">
            <a:solidFill>
              <a:srgbClr val="000000"/>
            </a:solidFill>
            <a:round/>
            <a:headEnd/>
            <a:tailEnd/>
          </a:ln>
        </p:spPr>
        <p:txBody>
          <a:bodyPr anchor="ctr"/>
          <a:lstStyle/>
          <a:p>
            <a:endParaRPr lang="zh-CN" altLang="en-US"/>
          </a:p>
        </p:txBody>
      </p:sp>
      <p:sp>
        <p:nvSpPr>
          <p:cNvPr id="3157" name="Oval 206"/>
          <p:cNvSpPr>
            <a:spLocks noChangeArrowheads="1"/>
          </p:cNvSpPr>
          <p:nvPr/>
        </p:nvSpPr>
        <p:spPr bwMode="auto">
          <a:xfrm>
            <a:off x="1873250" y="3581400"/>
            <a:ext cx="127000" cy="130175"/>
          </a:xfrm>
          <a:prstGeom prst="ellipse">
            <a:avLst/>
          </a:prstGeom>
          <a:noFill/>
          <a:ln w="9525">
            <a:solidFill>
              <a:srgbClr val="000000"/>
            </a:solidFill>
            <a:round/>
            <a:headEnd/>
            <a:tailEnd/>
          </a:ln>
        </p:spPr>
        <p:txBody>
          <a:bodyPr anchor="ctr"/>
          <a:lstStyle/>
          <a:p>
            <a:endParaRPr lang="zh-CN" altLang="en-US"/>
          </a:p>
        </p:txBody>
      </p:sp>
      <p:sp>
        <p:nvSpPr>
          <p:cNvPr id="3158" name="Oval 207"/>
          <p:cNvSpPr>
            <a:spLocks noChangeArrowheads="1"/>
          </p:cNvSpPr>
          <p:nvPr/>
        </p:nvSpPr>
        <p:spPr bwMode="auto">
          <a:xfrm>
            <a:off x="1944688" y="3113088"/>
            <a:ext cx="127000" cy="130175"/>
          </a:xfrm>
          <a:prstGeom prst="ellipse">
            <a:avLst/>
          </a:prstGeom>
          <a:noFill/>
          <a:ln w="9525">
            <a:solidFill>
              <a:srgbClr val="000000"/>
            </a:solidFill>
            <a:round/>
            <a:headEnd/>
            <a:tailEnd/>
          </a:ln>
        </p:spPr>
        <p:txBody>
          <a:bodyPr anchor="ctr"/>
          <a:lstStyle/>
          <a:p>
            <a:endParaRPr lang="zh-CN" altLang="en-US"/>
          </a:p>
        </p:txBody>
      </p:sp>
      <p:sp>
        <p:nvSpPr>
          <p:cNvPr id="3159" name="Oval 208"/>
          <p:cNvSpPr>
            <a:spLocks noChangeAspect="1" noChangeArrowheads="1"/>
          </p:cNvSpPr>
          <p:nvPr/>
        </p:nvSpPr>
        <p:spPr bwMode="auto">
          <a:xfrm>
            <a:off x="4968875" y="3400425"/>
            <a:ext cx="85725" cy="7143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60" name="Oval 209"/>
          <p:cNvSpPr>
            <a:spLocks noChangeAspect="1" noChangeArrowheads="1"/>
          </p:cNvSpPr>
          <p:nvPr/>
        </p:nvSpPr>
        <p:spPr bwMode="auto">
          <a:xfrm>
            <a:off x="5545138" y="3184525"/>
            <a:ext cx="85725" cy="71438"/>
          </a:xfrm>
          <a:prstGeom prst="ellipse">
            <a:avLst/>
          </a:prstGeom>
          <a:solidFill>
            <a:srgbClr val="000000"/>
          </a:solidFill>
          <a:ln w="9525">
            <a:solidFill>
              <a:schemeClr val="accent2"/>
            </a:solidFill>
            <a:round/>
            <a:headEnd/>
            <a:tailEnd/>
          </a:ln>
        </p:spPr>
        <p:txBody>
          <a:bodyPr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26">
                                            <p:txEl>
                                              <p:pRg st="0" end="0"/>
                                            </p:txEl>
                                          </p:spTgt>
                                        </p:tgtEl>
                                        <p:attrNameLst>
                                          <p:attrName>style.visibility</p:attrName>
                                        </p:attrNameLst>
                                      </p:cBhvr>
                                      <p:to>
                                        <p:strVal val="visible"/>
                                      </p:to>
                                    </p:set>
                                    <p:animEffect transition="in" filter="fade">
                                      <p:cBhvr>
                                        <p:cTn id="7" dur="2000"/>
                                        <p:tgtEl>
                                          <p:spTgt spid="174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6672"/>
                                        </p:tgtEl>
                                        <p:attrNameLst>
                                          <p:attrName>style.visibility</p:attrName>
                                        </p:attrNameLst>
                                      </p:cBhvr>
                                      <p:to>
                                        <p:strVal val="visible"/>
                                      </p:to>
                                    </p:set>
                                    <p:animEffect transition="in" filter="box(in)">
                                      <p:cBhvr>
                                        <p:cTn id="12" dur="500"/>
                                        <p:tgtEl>
                                          <p:spTgt spid="3266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6827"/>
                                        </p:tgtEl>
                                        <p:attrNameLst>
                                          <p:attrName>style.visibility</p:attrName>
                                        </p:attrNameLst>
                                      </p:cBhvr>
                                      <p:to>
                                        <p:strVal val="visible"/>
                                      </p:to>
                                    </p:set>
                                    <p:animEffect transition="in" filter="box(in)">
                                      <p:cBhvr>
                                        <p:cTn id="17" dur="500"/>
                                        <p:tgtEl>
                                          <p:spTgt spid="3268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6829"/>
                                        </p:tgtEl>
                                        <p:attrNameLst>
                                          <p:attrName>style.visibility</p:attrName>
                                        </p:attrNameLst>
                                      </p:cBhvr>
                                      <p:to>
                                        <p:strVal val="visible"/>
                                      </p:to>
                                    </p:set>
                                    <p:animEffect transition="in" filter="box(in)">
                                      <p:cBhvr>
                                        <p:cTn id="22" dur="500"/>
                                        <p:tgtEl>
                                          <p:spTgt spid="3268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6830"/>
                                        </p:tgtEl>
                                        <p:attrNameLst>
                                          <p:attrName>style.visibility</p:attrName>
                                        </p:attrNameLst>
                                      </p:cBhvr>
                                      <p:to>
                                        <p:strVal val="visible"/>
                                      </p:to>
                                    </p:set>
                                    <p:animEffect transition="in" filter="box(in)">
                                      <p:cBhvr>
                                        <p:cTn id="37" dur="500"/>
                                        <p:tgtEl>
                                          <p:spTgt spid="326830"/>
                                        </p:tgtEl>
                                      </p:cBhvr>
                                    </p:animEffect>
                                  </p:childTnLst>
                                </p:cTn>
                              </p:par>
                            </p:childTnLst>
                          </p:cTn>
                        </p:par>
                        <p:par>
                          <p:cTn id="38" fill="hold" nodeType="afterGroup">
                            <p:stCondLst>
                              <p:cond delay="500"/>
                            </p:stCondLst>
                            <p:childTnLst>
                              <p:par>
                                <p:cTn id="39" presetID="4" presetClass="entr" presetSubtype="16" fill="hold" grpId="0" nodeType="afterEffect">
                                  <p:stCondLst>
                                    <p:cond delay="0"/>
                                  </p:stCondLst>
                                  <p:childTnLst>
                                    <p:set>
                                      <p:cBhvr>
                                        <p:cTn id="40" dur="1" fill="hold">
                                          <p:stCondLst>
                                            <p:cond delay="0"/>
                                          </p:stCondLst>
                                        </p:cTn>
                                        <p:tgtEl>
                                          <p:spTgt spid="326828"/>
                                        </p:tgtEl>
                                        <p:attrNameLst>
                                          <p:attrName>style.visibility</p:attrName>
                                        </p:attrNameLst>
                                      </p:cBhvr>
                                      <p:to>
                                        <p:strVal val="visible"/>
                                      </p:to>
                                    </p:set>
                                    <p:animEffect transition="in" filter="box(in)">
                                      <p:cBhvr>
                                        <p:cTn id="41" dur="500"/>
                                        <p:tgtEl>
                                          <p:spTgt spid="32682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xit" presetSubtype="2" fill="hold" nodeType="clickEffect">
                                  <p:stCondLst>
                                    <p:cond delay="0"/>
                                  </p:stCondLst>
                                  <p:childTnLst>
                                    <p:anim calcmode="lin" valueType="num">
                                      <p:cBhvr additive="base">
                                        <p:cTn id="45" dur="500"/>
                                        <p:tgtEl>
                                          <p:spTgt spid="326845"/>
                                        </p:tgtEl>
                                        <p:attrNameLst>
                                          <p:attrName>ppt_x</p:attrName>
                                        </p:attrNameLst>
                                      </p:cBhvr>
                                      <p:tavLst>
                                        <p:tav tm="0">
                                          <p:val>
                                            <p:strVal val="ppt_x"/>
                                          </p:val>
                                        </p:tav>
                                        <p:tav tm="100000">
                                          <p:val>
                                            <p:strVal val="1+ppt_w/2"/>
                                          </p:val>
                                        </p:tav>
                                      </p:tavLst>
                                    </p:anim>
                                    <p:anim calcmode="lin" valueType="num">
                                      <p:cBhvr additive="base">
                                        <p:cTn id="46" dur="500"/>
                                        <p:tgtEl>
                                          <p:spTgt spid="326845"/>
                                        </p:tgtEl>
                                        <p:attrNameLst>
                                          <p:attrName>ppt_y</p:attrName>
                                        </p:attrNameLst>
                                      </p:cBhvr>
                                      <p:tavLst>
                                        <p:tav tm="0">
                                          <p:val>
                                            <p:strVal val="ppt_y"/>
                                          </p:val>
                                        </p:tav>
                                        <p:tav tm="100000">
                                          <p:val>
                                            <p:strVal val="ppt_y"/>
                                          </p:val>
                                        </p:tav>
                                      </p:tavLst>
                                    </p:anim>
                                    <p:set>
                                      <p:cBhvr>
                                        <p:cTn id="47" dur="1" fill="hold">
                                          <p:stCondLst>
                                            <p:cond delay="499"/>
                                          </p:stCondLst>
                                        </p:cTn>
                                        <p:tgtEl>
                                          <p:spTgt spid="326845"/>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xit" presetSubtype="8" fill="hold" nodeType="clickEffect">
                                  <p:stCondLst>
                                    <p:cond delay="0"/>
                                  </p:stCondLst>
                                  <p:childTnLst>
                                    <p:anim calcmode="lin" valueType="num">
                                      <p:cBhvr additive="base">
                                        <p:cTn id="51" dur="500"/>
                                        <p:tgtEl>
                                          <p:spTgt spid="326843"/>
                                        </p:tgtEl>
                                        <p:attrNameLst>
                                          <p:attrName>ppt_x</p:attrName>
                                        </p:attrNameLst>
                                      </p:cBhvr>
                                      <p:tavLst>
                                        <p:tav tm="0">
                                          <p:val>
                                            <p:strVal val="ppt_x"/>
                                          </p:val>
                                        </p:tav>
                                        <p:tav tm="100000">
                                          <p:val>
                                            <p:strVal val="0-ppt_w/2"/>
                                          </p:val>
                                        </p:tav>
                                      </p:tavLst>
                                    </p:anim>
                                    <p:anim calcmode="lin" valueType="num">
                                      <p:cBhvr additive="base">
                                        <p:cTn id="52" dur="500"/>
                                        <p:tgtEl>
                                          <p:spTgt spid="326843"/>
                                        </p:tgtEl>
                                        <p:attrNameLst>
                                          <p:attrName>ppt_y</p:attrName>
                                        </p:attrNameLst>
                                      </p:cBhvr>
                                      <p:tavLst>
                                        <p:tav tm="0">
                                          <p:val>
                                            <p:strVal val="ppt_y"/>
                                          </p:val>
                                        </p:tav>
                                        <p:tav tm="100000">
                                          <p:val>
                                            <p:strVal val="ppt_y"/>
                                          </p:val>
                                        </p:tav>
                                      </p:tavLst>
                                    </p:anim>
                                    <p:set>
                                      <p:cBhvr>
                                        <p:cTn id="53" dur="1" fill="hold">
                                          <p:stCondLst>
                                            <p:cond delay="499"/>
                                          </p:stCondLst>
                                        </p:cTn>
                                        <p:tgtEl>
                                          <p:spTgt spid="326843"/>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xit" presetSubtype="2" fill="hold" nodeType="clickEffect">
                                  <p:stCondLst>
                                    <p:cond delay="0"/>
                                  </p:stCondLst>
                                  <p:childTnLst>
                                    <p:anim calcmode="lin" valueType="num">
                                      <p:cBhvr additive="base">
                                        <p:cTn id="57" dur="500"/>
                                        <p:tgtEl>
                                          <p:spTgt spid="326844"/>
                                        </p:tgtEl>
                                        <p:attrNameLst>
                                          <p:attrName>ppt_x</p:attrName>
                                        </p:attrNameLst>
                                      </p:cBhvr>
                                      <p:tavLst>
                                        <p:tav tm="0">
                                          <p:val>
                                            <p:strVal val="ppt_x"/>
                                          </p:val>
                                        </p:tav>
                                        <p:tav tm="100000">
                                          <p:val>
                                            <p:strVal val="1+ppt_w/2"/>
                                          </p:val>
                                        </p:tav>
                                      </p:tavLst>
                                    </p:anim>
                                    <p:anim calcmode="lin" valueType="num">
                                      <p:cBhvr additive="base">
                                        <p:cTn id="58" dur="500"/>
                                        <p:tgtEl>
                                          <p:spTgt spid="326844"/>
                                        </p:tgtEl>
                                        <p:attrNameLst>
                                          <p:attrName>ppt_y</p:attrName>
                                        </p:attrNameLst>
                                      </p:cBhvr>
                                      <p:tavLst>
                                        <p:tav tm="0">
                                          <p:val>
                                            <p:strVal val="ppt_y"/>
                                          </p:val>
                                        </p:tav>
                                        <p:tav tm="100000">
                                          <p:val>
                                            <p:strVal val="ppt_y"/>
                                          </p:val>
                                        </p:tav>
                                      </p:tavLst>
                                    </p:anim>
                                    <p:set>
                                      <p:cBhvr>
                                        <p:cTn id="59" dur="1" fill="hold">
                                          <p:stCondLst>
                                            <p:cond delay="499"/>
                                          </p:stCondLst>
                                        </p:cTn>
                                        <p:tgtEl>
                                          <p:spTgt spid="326844"/>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xit" presetSubtype="8" fill="hold" nodeType="clickEffect">
                                  <p:stCondLst>
                                    <p:cond delay="0"/>
                                  </p:stCondLst>
                                  <p:childTnLst>
                                    <p:anim calcmode="lin" valueType="num">
                                      <p:cBhvr additive="base">
                                        <p:cTn id="63" dur="500"/>
                                        <p:tgtEl>
                                          <p:spTgt spid="326842"/>
                                        </p:tgtEl>
                                        <p:attrNameLst>
                                          <p:attrName>ppt_x</p:attrName>
                                        </p:attrNameLst>
                                      </p:cBhvr>
                                      <p:tavLst>
                                        <p:tav tm="0">
                                          <p:val>
                                            <p:strVal val="ppt_x"/>
                                          </p:val>
                                        </p:tav>
                                        <p:tav tm="100000">
                                          <p:val>
                                            <p:strVal val="0-ppt_w/2"/>
                                          </p:val>
                                        </p:tav>
                                      </p:tavLst>
                                    </p:anim>
                                    <p:anim calcmode="lin" valueType="num">
                                      <p:cBhvr additive="base">
                                        <p:cTn id="64" dur="500"/>
                                        <p:tgtEl>
                                          <p:spTgt spid="326842"/>
                                        </p:tgtEl>
                                        <p:attrNameLst>
                                          <p:attrName>ppt_y</p:attrName>
                                        </p:attrNameLst>
                                      </p:cBhvr>
                                      <p:tavLst>
                                        <p:tav tm="0">
                                          <p:val>
                                            <p:strVal val="ppt_y"/>
                                          </p:val>
                                        </p:tav>
                                        <p:tav tm="100000">
                                          <p:val>
                                            <p:strVal val="ppt_y"/>
                                          </p:val>
                                        </p:tav>
                                      </p:tavLst>
                                    </p:anim>
                                    <p:set>
                                      <p:cBhvr>
                                        <p:cTn id="65" dur="1" fill="hold">
                                          <p:stCondLst>
                                            <p:cond delay="499"/>
                                          </p:stCondLst>
                                        </p:cTn>
                                        <p:tgtEl>
                                          <p:spTgt spid="326842"/>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ox(in)">
                                      <p:cBhvr>
                                        <p:cTn id="70" dur="500"/>
                                        <p:tgtEl>
                                          <p:spTgt spid="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326658"/>
                                        </p:tgtEl>
                                        <p:attrNameLst>
                                          <p:attrName>style.visibility</p:attrName>
                                        </p:attrNameLst>
                                      </p:cBhvr>
                                      <p:to>
                                        <p:strVal val="visible"/>
                                      </p:to>
                                    </p:set>
                                    <p:animEffect transition="in" filter="box(in)">
                                      <p:cBhvr>
                                        <p:cTn id="75" dur="500"/>
                                        <p:tgtEl>
                                          <p:spTgt spid="32665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326833"/>
                                        </p:tgtEl>
                                        <p:attrNameLst>
                                          <p:attrName>style.visibility</p:attrName>
                                        </p:attrNameLst>
                                      </p:cBhvr>
                                      <p:to>
                                        <p:strVal val="visible"/>
                                      </p:to>
                                    </p:set>
                                    <p:animEffect transition="in" filter="box(in)">
                                      <p:cBhvr>
                                        <p:cTn id="80" dur="500"/>
                                        <p:tgtEl>
                                          <p:spTgt spid="32683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326826"/>
                                        </p:tgtEl>
                                        <p:attrNameLst>
                                          <p:attrName>style.visibility</p:attrName>
                                        </p:attrNameLst>
                                      </p:cBhvr>
                                      <p:to>
                                        <p:strVal val="visible"/>
                                      </p:to>
                                    </p:set>
                                    <p:animEffect transition="in" filter="box(in)">
                                      <p:cBhvr>
                                        <p:cTn id="85" dur="500"/>
                                        <p:tgtEl>
                                          <p:spTgt spid="32682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326834"/>
                                        </p:tgtEl>
                                        <p:attrNameLst>
                                          <p:attrName>style.visibility</p:attrName>
                                        </p:attrNameLst>
                                      </p:cBhvr>
                                      <p:to>
                                        <p:strVal val="visible"/>
                                      </p:to>
                                    </p:set>
                                    <p:animEffect transition="in" filter="box(in)">
                                      <p:cBhvr>
                                        <p:cTn id="90" dur="500"/>
                                        <p:tgtEl>
                                          <p:spTgt spid="32683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4" presetClass="entr" presetSubtype="16" fill="hold"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box(in)">
                                      <p:cBhvr>
                                        <p:cTn id="95" dur="500"/>
                                        <p:tgtEl>
                                          <p:spTgt spid="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16" fill="hold" nodeType="clickEffect">
                                  <p:stCondLst>
                                    <p:cond delay="0"/>
                                  </p:stCondLst>
                                  <p:childTnLst>
                                    <p:set>
                                      <p:cBhvr>
                                        <p:cTn id="99" dur="1" fill="hold">
                                          <p:stCondLst>
                                            <p:cond delay="0"/>
                                          </p:stCondLst>
                                        </p:cTn>
                                        <p:tgtEl>
                                          <p:spTgt spid="2"/>
                                        </p:tgtEl>
                                        <p:attrNameLst>
                                          <p:attrName>style.visibility</p:attrName>
                                        </p:attrNameLst>
                                      </p:cBhvr>
                                      <p:to>
                                        <p:strVal val="visible"/>
                                      </p:to>
                                    </p:set>
                                    <p:animEffect transition="in" filter="box(in)">
                                      <p:cBhvr>
                                        <p:cTn id="100" dur="500"/>
                                        <p:tgtEl>
                                          <p:spTgt spid="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326835"/>
                                        </p:tgtEl>
                                        <p:attrNameLst>
                                          <p:attrName>style.visibility</p:attrName>
                                        </p:attrNameLst>
                                      </p:cBhvr>
                                      <p:to>
                                        <p:strVal val="visible"/>
                                      </p:to>
                                    </p:set>
                                    <p:animEffect transition="in" filter="box(in)">
                                      <p:cBhvr>
                                        <p:cTn id="105" dur="500"/>
                                        <p:tgtEl>
                                          <p:spTgt spid="326835"/>
                                        </p:tgtEl>
                                      </p:cBhvr>
                                    </p:animEffect>
                                  </p:childTnLst>
                                </p:cTn>
                              </p:par>
                            </p:childTnLst>
                          </p:cTn>
                        </p:par>
                        <p:par>
                          <p:cTn id="106" fill="hold" nodeType="afterGroup">
                            <p:stCondLst>
                              <p:cond delay="500"/>
                            </p:stCondLst>
                            <p:childTnLst>
                              <p:par>
                                <p:cTn id="107" presetID="4" presetClass="entr" presetSubtype="16" fill="hold" grpId="0" nodeType="afterEffect">
                                  <p:stCondLst>
                                    <p:cond delay="0"/>
                                  </p:stCondLst>
                                  <p:childTnLst>
                                    <p:set>
                                      <p:cBhvr>
                                        <p:cTn id="108" dur="1" fill="hold">
                                          <p:stCondLst>
                                            <p:cond delay="0"/>
                                          </p:stCondLst>
                                        </p:cTn>
                                        <p:tgtEl>
                                          <p:spTgt spid="326836"/>
                                        </p:tgtEl>
                                        <p:attrNameLst>
                                          <p:attrName>style.visibility</p:attrName>
                                        </p:attrNameLst>
                                      </p:cBhvr>
                                      <p:to>
                                        <p:strVal val="visible"/>
                                      </p:to>
                                    </p:set>
                                    <p:animEffect transition="in" filter="box(in)">
                                      <p:cBhvr>
                                        <p:cTn id="109" dur="500"/>
                                        <p:tgtEl>
                                          <p:spTgt spid="3268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326837"/>
                                        </p:tgtEl>
                                        <p:attrNameLst>
                                          <p:attrName>style.visibility</p:attrName>
                                        </p:attrNameLst>
                                      </p:cBhvr>
                                      <p:to>
                                        <p:strVal val="visible"/>
                                      </p:to>
                                    </p:set>
                                    <p:animEffect transition="in" filter="box(in)">
                                      <p:cBhvr>
                                        <p:cTn id="114" dur="500"/>
                                        <p:tgtEl>
                                          <p:spTgt spid="326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animBg="1"/>
      <p:bldP spid="326672" grpId="0"/>
      <p:bldP spid="326826" grpId="0" animBg="1"/>
      <p:bldP spid="326827" grpId="0"/>
      <p:bldP spid="326828" grpId="0" autoUpdateAnimBg="0"/>
      <p:bldP spid="326829" grpId="0" autoUpdateAnimBg="0"/>
      <p:bldP spid="326830" grpId="0" animBg="1"/>
      <p:bldP spid="326833" grpId="0" animBg="1"/>
      <p:bldP spid="326834" grpId="0"/>
      <p:bldP spid="326835" grpId="0" animBg="1"/>
      <p:bldP spid="326836" grpId="0" autoUpdateAnimBg="0"/>
      <p:bldP spid="326837" grpId="0" autoUpdateAnimBg="0"/>
      <p:bldP spid="17426"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Text Box 6"/>
          <p:cNvSpPr txBox="1">
            <a:spLocks noChangeArrowheads="1"/>
          </p:cNvSpPr>
          <p:nvPr/>
        </p:nvSpPr>
        <p:spPr bwMode="auto">
          <a:xfrm>
            <a:off x="5832475" y="2268538"/>
            <a:ext cx="3132138" cy="485775"/>
          </a:xfrm>
          <a:prstGeom prst="rect">
            <a:avLst/>
          </a:prstGeom>
          <a:noFill/>
          <a:ln w="28575">
            <a:solidFill>
              <a:schemeClr val="tx1"/>
            </a:solidFill>
            <a:miter lim="800000"/>
            <a:headEnd/>
            <a:tailEnd/>
          </a:ln>
        </p:spPr>
        <p:txBody>
          <a:bodyPr anchor="ctr">
            <a:spAutoFit/>
          </a:bodyPr>
          <a:lstStyle/>
          <a:p>
            <a:pPr algn="just" eaLnBrk="0" hangingPunct="0"/>
            <a:r>
              <a:rPr kumimoji="1" lang="zh-CN" altLang="en-US" sz="2400" b="1">
                <a:solidFill>
                  <a:srgbClr val="FF5050"/>
                </a:solidFill>
                <a:latin typeface="宋体" pitchFamily="2" charset="-122"/>
              </a:rPr>
              <a:t>内电场阻止多子扩散</a:t>
            </a:r>
            <a:r>
              <a:rPr kumimoji="1" lang="zh-CN" altLang="en-US" sz="2400" b="1">
                <a:solidFill>
                  <a:srgbClr val="660066"/>
                </a:solidFill>
                <a:latin typeface="宋体" pitchFamily="2" charset="-122"/>
              </a:rPr>
              <a:t>       </a:t>
            </a:r>
          </a:p>
        </p:txBody>
      </p:sp>
      <p:sp>
        <p:nvSpPr>
          <p:cNvPr id="64519" name="Text Box 7"/>
          <p:cNvSpPr txBox="1">
            <a:spLocks noChangeArrowheads="1"/>
          </p:cNvSpPr>
          <p:nvPr/>
        </p:nvSpPr>
        <p:spPr bwMode="auto">
          <a:xfrm>
            <a:off x="900113" y="1601788"/>
            <a:ext cx="2484437" cy="495300"/>
          </a:xfrm>
          <a:prstGeom prst="rect">
            <a:avLst/>
          </a:prstGeom>
          <a:noFill/>
          <a:ln w="38100">
            <a:solidFill>
              <a:schemeClr val="tx1"/>
            </a:solidFill>
            <a:miter lim="800000"/>
            <a:headEnd/>
            <a:tailEnd/>
          </a:ln>
        </p:spPr>
        <p:txBody>
          <a:bodyPr anchor="ctr">
            <a:spAutoFit/>
          </a:bodyPr>
          <a:lstStyle/>
          <a:p>
            <a:pPr algn="ctr"/>
            <a:r>
              <a:rPr kumimoji="1" lang="zh-CN" altLang="en-US" sz="2400" b="1">
                <a:solidFill>
                  <a:srgbClr val="0000FF"/>
                </a:solidFill>
                <a:latin typeface="宋体" pitchFamily="2" charset="-122"/>
              </a:rPr>
              <a:t>浓度差</a:t>
            </a:r>
          </a:p>
        </p:txBody>
      </p:sp>
      <p:sp>
        <p:nvSpPr>
          <p:cNvPr id="64520" name="Line 8"/>
          <p:cNvSpPr>
            <a:spLocks noChangeShapeType="1"/>
          </p:cNvSpPr>
          <p:nvPr/>
        </p:nvSpPr>
        <p:spPr bwMode="auto">
          <a:xfrm flipV="1">
            <a:off x="1943100" y="1187450"/>
            <a:ext cx="0" cy="396875"/>
          </a:xfrm>
          <a:prstGeom prst="line">
            <a:avLst/>
          </a:prstGeom>
          <a:noFill/>
          <a:ln w="57150">
            <a:solidFill>
              <a:srgbClr val="FF0000"/>
            </a:solidFill>
            <a:round/>
            <a:headEnd/>
            <a:tailEnd type="stealth" w="lg" len="sm"/>
          </a:ln>
        </p:spPr>
        <p:txBody>
          <a:bodyPr wrap="none" anchor="ctr"/>
          <a:lstStyle/>
          <a:p>
            <a:endParaRPr lang="zh-CN" altLang="en-US"/>
          </a:p>
        </p:txBody>
      </p:sp>
      <p:sp>
        <p:nvSpPr>
          <p:cNvPr id="64521" name="Text Box 9"/>
          <p:cNvSpPr txBox="1">
            <a:spLocks noChangeArrowheads="1"/>
          </p:cNvSpPr>
          <p:nvPr/>
        </p:nvSpPr>
        <p:spPr bwMode="auto">
          <a:xfrm>
            <a:off x="844550" y="687388"/>
            <a:ext cx="2540000" cy="495300"/>
          </a:xfrm>
          <a:prstGeom prst="rect">
            <a:avLst/>
          </a:prstGeom>
          <a:noFill/>
          <a:ln w="38100">
            <a:solidFill>
              <a:schemeClr val="tx1"/>
            </a:solidFill>
            <a:miter lim="800000"/>
            <a:headEnd/>
            <a:tailEnd/>
          </a:ln>
        </p:spPr>
        <p:txBody>
          <a:bodyPr anchor="ctr">
            <a:spAutoFit/>
          </a:bodyPr>
          <a:lstStyle/>
          <a:p>
            <a:r>
              <a:rPr kumimoji="1" lang="zh-CN" altLang="en-US" sz="2400" b="1">
                <a:solidFill>
                  <a:srgbClr val="0000FF"/>
                </a:solidFill>
                <a:latin typeface="宋体" pitchFamily="2" charset="-122"/>
              </a:rPr>
              <a:t>多子的扩散运动</a:t>
            </a:r>
          </a:p>
        </p:txBody>
      </p:sp>
      <p:sp>
        <p:nvSpPr>
          <p:cNvPr id="64522" name="Line 10"/>
          <p:cNvSpPr>
            <a:spLocks noChangeShapeType="1"/>
          </p:cNvSpPr>
          <p:nvPr/>
        </p:nvSpPr>
        <p:spPr bwMode="auto">
          <a:xfrm rot="-5400000">
            <a:off x="3604419" y="734219"/>
            <a:ext cx="9525" cy="484187"/>
          </a:xfrm>
          <a:prstGeom prst="line">
            <a:avLst/>
          </a:prstGeom>
          <a:noFill/>
          <a:ln w="57150">
            <a:solidFill>
              <a:srgbClr val="FF0000"/>
            </a:solidFill>
            <a:round/>
            <a:headEnd/>
            <a:tailEnd type="stealth" w="lg" len="sm"/>
          </a:ln>
        </p:spPr>
        <p:txBody>
          <a:bodyPr wrap="none" anchor="ctr"/>
          <a:lstStyle/>
          <a:p>
            <a:endParaRPr lang="zh-CN" altLang="en-US"/>
          </a:p>
        </p:txBody>
      </p:sp>
      <p:sp>
        <p:nvSpPr>
          <p:cNvPr id="64523" name="Text Box 11"/>
          <p:cNvSpPr txBox="1">
            <a:spLocks noChangeArrowheads="1"/>
          </p:cNvSpPr>
          <p:nvPr/>
        </p:nvSpPr>
        <p:spPr bwMode="auto">
          <a:xfrm>
            <a:off x="3906838" y="687388"/>
            <a:ext cx="4194175" cy="495300"/>
          </a:xfrm>
          <a:prstGeom prst="rect">
            <a:avLst/>
          </a:prstGeom>
          <a:noFill/>
          <a:ln w="38100">
            <a:solidFill>
              <a:schemeClr val="tx1"/>
            </a:solidFill>
            <a:miter lim="800000"/>
            <a:headEnd/>
            <a:tailEnd/>
          </a:ln>
        </p:spPr>
        <p:txBody>
          <a:bodyPr anchor="ctr">
            <a:spAutoFit/>
          </a:bodyPr>
          <a:lstStyle/>
          <a:p>
            <a:pPr algn="ctr"/>
            <a:r>
              <a:rPr kumimoji="1" lang="zh-CN" altLang="en-US" sz="2400" b="1">
                <a:solidFill>
                  <a:srgbClr val="CC0099"/>
                </a:solidFill>
                <a:latin typeface="宋体" pitchFamily="2" charset="-122"/>
                <a:sym typeface="Symbol" pitchFamily="18" charset="2"/>
              </a:rPr>
              <a:t>由</a:t>
            </a:r>
            <a:r>
              <a:rPr kumimoji="1" lang="zh-CN" altLang="en-US" sz="2400" b="1">
                <a:solidFill>
                  <a:srgbClr val="CC0099"/>
                </a:solidFill>
                <a:latin typeface="宋体" pitchFamily="2" charset="-122"/>
              </a:rPr>
              <a:t>杂质离子形成空间电荷区</a:t>
            </a:r>
          </a:p>
        </p:txBody>
      </p:sp>
      <p:sp>
        <p:nvSpPr>
          <p:cNvPr id="64524" name="Line 12"/>
          <p:cNvSpPr>
            <a:spLocks noChangeShapeType="1"/>
          </p:cNvSpPr>
          <p:nvPr/>
        </p:nvSpPr>
        <p:spPr bwMode="auto">
          <a:xfrm>
            <a:off x="5638800" y="1209675"/>
            <a:ext cx="0" cy="304800"/>
          </a:xfrm>
          <a:prstGeom prst="line">
            <a:avLst/>
          </a:prstGeom>
          <a:noFill/>
          <a:ln w="57150">
            <a:solidFill>
              <a:srgbClr val="FF0000"/>
            </a:solidFill>
            <a:round/>
            <a:headEnd/>
            <a:tailEnd type="stealth" w="lg" len="sm"/>
          </a:ln>
        </p:spPr>
        <p:txBody>
          <a:bodyPr wrap="none" anchor="ctr"/>
          <a:lstStyle/>
          <a:p>
            <a:endParaRPr lang="zh-CN" altLang="en-US"/>
          </a:p>
        </p:txBody>
      </p:sp>
      <p:sp>
        <p:nvSpPr>
          <p:cNvPr id="64525" name="Text Box 13"/>
          <p:cNvSpPr txBox="1">
            <a:spLocks noChangeArrowheads="1"/>
          </p:cNvSpPr>
          <p:nvPr/>
        </p:nvSpPr>
        <p:spPr bwMode="auto">
          <a:xfrm>
            <a:off x="3924300" y="1495425"/>
            <a:ext cx="4032250" cy="495300"/>
          </a:xfrm>
          <a:prstGeom prst="rect">
            <a:avLst/>
          </a:prstGeom>
          <a:noFill/>
          <a:ln w="38100">
            <a:solidFill>
              <a:schemeClr val="tx1"/>
            </a:solidFill>
            <a:miter lim="800000"/>
            <a:headEnd/>
            <a:tailEnd/>
          </a:ln>
        </p:spPr>
        <p:txBody>
          <a:bodyPr anchor="ctr">
            <a:spAutoFit/>
          </a:bodyPr>
          <a:lstStyle/>
          <a:p>
            <a:r>
              <a:rPr kumimoji="1" lang="zh-CN" altLang="en-US" sz="2400" b="1">
                <a:solidFill>
                  <a:srgbClr val="339933"/>
                </a:solidFill>
                <a:latin typeface="宋体" pitchFamily="2" charset="-122"/>
              </a:rPr>
              <a:t>空间电荷区形成内电场</a:t>
            </a:r>
          </a:p>
        </p:txBody>
      </p:sp>
      <p:sp>
        <p:nvSpPr>
          <p:cNvPr id="64527" name="Line 15"/>
          <p:cNvSpPr>
            <a:spLocks noChangeShapeType="1"/>
          </p:cNvSpPr>
          <p:nvPr/>
        </p:nvSpPr>
        <p:spPr bwMode="auto">
          <a:xfrm flipH="1">
            <a:off x="3563938" y="2016125"/>
            <a:ext cx="1008062" cy="252413"/>
          </a:xfrm>
          <a:prstGeom prst="line">
            <a:avLst/>
          </a:prstGeom>
          <a:noFill/>
          <a:ln w="57150">
            <a:solidFill>
              <a:srgbClr val="FF0000"/>
            </a:solidFill>
            <a:round/>
            <a:headEnd/>
            <a:tailEnd type="stealth" w="lg" len="sm"/>
          </a:ln>
        </p:spPr>
        <p:txBody>
          <a:bodyPr wrap="none" anchor="ctr"/>
          <a:lstStyle/>
          <a:p>
            <a:endParaRPr lang="zh-CN" altLang="en-US"/>
          </a:p>
        </p:txBody>
      </p:sp>
      <p:sp>
        <p:nvSpPr>
          <p:cNvPr id="64528" name="Line 16"/>
          <p:cNvSpPr>
            <a:spLocks noChangeShapeType="1"/>
          </p:cNvSpPr>
          <p:nvPr/>
        </p:nvSpPr>
        <p:spPr bwMode="auto">
          <a:xfrm>
            <a:off x="6767513" y="2016125"/>
            <a:ext cx="973137" cy="215900"/>
          </a:xfrm>
          <a:prstGeom prst="line">
            <a:avLst/>
          </a:prstGeom>
          <a:noFill/>
          <a:ln w="57150">
            <a:solidFill>
              <a:srgbClr val="FF0000"/>
            </a:solidFill>
            <a:round/>
            <a:headEnd/>
            <a:tailEnd type="stealth" w="lg" len="sm"/>
          </a:ln>
        </p:spPr>
        <p:txBody>
          <a:bodyPr wrap="none" anchor="ctr"/>
          <a:lstStyle/>
          <a:p>
            <a:endParaRPr lang="zh-CN" altLang="en-US"/>
          </a:p>
        </p:txBody>
      </p:sp>
      <p:sp>
        <p:nvSpPr>
          <p:cNvPr id="64529" name="Text Box 17"/>
          <p:cNvSpPr txBox="1">
            <a:spLocks noChangeArrowheads="1"/>
          </p:cNvSpPr>
          <p:nvPr/>
        </p:nvSpPr>
        <p:spPr bwMode="auto">
          <a:xfrm>
            <a:off x="2266950" y="2287588"/>
            <a:ext cx="3025775" cy="495300"/>
          </a:xfrm>
          <a:prstGeom prst="rect">
            <a:avLst/>
          </a:prstGeom>
          <a:noFill/>
          <a:ln w="38100">
            <a:solidFill>
              <a:schemeClr val="tx1"/>
            </a:solidFill>
            <a:miter lim="800000"/>
            <a:headEnd/>
            <a:tailEnd/>
          </a:ln>
        </p:spPr>
        <p:txBody>
          <a:bodyPr anchor="ctr">
            <a:spAutoFit/>
          </a:bodyPr>
          <a:lstStyle/>
          <a:p>
            <a:pPr eaLnBrk="0" hangingPunct="0"/>
            <a:r>
              <a:rPr kumimoji="1" lang="zh-CN" altLang="en-US" sz="2400" b="1">
                <a:solidFill>
                  <a:srgbClr val="FF5050"/>
                </a:solidFill>
                <a:latin typeface="宋体" pitchFamily="2" charset="-122"/>
              </a:rPr>
              <a:t>内电场促使少子漂移</a:t>
            </a:r>
            <a:endParaRPr kumimoji="1" lang="zh-CN" altLang="en-US" sz="2400" b="1">
              <a:solidFill>
                <a:srgbClr val="FF5050"/>
              </a:solidFill>
              <a:latin typeface="Times New Roman" pitchFamily="18" charset="0"/>
            </a:endParaRPr>
          </a:p>
        </p:txBody>
      </p:sp>
      <p:sp>
        <p:nvSpPr>
          <p:cNvPr id="64532" name="Text Box 20"/>
          <p:cNvSpPr txBox="1">
            <a:spLocks noChangeArrowheads="1"/>
          </p:cNvSpPr>
          <p:nvPr/>
        </p:nvSpPr>
        <p:spPr bwMode="auto">
          <a:xfrm flipH="1">
            <a:off x="463550" y="3055938"/>
            <a:ext cx="1447800" cy="495300"/>
          </a:xfrm>
          <a:prstGeom prst="rect">
            <a:avLst/>
          </a:prstGeom>
          <a:solidFill>
            <a:srgbClr val="FFFF00"/>
          </a:solidFill>
          <a:ln w="38100" cmpd="dbl">
            <a:solidFill>
              <a:srgbClr val="FF0000"/>
            </a:solidFill>
            <a:miter lim="800000"/>
            <a:headEnd/>
            <a:tailEnd/>
          </a:ln>
        </p:spPr>
        <p:txBody>
          <a:bodyPr wrap="none" anchor="ctr">
            <a:spAutoFit/>
          </a:bodyPr>
          <a:lstStyle/>
          <a:p>
            <a:r>
              <a:rPr kumimoji="1" lang="zh-CN" altLang="en-US" sz="2400" b="1">
                <a:latin typeface="宋体" pitchFamily="2" charset="-122"/>
              </a:rPr>
              <a:t>扩散运动</a:t>
            </a:r>
          </a:p>
        </p:txBody>
      </p:sp>
      <p:sp>
        <p:nvSpPr>
          <p:cNvPr id="64533" name="Text Box 21"/>
          <p:cNvSpPr txBox="1">
            <a:spLocks noChangeArrowheads="1"/>
          </p:cNvSpPr>
          <p:nvPr/>
        </p:nvSpPr>
        <p:spPr bwMode="auto">
          <a:xfrm flipH="1">
            <a:off x="2017713" y="2970213"/>
            <a:ext cx="6653212" cy="895350"/>
          </a:xfrm>
          <a:prstGeom prst="rect">
            <a:avLst/>
          </a:prstGeom>
          <a:noFill/>
          <a:ln w="38100">
            <a:noFill/>
            <a:miter lim="800000"/>
            <a:headEnd/>
            <a:tailEnd/>
          </a:ln>
        </p:spPr>
        <p:txBody>
          <a:bodyPr anchor="ctr">
            <a:spAutoFit/>
          </a:bodyPr>
          <a:lstStyle/>
          <a:p>
            <a:pPr algn="just">
              <a:lnSpc>
                <a:spcPct val="120000"/>
              </a:lnSpc>
            </a:pPr>
            <a:r>
              <a:rPr kumimoji="1" lang="zh-CN" altLang="en-US" sz="2400" b="1">
                <a:latin typeface="Times New Roman" pitchFamily="18" charset="0"/>
              </a:rPr>
              <a:t>多子从浓度大向浓度小的区域扩散</a:t>
            </a:r>
            <a:r>
              <a:rPr kumimoji="1" lang="en-US" altLang="zh-CN" sz="2400" b="1">
                <a:latin typeface="Times New Roman" pitchFamily="18" charset="0"/>
              </a:rPr>
              <a:t>, </a:t>
            </a:r>
            <a:r>
              <a:rPr kumimoji="1" lang="zh-CN" altLang="en-US" sz="2400" b="1">
                <a:latin typeface="Times New Roman" pitchFamily="18" charset="0"/>
              </a:rPr>
              <a:t>称扩散运动。</a:t>
            </a:r>
          </a:p>
          <a:p>
            <a:pPr algn="just"/>
            <a:r>
              <a:rPr kumimoji="1" lang="zh-CN" altLang="en-US" sz="2400" b="1">
                <a:latin typeface="宋体" pitchFamily="2" charset="-122"/>
              </a:rPr>
              <a:t>扩散运动产生扩散电流。</a:t>
            </a:r>
          </a:p>
        </p:txBody>
      </p:sp>
      <p:sp>
        <p:nvSpPr>
          <p:cNvPr id="64534" name="Text Box 22"/>
          <p:cNvSpPr txBox="1">
            <a:spLocks noChangeArrowheads="1"/>
          </p:cNvSpPr>
          <p:nvPr/>
        </p:nvSpPr>
        <p:spPr bwMode="auto">
          <a:xfrm flipH="1">
            <a:off x="463550" y="4257675"/>
            <a:ext cx="1447800" cy="495300"/>
          </a:xfrm>
          <a:prstGeom prst="rect">
            <a:avLst/>
          </a:prstGeom>
          <a:solidFill>
            <a:srgbClr val="FFFF00"/>
          </a:solidFill>
          <a:ln w="38100" cmpd="dbl">
            <a:solidFill>
              <a:srgbClr val="FF0000"/>
            </a:solidFill>
            <a:miter lim="800000"/>
            <a:headEnd/>
            <a:tailEnd/>
          </a:ln>
        </p:spPr>
        <p:txBody>
          <a:bodyPr wrap="none" anchor="ctr">
            <a:spAutoFit/>
          </a:bodyPr>
          <a:lstStyle/>
          <a:p>
            <a:r>
              <a:rPr kumimoji="1" lang="zh-CN" altLang="en-US" sz="2400" b="1">
                <a:latin typeface="宋体" pitchFamily="2" charset="-122"/>
              </a:rPr>
              <a:t>漂移运动</a:t>
            </a:r>
          </a:p>
        </p:txBody>
      </p:sp>
      <p:sp>
        <p:nvSpPr>
          <p:cNvPr id="64535" name="Text Box 23"/>
          <p:cNvSpPr txBox="1">
            <a:spLocks noChangeArrowheads="1"/>
          </p:cNvSpPr>
          <p:nvPr/>
        </p:nvSpPr>
        <p:spPr bwMode="auto">
          <a:xfrm flipH="1">
            <a:off x="2054225" y="4233863"/>
            <a:ext cx="5643563" cy="830997"/>
          </a:xfrm>
          <a:prstGeom prst="rect">
            <a:avLst/>
          </a:prstGeom>
          <a:noFill/>
          <a:ln w="38100">
            <a:noFill/>
            <a:miter lim="800000"/>
            <a:headEnd/>
            <a:tailEnd/>
          </a:ln>
        </p:spPr>
        <p:txBody>
          <a:bodyPr anchor="ctr">
            <a:spAutoFit/>
          </a:bodyPr>
          <a:lstStyle/>
          <a:p>
            <a:pPr algn="just"/>
            <a:r>
              <a:rPr kumimoji="1" lang="zh-CN" altLang="en-US" sz="2400" b="1" dirty="0">
                <a:latin typeface="Times New Roman" pitchFamily="18" charset="0"/>
              </a:rPr>
              <a:t>少子向对方</a:t>
            </a:r>
            <a:r>
              <a:rPr kumimoji="1" lang="zh-CN" altLang="en-US" sz="2400" b="1" dirty="0" smtClean="0">
                <a:latin typeface="Times New Roman" pitchFamily="18" charset="0"/>
              </a:rPr>
              <a:t>漂移，称</a:t>
            </a:r>
            <a:r>
              <a:rPr kumimoji="1" lang="zh-CN" altLang="en-US" sz="2400" b="1" dirty="0">
                <a:latin typeface="Times New Roman" pitchFamily="18" charset="0"/>
              </a:rPr>
              <a:t>漂移运动。</a:t>
            </a:r>
          </a:p>
          <a:p>
            <a:pPr algn="just"/>
            <a:r>
              <a:rPr kumimoji="1" lang="zh-CN" altLang="en-US" sz="2400" b="1" dirty="0">
                <a:latin typeface="宋体" pitchFamily="2" charset="-122"/>
              </a:rPr>
              <a:t>漂移运动产生漂移电流。</a:t>
            </a:r>
          </a:p>
        </p:txBody>
      </p:sp>
      <p:sp>
        <p:nvSpPr>
          <p:cNvPr id="64536" name="Text Box 24"/>
          <p:cNvSpPr txBox="1">
            <a:spLocks noChangeArrowheads="1"/>
          </p:cNvSpPr>
          <p:nvPr/>
        </p:nvSpPr>
        <p:spPr bwMode="auto">
          <a:xfrm flipH="1">
            <a:off x="463550" y="5257800"/>
            <a:ext cx="1447800" cy="495300"/>
          </a:xfrm>
          <a:prstGeom prst="rect">
            <a:avLst/>
          </a:prstGeom>
          <a:solidFill>
            <a:srgbClr val="FFFF00"/>
          </a:solidFill>
          <a:ln w="38100" cmpd="dbl">
            <a:solidFill>
              <a:srgbClr val="FF0000"/>
            </a:solidFill>
            <a:miter lim="800000"/>
            <a:headEnd/>
            <a:tailEnd/>
          </a:ln>
        </p:spPr>
        <p:txBody>
          <a:bodyPr wrap="none" anchor="ctr">
            <a:spAutoFit/>
          </a:bodyPr>
          <a:lstStyle/>
          <a:p>
            <a:r>
              <a:rPr kumimoji="1" lang="zh-CN" altLang="en-US" sz="2400" b="1">
                <a:latin typeface="宋体" pitchFamily="2" charset="-122"/>
              </a:rPr>
              <a:t>动态平衡</a:t>
            </a:r>
          </a:p>
        </p:txBody>
      </p:sp>
      <p:sp>
        <p:nvSpPr>
          <p:cNvPr id="64537" name="Text Box 25"/>
          <p:cNvSpPr txBox="1">
            <a:spLocks noChangeArrowheads="1"/>
          </p:cNvSpPr>
          <p:nvPr/>
        </p:nvSpPr>
        <p:spPr bwMode="auto">
          <a:xfrm flipH="1">
            <a:off x="2079625" y="5422900"/>
            <a:ext cx="5913438" cy="387350"/>
          </a:xfrm>
          <a:prstGeom prst="rect">
            <a:avLst/>
          </a:prstGeom>
          <a:noFill/>
          <a:ln w="38100">
            <a:noFill/>
            <a:miter lim="800000"/>
            <a:headEnd/>
            <a:tailEnd/>
          </a:ln>
        </p:spPr>
        <p:txBody>
          <a:bodyPr wrap="none" anchor="ctr">
            <a:spAutoFit/>
          </a:bodyPr>
          <a:lstStyle/>
          <a:p>
            <a:pPr algn="just">
              <a:lnSpc>
                <a:spcPct val="80000"/>
              </a:lnSpc>
              <a:spcBef>
                <a:spcPct val="50000"/>
              </a:spcBef>
            </a:pPr>
            <a:r>
              <a:rPr kumimoji="1" lang="zh-CN" altLang="en-US" sz="2400" b="1">
                <a:latin typeface="宋体" pitchFamily="2" charset="-122"/>
              </a:rPr>
              <a:t>扩散电流 </a:t>
            </a:r>
            <a:r>
              <a:rPr kumimoji="1" lang="en-US" altLang="zh-CN" sz="2400" b="1">
                <a:latin typeface="宋体" pitchFamily="2" charset="-122"/>
              </a:rPr>
              <a:t>= </a:t>
            </a:r>
            <a:r>
              <a:rPr kumimoji="1" lang="zh-CN" altLang="en-US" sz="2400" b="1">
                <a:latin typeface="宋体" pitchFamily="2" charset="-122"/>
              </a:rPr>
              <a:t>漂移电流，</a:t>
            </a:r>
            <a:r>
              <a:rPr kumimoji="1" lang="en-US" altLang="zh-CN" sz="2400" b="1">
                <a:latin typeface="宋体" pitchFamily="2" charset="-122"/>
              </a:rPr>
              <a:t>PN</a:t>
            </a:r>
            <a:r>
              <a:rPr kumimoji="1" lang="zh-CN" altLang="en-US" sz="2400" b="1">
                <a:latin typeface="宋体" pitchFamily="2" charset="-122"/>
              </a:rPr>
              <a:t>结内总电流</a:t>
            </a:r>
            <a:r>
              <a:rPr kumimoji="1" lang="en-US" altLang="zh-CN" sz="2400" b="1">
                <a:latin typeface="宋体" pitchFamily="2" charset="-122"/>
              </a:rPr>
              <a:t>=0</a:t>
            </a:r>
            <a:r>
              <a:rPr kumimoji="1" lang="zh-CN" altLang="en-US" sz="2400" b="1">
                <a:latin typeface="宋体" pitchFamily="2" charset="-122"/>
              </a:rPr>
              <a:t>。</a:t>
            </a:r>
            <a:endParaRPr kumimoji="1" lang="zh-CN" altLang="en-US" sz="2400" b="1">
              <a:latin typeface="Times New Roman" pitchFamily="18" charset="0"/>
            </a:endParaRPr>
          </a:p>
        </p:txBody>
      </p:sp>
      <p:graphicFrame>
        <p:nvGraphicFramePr>
          <p:cNvPr id="4098" name="Object 32"/>
          <p:cNvGraphicFramePr>
            <a:graphicFrameLocks noChangeAspect="1"/>
          </p:cNvGraphicFramePr>
          <p:nvPr/>
        </p:nvGraphicFramePr>
        <p:xfrm>
          <a:off x="6318250" y="3667125"/>
          <a:ext cx="2351088" cy="1266825"/>
        </p:xfrm>
        <a:graphic>
          <a:graphicData uri="http://schemas.openxmlformats.org/presentationml/2006/ole">
            <p:oleObj spid="_x0000_s4098" name="BMP 图象" r:id="rId4" imgW="3057143" imgH="1647619" progId="PBrush">
              <p:embed/>
            </p:oleObj>
          </a:graphicData>
        </a:graphic>
      </p:graphicFrame>
      <p:sp>
        <p:nvSpPr>
          <p:cNvPr id="4116" name="Text Box 35"/>
          <p:cNvSpPr txBox="1">
            <a:spLocks noChangeArrowheads="1"/>
          </p:cNvSpPr>
          <p:nvPr/>
        </p:nvSpPr>
        <p:spPr bwMode="auto">
          <a:xfrm>
            <a:off x="6229350" y="4827588"/>
            <a:ext cx="762000" cy="457200"/>
          </a:xfrm>
          <a:prstGeom prst="rect">
            <a:avLst/>
          </a:prstGeom>
          <a:noFill/>
          <a:ln w="38100">
            <a:noFill/>
            <a:miter lim="800000"/>
            <a:headEnd/>
            <a:tailEnd/>
          </a:ln>
        </p:spPr>
        <p:txBody>
          <a:bodyPr anchor="ctr">
            <a:spAutoFit/>
          </a:bodyPr>
          <a:lstStyle/>
          <a:p>
            <a:pPr algn="ctr"/>
            <a:r>
              <a:rPr kumimoji="1" lang="en-US" altLang="zh-CN" sz="2400" b="1">
                <a:latin typeface="Times New Roman" pitchFamily="18" charset="0"/>
              </a:rPr>
              <a:t>P</a:t>
            </a:r>
            <a:r>
              <a:rPr kumimoji="1" lang="zh-CN" altLang="en-US" sz="2400" b="1">
                <a:latin typeface="Times New Roman" pitchFamily="18" charset="0"/>
              </a:rPr>
              <a:t>区</a:t>
            </a:r>
          </a:p>
        </p:txBody>
      </p:sp>
      <p:sp>
        <p:nvSpPr>
          <p:cNvPr id="4117" name="Text Box 36"/>
          <p:cNvSpPr txBox="1">
            <a:spLocks noChangeArrowheads="1"/>
          </p:cNvSpPr>
          <p:nvPr/>
        </p:nvSpPr>
        <p:spPr bwMode="auto">
          <a:xfrm>
            <a:off x="7829550" y="4865688"/>
            <a:ext cx="762000" cy="457200"/>
          </a:xfrm>
          <a:prstGeom prst="rect">
            <a:avLst/>
          </a:prstGeom>
          <a:noFill/>
          <a:ln w="38100">
            <a:noFill/>
            <a:miter lim="800000"/>
            <a:headEnd/>
            <a:tailEnd/>
          </a:ln>
        </p:spPr>
        <p:txBody>
          <a:bodyPr anchor="ctr">
            <a:spAutoFit/>
          </a:bodyPr>
          <a:lstStyle/>
          <a:p>
            <a:pPr algn="ctr"/>
            <a:r>
              <a:rPr kumimoji="1" lang="en-US" altLang="zh-CN" sz="2400" b="1">
                <a:latin typeface="Times New Roman" pitchFamily="18" charset="0"/>
              </a:rPr>
              <a:t>N</a:t>
            </a:r>
            <a:r>
              <a:rPr kumimoji="1" lang="zh-CN" altLang="en-US" sz="2400" b="1">
                <a:latin typeface="Times New Roman" pitchFamily="18" charset="0"/>
              </a:rPr>
              <a:t>区</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9"/>
                                        </p:tgtEl>
                                        <p:attrNameLst>
                                          <p:attrName>style.visibility</p:attrName>
                                        </p:attrNameLst>
                                      </p:cBhvr>
                                      <p:to>
                                        <p:strVal val="visible"/>
                                      </p:to>
                                    </p:set>
                                    <p:animEffect transition="in" filter="wipe(left)">
                                      <p:cBhvr>
                                        <p:cTn id="7" dur="500"/>
                                        <p:tgtEl>
                                          <p:spTgt spid="64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520"/>
                                        </p:tgtEl>
                                        <p:attrNameLst>
                                          <p:attrName>style.visibility</p:attrName>
                                        </p:attrNameLst>
                                      </p:cBhvr>
                                      <p:to>
                                        <p:strVal val="visible"/>
                                      </p:to>
                                    </p:set>
                                    <p:animEffect transition="in" filter="wipe(up)">
                                      <p:cBhvr>
                                        <p:cTn id="12" dur="500"/>
                                        <p:tgtEl>
                                          <p:spTgt spid="645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21"/>
                                        </p:tgtEl>
                                        <p:attrNameLst>
                                          <p:attrName>style.visibility</p:attrName>
                                        </p:attrNameLst>
                                      </p:cBhvr>
                                      <p:to>
                                        <p:strVal val="visible"/>
                                      </p:to>
                                    </p:set>
                                    <p:animEffect transition="in" filter="wipe(left)">
                                      <p:cBhvr>
                                        <p:cTn id="17" dur="500"/>
                                        <p:tgtEl>
                                          <p:spTgt spid="645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22"/>
                                        </p:tgtEl>
                                        <p:attrNameLst>
                                          <p:attrName>style.visibility</p:attrName>
                                        </p:attrNameLst>
                                      </p:cBhvr>
                                      <p:to>
                                        <p:strVal val="visible"/>
                                      </p:to>
                                    </p:set>
                                    <p:animEffect transition="in" filter="wipe(left)">
                                      <p:cBhvr>
                                        <p:cTn id="22" dur="500"/>
                                        <p:tgtEl>
                                          <p:spTgt spid="645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523"/>
                                        </p:tgtEl>
                                        <p:attrNameLst>
                                          <p:attrName>style.visibility</p:attrName>
                                        </p:attrNameLst>
                                      </p:cBhvr>
                                      <p:to>
                                        <p:strVal val="visible"/>
                                      </p:to>
                                    </p:set>
                                    <p:animEffect transition="in" filter="wipe(left)">
                                      <p:cBhvr>
                                        <p:cTn id="27" dur="500"/>
                                        <p:tgtEl>
                                          <p:spTgt spid="645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4524"/>
                                        </p:tgtEl>
                                        <p:attrNameLst>
                                          <p:attrName>style.visibility</p:attrName>
                                        </p:attrNameLst>
                                      </p:cBhvr>
                                      <p:to>
                                        <p:strVal val="visible"/>
                                      </p:to>
                                    </p:set>
                                    <p:animEffect transition="in" filter="wipe(up)">
                                      <p:cBhvr>
                                        <p:cTn id="32" dur="500"/>
                                        <p:tgtEl>
                                          <p:spTgt spid="645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4525"/>
                                        </p:tgtEl>
                                        <p:attrNameLst>
                                          <p:attrName>style.visibility</p:attrName>
                                        </p:attrNameLst>
                                      </p:cBhvr>
                                      <p:to>
                                        <p:strVal val="visible"/>
                                      </p:to>
                                    </p:set>
                                    <p:animEffect transition="in" filter="wipe(left)">
                                      <p:cBhvr>
                                        <p:cTn id="37" dur="500"/>
                                        <p:tgtEl>
                                          <p:spTgt spid="645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64527"/>
                                        </p:tgtEl>
                                        <p:attrNameLst>
                                          <p:attrName>style.visibility</p:attrName>
                                        </p:attrNameLst>
                                      </p:cBhvr>
                                      <p:to>
                                        <p:strVal val="visible"/>
                                      </p:to>
                                    </p:set>
                                    <p:animEffect transition="in" filter="strips(downLeft)">
                                      <p:cBhvr>
                                        <p:cTn id="42" dur="500"/>
                                        <p:tgtEl>
                                          <p:spTgt spid="645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4529"/>
                                        </p:tgtEl>
                                        <p:attrNameLst>
                                          <p:attrName>style.visibility</p:attrName>
                                        </p:attrNameLst>
                                      </p:cBhvr>
                                      <p:to>
                                        <p:strVal val="visible"/>
                                      </p:to>
                                    </p:set>
                                    <p:animEffect transition="in" filter="wipe(left)">
                                      <p:cBhvr>
                                        <p:cTn id="47" dur="500"/>
                                        <p:tgtEl>
                                          <p:spTgt spid="645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4528"/>
                                        </p:tgtEl>
                                        <p:attrNameLst>
                                          <p:attrName>style.visibility</p:attrName>
                                        </p:attrNameLst>
                                      </p:cBhvr>
                                      <p:to>
                                        <p:strVal val="visible"/>
                                      </p:to>
                                    </p:set>
                                    <p:animEffect transition="in" filter="wipe(up)">
                                      <p:cBhvr>
                                        <p:cTn id="52" dur="500"/>
                                        <p:tgtEl>
                                          <p:spTgt spid="645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64518"/>
                                        </p:tgtEl>
                                        <p:attrNameLst>
                                          <p:attrName>style.visibility</p:attrName>
                                        </p:attrNameLst>
                                      </p:cBhvr>
                                      <p:to>
                                        <p:strVal val="visible"/>
                                      </p:to>
                                    </p:set>
                                    <p:anim calcmode="lin" valueType="num">
                                      <p:cBhvr additive="base">
                                        <p:cTn id="57" dur="500" fill="hold"/>
                                        <p:tgtEl>
                                          <p:spTgt spid="64518"/>
                                        </p:tgtEl>
                                        <p:attrNameLst>
                                          <p:attrName>ppt_x</p:attrName>
                                        </p:attrNameLst>
                                      </p:cBhvr>
                                      <p:tavLst>
                                        <p:tav tm="0">
                                          <p:val>
                                            <p:strVal val="1+#ppt_w/2"/>
                                          </p:val>
                                        </p:tav>
                                        <p:tav tm="100000">
                                          <p:val>
                                            <p:strVal val="#ppt_x"/>
                                          </p:val>
                                        </p:tav>
                                      </p:tavLst>
                                    </p:anim>
                                    <p:anim calcmode="lin" valueType="num">
                                      <p:cBhvr additive="base">
                                        <p:cTn id="58" dur="500" fill="hold"/>
                                        <p:tgtEl>
                                          <p:spTgt spid="64518"/>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4532"/>
                                        </p:tgtEl>
                                        <p:attrNameLst>
                                          <p:attrName>style.visibility</p:attrName>
                                        </p:attrNameLst>
                                      </p:cBhvr>
                                      <p:to>
                                        <p:strVal val="visible"/>
                                      </p:to>
                                    </p:set>
                                    <p:animEffect transition="in" filter="wipe(left)">
                                      <p:cBhvr>
                                        <p:cTn id="63" dur="500"/>
                                        <p:tgtEl>
                                          <p:spTgt spid="645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64533">
                                            <p:txEl>
                                              <p:pRg st="0" end="0"/>
                                            </p:txEl>
                                          </p:spTgt>
                                        </p:tgtEl>
                                        <p:attrNameLst>
                                          <p:attrName>style.visibility</p:attrName>
                                        </p:attrNameLst>
                                      </p:cBhvr>
                                      <p:to>
                                        <p:strVal val="visible"/>
                                      </p:to>
                                    </p:set>
                                    <p:animEffect transition="in" filter="wipe(left)">
                                      <p:cBhvr>
                                        <p:cTn id="68" dur="500"/>
                                        <p:tgtEl>
                                          <p:spTgt spid="64533">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4533">
                                            <p:txEl>
                                              <p:pRg st="1" end="1"/>
                                            </p:txEl>
                                          </p:spTgt>
                                        </p:tgtEl>
                                        <p:attrNameLst>
                                          <p:attrName>style.visibility</p:attrName>
                                        </p:attrNameLst>
                                      </p:cBhvr>
                                      <p:to>
                                        <p:strVal val="visible"/>
                                      </p:to>
                                    </p:set>
                                    <p:animEffect transition="in" filter="wipe(left)">
                                      <p:cBhvr>
                                        <p:cTn id="73" dur="500"/>
                                        <p:tgtEl>
                                          <p:spTgt spid="64533">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64534"/>
                                        </p:tgtEl>
                                        <p:attrNameLst>
                                          <p:attrName>style.visibility</p:attrName>
                                        </p:attrNameLst>
                                      </p:cBhvr>
                                      <p:to>
                                        <p:strVal val="visible"/>
                                      </p:to>
                                    </p:set>
                                    <p:animEffect transition="in" filter="wipe(left)">
                                      <p:cBhvr>
                                        <p:cTn id="78" dur="500"/>
                                        <p:tgtEl>
                                          <p:spTgt spid="6453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4535">
                                            <p:txEl>
                                              <p:pRg st="0" end="0"/>
                                            </p:txEl>
                                          </p:spTgt>
                                        </p:tgtEl>
                                        <p:attrNameLst>
                                          <p:attrName>style.visibility</p:attrName>
                                        </p:attrNameLst>
                                      </p:cBhvr>
                                      <p:to>
                                        <p:strVal val="visible"/>
                                      </p:to>
                                    </p:set>
                                    <p:animEffect transition="in" filter="wipe(left)">
                                      <p:cBhvr>
                                        <p:cTn id="83" dur="500"/>
                                        <p:tgtEl>
                                          <p:spTgt spid="64535">
                                            <p:txEl>
                                              <p:pRg st="0" end="0"/>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4535">
                                            <p:txEl>
                                              <p:pRg st="1" end="1"/>
                                            </p:txEl>
                                          </p:spTgt>
                                        </p:tgtEl>
                                        <p:attrNameLst>
                                          <p:attrName>style.visibility</p:attrName>
                                        </p:attrNameLst>
                                      </p:cBhvr>
                                      <p:to>
                                        <p:strVal val="visible"/>
                                      </p:to>
                                    </p:set>
                                    <p:animEffect transition="in" filter="wipe(left)">
                                      <p:cBhvr>
                                        <p:cTn id="88" dur="500"/>
                                        <p:tgtEl>
                                          <p:spTgt spid="64535">
                                            <p:txEl>
                                              <p:pRg st="1" end="1"/>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4536"/>
                                        </p:tgtEl>
                                        <p:attrNameLst>
                                          <p:attrName>style.visibility</p:attrName>
                                        </p:attrNameLst>
                                      </p:cBhvr>
                                      <p:to>
                                        <p:strVal val="visible"/>
                                      </p:to>
                                    </p:set>
                                    <p:animEffect transition="in" filter="wipe(left)">
                                      <p:cBhvr>
                                        <p:cTn id="93" dur="500"/>
                                        <p:tgtEl>
                                          <p:spTgt spid="6453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4537"/>
                                        </p:tgtEl>
                                        <p:attrNameLst>
                                          <p:attrName>style.visibility</p:attrName>
                                        </p:attrNameLst>
                                      </p:cBhvr>
                                      <p:to>
                                        <p:strVal val="visible"/>
                                      </p:to>
                                    </p:set>
                                    <p:animEffect transition="in" filter="wipe(left)">
                                      <p:cBhvr>
                                        <p:cTn id="98" dur="500"/>
                                        <p:tgtEl>
                                          <p:spTgt spid="64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animBg="1" autoUpdateAnimBg="0"/>
      <p:bldP spid="64519" grpId="0" animBg="1" autoUpdateAnimBg="0"/>
      <p:bldP spid="64520" grpId="0" animBg="1"/>
      <p:bldP spid="64521" grpId="0" animBg="1" autoUpdateAnimBg="0"/>
      <p:bldP spid="64522" grpId="0" animBg="1"/>
      <p:bldP spid="64523" grpId="0" animBg="1" autoUpdateAnimBg="0"/>
      <p:bldP spid="64524" grpId="0" animBg="1"/>
      <p:bldP spid="64525" grpId="0" animBg="1" autoUpdateAnimBg="0"/>
      <p:bldP spid="64527" grpId="0" animBg="1"/>
      <p:bldP spid="64528" grpId="0" animBg="1"/>
      <p:bldP spid="64529" grpId="0" animBg="1" autoUpdateAnimBg="0"/>
      <p:bldP spid="64532" grpId="0" animBg="1" autoUpdateAnimBg="0"/>
      <p:bldP spid="64533" grpId="0" build="p" autoUpdateAnimBg="0"/>
      <p:bldP spid="64534" grpId="0" animBg="1" autoUpdateAnimBg="0"/>
      <p:bldP spid="64535" grpId="0" build="p" autoUpdateAnimBg="0"/>
      <p:bldP spid="64536" grpId="0" animBg="1" autoUpdateAnimBg="0"/>
      <p:bldP spid="6453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a:srcRect/>
          <a:stretch>
            <a:fillRect/>
          </a:stretch>
        </p:blipFill>
        <p:spPr bwMode="auto">
          <a:xfrm>
            <a:off x="2428875" y="1404938"/>
            <a:ext cx="4618038" cy="5287962"/>
          </a:xfrm>
          <a:prstGeom prst="rect">
            <a:avLst/>
          </a:prstGeom>
          <a:noFill/>
          <a:ln w="12700" algn="ctr">
            <a:noFill/>
            <a:miter lim="800000"/>
            <a:headEnd/>
            <a:tailEnd/>
          </a:ln>
        </p:spPr>
      </p:pic>
      <p:sp>
        <p:nvSpPr>
          <p:cNvPr id="335" name="Text Box 26"/>
          <p:cNvSpPr txBox="1">
            <a:spLocks noChangeArrowheads="1"/>
          </p:cNvSpPr>
          <p:nvPr/>
        </p:nvSpPr>
        <p:spPr bwMode="auto">
          <a:xfrm flipH="1">
            <a:off x="296863" y="638175"/>
            <a:ext cx="1447800" cy="495300"/>
          </a:xfrm>
          <a:prstGeom prst="rect">
            <a:avLst/>
          </a:prstGeom>
          <a:solidFill>
            <a:srgbClr val="FFFF00"/>
          </a:solidFill>
          <a:ln w="38100" cmpd="dbl">
            <a:solidFill>
              <a:srgbClr val="FF0000"/>
            </a:solidFill>
            <a:miter lim="800000"/>
            <a:headEnd/>
            <a:tailEnd/>
          </a:ln>
        </p:spPr>
        <p:txBody>
          <a:bodyPr anchor="ctr">
            <a:spAutoFit/>
          </a:bodyPr>
          <a:lstStyle/>
          <a:p>
            <a:r>
              <a:rPr kumimoji="1" lang="en-US" altLang="zh-CN" sz="2400" b="1">
                <a:latin typeface="宋体" pitchFamily="2" charset="-122"/>
              </a:rPr>
              <a:t>PN </a:t>
            </a:r>
            <a:r>
              <a:rPr kumimoji="1" lang="zh-CN" altLang="zh-CN" sz="2400" b="1">
                <a:latin typeface="宋体" pitchFamily="2" charset="-122"/>
              </a:rPr>
              <a:t>结</a:t>
            </a:r>
            <a:endParaRPr kumimoji="1" lang="zh-CN" altLang="en-US" sz="2400" b="1">
              <a:latin typeface="宋体" pitchFamily="2" charset="-122"/>
            </a:endParaRPr>
          </a:p>
        </p:txBody>
      </p:sp>
      <p:sp>
        <p:nvSpPr>
          <p:cNvPr id="336" name="Text Box 27"/>
          <p:cNvSpPr txBox="1">
            <a:spLocks noChangeArrowheads="1"/>
          </p:cNvSpPr>
          <p:nvPr/>
        </p:nvSpPr>
        <p:spPr bwMode="auto">
          <a:xfrm>
            <a:off x="1830388" y="639763"/>
            <a:ext cx="2868612" cy="457200"/>
          </a:xfrm>
          <a:prstGeom prst="rect">
            <a:avLst/>
          </a:prstGeom>
          <a:noFill/>
          <a:ln w="38100">
            <a:noFill/>
            <a:miter lim="800000"/>
            <a:headEnd/>
            <a:tailEnd/>
          </a:ln>
        </p:spPr>
        <p:txBody>
          <a:bodyPr anchor="ctr">
            <a:spAutoFit/>
          </a:bodyPr>
          <a:lstStyle/>
          <a:p>
            <a:pPr algn="just"/>
            <a:r>
              <a:rPr kumimoji="1" lang="zh-CN" altLang="en-US" sz="2400" b="1">
                <a:latin typeface="Times New Roman" pitchFamily="18" charset="0"/>
              </a:rPr>
              <a:t>稳定的空间电荷区</a:t>
            </a:r>
          </a:p>
        </p:txBody>
      </p:sp>
      <p:sp>
        <p:nvSpPr>
          <p:cNvPr id="337" name="Text Box 28"/>
          <p:cNvSpPr txBox="1">
            <a:spLocks noChangeArrowheads="1"/>
          </p:cNvSpPr>
          <p:nvPr/>
        </p:nvSpPr>
        <p:spPr bwMode="auto">
          <a:xfrm>
            <a:off x="4287838" y="603250"/>
            <a:ext cx="2319337" cy="457200"/>
          </a:xfrm>
          <a:prstGeom prst="rect">
            <a:avLst/>
          </a:prstGeom>
          <a:noFill/>
          <a:ln w="38100">
            <a:noFill/>
            <a:miter lim="800000"/>
            <a:headEnd/>
            <a:tailEnd/>
          </a:ln>
        </p:spPr>
        <p:txBody>
          <a:bodyPr anchor="ctr">
            <a:spAutoFit/>
          </a:bodyPr>
          <a:lstStyle/>
          <a:p>
            <a:pPr algn="just"/>
            <a:r>
              <a:rPr kumimoji="1" lang="zh-CN" altLang="en-US" sz="2400" b="1">
                <a:latin typeface="Times New Roman" pitchFamily="18" charset="0"/>
              </a:rPr>
              <a:t>，又称高阻区</a:t>
            </a:r>
          </a:p>
        </p:txBody>
      </p:sp>
      <p:sp>
        <p:nvSpPr>
          <p:cNvPr id="338" name="Text Box 29"/>
          <p:cNvSpPr txBox="1">
            <a:spLocks noChangeArrowheads="1"/>
          </p:cNvSpPr>
          <p:nvPr/>
        </p:nvSpPr>
        <p:spPr bwMode="auto">
          <a:xfrm>
            <a:off x="6397625" y="598488"/>
            <a:ext cx="2557463" cy="461962"/>
          </a:xfrm>
          <a:prstGeom prst="rect">
            <a:avLst/>
          </a:prstGeom>
          <a:noFill/>
          <a:ln w="38100">
            <a:noFill/>
            <a:miter lim="800000"/>
            <a:headEnd/>
            <a:tailEnd/>
          </a:ln>
        </p:spPr>
        <p:txBody>
          <a:bodyPr anchor="ctr">
            <a:spAutoFit/>
          </a:bodyPr>
          <a:lstStyle/>
          <a:p>
            <a:pPr algn="just"/>
            <a:r>
              <a:rPr kumimoji="1" lang="zh-CN" altLang="en-US" sz="2400" b="1">
                <a:latin typeface="Times New Roman" pitchFamily="18" charset="0"/>
              </a:rPr>
              <a:t>，也称耗尽层，</a:t>
            </a:r>
          </a:p>
        </p:txBody>
      </p:sp>
      <p:sp>
        <p:nvSpPr>
          <p:cNvPr id="339" name="Text Box 29"/>
          <p:cNvSpPr txBox="1">
            <a:spLocks noChangeArrowheads="1"/>
          </p:cNvSpPr>
          <p:nvPr/>
        </p:nvSpPr>
        <p:spPr bwMode="auto">
          <a:xfrm>
            <a:off x="1998663" y="1244600"/>
            <a:ext cx="2557462" cy="461963"/>
          </a:xfrm>
          <a:prstGeom prst="rect">
            <a:avLst/>
          </a:prstGeom>
          <a:noFill/>
          <a:ln w="38100">
            <a:noFill/>
            <a:miter lim="800000"/>
            <a:headEnd/>
            <a:tailEnd/>
          </a:ln>
        </p:spPr>
        <p:txBody>
          <a:bodyPr anchor="ctr">
            <a:spAutoFit/>
          </a:bodyPr>
          <a:lstStyle/>
          <a:p>
            <a:pPr algn="just"/>
            <a:r>
              <a:rPr kumimoji="1" lang="zh-CN" altLang="en-US" sz="2400" b="1">
                <a:latin typeface="Times New Roman" pitchFamily="18" charset="0"/>
              </a:rPr>
              <a:t>也称势垒区。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wipe(left)">
                                      <p:cBhvr>
                                        <p:cTn id="7" dur="500"/>
                                        <p:tgtEl>
                                          <p:spTgt spid="3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wipe(left)">
                                      <p:cBhvr>
                                        <p:cTn id="12" dur="500"/>
                                        <p:tgtEl>
                                          <p:spTgt spid="3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
                                        </p:tgtEl>
                                        <p:attrNameLst>
                                          <p:attrName>style.visibility</p:attrName>
                                        </p:attrNameLst>
                                      </p:cBhvr>
                                      <p:to>
                                        <p:strVal val="visible"/>
                                      </p:to>
                                    </p:set>
                                    <p:animEffect transition="in" filter="wipe(left)">
                                      <p:cBhvr>
                                        <p:cTn id="17" dur="500"/>
                                        <p:tgtEl>
                                          <p:spTgt spid="3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
                                        </p:tgtEl>
                                        <p:attrNameLst>
                                          <p:attrName>style.visibility</p:attrName>
                                        </p:attrNameLst>
                                      </p:cBhvr>
                                      <p:to>
                                        <p:strVal val="visible"/>
                                      </p:to>
                                    </p:set>
                                    <p:animEffect transition="in" filter="wipe(left)">
                                      <p:cBhvr>
                                        <p:cTn id="22" dur="500"/>
                                        <p:tgtEl>
                                          <p:spTgt spid="3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9"/>
                                        </p:tgtEl>
                                        <p:attrNameLst>
                                          <p:attrName>style.visibility</p:attrName>
                                        </p:attrNameLst>
                                      </p:cBhvr>
                                      <p:to>
                                        <p:strVal val="visible"/>
                                      </p:to>
                                    </p:set>
                                    <p:animEffect transition="in" filter="wipe(left)">
                                      <p:cBhvr>
                                        <p:cTn id="27" dur="5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animBg="1" autoUpdateAnimBg="0"/>
      <p:bldP spid="336" grpId="0" autoUpdateAnimBg="0"/>
      <p:bldP spid="337" grpId="0" autoUpdateAnimBg="0"/>
      <p:bldP spid="338" grpId="0" autoUpdateAnimBg="0"/>
      <p:bldP spid="33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84350" y="2197100"/>
            <a:ext cx="5635625" cy="1676400"/>
            <a:chOff x="3417" y="7599"/>
            <a:chExt cx="5790" cy="1802"/>
          </a:xfrm>
        </p:grpSpPr>
        <p:sp>
          <p:nvSpPr>
            <p:cNvPr id="5164" name="Rectangle 3"/>
            <p:cNvSpPr>
              <a:spLocks noChangeAspect="1" noChangeArrowheads="1"/>
            </p:cNvSpPr>
            <p:nvPr/>
          </p:nvSpPr>
          <p:spPr bwMode="auto">
            <a:xfrm>
              <a:off x="3417" y="7613"/>
              <a:ext cx="3012" cy="1783"/>
            </a:xfrm>
            <a:prstGeom prst="rect">
              <a:avLst/>
            </a:prstGeom>
            <a:noFill/>
            <a:ln w="31750">
              <a:solidFill>
                <a:srgbClr val="000000"/>
              </a:solidFill>
              <a:miter lim="800000"/>
              <a:headEnd/>
              <a:tailEnd/>
            </a:ln>
          </p:spPr>
          <p:txBody>
            <a:bodyPr anchor="ctr"/>
            <a:lstStyle/>
            <a:p>
              <a:endParaRPr kumimoji="1" lang="zh-CN" altLang="en-US" sz="2400">
                <a:latin typeface="Times New Roman" pitchFamily="18" charset="0"/>
              </a:endParaRPr>
            </a:p>
          </p:txBody>
        </p:sp>
        <p:sp>
          <p:nvSpPr>
            <p:cNvPr id="5165" name="Rectangle 4"/>
            <p:cNvSpPr>
              <a:spLocks noChangeAspect="1" noChangeArrowheads="1"/>
            </p:cNvSpPr>
            <p:nvPr/>
          </p:nvSpPr>
          <p:spPr bwMode="auto">
            <a:xfrm>
              <a:off x="6429" y="7614"/>
              <a:ext cx="2748" cy="1782"/>
            </a:xfrm>
            <a:prstGeom prst="rect">
              <a:avLst/>
            </a:prstGeom>
            <a:noFill/>
            <a:ln w="31750">
              <a:solidFill>
                <a:srgbClr val="000000"/>
              </a:solidFill>
              <a:miter lim="800000"/>
              <a:headEnd/>
              <a:tailEnd/>
            </a:ln>
          </p:spPr>
          <p:txBody>
            <a:bodyPr anchor="ctr"/>
            <a:lstStyle/>
            <a:p>
              <a:endParaRPr kumimoji="1" lang="zh-CN" altLang="en-US" sz="2400">
                <a:latin typeface="Times New Roman" pitchFamily="18" charset="0"/>
              </a:endParaRPr>
            </a:p>
          </p:txBody>
        </p:sp>
        <p:sp>
          <p:nvSpPr>
            <p:cNvPr id="5166" name="Line 5"/>
            <p:cNvSpPr>
              <a:spLocks noChangeAspect="1" noChangeShapeType="1"/>
            </p:cNvSpPr>
            <p:nvPr/>
          </p:nvSpPr>
          <p:spPr bwMode="auto">
            <a:xfrm>
              <a:off x="5817" y="7599"/>
              <a:ext cx="0" cy="1797"/>
            </a:xfrm>
            <a:prstGeom prst="line">
              <a:avLst/>
            </a:prstGeom>
            <a:noFill/>
            <a:ln w="31750">
              <a:solidFill>
                <a:srgbClr val="000000"/>
              </a:solidFill>
              <a:prstDash val="dash"/>
              <a:round/>
              <a:headEnd/>
              <a:tailEnd/>
            </a:ln>
          </p:spPr>
          <p:txBody>
            <a:bodyPr anchor="ctr"/>
            <a:lstStyle/>
            <a:p>
              <a:endParaRPr lang="zh-CN" altLang="en-US"/>
            </a:p>
          </p:txBody>
        </p:sp>
        <p:sp>
          <p:nvSpPr>
            <p:cNvPr id="5167" name="Line 6"/>
            <p:cNvSpPr>
              <a:spLocks noChangeAspect="1" noChangeShapeType="1"/>
            </p:cNvSpPr>
            <p:nvPr/>
          </p:nvSpPr>
          <p:spPr bwMode="auto">
            <a:xfrm>
              <a:off x="6927" y="7599"/>
              <a:ext cx="0" cy="1797"/>
            </a:xfrm>
            <a:prstGeom prst="line">
              <a:avLst/>
            </a:prstGeom>
            <a:noFill/>
            <a:ln w="19050">
              <a:solidFill>
                <a:srgbClr val="000000"/>
              </a:solidFill>
              <a:prstDash val="dash"/>
              <a:round/>
              <a:headEnd/>
              <a:tailEnd/>
            </a:ln>
          </p:spPr>
          <p:txBody>
            <a:bodyPr anchor="ctr"/>
            <a:lstStyle/>
            <a:p>
              <a:endParaRPr lang="zh-CN" altLang="en-US"/>
            </a:p>
          </p:txBody>
        </p:sp>
        <p:graphicFrame>
          <p:nvGraphicFramePr>
            <p:cNvPr id="5122" name="Object 7"/>
            <p:cNvGraphicFramePr>
              <a:graphicFrameLocks/>
            </p:cNvGraphicFramePr>
            <p:nvPr/>
          </p:nvGraphicFramePr>
          <p:xfrm>
            <a:off x="7977" y="8194"/>
            <a:ext cx="675" cy="675"/>
          </p:xfrm>
          <a:graphic>
            <a:graphicData uri="http://schemas.openxmlformats.org/presentationml/2006/ole">
              <p:oleObj spid="_x0000_s5122" name="Equation" r:id="rId4" imgW="164814" imgH="177492" progId="Equation.DSMT4">
                <p:embed/>
              </p:oleObj>
            </a:graphicData>
          </a:graphic>
        </p:graphicFrame>
        <p:graphicFrame>
          <p:nvGraphicFramePr>
            <p:cNvPr id="5123" name="Object 8"/>
            <p:cNvGraphicFramePr>
              <a:graphicFrameLocks/>
            </p:cNvGraphicFramePr>
            <p:nvPr/>
          </p:nvGraphicFramePr>
          <p:xfrm>
            <a:off x="7977" y="8726"/>
            <a:ext cx="675" cy="675"/>
          </p:xfrm>
          <a:graphic>
            <a:graphicData uri="http://schemas.openxmlformats.org/presentationml/2006/ole">
              <p:oleObj spid="_x0000_s5123" name="Equation" r:id="rId5" imgW="164814" imgH="177492" progId="Equation.DSMT4">
                <p:embed/>
              </p:oleObj>
            </a:graphicData>
          </a:graphic>
        </p:graphicFrame>
        <p:graphicFrame>
          <p:nvGraphicFramePr>
            <p:cNvPr id="5124" name="Object 9"/>
            <p:cNvGraphicFramePr>
              <a:graphicFrameLocks/>
            </p:cNvGraphicFramePr>
            <p:nvPr/>
          </p:nvGraphicFramePr>
          <p:xfrm>
            <a:off x="7977" y="7664"/>
            <a:ext cx="675" cy="675"/>
          </p:xfrm>
          <a:graphic>
            <a:graphicData uri="http://schemas.openxmlformats.org/presentationml/2006/ole">
              <p:oleObj spid="_x0000_s5124" name="Equation" r:id="rId6" imgW="164814" imgH="177492" progId="Equation.DSMT4">
                <p:embed/>
              </p:oleObj>
            </a:graphicData>
          </a:graphic>
        </p:graphicFrame>
        <p:graphicFrame>
          <p:nvGraphicFramePr>
            <p:cNvPr id="5125" name="Object 10"/>
            <p:cNvGraphicFramePr>
              <a:graphicFrameLocks/>
            </p:cNvGraphicFramePr>
            <p:nvPr/>
          </p:nvGraphicFramePr>
          <p:xfrm>
            <a:off x="7407" y="8194"/>
            <a:ext cx="675" cy="675"/>
          </p:xfrm>
          <a:graphic>
            <a:graphicData uri="http://schemas.openxmlformats.org/presentationml/2006/ole">
              <p:oleObj spid="_x0000_s5125" name="Equation" r:id="rId7" imgW="164814" imgH="177492" progId="Equation.DSMT4">
                <p:embed/>
              </p:oleObj>
            </a:graphicData>
          </a:graphic>
        </p:graphicFrame>
        <p:graphicFrame>
          <p:nvGraphicFramePr>
            <p:cNvPr id="5126" name="Object 11"/>
            <p:cNvGraphicFramePr>
              <a:graphicFrameLocks/>
            </p:cNvGraphicFramePr>
            <p:nvPr/>
          </p:nvGraphicFramePr>
          <p:xfrm>
            <a:off x="7407" y="8726"/>
            <a:ext cx="675" cy="675"/>
          </p:xfrm>
          <a:graphic>
            <a:graphicData uri="http://schemas.openxmlformats.org/presentationml/2006/ole">
              <p:oleObj spid="_x0000_s5126" name="Equation" r:id="rId8" imgW="164814" imgH="177492" progId="Equation.DSMT4">
                <p:embed/>
              </p:oleObj>
            </a:graphicData>
          </a:graphic>
        </p:graphicFrame>
        <p:graphicFrame>
          <p:nvGraphicFramePr>
            <p:cNvPr id="5127" name="Object 12"/>
            <p:cNvGraphicFramePr>
              <a:graphicFrameLocks/>
            </p:cNvGraphicFramePr>
            <p:nvPr/>
          </p:nvGraphicFramePr>
          <p:xfrm>
            <a:off x="7407" y="7664"/>
            <a:ext cx="675" cy="675"/>
          </p:xfrm>
          <a:graphic>
            <a:graphicData uri="http://schemas.openxmlformats.org/presentationml/2006/ole">
              <p:oleObj spid="_x0000_s5127" name="Equation" r:id="rId9" imgW="164814" imgH="177492" progId="Equation.DSMT4">
                <p:embed/>
              </p:oleObj>
            </a:graphicData>
          </a:graphic>
        </p:graphicFrame>
        <p:graphicFrame>
          <p:nvGraphicFramePr>
            <p:cNvPr id="5128" name="Object 13"/>
            <p:cNvGraphicFramePr>
              <a:graphicFrameLocks/>
            </p:cNvGraphicFramePr>
            <p:nvPr/>
          </p:nvGraphicFramePr>
          <p:xfrm>
            <a:off x="6867" y="8194"/>
            <a:ext cx="675" cy="675"/>
          </p:xfrm>
          <a:graphic>
            <a:graphicData uri="http://schemas.openxmlformats.org/presentationml/2006/ole">
              <p:oleObj spid="_x0000_s5128" name="Equation" r:id="rId10" imgW="164814" imgH="177492" progId="Equation.DSMT4">
                <p:embed/>
              </p:oleObj>
            </a:graphicData>
          </a:graphic>
        </p:graphicFrame>
        <p:graphicFrame>
          <p:nvGraphicFramePr>
            <p:cNvPr id="5129" name="Object 14"/>
            <p:cNvGraphicFramePr>
              <a:graphicFrameLocks/>
            </p:cNvGraphicFramePr>
            <p:nvPr/>
          </p:nvGraphicFramePr>
          <p:xfrm>
            <a:off x="6867" y="8726"/>
            <a:ext cx="675" cy="675"/>
          </p:xfrm>
          <a:graphic>
            <a:graphicData uri="http://schemas.openxmlformats.org/presentationml/2006/ole">
              <p:oleObj spid="_x0000_s5129" name="Equation" r:id="rId11" imgW="164814" imgH="177492" progId="Equation.DSMT4">
                <p:embed/>
              </p:oleObj>
            </a:graphicData>
          </a:graphic>
        </p:graphicFrame>
        <p:graphicFrame>
          <p:nvGraphicFramePr>
            <p:cNvPr id="5130" name="Object 15"/>
            <p:cNvGraphicFramePr>
              <a:graphicFrameLocks/>
            </p:cNvGraphicFramePr>
            <p:nvPr/>
          </p:nvGraphicFramePr>
          <p:xfrm>
            <a:off x="6867" y="7664"/>
            <a:ext cx="675" cy="675"/>
          </p:xfrm>
          <a:graphic>
            <a:graphicData uri="http://schemas.openxmlformats.org/presentationml/2006/ole">
              <p:oleObj spid="_x0000_s5130" name="Equation" r:id="rId12" imgW="164814" imgH="177492" progId="Equation.DSMT4">
                <p:embed/>
              </p:oleObj>
            </a:graphicData>
          </a:graphic>
        </p:graphicFrame>
        <p:graphicFrame>
          <p:nvGraphicFramePr>
            <p:cNvPr id="5131" name="Object 16"/>
            <p:cNvGraphicFramePr>
              <a:graphicFrameLocks/>
            </p:cNvGraphicFramePr>
            <p:nvPr/>
          </p:nvGraphicFramePr>
          <p:xfrm>
            <a:off x="6365" y="8194"/>
            <a:ext cx="675" cy="675"/>
          </p:xfrm>
          <a:graphic>
            <a:graphicData uri="http://schemas.openxmlformats.org/presentationml/2006/ole">
              <p:oleObj spid="_x0000_s5131" name="Equation" r:id="rId13" imgW="164814" imgH="177492" progId="Equation.DSMT4">
                <p:embed/>
              </p:oleObj>
            </a:graphicData>
          </a:graphic>
        </p:graphicFrame>
        <p:graphicFrame>
          <p:nvGraphicFramePr>
            <p:cNvPr id="5132" name="Object 17"/>
            <p:cNvGraphicFramePr>
              <a:graphicFrameLocks/>
            </p:cNvGraphicFramePr>
            <p:nvPr/>
          </p:nvGraphicFramePr>
          <p:xfrm>
            <a:off x="6365" y="8726"/>
            <a:ext cx="675" cy="675"/>
          </p:xfrm>
          <a:graphic>
            <a:graphicData uri="http://schemas.openxmlformats.org/presentationml/2006/ole">
              <p:oleObj spid="_x0000_s5132" name="Equation" r:id="rId14" imgW="164814" imgH="177492" progId="Equation.DSMT4">
                <p:embed/>
              </p:oleObj>
            </a:graphicData>
          </a:graphic>
        </p:graphicFrame>
        <p:graphicFrame>
          <p:nvGraphicFramePr>
            <p:cNvPr id="5133" name="Object 18"/>
            <p:cNvGraphicFramePr>
              <a:graphicFrameLocks/>
            </p:cNvGraphicFramePr>
            <p:nvPr/>
          </p:nvGraphicFramePr>
          <p:xfrm>
            <a:off x="6365" y="7664"/>
            <a:ext cx="675" cy="675"/>
          </p:xfrm>
          <a:graphic>
            <a:graphicData uri="http://schemas.openxmlformats.org/presentationml/2006/ole">
              <p:oleObj spid="_x0000_s5133" name="Equation" r:id="rId15" imgW="164814" imgH="177492" progId="Equation.DSMT4">
                <p:embed/>
              </p:oleObj>
            </a:graphicData>
          </a:graphic>
        </p:graphicFrame>
        <p:grpSp>
          <p:nvGrpSpPr>
            <p:cNvPr id="5168" name="Group 19"/>
            <p:cNvGrpSpPr>
              <a:grpSpLocks noChangeAspect="1"/>
            </p:cNvGrpSpPr>
            <p:nvPr/>
          </p:nvGrpSpPr>
          <p:grpSpPr bwMode="auto">
            <a:xfrm>
              <a:off x="5900" y="7790"/>
              <a:ext cx="380" cy="329"/>
              <a:chOff x="10257" y="11268"/>
              <a:chExt cx="360" cy="312"/>
            </a:xfrm>
          </p:grpSpPr>
          <p:sp>
            <p:nvSpPr>
              <p:cNvPr id="5238" name="Oval 2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39" name="Line 2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69" name="Group 22"/>
            <p:cNvGrpSpPr>
              <a:grpSpLocks noChangeAspect="1"/>
            </p:cNvGrpSpPr>
            <p:nvPr/>
          </p:nvGrpSpPr>
          <p:grpSpPr bwMode="auto">
            <a:xfrm>
              <a:off x="5900" y="8318"/>
              <a:ext cx="380" cy="329"/>
              <a:chOff x="10257" y="11268"/>
              <a:chExt cx="360" cy="312"/>
            </a:xfrm>
          </p:grpSpPr>
          <p:sp>
            <p:nvSpPr>
              <p:cNvPr id="5236" name="Oval 23"/>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37" name="Line 24"/>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0" name="Group 25"/>
            <p:cNvGrpSpPr>
              <a:grpSpLocks noChangeAspect="1"/>
            </p:cNvGrpSpPr>
            <p:nvPr/>
          </p:nvGrpSpPr>
          <p:grpSpPr bwMode="auto">
            <a:xfrm>
              <a:off x="5900" y="8852"/>
              <a:ext cx="380" cy="329"/>
              <a:chOff x="10257" y="11268"/>
              <a:chExt cx="360" cy="312"/>
            </a:xfrm>
          </p:grpSpPr>
          <p:sp>
            <p:nvSpPr>
              <p:cNvPr id="5234" name="Oval 26"/>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35" name="Line 27"/>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1" name="Group 28"/>
            <p:cNvGrpSpPr>
              <a:grpSpLocks noChangeAspect="1"/>
            </p:cNvGrpSpPr>
            <p:nvPr/>
          </p:nvGrpSpPr>
          <p:grpSpPr bwMode="auto">
            <a:xfrm>
              <a:off x="5278" y="7790"/>
              <a:ext cx="380" cy="329"/>
              <a:chOff x="10257" y="11268"/>
              <a:chExt cx="360" cy="312"/>
            </a:xfrm>
          </p:grpSpPr>
          <p:sp>
            <p:nvSpPr>
              <p:cNvPr id="5232" name="Oval 29"/>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33" name="Line 30"/>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2" name="Group 31"/>
            <p:cNvGrpSpPr>
              <a:grpSpLocks noChangeAspect="1"/>
            </p:cNvGrpSpPr>
            <p:nvPr/>
          </p:nvGrpSpPr>
          <p:grpSpPr bwMode="auto">
            <a:xfrm>
              <a:off x="5278" y="8318"/>
              <a:ext cx="380" cy="329"/>
              <a:chOff x="10257" y="11268"/>
              <a:chExt cx="360" cy="312"/>
            </a:xfrm>
          </p:grpSpPr>
          <p:sp>
            <p:nvSpPr>
              <p:cNvPr id="5230" name="Oval 3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31" name="Line 3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3" name="Group 34"/>
            <p:cNvGrpSpPr>
              <a:grpSpLocks noChangeAspect="1"/>
            </p:cNvGrpSpPr>
            <p:nvPr/>
          </p:nvGrpSpPr>
          <p:grpSpPr bwMode="auto">
            <a:xfrm>
              <a:off x="5278" y="8852"/>
              <a:ext cx="380" cy="329"/>
              <a:chOff x="10257" y="11268"/>
              <a:chExt cx="360" cy="312"/>
            </a:xfrm>
          </p:grpSpPr>
          <p:sp>
            <p:nvSpPr>
              <p:cNvPr id="5228" name="Oval 3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29" name="Line 3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4" name="Group 37"/>
            <p:cNvGrpSpPr>
              <a:grpSpLocks noChangeAspect="1"/>
            </p:cNvGrpSpPr>
            <p:nvPr/>
          </p:nvGrpSpPr>
          <p:grpSpPr bwMode="auto">
            <a:xfrm>
              <a:off x="4738" y="7799"/>
              <a:ext cx="380" cy="329"/>
              <a:chOff x="10257" y="11268"/>
              <a:chExt cx="360" cy="312"/>
            </a:xfrm>
          </p:grpSpPr>
          <p:sp>
            <p:nvSpPr>
              <p:cNvPr id="5226" name="Oval 3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27" name="Line 3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5" name="Group 40"/>
            <p:cNvGrpSpPr>
              <a:grpSpLocks noChangeAspect="1"/>
            </p:cNvGrpSpPr>
            <p:nvPr/>
          </p:nvGrpSpPr>
          <p:grpSpPr bwMode="auto">
            <a:xfrm>
              <a:off x="4738" y="8327"/>
              <a:ext cx="380" cy="329"/>
              <a:chOff x="10257" y="11268"/>
              <a:chExt cx="360" cy="312"/>
            </a:xfrm>
          </p:grpSpPr>
          <p:sp>
            <p:nvSpPr>
              <p:cNvPr id="5224" name="Oval 4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25" name="Line 4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6" name="Group 43"/>
            <p:cNvGrpSpPr>
              <a:grpSpLocks noChangeAspect="1"/>
            </p:cNvGrpSpPr>
            <p:nvPr/>
          </p:nvGrpSpPr>
          <p:grpSpPr bwMode="auto">
            <a:xfrm>
              <a:off x="4738" y="8861"/>
              <a:ext cx="380" cy="329"/>
              <a:chOff x="10257" y="11268"/>
              <a:chExt cx="360" cy="312"/>
            </a:xfrm>
          </p:grpSpPr>
          <p:sp>
            <p:nvSpPr>
              <p:cNvPr id="5222" name="Oval 44"/>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23" name="Line 45"/>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7" name="Group 46"/>
            <p:cNvGrpSpPr>
              <a:grpSpLocks noChangeAspect="1"/>
            </p:cNvGrpSpPr>
            <p:nvPr/>
          </p:nvGrpSpPr>
          <p:grpSpPr bwMode="auto">
            <a:xfrm>
              <a:off x="4228" y="7799"/>
              <a:ext cx="380" cy="329"/>
              <a:chOff x="10257" y="11268"/>
              <a:chExt cx="360" cy="312"/>
            </a:xfrm>
          </p:grpSpPr>
          <p:sp>
            <p:nvSpPr>
              <p:cNvPr id="5220" name="Oval 4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21" name="Line 4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8" name="Group 49"/>
            <p:cNvGrpSpPr>
              <a:grpSpLocks noChangeAspect="1"/>
            </p:cNvGrpSpPr>
            <p:nvPr/>
          </p:nvGrpSpPr>
          <p:grpSpPr bwMode="auto">
            <a:xfrm>
              <a:off x="4228" y="8327"/>
              <a:ext cx="380" cy="329"/>
              <a:chOff x="10257" y="11268"/>
              <a:chExt cx="360" cy="312"/>
            </a:xfrm>
          </p:grpSpPr>
          <p:sp>
            <p:nvSpPr>
              <p:cNvPr id="5218" name="Oval 5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19" name="Line 5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9" name="Group 52"/>
            <p:cNvGrpSpPr>
              <a:grpSpLocks noChangeAspect="1"/>
            </p:cNvGrpSpPr>
            <p:nvPr/>
          </p:nvGrpSpPr>
          <p:grpSpPr bwMode="auto">
            <a:xfrm>
              <a:off x="4228" y="8861"/>
              <a:ext cx="380" cy="329"/>
              <a:chOff x="10257" y="11268"/>
              <a:chExt cx="360" cy="312"/>
            </a:xfrm>
          </p:grpSpPr>
          <p:sp>
            <p:nvSpPr>
              <p:cNvPr id="5216" name="Oval 53"/>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17" name="Line 54"/>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sp>
          <p:nvSpPr>
            <p:cNvPr id="5180" name="Oval 55"/>
            <p:cNvSpPr>
              <a:spLocks noChangeArrowheads="1"/>
            </p:cNvSpPr>
            <p:nvPr/>
          </p:nvSpPr>
          <p:spPr bwMode="auto">
            <a:xfrm>
              <a:off x="4130" y="8097"/>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1" name="Oval 56"/>
            <p:cNvSpPr>
              <a:spLocks noChangeArrowheads="1"/>
            </p:cNvSpPr>
            <p:nvPr/>
          </p:nvSpPr>
          <p:spPr bwMode="auto">
            <a:xfrm>
              <a:off x="4130" y="8595"/>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2" name="Oval 57"/>
            <p:cNvSpPr>
              <a:spLocks noChangeArrowheads="1"/>
            </p:cNvSpPr>
            <p:nvPr/>
          </p:nvSpPr>
          <p:spPr bwMode="auto">
            <a:xfrm>
              <a:off x="4130" y="9144"/>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3" name="Oval 58"/>
            <p:cNvSpPr>
              <a:spLocks noChangeArrowheads="1"/>
            </p:cNvSpPr>
            <p:nvPr/>
          </p:nvSpPr>
          <p:spPr bwMode="auto">
            <a:xfrm>
              <a:off x="4625" y="8097"/>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4" name="Oval 59"/>
            <p:cNvSpPr>
              <a:spLocks noChangeArrowheads="1"/>
            </p:cNvSpPr>
            <p:nvPr/>
          </p:nvSpPr>
          <p:spPr bwMode="auto">
            <a:xfrm>
              <a:off x="4625" y="8595"/>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5" name="Oval 60"/>
            <p:cNvSpPr>
              <a:spLocks noChangeArrowheads="1"/>
            </p:cNvSpPr>
            <p:nvPr/>
          </p:nvSpPr>
          <p:spPr bwMode="auto">
            <a:xfrm>
              <a:off x="4625" y="9144"/>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6" name="Oval 61"/>
            <p:cNvSpPr>
              <a:spLocks noChangeArrowheads="1"/>
            </p:cNvSpPr>
            <p:nvPr/>
          </p:nvSpPr>
          <p:spPr bwMode="auto">
            <a:xfrm>
              <a:off x="5135" y="8067"/>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7" name="Oval 62"/>
            <p:cNvSpPr>
              <a:spLocks noChangeArrowheads="1"/>
            </p:cNvSpPr>
            <p:nvPr/>
          </p:nvSpPr>
          <p:spPr bwMode="auto">
            <a:xfrm>
              <a:off x="5135" y="8565"/>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8" name="Oval 63"/>
            <p:cNvSpPr>
              <a:spLocks noChangeArrowheads="1"/>
            </p:cNvSpPr>
            <p:nvPr/>
          </p:nvSpPr>
          <p:spPr bwMode="auto">
            <a:xfrm>
              <a:off x="5135" y="9114"/>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9" name="Oval 64"/>
            <p:cNvSpPr>
              <a:spLocks noChangeArrowheads="1"/>
            </p:cNvSpPr>
            <p:nvPr/>
          </p:nvSpPr>
          <p:spPr bwMode="auto">
            <a:xfrm>
              <a:off x="5615" y="8097"/>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0" name="Oval 65"/>
            <p:cNvSpPr>
              <a:spLocks noChangeArrowheads="1"/>
            </p:cNvSpPr>
            <p:nvPr/>
          </p:nvSpPr>
          <p:spPr bwMode="auto">
            <a:xfrm>
              <a:off x="5615" y="8595"/>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1" name="Oval 66"/>
            <p:cNvSpPr>
              <a:spLocks noChangeArrowheads="1"/>
            </p:cNvSpPr>
            <p:nvPr/>
          </p:nvSpPr>
          <p:spPr bwMode="auto">
            <a:xfrm>
              <a:off x="5615" y="9144"/>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2" name="Oval 67"/>
            <p:cNvSpPr>
              <a:spLocks noChangeAspect="1" noChangeArrowheads="1"/>
            </p:cNvSpPr>
            <p:nvPr/>
          </p:nvSpPr>
          <p:spPr bwMode="auto">
            <a:xfrm>
              <a:off x="7279" y="9264"/>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3" name="Oval 68"/>
            <p:cNvSpPr>
              <a:spLocks noChangeAspect="1" noChangeArrowheads="1"/>
            </p:cNvSpPr>
            <p:nvPr/>
          </p:nvSpPr>
          <p:spPr bwMode="auto">
            <a:xfrm>
              <a:off x="7279" y="8736"/>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4" name="Oval 69"/>
            <p:cNvSpPr>
              <a:spLocks noChangeAspect="1" noChangeArrowheads="1"/>
            </p:cNvSpPr>
            <p:nvPr/>
          </p:nvSpPr>
          <p:spPr bwMode="auto">
            <a:xfrm>
              <a:off x="7279" y="8223"/>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5" name="Oval 70"/>
            <p:cNvSpPr>
              <a:spLocks noChangeAspect="1" noChangeArrowheads="1"/>
            </p:cNvSpPr>
            <p:nvPr/>
          </p:nvSpPr>
          <p:spPr bwMode="auto">
            <a:xfrm>
              <a:off x="7849" y="9234"/>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6" name="Oval 71"/>
            <p:cNvSpPr>
              <a:spLocks noChangeAspect="1" noChangeArrowheads="1"/>
            </p:cNvSpPr>
            <p:nvPr/>
          </p:nvSpPr>
          <p:spPr bwMode="auto">
            <a:xfrm>
              <a:off x="7849" y="8706"/>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7" name="Oval 72"/>
            <p:cNvSpPr>
              <a:spLocks noChangeAspect="1" noChangeArrowheads="1"/>
            </p:cNvSpPr>
            <p:nvPr/>
          </p:nvSpPr>
          <p:spPr bwMode="auto">
            <a:xfrm>
              <a:off x="7849" y="8193"/>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8" name="Oval 73"/>
            <p:cNvSpPr>
              <a:spLocks noChangeAspect="1" noChangeArrowheads="1"/>
            </p:cNvSpPr>
            <p:nvPr/>
          </p:nvSpPr>
          <p:spPr bwMode="auto">
            <a:xfrm>
              <a:off x="8419" y="9219"/>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9" name="Oval 74"/>
            <p:cNvSpPr>
              <a:spLocks noChangeAspect="1" noChangeArrowheads="1"/>
            </p:cNvSpPr>
            <p:nvPr/>
          </p:nvSpPr>
          <p:spPr bwMode="auto">
            <a:xfrm>
              <a:off x="8419" y="8691"/>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200" name="Oval 75"/>
            <p:cNvSpPr>
              <a:spLocks noChangeAspect="1" noChangeArrowheads="1"/>
            </p:cNvSpPr>
            <p:nvPr/>
          </p:nvSpPr>
          <p:spPr bwMode="auto">
            <a:xfrm>
              <a:off x="8419" y="8178"/>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grpSp>
          <p:nvGrpSpPr>
            <p:cNvPr id="5201" name="Group 76"/>
            <p:cNvGrpSpPr>
              <a:grpSpLocks noChangeAspect="1"/>
            </p:cNvGrpSpPr>
            <p:nvPr/>
          </p:nvGrpSpPr>
          <p:grpSpPr bwMode="auto">
            <a:xfrm>
              <a:off x="3665" y="7821"/>
              <a:ext cx="380" cy="329"/>
              <a:chOff x="10257" y="11268"/>
              <a:chExt cx="360" cy="312"/>
            </a:xfrm>
          </p:grpSpPr>
          <p:sp>
            <p:nvSpPr>
              <p:cNvPr id="5214" name="Oval 7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15" name="Line 7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202" name="Group 79"/>
            <p:cNvGrpSpPr>
              <a:grpSpLocks noChangeAspect="1"/>
            </p:cNvGrpSpPr>
            <p:nvPr/>
          </p:nvGrpSpPr>
          <p:grpSpPr bwMode="auto">
            <a:xfrm>
              <a:off x="3665" y="8349"/>
              <a:ext cx="380" cy="329"/>
              <a:chOff x="10257" y="11268"/>
              <a:chExt cx="360" cy="312"/>
            </a:xfrm>
          </p:grpSpPr>
          <p:sp>
            <p:nvSpPr>
              <p:cNvPr id="5212" name="Oval 8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13" name="Line 8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203" name="Group 82"/>
            <p:cNvGrpSpPr>
              <a:grpSpLocks noChangeAspect="1"/>
            </p:cNvGrpSpPr>
            <p:nvPr/>
          </p:nvGrpSpPr>
          <p:grpSpPr bwMode="auto">
            <a:xfrm>
              <a:off x="3665" y="8883"/>
              <a:ext cx="380" cy="329"/>
              <a:chOff x="10257" y="11268"/>
              <a:chExt cx="360" cy="312"/>
            </a:xfrm>
          </p:grpSpPr>
          <p:sp>
            <p:nvSpPr>
              <p:cNvPr id="5210" name="Oval 83"/>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11" name="Line 84"/>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sp>
          <p:nvSpPr>
            <p:cNvPr id="5204" name="Oval 85"/>
            <p:cNvSpPr>
              <a:spLocks noChangeArrowheads="1"/>
            </p:cNvSpPr>
            <p:nvPr/>
          </p:nvSpPr>
          <p:spPr bwMode="auto">
            <a:xfrm>
              <a:off x="3567" y="8119"/>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205" name="Oval 86"/>
            <p:cNvSpPr>
              <a:spLocks noChangeArrowheads="1"/>
            </p:cNvSpPr>
            <p:nvPr/>
          </p:nvSpPr>
          <p:spPr bwMode="auto">
            <a:xfrm>
              <a:off x="3567" y="8617"/>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206" name="Oval 87"/>
            <p:cNvSpPr>
              <a:spLocks noChangeArrowheads="1"/>
            </p:cNvSpPr>
            <p:nvPr/>
          </p:nvSpPr>
          <p:spPr bwMode="auto">
            <a:xfrm>
              <a:off x="3567" y="9166"/>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graphicFrame>
          <p:nvGraphicFramePr>
            <p:cNvPr id="5134" name="Object 88"/>
            <p:cNvGraphicFramePr>
              <a:graphicFrameLocks/>
            </p:cNvGraphicFramePr>
            <p:nvPr/>
          </p:nvGraphicFramePr>
          <p:xfrm>
            <a:off x="8532" y="8194"/>
            <a:ext cx="675" cy="675"/>
          </p:xfrm>
          <a:graphic>
            <a:graphicData uri="http://schemas.openxmlformats.org/presentationml/2006/ole">
              <p:oleObj spid="_x0000_s5134" name="Equation" r:id="rId16" imgW="164814" imgH="177492" progId="Equation.DSMT4">
                <p:embed/>
              </p:oleObj>
            </a:graphicData>
          </a:graphic>
        </p:graphicFrame>
        <p:graphicFrame>
          <p:nvGraphicFramePr>
            <p:cNvPr id="5135" name="Object 89"/>
            <p:cNvGraphicFramePr>
              <a:graphicFrameLocks/>
            </p:cNvGraphicFramePr>
            <p:nvPr/>
          </p:nvGraphicFramePr>
          <p:xfrm>
            <a:off x="8532" y="8726"/>
            <a:ext cx="675" cy="675"/>
          </p:xfrm>
          <a:graphic>
            <a:graphicData uri="http://schemas.openxmlformats.org/presentationml/2006/ole">
              <p:oleObj spid="_x0000_s5135" name="Equation" r:id="rId17" imgW="164814" imgH="177492" progId="Equation.DSMT4">
                <p:embed/>
              </p:oleObj>
            </a:graphicData>
          </a:graphic>
        </p:graphicFrame>
        <p:graphicFrame>
          <p:nvGraphicFramePr>
            <p:cNvPr id="5136" name="Object 90"/>
            <p:cNvGraphicFramePr>
              <a:graphicFrameLocks/>
            </p:cNvGraphicFramePr>
            <p:nvPr/>
          </p:nvGraphicFramePr>
          <p:xfrm>
            <a:off x="8532" y="7664"/>
            <a:ext cx="675" cy="675"/>
          </p:xfrm>
          <a:graphic>
            <a:graphicData uri="http://schemas.openxmlformats.org/presentationml/2006/ole">
              <p:oleObj spid="_x0000_s5136" name="Equation" r:id="rId18" imgW="164814" imgH="177492" progId="Equation.DSMT4">
                <p:embed/>
              </p:oleObj>
            </a:graphicData>
          </a:graphic>
        </p:graphicFrame>
        <p:sp>
          <p:nvSpPr>
            <p:cNvPr id="5207" name="Oval 91"/>
            <p:cNvSpPr>
              <a:spLocks noChangeAspect="1" noChangeArrowheads="1"/>
            </p:cNvSpPr>
            <p:nvPr/>
          </p:nvSpPr>
          <p:spPr bwMode="auto">
            <a:xfrm>
              <a:off x="8974" y="9219"/>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208" name="Oval 92"/>
            <p:cNvSpPr>
              <a:spLocks noChangeAspect="1" noChangeArrowheads="1"/>
            </p:cNvSpPr>
            <p:nvPr/>
          </p:nvSpPr>
          <p:spPr bwMode="auto">
            <a:xfrm>
              <a:off x="8974" y="8691"/>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209" name="Oval 93"/>
            <p:cNvSpPr>
              <a:spLocks noChangeAspect="1" noChangeArrowheads="1"/>
            </p:cNvSpPr>
            <p:nvPr/>
          </p:nvSpPr>
          <p:spPr bwMode="auto">
            <a:xfrm>
              <a:off x="8974" y="8178"/>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grpSp>
      <p:sp>
        <p:nvSpPr>
          <p:cNvPr id="327774" name="AutoShape 94"/>
          <p:cNvSpPr>
            <a:spLocks noChangeArrowheads="1"/>
          </p:cNvSpPr>
          <p:nvPr/>
        </p:nvSpPr>
        <p:spPr bwMode="auto">
          <a:xfrm>
            <a:off x="5348288" y="5054600"/>
            <a:ext cx="3287712" cy="908050"/>
          </a:xfrm>
          <a:prstGeom prst="wedgeRoundRectCallout">
            <a:avLst>
              <a:gd name="adj1" fmla="val -70134"/>
              <a:gd name="adj2" fmla="val -233218"/>
              <a:gd name="adj3" fmla="val 16667"/>
            </a:avLst>
          </a:prstGeom>
          <a:solidFill>
            <a:srgbClr val="CCFFFF"/>
          </a:solidFill>
          <a:ln w="28575">
            <a:solidFill>
              <a:srgbClr val="9900CC"/>
            </a:solidFill>
            <a:miter lim="800000"/>
            <a:headEnd type="none" w="sm" len="sm"/>
            <a:tailEnd type="none" w="sm" len="sm"/>
          </a:ln>
        </p:spPr>
        <p:txBody>
          <a:bodyPr lIns="90000" tIns="46800" rIns="90000" bIns="46800" anchor="ctr">
            <a:spAutoFit/>
          </a:bodyPr>
          <a:lstStyle/>
          <a:p>
            <a:pPr>
              <a:spcBef>
                <a:spcPct val="50000"/>
              </a:spcBef>
            </a:pPr>
            <a:r>
              <a:rPr kumimoji="1" lang="en-US" altLang="zh-CN" sz="2400" b="1">
                <a:solidFill>
                  <a:srgbClr val="006666"/>
                </a:solidFill>
                <a:latin typeface="Times New Roman" pitchFamily="18" charset="0"/>
              </a:rPr>
              <a:t>    </a:t>
            </a:r>
            <a:r>
              <a:rPr kumimoji="1" lang="zh-CN" altLang="en-US" sz="2400" b="1">
                <a:solidFill>
                  <a:srgbClr val="006666"/>
                </a:solidFill>
                <a:latin typeface="Times New Roman" pitchFamily="18" charset="0"/>
              </a:rPr>
              <a:t>外加电场强于内电场，空间电荷区变窄</a:t>
            </a:r>
          </a:p>
        </p:txBody>
      </p:sp>
      <p:sp>
        <p:nvSpPr>
          <p:cNvPr id="327775" name="Rectangle 95"/>
          <p:cNvSpPr>
            <a:spLocks noChangeArrowheads="1"/>
          </p:cNvSpPr>
          <p:nvPr/>
        </p:nvSpPr>
        <p:spPr bwMode="auto">
          <a:xfrm>
            <a:off x="85725" y="1387475"/>
            <a:ext cx="8712200" cy="493713"/>
          </a:xfrm>
          <a:prstGeom prst="rect">
            <a:avLst/>
          </a:prstGeom>
          <a:noFill/>
          <a:ln w="9525">
            <a:noFill/>
            <a:miter lim="800000"/>
            <a:headEnd/>
            <a:tailEnd/>
          </a:ln>
        </p:spPr>
        <p:txBody>
          <a:bodyPr anchor="ctr">
            <a:spAutoFit/>
          </a:bodyPr>
          <a:lstStyle/>
          <a:p>
            <a:pPr>
              <a:lnSpc>
                <a:spcPct val="110000"/>
              </a:lnSpc>
            </a:pPr>
            <a:r>
              <a:rPr kumimoji="1" lang="en-US" altLang="zh-CN" sz="2400" b="1" i="1">
                <a:solidFill>
                  <a:srgbClr val="CC0000"/>
                </a:solidFill>
                <a:latin typeface="Times New Roman" pitchFamily="18" charset="0"/>
                <a:ea typeface="楷体_GB2312" pitchFamily="49" charset="-122"/>
              </a:rPr>
              <a:t> P</a:t>
            </a:r>
            <a:r>
              <a:rPr kumimoji="1" lang="zh-CN" altLang="en-US" sz="2400" b="1">
                <a:solidFill>
                  <a:srgbClr val="CC0000"/>
                </a:solidFill>
                <a:latin typeface="楷体_GB2312" pitchFamily="49" charset="-122"/>
                <a:ea typeface="楷体_GB2312" pitchFamily="49" charset="-122"/>
              </a:rPr>
              <a:t>区接电源正极，</a:t>
            </a:r>
            <a:r>
              <a:rPr kumimoji="1" lang="en-US" altLang="zh-CN" sz="2400" b="1" i="1">
                <a:solidFill>
                  <a:srgbClr val="CC0000"/>
                </a:solidFill>
                <a:latin typeface="Times New Roman" pitchFamily="18" charset="0"/>
                <a:ea typeface="楷体_GB2312" pitchFamily="49" charset="-122"/>
              </a:rPr>
              <a:t>N</a:t>
            </a:r>
            <a:r>
              <a:rPr kumimoji="1" lang="zh-CN" altLang="en-US" sz="2400" b="1">
                <a:solidFill>
                  <a:srgbClr val="CC0000"/>
                </a:solidFill>
                <a:latin typeface="楷体_GB2312" pitchFamily="49" charset="-122"/>
                <a:ea typeface="楷体_GB2312" pitchFamily="49" charset="-122"/>
              </a:rPr>
              <a:t>区接电源负极，称为正向接法，又称为正偏</a:t>
            </a:r>
          </a:p>
        </p:txBody>
      </p:sp>
      <p:sp>
        <p:nvSpPr>
          <p:cNvPr id="327776" name="Text Box 96"/>
          <p:cNvSpPr txBox="1">
            <a:spLocks noChangeArrowheads="1"/>
          </p:cNvSpPr>
          <p:nvPr/>
        </p:nvSpPr>
        <p:spPr bwMode="auto">
          <a:xfrm flipH="1">
            <a:off x="1928813" y="1816100"/>
            <a:ext cx="935037" cy="358775"/>
          </a:xfrm>
          <a:prstGeom prst="rect">
            <a:avLst/>
          </a:prstGeom>
          <a:noFill/>
          <a:ln w="9525">
            <a:noFill/>
            <a:miter lim="800000"/>
            <a:headEnd/>
            <a:tailEnd/>
          </a:ln>
        </p:spPr>
        <p:txBody>
          <a:bodyPr/>
          <a:lstStyle/>
          <a:p>
            <a:pPr algn="just"/>
            <a:r>
              <a:rPr lang="en-US" altLang="zh-CN" sz="2400" b="1" i="1">
                <a:solidFill>
                  <a:srgbClr val="CC0000"/>
                </a:solidFill>
                <a:latin typeface="Times New Roman" pitchFamily="18" charset="0"/>
              </a:rPr>
              <a:t>P</a:t>
            </a:r>
            <a:r>
              <a:rPr lang="zh-CN" altLang="en-US" sz="2400" b="1">
                <a:solidFill>
                  <a:srgbClr val="CC0000"/>
                </a:solidFill>
                <a:latin typeface="宋体" pitchFamily="2" charset="-122"/>
              </a:rPr>
              <a:t>区</a:t>
            </a:r>
            <a:endParaRPr lang="zh-CN" altLang="en-US" sz="2400">
              <a:solidFill>
                <a:srgbClr val="CC0000"/>
              </a:solidFill>
            </a:endParaRPr>
          </a:p>
        </p:txBody>
      </p:sp>
      <p:sp>
        <p:nvSpPr>
          <p:cNvPr id="327777" name="Text Box 97"/>
          <p:cNvSpPr txBox="1">
            <a:spLocks noChangeArrowheads="1"/>
          </p:cNvSpPr>
          <p:nvPr/>
        </p:nvSpPr>
        <p:spPr bwMode="auto">
          <a:xfrm flipH="1">
            <a:off x="6464300" y="1801813"/>
            <a:ext cx="935038" cy="358775"/>
          </a:xfrm>
          <a:prstGeom prst="rect">
            <a:avLst/>
          </a:prstGeom>
          <a:noFill/>
          <a:ln w="9525">
            <a:noFill/>
            <a:miter lim="800000"/>
            <a:headEnd/>
            <a:tailEnd/>
          </a:ln>
        </p:spPr>
        <p:txBody>
          <a:bodyPr/>
          <a:lstStyle/>
          <a:p>
            <a:pPr algn="just"/>
            <a:r>
              <a:rPr lang="en-US" altLang="zh-CN" sz="2400" b="1" i="1">
                <a:solidFill>
                  <a:srgbClr val="CC0000"/>
                </a:solidFill>
                <a:latin typeface="Times New Roman" pitchFamily="18" charset="0"/>
              </a:rPr>
              <a:t>N</a:t>
            </a:r>
            <a:r>
              <a:rPr lang="zh-CN" altLang="en-US" sz="2400" b="1">
                <a:solidFill>
                  <a:srgbClr val="CC0000"/>
                </a:solidFill>
                <a:latin typeface="宋体" pitchFamily="2" charset="-122"/>
              </a:rPr>
              <a:t>区</a:t>
            </a:r>
            <a:endParaRPr lang="zh-CN" altLang="en-US" sz="2400">
              <a:solidFill>
                <a:srgbClr val="CC0000"/>
              </a:solidFill>
            </a:endParaRPr>
          </a:p>
        </p:txBody>
      </p:sp>
      <p:grpSp>
        <p:nvGrpSpPr>
          <p:cNvPr id="18" name="Group 98"/>
          <p:cNvGrpSpPr>
            <a:grpSpLocks/>
          </p:cNvGrpSpPr>
          <p:nvPr/>
        </p:nvGrpSpPr>
        <p:grpSpPr bwMode="auto">
          <a:xfrm>
            <a:off x="4592638" y="4573588"/>
            <a:ext cx="87312" cy="434975"/>
            <a:chOff x="2880" y="3129"/>
            <a:chExt cx="55" cy="274"/>
          </a:xfrm>
        </p:grpSpPr>
        <p:sp>
          <p:nvSpPr>
            <p:cNvPr id="5162" name="Line 99"/>
            <p:cNvSpPr>
              <a:spLocks noChangeShapeType="1"/>
            </p:cNvSpPr>
            <p:nvPr/>
          </p:nvSpPr>
          <p:spPr bwMode="auto">
            <a:xfrm>
              <a:off x="2935" y="3190"/>
              <a:ext cx="0" cy="149"/>
            </a:xfrm>
            <a:prstGeom prst="line">
              <a:avLst/>
            </a:prstGeom>
            <a:noFill/>
            <a:ln w="31750">
              <a:solidFill>
                <a:srgbClr val="000000"/>
              </a:solidFill>
              <a:round/>
              <a:headEnd/>
              <a:tailEnd/>
            </a:ln>
          </p:spPr>
          <p:txBody>
            <a:bodyPr/>
            <a:lstStyle/>
            <a:p>
              <a:endParaRPr lang="zh-CN" altLang="en-US"/>
            </a:p>
          </p:txBody>
        </p:sp>
        <p:sp>
          <p:nvSpPr>
            <p:cNvPr id="5163" name="Line 100"/>
            <p:cNvSpPr>
              <a:spLocks noChangeShapeType="1"/>
            </p:cNvSpPr>
            <p:nvPr/>
          </p:nvSpPr>
          <p:spPr bwMode="auto">
            <a:xfrm>
              <a:off x="2880" y="3129"/>
              <a:ext cx="0" cy="274"/>
            </a:xfrm>
            <a:prstGeom prst="line">
              <a:avLst/>
            </a:prstGeom>
            <a:noFill/>
            <a:ln w="28575">
              <a:solidFill>
                <a:srgbClr val="000000"/>
              </a:solidFill>
              <a:round/>
              <a:headEnd/>
              <a:tailEnd/>
            </a:ln>
          </p:spPr>
          <p:txBody>
            <a:bodyPr/>
            <a:lstStyle/>
            <a:p>
              <a:endParaRPr lang="zh-CN" altLang="en-US"/>
            </a:p>
          </p:txBody>
        </p:sp>
      </p:grpSp>
      <p:sp>
        <p:nvSpPr>
          <p:cNvPr id="5143" name="Line 101"/>
          <p:cNvSpPr>
            <a:spLocks noChangeShapeType="1"/>
          </p:cNvSpPr>
          <p:nvPr/>
        </p:nvSpPr>
        <p:spPr bwMode="auto">
          <a:xfrm>
            <a:off x="4664075" y="4789488"/>
            <a:ext cx="3152775" cy="0"/>
          </a:xfrm>
          <a:prstGeom prst="line">
            <a:avLst/>
          </a:prstGeom>
          <a:noFill/>
          <a:ln w="31750">
            <a:solidFill>
              <a:srgbClr val="000000"/>
            </a:solidFill>
            <a:round/>
            <a:headEnd/>
            <a:tailEnd/>
          </a:ln>
        </p:spPr>
        <p:txBody>
          <a:bodyPr/>
          <a:lstStyle/>
          <a:p>
            <a:endParaRPr lang="zh-CN" altLang="en-US"/>
          </a:p>
        </p:txBody>
      </p:sp>
      <p:sp>
        <p:nvSpPr>
          <p:cNvPr id="5144" name="Line 102"/>
          <p:cNvSpPr>
            <a:spLocks noChangeShapeType="1"/>
          </p:cNvSpPr>
          <p:nvPr/>
        </p:nvSpPr>
        <p:spPr bwMode="auto">
          <a:xfrm>
            <a:off x="1423988" y="4789488"/>
            <a:ext cx="3152775" cy="0"/>
          </a:xfrm>
          <a:prstGeom prst="line">
            <a:avLst/>
          </a:prstGeom>
          <a:noFill/>
          <a:ln w="31750">
            <a:solidFill>
              <a:srgbClr val="000000"/>
            </a:solidFill>
            <a:round/>
            <a:headEnd/>
            <a:tailEnd/>
          </a:ln>
        </p:spPr>
        <p:txBody>
          <a:bodyPr/>
          <a:lstStyle/>
          <a:p>
            <a:endParaRPr lang="zh-CN" altLang="en-US"/>
          </a:p>
        </p:txBody>
      </p:sp>
      <p:sp>
        <p:nvSpPr>
          <p:cNvPr id="5145" name="Line 103"/>
          <p:cNvSpPr>
            <a:spLocks noChangeShapeType="1"/>
          </p:cNvSpPr>
          <p:nvPr/>
        </p:nvSpPr>
        <p:spPr bwMode="auto">
          <a:xfrm>
            <a:off x="1438275" y="2924175"/>
            <a:ext cx="0" cy="1304925"/>
          </a:xfrm>
          <a:prstGeom prst="line">
            <a:avLst/>
          </a:prstGeom>
          <a:noFill/>
          <a:ln w="9525">
            <a:solidFill>
              <a:srgbClr val="000000"/>
            </a:solidFill>
            <a:round/>
            <a:headEnd/>
            <a:tailEnd/>
          </a:ln>
        </p:spPr>
        <p:txBody>
          <a:bodyPr/>
          <a:lstStyle/>
          <a:p>
            <a:endParaRPr lang="zh-CN" altLang="en-US"/>
          </a:p>
        </p:txBody>
      </p:sp>
      <p:sp>
        <p:nvSpPr>
          <p:cNvPr id="5146" name="Line 104"/>
          <p:cNvSpPr>
            <a:spLocks noChangeShapeType="1"/>
          </p:cNvSpPr>
          <p:nvPr/>
        </p:nvSpPr>
        <p:spPr bwMode="auto">
          <a:xfrm>
            <a:off x="7832725" y="2952750"/>
            <a:ext cx="7938" cy="1868488"/>
          </a:xfrm>
          <a:prstGeom prst="line">
            <a:avLst/>
          </a:prstGeom>
          <a:noFill/>
          <a:ln w="31750">
            <a:solidFill>
              <a:srgbClr val="000000"/>
            </a:solidFill>
            <a:round/>
            <a:headEnd/>
            <a:tailEnd/>
          </a:ln>
        </p:spPr>
        <p:txBody>
          <a:bodyPr/>
          <a:lstStyle/>
          <a:p>
            <a:endParaRPr lang="zh-CN" altLang="en-US"/>
          </a:p>
        </p:txBody>
      </p:sp>
      <p:sp>
        <p:nvSpPr>
          <p:cNvPr id="5147" name="Line 105"/>
          <p:cNvSpPr>
            <a:spLocks noChangeShapeType="1"/>
          </p:cNvSpPr>
          <p:nvPr/>
        </p:nvSpPr>
        <p:spPr bwMode="auto">
          <a:xfrm>
            <a:off x="1423988" y="2952750"/>
            <a:ext cx="350837" cy="0"/>
          </a:xfrm>
          <a:prstGeom prst="line">
            <a:avLst/>
          </a:prstGeom>
          <a:noFill/>
          <a:ln w="28575">
            <a:solidFill>
              <a:srgbClr val="000000"/>
            </a:solidFill>
            <a:round/>
            <a:headEnd/>
            <a:tailEnd/>
          </a:ln>
        </p:spPr>
        <p:txBody>
          <a:bodyPr/>
          <a:lstStyle/>
          <a:p>
            <a:endParaRPr lang="zh-CN" altLang="en-US"/>
          </a:p>
        </p:txBody>
      </p:sp>
      <p:sp>
        <p:nvSpPr>
          <p:cNvPr id="5148" name="Line 106"/>
          <p:cNvSpPr>
            <a:spLocks noChangeShapeType="1"/>
          </p:cNvSpPr>
          <p:nvPr/>
        </p:nvSpPr>
        <p:spPr bwMode="auto">
          <a:xfrm>
            <a:off x="7400925" y="2952750"/>
            <a:ext cx="409575" cy="0"/>
          </a:xfrm>
          <a:prstGeom prst="line">
            <a:avLst/>
          </a:prstGeom>
          <a:noFill/>
          <a:ln w="31750">
            <a:solidFill>
              <a:srgbClr val="000000"/>
            </a:solidFill>
            <a:round/>
            <a:headEnd/>
            <a:tailEnd/>
          </a:ln>
        </p:spPr>
        <p:txBody>
          <a:bodyPr/>
          <a:lstStyle/>
          <a:p>
            <a:endParaRPr lang="zh-CN" altLang="en-US"/>
          </a:p>
        </p:txBody>
      </p:sp>
      <p:sp>
        <p:nvSpPr>
          <p:cNvPr id="5149" name="Line 107"/>
          <p:cNvSpPr>
            <a:spLocks noChangeShapeType="1"/>
          </p:cNvSpPr>
          <p:nvPr/>
        </p:nvSpPr>
        <p:spPr bwMode="auto">
          <a:xfrm>
            <a:off x="1423988" y="2917825"/>
            <a:ext cx="9525" cy="1868488"/>
          </a:xfrm>
          <a:prstGeom prst="line">
            <a:avLst/>
          </a:prstGeom>
          <a:noFill/>
          <a:ln w="31750">
            <a:solidFill>
              <a:srgbClr val="000000"/>
            </a:solidFill>
            <a:round/>
            <a:headEnd/>
            <a:tailEnd/>
          </a:ln>
        </p:spPr>
        <p:txBody>
          <a:bodyPr/>
          <a:lstStyle/>
          <a:p>
            <a:endParaRPr lang="zh-CN" altLang="en-US"/>
          </a:p>
        </p:txBody>
      </p:sp>
      <p:sp>
        <p:nvSpPr>
          <p:cNvPr id="327788" name="Line 108"/>
          <p:cNvSpPr>
            <a:spLocks noChangeShapeType="1"/>
          </p:cNvSpPr>
          <p:nvPr/>
        </p:nvSpPr>
        <p:spPr bwMode="auto">
          <a:xfrm flipH="1">
            <a:off x="4441825" y="4021138"/>
            <a:ext cx="511175" cy="0"/>
          </a:xfrm>
          <a:prstGeom prst="line">
            <a:avLst/>
          </a:prstGeom>
          <a:noFill/>
          <a:ln w="25400">
            <a:solidFill>
              <a:srgbClr val="008000"/>
            </a:solidFill>
            <a:round/>
            <a:headEnd/>
            <a:tailEnd type="triangle" w="med" len="med"/>
          </a:ln>
        </p:spPr>
        <p:txBody>
          <a:bodyPr/>
          <a:lstStyle/>
          <a:p>
            <a:endParaRPr lang="zh-CN" altLang="en-US"/>
          </a:p>
        </p:txBody>
      </p:sp>
      <p:sp>
        <p:nvSpPr>
          <p:cNvPr id="327789" name="Text Box 109"/>
          <p:cNvSpPr txBox="1">
            <a:spLocks noChangeArrowheads="1"/>
          </p:cNvSpPr>
          <p:nvPr/>
        </p:nvSpPr>
        <p:spPr bwMode="auto">
          <a:xfrm>
            <a:off x="5056188" y="3830638"/>
            <a:ext cx="1265237" cy="355600"/>
          </a:xfrm>
          <a:prstGeom prst="rect">
            <a:avLst/>
          </a:prstGeom>
          <a:noFill/>
          <a:ln w="9525">
            <a:noFill/>
            <a:miter lim="800000"/>
            <a:headEnd/>
            <a:tailEnd/>
          </a:ln>
        </p:spPr>
        <p:txBody>
          <a:bodyPr/>
          <a:lstStyle/>
          <a:p>
            <a:pPr algn="just"/>
            <a:r>
              <a:rPr kumimoji="1" lang="zh-CN" altLang="en-US" sz="2400" b="1">
                <a:solidFill>
                  <a:srgbClr val="006600"/>
                </a:solidFill>
                <a:latin typeface="宋体" pitchFamily="2" charset="-122"/>
              </a:rPr>
              <a:t>内电场</a:t>
            </a:r>
            <a:endParaRPr kumimoji="1" lang="zh-CN" altLang="en-US" sz="2400">
              <a:solidFill>
                <a:srgbClr val="006600"/>
              </a:solidFill>
              <a:latin typeface="Times New Roman" pitchFamily="18" charset="0"/>
            </a:endParaRPr>
          </a:p>
        </p:txBody>
      </p:sp>
      <p:sp>
        <p:nvSpPr>
          <p:cNvPr id="327790" name="Line 110"/>
          <p:cNvSpPr>
            <a:spLocks noChangeShapeType="1"/>
          </p:cNvSpPr>
          <p:nvPr/>
        </p:nvSpPr>
        <p:spPr bwMode="auto">
          <a:xfrm>
            <a:off x="3984625" y="4478338"/>
            <a:ext cx="1400175" cy="0"/>
          </a:xfrm>
          <a:prstGeom prst="line">
            <a:avLst/>
          </a:prstGeom>
          <a:noFill/>
          <a:ln w="28575">
            <a:solidFill>
              <a:srgbClr val="800000"/>
            </a:solidFill>
            <a:round/>
            <a:headEnd/>
            <a:tailEnd type="stealth" w="med" len="med"/>
          </a:ln>
        </p:spPr>
        <p:txBody>
          <a:bodyPr/>
          <a:lstStyle/>
          <a:p>
            <a:endParaRPr lang="zh-CN" altLang="en-US"/>
          </a:p>
        </p:txBody>
      </p:sp>
      <p:grpSp>
        <p:nvGrpSpPr>
          <p:cNvPr id="19" name="Group 118"/>
          <p:cNvGrpSpPr>
            <a:grpSpLocks/>
          </p:cNvGrpSpPr>
          <p:nvPr/>
        </p:nvGrpSpPr>
        <p:grpSpPr bwMode="auto">
          <a:xfrm>
            <a:off x="1784350" y="4178300"/>
            <a:ext cx="1050925" cy="492125"/>
            <a:chOff x="1111" y="2281"/>
            <a:chExt cx="662" cy="310"/>
          </a:xfrm>
        </p:grpSpPr>
        <p:sp>
          <p:nvSpPr>
            <p:cNvPr id="5160" name="Line 111"/>
            <p:cNvSpPr>
              <a:spLocks noChangeShapeType="1"/>
            </p:cNvSpPr>
            <p:nvPr/>
          </p:nvSpPr>
          <p:spPr bwMode="auto">
            <a:xfrm flipH="1">
              <a:off x="1111" y="2591"/>
              <a:ext cx="662" cy="0"/>
            </a:xfrm>
            <a:prstGeom prst="line">
              <a:avLst/>
            </a:prstGeom>
            <a:noFill/>
            <a:ln w="31750">
              <a:solidFill>
                <a:srgbClr val="FF3300"/>
              </a:solidFill>
              <a:round/>
              <a:headEnd/>
              <a:tailEnd type="triangle" w="med" len="med"/>
            </a:ln>
          </p:spPr>
          <p:txBody>
            <a:bodyPr/>
            <a:lstStyle/>
            <a:p>
              <a:endParaRPr lang="zh-CN" altLang="en-US"/>
            </a:p>
          </p:txBody>
        </p:sp>
        <p:sp>
          <p:nvSpPr>
            <p:cNvPr id="5161" name="Text Box 112"/>
            <p:cNvSpPr txBox="1">
              <a:spLocks noChangeArrowheads="1"/>
            </p:cNvSpPr>
            <p:nvPr/>
          </p:nvSpPr>
          <p:spPr bwMode="auto">
            <a:xfrm>
              <a:off x="1335" y="2281"/>
              <a:ext cx="320" cy="287"/>
            </a:xfrm>
            <a:prstGeom prst="rect">
              <a:avLst/>
            </a:prstGeom>
            <a:noFill/>
            <a:ln w="9525">
              <a:noFill/>
              <a:miter lim="800000"/>
              <a:headEnd/>
              <a:tailEnd/>
            </a:ln>
          </p:spPr>
          <p:txBody>
            <a:bodyPr/>
            <a:lstStyle/>
            <a:p>
              <a:pPr algn="just"/>
              <a:r>
                <a:rPr kumimoji="1" lang="en-US" altLang="zh-CN" sz="2400" b="1" i="1">
                  <a:latin typeface="Times New Roman" pitchFamily="18" charset="0"/>
                </a:rPr>
                <a:t>I</a:t>
              </a:r>
              <a:r>
                <a:rPr kumimoji="1" lang="en-US" altLang="zh-CN" sz="2400" b="1" baseline="-25000">
                  <a:latin typeface="Times New Roman" pitchFamily="18" charset="0"/>
                </a:rPr>
                <a:t>F</a:t>
              </a:r>
              <a:endParaRPr kumimoji="1" lang="en-US" altLang="zh-CN" sz="2400">
                <a:latin typeface="Times New Roman" pitchFamily="18" charset="0"/>
              </a:endParaRPr>
            </a:p>
          </p:txBody>
        </p:sp>
      </p:grpSp>
      <p:sp>
        <p:nvSpPr>
          <p:cNvPr id="327793" name="Text Box 113"/>
          <p:cNvSpPr txBox="1">
            <a:spLocks noChangeArrowheads="1"/>
          </p:cNvSpPr>
          <p:nvPr/>
        </p:nvSpPr>
        <p:spPr bwMode="auto">
          <a:xfrm>
            <a:off x="3008313" y="4051300"/>
            <a:ext cx="1265237" cy="355600"/>
          </a:xfrm>
          <a:prstGeom prst="rect">
            <a:avLst/>
          </a:prstGeom>
          <a:noFill/>
          <a:ln w="9525">
            <a:noFill/>
            <a:miter lim="800000"/>
            <a:headEnd/>
            <a:tailEnd/>
          </a:ln>
        </p:spPr>
        <p:txBody>
          <a:bodyPr/>
          <a:lstStyle/>
          <a:p>
            <a:pPr algn="just"/>
            <a:r>
              <a:rPr kumimoji="1" lang="zh-CN" altLang="en-US" sz="2400" b="1">
                <a:solidFill>
                  <a:srgbClr val="800000"/>
                </a:solidFill>
                <a:latin typeface="宋体" pitchFamily="2" charset="-122"/>
              </a:rPr>
              <a:t>外电场</a:t>
            </a:r>
            <a:endParaRPr kumimoji="1" lang="zh-CN" altLang="en-US" sz="2400">
              <a:solidFill>
                <a:srgbClr val="800000"/>
              </a:solidFill>
              <a:latin typeface="Times New Roman" pitchFamily="18" charset="0"/>
            </a:endParaRPr>
          </a:p>
        </p:txBody>
      </p:sp>
      <p:sp>
        <p:nvSpPr>
          <p:cNvPr id="327794" name="AutoShape 114"/>
          <p:cNvSpPr>
            <a:spLocks noChangeArrowheads="1"/>
          </p:cNvSpPr>
          <p:nvPr/>
        </p:nvSpPr>
        <p:spPr bwMode="auto">
          <a:xfrm>
            <a:off x="704850" y="5414963"/>
            <a:ext cx="3563938" cy="514350"/>
          </a:xfrm>
          <a:prstGeom prst="wedgeRoundRectCallout">
            <a:avLst>
              <a:gd name="adj1" fmla="val -8528"/>
              <a:gd name="adj2" fmla="val -243519"/>
              <a:gd name="adj3" fmla="val 16667"/>
            </a:avLst>
          </a:prstGeom>
          <a:solidFill>
            <a:srgbClr val="FFCC99"/>
          </a:solidFill>
          <a:ln w="28575">
            <a:solidFill>
              <a:srgbClr val="9900CC"/>
            </a:solidFill>
            <a:miter lim="800000"/>
            <a:headEnd type="none" w="sm" len="sm"/>
            <a:tailEnd type="none" w="sm" len="sm"/>
          </a:ln>
        </p:spPr>
        <p:txBody>
          <a:bodyPr lIns="90000" tIns="46800" rIns="90000" bIns="46800" anchor="ctr">
            <a:spAutoFit/>
          </a:bodyPr>
          <a:lstStyle/>
          <a:p>
            <a:pPr>
              <a:spcBef>
                <a:spcPct val="50000"/>
              </a:spcBef>
            </a:pPr>
            <a:r>
              <a:rPr kumimoji="1" lang="en-US" altLang="zh-CN" sz="2400" b="1">
                <a:solidFill>
                  <a:srgbClr val="006666"/>
                </a:solidFill>
                <a:latin typeface="Times New Roman" pitchFamily="18" charset="0"/>
              </a:rPr>
              <a:t>    </a:t>
            </a:r>
            <a:r>
              <a:rPr kumimoji="1" lang="zh-CN" altLang="en-US" sz="2400" b="1">
                <a:solidFill>
                  <a:srgbClr val="006666"/>
                </a:solidFill>
                <a:latin typeface="Times New Roman" pitchFamily="18" charset="0"/>
              </a:rPr>
              <a:t>形成大的正向电流</a:t>
            </a:r>
          </a:p>
        </p:txBody>
      </p:sp>
      <p:sp>
        <p:nvSpPr>
          <p:cNvPr id="327795" name="Rectangle 115"/>
          <p:cNvSpPr>
            <a:spLocks noChangeArrowheads="1"/>
          </p:cNvSpPr>
          <p:nvPr/>
        </p:nvSpPr>
        <p:spPr bwMode="auto">
          <a:xfrm>
            <a:off x="287338" y="5962650"/>
            <a:ext cx="8305800" cy="895350"/>
          </a:xfrm>
          <a:prstGeom prst="rect">
            <a:avLst/>
          </a:prstGeom>
          <a:noFill/>
          <a:ln w="9525">
            <a:noFill/>
            <a:miter lim="800000"/>
            <a:headEnd/>
            <a:tailEnd/>
          </a:ln>
        </p:spPr>
        <p:txBody>
          <a:bodyPr anchor="ctr">
            <a:spAutoFit/>
          </a:bodyPr>
          <a:lstStyle/>
          <a:p>
            <a:pPr>
              <a:lnSpc>
                <a:spcPct val="110000"/>
              </a:lnSpc>
            </a:pPr>
            <a:r>
              <a:rPr kumimoji="1" lang="zh-CN" altLang="en-US" sz="2400" b="1">
                <a:latin typeface="楷体_GB2312" pitchFamily="49" charset="-122"/>
                <a:ea typeface="楷体_GB2312" pitchFamily="49" charset="-122"/>
              </a:rPr>
              <a:t>正向接法时，</a:t>
            </a:r>
            <a:r>
              <a:rPr kumimoji="1" lang="en-US" altLang="zh-CN" sz="2400" b="1">
                <a:latin typeface="Times New Roman" pitchFamily="18" charset="0"/>
                <a:ea typeface="楷体_GB2312" pitchFamily="49" charset="-122"/>
              </a:rPr>
              <a:t>PN</a:t>
            </a:r>
            <a:r>
              <a:rPr kumimoji="1" lang="zh-CN" altLang="en-US" sz="2400" b="1">
                <a:latin typeface="楷体_GB2312" pitchFamily="49" charset="-122"/>
                <a:ea typeface="楷体_GB2312" pitchFamily="49" charset="-122"/>
              </a:rPr>
              <a:t>结呈现低阻性，流过的正向电流</a:t>
            </a:r>
            <a:r>
              <a:rPr kumimoji="1" lang="en-US" altLang="zh-CN" sz="2400" b="1" i="1">
                <a:latin typeface="Times New Roman" pitchFamily="18" charset="0"/>
                <a:ea typeface="楷体_GB2312" pitchFamily="49" charset="-122"/>
              </a:rPr>
              <a:t>I</a:t>
            </a:r>
            <a:r>
              <a:rPr kumimoji="1" lang="en-US" altLang="zh-CN" sz="2400" b="1" baseline="-25000">
                <a:latin typeface="Times New Roman" pitchFamily="18" charset="0"/>
                <a:ea typeface="楷体_GB2312" pitchFamily="49" charset="-122"/>
              </a:rPr>
              <a:t>F</a:t>
            </a:r>
            <a:r>
              <a:rPr kumimoji="1" lang="zh-CN" altLang="en-US" sz="2400" b="1">
                <a:latin typeface="楷体_GB2312" pitchFamily="49" charset="-122"/>
                <a:ea typeface="楷体_GB2312" pitchFamily="49" charset="-122"/>
              </a:rPr>
              <a:t>大，</a:t>
            </a:r>
          </a:p>
          <a:p>
            <a:pPr>
              <a:lnSpc>
                <a:spcPct val="110000"/>
              </a:lnSpc>
            </a:pPr>
            <a:r>
              <a:rPr kumimoji="1" lang="zh-CN" altLang="en-US" sz="2400" b="1">
                <a:solidFill>
                  <a:srgbClr val="FF0000"/>
                </a:solidFill>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此时称</a:t>
            </a:r>
            <a:r>
              <a:rPr kumimoji="1" lang="en-US" altLang="zh-CN" sz="2400" b="1">
                <a:latin typeface="Times New Roman" pitchFamily="18" charset="0"/>
                <a:ea typeface="楷体_GB2312" pitchFamily="49" charset="-122"/>
              </a:rPr>
              <a:t>PN</a:t>
            </a:r>
            <a:r>
              <a:rPr kumimoji="1" lang="zh-CN" altLang="en-US" sz="2400" b="1">
                <a:latin typeface="楷体_GB2312" pitchFamily="49" charset="-122"/>
                <a:ea typeface="楷体_GB2312" pitchFamily="49" charset="-122"/>
              </a:rPr>
              <a:t>结处于</a:t>
            </a:r>
            <a:r>
              <a:rPr kumimoji="1" lang="zh-CN" altLang="en-US" sz="2400" b="1">
                <a:solidFill>
                  <a:srgbClr val="FF0000"/>
                </a:solidFill>
                <a:latin typeface="楷体_GB2312" pitchFamily="49" charset="-122"/>
                <a:ea typeface="楷体_GB2312" pitchFamily="49" charset="-122"/>
              </a:rPr>
              <a:t>正向导通状态</a:t>
            </a:r>
            <a:r>
              <a:rPr kumimoji="1" lang="zh-CN" altLang="en-US" sz="2400" b="1">
                <a:solidFill>
                  <a:srgbClr val="CC0000"/>
                </a:solidFill>
                <a:latin typeface="楷体_GB2312" pitchFamily="49" charset="-122"/>
                <a:ea typeface="楷体_GB2312" pitchFamily="49" charset="-122"/>
              </a:rPr>
              <a:t>。</a:t>
            </a:r>
          </a:p>
        </p:txBody>
      </p:sp>
      <p:sp>
        <p:nvSpPr>
          <p:cNvPr id="5157" name="Rectangle 117"/>
          <p:cNvSpPr>
            <a:spLocks noChangeArrowheads="1"/>
          </p:cNvSpPr>
          <p:nvPr/>
        </p:nvSpPr>
        <p:spPr bwMode="auto">
          <a:xfrm>
            <a:off x="0" y="0"/>
            <a:ext cx="5486400" cy="609600"/>
          </a:xfrm>
          <a:prstGeom prst="rect">
            <a:avLst/>
          </a:prstGeom>
          <a:noFill/>
          <a:ln w="9525">
            <a:noFill/>
            <a:miter lim="800000"/>
            <a:headEnd/>
            <a:tailEnd/>
          </a:ln>
        </p:spPr>
        <p:txBody>
          <a:bodyPr/>
          <a:lstStyle/>
          <a:p>
            <a:r>
              <a:rPr kumimoji="1" lang="zh-CN" altLang="en-US" sz="2400" b="1">
                <a:latin typeface="Times New Roman" pitchFamily="18" charset="0"/>
                <a:ea typeface="楷体_GB2312" pitchFamily="49" charset="-122"/>
              </a:rPr>
              <a:t>二、</a:t>
            </a:r>
            <a:r>
              <a:rPr kumimoji="1" lang="en-US" altLang="zh-CN" sz="2400" b="1">
                <a:latin typeface="Times New Roman" pitchFamily="18" charset="0"/>
                <a:ea typeface="楷体_GB2312" pitchFamily="49" charset="-122"/>
              </a:rPr>
              <a:t>PN</a:t>
            </a:r>
            <a:r>
              <a:rPr kumimoji="1" lang="zh-CN" altLang="en-US" sz="2400" b="1">
                <a:latin typeface="Times New Roman" pitchFamily="18" charset="0"/>
                <a:ea typeface="楷体_GB2312" pitchFamily="49" charset="-122"/>
              </a:rPr>
              <a:t>结的特性</a:t>
            </a: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单向导电性</a:t>
            </a:r>
          </a:p>
        </p:txBody>
      </p:sp>
      <p:sp>
        <p:nvSpPr>
          <p:cNvPr id="327799" name="Text Box 119"/>
          <p:cNvSpPr txBox="1">
            <a:spLocks noChangeArrowheads="1"/>
          </p:cNvSpPr>
          <p:nvPr/>
        </p:nvSpPr>
        <p:spPr bwMode="auto">
          <a:xfrm>
            <a:off x="227013" y="930275"/>
            <a:ext cx="4213225" cy="457200"/>
          </a:xfrm>
          <a:prstGeom prst="rect">
            <a:avLst/>
          </a:prstGeom>
          <a:noFill/>
          <a:ln w="9525">
            <a:noFill/>
            <a:miter lim="800000"/>
            <a:headEnd/>
            <a:tailEnd/>
          </a:ln>
        </p:spPr>
        <p:txBody>
          <a:bodyPr>
            <a:spAutoFit/>
          </a:bodyPr>
          <a:lstStyle/>
          <a:p>
            <a:r>
              <a:rPr kumimoji="1" lang="en-US" altLang="zh-CN" sz="2400" b="1">
                <a:latin typeface="Times New Roman" pitchFamily="18" charset="0"/>
              </a:rPr>
              <a:t>1.</a:t>
            </a:r>
            <a:r>
              <a:rPr kumimoji="1" lang="zh-CN" altLang="en-US" sz="2400" b="1">
                <a:latin typeface="Times New Roman" pitchFamily="18" charset="0"/>
              </a:rPr>
              <a:t>外加正向电压</a:t>
            </a:r>
          </a:p>
        </p:txBody>
      </p:sp>
      <p:sp>
        <p:nvSpPr>
          <p:cNvPr id="119" name="Text Box 119"/>
          <p:cNvSpPr txBox="1">
            <a:spLocks noChangeArrowheads="1"/>
          </p:cNvSpPr>
          <p:nvPr/>
        </p:nvSpPr>
        <p:spPr bwMode="auto">
          <a:xfrm>
            <a:off x="357188" y="473075"/>
            <a:ext cx="8278812" cy="461963"/>
          </a:xfrm>
          <a:prstGeom prst="rect">
            <a:avLst/>
          </a:prstGeom>
          <a:noFill/>
          <a:ln w="9525">
            <a:noFill/>
            <a:miter lim="800000"/>
            <a:headEnd/>
            <a:tailEnd/>
          </a:ln>
        </p:spPr>
        <p:txBody>
          <a:bodyPr>
            <a:spAutoFit/>
          </a:bodyPr>
          <a:lstStyle/>
          <a:p>
            <a:r>
              <a:rPr kumimoji="1" lang="en-US" altLang="zh-CN" sz="2400" b="1">
                <a:latin typeface="Times New Roman" pitchFamily="18" charset="0"/>
              </a:rPr>
              <a:t>PN</a:t>
            </a:r>
            <a:r>
              <a:rPr kumimoji="1" lang="zh-CN" altLang="en-US" sz="2400" b="1">
                <a:latin typeface="Times New Roman" pitchFamily="18" charset="0"/>
              </a:rPr>
              <a:t>结外加电压的方式称为偏置方式，所加电压称为偏置电压。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27799"/>
                                        </p:tgtEl>
                                        <p:attrNameLst>
                                          <p:attrName>style.visibility</p:attrName>
                                        </p:attrNameLst>
                                      </p:cBhvr>
                                      <p:to>
                                        <p:strVal val="visible"/>
                                      </p:to>
                                    </p:set>
                                    <p:animEffect transition="in" filter="box(in)">
                                      <p:cBhvr>
                                        <p:cTn id="11" dur="500"/>
                                        <p:tgtEl>
                                          <p:spTgt spid="3277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edge">
                                      <p:cBhvr>
                                        <p:cTn id="16" dur="2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mph" presetSubtype="0" fill="hold" nodeType="clickEffect">
                                  <p:stCondLst>
                                    <p:cond delay="0"/>
                                  </p:stCondLst>
                                  <p:childTnLst>
                                    <p:animRot by="21600000">
                                      <p:cBhvr>
                                        <p:cTn id="20" dur="2000" fill="hold"/>
                                        <p:tgtEl>
                                          <p:spTgt spid="18"/>
                                        </p:tgtEl>
                                        <p:attrNameLst>
                                          <p:attrName>r</p:attrName>
                                        </p:attrNameLst>
                                      </p:cBhvr>
                                    </p:animRo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27776"/>
                                        </p:tgtEl>
                                        <p:attrNameLst>
                                          <p:attrName>style.visibility</p:attrName>
                                        </p:attrNameLst>
                                      </p:cBhvr>
                                      <p:to>
                                        <p:strVal val="visible"/>
                                      </p:to>
                                    </p:set>
                                    <p:animEffect transition="in" filter="box(in)">
                                      <p:cBhvr>
                                        <p:cTn id="25" dur="500"/>
                                        <p:tgtEl>
                                          <p:spTgt spid="3277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27777"/>
                                        </p:tgtEl>
                                        <p:attrNameLst>
                                          <p:attrName>style.visibility</p:attrName>
                                        </p:attrNameLst>
                                      </p:cBhvr>
                                      <p:to>
                                        <p:strVal val="visible"/>
                                      </p:to>
                                    </p:set>
                                    <p:animEffect transition="in" filter="box(in)">
                                      <p:cBhvr>
                                        <p:cTn id="30" dur="500"/>
                                        <p:tgtEl>
                                          <p:spTgt spid="32777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27775"/>
                                        </p:tgtEl>
                                        <p:attrNameLst>
                                          <p:attrName>style.visibility</p:attrName>
                                        </p:attrNameLst>
                                      </p:cBhvr>
                                      <p:to>
                                        <p:strVal val="visible"/>
                                      </p:to>
                                    </p:set>
                                    <p:animEffect transition="in" filter="wipe(left)">
                                      <p:cBhvr>
                                        <p:cTn id="35" dur="3000"/>
                                        <p:tgtEl>
                                          <p:spTgt spid="32777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327789"/>
                                        </p:tgtEl>
                                        <p:attrNameLst>
                                          <p:attrName>style.visibility</p:attrName>
                                        </p:attrNameLst>
                                      </p:cBhvr>
                                      <p:to>
                                        <p:strVal val="visible"/>
                                      </p:to>
                                    </p:set>
                                    <p:anim calcmode="lin" valueType="num">
                                      <p:cBhvr additive="base">
                                        <p:cTn id="40" dur="500" fill="hold"/>
                                        <p:tgtEl>
                                          <p:spTgt spid="327789"/>
                                        </p:tgtEl>
                                        <p:attrNameLst>
                                          <p:attrName>ppt_x</p:attrName>
                                        </p:attrNameLst>
                                      </p:cBhvr>
                                      <p:tavLst>
                                        <p:tav tm="0">
                                          <p:val>
                                            <p:strVal val="1+#ppt_w/2"/>
                                          </p:val>
                                        </p:tav>
                                        <p:tav tm="100000">
                                          <p:val>
                                            <p:strVal val="#ppt_x"/>
                                          </p:val>
                                        </p:tav>
                                      </p:tavLst>
                                    </p:anim>
                                    <p:anim calcmode="lin" valueType="num">
                                      <p:cBhvr additive="base">
                                        <p:cTn id="41" dur="500" fill="hold"/>
                                        <p:tgtEl>
                                          <p:spTgt spid="327789"/>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27788"/>
                                        </p:tgtEl>
                                        <p:attrNameLst>
                                          <p:attrName>style.visibility</p:attrName>
                                        </p:attrNameLst>
                                      </p:cBhvr>
                                      <p:to>
                                        <p:strVal val="visible"/>
                                      </p:to>
                                    </p:set>
                                    <p:animEffect transition="in" filter="wipe(right)">
                                      <p:cBhvr>
                                        <p:cTn id="46" dur="2000"/>
                                        <p:tgtEl>
                                          <p:spTgt spid="32778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27793"/>
                                        </p:tgtEl>
                                        <p:attrNameLst>
                                          <p:attrName>style.visibility</p:attrName>
                                        </p:attrNameLst>
                                      </p:cBhvr>
                                      <p:to>
                                        <p:strVal val="visible"/>
                                      </p:to>
                                    </p:set>
                                    <p:anim calcmode="lin" valueType="num">
                                      <p:cBhvr additive="base">
                                        <p:cTn id="51" dur="1000" fill="hold"/>
                                        <p:tgtEl>
                                          <p:spTgt spid="327793"/>
                                        </p:tgtEl>
                                        <p:attrNameLst>
                                          <p:attrName>ppt_x</p:attrName>
                                        </p:attrNameLst>
                                      </p:cBhvr>
                                      <p:tavLst>
                                        <p:tav tm="0">
                                          <p:val>
                                            <p:strVal val="0-#ppt_w/2"/>
                                          </p:val>
                                        </p:tav>
                                        <p:tav tm="100000">
                                          <p:val>
                                            <p:strVal val="#ppt_x"/>
                                          </p:val>
                                        </p:tav>
                                      </p:tavLst>
                                    </p:anim>
                                    <p:anim calcmode="lin" valueType="num">
                                      <p:cBhvr additive="base">
                                        <p:cTn id="52" dur="1000" fill="hold"/>
                                        <p:tgtEl>
                                          <p:spTgt spid="327793"/>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7790"/>
                                        </p:tgtEl>
                                        <p:attrNameLst>
                                          <p:attrName>style.visibility</p:attrName>
                                        </p:attrNameLst>
                                      </p:cBhvr>
                                      <p:to>
                                        <p:strVal val="visible"/>
                                      </p:to>
                                    </p:set>
                                    <p:animEffect transition="in" filter="wipe(left)">
                                      <p:cBhvr>
                                        <p:cTn id="57" dur="2000"/>
                                        <p:tgtEl>
                                          <p:spTgt spid="32779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27774"/>
                                        </p:tgtEl>
                                        <p:attrNameLst>
                                          <p:attrName>style.visibility</p:attrName>
                                        </p:attrNameLst>
                                      </p:cBhvr>
                                      <p:to>
                                        <p:strVal val="visible"/>
                                      </p:to>
                                    </p:set>
                                    <p:anim calcmode="lin" valueType="num">
                                      <p:cBhvr additive="base">
                                        <p:cTn id="62" dur="3000" fill="hold"/>
                                        <p:tgtEl>
                                          <p:spTgt spid="327774"/>
                                        </p:tgtEl>
                                        <p:attrNameLst>
                                          <p:attrName>ppt_x</p:attrName>
                                        </p:attrNameLst>
                                      </p:cBhvr>
                                      <p:tavLst>
                                        <p:tav tm="0">
                                          <p:val>
                                            <p:strVal val="#ppt_x"/>
                                          </p:val>
                                        </p:tav>
                                        <p:tav tm="100000">
                                          <p:val>
                                            <p:strVal val="#ppt_x"/>
                                          </p:val>
                                        </p:tav>
                                      </p:tavLst>
                                    </p:anim>
                                    <p:anim calcmode="lin" valueType="num">
                                      <p:cBhvr additive="base">
                                        <p:cTn id="63" dur="3000" fill="hold"/>
                                        <p:tgtEl>
                                          <p:spTgt spid="327774"/>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box(in)">
                                      <p:cBhvr>
                                        <p:cTn id="68" dur="500"/>
                                        <p:tgtEl>
                                          <p:spTgt spid="1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7" presetClass="entr" presetSubtype="2" fill="hold" grpId="0" nodeType="clickEffect">
                                  <p:stCondLst>
                                    <p:cond delay="0"/>
                                  </p:stCondLst>
                                  <p:childTnLst>
                                    <p:set>
                                      <p:cBhvr>
                                        <p:cTn id="72" dur="1" fill="hold">
                                          <p:stCondLst>
                                            <p:cond delay="0"/>
                                          </p:stCondLst>
                                        </p:cTn>
                                        <p:tgtEl>
                                          <p:spTgt spid="327794"/>
                                        </p:tgtEl>
                                        <p:attrNameLst>
                                          <p:attrName>style.visibility</p:attrName>
                                        </p:attrNameLst>
                                      </p:cBhvr>
                                      <p:to>
                                        <p:strVal val="visible"/>
                                      </p:to>
                                    </p:set>
                                    <p:anim calcmode="lin" valueType="num">
                                      <p:cBhvr additive="base">
                                        <p:cTn id="73" dur="3000" fill="hold"/>
                                        <p:tgtEl>
                                          <p:spTgt spid="327794"/>
                                        </p:tgtEl>
                                        <p:attrNameLst>
                                          <p:attrName>ppt_x</p:attrName>
                                        </p:attrNameLst>
                                      </p:cBhvr>
                                      <p:tavLst>
                                        <p:tav tm="0">
                                          <p:val>
                                            <p:strVal val="1+#ppt_w/2"/>
                                          </p:val>
                                        </p:tav>
                                        <p:tav tm="100000">
                                          <p:val>
                                            <p:strVal val="#ppt_x"/>
                                          </p:val>
                                        </p:tav>
                                      </p:tavLst>
                                    </p:anim>
                                    <p:anim calcmode="lin" valueType="num">
                                      <p:cBhvr additive="base">
                                        <p:cTn id="74" dur="3000" fill="hold"/>
                                        <p:tgtEl>
                                          <p:spTgt spid="32779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7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4" grpId="0" animBg="1"/>
      <p:bldP spid="327775" grpId="0" autoUpdateAnimBg="0"/>
      <p:bldP spid="327776" grpId="0"/>
      <p:bldP spid="327777" grpId="0"/>
      <p:bldP spid="327788" grpId="0" animBg="1"/>
      <p:bldP spid="327789" grpId="0"/>
      <p:bldP spid="327790" grpId="0" animBg="1"/>
      <p:bldP spid="327793" grpId="0"/>
      <p:bldP spid="327794" grpId="0" animBg="1"/>
      <p:bldP spid="327795" grpId="0"/>
      <p:bldP spid="327799" grpId="0"/>
      <p:bldP spid="1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
          <p:cNvSpPr>
            <a:spLocks noChangeArrowheads="1"/>
          </p:cNvSpPr>
          <p:nvPr/>
        </p:nvSpPr>
        <p:spPr bwMode="auto">
          <a:xfrm>
            <a:off x="166632" y="174584"/>
            <a:ext cx="4038600" cy="64633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smtClean="0">
                <a:solidFill>
                  <a:srgbClr val="FF0000"/>
                </a:solidFill>
                <a:latin typeface="+mn-lt"/>
                <a:ea typeface="楷体_GB2312"/>
              </a:rPr>
              <a:t>6. </a:t>
            </a:r>
            <a:r>
              <a:rPr lang="zh-CN" altLang="en-US" sz="2400" b="1" kern="0" dirty="0" smtClean="0">
                <a:solidFill>
                  <a:srgbClr val="FF0000"/>
                </a:solidFill>
                <a:latin typeface="+mn-lt"/>
                <a:ea typeface="楷体_GB2312"/>
              </a:rPr>
              <a:t>求和放大</a:t>
            </a:r>
            <a:r>
              <a:rPr lang="zh-CN" altLang="en-US" sz="2400" b="1" kern="0" dirty="0">
                <a:solidFill>
                  <a:srgbClr val="FF0000"/>
                </a:solidFill>
                <a:latin typeface="+mn-lt"/>
                <a:ea typeface="楷体_GB2312"/>
              </a:rPr>
              <a:t>电路</a:t>
            </a:r>
          </a:p>
        </p:txBody>
      </p:sp>
      <p:graphicFrame>
        <p:nvGraphicFramePr>
          <p:cNvPr id="180239" name="Object 28"/>
          <p:cNvGraphicFramePr>
            <a:graphicFrameLocks noChangeAspect="1"/>
          </p:cNvGraphicFramePr>
          <p:nvPr/>
        </p:nvGraphicFramePr>
        <p:xfrm>
          <a:off x="3976680" y="809592"/>
          <a:ext cx="4283075" cy="2170112"/>
        </p:xfrm>
        <a:graphic>
          <a:graphicData uri="http://schemas.openxmlformats.org/presentationml/2006/ole">
            <p:oleObj spid="_x0000_s180239" name="图片" r:id="rId4" imgW="2141728" imgH="1086956" progId="Word.Picture.8">
              <p:embed/>
            </p:oleObj>
          </a:graphicData>
        </a:graphic>
      </p:graphicFrame>
      <p:graphicFrame>
        <p:nvGraphicFramePr>
          <p:cNvPr id="20" name="Object 8"/>
          <p:cNvGraphicFramePr>
            <a:graphicFrameLocks noChangeAspect="1"/>
          </p:cNvGraphicFramePr>
          <p:nvPr/>
        </p:nvGraphicFramePr>
        <p:xfrm>
          <a:off x="398462" y="942975"/>
          <a:ext cx="2560171" cy="977881"/>
        </p:xfrm>
        <a:graphic>
          <a:graphicData uri="http://schemas.openxmlformats.org/presentationml/2006/ole">
            <p:oleObj spid="_x0000_s180240" name="Equation" r:id="rId5" imgW="1130040" imgH="431640" progId="Equation.DSMT4">
              <p:embed/>
            </p:oleObj>
          </a:graphicData>
        </a:graphic>
      </p:graphicFrame>
      <p:grpSp>
        <p:nvGrpSpPr>
          <p:cNvPr id="21" name="Group 9"/>
          <p:cNvGrpSpPr>
            <a:grpSpLocks/>
          </p:cNvGrpSpPr>
          <p:nvPr/>
        </p:nvGrpSpPr>
        <p:grpSpPr bwMode="auto">
          <a:xfrm>
            <a:off x="603200" y="1960544"/>
            <a:ext cx="2239963" cy="533400"/>
            <a:chOff x="2467" y="2054"/>
            <a:chExt cx="1411" cy="336"/>
          </a:xfrm>
        </p:grpSpPr>
        <p:graphicFrame>
          <p:nvGraphicFramePr>
            <p:cNvPr id="22" name="Object 10"/>
            <p:cNvGraphicFramePr>
              <a:graphicFrameLocks noChangeAspect="1"/>
            </p:cNvGraphicFramePr>
            <p:nvPr/>
          </p:nvGraphicFramePr>
          <p:xfrm>
            <a:off x="2781" y="2108"/>
            <a:ext cx="1097" cy="282"/>
          </p:xfrm>
          <a:graphic>
            <a:graphicData uri="http://schemas.openxmlformats.org/presentationml/2006/ole">
              <p:oleObj spid="_x0000_s180241" name="Equation" r:id="rId6" imgW="787058" imgH="203112" progId="Equation.3">
                <p:embed/>
              </p:oleObj>
            </a:graphicData>
          </a:graphic>
        </p:graphicFrame>
        <p:sp>
          <p:nvSpPr>
            <p:cNvPr id="23" name="Rectangle 11"/>
            <p:cNvSpPr>
              <a:spLocks noChangeArrowheads="1"/>
            </p:cNvSpPr>
            <p:nvPr/>
          </p:nvSpPr>
          <p:spPr bwMode="auto">
            <a:xfrm>
              <a:off x="2467" y="2054"/>
              <a:ext cx="520" cy="3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dirty="0" smtClean="0">
                  <a:solidFill>
                    <a:srgbClr val="000000"/>
                  </a:solidFill>
                </a:rPr>
                <a:t>若</a:t>
              </a:r>
            </a:p>
          </p:txBody>
        </p:sp>
      </p:grpSp>
      <p:grpSp>
        <p:nvGrpSpPr>
          <p:cNvPr id="24" name="Group 16"/>
          <p:cNvGrpSpPr>
            <a:grpSpLocks/>
          </p:cNvGrpSpPr>
          <p:nvPr/>
        </p:nvGrpSpPr>
        <p:grpSpPr bwMode="auto">
          <a:xfrm>
            <a:off x="444449" y="2874956"/>
            <a:ext cx="3157538" cy="673099"/>
            <a:chOff x="4034" y="2077"/>
            <a:chExt cx="1989" cy="424"/>
          </a:xfrm>
        </p:grpSpPr>
        <p:sp>
          <p:nvSpPr>
            <p:cNvPr id="25" name="Rectangle 17"/>
            <p:cNvSpPr>
              <a:spLocks noChangeArrowheads="1"/>
            </p:cNvSpPr>
            <p:nvPr/>
          </p:nvSpPr>
          <p:spPr bwMode="auto">
            <a:xfrm>
              <a:off x="4034" y="2126"/>
              <a:ext cx="612"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dirty="0" smtClean="0">
                  <a:solidFill>
                    <a:srgbClr val="000000"/>
                  </a:solidFill>
                </a:rPr>
                <a:t>则</a:t>
              </a:r>
            </a:p>
          </p:txBody>
        </p:sp>
        <p:graphicFrame>
          <p:nvGraphicFramePr>
            <p:cNvPr id="26" name="Object 18"/>
            <p:cNvGraphicFramePr>
              <a:graphicFrameLocks noChangeAspect="1"/>
            </p:cNvGraphicFramePr>
            <p:nvPr/>
          </p:nvGraphicFramePr>
          <p:xfrm>
            <a:off x="4451" y="2077"/>
            <a:ext cx="1572" cy="424"/>
          </p:xfrm>
          <a:graphic>
            <a:graphicData uri="http://schemas.openxmlformats.org/presentationml/2006/ole">
              <p:oleObj spid="_x0000_s180242" name="Equation" r:id="rId7" imgW="939600" imgH="253800" progId="Equation.DSMT4">
                <p:embed/>
              </p:oleObj>
            </a:graphicData>
          </a:graphic>
        </p:graphicFrame>
      </p:grpSp>
      <p:graphicFrame>
        <p:nvGraphicFramePr>
          <p:cNvPr id="29" name="Object 21"/>
          <p:cNvGraphicFramePr>
            <a:graphicFrameLocks noChangeAspect="1"/>
          </p:cNvGraphicFramePr>
          <p:nvPr/>
        </p:nvGraphicFramePr>
        <p:xfrm>
          <a:off x="3540112" y="5889656"/>
          <a:ext cx="2268658" cy="603252"/>
        </p:xfrm>
        <a:graphic>
          <a:graphicData uri="http://schemas.openxmlformats.org/presentationml/2006/ole">
            <p:oleObj spid="_x0000_s180243" name="Equation" r:id="rId8" imgW="761669" imgH="203112" progId="Equation.DSMT4">
              <p:embed/>
            </p:oleObj>
          </a:graphicData>
        </a:graphic>
      </p:graphicFrame>
      <p:graphicFrame>
        <p:nvGraphicFramePr>
          <p:cNvPr id="3" name="Object 32"/>
          <p:cNvGraphicFramePr>
            <a:graphicFrameLocks noChangeAspect="1"/>
          </p:cNvGraphicFramePr>
          <p:nvPr/>
        </p:nvGraphicFramePr>
        <p:xfrm>
          <a:off x="881016" y="3746504"/>
          <a:ext cx="6989763" cy="2005012"/>
        </p:xfrm>
        <a:graphic>
          <a:graphicData uri="http://schemas.openxmlformats.org/presentationml/2006/ole">
            <p:oleObj spid="_x0000_s180244" name="图片" r:id="rId9" imgW="3884041" imgH="1115797"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downRigh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strips(downRigh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AutoShape 2"/>
          <p:cNvSpPr>
            <a:spLocks noChangeArrowheads="1"/>
          </p:cNvSpPr>
          <p:nvPr/>
        </p:nvSpPr>
        <p:spPr bwMode="auto">
          <a:xfrm>
            <a:off x="792163" y="4146550"/>
            <a:ext cx="3600450" cy="908050"/>
          </a:xfrm>
          <a:prstGeom prst="wedgeRoundRectCallout">
            <a:avLst>
              <a:gd name="adj1" fmla="val 31083"/>
              <a:gd name="adj2" fmla="val -197380"/>
              <a:gd name="adj3" fmla="val 16667"/>
            </a:avLst>
          </a:prstGeom>
          <a:solidFill>
            <a:srgbClr val="CCFFFF"/>
          </a:solidFill>
          <a:ln w="28575">
            <a:solidFill>
              <a:srgbClr val="9900CC"/>
            </a:solidFill>
            <a:miter lim="800000"/>
            <a:headEnd type="none" w="sm" len="sm"/>
            <a:tailEnd type="none" w="sm" len="sm"/>
          </a:ln>
        </p:spPr>
        <p:txBody>
          <a:bodyPr lIns="90000" tIns="46800" rIns="90000" bIns="46800" anchor="ctr">
            <a:spAutoFit/>
          </a:bodyPr>
          <a:lstStyle/>
          <a:p>
            <a:pPr>
              <a:spcBef>
                <a:spcPct val="50000"/>
              </a:spcBef>
            </a:pPr>
            <a:r>
              <a:rPr kumimoji="1" lang="en-US" altLang="zh-CN" sz="2400" b="1">
                <a:solidFill>
                  <a:srgbClr val="006666"/>
                </a:solidFill>
                <a:latin typeface="Times New Roman" pitchFamily="18" charset="0"/>
              </a:rPr>
              <a:t>    </a:t>
            </a:r>
            <a:r>
              <a:rPr kumimoji="1" lang="zh-CN" altLang="en-US" sz="2400" b="1">
                <a:solidFill>
                  <a:srgbClr val="006666"/>
                </a:solidFill>
                <a:latin typeface="Times New Roman" pitchFamily="18" charset="0"/>
              </a:rPr>
              <a:t>外加电场和内电场同向，</a:t>
            </a:r>
            <a:r>
              <a:rPr kumimoji="1" lang="en-US" altLang="zh-CN" sz="2400" b="1">
                <a:solidFill>
                  <a:srgbClr val="006666"/>
                </a:solidFill>
                <a:latin typeface="Times New Roman" pitchFamily="18" charset="0"/>
              </a:rPr>
              <a:t>PN</a:t>
            </a:r>
            <a:r>
              <a:rPr kumimoji="1" lang="zh-CN" altLang="en-US" sz="2400" b="1">
                <a:solidFill>
                  <a:srgbClr val="006666"/>
                </a:solidFill>
                <a:latin typeface="Times New Roman" pitchFamily="18" charset="0"/>
              </a:rPr>
              <a:t>结变宽。</a:t>
            </a:r>
          </a:p>
        </p:txBody>
      </p:sp>
      <p:sp>
        <p:nvSpPr>
          <p:cNvPr id="328707" name="Rectangle 3"/>
          <p:cNvSpPr>
            <a:spLocks noChangeArrowheads="1"/>
          </p:cNvSpPr>
          <p:nvPr/>
        </p:nvSpPr>
        <p:spPr bwMode="auto">
          <a:xfrm>
            <a:off x="304800" y="565150"/>
            <a:ext cx="8839200" cy="493713"/>
          </a:xfrm>
          <a:prstGeom prst="rect">
            <a:avLst/>
          </a:prstGeom>
          <a:noFill/>
          <a:ln w="9525">
            <a:noFill/>
            <a:miter lim="800000"/>
            <a:headEnd/>
            <a:tailEnd/>
          </a:ln>
        </p:spPr>
        <p:txBody>
          <a:bodyPr anchor="ctr">
            <a:spAutoFit/>
          </a:bodyPr>
          <a:lstStyle/>
          <a:p>
            <a:pPr>
              <a:lnSpc>
                <a:spcPct val="110000"/>
              </a:lnSpc>
            </a:pPr>
            <a:r>
              <a:rPr kumimoji="1" lang="en-US" altLang="zh-CN" sz="2400" b="1" i="1">
                <a:solidFill>
                  <a:srgbClr val="CC0000"/>
                </a:solidFill>
                <a:latin typeface="Times New Roman" pitchFamily="18" charset="0"/>
                <a:ea typeface="楷体_GB2312" pitchFamily="49" charset="-122"/>
              </a:rPr>
              <a:t>P</a:t>
            </a:r>
            <a:r>
              <a:rPr kumimoji="1" lang="zh-CN" altLang="en-US" sz="2400" b="1">
                <a:solidFill>
                  <a:srgbClr val="CC0000"/>
                </a:solidFill>
                <a:latin typeface="Times New Roman" pitchFamily="18" charset="0"/>
                <a:ea typeface="楷体_GB2312" pitchFamily="49" charset="-122"/>
              </a:rPr>
              <a:t>区接电源负极，</a:t>
            </a:r>
            <a:r>
              <a:rPr kumimoji="1" lang="en-US" altLang="zh-CN" sz="2400" b="1" i="1">
                <a:solidFill>
                  <a:srgbClr val="CC0000"/>
                </a:solidFill>
                <a:latin typeface="Times New Roman" pitchFamily="18" charset="0"/>
                <a:ea typeface="楷体_GB2312" pitchFamily="49" charset="-122"/>
              </a:rPr>
              <a:t>N</a:t>
            </a:r>
            <a:r>
              <a:rPr kumimoji="1" lang="zh-CN" altLang="en-US" sz="2400" b="1">
                <a:solidFill>
                  <a:srgbClr val="CC0000"/>
                </a:solidFill>
                <a:latin typeface="Times New Roman" pitchFamily="18" charset="0"/>
                <a:ea typeface="楷体_GB2312" pitchFamily="49" charset="-122"/>
              </a:rPr>
              <a:t>区接电源正极，称为反向接法，又称为反偏。</a:t>
            </a:r>
          </a:p>
        </p:txBody>
      </p:sp>
      <p:sp>
        <p:nvSpPr>
          <p:cNvPr id="328708" name="Text Box 4"/>
          <p:cNvSpPr txBox="1">
            <a:spLocks noChangeArrowheads="1"/>
          </p:cNvSpPr>
          <p:nvPr/>
        </p:nvSpPr>
        <p:spPr bwMode="auto">
          <a:xfrm flipH="1">
            <a:off x="1908175" y="1009650"/>
            <a:ext cx="935038" cy="358775"/>
          </a:xfrm>
          <a:prstGeom prst="rect">
            <a:avLst/>
          </a:prstGeom>
          <a:noFill/>
          <a:ln w="9525">
            <a:noFill/>
            <a:miter lim="800000"/>
            <a:headEnd/>
            <a:tailEnd/>
          </a:ln>
        </p:spPr>
        <p:txBody>
          <a:bodyPr/>
          <a:lstStyle/>
          <a:p>
            <a:pPr algn="just"/>
            <a:r>
              <a:rPr lang="en-US" altLang="zh-CN" sz="2400" b="1" i="1">
                <a:solidFill>
                  <a:srgbClr val="CC0000"/>
                </a:solidFill>
                <a:latin typeface="Times New Roman" pitchFamily="18" charset="0"/>
              </a:rPr>
              <a:t>P</a:t>
            </a:r>
            <a:r>
              <a:rPr lang="zh-CN" altLang="en-US" sz="2400" b="1">
                <a:solidFill>
                  <a:srgbClr val="CC0000"/>
                </a:solidFill>
                <a:latin typeface="宋体" pitchFamily="2" charset="-122"/>
              </a:rPr>
              <a:t>区</a:t>
            </a:r>
            <a:endParaRPr lang="zh-CN" altLang="en-US" sz="2400">
              <a:solidFill>
                <a:srgbClr val="CC0000"/>
              </a:solidFill>
            </a:endParaRPr>
          </a:p>
        </p:txBody>
      </p:sp>
      <p:sp>
        <p:nvSpPr>
          <p:cNvPr id="328709" name="Text Box 5"/>
          <p:cNvSpPr txBox="1">
            <a:spLocks noChangeArrowheads="1"/>
          </p:cNvSpPr>
          <p:nvPr/>
        </p:nvSpPr>
        <p:spPr bwMode="auto">
          <a:xfrm flipH="1">
            <a:off x="6445250" y="1009650"/>
            <a:ext cx="935038" cy="358775"/>
          </a:xfrm>
          <a:prstGeom prst="rect">
            <a:avLst/>
          </a:prstGeom>
          <a:noFill/>
          <a:ln w="9525">
            <a:noFill/>
            <a:miter lim="800000"/>
            <a:headEnd/>
            <a:tailEnd/>
          </a:ln>
        </p:spPr>
        <p:txBody>
          <a:bodyPr/>
          <a:lstStyle/>
          <a:p>
            <a:pPr algn="just"/>
            <a:r>
              <a:rPr lang="en-US" altLang="zh-CN" sz="2400" b="1" i="1">
                <a:solidFill>
                  <a:srgbClr val="CC0000"/>
                </a:solidFill>
                <a:latin typeface="Times New Roman" pitchFamily="18" charset="0"/>
              </a:rPr>
              <a:t>N</a:t>
            </a:r>
            <a:r>
              <a:rPr lang="zh-CN" altLang="en-US" sz="2400" b="1">
                <a:solidFill>
                  <a:srgbClr val="CC0000"/>
                </a:solidFill>
                <a:latin typeface="宋体" pitchFamily="2" charset="-122"/>
              </a:rPr>
              <a:t>区</a:t>
            </a:r>
            <a:endParaRPr lang="zh-CN" altLang="en-US" sz="2400">
              <a:solidFill>
                <a:srgbClr val="CC0000"/>
              </a:solidFill>
            </a:endParaRPr>
          </a:p>
        </p:txBody>
      </p:sp>
      <p:grpSp>
        <p:nvGrpSpPr>
          <p:cNvPr id="2" name="Group 6"/>
          <p:cNvGrpSpPr>
            <a:grpSpLocks/>
          </p:cNvGrpSpPr>
          <p:nvPr/>
        </p:nvGrpSpPr>
        <p:grpSpPr bwMode="auto">
          <a:xfrm flipH="1">
            <a:off x="4572000" y="3746500"/>
            <a:ext cx="87313" cy="434975"/>
            <a:chOff x="2880" y="3129"/>
            <a:chExt cx="55" cy="274"/>
          </a:xfrm>
        </p:grpSpPr>
        <p:sp>
          <p:nvSpPr>
            <p:cNvPr id="6250" name="Line 7"/>
            <p:cNvSpPr>
              <a:spLocks noChangeShapeType="1"/>
            </p:cNvSpPr>
            <p:nvPr/>
          </p:nvSpPr>
          <p:spPr bwMode="auto">
            <a:xfrm>
              <a:off x="2935" y="3190"/>
              <a:ext cx="0" cy="149"/>
            </a:xfrm>
            <a:prstGeom prst="line">
              <a:avLst/>
            </a:prstGeom>
            <a:noFill/>
            <a:ln w="31750">
              <a:solidFill>
                <a:srgbClr val="000000"/>
              </a:solidFill>
              <a:round/>
              <a:headEnd/>
              <a:tailEnd/>
            </a:ln>
          </p:spPr>
          <p:txBody>
            <a:bodyPr/>
            <a:lstStyle/>
            <a:p>
              <a:endParaRPr lang="zh-CN" altLang="en-US"/>
            </a:p>
          </p:txBody>
        </p:sp>
        <p:sp>
          <p:nvSpPr>
            <p:cNvPr id="6251" name="Line 8"/>
            <p:cNvSpPr>
              <a:spLocks noChangeShapeType="1"/>
            </p:cNvSpPr>
            <p:nvPr/>
          </p:nvSpPr>
          <p:spPr bwMode="auto">
            <a:xfrm>
              <a:off x="2880" y="3129"/>
              <a:ext cx="0" cy="274"/>
            </a:xfrm>
            <a:prstGeom prst="line">
              <a:avLst/>
            </a:prstGeom>
            <a:noFill/>
            <a:ln w="28575">
              <a:solidFill>
                <a:srgbClr val="000000"/>
              </a:solidFill>
              <a:round/>
              <a:headEnd/>
              <a:tailEnd/>
            </a:ln>
          </p:spPr>
          <p:txBody>
            <a:bodyPr/>
            <a:lstStyle/>
            <a:p>
              <a:endParaRPr lang="zh-CN" altLang="en-US"/>
            </a:p>
          </p:txBody>
        </p:sp>
      </p:grpSp>
      <p:sp>
        <p:nvSpPr>
          <p:cNvPr id="6166" name="Line 9"/>
          <p:cNvSpPr>
            <a:spLocks noChangeShapeType="1"/>
          </p:cNvSpPr>
          <p:nvPr/>
        </p:nvSpPr>
        <p:spPr bwMode="auto">
          <a:xfrm>
            <a:off x="4643438" y="3998913"/>
            <a:ext cx="3152775" cy="0"/>
          </a:xfrm>
          <a:prstGeom prst="line">
            <a:avLst/>
          </a:prstGeom>
          <a:noFill/>
          <a:ln w="31750">
            <a:solidFill>
              <a:srgbClr val="000000"/>
            </a:solidFill>
            <a:round/>
            <a:headEnd/>
            <a:tailEnd/>
          </a:ln>
        </p:spPr>
        <p:txBody>
          <a:bodyPr/>
          <a:lstStyle/>
          <a:p>
            <a:endParaRPr lang="zh-CN" altLang="en-US"/>
          </a:p>
        </p:txBody>
      </p:sp>
      <p:sp>
        <p:nvSpPr>
          <p:cNvPr id="6167" name="Line 10"/>
          <p:cNvSpPr>
            <a:spLocks noChangeShapeType="1"/>
          </p:cNvSpPr>
          <p:nvPr/>
        </p:nvSpPr>
        <p:spPr bwMode="auto">
          <a:xfrm>
            <a:off x="1403350" y="3962400"/>
            <a:ext cx="3168650" cy="0"/>
          </a:xfrm>
          <a:prstGeom prst="line">
            <a:avLst/>
          </a:prstGeom>
          <a:noFill/>
          <a:ln w="31750">
            <a:solidFill>
              <a:srgbClr val="000000"/>
            </a:solidFill>
            <a:round/>
            <a:headEnd/>
            <a:tailEnd/>
          </a:ln>
        </p:spPr>
        <p:txBody>
          <a:bodyPr/>
          <a:lstStyle/>
          <a:p>
            <a:endParaRPr lang="zh-CN" altLang="en-US"/>
          </a:p>
        </p:txBody>
      </p:sp>
      <p:sp>
        <p:nvSpPr>
          <p:cNvPr id="6168" name="Line 11"/>
          <p:cNvSpPr>
            <a:spLocks noChangeShapeType="1"/>
          </p:cNvSpPr>
          <p:nvPr/>
        </p:nvSpPr>
        <p:spPr bwMode="auto">
          <a:xfrm>
            <a:off x="1417638" y="2119313"/>
            <a:ext cx="0" cy="1304925"/>
          </a:xfrm>
          <a:prstGeom prst="line">
            <a:avLst/>
          </a:prstGeom>
          <a:noFill/>
          <a:ln w="9525">
            <a:solidFill>
              <a:srgbClr val="000000"/>
            </a:solidFill>
            <a:round/>
            <a:headEnd/>
            <a:tailEnd/>
          </a:ln>
        </p:spPr>
        <p:txBody>
          <a:bodyPr/>
          <a:lstStyle/>
          <a:p>
            <a:endParaRPr lang="zh-CN" altLang="en-US"/>
          </a:p>
        </p:txBody>
      </p:sp>
      <p:sp>
        <p:nvSpPr>
          <p:cNvPr id="6169" name="Line 12"/>
          <p:cNvSpPr>
            <a:spLocks noChangeShapeType="1"/>
          </p:cNvSpPr>
          <p:nvPr/>
        </p:nvSpPr>
        <p:spPr bwMode="auto">
          <a:xfrm>
            <a:off x="7812088" y="2125663"/>
            <a:ext cx="7937" cy="1868487"/>
          </a:xfrm>
          <a:prstGeom prst="line">
            <a:avLst/>
          </a:prstGeom>
          <a:noFill/>
          <a:ln w="31750">
            <a:solidFill>
              <a:srgbClr val="000000"/>
            </a:solidFill>
            <a:round/>
            <a:headEnd/>
            <a:tailEnd/>
          </a:ln>
        </p:spPr>
        <p:txBody>
          <a:bodyPr/>
          <a:lstStyle/>
          <a:p>
            <a:endParaRPr lang="zh-CN" altLang="en-US"/>
          </a:p>
        </p:txBody>
      </p:sp>
      <p:sp>
        <p:nvSpPr>
          <p:cNvPr id="6170" name="Line 13"/>
          <p:cNvSpPr>
            <a:spLocks noChangeShapeType="1"/>
          </p:cNvSpPr>
          <p:nvPr/>
        </p:nvSpPr>
        <p:spPr bwMode="auto">
          <a:xfrm>
            <a:off x="1403350" y="2125663"/>
            <a:ext cx="350838" cy="0"/>
          </a:xfrm>
          <a:prstGeom prst="line">
            <a:avLst/>
          </a:prstGeom>
          <a:noFill/>
          <a:ln w="31750">
            <a:solidFill>
              <a:srgbClr val="000000"/>
            </a:solidFill>
            <a:round/>
            <a:headEnd/>
            <a:tailEnd/>
          </a:ln>
        </p:spPr>
        <p:txBody>
          <a:bodyPr/>
          <a:lstStyle/>
          <a:p>
            <a:endParaRPr lang="zh-CN" altLang="en-US"/>
          </a:p>
        </p:txBody>
      </p:sp>
      <p:sp>
        <p:nvSpPr>
          <p:cNvPr id="6171" name="Line 14"/>
          <p:cNvSpPr>
            <a:spLocks noChangeShapeType="1"/>
          </p:cNvSpPr>
          <p:nvPr/>
        </p:nvSpPr>
        <p:spPr bwMode="auto">
          <a:xfrm>
            <a:off x="7380288" y="2125663"/>
            <a:ext cx="409575" cy="0"/>
          </a:xfrm>
          <a:prstGeom prst="line">
            <a:avLst/>
          </a:prstGeom>
          <a:noFill/>
          <a:ln w="31750">
            <a:solidFill>
              <a:srgbClr val="000000"/>
            </a:solidFill>
            <a:round/>
            <a:headEnd/>
            <a:tailEnd/>
          </a:ln>
        </p:spPr>
        <p:txBody>
          <a:bodyPr/>
          <a:lstStyle/>
          <a:p>
            <a:endParaRPr lang="zh-CN" altLang="en-US"/>
          </a:p>
        </p:txBody>
      </p:sp>
      <p:sp>
        <p:nvSpPr>
          <p:cNvPr id="6172" name="Line 15"/>
          <p:cNvSpPr>
            <a:spLocks noChangeShapeType="1"/>
          </p:cNvSpPr>
          <p:nvPr/>
        </p:nvSpPr>
        <p:spPr bwMode="auto">
          <a:xfrm>
            <a:off x="1403350" y="2125663"/>
            <a:ext cx="9525" cy="1868487"/>
          </a:xfrm>
          <a:prstGeom prst="line">
            <a:avLst/>
          </a:prstGeom>
          <a:noFill/>
          <a:ln w="31750">
            <a:solidFill>
              <a:srgbClr val="000000"/>
            </a:solidFill>
            <a:round/>
            <a:headEnd/>
            <a:tailEnd/>
          </a:ln>
        </p:spPr>
        <p:txBody>
          <a:bodyPr/>
          <a:lstStyle/>
          <a:p>
            <a:endParaRPr lang="zh-CN" altLang="en-US"/>
          </a:p>
        </p:txBody>
      </p:sp>
      <p:sp>
        <p:nvSpPr>
          <p:cNvPr id="328720" name="Line 16"/>
          <p:cNvSpPr>
            <a:spLocks noChangeShapeType="1"/>
          </p:cNvSpPr>
          <p:nvPr/>
        </p:nvSpPr>
        <p:spPr bwMode="auto">
          <a:xfrm flipH="1">
            <a:off x="4421188" y="3216275"/>
            <a:ext cx="511175" cy="0"/>
          </a:xfrm>
          <a:prstGeom prst="line">
            <a:avLst/>
          </a:prstGeom>
          <a:noFill/>
          <a:ln w="25400">
            <a:solidFill>
              <a:srgbClr val="008000"/>
            </a:solidFill>
            <a:round/>
            <a:headEnd/>
            <a:tailEnd type="triangle" w="med" len="med"/>
          </a:ln>
        </p:spPr>
        <p:txBody>
          <a:bodyPr/>
          <a:lstStyle/>
          <a:p>
            <a:endParaRPr lang="zh-CN" altLang="en-US"/>
          </a:p>
        </p:txBody>
      </p:sp>
      <p:sp>
        <p:nvSpPr>
          <p:cNvPr id="328721" name="Text Box 17"/>
          <p:cNvSpPr txBox="1">
            <a:spLocks noChangeArrowheads="1"/>
          </p:cNvSpPr>
          <p:nvPr/>
        </p:nvSpPr>
        <p:spPr bwMode="auto">
          <a:xfrm>
            <a:off x="5035550" y="2882900"/>
            <a:ext cx="1265238" cy="355600"/>
          </a:xfrm>
          <a:prstGeom prst="rect">
            <a:avLst/>
          </a:prstGeom>
          <a:noFill/>
          <a:ln w="9525">
            <a:noFill/>
            <a:miter lim="800000"/>
            <a:headEnd/>
            <a:tailEnd/>
          </a:ln>
        </p:spPr>
        <p:txBody>
          <a:bodyPr/>
          <a:lstStyle/>
          <a:p>
            <a:pPr algn="just"/>
            <a:r>
              <a:rPr kumimoji="1" lang="zh-CN" altLang="en-US" sz="2400" b="1">
                <a:solidFill>
                  <a:srgbClr val="006600"/>
                </a:solidFill>
                <a:latin typeface="宋体" pitchFamily="2" charset="-122"/>
              </a:rPr>
              <a:t>内电场</a:t>
            </a:r>
            <a:endParaRPr kumimoji="1" lang="zh-CN" altLang="en-US" sz="2400">
              <a:solidFill>
                <a:srgbClr val="006600"/>
              </a:solidFill>
              <a:latin typeface="Times New Roman" pitchFamily="18" charset="0"/>
            </a:endParaRPr>
          </a:p>
        </p:txBody>
      </p:sp>
      <p:sp>
        <p:nvSpPr>
          <p:cNvPr id="328722" name="Line 18"/>
          <p:cNvSpPr>
            <a:spLocks noChangeShapeType="1"/>
          </p:cNvSpPr>
          <p:nvPr/>
        </p:nvSpPr>
        <p:spPr bwMode="auto">
          <a:xfrm flipH="1">
            <a:off x="4035425" y="3530600"/>
            <a:ext cx="1400175" cy="0"/>
          </a:xfrm>
          <a:prstGeom prst="line">
            <a:avLst/>
          </a:prstGeom>
          <a:noFill/>
          <a:ln w="28575">
            <a:solidFill>
              <a:srgbClr val="800000"/>
            </a:solidFill>
            <a:round/>
            <a:headEnd/>
            <a:tailEnd type="stealth" w="med" len="med"/>
          </a:ln>
        </p:spPr>
        <p:txBody>
          <a:bodyPr/>
          <a:lstStyle/>
          <a:p>
            <a:endParaRPr lang="zh-CN" altLang="en-US"/>
          </a:p>
        </p:txBody>
      </p:sp>
      <p:grpSp>
        <p:nvGrpSpPr>
          <p:cNvPr id="3" name="Group 107"/>
          <p:cNvGrpSpPr>
            <a:grpSpLocks/>
          </p:cNvGrpSpPr>
          <p:nvPr/>
        </p:nvGrpSpPr>
        <p:grpSpPr bwMode="auto">
          <a:xfrm>
            <a:off x="4784725" y="3506788"/>
            <a:ext cx="895350" cy="455612"/>
            <a:chOff x="3014" y="2372"/>
            <a:chExt cx="564" cy="287"/>
          </a:xfrm>
        </p:grpSpPr>
        <p:sp>
          <p:nvSpPr>
            <p:cNvPr id="6248" name="Line 19"/>
            <p:cNvSpPr>
              <a:spLocks noChangeShapeType="1"/>
            </p:cNvSpPr>
            <p:nvPr/>
          </p:nvSpPr>
          <p:spPr bwMode="auto">
            <a:xfrm>
              <a:off x="3324" y="2595"/>
              <a:ext cx="254" cy="0"/>
            </a:xfrm>
            <a:prstGeom prst="line">
              <a:avLst/>
            </a:prstGeom>
            <a:noFill/>
            <a:ln w="28575">
              <a:solidFill>
                <a:schemeClr val="tx1"/>
              </a:solidFill>
              <a:round/>
              <a:headEnd/>
              <a:tailEnd type="triangle" w="med" len="med"/>
            </a:ln>
          </p:spPr>
          <p:txBody>
            <a:bodyPr/>
            <a:lstStyle/>
            <a:p>
              <a:endParaRPr lang="zh-CN" altLang="en-US"/>
            </a:p>
          </p:txBody>
        </p:sp>
        <p:sp>
          <p:nvSpPr>
            <p:cNvPr id="6249" name="Text Box 20"/>
            <p:cNvSpPr txBox="1">
              <a:spLocks noChangeArrowheads="1"/>
            </p:cNvSpPr>
            <p:nvPr/>
          </p:nvSpPr>
          <p:spPr bwMode="auto">
            <a:xfrm>
              <a:off x="3014" y="2372"/>
              <a:ext cx="320" cy="287"/>
            </a:xfrm>
            <a:prstGeom prst="rect">
              <a:avLst/>
            </a:prstGeom>
            <a:noFill/>
            <a:ln w="9525">
              <a:noFill/>
              <a:miter lim="800000"/>
              <a:headEnd/>
              <a:tailEnd/>
            </a:ln>
          </p:spPr>
          <p:txBody>
            <a:bodyPr/>
            <a:lstStyle/>
            <a:p>
              <a:pPr algn="just"/>
              <a:r>
                <a:rPr kumimoji="1" lang="en-US" altLang="zh-CN" sz="2400" b="1" i="1">
                  <a:latin typeface="Times New Roman" pitchFamily="18" charset="0"/>
                </a:rPr>
                <a:t>I</a:t>
              </a:r>
              <a:r>
                <a:rPr kumimoji="1" lang="en-US" altLang="zh-CN" sz="2400" b="1" baseline="-25000">
                  <a:latin typeface="Times New Roman" pitchFamily="18" charset="0"/>
                </a:rPr>
                <a:t>R</a:t>
              </a:r>
              <a:endParaRPr kumimoji="1" lang="en-US" altLang="zh-CN" sz="2400">
                <a:latin typeface="Times New Roman" pitchFamily="18" charset="0"/>
              </a:endParaRPr>
            </a:p>
          </p:txBody>
        </p:sp>
      </p:grpSp>
      <p:sp>
        <p:nvSpPr>
          <p:cNvPr id="328725" name="Text Box 21"/>
          <p:cNvSpPr txBox="1">
            <a:spLocks noChangeArrowheads="1"/>
          </p:cNvSpPr>
          <p:nvPr/>
        </p:nvSpPr>
        <p:spPr bwMode="auto">
          <a:xfrm>
            <a:off x="5472113" y="3314700"/>
            <a:ext cx="1265237" cy="355600"/>
          </a:xfrm>
          <a:prstGeom prst="rect">
            <a:avLst/>
          </a:prstGeom>
          <a:noFill/>
          <a:ln w="9525">
            <a:noFill/>
            <a:miter lim="800000"/>
            <a:headEnd/>
            <a:tailEnd/>
          </a:ln>
        </p:spPr>
        <p:txBody>
          <a:bodyPr/>
          <a:lstStyle/>
          <a:p>
            <a:pPr algn="just"/>
            <a:r>
              <a:rPr kumimoji="1" lang="zh-CN" altLang="en-US" sz="2400" b="1">
                <a:solidFill>
                  <a:srgbClr val="800000"/>
                </a:solidFill>
                <a:latin typeface="宋体" pitchFamily="2" charset="-122"/>
              </a:rPr>
              <a:t>外电场</a:t>
            </a:r>
            <a:endParaRPr kumimoji="1" lang="zh-CN" altLang="en-US" sz="2400">
              <a:solidFill>
                <a:srgbClr val="800000"/>
              </a:solidFill>
              <a:latin typeface="Times New Roman" pitchFamily="18" charset="0"/>
            </a:endParaRPr>
          </a:p>
        </p:txBody>
      </p:sp>
      <p:sp>
        <p:nvSpPr>
          <p:cNvPr id="328726" name="AutoShape 22"/>
          <p:cNvSpPr>
            <a:spLocks noChangeArrowheads="1"/>
          </p:cNvSpPr>
          <p:nvPr/>
        </p:nvSpPr>
        <p:spPr bwMode="auto">
          <a:xfrm>
            <a:off x="5724525" y="4465638"/>
            <a:ext cx="2916238" cy="514350"/>
          </a:xfrm>
          <a:prstGeom prst="wedgeRoundRectCallout">
            <a:avLst>
              <a:gd name="adj1" fmla="val -58764"/>
              <a:gd name="adj2" fmla="val -153088"/>
              <a:gd name="adj3" fmla="val 16667"/>
            </a:avLst>
          </a:prstGeom>
          <a:solidFill>
            <a:srgbClr val="FFCC99"/>
          </a:solidFill>
          <a:ln w="28575">
            <a:solidFill>
              <a:srgbClr val="9900CC"/>
            </a:solidFill>
            <a:miter lim="800000"/>
            <a:headEnd type="none" w="sm" len="sm"/>
            <a:tailEnd type="none" w="sm" len="sm"/>
          </a:ln>
        </p:spPr>
        <p:txBody>
          <a:bodyPr lIns="90000" tIns="46800" rIns="90000" bIns="46800" anchor="ctr">
            <a:spAutoFit/>
          </a:bodyPr>
          <a:lstStyle/>
          <a:p>
            <a:pPr>
              <a:spcBef>
                <a:spcPct val="50000"/>
              </a:spcBef>
            </a:pPr>
            <a:r>
              <a:rPr kumimoji="1" lang="en-US" altLang="zh-CN" sz="2400" b="1">
                <a:solidFill>
                  <a:srgbClr val="006666"/>
                </a:solidFill>
                <a:latin typeface="Times New Roman" pitchFamily="18" charset="0"/>
              </a:rPr>
              <a:t>    </a:t>
            </a:r>
            <a:r>
              <a:rPr kumimoji="1" lang="zh-CN" altLang="en-US" sz="2400" b="1">
                <a:solidFill>
                  <a:srgbClr val="006666"/>
                </a:solidFill>
                <a:latin typeface="Times New Roman" pitchFamily="18" charset="0"/>
              </a:rPr>
              <a:t>极小的反向电流</a:t>
            </a:r>
          </a:p>
        </p:txBody>
      </p:sp>
      <p:sp>
        <p:nvSpPr>
          <p:cNvPr id="328727" name="Rectangle 23"/>
          <p:cNvSpPr>
            <a:spLocks noChangeArrowheads="1"/>
          </p:cNvSpPr>
          <p:nvPr/>
        </p:nvSpPr>
        <p:spPr bwMode="auto">
          <a:xfrm>
            <a:off x="323850" y="5162550"/>
            <a:ext cx="8820150" cy="895350"/>
          </a:xfrm>
          <a:prstGeom prst="rect">
            <a:avLst/>
          </a:prstGeom>
          <a:noFill/>
          <a:ln w="9525">
            <a:noFill/>
            <a:miter lim="800000"/>
            <a:headEnd/>
            <a:tailEnd/>
          </a:ln>
        </p:spPr>
        <p:txBody>
          <a:bodyPr anchor="ctr">
            <a:spAutoFit/>
          </a:bodyPr>
          <a:lstStyle/>
          <a:p>
            <a:pPr>
              <a:lnSpc>
                <a:spcPct val="110000"/>
              </a:lnSpc>
            </a:pPr>
            <a:r>
              <a:rPr kumimoji="1" lang="zh-CN" altLang="en-US" sz="2400" b="1" dirty="0">
                <a:solidFill>
                  <a:srgbClr val="003300"/>
                </a:solidFill>
                <a:latin typeface="楷体_GB2312" pitchFamily="49" charset="-122"/>
                <a:ea typeface="楷体_GB2312" pitchFamily="49" charset="-122"/>
              </a:rPr>
              <a:t>反向</a:t>
            </a:r>
            <a:r>
              <a:rPr kumimoji="1" lang="zh-CN" altLang="en-US" sz="2400" b="1" dirty="0">
                <a:latin typeface="楷体_GB2312" pitchFamily="49" charset="-122"/>
                <a:ea typeface="楷体_GB2312" pitchFamily="49" charset="-122"/>
              </a:rPr>
              <a:t>接法时，</a:t>
            </a:r>
            <a:r>
              <a:rPr kumimoji="1" lang="en-US" altLang="zh-CN" sz="2400" b="1" dirty="0">
                <a:latin typeface="Times New Roman" pitchFamily="18" charset="0"/>
                <a:ea typeface="楷体_GB2312" pitchFamily="49" charset="-122"/>
              </a:rPr>
              <a:t>PN</a:t>
            </a:r>
            <a:r>
              <a:rPr kumimoji="1" lang="zh-CN" altLang="en-US" sz="2400" b="1" dirty="0">
                <a:latin typeface="楷体_GB2312" pitchFamily="49" charset="-122"/>
                <a:ea typeface="楷体_GB2312" pitchFamily="49" charset="-122"/>
              </a:rPr>
              <a:t>结呈现高阻性，只有极微小的反向电流</a:t>
            </a:r>
            <a:r>
              <a:rPr kumimoji="1" lang="en-US" altLang="zh-CN" sz="2400" b="1" i="1" dirty="0">
                <a:latin typeface="Times New Roman" pitchFamily="18" charset="0"/>
                <a:ea typeface="楷体_GB2312" pitchFamily="49" charset="-122"/>
              </a:rPr>
              <a:t>I</a:t>
            </a:r>
            <a:r>
              <a:rPr kumimoji="1" lang="en-US" altLang="zh-CN" sz="2400" b="1" baseline="-25000" dirty="0">
                <a:latin typeface="Times New Roman" pitchFamily="18" charset="0"/>
                <a:ea typeface="楷体_GB2312" pitchFamily="49" charset="-122"/>
              </a:rPr>
              <a:t>R</a:t>
            </a:r>
            <a:r>
              <a:rPr kumimoji="1" lang="zh-CN" altLang="en-US" sz="2400" b="1" dirty="0">
                <a:latin typeface="楷体_GB2312" pitchFamily="49" charset="-122"/>
                <a:ea typeface="楷体_GB2312" pitchFamily="49" charset="-122"/>
              </a:rPr>
              <a:t>流过，</a:t>
            </a:r>
            <a:r>
              <a:rPr kumimoji="1" lang="zh-CN" altLang="en-US" sz="2400" b="1" i="1" dirty="0">
                <a:solidFill>
                  <a:srgbClr val="FF0000"/>
                </a:solidFill>
                <a:latin typeface="楷体_GB2312" pitchFamily="49" charset="-122"/>
                <a:ea typeface="楷体_GB2312" pitchFamily="49" charset="-122"/>
              </a:rPr>
              <a:t> </a:t>
            </a:r>
            <a:r>
              <a:rPr kumimoji="1" lang="zh-CN" altLang="en-US" sz="2400" b="1" dirty="0">
                <a:solidFill>
                  <a:srgbClr val="FF0000"/>
                </a:solidFill>
                <a:latin typeface="楷体_GB2312" pitchFamily="49" charset="-122"/>
                <a:ea typeface="楷体_GB2312" pitchFamily="49" charset="-122"/>
              </a:rPr>
              <a:t>称</a:t>
            </a:r>
            <a:r>
              <a:rPr kumimoji="1" lang="en-US" altLang="zh-CN" sz="2400" b="1" dirty="0">
                <a:solidFill>
                  <a:srgbClr val="FF0000"/>
                </a:solidFill>
                <a:latin typeface="Times New Roman" pitchFamily="18" charset="0"/>
                <a:ea typeface="楷体_GB2312" pitchFamily="49" charset="-122"/>
              </a:rPr>
              <a:t>PN</a:t>
            </a:r>
            <a:r>
              <a:rPr kumimoji="1" lang="zh-CN" altLang="en-US" sz="2400" b="1" dirty="0">
                <a:solidFill>
                  <a:srgbClr val="FF0000"/>
                </a:solidFill>
                <a:latin typeface="楷体_GB2312" pitchFamily="49" charset="-122"/>
                <a:ea typeface="楷体_GB2312" pitchFamily="49" charset="-122"/>
              </a:rPr>
              <a:t>结处于反向截止状态</a:t>
            </a:r>
            <a:r>
              <a:rPr kumimoji="1" lang="zh-CN" altLang="en-US" sz="2400" b="1" dirty="0">
                <a:solidFill>
                  <a:srgbClr val="CC0000"/>
                </a:solidFill>
                <a:latin typeface="楷体_GB2312" pitchFamily="49" charset="-122"/>
                <a:ea typeface="楷体_GB2312" pitchFamily="49" charset="-122"/>
              </a:rPr>
              <a:t>。</a:t>
            </a:r>
          </a:p>
        </p:txBody>
      </p:sp>
      <p:grpSp>
        <p:nvGrpSpPr>
          <p:cNvPr id="4" name="Group 24"/>
          <p:cNvGrpSpPr>
            <a:grpSpLocks/>
          </p:cNvGrpSpPr>
          <p:nvPr/>
        </p:nvGrpSpPr>
        <p:grpSpPr bwMode="auto">
          <a:xfrm>
            <a:off x="1800225" y="1370013"/>
            <a:ext cx="5572125" cy="1622425"/>
            <a:chOff x="1129" y="1026"/>
            <a:chExt cx="3510" cy="1022"/>
          </a:xfrm>
        </p:grpSpPr>
        <p:graphicFrame>
          <p:nvGraphicFramePr>
            <p:cNvPr id="6146" name="Object 25"/>
            <p:cNvGraphicFramePr>
              <a:graphicFrameLocks/>
            </p:cNvGraphicFramePr>
            <p:nvPr/>
          </p:nvGraphicFramePr>
          <p:xfrm>
            <a:off x="3548" y="1364"/>
            <a:ext cx="409" cy="383"/>
          </p:xfrm>
          <a:graphic>
            <a:graphicData uri="http://schemas.openxmlformats.org/presentationml/2006/ole">
              <p:oleObj spid="_x0000_s6146" name="Equation" r:id="rId4" imgW="164814" imgH="177492" progId="Equation.DSMT4">
                <p:embed/>
              </p:oleObj>
            </a:graphicData>
          </a:graphic>
        </p:graphicFrame>
        <p:graphicFrame>
          <p:nvGraphicFramePr>
            <p:cNvPr id="6147" name="Object 26"/>
            <p:cNvGraphicFramePr>
              <a:graphicFrameLocks/>
            </p:cNvGraphicFramePr>
            <p:nvPr/>
          </p:nvGraphicFramePr>
          <p:xfrm>
            <a:off x="3894" y="1064"/>
            <a:ext cx="409" cy="381"/>
          </p:xfrm>
          <a:graphic>
            <a:graphicData uri="http://schemas.openxmlformats.org/presentationml/2006/ole">
              <p:oleObj spid="_x0000_s6147" name="Equation" r:id="rId5" imgW="164814" imgH="177492" progId="Equation.DSMT4">
                <p:embed/>
              </p:oleObj>
            </a:graphicData>
          </a:graphic>
        </p:graphicFrame>
        <p:graphicFrame>
          <p:nvGraphicFramePr>
            <p:cNvPr id="6148" name="Object 27"/>
            <p:cNvGraphicFramePr>
              <a:graphicFrameLocks/>
            </p:cNvGraphicFramePr>
            <p:nvPr/>
          </p:nvGraphicFramePr>
          <p:xfrm>
            <a:off x="3548" y="1064"/>
            <a:ext cx="409" cy="381"/>
          </p:xfrm>
          <a:graphic>
            <a:graphicData uri="http://schemas.openxmlformats.org/presentationml/2006/ole">
              <p:oleObj spid="_x0000_s6148" name="Equation" r:id="rId6" imgW="164814" imgH="177492" progId="Equation.DSMT4">
                <p:embed/>
              </p:oleObj>
            </a:graphicData>
          </a:graphic>
        </p:graphicFrame>
        <p:sp>
          <p:nvSpPr>
            <p:cNvPr id="6183" name="Rectangle 28"/>
            <p:cNvSpPr>
              <a:spLocks noChangeAspect="1" noChangeArrowheads="1"/>
            </p:cNvSpPr>
            <p:nvPr/>
          </p:nvSpPr>
          <p:spPr bwMode="auto">
            <a:xfrm>
              <a:off x="1129" y="1034"/>
              <a:ext cx="1827" cy="1010"/>
            </a:xfrm>
            <a:prstGeom prst="rect">
              <a:avLst/>
            </a:prstGeom>
            <a:noFill/>
            <a:ln w="31750">
              <a:solidFill>
                <a:srgbClr val="000000"/>
              </a:solidFill>
              <a:miter lim="800000"/>
              <a:headEnd/>
              <a:tailEnd/>
            </a:ln>
          </p:spPr>
          <p:txBody>
            <a:bodyPr anchor="ctr"/>
            <a:lstStyle/>
            <a:p>
              <a:endParaRPr kumimoji="1" lang="zh-CN" altLang="en-US" sz="2400">
                <a:latin typeface="Times New Roman" pitchFamily="18" charset="0"/>
              </a:endParaRPr>
            </a:p>
          </p:txBody>
        </p:sp>
        <p:sp>
          <p:nvSpPr>
            <p:cNvPr id="6184" name="Rectangle 29"/>
            <p:cNvSpPr>
              <a:spLocks noChangeAspect="1" noChangeArrowheads="1"/>
            </p:cNvSpPr>
            <p:nvPr/>
          </p:nvSpPr>
          <p:spPr bwMode="auto">
            <a:xfrm>
              <a:off x="2956" y="1036"/>
              <a:ext cx="1665" cy="1008"/>
            </a:xfrm>
            <a:prstGeom prst="rect">
              <a:avLst/>
            </a:prstGeom>
            <a:noFill/>
            <a:ln w="31750">
              <a:solidFill>
                <a:srgbClr val="000000"/>
              </a:solidFill>
              <a:miter lim="800000"/>
              <a:headEnd/>
              <a:tailEnd/>
            </a:ln>
          </p:spPr>
          <p:txBody>
            <a:bodyPr anchor="ctr"/>
            <a:lstStyle/>
            <a:p>
              <a:endParaRPr kumimoji="1" lang="zh-CN" altLang="en-US" sz="2400">
                <a:latin typeface="Times New Roman" pitchFamily="18" charset="0"/>
              </a:endParaRPr>
            </a:p>
          </p:txBody>
        </p:sp>
        <p:sp>
          <p:nvSpPr>
            <p:cNvPr id="6185" name="Line 30"/>
            <p:cNvSpPr>
              <a:spLocks noChangeAspect="1" noChangeShapeType="1"/>
            </p:cNvSpPr>
            <p:nvPr/>
          </p:nvSpPr>
          <p:spPr bwMode="auto">
            <a:xfrm>
              <a:off x="1975" y="1026"/>
              <a:ext cx="0" cy="1018"/>
            </a:xfrm>
            <a:prstGeom prst="line">
              <a:avLst/>
            </a:prstGeom>
            <a:noFill/>
            <a:ln w="38100" cmpd="dbl">
              <a:solidFill>
                <a:srgbClr val="000000"/>
              </a:solidFill>
              <a:prstDash val="dash"/>
              <a:round/>
              <a:headEnd/>
              <a:tailEnd/>
            </a:ln>
          </p:spPr>
          <p:txBody>
            <a:bodyPr anchor="ctr"/>
            <a:lstStyle/>
            <a:p>
              <a:endParaRPr lang="zh-CN" altLang="en-US"/>
            </a:p>
          </p:txBody>
        </p:sp>
        <p:sp>
          <p:nvSpPr>
            <p:cNvPr id="6186" name="Line 31"/>
            <p:cNvSpPr>
              <a:spLocks noChangeAspect="1" noChangeShapeType="1"/>
            </p:cNvSpPr>
            <p:nvPr/>
          </p:nvSpPr>
          <p:spPr bwMode="auto">
            <a:xfrm>
              <a:off x="3903" y="1026"/>
              <a:ext cx="0" cy="1018"/>
            </a:xfrm>
            <a:prstGeom prst="line">
              <a:avLst/>
            </a:prstGeom>
            <a:noFill/>
            <a:ln w="38100" cmpd="dbl">
              <a:solidFill>
                <a:srgbClr val="000000"/>
              </a:solidFill>
              <a:prstDash val="dash"/>
              <a:round/>
              <a:headEnd/>
              <a:tailEnd/>
            </a:ln>
          </p:spPr>
          <p:txBody>
            <a:bodyPr anchor="ctr"/>
            <a:lstStyle/>
            <a:p>
              <a:endParaRPr lang="zh-CN" altLang="en-US"/>
            </a:p>
          </p:txBody>
        </p:sp>
        <p:graphicFrame>
          <p:nvGraphicFramePr>
            <p:cNvPr id="6149" name="Object 32"/>
            <p:cNvGraphicFramePr>
              <a:graphicFrameLocks/>
            </p:cNvGraphicFramePr>
            <p:nvPr/>
          </p:nvGraphicFramePr>
          <p:xfrm>
            <a:off x="3894" y="1364"/>
            <a:ext cx="409" cy="383"/>
          </p:xfrm>
          <a:graphic>
            <a:graphicData uri="http://schemas.openxmlformats.org/presentationml/2006/ole">
              <p:oleObj spid="_x0000_s6149" name="Equation" r:id="rId7" imgW="164814" imgH="177492" progId="Equation.DSMT4">
                <p:embed/>
              </p:oleObj>
            </a:graphicData>
          </a:graphic>
        </p:graphicFrame>
        <p:graphicFrame>
          <p:nvGraphicFramePr>
            <p:cNvPr id="6150" name="Object 33"/>
            <p:cNvGraphicFramePr>
              <a:graphicFrameLocks/>
            </p:cNvGraphicFramePr>
            <p:nvPr/>
          </p:nvGraphicFramePr>
          <p:xfrm>
            <a:off x="3894" y="1665"/>
            <a:ext cx="409" cy="383"/>
          </p:xfrm>
          <a:graphic>
            <a:graphicData uri="http://schemas.openxmlformats.org/presentationml/2006/ole">
              <p:oleObj spid="_x0000_s6150" name="Equation" r:id="rId8" imgW="164814" imgH="177492" progId="Equation.DSMT4">
                <p:embed/>
              </p:oleObj>
            </a:graphicData>
          </a:graphic>
        </p:graphicFrame>
        <p:graphicFrame>
          <p:nvGraphicFramePr>
            <p:cNvPr id="6151" name="Object 34"/>
            <p:cNvGraphicFramePr>
              <a:graphicFrameLocks/>
            </p:cNvGraphicFramePr>
            <p:nvPr/>
          </p:nvGraphicFramePr>
          <p:xfrm>
            <a:off x="3548" y="1665"/>
            <a:ext cx="409" cy="383"/>
          </p:xfrm>
          <a:graphic>
            <a:graphicData uri="http://schemas.openxmlformats.org/presentationml/2006/ole">
              <p:oleObj spid="_x0000_s6151" name="Equation" r:id="rId9" imgW="164814" imgH="177492" progId="Equation.DSMT4">
                <p:embed/>
              </p:oleObj>
            </a:graphicData>
          </a:graphic>
        </p:graphicFrame>
        <p:graphicFrame>
          <p:nvGraphicFramePr>
            <p:cNvPr id="6152" name="Object 35"/>
            <p:cNvGraphicFramePr>
              <a:graphicFrameLocks/>
            </p:cNvGraphicFramePr>
            <p:nvPr/>
          </p:nvGraphicFramePr>
          <p:xfrm>
            <a:off x="3221" y="1364"/>
            <a:ext cx="409" cy="383"/>
          </p:xfrm>
          <a:graphic>
            <a:graphicData uri="http://schemas.openxmlformats.org/presentationml/2006/ole">
              <p:oleObj spid="_x0000_s6152" name="Equation" r:id="rId10" imgW="164814" imgH="177492" progId="Equation.DSMT4">
                <p:embed/>
              </p:oleObj>
            </a:graphicData>
          </a:graphic>
        </p:graphicFrame>
        <p:graphicFrame>
          <p:nvGraphicFramePr>
            <p:cNvPr id="6153" name="Object 36"/>
            <p:cNvGraphicFramePr>
              <a:graphicFrameLocks/>
            </p:cNvGraphicFramePr>
            <p:nvPr/>
          </p:nvGraphicFramePr>
          <p:xfrm>
            <a:off x="3221" y="1665"/>
            <a:ext cx="409" cy="383"/>
          </p:xfrm>
          <a:graphic>
            <a:graphicData uri="http://schemas.openxmlformats.org/presentationml/2006/ole">
              <p:oleObj spid="_x0000_s6153" name="Equation" r:id="rId11" imgW="164814" imgH="177492" progId="Equation.DSMT4">
                <p:embed/>
              </p:oleObj>
            </a:graphicData>
          </a:graphic>
        </p:graphicFrame>
        <p:graphicFrame>
          <p:nvGraphicFramePr>
            <p:cNvPr id="6154" name="Object 37"/>
            <p:cNvGraphicFramePr>
              <a:graphicFrameLocks/>
            </p:cNvGraphicFramePr>
            <p:nvPr/>
          </p:nvGraphicFramePr>
          <p:xfrm>
            <a:off x="3221" y="1064"/>
            <a:ext cx="409" cy="381"/>
          </p:xfrm>
          <a:graphic>
            <a:graphicData uri="http://schemas.openxmlformats.org/presentationml/2006/ole">
              <p:oleObj spid="_x0000_s6154" name="Equation" r:id="rId12" imgW="164814" imgH="177492" progId="Equation.DSMT4">
                <p:embed/>
              </p:oleObj>
            </a:graphicData>
          </a:graphic>
        </p:graphicFrame>
        <p:graphicFrame>
          <p:nvGraphicFramePr>
            <p:cNvPr id="6155" name="Object 38"/>
            <p:cNvGraphicFramePr>
              <a:graphicFrameLocks/>
            </p:cNvGraphicFramePr>
            <p:nvPr/>
          </p:nvGraphicFramePr>
          <p:xfrm>
            <a:off x="2916" y="1364"/>
            <a:ext cx="409" cy="383"/>
          </p:xfrm>
          <a:graphic>
            <a:graphicData uri="http://schemas.openxmlformats.org/presentationml/2006/ole">
              <p:oleObj spid="_x0000_s6155" name="Equation" r:id="rId13" imgW="164814" imgH="177492" progId="Equation.DSMT4">
                <p:embed/>
              </p:oleObj>
            </a:graphicData>
          </a:graphic>
        </p:graphicFrame>
        <p:graphicFrame>
          <p:nvGraphicFramePr>
            <p:cNvPr id="6156" name="Object 39"/>
            <p:cNvGraphicFramePr>
              <a:graphicFrameLocks/>
            </p:cNvGraphicFramePr>
            <p:nvPr/>
          </p:nvGraphicFramePr>
          <p:xfrm>
            <a:off x="2916" y="1665"/>
            <a:ext cx="409" cy="383"/>
          </p:xfrm>
          <a:graphic>
            <a:graphicData uri="http://schemas.openxmlformats.org/presentationml/2006/ole">
              <p:oleObj spid="_x0000_s6156" name="Equation" r:id="rId14" imgW="164814" imgH="177492" progId="Equation.DSMT4">
                <p:embed/>
              </p:oleObj>
            </a:graphicData>
          </a:graphic>
        </p:graphicFrame>
        <p:graphicFrame>
          <p:nvGraphicFramePr>
            <p:cNvPr id="6157" name="Object 40"/>
            <p:cNvGraphicFramePr>
              <a:graphicFrameLocks/>
            </p:cNvGraphicFramePr>
            <p:nvPr/>
          </p:nvGraphicFramePr>
          <p:xfrm>
            <a:off x="2916" y="1064"/>
            <a:ext cx="409" cy="381"/>
          </p:xfrm>
          <a:graphic>
            <a:graphicData uri="http://schemas.openxmlformats.org/presentationml/2006/ole">
              <p:oleObj spid="_x0000_s6157" name="Equation" r:id="rId15" imgW="164814" imgH="177492" progId="Equation.DSMT4">
                <p:embed/>
              </p:oleObj>
            </a:graphicData>
          </a:graphic>
        </p:graphicFrame>
        <p:grpSp>
          <p:nvGrpSpPr>
            <p:cNvPr id="6187" name="Group 41"/>
            <p:cNvGrpSpPr>
              <a:grpSpLocks noChangeAspect="1"/>
            </p:cNvGrpSpPr>
            <p:nvPr/>
          </p:nvGrpSpPr>
          <p:grpSpPr bwMode="auto">
            <a:xfrm>
              <a:off x="2634" y="1135"/>
              <a:ext cx="231" cy="187"/>
              <a:chOff x="10257" y="11268"/>
              <a:chExt cx="360" cy="312"/>
            </a:xfrm>
          </p:grpSpPr>
          <p:sp>
            <p:nvSpPr>
              <p:cNvPr id="6246" name="Oval 4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47" name="Line 4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88" name="Group 44"/>
            <p:cNvGrpSpPr>
              <a:grpSpLocks noChangeAspect="1"/>
            </p:cNvGrpSpPr>
            <p:nvPr/>
          </p:nvGrpSpPr>
          <p:grpSpPr bwMode="auto">
            <a:xfrm>
              <a:off x="2634" y="1434"/>
              <a:ext cx="231" cy="186"/>
              <a:chOff x="10257" y="11268"/>
              <a:chExt cx="360" cy="312"/>
            </a:xfrm>
          </p:grpSpPr>
          <p:sp>
            <p:nvSpPr>
              <p:cNvPr id="6244" name="Oval 4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45" name="Line 4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89" name="Group 47"/>
            <p:cNvGrpSpPr>
              <a:grpSpLocks noChangeAspect="1"/>
            </p:cNvGrpSpPr>
            <p:nvPr/>
          </p:nvGrpSpPr>
          <p:grpSpPr bwMode="auto">
            <a:xfrm>
              <a:off x="2634" y="1737"/>
              <a:ext cx="231" cy="186"/>
              <a:chOff x="10257" y="11268"/>
              <a:chExt cx="360" cy="312"/>
            </a:xfrm>
          </p:grpSpPr>
          <p:sp>
            <p:nvSpPr>
              <p:cNvPr id="6242" name="Oval 4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43" name="Line 4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0" name="Group 50"/>
            <p:cNvGrpSpPr>
              <a:grpSpLocks noChangeAspect="1"/>
            </p:cNvGrpSpPr>
            <p:nvPr/>
          </p:nvGrpSpPr>
          <p:grpSpPr bwMode="auto">
            <a:xfrm>
              <a:off x="2330" y="1135"/>
              <a:ext cx="230" cy="187"/>
              <a:chOff x="10257" y="11268"/>
              <a:chExt cx="360" cy="312"/>
            </a:xfrm>
          </p:grpSpPr>
          <p:sp>
            <p:nvSpPr>
              <p:cNvPr id="6240" name="Oval 5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41" name="Line 5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1" name="Group 53"/>
            <p:cNvGrpSpPr>
              <a:grpSpLocks noChangeAspect="1"/>
            </p:cNvGrpSpPr>
            <p:nvPr/>
          </p:nvGrpSpPr>
          <p:grpSpPr bwMode="auto">
            <a:xfrm>
              <a:off x="2330" y="1434"/>
              <a:ext cx="230" cy="186"/>
              <a:chOff x="10257" y="11268"/>
              <a:chExt cx="360" cy="312"/>
            </a:xfrm>
          </p:grpSpPr>
          <p:sp>
            <p:nvSpPr>
              <p:cNvPr id="6238" name="Oval 54"/>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39" name="Line 55"/>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2" name="Group 56"/>
            <p:cNvGrpSpPr>
              <a:grpSpLocks noChangeAspect="1"/>
            </p:cNvGrpSpPr>
            <p:nvPr/>
          </p:nvGrpSpPr>
          <p:grpSpPr bwMode="auto">
            <a:xfrm>
              <a:off x="2330" y="1737"/>
              <a:ext cx="230" cy="186"/>
              <a:chOff x="10257" y="11268"/>
              <a:chExt cx="360" cy="312"/>
            </a:xfrm>
          </p:grpSpPr>
          <p:sp>
            <p:nvSpPr>
              <p:cNvPr id="6236" name="Oval 5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37" name="Line 5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3" name="Group 59"/>
            <p:cNvGrpSpPr>
              <a:grpSpLocks noChangeAspect="1"/>
            </p:cNvGrpSpPr>
            <p:nvPr/>
          </p:nvGrpSpPr>
          <p:grpSpPr bwMode="auto">
            <a:xfrm>
              <a:off x="2002" y="1141"/>
              <a:ext cx="231" cy="185"/>
              <a:chOff x="10257" y="11268"/>
              <a:chExt cx="360" cy="312"/>
            </a:xfrm>
          </p:grpSpPr>
          <p:sp>
            <p:nvSpPr>
              <p:cNvPr id="6234" name="Oval 6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35" name="Line 6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4" name="Group 62"/>
            <p:cNvGrpSpPr>
              <a:grpSpLocks noChangeAspect="1"/>
            </p:cNvGrpSpPr>
            <p:nvPr/>
          </p:nvGrpSpPr>
          <p:grpSpPr bwMode="auto">
            <a:xfrm>
              <a:off x="2002" y="1440"/>
              <a:ext cx="231" cy="185"/>
              <a:chOff x="10257" y="11268"/>
              <a:chExt cx="360" cy="312"/>
            </a:xfrm>
          </p:grpSpPr>
          <p:sp>
            <p:nvSpPr>
              <p:cNvPr id="6232" name="Oval 63"/>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33" name="Line 64"/>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5" name="Group 65"/>
            <p:cNvGrpSpPr>
              <a:grpSpLocks noChangeAspect="1"/>
            </p:cNvGrpSpPr>
            <p:nvPr/>
          </p:nvGrpSpPr>
          <p:grpSpPr bwMode="auto">
            <a:xfrm>
              <a:off x="2002" y="1742"/>
              <a:ext cx="231" cy="187"/>
              <a:chOff x="10257" y="11268"/>
              <a:chExt cx="360" cy="312"/>
            </a:xfrm>
          </p:grpSpPr>
          <p:sp>
            <p:nvSpPr>
              <p:cNvPr id="6230" name="Oval 66"/>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31" name="Line 67"/>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6" name="Group 68"/>
            <p:cNvGrpSpPr>
              <a:grpSpLocks noChangeAspect="1"/>
            </p:cNvGrpSpPr>
            <p:nvPr/>
          </p:nvGrpSpPr>
          <p:grpSpPr bwMode="auto">
            <a:xfrm>
              <a:off x="1620" y="1141"/>
              <a:ext cx="231" cy="185"/>
              <a:chOff x="10257" y="11268"/>
              <a:chExt cx="360" cy="312"/>
            </a:xfrm>
          </p:grpSpPr>
          <p:sp>
            <p:nvSpPr>
              <p:cNvPr id="6228" name="Oval 69"/>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29" name="Line 70"/>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7" name="Group 71"/>
            <p:cNvGrpSpPr>
              <a:grpSpLocks noChangeAspect="1"/>
            </p:cNvGrpSpPr>
            <p:nvPr/>
          </p:nvGrpSpPr>
          <p:grpSpPr bwMode="auto">
            <a:xfrm>
              <a:off x="1620" y="1440"/>
              <a:ext cx="231" cy="185"/>
              <a:chOff x="10257" y="11268"/>
              <a:chExt cx="360" cy="312"/>
            </a:xfrm>
          </p:grpSpPr>
          <p:sp>
            <p:nvSpPr>
              <p:cNvPr id="6226" name="Oval 7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27" name="Line 7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8" name="Group 74"/>
            <p:cNvGrpSpPr>
              <a:grpSpLocks noChangeAspect="1"/>
            </p:cNvGrpSpPr>
            <p:nvPr/>
          </p:nvGrpSpPr>
          <p:grpSpPr bwMode="auto">
            <a:xfrm>
              <a:off x="1620" y="1742"/>
              <a:ext cx="231" cy="187"/>
              <a:chOff x="10257" y="11268"/>
              <a:chExt cx="360" cy="312"/>
            </a:xfrm>
          </p:grpSpPr>
          <p:sp>
            <p:nvSpPr>
              <p:cNvPr id="6224" name="Oval 7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25" name="Line 7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sp>
          <p:nvSpPr>
            <p:cNvPr id="6199" name="Oval 77"/>
            <p:cNvSpPr>
              <a:spLocks noChangeArrowheads="1"/>
            </p:cNvSpPr>
            <p:nvPr/>
          </p:nvSpPr>
          <p:spPr bwMode="auto">
            <a:xfrm>
              <a:off x="1561" y="1309"/>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0" name="Oval 78"/>
            <p:cNvSpPr>
              <a:spLocks noChangeArrowheads="1"/>
            </p:cNvSpPr>
            <p:nvPr/>
          </p:nvSpPr>
          <p:spPr bwMode="auto">
            <a:xfrm>
              <a:off x="1561" y="1591"/>
              <a:ext cx="87" cy="81"/>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1" name="Oval 79"/>
            <p:cNvSpPr>
              <a:spLocks noChangeArrowheads="1"/>
            </p:cNvSpPr>
            <p:nvPr/>
          </p:nvSpPr>
          <p:spPr bwMode="auto">
            <a:xfrm>
              <a:off x="1561" y="1902"/>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2" name="Oval 80"/>
            <p:cNvSpPr>
              <a:spLocks noChangeArrowheads="1"/>
            </p:cNvSpPr>
            <p:nvPr/>
          </p:nvSpPr>
          <p:spPr bwMode="auto">
            <a:xfrm>
              <a:off x="1861" y="1309"/>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3" name="Oval 81"/>
            <p:cNvSpPr>
              <a:spLocks noChangeArrowheads="1"/>
            </p:cNvSpPr>
            <p:nvPr/>
          </p:nvSpPr>
          <p:spPr bwMode="auto">
            <a:xfrm>
              <a:off x="1861" y="1591"/>
              <a:ext cx="87" cy="81"/>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4" name="Oval 82"/>
            <p:cNvSpPr>
              <a:spLocks noChangeArrowheads="1"/>
            </p:cNvSpPr>
            <p:nvPr/>
          </p:nvSpPr>
          <p:spPr bwMode="auto">
            <a:xfrm>
              <a:off x="1861" y="1902"/>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5" name="Oval 83"/>
            <p:cNvSpPr>
              <a:spLocks noChangeAspect="1" noChangeArrowheads="1"/>
            </p:cNvSpPr>
            <p:nvPr/>
          </p:nvSpPr>
          <p:spPr bwMode="auto">
            <a:xfrm>
              <a:off x="4162" y="1945"/>
              <a:ext cx="59" cy="43"/>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6" name="Oval 84"/>
            <p:cNvSpPr>
              <a:spLocks noChangeAspect="1" noChangeArrowheads="1"/>
            </p:cNvSpPr>
            <p:nvPr/>
          </p:nvSpPr>
          <p:spPr bwMode="auto">
            <a:xfrm>
              <a:off x="4162" y="1645"/>
              <a:ext cx="59" cy="44"/>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7" name="Oval 85"/>
            <p:cNvSpPr>
              <a:spLocks noChangeAspect="1" noChangeArrowheads="1"/>
            </p:cNvSpPr>
            <p:nvPr/>
          </p:nvSpPr>
          <p:spPr bwMode="auto">
            <a:xfrm>
              <a:off x="4162" y="1355"/>
              <a:ext cx="59" cy="45"/>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grpSp>
          <p:nvGrpSpPr>
            <p:cNvPr id="6208" name="Group 86"/>
            <p:cNvGrpSpPr>
              <a:grpSpLocks noChangeAspect="1"/>
            </p:cNvGrpSpPr>
            <p:nvPr/>
          </p:nvGrpSpPr>
          <p:grpSpPr bwMode="auto">
            <a:xfrm>
              <a:off x="1279" y="1152"/>
              <a:ext cx="231" cy="187"/>
              <a:chOff x="10257" y="11268"/>
              <a:chExt cx="360" cy="312"/>
            </a:xfrm>
          </p:grpSpPr>
          <p:sp>
            <p:nvSpPr>
              <p:cNvPr id="6222" name="Oval 8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23" name="Line 8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209" name="Group 89"/>
            <p:cNvGrpSpPr>
              <a:grpSpLocks noChangeAspect="1"/>
            </p:cNvGrpSpPr>
            <p:nvPr/>
          </p:nvGrpSpPr>
          <p:grpSpPr bwMode="auto">
            <a:xfrm>
              <a:off x="1279" y="1452"/>
              <a:ext cx="231" cy="186"/>
              <a:chOff x="10257" y="11268"/>
              <a:chExt cx="360" cy="312"/>
            </a:xfrm>
          </p:grpSpPr>
          <p:sp>
            <p:nvSpPr>
              <p:cNvPr id="6220" name="Oval 9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21" name="Line 9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210" name="Group 92"/>
            <p:cNvGrpSpPr>
              <a:grpSpLocks noChangeAspect="1"/>
            </p:cNvGrpSpPr>
            <p:nvPr/>
          </p:nvGrpSpPr>
          <p:grpSpPr bwMode="auto">
            <a:xfrm>
              <a:off x="1279" y="1755"/>
              <a:ext cx="231" cy="185"/>
              <a:chOff x="10257" y="11268"/>
              <a:chExt cx="360" cy="312"/>
            </a:xfrm>
          </p:grpSpPr>
          <p:sp>
            <p:nvSpPr>
              <p:cNvPr id="6218" name="Oval 93"/>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19" name="Line 94"/>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sp>
          <p:nvSpPr>
            <p:cNvPr id="6211" name="Oval 95"/>
            <p:cNvSpPr>
              <a:spLocks noChangeArrowheads="1"/>
            </p:cNvSpPr>
            <p:nvPr/>
          </p:nvSpPr>
          <p:spPr bwMode="auto">
            <a:xfrm>
              <a:off x="1220" y="1322"/>
              <a:ext cx="87" cy="79"/>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12" name="Oval 96"/>
            <p:cNvSpPr>
              <a:spLocks noChangeArrowheads="1"/>
            </p:cNvSpPr>
            <p:nvPr/>
          </p:nvSpPr>
          <p:spPr bwMode="auto">
            <a:xfrm>
              <a:off x="1220" y="1603"/>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13" name="Oval 97"/>
            <p:cNvSpPr>
              <a:spLocks noChangeArrowheads="1"/>
            </p:cNvSpPr>
            <p:nvPr/>
          </p:nvSpPr>
          <p:spPr bwMode="auto">
            <a:xfrm>
              <a:off x="1220" y="1915"/>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graphicFrame>
          <p:nvGraphicFramePr>
            <p:cNvPr id="6158" name="Object 98"/>
            <p:cNvGraphicFramePr>
              <a:graphicFrameLocks/>
            </p:cNvGraphicFramePr>
            <p:nvPr/>
          </p:nvGraphicFramePr>
          <p:xfrm>
            <a:off x="4230" y="1364"/>
            <a:ext cx="409" cy="383"/>
          </p:xfrm>
          <a:graphic>
            <a:graphicData uri="http://schemas.openxmlformats.org/presentationml/2006/ole">
              <p:oleObj spid="_x0000_s6158" name="Equation" r:id="rId16" imgW="164814" imgH="177492" progId="Equation.DSMT4">
                <p:embed/>
              </p:oleObj>
            </a:graphicData>
          </a:graphic>
        </p:graphicFrame>
        <p:graphicFrame>
          <p:nvGraphicFramePr>
            <p:cNvPr id="6159" name="Object 99"/>
            <p:cNvGraphicFramePr>
              <a:graphicFrameLocks/>
            </p:cNvGraphicFramePr>
            <p:nvPr/>
          </p:nvGraphicFramePr>
          <p:xfrm>
            <a:off x="4230" y="1665"/>
            <a:ext cx="409" cy="383"/>
          </p:xfrm>
          <a:graphic>
            <a:graphicData uri="http://schemas.openxmlformats.org/presentationml/2006/ole">
              <p:oleObj spid="_x0000_s6159" name="Equation" r:id="rId17" imgW="164814" imgH="177492" progId="Equation.DSMT4">
                <p:embed/>
              </p:oleObj>
            </a:graphicData>
          </a:graphic>
        </p:graphicFrame>
        <p:graphicFrame>
          <p:nvGraphicFramePr>
            <p:cNvPr id="6160" name="Object 100"/>
            <p:cNvGraphicFramePr>
              <a:graphicFrameLocks/>
            </p:cNvGraphicFramePr>
            <p:nvPr/>
          </p:nvGraphicFramePr>
          <p:xfrm>
            <a:off x="4230" y="1064"/>
            <a:ext cx="409" cy="381"/>
          </p:xfrm>
          <a:graphic>
            <a:graphicData uri="http://schemas.openxmlformats.org/presentationml/2006/ole">
              <p:oleObj spid="_x0000_s6160" name="Equation" r:id="rId18" imgW="164814" imgH="177492" progId="Equation.DSMT4">
                <p:embed/>
              </p:oleObj>
            </a:graphicData>
          </a:graphic>
        </p:graphicFrame>
        <p:sp>
          <p:nvSpPr>
            <p:cNvPr id="6214" name="Oval 101"/>
            <p:cNvSpPr>
              <a:spLocks noChangeAspect="1" noChangeArrowheads="1"/>
            </p:cNvSpPr>
            <p:nvPr/>
          </p:nvSpPr>
          <p:spPr bwMode="auto">
            <a:xfrm>
              <a:off x="4498" y="1945"/>
              <a:ext cx="60" cy="43"/>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15" name="Oval 102"/>
            <p:cNvSpPr>
              <a:spLocks noChangeAspect="1" noChangeArrowheads="1"/>
            </p:cNvSpPr>
            <p:nvPr/>
          </p:nvSpPr>
          <p:spPr bwMode="auto">
            <a:xfrm>
              <a:off x="4498" y="1645"/>
              <a:ext cx="60" cy="44"/>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16" name="Oval 103"/>
            <p:cNvSpPr>
              <a:spLocks noChangeAspect="1" noChangeArrowheads="1"/>
            </p:cNvSpPr>
            <p:nvPr/>
          </p:nvSpPr>
          <p:spPr bwMode="auto">
            <a:xfrm>
              <a:off x="4498" y="1355"/>
              <a:ext cx="60" cy="45"/>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17" name="Line 104"/>
            <p:cNvSpPr>
              <a:spLocks noChangeShapeType="1"/>
            </p:cNvSpPr>
            <p:nvPr/>
          </p:nvSpPr>
          <p:spPr bwMode="auto">
            <a:xfrm flipH="1">
              <a:off x="2539" y="1385"/>
              <a:ext cx="1091" cy="0"/>
            </a:xfrm>
            <a:prstGeom prst="line">
              <a:avLst/>
            </a:prstGeom>
            <a:noFill/>
            <a:ln w="31750">
              <a:solidFill>
                <a:srgbClr val="000000"/>
              </a:solidFill>
              <a:round/>
              <a:headEnd/>
              <a:tailEnd type="triangle" w="med" len="med"/>
            </a:ln>
          </p:spPr>
          <p:txBody>
            <a:bodyPr/>
            <a:lstStyle/>
            <a:p>
              <a:endParaRPr lang="zh-CN" altLang="en-US"/>
            </a:p>
          </p:txBody>
        </p:sp>
      </p:grpSp>
      <p:sp>
        <p:nvSpPr>
          <p:cNvPr id="6181" name="Text Box 108"/>
          <p:cNvSpPr txBox="1">
            <a:spLocks noChangeArrowheads="1"/>
          </p:cNvSpPr>
          <p:nvPr/>
        </p:nvSpPr>
        <p:spPr bwMode="auto">
          <a:xfrm>
            <a:off x="358775" y="122238"/>
            <a:ext cx="4213225" cy="457200"/>
          </a:xfrm>
          <a:prstGeom prst="rect">
            <a:avLst/>
          </a:prstGeom>
          <a:noFill/>
          <a:ln w="9525">
            <a:noFill/>
            <a:miter lim="800000"/>
            <a:headEnd/>
            <a:tailEnd/>
          </a:ln>
        </p:spPr>
        <p:txBody>
          <a:bodyPr>
            <a:spAutoFit/>
          </a:bodyPr>
          <a:lstStyle/>
          <a:p>
            <a:r>
              <a:rPr kumimoji="1" lang="en-US" altLang="zh-CN" sz="2400" b="1">
                <a:latin typeface="Times New Roman" pitchFamily="18" charset="0"/>
              </a:rPr>
              <a:t>2.</a:t>
            </a:r>
            <a:r>
              <a:rPr kumimoji="1" lang="zh-CN" altLang="en-US" sz="2400" b="1">
                <a:latin typeface="Times New Roman" pitchFamily="18" charset="0"/>
              </a:rPr>
              <a:t>外加反向电压</a:t>
            </a:r>
          </a:p>
        </p:txBody>
      </p:sp>
      <p:sp>
        <p:nvSpPr>
          <p:cNvPr id="107" name="Rectangle 23"/>
          <p:cNvSpPr>
            <a:spLocks noChangeArrowheads="1"/>
          </p:cNvSpPr>
          <p:nvPr/>
        </p:nvSpPr>
        <p:spPr bwMode="auto">
          <a:xfrm>
            <a:off x="1466850" y="6067425"/>
            <a:ext cx="6635750" cy="498475"/>
          </a:xfrm>
          <a:prstGeom prst="rect">
            <a:avLst/>
          </a:prstGeom>
          <a:noFill/>
          <a:ln w="9525">
            <a:noFill/>
            <a:miter lim="800000"/>
            <a:headEnd/>
            <a:tailEnd/>
          </a:ln>
        </p:spPr>
        <p:txBody>
          <a:bodyPr anchor="ctr">
            <a:spAutoFit/>
          </a:bodyPr>
          <a:lstStyle/>
          <a:p>
            <a:pPr>
              <a:lnSpc>
                <a:spcPct val="110000"/>
              </a:lnSpc>
            </a:pPr>
            <a:r>
              <a:rPr kumimoji="1" lang="zh-CN" altLang="en-US" sz="2400" b="1" dirty="0">
                <a:solidFill>
                  <a:srgbClr val="CC0000"/>
                </a:solidFill>
                <a:latin typeface="楷体_GB2312" pitchFamily="49" charset="-122"/>
                <a:ea typeface="楷体_GB2312" pitchFamily="49" charset="-122"/>
              </a:rPr>
              <a:t>温度是影响</a:t>
            </a:r>
            <a:r>
              <a:rPr kumimoji="1" lang="en-US" altLang="zh-CN" sz="2400" b="1" dirty="0">
                <a:solidFill>
                  <a:srgbClr val="CC0000"/>
                </a:solidFill>
                <a:latin typeface="楷体_GB2312" pitchFamily="49" charset="-122"/>
                <a:ea typeface="楷体_GB2312" pitchFamily="49" charset="-122"/>
              </a:rPr>
              <a:t>PN</a:t>
            </a:r>
            <a:r>
              <a:rPr kumimoji="1" lang="zh-CN" altLang="en-US" sz="2400" b="1" dirty="0">
                <a:solidFill>
                  <a:srgbClr val="CC0000"/>
                </a:solidFill>
                <a:latin typeface="楷体_GB2312" pitchFamily="49" charset="-122"/>
                <a:ea typeface="楷体_GB2312" pitchFamily="49" charset="-122"/>
              </a:rPr>
              <a:t>结反向电流的主要因素。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fill="hold" nodeType="clickEffect">
                                  <p:stCondLst>
                                    <p:cond delay="0"/>
                                  </p:stCondLst>
                                  <p:childTnLst>
                                    <p:animRot by="21600000">
                                      <p:cBhvr>
                                        <p:cTn id="11" dur="2000" fill="hold"/>
                                        <p:tgtEl>
                                          <p:spTgt spid="2"/>
                                        </p:tgtEl>
                                        <p:attrNameLst>
                                          <p:attrName>r</p:attrName>
                                        </p:attrNameLst>
                                      </p:cBhvr>
                                    </p:animRo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28708"/>
                                        </p:tgtEl>
                                        <p:attrNameLst>
                                          <p:attrName>style.visibility</p:attrName>
                                        </p:attrNameLst>
                                      </p:cBhvr>
                                      <p:to>
                                        <p:strVal val="visible"/>
                                      </p:to>
                                    </p:set>
                                    <p:animEffect transition="in" filter="box(in)">
                                      <p:cBhvr>
                                        <p:cTn id="16" dur="500"/>
                                        <p:tgtEl>
                                          <p:spTgt spid="3287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28709"/>
                                        </p:tgtEl>
                                        <p:attrNameLst>
                                          <p:attrName>style.visibility</p:attrName>
                                        </p:attrNameLst>
                                      </p:cBhvr>
                                      <p:to>
                                        <p:strVal val="visible"/>
                                      </p:to>
                                    </p:set>
                                    <p:animEffect transition="in" filter="box(in)">
                                      <p:cBhvr>
                                        <p:cTn id="21" dur="500"/>
                                        <p:tgtEl>
                                          <p:spTgt spid="32870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28707"/>
                                        </p:tgtEl>
                                        <p:attrNameLst>
                                          <p:attrName>style.visibility</p:attrName>
                                        </p:attrNameLst>
                                      </p:cBhvr>
                                      <p:to>
                                        <p:strVal val="visible"/>
                                      </p:to>
                                    </p:set>
                                    <p:animEffect transition="in" filter="wipe(left)">
                                      <p:cBhvr>
                                        <p:cTn id="26" dur="3000"/>
                                        <p:tgtEl>
                                          <p:spTgt spid="3287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8721"/>
                                        </p:tgtEl>
                                        <p:attrNameLst>
                                          <p:attrName>style.visibility</p:attrName>
                                        </p:attrNameLst>
                                      </p:cBhvr>
                                      <p:to>
                                        <p:strVal val="visible"/>
                                      </p:to>
                                    </p:set>
                                    <p:anim calcmode="lin" valueType="num">
                                      <p:cBhvr additive="base">
                                        <p:cTn id="31" dur="500" fill="hold"/>
                                        <p:tgtEl>
                                          <p:spTgt spid="328721"/>
                                        </p:tgtEl>
                                        <p:attrNameLst>
                                          <p:attrName>ppt_x</p:attrName>
                                        </p:attrNameLst>
                                      </p:cBhvr>
                                      <p:tavLst>
                                        <p:tav tm="0">
                                          <p:val>
                                            <p:strVal val="1+#ppt_w/2"/>
                                          </p:val>
                                        </p:tav>
                                        <p:tav tm="100000">
                                          <p:val>
                                            <p:strVal val="#ppt_x"/>
                                          </p:val>
                                        </p:tav>
                                      </p:tavLst>
                                    </p:anim>
                                    <p:anim calcmode="lin" valueType="num">
                                      <p:cBhvr additive="base">
                                        <p:cTn id="32" dur="500" fill="hold"/>
                                        <p:tgtEl>
                                          <p:spTgt spid="32872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328720"/>
                                        </p:tgtEl>
                                        <p:attrNameLst>
                                          <p:attrName>style.visibility</p:attrName>
                                        </p:attrNameLst>
                                      </p:cBhvr>
                                      <p:to>
                                        <p:strVal val="visible"/>
                                      </p:to>
                                    </p:set>
                                    <p:animEffect transition="in" filter="wipe(right)">
                                      <p:cBhvr>
                                        <p:cTn id="37" dur="2000"/>
                                        <p:tgtEl>
                                          <p:spTgt spid="3287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28725"/>
                                        </p:tgtEl>
                                        <p:attrNameLst>
                                          <p:attrName>style.visibility</p:attrName>
                                        </p:attrNameLst>
                                      </p:cBhvr>
                                      <p:to>
                                        <p:strVal val="visible"/>
                                      </p:to>
                                    </p:set>
                                    <p:anim calcmode="lin" valueType="num">
                                      <p:cBhvr additive="base">
                                        <p:cTn id="42" dur="1000" fill="hold"/>
                                        <p:tgtEl>
                                          <p:spTgt spid="328725"/>
                                        </p:tgtEl>
                                        <p:attrNameLst>
                                          <p:attrName>ppt_x</p:attrName>
                                        </p:attrNameLst>
                                      </p:cBhvr>
                                      <p:tavLst>
                                        <p:tav tm="0">
                                          <p:val>
                                            <p:strVal val="0-#ppt_w/2"/>
                                          </p:val>
                                        </p:tav>
                                        <p:tav tm="100000">
                                          <p:val>
                                            <p:strVal val="#ppt_x"/>
                                          </p:val>
                                        </p:tav>
                                      </p:tavLst>
                                    </p:anim>
                                    <p:anim calcmode="lin" valueType="num">
                                      <p:cBhvr additive="base">
                                        <p:cTn id="43" dur="1000" fill="hold"/>
                                        <p:tgtEl>
                                          <p:spTgt spid="328725"/>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28722"/>
                                        </p:tgtEl>
                                        <p:attrNameLst>
                                          <p:attrName>style.visibility</p:attrName>
                                        </p:attrNameLst>
                                      </p:cBhvr>
                                      <p:to>
                                        <p:strVal val="visible"/>
                                      </p:to>
                                    </p:set>
                                    <p:animEffect transition="in" filter="wipe(left)">
                                      <p:cBhvr>
                                        <p:cTn id="48" dur="2000"/>
                                        <p:tgtEl>
                                          <p:spTgt spid="3287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28706"/>
                                        </p:tgtEl>
                                        <p:attrNameLst>
                                          <p:attrName>style.visibility</p:attrName>
                                        </p:attrNameLst>
                                      </p:cBhvr>
                                      <p:to>
                                        <p:strVal val="visible"/>
                                      </p:to>
                                    </p:set>
                                    <p:anim calcmode="lin" valueType="num">
                                      <p:cBhvr additive="base">
                                        <p:cTn id="53" dur="3000" fill="hold"/>
                                        <p:tgtEl>
                                          <p:spTgt spid="328706"/>
                                        </p:tgtEl>
                                        <p:attrNameLst>
                                          <p:attrName>ppt_x</p:attrName>
                                        </p:attrNameLst>
                                      </p:cBhvr>
                                      <p:tavLst>
                                        <p:tav tm="0">
                                          <p:val>
                                            <p:strVal val="#ppt_x"/>
                                          </p:val>
                                        </p:tav>
                                        <p:tav tm="100000">
                                          <p:val>
                                            <p:strVal val="#ppt_x"/>
                                          </p:val>
                                        </p:tav>
                                      </p:tavLst>
                                    </p:anim>
                                    <p:anim calcmode="lin" valueType="num">
                                      <p:cBhvr additive="base">
                                        <p:cTn id="54" dur="3000" fill="hold"/>
                                        <p:tgtEl>
                                          <p:spTgt spid="328706"/>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box(in)">
                                      <p:cBhvr>
                                        <p:cTn id="59" dur="500"/>
                                        <p:tgtEl>
                                          <p:spTgt spid="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7" presetClass="entr" presetSubtype="2" fill="hold" grpId="0" nodeType="clickEffect">
                                  <p:stCondLst>
                                    <p:cond delay="0"/>
                                  </p:stCondLst>
                                  <p:childTnLst>
                                    <p:set>
                                      <p:cBhvr>
                                        <p:cTn id="63" dur="1" fill="hold">
                                          <p:stCondLst>
                                            <p:cond delay="0"/>
                                          </p:stCondLst>
                                        </p:cTn>
                                        <p:tgtEl>
                                          <p:spTgt spid="328726"/>
                                        </p:tgtEl>
                                        <p:attrNameLst>
                                          <p:attrName>style.visibility</p:attrName>
                                        </p:attrNameLst>
                                      </p:cBhvr>
                                      <p:to>
                                        <p:strVal val="visible"/>
                                      </p:to>
                                    </p:set>
                                    <p:anim calcmode="lin" valueType="num">
                                      <p:cBhvr additive="base">
                                        <p:cTn id="64" dur="3000" fill="hold"/>
                                        <p:tgtEl>
                                          <p:spTgt spid="328726"/>
                                        </p:tgtEl>
                                        <p:attrNameLst>
                                          <p:attrName>ppt_x</p:attrName>
                                        </p:attrNameLst>
                                      </p:cBhvr>
                                      <p:tavLst>
                                        <p:tav tm="0">
                                          <p:val>
                                            <p:strVal val="1+#ppt_w/2"/>
                                          </p:val>
                                        </p:tav>
                                        <p:tav tm="100000">
                                          <p:val>
                                            <p:strVal val="#ppt_x"/>
                                          </p:val>
                                        </p:tav>
                                      </p:tavLst>
                                    </p:anim>
                                    <p:anim calcmode="lin" valueType="num">
                                      <p:cBhvr additive="base">
                                        <p:cTn id="65" dur="3000" fill="hold"/>
                                        <p:tgtEl>
                                          <p:spTgt spid="328726"/>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2872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animBg="1"/>
      <p:bldP spid="328707" grpId="0" autoUpdateAnimBg="0"/>
      <p:bldP spid="328708" grpId="0"/>
      <p:bldP spid="328709" grpId="0"/>
      <p:bldP spid="328720" grpId="0" animBg="1"/>
      <p:bldP spid="328721" grpId="0"/>
      <p:bldP spid="328722" grpId="0" animBg="1"/>
      <p:bldP spid="328725" grpId="0"/>
      <p:bldP spid="328726" grpId="0" animBg="1"/>
      <p:bldP spid="328727" grpId="0"/>
      <p:bldP spid="10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563512" y="1643040"/>
            <a:ext cx="5580062" cy="946150"/>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kumimoji="1" lang="zh-CN" altLang="en-US" sz="2800" b="1">
                <a:solidFill>
                  <a:srgbClr val="FF3300"/>
                </a:solidFill>
                <a:latin typeface="Times New Roman" pitchFamily="18" charset="0"/>
                <a:ea typeface="楷体_GB2312" pitchFamily="49" charset="-122"/>
              </a:rPr>
              <a:t>正向偏置</a:t>
            </a:r>
            <a:r>
              <a:rPr kumimoji="1" lang="en-US" altLang="zh-CN" sz="2400" b="1">
                <a:latin typeface="Times New Roman" pitchFamily="18" charset="0"/>
              </a:rPr>
              <a:t>(P</a:t>
            </a:r>
            <a:r>
              <a:rPr kumimoji="1" lang="zh-CN" altLang="en-US" sz="2400" b="1">
                <a:latin typeface="Times New Roman" pitchFamily="18" charset="0"/>
              </a:rPr>
              <a:t>区高电位、</a:t>
            </a:r>
            <a:r>
              <a:rPr kumimoji="1" lang="en-US" altLang="zh-CN" sz="2400" b="1">
                <a:latin typeface="Times New Roman" pitchFamily="18" charset="0"/>
              </a:rPr>
              <a:t>N</a:t>
            </a:r>
            <a:r>
              <a:rPr kumimoji="1" lang="zh-CN" altLang="en-US" sz="2400" b="1">
                <a:latin typeface="Times New Roman" pitchFamily="18" charset="0"/>
              </a:rPr>
              <a:t>区低电位</a:t>
            </a:r>
            <a:r>
              <a:rPr kumimoji="1" lang="en-US" altLang="zh-CN" sz="2400" b="1">
                <a:latin typeface="Times New Roman" pitchFamily="18" charset="0"/>
              </a:rPr>
              <a:t>)</a:t>
            </a:r>
            <a:r>
              <a:rPr kumimoji="1" lang="en-US" altLang="zh-CN" sz="2400">
                <a:latin typeface="Times New Roman" pitchFamily="18" charset="0"/>
              </a:rPr>
              <a:t> </a:t>
            </a:r>
            <a:r>
              <a:rPr kumimoji="1" lang="en-US" altLang="zh-CN" sz="2800" b="1">
                <a:solidFill>
                  <a:srgbClr val="FF3300"/>
                </a:solidFill>
                <a:latin typeface="Times New Roman" pitchFamily="18" charset="0"/>
                <a:ea typeface="楷体_GB2312" pitchFamily="49" charset="-122"/>
              </a:rPr>
              <a:t>	</a:t>
            </a:r>
          </a:p>
        </p:txBody>
      </p:sp>
      <p:sp>
        <p:nvSpPr>
          <p:cNvPr id="314373" name="Text Box 5"/>
          <p:cNvSpPr txBox="1">
            <a:spLocks noChangeArrowheads="1"/>
          </p:cNvSpPr>
          <p:nvPr/>
        </p:nvSpPr>
        <p:spPr bwMode="auto">
          <a:xfrm>
            <a:off x="642888" y="3071808"/>
            <a:ext cx="5184775" cy="519112"/>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kumimoji="1" lang="zh-CN" altLang="en-US" sz="2800" b="1" dirty="0">
                <a:solidFill>
                  <a:srgbClr val="FF3300"/>
                </a:solidFill>
                <a:latin typeface="Times New Roman" pitchFamily="18" charset="0"/>
                <a:ea typeface="楷体_GB2312" pitchFamily="49" charset="-122"/>
              </a:rPr>
              <a:t>反向偏置</a:t>
            </a:r>
            <a:r>
              <a:rPr kumimoji="1" lang="en-US" altLang="zh-CN" sz="2400" b="1" dirty="0">
                <a:latin typeface="Times New Roman" pitchFamily="18" charset="0"/>
              </a:rPr>
              <a:t>(P</a:t>
            </a:r>
            <a:r>
              <a:rPr kumimoji="1" lang="zh-CN" altLang="en-US" sz="2400" b="1" dirty="0">
                <a:latin typeface="Times New Roman" pitchFamily="18" charset="0"/>
              </a:rPr>
              <a:t>区低电位、</a:t>
            </a:r>
            <a:r>
              <a:rPr kumimoji="1" lang="en-US" altLang="zh-CN" sz="2400" b="1" dirty="0">
                <a:latin typeface="Times New Roman" pitchFamily="18" charset="0"/>
              </a:rPr>
              <a:t>N</a:t>
            </a:r>
            <a:r>
              <a:rPr kumimoji="1" lang="zh-CN" altLang="en-US" sz="2400" b="1" dirty="0">
                <a:latin typeface="Times New Roman" pitchFamily="18" charset="0"/>
              </a:rPr>
              <a:t>区高电位</a:t>
            </a:r>
            <a:r>
              <a:rPr kumimoji="1" lang="en-US" altLang="zh-CN" sz="2400" b="1" dirty="0">
                <a:latin typeface="Times New Roman" pitchFamily="18" charset="0"/>
              </a:rPr>
              <a:t>)</a:t>
            </a:r>
          </a:p>
        </p:txBody>
      </p:sp>
      <p:sp>
        <p:nvSpPr>
          <p:cNvPr id="314379" name="Text Box 11"/>
          <p:cNvSpPr txBox="1">
            <a:spLocks noChangeArrowheads="1"/>
          </p:cNvSpPr>
          <p:nvPr/>
        </p:nvSpPr>
        <p:spPr bwMode="auto">
          <a:xfrm>
            <a:off x="827088" y="765175"/>
            <a:ext cx="5329237" cy="519113"/>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结论：</a:t>
            </a:r>
            <a:r>
              <a:rPr kumimoji="1" lang="en-US" altLang="zh-CN" sz="2800" b="1">
                <a:solidFill>
                  <a:schemeClr val="accent2"/>
                </a:solidFill>
                <a:latin typeface="Times New Roman" pitchFamily="18" charset="0"/>
              </a:rPr>
              <a:t>PN</a:t>
            </a:r>
            <a:r>
              <a:rPr kumimoji="1" lang="zh-CN" altLang="en-US" sz="2800" b="1">
                <a:solidFill>
                  <a:schemeClr val="accent2"/>
                </a:solidFill>
                <a:latin typeface="Times New Roman" pitchFamily="18" charset="0"/>
              </a:rPr>
              <a:t>结具有单向导电性</a:t>
            </a:r>
          </a:p>
        </p:txBody>
      </p:sp>
      <p:sp>
        <p:nvSpPr>
          <p:cNvPr id="314380" name="AutoShape 12"/>
          <p:cNvSpPr>
            <a:spLocks/>
          </p:cNvSpPr>
          <p:nvPr/>
        </p:nvSpPr>
        <p:spPr bwMode="auto">
          <a:xfrm>
            <a:off x="468313" y="1768470"/>
            <a:ext cx="179387" cy="1692275"/>
          </a:xfrm>
          <a:prstGeom prst="leftBrace">
            <a:avLst>
              <a:gd name="adj1" fmla="val 78614"/>
              <a:gd name="adj2" fmla="val 50000"/>
            </a:avLst>
          </a:prstGeom>
          <a:noFill/>
          <a:ln w="25400">
            <a:solidFill>
              <a:schemeClr val="tx1"/>
            </a:solidFill>
            <a:round/>
            <a:headEnd/>
            <a:tailEnd/>
          </a:ln>
        </p:spPr>
        <p:txBody>
          <a:bodyPr wrap="none" anchor="ctr"/>
          <a:lstStyle/>
          <a:p>
            <a:pPr algn="ctr"/>
            <a:endParaRPr kumimoji="1" lang="zh-CN" altLang="zh-CN" sz="2400" b="1">
              <a:latin typeface="Times New Roman" pitchFamily="18" charset="0"/>
            </a:endParaRPr>
          </a:p>
        </p:txBody>
      </p:sp>
      <p:sp>
        <p:nvSpPr>
          <p:cNvPr id="314382" name="Text Box 14"/>
          <p:cNvSpPr txBox="1">
            <a:spLocks noChangeArrowheads="1"/>
          </p:cNvSpPr>
          <p:nvPr/>
        </p:nvSpPr>
        <p:spPr bwMode="auto">
          <a:xfrm>
            <a:off x="6072137" y="1750990"/>
            <a:ext cx="1692275"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FF3300"/>
                </a:solidFill>
                <a:latin typeface="Times New Roman" pitchFamily="18" charset="0"/>
              </a:rPr>
              <a:t>PN</a:t>
            </a:r>
            <a:r>
              <a:rPr kumimoji="1" lang="zh-CN" altLang="en-US" sz="2400" b="1">
                <a:solidFill>
                  <a:srgbClr val="FF3300"/>
                </a:solidFill>
                <a:latin typeface="Times New Roman" pitchFamily="18" charset="0"/>
              </a:rPr>
              <a:t>结导通</a:t>
            </a:r>
          </a:p>
        </p:txBody>
      </p:sp>
      <p:sp>
        <p:nvSpPr>
          <p:cNvPr id="314383" name="Rectangle 15"/>
          <p:cNvSpPr>
            <a:spLocks noChangeArrowheads="1"/>
          </p:cNvSpPr>
          <p:nvPr/>
        </p:nvSpPr>
        <p:spPr bwMode="auto">
          <a:xfrm>
            <a:off x="5143450" y="3071808"/>
            <a:ext cx="2500313" cy="457200"/>
          </a:xfrm>
          <a:prstGeom prst="rect">
            <a:avLst/>
          </a:prstGeom>
          <a:noFill/>
          <a:ln w="9525">
            <a:noFill/>
            <a:miter lim="800000"/>
            <a:headEnd/>
            <a:tailEnd/>
          </a:ln>
        </p:spPr>
        <p:txBody>
          <a:bodyPr wrap="none">
            <a:spAutoFit/>
          </a:bodyPr>
          <a:lstStyle/>
          <a:p>
            <a:pPr>
              <a:spcBef>
                <a:spcPct val="50000"/>
              </a:spcBef>
            </a:pPr>
            <a:r>
              <a:rPr kumimoji="1" lang="en-US" altLang="zh-CN" sz="2400" b="1">
                <a:solidFill>
                  <a:srgbClr val="FF3300"/>
                </a:solidFill>
                <a:latin typeface="Times New Roman" pitchFamily="18" charset="0"/>
              </a:rPr>
              <a:t>	 PN</a:t>
            </a:r>
            <a:r>
              <a:rPr kumimoji="1" lang="zh-CN" altLang="en-US" sz="2400" b="1">
                <a:solidFill>
                  <a:srgbClr val="FF3300"/>
                </a:solidFill>
                <a:latin typeface="Times New Roman" pitchFamily="18" charset="0"/>
              </a:rPr>
              <a:t>结截止</a:t>
            </a:r>
          </a:p>
        </p:txBody>
      </p:sp>
      <p:graphicFrame>
        <p:nvGraphicFramePr>
          <p:cNvPr id="10" name="Object 20"/>
          <p:cNvGraphicFramePr>
            <a:graphicFrameLocks noChangeAspect="1"/>
          </p:cNvGraphicFramePr>
          <p:nvPr/>
        </p:nvGraphicFramePr>
        <p:xfrm>
          <a:off x="2825728" y="3944944"/>
          <a:ext cx="3675063" cy="1876425"/>
        </p:xfrm>
        <a:graphic>
          <a:graphicData uri="http://schemas.openxmlformats.org/presentationml/2006/ole">
            <p:oleObj spid="_x0000_s241665" name="图片" r:id="rId3" imgW="2714597" imgH="1389756" progId="Word.Picture.8">
              <p:embed/>
            </p:oleObj>
          </a:graphicData>
        </a:graphic>
      </p:graphicFrame>
      <p:graphicFrame>
        <p:nvGraphicFramePr>
          <p:cNvPr id="11" name="Object 21"/>
          <p:cNvGraphicFramePr>
            <a:graphicFrameLocks noChangeAspect="1"/>
          </p:cNvGraphicFramePr>
          <p:nvPr/>
        </p:nvGraphicFramePr>
        <p:xfrm>
          <a:off x="2892449" y="3987830"/>
          <a:ext cx="3544887" cy="1822450"/>
        </p:xfrm>
        <a:graphic>
          <a:graphicData uri="http://schemas.openxmlformats.org/presentationml/2006/ole">
            <p:oleObj spid="_x0000_s241666" name="图片" r:id="rId4" imgW="2714597" imgH="1399112"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4370"/>
                                        </p:tgtEl>
                                        <p:attrNameLst>
                                          <p:attrName>style.visibility</p:attrName>
                                        </p:attrNameLst>
                                      </p:cBhvr>
                                      <p:to>
                                        <p:strVal val="visible"/>
                                      </p:to>
                                    </p:set>
                                    <p:anim calcmode="lin" valueType="num">
                                      <p:cBhvr additive="base">
                                        <p:cTn id="7" dur="500" fill="hold"/>
                                        <p:tgtEl>
                                          <p:spTgt spid="314370"/>
                                        </p:tgtEl>
                                        <p:attrNameLst>
                                          <p:attrName>ppt_x</p:attrName>
                                        </p:attrNameLst>
                                      </p:cBhvr>
                                      <p:tavLst>
                                        <p:tav tm="0">
                                          <p:val>
                                            <p:strVal val="0-#ppt_w/2"/>
                                          </p:val>
                                        </p:tav>
                                        <p:tav tm="100000">
                                          <p:val>
                                            <p:strVal val="#ppt_x"/>
                                          </p:val>
                                        </p:tav>
                                      </p:tavLst>
                                    </p:anim>
                                    <p:anim calcmode="lin" valueType="num">
                                      <p:cBhvr additive="base">
                                        <p:cTn id="8" dur="500" fill="hold"/>
                                        <p:tgtEl>
                                          <p:spTgt spid="314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4382"/>
                                        </p:tgtEl>
                                        <p:attrNameLst>
                                          <p:attrName>style.visibility</p:attrName>
                                        </p:attrNameLst>
                                      </p:cBhvr>
                                      <p:to>
                                        <p:strVal val="visible"/>
                                      </p:to>
                                    </p:set>
                                    <p:animEffect transition="in" filter="box(in)">
                                      <p:cBhvr>
                                        <p:cTn id="17" dur="500"/>
                                        <p:tgtEl>
                                          <p:spTgt spid="3143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14373"/>
                                        </p:tgtEl>
                                        <p:attrNameLst>
                                          <p:attrName>style.visibility</p:attrName>
                                        </p:attrNameLst>
                                      </p:cBhvr>
                                      <p:to>
                                        <p:strVal val="visible"/>
                                      </p:to>
                                    </p:set>
                                    <p:anim calcmode="lin" valueType="num">
                                      <p:cBhvr additive="base">
                                        <p:cTn id="22" dur="500" fill="hold"/>
                                        <p:tgtEl>
                                          <p:spTgt spid="314373"/>
                                        </p:tgtEl>
                                        <p:attrNameLst>
                                          <p:attrName>ppt_x</p:attrName>
                                        </p:attrNameLst>
                                      </p:cBhvr>
                                      <p:tavLst>
                                        <p:tav tm="0">
                                          <p:val>
                                            <p:strVal val="0-#ppt_w/2"/>
                                          </p:val>
                                        </p:tav>
                                        <p:tav tm="100000">
                                          <p:val>
                                            <p:strVal val="#ppt_x"/>
                                          </p:val>
                                        </p:tav>
                                      </p:tavLst>
                                    </p:anim>
                                    <p:anim calcmode="lin" valueType="num">
                                      <p:cBhvr additive="base">
                                        <p:cTn id="23" dur="500" fill="hold"/>
                                        <p:tgtEl>
                                          <p:spTgt spid="31437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14383"/>
                                        </p:tgtEl>
                                        <p:attrNameLst>
                                          <p:attrName>style.visibility</p:attrName>
                                        </p:attrNameLst>
                                      </p:cBhvr>
                                      <p:to>
                                        <p:strVal val="visible"/>
                                      </p:to>
                                    </p:set>
                                    <p:animEffect transition="in" filter="box(in)">
                                      <p:cBhvr>
                                        <p:cTn id="33" dur="500"/>
                                        <p:tgtEl>
                                          <p:spTgt spid="3143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14380"/>
                                        </p:tgtEl>
                                        <p:attrNameLst>
                                          <p:attrName>style.visibility</p:attrName>
                                        </p:attrNameLst>
                                      </p:cBhvr>
                                      <p:to>
                                        <p:strVal val="visible"/>
                                      </p:to>
                                    </p:set>
                                    <p:animEffect transition="in" filter="box(in)">
                                      <p:cBhvr>
                                        <p:cTn id="38" dur="500"/>
                                        <p:tgtEl>
                                          <p:spTgt spid="3143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14379"/>
                                        </p:tgtEl>
                                        <p:attrNameLst>
                                          <p:attrName>style.visibility</p:attrName>
                                        </p:attrNameLst>
                                      </p:cBhvr>
                                      <p:to>
                                        <p:strVal val="visible"/>
                                      </p:to>
                                    </p:set>
                                    <p:animEffect transition="in" filter="box(in)">
                                      <p:cBhvr>
                                        <p:cTn id="43" dur="500"/>
                                        <p:tgtEl>
                                          <p:spTgt spid="31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utoUpdateAnimBg="0"/>
      <p:bldP spid="314373" grpId="0" autoUpdateAnimBg="0"/>
      <p:bldP spid="314379" grpId="0"/>
      <p:bldP spid="314380" grpId="0" animBg="1"/>
      <p:bldP spid="314382" grpId="0"/>
      <p:bldP spid="31438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Text Box 4"/>
          <p:cNvSpPr txBox="1">
            <a:spLocks noChangeArrowheads="1"/>
          </p:cNvSpPr>
          <p:nvPr/>
        </p:nvSpPr>
        <p:spPr bwMode="auto">
          <a:xfrm>
            <a:off x="111125" y="122238"/>
            <a:ext cx="3976688"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t>3.PN</a:t>
            </a:r>
            <a:r>
              <a:rPr lang="zh-CN" altLang="en-US" sz="2800" b="1"/>
              <a:t>结</a:t>
            </a:r>
            <a:r>
              <a:rPr lang="en-US" altLang="zh-CN" sz="2800" b="1"/>
              <a:t>I-V</a:t>
            </a:r>
            <a:r>
              <a:rPr lang="zh-CN" altLang="en-US" sz="2800" b="1"/>
              <a:t>特性的表达式</a:t>
            </a:r>
          </a:p>
        </p:txBody>
      </p:sp>
      <p:sp>
        <p:nvSpPr>
          <p:cNvPr id="183331" name="Text Box 35"/>
          <p:cNvSpPr txBox="1">
            <a:spLocks noChangeArrowheads="1"/>
          </p:cNvSpPr>
          <p:nvPr/>
        </p:nvSpPr>
        <p:spPr bwMode="auto">
          <a:xfrm>
            <a:off x="3040063" y="3314700"/>
            <a:ext cx="3306762" cy="40163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硅二极管</a:t>
            </a:r>
            <a:r>
              <a:rPr lang="en-US" altLang="zh-CN" sz="2000" b="1"/>
              <a:t>PN</a:t>
            </a:r>
            <a:r>
              <a:rPr lang="zh-CN" altLang="en-US" sz="2000" b="1"/>
              <a:t>结的</a:t>
            </a:r>
            <a:r>
              <a:rPr lang="en-US" altLang="zh-CN" sz="2000" b="1"/>
              <a:t>I - V</a:t>
            </a:r>
            <a:r>
              <a:rPr lang="zh-CN" altLang="en-US" sz="2000" b="1"/>
              <a:t>特性</a:t>
            </a:r>
          </a:p>
        </p:txBody>
      </p:sp>
      <p:grpSp>
        <p:nvGrpSpPr>
          <p:cNvPr id="2" name="Group 49"/>
          <p:cNvGrpSpPr>
            <a:grpSpLocks/>
          </p:cNvGrpSpPr>
          <p:nvPr/>
        </p:nvGrpSpPr>
        <p:grpSpPr bwMode="auto">
          <a:xfrm>
            <a:off x="2314575" y="290513"/>
            <a:ext cx="4637088" cy="3008312"/>
            <a:chOff x="721" y="1078"/>
            <a:chExt cx="2921" cy="1895"/>
          </a:xfrm>
        </p:grpSpPr>
        <p:sp>
          <p:nvSpPr>
            <p:cNvPr id="7221" name="Line 12"/>
            <p:cNvSpPr>
              <a:spLocks noChangeShapeType="1"/>
            </p:cNvSpPr>
            <p:nvPr/>
          </p:nvSpPr>
          <p:spPr bwMode="auto">
            <a:xfrm flipV="1">
              <a:off x="2016" y="1144"/>
              <a:ext cx="0" cy="1473"/>
            </a:xfrm>
            <a:prstGeom prst="line">
              <a:avLst/>
            </a:prstGeom>
            <a:noFill/>
            <a:ln w="12700">
              <a:solidFill>
                <a:schemeClr val="tx1"/>
              </a:solidFill>
              <a:round/>
              <a:headEnd/>
              <a:tailEnd type="triangle" w="med" len="med"/>
            </a:ln>
          </p:spPr>
          <p:txBody>
            <a:bodyPr/>
            <a:lstStyle/>
            <a:p>
              <a:endParaRPr lang="zh-CN" altLang="en-US"/>
            </a:p>
          </p:txBody>
        </p:sp>
        <p:sp>
          <p:nvSpPr>
            <p:cNvPr id="7222" name="Line 13"/>
            <p:cNvSpPr>
              <a:spLocks noChangeShapeType="1"/>
            </p:cNvSpPr>
            <p:nvPr/>
          </p:nvSpPr>
          <p:spPr bwMode="auto">
            <a:xfrm>
              <a:off x="721" y="2617"/>
              <a:ext cx="2642"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7172" name="Object 14"/>
            <p:cNvGraphicFramePr>
              <a:graphicFrameLocks noChangeAspect="1"/>
            </p:cNvGraphicFramePr>
            <p:nvPr/>
          </p:nvGraphicFramePr>
          <p:xfrm>
            <a:off x="1339" y="2211"/>
            <a:ext cx="543" cy="213"/>
          </p:xfrm>
          <a:graphic>
            <a:graphicData uri="http://schemas.openxmlformats.org/presentationml/2006/ole">
              <p:oleObj spid="_x0000_s7172" name="公式" r:id="rId6" imgW="533169" imgH="228501" progId="Equation.3">
                <p:embed/>
              </p:oleObj>
            </a:graphicData>
          </a:graphic>
        </p:graphicFrame>
        <p:graphicFrame>
          <p:nvGraphicFramePr>
            <p:cNvPr id="7173" name="Object 15"/>
            <p:cNvGraphicFramePr>
              <a:graphicFrameLocks noChangeAspect="1"/>
            </p:cNvGraphicFramePr>
            <p:nvPr/>
          </p:nvGraphicFramePr>
          <p:xfrm>
            <a:off x="2048" y="1078"/>
            <a:ext cx="482" cy="218"/>
          </p:xfrm>
          <a:graphic>
            <a:graphicData uri="http://schemas.openxmlformats.org/presentationml/2006/ole">
              <p:oleObj spid="_x0000_s7173" name="公式" r:id="rId7" imgW="507780" imgH="215806" progId="Equation.3">
                <p:embed/>
              </p:oleObj>
            </a:graphicData>
          </a:graphic>
        </p:graphicFrame>
        <p:graphicFrame>
          <p:nvGraphicFramePr>
            <p:cNvPr id="7174" name="Object 17"/>
            <p:cNvGraphicFramePr>
              <a:graphicFrameLocks noChangeAspect="1"/>
            </p:cNvGraphicFramePr>
            <p:nvPr/>
          </p:nvGraphicFramePr>
          <p:xfrm>
            <a:off x="2092" y="2008"/>
            <a:ext cx="229" cy="155"/>
          </p:xfrm>
          <a:graphic>
            <a:graphicData uri="http://schemas.openxmlformats.org/presentationml/2006/ole">
              <p:oleObj spid="_x0000_s7174" name="公式" r:id="rId8" imgW="241091" imgH="177646" progId="Equation.3">
                <p:embed/>
              </p:oleObj>
            </a:graphicData>
          </a:graphic>
        </p:graphicFrame>
        <p:graphicFrame>
          <p:nvGraphicFramePr>
            <p:cNvPr id="7175" name="Object 18"/>
            <p:cNvGraphicFramePr>
              <a:graphicFrameLocks noChangeAspect="1"/>
            </p:cNvGraphicFramePr>
            <p:nvPr/>
          </p:nvGraphicFramePr>
          <p:xfrm>
            <a:off x="1940" y="2617"/>
            <a:ext cx="150" cy="152"/>
          </p:xfrm>
          <a:graphic>
            <a:graphicData uri="http://schemas.openxmlformats.org/presentationml/2006/ole">
              <p:oleObj spid="_x0000_s7175" name="公式" r:id="rId9" imgW="126835" imgH="139518" progId="Equation.3">
                <p:embed/>
              </p:oleObj>
            </a:graphicData>
          </a:graphic>
        </p:graphicFrame>
        <p:graphicFrame>
          <p:nvGraphicFramePr>
            <p:cNvPr id="7176" name="Object 19"/>
            <p:cNvGraphicFramePr>
              <a:graphicFrameLocks noChangeAspect="1"/>
            </p:cNvGraphicFramePr>
            <p:nvPr/>
          </p:nvGraphicFramePr>
          <p:xfrm>
            <a:off x="2112" y="1474"/>
            <a:ext cx="209" cy="149"/>
          </p:xfrm>
          <a:graphic>
            <a:graphicData uri="http://schemas.openxmlformats.org/presentationml/2006/ole">
              <p:oleObj spid="_x0000_s7176" name="公式" r:id="rId10" imgW="228402" imgH="177646" progId="Equation.3">
                <p:embed/>
              </p:oleObj>
            </a:graphicData>
          </a:graphic>
        </p:graphicFrame>
        <p:graphicFrame>
          <p:nvGraphicFramePr>
            <p:cNvPr id="7177" name="Object 20"/>
            <p:cNvGraphicFramePr>
              <a:graphicFrameLocks noChangeAspect="1"/>
            </p:cNvGraphicFramePr>
            <p:nvPr/>
          </p:nvGraphicFramePr>
          <p:xfrm>
            <a:off x="3186" y="2617"/>
            <a:ext cx="456" cy="223"/>
          </p:xfrm>
          <a:graphic>
            <a:graphicData uri="http://schemas.openxmlformats.org/presentationml/2006/ole">
              <p:oleObj spid="_x0000_s7177" name="公式" r:id="rId11" imgW="406048" imgH="215713" progId="Equation.3">
                <p:embed/>
              </p:oleObj>
            </a:graphicData>
          </a:graphic>
        </p:graphicFrame>
        <p:sp>
          <p:nvSpPr>
            <p:cNvPr id="7223" name="Line 26"/>
            <p:cNvSpPr>
              <a:spLocks noChangeShapeType="1"/>
            </p:cNvSpPr>
            <p:nvPr/>
          </p:nvSpPr>
          <p:spPr bwMode="auto">
            <a:xfrm flipV="1">
              <a:off x="2550" y="2540"/>
              <a:ext cx="0" cy="77"/>
            </a:xfrm>
            <a:prstGeom prst="line">
              <a:avLst/>
            </a:prstGeom>
            <a:noFill/>
            <a:ln w="25400">
              <a:solidFill>
                <a:schemeClr val="tx1"/>
              </a:solidFill>
              <a:round/>
              <a:headEnd/>
              <a:tailEnd/>
            </a:ln>
          </p:spPr>
          <p:txBody>
            <a:bodyPr/>
            <a:lstStyle/>
            <a:p>
              <a:endParaRPr lang="zh-CN" altLang="en-US"/>
            </a:p>
          </p:txBody>
        </p:sp>
        <p:sp>
          <p:nvSpPr>
            <p:cNvPr id="7224" name="Line 27"/>
            <p:cNvSpPr>
              <a:spLocks noChangeShapeType="1"/>
            </p:cNvSpPr>
            <p:nvPr/>
          </p:nvSpPr>
          <p:spPr bwMode="auto">
            <a:xfrm flipV="1">
              <a:off x="3083" y="2541"/>
              <a:ext cx="0" cy="76"/>
            </a:xfrm>
            <a:prstGeom prst="line">
              <a:avLst/>
            </a:prstGeom>
            <a:noFill/>
            <a:ln w="25400">
              <a:solidFill>
                <a:schemeClr val="tx1"/>
              </a:solidFill>
              <a:round/>
              <a:headEnd/>
              <a:tailEnd/>
            </a:ln>
          </p:spPr>
          <p:txBody>
            <a:bodyPr/>
            <a:lstStyle/>
            <a:p>
              <a:endParaRPr lang="zh-CN" altLang="en-US"/>
            </a:p>
          </p:txBody>
        </p:sp>
        <p:sp>
          <p:nvSpPr>
            <p:cNvPr id="7225" name="Line 29"/>
            <p:cNvSpPr>
              <a:spLocks noChangeShapeType="1"/>
            </p:cNvSpPr>
            <p:nvPr/>
          </p:nvSpPr>
          <p:spPr bwMode="auto">
            <a:xfrm rot="5400000" flipH="1">
              <a:off x="1153" y="2795"/>
              <a:ext cx="356" cy="0"/>
            </a:xfrm>
            <a:prstGeom prst="line">
              <a:avLst/>
            </a:prstGeom>
            <a:noFill/>
            <a:ln w="12700">
              <a:solidFill>
                <a:srgbClr val="3366FF"/>
              </a:solidFill>
              <a:round/>
              <a:headEnd/>
              <a:tailEnd type="triangle" w="med" len="lg"/>
            </a:ln>
          </p:spPr>
          <p:txBody>
            <a:bodyPr/>
            <a:lstStyle/>
            <a:p>
              <a:endParaRPr lang="zh-CN" altLang="en-US"/>
            </a:p>
          </p:txBody>
        </p:sp>
        <p:sp>
          <p:nvSpPr>
            <p:cNvPr id="7226" name="Line 30"/>
            <p:cNvSpPr>
              <a:spLocks noChangeShapeType="1"/>
            </p:cNvSpPr>
            <p:nvPr/>
          </p:nvSpPr>
          <p:spPr bwMode="auto">
            <a:xfrm rot="5400000">
              <a:off x="1128" y="2414"/>
              <a:ext cx="406" cy="0"/>
            </a:xfrm>
            <a:prstGeom prst="line">
              <a:avLst/>
            </a:prstGeom>
            <a:noFill/>
            <a:ln w="12700">
              <a:solidFill>
                <a:srgbClr val="3366FF"/>
              </a:solidFill>
              <a:round/>
              <a:headEnd/>
              <a:tailEnd type="triangle" w="med" len="lg"/>
            </a:ln>
          </p:spPr>
          <p:txBody>
            <a:bodyPr/>
            <a:lstStyle/>
            <a:p>
              <a:endParaRPr lang="zh-CN" altLang="en-US"/>
            </a:p>
          </p:txBody>
        </p:sp>
        <p:sp>
          <p:nvSpPr>
            <p:cNvPr id="7227" name="Line 31"/>
            <p:cNvSpPr>
              <a:spLocks noChangeShapeType="1"/>
            </p:cNvSpPr>
            <p:nvPr/>
          </p:nvSpPr>
          <p:spPr bwMode="auto">
            <a:xfrm rot="5400000" flipV="1">
              <a:off x="2056" y="2045"/>
              <a:ext cx="0" cy="77"/>
            </a:xfrm>
            <a:prstGeom prst="line">
              <a:avLst/>
            </a:prstGeom>
            <a:noFill/>
            <a:ln w="25400">
              <a:solidFill>
                <a:schemeClr val="tx1"/>
              </a:solidFill>
              <a:round/>
              <a:headEnd/>
              <a:tailEnd/>
            </a:ln>
          </p:spPr>
          <p:txBody>
            <a:bodyPr/>
            <a:lstStyle/>
            <a:p>
              <a:endParaRPr lang="zh-CN" altLang="en-US"/>
            </a:p>
          </p:txBody>
        </p:sp>
        <p:sp>
          <p:nvSpPr>
            <p:cNvPr id="7228" name="Line 32"/>
            <p:cNvSpPr>
              <a:spLocks noChangeShapeType="1"/>
            </p:cNvSpPr>
            <p:nvPr/>
          </p:nvSpPr>
          <p:spPr bwMode="auto">
            <a:xfrm rot="5400000" flipV="1">
              <a:off x="2056" y="1511"/>
              <a:ext cx="0" cy="77"/>
            </a:xfrm>
            <a:prstGeom prst="line">
              <a:avLst/>
            </a:prstGeom>
            <a:noFill/>
            <a:ln w="25400">
              <a:solidFill>
                <a:schemeClr val="tx1"/>
              </a:solidFill>
              <a:round/>
              <a:headEnd/>
              <a:tailEnd/>
            </a:ln>
          </p:spPr>
          <p:txBody>
            <a:bodyPr/>
            <a:lstStyle/>
            <a:p>
              <a:endParaRPr lang="zh-CN" altLang="en-US"/>
            </a:p>
          </p:txBody>
        </p:sp>
        <p:sp>
          <p:nvSpPr>
            <p:cNvPr id="7229" name="Line 36"/>
            <p:cNvSpPr>
              <a:spLocks noChangeShapeType="1"/>
            </p:cNvSpPr>
            <p:nvPr/>
          </p:nvSpPr>
          <p:spPr bwMode="auto">
            <a:xfrm flipV="1">
              <a:off x="1483" y="2540"/>
              <a:ext cx="0" cy="77"/>
            </a:xfrm>
            <a:prstGeom prst="line">
              <a:avLst/>
            </a:prstGeom>
            <a:noFill/>
            <a:ln w="25400">
              <a:solidFill>
                <a:schemeClr val="tx1"/>
              </a:solidFill>
              <a:round/>
              <a:headEnd/>
              <a:tailEnd/>
            </a:ln>
          </p:spPr>
          <p:txBody>
            <a:bodyPr/>
            <a:lstStyle/>
            <a:p>
              <a:endParaRPr lang="zh-CN" altLang="en-US"/>
            </a:p>
          </p:txBody>
        </p:sp>
        <p:sp>
          <p:nvSpPr>
            <p:cNvPr id="7230" name="Line 39"/>
            <p:cNvSpPr>
              <a:spLocks noChangeShapeType="1"/>
            </p:cNvSpPr>
            <p:nvPr/>
          </p:nvSpPr>
          <p:spPr bwMode="auto">
            <a:xfrm flipV="1">
              <a:off x="949" y="2541"/>
              <a:ext cx="0" cy="77"/>
            </a:xfrm>
            <a:prstGeom prst="line">
              <a:avLst/>
            </a:prstGeom>
            <a:noFill/>
            <a:ln w="25400">
              <a:solidFill>
                <a:schemeClr val="tx1"/>
              </a:solidFill>
              <a:round/>
              <a:headEnd/>
              <a:tailEnd/>
            </a:ln>
          </p:spPr>
          <p:txBody>
            <a:bodyPr/>
            <a:lstStyle/>
            <a:p>
              <a:endParaRPr lang="zh-CN" altLang="en-US"/>
            </a:p>
          </p:txBody>
        </p:sp>
        <p:graphicFrame>
          <p:nvGraphicFramePr>
            <p:cNvPr id="7178" name="Object 41"/>
            <p:cNvGraphicFramePr>
              <a:graphicFrameLocks noChangeAspect="1"/>
            </p:cNvGraphicFramePr>
            <p:nvPr/>
          </p:nvGraphicFramePr>
          <p:xfrm>
            <a:off x="2448" y="2640"/>
            <a:ext cx="229" cy="155"/>
          </p:xfrm>
          <a:graphic>
            <a:graphicData uri="http://schemas.openxmlformats.org/presentationml/2006/ole">
              <p:oleObj spid="_x0000_s7178" name="公式" r:id="rId12" imgW="241091" imgH="177646" progId="Equation.3">
                <p:embed/>
              </p:oleObj>
            </a:graphicData>
          </a:graphic>
        </p:graphicFrame>
        <p:graphicFrame>
          <p:nvGraphicFramePr>
            <p:cNvPr id="7179" name="Object 42"/>
            <p:cNvGraphicFramePr>
              <a:graphicFrameLocks noChangeAspect="1"/>
            </p:cNvGraphicFramePr>
            <p:nvPr/>
          </p:nvGraphicFramePr>
          <p:xfrm>
            <a:off x="2956" y="2643"/>
            <a:ext cx="209" cy="149"/>
          </p:xfrm>
          <a:graphic>
            <a:graphicData uri="http://schemas.openxmlformats.org/presentationml/2006/ole">
              <p:oleObj spid="_x0000_s7179" name="公式" r:id="rId13" imgW="228402" imgH="177646" progId="Equation.3">
                <p:embed/>
              </p:oleObj>
            </a:graphicData>
          </a:graphic>
        </p:graphicFrame>
        <p:graphicFrame>
          <p:nvGraphicFramePr>
            <p:cNvPr id="7180" name="Object 43"/>
            <p:cNvGraphicFramePr>
              <a:graphicFrameLocks noChangeAspect="1"/>
            </p:cNvGraphicFramePr>
            <p:nvPr/>
          </p:nvGraphicFramePr>
          <p:xfrm>
            <a:off x="1353" y="2643"/>
            <a:ext cx="338" cy="155"/>
          </p:xfrm>
          <a:graphic>
            <a:graphicData uri="http://schemas.openxmlformats.org/presentationml/2006/ole">
              <p:oleObj spid="_x0000_s7180" name="公式" r:id="rId14" imgW="355138" imgH="177569" progId="Equation.3">
                <p:embed/>
              </p:oleObj>
            </a:graphicData>
          </a:graphic>
        </p:graphicFrame>
        <p:graphicFrame>
          <p:nvGraphicFramePr>
            <p:cNvPr id="7181" name="Object 44"/>
            <p:cNvGraphicFramePr>
              <a:graphicFrameLocks noChangeAspect="1"/>
            </p:cNvGraphicFramePr>
            <p:nvPr/>
          </p:nvGraphicFramePr>
          <p:xfrm>
            <a:off x="814" y="2621"/>
            <a:ext cx="313" cy="149"/>
          </p:xfrm>
          <a:graphic>
            <a:graphicData uri="http://schemas.openxmlformats.org/presentationml/2006/ole">
              <p:oleObj spid="_x0000_s7181" name="公式" r:id="rId15" imgW="342603" imgH="177646" progId="Equation.3">
                <p:embed/>
              </p:oleObj>
            </a:graphicData>
          </a:graphic>
        </p:graphicFrame>
      </p:grpSp>
      <p:sp>
        <p:nvSpPr>
          <p:cNvPr id="183341" name="Line 45"/>
          <p:cNvSpPr>
            <a:spLocks noChangeShapeType="1"/>
          </p:cNvSpPr>
          <p:nvPr/>
        </p:nvSpPr>
        <p:spPr bwMode="auto">
          <a:xfrm>
            <a:off x="2314575" y="2754304"/>
            <a:ext cx="2055813" cy="0"/>
          </a:xfrm>
          <a:prstGeom prst="line">
            <a:avLst/>
          </a:prstGeom>
          <a:noFill/>
          <a:ln w="38100">
            <a:solidFill>
              <a:srgbClr val="3366FF"/>
            </a:solidFill>
            <a:round/>
            <a:headEnd/>
            <a:tailEnd/>
          </a:ln>
        </p:spPr>
        <p:txBody>
          <a:bodyPr/>
          <a:lstStyle/>
          <a:p>
            <a:endParaRPr lang="zh-CN" altLang="en-US"/>
          </a:p>
        </p:txBody>
      </p:sp>
      <p:sp>
        <p:nvSpPr>
          <p:cNvPr id="183342" name="Line 46"/>
          <p:cNvSpPr>
            <a:spLocks noChangeShapeType="1"/>
          </p:cNvSpPr>
          <p:nvPr/>
        </p:nvSpPr>
        <p:spPr bwMode="auto">
          <a:xfrm>
            <a:off x="4370388" y="2733675"/>
            <a:ext cx="847725" cy="0"/>
          </a:xfrm>
          <a:prstGeom prst="line">
            <a:avLst/>
          </a:prstGeom>
          <a:noFill/>
          <a:ln w="38100">
            <a:solidFill>
              <a:srgbClr val="FF00FF"/>
            </a:solidFill>
            <a:round/>
            <a:headEnd/>
            <a:tailEnd/>
          </a:ln>
        </p:spPr>
        <p:txBody>
          <a:bodyPr/>
          <a:lstStyle/>
          <a:p>
            <a:endParaRPr lang="zh-CN" altLang="en-US"/>
          </a:p>
        </p:txBody>
      </p:sp>
      <p:sp>
        <p:nvSpPr>
          <p:cNvPr id="183344" name="Freeform 48"/>
          <p:cNvSpPr>
            <a:spLocks/>
          </p:cNvSpPr>
          <p:nvPr/>
        </p:nvSpPr>
        <p:spPr bwMode="auto">
          <a:xfrm>
            <a:off x="5218113" y="677863"/>
            <a:ext cx="442912" cy="2055812"/>
          </a:xfrm>
          <a:custGeom>
            <a:avLst/>
            <a:gdLst>
              <a:gd name="T0" fmla="*/ 0 w 203"/>
              <a:gd name="T1" fmla="*/ 2147483647 h 991"/>
              <a:gd name="T2" fmla="*/ 2147483647 w 203"/>
              <a:gd name="T3" fmla="*/ 2147483647 h 991"/>
              <a:gd name="T4" fmla="*/ 2147483647 w 203"/>
              <a:gd name="T5" fmla="*/ 0 h 991"/>
              <a:gd name="T6" fmla="*/ 0 60000 65536"/>
              <a:gd name="T7" fmla="*/ 0 60000 65536"/>
              <a:gd name="T8" fmla="*/ 0 60000 65536"/>
              <a:gd name="T9" fmla="*/ 0 w 203"/>
              <a:gd name="T10" fmla="*/ 0 h 991"/>
              <a:gd name="T11" fmla="*/ 203 w 203"/>
              <a:gd name="T12" fmla="*/ 991 h 991"/>
            </a:gdLst>
            <a:ahLst/>
            <a:cxnLst>
              <a:cxn ang="T6">
                <a:pos x="T0" y="T1"/>
              </a:cxn>
              <a:cxn ang="T7">
                <a:pos x="T2" y="T3"/>
              </a:cxn>
              <a:cxn ang="T8">
                <a:pos x="T4" y="T5"/>
              </a:cxn>
            </a:cxnLst>
            <a:rect l="T9" t="T10" r="T11" b="T12"/>
            <a:pathLst>
              <a:path w="203" h="991">
                <a:moveTo>
                  <a:pt x="0" y="991"/>
                </a:moveTo>
                <a:cubicBezTo>
                  <a:pt x="33" y="972"/>
                  <a:pt x="67" y="953"/>
                  <a:pt x="101" y="788"/>
                </a:cubicBezTo>
                <a:cubicBezTo>
                  <a:pt x="135" y="623"/>
                  <a:pt x="169" y="311"/>
                  <a:pt x="203" y="0"/>
                </a:cubicBezTo>
              </a:path>
            </a:pathLst>
          </a:custGeom>
          <a:noFill/>
          <a:ln w="38100">
            <a:solidFill>
              <a:srgbClr val="FF00FF"/>
            </a:solidFill>
            <a:round/>
            <a:headEnd/>
            <a:tailEnd/>
          </a:ln>
        </p:spPr>
        <p:txBody>
          <a:bodyPr/>
          <a:lstStyle/>
          <a:p>
            <a:endParaRPr lang="zh-CN" altLang="en-US"/>
          </a:p>
        </p:txBody>
      </p:sp>
      <p:sp>
        <p:nvSpPr>
          <p:cNvPr id="183346" name="Text Box 50"/>
          <p:cNvSpPr txBox="1">
            <a:spLocks noChangeArrowheads="1"/>
          </p:cNvSpPr>
          <p:nvPr/>
        </p:nvSpPr>
        <p:spPr bwMode="auto">
          <a:xfrm>
            <a:off x="5888038" y="1223963"/>
            <a:ext cx="174942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solidFill>
                  <a:srgbClr val="FF00FF"/>
                </a:solidFill>
              </a:rPr>
              <a:t>正向偏置特性</a:t>
            </a:r>
          </a:p>
        </p:txBody>
      </p:sp>
      <p:sp>
        <p:nvSpPr>
          <p:cNvPr id="183347" name="Text Box 51"/>
          <p:cNvSpPr txBox="1">
            <a:spLocks noChangeArrowheads="1"/>
          </p:cNvSpPr>
          <p:nvPr/>
        </p:nvSpPr>
        <p:spPr bwMode="auto">
          <a:xfrm>
            <a:off x="2233613" y="1458913"/>
            <a:ext cx="174942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solidFill>
                  <a:srgbClr val="3399FF"/>
                </a:solidFill>
              </a:rPr>
              <a:t>反向偏置特性</a:t>
            </a:r>
          </a:p>
        </p:txBody>
      </p:sp>
      <p:graphicFrame>
        <p:nvGraphicFramePr>
          <p:cNvPr id="183348" name="Object 52"/>
          <p:cNvGraphicFramePr>
            <a:graphicFrameLocks noChangeAspect="1"/>
          </p:cNvGraphicFramePr>
          <p:nvPr/>
        </p:nvGraphicFramePr>
        <p:xfrm>
          <a:off x="2755900" y="3751263"/>
          <a:ext cx="3392488" cy="725487"/>
        </p:xfrm>
        <a:graphic>
          <a:graphicData uri="http://schemas.openxmlformats.org/presentationml/2006/ole">
            <p:oleObj spid="_x0000_s7170" name="公式" r:id="rId16" imgW="1180588" imgH="253890" progId="Equation.3">
              <p:embed/>
            </p:oleObj>
          </a:graphicData>
        </a:graphic>
      </p:graphicFrame>
      <p:sp>
        <p:nvSpPr>
          <p:cNvPr id="183349" name="Line 53"/>
          <p:cNvSpPr>
            <a:spLocks noChangeShapeType="1"/>
          </p:cNvSpPr>
          <p:nvPr/>
        </p:nvSpPr>
        <p:spPr bwMode="auto">
          <a:xfrm flipH="1" flipV="1">
            <a:off x="1668463" y="1735138"/>
            <a:ext cx="1128712" cy="205740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50" name="Oval 54"/>
          <p:cNvSpPr>
            <a:spLocks noChangeArrowheads="1"/>
          </p:cNvSpPr>
          <p:nvPr/>
        </p:nvSpPr>
        <p:spPr bwMode="auto">
          <a:xfrm>
            <a:off x="2636838" y="3792538"/>
            <a:ext cx="604837" cy="684212"/>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51" name="Text Box 55"/>
          <p:cNvSpPr txBox="1">
            <a:spLocks noChangeArrowheads="1"/>
          </p:cNvSpPr>
          <p:nvPr/>
        </p:nvSpPr>
        <p:spPr bwMode="auto">
          <a:xfrm>
            <a:off x="176213" y="928688"/>
            <a:ext cx="1489075" cy="822325"/>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流过</a:t>
            </a:r>
            <a:r>
              <a:rPr lang="en-US" altLang="zh-CN" sz="2400" b="1"/>
              <a:t>PN</a:t>
            </a:r>
            <a:r>
              <a:rPr lang="zh-CN" altLang="en-US" sz="2400" b="1"/>
              <a:t>结的电流</a:t>
            </a:r>
          </a:p>
        </p:txBody>
      </p:sp>
      <p:sp>
        <p:nvSpPr>
          <p:cNvPr id="183352" name="Line 56"/>
          <p:cNvSpPr>
            <a:spLocks noChangeShapeType="1"/>
          </p:cNvSpPr>
          <p:nvPr/>
        </p:nvSpPr>
        <p:spPr bwMode="auto">
          <a:xfrm flipH="1" flipV="1">
            <a:off x="1709738" y="2863850"/>
            <a:ext cx="2660650" cy="1008063"/>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53" name="Oval 57"/>
          <p:cNvSpPr>
            <a:spLocks noChangeArrowheads="1"/>
          </p:cNvSpPr>
          <p:nvPr/>
        </p:nvSpPr>
        <p:spPr bwMode="auto">
          <a:xfrm>
            <a:off x="4410075" y="3792538"/>
            <a:ext cx="363538" cy="403225"/>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54" name="Text Box 58"/>
          <p:cNvSpPr txBox="1">
            <a:spLocks noChangeArrowheads="1"/>
          </p:cNvSpPr>
          <p:nvPr/>
        </p:nvSpPr>
        <p:spPr bwMode="auto">
          <a:xfrm>
            <a:off x="176213" y="2098675"/>
            <a:ext cx="1531937" cy="822325"/>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en-US" altLang="zh-CN" sz="2400" b="1"/>
              <a:t>PN</a:t>
            </a:r>
            <a:r>
              <a:rPr lang="zh-CN" altLang="en-US" sz="2400" b="1"/>
              <a:t>结两端外加电压</a:t>
            </a:r>
          </a:p>
        </p:txBody>
      </p:sp>
      <p:sp>
        <p:nvSpPr>
          <p:cNvPr id="183355" name="Line 59"/>
          <p:cNvSpPr>
            <a:spLocks noChangeShapeType="1"/>
          </p:cNvSpPr>
          <p:nvPr/>
        </p:nvSpPr>
        <p:spPr bwMode="auto">
          <a:xfrm flipV="1">
            <a:off x="5014913" y="3308350"/>
            <a:ext cx="1855787" cy="36195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56" name="Oval 60"/>
          <p:cNvSpPr>
            <a:spLocks noChangeArrowheads="1"/>
          </p:cNvSpPr>
          <p:nvPr/>
        </p:nvSpPr>
        <p:spPr bwMode="auto">
          <a:xfrm>
            <a:off x="4854575" y="3509963"/>
            <a:ext cx="160338" cy="968375"/>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57" name="Text Box 61"/>
          <p:cNvSpPr txBox="1">
            <a:spLocks noChangeArrowheads="1"/>
          </p:cNvSpPr>
          <p:nvPr/>
        </p:nvSpPr>
        <p:spPr bwMode="auto">
          <a:xfrm>
            <a:off x="6870700" y="2381250"/>
            <a:ext cx="1854200" cy="1552575"/>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发射系数，与尺寸、材料及电流有关</a:t>
            </a:r>
          </a:p>
        </p:txBody>
      </p:sp>
      <p:sp>
        <p:nvSpPr>
          <p:cNvPr id="183358" name="Line 62"/>
          <p:cNvSpPr>
            <a:spLocks noChangeShapeType="1"/>
          </p:cNvSpPr>
          <p:nvPr/>
        </p:nvSpPr>
        <p:spPr bwMode="auto">
          <a:xfrm flipH="1">
            <a:off x="1709738" y="3994150"/>
            <a:ext cx="3265487" cy="39688"/>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59" name="Oval 63"/>
          <p:cNvSpPr>
            <a:spLocks noChangeArrowheads="1"/>
          </p:cNvSpPr>
          <p:nvPr/>
        </p:nvSpPr>
        <p:spPr bwMode="auto">
          <a:xfrm>
            <a:off x="5000625" y="3792538"/>
            <a:ext cx="377825" cy="361950"/>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60" name="Text Box 64"/>
          <p:cNvSpPr txBox="1">
            <a:spLocks noChangeArrowheads="1"/>
          </p:cNvSpPr>
          <p:nvPr/>
        </p:nvSpPr>
        <p:spPr bwMode="auto">
          <a:xfrm>
            <a:off x="257175" y="3549650"/>
            <a:ext cx="1450975" cy="822325"/>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温度的电压当量</a:t>
            </a:r>
          </a:p>
        </p:txBody>
      </p:sp>
      <p:graphicFrame>
        <p:nvGraphicFramePr>
          <p:cNvPr id="183361" name="Object 65"/>
          <p:cNvGraphicFramePr>
            <a:graphicFrameLocks noChangeAspect="1"/>
          </p:cNvGraphicFramePr>
          <p:nvPr/>
        </p:nvGraphicFramePr>
        <p:xfrm>
          <a:off x="257175" y="4598988"/>
          <a:ext cx="2078038" cy="615950"/>
        </p:xfrm>
        <a:graphic>
          <a:graphicData uri="http://schemas.openxmlformats.org/presentationml/2006/ole">
            <p:oleObj spid="_x0000_s7171" name="公式" r:id="rId17" imgW="723586" imgH="215806" progId="Equation.3">
              <p:embed/>
            </p:oleObj>
          </a:graphicData>
        </a:graphic>
      </p:graphicFrame>
      <p:sp>
        <p:nvSpPr>
          <p:cNvPr id="183362" name="Line 66"/>
          <p:cNvSpPr>
            <a:spLocks noChangeShapeType="1"/>
          </p:cNvSpPr>
          <p:nvPr/>
        </p:nvSpPr>
        <p:spPr bwMode="auto">
          <a:xfrm flipH="1">
            <a:off x="2354263" y="3994150"/>
            <a:ext cx="2660650" cy="684213"/>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63" name="Line 67"/>
          <p:cNvSpPr>
            <a:spLocks noChangeShapeType="1"/>
          </p:cNvSpPr>
          <p:nvPr/>
        </p:nvSpPr>
        <p:spPr bwMode="auto">
          <a:xfrm>
            <a:off x="1547813" y="5041900"/>
            <a:ext cx="2459037" cy="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64" name="Oval 68"/>
          <p:cNvSpPr>
            <a:spLocks noChangeArrowheads="1"/>
          </p:cNvSpPr>
          <p:nvPr/>
        </p:nvSpPr>
        <p:spPr bwMode="auto">
          <a:xfrm>
            <a:off x="1169988" y="4678363"/>
            <a:ext cx="377825" cy="482600"/>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65" name="Text Box 69"/>
          <p:cNvSpPr txBox="1">
            <a:spLocks noChangeArrowheads="1"/>
          </p:cNvSpPr>
          <p:nvPr/>
        </p:nvSpPr>
        <p:spPr bwMode="auto">
          <a:xfrm>
            <a:off x="4048125" y="4678363"/>
            <a:ext cx="4919663"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玻耳兹曼常数（</a:t>
            </a:r>
            <a:r>
              <a:rPr lang="en-US" altLang="zh-CN" sz="2400" b="1"/>
              <a:t>1.38×10</a:t>
            </a:r>
            <a:r>
              <a:rPr lang="en-US" altLang="zh-CN" sz="2400" b="1" baseline="30000"/>
              <a:t>-23</a:t>
            </a:r>
            <a:r>
              <a:rPr lang="en-US" altLang="zh-CN" sz="2400" b="1"/>
              <a:t>J/K</a:t>
            </a:r>
            <a:r>
              <a:rPr lang="zh-CN" altLang="en-US" sz="2400" b="1"/>
              <a:t>）</a:t>
            </a:r>
          </a:p>
        </p:txBody>
      </p:sp>
      <p:sp>
        <p:nvSpPr>
          <p:cNvPr id="183366" name="Line 70"/>
          <p:cNvSpPr>
            <a:spLocks noChangeShapeType="1"/>
          </p:cNvSpPr>
          <p:nvPr/>
        </p:nvSpPr>
        <p:spPr bwMode="auto">
          <a:xfrm>
            <a:off x="1789113" y="5081588"/>
            <a:ext cx="1411287" cy="201612"/>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67" name="Oval 71"/>
          <p:cNvSpPr>
            <a:spLocks noChangeArrowheads="1"/>
          </p:cNvSpPr>
          <p:nvPr/>
        </p:nvSpPr>
        <p:spPr bwMode="auto">
          <a:xfrm>
            <a:off x="1452563" y="4678363"/>
            <a:ext cx="377825" cy="482600"/>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68" name="Text Box 72"/>
          <p:cNvSpPr txBox="1">
            <a:spLocks noChangeArrowheads="1"/>
          </p:cNvSpPr>
          <p:nvPr/>
        </p:nvSpPr>
        <p:spPr bwMode="auto">
          <a:xfrm>
            <a:off x="3200400" y="5245100"/>
            <a:ext cx="5767388"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热力学温度，即绝对温度（</a:t>
            </a:r>
            <a:r>
              <a:rPr lang="en-US" altLang="zh-CN" sz="2400" b="1"/>
              <a:t>0K=-273</a:t>
            </a:r>
            <a:r>
              <a:rPr lang="en-US" altLang="zh-CN" b="1"/>
              <a:t>℃</a:t>
            </a:r>
            <a:r>
              <a:rPr lang="zh-CN" altLang="en-US" sz="2400" b="1"/>
              <a:t>）</a:t>
            </a:r>
          </a:p>
        </p:txBody>
      </p:sp>
      <p:sp>
        <p:nvSpPr>
          <p:cNvPr id="183370" name="Line 74"/>
          <p:cNvSpPr>
            <a:spLocks noChangeShapeType="1"/>
          </p:cNvSpPr>
          <p:nvPr/>
        </p:nvSpPr>
        <p:spPr bwMode="auto">
          <a:xfrm>
            <a:off x="2273300" y="5162550"/>
            <a:ext cx="2903538" cy="68580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71" name="Oval 75"/>
          <p:cNvSpPr>
            <a:spLocks noChangeArrowheads="1"/>
          </p:cNvSpPr>
          <p:nvPr/>
        </p:nvSpPr>
        <p:spPr bwMode="auto">
          <a:xfrm>
            <a:off x="1976438" y="4721225"/>
            <a:ext cx="377825" cy="482600"/>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72" name="Text Box 76"/>
          <p:cNvSpPr txBox="1">
            <a:spLocks noChangeArrowheads="1"/>
          </p:cNvSpPr>
          <p:nvPr/>
        </p:nvSpPr>
        <p:spPr bwMode="auto">
          <a:xfrm>
            <a:off x="5216525" y="5794375"/>
            <a:ext cx="3709988"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电子电荷（</a:t>
            </a:r>
            <a:r>
              <a:rPr lang="en-US" altLang="zh-CN" sz="2400" b="1"/>
              <a:t>1.6×10</a:t>
            </a:r>
            <a:r>
              <a:rPr lang="en-US" altLang="zh-CN" sz="2400" b="1" baseline="30000"/>
              <a:t>-19</a:t>
            </a:r>
            <a:r>
              <a:rPr lang="en-US" altLang="zh-CN" sz="2400" b="1"/>
              <a:t>C</a:t>
            </a:r>
            <a:r>
              <a:rPr lang="zh-CN" altLang="en-US" sz="2400" b="1"/>
              <a:t>）</a:t>
            </a:r>
          </a:p>
        </p:txBody>
      </p:sp>
      <p:sp>
        <p:nvSpPr>
          <p:cNvPr id="183373" name="Line 77"/>
          <p:cNvSpPr>
            <a:spLocks noChangeShapeType="1"/>
          </p:cNvSpPr>
          <p:nvPr/>
        </p:nvSpPr>
        <p:spPr bwMode="auto">
          <a:xfrm>
            <a:off x="498475" y="5243513"/>
            <a:ext cx="0" cy="56515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74" name="Oval 78"/>
          <p:cNvSpPr>
            <a:spLocks noChangeArrowheads="1"/>
          </p:cNvSpPr>
          <p:nvPr/>
        </p:nvSpPr>
        <p:spPr bwMode="auto">
          <a:xfrm>
            <a:off x="257175" y="4598988"/>
            <a:ext cx="484188" cy="644525"/>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75" name="Text Box 79"/>
          <p:cNvSpPr txBox="1">
            <a:spLocks noChangeArrowheads="1"/>
          </p:cNvSpPr>
          <p:nvPr/>
        </p:nvSpPr>
        <p:spPr bwMode="auto">
          <a:xfrm>
            <a:off x="95250" y="5794375"/>
            <a:ext cx="4638675"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常温下（</a:t>
            </a:r>
            <a:r>
              <a:rPr lang="en-US" altLang="zh-CN" sz="2400" b="1"/>
              <a:t>300K</a:t>
            </a:r>
            <a:r>
              <a:rPr lang="zh-CN" altLang="en-US" sz="2400" b="1"/>
              <a:t>）下，</a:t>
            </a:r>
            <a:r>
              <a:rPr lang="en-US" altLang="zh-CN" sz="2400" b="1"/>
              <a:t>V</a:t>
            </a:r>
            <a:r>
              <a:rPr lang="en-US" altLang="zh-CN" sz="2400" b="1" baseline="-25000"/>
              <a:t>T</a:t>
            </a:r>
            <a:r>
              <a:rPr lang="en-US" altLang="zh-CN" sz="2400" b="1"/>
              <a:t>=</a:t>
            </a:r>
            <a:r>
              <a:rPr lang="en-US" altLang="zh-CN" sz="2400" b="1">
                <a:solidFill>
                  <a:srgbClr val="FF3300"/>
                </a:solidFill>
              </a:rPr>
              <a:t>0.026V</a:t>
            </a:r>
          </a:p>
        </p:txBody>
      </p:sp>
      <p:sp>
        <p:nvSpPr>
          <p:cNvPr id="183376" name="Line 80"/>
          <p:cNvSpPr>
            <a:spLocks noChangeShapeType="1"/>
          </p:cNvSpPr>
          <p:nvPr/>
        </p:nvSpPr>
        <p:spPr bwMode="auto">
          <a:xfrm>
            <a:off x="3805238" y="4476750"/>
            <a:ext cx="0" cy="403225"/>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77" name="Oval 81"/>
          <p:cNvSpPr>
            <a:spLocks noChangeArrowheads="1"/>
          </p:cNvSpPr>
          <p:nvPr/>
        </p:nvSpPr>
        <p:spPr bwMode="auto">
          <a:xfrm>
            <a:off x="3563938" y="3833813"/>
            <a:ext cx="484187" cy="642937"/>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78" name="Text Box 82"/>
          <p:cNvSpPr txBox="1">
            <a:spLocks noChangeArrowheads="1"/>
          </p:cNvSpPr>
          <p:nvPr/>
        </p:nvSpPr>
        <p:spPr bwMode="auto">
          <a:xfrm>
            <a:off x="2797175" y="4921250"/>
            <a:ext cx="6089650"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反向饱和电流，分立器件（</a:t>
            </a:r>
            <a:r>
              <a:rPr lang="en-US" altLang="zh-CN" sz="2400" b="1"/>
              <a:t>10</a:t>
            </a:r>
            <a:r>
              <a:rPr lang="en-US" altLang="zh-CN" sz="2400" b="1" baseline="30000"/>
              <a:t>-8</a:t>
            </a:r>
            <a:r>
              <a:rPr lang="en-US" altLang="zh-CN" sz="2400" b="1"/>
              <a:t>A~10</a:t>
            </a:r>
            <a:r>
              <a:rPr lang="en-US" altLang="zh-CN" sz="2400" b="1" baseline="30000"/>
              <a:t>-14</a:t>
            </a:r>
            <a:r>
              <a:rPr lang="en-US" altLang="zh-CN" sz="2400" b="1"/>
              <a:t>A</a:t>
            </a:r>
            <a:r>
              <a:rPr lang="zh-CN" alt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par>
                                <p:cTn id="8" presetID="3" presetClass="entr" presetSubtype="10" fill="hold" grpId="0" nodeType="withEffect">
                                  <p:stCondLst>
                                    <p:cond delay="0"/>
                                  </p:stCondLst>
                                  <p:childTnLst>
                                    <p:set>
                                      <p:cBhvr>
                                        <p:cTn id="9" dur="1" fill="hold">
                                          <p:stCondLst>
                                            <p:cond delay="0"/>
                                          </p:stCondLst>
                                        </p:cTn>
                                        <p:tgtEl>
                                          <p:spTgt spid="183331"/>
                                        </p:tgtEl>
                                        <p:attrNameLst>
                                          <p:attrName>style.visibility</p:attrName>
                                        </p:attrNameLst>
                                      </p:cBhvr>
                                      <p:to>
                                        <p:strVal val="visible"/>
                                      </p:to>
                                    </p:set>
                                    <p:animEffect transition="in" filter="blinds(horizontal)">
                                      <p:cBhvr>
                                        <p:cTn id="10" dur="500"/>
                                        <p:tgtEl>
                                          <p:spTgt spid="1833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3342"/>
                                        </p:tgtEl>
                                        <p:attrNameLst>
                                          <p:attrName>style.visibility</p:attrName>
                                        </p:attrNameLst>
                                      </p:cBhvr>
                                      <p:to>
                                        <p:strVal val="visible"/>
                                      </p:to>
                                    </p:set>
                                    <p:animEffect transition="in" filter="blinds(horizontal)">
                                      <p:cBhvr>
                                        <p:cTn id="15" dur="500"/>
                                        <p:tgtEl>
                                          <p:spTgt spid="183342"/>
                                        </p:tgtEl>
                                      </p:cBhvr>
                                    </p:animEffect>
                                  </p:childTnLst>
                                  <p:subTnLst>
                                    <p:audio>
                                      <p:cMediaNode>
                                        <p:cTn display="0" masterRel="sameClick">
                                          <p:stCondLst>
                                            <p:cond evt="begin" delay="0">
                                              <p:tn val="13"/>
                                            </p:cond>
                                          </p:stCondLst>
                                          <p:endCondLst>
                                            <p:cond evt="onStopAudio" delay="0">
                                              <p:tgtEl>
                                                <p:sldTgt/>
                                              </p:tgtEl>
                                            </p:cond>
                                          </p:endCondLst>
                                        </p:cTn>
                                        <p:tgtEl>
                                          <p:sndTgt r:embed="rId4" name="camera.wav" builtIn="1"/>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183344"/>
                                        </p:tgtEl>
                                        <p:attrNameLst>
                                          <p:attrName>style.visibility</p:attrName>
                                        </p:attrNameLst>
                                      </p:cBhvr>
                                      <p:to>
                                        <p:strVal val="visible"/>
                                      </p:to>
                                    </p:set>
                                    <p:animEffect transition="in" filter="blinds(horizontal)">
                                      <p:cBhvr>
                                        <p:cTn id="18" dur="500"/>
                                        <p:tgtEl>
                                          <p:spTgt spid="183344"/>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builtIn="1"/>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183346"/>
                                        </p:tgtEl>
                                        <p:attrNameLst>
                                          <p:attrName>style.visibility</p:attrName>
                                        </p:attrNameLst>
                                      </p:cBhvr>
                                      <p:to>
                                        <p:strVal val="visible"/>
                                      </p:to>
                                    </p:set>
                                    <p:animEffect transition="in" filter="blinds(horizontal)">
                                      <p:cBhvr>
                                        <p:cTn id="21" dur="500"/>
                                        <p:tgtEl>
                                          <p:spTgt spid="1833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83341"/>
                                        </p:tgtEl>
                                        <p:attrNameLst>
                                          <p:attrName>style.visibility</p:attrName>
                                        </p:attrNameLst>
                                      </p:cBhvr>
                                      <p:to>
                                        <p:strVal val="visible"/>
                                      </p:to>
                                    </p:set>
                                    <p:animEffect transition="in" filter="blinds(horizontal)">
                                      <p:cBhvr>
                                        <p:cTn id="26" dur="500"/>
                                        <p:tgtEl>
                                          <p:spTgt spid="183341"/>
                                        </p:tgtEl>
                                      </p:cBhvr>
                                    </p:animEffect>
                                  </p:childTnLst>
                                  <p:subTnLst>
                                    <p:audio>
                                      <p:cMediaNode>
                                        <p:cTn display="0" masterRel="sameClick">
                                          <p:stCondLst>
                                            <p:cond evt="begin" delay="0">
                                              <p:tn val="24"/>
                                            </p:cond>
                                          </p:stCondLst>
                                          <p:endCondLst>
                                            <p:cond evt="onStopAudio" delay="0">
                                              <p:tgtEl>
                                                <p:sldTgt/>
                                              </p:tgtEl>
                                            </p:cond>
                                          </p:endCondLst>
                                        </p:cTn>
                                        <p:tgtEl>
                                          <p:sndTgt r:embed="rId4" name="camera.wav" builtIn="1"/>
                                        </p:tgtEl>
                                      </p:cMediaNode>
                                    </p:audio>
                                  </p:subTnLst>
                                </p:cTn>
                              </p:par>
                              <p:par>
                                <p:cTn id="27" presetID="3" presetClass="entr" presetSubtype="10" fill="hold" grpId="0" nodeType="withEffect">
                                  <p:stCondLst>
                                    <p:cond delay="0"/>
                                  </p:stCondLst>
                                  <p:childTnLst>
                                    <p:set>
                                      <p:cBhvr>
                                        <p:cTn id="28" dur="1" fill="hold">
                                          <p:stCondLst>
                                            <p:cond delay="0"/>
                                          </p:stCondLst>
                                        </p:cTn>
                                        <p:tgtEl>
                                          <p:spTgt spid="183347"/>
                                        </p:tgtEl>
                                        <p:attrNameLst>
                                          <p:attrName>style.visibility</p:attrName>
                                        </p:attrNameLst>
                                      </p:cBhvr>
                                      <p:to>
                                        <p:strVal val="visible"/>
                                      </p:to>
                                    </p:set>
                                    <p:animEffect transition="in" filter="blinds(horizontal)">
                                      <p:cBhvr>
                                        <p:cTn id="29" dur="500"/>
                                        <p:tgtEl>
                                          <p:spTgt spid="1833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83348"/>
                                        </p:tgtEl>
                                        <p:attrNameLst>
                                          <p:attrName>style.visibility</p:attrName>
                                        </p:attrNameLst>
                                      </p:cBhvr>
                                      <p:to>
                                        <p:strVal val="visible"/>
                                      </p:to>
                                    </p:set>
                                    <p:animEffect transition="in" filter="blinds(horizontal)">
                                      <p:cBhvr>
                                        <p:cTn id="34" dur="500"/>
                                        <p:tgtEl>
                                          <p:spTgt spid="183348"/>
                                        </p:tgtEl>
                                      </p:cBhvr>
                                    </p:animEffect>
                                  </p:childTnLst>
                                  <p:subTnLst>
                                    <p:audio>
                                      <p:cMediaNode>
                                        <p:cTn display="0" masterRel="sameClick">
                                          <p:stCondLst>
                                            <p:cond evt="begin" delay="0">
                                              <p:tn val="32"/>
                                            </p:cond>
                                          </p:stCondLst>
                                          <p:endCondLst>
                                            <p:cond evt="onStopAudio" delay="0">
                                              <p:tgtEl>
                                                <p:sldTgt/>
                                              </p:tgtEl>
                                            </p:cond>
                                          </p:endCondLst>
                                        </p:cTn>
                                        <p:tgtEl>
                                          <p:sndTgt r:embed="rId5" name="chimes.wav" builtIn="1"/>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83349"/>
                                        </p:tgtEl>
                                        <p:attrNameLst>
                                          <p:attrName>style.visibility</p:attrName>
                                        </p:attrNameLst>
                                      </p:cBhvr>
                                      <p:to>
                                        <p:strVal val="visible"/>
                                      </p:to>
                                    </p:set>
                                    <p:animEffect transition="in" filter="blinds(horizontal)">
                                      <p:cBhvr>
                                        <p:cTn id="39" dur="500"/>
                                        <p:tgtEl>
                                          <p:spTgt spid="183349"/>
                                        </p:tgtEl>
                                      </p:cBhvr>
                                    </p:animEffect>
                                  </p:childTnLst>
                                  <p:subTnLst>
                                    <p:set>
                                      <p:cBhvr override="childStyle">
                                        <p:cTn dur="1" fill="hold" display="0" masterRel="nextClick" afterEffect="1"/>
                                        <p:tgtEl>
                                          <p:spTgt spid="183349"/>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5" name="chimes.wav" builtIn="1"/>
                                        </p:tgtEl>
                                      </p:cMediaNode>
                                    </p:audio>
                                  </p:subTnLst>
                                </p:cTn>
                              </p:par>
                              <p:par>
                                <p:cTn id="40" presetID="3" presetClass="entr" presetSubtype="10" fill="hold" grpId="0" nodeType="withEffect">
                                  <p:stCondLst>
                                    <p:cond delay="0"/>
                                  </p:stCondLst>
                                  <p:childTnLst>
                                    <p:set>
                                      <p:cBhvr>
                                        <p:cTn id="41" dur="1" fill="hold">
                                          <p:stCondLst>
                                            <p:cond delay="0"/>
                                          </p:stCondLst>
                                        </p:cTn>
                                        <p:tgtEl>
                                          <p:spTgt spid="183350"/>
                                        </p:tgtEl>
                                        <p:attrNameLst>
                                          <p:attrName>style.visibility</p:attrName>
                                        </p:attrNameLst>
                                      </p:cBhvr>
                                      <p:to>
                                        <p:strVal val="visible"/>
                                      </p:to>
                                    </p:set>
                                    <p:animEffect transition="in" filter="blinds(horizontal)">
                                      <p:cBhvr>
                                        <p:cTn id="42" dur="500"/>
                                        <p:tgtEl>
                                          <p:spTgt spid="183350"/>
                                        </p:tgtEl>
                                      </p:cBhvr>
                                    </p:animEffect>
                                  </p:childTnLst>
                                  <p:subTnLst>
                                    <p:set>
                                      <p:cBhvr override="childStyle">
                                        <p:cTn dur="1" fill="hold" display="0" masterRel="nextClick" afterEffect="1"/>
                                        <p:tgtEl>
                                          <p:spTgt spid="183350"/>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5" name="chimes.wav" builtIn="1"/>
                                        </p:tgtEl>
                                      </p:cMediaNode>
                                    </p:audio>
                                  </p:subTnLst>
                                </p:cTn>
                              </p:par>
                              <p:par>
                                <p:cTn id="43" presetID="3" presetClass="entr" presetSubtype="10" fill="hold" grpId="0" nodeType="withEffect">
                                  <p:stCondLst>
                                    <p:cond delay="0"/>
                                  </p:stCondLst>
                                  <p:childTnLst>
                                    <p:set>
                                      <p:cBhvr>
                                        <p:cTn id="44" dur="1" fill="hold">
                                          <p:stCondLst>
                                            <p:cond delay="0"/>
                                          </p:stCondLst>
                                        </p:cTn>
                                        <p:tgtEl>
                                          <p:spTgt spid="183351"/>
                                        </p:tgtEl>
                                        <p:attrNameLst>
                                          <p:attrName>style.visibility</p:attrName>
                                        </p:attrNameLst>
                                      </p:cBhvr>
                                      <p:to>
                                        <p:strVal val="visible"/>
                                      </p:to>
                                    </p:set>
                                    <p:animEffect transition="in" filter="blinds(horizontal)">
                                      <p:cBhvr>
                                        <p:cTn id="45" dur="500"/>
                                        <p:tgtEl>
                                          <p:spTgt spid="183351"/>
                                        </p:tgtEl>
                                      </p:cBhvr>
                                    </p:animEffect>
                                  </p:childTnLst>
                                  <p:subTnLst>
                                    <p:set>
                                      <p:cBhvr override="childStyle">
                                        <p:cTn dur="1" fill="hold" display="0" masterRel="nextClick" afterEffect="1"/>
                                        <p:tgtEl>
                                          <p:spTgt spid="183351"/>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5" name="chimes.wav" builtIn="1"/>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3352"/>
                                        </p:tgtEl>
                                        <p:attrNameLst>
                                          <p:attrName>style.visibility</p:attrName>
                                        </p:attrNameLst>
                                      </p:cBhvr>
                                      <p:to>
                                        <p:strVal val="visible"/>
                                      </p:to>
                                    </p:set>
                                    <p:animEffect transition="in" filter="blinds(horizontal)">
                                      <p:cBhvr>
                                        <p:cTn id="50" dur="500"/>
                                        <p:tgtEl>
                                          <p:spTgt spid="183352"/>
                                        </p:tgtEl>
                                      </p:cBhvr>
                                    </p:animEffect>
                                  </p:childTnLst>
                                  <p:subTnLst>
                                    <p:set>
                                      <p:cBhvr override="childStyle">
                                        <p:cTn dur="1" fill="hold" display="0" masterRel="nextClick" afterEffect="1"/>
                                        <p:tgtEl>
                                          <p:spTgt spid="183352"/>
                                        </p:tgtEl>
                                        <p:attrNameLst>
                                          <p:attrName>style.visibility</p:attrName>
                                        </p:attrNameLst>
                                      </p:cBhvr>
                                      <p:to>
                                        <p:strVal val="hidden"/>
                                      </p:to>
                                    </p:set>
                                    <p:audio>
                                      <p:cMediaNode>
                                        <p:cTn display="0" masterRel="sameClick">
                                          <p:stCondLst>
                                            <p:cond evt="begin" delay="0">
                                              <p:tn val="48"/>
                                            </p:cond>
                                          </p:stCondLst>
                                          <p:endCondLst>
                                            <p:cond evt="onStopAudio" delay="0">
                                              <p:tgtEl>
                                                <p:sldTgt/>
                                              </p:tgtEl>
                                            </p:cond>
                                          </p:endCondLst>
                                        </p:cTn>
                                        <p:tgtEl>
                                          <p:sndTgt r:embed="rId5" name="chimes.wav" builtIn="1"/>
                                        </p:tgtEl>
                                      </p:cMediaNode>
                                    </p:audio>
                                  </p:subTnLst>
                                </p:cTn>
                              </p:par>
                              <p:par>
                                <p:cTn id="51" presetID="3" presetClass="entr" presetSubtype="10" fill="hold" grpId="0" nodeType="withEffect">
                                  <p:stCondLst>
                                    <p:cond delay="0"/>
                                  </p:stCondLst>
                                  <p:childTnLst>
                                    <p:set>
                                      <p:cBhvr>
                                        <p:cTn id="52" dur="1" fill="hold">
                                          <p:stCondLst>
                                            <p:cond delay="0"/>
                                          </p:stCondLst>
                                        </p:cTn>
                                        <p:tgtEl>
                                          <p:spTgt spid="183353"/>
                                        </p:tgtEl>
                                        <p:attrNameLst>
                                          <p:attrName>style.visibility</p:attrName>
                                        </p:attrNameLst>
                                      </p:cBhvr>
                                      <p:to>
                                        <p:strVal val="visible"/>
                                      </p:to>
                                    </p:set>
                                    <p:animEffect transition="in" filter="blinds(horizontal)">
                                      <p:cBhvr>
                                        <p:cTn id="53" dur="500"/>
                                        <p:tgtEl>
                                          <p:spTgt spid="183353"/>
                                        </p:tgtEl>
                                      </p:cBhvr>
                                    </p:animEffect>
                                  </p:childTnLst>
                                  <p:subTnLst>
                                    <p:set>
                                      <p:cBhvr override="childStyle">
                                        <p:cTn dur="1" fill="hold" display="0" masterRel="nextClick" afterEffect="1"/>
                                        <p:tgtEl>
                                          <p:spTgt spid="183353"/>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5" name="chimes.wav" builtIn="1"/>
                                        </p:tgtEl>
                                      </p:cMediaNode>
                                    </p:audio>
                                  </p:subTnLst>
                                </p:cTn>
                              </p:par>
                              <p:par>
                                <p:cTn id="54" presetID="3" presetClass="entr" presetSubtype="10" fill="hold" grpId="0" nodeType="withEffect">
                                  <p:stCondLst>
                                    <p:cond delay="0"/>
                                  </p:stCondLst>
                                  <p:childTnLst>
                                    <p:set>
                                      <p:cBhvr>
                                        <p:cTn id="55" dur="1" fill="hold">
                                          <p:stCondLst>
                                            <p:cond delay="0"/>
                                          </p:stCondLst>
                                        </p:cTn>
                                        <p:tgtEl>
                                          <p:spTgt spid="183354"/>
                                        </p:tgtEl>
                                        <p:attrNameLst>
                                          <p:attrName>style.visibility</p:attrName>
                                        </p:attrNameLst>
                                      </p:cBhvr>
                                      <p:to>
                                        <p:strVal val="visible"/>
                                      </p:to>
                                    </p:set>
                                    <p:animEffect transition="in" filter="blinds(horizontal)">
                                      <p:cBhvr>
                                        <p:cTn id="56" dur="500"/>
                                        <p:tgtEl>
                                          <p:spTgt spid="183354"/>
                                        </p:tgtEl>
                                      </p:cBhvr>
                                    </p:animEffect>
                                  </p:childTnLst>
                                  <p:subTnLst>
                                    <p:set>
                                      <p:cBhvr override="childStyle">
                                        <p:cTn dur="1" fill="hold" display="0" masterRel="nextClick" afterEffect="1"/>
                                        <p:tgtEl>
                                          <p:spTgt spid="183354"/>
                                        </p:tgtEl>
                                        <p:attrNameLst>
                                          <p:attrName>style.visibility</p:attrName>
                                        </p:attrNameLst>
                                      </p:cBhvr>
                                      <p:to>
                                        <p:strVal val="hidden"/>
                                      </p:to>
                                    </p:set>
                                    <p:audio>
                                      <p:cMediaNode>
                                        <p:cTn display="0" masterRel="sameClick">
                                          <p:stCondLst>
                                            <p:cond evt="begin" delay="0">
                                              <p:tn val="54"/>
                                            </p:cond>
                                          </p:stCondLst>
                                          <p:endCondLst>
                                            <p:cond evt="onStopAudio" delay="0">
                                              <p:tgtEl>
                                                <p:sldTgt/>
                                              </p:tgtEl>
                                            </p:cond>
                                          </p:endCondLst>
                                        </p:cTn>
                                        <p:tgtEl>
                                          <p:sndTgt r:embed="rId5" name="chimes.wav" builtIn="1"/>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83355"/>
                                        </p:tgtEl>
                                        <p:attrNameLst>
                                          <p:attrName>style.visibility</p:attrName>
                                        </p:attrNameLst>
                                      </p:cBhvr>
                                      <p:to>
                                        <p:strVal val="visible"/>
                                      </p:to>
                                    </p:set>
                                    <p:animEffect transition="in" filter="blinds(horizontal)">
                                      <p:cBhvr>
                                        <p:cTn id="61" dur="500"/>
                                        <p:tgtEl>
                                          <p:spTgt spid="183355"/>
                                        </p:tgtEl>
                                      </p:cBhvr>
                                    </p:animEffect>
                                  </p:childTnLst>
                                  <p:subTnLst>
                                    <p:set>
                                      <p:cBhvr override="childStyle">
                                        <p:cTn dur="1" fill="hold" display="0" masterRel="nextClick" afterEffect="1"/>
                                        <p:tgtEl>
                                          <p:spTgt spid="183355"/>
                                        </p:tgtEl>
                                        <p:attrNameLst>
                                          <p:attrName>style.visibility</p:attrName>
                                        </p:attrNameLst>
                                      </p:cBhvr>
                                      <p:to>
                                        <p:strVal val="hidden"/>
                                      </p:to>
                                    </p:set>
                                    <p:audio>
                                      <p:cMediaNode>
                                        <p:cTn display="0" masterRel="sameClick">
                                          <p:stCondLst>
                                            <p:cond evt="begin" delay="0">
                                              <p:tn val="59"/>
                                            </p:cond>
                                          </p:stCondLst>
                                          <p:endCondLst>
                                            <p:cond evt="onStopAudio" delay="0">
                                              <p:tgtEl>
                                                <p:sldTgt/>
                                              </p:tgtEl>
                                            </p:cond>
                                          </p:endCondLst>
                                        </p:cTn>
                                        <p:tgtEl>
                                          <p:sndTgt r:embed="rId5" name="chimes.wav" builtIn="1"/>
                                        </p:tgtEl>
                                      </p:cMediaNode>
                                    </p:audio>
                                  </p:subTnLst>
                                </p:cTn>
                              </p:par>
                              <p:par>
                                <p:cTn id="62" presetID="3" presetClass="entr" presetSubtype="10" fill="hold" grpId="0" nodeType="withEffect">
                                  <p:stCondLst>
                                    <p:cond delay="0"/>
                                  </p:stCondLst>
                                  <p:childTnLst>
                                    <p:set>
                                      <p:cBhvr>
                                        <p:cTn id="63" dur="1" fill="hold">
                                          <p:stCondLst>
                                            <p:cond delay="0"/>
                                          </p:stCondLst>
                                        </p:cTn>
                                        <p:tgtEl>
                                          <p:spTgt spid="183356"/>
                                        </p:tgtEl>
                                        <p:attrNameLst>
                                          <p:attrName>style.visibility</p:attrName>
                                        </p:attrNameLst>
                                      </p:cBhvr>
                                      <p:to>
                                        <p:strVal val="visible"/>
                                      </p:to>
                                    </p:set>
                                    <p:animEffect transition="in" filter="blinds(horizontal)">
                                      <p:cBhvr>
                                        <p:cTn id="64" dur="500"/>
                                        <p:tgtEl>
                                          <p:spTgt spid="183356"/>
                                        </p:tgtEl>
                                      </p:cBhvr>
                                    </p:animEffect>
                                  </p:childTnLst>
                                  <p:subTnLst>
                                    <p:set>
                                      <p:cBhvr override="childStyle">
                                        <p:cTn dur="1" fill="hold" display="0" masterRel="nextClick" afterEffect="1"/>
                                        <p:tgtEl>
                                          <p:spTgt spid="183356"/>
                                        </p:tgtEl>
                                        <p:attrNameLst>
                                          <p:attrName>style.visibility</p:attrName>
                                        </p:attrNameLst>
                                      </p:cBhvr>
                                      <p:to>
                                        <p:strVal val="hidden"/>
                                      </p:to>
                                    </p:set>
                                    <p:audio>
                                      <p:cMediaNode>
                                        <p:cTn display="0" masterRel="sameClick">
                                          <p:stCondLst>
                                            <p:cond evt="begin" delay="0">
                                              <p:tn val="62"/>
                                            </p:cond>
                                          </p:stCondLst>
                                          <p:endCondLst>
                                            <p:cond evt="onStopAudio" delay="0">
                                              <p:tgtEl>
                                                <p:sldTgt/>
                                              </p:tgtEl>
                                            </p:cond>
                                          </p:endCondLst>
                                        </p:cTn>
                                        <p:tgtEl>
                                          <p:sndTgt r:embed="rId5" name="chimes.wav" builtIn="1"/>
                                        </p:tgtEl>
                                      </p:cMediaNode>
                                    </p:audio>
                                  </p:subTnLst>
                                </p:cTn>
                              </p:par>
                              <p:par>
                                <p:cTn id="65" presetID="3" presetClass="entr" presetSubtype="10" fill="hold" grpId="0" nodeType="withEffect">
                                  <p:stCondLst>
                                    <p:cond delay="0"/>
                                  </p:stCondLst>
                                  <p:childTnLst>
                                    <p:set>
                                      <p:cBhvr>
                                        <p:cTn id="66" dur="1" fill="hold">
                                          <p:stCondLst>
                                            <p:cond delay="0"/>
                                          </p:stCondLst>
                                        </p:cTn>
                                        <p:tgtEl>
                                          <p:spTgt spid="183357"/>
                                        </p:tgtEl>
                                        <p:attrNameLst>
                                          <p:attrName>style.visibility</p:attrName>
                                        </p:attrNameLst>
                                      </p:cBhvr>
                                      <p:to>
                                        <p:strVal val="visible"/>
                                      </p:to>
                                    </p:set>
                                    <p:animEffect transition="in" filter="blinds(horizontal)">
                                      <p:cBhvr>
                                        <p:cTn id="67" dur="500"/>
                                        <p:tgtEl>
                                          <p:spTgt spid="183357"/>
                                        </p:tgtEl>
                                      </p:cBhvr>
                                    </p:animEffect>
                                  </p:childTnLst>
                                  <p:subTnLst>
                                    <p:set>
                                      <p:cBhvr override="childStyle">
                                        <p:cTn dur="1" fill="hold" display="0" masterRel="nextClick" afterEffect="1"/>
                                        <p:tgtEl>
                                          <p:spTgt spid="183357"/>
                                        </p:tgtEl>
                                        <p:attrNameLst>
                                          <p:attrName>style.visibility</p:attrName>
                                        </p:attrNameLst>
                                      </p:cBhvr>
                                      <p:to>
                                        <p:strVal val="hidden"/>
                                      </p:to>
                                    </p:set>
                                    <p:audio>
                                      <p:cMediaNode>
                                        <p:cTn display="0" masterRel="sameClick">
                                          <p:stCondLst>
                                            <p:cond evt="begin" delay="0">
                                              <p:tn val="65"/>
                                            </p:cond>
                                          </p:stCondLst>
                                          <p:endCondLst>
                                            <p:cond evt="onStopAudio" delay="0">
                                              <p:tgtEl>
                                                <p:sldTgt/>
                                              </p:tgtEl>
                                            </p:cond>
                                          </p:endCondLst>
                                        </p:cTn>
                                        <p:tgtEl>
                                          <p:sndTgt r:embed="rId5" name="chimes.wav" builtIn="1"/>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3358"/>
                                        </p:tgtEl>
                                        <p:attrNameLst>
                                          <p:attrName>style.visibility</p:attrName>
                                        </p:attrNameLst>
                                      </p:cBhvr>
                                      <p:to>
                                        <p:strVal val="visible"/>
                                      </p:to>
                                    </p:set>
                                    <p:animEffect transition="in" filter="blinds(horizontal)">
                                      <p:cBhvr>
                                        <p:cTn id="72" dur="500"/>
                                        <p:tgtEl>
                                          <p:spTgt spid="183358"/>
                                        </p:tgtEl>
                                      </p:cBhvr>
                                    </p:animEffect>
                                  </p:childTnLst>
                                  <p:subTnLst>
                                    <p:audio>
                                      <p:cMediaNode>
                                        <p:cTn display="0" masterRel="sameClick">
                                          <p:stCondLst>
                                            <p:cond evt="begin" delay="0">
                                              <p:tn val="70"/>
                                            </p:cond>
                                          </p:stCondLst>
                                          <p:endCondLst>
                                            <p:cond evt="onStopAudio" delay="0">
                                              <p:tgtEl>
                                                <p:sldTgt/>
                                              </p:tgtEl>
                                            </p:cond>
                                          </p:endCondLst>
                                        </p:cTn>
                                        <p:tgtEl>
                                          <p:sndTgt r:embed="rId5" name="chimes.wav" builtIn="1"/>
                                        </p:tgtEl>
                                      </p:cMediaNode>
                                    </p:audio>
                                  </p:subTnLst>
                                </p:cTn>
                              </p:par>
                              <p:par>
                                <p:cTn id="73" presetID="3" presetClass="entr" presetSubtype="10" fill="hold" grpId="0" nodeType="withEffect">
                                  <p:stCondLst>
                                    <p:cond delay="0"/>
                                  </p:stCondLst>
                                  <p:childTnLst>
                                    <p:set>
                                      <p:cBhvr>
                                        <p:cTn id="74" dur="1" fill="hold">
                                          <p:stCondLst>
                                            <p:cond delay="0"/>
                                          </p:stCondLst>
                                        </p:cTn>
                                        <p:tgtEl>
                                          <p:spTgt spid="183359"/>
                                        </p:tgtEl>
                                        <p:attrNameLst>
                                          <p:attrName>style.visibility</p:attrName>
                                        </p:attrNameLst>
                                      </p:cBhvr>
                                      <p:to>
                                        <p:strVal val="visible"/>
                                      </p:to>
                                    </p:set>
                                    <p:animEffect transition="in" filter="blinds(horizontal)">
                                      <p:cBhvr>
                                        <p:cTn id="75" dur="500"/>
                                        <p:tgtEl>
                                          <p:spTgt spid="183359"/>
                                        </p:tgtEl>
                                      </p:cBhvr>
                                    </p:animEffect>
                                  </p:childTnLst>
                                  <p:subTnLst>
                                    <p:audio>
                                      <p:cMediaNode>
                                        <p:cTn display="0" masterRel="sameClick">
                                          <p:stCondLst>
                                            <p:cond evt="begin" delay="0">
                                              <p:tn val="73"/>
                                            </p:cond>
                                          </p:stCondLst>
                                          <p:endCondLst>
                                            <p:cond evt="onStopAudio" delay="0">
                                              <p:tgtEl>
                                                <p:sldTgt/>
                                              </p:tgtEl>
                                            </p:cond>
                                          </p:endCondLst>
                                        </p:cTn>
                                        <p:tgtEl>
                                          <p:sndTgt r:embed="rId5" name="chimes.wav" builtIn="1"/>
                                        </p:tgtEl>
                                      </p:cMediaNode>
                                    </p:audio>
                                  </p:subTnLst>
                                </p:cTn>
                              </p:par>
                              <p:par>
                                <p:cTn id="76" presetID="3" presetClass="entr" presetSubtype="10" fill="hold" grpId="0" nodeType="withEffect">
                                  <p:stCondLst>
                                    <p:cond delay="0"/>
                                  </p:stCondLst>
                                  <p:childTnLst>
                                    <p:set>
                                      <p:cBhvr>
                                        <p:cTn id="77" dur="1" fill="hold">
                                          <p:stCondLst>
                                            <p:cond delay="0"/>
                                          </p:stCondLst>
                                        </p:cTn>
                                        <p:tgtEl>
                                          <p:spTgt spid="183360"/>
                                        </p:tgtEl>
                                        <p:attrNameLst>
                                          <p:attrName>style.visibility</p:attrName>
                                        </p:attrNameLst>
                                      </p:cBhvr>
                                      <p:to>
                                        <p:strVal val="visible"/>
                                      </p:to>
                                    </p:set>
                                    <p:animEffect transition="in" filter="blinds(horizontal)">
                                      <p:cBhvr>
                                        <p:cTn id="78" dur="500"/>
                                        <p:tgtEl>
                                          <p:spTgt spid="183360"/>
                                        </p:tgtEl>
                                      </p:cBhvr>
                                    </p:animEffect>
                                  </p:childTnLst>
                                  <p:subTnLst>
                                    <p:audio>
                                      <p:cMediaNode>
                                        <p:cTn display="0" masterRel="sameClick">
                                          <p:stCondLst>
                                            <p:cond evt="begin" delay="0">
                                              <p:tn val="76"/>
                                            </p:cond>
                                          </p:stCondLst>
                                          <p:endCondLst>
                                            <p:cond evt="onStopAudio" delay="0">
                                              <p:tgtEl>
                                                <p:sldTgt/>
                                              </p:tgtEl>
                                            </p:cond>
                                          </p:endCondLst>
                                        </p:cTn>
                                        <p:tgtEl>
                                          <p:sndTgt r:embed="rId5" name="chimes.wav" builtIn="1"/>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183361"/>
                                        </p:tgtEl>
                                        <p:attrNameLst>
                                          <p:attrName>style.visibility</p:attrName>
                                        </p:attrNameLst>
                                      </p:cBhvr>
                                      <p:to>
                                        <p:strVal val="visible"/>
                                      </p:to>
                                    </p:set>
                                    <p:animEffect transition="in" filter="blinds(horizontal)">
                                      <p:cBhvr>
                                        <p:cTn id="83" dur="500"/>
                                        <p:tgtEl>
                                          <p:spTgt spid="183361"/>
                                        </p:tgtEl>
                                      </p:cBhvr>
                                    </p:animEffect>
                                  </p:childTnLst>
                                  <p:subTnLst>
                                    <p:audio>
                                      <p:cMediaNode>
                                        <p:cTn display="0" masterRel="sameClick">
                                          <p:stCondLst>
                                            <p:cond evt="begin" delay="0">
                                              <p:tn val="81"/>
                                            </p:cond>
                                          </p:stCondLst>
                                          <p:endCondLst>
                                            <p:cond evt="onStopAudio" delay="0">
                                              <p:tgtEl>
                                                <p:sldTgt/>
                                              </p:tgtEl>
                                            </p:cond>
                                          </p:endCondLst>
                                        </p:cTn>
                                        <p:tgtEl>
                                          <p:sndTgt r:embed="rId5" name="chimes.wav" builtIn="1"/>
                                        </p:tgtEl>
                                      </p:cMediaNode>
                                    </p:audio>
                                  </p:subTnLst>
                                </p:cTn>
                              </p:par>
                              <p:par>
                                <p:cTn id="84" presetID="3" presetClass="entr" presetSubtype="10" fill="hold" grpId="0" nodeType="withEffect">
                                  <p:stCondLst>
                                    <p:cond delay="0"/>
                                  </p:stCondLst>
                                  <p:childTnLst>
                                    <p:set>
                                      <p:cBhvr>
                                        <p:cTn id="85" dur="1" fill="hold">
                                          <p:stCondLst>
                                            <p:cond delay="0"/>
                                          </p:stCondLst>
                                        </p:cTn>
                                        <p:tgtEl>
                                          <p:spTgt spid="183362"/>
                                        </p:tgtEl>
                                        <p:attrNameLst>
                                          <p:attrName>style.visibility</p:attrName>
                                        </p:attrNameLst>
                                      </p:cBhvr>
                                      <p:to>
                                        <p:strVal val="visible"/>
                                      </p:to>
                                    </p:set>
                                    <p:animEffect transition="in" filter="blinds(horizontal)">
                                      <p:cBhvr>
                                        <p:cTn id="86" dur="500"/>
                                        <p:tgtEl>
                                          <p:spTgt spid="183362"/>
                                        </p:tgtEl>
                                      </p:cBhvr>
                                    </p:animEffect>
                                  </p:childTnLst>
                                  <p:subTnLst>
                                    <p:audio>
                                      <p:cMediaNode>
                                        <p:cTn display="0" masterRel="sameClick">
                                          <p:stCondLst>
                                            <p:cond evt="begin" delay="0">
                                              <p:tn val="84"/>
                                            </p:cond>
                                          </p:stCondLst>
                                          <p:endCondLst>
                                            <p:cond evt="onStopAudio" delay="0">
                                              <p:tgtEl>
                                                <p:sldTgt/>
                                              </p:tgtEl>
                                            </p:cond>
                                          </p:endCondLst>
                                        </p:cTn>
                                        <p:tgtEl>
                                          <p:sndTgt r:embed="rId5" name="chimes.wav" builtIn="1"/>
                                        </p:tgtEl>
                                      </p:cMediaNode>
                                    </p:audio>
                                  </p:sub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83363"/>
                                        </p:tgtEl>
                                        <p:attrNameLst>
                                          <p:attrName>style.visibility</p:attrName>
                                        </p:attrNameLst>
                                      </p:cBhvr>
                                      <p:to>
                                        <p:strVal val="visible"/>
                                      </p:to>
                                    </p:set>
                                    <p:animEffect transition="in" filter="blinds(horizontal)">
                                      <p:cBhvr>
                                        <p:cTn id="91" dur="500"/>
                                        <p:tgtEl>
                                          <p:spTgt spid="183363"/>
                                        </p:tgtEl>
                                      </p:cBhvr>
                                    </p:animEffect>
                                  </p:childTnLst>
                                  <p:subTnLst>
                                    <p:set>
                                      <p:cBhvr override="childStyle">
                                        <p:cTn dur="1" fill="hold" display="0" masterRel="nextClick" afterEffect="1"/>
                                        <p:tgtEl>
                                          <p:spTgt spid="183363"/>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5" name="chimes.wav" builtIn="1"/>
                                        </p:tgtEl>
                                      </p:cMediaNode>
                                    </p:audio>
                                  </p:subTnLst>
                                </p:cTn>
                              </p:par>
                              <p:par>
                                <p:cTn id="92" presetID="3" presetClass="entr" presetSubtype="10" fill="hold" grpId="0" nodeType="withEffect">
                                  <p:stCondLst>
                                    <p:cond delay="0"/>
                                  </p:stCondLst>
                                  <p:childTnLst>
                                    <p:set>
                                      <p:cBhvr>
                                        <p:cTn id="93" dur="1" fill="hold">
                                          <p:stCondLst>
                                            <p:cond delay="0"/>
                                          </p:stCondLst>
                                        </p:cTn>
                                        <p:tgtEl>
                                          <p:spTgt spid="183364"/>
                                        </p:tgtEl>
                                        <p:attrNameLst>
                                          <p:attrName>style.visibility</p:attrName>
                                        </p:attrNameLst>
                                      </p:cBhvr>
                                      <p:to>
                                        <p:strVal val="visible"/>
                                      </p:to>
                                    </p:set>
                                    <p:animEffect transition="in" filter="blinds(horizontal)">
                                      <p:cBhvr>
                                        <p:cTn id="94" dur="500"/>
                                        <p:tgtEl>
                                          <p:spTgt spid="183364"/>
                                        </p:tgtEl>
                                      </p:cBhvr>
                                    </p:animEffect>
                                  </p:childTnLst>
                                  <p:subTnLst>
                                    <p:set>
                                      <p:cBhvr override="childStyle">
                                        <p:cTn dur="1" fill="hold" display="0" masterRel="nextClick" afterEffect="1"/>
                                        <p:tgtEl>
                                          <p:spTgt spid="183364"/>
                                        </p:tgtEl>
                                        <p:attrNameLst>
                                          <p:attrName>style.visibility</p:attrName>
                                        </p:attrNameLst>
                                      </p:cBhvr>
                                      <p:to>
                                        <p:strVal val="hidden"/>
                                      </p:to>
                                    </p:set>
                                    <p:audio>
                                      <p:cMediaNode>
                                        <p:cTn display="0" masterRel="sameClick">
                                          <p:stCondLst>
                                            <p:cond evt="begin" delay="0">
                                              <p:tn val="92"/>
                                            </p:cond>
                                          </p:stCondLst>
                                          <p:endCondLst>
                                            <p:cond evt="onStopAudio" delay="0">
                                              <p:tgtEl>
                                                <p:sldTgt/>
                                              </p:tgtEl>
                                            </p:cond>
                                          </p:endCondLst>
                                        </p:cTn>
                                        <p:tgtEl>
                                          <p:sndTgt r:embed="rId5" name="chimes.wav" builtIn="1"/>
                                        </p:tgtEl>
                                      </p:cMediaNode>
                                    </p:audio>
                                  </p:subTnLst>
                                </p:cTn>
                              </p:par>
                              <p:par>
                                <p:cTn id="95" presetID="3" presetClass="entr" presetSubtype="10" fill="hold" grpId="0" nodeType="withEffect">
                                  <p:stCondLst>
                                    <p:cond delay="0"/>
                                  </p:stCondLst>
                                  <p:childTnLst>
                                    <p:set>
                                      <p:cBhvr>
                                        <p:cTn id="96" dur="1" fill="hold">
                                          <p:stCondLst>
                                            <p:cond delay="0"/>
                                          </p:stCondLst>
                                        </p:cTn>
                                        <p:tgtEl>
                                          <p:spTgt spid="183365"/>
                                        </p:tgtEl>
                                        <p:attrNameLst>
                                          <p:attrName>style.visibility</p:attrName>
                                        </p:attrNameLst>
                                      </p:cBhvr>
                                      <p:to>
                                        <p:strVal val="visible"/>
                                      </p:to>
                                    </p:set>
                                    <p:animEffect transition="in" filter="blinds(horizontal)">
                                      <p:cBhvr>
                                        <p:cTn id="97" dur="500"/>
                                        <p:tgtEl>
                                          <p:spTgt spid="183365"/>
                                        </p:tgtEl>
                                      </p:cBhvr>
                                    </p:animEffect>
                                  </p:childTnLst>
                                  <p:subTnLst>
                                    <p:set>
                                      <p:cBhvr override="childStyle">
                                        <p:cTn dur="1" fill="hold" display="0" masterRel="nextClick" afterEffect="1"/>
                                        <p:tgtEl>
                                          <p:spTgt spid="183365"/>
                                        </p:tgtEl>
                                        <p:attrNameLst>
                                          <p:attrName>style.visibility</p:attrName>
                                        </p:attrNameLst>
                                      </p:cBhvr>
                                      <p:to>
                                        <p:strVal val="hidden"/>
                                      </p:to>
                                    </p:set>
                                    <p:audio>
                                      <p:cMediaNode>
                                        <p:cTn display="0" masterRel="sameClick">
                                          <p:stCondLst>
                                            <p:cond evt="begin" delay="0">
                                              <p:tn val="95"/>
                                            </p:cond>
                                          </p:stCondLst>
                                          <p:endCondLst>
                                            <p:cond evt="onStopAudio" delay="0">
                                              <p:tgtEl>
                                                <p:sldTgt/>
                                              </p:tgtEl>
                                            </p:cond>
                                          </p:endCondLst>
                                        </p:cTn>
                                        <p:tgtEl>
                                          <p:sndTgt r:embed="rId5" name="chimes.wav" builtIn="1"/>
                                        </p:tgtEl>
                                      </p:cMediaNode>
                                    </p:audio>
                                  </p:sub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83366"/>
                                        </p:tgtEl>
                                        <p:attrNameLst>
                                          <p:attrName>style.visibility</p:attrName>
                                        </p:attrNameLst>
                                      </p:cBhvr>
                                      <p:to>
                                        <p:strVal val="visible"/>
                                      </p:to>
                                    </p:set>
                                    <p:animEffect transition="in" filter="blinds(horizontal)">
                                      <p:cBhvr>
                                        <p:cTn id="102" dur="500"/>
                                        <p:tgtEl>
                                          <p:spTgt spid="183366"/>
                                        </p:tgtEl>
                                      </p:cBhvr>
                                    </p:animEffect>
                                  </p:childTnLst>
                                  <p:subTnLst>
                                    <p:set>
                                      <p:cBhvr override="childStyle">
                                        <p:cTn dur="1" fill="hold" display="0" masterRel="nextClick" afterEffect="1"/>
                                        <p:tgtEl>
                                          <p:spTgt spid="183366"/>
                                        </p:tgtEl>
                                        <p:attrNameLst>
                                          <p:attrName>style.visibility</p:attrName>
                                        </p:attrNameLst>
                                      </p:cBhvr>
                                      <p:to>
                                        <p:strVal val="hidden"/>
                                      </p:to>
                                    </p:set>
                                    <p:audio>
                                      <p:cMediaNode>
                                        <p:cTn display="0" masterRel="sameClick">
                                          <p:stCondLst>
                                            <p:cond evt="begin" delay="0">
                                              <p:tn val="100"/>
                                            </p:cond>
                                          </p:stCondLst>
                                          <p:endCondLst>
                                            <p:cond evt="onStopAudio" delay="0">
                                              <p:tgtEl>
                                                <p:sldTgt/>
                                              </p:tgtEl>
                                            </p:cond>
                                          </p:endCondLst>
                                        </p:cTn>
                                        <p:tgtEl>
                                          <p:sndTgt r:embed="rId5" name="chimes.wav" builtIn="1"/>
                                        </p:tgtEl>
                                      </p:cMediaNode>
                                    </p:audio>
                                  </p:subTnLst>
                                </p:cTn>
                              </p:par>
                              <p:par>
                                <p:cTn id="103" presetID="3" presetClass="entr" presetSubtype="10" fill="hold" grpId="0" nodeType="withEffect">
                                  <p:stCondLst>
                                    <p:cond delay="0"/>
                                  </p:stCondLst>
                                  <p:childTnLst>
                                    <p:set>
                                      <p:cBhvr>
                                        <p:cTn id="104" dur="1" fill="hold">
                                          <p:stCondLst>
                                            <p:cond delay="0"/>
                                          </p:stCondLst>
                                        </p:cTn>
                                        <p:tgtEl>
                                          <p:spTgt spid="183367"/>
                                        </p:tgtEl>
                                        <p:attrNameLst>
                                          <p:attrName>style.visibility</p:attrName>
                                        </p:attrNameLst>
                                      </p:cBhvr>
                                      <p:to>
                                        <p:strVal val="visible"/>
                                      </p:to>
                                    </p:set>
                                    <p:animEffect transition="in" filter="blinds(horizontal)">
                                      <p:cBhvr>
                                        <p:cTn id="105" dur="500"/>
                                        <p:tgtEl>
                                          <p:spTgt spid="183367"/>
                                        </p:tgtEl>
                                      </p:cBhvr>
                                    </p:animEffect>
                                  </p:childTnLst>
                                  <p:subTnLst>
                                    <p:set>
                                      <p:cBhvr override="childStyle">
                                        <p:cTn dur="1" fill="hold" display="0" masterRel="nextClick" afterEffect="1"/>
                                        <p:tgtEl>
                                          <p:spTgt spid="183367"/>
                                        </p:tgtEl>
                                        <p:attrNameLst>
                                          <p:attrName>style.visibility</p:attrName>
                                        </p:attrNameLst>
                                      </p:cBhvr>
                                      <p:to>
                                        <p:strVal val="hidden"/>
                                      </p:to>
                                    </p:set>
                                    <p:audio>
                                      <p:cMediaNode>
                                        <p:cTn display="0" masterRel="sameClick">
                                          <p:stCondLst>
                                            <p:cond evt="begin" delay="0">
                                              <p:tn val="103"/>
                                            </p:cond>
                                          </p:stCondLst>
                                          <p:endCondLst>
                                            <p:cond evt="onStopAudio" delay="0">
                                              <p:tgtEl>
                                                <p:sldTgt/>
                                              </p:tgtEl>
                                            </p:cond>
                                          </p:endCondLst>
                                        </p:cTn>
                                        <p:tgtEl>
                                          <p:sndTgt r:embed="rId5" name="chimes.wav" builtIn="1"/>
                                        </p:tgtEl>
                                      </p:cMediaNode>
                                    </p:audio>
                                  </p:subTnLst>
                                </p:cTn>
                              </p:par>
                              <p:par>
                                <p:cTn id="106" presetID="3" presetClass="entr" presetSubtype="10" fill="hold" grpId="0" nodeType="withEffect">
                                  <p:stCondLst>
                                    <p:cond delay="0"/>
                                  </p:stCondLst>
                                  <p:childTnLst>
                                    <p:set>
                                      <p:cBhvr>
                                        <p:cTn id="107" dur="1" fill="hold">
                                          <p:stCondLst>
                                            <p:cond delay="0"/>
                                          </p:stCondLst>
                                        </p:cTn>
                                        <p:tgtEl>
                                          <p:spTgt spid="183368"/>
                                        </p:tgtEl>
                                        <p:attrNameLst>
                                          <p:attrName>style.visibility</p:attrName>
                                        </p:attrNameLst>
                                      </p:cBhvr>
                                      <p:to>
                                        <p:strVal val="visible"/>
                                      </p:to>
                                    </p:set>
                                    <p:animEffect transition="in" filter="blinds(horizontal)">
                                      <p:cBhvr>
                                        <p:cTn id="108" dur="500"/>
                                        <p:tgtEl>
                                          <p:spTgt spid="183368"/>
                                        </p:tgtEl>
                                      </p:cBhvr>
                                    </p:animEffect>
                                  </p:childTnLst>
                                  <p:subTnLst>
                                    <p:set>
                                      <p:cBhvr override="childStyle">
                                        <p:cTn dur="1" fill="hold" display="0" masterRel="nextClick" afterEffect="1"/>
                                        <p:tgtEl>
                                          <p:spTgt spid="183368"/>
                                        </p:tgtEl>
                                        <p:attrNameLst>
                                          <p:attrName>style.visibility</p:attrName>
                                        </p:attrNameLst>
                                      </p:cBhvr>
                                      <p:to>
                                        <p:strVal val="hidden"/>
                                      </p:to>
                                    </p:set>
                                    <p:audio>
                                      <p:cMediaNode>
                                        <p:cTn display="0" masterRel="sameClick">
                                          <p:stCondLst>
                                            <p:cond evt="begin" delay="0">
                                              <p:tn val="106"/>
                                            </p:cond>
                                          </p:stCondLst>
                                          <p:endCondLst>
                                            <p:cond evt="onStopAudio" delay="0">
                                              <p:tgtEl>
                                                <p:sldTgt/>
                                              </p:tgtEl>
                                            </p:cond>
                                          </p:endCondLst>
                                        </p:cTn>
                                        <p:tgtEl>
                                          <p:sndTgt r:embed="rId5" name="chimes.wav" builtIn="1"/>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183370"/>
                                        </p:tgtEl>
                                        <p:attrNameLst>
                                          <p:attrName>style.visibility</p:attrName>
                                        </p:attrNameLst>
                                      </p:cBhvr>
                                      <p:to>
                                        <p:strVal val="visible"/>
                                      </p:to>
                                    </p:set>
                                    <p:animEffect transition="in" filter="blinds(horizontal)">
                                      <p:cBhvr>
                                        <p:cTn id="113" dur="500"/>
                                        <p:tgtEl>
                                          <p:spTgt spid="183370"/>
                                        </p:tgtEl>
                                      </p:cBhvr>
                                    </p:animEffect>
                                  </p:childTnLst>
                                  <p:subTnLst>
                                    <p:set>
                                      <p:cBhvr override="childStyle">
                                        <p:cTn dur="1" fill="hold" display="0" masterRel="nextClick" afterEffect="1"/>
                                        <p:tgtEl>
                                          <p:spTgt spid="183370"/>
                                        </p:tgtEl>
                                        <p:attrNameLst>
                                          <p:attrName>style.visibility</p:attrName>
                                        </p:attrNameLst>
                                      </p:cBhvr>
                                      <p:to>
                                        <p:strVal val="hidden"/>
                                      </p:to>
                                    </p:set>
                                    <p:audio>
                                      <p:cMediaNode>
                                        <p:cTn display="0" masterRel="sameClick">
                                          <p:stCondLst>
                                            <p:cond evt="begin" delay="0">
                                              <p:tn val="111"/>
                                            </p:cond>
                                          </p:stCondLst>
                                          <p:endCondLst>
                                            <p:cond evt="onStopAudio" delay="0">
                                              <p:tgtEl>
                                                <p:sldTgt/>
                                              </p:tgtEl>
                                            </p:cond>
                                          </p:endCondLst>
                                        </p:cTn>
                                        <p:tgtEl>
                                          <p:sndTgt r:embed="rId5" name="chimes.wav" builtIn="1"/>
                                        </p:tgtEl>
                                      </p:cMediaNode>
                                    </p:audio>
                                  </p:subTnLst>
                                </p:cTn>
                              </p:par>
                              <p:par>
                                <p:cTn id="114" presetID="3" presetClass="entr" presetSubtype="10" fill="hold" grpId="0" nodeType="withEffect">
                                  <p:stCondLst>
                                    <p:cond delay="0"/>
                                  </p:stCondLst>
                                  <p:childTnLst>
                                    <p:set>
                                      <p:cBhvr>
                                        <p:cTn id="115" dur="1" fill="hold">
                                          <p:stCondLst>
                                            <p:cond delay="0"/>
                                          </p:stCondLst>
                                        </p:cTn>
                                        <p:tgtEl>
                                          <p:spTgt spid="183371"/>
                                        </p:tgtEl>
                                        <p:attrNameLst>
                                          <p:attrName>style.visibility</p:attrName>
                                        </p:attrNameLst>
                                      </p:cBhvr>
                                      <p:to>
                                        <p:strVal val="visible"/>
                                      </p:to>
                                    </p:set>
                                    <p:animEffect transition="in" filter="blinds(horizontal)">
                                      <p:cBhvr>
                                        <p:cTn id="116" dur="500"/>
                                        <p:tgtEl>
                                          <p:spTgt spid="183371"/>
                                        </p:tgtEl>
                                      </p:cBhvr>
                                    </p:animEffect>
                                  </p:childTnLst>
                                  <p:subTnLst>
                                    <p:set>
                                      <p:cBhvr override="childStyle">
                                        <p:cTn dur="1" fill="hold" display="0" masterRel="nextClick" afterEffect="1"/>
                                        <p:tgtEl>
                                          <p:spTgt spid="183371"/>
                                        </p:tgtEl>
                                        <p:attrNameLst>
                                          <p:attrName>style.visibility</p:attrName>
                                        </p:attrNameLst>
                                      </p:cBhvr>
                                      <p:to>
                                        <p:strVal val="hidden"/>
                                      </p:to>
                                    </p:set>
                                    <p:audio>
                                      <p:cMediaNode>
                                        <p:cTn display="0" masterRel="sameClick">
                                          <p:stCondLst>
                                            <p:cond evt="begin" delay="0">
                                              <p:tn val="114"/>
                                            </p:cond>
                                          </p:stCondLst>
                                          <p:endCondLst>
                                            <p:cond evt="onStopAudio" delay="0">
                                              <p:tgtEl>
                                                <p:sldTgt/>
                                              </p:tgtEl>
                                            </p:cond>
                                          </p:endCondLst>
                                        </p:cTn>
                                        <p:tgtEl>
                                          <p:sndTgt r:embed="rId5" name="chimes.wav" builtIn="1"/>
                                        </p:tgtEl>
                                      </p:cMediaNode>
                                    </p:audio>
                                  </p:subTnLst>
                                </p:cTn>
                              </p:par>
                              <p:par>
                                <p:cTn id="117" presetID="3" presetClass="entr" presetSubtype="10" fill="hold" grpId="0" nodeType="withEffect">
                                  <p:stCondLst>
                                    <p:cond delay="0"/>
                                  </p:stCondLst>
                                  <p:childTnLst>
                                    <p:set>
                                      <p:cBhvr>
                                        <p:cTn id="118" dur="1" fill="hold">
                                          <p:stCondLst>
                                            <p:cond delay="0"/>
                                          </p:stCondLst>
                                        </p:cTn>
                                        <p:tgtEl>
                                          <p:spTgt spid="183372"/>
                                        </p:tgtEl>
                                        <p:attrNameLst>
                                          <p:attrName>style.visibility</p:attrName>
                                        </p:attrNameLst>
                                      </p:cBhvr>
                                      <p:to>
                                        <p:strVal val="visible"/>
                                      </p:to>
                                    </p:set>
                                    <p:animEffect transition="in" filter="blinds(horizontal)">
                                      <p:cBhvr>
                                        <p:cTn id="119" dur="500"/>
                                        <p:tgtEl>
                                          <p:spTgt spid="183372"/>
                                        </p:tgtEl>
                                      </p:cBhvr>
                                    </p:animEffect>
                                  </p:childTnLst>
                                  <p:subTnLst>
                                    <p:set>
                                      <p:cBhvr override="childStyle">
                                        <p:cTn dur="1" fill="hold" display="0" masterRel="nextClick" afterEffect="1"/>
                                        <p:tgtEl>
                                          <p:spTgt spid="183372"/>
                                        </p:tgtEl>
                                        <p:attrNameLst>
                                          <p:attrName>style.visibility</p:attrName>
                                        </p:attrNameLst>
                                      </p:cBhvr>
                                      <p:to>
                                        <p:strVal val="hidden"/>
                                      </p:to>
                                    </p:set>
                                    <p:audio>
                                      <p:cMediaNode>
                                        <p:cTn display="0" masterRel="sameClick">
                                          <p:stCondLst>
                                            <p:cond evt="begin" delay="0">
                                              <p:tn val="117"/>
                                            </p:cond>
                                          </p:stCondLst>
                                          <p:endCondLst>
                                            <p:cond evt="onStopAudio" delay="0">
                                              <p:tgtEl>
                                                <p:sldTgt/>
                                              </p:tgtEl>
                                            </p:cond>
                                          </p:endCondLst>
                                        </p:cTn>
                                        <p:tgtEl>
                                          <p:sndTgt r:embed="rId5" name="chimes.wav" builtIn="1"/>
                                        </p:tgtEl>
                                      </p:cMediaNode>
                                    </p:audio>
                                  </p:sub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183373"/>
                                        </p:tgtEl>
                                        <p:attrNameLst>
                                          <p:attrName>style.visibility</p:attrName>
                                        </p:attrNameLst>
                                      </p:cBhvr>
                                      <p:to>
                                        <p:strVal val="visible"/>
                                      </p:to>
                                    </p:set>
                                    <p:animEffect transition="in" filter="blinds(horizontal)">
                                      <p:cBhvr>
                                        <p:cTn id="124" dur="500"/>
                                        <p:tgtEl>
                                          <p:spTgt spid="183373"/>
                                        </p:tgtEl>
                                      </p:cBhvr>
                                    </p:animEffect>
                                  </p:childTnLst>
                                  <p:subTnLst>
                                    <p:audio>
                                      <p:cMediaNode>
                                        <p:cTn display="0" masterRel="sameClick">
                                          <p:stCondLst>
                                            <p:cond evt="begin" delay="0">
                                              <p:tn val="122"/>
                                            </p:cond>
                                          </p:stCondLst>
                                          <p:endCondLst>
                                            <p:cond evt="onStopAudio" delay="0">
                                              <p:tgtEl>
                                                <p:sldTgt/>
                                              </p:tgtEl>
                                            </p:cond>
                                          </p:endCondLst>
                                        </p:cTn>
                                        <p:tgtEl>
                                          <p:sndTgt r:embed="rId5" name="chimes.wav" builtIn="1"/>
                                        </p:tgtEl>
                                      </p:cMediaNode>
                                    </p:audio>
                                  </p:subTnLst>
                                </p:cTn>
                              </p:par>
                              <p:par>
                                <p:cTn id="125" presetID="3" presetClass="entr" presetSubtype="10" fill="hold" grpId="0" nodeType="withEffect">
                                  <p:stCondLst>
                                    <p:cond delay="0"/>
                                  </p:stCondLst>
                                  <p:childTnLst>
                                    <p:set>
                                      <p:cBhvr>
                                        <p:cTn id="126" dur="1" fill="hold">
                                          <p:stCondLst>
                                            <p:cond delay="0"/>
                                          </p:stCondLst>
                                        </p:cTn>
                                        <p:tgtEl>
                                          <p:spTgt spid="183374"/>
                                        </p:tgtEl>
                                        <p:attrNameLst>
                                          <p:attrName>style.visibility</p:attrName>
                                        </p:attrNameLst>
                                      </p:cBhvr>
                                      <p:to>
                                        <p:strVal val="visible"/>
                                      </p:to>
                                    </p:set>
                                    <p:animEffect transition="in" filter="blinds(horizontal)">
                                      <p:cBhvr>
                                        <p:cTn id="127" dur="500"/>
                                        <p:tgtEl>
                                          <p:spTgt spid="183374"/>
                                        </p:tgtEl>
                                      </p:cBhvr>
                                    </p:animEffect>
                                  </p:childTnLst>
                                  <p:subTnLst>
                                    <p:audio>
                                      <p:cMediaNode>
                                        <p:cTn display="0" masterRel="sameClick">
                                          <p:stCondLst>
                                            <p:cond evt="begin" delay="0">
                                              <p:tn val="125"/>
                                            </p:cond>
                                          </p:stCondLst>
                                          <p:endCondLst>
                                            <p:cond evt="onStopAudio" delay="0">
                                              <p:tgtEl>
                                                <p:sldTgt/>
                                              </p:tgtEl>
                                            </p:cond>
                                          </p:endCondLst>
                                        </p:cTn>
                                        <p:tgtEl>
                                          <p:sndTgt r:embed="rId5" name="chimes.wav" builtIn="1"/>
                                        </p:tgtEl>
                                      </p:cMediaNode>
                                    </p:audio>
                                  </p:subTnLst>
                                </p:cTn>
                              </p:par>
                              <p:par>
                                <p:cTn id="128" presetID="3" presetClass="entr" presetSubtype="10" fill="hold" grpId="0" nodeType="withEffect">
                                  <p:stCondLst>
                                    <p:cond delay="0"/>
                                  </p:stCondLst>
                                  <p:childTnLst>
                                    <p:set>
                                      <p:cBhvr>
                                        <p:cTn id="129" dur="1" fill="hold">
                                          <p:stCondLst>
                                            <p:cond delay="0"/>
                                          </p:stCondLst>
                                        </p:cTn>
                                        <p:tgtEl>
                                          <p:spTgt spid="183375"/>
                                        </p:tgtEl>
                                        <p:attrNameLst>
                                          <p:attrName>style.visibility</p:attrName>
                                        </p:attrNameLst>
                                      </p:cBhvr>
                                      <p:to>
                                        <p:strVal val="visible"/>
                                      </p:to>
                                    </p:set>
                                    <p:animEffect transition="in" filter="blinds(horizontal)">
                                      <p:cBhvr>
                                        <p:cTn id="130" dur="500"/>
                                        <p:tgtEl>
                                          <p:spTgt spid="183375"/>
                                        </p:tgtEl>
                                      </p:cBhvr>
                                    </p:animEffect>
                                  </p:childTnLst>
                                  <p:subTnLst>
                                    <p:audio>
                                      <p:cMediaNode>
                                        <p:cTn display="0" masterRel="sameClick">
                                          <p:stCondLst>
                                            <p:cond evt="begin" delay="0">
                                              <p:tn val="128"/>
                                            </p:cond>
                                          </p:stCondLst>
                                          <p:endCondLst>
                                            <p:cond evt="onStopAudio" delay="0">
                                              <p:tgtEl>
                                                <p:sldTgt/>
                                              </p:tgtEl>
                                            </p:cond>
                                          </p:endCondLst>
                                        </p:cTn>
                                        <p:tgtEl>
                                          <p:sndTgt r:embed="rId5" name="chimes.wav" builtIn="1"/>
                                        </p:tgtEl>
                                      </p:cMediaNode>
                                    </p:audio>
                                  </p:sub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183376"/>
                                        </p:tgtEl>
                                        <p:attrNameLst>
                                          <p:attrName>style.visibility</p:attrName>
                                        </p:attrNameLst>
                                      </p:cBhvr>
                                      <p:to>
                                        <p:strVal val="visible"/>
                                      </p:to>
                                    </p:set>
                                    <p:animEffect transition="in" filter="blinds(horizontal)">
                                      <p:cBhvr>
                                        <p:cTn id="135" dur="500"/>
                                        <p:tgtEl>
                                          <p:spTgt spid="183376"/>
                                        </p:tgtEl>
                                      </p:cBhvr>
                                    </p:animEffect>
                                  </p:childTnLst>
                                  <p:subTnLst>
                                    <p:audio>
                                      <p:cMediaNode>
                                        <p:cTn display="0" masterRel="sameClick">
                                          <p:stCondLst>
                                            <p:cond evt="begin" delay="0">
                                              <p:tn val="133"/>
                                            </p:cond>
                                          </p:stCondLst>
                                          <p:endCondLst>
                                            <p:cond evt="onStopAudio" delay="0">
                                              <p:tgtEl>
                                                <p:sldTgt/>
                                              </p:tgtEl>
                                            </p:cond>
                                          </p:endCondLst>
                                        </p:cTn>
                                        <p:tgtEl>
                                          <p:sndTgt r:embed="rId5" name="chimes.wav" builtIn="1"/>
                                        </p:tgtEl>
                                      </p:cMediaNode>
                                    </p:audio>
                                  </p:subTnLst>
                                </p:cTn>
                              </p:par>
                              <p:par>
                                <p:cTn id="136" presetID="3" presetClass="entr" presetSubtype="10" fill="hold" grpId="0" nodeType="withEffect">
                                  <p:stCondLst>
                                    <p:cond delay="0"/>
                                  </p:stCondLst>
                                  <p:childTnLst>
                                    <p:set>
                                      <p:cBhvr>
                                        <p:cTn id="137" dur="1" fill="hold">
                                          <p:stCondLst>
                                            <p:cond delay="0"/>
                                          </p:stCondLst>
                                        </p:cTn>
                                        <p:tgtEl>
                                          <p:spTgt spid="183377"/>
                                        </p:tgtEl>
                                        <p:attrNameLst>
                                          <p:attrName>style.visibility</p:attrName>
                                        </p:attrNameLst>
                                      </p:cBhvr>
                                      <p:to>
                                        <p:strVal val="visible"/>
                                      </p:to>
                                    </p:set>
                                    <p:animEffect transition="in" filter="blinds(horizontal)">
                                      <p:cBhvr>
                                        <p:cTn id="138" dur="500"/>
                                        <p:tgtEl>
                                          <p:spTgt spid="183377"/>
                                        </p:tgtEl>
                                      </p:cBhvr>
                                    </p:animEffect>
                                  </p:childTnLst>
                                  <p:subTnLst>
                                    <p:audio>
                                      <p:cMediaNode>
                                        <p:cTn display="0" masterRel="sameClick">
                                          <p:stCondLst>
                                            <p:cond evt="begin" delay="0">
                                              <p:tn val="136"/>
                                            </p:cond>
                                          </p:stCondLst>
                                          <p:endCondLst>
                                            <p:cond evt="onStopAudio" delay="0">
                                              <p:tgtEl>
                                                <p:sldTgt/>
                                              </p:tgtEl>
                                            </p:cond>
                                          </p:endCondLst>
                                        </p:cTn>
                                        <p:tgtEl>
                                          <p:sndTgt r:embed="rId5" name="chimes.wav" builtIn="1"/>
                                        </p:tgtEl>
                                      </p:cMediaNode>
                                    </p:audio>
                                  </p:subTnLst>
                                </p:cTn>
                              </p:par>
                              <p:par>
                                <p:cTn id="139" presetID="3" presetClass="entr" presetSubtype="10" fill="hold" grpId="0" nodeType="withEffect">
                                  <p:stCondLst>
                                    <p:cond delay="0"/>
                                  </p:stCondLst>
                                  <p:childTnLst>
                                    <p:set>
                                      <p:cBhvr>
                                        <p:cTn id="140" dur="1" fill="hold">
                                          <p:stCondLst>
                                            <p:cond delay="0"/>
                                          </p:stCondLst>
                                        </p:cTn>
                                        <p:tgtEl>
                                          <p:spTgt spid="183378"/>
                                        </p:tgtEl>
                                        <p:attrNameLst>
                                          <p:attrName>style.visibility</p:attrName>
                                        </p:attrNameLst>
                                      </p:cBhvr>
                                      <p:to>
                                        <p:strVal val="visible"/>
                                      </p:to>
                                    </p:set>
                                    <p:animEffect transition="in" filter="blinds(horizontal)">
                                      <p:cBhvr>
                                        <p:cTn id="141" dur="500"/>
                                        <p:tgtEl>
                                          <p:spTgt spid="183378"/>
                                        </p:tgtEl>
                                      </p:cBhvr>
                                    </p:animEffect>
                                  </p:childTnLst>
                                  <p:subTnLst>
                                    <p:audio>
                                      <p:cMediaNode>
                                        <p:cTn display="0" masterRel="sameClick">
                                          <p:stCondLst>
                                            <p:cond evt="begin" delay="0">
                                              <p:tn val="139"/>
                                            </p:cond>
                                          </p:stCondLst>
                                          <p:endCondLst>
                                            <p:cond evt="onStopAudio" delay="0">
                                              <p:tgtEl>
                                                <p:sldTgt/>
                                              </p:tgtEl>
                                            </p:cond>
                                          </p:endCondLst>
                                        </p:cTn>
                                        <p:tgtEl>
                                          <p:sndTgt r:embed="rId5"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31" grpId="0"/>
      <p:bldP spid="183341" grpId="0" animBg="1"/>
      <p:bldP spid="183342" grpId="0" animBg="1"/>
      <p:bldP spid="183344" grpId="0" animBg="1"/>
      <p:bldP spid="183346" grpId="0"/>
      <p:bldP spid="183347" grpId="0"/>
      <p:bldP spid="183349" grpId="0" animBg="1"/>
      <p:bldP spid="183350" grpId="0" animBg="1"/>
      <p:bldP spid="183351" grpId="0" animBg="1"/>
      <p:bldP spid="183352" grpId="0" animBg="1"/>
      <p:bldP spid="183353" grpId="0" animBg="1"/>
      <p:bldP spid="183354" grpId="0" animBg="1"/>
      <p:bldP spid="183355" grpId="0" animBg="1"/>
      <p:bldP spid="183356" grpId="0" animBg="1"/>
      <p:bldP spid="183357" grpId="0" animBg="1"/>
      <p:bldP spid="183358" grpId="0" animBg="1"/>
      <p:bldP spid="183359" grpId="0" animBg="1"/>
      <p:bldP spid="183360" grpId="0" animBg="1"/>
      <p:bldP spid="183362" grpId="0" animBg="1"/>
      <p:bldP spid="183363" grpId="0" animBg="1"/>
      <p:bldP spid="183364" grpId="0" animBg="1"/>
      <p:bldP spid="183365" grpId="0" animBg="1"/>
      <p:bldP spid="183366" grpId="0" animBg="1"/>
      <p:bldP spid="183367" grpId="0" animBg="1"/>
      <p:bldP spid="183368" grpId="0" animBg="1"/>
      <p:bldP spid="183370" grpId="0" animBg="1"/>
      <p:bldP spid="183371" grpId="0" animBg="1"/>
      <p:bldP spid="183372" grpId="0" animBg="1"/>
      <p:bldP spid="183373" grpId="0" animBg="1"/>
      <p:bldP spid="183374" grpId="0" animBg="1"/>
      <p:bldP spid="183375" grpId="0" animBg="1"/>
      <p:bldP spid="183376" grpId="0" animBg="1"/>
      <p:bldP spid="183377" grpId="0" animBg="1"/>
      <p:bldP spid="1833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 name="Object 3"/>
          <p:cNvGraphicFramePr>
            <a:graphicFrameLocks noChangeAspect="1"/>
          </p:cNvGraphicFramePr>
          <p:nvPr/>
        </p:nvGraphicFramePr>
        <p:xfrm>
          <a:off x="6453242" y="1430338"/>
          <a:ext cx="2387600" cy="962025"/>
        </p:xfrm>
        <a:graphic>
          <a:graphicData uri="http://schemas.openxmlformats.org/presentationml/2006/ole">
            <p:oleObj spid="_x0000_s8195" name="Equation" r:id="rId4" imgW="914400" imgH="368280" progId="Equation.DSMT4">
              <p:embed/>
            </p:oleObj>
          </a:graphicData>
        </a:graphic>
      </p:graphicFrame>
      <p:sp>
        <p:nvSpPr>
          <p:cNvPr id="8199" name="Text Box 6"/>
          <p:cNvSpPr txBox="1">
            <a:spLocks noChangeArrowheads="1"/>
          </p:cNvSpPr>
          <p:nvPr/>
        </p:nvSpPr>
        <p:spPr bwMode="auto">
          <a:xfrm>
            <a:off x="815975" y="4767263"/>
            <a:ext cx="2895600" cy="457200"/>
          </a:xfrm>
          <a:prstGeom prst="rect">
            <a:avLst/>
          </a:prstGeom>
          <a:noFill/>
          <a:ln w="19050">
            <a:noFill/>
            <a:miter lim="800000"/>
            <a:headEnd/>
            <a:tailEnd/>
          </a:ln>
        </p:spPr>
        <p:txBody>
          <a:bodyPr>
            <a:spAutoFit/>
          </a:bodyPr>
          <a:lstStyle/>
          <a:p>
            <a:pPr>
              <a:spcBef>
                <a:spcPct val="50000"/>
              </a:spcBef>
            </a:pPr>
            <a:r>
              <a:rPr kumimoji="1" lang="en-US" altLang="zh-CN" sz="2400" b="1" dirty="0">
                <a:solidFill>
                  <a:schemeClr val="accent2"/>
                </a:solidFill>
                <a:latin typeface="Times New Roman" pitchFamily="18" charset="0"/>
              </a:rPr>
              <a:t>PN</a:t>
            </a:r>
            <a:r>
              <a:rPr kumimoji="1" lang="zh-CN" altLang="en-US" sz="2400" b="1" dirty="0">
                <a:solidFill>
                  <a:schemeClr val="accent2"/>
                </a:solidFill>
                <a:latin typeface="Times New Roman" pitchFamily="18" charset="0"/>
              </a:rPr>
              <a:t>结</a:t>
            </a:r>
            <a:r>
              <a:rPr kumimoji="1" lang="en-US" altLang="zh-CN" sz="2400" b="1" dirty="0">
                <a:solidFill>
                  <a:schemeClr val="accent2"/>
                </a:solidFill>
                <a:latin typeface="Times New Roman" pitchFamily="18" charset="0"/>
              </a:rPr>
              <a:t>V-I</a:t>
            </a:r>
            <a:r>
              <a:rPr kumimoji="1" lang="zh-CN" altLang="en-US" sz="2400" b="1" dirty="0">
                <a:solidFill>
                  <a:schemeClr val="accent2"/>
                </a:solidFill>
                <a:latin typeface="Times New Roman" pitchFamily="18" charset="0"/>
              </a:rPr>
              <a:t>特性曲线</a:t>
            </a:r>
          </a:p>
        </p:txBody>
      </p:sp>
      <p:sp>
        <p:nvSpPr>
          <p:cNvPr id="8201" name="Text Box 8"/>
          <p:cNvSpPr txBox="1">
            <a:spLocks noChangeArrowheads="1"/>
          </p:cNvSpPr>
          <p:nvPr/>
        </p:nvSpPr>
        <p:spPr bwMode="auto">
          <a:xfrm>
            <a:off x="3983092" y="1858963"/>
            <a:ext cx="2667000" cy="519112"/>
          </a:xfrm>
          <a:prstGeom prst="rect">
            <a:avLst/>
          </a:prstGeom>
          <a:noFill/>
          <a:ln w="19050">
            <a:noFill/>
            <a:miter lim="800000"/>
            <a:headEnd/>
            <a:tailEnd/>
          </a:ln>
        </p:spPr>
        <p:txBody>
          <a:bodyPr>
            <a:spAutoFit/>
          </a:bodyPr>
          <a:lstStyle/>
          <a:p>
            <a:pPr>
              <a:spcBef>
                <a:spcPct val="50000"/>
              </a:spcBef>
            </a:pPr>
            <a:r>
              <a:rPr kumimoji="1" lang="zh-CN" altLang="en-US" sz="2800" b="1" dirty="0">
                <a:solidFill>
                  <a:schemeClr val="accent2"/>
                </a:solidFill>
                <a:latin typeface="Times New Roman" pitchFamily="18" charset="0"/>
              </a:rPr>
              <a:t>伏安特性方程</a:t>
            </a:r>
          </a:p>
        </p:txBody>
      </p:sp>
      <p:sp>
        <p:nvSpPr>
          <p:cNvPr id="5130" name="Text Box 9"/>
          <p:cNvSpPr txBox="1">
            <a:spLocks noChangeArrowheads="1"/>
          </p:cNvSpPr>
          <p:nvPr/>
        </p:nvSpPr>
        <p:spPr bwMode="auto">
          <a:xfrm>
            <a:off x="4287892" y="2849563"/>
            <a:ext cx="4191000" cy="1384995"/>
          </a:xfrm>
          <a:prstGeom prst="rect">
            <a:avLst/>
          </a:prstGeom>
          <a:noFill/>
          <a:ln w="19050">
            <a:noFill/>
            <a:miter lim="800000"/>
            <a:headEnd/>
            <a:tailEnd/>
          </a:ln>
        </p:spPr>
        <p:txBody>
          <a:bodyPr>
            <a:spAutoFit/>
          </a:bodyPr>
          <a:lstStyle/>
          <a:p>
            <a:pPr>
              <a:lnSpc>
                <a:spcPct val="150000"/>
              </a:lnSpc>
              <a:spcBef>
                <a:spcPct val="50000"/>
              </a:spcBef>
            </a:pPr>
            <a:r>
              <a:rPr kumimoji="1" lang="zh-CN" altLang="en-US" sz="2800" b="1" dirty="0">
                <a:solidFill>
                  <a:schemeClr val="accent2"/>
                </a:solidFill>
                <a:latin typeface="Times New Roman" pitchFamily="18" charset="0"/>
              </a:rPr>
              <a:t>加正向电压时</a:t>
            </a:r>
            <a:r>
              <a:rPr kumimoji="1" lang="zh-CN" altLang="en-US" sz="2800" b="1" dirty="0" smtClean="0">
                <a:solidFill>
                  <a:schemeClr val="accent2"/>
                </a:solidFill>
                <a:latin typeface="Times New Roman" pitchFamily="18" charset="0"/>
              </a:rPr>
              <a:t>，</a:t>
            </a:r>
            <a:r>
              <a:rPr kumimoji="1" lang="en-US" altLang="zh-CN" sz="2800" b="1" dirty="0" err="1" smtClean="0">
                <a:solidFill>
                  <a:schemeClr val="accent2"/>
                </a:solidFill>
                <a:latin typeface="Times New Roman" pitchFamily="18" charset="0"/>
              </a:rPr>
              <a:t>v</a:t>
            </a:r>
            <a:r>
              <a:rPr kumimoji="1" lang="en-US" altLang="zh-CN" sz="2800" b="1" baseline="-25000" dirty="0" err="1" smtClean="0">
                <a:solidFill>
                  <a:schemeClr val="accent2"/>
                </a:solidFill>
                <a:latin typeface="Times New Roman" pitchFamily="18" charset="0"/>
              </a:rPr>
              <a:t>D</a:t>
            </a:r>
            <a:r>
              <a:rPr kumimoji="1" lang="zh-CN" altLang="en-US" sz="2800" b="1" dirty="0">
                <a:solidFill>
                  <a:schemeClr val="accent2"/>
                </a:solidFill>
                <a:latin typeface="Times New Roman" pitchFamily="18" charset="0"/>
              </a:rPr>
              <a:t>只要</a:t>
            </a:r>
            <a:r>
              <a:rPr kumimoji="1" lang="zh-CN" altLang="en-US" sz="2800" b="1" dirty="0" smtClean="0">
                <a:solidFill>
                  <a:schemeClr val="accent2"/>
                </a:solidFill>
                <a:latin typeface="Times New Roman" pitchFamily="18" charset="0"/>
              </a:rPr>
              <a:t>大于</a:t>
            </a:r>
            <a:r>
              <a:rPr kumimoji="1" lang="en-US" altLang="zh-CN" sz="2800" b="1" dirty="0" err="1" smtClean="0">
                <a:solidFill>
                  <a:schemeClr val="accent2"/>
                </a:solidFill>
                <a:latin typeface="Times New Roman" pitchFamily="18" charset="0"/>
              </a:rPr>
              <a:t>v</a:t>
            </a:r>
            <a:r>
              <a:rPr kumimoji="1" lang="en-US" altLang="zh-CN" sz="2800" b="1" baseline="-25000" dirty="0" err="1" smtClean="0">
                <a:solidFill>
                  <a:schemeClr val="accent2"/>
                </a:solidFill>
                <a:latin typeface="Times New Roman" pitchFamily="18" charset="0"/>
              </a:rPr>
              <a:t>T</a:t>
            </a:r>
            <a:r>
              <a:rPr kumimoji="1" lang="zh-CN" altLang="en-US" sz="2800" b="1" dirty="0">
                <a:solidFill>
                  <a:schemeClr val="accent2"/>
                </a:solidFill>
                <a:latin typeface="Times New Roman" pitchFamily="18" charset="0"/>
              </a:rPr>
              <a:t>几倍以上，</a:t>
            </a:r>
          </a:p>
        </p:txBody>
      </p:sp>
      <p:graphicFrame>
        <p:nvGraphicFramePr>
          <p:cNvPr id="8196" name="Object 10"/>
          <p:cNvGraphicFramePr>
            <a:graphicFrameLocks noChangeAspect="1"/>
          </p:cNvGraphicFramePr>
          <p:nvPr/>
        </p:nvGraphicFramePr>
        <p:xfrm>
          <a:off x="7040617" y="3467100"/>
          <a:ext cx="1857375" cy="630238"/>
        </p:xfrm>
        <a:graphic>
          <a:graphicData uri="http://schemas.openxmlformats.org/presentationml/2006/ole">
            <p:oleObj spid="_x0000_s8196" name="Equation" r:id="rId5" imgW="711000" imgH="241200" progId="Equation.DSMT4">
              <p:embed/>
            </p:oleObj>
          </a:graphicData>
        </a:graphic>
      </p:graphicFrame>
      <p:sp>
        <p:nvSpPr>
          <p:cNvPr id="5131" name="Text Box 11"/>
          <p:cNvSpPr txBox="1">
            <a:spLocks noChangeArrowheads="1"/>
          </p:cNvSpPr>
          <p:nvPr/>
        </p:nvSpPr>
        <p:spPr bwMode="auto">
          <a:xfrm>
            <a:off x="3806825" y="4638675"/>
            <a:ext cx="4724400" cy="1384995"/>
          </a:xfrm>
          <a:prstGeom prst="rect">
            <a:avLst/>
          </a:prstGeom>
          <a:noFill/>
          <a:ln w="19050">
            <a:noFill/>
            <a:miter lim="800000"/>
            <a:headEnd/>
            <a:tailEnd/>
          </a:ln>
        </p:spPr>
        <p:txBody>
          <a:bodyPr>
            <a:spAutoFit/>
          </a:bodyPr>
          <a:lstStyle/>
          <a:p>
            <a:pPr>
              <a:lnSpc>
                <a:spcPct val="150000"/>
              </a:lnSpc>
              <a:spcBef>
                <a:spcPct val="50000"/>
              </a:spcBef>
            </a:pPr>
            <a:r>
              <a:rPr kumimoji="1" lang="zh-CN" altLang="en-US" sz="2800" b="1" dirty="0">
                <a:solidFill>
                  <a:schemeClr val="accent2"/>
                </a:solidFill>
                <a:latin typeface="Times New Roman" pitchFamily="18" charset="0"/>
              </a:rPr>
              <a:t>加反向电压时，</a:t>
            </a:r>
            <a:r>
              <a:rPr kumimoji="1" lang="en-US" altLang="zh-CN" sz="2800" b="1" dirty="0" smtClean="0">
                <a:solidFill>
                  <a:schemeClr val="accent2"/>
                </a:solidFill>
                <a:latin typeface="Times New Roman" pitchFamily="18" charset="0"/>
              </a:rPr>
              <a:t>|</a:t>
            </a:r>
            <a:r>
              <a:rPr kumimoji="1" lang="en-US" altLang="zh-CN" sz="2800" b="1" dirty="0" err="1" smtClean="0">
                <a:solidFill>
                  <a:schemeClr val="accent2"/>
                </a:solidFill>
                <a:latin typeface="Times New Roman" pitchFamily="18" charset="0"/>
              </a:rPr>
              <a:t>v</a:t>
            </a:r>
            <a:r>
              <a:rPr kumimoji="1" lang="en-US" altLang="zh-CN" sz="2800" b="1" baseline="-25000" dirty="0" err="1" smtClean="0">
                <a:solidFill>
                  <a:schemeClr val="accent2"/>
                </a:solidFill>
                <a:latin typeface="Times New Roman" pitchFamily="18" charset="0"/>
              </a:rPr>
              <a:t>D</a:t>
            </a:r>
            <a:r>
              <a:rPr kumimoji="1" lang="en-US" altLang="zh-CN" sz="2800" b="1" dirty="0">
                <a:solidFill>
                  <a:schemeClr val="accent2"/>
                </a:solidFill>
                <a:latin typeface="Times New Roman" pitchFamily="18" charset="0"/>
              </a:rPr>
              <a:t>|</a:t>
            </a:r>
            <a:r>
              <a:rPr kumimoji="1" lang="zh-CN" altLang="en-US" sz="2800" b="1" dirty="0">
                <a:solidFill>
                  <a:schemeClr val="accent2"/>
                </a:solidFill>
                <a:latin typeface="Times New Roman" pitchFamily="18" charset="0"/>
              </a:rPr>
              <a:t>只要</a:t>
            </a:r>
            <a:r>
              <a:rPr kumimoji="1" lang="zh-CN" altLang="en-US" sz="2800" b="1" dirty="0" smtClean="0">
                <a:solidFill>
                  <a:schemeClr val="accent2"/>
                </a:solidFill>
                <a:latin typeface="Times New Roman" pitchFamily="18" charset="0"/>
              </a:rPr>
              <a:t>大于</a:t>
            </a:r>
            <a:r>
              <a:rPr kumimoji="1" lang="en-US" altLang="zh-CN" sz="2800" b="1" dirty="0" err="1" smtClean="0">
                <a:solidFill>
                  <a:schemeClr val="accent2"/>
                </a:solidFill>
                <a:latin typeface="Times New Roman" pitchFamily="18" charset="0"/>
              </a:rPr>
              <a:t>v</a:t>
            </a:r>
            <a:r>
              <a:rPr kumimoji="1" lang="en-US" altLang="zh-CN" sz="2800" b="1" baseline="-25000" dirty="0" err="1" smtClean="0">
                <a:solidFill>
                  <a:schemeClr val="accent2"/>
                </a:solidFill>
                <a:latin typeface="Times New Roman" pitchFamily="18" charset="0"/>
              </a:rPr>
              <a:t>T</a:t>
            </a:r>
            <a:r>
              <a:rPr kumimoji="1" lang="zh-CN" altLang="en-US" sz="2800" b="1" dirty="0">
                <a:solidFill>
                  <a:schemeClr val="accent2"/>
                </a:solidFill>
                <a:latin typeface="Times New Roman" pitchFamily="18" charset="0"/>
              </a:rPr>
              <a:t>几倍以上，则     </a:t>
            </a:r>
            <a:r>
              <a:rPr kumimoji="1" lang="en-US" altLang="zh-CN" sz="2800" b="1" i="1" dirty="0" err="1" smtClean="0">
                <a:solidFill>
                  <a:srgbClr val="CC00CC"/>
                </a:solidFill>
                <a:latin typeface="Times New Roman" pitchFamily="18" charset="0"/>
              </a:rPr>
              <a:t>i</a:t>
            </a:r>
            <a:r>
              <a:rPr kumimoji="1" lang="en-US" altLang="zh-CN" sz="2800" b="1" i="1" baseline="-25000" dirty="0" err="1" smtClean="0">
                <a:solidFill>
                  <a:srgbClr val="CC00CC"/>
                </a:solidFill>
                <a:latin typeface="Times New Roman" pitchFamily="18" charset="0"/>
              </a:rPr>
              <a:t>D</a:t>
            </a:r>
            <a:r>
              <a:rPr kumimoji="1" lang="en-US" altLang="zh-CN" sz="2800" b="1" dirty="0">
                <a:solidFill>
                  <a:srgbClr val="CC00CC"/>
                </a:solidFill>
                <a:latin typeface="Times New Roman" pitchFamily="18" charset="0"/>
              </a:rPr>
              <a:t>≈</a:t>
            </a:r>
            <a:r>
              <a:rPr kumimoji="1" lang="en-US" altLang="zh-CN" sz="2800" b="1" dirty="0" smtClean="0">
                <a:solidFill>
                  <a:srgbClr val="CC00CC"/>
                </a:solidFill>
                <a:latin typeface="Times New Roman" pitchFamily="18" charset="0"/>
              </a:rPr>
              <a:t>–</a:t>
            </a:r>
            <a:r>
              <a:rPr kumimoji="1" lang="en-US" altLang="zh-CN" sz="2800" b="1" i="1" dirty="0" err="1" smtClean="0">
                <a:solidFill>
                  <a:srgbClr val="CC00CC"/>
                </a:solidFill>
                <a:latin typeface="Times New Roman" pitchFamily="18" charset="0"/>
              </a:rPr>
              <a:t>i</a:t>
            </a:r>
            <a:r>
              <a:rPr kumimoji="1" lang="en-US" altLang="zh-CN" sz="2800" b="1" i="1" baseline="-25000" dirty="0" err="1" smtClean="0">
                <a:solidFill>
                  <a:srgbClr val="CC00CC"/>
                </a:solidFill>
                <a:latin typeface="Times New Roman" pitchFamily="18" charset="0"/>
              </a:rPr>
              <a:t>S</a:t>
            </a:r>
            <a:endParaRPr kumimoji="1" lang="en-US" altLang="zh-CN" sz="2800" b="1" i="1" baseline="-25000" dirty="0">
              <a:solidFill>
                <a:srgbClr val="CC00CC"/>
              </a:solidFill>
              <a:latin typeface="Times New Roman" pitchFamily="18" charset="0"/>
            </a:endParaRPr>
          </a:p>
        </p:txBody>
      </p:sp>
      <p:sp>
        <p:nvSpPr>
          <p:cNvPr id="8204" name="Text Box 13"/>
          <p:cNvSpPr txBox="1">
            <a:spLocks noChangeArrowheads="1"/>
          </p:cNvSpPr>
          <p:nvPr/>
        </p:nvSpPr>
        <p:spPr bwMode="auto">
          <a:xfrm>
            <a:off x="2206625" y="685800"/>
            <a:ext cx="4343400" cy="641350"/>
          </a:xfrm>
          <a:prstGeom prst="rect">
            <a:avLst/>
          </a:prstGeom>
          <a:noFill/>
          <a:ln w="19050">
            <a:noFill/>
            <a:miter lim="800000"/>
            <a:headEnd/>
            <a:tailEnd/>
          </a:ln>
        </p:spPr>
        <p:txBody>
          <a:bodyPr>
            <a:spAutoFit/>
          </a:bodyPr>
          <a:lstStyle/>
          <a:p>
            <a:pPr algn="ctr">
              <a:spcBef>
                <a:spcPct val="50000"/>
              </a:spcBef>
            </a:pPr>
            <a:r>
              <a:rPr lang="en-US" altLang="zh-CN" sz="3600" b="1">
                <a:solidFill>
                  <a:srgbClr val="FA0000"/>
                </a:solidFill>
                <a:latin typeface="Times New Roman" pitchFamily="18" charset="0"/>
              </a:rPr>
              <a:t>PN</a:t>
            </a:r>
            <a:r>
              <a:rPr lang="zh-CN" altLang="en-US" sz="3600" b="1">
                <a:solidFill>
                  <a:srgbClr val="FA0000"/>
                </a:solidFill>
                <a:latin typeface="Times New Roman" pitchFamily="18" charset="0"/>
              </a:rPr>
              <a:t>结的伏安特性</a:t>
            </a:r>
          </a:p>
        </p:txBody>
      </p:sp>
      <p:graphicFrame>
        <p:nvGraphicFramePr>
          <p:cNvPr id="2" name="Object 20"/>
          <p:cNvGraphicFramePr>
            <a:graphicFrameLocks noChangeAspect="1"/>
          </p:cNvGraphicFramePr>
          <p:nvPr/>
        </p:nvGraphicFramePr>
        <p:xfrm>
          <a:off x="97613" y="2317736"/>
          <a:ext cx="4355323" cy="2238379"/>
        </p:xfrm>
        <a:graphic>
          <a:graphicData uri="http://schemas.openxmlformats.org/presentationml/2006/ole">
            <p:oleObj spid="_x0000_s8197" name="图片" r:id="rId6" imgW="2714597" imgH="1399112" progId="Word.Picture.8">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p:cNvSpPr txBox="1">
            <a:spLocks noChangeArrowheads="1"/>
          </p:cNvSpPr>
          <p:nvPr/>
        </p:nvSpPr>
        <p:spPr bwMode="auto">
          <a:xfrm>
            <a:off x="4105275" y="1863725"/>
            <a:ext cx="4852988" cy="463550"/>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400" b="1">
                <a:ea typeface="楷体_GB2312" pitchFamily="49" charset="-122"/>
              </a:rPr>
              <a:t>多子</a:t>
            </a:r>
            <a:r>
              <a:rPr lang="en-US" altLang="zh-CN" sz="2400" b="1">
                <a:ea typeface="楷体_GB2312" pitchFamily="49" charset="-122"/>
              </a:rPr>
              <a:t>——</a:t>
            </a:r>
            <a:r>
              <a:rPr lang="zh-CN" altLang="en-US" sz="2400" b="1">
                <a:ea typeface="楷体_GB2312" pitchFamily="49" charset="-122"/>
              </a:rPr>
              <a:t>自由电子，少子</a:t>
            </a:r>
            <a:r>
              <a:rPr lang="en-US" altLang="zh-CN" sz="2400" b="1">
                <a:ea typeface="楷体_GB2312" pitchFamily="49" charset="-122"/>
              </a:rPr>
              <a:t>——</a:t>
            </a:r>
            <a:r>
              <a:rPr lang="zh-CN" altLang="en-US" sz="2400" b="1">
                <a:ea typeface="楷体_GB2312" pitchFamily="49" charset="-122"/>
              </a:rPr>
              <a:t>空穴</a:t>
            </a:r>
          </a:p>
        </p:txBody>
      </p:sp>
      <p:sp>
        <p:nvSpPr>
          <p:cNvPr id="4" name="Text Box 149"/>
          <p:cNvSpPr txBox="1">
            <a:spLocks noChangeArrowheads="1"/>
          </p:cNvSpPr>
          <p:nvPr/>
        </p:nvSpPr>
        <p:spPr bwMode="auto">
          <a:xfrm>
            <a:off x="1793875" y="174625"/>
            <a:ext cx="4899025" cy="461963"/>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rPr>
              <a:t>半导体基础、</a:t>
            </a:r>
            <a:r>
              <a:rPr lang="en-US" altLang="zh-CN" sz="2400" b="1">
                <a:solidFill>
                  <a:srgbClr val="FF0000"/>
                </a:solidFill>
              </a:rPr>
              <a:t>PN</a:t>
            </a:r>
            <a:r>
              <a:rPr lang="zh-CN" altLang="en-US" sz="2400" b="1">
                <a:solidFill>
                  <a:srgbClr val="FF0000"/>
                </a:solidFill>
              </a:rPr>
              <a:t>结的形成及特性</a:t>
            </a:r>
          </a:p>
        </p:txBody>
      </p:sp>
      <p:sp>
        <p:nvSpPr>
          <p:cNvPr id="5" name="Text Box 150"/>
          <p:cNvSpPr txBox="1">
            <a:spLocks noChangeArrowheads="1"/>
          </p:cNvSpPr>
          <p:nvPr/>
        </p:nvSpPr>
        <p:spPr bwMode="auto">
          <a:xfrm>
            <a:off x="158750" y="665163"/>
            <a:ext cx="2274888" cy="457200"/>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rPr>
              <a:t>半导体的特性：</a:t>
            </a:r>
          </a:p>
        </p:txBody>
      </p:sp>
      <p:sp>
        <p:nvSpPr>
          <p:cNvPr id="7" name="Text Box 153"/>
          <p:cNvSpPr txBox="1">
            <a:spLocks noChangeArrowheads="1"/>
          </p:cNvSpPr>
          <p:nvPr/>
        </p:nvSpPr>
        <p:spPr bwMode="auto">
          <a:xfrm>
            <a:off x="7880" y="4021158"/>
            <a:ext cx="1998662" cy="461962"/>
          </a:xfrm>
          <a:prstGeom prst="rect">
            <a:avLst/>
          </a:prstGeom>
          <a:noFill/>
          <a:ln w="9525">
            <a:noFill/>
            <a:miter lim="800000"/>
            <a:headEnd/>
            <a:tailEnd/>
          </a:ln>
        </p:spPr>
        <p:txBody>
          <a:bodyPr>
            <a:spAutoFit/>
          </a:bodyPr>
          <a:lstStyle/>
          <a:p>
            <a:pPr>
              <a:spcBef>
                <a:spcPct val="50000"/>
              </a:spcBef>
            </a:pPr>
            <a:r>
              <a:rPr lang="en-US" altLang="zh-CN" sz="2400" b="1">
                <a:solidFill>
                  <a:srgbClr val="FF0000"/>
                </a:solidFill>
              </a:rPr>
              <a:t>PN</a:t>
            </a:r>
            <a:r>
              <a:rPr lang="zh-CN" altLang="en-US" sz="2400" b="1">
                <a:solidFill>
                  <a:srgbClr val="FF0000"/>
                </a:solidFill>
              </a:rPr>
              <a:t>结的特性：</a:t>
            </a:r>
          </a:p>
        </p:txBody>
      </p:sp>
      <p:sp>
        <p:nvSpPr>
          <p:cNvPr id="8" name="Text Box 149"/>
          <p:cNvSpPr txBox="1">
            <a:spLocks noChangeArrowheads="1"/>
          </p:cNvSpPr>
          <p:nvPr/>
        </p:nvSpPr>
        <p:spPr bwMode="auto">
          <a:xfrm>
            <a:off x="2430463" y="665163"/>
            <a:ext cx="4176712" cy="457200"/>
          </a:xfrm>
          <a:prstGeom prst="rect">
            <a:avLst/>
          </a:prstGeom>
          <a:noFill/>
          <a:ln w="9525">
            <a:noFill/>
            <a:miter lim="800000"/>
            <a:headEnd/>
            <a:tailEnd/>
          </a:ln>
        </p:spPr>
        <p:txBody>
          <a:bodyPr>
            <a:spAutoFit/>
          </a:bodyPr>
          <a:lstStyle/>
          <a:p>
            <a:pPr>
              <a:spcBef>
                <a:spcPct val="50000"/>
              </a:spcBef>
            </a:pPr>
            <a:r>
              <a:rPr lang="zh-CN" altLang="en-US" sz="2400" b="1"/>
              <a:t>热敏性、光敏性和掺杂性</a:t>
            </a:r>
          </a:p>
        </p:txBody>
      </p:sp>
      <p:sp>
        <p:nvSpPr>
          <p:cNvPr id="9" name="Text Box 150"/>
          <p:cNvSpPr txBox="1">
            <a:spLocks noChangeArrowheads="1"/>
          </p:cNvSpPr>
          <p:nvPr/>
        </p:nvSpPr>
        <p:spPr bwMode="auto">
          <a:xfrm>
            <a:off x="280988" y="1249363"/>
            <a:ext cx="2273300" cy="461962"/>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rPr>
              <a:t>本征半导体：</a:t>
            </a:r>
          </a:p>
        </p:txBody>
      </p:sp>
      <p:sp>
        <p:nvSpPr>
          <p:cNvPr id="10" name="Text Box 150"/>
          <p:cNvSpPr txBox="1">
            <a:spLocks noChangeArrowheads="1"/>
          </p:cNvSpPr>
          <p:nvPr/>
        </p:nvSpPr>
        <p:spPr bwMode="auto">
          <a:xfrm>
            <a:off x="30163" y="2179638"/>
            <a:ext cx="1868487" cy="461962"/>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rPr>
              <a:t>杂质半导体</a:t>
            </a:r>
          </a:p>
        </p:txBody>
      </p:sp>
      <p:sp>
        <p:nvSpPr>
          <p:cNvPr id="11" name="Text Box 149"/>
          <p:cNvSpPr txBox="1">
            <a:spLocks noChangeArrowheads="1"/>
          </p:cNvSpPr>
          <p:nvPr/>
        </p:nvSpPr>
        <p:spPr bwMode="auto">
          <a:xfrm>
            <a:off x="2414588" y="1260475"/>
            <a:ext cx="1412875" cy="457200"/>
          </a:xfrm>
          <a:prstGeom prst="rect">
            <a:avLst/>
          </a:prstGeom>
          <a:noFill/>
          <a:ln w="9525">
            <a:noFill/>
            <a:miter lim="800000"/>
            <a:headEnd/>
            <a:tailEnd/>
          </a:ln>
        </p:spPr>
        <p:txBody>
          <a:bodyPr>
            <a:spAutoFit/>
          </a:bodyPr>
          <a:lstStyle/>
          <a:p>
            <a:pPr>
              <a:spcBef>
                <a:spcPct val="50000"/>
              </a:spcBef>
            </a:pPr>
            <a:r>
              <a:rPr lang="zh-CN" altLang="en-US" sz="2400" b="1"/>
              <a:t>硅和锗</a:t>
            </a:r>
          </a:p>
        </p:txBody>
      </p:sp>
      <p:sp>
        <p:nvSpPr>
          <p:cNvPr id="12" name="Text Box 149"/>
          <p:cNvSpPr txBox="1">
            <a:spLocks noChangeArrowheads="1"/>
          </p:cNvSpPr>
          <p:nvPr/>
        </p:nvSpPr>
        <p:spPr bwMode="auto">
          <a:xfrm>
            <a:off x="4183063" y="1260475"/>
            <a:ext cx="2038350" cy="461963"/>
          </a:xfrm>
          <a:prstGeom prst="rect">
            <a:avLst/>
          </a:prstGeom>
          <a:noFill/>
          <a:ln w="9525">
            <a:noFill/>
            <a:miter lim="800000"/>
            <a:headEnd/>
            <a:tailEnd/>
          </a:ln>
        </p:spPr>
        <p:txBody>
          <a:bodyPr>
            <a:spAutoFit/>
          </a:bodyPr>
          <a:lstStyle/>
          <a:p>
            <a:pPr>
              <a:spcBef>
                <a:spcPct val="50000"/>
              </a:spcBef>
            </a:pPr>
            <a:r>
              <a:rPr lang="zh-CN" altLang="en-US" sz="2400" b="1"/>
              <a:t>导电能力差</a:t>
            </a:r>
          </a:p>
        </p:txBody>
      </p:sp>
      <p:sp>
        <p:nvSpPr>
          <p:cNvPr id="13" name="Text Box 149"/>
          <p:cNvSpPr txBox="1">
            <a:spLocks noChangeArrowheads="1"/>
          </p:cNvSpPr>
          <p:nvPr/>
        </p:nvSpPr>
        <p:spPr bwMode="auto">
          <a:xfrm>
            <a:off x="2228850" y="1847850"/>
            <a:ext cx="2047875" cy="461963"/>
          </a:xfrm>
          <a:prstGeom prst="rect">
            <a:avLst/>
          </a:prstGeom>
          <a:noFill/>
          <a:ln w="9525">
            <a:noFill/>
            <a:miter lim="800000"/>
            <a:headEnd/>
            <a:tailEnd/>
          </a:ln>
        </p:spPr>
        <p:txBody>
          <a:bodyPr>
            <a:spAutoFit/>
          </a:bodyPr>
          <a:lstStyle/>
          <a:p>
            <a:pPr>
              <a:spcBef>
                <a:spcPct val="50000"/>
              </a:spcBef>
            </a:pPr>
            <a:r>
              <a:rPr lang="en-US" altLang="zh-CN" sz="2400" b="1"/>
              <a:t>N</a:t>
            </a:r>
            <a:r>
              <a:rPr lang="zh-CN" altLang="en-US" sz="2400" b="1"/>
              <a:t>型半导体</a:t>
            </a:r>
          </a:p>
        </p:txBody>
      </p:sp>
      <p:sp>
        <p:nvSpPr>
          <p:cNvPr id="14" name="Text Box 149"/>
          <p:cNvSpPr txBox="1">
            <a:spLocks noChangeArrowheads="1"/>
          </p:cNvSpPr>
          <p:nvPr/>
        </p:nvSpPr>
        <p:spPr bwMode="auto">
          <a:xfrm>
            <a:off x="2157413" y="2579688"/>
            <a:ext cx="1714500" cy="460375"/>
          </a:xfrm>
          <a:prstGeom prst="rect">
            <a:avLst/>
          </a:prstGeom>
          <a:noFill/>
          <a:ln w="9525">
            <a:noFill/>
            <a:miter lim="800000"/>
            <a:headEnd/>
            <a:tailEnd/>
          </a:ln>
        </p:spPr>
        <p:txBody>
          <a:bodyPr>
            <a:spAutoFit/>
          </a:bodyPr>
          <a:lstStyle/>
          <a:p>
            <a:pPr>
              <a:spcBef>
                <a:spcPct val="50000"/>
              </a:spcBef>
            </a:pPr>
            <a:r>
              <a:rPr lang="en-US" altLang="zh-CN" sz="2400" b="1"/>
              <a:t>P</a:t>
            </a:r>
            <a:r>
              <a:rPr lang="zh-CN" altLang="en-US" sz="2400" b="1"/>
              <a:t>型半导体</a:t>
            </a:r>
          </a:p>
        </p:txBody>
      </p:sp>
      <p:graphicFrame>
        <p:nvGraphicFramePr>
          <p:cNvPr id="18" name="对象 17"/>
          <p:cNvGraphicFramePr>
            <a:graphicFrameLocks noChangeAspect="1"/>
          </p:cNvGraphicFramePr>
          <p:nvPr/>
        </p:nvGraphicFramePr>
        <p:xfrm>
          <a:off x="1735138" y="1722438"/>
          <a:ext cx="950912" cy="1412875"/>
        </p:xfrm>
        <a:graphic>
          <a:graphicData uri="http://schemas.openxmlformats.org/presentationml/2006/ole">
            <p:oleObj spid="_x0000_s306178" name="Equation" r:id="rId3" imgW="177840" imgH="279360" progId="Equation.DSMT4">
              <p:embed/>
            </p:oleObj>
          </a:graphicData>
        </a:graphic>
      </p:graphicFrame>
      <p:sp>
        <p:nvSpPr>
          <p:cNvPr id="19" name="Text Box 14"/>
          <p:cNvSpPr txBox="1">
            <a:spLocks noChangeArrowheads="1"/>
          </p:cNvSpPr>
          <p:nvPr/>
        </p:nvSpPr>
        <p:spPr bwMode="auto">
          <a:xfrm>
            <a:off x="4116388" y="2566988"/>
            <a:ext cx="4852987" cy="463550"/>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400" b="1">
                <a:ea typeface="楷体_GB2312" pitchFamily="49" charset="-122"/>
              </a:rPr>
              <a:t>多子</a:t>
            </a:r>
            <a:r>
              <a:rPr lang="en-US" altLang="zh-CN" sz="2400" b="1">
                <a:ea typeface="楷体_GB2312" pitchFamily="49" charset="-122"/>
              </a:rPr>
              <a:t>——</a:t>
            </a:r>
            <a:r>
              <a:rPr lang="zh-CN" altLang="en-US" sz="2400" b="1">
                <a:ea typeface="楷体_GB2312" pitchFamily="49" charset="-122"/>
              </a:rPr>
              <a:t>空穴，少子</a:t>
            </a:r>
            <a:r>
              <a:rPr lang="en-US" altLang="zh-CN" sz="2400" b="1">
                <a:ea typeface="楷体_GB2312" pitchFamily="49" charset="-122"/>
              </a:rPr>
              <a:t>——</a:t>
            </a:r>
            <a:r>
              <a:rPr lang="zh-CN" altLang="en-US" sz="2400" b="1">
                <a:ea typeface="楷体_GB2312" pitchFamily="49" charset="-122"/>
              </a:rPr>
              <a:t>自由电子</a:t>
            </a:r>
          </a:p>
        </p:txBody>
      </p:sp>
      <p:sp>
        <p:nvSpPr>
          <p:cNvPr id="20" name="Text Box 153"/>
          <p:cNvSpPr txBox="1">
            <a:spLocks noChangeArrowheads="1"/>
          </p:cNvSpPr>
          <p:nvPr/>
        </p:nvSpPr>
        <p:spPr bwMode="auto">
          <a:xfrm>
            <a:off x="2049405" y="3927495"/>
            <a:ext cx="6846887" cy="1128713"/>
          </a:xfrm>
          <a:prstGeom prst="rect">
            <a:avLst/>
          </a:prstGeom>
          <a:noFill/>
          <a:ln w="9525">
            <a:noFill/>
            <a:miter lim="800000"/>
            <a:headEnd/>
            <a:tailEnd/>
          </a:ln>
        </p:spPr>
        <p:txBody>
          <a:bodyPr>
            <a:spAutoFit/>
          </a:bodyPr>
          <a:lstStyle/>
          <a:p>
            <a:pPr>
              <a:lnSpc>
                <a:spcPct val="150000"/>
              </a:lnSpc>
              <a:spcBef>
                <a:spcPct val="50000"/>
              </a:spcBef>
            </a:pPr>
            <a:r>
              <a:rPr lang="zh-CN" altLang="en-US" sz="2400" b="1"/>
              <a:t>外加正偏电压时，正向电流较大，</a:t>
            </a:r>
            <a:r>
              <a:rPr lang="en-US" altLang="zh-CN" sz="2400" b="1"/>
              <a:t>PN</a:t>
            </a:r>
            <a:r>
              <a:rPr lang="zh-CN" altLang="en-US" sz="2400" b="1"/>
              <a:t>结正向导通，外加反偏电压时，反向饱和电流很小，</a:t>
            </a:r>
            <a:r>
              <a:rPr lang="en-US" altLang="zh-CN" sz="2400" b="1"/>
              <a:t>PN</a:t>
            </a:r>
            <a:r>
              <a:rPr lang="zh-CN" altLang="en-US" sz="2400" b="1"/>
              <a:t>结截止。</a:t>
            </a:r>
          </a:p>
        </p:txBody>
      </p:sp>
      <p:sp>
        <p:nvSpPr>
          <p:cNvPr id="21" name="Text Box 153"/>
          <p:cNvSpPr txBox="1">
            <a:spLocks noChangeArrowheads="1"/>
          </p:cNvSpPr>
          <p:nvPr/>
        </p:nvSpPr>
        <p:spPr bwMode="auto">
          <a:xfrm>
            <a:off x="74555" y="3309936"/>
            <a:ext cx="1997075" cy="461962"/>
          </a:xfrm>
          <a:prstGeom prst="rect">
            <a:avLst/>
          </a:prstGeom>
          <a:noFill/>
          <a:ln w="9525">
            <a:noFill/>
            <a:miter lim="800000"/>
            <a:headEnd/>
            <a:tailEnd/>
          </a:ln>
        </p:spPr>
        <p:txBody>
          <a:bodyPr>
            <a:spAutoFit/>
          </a:bodyPr>
          <a:lstStyle/>
          <a:p>
            <a:pPr>
              <a:spcBef>
                <a:spcPct val="50000"/>
              </a:spcBef>
            </a:pPr>
            <a:r>
              <a:rPr lang="en-US" altLang="zh-CN" sz="2400" b="1" dirty="0">
                <a:solidFill>
                  <a:srgbClr val="FF0000"/>
                </a:solidFill>
              </a:rPr>
              <a:t>PN</a:t>
            </a:r>
            <a:r>
              <a:rPr lang="zh-CN" altLang="en-US" sz="2400" b="1" dirty="0">
                <a:solidFill>
                  <a:srgbClr val="FF0000"/>
                </a:solidFill>
              </a:rPr>
              <a:t>结的形成：</a:t>
            </a:r>
          </a:p>
        </p:txBody>
      </p:sp>
      <p:sp>
        <p:nvSpPr>
          <p:cNvPr id="22" name="Text Box 153"/>
          <p:cNvSpPr txBox="1">
            <a:spLocks noChangeArrowheads="1"/>
          </p:cNvSpPr>
          <p:nvPr/>
        </p:nvSpPr>
        <p:spPr bwMode="auto">
          <a:xfrm>
            <a:off x="2085917" y="3311523"/>
            <a:ext cx="6704013" cy="461963"/>
          </a:xfrm>
          <a:prstGeom prst="rect">
            <a:avLst/>
          </a:prstGeom>
          <a:noFill/>
          <a:ln w="9525">
            <a:noFill/>
            <a:miter lim="800000"/>
            <a:headEnd/>
            <a:tailEnd/>
          </a:ln>
        </p:spPr>
        <p:txBody>
          <a:bodyPr>
            <a:spAutoFit/>
          </a:bodyPr>
          <a:lstStyle/>
          <a:p>
            <a:pPr>
              <a:spcBef>
                <a:spcPct val="50000"/>
              </a:spcBef>
            </a:pPr>
            <a:r>
              <a:rPr lang="zh-CN" altLang="en-US" sz="2400" b="1"/>
              <a:t>多子的扩散运动和少子的漂移运动达到动态平衡</a:t>
            </a:r>
          </a:p>
        </p:txBody>
      </p:sp>
      <p:sp>
        <p:nvSpPr>
          <p:cNvPr id="23" name="Text Box 153"/>
          <p:cNvSpPr txBox="1">
            <a:spLocks noChangeArrowheads="1"/>
          </p:cNvSpPr>
          <p:nvPr/>
        </p:nvSpPr>
        <p:spPr bwMode="auto">
          <a:xfrm>
            <a:off x="195205" y="4457720"/>
            <a:ext cx="1998662" cy="461963"/>
          </a:xfrm>
          <a:prstGeom prst="rect">
            <a:avLst/>
          </a:prstGeom>
          <a:noFill/>
          <a:ln w="9525">
            <a:noFill/>
            <a:miter lim="800000"/>
            <a:headEnd/>
            <a:tailEnd/>
          </a:ln>
        </p:spPr>
        <p:txBody>
          <a:bodyPr>
            <a:spAutoFit/>
          </a:bodyPr>
          <a:lstStyle/>
          <a:p>
            <a:pPr>
              <a:spcBef>
                <a:spcPct val="50000"/>
              </a:spcBef>
            </a:pPr>
            <a:r>
              <a:rPr lang="zh-CN" altLang="en-US" sz="2400" b="1"/>
              <a:t>单向导电性</a:t>
            </a:r>
          </a:p>
        </p:txBody>
      </p:sp>
      <p:sp>
        <p:nvSpPr>
          <p:cNvPr id="35" name="Text Box 153"/>
          <p:cNvSpPr txBox="1">
            <a:spLocks noChangeArrowheads="1"/>
          </p:cNvSpPr>
          <p:nvPr/>
        </p:nvSpPr>
        <p:spPr bwMode="auto">
          <a:xfrm>
            <a:off x="166688" y="5861088"/>
            <a:ext cx="2460625" cy="461962"/>
          </a:xfrm>
          <a:prstGeom prst="rect">
            <a:avLst/>
          </a:prstGeom>
          <a:noFill/>
          <a:ln w="9525">
            <a:noFill/>
            <a:miter lim="800000"/>
            <a:headEnd/>
            <a:tailEnd/>
          </a:ln>
        </p:spPr>
        <p:txBody>
          <a:bodyPr>
            <a:spAutoFit/>
          </a:bodyPr>
          <a:lstStyle/>
          <a:p>
            <a:pPr>
              <a:spcBef>
                <a:spcPct val="50000"/>
              </a:spcBef>
            </a:pPr>
            <a:r>
              <a:rPr lang="en-US" altLang="zh-CN" sz="2400" b="1">
                <a:solidFill>
                  <a:srgbClr val="FF0000"/>
                </a:solidFill>
              </a:rPr>
              <a:t>PN</a:t>
            </a:r>
            <a:r>
              <a:rPr lang="zh-CN" altLang="en-US" sz="2400" b="1">
                <a:solidFill>
                  <a:srgbClr val="FF0000"/>
                </a:solidFill>
              </a:rPr>
              <a:t>结的伏安特性：</a:t>
            </a:r>
          </a:p>
        </p:txBody>
      </p:sp>
      <p:graphicFrame>
        <p:nvGraphicFramePr>
          <p:cNvPr id="158723" name="Object 3"/>
          <p:cNvGraphicFramePr>
            <a:graphicFrameLocks noChangeAspect="1"/>
          </p:cNvGraphicFramePr>
          <p:nvPr/>
        </p:nvGraphicFramePr>
        <p:xfrm>
          <a:off x="3143250" y="5742025"/>
          <a:ext cx="1865313" cy="703263"/>
        </p:xfrm>
        <a:graphic>
          <a:graphicData uri="http://schemas.openxmlformats.org/presentationml/2006/ole">
            <p:oleObj spid="_x0000_s306179" name="Equation" r:id="rId4" imgW="977760" imgH="368280" progId="Equation.DSMT4">
              <p:embed/>
            </p:oleObj>
          </a:graphicData>
        </a:graphic>
      </p:graphicFrame>
      <p:graphicFrame>
        <p:nvGraphicFramePr>
          <p:cNvPr id="11287" name="Object 2"/>
          <p:cNvGraphicFramePr>
            <a:graphicFrameLocks noChangeAspect="1"/>
          </p:cNvGraphicFramePr>
          <p:nvPr/>
        </p:nvGraphicFramePr>
        <p:xfrm>
          <a:off x="6119832" y="5016520"/>
          <a:ext cx="1897063" cy="1681162"/>
        </p:xfrm>
        <a:graphic>
          <a:graphicData uri="http://schemas.openxmlformats.org/presentationml/2006/ole">
            <p:oleObj spid="_x0000_s306180" name="Visio" r:id="rId5" imgW="1785038" imgH="1640250"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ox(in)">
                                      <p:cBhvr>
                                        <p:cTn id="46" dur="500"/>
                                        <p:tgtEl>
                                          <p:spTgt spid="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ox(in)">
                                      <p:cBhvr>
                                        <p:cTn id="51" dur="500"/>
                                        <p:tgtEl>
                                          <p:spTgt spid="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ox(in)">
                                      <p:cBhvr>
                                        <p:cTn id="56" dur="500"/>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ox(in)">
                                      <p:cBhvr>
                                        <p:cTn id="61" dur="500"/>
                                        <p:tgtEl>
                                          <p:spTgt spid="1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ox(in)">
                                      <p:cBhvr>
                                        <p:cTn id="66" dur="500"/>
                                        <p:tgtEl>
                                          <p:spTgt spid="2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ox(in)">
                                      <p:cBhvr>
                                        <p:cTn id="71" dur="500"/>
                                        <p:tgtEl>
                                          <p:spTgt spid="2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box(in)">
                                      <p:cBhvr>
                                        <p:cTn id="76" dur="500"/>
                                        <p:tgtEl>
                                          <p:spTgt spid="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box(in)">
                                      <p:cBhvr>
                                        <p:cTn id="81" dur="500"/>
                                        <p:tgtEl>
                                          <p:spTgt spid="2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box(in)">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box(in)">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5872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1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P spid="10" grpId="0"/>
      <p:bldP spid="11" grpId="0"/>
      <p:bldP spid="12" grpId="0"/>
      <p:bldP spid="13" grpId="0"/>
      <p:bldP spid="14" grpId="0"/>
      <p:bldP spid="19" grpId="0"/>
      <p:bldP spid="20" grpId="0"/>
      <p:bldP spid="21" grpId="0"/>
      <p:bldP spid="22" grpId="0"/>
      <p:bldP spid="23" grpId="0"/>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4"/>
          <p:cNvSpPr txBox="1">
            <a:spLocks noChangeArrowheads="1"/>
          </p:cNvSpPr>
          <p:nvPr/>
        </p:nvSpPr>
        <p:spPr bwMode="auto">
          <a:xfrm>
            <a:off x="112713" y="122238"/>
            <a:ext cx="3854450" cy="555625"/>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3000" b="1"/>
              <a:t>三、</a:t>
            </a:r>
            <a:r>
              <a:rPr lang="en-US" altLang="zh-CN" sz="3000" b="1"/>
              <a:t>PN</a:t>
            </a:r>
            <a:r>
              <a:rPr lang="zh-CN" altLang="en-US" sz="3000" b="1"/>
              <a:t>结的反向击穿</a:t>
            </a:r>
          </a:p>
        </p:txBody>
      </p:sp>
      <p:sp>
        <p:nvSpPr>
          <p:cNvPr id="184325" name="Text Box 5"/>
          <p:cNvSpPr txBox="1">
            <a:spLocks noChangeArrowheads="1"/>
          </p:cNvSpPr>
          <p:nvPr/>
        </p:nvSpPr>
        <p:spPr bwMode="auto">
          <a:xfrm>
            <a:off x="685800" y="969963"/>
            <a:ext cx="7475538" cy="1201737"/>
          </a:xfrm>
          <a:prstGeom prst="rect">
            <a:avLst/>
          </a:prstGeom>
          <a:solidFill>
            <a:schemeClr val="bg1"/>
          </a:solidFill>
          <a:ln w="9525">
            <a:noFill/>
            <a:miter lim="800000"/>
            <a:headEnd/>
            <a:tailEnd/>
          </a:ln>
        </p:spPr>
        <p:txBody>
          <a:bodyPr lIns="90000" tIns="46800" rIns="90000" bIns="46800">
            <a:spAutoFit/>
          </a:bodyPr>
          <a:lstStyle/>
          <a:p>
            <a:pPr algn="just">
              <a:lnSpc>
                <a:spcPct val="150000"/>
              </a:lnSpc>
            </a:pPr>
            <a:r>
              <a:rPr lang="zh-CN" altLang="en-US" sz="2400" b="1">
                <a:solidFill>
                  <a:srgbClr val="000066"/>
                </a:solidFill>
                <a:latin typeface="Times New Roman" pitchFamily="18" charset="0"/>
              </a:rPr>
              <a:t>当反向电压超过</a:t>
            </a:r>
            <a:r>
              <a:rPr lang="en-US" altLang="zh-CN" sz="2400" b="1" i="1">
                <a:solidFill>
                  <a:srgbClr val="000066"/>
                </a:solidFill>
                <a:latin typeface="Times New Roman" pitchFamily="18" charset="0"/>
              </a:rPr>
              <a:t>V</a:t>
            </a:r>
            <a:r>
              <a:rPr lang="en-US" altLang="zh-CN" sz="2400" b="1" baseline="-25000">
                <a:solidFill>
                  <a:srgbClr val="000066"/>
                </a:solidFill>
                <a:latin typeface="Times New Roman" pitchFamily="18" charset="0"/>
              </a:rPr>
              <a:t>BR</a:t>
            </a:r>
            <a:r>
              <a:rPr lang="zh-CN" altLang="en-US" sz="2400" b="1">
                <a:solidFill>
                  <a:srgbClr val="000066"/>
                </a:solidFill>
                <a:latin typeface="Times New Roman" pitchFamily="18" charset="0"/>
              </a:rPr>
              <a:t>后稍有增加时，反向电流会急剧增大，这种现象称为</a:t>
            </a:r>
            <a:r>
              <a:rPr lang="en-US" altLang="zh-CN" sz="2400" b="1">
                <a:solidFill>
                  <a:srgbClr val="FA0000"/>
                </a:solidFill>
                <a:latin typeface="Times New Roman" pitchFamily="18" charset="0"/>
              </a:rPr>
              <a:t>PN</a:t>
            </a:r>
            <a:r>
              <a:rPr lang="zh-CN" altLang="en-US" sz="2400" b="1">
                <a:solidFill>
                  <a:srgbClr val="FA0000"/>
                </a:solidFill>
                <a:latin typeface="Times New Roman" pitchFamily="18" charset="0"/>
              </a:rPr>
              <a:t>结的反向击穿。</a:t>
            </a:r>
            <a:endParaRPr lang="en-US" altLang="zh-CN" sz="2400" b="1">
              <a:solidFill>
                <a:srgbClr val="FA0000"/>
              </a:solidFill>
              <a:latin typeface="Times New Roman" pitchFamily="18" charset="0"/>
            </a:endParaRPr>
          </a:p>
        </p:txBody>
      </p:sp>
      <p:grpSp>
        <p:nvGrpSpPr>
          <p:cNvPr id="9227" name="Group 47"/>
          <p:cNvGrpSpPr>
            <a:grpSpLocks/>
          </p:cNvGrpSpPr>
          <p:nvPr/>
        </p:nvGrpSpPr>
        <p:grpSpPr bwMode="auto">
          <a:xfrm>
            <a:off x="3160713" y="2468563"/>
            <a:ext cx="3306762" cy="2976562"/>
            <a:chOff x="1483" y="992"/>
            <a:chExt cx="2083" cy="1875"/>
          </a:xfrm>
        </p:grpSpPr>
        <p:sp>
          <p:nvSpPr>
            <p:cNvPr id="9230" name="Line 8"/>
            <p:cNvSpPr>
              <a:spLocks noChangeShapeType="1"/>
            </p:cNvSpPr>
            <p:nvPr/>
          </p:nvSpPr>
          <p:spPr bwMode="auto">
            <a:xfrm flipV="1">
              <a:off x="2508" y="1035"/>
              <a:ext cx="0" cy="949"/>
            </a:xfrm>
            <a:prstGeom prst="line">
              <a:avLst/>
            </a:prstGeom>
            <a:noFill/>
            <a:ln w="12700">
              <a:solidFill>
                <a:schemeClr val="tx1"/>
              </a:solidFill>
              <a:round/>
              <a:headEnd/>
              <a:tailEnd type="triangle" w="med" len="med"/>
            </a:ln>
          </p:spPr>
          <p:txBody>
            <a:bodyPr/>
            <a:lstStyle/>
            <a:p>
              <a:endParaRPr lang="zh-CN" altLang="en-US"/>
            </a:p>
          </p:txBody>
        </p:sp>
        <p:sp>
          <p:nvSpPr>
            <p:cNvPr id="9231" name="Line 9"/>
            <p:cNvSpPr>
              <a:spLocks noChangeShapeType="1"/>
            </p:cNvSpPr>
            <p:nvPr/>
          </p:nvSpPr>
          <p:spPr bwMode="auto">
            <a:xfrm flipV="1">
              <a:off x="1483" y="1980"/>
              <a:ext cx="2083" cy="8"/>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9218" name="Object 11"/>
            <p:cNvGraphicFramePr>
              <a:graphicFrameLocks noChangeAspect="1"/>
            </p:cNvGraphicFramePr>
            <p:nvPr/>
          </p:nvGraphicFramePr>
          <p:xfrm>
            <a:off x="2568" y="992"/>
            <a:ext cx="160" cy="228"/>
          </p:xfrm>
          <a:graphic>
            <a:graphicData uri="http://schemas.openxmlformats.org/presentationml/2006/ole">
              <p:oleObj spid="_x0000_s9218" name="公式" r:id="rId5" imgW="164885" imgH="215619" progId="Equation.3">
                <p:embed/>
              </p:oleObj>
            </a:graphicData>
          </a:graphic>
        </p:graphicFrame>
        <p:graphicFrame>
          <p:nvGraphicFramePr>
            <p:cNvPr id="9219" name="Object 13"/>
            <p:cNvGraphicFramePr>
              <a:graphicFrameLocks noChangeAspect="1"/>
            </p:cNvGraphicFramePr>
            <p:nvPr/>
          </p:nvGraphicFramePr>
          <p:xfrm>
            <a:off x="2460" y="1984"/>
            <a:ext cx="95" cy="98"/>
          </p:xfrm>
          <a:graphic>
            <a:graphicData uri="http://schemas.openxmlformats.org/presentationml/2006/ole">
              <p:oleObj spid="_x0000_s9219" name="公式" r:id="rId6" imgW="126835" imgH="139518" progId="Equation.3">
                <p:embed/>
              </p:oleObj>
            </a:graphicData>
          </a:graphic>
        </p:graphicFrame>
        <p:graphicFrame>
          <p:nvGraphicFramePr>
            <p:cNvPr id="9220" name="Object 15"/>
            <p:cNvGraphicFramePr>
              <a:graphicFrameLocks noChangeAspect="1"/>
            </p:cNvGraphicFramePr>
            <p:nvPr/>
          </p:nvGraphicFramePr>
          <p:xfrm>
            <a:off x="3279" y="1957"/>
            <a:ext cx="236" cy="252"/>
          </p:xfrm>
          <a:graphic>
            <a:graphicData uri="http://schemas.openxmlformats.org/presentationml/2006/ole">
              <p:oleObj spid="_x0000_s9220" name="公式" r:id="rId7" imgW="190335" imgH="215713" progId="Equation.3">
                <p:embed/>
              </p:oleObj>
            </a:graphicData>
          </a:graphic>
        </p:graphicFrame>
        <p:sp>
          <p:nvSpPr>
            <p:cNvPr id="9232" name="Line 16"/>
            <p:cNvSpPr>
              <a:spLocks noChangeShapeType="1"/>
            </p:cNvSpPr>
            <p:nvPr/>
          </p:nvSpPr>
          <p:spPr bwMode="auto">
            <a:xfrm flipV="1">
              <a:off x="2845" y="1935"/>
              <a:ext cx="0" cy="49"/>
            </a:xfrm>
            <a:prstGeom prst="line">
              <a:avLst/>
            </a:prstGeom>
            <a:noFill/>
            <a:ln w="25400">
              <a:solidFill>
                <a:schemeClr val="tx1"/>
              </a:solidFill>
              <a:round/>
              <a:headEnd/>
              <a:tailEnd/>
            </a:ln>
          </p:spPr>
          <p:txBody>
            <a:bodyPr/>
            <a:lstStyle/>
            <a:p>
              <a:endParaRPr lang="zh-CN" altLang="en-US"/>
            </a:p>
          </p:txBody>
        </p:sp>
        <p:sp>
          <p:nvSpPr>
            <p:cNvPr id="9233" name="Line 17"/>
            <p:cNvSpPr>
              <a:spLocks noChangeShapeType="1"/>
            </p:cNvSpPr>
            <p:nvPr/>
          </p:nvSpPr>
          <p:spPr bwMode="auto">
            <a:xfrm flipV="1">
              <a:off x="3181" y="1935"/>
              <a:ext cx="0" cy="49"/>
            </a:xfrm>
            <a:prstGeom prst="line">
              <a:avLst/>
            </a:prstGeom>
            <a:noFill/>
            <a:ln w="25400">
              <a:solidFill>
                <a:schemeClr val="tx1"/>
              </a:solidFill>
              <a:round/>
              <a:headEnd/>
              <a:tailEnd/>
            </a:ln>
          </p:spPr>
          <p:txBody>
            <a:bodyPr/>
            <a:lstStyle/>
            <a:p>
              <a:endParaRPr lang="zh-CN" altLang="en-US"/>
            </a:p>
          </p:txBody>
        </p:sp>
        <p:sp>
          <p:nvSpPr>
            <p:cNvPr id="9234" name="Line 20"/>
            <p:cNvSpPr>
              <a:spLocks noChangeShapeType="1"/>
            </p:cNvSpPr>
            <p:nvPr/>
          </p:nvSpPr>
          <p:spPr bwMode="auto">
            <a:xfrm rot="5400000" flipV="1">
              <a:off x="2533" y="1617"/>
              <a:ext cx="0" cy="48"/>
            </a:xfrm>
            <a:prstGeom prst="line">
              <a:avLst/>
            </a:prstGeom>
            <a:noFill/>
            <a:ln w="25400">
              <a:solidFill>
                <a:schemeClr val="tx1"/>
              </a:solidFill>
              <a:round/>
              <a:headEnd/>
              <a:tailEnd/>
            </a:ln>
          </p:spPr>
          <p:txBody>
            <a:bodyPr/>
            <a:lstStyle/>
            <a:p>
              <a:endParaRPr lang="zh-CN" altLang="en-US"/>
            </a:p>
          </p:txBody>
        </p:sp>
        <p:sp>
          <p:nvSpPr>
            <p:cNvPr id="9235" name="Line 21"/>
            <p:cNvSpPr>
              <a:spLocks noChangeShapeType="1"/>
            </p:cNvSpPr>
            <p:nvPr/>
          </p:nvSpPr>
          <p:spPr bwMode="auto">
            <a:xfrm rot="5400000" flipV="1">
              <a:off x="2533" y="1272"/>
              <a:ext cx="0" cy="48"/>
            </a:xfrm>
            <a:prstGeom prst="line">
              <a:avLst/>
            </a:prstGeom>
            <a:noFill/>
            <a:ln w="25400">
              <a:solidFill>
                <a:schemeClr val="tx1"/>
              </a:solidFill>
              <a:round/>
              <a:headEnd/>
              <a:tailEnd/>
            </a:ln>
          </p:spPr>
          <p:txBody>
            <a:bodyPr/>
            <a:lstStyle/>
            <a:p>
              <a:endParaRPr lang="zh-CN" altLang="en-US"/>
            </a:p>
          </p:txBody>
        </p:sp>
        <p:sp>
          <p:nvSpPr>
            <p:cNvPr id="9236" name="Line 22"/>
            <p:cNvSpPr>
              <a:spLocks noChangeShapeType="1"/>
            </p:cNvSpPr>
            <p:nvPr/>
          </p:nvSpPr>
          <p:spPr bwMode="auto">
            <a:xfrm flipV="1">
              <a:off x="2172" y="1935"/>
              <a:ext cx="0" cy="49"/>
            </a:xfrm>
            <a:prstGeom prst="line">
              <a:avLst/>
            </a:prstGeom>
            <a:noFill/>
            <a:ln w="25400">
              <a:solidFill>
                <a:schemeClr val="tx1"/>
              </a:solidFill>
              <a:round/>
              <a:headEnd/>
              <a:tailEnd/>
            </a:ln>
          </p:spPr>
          <p:txBody>
            <a:bodyPr/>
            <a:lstStyle/>
            <a:p>
              <a:endParaRPr lang="zh-CN" altLang="en-US"/>
            </a:p>
          </p:txBody>
        </p:sp>
        <p:sp>
          <p:nvSpPr>
            <p:cNvPr id="9237" name="Line 23"/>
            <p:cNvSpPr>
              <a:spLocks noChangeShapeType="1"/>
            </p:cNvSpPr>
            <p:nvPr/>
          </p:nvSpPr>
          <p:spPr bwMode="auto">
            <a:xfrm flipV="1">
              <a:off x="1835" y="1935"/>
              <a:ext cx="0" cy="50"/>
            </a:xfrm>
            <a:prstGeom prst="line">
              <a:avLst/>
            </a:prstGeom>
            <a:noFill/>
            <a:ln w="25400">
              <a:solidFill>
                <a:schemeClr val="tx1"/>
              </a:solidFill>
              <a:round/>
              <a:headEnd/>
              <a:tailEnd/>
            </a:ln>
          </p:spPr>
          <p:txBody>
            <a:bodyPr/>
            <a:lstStyle/>
            <a:p>
              <a:endParaRPr lang="zh-CN" altLang="en-US"/>
            </a:p>
          </p:txBody>
        </p:sp>
        <p:sp>
          <p:nvSpPr>
            <p:cNvPr id="9238" name="Line 28"/>
            <p:cNvSpPr>
              <a:spLocks noChangeShapeType="1"/>
            </p:cNvSpPr>
            <p:nvPr/>
          </p:nvSpPr>
          <p:spPr bwMode="auto">
            <a:xfrm>
              <a:off x="1691" y="1984"/>
              <a:ext cx="817" cy="0"/>
            </a:xfrm>
            <a:prstGeom prst="line">
              <a:avLst/>
            </a:prstGeom>
            <a:noFill/>
            <a:ln w="38100">
              <a:solidFill>
                <a:srgbClr val="3366FF"/>
              </a:solidFill>
              <a:round/>
              <a:headEnd/>
              <a:tailEnd/>
            </a:ln>
          </p:spPr>
          <p:txBody>
            <a:bodyPr/>
            <a:lstStyle/>
            <a:p>
              <a:endParaRPr lang="zh-CN" altLang="en-US"/>
            </a:p>
          </p:txBody>
        </p:sp>
        <p:sp>
          <p:nvSpPr>
            <p:cNvPr id="9239" name="Line 29"/>
            <p:cNvSpPr>
              <a:spLocks noChangeShapeType="1"/>
            </p:cNvSpPr>
            <p:nvPr/>
          </p:nvSpPr>
          <p:spPr bwMode="auto">
            <a:xfrm>
              <a:off x="2508" y="1984"/>
              <a:ext cx="337" cy="0"/>
            </a:xfrm>
            <a:prstGeom prst="line">
              <a:avLst/>
            </a:prstGeom>
            <a:noFill/>
            <a:ln w="38100">
              <a:solidFill>
                <a:srgbClr val="FF00FF"/>
              </a:solidFill>
              <a:round/>
              <a:headEnd/>
              <a:tailEnd/>
            </a:ln>
          </p:spPr>
          <p:txBody>
            <a:bodyPr/>
            <a:lstStyle/>
            <a:p>
              <a:endParaRPr lang="zh-CN" altLang="en-US"/>
            </a:p>
          </p:txBody>
        </p:sp>
        <p:sp>
          <p:nvSpPr>
            <p:cNvPr id="9240" name="Freeform 30"/>
            <p:cNvSpPr>
              <a:spLocks/>
            </p:cNvSpPr>
            <p:nvPr/>
          </p:nvSpPr>
          <p:spPr bwMode="auto">
            <a:xfrm>
              <a:off x="2845" y="1149"/>
              <a:ext cx="176" cy="835"/>
            </a:xfrm>
            <a:custGeom>
              <a:avLst/>
              <a:gdLst>
                <a:gd name="T0" fmla="*/ 0 w 203"/>
                <a:gd name="T1" fmla="*/ 90 h 991"/>
                <a:gd name="T2" fmla="*/ 13 w 203"/>
                <a:gd name="T3" fmla="*/ 72 h 991"/>
                <a:gd name="T4" fmla="*/ 27 w 203"/>
                <a:gd name="T5" fmla="*/ 0 h 991"/>
                <a:gd name="T6" fmla="*/ 0 60000 65536"/>
                <a:gd name="T7" fmla="*/ 0 60000 65536"/>
                <a:gd name="T8" fmla="*/ 0 60000 65536"/>
                <a:gd name="T9" fmla="*/ 0 w 203"/>
                <a:gd name="T10" fmla="*/ 0 h 991"/>
                <a:gd name="T11" fmla="*/ 203 w 203"/>
                <a:gd name="T12" fmla="*/ 991 h 991"/>
              </a:gdLst>
              <a:ahLst/>
              <a:cxnLst>
                <a:cxn ang="T6">
                  <a:pos x="T0" y="T1"/>
                </a:cxn>
                <a:cxn ang="T7">
                  <a:pos x="T2" y="T3"/>
                </a:cxn>
                <a:cxn ang="T8">
                  <a:pos x="T4" y="T5"/>
                </a:cxn>
              </a:cxnLst>
              <a:rect l="T9" t="T10" r="T11" b="T12"/>
              <a:pathLst>
                <a:path w="203" h="991">
                  <a:moveTo>
                    <a:pt x="0" y="991"/>
                  </a:moveTo>
                  <a:cubicBezTo>
                    <a:pt x="33" y="972"/>
                    <a:pt x="67" y="953"/>
                    <a:pt x="101" y="788"/>
                  </a:cubicBezTo>
                  <a:cubicBezTo>
                    <a:pt x="135" y="623"/>
                    <a:pt x="169" y="311"/>
                    <a:pt x="203" y="0"/>
                  </a:cubicBezTo>
                </a:path>
              </a:pathLst>
            </a:custGeom>
            <a:noFill/>
            <a:ln w="38100">
              <a:solidFill>
                <a:srgbClr val="FF00FF"/>
              </a:solidFill>
              <a:round/>
              <a:headEnd/>
              <a:tailEnd/>
            </a:ln>
          </p:spPr>
          <p:txBody>
            <a:bodyPr/>
            <a:lstStyle/>
            <a:p>
              <a:endParaRPr lang="zh-CN" altLang="en-US"/>
            </a:p>
          </p:txBody>
        </p:sp>
        <p:sp>
          <p:nvSpPr>
            <p:cNvPr id="9241" name="Freeform 38"/>
            <p:cNvSpPr>
              <a:spLocks/>
            </p:cNvSpPr>
            <p:nvPr/>
          </p:nvSpPr>
          <p:spPr bwMode="auto">
            <a:xfrm>
              <a:off x="1515" y="1982"/>
              <a:ext cx="177" cy="885"/>
            </a:xfrm>
            <a:custGeom>
              <a:avLst/>
              <a:gdLst>
                <a:gd name="T0" fmla="*/ 1 w 280"/>
                <a:gd name="T1" fmla="*/ 0 h 1372"/>
                <a:gd name="T2" fmla="*/ 1 w 280"/>
                <a:gd name="T3" fmla="*/ 1 h 1372"/>
                <a:gd name="T4" fmla="*/ 0 w 280"/>
                <a:gd name="T5" fmla="*/ 3 h 1372"/>
                <a:gd name="T6" fmla="*/ 0 60000 65536"/>
                <a:gd name="T7" fmla="*/ 0 60000 65536"/>
                <a:gd name="T8" fmla="*/ 0 60000 65536"/>
                <a:gd name="T9" fmla="*/ 0 w 280"/>
                <a:gd name="T10" fmla="*/ 0 h 1372"/>
                <a:gd name="T11" fmla="*/ 280 w 280"/>
                <a:gd name="T12" fmla="*/ 1372 h 1372"/>
              </a:gdLst>
              <a:ahLst/>
              <a:cxnLst>
                <a:cxn ang="T6">
                  <a:pos x="T0" y="T1"/>
                </a:cxn>
                <a:cxn ang="T7">
                  <a:pos x="T2" y="T3"/>
                </a:cxn>
                <a:cxn ang="T8">
                  <a:pos x="T4" y="T5"/>
                </a:cxn>
              </a:cxnLst>
              <a:rect l="T9" t="T10" r="T11" b="T12"/>
              <a:pathLst>
                <a:path w="280" h="1372">
                  <a:moveTo>
                    <a:pt x="280" y="0"/>
                  </a:moveTo>
                  <a:cubicBezTo>
                    <a:pt x="189" y="38"/>
                    <a:pt x="98" y="76"/>
                    <a:pt x="51" y="305"/>
                  </a:cubicBezTo>
                  <a:cubicBezTo>
                    <a:pt x="4" y="534"/>
                    <a:pt x="2" y="953"/>
                    <a:pt x="0" y="1372"/>
                  </a:cubicBezTo>
                </a:path>
              </a:pathLst>
            </a:custGeom>
            <a:noFill/>
            <a:ln w="38100">
              <a:solidFill>
                <a:srgbClr val="3366FF"/>
              </a:solidFill>
              <a:round/>
              <a:headEnd/>
              <a:tailEnd/>
            </a:ln>
          </p:spPr>
          <p:txBody>
            <a:bodyPr/>
            <a:lstStyle/>
            <a:p>
              <a:endParaRPr lang="zh-CN" altLang="en-US"/>
            </a:p>
          </p:txBody>
        </p:sp>
        <p:graphicFrame>
          <p:nvGraphicFramePr>
            <p:cNvPr id="9221" name="Object 40"/>
            <p:cNvGraphicFramePr>
              <a:graphicFrameLocks noChangeAspect="1"/>
            </p:cNvGraphicFramePr>
            <p:nvPr/>
          </p:nvGraphicFramePr>
          <p:xfrm>
            <a:off x="1670" y="1714"/>
            <a:ext cx="304" cy="237"/>
          </p:xfrm>
          <a:graphic>
            <a:graphicData uri="http://schemas.openxmlformats.org/presentationml/2006/ole">
              <p:oleObj spid="_x0000_s9221" name="公式" r:id="rId8" imgW="266353" imgH="215619" progId="Equation.3">
                <p:embed/>
              </p:oleObj>
            </a:graphicData>
          </a:graphic>
        </p:graphicFrame>
        <p:sp>
          <p:nvSpPr>
            <p:cNvPr id="9242" name="Line 44"/>
            <p:cNvSpPr>
              <a:spLocks noChangeShapeType="1"/>
            </p:cNvSpPr>
            <p:nvPr/>
          </p:nvSpPr>
          <p:spPr bwMode="auto">
            <a:xfrm>
              <a:off x="1635" y="1576"/>
              <a:ext cx="0" cy="381"/>
            </a:xfrm>
            <a:prstGeom prst="line">
              <a:avLst/>
            </a:prstGeom>
            <a:noFill/>
            <a:ln w="12700">
              <a:solidFill>
                <a:srgbClr val="3366FF"/>
              </a:solidFill>
              <a:round/>
              <a:headEnd/>
              <a:tailEnd type="triangle" w="med" len="med"/>
            </a:ln>
          </p:spPr>
          <p:txBody>
            <a:bodyPr/>
            <a:lstStyle/>
            <a:p>
              <a:endParaRPr lang="zh-CN" altLang="en-US"/>
            </a:p>
          </p:txBody>
        </p:sp>
        <p:sp>
          <p:nvSpPr>
            <p:cNvPr id="9243" name="Line 46"/>
            <p:cNvSpPr>
              <a:spLocks noChangeShapeType="1"/>
            </p:cNvSpPr>
            <p:nvPr/>
          </p:nvSpPr>
          <p:spPr bwMode="auto">
            <a:xfrm flipV="1">
              <a:off x="1635" y="2033"/>
              <a:ext cx="0" cy="381"/>
            </a:xfrm>
            <a:prstGeom prst="line">
              <a:avLst/>
            </a:prstGeom>
            <a:noFill/>
            <a:ln w="12700">
              <a:solidFill>
                <a:srgbClr val="3366FF"/>
              </a:solidFill>
              <a:round/>
              <a:headEnd/>
              <a:tailEnd type="triangle" w="med" len="med"/>
            </a:ln>
          </p:spPr>
          <p:txBody>
            <a:bodyPr/>
            <a:lstStyle/>
            <a:p>
              <a:endParaRPr lang="zh-CN" altLang="en-US"/>
            </a:p>
          </p:txBody>
        </p:sp>
      </p:grpSp>
      <p:sp>
        <p:nvSpPr>
          <p:cNvPr id="184368" name="Line 48"/>
          <p:cNvSpPr>
            <a:spLocks noChangeShapeType="1"/>
          </p:cNvSpPr>
          <p:nvPr/>
        </p:nvSpPr>
        <p:spPr bwMode="auto">
          <a:xfrm flipH="1" flipV="1">
            <a:off x="3079750" y="3275013"/>
            <a:ext cx="403225" cy="36195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4369" name="Text Box 49"/>
          <p:cNvSpPr txBox="1">
            <a:spLocks noChangeArrowheads="1"/>
          </p:cNvSpPr>
          <p:nvPr/>
        </p:nvSpPr>
        <p:spPr bwMode="auto">
          <a:xfrm>
            <a:off x="982663" y="2776538"/>
            <a:ext cx="2138362" cy="45720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2400" b="1"/>
              <a:t>反向击穿电压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25"/>
                                        </p:tgtEl>
                                        <p:attrNameLst>
                                          <p:attrName>style.visibility</p:attrName>
                                        </p:attrNameLst>
                                      </p:cBhvr>
                                      <p:to>
                                        <p:strVal val="visible"/>
                                      </p:to>
                                    </p:set>
                                    <p:animEffect transition="in" filter="blinds(horizontal)">
                                      <p:cBhvr>
                                        <p:cTn id="7" dur="500"/>
                                        <p:tgtEl>
                                          <p:spTgt spid="18432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68"/>
                                        </p:tgtEl>
                                        <p:attrNameLst>
                                          <p:attrName>style.visibility</p:attrName>
                                        </p:attrNameLst>
                                      </p:cBhvr>
                                      <p:to>
                                        <p:strVal val="visible"/>
                                      </p:to>
                                    </p:set>
                                    <p:animEffect transition="in" filter="blinds(horizontal)">
                                      <p:cBhvr>
                                        <p:cTn id="12" dur="500"/>
                                        <p:tgtEl>
                                          <p:spTgt spid="184368"/>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84369"/>
                                        </p:tgtEl>
                                        <p:attrNameLst>
                                          <p:attrName>style.visibility</p:attrName>
                                        </p:attrNameLst>
                                      </p:cBhvr>
                                      <p:to>
                                        <p:strVal val="visible"/>
                                      </p:to>
                                    </p:set>
                                    <p:animEffect transition="in" filter="blinds(horizontal)">
                                      <p:cBhvr>
                                        <p:cTn id="15" dur="500"/>
                                        <p:tgtEl>
                                          <p:spTgt spid="184369"/>
                                        </p:tgtEl>
                                      </p:cBhvr>
                                    </p:animEffect>
                                  </p:childTnLst>
                                  <p:subTnLst>
                                    <p:audio>
                                      <p:cMediaNode>
                                        <p:cTn display="0" masterRel="sameClick">
                                          <p:stCondLst>
                                            <p:cond evt="begin" delay="0">
                                              <p:tn val="13"/>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5" grpId="0" animBg="1"/>
      <p:bldP spid="184368" grpId="0" animBg="1"/>
      <p:bldP spid="18436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9" name="Text Box 5"/>
          <p:cNvSpPr txBox="1">
            <a:spLocks noChangeArrowheads="1"/>
          </p:cNvSpPr>
          <p:nvPr/>
        </p:nvSpPr>
        <p:spPr bwMode="auto">
          <a:xfrm>
            <a:off x="433388" y="1476375"/>
            <a:ext cx="1584325" cy="495300"/>
          </a:xfrm>
          <a:prstGeom prst="rect">
            <a:avLst/>
          </a:prstGeom>
          <a:solidFill>
            <a:srgbClr val="FFFF99"/>
          </a:solidFill>
          <a:ln w="38100" cmpd="dbl">
            <a:solidFill>
              <a:srgbClr val="FF0000"/>
            </a:solidFill>
            <a:miter lim="800000"/>
            <a:headEnd/>
            <a:tailEnd/>
          </a:ln>
        </p:spPr>
        <p:txBody>
          <a:bodyPr anchor="ctr">
            <a:spAutoFit/>
          </a:bodyPr>
          <a:lstStyle/>
          <a:p>
            <a:pPr eaLnBrk="0" hangingPunct="0"/>
            <a:r>
              <a:rPr kumimoji="1" lang="zh-CN" altLang="en-US" sz="2400" b="1">
                <a:latin typeface="Times New Roman" pitchFamily="18" charset="0"/>
              </a:rPr>
              <a:t>雪崩击穿</a:t>
            </a:r>
            <a:endParaRPr kumimoji="1" lang="zh-CN" altLang="en-US" sz="2400" b="1" baseline="-25000">
              <a:latin typeface="Times New Roman" pitchFamily="18" charset="0"/>
            </a:endParaRPr>
          </a:p>
        </p:txBody>
      </p:sp>
      <p:sp>
        <p:nvSpPr>
          <p:cNvPr id="236550" name="Text Box 6"/>
          <p:cNvSpPr txBox="1">
            <a:spLocks noChangeArrowheads="1"/>
          </p:cNvSpPr>
          <p:nvPr/>
        </p:nvSpPr>
        <p:spPr bwMode="auto">
          <a:xfrm>
            <a:off x="2089150" y="3051175"/>
            <a:ext cx="6624638" cy="920750"/>
          </a:xfrm>
          <a:prstGeom prst="rect">
            <a:avLst/>
          </a:prstGeom>
          <a:noFill/>
          <a:ln w="38100">
            <a:noFill/>
            <a:miter lim="800000"/>
            <a:headEnd/>
            <a:tailEnd/>
          </a:ln>
        </p:spPr>
        <p:txBody>
          <a:bodyPr anchor="ctr">
            <a:spAutoFit/>
          </a:bodyPr>
          <a:lstStyle/>
          <a:p>
            <a:pPr>
              <a:lnSpc>
                <a:spcPct val="120000"/>
              </a:lnSpc>
            </a:pPr>
            <a:r>
              <a:rPr kumimoji="1" lang="zh-CN" altLang="en-US" sz="2400" b="1">
                <a:latin typeface="宋体" pitchFamily="2" charset="-122"/>
              </a:rPr>
              <a:t>当反向电压较大时，强电场直接从共价键中将电子拉出来，形成大量载流子</a:t>
            </a:r>
            <a:r>
              <a:rPr kumimoji="1" lang="en-US" altLang="zh-CN" sz="2400" b="1">
                <a:latin typeface="宋体" pitchFamily="2" charset="-122"/>
              </a:rPr>
              <a:t>,</a:t>
            </a:r>
            <a:r>
              <a:rPr kumimoji="1" lang="zh-CN" altLang="en-US" sz="2400" b="1">
                <a:latin typeface="宋体" pitchFamily="2" charset="-122"/>
              </a:rPr>
              <a:t>使反向电流激增。</a:t>
            </a:r>
          </a:p>
        </p:txBody>
      </p:sp>
      <p:sp>
        <p:nvSpPr>
          <p:cNvPr id="236551" name="Text Box 7"/>
          <p:cNvSpPr txBox="1">
            <a:spLocks noChangeArrowheads="1"/>
          </p:cNvSpPr>
          <p:nvPr/>
        </p:nvSpPr>
        <p:spPr bwMode="auto">
          <a:xfrm>
            <a:off x="415925" y="3051175"/>
            <a:ext cx="1552575" cy="495300"/>
          </a:xfrm>
          <a:prstGeom prst="rect">
            <a:avLst/>
          </a:prstGeom>
          <a:solidFill>
            <a:srgbClr val="FFFF99"/>
          </a:solidFill>
          <a:ln w="38100" cmpd="dbl">
            <a:solidFill>
              <a:srgbClr val="FF0000"/>
            </a:solidFill>
            <a:miter lim="800000"/>
            <a:headEnd/>
            <a:tailEnd/>
          </a:ln>
        </p:spPr>
        <p:txBody>
          <a:bodyPr anchor="ctr">
            <a:spAutoFit/>
          </a:bodyPr>
          <a:lstStyle/>
          <a:p>
            <a:pPr eaLnBrk="0" hangingPunct="0"/>
            <a:r>
              <a:rPr kumimoji="1" lang="zh-CN" altLang="en-US" sz="2400" b="1">
                <a:latin typeface="Times New Roman" pitchFamily="18" charset="0"/>
              </a:rPr>
              <a:t>齐纳击穿</a:t>
            </a:r>
            <a:endParaRPr kumimoji="1" lang="zh-CN" altLang="en-US" sz="2400" b="1" baseline="-25000">
              <a:latin typeface="Times New Roman" pitchFamily="18" charset="0"/>
            </a:endParaRPr>
          </a:p>
        </p:txBody>
      </p:sp>
      <p:sp>
        <p:nvSpPr>
          <p:cNvPr id="236552" name="Text Box 8"/>
          <p:cNvSpPr txBox="1">
            <a:spLocks noChangeArrowheads="1"/>
          </p:cNvSpPr>
          <p:nvPr/>
        </p:nvSpPr>
        <p:spPr bwMode="auto">
          <a:xfrm>
            <a:off x="2070100" y="1490663"/>
            <a:ext cx="6661150" cy="1363662"/>
          </a:xfrm>
          <a:prstGeom prst="rect">
            <a:avLst/>
          </a:prstGeom>
          <a:noFill/>
          <a:ln w="38100">
            <a:noFill/>
            <a:miter lim="800000"/>
            <a:headEnd/>
            <a:tailEnd/>
          </a:ln>
        </p:spPr>
        <p:txBody>
          <a:bodyPr anchor="ctr">
            <a:spAutoFit/>
          </a:bodyPr>
          <a:lstStyle/>
          <a:p>
            <a:pPr>
              <a:lnSpc>
                <a:spcPct val="120000"/>
              </a:lnSpc>
            </a:pPr>
            <a:r>
              <a:rPr kumimoji="1" lang="zh-CN" altLang="en-US" sz="2400" b="1">
                <a:latin typeface="Times New Roman" pitchFamily="18" charset="0"/>
              </a:rPr>
              <a:t>当反向电压增高时，</a:t>
            </a:r>
            <a:r>
              <a:rPr kumimoji="1" lang="zh-CN" altLang="en-US" sz="2400" b="1">
                <a:latin typeface="黑体" pitchFamily="49" charset="-122"/>
              </a:rPr>
              <a:t>少子获得能量高速运动，在空间电荷区与原子发生碰撞，产生碰撞电离。形成连锁反应，象雪崩一样。使反向电流激增。</a:t>
            </a:r>
          </a:p>
        </p:txBody>
      </p:sp>
      <p:sp>
        <p:nvSpPr>
          <p:cNvPr id="236553" name="AutoShape 9"/>
          <p:cNvSpPr>
            <a:spLocks noChangeArrowheads="1"/>
          </p:cNvSpPr>
          <p:nvPr/>
        </p:nvSpPr>
        <p:spPr bwMode="auto">
          <a:xfrm>
            <a:off x="3744913" y="565150"/>
            <a:ext cx="4699000" cy="792163"/>
          </a:xfrm>
          <a:prstGeom prst="wedgeRoundRectCallout">
            <a:avLst>
              <a:gd name="adj1" fmla="val -114949"/>
              <a:gd name="adj2" fmla="val 60019"/>
              <a:gd name="adj3" fmla="val 16667"/>
            </a:avLst>
          </a:prstGeom>
          <a:solidFill>
            <a:srgbClr val="FFFF99"/>
          </a:solidFill>
          <a:ln w="12700">
            <a:solidFill>
              <a:srgbClr val="FF0000"/>
            </a:solidFill>
            <a:miter lim="800000"/>
            <a:headEnd/>
            <a:tailEnd/>
          </a:ln>
        </p:spPr>
        <p:txBody>
          <a:bodyPr wrap="none" anchor="ctr"/>
          <a:lstStyle/>
          <a:p>
            <a:pPr algn="just"/>
            <a:r>
              <a:rPr kumimoji="1" lang="zh-CN" altLang="en-US" sz="2400" b="1">
                <a:latin typeface="Times New Roman" pitchFamily="18" charset="0"/>
              </a:rPr>
              <a:t>掺杂浓度</a:t>
            </a:r>
            <a:r>
              <a:rPr kumimoji="1" lang="zh-CN" altLang="en-US" sz="2400" b="1">
                <a:solidFill>
                  <a:srgbClr val="FF0000"/>
                </a:solidFill>
                <a:latin typeface="Times New Roman" pitchFamily="18" charset="0"/>
              </a:rPr>
              <a:t>小</a:t>
            </a:r>
            <a:r>
              <a:rPr kumimoji="1" lang="zh-CN" altLang="en-US" sz="2400" b="1">
                <a:latin typeface="Times New Roman" pitchFamily="18" charset="0"/>
              </a:rPr>
              <a:t>的二极管容易发生。</a:t>
            </a:r>
          </a:p>
        </p:txBody>
      </p:sp>
      <p:sp>
        <p:nvSpPr>
          <p:cNvPr id="236554" name="AutoShape 10"/>
          <p:cNvSpPr>
            <a:spLocks noChangeArrowheads="1"/>
          </p:cNvSpPr>
          <p:nvPr/>
        </p:nvSpPr>
        <p:spPr bwMode="auto">
          <a:xfrm>
            <a:off x="217488" y="4397375"/>
            <a:ext cx="4313237" cy="715963"/>
          </a:xfrm>
          <a:prstGeom prst="wedgeRoundRectCallout">
            <a:avLst>
              <a:gd name="adj1" fmla="val -29009"/>
              <a:gd name="adj2" fmla="val -168222"/>
              <a:gd name="adj3" fmla="val 16667"/>
            </a:avLst>
          </a:prstGeom>
          <a:solidFill>
            <a:srgbClr val="FFFF99"/>
          </a:solidFill>
          <a:ln w="12700">
            <a:solidFill>
              <a:srgbClr val="FF0000"/>
            </a:solidFill>
            <a:miter lim="800000"/>
            <a:headEnd/>
            <a:tailEnd/>
          </a:ln>
        </p:spPr>
        <p:txBody>
          <a:bodyPr wrap="none" anchor="ctr"/>
          <a:lstStyle/>
          <a:p>
            <a:pPr algn="just"/>
            <a:r>
              <a:rPr kumimoji="1" lang="zh-CN" altLang="en-US" sz="2400" b="1">
                <a:latin typeface="Times New Roman" pitchFamily="18" charset="0"/>
              </a:rPr>
              <a:t>掺杂浓度</a:t>
            </a:r>
            <a:r>
              <a:rPr kumimoji="1" lang="zh-CN" altLang="en-US" sz="2400" b="1">
                <a:solidFill>
                  <a:srgbClr val="FF0000"/>
                </a:solidFill>
                <a:latin typeface="Times New Roman" pitchFamily="18" charset="0"/>
              </a:rPr>
              <a:t>大</a:t>
            </a:r>
            <a:r>
              <a:rPr kumimoji="1" lang="zh-CN" altLang="en-US" sz="2400" b="1">
                <a:latin typeface="Times New Roman" pitchFamily="18" charset="0"/>
              </a:rPr>
              <a:t>的二极管容易发生。</a:t>
            </a:r>
          </a:p>
        </p:txBody>
      </p:sp>
      <p:sp>
        <p:nvSpPr>
          <p:cNvPr id="15" name="Rectangle 3"/>
          <p:cNvSpPr txBox="1">
            <a:spLocks noChangeArrowheads="1"/>
          </p:cNvSpPr>
          <p:nvPr/>
        </p:nvSpPr>
        <p:spPr>
          <a:xfrm>
            <a:off x="1465263" y="5176838"/>
            <a:ext cx="7277100" cy="1517650"/>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just" eaLnBrk="1" hangingPunct="1">
              <a:lnSpc>
                <a:spcPct val="110000"/>
              </a:lnSpc>
              <a:spcBef>
                <a:spcPct val="40000"/>
              </a:spcBef>
              <a:buFontTx/>
              <a:buNone/>
              <a:defRPr/>
            </a:pPr>
            <a:r>
              <a:rPr lang="zh-CN" altLang="en-US" sz="2400" b="1" kern="0" dirty="0" smtClean="0">
                <a:solidFill>
                  <a:schemeClr val="accent2"/>
                </a:solidFill>
              </a:rPr>
              <a:t>一般来说，对硅材料的</a:t>
            </a:r>
            <a:r>
              <a:rPr lang="en-US" altLang="zh-CN" sz="2400" b="1" kern="0" dirty="0" smtClean="0">
                <a:solidFill>
                  <a:schemeClr val="accent2"/>
                </a:solidFill>
              </a:rPr>
              <a:t>PN</a:t>
            </a:r>
            <a:r>
              <a:rPr lang="zh-CN" altLang="en-US" sz="2400" b="1" kern="0" dirty="0" smtClean="0">
                <a:solidFill>
                  <a:schemeClr val="accent2"/>
                </a:solidFill>
              </a:rPr>
              <a:t>结，</a:t>
            </a:r>
            <a:r>
              <a:rPr lang="en-US" altLang="zh-CN" sz="2400" b="1" i="1" kern="0" dirty="0" smtClean="0">
                <a:solidFill>
                  <a:schemeClr val="accent2"/>
                </a:solidFill>
              </a:rPr>
              <a:t>V</a:t>
            </a:r>
            <a:r>
              <a:rPr lang="en-US" altLang="zh-CN" sz="2400" b="1" kern="0" baseline="-25000" dirty="0" smtClean="0">
                <a:solidFill>
                  <a:schemeClr val="accent2"/>
                </a:solidFill>
              </a:rPr>
              <a:t>BR</a:t>
            </a:r>
            <a:r>
              <a:rPr lang="en-US" altLang="zh-CN" sz="2400" b="1" kern="0" dirty="0" smtClean="0">
                <a:solidFill>
                  <a:schemeClr val="accent2"/>
                </a:solidFill>
              </a:rPr>
              <a:t>&gt;7V</a:t>
            </a:r>
            <a:r>
              <a:rPr lang="zh-CN" altLang="en-US" sz="2400" b="1" kern="0" dirty="0" smtClean="0">
                <a:solidFill>
                  <a:schemeClr val="accent2"/>
                </a:solidFill>
              </a:rPr>
              <a:t>时为雪崩击穿； </a:t>
            </a:r>
            <a:r>
              <a:rPr lang="en-US" altLang="zh-CN" sz="2400" b="1" i="1" kern="0" dirty="0" smtClean="0">
                <a:solidFill>
                  <a:schemeClr val="accent2"/>
                </a:solidFill>
              </a:rPr>
              <a:t>V</a:t>
            </a:r>
            <a:r>
              <a:rPr lang="en-US" altLang="zh-CN" sz="2400" b="1" kern="0" baseline="-25000" dirty="0" smtClean="0">
                <a:solidFill>
                  <a:schemeClr val="accent2"/>
                </a:solidFill>
              </a:rPr>
              <a:t>BR</a:t>
            </a:r>
            <a:r>
              <a:rPr lang="en-US" altLang="zh-CN" sz="2400" b="1" kern="0" dirty="0" smtClean="0">
                <a:solidFill>
                  <a:schemeClr val="accent2"/>
                </a:solidFill>
              </a:rPr>
              <a:t> &lt;4V</a:t>
            </a:r>
            <a:r>
              <a:rPr lang="zh-CN" altLang="en-US" sz="2400" b="1" kern="0" dirty="0" smtClean="0">
                <a:solidFill>
                  <a:schemeClr val="accent2"/>
                </a:solidFill>
              </a:rPr>
              <a:t>时为齐纳击穿； </a:t>
            </a:r>
            <a:r>
              <a:rPr lang="en-US" altLang="zh-CN" sz="2400" b="1" i="1" kern="0" dirty="0" smtClean="0">
                <a:solidFill>
                  <a:schemeClr val="accent2"/>
                </a:solidFill>
              </a:rPr>
              <a:t>V</a:t>
            </a:r>
            <a:r>
              <a:rPr lang="en-US" altLang="zh-CN" sz="2400" b="1" kern="0" baseline="-25000" dirty="0" smtClean="0">
                <a:solidFill>
                  <a:schemeClr val="accent2"/>
                </a:solidFill>
              </a:rPr>
              <a:t>BR</a:t>
            </a:r>
            <a:r>
              <a:rPr lang="zh-CN" altLang="en-US" sz="2400" b="1" kern="0" dirty="0" smtClean="0">
                <a:solidFill>
                  <a:schemeClr val="accent2"/>
                </a:solidFill>
              </a:rPr>
              <a:t>介于</a:t>
            </a:r>
            <a:r>
              <a:rPr lang="en-US" altLang="zh-CN" sz="2400" b="1" kern="0" dirty="0" smtClean="0">
                <a:solidFill>
                  <a:schemeClr val="accent2"/>
                </a:solidFill>
              </a:rPr>
              <a:t>4~7V</a:t>
            </a:r>
            <a:r>
              <a:rPr lang="zh-CN" altLang="en-US" sz="2400" b="1" kern="0" dirty="0" smtClean="0">
                <a:solidFill>
                  <a:schemeClr val="accent2"/>
                </a:solidFill>
              </a:rPr>
              <a:t>时，两种击穿都有。</a:t>
            </a:r>
            <a:endParaRPr lang="zh-CN" altLang="en-US" sz="2400" b="1" kern="0" dirty="0" smtClean="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9"/>
                                        </p:tgtEl>
                                        <p:attrNameLst>
                                          <p:attrName>style.visibility</p:attrName>
                                        </p:attrNameLst>
                                      </p:cBhvr>
                                      <p:to>
                                        <p:strVal val="visible"/>
                                      </p:to>
                                    </p:set>
                                    <p:animEffect transition="in" filter="wipe(left)">
                                      <p:cBhvr>
                                        <p:cTn id="7" dur="500"/>
                                        <p:tgtEl>
                                          <p:spTgt spid="2365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6551"/>
                                        </p:tgtEl>
                                        <p:attrNameLst>
                                          <p:attrName>style.visibility</p:attrName>
                                        </p:attrNameLst>
                                      </p:cBhvr>
                                      <p:to>
                                        <p:strVal val="visible"/>
                                      </p:to>
                                    </p:set>
                                    <p:animEffect transition="in" filter="wipe(left)">
                                      <p:cBhvr>
                                        <p:cTn id="12" dur="500"/>
                                        <p:tgtEl>
                                          <p:spTgt spid="2365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6552"/>
                                        </p:tgtEl>
                                        <p:attrNameLst>
                                          <p:attrName>style.visibility</p:attrName>
                                        </p:attrNameLst>
                                      </p:cBhvr>
                                      <p:to>
                                        <p:strVal val="visible"/>
                                      </p:to>
                                    </p:set>
                                    <p:animEffect transition="in" filter="wipe(left)">
                                      <p:cBhvr>
                                        <p:cTn id="17" dur="500"/>
                                        <p:tgtEl>
                                          <p:spTgt spid="236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550"/>
                                        </p:tgtEl>
                                        <p:attrNameLst>
                                          <p:attrName>style.visibility</p:attrName>
                                        </p:attrNameLst>
                                      </p:cBhvr>
                                      <p:to>
                                        <p:strVal val="visible"/>
                                      </p:to>
                                    </p:set>
                                    <p:animEffect transition="in" filter="wipe(left)">
                                      <p:cBhvr>
                                        <p:cTn id="22" dur="500"/>
                                        <p:tgtEl>
                                          <p:spTgt spid="2365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36553"/>
                                        </p:tgtEl>
                                        <p:attrNameLst>
                                          <p:attrName>style.visibility</p:attrName>
                                        </p:attrNameLst>
                                      </p:cBhvr>
                                      <p:to>
                                        <p:strVal val="visible"/>
                                      </p:to>
                                    </p:set>
                                    <p:anim calcmode="lin" valueType="num">
                                      <p:cBhvr additive="base">
                                        <p:cTn id="27" dur="500" fill="hold"/>
                                        <p:tgtEl>
                                          <p:spTgt spid="236553"/>
                                        </p:tgtEl>
                                        <p:attrNameLst>
                                          <p:attrName>ppt_x</p:attrName>
                                        </p:attrNameLst>
                                      </p:cBhvr>
                                      <p:tavLst>
                                        <p:tav tm="0">
                                          <p:val>
                                            <p:strVal val="1+#ppt_w/2"/>
                                          </p:val>
                                        </p:tav>
                                        <p:tav tm="100000">
                                          <p:val>
                                            <p:strVal val="#ppt_x"/>
                                          </p:val>
                                        </p:tav>
                                      </p:tavLst>
                                    </p:anim>
                                    <p:anim calcmode="lin" valueType="num">
                                      <p:cBhvr additive="base">
                                        <p:cTn id="28" dur="500" fill="hold"/>
                                        <p:tgtEl>
                                          <p:spTgt spid="23655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2000"/>
                                  </p:stCondLst>
                                  <p:childTnLst>
                                    <p:set>
                                      <p:cBhvr>
                                        <p:cTn id="31" dur="1" fill="hold">
                                          <p:stCondLst>
                                            <p:cond delay="0"/>
                                          </p:stCondLst>
                                        </p:cTn>
                                        <p:tgtEl>
                                          <p:spTgt spid="236554"/>
                                        </p:tgtEl>
                                        <p:attrNameLst>
                                          <p:attrName>style.visibility</p:attrName>
                                        </p:attrNameLst>
                                      </p:cBhvr>
                                      <p:to>
                                        <p:strVal val="visible"/>
                                      </p:to>
                                    </p:set>
                                    <p:anim calcmode="lin" valueType="num">
                                      <p:cBhvr additive="base">
                                        <p:cTn id="32" dur="500" fill="hold"/>
                                        <p:tgtEl>
                                          <p:spTgt spid="236554"/>
                                        </p:tgtEl>
                                        <p:attrNameLst>
                                          <p:attrName>ppt_x</p:attrName>
                                        </p:attrNameLst>
                                      </p:cBhvr>
                                      <p:tavLst>
                                        <p:tav tm="0">
                                          <p:val>
                                            <p:strVal val="1+#ppt_w/2"/>
                                          </p:val>
                                        </p:tav>
                                        <p:tav tm="100000">
                                          <p:val>
                                            <p:strVal val="#ppt_x"/>
                                          </p:val>
                                        </p:tav>
                                      </p:tavLst>
                                    </p:anim>
                                    <p:anim calcmode="lin" valueType="num">
                                      <p:cBhvr additive="base">
                                        <p:cTn id="33" dur="500" fill="hold"/>
                                        <p:tgtEl>
                                          <p:spTgt spid="23655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animBg="1" autoUpdateAnimBg="0"/>
      <p:bldP spid="236550" grpId="0" autoUpdateAnimBg="0"/>
      <p:bldP spid="236551" grpId="0" animBg="1" autoUpdateAnimBg="0"/>
      <p:bldP spid="236552" grpId="0" autoUpdateAnimBg="0"/>
      <p:bldP spid="236553" grpId="0" animBg="1" autoUpdateAnimBg="0"/>
      <p:bldP spid="236554" grpId="0" animBg="1" autoUpdateAnimBg="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144588" y="687388"/>
            <a:ext cx="7540625" cy="2176462"/>
          </a:xfrm>
          <a:prstGeom prst="rect">
            <a:avLst/>
          </a:prstGeom>
          <a:noFill/>
          <a:ln>
            <a:noFill/>
          </a:ln>
          <a:extLst>
            <a:ext uri="{909E8E84-426E-40DD-AFC4-6F175D3DCCD1}"/>
            <a:ext uri="{91240B29-F687-4F45-9708-019B960494DF}"/>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50000"/>
              </a:lnSpc>
              <a:buFontTx/>
              <a:buNone/>
              <a:defRPr/>
            </a:pPr>
            <a:r>
              <a:rPr lang="zh-CN" altLang="en-US" sz="2400" b="1" kern="0" dirty="0" smtClean="0">
                <a:solidFill>
                  <a:schemeClr val="accent2"/>
                </a:solidFill>
                <a:latin typeface="+mn-ea"/>
              </a:rPr>
              <a:t>当</a:t>
            </a:r>
            <a:r>
              <a:rPr lang="en-US" altLang="zh-CN" sz="2400" b="1" kern="0" dirty="0" smtClean="0">
                <a:solidFill>
                  <a:schemeClr val="accent2"/>
                </a:solidFill>
                <a:latin typeface="+mn-ea"/>
              </a:rPr>
              <a:t>PN</a:t>
            </a:r>
            <a:r>
              <a:rPr lang="zh-CN" altLang="en-US" sz="2400" b="1" kern="0" dirty="0" smtClean="0">
                <a:solidFill>
                  <a:schemeClr val="accent2"/>
                </a:solidFill>
                <a:latin typeface="+mn-ea"/>
              </a:rPr>
              <a:t>结反向击穿时</a:t>
            </a:r>
            <a:r>
              <a:rPr lang="en-US" altLang="zh-CN" sz="2400" b="1" kern="0" dirty="0" smtClean="0">
                <a:solidFill>
                  <a:schemeClr val="accent2"/>
                </a:solidFill>
                <a:latin typeface="+mn-ea"/>
              </a:rPr>
              <a:t>, </a:t>
            </a:r>
            <a:r>
              <a:rPr lang="zh-CN" altLang="en-US" sz="2400" b="1" kern="0" dirty="0" smtClean="0">
                <a:solidFill>
                  <a:schemeClr val="accent2"/>
                </a:solidFill>
                <a:latin typeface="+mn-ea"/>
              </a:rPr>
              <a:t>只要注意控制反向电流的数值</a:t>
            </a:r>
            <a:r>
              <a:rPr lang="en-US" altLang="zh-CN" sz="2400" b="1" kern="0" dirty="0" smtClean="0">
                <a:solidFill>
                  <a:schemeClr val="accent2"/>
                </a:solidFill>
                <a:latin typeface="+mn-ea"/>
              </a:rPr>
              <a:t>(</a:t>
            </a:r>
            <a:r>
              <a:rPr lang="zh-CN" altLang="en-US" sz="2400" b="1" kern="0" dirty="0" smtClean="0">
                <a:solidFill>
                  <a:schemeClr val="accent2"/>
                </a:solidFill>
                <a:latin typeface="+mn-ea"/>
              </a:rPr>
              <a:t>一般通过串接电阻</a:t>
            </a:r>
            <a:r>
              <a:rPr lang="zh-CN" altLang="en-US" sz="2400" b="1" i="1" kern="0" dirty="0" smtClean="0">
                <a:solidFill>
                  <a:schemeClr val="accent2"/>
                </a:solidFill>
                <a:latin typeface="+mn-ea"/>
              </a:rPr>
              <a:t>Ｒ</a:t>
            </a:r>
            <a:r>
              <a:rPr lang="zh-CN" altLang="en-US" sz="2400" b="1" kern="0" dirty="0" smtClean="0">
                <a:solidFill>
                  <a:schemeClr val="accent2"/>
                </a:solidFill>
                <a:latin typeface="+mn-ea"/>
              </a:rPr>
              <a:t>实现</a:t>
            </a:r>
            <a:r>
              <a:rPr lang="en-US" altLang="zh-CN" sz="2400" b="1" kern="0" dirty="0" smtClean="0">
                <a:solidFill>
                  <a:schemeClr val="accent2"/>
                </a:solidFill>
                <a:latin typeface="+mn-ea"/>
              </a:rPr>
              <a:t>), </a:t>
            </a:r>
            <a:r>
              <a:rPr lang="zh-CN" altLang="en-US" sz="2400" b="1" kern="0" dirty="0" smtClean="0">
                <a:solidFill>
                  <a:schemeClr val="accent2"/>
                </a:solidFill>
                <a:latin typeface="+mn-ea"/>
              </a:rPr>
              <a:t>不使其过大</a:t>
            </a:r>
            <a:r>
              <a:rPr lang="en-US" altLang="zh-CN" sz="2400" b="1" kern="0" dirty="0" smtClean="0">
                <a:solidFill>
                  <a:schemeClr val="accent2"/>
                </a:solidFill>
                <a:latin typeface="+mn-ea"/>
              </a:rPr>
              <a:t>, </a:t>
            </a:r>
            <a:r>
              <a:rPr lang="zh-CN" altLang="en-US" sz="2400" b="1" kern="0" dirty="0" smtClean="0">
                <a:solidFill>
                  <a:schemeClr val="accent2"/>
                </a:solidFill>
                <a:latin typeface="+mn-ea"/>
              </a:rPr>
              <a:t>以免因过热而烧坏</a:t>
            </a:r>
            <a:r>
              <a:rPr lang="en-US" altLang="zh-CN" sz="2400" b="1" kern="0" dirty="0" smtClean="0">
                <a:solidFill>
                  <a:schemeClr val="accent2"/>
                </a:solidFill>
                <a:latin typeface="+mn-ea"/>
              </a:rPr>
              <a:t>PN</a:t>
            </a:r>
            <a:r>
              <a:rPr lang="zh-CN" altLang="en-US" sz="2400" b="1" kern="0" dirty="0" smtClean="0">
                <a:solidFill>
                  <a:schemeClr val="accent2"/>
                </a:solidFill>
                <a:latin typeface="+mn-ea"/>
              </a:rPr>
              <a:t>结</a:t>
            </a:r>
            <a:r>
              <a:rPr lang="en-US" altLang="zh-CN" sz="2400" b="1" kern="0" dirty="0" smtClean="0">
                <a:solidFill>
                  <a:schemeClr val="accent2"/>
                </a:solidFill>
                <a:latin typeface="+mn-ea"/>
              </a:rPr>
              <a:t>, </a:t>
            </a:r>
            <a:r>
              <a:rPr lang="zh-CN" altLang="en-US" sz="2400" b="1" kern="0" dirty="0" smtClean="0">
                <a:solidFill>
                  <a:schemeClr val="accent2"/>
                </a:solidFill>
                <a:latin typeface="+mn-ea"/>
              </a:rPr>
              <a:t>当反向电压</a:t>
            </a:r>
            <a:r>
              <a:rPr lang="en-US" altLang="zh-CN" sz="2400" b="1" kern="0" dirty="0" smtClean="0">
                <a:solidFill>
                  <a:schemeClr val="accent2"/>
                </a:solidFill>
                <a:latin typeface="+mn-ea"/>
              </a:rPr>
              <a:t>(</a:t>
            </a:r>
            <a:r>
              <a:rPr lang="zh-CN" altLang="en-US" sz="2400" b="1" kern="0" dirty="0" smtClean="0">
                <a:solidFill>
                  <a:schemeClr val="accent2"/>
                </a:solidFill>
                <a:latin typeface="+mn-ea"/>
              </a:rPr>
              <a:t>绝对值</a:t>
            </a:r>
            <a:r>
              <a:rPr lang="en-US" altLang="zh-CN" sz="2400" b="1" kern="0" dirty="0" smtClean="0">
                <a:solidFill>
                  <a:schemeClr val="accent2"/>
                </a:solidFill>
                <a:latin typeface="+mn-ea"/>
              </a:rPr>
              <a:t>)</a:t>
            </a:r>
            <a:r>
              <a:rPr lang="zh-CN" altLang="en-US" sz="2400" b="1" kern="0" dirty="0" smtClean="0">
                <a:solidFill>
                  <a:schemeClr val="accent2"/>
                </a:solidFill>
                <a:latin typeface="+mn-ea"/>
              </a:rPr>
              <a:t>降低时</a:t>
            </a:r>
            <a:r>
              <a:rPr lang="en-US" altLang="zh-CN" sz="2400" b="1" kern="0" dirty="0" smtClean="0">
                <a:solidFill>
                  <a:schemeClr val="accent2"/>
                </a:solidFill>
                <a:latin typeface="+mn-ea"/>
              </a:rPr>
              <a:t>, PN</a:t>
            </a:r>
            <a:r>
              <a:rPr lang="zh-CN" altLang="en-US" sz="2400" b="1" kern="0" dirty="0" smtClean="0">
                <a:solidFill>
                  <a:schemeClr val="accent2"/>
                </a:solidFill>
                <a:latin typeface="+mn-ea"/>
              </a:rPr>
              <a:t>结的性能就可以恢复正常。</a:t>
            </a:r>
          </a:p>
        </p:txBody>
      </p:sp>
      <p:sp>
        <p:nvSpPr>
          <p:cNvPr id="6" name="Text Box 11"/>
          <p:cNvSpPr txBox="1">
            <a:spLocks noChangeArrowheads="1"/>
          </p:cNvSpPr>
          <p:nvPr/>
        </p:nvSpPr>
        <p:spPr bwMode="auto">
          <a:xfrm>
            <a:off x="1163638" y="3116263"/>
            <a:ext cx="1731962" cy="461962"/>
          </a:xfrm>
          <a:prstGeom prst="rect">
            <a:avLst/>
          </a:prstGeom>
          <a:noFill/>
          <a:ln>
            <a:noFill/>
          </a:ln>
          <a:extLst>
            <a:ext uri="{909E8E84-426E-40DD-AFC4-6F175D3DCCD1}"/>
            <a:ext uri="{91240B29-F687-4F45-9708-019B960494DF}"/>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defRPr/>
            </a:pPr>
            <a:r>
              <a:rPr kumimoji="1" lang="zh-CN" altLang="en-US" sz="2400" b="1" dirty="0" smtClean="0">
                <a:latin typeface="+mn-ea"/>
                <a:ea typeface="+mn-ea"/>
              </a:rPr>
              <a:t>不可逆击穿</a:t>
            </a:r>
          </a:p>
        </p:txBody>
      </p:sp>
      <p:sp>
        <p:nvSpPr>
          <p:cNvPr id="7" name="Text Box 12"/>
          <p:cNvSpPr txBox="1">
            <a:spLocks noChangeArrowheads="1"/>
          </p:cNvSpPr>
          <p:nvPr/>
        </p:nvSpPr>
        <p:spPr bwMode="auto">
          <a:xfrm>
            <a:off x="2762250" y="3119438"/>
            <a:ext cx="1887538" cy="461962"/>
          </a:xfrm>
          <a:prstGeom prst="rect">
            <a:avLst/>
          </a:prstGeom>
          <a:noFill/>
          <a:ln>
            <a:noFill/>
          </a:ln>
          <a:extLst>
            <a:ext uri="{909E8E84-426E-40DD-AFC4-6F175D3DCCD1}"/>
            <a:ext uri="{91240B29-F687-4F45-9708-019B960494DF}"/>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defRPr/>
            </a:pPr>
            <a:r>
              <a:rPr kumimoji="1" lang="en-US" altLang="zh-CN" sz="2400" b="1" smtClean="0">
                <a:solidFill>
                  <a:srgbClr val="CC3300"/>
                </a:solidFill>
                <a:latin typeface="+mn-ea"/>
                <a:ea typeface="+mn-ea"/>
              </a:rPr>
              <a:t>— </a:t>
            </a:r>
            <a:r>
              <a:rPr kumimoji="1" lang="zh-CN" altLang="en-US" sz="2400" b="1" smtClean="0">
                <a:solidFill>
                  <a:srgbClr val="CC3300"/>
                </a:solidFill>
                <a:latin typeface="+mn-ea"/>
                <a:ea typeface="+mn-ea"/>
              </a:rPr>
              <a:t>热击穿。</a:t>
            </a:r>
          </a:p>
        </p:txBody>
      </p:sp>
      <p:sp>
        <p:nvSpPr>
          <p:cNvPr id="8" name="Text Box 13"/>
          <p:cNvSpPr txBox="1">
            <a:spLocks noChangeArrowheads="1"/>
          </p:cNvSpPr>
          <p:nvPr/>
        </p:nvSpPr>
        <p:spPr bwMode="auto">
          <a:xfrm>
            <a:off x="1158832" y="4143384"/>
            <a:ext cx="7277100" cy="1113766"/>
          </a:xfrm>
          <a:prstGeom prst="rect">
            <a:avLst/>
          </a:prstGeom>
          <a:noFill/>
          <a:ln>
            <a:noFill/>
          </a:ln>
          <a:extLst>
            <a:ext uri="{909E8E84-426E-40DD-AFC4-6F175D3DCCD1}"/>
            <a:ext uri="{91240B29-F687-4F45-9708-019B960494DF}"/>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kumimoji="1" lang="en-US" altLang="zh-CN" sz="2400" b="1" dirty="0" smtClean="0">
                <a:latin typeface="+mn-ea"/>
                <a:ea typeface="+mn-ea"/>
              </a:rPr>
              <a:t>PN</a:t>
            </a:r>
            <a:r>
              <a:rPr kumimoji="1" lang="zh-CN" altLang="en-US" sz="2400" b="1" dirty="0" smtClean="0">
                <a:latin typeface="+mn-ea"/>
                <a:ea typeface="+mn-ea"/>
              </a:rPr>
              <a:t>结的电流或电压较大，使</a:t>
            </a:r>
            <a:r>
              <a:rPr kumimoji="1" lang="en-US" altLang="zh-CN" sz="2400" b="1" dirty="0" smtClean="0">
                <a:latin typeface="+mn-ea"/>
                <a:ea typeface="+mn-ea"/>
              </a:rPr>
              <a:t>PN</a:t>
            </a:r>
            <a:r>
              <a:rPr kumimoji="1" lang="zh-CN" altLang="en-US" sz="2400" b="1" dirty="0" smtClean="0">
                <a:latin typeface="+mn-ea"/>
                <a:ea typeface="+mn-ea"/>
              </a:rPr>
              <a:t>结耗散功率超过极限值，使结温升高，导致</a:t>
            </a:r>
            <a:r>
              <a:rPr kumimoji="1" lang="en-US" altLang="zh-CN" sz="2400" b="1" dirty="0" smtClean="0">
                <a:latin typeface="+mn-ea"/>
                <a:ea typeface="+mn-ea"/>
              </a:rPr>
              <a:t>PN</a:t>
            </a:r>
            <a:r>
              <a:rPr kumimoji="1" lang="zh-CN" altLang="en-US" sz="2400" b="1" dirty="0" smtClean="0">
                <a:latin typeface="+mn-ea"/>
                <a:ea typeface="+mn-ea"/>
              </a:rPr>
              <a:t>结过热而烧毁。</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utoUpdateAnimBg="0"/>
      <p:bldP spid="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 Box 4"/>
          <p:cNvSpPr txBox="1">
            <a:spLocks noChangeArrowheads="1"/>
          </p:cNvSpPr>
          <p:nvPr/>
        </p:nvSpPr>
        <p:spPr bwMode="auto">
          <a:xfrm>
            <a:off x="112713" y="122238"/>
            <a:ext cx="3854450" cy="555625"/>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3000" b="1"/>
              <a:t>四、</a:t>
            </a:r>
            <a:r>
              <a:rPr lang="en-US" altLang="zh-CN" sz="3000" b="1"/>
              <a:t>PN</a:t>
            </a:r>
            <a:r>
              <a:rPr lang="zh-CN" altLang="en-US" sz="3000" b="1"/>
              <a:t>结的电容效应</a:t>
            </a:r>
          </a:p>
        </p:txBody>
      </p:sp>
      <p:sp>
        <p:nvSpPr>
          <p:cNvPr id="13" name="Rectangle 3"/>
          <p:cNvSpPr txBox="1">
            <a:spLocks noChangeArrowheads="1"/>
          </p:cNvSpPr>
          <p:nvPr/>
        </p:nvSpPr>
        <p:spPr>
          <a:xfrm>
            <a:off x="438150" y="2622550"/>
            <a:ext cx="8229600" cy="1633538"/>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50000"/>
              </a:lnSpc>
              <a:buFontTx/>
              <a:buNone/>
              <a:defRPr/>
            </a:pPr>
            <a:r>
              <a:rPr lang="zh-CN" altLang="en-US" sz="2400" b="1" kern="0" dirty="0" smtClean="0">
                <a:solidFill>
                  <a:schemeClr val="accent2"/>
                </a:solidFill>
                <a:latin typeface="+mn-ea"/>
              </a:rPr>
              <a:t>即电压变化将引起电荷变化</a:t>
            </a:r>
            <a:r>
              <a:rPr lang="en-US" altLang="zh-CN" sz="2400" b="1" kern="0" dirty="0" smtClean="0">
                <a:solidFill>
                  <a:schemeClr val="accent2"/>
                </a:solidFill>
                <a:latin typeface="+mn-ea"/>
              </a:rPr>
              <a:t>, </a:t>
            </a:r>
            <a:r>
              <a:rPr lang="zh-CN" altLang="en-US" sz="2400" b="1" kern="0" dirty="0" smtClean="0">
                <a:solidFill>
                  <a:schemeClr val="accent2"/>
                </a:solidFill>
                <a:latin typeface="+mn-ea"/>
              </a:rPr>
              <a:t>从而反映出电容效应。而</a:t>
            </a:r>
            <a:r>
              <a:rPr lang="en-US" altLang="zh-CN" sz="2400" b="1" kern="0" dirty="0" smtClean="0">
                <a:solidFill>
                  <a:schemeClr val="accent2"/>
                </a:solidFill>
                <a:latin typeface="+mn-ea"/>
              </a:rPr>
              <a:t>PN</a:t>
            </a:r>
            <a:r>
              <a:rPr lang="zh-CN" altLang="en-US" sz="2400" b="1" kern="0" dirty="0" smtClean="0">
                <a:solidFill>
                  <a:schemeClr val="accent2"/>
                </a:solidFill>
                <a:latin typeface="+mn-ea"/>
              </a:rPr>
              <a:t>结两端加上电压</a:t>
            </a:r>
            <a:r>
              <a:rPr lang="en-US" altLang="zh-CN" sz="2400" b="1" kern="0" dirty="0" smtClean="0">
                <a:solidFill>
                  <a:schemeClr val="accent2"/>
                </a:solidFill>
                <a:latin typeface="+mn-ea"/>
              </a:rPr>
              <a:t>, PN</a:t>
            </a:r>
            <a:r>
              <a:rPr lang="zh-CN" altLang="en-US" sz="2400" b="1" kern="0" dirty="0" smtClean="0">
                <a:solidFill>
                  <a:schemeClr val="accent2"/>
                </a:solidFill>
                <a:latin typeface="+mn-ea"/>
              </a:rPr>
              <a:t>结内就有电荷的变化</a:t>
            </a:r>
            <a:r>
              <a:rPr lang="en-US" altLang="zh-CN" sz="2400" b="1" kern="0" dirty="0" smtClean="0">
                <a:solidFill>
                  <a:schemeClr val="accent2"/>
                </a:solidFill>
                <a:latin typeface="+mn-ea"/>
              </a:rPr>
              <a:t>, </a:t>
            </a:r>
            <a:r>
              <a:rPr lang="zh-CN" altLang="en-US" sz="2400" b="1" kern="0" dirty="0" smtClean="0">
                <a:solidFill>
                  <a:schemeClr val="accent2"/>
                </a:solidFill>
                <a:latin typeface="+mn-ea"/>
              </a:rPr>
              <a:t>说明</a:t>
            </a:r>
            <a:r>
              <a:rPr lang="en-US" altLang="zh-CN" sz="2400" b="1" kern="0" dirty="0" smtClean="0">
                <a:solidFill>
                  <a:schemeClr val="accent2"/>
                </a:solidFill>
                <a:latin typeface="+mn-ea"/>
              </a:rPr>
              <a:t>PN</a:t>
            </a:r>
            <a:r>
              <a:rPr lang="zh-CN" altLang="en-US" sz="2400" b="1" kern="0" dirty="0" smtClean="0">
                <a:solidFill>
                  <a:schemeClr val="accent2"/>
                </a:solidFill>
                <a:latin typeface="+mn-ea"/>
              </a:rPr>
              <a:t>结具有电容效应。</a:t>
            </a:r>
          </a:p>
        </p:txBody>
      </p:sp>
      <p:sp>
        <p:nvSpPr>
          <p:cNvPr id="14" name="Rectangle 3"/>
          <p:cNvSpPr txBox="1">
            <a:spLocks noChangeArrowheads="1"/>
          </p:cNvSpPr>
          <p:nvPr/>
        </p:nvSpPr>
        <p:spPr>
          <a:xfrm>
            <a:off x="422275" y="928688"/>
            <a:ext cx="3138488" cy="523875"/>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90000"/>
              </a:lnSpc>
              <a:buFontTx/>
              <a:buNone/>
              <a:defRPr/>
            </a:pPr>
            <a:r>
              <a:rPr lang="zh-CN" altLang="en-US" sz="2800" b="1" kern="0" dirty="0" smtClean="0">
                <a:solidFill>
                  <a:schemeClr val="accent2"/>
                </a:solidFill>
              </a:rPr>
              <a:t>按电容的定义</a:t>
            </a:r>
          </a:p>
        </p:txBody>
      </p:sp>
      <p:sp>
        <p:nvSpPr>
          <p:cNvPr id="15" name="Rectangle 3"/>
          <p:cNvSpPr txBox="1">
            <a:spLocks noChangeArrowheads="1"/>
          </p:cNvSpPr>
          <p:nvPr/>
        </p:nvSpPr>
        <p:spPr bwMode="auto">
          <a:xfrm>
            <a:off x="438150" y="4759325"/>
            <a:ext cx="8229600" cy="1138238"/>
          </a:xfrm>
          <a:prstGeom prst="rect">
            <a:avLst/>
          </a:prstGeom>
          <a:noFill/>
          <a:ln w="9525">
            <a:noFill/>
            <a:miter lim="800000"/>
            <a:headEnd/>
            <a:tailEnd/>
          </a:ln>
        </p:spPr>
        <p:txBody>
          <a:bodyPr/>
          <a:lstStyle/>
          <a:p>
            <a:pPr>
              <a:lnSpc>
                <a:spcPct val="150000"/>
              </a:lnSpc>
              <a:spcBef>
                <a:spcPct val="20000"/>
              </a:spcBef>
            </a:pPr>
            <a:r>
              <a:rPr lang="en-US" altLang="zh-CN" sz="2800" b="1" dirty="0">
                <a:solidFill>
                  <a:schemeClr val="accent2"/>
                </a:solidFill>
                <a:latin typeface="宋体" pitchFamily="2" charset="-122"/>
              </a:rPr>
              <a:t>PN</a:t>
            </a:r>
            <a:r>
              <a:rPr lang="zh-CN" altLang="en-US" sz="2800" b="1" dirty="0">
                <a:solidFill>
                  <a:schemeClr val="accent2"/>
                </a:solidFill>
                <a:latin typeface="宋体" pitchFamily="2" charset="-122"/>
              </a:rPr>
              <a:t>结的电容效应由</a:t>
            </a:r>
            <a:r>
              <a:rPr lang="zh-CN" altLang="en-US" sz="2800" b="1" dirty="0">
                <a:solidFill>
                  <a:srgbClr val="FF0000"/>
                </a:solidFill>
                <a:latin typeface="宋体" pitchFamily="2" charset="-122"/>
              </a:rPr>
              <a:t>扩散电容</a:t>
            </a:r>
            <a:r>
              <a:rPr lang="en-US" altLang="zh-CN" sz="2800" b="1" dirty="0">
                <a:solidFill>
                  <a:srgbClr val="FF0000"/>
                </a:solidFill>
                <a:latin typeface="宋体" pitchFamily="2" charset="-122"/>
              </a:rPr>
              <a:t>C</a:t>
            </a:r>
            <a:r>
              <a:rPr lang="en-US" altLang="zh-CN" sz="2800" b="1" baseline="-25000" dirty="0">
                <a:solidFill>
                  <a:srgbClr val="FF0000"/>
                </a:solidFill>
                <a:latin typeface="宋体" pitchFamily="2" charset="-122"/>
              </a:rPr>
              <a:t>D</a:t>
            </a:r>
            <a:r>
              <a:rPr lang="zh-CN" altLang="en-US" sz="2800" b="1" dirty="0">
                <a:solidFill>
                  <a:schemeClr val="accent2"/>
                </a:solidFill>
                <a:latin typeface="宋体" pitchFamily="2" charset="-122"/>
              </a:rPr>
              <a:t>和</a:t>
            </a:r>
            <a:r>
              <a:rPr lang="zh-CN" altLang="en-US" sz="2800" b="1" dirty="0">
                <a:solidFill>
                  <a:srgbClr val="FF0000"/>
                </a:solidFill>
                <a:latin typeface="宋体" pitchFamily="2" charset="-122"/>
              </a:rPr>
              <a:t>势垒电容</a:t>
            </a:r>
            <a:r>
              <a:rPr lang="en-US" altLang="zh-CN" sz="2800" b="1" dirty="0">
                <a:solidFill>
                  <a:srgbClr val="FF0000"/>
                </a:solidFill>
                <a:latin typeface="宋体" pitchFamily="2" charset="-122"/>
              </a:rPr>
              <a:t>C</a:t>
            </a:r>
            <a:r>
              <a:rPr lang="en-US" altLang="zh-CN" sz="2800" b="1" baseline="-25000" dirty="0">
                <a:solidFill>
                  <a:srgbClr val="FF0000"/>
                </a:solidFill>
                <a:latin typeface="宋体" pitchFamily="2" charset="-122"/>
              </a:rPr>
              <a:t>B</a:t>
            </a:r>
            <a:r>
              <a:rPr lang="zh-CN" altLang="en-US" sz="2800" b="1" dirty="0">
                <a:solidFill>
                  <a:schemeClr val="accent2"/>
                </a:solidFill>
                <a:latin typeface="宋体" pitchFamily="2" charset="-122"/>
              </a:rPr>
              <a:t>两部分组成。</a:t>
            </a:r>
          </a:p>
        </p:txBody>
      </p:sp>
      <p:graphicFrame>
        <p:nvGraphicFramePr>
          <p:cNvPr id="2" name="对象 1"/>
          <p:cNvGraphicFramePr>
            <a:graphicFrameLocks noChangeAspect="1"/>
          </p:cNvGraphicFramePr>
          <p:nvPr/>
        </p:nvGraphicFramePr>
        <p:xfrm>
          <a:off x="2797175" y="1452563"/>
          <a:ext cx="3048000" cy="1058862"/>
        </p:xfrm>
        <a:graphic>
          <a:graphicData uri="http://schemas.openxmlformats.org/presentationml/2006/ole">
            <p:oleObj spid="_x0000_s10242" name="Equation" r:id="rId4" imgW="1206500" imgH="4191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1600200" y="52388"/>
            <a:ext cx="3670300" cy="755650"/>
          </a:xfrm>
          <a:prstGeom prst="rect">
            <a:avLst/>
          </a:prstGeom>
          <a:no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zh-CN" altLang="en-US" sz="3600" b="1" kern="0" dirty="0" smtClean="0">
                <a:solidFill>
                  <a:srgbClr val="800000"/>
                </a:solidFill>
              </a:rPr>
              <a:t>扩散电容</a:t>
            </a:r>
            <a:r>
              <a:rPr lang="en-US" altLang="zh-CN" sz="3600" b="1" kern="0" dirty="0" smtClean="0">
                <a:solidFill>
                  <a:srgbClr val="800000"/>
                </a:solidFill>
              </a:rPr>
              <a:t>C</a:t>
            </a:r>
            <a:r>
              <a:rPr lang="en-US" altLang="zh-CN" sz="3600" b="1" kern="0" baseline="-25000" dirty="0" smtClean="0">
                <a:solidFill>
                  <a:srgbClr val="800000"/>
                </a:solidFill>
              </a:rPr>
              <a:t>D</a:t>
            </a:r>
            <a:r>
              <a:rPr lang="en-US" altLang="zh-CN" sz="3600" b="1" kern="0" dirty="0" smtClean="0">
                <a:solidFill>
                  <a:srgbClr val="800000"/>
                </a:solidFill>
              </a:rPr>
              <a:t> </a:t>
            </a:r>
            <a:r>
              <a:rPr lang="en-US" altLang="zh-CN" kern="0" dirty="0" smtClean="0"/>
              <a:t> </a:t>
            </a:r>
          </a:p>
        </p:txBody>
      </p:sp>
      <p:pic>
        <p:nvPicPr>
          <p:cNvPr id="79875" name="Picture 5" descr="1"/>
          <p:cNvPicPr>
            <a:picLocks noChangeAspect="1" noChangeArrowheads="1"/>
          </p:cNvPicPr>
          <p:nvPr/>
        </p:nvPicPr>
        <p:blipFill>
          <a:blip r:embed="rId3"/>
          <a:srcRect/>
          <a:stretch>
            <a:fillRect/>
          </a:stretch>
        </p:blipFill>
        <p:spPr bwMode="auto">
          <a:xfrm>
            <a:off x="5291138" y="2071688"/>
            <a:ext cx="3530600" cy="4038600"/>
          </a:xfrm>
          <a:prstGeom prst="rect">
            <a:avLst/>
          </a:prstGeom>
          <a:noFill/>
          <a:ln w="9525">
            <a:noFill/>
            <a:miter lim="800000"/>
            <a:headEnd/>
            <a:tailEnd/>
          </a:ln>
        </p:spPr>
      </p:pic>
      <p:sp>
        <p:nvSpPr>
          <p:cNvPr id="12" name="Rectangle 3"/>
          <p:cNvSpPr txBox="1">
            <a:spLocks noChangeArrowheads="1"/>
          </p:cNvSpPr>
          <p:nvPr/>
        </p:nvSpPr>
        <p:spPr>
          <a:xfrm>
            <a:off x="498475" y="981075"/>
            <a:ext cx="7978775" cy="1219200"/>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ts val="3500"/>
              </a:lnSpc>
              <a:buFontTx/>
              <a:buNone/>
              <a:defRPr/>
            </a:pPr>
            <a:r>
              <a:rPr lang="zh-CN" altLang="en-US" sz="2400" b="1" kern="0" dirty="0" smtClean="0">
                <a:solidFill>
                  <a:schemeClr val="accent2"/>
                </a:solidFill>
                <a:latin typeface="+mn-ea"/>
              </a:rPr>
              <a:t>扩散电容是</a:t>
            </a:r>
            <a:r>
              <a:rPr lang="en-US" altLang="zh-CN" sz="2400" b="1" kern="0" dirty="0" smtClean="0">
                <a:solidFill>
                  <a:schemeClr val="accent2"/>
                </a:solidFill>
                <a:latin typeface="+mn-ea"/>
              </a:rPr>
              <a:t>PN</a:t>
            </a:r>
            <a:r>
              <a:rPr lang="zh-CN" altLang="en-US" sz="2400" b="1" kern="0" dirty="0" smtClean="0">
                <a:solidFill>
                  <a:schemeClr val="accent2"/>
                </a:solidFill>
                <a:latin typeface="+mn-ea"/>
              </a:rPr>
              <a:t>结在正偏时</a:t>
            </a:r>
            <a:r>
              <a:rPr lang="en-US" altLang="zh-CN" sz="2400" b="1" kern="0" dirty="0" smtClean="0">
                <a:solidFill>
                  <a:schemeClr val="accent2"/>
                </a:solidFill>
                <a:latin typeface="+mn-ea"/>
              </a:rPr>
              <a:t>, </a:t>
            </a:r>
            <a:r>
              <a:rPr lang="zh-CN" altLang="en-US" sz="2400" b="1" kern="0" dirty="0" smtClean="0">
                <a:solidFill>
                  <a:schemeClr val="accent2"/>
                </a:solidFill>
                <a:latin typeface="+mn-ea"/>
              </a:rPr>
              <a:t>多数载流子在扩散过程中引起电荷积累而产生的，用</a:t>
            </a:r>
            <a:r>
              <a:rPr lang="en-US" altLang="zh-CN" sz="2400" b="1" kern="0" dirty="0" smtClean="0">
                <a:solidFill>
                  <a:schemeClr val="accent2"/>
                </a:solidFill>
                <a:latin typeface="+mn-ea"/>
              </a:rPr>
              <a:t>C</a:t>
            </a:r>
            <a:r>
              <a:rPr lang="en-US" altLang="zh-CN" sz="2400" b="1" kern="0" baseline="-25000" dirty="0" smtClean="0">
                <a:solidFill>
                  <a:schemeClr val="accent2"/>
                </a:solidFill>
                <a:latin typeface="+mn-ea"/>
              </a:rPr>
              <a:t>D</a:t>
            </a:r>
            <a:r>
              <a:rPr lang="zh-CN" altLang="en-US" sz="2400" b="1" kern="0" dirty="0" smtClean="0">
                <a:solidFill>
                  <a:schemeClr val="accent2"/>
                </a:solidFill>
                <a:latin typeface="+mn-ea"/>
              </a:rPr>
              <a:t>表示。</a:t>
            </a:r>
          </a:p>
        </p:txBody>
      </p:sp>
      <p:sp>
        <p:nvSpPr>
          <p:cNvPr id="13" name="Text Box 4"/>
          <p:cNvSpPr txBox="1">
            <a:spLocks noChangeArrowheads="1"/>
          </p:cNvSpPr>
          <p:nvPr/>
        </p:nvSpPr>
        <p:spPr bwMode="auto">
          <a:xfrm>
            <a:off x="415925" y="2339975"/>
            <a:ext cx="4854575" cy="4154984"/>
          </a:xfrm>
          <a:prstGeom prst="rect">
            <a:avLst/>
          </a:prstGeom>
          <a:noFill/>
          <a:ln w="19050">
            <a:noFill/>
            <a:miter lim="800000"/>
            <a:headEnd/>
            <a:tailEnd/>
          </a:ln>
        </p:spPr>
        <p:txBody>
          <a:bodyPr>
            <a:spAutoFit/>
          </a:bodyPr>
          <a:lstStyle/>
          <a:p>
            <a:pPr>
              <a:spcBef>
                <a:spcPct val="50000"/>
              </a:spcBef>
            </a:pPr>
            <a:r>
              <a:rPr lang="en-US" altLang="zh-CN" sz="2400" b="1" dirty="0">
                <a:solidFill>
                  <a:srgbClr val="0000FF"/>
                </a:solidFill>
                <a:latin typeface="Times New Roman" pitchFamily="18" charset="0"/>
              </a:rPr>
              <a:t>PN</a:t>
            </a:r>
            <a:r>
              <a:rPr lang="zh-CN" altLang="en-US" sz="2400" b="1" dirty="0">
                <a:solidFill>
                  <a:srgbClr val="0000FF"/>
                </a:solidFill>
                <a:latin typeface="Times New Roman" pitchFamily="18" charset="0"/>
              </a:rPr>
              <a:t>结正向偏置时，</a:t>
            </a:r>
            <a:r>
              <a:rPr lang="en-US" altLang="zh-CN" sz="2400" b="1" dirty="0">
                <a:solidFill>
                  <a:srgbClr val="0000FF"/>
                </a:solidFill>
                <a:latin typeface="Times New Roman" pitchFamily="18" charset="0"/>
              </a:rPr>
              <a:t>N</a:t>
            </a:r>
            <a:r>
              <a:rPr lang="zh-CN" altLang="en-US" sz="2400" b="1" dirty="0">
                <a:solidFill>
                  <a:srgbClr val="0000FF"/>
                </a:solidFill>
                <a:latin typeface="Times New Roman" pitchFamily="18" charset="0"/>
              </a:rPr>
              <a:t>区和</a:t>
            </a:r>
            <a:r>
              <a:rPr lang="en-US" altLang="zh-CN" sz="2400" b="1" dirty="0">
                <a:solidFill>
                  <a:srgbClr val="0000FF"/>
                </a:solidFill>
                <a:latin typeface="Times New Roman" pitchFamily="18" charset="0"/>
              </a:rPr>
              <a:t>P</a:t>
            </a:r>
            <a:r>
              <a:rPr lang="zh-CN" altLang="en-US" sz="2400" b="1" dirty="0">
                <a:solidFill>
                  <a:srgbClr val="0000FF"/>
                </a:solidFill>
                <a:latin typeface="Times New Roman" pitchFamily="18" charset="0"/>
              </a:rPr>
              <a:t>区形成一定的非平衡载流子的浓度分布。</a:t>
            </a:r>
            <a:r>
              <a:rPr lang="en-US" altLang="zh-CN" sz="2400" b="1" dirty="0">
                <a:solidFill>
                  <a:srgbClr val="0000FF"/>
                </a:solidFill>
                <a:latin typeface="Times New Roman" pitchFamily="18" charset="0"/>
              </a:rPr>
              <a:t>P</a:t>
            </a:r>
            <a:r>
              <a:rPr lang="zh-CN" altLang="en-US" sz="2400" b="1" dirty="0">
                <a:solidFill>
                  <a:srgbClr val="0000FF"/>
                </a:solidFill>
                <a:latin typeface="Times New Roman" pitchFamily="18" charset="0"/>
              </a:rPr>
              <a:t>区积累了电子，即存贮了一定数量的负电荷；</a:t>
            </a:r>
            <a:r>
              <a:rPr lang="en-US" altLang="zh-CN" sz="2400" b="1" dirty="0">
                <a:solidFill>
                  <a:srgbClr val="0000FF"/>
                </a:solidFill>
                <a:latin typeface="Times New Roman" pitchFamily="18" charset="0"/>
              </a:rPr>
              <a:t>N</a:t>
            </a:r>
            <a:r>
              <a:rPr lang="zh-CN" altLang="en-US" sz="2400" b="1" dirty="0">
                <a:solidFill>
                  <a:srgbClr val="0000FF"/>
                </a:solidFill>
                <a:latin typeface="Times New Roman" pitchFamily="18" charset="0"/>
              </a:rPr>
              <a:t>区也积累了空穴，即存贮了</a:t>
            </a:r>
            <a:r>
              <a:rPr lang="zh-CN" altLang="en-US" sz="2400" b="1" dirty="0" smtClean="0">
                <a:solidFill>
                  <a:srgbClr val="0000FF"/>
                </a:solidFill>
                <a:latin typeface="Times New Roman" pitchFamily="18" charset="0"/>
              </a:rPr>
              <a:t>一定数量的正电荷</a:t>
            </a:r>
            <a:r>
              <a:rPr lang="zh-CN" altLang="en-US" sz="2400" b="1" dirty="0">
                <a:solidFill>
                  <a:srgbClr val="0000FF"/>
                </a:solidFill>
                <a:latin typeface="Times New Roman" pitchFamily="18" charset="0"/>
              </a:rPr>
              <a:t>。正向电压加大时，扩散增强，致使在两个区域内形成了电荷堆积，相当于电容器的充电；相反，当正向电压减小时，扩散减弱，造成两个区域内电荷的减少，这相当于电容器放电。</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3" name="标题 1"/>
          <p:cNvSpPr>
            <a:spLocks noGrp="1"/>
          </p:cNvSpPr>
          <p:nvPr>
            <p:ph type="title"/>
          </p:nvPr>
        </p:nvSpPr>
        <p:spPr>
          <a:xfrm>
            <a:off x="701675" y="71438"/>
            <a:ext cx="7888288" cy="646112"/>
          </a:xfrm>
        </p:spPr>
        <p:txBody>
          <a:bodyPr/>
          <a:lstStyle/>
          <a:p>
            <a:pPr eaLnBrk="1" hangingPunct="1"/>
            <a:r>
              <a:rPr lang="en-US" altLang="zh-CN" smtClean="0">
                <a:solidFill>
                  <a:srgbClr val="FF0000"/>
                </a:solidFill>
              </a:rPr>
              <a:t>2.4.4  </a:t>
            </a:r>
            <a:r>
              <a:rPr lang="zh-CN" altLang="en-US" smtClean="0">
                <a:solidFill>
                  <a:srgbClr val="FF0000"/>
                </a:solidFill>
              </a:rPr>
              <a:t>积分电路和微分电路</a:t>
            </a:r>
          </a:p>
        </p:txBody>
      </p:sp>
      <p:graphicFrame>
        <p:nvGraphicFramePr>
          <p:cNvPr id="41986" name="Object 23"/>
          <p:cNvGraphicFramePr>
            <a:graphicFrameLocks noChangeAspect="1"/>
          </p:cNvGraphicFramePr>
          <p:nvPr/>
        </p:nvGraphicFramePr>
        <p:xfrm>
          <a:off x="4787900" y="800100"/>
          <a:ext cx="3922713" cy="2628900"/>
        </p:xfrm>
        <a:graphic>
          <a:graphicData uri="http://schemas.openxmlformats.org/presentationml/2006/ole">
            <p:oleObj spid="_x0000_s174082" name="Picture" r:id="rId5" imgW="1960732" imgH="1315884" progId="Word.Picture.8">
              <p:embed/>
            </p:oleObj>
          </a:graphicData>
        </a:graphic>
      </p:graphicFrame>
      <p:sp>
        <p:nvSpPr>
          <p:cNvPr id="41994" name="Rectangle 3"/>
          <p:cNvSpPr>
            <a:spLocks noChangeArrowheads="1"/>
          </p:cNvSpPr>
          <p:nvPr/>
        </p:nvSpPr>
        <p:spPr bwMode="auto">
          <a:xfrm>
            <a:off x="503238" y="749300"/>
            <a:ext cx="4038600" cy="519113"/>
          </a:xfrm>
          <a:prstGeom prst="rect">
            <a:avLst/>
          </a:prstGeom>
          <a:noFill/>
          <a:ln w="12700" cap="sq">
            <a:noFill/>
            <a:miter lim="800000"/>
            <a:headEnd type="none" w="sm" len="sm"/>
            <a:tailEnd type="none" w="sm" len="sm"/>
          </a:ln>
        </p:spPr>
        <p:txBody>
          <a:bodyPr>
            <a:spAutoFit/>
          </a:bodyPr>
          <a:lstStyle/>
          <a:p>
            <a:pPr>
              <a:spcBef>
                <a:spcPct val="20000"/>
              </a:spcBef>
              <a:buClr>
                <a:srgbClr val="0000FF"/>
              </a:buClr>
              <a:buSzPct val="85000"/>
              <a:buFont typeface="Monotype Sorts" pitchFamily="2" charset="2"/>
              <a:buNone/>
            </a:pPr>
            <a:r>
              <a:rPr lang="en-US" altLang="zh-CN" sz="2800" b="1" dirty="0">
                <a:solidFill>
                  <a:srgbClr val="FF0000"/>
                </a:solidFill>
                <a:latin typeface="楷体_GB2312" pitchFamily="49" charset="-122"/>
                <a:ea typeface="楷体_GB2312" pitchFamily="49" charset="-122"/>
              </a:rPr>
              <a:t>1. </a:t>
            </a:r>
            <a:r>
              <a:rPr lang="zh-CN" altLang="en-US" sz="2800" b="1" dirty="0">
                <a:solidFill>
                  <a:srgbClr val="FF0000"/>
                </a:solidFill>
                <a:latin typeface="楷体_GB2312" pitchFamily="49" charset="-122"/>
                <a:ea typeface="楷体_GB2312" pitchFamily="49" charset="-122"/>
              </a:rPr>
              <a:t>积分电路</a:t>
            </a:r>
          </a:p>
        </p:txBody>
      </p:sp>
      <p:sp>
        <p:nvSpPr>
          <p:cNvPr id="24" name="Rectangle 4"/>
          <p:cNvSpPr>
            <a:spLocks noChangeArrowheads="1"/>
          </p:cNvSpPr>
          <p:nvPr/>
        </p:nvSpPr>
        <p:spPr bwMode="auto">
          <a:xfrm>
            <a:off x="533400" y="5170488"/>
            <a:ext cx="6042025" cy="53022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buClr>
                <a:srgbClr val="CC0000"/>
              </a:buClr>
              <a:buFont typeface="Wingdings" pitchFamily="2" charset="2"/>
              <a:buNone/>
            </a:pPr>
            <a:r>
              <a:rPr lang="zh-CN" altLang="en-US" sz="2400" b="1">
                <a:solidFill>
                  <a:srgbClr val="000000"/>
                </a:solidFill>
                <a:latin typeface="Book Antiqua" pitchFamily="18" charset="0"/>
                <a:ea typeface="楷体_GB2312" pitchFamily="49" charset="-122"/>
              </a:rPr>
              <a:t>式中，负号表示</a:t>
            </a:r>
            <a:r>
              <a:rPr lang="en-US" altLang="zh-CN" sz="2400" b="1" i="1">
                <a:solidFill>
                  <a:srgbClr val="000000"/>
                </a:solidFill>
                <a:latin typeface="Book Antiqua" pitchFamily="18" charset="0"/>
                <a:ea typeface="楷体_GB2312" pitchFamily="49" charset="-122"/>
                <a:sym typeface="Symbol" pitchFamily="18" charset="2"/>
              </a:rPr>
              <a:t>v</a:t>
            </a:r>
            <a:r>
              <a:rPr lang="en-US" altLang="zh-CN" sz="2400" b="1" baseline="-25000">
                <a:solidFill>
                  <a:srgbClr val="000000"/>
                </a:solidFill>
                <a:latin typeface="Book Antiqua" pitchFamily="18" charset="0"/>
                <a:ea typeface="楷体_GB2312" pitchFamily="49" charset="-122"/>
                <a:sym typeface="Symbol" pitchFamily="18" charset="2"/>
              </a:rPr>
              <a:t>o</a:t>
            </a:r>
            <a:r>
              <a:rPr lang="zh-CN" altLang="en-US" sz="2400" b="1">
                <a:solidFill>
                  <a:srgbClr val="000000"/>
                </a:solidFill>
                <a:latin typeface="Book Antiqua" pitchFamily="18" charset="0"/>
                <a:ea typeface="楷体_GB2312" pitchFamily="49" charset="-122"/>
              </a:rPr>
              <a:t>与</a:t>
            </a:r>
            <a:r>
              <a:rPr lang="en-US" altLang="zh-CN" sz="2400" b="1" i="1">
                <a:solidFill>
                  <a:srgbClr val="000000"/>
                </a:solidFill>
                <a:latin typeface="Book Antiqua" pitchFamily="18" charset="0"/>
                <a:ea typeface="楷体_GB2312" pitchFamily="49" charset="-122"/>
                <a:sym typeface="Symbol" pitchFamily="18" charset="2"/>
              </a:rPr>
              <a:t>v</a:t>
            </a:r>
            <a:r>
              <a:rPr lang="en-US" altLang="zh-CN" sz="2400" b="1" baseline="-25000">
                <a:solidFill>
                  <a:srgbClr val="000000"/>
                </a:solidFill>
                <a:latin typeface="Book Antiqua" pitchFamily="18" charset="0"/>
                <a:ea typeface="楷体_GB2312" pitchFamily="49" charset="-122"/>
                <a:sym typeface="Symbol" pitchFamily="18" charset="2"/>
              </a:rPr>
              <a:t>i</a:t>
            </a:r>
            <a:r>
              <a:rPr lang="zh-CN" altLang="en-US" sz="2400" b="1">
                <a:solidFill>
                  <a:srgbClr val="000000"/>
                </a:solidFill>
                <a:latin typeface="Book Antiqua" pitchFamily="18" charset="0"/>
                <a:ea typeface="楷体_GB2312" pitchFamily="49" charset="-122"/>
              </a:rPr>
              <a:t>在相位上是相反的。</a:t>
            </a:r>
          </a:p>
        </p:txBody>
      </p:sp>
      <p:sp>
        <p:nvSpPr>
          <p:cNvPr id="25" name="Rectangle 5"/>
          <p:cNvSpPr>
            <a:spLocks noChangeArrowheads="1"/>
          </p:cNvSpPr>
          <p:nvPr/>
        </p:nvSpPr>
        <p:spPr bwMode="auto">
          <a:xfrm>
            <a:off x="525463" y="1287463"/>
            <a:ext cx="2751137" cy="534987"/>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buClr>
                <a:srgbClr val="CC0000"/>
              </a:buClr>
              <a:buFont typeface="Wingdings" pitchFamily="2" charset="2"/>
              <a:buNone/>
            </a:pPr>
            <a:r>
              <a:rPr lang="zh-CN" altLang="en-US" sz="2400" b="1">
                <a:solidFill>
                  <a:srgbClr val="000000"/>
                </a:solidFill>
                <a:latin typeface="楷体_GB2312" pitchFamily="49" charset="-122"/>
                <a:ea typeface="楷体_GB2312" pitchFamily="49" charset="-122"/>
              </a:rPr>
              <a:t>根据</a:t>
            </a:r>
            <a:r>
              <a:rPr lang="zh-CN" altLang="en-US" sz="2400" b="1">
                <a:solidFill>
                  <a:srgbClr val="000000"/>
                </a:solidFill>
                <a:latin typeface="Arial Narrow" pitchFamily="34" charset="0"/>
                <a:ea typeface="楷体_GB2312" pitchFamily="49" charset="-122"/>
              </a:rPr>
              <a:t>“</a:t>
            </a:r>
            <a:r>
              <a:rPr lang="zh-CN" altLang="en-US" sz="2400" b="1">
                <a:solidFill>
                  <a:srgbClr val="000000"/>
                </a:solidFill>
                <a:latin typeface="楷体_GB2312" pitchFamily="49" charset="-122"/>
                <a:ea typeface="楷体_GB2312" pitchFamily="49" charset="-122"/>
              </a:rPr>
              <a:t>虚短</a:t>
            </a:r>
            <a:r>
              <a:rPr lang="zh-CN" altLang="en-US" sz="2400" b="1">
                <a:solidFill>
                  <a:srgbClr val="000000"/>
                </a:solidFill>
                <a:latin typeface="Arial Narrow" pitchFamily="34" charset="0"/>
                <a:ea typeface="楷体_GB2312" pitchFamily="49" charset="-122"/>
              </a:rPr>
              <a:t>”</a:t>
            </a:r>
            <a:r>
              <a:rPr lang="zh-CN" altLang="en-US" sz="2400" b="1">
                <a:solidFill>
                  <a:srgbClr val="000000"/>
                </a:solidFill>
                <a:latin typeface="楷体_GB2312" pitchFamily="49" charset="-122"/>
                <a:ea typeface="楷体_GB2312" pitchFamily="49" charset="-122"/>
              </a:rPr>
              <a:t>，得</a:t>
            </a:r>
          </a:p>
        </p:txBody>
      </p:sp>
      <p:sp>
        <p:nvSpPr>
          <p:cNvPr id="26" name="Rectangle 6"/>
          <p:cNvSpPr>
            <a:spLocks noChangeArrowheads="1"/>
          </p:cNvSpPr>
          <p:nvPr/>
        </p:nvSpPr>
        <p:spPr bwMode="auto">
          <a:xfrm>
            <a:off x="506413" y="1860550"/>
            <a:ext cx="3048000" cy="534988"/>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buClr>
                <a:srgbClr val="CC0000"/>
              </a:buClr>
              <a:buFont typeface="Wingdings" pitchFamily="2" charset="2"/>
              <a:buNone/>
            </a:pPr>
            <a:r>
              <a:rPr lang="zh-CN" altLang="en-US" sz="2400" b="1">
                <a:solidFill>
                  <a:srgbClr val="000000"/>
                </a:solidFill>
                <a:latin typeface="楷体_GB2312" pitchFamily="49" charset="-122"/>
                <a:ea typeface="楷体_GB2312" pitchFamily="49" charset="-122"/>
              </a:rPr>
              <a:t>根据</a:t>
            </a:r>
            <a:r>
              <a:rPr lang="zh-CN" altLang="en-US" sz="2400" b="1">
                <a:solidFill>
                  <a:srgbClr val="000000"/>
                </a:solidFill>
                <a:latin typeface="Arial Narrow" pitchFamily="34" charset="0"/>
                <a:ea typeface="楷体_GB2312" pitchFamily="49" charset="-122"/>
              </a:rPr>
              <a:t>“</a:t>
            </a:r>
            <a:r>
              <a:rPr lang="zh-CN" altLang="en-US" sz="2400" b="1">
                <a:solidFill>
                  <a:srgbClr val="000000"/>
                </a:solidFill>
                <a:latin typeface="楷体_GB2312" pitchFamily="49" charset="-122"/>
                <a:ea typeface="楷体_GB2312" pitchFamily="49" charset="-122"/>
              </a:rPr>
              <a:t>虚断</a:t>
            </a:r>
            <a:r>
              <a:rPr lang="zh-CN" altLang="en-US" sz="2400" b="1">
                <a:solidFill>
                  <a:srgbClr val="000000"/>
                </a:solidFill>
                <a:latin typeface="Arial Narrow" pitchFamily="34" charset="0"/>
                <a:ea typeface="楷体_GB2312" pitchFamily="49" charset="-122"/>
              </a:rPr>
              <a:t>”</a:t>
            </a:r>
            <a:r>
              <a:rPr lang="zh-CN" altLang="en-US" sz="2400" b="1">
                <a:solidFill>
                  <a:srgbClr val="000000"/>
                </a:solidFill>
                <a:latin typeface="楷体_GB2312" pitchFamily="49" charset="-122"/>
                <a:ea typeface="楷体_GB2312" pitchFamily="49" charset="-122"/>
              </a:rPr>
              <a:t>，得</a:t>
            </a:r>
          </a:p>
        </p:txBody>
      </p:sp>
      <p:graphicFrame>
        <p:nvGraphicFramePr>
          <p:cNvPr id="27" name="Object 7"/>
          <p:cNvGraphicFramePr>
            <a:graphicFrameLocks noChangeAspect="1"/>
          </p:cNvGraphicFramePr>
          <p:nvPr/>
        </p:nvGraphicFramePr>
        <p:xfrm>
          <a:off x="3209925" y="1301750"/>
          <a:ext cx="1506538" cy="503238"/>
        </p:xfrm>
        <a:graphic>
          <a:graphicData uri="http://schemas.openxmlformats.org/presentationml/2006/ole">
            <p:oleObj spid="_x0000_s174083" name="Equation" r:id="rId6" imgW="685800" imgH="228600" progId="Equation.3">
              <p:embed/>
            </p:oleObj>
          </a:graphicData>
        </a:graphic>
      </p:graphicFrame>
      <p:graphicFrame>
        <p:nvGraphicFramePr>
          <p:cNvPr id="28" name="Object 8"/>
          <p:cNvGraphicFramePr>
            <a:graphicFrameLocks noChangeAspect="1"/>
          </p:cNvGraphicFramePr>
          <p:nvPr/>
        </p:nvGraphicFramePr>
        <p:xfrm>
          <a:off x="3276600" y="1911350"/>
          <a:ext cx="754063" cy="446088"/>
        </p:xfrm>
        <a:graphic>
          <a:graphicData uri="http://schemas.openxmlformats.org/presentationml/2006/ole">
            <p:oleObj spid="_x0000_s174084" name="Equation" r:id="rId7" imgW="342751" imgH="203112" progId="Equation.3">
              <p:embed/>
            </p:oleObj>
          </a:graphicData>
        </a:graphic>
      </p:graphicFrame>
      <p:grpSp>
        <p:nvGrpSpPr>
          <p:cNvPr id="2" name="Group 9"/>
          <p:cNvGrpSpPr>
            <a:grpSpLocks/>
          </p:cNvGrpSpPr>
          <p:nvPr/>
        </p:nvGrpSpPr>
        <p:grpSpPr bwMode="auto">
          <a:xfrm>
            <a:off x="836613" y="2322515"/>
            <a:ext cx="2705100" cy="855663"/>
            <a:chOff x="384" y="1789"/>
            <a:chExt cx="1704" cy="539"/>
          </a:xfrm>
        </p:grpSpPr>
        <p:sp>
          <p:nvSpPr>
            <p:cNvPr id="30" name="Rectangle 10"/>
            <p:cNvSpPr>
              <a:spLocks noChangeArrowheads="1"/>
            </p:cNvSpPr>
            <p:nvPr/>
          </p:nvSpPr>
          <p:spPr bwMode="auto">
            <a:xfrm>
              <a:off x="384" y="1878"/>
              <a:ext cx="684" cy="334"/>
            </a:xfrm>
            <a:prstGeom prst="rect">
              <a:avLst/>
            </a:prstGeom>
            <a:noFill/>
            <a:ln>
              <a:noFill/>
            </a:ln>
            <a:effectLs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smtClean="0">
                  <a:solidFill>
                    <a:srgbClr val="000000"/>
                  </a:solidFill>
                  <a:latin typeface="楷体_GB2312" pitchFamily="49" charset="-122"/>
                </a:rPr>
                <a:t>因此</a:t>
              </a:r>
            </a:p>
          </p:txBody>
        </p:sp>
        <p:graphicFrame>
          <p:nvGraphicFramePr>
            <p:cNvPr id="41992" name="Object 11"/>
            <p:cNvGraphicFramePr>
              <a:graphicFrameLocks noChangeAspect="1"/>
            </p:cNvGraphicFramePr>
            <p:nvPr/>
          </p:nvGraphicFramePr>
          <p:xfrm>
            <a:off x="1177" y="1789"/>
            <a:ext cx="911" cy="539"/>
          </p:xfrm>
          <a:graphic>
            <a:graphicData uri="http://schemas.openxmlformats.org/presentationml/2006/ole">
              <p:oleObj spid="_x0000_s174085" name="Equation" r:id="rId8" imgW="660240" imgH="393480" progId="Equation.DSMT4">
                <p:embed/>
              </p:oleObj>
            </a:graphicData>
          </a:graphic>
        </p:graphicFrame>
      </p:grpSp>
      <p:grpSp>
        <p:nvGrpSpPr>
          <p:cNvPr id="3" name="Group 12"/>
          <p:cNvGrpSpPr>
            <a:grpSpLocks/>
          </p:cNvGrpSpPr>
          <p:nvPr/>
        </p:nvGrpSpPr>
        <p:grpSpPr bwMode="auto">
          <a:xfrm>
            <a:off x="303213" y="3113088"/>
            <a:ext cx="4838700" cy="544512"/>
            <a:chOff x="108" y="1948"/>
            <a:chExt cx="3048" cy="343"/>
          </a:xfrm>
        </p:grpSpPr>
        <p:sp>
          <p:nvSpPr>
            <p:cNvPr id="33" name="Rectangle 13"/>
            <p:cNvSpPr>
              <a:spLocks noChangeArrowheads="1"/>
            </p:cNvSpPr>
            <p:nvPr/>
          </p:nvSpPr>
          <p:spPr bwMode="auto">
            <a:xfrm>
              <a:off x="108" y="1948"/>
              <a:ext cx="3048" cy="334"/>
            </a:xfrm>
            <a:prstGeom prst="rect">
              <a:avLst/>
            </a:prstGeom>
            <a:noFill/>
            <a:ln>
              <a:noFill/>
            </a:ln>
            <a:effectLs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smtClean="0">
                  <a:solidFill>
                    <a:srgbClr val="000000"/>
                  </a:solidFill>
                  <a:latin typeface="楷体_GB2312" pitchFamily="49" charset="-122"/>
                </a:rPr>
                <a:t>电容器被充电，其充电电流为</a:t>
              </a:r>
            </a:p>
          </p:txBody>
        </p:sp>
        <p:graphicFrame>
          <p:nvGraphicFramePr>
            <p:cNvPr id="41991" name="Object 14"/>
            <p:cNvGraphicFramePr>
              <a:graphicFrameLocks noChangeAspect="1"/>
            </p:cNvGraphicFramePr>
            <p:nvPr/>
          </p:nvGraphicFramePr>
          <p:xfrm>
            <a:off x="2749" y="2008"/>
            <a:ext cx="219" cy="283"/>
          </p:xfrm>
          <a:graphic>
            <a:graphicData uri="http://schemas.openxmlformats.org/presentationml/2006/ole">
              <p:oleObj spid="_x0000_s174086" name="公式" r:id="rId9" imgW="126835" imgH="202936" progId="Equation.3">
                <p:embed/>
              </p:oleObj>
            </a:graphicData>
          </a:graphic>
        </p:graphicFrame>
      </p:grpSp>
      <p:sp>
        <p:nvSpPr>
          <p:cNvPr id="35" name="Rectangle 15"/>
          <p:cNvSpPr>
            <a:spLocks noChangeArrowheads="1"/>
          </p:cNvSpPr>
          <p:nvPr/>
        </p:nvSpPr>
        <p:spPr bwMode="auto">
          <a:xfrm>
            <a:off x="398463" y="3722688"/>
            <a:ext cx="4857750" cy="530225"/>
          </a:xfrm>
          <a:prstGeom prst="rect">
            <a:avLst/>
          </a:prstGeom>
          <a:noFill/>
          <a:ln>
            <a:noFill/>
          </a:ln>
          <a:effectLs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smtClean="0">
                <a:solidFill>
                  <a:srgbClr val="000000"/>
                </a:solidFill>
              </a:rPr>
              <a:t>设电容器</a:t>
            </a:r>
            <a:r>
              <a:rPr lang="en-US" altLang="zh-CN" sz="2400" i="1" kern="0" smtClean="0">
                <a:solidFill>
                  <a:srgbClr val="000000"/>
                </a:solidFill>
                <a:latin typeface="Times New Roman" pitchFamily="18" charset="0"/>
              </a:rPr>
              <a:t>C</a:t>
            </a:r>
            <a:r>
              <a:rPr lang="zh-CN" altLang="en-US" sz="2400" kern="0" smtClean="0">
                <a:solidFill>
                  <a:srgbClr val="000000"/>
                </a:solidFill>
              </a:rPr>
              <a:t>的初始电压为零，则</a:t>
            </a:r>
          </a:p>
        </p:txBody>
      </p:sp>
      <p:graphicFrame>
        <p:nvGraphicFramePr>
          <p:cNvPr id="36" name="Object 16"/>
          <p:cNvGraphicFramePr>
            <a:graphicFrameLocks noChangeAspect="1"/>
          </p:cNvGraphicFramePr>
          <p:nvPr/>
        </p:nvGraphicFramePr>
        <p:xfrm>
          <a:off x="774700" y="4241800"/>
          <a:ext cx="3517900" cy="774700"/>
        </p:xfrm>
        <a:graphic>
          <a:graphicData uri="http://schemas.openxmlformats.org/presentationml/2006/ole">
            <p:oleObj spid="_x0000_s174087" name="Equation" r:id="rId10" imgW="1765080" imgH="393480" progId="Equation.DSMT4">
              <p:embed/>
            </p:oleObj>
          </a:graphicData>
        </a:graphic>
      </p:graphicFrame>
      <p:grpSp>
        <p:nvGrpSpPr>
          <p:cNvPr id="4" name="Group 17"/>
          <p:cNvGrpSpPr>
            <a:grpSpLocks/>
          </p:cNvGrpSpPr>
          <p:nvPr/>
        </p:nvGrpSpPr>
        <p:grpSpPr bwMode="auto">
          <a:xfrm>
            <a:off x="5162549" y="4227516"/>
            <a:ext cx="3143250" cy="855663"/>
            <a:chOff x="3252" y="3000"/>
            <a:chExt cx="1980" cy="539"/>
          </a:xfrm>
        </p:grpSpPr>
        <p:sp>
          <p:nvSpPr>
            <p:cNvPr id="38" name="AutoShape 18"/>
            <p:cNvSpPr>
              <a:spLocks noChangeArrowheads="1"/>
            </p:cNvSpPr>
            <p:nvPr/>
          </p:nvSpPr>
          <p:spPr bwMode="auto">
            <a:xfrm>
              <a:off x="3252" y="3194"/>
              <a:ext cx="288" cy="192"/>
            </a:xfrm>
            <a:prstGeom prst="rightArrow">
              <a:avLst>
                <a:gd name="adj1" fmla="val 50000"/>
                <a:gd name="adj2" fmla="val 37500"/>
              </a:avLst>
            </a:prstGeom>
            <a:solidFill>
              <a:srgbClr val="A3B2C1"/>
            </a:solidFill>
            <a:ln w="19050">
              <a:solidFill>
                <a:srgbClr val="000000"/>
              </a:solidFill>
              <a:miter lim="800000"/>
              <a:headEnd/>
              <a:tailEnd/>
            </a:ln>
            <a:effectLst/>
            <a:extLst/>
          </p:spPr>
          <p:txBody>
            <a:bodyPr wrap="none" anchor="ctr">
              <a:spAutoFit/>
            </a:bodyPr>
            <a:lstStyle/>
            <a:p>
              <a:pPr algn="ctr">
                <a:defRPr/>
              </a:pPr>
              <a:endParaRPr lang="zh-CN" altLang="en-US" b="1" kern="0">
                <a:solidFill>
                  <a:srgbClr val="000000"/>
                </a:solidFill>
                <a:latin typeface="Arial Narrow" pitchFamily="34" charset="0"/>
                <a:ea typeface="+mn-ea"/>
              </a:endParaRPr>
            </a:p>
          </p:txBody>
        </p:sp>
        <p:graphicFrame>
          <p:nvGraphicFramePr>
            <p:cNvPr id="41990" name="Object 19"/>
            <p:cNvGraphicFramePr>
              <a:graphicFrameLocks noChangeAspect="1"/>
            </p:cNvGraphicFramePr>
            <p:nvPr/>
          </p:nvGraphicFramePr>
          <p:xfrm>
            <a:off x="3848" y="3000"/>
            <a:ext cx="1384" cy="539"/>
          </p:xfrm>
          <a:graphic>
            <a:graphicData uri="http://schemas.openxmlformats.org/presentationml/2006/ole">
              <p:oleObj spid="_x0000_s174088" name="Equation" r:id="rId11" imgW="1002960" imgH="393480" progId="Equation.DSMT4">
                <p:embed/>
              </p:oleObj>
            </a:graphicData>
          </a:graphic>
        </p:graphicFrame>
      </p:grpSp>
      <p:sp>
        <p:nvSpPr>
          <p:cNvPr id="40" name="Rectangle 20"/>
          <p:cNvSpPr>
            <a:spLocks noChangeArrowheads="1"/>
          </p:cNvSpPr>
          <p:nvPr/>
        </p:nvSpPr>
        <p:spPr bwMode="auto">
          <a:xfrm>
            <a:off x="6948488" y="5094288"/>
            <a:ext cx="1858962" cy="457200"/>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buClr>
                <a:srgbClr val="CC0000"/>
              </a:buClr>
              <a:buFont typeface="Wingdings" pitchFamily="2" charset="2"/>
              <a:buNone/>
            </a:pPr>
            <a:r>
              <a:rPr lang="zh-CN" altLang="en-US" sz="2000" b="1">
                <a:solidFill>
                  <a:srgbClr val="000000"/>
                </a:solidFill>
                <a:latin typeface="楷体_GB2312" pitchFamily="49" charset="-122"/>
                <a:ea typeface="楷体_GB2312" pitchFamily="49" charset="-122"/>
              </a:rPr>
              <a:t>（积分运算）</a:t>
            </a:r>
          </a:p>
        </p:txBody>
      </p:sp>
      <p:sp>
        <p:nvSpPr>
          <p:cNvPr id="22" name="Text Box 54"/>
          <p:cNvSpPr txBox="1">
            <a:spLocks noChangeArrowheads="1"/>
          </p:cNvSpPr>
          <p:nvPr/>
        </p:nvSpPr>
        <p:spPr bwMode="auto">
          <a:xfrm>
            <a:off x="214313" y="5643563"/>
            <a:ext cx="8763000" cy="1130760"/>
          </a:xfrm>
          <a:prstGeom prst="rect">
            <a:avLst/>
          </a:prstGeom>
          <a:noFill/>
          <a:ln w="9525" algn="ctr">
            <a:noFill/>
            <a:miter lim="800000"/>
            <a:headEnd/>
            <a:tailEnd/>
          </a:ln>
        </p:spPr>
        <p:txBody>
          <a:bodyPr lIns="90000" tIns="46800" rIns="90000" bIns="46800">
            <a:spAutoFit/>
          </a:bodyPr>
          <a:lstStyle/>
          <a:p>
            <a:pPr>
              <a:lnSpc>
                <a:spcPct val="150000"/>
              </a:lnSpc>
              <a:spcBef>
                <a:spcPct val="50000"/>
              </a:spcBef>
            </a:pPr>
            <a:r>
              <a:rPr lang="zh-CN" altLang="en-US" sz="2400" b="1" dirty="0"/>
              <a:t>输出电压</a:t>
            </a:r>
            <a:r>
              <a:rPr lang="en-US" altLang="zh-CN" sz="2400" b="1" dirty="0" err="1"/>
              <a:t>v</a:t>
            </a:r>
            <a:r>
              <a:rPr lang="en-US" altLang="zh-CN" sz="2400" b="1" baseline="-25000" dirty="0" err="1"/>
              <a:t>o</a:t>
            </a:r>
            <a:r>
              <a:rPr lang="zh-CN" altLang="en-US" sz="2400" b="1" dirty="0"/>
              <a:t>为输入电压</a:t>
            </a:r>
            <a:r>
              <a:rPr lang="en-US" altLang="zh-CN" sz="2400" b="1" dirty="0"/>
              <a:t>v</a:t>
            </a:r>
            <a:r>
              <a:rPr lang="en-US" altLang="zh-CN" sz="2400" b="1" baseline="-25000" dirty="0"/>
              <a:t>i</a:t>
            </a:r>
            <a:r>
              <a:rPr lang="zh-CN" altLang="en-US" sz="2400" b="1" dirty="0"/>
              <a:t>对时间的积分，其实质是电容两端电压</a:t>
            </a:r>
            <a:r>
              <a:rPr lang="en-US" altLang="zh-CN" sz="2400" b="1" dirty="0" err="1"/>
              <a:t>v</a:t>
            </a:r>
            <a:r>
              <a:rPr lang="en-US" altLang="zh-CN" sz="2400" b="1" baseline="-25000" dirty="0" err="1"/>
              <a:t>c</a:t>
            </a:r>
            <a:r>
              <a:rPr lang="zh-CN" altLang="en-US" sz="2400" b="1" dirty="0"/>
              <a:t>为流过电容电流</a:t>
            </a:r>
            <a:r>
              <a:rPr lang="en-US" altLang="zh-CN" sz="2400" b="1" dirty="0" err="1"/>
              <a:t>i</a:t>
            </a:r>
            <a:r>
              <a:rPr lang="en-US" altLang="zh-CN" sz="2400" b="1" baseline="-25000" dirty="0" err="1"/>
              <a:t>c</a:t>
            </a:r>
            <a:r>
              <a:rPr lang="zh-CN" altLang="en-US" sz="2400" b="1" dirty="0"/>
              <a:t>的</a:t>
            </a:r>
            <a:r>
              <a:rPr lang="zh-CN" altLang="en-US" sz="2400" b="1" dirty="0" smtClean="0"/>
              <a:t>积分。</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down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strips(downRigh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trips(downRigh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downRigh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strips(downRigh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strips(downRigh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strips(downRigh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strips(downRight)">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strips(downRight)">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35" grpId="0" autoUpdateAnimBg="0"/>
      <p:bldP spid="40" grpId="0" autoUpdateAnimBg="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74625" y="30163"/>
            <a:ext cx="3670300" cy="755650"/>
          </a:xfrm>
          <a:noFill/>
        </p:spPr>
        <p:txBody>
          <a:bodyPr/>
          <a:lstStyle/>
          <a:p>
            <a:pPr eaLnBrk="1" hangingPunct="1"/>
            <a:r>
              <a:rPr lang="zh-CN" altLang="en-US" sz="3600" b="1" smtClean="0">
                <a:solidFill>
                  <a:srgbClr val="800000"/>
                </a:solidFill>
              </a:rPr>
              <a:t>势垒电容</a:t>
            </a:r>
            <a:r>
              <a:rPr lang="en-US" altLang="zh-CN" sz="3600" b="1" smtClean="0">
                <a:solidFill>
                  <a:srgbClr val="800000"/>
                </a:solidFill>
              </a:rPr>
              <a:t>C</a:t>
            </a:r>
            <a:r>
              <a:rPr lang="en-US" altLang="zh-CN" sz="3600" b="1" baseline="-30000" smtClean="0">
                <a:solidFill>
                  <a:srgbClr val="800000"/>
                </a:solidFill>
              </a:rPr>
              <a:t>B</a:t>
            </a:r>
            <a:r>
              <a:rPr lang="en-US" altLang="zh-CN" sz="3600" b="1" smtClean="0">
                <a:solidFill>
                  <a:srgbClr val="800000"/>
                </a:solidFill>
              </a:rPr>
              <a:t> </a:t>
            </a:r>
            <a:r>
              <a:rPr lang="en-US" altLang="zh-CN" smtClean="0"/>
              <a:t> </a:t>
            </a:r>
          </a:p>
        </p:txBody>
      </p:sp>
      <p:sp>
        <p:nvSpPr>
          <p:cNvPr id="34819" name="Text Box 3"/>
          <p:cNvSpPr txBox="1">
            <a:spLocks noChangeArrowheads="1"/>
          </p:cNvSpPr>
          <p:nvPr/>
        </p:nvSpPr>
        <p:spPr bwMode="auto">
          <a:xfrm>
            <a:off x="498475" y="881055"/>
            <a:ext cx="7696200" cy="979487"/>
          </a:xfrm>
          <a:prstGeom prst="rect">
            <a:avLst/>
          </a:prstGeom>
          <a:noFill/>
          <a:ln w="12700">
            <a:noFill/>
            <a:miter lim="800000"/>
            <a:headEnd/>
            <a:tailEnd/>
          </a:ln>
        </p:spPr>
        <p:txBody>
          <a:bodyPr>
            <a:spAutoFit/>
          </a:bodyPr>
          <a:lstStyle/>
          <a:p>
            <a:pPr algn="just" eaLnBrk="0" hangingPunct="0">
              <a:lnSpc>
                <a:spcPct val="120000"/>
              </a:lnSpc>
            </a:pPr>
            <a:r>
              <a:rPr kumimoji="1" lang="zh-CN" altLang="en-US" sz="2400" b="1" dirty="0">
                <a:solidFill>
                  <a:schemeClr val="accent2"/>
                </a:solidFill>
                <a:latin typeface="宋体" pitchFamily="2" charset="-122"/>
              </a:rPr>
              <a:t>当外加反向电压增大时，耗尽层变宽，空间电荷量增加，相当于电容的充电。</a:t>
            </a:r>
          </a:p>
        </p:txBody>
      </p:sp>
      <p:pic>
        <p:nvPicPr>
          <p:cNvPr id="80900" name="Picture 4" descr="1"/>
          <p:cNvPicPr>
            <a:picLocks noChangeAspect="1" noChangeArrowheads="1"/>
          </p:cNvPicPr>
          <p:nvPr/>
        </p:nvPicPr>
        <p:blipFill>
          <a:blip r:embed="rId3"/>
          <a:srcRect/>
          <a:stretch>
            <a:fillRect/>
          </a:stretch>
        </p:blipFill>
        <p:spPr bwMode="auto">
          <a:xfrm>
            <a:off x="1371600" y="2995644"/>
            <a:ext cx="6172200" cy="2362200"/>
          </a:xfrm>
          <a:prstGeom prst="rect">
            <a:avLst/>
          </a:prstGeom>
          <a:noFill/>
          <a:ln w="9525">
            <a:noFill/>
            <a:miter lim="800000"/>
            <a:headEnd/>
            <a:tailEnd/>
          </a:ln>
        </p:spPr>
      </p:pic>
      <p:sp>
        <p:nvSpPr>
          <p:cNvPr id="34821" name="Text Box 5"/>
          <p:cNvSpPr txBox="1">
            <a:spLocks noChangeArrowheads="1"/>
          </p:cNvSpPr>
          <p:nvPr/>
        </p:nvSpPr>
        <p:spPr bwMode="auto">
          <a:xfrm>
            <a:off x="246008" y="5611840"/>
            <a:ext cx="8588375" cy="646113"/>
          </a:xfrm>
          <a:prstGeom prst="rect">
            <a:avLst/>
          </a:prstGeom>
          <a:noFill/>
          <a:ln w="19050">
            <a:noFill/>
            <a:miter lim="800000"/>
            <a:headEnd/>
            <a:tailEnd/>
          </a:ln>
        </p:spPr>
        <p:txBody>
          <a:bodyPr>
            <a:spAutoFit/>
          </a:bodyPr>
          <a:lstStyle/>
          <a:p>
            <a:pPr>
              <a:lnSpc>
                <a:spcPct val="150000"/>
              </a:lnSpc>
              <a:spcBef>
                <a:spcPct val="20000"/>
              </a:spcBef>
            </a:pPr>
            <a:r>
              <a:rPr kumimoji="1" lang="zh-CN" altLang="en-US" sz="2400" b="1" dirty="0">
                <a:solidFill>
                  <a:srgbClr val="000000"/>
                </a:solidFill>
                <a:latin typeface="宋体" pitchFamily="2" charset="-122"/>
              </a:rPr>
              <a:t>耗尽层宽窄变化所等效的电容为</a:t>
            </a:r>
            <a:r>
              <a:rPr kumimoji="1" lang="zh-CN" altLang="en-US" sz="2400" b="1" dirty="0">
                <a:solidFill>
                  <a:srgbClr val="A50021"/>
                </a:solidFill>
                <a:latin typeface="Times New Roman" pitchFamily="18" charset="0"/>
              </a:rPr>
              <a:t>势垒电容 </a:t>
            </a:r>
            <a:r>
              <a:rPr kumimoji="1" lang="zh-CN" altLang="en-US" sz="2400" b="1" dirty="0">
                <a:solidFill>
                  <a:srgbClr val="336600"/>
                </a:solidFill>
                <a:latin typeface="Times New Roman" pitchFamily="18" charset="0"/>
              </a:rPr>
              <a:t>，用</a:t>
            </a:r>
            <a:r>
              <a:rPr kumimoji="1" lang="en-US" altLang="zh-CN" sz="2400" b="1" dirty="0">
                <a:solidFill>
                  <a:srgbClr val="336600"/>
                </a:solidFill>
                <a:latin typeface="Times New Roman" pitchFamily="18" charset="0"/>
              </a:rPr>
              <a:t>C</a:t>
            </a:r>
            <a:r>
              <a:rPr kumimoji="1" lang="en-US" altLang="zh-CN" sz="2400" b="1" baseline="-25000" dirty="0">
                <a:solidFill>
                  <a:srgbClr val="336600"/>
                </a:solidFill>
                <a:latin typeface="Times New Roman" pitchFamily="18" charset="0"/>
              </a:rPr>
              <a:t>B</a:t>
            </a:r>
            <a:r>
              <a:rPr kumimoji="1" lang="zh-CN" altLang="en-US" sz="2400" b="1" dirty="0">
                <a:solidFill>
                  <a:srgbClr val="336600"/>
                </a:solidFill>
                <a:latin typeface="Times New Roman" pitchFamily="18" charset="0"/>
              </a:rPr>
              <a:t>表示。</a:t>
            </a:r>
            <a:endParaRPr lang="zh-CN" altLang="en-US" sz="2400" b="1" dirty="0">
              <a:latin typeface="Times New Roman" pitchFamily="18" charset="0"/>
            </a:endParaRPr>
          </a:p>
        </p:txBody>
      </p:sp>
      <p:sp>
        <p:nvSpPr>
          <p:cNvPr id="80902" name="Line 6"/>
          <p:cNvSpPr>
            <a:spLocks noChangeShapeType="1"/>
          </p:cNvSpPr>
          <p:nvPr/>
        </p:nvSpPr>
        <p:spPr bwMode="auto">
          <a:xfrm>
            <a:off x="2971800" y="2919444"/>
            <a:ext cx="0" cy="609600"/>
          </a:xfrm>
          <a:prstGeom prst="line">
            <a:avLst/>
          </a:prstGeom>
          <a:noFill/>
          <a:ln w="19050">
            <a:solidFill>
              <a:srgbClr val="0000FF"/>
            </a:solidFill>
            <a:prstDash val="dash"/>
            <a:round/>
            <a:headEnd/>
            <a:tailEnd/>
          </a:ln>
        </p:spPr>
        <p:txBody>
          <a:bodyPr/>
          <a:lstStyle/>
          <a:p>
            <a:endParaRPr lang="zh-CN" altLang="en-US"/>
          </a:p>
        </p:txBody>
      </p:sp>
      <p:sp>
        <p:nvSpPr>
          <p:cNvPr id="80903" name="Line 7"/>
          <p:cNvSpPr>
            <a:spLocks noChangeShapeType="1"/>
          </p:cNvSpPr>
          <p:nvPr/>
        </p:nvSpPr>
        <p:spPr bwMode="auto">
          <a:xfrm>
            <a:off x="3581400" y="2919444"/>
            <a:ext cx="0" cy="609600"/>
          </a:xfrm>
          <a:prstGeom prst="line">
            <a:avLst/>
          </a:prstGeom>
          <a:noFill/>
          <a:ln w="19050">
            <a:solidFill>
              <a:srgbClr val="0000FF"/>
            </a:solidFill>
            <a:prstDash val="dash"/>
            <a:round/>
            <a:headEnd/>
            <a:tailEnd/>
          </a:ln>
        </p:spPr>
        <p:txBody>
          <a:bodyPr/>
          <a:lstStyle/>
          <a:p>
            <a:endParaRPr lang="zh-CN" altLang="en-US"/>
          </a:p>
        </p:txBody>
      </p:sp>
      <p:sp>
        <p:nvSpPr>
          <p:cNvPr id="80904" name="Line 8"/>
          <p:cNvSpPr>
            <a:spLocks noChangeShapeType="1"/>
          </p:cNvSpPr>
          <p:nvPr/>
        </p:nvSpPr>
        <p:spPr bwMode="auto">
          <a:xfrm>
            <a:off x="2743200" y="2919444"/>
            <a:ext cx="0" cy="609600"/>
          </a:xfrm>
          <a:prstGeom prst="line">
            <a:avLst/>
          </a:prstGeom>
          <a:noFill/>
          <a:ln w="19050">
            <a:solidFill>
              <a:srgbClr val="FF0000"/>
            </a:solidFill>
            <a:prstDash val="dash"/>
            <a:round/>
            <a:headEnd/>
            <a:tailEnd/>
          </a:ln>
        </p:spPr>
        <p:txBody>
          <a:bodyPr/>
          <a:lstStyle/>
          <a:p>
            <a:endParaRPr lang="zh-CN" altLang="en-US"/>
          </a:p>
        </p:txBody>
      </p:sp>
      <p:sp>
        <p:nvSpPr>
          <p:cNvPr id="80905" name="Line 9"/>
          <p:cNvSpPr>
            <a:spLocks noChangeShapeType="1"/>
          </p:cNvSpPr>
          <p:nvPr/>
        </p:nvSpPr>
        <p:spPr bwMode="auto">
          <a:xfrm>
            <a:off x="3810000" y="2919444"/>
            <a:ext cx="0" cy="609600"/>
          </a:xfrm>
          <a:prstGeom prst="line">
            <a:avLst/>
          </a:prstGeom>
          <a:noFill/>
          <a:ln w="19050">
            <a:solidFill>
              <a:srgbClr val="FF0000"/>
            </a:solidFill>
            <a:prstDash val="dash"/>
            <a:round/>
            <a:headEnd/>
            <a:tailEnd/>
          </a:ln>
        </p:spPr>
        <p:txBody>
          <a:bodyPr/>
          <a:lstStyle/>
          <a:p>
            <a:endParaRPr lang="zh-CN" altLang="en-US"/>
          </a:p>
        </p:txBody>
      </p:sp>
      <p:sp>
        <p:nvSpPr>
          <p:cNvPr id="80906" name="Text Box 10"/>
          <p:cNvSpPr txBox="1">
            <a:spLocks noChangeArrowheads="1"/>
          </p:cNvSpPr>
          <p:nvPr/>
        </p:nvSpPr>
        <p:spPr bwMode="auto">
          <a:xfrm>
            <a:off x="3048000" y="3208369"/>
            <a:ext cx="438150" cy="396875"/>
          </a:xfrm>
          <a:prstGeom prst="rect">
            <a:avLst/>
          </a:prstGeom>
          <a:noFill/>
          <a:ln w="19050">
            <a:noFill/>
            <a:miter lim="800000"/>
            <a:headEnd/>
            <a:tailEnd/>
          </a:ln>
        </p:spPr>
        <p:txBody>
          <a:bodyPr wrap="none">
            <a:spAutoFit/>
          </a:bodyPr>
          <a:lstStyle/>
          <a:p>
            <a:r>
              <a:rPr lang="en-US" altLang="zh-CN" sz="2000" b="1">
                <a:solidFill>
                  <a:srgbClr val="CC00CC"/>
                </a:solidFill>
                <a:latin typeface="Times New Roman" pitchFamily="18" charset="0"/>
              </a:rPr>
              <a:t>W</a:t>
            </a:r>
          </a:p>
        </p:txBody>
      </p:sp>
      <p:sp>
        <p:nvSpPr>
          <p:cNvPr id="80907" name="Text Box 11"/>
          <p:cNvSpPr txBox="1">
            <a:spLocks noChangeArrowheads="1"/>
          </p:cNvSpPr>
          <p:nvPr/>
        </p:nvSpPr>
        <p:spPr bwMode="auto">
          <a:xfrm>
            <a:off x="2743200" y="2903569"/>
            <a:ext cx="1092200" cy="396875"/>
          </a:xfrm>
          <a:prstGeom prst="rect">
            <a:avLst/>
          </a:prstGeom>
          <a:noFill/>
          <a:ln w="19050">
            <a:noFill/>
            <a:miter lim="800000"/>
            <a:headEnd/>
            <a:tailEnd/>
          </a:ln>
        </p:spPr>
        <p:txBody>
          <a:bodyPr wrap="none">
            <a:spAutoFit/>
          </a:bodyPr>
          <a:lstStyle/>
          <a:p>
            <a:r>
              <a:rPr lang="en-US" altLang="zh-CN" sz="2000" b="1">
                <a:solidFill>
                  <a:srgbClr val="CC00CC"/>
                </a:solidFill>
                <a:latin typeface="Times New Roman" pitchFamily="18" charset="0"/>
              </a:rPr>
              <a:t>W+△W</a:t>
            </a:r>
          </a:p>
        </p:txBody>
      </p:sp>
      <p:sp>
        <p:nvSpPr>
          <p:cNvPr id="80908" name="Line 12"/>
          <p:cNvSpPr>
            <a:spLocks noChangeShapeType="1"/>
          </p:cNvSpPr>
          <p:nvPr/>
        </p:nvSpPr>
        <p:spPr bwMode="auto">
          <a:xfrm>
            <a:off x="2362200" y="3071844"/>
            <a:ext cx="381000" cy="0"/>
          </a:xfrm>
          <a:prstGeom prst="line">
            <a:avLst/>
          </a:prstGeom>
          <a:noFill/>
          <a:ln w="19050">
            <a:solidFill>
              <a:schemeClr val="tx1"/>
            </a:solidFill>
            <a:round/>
            <a:headEnd/>
            <a:tailEnd type="triangle" w="med" len="med"/>
          </a:ln>
        </p:spPr>
        <p:txBody>
          <a:bodyPr/>
          <a:lstStyle/>
          <a:p>
            <a:endParaRPr lang="zh-CN" altLang="en-US"/>
          </a:p>
        </p:txBody>
      </p:sp>
      <p:sp>
        <p:nvSpPr>
          <p:cNvPr id="80909" name="Line 13"/>
          <p:cNvSpPr>
            <a:spLocks noChangeShapeType="1"/>
          </p:cNvSpPr>
          <p:nvPr/>
        </p:nvSpPr>
        <p:spPr bwMode="auto">
          <a:xfrm flipH="1">
            <a:off x="3810000" y="3071844"/>
            <a:ext cx="228600" cy="0"/>
          </a:xfrm>
          <a:prstGeom prst="line">
            <a:avLst/>
          </a:prstGeom>
          <a:noFill/>
          <a:ln w="19050">
            <a:solidFill>
              <a:schemeClr val="tx1"/>
            </a:solidFill>
            <a:round/>
            <a:headEnd/>
            <a:tailEnd type="triangle" w="med" len="med"/>
          </a:ln>
        </p:spPr>
        <p:txBody>
          <a:bodyPr/>
          <a:lstStyle/>
          <a:p>
            <a:endParaRPr lang="zh-CN" altLang="en-US"/>
          </a:p>
        </p:txBody>
      </p:sp>
      <p:sp>
        <p:nvSpPr>
          <p:cNvPr id="80910" name="Line 14"/>
          <p:cNvSpPr>
            <a:spLocks noChangeShapeType="1"/>
          </p:cNvSpPr>
          <p:nvPr/>
        </p:nvSpPr>
        <p:spPr bwMode="auto">
          <a:xfrm>
            <a:off x="3352800" y="3376644"/>
            <a:ext cx="228600" cy="0"/>
          </a:xfrm>
          <a:prstGeom prst="line">
            <a:avLst/>
          </a:prstGeom>
          <a:noFill/>
          <a:ln w="19050">
            <a:solidFill>
              <a:schemeClr val="tx1"/>
            </a:solidFill>
            <a:round/>
            <a:headEnd/>
            <a:tailEnd type="triangle" w="med" len="med"/>
          </a:ln>
        </p:spPr>
        <p:txBody>
          <a:bodyPr/>
          <a:lstStyle/>
          <a:p>
            <a:endParaRPr lang="zh-CN" altLang="en-US"/>
          </a:p>
        </p:txBody>
      </p:sp>
      <p:sp>
        <p:nvSpPr>
          <p:cNvPr id="80911" name="Line 15"/>
          <p:cNvSpPr>
            <a:spLocks noChangeShapeType="1"/>
          </p:cNvSpPr>
          <p:nvPr/>
        </p:nvSpPr>
        <p:spPr bwMode="auto">
          <a:xfrm flipH="1">
            <a:off x="2971800" y="3376644"/>
            <a:ext cx="152400" cy="0"/>
          </a:xfrm>
          <a:prstGeom prst="line">
            <a:avLst/>
          </a:prstGeom>
          <a:noFill/>
          <a:ln w="19050">
            <a:solidFill>
              <a:schemeClr val="tx1"/>
            </a:solidFill>
            <a:round/>
            <a:headEnd/>
            <a:tailEnd type="triangle" w="med" len="med"/>
          </a:ln>
        </p:spPr>
        <p:txBody>
          <a:bodyPr/>
          <a:lstStyle/>
          <a:p>
            <a:endParaRPr lang="zh-CN" altLang="en-US"/>
          </a:p>
        </p:txBody>
      </p:sp>
      <p:sp>
        <p:nvSpPr>
          <p:cNvPr id="16" name="Text Box 3"/>
          <p:cNvSpPr txBox="1">
            <a:spLocks noChangeArrowheads="1"/>
          </p:cNvSpPr>
          <p:nvPr/>
        </p:nvSpPr>
        <p:spPr bwMode="auto">
          <a:xfrm>
            <a:off x="498475" y="1854192"/>
            <a:ext cx="7696200" cy="979488"/>
          </a:xfrm>
          <a:prstGeom prst="rect">
            <a:avLst/>
          </a:prstGeom>
          <a:noFill/>
          <a:ln w="12700">
            <a:noFill/>
            <a:miter lim="800000"/>
            <a:headEnd/>
            <a:tailEnd/>
          </a:ln>
        </p:spPr>
        <p:txBody>
          <a:bodyPr>
            <a:spAutoFit/>
          </a:bodyPr>
          <a:lstStyle/>
          <a:p>
            <a:pPr algn="just" eaLnBrk="0" hangingPunct="0">
              <a:lnSpc>
                <a:spcPct val="120000"/>
              </a:lnSpc>
            </a:pPr>
            <a:r>
              <a:rPr kumimoji="1" lang="zh-CN" altLang="en-US" sz="2400" b="1" dirty="0">
                <a:solidFill>
                  <a:schemeClr val="accent2"/>
                </a:solidFill>
                <a:latin typeface="宋体" pitchFamily="2" charset="-122"/>
              </a:rPr>
              <a:t>当外加反向电压降低时，耗尽层变窄，空间电荷量减小，相当于电容的放电。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1"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484136" y="650840"/>
            <a:ext cx="7797800" cy="3654425"/>
          </a:xfrm>
          <a:noFill/>
        </p:spPr>
        <p:txBody>
          <a:bodyPr/>
          <a:lstStyle/>
          <a:p>
            <a:pPr eaLnBrk="1" hangingPunct="1"/>
            <a:r>
              <a:rPr lang="en-US" altLang="zh-CN" sz="2800" b="1" dirty="0" smtClean="0">
                <a:solidFill>
                  <a:srgbClr val="000066"/>
                </a:solidFill>
                <a:latin typeface="Times New Roman" pitchFamily="18" charset="0"/>
              </a:rPr>
              <a:t>PN</a:t>
            </a:r>
            <a:r>
              <a:rPr lang="zh-CN" altLang="en-US" sz="2800" b="1" dirty="0" smtClean="0">
                <a:solidFill>
                  <a:srgbClr val="000066"/>
                </a:solidFill>
                <a:latin typeface="Times New Roman" pitchFamily="18" charset="0"/>
              </a:rPr>
              <a:t>结上的总电容</a:t>
            </a:r>
            <a:r>
              <a:rPr lang="en-US" altLang="zh-CN" sz="2800" b="1" i="1" dirty="0" err="1" smtClean="0">
                <a:solidFill>
                  <a:srgbClr val="000066"/>
                </a:solidFill>
                <a:latin typeface="Times New Roman" pitchFamily="18" charset="0"/>
              </a:rPr>
              <a:t>C</a:t>
            </a:r>
            <a:r>
              <a:rPr lang="en-US" altLang="zh-CN" sz="2800" b="1" i="1" baseline="-25000" dirty="0" err="1" smtClean="0">
                <a:solidFill>
                  <a:srgbClr val="000066"/>
                </a:solidFill>
                <a:latin typeface="Times New Roman" pitchFamily="18" charset="0"/>
              </a:rPr>
              <a:t>j</a:t>
            </a:r>
            <a:r>
              <a:rPr lang="en-US" altLang="zh-CN" sz="2800" b="1" i="1" baseline="-25000" dirty="0" smtClean="0">
                <a:solidFill>
                  <a:srgbClr val="000066"/>
                </a:solidFill>
                <a:latin typeface="Times New Roman" pitchFamily="18" charset="0"/>
              </a:rPr>
              <a:t> </a:t>
            </a:r>
            <a:r>
              <a:rPr lang="en-US" altLang="zh-CN" sz="2800" b="1" dirty="0" smtClean="0">
                <a:solidFill>
                  <a:srgbClr val="000066"/>
                </a:solidFill>
                <a:latin typeface="Times New Roman" pitchFamily="18" charset="0"/>
              </a:rPr>
              <a:t>——</a:t>
            </a:r>
            <a:r>
              <a:rPr lang="zh-CN" altLang="en-US" sz="2800" b="1" dirty="0" smtClean="0">
                <a:solidFill>
                  <a:srgbClr val="FA0000"/>
                </a:solidFill>
                <a:latin typeface="Times New Roman" pitchFamily="18" charset="0"/>
              </a:rPr>
              <a:t>结电容</a:t>
            </a:r>
            <a:r>
              <a:rPr lang="zh-CN" altLang="en-US" sz="2800" b="1" dirty="0" smtClean="0">
                <a:solidFill>
                  <a:srgbClr val="000066"/>
                </a:solidFill>
                <a:latin typeface="Times New Roman" pitchFamily="18" charset="0"/>
              </a:rPr>
              <a:t>，是势垒电容与扩散电容之和。</a:t>
            </a:r>
          </a:p>
          <a:p>
            <a:pPr algn="just" eaLnBrk="1" hangingPunct="1">
              <a:lnSpc>
                <a:spcPct val="130000"/>
              </a:lnSpc>
              <a:spcBef>
                <a:spcPct val="50000"/>
              </a:spcBef>
              <a:buClr>
                <a:schemeClr val="bg1"/>
              </a:buClr>
              <a:buFontTx/>
              <a:buNone/>
            </a:pPr>
            <a:r>
              <a:rPr lang="zh-CN" altLang="en-US" sz="2800" b="1" dirty="0" smtClean="0">
                <a:solidFill>
                  <a:schemeClr val="accent2"/>
                </a:solidFill>
                <a:latin typeface="Times New Roman" pitchFamily="18" charset="0"/>
              </a:rPr>
              <a:t>                          即</a:t>
            </a:r>
            <a:r>
              <a:rPr lang="en-US" altLang="zh-CN" sz="2800" b="1" i="1" dirty="0" err="1" smtClean="0">
                <a:solidFill>
                  <a:schemeClr val="accent2"/>
                </a:solidFill>
                <a:latin typeface="Times New Roman" pitchFamily="18" charset="0"/>
              </a:rPr>
              <a:t>C</a:t>
            </a:r>
            <a:r>
              <a:rPr lang="en-US" altLang="zh-CN" sz="2800" b="1" i="1" baseline="-25000" dirty="0" err="1" smtClean="0">
                <a:solidFill>
                  <a:schemeClr val="accent2"/>
                </a:solidFill>
                <a:latin typeface="Times New Roman" pitchFamily="18" charset="0"/>
              </a:rPr>
              <a:t>j</a:t>
            </a:r>
            <a:r>
              <a:rPr lang="zh-CN" altLang="en-US" sz="2800" b="1" dirty="0" smtClean="0">
                <a:solidFill>
                  <a:schemeClr val="accent2"/>
                </a:solidFill>
                <a:latin typeface="Times New Roman" pitchFamily="18" charset="0"/>
              </a:rPr>
              <a:t>＝</a:t>
            </a:r>
            <a:r>
              <a:rPr lang="zh-CN" altLang="en-US" sz="2800" b="1" i="1" dirty="0" smtClean="0">
                <a:solidFill>
                  <a:schemeClr val="accent2"/>
                </a:solidFill>
                <a:latin typeface="Times New Roman" pitchFamily="18" charset="0"/>
              </a:rPr>
              <a:t>Ｃ</a:t>
            </a:r>
            <a:r>
              <a:rPr lang="en-US" altLang="zh-CN" sz="2800" b="1" baseline="-25000" dirty="0" smtClean="0">
                <a:solidFill>
                  <a:schemeClr val="accent2"/>
                </a:solidFill>
                <a:latin typeface="Times New Roman" pitchFamily="18" charset="0"/>
              </a:rPr>
              <a:t>B</a:t>
            </a:r>
            <a:r>
              <a:rPr lang="zh-CN" altLang="en-US" sz="2800" b="1" dirty="0" smtClean="0">
                <a:solidFill>
                  <a:schemeClr val="accent2"/>
                </a:solidFill>
                <a:latin typeface="Times New Roman" pitchFamily="18" charset="0"/>
              </a:rPr>
              <a:t>＋</a:t>
            </a:r>
            <a:r>
              <a:rPr lang="zh-CN" altLang="en-US" sz="2800" b="1" i="1" dirty="0" smtClean="0">
                <a:solidFill>
                  <a:schemeClr val="accent2"/>
                </a:solidFill>
                <a:latin typeface="Times New Roman" pitchFamily="18" charset="0"/>
              </a:rPr>
              <a:t>Ｃ</a:t>
            </a:r>
            <a:r>
              <a:rPr lang="zh-CN" altLang="en-US" sz="2800" b="1" baseline="-25000" dirty="0" smtClean="0">
                <a:solidFill>
                  <a:schemeClr val="accent2"/>
                </a:solidFill>
                <a:latin typeface="Times New Roman" pitchFamily="18" charset="0"/>
              </a:rPr>
              <a:t>Ｄ</a:t>
            </a:r>
            <a:endParaRPr lang="zh-CN" altLang="en-US" sz="2800" b="1" dirty="0" smtClean="0">
              <a:solidFill>
                <a:schemeClr val="accent2"/>
              </a:solidFill>
              <a:latin typeface="Times New Roman" pitchFamily="18" charset="0"/>
            </a:endParaRPr>
          </a:p>
          <a:p>
            <a:pPr algn="just" eaLnBrk="1" hangingPunct="1">
              <a:lnSpc>
                <a:spcPct val="130000"/>
              </a:lnSpc>
              <a:spcBef>
                <a:spcPct val="50000"/>
              </a:spcBef>
              <a:buClr>
                <a:schemeClr val="bg1"/>
              </a:buClr>
              <a:buFontTx/>
              <a:buNone/>
            </a:pPr>
            <a:r>
              <a:rPr lang="zh-CN" altLang="en-US" sz="2800" b="1" dirty="0" smtClean="0">
                <a:solidFill>
                  <a:schemeClr val="accent2"/>
                </a:solidFill>
                <a:latin typeface="Times New Roman" pitchFamily="18" charset="0"/>
              </a:rPr>
              <a:t>    一般说来</a:t>
            </a:r>
            <a:r>
              <a:rPr lang="en-US" altLang="zh-CN" sz="2800" b="1" dirty="0" smtClean="0">
                <a:solidFill>
                  <a:schemeClr val="accent2"/>
                </a:solidFill>
                <a:latin typeface="Times New Roman" pitchFamily="18" charset="0"/>
              </a:rPr>
              <a:t>, PN</a:t>
            </a:r>
            <a:r>
              <a:rPr lang="zh-CN" altLang="en-US" sz="2800" b="1" dirty="0" smtClean="0">
                <a:solidFill>
                  <a:schemeClr val="accent2"/>
                </a:solidFill>
                <a:latin typeface="Times New Roman" pitchFamily="18" charset="0"/>
              </a:rPr>
              <a:t>结正偏时</a:t>
            </a:r>
            <a:r>
              <a:rPr lang="en-US" altLang="zh-CN" sz="2800" b="1" dirty="0" smtClean="0">
                <a:solidFill>
                  <a:schemeClr val="accent2"/>
                </a:solidFill>
                <a:latin typeface="Times New Roman" pitchFamily="18" charset="0"/>
              </a:rPr>
              <a:t>, </a:t>
            </a:r>
            <a:r>
              <a:rPr lang="zh-CN" altLang="en-US" sz="2800" b="1" dirty="0" smtClean="0">
                <a:solidFill>
                  <a:schemeClr val="accent2"/>
                </a:solidFill>
                <a:latin typeface="Times New Roman" pitchFamily="18" charset="0"/>
              </a:rPr>
              <a:t>扩散电容起主要作用</a:t>
            </a:r>
            <a:r>
              <a:rPr lang="en-US" altLang="zh-CN" sz="2800" b="1" dirty="0" smtClean="0">
                <a:solidFill>
                  <a:schemeClr val="accent2"/>
                </a:solidFill>
                <a:latin typeface="Times New Roman" pitchFamily="18" charset="0"/>
              </a:rPr>
              <a:t>, </a:t>
            </a:r>
            <a:r>
              <a:rPr lang="zh-CN" altLang="en-US" sz="2800" b="1" i="1" dirty="0" smtClean="0">
                <a:solidFill>
                  <a:schemeClr val="accent2"/>
                </a:solidFill>
                <a:latin typeface="Times New Roman" pitchFamily="18" charset="0"/>
              </a:rPr>
              <a:t>Ｃ</a:t>
            </a:r>
            <a:r>
              <a:rPr lang="en-US" altLang="zh-CN" sz="2800" b="1" i="1" baseline="-25000" dirty="0" smtClean="0">
                <a:solidFill>
                  <a:schemeClr val="accent2"/>
                </a:solidFill>
                <a:latin typeface="Times New Roman" pitchFamily="18" charset="0"/>
              </a:rPr>
              <a:t>j </a:t>
            </a:r>
            <a:r>
              <a:rPr lang="zh-CN" altLang="en-US" sz="2800" b="1" dirty="0" smtClean="0">
                <a:solidFill>
                  <a:schemeClr val="accent2"/>
                </a:solidFill>
                <a:latin typeface="Times New Roman" pitchFamily="18" charset="0"/>
              </a:rPr>
              <a:t>≈</a:t>
            </a:r>
            <a:r>
              <a:rPr lang="zh-CN" altLang="en-US" sz="2800" b="1" i="1" dirty="0" smtClean="0">
                <a:solidFill>
                  <a:schemeClr val="accent2"/>
                </a:solidFill>
                <a:latin typeface="Times New Roman" pitchFamily="18" charset="0"/>
              </a:rPr>
              <a:t>Ｃ</a:t>
            </a:r>
            <a:r>
              <a:rPr lang="zh-CN" altLang="en-US" sz="2800" b="1" baseline="-25000" dirty="0" smtClean="0">
                <a:solidFill>
                  <a:schemeClr val="accent2"/>
                </a:solidFill>
                <a:latin typeface="Times New Roman" pitchFamily="18" charset="0"/>
              </a:rPr>
              <a:t>Ｄ</a:t>
            </a:r>
            <a:r>
              <a:rPr lang="zh-CN" altLang="en-US" sz="2800" b="1" dirty="0" smtClean="0">
                <a:solidFill>
                  <a:schemeClr val="accent2"/>
                </a:solidFill>
                <a:latin typeface="Times New Roman" pitchFamily="18" charset="0"/>
              </a:rPr>
              <a:t>；当</a:t>
            </a:r>
            <a:r>
              <a:rPr lang="en-US" altLang="zh-CN" sz="2800" b="1" dirty="0" smtClean="0">
                <a:solidFill>
                  <a:schemeClr val="accent2"/>
                </a:solidFill>
                <a:latin typeface="Times New Roman" pitchFamily="18" charset="0"/>
              </a:rPr>
              <a:t>PN</a:t>
            </a:r>
            <a:r>
              <a:rPr lang="zh-CN" altLang="en-US" sz="2800" b="1" dirty="0" smtClean="0">
                <a:solidFill>
                  <a:schemeClr val="accent2"/>
                </a:solidFill>
                <a:latin typeface="Times New Roman" pitchFamily="18" charset="0"/>
              </a:rPr>
              <a:t>结反偏时</a:t>
            </a:r>
            <a:r>
              <a:rPr lang="en-US" altLang="zh-CN" sz="2800" b="1" dirty="0" smtClean="0">
                <a:solidFill>
                  <a:schemeClr val="accent2"/>
                </a:solidFill>
                <a:latin typeface="Times New Roman" pitchFamily="18" charset="0"/>
              </a:rPr>
              <a:t>, </a:t>
            </a:r>
            <a:r>
              <a:rPr lang="zh-CN" altLang="en-US" sz="2800" b="1" dirty="0" smtClean="0">
                <a:solidFill>
                  <a:schemeClr val="accent2"/>
                </a:solidFill>
                <a:latin typeface="Times New Roman" pitchFamily="18" charset="0"/>
              </a:rPr>
              <a:t>势垒电容起主要作用</a:t>
            </a:r>
            <a:r>
              <a:rPr lang="en-US" altLang="zh-CN" sz="2800" b="1" dirty="0" smtClean="0">
                <a:solidFill>
                  <a:schemeClr val="accent2"/>
                </a:solidFill>
                <a:latin typeface="Times New Roman" pitchFamily="18" charset="0"/>
              </a:rPr>
              <a:t>, </a:t>
            </a:r>
            <a:r>
              <a:rPr lang="zh-CN" altLang="en-US" sz="2800" b="1" dirty="0" smtClean="0">
                <a:solidFill>
                  <a:schemeClr val="accent2"/>
                </a:solidFill>
                <a:latin typeface="Times New Roman" pitchFamily="18" charset="0"/>
              </a:rPr>
              <a:t>即</a:t>
            </a:r>
            <a:r>
              <a:rPr lang="zh-CN" altLang="en-US" sz="2800" b="1" i="1" dirty="0" smtClean="0">
                <a:solidFill>
                  <a:schemeClr val="accent2"/>
                </a:solidFill>
                <a:latin typeface="Times New Roman" pitchFamily="18" charset="0"/>
              </a:rPr>
              <a:t>Ｃ</a:t>
            </a:r>
            <a:r>
              <a:rPr lang="en-US" altLang="zh-CN" sz="2800" b="1" i="1" baseline="-25000" dirty="0" smtClean="0">
                <a:solidFill>
                  <a:schemeClr val="accent2"/>
                </a:solidFill>
                <a:latin typeface="Times New Roman" pitchFamily="18" charset="0"/>
              </a:rPr>
              <a:t>j </a:t>
            </a:r>
            <a:r>
              <a:rPr lang="zh-CN" altLang="en-US" sz="2800" b="1" dirty="0" smtClean="0">
                <a:solidFill>
                  <a:schemeClr val="accent2"/>
                </a:solidFill>
                <a:latin typeface="Times New Roman" pitchFamily="18" charset="0"/>
              </a:rPr>
              <a:t>≈</a:t>
            </a:r>
            <a:r>
              <a:rPr lang="zh-CN" altLang="en-US" sz="2800" b="1" i="1" dirty="0" smtClean="0">
                <a:solidFill>
                  <a:schemeClr val="accent2"/>
                </a:solidFill>
                <a:latin typeface="Times New Roman" pitchFamily="18" charset="0"/>
              </a:rPr>
              <a:t>Ｃ</a:t>
            </a:r>
            <a:r>
              <a:rPr lang="en-US" altLang="zh-CN" sz="2800" b="1" baseline="-25000" dirty="0" smtClean="0">
                <a:solidFill>
                  <a:schemeClr val="accent2"/>
                </a:solidFill>
                <a:latin typeface="Times New Roman" pitchFamily="18" charset="0"/>
              </a:rPr>
              <a:t>B</a:t>
            </a:r>
            <a:r>
              <a:rPr lang="zh-CN" altLang="en-US" sz="2800" b="1" dirty="0" smtClean="0">
                <a:solidFill>
                  <a:schemeClr val="accent2"/>
                </a:solidFill>
                <a:latin typeface="Times New Roman" pitchFamily="18" charset="0"/>
              </a:rPr>
              <a:t>。 </a:t>
            </a:r>
          </a:p>
          <a:p>
            <a:pPr eaLnBrk="1" hangingPunct="1"/>
            <a:endParaRPr lang="zh-CN" altLang="en-US" sz="2800" b="1" baseline="-25000" dirty="0" smtClean="0">
              <a:solidFill>
                <a:schemeClr val="accent2"/>
              </a:solidFill>
              <a:latin typeface="Times New Roman" pitchFamily="18" charset="0"/>
            </a:endParaRPr>
          </a:p>
        </p:txBody>
      </p:sp>
      <p:sp>
        <p:nvSpPr>
          <p:cNvPr id="3" name="Rectangle 9"/>
          <p:cNvSpPr>
            <a:spLocks noChangeArrowheads="1"/>
          </p:cNvSpPr>
          <p:nvPr/>
        </p:nvSpPr>
        <p:spPr bwMode="auto">
          <a:xfrm>
            <a:off x="285696" y="4579952"/>
            <a:ext cx="8210550" cy="920750"/>
          </a:xfrm>
          <a:prstGeom prst="rect">
            <a:avLst/>
          </a:prstGeom>
          <a:noFill/>
          <a:ln w="12700">
            <a:noFill/>
            <a:miter lim="800000"/>
            <a:headEnd/>
            <a:tailEnd/>
          </a:ln>
        </p:spPr>
        <p:txBody>
          <a:bodyPr>
            <a:spAutoFit/>
          </a:bodyPr>
          <a:lstStyle/>
          <a:p>
            <a:pPr algn="just" eaLnBrk="0" hangingPunct="0">
              <a:lnSpc>
                <a:spcPct val="120000"/>
              </a:lnSpc>
            </a:pPr>
            <a:r>
              <a:rPr kumimoji="1" lang="zh-CN" altLang="en-US" sz="2400" b="1" dirty="0">
                <a:solidFill>
                  <a:srgbClr val="CC0000"/>
                </a:solidFill>
                <a:latin typeface="宋体" pitchFamily="2" charset="-122"/>
              </a:rPr>
              <a:t>注意：</a:t>
            </a:r>
            <a:r>
              <a:rPr kumimoji="1" lang="zh-CN" altLang="en-US" sz="2400" b="1" dirty="0">
                <a:solidFill>
                  <a:srgbClr val="000000"/>
                </a:solidFill>
                <a:latin typeface="宋体" pitchFamily="2" charset="-122"/>
              </a:rPr>
              <a:t>势垒电容和扩散电容均是非线性电容</a:t>
            </a:r>
            <a:r>
              <a:rPr kumimoji="1" lang="en-US" altLang="zh-CN" sz="2400" b="1" dirty="0">
                <a:solidFill>
                  <a:srgbClr val="000000"/>
                </a:solidFill>
                <a:latin typeface="宋体" pitchFamily="2" charset="-122"/>
              </a:rPr>
              <a:t>,</a:t>
            </a:r>
            <a:r>
              <a:rPr kumimoji="1" lang="zh-CN" altLang="en-US" sz="2400" b="1" dirty="0">
                <a:solidFill>
                  <a:srgbClr val="000000"/>
                </a:solidFill>
                <a:latin typeface="宋体" pitchFamily="2" charset="-122"/>
              </a:rPr>
              <a:t>并同时存在。外加电压变化缓慢时可以忽略，但是变化较快时不容忽略。</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ctrTitle"/>
          </p:nvPr>
        </p:nvSpPr>
        <p:spPr>
          <a:xfrm>
            <a:off x="611188" y="981075"/>
            <a:ext cx="7772400" cy="719138"/>
          </a:xfrm>
        </p:spPr>
        <p:txBody>
          <a:bodyPr/>
          <a:lstStyle/>
          <a:p>
            <a:r>
              <a:rPr lang="en-US" altLang="zh-CN" b="1" smtClean="0"/>
              <a:t>3.3  </a:t>
            </a:r>
            <a:r>
              <a:rPr lang="zh-CN" altLang="en-US" b="1" smtClean="0"/>
              <a:t>半导体二极管</a:t>
            </a:r>
          </a:p>
        </p:txBody>
      </p:sp>
      <p:sp>
        <p:nvSpPr>
          <p:cNvPr id="82947" name="副标题 2"/>
          <p:cNvSpPr>
            <a:spLocks noGrp="1"/>
          </p:cNvSpPr>
          <p:nvPr>
            <p:ph type="subTitle" idx="1"/>
          </p:nvPr>
        </p:nvSpPr>
        <p:spPr>
          <a:xfrm>
            <a:off x="1277938" y="2079625"/>
            <a:ext cx="6400800" cy="3649663"/>
          </a:xfrm>
        </p:spPr>
        <p:txBody>
          <a:bodyPr/>
          <a:lstStyle/>
          <a:p>
            <a:pPr>
              <a:lnSpc>
                <a:spcPct val="150000"/>
              </a:lnSpc>
            </a:pPr>
            <a:r>
              <a:rPr lang="en-US" altLang="zh-CN" b="1" smtClean="0"/>
              <a:t>3.3.1   </a:t>
            </a:r>
            <a:r>
              <a:rPr lang="zh-CN" altLang="en-US" b="1" smtClean="0"/>
              <a:t>二极管的结构</a:t>
            </a:r>
            <a:endParaRPr lang="en-US" altLang="zh-CN" b="1" smtClean="0"/>
          </a:p>
          <a:p>
            <a:pPr>
              <a:lnSpc>
                <a:spcPct val="150000"/>
              </a:lnSpc>
            </a:pPr>
            <a:r>
              <a:rPr lang="en-US" altLang="zh-CN" b="1" smtClean="0"/>
              <a:t>     3.3.2   </a:t>
            </a:r>
            <a:r>
              <a:rPr lang="zh-CN" altLang="en-US" b="1" smtClean="0"/>
              <a:t>二极管的</a:t>
            </a:r>
            <a:r>
              <a:rPr lang="en-US" altLang="zh-CN" b="1" i="1" smtClean="0"/>
              <a:t>I</a:t>
            </a:r>
            <a:r>
              <a:rPr lang="en-US" altLang="zh-CN" b="1" smtClean="0">
                <a:latin typeface="黑体" pitchFamily="49" charset="-122"/>
              </a:rPr>
              <a:t>-</a:t>
            </a:r>
            <a:r>
              <a:rPr lang="en-US" altLang="zh-CN" b="1" i="1" smtClean="0"/>
              <a:t>V</a:t>
            </a:r>
            <a:r>
              <a:rPr lang="zh-CN" altLang="en-US" b="1" smtClean="0"/>
              <a:t>特性</a:t>
            </a:r>
          </a:p>
          <a:p>
            <a:pPr>
              <a:lnSpc>
                <a:spcPct val="150000"/>
              </a:lnSpc>
            </a:pPr>
            <a:r>
              <a:rPr lang="en-US" altLang="zh-CN" b="1" smtClean="0"/>
              <a:t>3.3.3   </a:t>
            </a:r>
            <a:r>
              <a:rPr lang="zh-CN" altLang="en-US" b="1" smtClean="0"/>
              <a:t>二极管的参数</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p:cNvSpPr txBox="1">
            <a:spLocks noChangeArrowheads="1"/>
          </p:cNvSpPr>
          <p:nvPr/>
        </p:nvSpPr>
        <p:spPr bwMode="auto">
          <a:xfrm>
            <a:off x="2516188" y="3805238"/>
            <a:ext cx="993775" cy="539750"/>
          </a:xfrm>
          <a:prstGeom prst="rect">
            <a:avLst/>
          </a:prstGeom>
          <a:noFill/>
          <a:ln w="9525">
            <a:noFill/>
            <a:miter lim="800000"/>
            <a:headEnd/>
            <a:tailEnd/>
          </a:ln>
        </p:spPr>
        <p:txBody>
          <a:bodyPr/>
          <a:lstStyle/>
          <a:p>
            <a:pPr algn="just"/>
            <a:r>
              <a:rPr lang="zh-CN" altLang="en-US" sz="2000" b="1">
                <a:latin typeface="宋体" pitchFamily="2" charset="-122"/>
              </a:rPr>
              <a:t>金属丝</a:t>
            </a:r>
          </a:p>
        </p:txBody>
      </p:sp>
      <p:sp>
        <p:nvSpPr>
          <p:cNvPr id="329731" name="Rectangle 3"/>
          <p:cNvSpPr>
            <a:spLocks noChangeArrowheads="1"/>
          </p:cNvSpPr>
          <p:nvPr/>
        </p:nvSpPr>
        <p:spPr bwMode="auto">
          <a:xfrm>
            <a:off x="969963" y="5635625"/>
            <a:ext cx="3309937" cy="1079500"/>
          </a:xfrm>
          <a:prstGeom prst="rect">
            <a:avLst/>
          </a:prstGeom>
          <a:noFill/>
          <a:ln w="19050">
            <a:noFill/>
            <a:miter lim="800000"/>
            <a:headEnd/>
            <a:tailEnd/>
          </a:ln>
        </p:spPr>
        <p:txBody>
          <a:bodyPr lIns="90000" tIns="46800" rIns="90000" bIns="46800" anchor="ctr">
            <a:spAutoFit/>
          </a:bodyPr>
          <a:lstStyle/>
          <a:p>
            <a:pPr algn="just"/>
            <a:endParaRPr lang="en-US" altLang="zh-CN" b="1">
              <a:solidFill>
                <a:schemeClr val="accent2"/>
              </a:solidFill>
              <a:latin typeface="宋体" pitchFamily="2" charset="-122"/>
            </a:endParaRPr>
          </a:p>
          <a:p>
            <a:pPr algn="just"/>
            <a:r>
              <a:rPr lang="en-US" altLang="zh-CN" sz="2000" b="1">
                <a:solidFill>
                  <a:srgbClr val="CC0099"/>
                </a:solidFill>
                <a:latin typeface="宋体" pitchFamily="2" charset="-122"/>
              </a:rPr>
              <a:t>PN</a:t>
            </a:r>
            <a:r>
              <a:rPr lang="zh-CN" altLang="en-US" sz="2000" b="1">
                <a:solidFill>
                  <a:srgbClr val="CC0099"/>
                </a:solidFill>
                <a:latin typeface="宋体" pitchFamily="2" charset="-122"/>
              </a:rPr>
              <a:t>结面积小，电容效应小，高频性能好，用于高频电路</a:t>
            </a:r>
          </a:p>
        </p:txBody>
      </p:sp>
      <p:grpSp>
        <p:nvGrpSpPr>
          <p:cNvPr id="2" name="Group 4"/>
          <p:cNvGrpSpPr>
            <a:grpSpLocks/>
          </p:cNvGrpSpPr>
          <p:nvPr/>
        </p:nvGrpSpPr>
        <p:grpSpPr bwMode="auto">
          <a:xfrm>
            <a:off x="1493838" y="2763838"/>
            <a:ext cx="1308100" cy="2700337"/>
            <a:chOff x="612" y="1434"/>
            <a:chExt cx="823" cy="1701"/>
          </a:xfrm>
        </p:grpSpPr>
        <p:sp>
          <p:nvSpPr>
            <p:cNvPr id="83998" name="AutoShape 5"/>
            <p:cNvSpPr>
              <a:spLocks noChangeArrowheads="1"/>
            </p:cNvSpPr>
            <p:nvPr/>
          </p:nvSpPr>
          <p:spPr bwMode="auto">
            <a:xfrm rot="5400000">
              <a:off x="829" y="2213"/>
              <a:ext cx="384" cy="363"/>
            </a:xfrm>
            <a:prstGeom prst="flowChartDelay">
              <a:avLst/>
            </a:prstGeom>
            <a:solidFill>
              <a:srgbClr val="FFFFFF"/>
            </a:solidFill>
            <a:ln w="28575">
              <a:solidFill>
                <a:srgbClr val="996633"/>
              </a:solidFill>
              <a:miter lim="800000"/>
              <a:headEnd/>
              <a:tailEnd/>
            </a:ln>
          </p:spPr>
          <p:txBody>
            <a:bodyPr/>
            <a:lstStyle/>
            <a:p>
              <a:endParaRPr lang="zh-CN" altLang="en-US"/>
            </a:p>
          </p:txBody>
        </p:sp>
        <p:sp>
          <p:nvSpPr>
            <p:cNvPr id="83999" name="AutoShape 6"/>
            <p:cNvSpPr>
              <a:spLocks noChangeArrowheads="1"/>
            </p:cNvSpPr>
            <p:nvPr/>
          </p:nvSpPr>
          <p:spPr bwMode="auto">
            <a:xfrm rot="5400000" flipH="1">
              <a:off x="828" y="1829"/>
              <a:ext cx="385" cy="363"/>
            </a:xfrm>
            <a:prstGeom prst="flowChartDelay">
              <a:avLst/>
            </a:prstGeom>
            <a:solidFill>
              <a:srgbClr val="FFFFFF"/>
            </a:solidFill>
            <a:ln w="28575">
              <a:solidFill>
                <a:srgbClr val="996633"/>
              </a:solidFill>
              <a:miter lim="800000"/>
              <a:headEnd/>
              <a:tailEnd/>
            </a:ln>
          </p:spPr>
          <p:txBody>
            <a:bodyPr/>
            <a:lstStyle/>
            <a:p>
              <a:endParaRPr lang="zh-CN" altLang="en-US"/>
            </a:p>
          </p:txBody>
        </p:sp>
        <p:sp>
          <p:nvSpPr>
            <p:cNvPr id="84000" name="Rectangle 7"/>
            <p:cNvSpPr>
              <a:spLocks noChangeArrowheads="1"/>
            </p:cNvSpPr>
            <p:nvPr/>
          </p:nvSpPr>
          <p:spPr bwMode="auto">
            <a:xfrm rot="5400000">
              <a:off x="1002" y="2043"/>
              <a:ext cx="49" cy="322"/>
            </a:xfrm>
            <a:prstGeom prst="rect">
              <a:avLst/>
            </a:prstGeom>
            <a:solidFill>
              <a:srgbClr val="FFFFFF"/>
            </a:solidFill>
            <a:ln w="12700">
              <a:noFill/>
              <a:miter lim="800000"/>
              <a:headEnd/>
              <a:tailEnd/>
            </a:ln>
          </p:spPr>
          <p:txBody>
            <a:bodyPr/>
            <a:lstStyle/>
            <a:p>
              <a:endParaRPr lang="zh-CN" altLang="en-US"/>
            </a:p>
          </p:txBody>
        </p:sp>
        <p:sp>
          <p:nvSpPr>
            <p:cNvPr id="84001" name="Rectangle 8"/>
            <p:cNvSpPr>
              <a:spLocks noChangeArrowheads="1"/>
            </p:cNvSpPr>
            <p:nvPr/>
          </p:nvSpPr>
          <p:spPr bwMode="auto">
            <a:xfrm>
              <a:off x="1010" y="1668"/>
              <a:ext cx="45" cy="254"/>
            </a:xfrm>
            <a:prstGeom prst="rect">
              <a:avLst/>
            </a:prstGeom>
            <a:solidFill>
              <a:srgbClr val="000000"/>
            </a:solidFill>
            <a:ln w="9525">
              <a:solidFill>
                <a:srgbClr val="000000"/>
              </a:solidFill>
              <a:miter lim="800000"/>
              <a:headEnd/>
              <a:tailEnd/>
            </a:ln>
          </p:spPr>
          <p:txBody>
            <a:bodyPr/>
            <a:lstStyle/>
            <a:p>
              <a:endParaRPr lang="zh-CN" altLang="en-US"/>
            </a:p>
          </p:txBody>
        </p:sp>
        <p:sp>
          <p:nvSpPr>
            <p:cNvPr id="84002" name="Rectangle 9"/>
            <p:cNvSpPr>
              <a:spLocks noChangeArrowheads="1"/>
            </p:cNvSpPr>
            <p:nvPr/>
          </p:nvSpPr>
          <p:spPr bwMode="auto">
            <a:xfrm>
              <a:off x="999" y="2530"/>
              <a:ext cx="44" cy="254"/>
            </a:xfrm>
            <a:prstGeom prst="rect">
              <a:avLst/>
            </a:prstGeom>
            <a:solidFill>
              <a:srgbClr val="000000"/>
            </a:solidFill>
            <a:ln w="9525">
              <a:solidFill>
                <a:srgbClr val="000000"/>
              </a:solidFill>
              <a:miter lim="800000"/>
              <a:headEnd/>
              <a:tailEnd/>
            </a:ln>
          </p:spPr>
          <p:txBody>
            <a:bodyPr/>
            <a:lstStyle/>
            <a:p>
              <a:endParaRPr lang="zh-CN" altLang="en-US"/>
            </a:p>
          </p:txBody>
        </p:sp>
        <p:sp>
          <p:nvSpPr>
            <p:cNvPr id="84003" name="Rectangle 10" descr="75%"/>
            <p:cNvSpPr>
              <a:spLocks noChangeArrowheads="1"/>
            </p:cNvSpPr>
            <p:nvPr/>
          </p:nvSpPr>
          <p:spPr bwMode="auto">
            <a:xfrm>
              <a:off x="925" y="2458"/>
              <a:ext cx="185" cy="32"/>
            </a:xfrm>
            <a:prstGeom prst="rect">
              <a:avLst/>
            </a:prstGeom>
            <a:pattFill prst="pct75">
              <a:fgClr>
                <a:srgbClr val="333399"/>
              </a:fgClr>
              <a:bgClr>
                <a:srgbClr val="FFFFFF"/>
              </a:bgClr>
            </a:pattFill>
            <a:ln w="9525">
              <a:solidFill>
                <a:srgbClr val="000000"/>
              </a:solidFill>
              <a:miter lim="800000"/>
              <a:headEnd/>
              <a:tailEnd/>
            </a:ln>
          </p:spPr>
          <p:txBody>
            <a:bodyPr/>
            <a:lstStyle/>
            <a:p>
              <a:endParaRPr lang="zh-CN" altLang="en-US"/>
            </a:p>
          </p:txBody>
        </p:sp>
        <p:sp>
          <p:nvSpPr>
            <p:cNvPr id="84004" name="Rectangle 11"/>
            <p:cNvSpPr>
              <a:spLocks noChangeArrowheads="1"/>
            </p:cNvSpPr>
            <p:nvPr/>
          </p:nvSpPr>
          <p:spPr bwMode="auto">
            <a:xfrm>
              <a:off x="976" y="2491"/>
              <a:ext cx="97" cy="32"/>
            </a:xfrm>
            <a:prstGeom prst="rect">
              <a:avLst/>
            </a:prstGeom>
            <a:solidFill>
              <a:srgbClr val="333399"/>
            </a:solidFill>
            <a:ln w="9525">
              <a:solidFill>
                <a:srgbClr val="000000"/>
              </a:solidFill>
              <a:miter lim="800000"/>
              <a:headEnd/>
              <a:tailEnd/>
            </a:ln>
          </p:spPr>
          <p:txBody>
            <a:bodyPr/>
            <a:lstStyle/>
            <a:p>
              <a:endParaRPr lang="zh-CN" altLang="en-US"/>
            </a:p>
          </p:txBody>
        </p:sp>
        <p:sp>
          <p:nvSpPr>
            <p:cNvPr id="84005" name="Line 12"/>
            <p:cNvSpPr>
              <a:spLocks noChangeShapeType="1"/>
            </p:cNvSpPr>
            <p:nvPr/>
          </p:nvSpPr>
          <p:spPr bwMode="auto">
            <a:xfrm rot="5400000">
              <a:off x="844" y="2103"/>
              <a:ext cx="372" cy="2"/>
            </a:xfrm>
            <a:prstGeom prst="line">
              <a:avLst/>
            </a:prstGeom>
            <a:noFill/>
            <a:ln w="9525">
              <a:solidFill>
                <a:srgbClr val="CC0099"/>
              </a:solidFill>
              <a:round/>
              <a:headEnd/>
              <a:tailEnd/>
            </a:ln>
          </p:spPr>
          <p:txBody>
            <a:bodyPr/>
            <a:lstStyle/>
            <a:p>
              <a:endParaRPr lang="zh-CN" altLang="en-US"/>
            </a:p>
          </p:txBody>
        </p:sp>
        <p:sp>
          <p:nvSpPr>
            <p:cNvPr id="84006" name="Freeform 13"/>
            <p:cNvSpPr>
              <a:spLocks/>
            </p:cNvSpPr>
            <p:nvPr/>
          </p:nvSpPr>
          <p:spPr bwMode="auto">
            <a:xfrm rot="5400000">
              <a:off x="933" y="2280"/>
              <a:ext cx="159" cy="189"/>
            </a:xfrm>
            <a:custGeom>
              <a:avLst/>
              <a:gdLst>
                <a:gd name="T0" fmla="*/ 0 w 223"/>
                <a:gd name="T1" fmla="*/ 2 h 244"/>
                <a:gd name="T2" fmla="*/ 1 w 223"/>
                <a:gd name="T3" fmla="*/ 2 h 244"/>
                <a:gd name="T4" fmla="*/ 1 w 223"/>
                <a:gd name="T5" fmla="*/ 2 h 244"/>
                <a:gd name="T6" fmla="*/ 1 w 223"/>
                <a:gd name="T7" fmla="*/ 2 h 244"/>
                <a:gd name="T8" fmla="*/ 1 w 223"/>
                <a:gd name="T9" fmla="*/ 2 h 244"/>
                <a:gd name="T10" fmla="*/ 1 w 223"/>
                <a:gd name="T11" fmla="*/ 2 h 244"/>
                <a:gd name="T12" fmla="*/ 0 60000 65536"/>
                <a:gd name="T13" fmla="*/ 0 60000 65536"/>
                <a:gd name="T14" fmla="*/ 0 60000 65536"/>
                <a:gd name="T15" fmla="*/ 0 60000 65536"/>
                <a:gd name="T16" fmla="*/ 0 60000 65536"/>
                <a:gd name="T17" fmla="*/ 0 60000 65536"/>
                <a:gd name="T18" fmla="*/ 0 w 223"/>
                <a:gd name="T19" fmla="*/ 0 h 244"/>
                <a:gd name="T20" fmla="*/ 223 w 223"/>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223" h="244">
                  <a:moveTo>
                    <a:pt x="0" y="120"/>
                  </a:moveTo>
                  <a:cubicBezTo>
                    <a:pt x="12" y="94"/>
                    <a:pt x="24" y="68"/>
                    <a:pt x="43" y="52"/>
                  </a:cubicBezTo>
                  <a:cubicBezTo>
                    <a:pt x="62" y="36"/>
                    <a:pt x="96" y="0"/>
                    <a:pt x="113" y="22"/>
                  </a:cubicBezTo>
                  <a:cubicBezTo>
                    <a:pt x="130" y="44"/>
                    <a:pt x="133" y="147"/>
                    <a:pt x="143" y="182"/>
                  </a:cubicBezTo>
                  <a:cubicBezTo>
                    <a:pt x="153" y="217"/>
                    <a:pt x="160" y="244"/>
                    <a:pt x="173" y="232"/>
                  </a:cubicBezTo>
                  <a:cubicBezTo>
                    <a:pt x="186" y="220"/>
                    <a:pt x="210" y="134"/>
                    <a:pt x="223" y="112"/>
                  </a:cubicBezTo>
                </a:path>
              </a:pathLst>
            </a:custGeom>
            <a:noFill/>
            <a:ln w="9525">
              <a:solidFill>
                <a:srgbClr val="CC0099"/>
              </a:solidFill>
              <a:round/>
              <a:headEnd/>
              <a:tailEnd/>
            </a:ln>
          </p:spPr>
          <p:txBody>
            <a:bodyPr/>
            <a:lstStyle/>
            <a:p>
              <a:endParaRPr lang="zh-CN" altLang="en-US"/>
            </a:p>
          </p:txBody>
        </p:sp>
        <p:sp>
          <p:nvSpPr>
            <p:cNvPr id="84007" name="Text Box 14"/>
            <p:cNvSpPr txBox="1">
              <a:spLocks noChangeArrowheads="1"/>
            </p:cNvSpPr>
            <p:nvPr/>
          </p:nvSpPr>
          <p:spPr bwMode="auto">
            <a:xfrm>
              <a:off x="657" y="1434"/>
              <a:ext cx="778" cy="340"/>
            </a:xfrm>
            <a:prstGeom prst="rect">
              <a:avLst/>
            </a:prstGeom>
            <a:noFill/>
            <a:ln w="9525">
              <a:noFill/>
              <a:miter lim="800000"/>
              <a:headEnd/>
              <a:tailEnd/>
            </a:ln>
          </p:spPr>
          <p:txBody>
            <a:bodyPr/>
            <a:lstStyle/>
            <a:p>
              <a:pPr algn="just"/>
              <a:r>
                <a:rPr lang="zh-CN" altLang="en-US" sz="2000" b="1">
                  <a:solidFill>
                    <a:srgbClr val="FF3300"/>
                  </a:solidFill>
                  <a:latin typeface="宋体" pitchFamily="2" charset="-122"/>
                </a:rPr>
                <a:t>正极引线</a:t>
              </a:r>
            </a:p>
          </p:txBody>
        </p:sp>
        <p:sp>
          <p:nvSpPr>
            <p:cNvPr id="84008" name="Line 15"/>
            <p:cNvSpPr>
              <a:spLocks noChangeShapeType="1"/>
            </p:cNvSpPr>
            <p:nvPr/>
          </p:nvSpPr>
          <p:spPr bwMode="auto">
            <a:xfrm rot="5400000">
              <a:off x="1115" y="2067"/>
              <a:ext cx="80" cy="252"/>
            </a:xfrm>
            <a:prstGeom prst="line">
              <a:avLst/>
            </a:prstGeom>
            <a:noFill/>
            <a:ln w="9525">
              <a:solidFill>
                <a:srgbClr val="000000"/>
              </a:solidFill>
              <a:round/>
              <a:headEnd/>
              <a:tailEnd/>
            </a:ln>
          </p:spPr>
          <p:txBody>
            <a:bodyPr/>
            <a:lstStyle/>
            <a:p>
              <a:endParaRPr lang="zh-CN" altLang="en-US"/>
            </a:p>
          </p:txBody>
        </p:sp>
        <p:sp>
          <p:nvSpPr>
            <p:cNvPr id="84009" name="Text Box 16"/>
            <p:cNvSpPr txBox="1">
              <a:spLocks noChangeArrowheads="1"/>
            </p:cNvSpPr>
            <p:nvPr/>
          </p:nvSpPr>
          <p:spPr bwMode="auto">
            <a:xfrm>
              <a:off x="612" y="2795"/>
              <a:ext cx="778" cy="340"/>
            </a:xfrm>
            <a:prstGeom prst="rect">
              <a:avLst/>
            </a:prstGeom>
            <a:noFill/>
            <a:ln w="9525">
              <a:noFill/>
              <a:miter lim="800000"/>
              <a:headEnd/>
              <a:tailEnd/>
            </a:ln>
          </p:spPr>
          <p:txBody>
            <a:bodyPr/>
            <a:lstStyle/>
            <a:p>
              <a:pPr algn="just"/>
              <a:r>
                <a:rPr lang="zh-CN" altLang="en-US" sz="2000" b="1">
                  <a:latin typeface="宋体" pitchFamily="2" charset="-122"/>
                </a:rPr>
                <a:t>负极引线</a:t>
              </a:r>
            </a:p>
          </p:txBody>
        </p:sp>
      </p:grpSp>
      <p:sp>
        <p:nvSpPr>
          <p:cNvPr id="329745" name="Rectangle 17"/>
          <p:cNvSpPr>
            <a:spLocks noChangeArrowheads="1"/>
          </p:cNvSpPr>
          <p:nvPr/>
        </p:nvSpPr>
        <p:spPr bwMode="auto">
          <a:xfrm>
            <a:off x="5246688" y="5651500"/>
            <a:ext cx="2590800" cy="987425"/>
          </a:xfrm>
          <a:prstGeom prst="rect">
            <a:avLst/>
          </a:prstGeom>
          <a:noFill/>
          <a:ln w="19050">
            <a:noFill/>
            <a:miter lim="800000"/>
            <a:headEnd/>
            <a:tailEnd/>
          </a:ln>
        </p:spPr>
        <p:txBody>
          <a:bodyPr lIns="90000" tIns="46800" rIns="90000" bIns="46800" anchor="ctr">
            <a:spAutoFit/>
          </a:bodyPr>
          <a:lstStyle/>
          <a:p>
            <a:pPr algn="just"/>
            <a:endParaRPr lang="en-US" altLang="zh-CN" b="1">
              <a:solidFill>
                <a:schemeClr val="accent2"/>
              </a:solidFill>
              <a:latin typeface="宋体" pitchFamily="2" charset="-122"/>
            </a:endParaRPr>
          </a:p>
          <a:p>
            <a:pPr algn="just"/>
            <a:r>
              <a:rPr lang="en-US" altLang="zh-CN" sz="2000" b="1">
                <a:solidFill>
                  <a:srgbClr val="CC0099"/>
                </a:solidFill>
              </a:rPr>
              <a:t>PN</a:t>
            </a:r>
            <a:r>
              <a:rPr lang="zh-CN" altLang="en-US" sz="2000" b="1">
                <a:solidFill>
                  <a:srgbClr val="CC0099"/>
                </a:solidFill>
              </a:rPr>
              <a:t>结面积大，电流大，用于大电流整流电路</a:t>
            </a:r>
            <a:r>
              <a:rPr lang="zh-CN" altLang="en-US" b="1" noProof="1">
                <a:solidFill>
                  <a:schemeClr val="accent2"/>
                </a:solidFill>
                <a:latin typeface="宋体" pitchFamily="2" charset="-122"/>
              </a:rPr>
              <a:t>                </a:t>
            </a:r>
            <a:endParaRPr lang="zh-CN" altLang="en-US" b="1">
              <a:solidFill>
                <a:schemeClr val="accent2"/>
              </a:solidFill>
              <a:latin typeface="宋体" pitchFamily="2" charset="-122"/>
            </a:endParaRPr>
          </a:p>
        </p:txBody>
      </p:sp>
      <p:sp>
        <p:nvSpPr>
          <p:cNvPr id="329746" name="Text Box 18"/>
          <p:cNvSpPr txBox="1">
            <a:spLocks noChangeArrowheads="1"/>
          </p:cNvSpPr>
          <p:nvPr/>
        </p:nvSpPr>
        <p:spPr bwMode="auto">
          <a:xfrm>
            <a:off x="396875" y="906463"/>
            <a:ext cx="8705850" cy="461962"/>
          </a:xfrm>
          <a:prstGeom prst="rect">
            <a:avLst/>
          </a:prstGeom>
          <a:noFill/>
          <a:ln w="38100">
            <a:noFill/>
            <a:miter lim="800000"/>
            <a:headEnd/>
            <a:tailEnd/>
          </a:ln>
        </p:spPr>
        <p:txBody>
          <a:bodyPr anchor="ctr">
            <a:spAutoFit/>
          </a:bodyPr>
          <a:lstStyle/>
          <a:p>
            <a:r>
              <a:rPr lang="zh-CN" altLang="en-US" sz="2400" b="1">
                <a:solidFill>
                  <a:srgbClr val="006600"/>
                </a:solidFill>
                <a:latin typeface="楷体_GB2312" pitchFamily="49" charset="-122"/>
                <a:ea typeface="楷体_GB2312" pitchFamily="49" charset="-122"/>
              </a:rPr>
              <a:t>在</a:t>
            </a:r>
            <a:r>
              <a:rPr lang="en-US" altLang="zh-CN" sz="2400" b="1">
                <a:solidFill>
                  <a:srgbClr val="006600"/>
                </a:solidFill>
                <a:latin typeface="楷体_GB2312" pitchFamily="49" charset="-122"/>
                <a:ea typeface="楷体_GB2312" pitchFamily="49" charset="-122"/>
              </a:rPr>
              <a:t>PN</a:t>
            </a:r>
            <a:r>
              <a:rPr lang="zh-CN" altLang="en-US" sz="2400" b="1">
                <a:solidFill>
                  <a:srgbClr val="006600"/>
                </a:solidFill>
                <a:latin typeface="楷体_GB2312" pitchFamily="49" charset="-122"/>
                <a:ea typeface="楷体_GB2312" pitchFamily="49" charset="-122"/>
              </a:rPr>
              <a:t>结的两端引出引脚并进行封装，就做成了半导体二极管。</a:t>
            </a:r>
            <a:endParaRPr lang="zh-CN" altLang="en-US" sz="2400" b="1">
              <a:latin typeface="楷体_GB2312" pitchFamily="49" charset="-122"/>
              <a:ea typeface="楷体_GB2312" pitchFamily="49" charset="-122"/>
            </a:endParaRPr>
          </a:p>
        </p:txBody>
      </p:sp>
      <p:sp>
        <p:nvSpPr>
          <p:cNvPr id="83975" name="Rectangle 21"/>
          <p:cNvSpPr>
            <a:spLocks noChangeArrowheads="1"/>
          </p:cNvSpPr>
          <p:nvPr/>
        </p:nvSpPr>
        <p:spPr bwMode="auto">
          <a:xfrm>
            <a:off x="58738" y="376238"/>
            <a:ext cx="5486400" cy="609600"/>
          </a:xfrm>
          <a:prstGeom prst="rect">
            <a:avLst/>
          </a:prstGeom>
          <a:noFill/>
          <a:ln w="9525">
            <a:noFill/>
            <a:miter lim="800000"/>
            <a:headEnd/>
            <a:tailEnd/>
          </a:ln>
        </p:spPr>
        <p:txBody>
          <a:bodyPr/>
          <a:lstStyle/>
          <a:p>
            <a:r>
              <a:rPr lang="zh-CN" altLang="en-US" sz="2400" b="1">
                <a:ea typeface="楷体_GB2312" pitchFamily="49" charset="-122"/>
              </a:rPr>
              <a:t>一、结构与符号</a:t>
            </a:r>
          </a:p>
        </p:txBody>
      </p:sp>
      <p:sp>
        <p:nvSpPr>
          <p:cNvPr id="329750" name="Rectangle 22"/>
          <p:cNvSpPr>
            <a:spLocks noChangeArrowheads="1"/>
          </p:cNvSpPr>
          <p:nvPr/>
        </p:nvSpPr>
        <p:spPr bwMode="auto">
          <a:xfrm>
            <a:off x="1163638" y="5468938"/>
            <a:ext cx="2073275" cy="479425"/>
          </a:xfrm>
          <a:prstGeom prst="rect">
            <a:avLst/>
          </a:prstGeom>
          <a:noFill/>
          <a:ln w="22225">
            <a:solidFill>
              <a:srgbClr val="0000FF"/>
            </a:solidFill>
            <a:miter lim="800000"/>
            <a:headEnd/>
            <a:tailEnd/>
          </a:ln>
        </p:spPr>
        <p:txBody>
          <a:bodyPr anchor="ctr">
            <a:spAutoFit/>
          </a:bodyPr>
          <a:lstStyle/>
          <a:p>
            <a:pPr algn="ctr"/>
            <a:r>
              <a:rPr lang="zh-CN" altLang="en-US" sz="2400" b="1">
                <a:solidFill>
                  <a:srgbClr val="FF3300"/>
                </a:solidFill>
                <a:ea typeface="仿宋_GB2312" pitchFamily="49" charset="-122"/>
              </a:rPr>
              <a:t>点接触型管</a:t>
            </a:r>
          </a:p>
        </p:txBody>
      </p:sp>
      <p:grpSp>
        <p:nvGrpSpPr>
          <p:cNvPr id="3" name="Group 23"/>
          <p:cNvGrpSpPr>
            <a:grpSpLocks/>
          </p:cNvGrpSpPr>
          <p:nvPr/>
        </p:nvGrpSpPr>
        <p:grpSpPr bwMode="auto">
          <a:xfrm>
            <a:off x="5351463" y="2774950"/>
            <a:ext cx="2520950" cy="2514600"/>
            <a:chOff x="2219" y="1204"/>
            <a:chExt cx="1588" cy="1584"/>
          </a:xfrm>
        </p:grpSpPr>
        <p:sp>
          <p:nvSpPr>
            <p:cNvPr id="83981" name="Text Box 24"/>
            <p:cNvSpPr txBox="1">
              <a:spLocks noChangeArrowheads="1"/>
            </p:cNvSpPr>
            <p:nvPr/>
          </p:nvSpPr>
          <p:spPr bwMode="auto">
            <a:xfrm>
              <a:off x="2545" y="1204"/>
              <a:ext cx="778" cy="340"/>
            </a:xfrm>
            <a:prstGeom prst="rect">
              <a:avLst/>
            </a:prstGeom>
            <a:noFill/>
            <a:ln w="9525">
              <a:noFill/>
              <a:miter lim="800000"/>
              <a:headEnd/>
              <a:tailEnd/>
            </a:ln>
          </p:spPr>
          <p:txBody>
            <a:bodyPr/>
            <a:lstStyle/>
            <a:p>
              <a:pPr algn="just"/>
              <a:r>
                <a:rPr lang="zh-CN" altLang="en-US" sz="2000" b="1">
                  <a:solidFill>
                    <a:srgbClr val="FF3300"/>
                  </a:solidFill>
                  <a:latin typeface="宋体" pitchFamily="2" charset="-122"/>
                </a:rPr>
                <a:t>正极引线</a:t>
              </a:r>
            </a:p>
          </p:txBody>
        </p:sp>
        <p:sp>
          <p:nvSpPr>
            <p:cNvPr id="83982" name="AutoShape 25"/>
            <p:cNvSpPr>
              <a:spLocks noChangeArrowheads="1"/>
            </p:cNvSpPr>
            <p:nvPr/>
          </p:nvSpPr>
          <p:spPr bwMode="auto">
            <a:xfrm>
              <a:off x="3353" y="1904"/>
              <a:ext cx="454" cy="182"/>
            </a:xfrm>
            <a:prstGeom prst="wedgeRectCallout">
              <a:avLst>
                <a:gd name="adj1" fmla="val -109912"/>
                <a:gd name="adj2" fmla="val -15935"/>
              </a:avLst>
            </a:prstGeom>
            <a:solidFill>
              <a:srgbClr val="CCFFFF"/>
            </a:solidFill>
            <a:ln w="9525">
              <a:solidFill>
                <a:schemeClr val="tx1"/>
              </a:solidFill>
              <a:miter lim="800000"/>
              <a:headEnd/>
              <a:tailEnd/>
            </a:ln>
          </p:spPr>
          <p:txBody>
            <a:bodyPr lIns="0" rIns="0" anchor="ctr"/>
            <a:lstStyle/>
            <a:p>
              <a:pPr algn="ctr"/>
              <a:r>
                <a:rPr lang="zh-CN" altLang="en-US" b="1">
                  <a:solidFill>
                    <a:srgbClr val="006600"/>
                  </a:solidFill>
                </a:rPr>
                <a:t>合金层</a:t>
              </a:r>
            </a:p>
          </p:txBody>
        </p:sp>
        <p:sp>
          <p:nvSpPr>
            <p:cNvPr id="83983" name="AutoShape 26"/>
            <p:cNvSpPr>
              <a:spLocks noChangeAspect="1" noChangeArrowheads="1"/>
            </p:cNvSpPr>
            <p:nvPr/>
          </p:nvSpPr>
          <p:spPr bwMode="auto">
            <a:xfrm rot="-5400000">
              <a:off x="2792" y="1610"/>
              <a:ext cx="272" cy="184"/>
            </a:xfrm>
            <a:prstGeom prst="flowChartDelay">
              <a:avLst/>
            </a:prstGeom>
            <a:solidFill>
              <a:srgbClr val="339966"/>
            </a:solidFill>
            <a:ln w="9525">
              <a:solidFill>
                <a:srgbClr val="000000"/>
              </a:solidFill>
              <a:miter lim="800000"/>
              <a:headEnd/>
              <a:tailEnd/>
            </a:ln>
          </p:spPr>
          <p:txBody>
            <a:bodyPr/>
            <a:lstStyle/>
            <a:p>
              <a:endParaRPr lang="zh-CN" altLang="en-US"/>
            </a:p>
          </p:txBody>
        </p:sp>
        <p:sp>
          <p:nvSpPr>
            <p:cNvPr id="83984" name="Rectangle 27"/>
            <p:cNvSpPr>
              <a:spLocks noChangeAspect="1" noChangeArrowheads="1"/>
            </p:cNvSpPr>
            <p:nvPr/>
          </p:nvSpPr>
          <p:spPr bwMode="auto">
            <a:xfrm>
              <a:off x="2902" y="2175"/>
              <a:ext cx="56" cy="267"/>
            </a:xfrm>
            <a:prstGeom prst="rect">
              <a:avLst/>
            </a:prstGeom>
            <a:solidFill>
              <a:srgbClr val="000000"/>
            </a:solidFill>
            <a:ln w="9525">
              <a:solidFill>
                <a:srgbClr val="000000"/>
              </a:solidFill>
              <a:miter lim="800000"/>
              <a:headEnd/>
              <a:tailEnd/>
            </a:ln>
          </p:spPr>
          <p:txBody>
            <a:bodyPr/>
            <a:lstStyle/>
            <a:p>
              <a:endParaRPr lang="zh-CN" altLang="en-US"/>
            </a:p>
          </p:txBody>
        </p:sp>
        <p:sp>
          <p:nvSpPr>
            <p:cNvPr id="83985" name="Rectangle 28" descr="75%"/>
            <p:cNvSpPr>
              <a:spLocks noChangeAspect="1" noChangeArrowheads="1"/>
            </p:cNvSpPr>
            <p:nvPr/>
          </p:nvSpPr>
          <p:spPr bwMode="auto">
            <a:xfrm rot="10800000">
              <a:off x="2831" y="2139"/>
              <a:ext cx="194" cy="41"/>
            </a:xfrm>
            <a:prstGeom prst="rect">
              <a:avLst/>
            </a:prstGeom>
            <a:pattFill prst="pct75">
              <a:fgClr>
                <a:srgbClr val="333399"/>
              </a:fgClr>
              <a:bgClr>
                <a:srgbClr val="FFFFFF"/>
              </a:bgClr>
            </a:pattFill>
            <a:ln w="9525">
              <a:solidFill>
                <a:srgbClr val="000000"/>
              </a:solidFill>
              <a:miter lim="800000"/>
              <a:headEnd/>
              <a:tailEnd/>
            </a:ln>
          </p:spPr>
          <p:txBody>
            <a:bodyPr/>
            <a:lstStyle/>
            <a:p>
              <a:endParaRPr lang="zh-CN" altLang="en-US"/>
            </a:p>
          </p:txBody>
        </p:sp>
        <p:sp>
          <p:nvSpPr>
            <p:cNvPr id="83986" name="Rectangle 29"/>
            <p:cNvSpPr>
              <a:spLocks noChangeAspect="1" noChangeArrowheads="1"/>
            </p:cNvSpPr>
            <p:nvPr/>
          </p:nvSpPr>
          <p:spPr bwMode="auto">
            <a:xfrm>
              <a:off x="2537" y="1994"/>
              <a:ext cx="735" cy="139"/>
            </a:xfrm>
            <a:prstGeom prst="rect">
              <a:avLst/>
            </a:prstGeom>
            <a:solidFill>
              <a:srgbClr val="FF9900"/>
            </a:solidFill>
            <a:ln w="9525">
              <a:solidFill>
                <a:srgbClr val="000000"/>
              </a:solidFill>
              <a:miter lim="800000"/>
              <a:headEnd/>
              <a:tailEnd/>
            </a:ln>
          </p:spPr>
          <p:txBody>
            <a:bodyPr/>
            <a:lstStyle/>
            <a:p>
              <a:endParaRPr lang="zh-CN" altLang="en-US"/>
            </a:p>
          </p:txBody>
        </p:sp>
        <p:sp>
          <p:nvSpPr>
            <p:cNvPr id="83987" name="Rectangle 30"/>
            <p:cNvSpPr>
              <a:spLocks noChangeAspect="1" noChangeArrowheads="1"/>
            </p:cNvSpPr>
            <p:nvPr/>
          </p:nvSpPr>
          <p:spPr bwMode="auto">
            <a:xfrm>
              <a:off x="2649" y="1910"/>
              <a:ext cx="551" cy="92"/>
            </a:xfrm>
            <a:prstGeom prst="rect">
              <a:avLst/>
            </a:prstGeom>
            <a:solidFill>
              <a:srgbClr val="339966"/>
            </a:solidFill>
            <a:ln w="9525">
              <a:solidFill>
                <a:srgbClr val="000000"/>
              </a:solidFill>
              <a:miter lim="800000"/>
              <a:headEnd/>
              <a:tailEnd/>
            </a:ln>
          </p:spPr>
          <p:txBody>
            <a:bodyPr/>
            <a:lstStyle/>
            <a:p>
              <a:endParaRPr lang="zh-CN" altLang="en-US"/>
            </a:p>
          </p:txBody>
        </p:sp>
        <p:sp>
          <p:nvSpPr>
            <p:cNvPr id="83988" name="Rectangle 31" descr="20%"/>
            <p:cNvSpPr>
              <a:spLocks noChangeAspect="1" noChangeArrowheads="1"/>
            </p:cNvSpPr>
            <p:nvPr/>
          </p:nvSpPr>
          <p:spPr bwMode="auto">
            <a:xfrm>
              <a:off x="2764" y="1813"/>
              <a:ext cx="366" cy="116"/>
            </a:xfrm>
            <a:prstGeom prst="rect">
              <a:avLst/>
            </a:prstGeom>
            <a:pattFill prst="pct20">
              <a:fgClr>
                <a:srgbClr val="000000"/>
              </a:fgClr>
              <a:bgClr>
                <a:srgbClr val="FFFFFF"/>
              </a:bgClr>
            </a:pattFill>
            <a:ln w="9525">
              <a:solidFill>
                <a:srgbClr val="000000"/>
              </a:solidFill>
              <a:miter lim="800000"/>
              <a:headEnd/>
              <a:tailEnd/>
            </a:ln>
          </p:spPr>
          <p:txBody>
            <a:bodyPr/>
            <a:lstStyle/>
            <a:p>
              <a:endParaRPr lang="zh-CN" altLang="en-US"/>
            </a:p>
          </p:txBody>
        </p:sp>
        <p:sp>
          <p:nvSpPr>
            <p:cNvPr id="83989" name="Rectangle 32" descr="75%"/>
            <p:cNvSpPr>
              <a:spLocks noChangeAspect="1" noChangeArrowheads="1"/>
            </p:cNvSpPr>
            <p:nvPr/>
          </p:nvSpPr>
          <p:spPr bwMode="auto">
            <a:xfrm rot="10800000">
              <a:off x="2839" y="1796"/>
              <a:ext cx="181" cy="67"/>
            </a:xfrm>
            <a:prstGeom prst="rect">
              <a:avLst/>
            </a:prstGeom>
            <a:pattFill prst="pct75">
              <a:fgClr>
                <a:srgbClr val="333399"/>
              </a:fgClr>
              <a:bgClr>
                <a:srgbClr val="FFFFFF"/>
              </a:bgClr>
            </a:pattFill>
            <a:ln w="9525">
              <a:solidFill>
                <a:srgbClr val="000000"/>
              </a:solidFill>
              <a:miter lim="800000"/>
              <a:headEnd/>
              <a:tailEnd/>
            </a:ln>
          </p:spPr>
          <p:txBody>
            <a:bodyPr/>
            <a:lstStyle/>
            <a:p>
              <a:endParaRPr lang="zh-CN" altLang="en-US"/>
            </a:p>
          </p:txBody>
        </p:sp>
        <p:sp>
          <p:nvSpPr>
            <p:cNvPr id="83990" name="Rectangle 33"/>
            <p:cNvSpPr>
              <a:spLocks noChangeAspect="1" noChangeArrowheads="1"/>
            </p:cNvSpPr>
            <p:nvPr/>
          </p:nvSpPr>
          <p:spPr bwMode="auto">
            <a:xfrm rot="10800000">
              <a:off x="2904" y="1453"/>
              <a:ext cx="47" cy="116"/>
            </a:xfrm>
            <a:prstGeom prst="rect">
              <a:avLst/>
            </a:prstGeom>
            <a:solidFill>
              <a:srgbClr val="000000"/>
            </a:solidFill>
            <a:ln w="9525">
              <a:solidFill>
                <a:srgbClr val="000000"/>
              </a:solidFill>
              <a:miter lim="800000"/>
              <a:headEnd/>
              <a:tailEnd/>
            </a:ln>
          </p:spPr>
          <p:txBody>
            <a:bodyPr/>
            <a:lstStyle/>
            <a:p>
              <a:endParaRPr lang="zh-CN" altLang="en-US"/>
            </a:p>
          </p:txBody>
        </p:sp>
        <p:sp>
          <p:nvSpPr>
            <p:cNvPr id="83991" name="Text Box 34"/>
            <p:cNvSpPr txBox="1">
              <a:spLocks noChangeAspect="1" noChangeArrowheads="1"/>
            </p:cNvSpPr>
            <p:nvPr/>
          </p:nvSpPr>
          <p:spPr bwMode="auto">
            <a:xfrm>
              <a:off x="3066" y="1578"/>
              <a:ext cx="587" cy="416"/>
            </a:xfrm>
            <a:prstGeom prst="rect">
              <a:avLst/>
            </a:prstGeom>
            <a:noFill/>
            <a:ln w="9525">
              <a:noFill/>
              <a:miter lim="800000"/>
              <a:headEnd/>
              <a:tailEnd/>
            </a:ln>
          </p:spPr>
          <p:txBody>
            <a:bodyPr/>
            <a:lstStyle/>
            <a:p>
              <a:pPr algn="just"/>
              <a:r>
                <a:rPr lang="en-US" altLang="zh-CN" sz="1400" b="1">
                  <a:solidFill>
                    <a:schemeClr val="accent2"/>
                  </a:solidFill>
                  <a:latin typeface="宋体" pitchFamily="2" charset="-122"/>
                </a:rPr>
                <a:t>N</a:t>
              </a:r>
              <a:r>
                <a:rPr lang="zh-CN" altLang="en-US" sz="1400" b="1">
                  <a:solidFill>
                    <a:schemeClr val="accent2"/>
                  </a:solidFill>
                  <a:latin typeface="宋体" pitchFamily="2" charset="-122"/>
                </a:rPr>
                <a:t>型硅</a:t>
              </a:r>
            </a:p>
          </p:txBody>
        </p:sp>
        <p:sp>
          <p:nvSpPr>
            <p:cNvPr id="83992" name="Line 35"/>
            <p:cNvSpPr>
              <a:spLocks noChangeAspect="1" noChangeShapeType="1"/>
            </p:cNvSpPr>
            <p:nvPr/>
          </p:nvSpPr>
          <p:spPr bwMode="auto">
            <a:xfrm flipV="1">
              <a:off x="3049" y="1789"/>
              <a:ext cx="146" cy="91"/>
            </a:xfrm>
            <a:prstGeom prst="line">
              <a:avLst/>
            </a:prstGeom>
            <a:noFill/>
            <a:ln w="9525">
              <a:solidFill>
                <a:srgbClr val="000000"/>
              </a:solidFill>
              <a:round/>
              <a:headEnd/>
              <a:tailEnd/>
            </a:ln>
          </p:spPr>
          <p:txBody>
            <a:bodyPr/>
            <a:lstStyle/>
            <a:p>
              <a:endParaRPr lang="zh-CN" altLang="en-US"/>
            </a:p>
          </p:txBody>
        </p:sp>
        <p:sp>
          <p:nvSpPr>
            <p:cNvPr id="83993" name="Text Box 36"/>
            <p:cNvSpPr txBox="1">
              <a:spLocks noChangeAspect="1" noChangeArrowheads="1"/>
            </p:cNvSpPr>
            <p:nvPr/>
          </p:nvSpPr>
          <p:spPr bwMode="auto">
            <a:xfrm>
              <a:off x="2943" y="1405"/>
              <a:ext cx="587" cy="417"/>
            </a:xfrm>
            <a:prstGeom prst="rect">
              <a:avLst/>
            </a:prstGeom>
            <a:noFill/>
            <a:ln w="9525">
              <a:noFill/>
              <a:miter lim="800000"/>
              <a:headEnd/>
              <a:tailEnd/>
            </a:ln>
          </p:spPr>
          <p:txBody>
            <a:bodyPr/>
            <a:lstStyle/>
            <a:p>
              <a:pPr algn="just"/>
              <a:r>
                <a:rPr lang="zh-CN" altLang="en-US" sz="1400" b="1">
                  <a:solidFill>
                    <a:srgbClr val="006600"/>
                  </a:solidFill>
                  <a:latin typeface="宋体" pitchFamily="2" charset="-122"/>
                </a:rPr>
                <a:t>合金球</a:t>
              </a:r>
            </a:p>
          </p:txBody>
        </p:sp>
        <p:sp>
          <p:nvSpPr>
            <p:cNvPr id="83994" name="Line 37"/>
            <p:cNvSpPr>
              <a:spLocks noChangeAspect="1" noChangeShapeType="1"/>
            </p:cNvSpPr>
            <p:nvPr/>
          </p:nvSpPr>
          <p:spPr bwMode="auto">
            <a:xfrm flipV="1">
              <a:off x="2943" y="1602"/>
              <a:ext cx="147" cy="91"/>
            </a:xfrm>
            <a:prstGeom prst="line">
              <a:avLst/>
            </a:prstGeom>
            <a:noFill/>
            <a:ln w="9525">
              <a:solidFill>
                <a:srgbClr val="000000"/>
              </a:solidFill>
              <a:round/>
              <a:headEnd/>
              <a:tailEnd/>
            </a:ln>
          </p:spPr>
          <p:txBody>
            <a:bodyPr/>
            <a:lstStyle/>
            <a:p>
              <a:endParaRPr lang="zh-CN" altLang="en-US"/>
            </a:p>
          </p:txBody>
        </p:sp>
        <p:sp>
          <p:nvSpPr>
            <p:cNvPr id="83995" name="Text Box 38"/>
            <p:cNvSpPr txBox="1">
              <a:spLocks noChangeArrowheads="1"/>
            </p:cNvSpPr>
            <p:nvPr/>
          </p:nvSpPr>
          <p:spPr bwMode="auto">
            <a:xfrm>
              <a:off x="2530" y="2448"/>
              <a:ext cx="778" cy="340"/>
            </a:xfrm>
            <a:prstGeom prst="rect">
              <a:avLst/>
            </a:prstGeom>
            <a:noFill/>
            <a:ln w="9525">
              <a:noFill/>
              <a:miter lim="800000"/>
              <a:headEnd/>
              <a:tailEnd/>
            </a:ln>
          </p:spPr>
          <p:txBody>
            <a:bodyPr/>
            <a:lstStyle/>
            <a:p>
              <a:pPr algn="just"/>
              <a:r>
                <a:rPr lang="zh-CN" altLang="en-US" sz="2000" b="1">
                  <a:latin typeface="宋体" pitchFamily="2" charset="-122"/>
                </a:rPr>
                <a:t>负极引线</a:t>
              </a:r>
            </a:p>
          </p:txBody>
        </p:sp>
        <p:sp>
          <p:nvSpPr>
            <p:cNvPr id="83996" name="AutoShape 39"/>
            <p:cNvSpPr>
              <a:spLocks noChangeArrowheads="1"/>
            </p:cNvSpPr>
            <p:nvPr/>
          </p:nvSpPr>
          <p:spPr bwMode="auto">
            <a:xfrm>
              <a:off x="3353" y="2311"/>
              <a:ext cx="408" cy="182"/>
            </a:xfrm>
            <a:prstGeom prst="wedgeRectCallout">
              <a:avLst>
                <a:gd name="adj1" fmla="val -134806"/>
                <a:gd name="adj2" fmla="val -190657"/>
              </a:avLst>
            </a:prstGeom>
            <a:solidFill>
              <a:schemeClr val="bg1"/>
            </a:solidFill>
            <a:ln w="9525">
              <a:solidFill>
                <a:srgbClr val="CC0000"/>
              </a:solidFill>
              <a:miter lim="800000"/>
              <a:headEnd/>
              <a:tailEnd/>
            </a:ln>
          </p:spPr>
          <p:txBody>
            <a:bodyPr lIns="0" rIns="0" anchor="ctr"/>
            <a:lstStyle/>
            <a:p>
              <a:pPr algn="ctr"/>
              <a:r>
                <a:rPr lang="zh-CN" altLang="en-US" sz="2000" b="1">
                  <a:solidFill>
                    <a:srgbClr val="FF0000"/>
                  </a:solidFill>
                </a:rPr>
                <a:t>底座</a:t>
              </a:r>
            </a:p>
          </p:txBody>
        </p:sp>
        <p:sp>
          <p:nvSpPr>
            <p:cNvPr id="83997" name="AutoShape 40"/>
            <p:cNvSpPr>
              <a:spLocks noChangeArrowheads="1"/>
            </p:cNvSpPr>
            <p:nvPr/>
          </p:nvSpPr>
          <p:spPr bwMode="auto">
            <a:xfrm>
              <a:off x="2219" y="1632"/>
              <a:ext cx="454" cy="182"/>
            </a:xfrm>
            <a:prstGeom prst="wedgeRectCallout">
              <a:avLst>
                <a:gd name="adj1" fmla="val 100222"/>
                <a:gd name="adj2" fmla="val 63185"/>
              </a:avLst>
            </a:prstGeom>
            <a:solidFill>
              <a:srgbClr val="C0C0C0"/>
            </a:solidFill>
            <a:ln w="9525">
              <a:solidFill>
                <a:schemeClr val="tx1"/>
              </a:solidFill>
              <a:miter lim="800000"/>
              <a:headEnd/>
              <a:tailEnd/>
            </a:ln>
          </p:spPr>
          <p:txBody>
            <a:bodyPr lIns="0" rIns="0" anchor="ctr"/>
            <a:lstStyle/>
            <a:p>
              <a:pPr algn="ctr"/>
              <a:r>
                <a:rPr lang="en-US" altLang="zh-CN" sz="1600" b="1">
                  <a:solidFill>
                    <a:srgbClr val="006600"/>
                  </a:solidFill>
                </a:rPr>
                <a:t>P</a:t>
              </a:r>
              <a:r>
                <a:rPr lang="zh-CN" altLang="en-US" sz="1600" b="1">
                  <a:solidFill>
                    <a:srgbClr val="006600"/>
                  </a:solidFill>
                </a:rPr>
                <a:t>型硅</a:t>
              </a:r>
            </a:p>
          </p:txBody>
        </p:sp>
      </p:grpSp>
      <p:sp>
        <p:nvSpPr>
          <p:cNvPr id="329769" name="Rectangle 41"/>
          <p:cNvSpPr>
            <a:spLocks noChangeArrowheads="1"/>
          </p:cNvSpPr>
          <p:nvPr/>
        </p:nvSpPr>
        <p:spPr bwMode="auto">
          <a:xfrm>
            <a:off x="5351463" y="5462588"/>
            <a:ext cx="2073275" cy="479425"/>
          </a:xfrm>
          <a:prstGeom prst="rect">
            <a:avLst/>
          </a:prstGeom>
          <a:noFill/>
          <a:ln w="22225">
            <a:solidFill>
              <a:srgbClr val="0000FF"/>
            </a:solidFill>
            <a:miter lim="800000"/>
            <a:headEnd/>
            <a:tailEnd/>
          </a:ln>
        </p:spPr>
        <p:txBody>
          <a:bodyPr anchor="ctr">
            <a:spAutoFit/>
          </a:bodyPr>
          <a:lstStyle/>
          <a:p>
            <a:pPr algn="ctr"/>
            <a:r>
              <a:rPr lang="zh-CN" altLang="en-US" sz="2400" b="1">
                <a:solidFill>
                  <a:srgbClr val="FF3300"/>
                </a:solidFill>
                <a:ea typeface="仿宋_GB2312" pitchFamily="49" charset="-122"/>
              </a:rPr>
              <a:t>面接触型管</a:t>
            </a:r>
          </a:p>
        </p:txBody>
      </p:sp>
      <p:sp>
        <p:nvSpPr>
          <p:cNvPr id="41" name="Text Box 18"/>
          <p:cNvSpPr txBox="1">
            <a:spLocks noChangeArrowheads="1"/>
          </p:cNvSpPr>
          <p:nvPr/>
        </p:nvSpPr>
        <p:spPr bwMode="auto">
          <a:xfrm>
            <a:off x="149225" y="2133600"/>
            <a:ext cx="8705850" cy="460375"/>
          </a:xfrm>
          <a:prstGeom prst="rect">
            <a:avLst/>
          </a:prstGeom>
          <a:noFill/>
          <a:ln w="38100">
            <a:noFill/>
            <a:miter lim="800000"/>
            <a:headEnd/>
            <a:tailEnd/>
          </a:ln>
        </p:spPr>
        <p:txBody>
          <a:bodyPr anchor="ctr">
            <a:spAutoFit/>
          </a:bodyPr>
          <a:lstStyle/>
          <a:p>
            <a:r>
              <a:rPr lang="zh-CN" altLang="en-US" sz="2400" b="1">
                <a:solidFill>
                  <a:srgbClr val="006600"/>
                </a:solidFill>
                <a:latin typeface="楷体_GB2312" pitchFamily="49" charset="-122"/>
                <a:ea typeface="楷体_GB2312" pitchFamily="49" charset="-122"/>
              </a:rPr>
              <a:t>按照结构的不同</a:t>
            </a:r>
            <a:r>
              <a:rPr lang="zh-CN" altLang="en-US" sz="2400" b="1">
                <a:latin typeface="楷体_GB2312" pitchFamily="49" charset="-122"/>
                <a:ea typeface="楷体_GB2312" pitchFamily="49" charset="-122"/>
              </a:rPr>
              <a:t>分为点接触型、面接触型和平面型三类。</a:t>
            </a:r>
          </a:p>
        </p:txBody>
      </p:sp>
      <p:sp>
        <p:nvSpPr>
          <p:cNvPr id="42" name="Text Box 18"/>
          <p:cNvSpPr txBox="1">
            <a:spLocks noChangeArrowheads="1"/>
          </p:cNvSpPr>
          <p:nvPr/>
        </p:nvSpPr>
        <p:spPr bwMode="auto">
          <a:xfrm>
            <a:off x="438150" y="1379538"/>
            <a:ext cx="8705850" cy="830262"/>
          </a:xfrm>
          <a:prstGeom prst="rect">
            <a:avLst/>
          </a:prstGeom>
          <a:noFill/>
          <a:ln w="38100">
            <a:noFill/>
            <a:miter lim="800000"/>
            <a:headEnd/>
            <a:tailEnd/>
          </a:ln>
        </p:spPr>
        <p:txBody>
          <a:bodyPr anchor="ctr">
            <a:spAutoFit/>
          </a:bodyPr>
          <a:lstStyle/>
          <a:p>
            <a:r>
              <a:rPr lang="en-US" altLang="zh-CN" sz="2400" b="1">
                <a:latin typeface="楷体_GB2312" pitchFamily="49" charset="-122"/>
                <a:ea typeface="楷体_GB2312" pitchFamily="49" charset="-122"/>
              </a:rPr>
              <a:t>P</a:t>
            </a:r>
            <a:r>
              <a:rPr lang="zh-CN" altLang="en-US" sz="2400" b="1">
                <a:latin typeface="楷体_GB2312" pitchFamily="49" charset="-122"/>
                <a:ea typeface="楷体_GB2312" pitchFamily="49" charset="-122"/>
              </a:rPr>
              <a:t>区一侧的电极称为二极管的阳极（正极），</a:t>
            </a:r>
            <a:r>
              <a:rPr lang="en-US" altLang="zh-CN" sz="2400" b="1">
                <a:latin typeface="楷体_GB2312" pitchFamily="49" charset="-122"/>
                <a:ea typeface="楷体_GB2312" pitchFamily="49" charset="-122"/>
              </a:rPr>
              <a:t>N</a:t>
            </a:r>
            <a:r>
              <a:rPr lang="zh-CN" altLang="en-US" sz="2400" b="1">
                <a:latin typeface="楷体_GB2312" pitchFamily="49" charset="-122"/>
                <a:ea typeface="楷体_GB2312" pitchFamily="49" charset="-122"/>
              </a:rPr>
              <a:t>区一侧的电极称为二极管的阴极（负极）。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46"/>
                                        </p:tgtEl>
                                        <p:attrNameLst>
                                          <p:attrName>style.visibility</p:attrName>
                                        </p:attrNameLst>
                                      </p:cBhvr>
                                      <p:to>
                                        <p:strVal val="visible"/>
                                      </p:to>
                                    </p:set>
                                    <p:animEffect transition="in" filter="wipe(left)">
                                      <p:cBhvr>
                                        <p:cTn id="7" dur="2000"/>
                                        <p:tgtEl>
                                          <p:spTgt spid="329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2000"/>
                                        <p:tgtEl>
                                          <p:spTgt spid="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2000"/>
                                        <p:tgtEl>
                                          <p:spTgt spid="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2000" fill="hold"/>
                                        <p:tgtEl>
                                          <p:spTgt spid="2"/>
                                        </p:tgtEl>
                                        <p:attrNameLst>
                                          <p:attrName>ppt_x</p:attrName>
                                        </p:attrNameLst>
                                      </p:cBhvr>
                                      <p:tavLst>
                                        <p:tav tm="0">
                                          <p:val>
                                            <p:strVal val="0-#ppt_w/2"/>
                                          </p:val>
                                        </p:tav>
                                        <p:tav tm="100000">
                                          <p:val>
                                            <p:strVal val="#ppt_x"/>
                                          </p:val>
                                        </p:tav>
                                      </p:tavLst>
                                    </p:anim>
                                    <p:anim calcmode="lin" valueType="num">
                                      <p:cBhvr additive="base">
                                        <p:cTn id="23"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329730"/>
                                        </p:tgtEl>
                                        <p:attrNameLst>
                                          <p:attrName>style.visibility</p:attrName>
                                        </p:attrNameLst>
                                      </p:cBhvr>
                                      <p:to>
                                        <p:strVal val="visible"/>
                                      </p:to>
                                    </p:set>
                                    <p:anim calcmode="lin" valueType="num">
                                      <p:cBhvr additive="base">
                                        <p:cTn id="28" dur="500" fill="hold"/>
                                        <p:tgtEl>
                                          <p:spTgt spid="329730"/>
                                        </p:tgtEl>
                                        <p:attrNameLst>
                                          <p:attrName>ppt_x</p:attrName>
                                        </p:attrNameLst>
                                      </p:cBhvr>
                                      <p:tavLst>
                                        <p:tav tm="0">
                                          <p:val>
                                            <p:strVal val="#ppt_x"/>
                                          </p:val>
                                        </p:tav>
                                        <p:tav tm="100000">
                                          <p:val>
                                            <p:strVal val="#ppt_x"/>
                                          </p:val>
                                        </p:tav>
                                      </p:tavLst>
                                    </p:anim>
                                    <p:anim calcmode="lin" valueType="num">
                                      <p:cBhvr additive="base">
                                        <p:cTn id="29" dur="500" fill="hold"/>
                                        <p:tgtEl>
                                          <p:spTgt spid="329730"/>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329750"/>
                                        </p:tgtEl>
                                        <p:attrNameLst>
                                          <p:attrName>style.visibility</p:attrName>
                                        </p:attrNameLst>
                                      </p:cBhvr>
                                      <p:to>
                                        <p:strVal val="visible"/>
                                      </p:to>
                                    </p:set>
                                    <p:anim calcmode="lin" valueType="num">
                                      <p:cBhvr>
                                        <p:cTn id="34" dur="500" fill="hold"/>
                                        <p:tgtEl>
                                          <p:spTgt spid="329750"/>
                                        </p:tgtEl>
                                        <p:attrNameLst>
                                          <p:attrName>ppt_w</p:attrName>
                                        </p:attrNameLst>
                                      </p:cBhvr>
                                      <p:tavLst>
                                        <p:tav tm="0">
                                          <p:val>
                                            <p:fltVal val="0"/>
                                          </p:val>
                                        </p:tav>
                                        <p:tav tm="100000">
                                          <p:val>
                                            <p:strVal val="#ppt_w"/>
                                          </p:val>
                                        </p:tav>
                                      </p:tavLst>
                                    </p:anim>
                                    <p:anim calcmode="lin" valueType="num">
                                      <p:cBhvr>
                                        <p:cTn id="35" dur="500" fill="hold"/>
                                        <p:tgtEl>
                                          <p:spTgt spid="329750"/>
                                        </p:tgtEl>
                                        <p:attrNameLst>
                                          <p:attrName>ppt_h</p:attrName>
                                        </p:attrNameLst>
                                      </p:cBhvr>
                                      <p:tavLst>
                                        <p:tav tm="0">
                                          <p:val>
                                            <p:fltVal val="0"/>
                                          </p:val>
                                        </p:tav>
                                        <p:tav tm="100000">
                                          <p:val>
                                            <p:strVal val="#ppt_h"/>
                                          </p:val>
                                        </p:tav>
                                      </p:tavLst>
                                    </p:anim>
                                    <p:animEffect transition="in" filter="fade">
                                      <p:cBhvr>
                                        <p:cTn id="36" dur="500"/>
                                        <p:tgtEl>
                                          <p:spTgt spid="3297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5" presetClass="entr" presetSubtype="0" fill="hold" grpId="0" nodeType="clickEffect">
                                  <p:stCondLst>
                                    <p:cond delay="0"/>
                                  </p:stCondLst>
                                  <p:iterate type="lt">
                                    <p:tmPct val="0"/>
                                  </p:iterate>
                                  <p:childTnLst>
                                    <p:set>
                                      <p:cBhvr>
                                        <p:cTn id="40" dur="1" fill="hold">
                                          <p:stCondLst>
                                            <p:cond delay="0"/>
                                          </p:stCondLst>
                                        </p:cTn>
                                        <p:tgtEl>
                                          <p:spTgt spid="329731"/>
                                        </p:tgtEl>
                                        <p:attrNameLst>
                                          <p:attrName>style.visibility</p:attrName>
                                        </p:attrNameLst>
                                      </p:cBhvr>
                                      <p:to>
                                        <p:strVal val="visible"/>
                                      </p:to>
                                    </p:set>
                                    <p:anim calcmode="lin" valueType="num">
                                      <p:cBhvr>
                                        <p:cTn id="41" dur="1000" fill="hold"/>
                                        <p:tgtEl>
                                          <p:spTgt spid="329731"/>
                                        </p:tgtEl>
                                        <p:attrNameLst>
                                          <p:attrName>ppt_w</p:attrName>
                                        </p:attrNameLst>
                                      </p:cBhvr>
                                      <p:tavLst>
                                        <p:tav tm="0">
                                          <p:val>
                                            <p:strVal val="#ppt_w*0.70"/>
                                          </p:val>
                                        </p:tav>
                                        <p:tav tm="100000">
                                          <p:val>
                                            <p:strVal val="#ppt_w"/>
                                          </p:val>
                                        </p:tav>
                                      </p:tavLst>
                                    </p:anim>
                                    <p:anim calcmode="lin" valueType="num">
                                      <p:cBhvr>
                                        <p:cTn id="42" dur="1000" fill="hold"/>
                                        <p:tgtEl>
                                          <p:spTgt spid="329731"/>
                                        </p:tgtEl>
                                        <p:attrNameLst>
                                          <p:attrName>ppt_h</p:attrName>
                                        </p:attrNameLst>
                                      </p:cBhvr>
                                      <p:tavLst>
                                        <p:tav tm="0">
                                          <p:val>
                                            <p:strVal val="#ppt_h"/>
                                          </p:val>
                                        </p:tav>
                                        <p:tav tm="100000">
                                          <p:val>
                                            <p:strVal val="#ppt_h"/>
                                          </p:val>
                                        </p:tav>
                                      </p:tavLst>
                                    </p:anim>
                                    <p:animEffect transition="in" filter="fade">
                                      <p:cBhvr>
                                        <p:cTn id="43" dur="1000"/>
                                        <p:tgtEl>
                                          <p:spTgt spid="32973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ox(in)">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329769"/>
                                        </p:tgtEl>
                                        <p:attrNameLst>
                                          <p:attrName>style.visibility</p:attrName>
                                        </p:attrNameLst>
                                      </p:cBhvr>
                                      <p:to>
                                        <p:strVal val="visible"/>
                                      </p:to>
                                    </p:set>
                                    <p:animEffect transition="in" filter="box(in)">
                                      <p:cBhvr>
                                        <p:cTn id="53" dur="500"/>
                                        <p:tgtEl>
                                          <p:spTgt spid="32976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29745"/>
                                        </p:tgtEl>
                                        <p:attrNameLst>
                                          <p:attrName>style.visibility</p:attrName>
                                        </p:attrNameLst>
                                      </p:cBhvr>
                                      <p:to>
                                        <p:strVal val="visible"/>
                                      </p:to>
                                    </p:set>
                                    <p:anim calcmode="lin" valueType="num">
                                      <p:cBhvr additive="base">
                                        <p:cTn id="58" dur="500" fill="hold"/>
                                        <p:tgtEl>
                                          <p:spTgt spid="329745"/>
                                        </p:tgtEl>
                                        <p:attrNameLst>
                                          <p:attrName>ppt_x</p:attrName>
                                        </p:attrNameLst>
                                      </p:cBhvr>
                                      <p:tavLst>
                                        <p:tav tm="0">
                                          <p:val>
                                            <p:strVal val="#ppt_x"/>
                                          </p:val>
                                        </p:tav>
                                        <p:tav tm="100000">
                                          <p:val>
                                            <p:strVal val="#ppt_x"/>
                                          </p:val>
                                        </p:tav>
                                      </p:tavLst>
                                    </p:anim>
                                    <p:anim calcmode="lin" valueType="num">
                                      <p:cBhvr additive="base">
                                        <p:cTn id="59" dur="500" fill="hold"/>
                                        <p:tgtEl>
                                          <p:spTgt spid="3297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p:bldP spid="329731" grpId="0"/>
      <p:bldP spid="329745" grpId="0"/>
      <p:bldP spid="329746" grpId="0" autoUpdateAnimBg="0"/>
      <p:bldP spid="329750" grpId="0" animBg="1"/>
      <p:bldP spid="329769" grpId="0" animBg="1"/>
      <p:bldP spid="41" grpId="0" autoUpdateAnimBg="0"/>
      <p:bldP spid="4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日期占位符 1"/>
          <p:cNvSpPr>
            <a:spLocks noGrp="1"/>
          </p:cNvSpPr>
          <p:nvPr>
            <p:ph type="dt" sz="quarter" idx="10"/>
          </p:nvPr>
        </p:nvSpPr>
        <p:spPr>
          <a:noFill/>
        </p:spPr>
        <p:txBody>
          <a:bodyPr/>
          <a:lstStyle/>
          <a:p>
            <a:fld id="{BB4D4360-9839-458B-A1B4-C33D818B5940}" type="datetime1">
              <a:rPr lang="zh-CN" altLang="en-US" smtClean="0">
                <a:latin typeface="Arial" pitchFamily="34" charset="0"/>
              </a:rPr>
              <a:pPr/>
              <a:t>2019-9-25</a:t>
            </a:fld>
            <a:endParaRPr lang="en-US" altLang="zh-CN" smtClean="0">
              <a:latin typeface="Arial" pitchFamily="34" charset="0"/>
            </a:endParaRPr>
          </a:p>
        </p:txBody>
      </p:sp>
      <p:sp>
        <p:nvSpPr>
          <p:cNvPr id="1229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12296" name="灯片编号占位符 3"/>
          <p:cNvSpPr>
            <a:spLocks noGrp="1"/>
          </p:cNvSpPr>
          <p:nvPr>
            <p:ph type="sldNum" sz="quarter" idx="12"/>
          </p:nvPr>
        </p:nvSpPr>
        <p:spPr>
          <a:noFill/>
        </p:spPr>
        <p:txBody>
          <a:bodyPr/>
          <a:lstStyle/>
          <a:p>
            <a:fld id="{A7273A8B-BCC9-4BED-BE6E-5B53D2C91168}" type="slidenum">
              <a:rPr lang="en-US" altLang="zh-CN" smtClean="0">
                <a:latin typeface="Arial" pitchFamily="34" charset="0"/>
              </a:rPr>
              <a:pPr/>
              <a:t>44</a:t>
            </a:fld>
            <a:endParaRPr lang="en-US" altLang="zh-CN" smtClean="0">
              <a:latin typeface="Arial" pitchFamily="34" charset="0"/>
            </a:endParaRPr>
          </a:p>
        </p:txBody>
      </p:sp>
      <p:grpSp>
        <p:nvGrpSpPr>
          <p:cNvPr id="12297" name="Group 100"/>
          <p:cNvGrpSpPr>
            <a:grpSpLocks/>
          </p:cNvGrpSpPr>
          <p:nvPr/>
        </p:nvGrpSpPr>
        <p:grpSpPr bwMode="auto">
          <a:xfrm>
            <a:off x="1000125" y="1801813"/>
            <a:ext cx="2943225" cy="2590800"/>
            <a:chOff x="2829" y="934"/>
            <a:chExt cx="1854" cy="1632"/>
          </a:xfrm>
        </p:grpSpPr>
        <p:sp>
          <p:nvSpPr>
            <p:cNvPr id="12319" name="Line 78"/>
            <p:cNvSpPr>
              <a:spLocks noChangeShapeType="1"/>
            </p:cNvSpPr>
            <p:nvPr/>
          </p:nvSpPr>
          <p:spPr bwMode="auto">
            <a:xfrm>
              <a:off x="2854" y="1859"/>
              <a:ext cx="1778" cy="0"/>
            </a:xfrm>
            <a:prstGeom prst="line">
              <a:avLst/>
            </a:prstGeom>
            <a:noFill/>
            <a:ln w="38100">
              <a:solidFill>
                <a:schemeClr val="tx1"/>
              </a:solidFill>
              <a:round/>
              <a:headEnd/>
              <a:tailEnd/>
            </a:ln>
          </p:spPr>
          <p:txBody>
            <a:bodyPr/>
            <a:lstStyle/>
            <a:p>
              <a:endParaRPr lang="zh-CN" altLang="en-US"/>
            </a:p>
          </p:txBody>
        </p:sp>
        <p:sp>
          <p:nvSpPr>
            <p:cNvPr id="12320" name="Line 79"/>
            <p:cNvSpPr>
              <a:spLocks noChangeShapeType="1"/>
            </p:cNvSpPr>
            <p:nvPr/>
          </p:nvSpPr>
          <p:spPr bwMode="auto">
            <a:xfrm>
              <a:off x="2854" y="2544"/>
              <a:ext cx="1804" cy="0"/>
            </a:xfrm>
            <a:prstGeom prst="line">
              <a:avLst/>
            </a:prstGeom>
            <a:noFill/>
            <a:ln w="38100">
              <a:solidFill>
                <a:schemeClr val="tx1"/>
              </a:solidFill>
              <a:round/>
              <a:headEnd/>
              <a:tailEnd/>
            </a:ln>
          </p:spPr>
          <p:txBody>
            <a:bodyPr/>
            <a:lstStyle/>
            <a:p>
              <a:endParaRPr lang="zh-CN" altLang="en-US"/>
            </a:p>
          </p:txBody>
        </p:sp>
        <p:sp>
          <p:nvSpPr>
            <p:cNvPr id="12321" name="AutoShape 80"/>
            <p:cNvSpPr>
              <a:spLocks noChangeArrowheads="1"/>
            </p:cNvSpPr>
            <p:nvPr/>
          </p:nvSpPr>
          <p:spPr bwMode="auto">
            <a:xfrm>
              <a:off x="3108" y="1859"/>
              <a:ext cx="1295" cy="457"/>
            </a:xfrm>
            <a:prstGeom prst="roundRect">
              <a:avLst>
                <a:gd name="adj" fmla="val 16667"/>
              </a:avLst>
            </a:prstGeom>
            <a:noFill/>
            <a:ln w="38100" algn="ctr">
              <a:solidFill>
                <a:srgbClr val="00FF00"/>
              </a:solidFill>
              <a:round/>
              <a:headEnd/>
              <a:tailEnd/>
            </a:ln>
          </p:spPr>
          <p:txBody>
            <a:bodyPr wrap="none" anchor="ctr"/>
            <a:lstStyle/>
            <a:p>
              <a:endParaRPr lang="zh-CN" altLang="en-US"/>
            </a:p>
          </p:txBody>
        </p:sp>
        <p:sp>
          <p:nvSpPr>
            <p:cNvPr id="12322" name="AutoShape 81"/>
            <p:cNvSpPr>
              <a:spLocks noChangeArrowheads="1"/>
            </p:cNvSpPr>
            <p:nvPr/>
          </p:nvSpPr>
          <p:spPr bwMode="auto">
            <a:xfrm>
              <a:off x="3387" y="1859"/>
              <a:ext cx="712" cy="254"/>
            </a:xfrm>
            <a:prstGeom prst="roundRect">
              <a:avLst>
                <a:gd name="adj" fmla="val 16667"/>
              </a:avLst>
            </a:prstGeom>
            <a:noFill/>
            <a:ln w="38100" algn="ctr">
              <a:solidFill>
                <a:srgbClr val="00FF00"/>
              </a:solidFill>
              <a:round/>
              <a:headEnd/>
              <a:tailEnd/>
            </a:ln>
          </p:spPr>
          <p:txBody>
            <a:bodyPr wrap="none" anchor="ctr"/>
            <a:lstStyle/>
            <a:p>
              <a:endParaRPr lang="zh-CN" altLang="en-US"/>
            </a:p>
          </p:txBody>
        </p:sp>
        <p:sp>
          <p:nvSpPr>
            <p:cNvPr id="12323" name="Freeform 87"/>
            <p:cNvSpPr>
              <a:spLocks/>
            </p:cNvSpPr>
            <p:nvPr/>
          </p:nvSpPr>
          <p:spPr bwMode="auto">
            <a:xfrm>
              <a:off x="2829" y="1859"/>
              <a:ext cx="80" cy="685"/>
            </a:xfrm>
            <a:custGeom>
              <a:avLst/>
              <a:gdLst>
                <a:gd name="T0" fmla="*/ 836 w 63"/>
                <a:gd name="T1" fmla="*/ 0 h 660"/>
                <a:gd name="T2" fmla="*/ 1558 w 63"/>
                <a:gd name="T3" fmla="*/ 213 h 660"/>
                <a:gd name="T4" fmla="*/ 119 w 63"/>
                <a:gd name="T5" fmla="*/ 429 h 660"/>
                <a:gd name="T6" fmla="*/ 1558 w 63"/>
                <a:gd name="T7" fmla="*/ 641 h 660"/>
                <a:gd name="T8" fmla="*/ 1558 w 63"/>
                <a:gd name="T9" fmla="*/ 855 h 660"/>
                <a:gd name="T10" fmla="*/ 119 w 63"/>
                <a:gd name="T11" fmla="*/ 895 h 660"/>
                <a:gd name="T12" fmla="*/ 836 w 63"/>
                <a:gd name="T13" fmla="*/ 1111 h 660"/>
                <a:gd name="T14" fmla="*/ 0 60000 65536"/>
                <a:gd name="T15" fmla="*/ 0 60000 65536"/>
                <a:gd name="T16" fmla="*/ 0 60000 65536"/>
                <a:gd name="T17" fmla="*/ 0 60000 65536"/>
                <a:gd name="T18" fmla="*/ 0 60000 65536"/>
                <a:gd name="T19" fmla="*/ 0 60000 65536"/>
                <a:gd name="T20" fmla="*/ 0 60000 65536"/>
                <a:gd name="T21" fmla="*/ 0 w 63"/>
                <a:gd name="T22" fmla="*/ 0 h 660"/>
                <a:gd name="T23" fmla="*/ 63 w 63"/>
                <a:gd name="T24" fmla="*/ 660 h 6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60">
                  <a:moveTo>
                    <a:pt x="30" y="0"/>
                  </a:moveTo>
                  <a:cubicBezTo>
                    <a:pt x="44" y="42"/>
                    <a:pt x="59" y="85"/>
                    <a:pt x="55" y="127"/>
                  </a:cubicBezTo>
                  <a:cubicBezTo>
                    <a:pt x="51" y="169"/>
                    <a:pt x="4" y="212"/>
                    <a:pt x="4" y="254"/>
                  </a:cubicBezTo>
                  <a:cubicBezTo>
                    <a:pt x="4" y="296"/>
                    <a:pt x="47" y="339"/>
                    <a:pt x="55" y="381"/>
                  </a:cubicBezTo>
                  <a:cubicBezTo>
                    <a:pt x="63" y="423"/>
                    <a:pt x="63" y="483"/>
                    <a:pt x="55" y="508"/>
                  </a:cubicBezTo>
                  <a:cubicBezTo>
                    <a:pt x="47" y="533"/>
                    <a:pt x="8" y="508"/>
                    <a:pt x="4" y="533"/>
                  </a:cubicBezTo>
                  <a:cubicBezTo>
                    <a:pt x="0" y="558"/>
                    <a:pt x="15" y="609"/>
                    <a:pt x="30" y="660"/>
                  </a:cubicBezTo>
                </a:path>
              </a:pathLst>
            </a:custGeom>
            <a:noFill/>
            <a:ln w="25400">
              <a:solidFill>
                <a:schemeClr val="tx1"/>
              </a:solidFill>
              <a:round/>
              <a:headEnd/>
              <a:tailEnd/>
            </a:ln>
          </p:spPr>
          <p:txBody>
            <a:bodyPr/>
            <a:lstStyle/>
            <a:p>
              <a:endParaRPr lang="zh-CN" altLang="en-US"/>
            </a:p>
          </p:txBody>
        </p:sp>
        <p:sp>
          <p:nvSpPr>
            <p:cNvPr id="12324" name="Freeform 88"/>
            <p:cNvSpPr>
              <a:spLocks/>
            </p:cNvSpPr>
            <p:nvPr/>
          </p:nvSpPr>
          <p:spPr bwMode="auto">
            <a:xfrm>
              <a:off x="4603" y="1859"/>
              <a:ext cx="80" cy="685"/>
            </a:xfrm>
            <a:custGeom>
              <a:avLst/>
              <a:gdLst>
                <a:gd name="T0" fmla="*/ 836 w 63"/>
                <a:gd name="T1" fmla="*/ 0 h 660"/>
                <a:gd name="T2" fmla="*/ 1558 w 63"/>
                <a:gd name="T3" fmla="*/ 213 h 660"/>
                <a:gd name="T4" fmla="*/ 119 w 63"/>
                <a:gd name="T5" fmla="*/ 429 h 660"/>
                <a:gd name="T6" fmla="*/ 1558 w 63"/>
                <a:gd name="T7" fmla="*/ 641 h 660"/>
                <a:gd name="T8" fmla="*/ 1558 w 63"/>
                <a:gd name="T9" fmla="*/ 855 h 660"/>
                <a:gd name="T10" fmla="*/ 119 w 63"/>
                <a:gd name="T11" fmla="*/ 895 h 660"/>
                <a:gd name="T12" fmla="*/ 836 w 63"/>
                <a:gd name="T13" fmla="*/ 1111 h 660"/>
                <a:gd name="T14" fmla="*/ 0 60000 65536"/>
                <a:gd name="T15" fmla="*/ 0 60000 65536"/>
                <a:gd name="T16" fmla="*/ 0 60000 65536"/>
                <a:gd name="T17" fmla="*/ 0 60000 65536"/>
                <a:gd name="T18" fmla="*/ 0 60000 65536"/>
                <a:gd name="T19" fmla="*/ 0 60000 65536"/>
                <a:gd name="T20" fmla="*/ 0 60000 65536"/>
                <a:gd name="T21" fmla="*/ 0 w 63"/>
                <a:gd name="T22" fmla="*/ 0 h 660"/>
                <a:gd name="T23" fmla="*/ 63 w 63"/>
                <a:gd name="T24" fmla="*/ 660 h 6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60">
                  <a:moveTo>
                    <a:pt x="30" y="0"/>
                  </a:moveTo>
                  <a:cubicBezTo>
                    <a:pt x="44" y="42"/>
                    <a:pt x="59" y="85"/>
                    <a:pt x="55" y="127"/>
                  </a:cubicBezTo>
                  <a:cubicBezTo>
                    <a:pt x="51" y="169"/>
                    <a:pt x="4" y="212"/>
                    <a:pt x="4" y="254"/>
                  </a:cubicBezTo>
                  <a:cubicBezTo>
                    <a:pt x="4" y="296"/>
                    <a:pt x="47" y="339"/>
                    <a:pt x="55" y="381"/>
                  </a:cubicBezTo>
                  <a:cubicBezTo>
                    <a:pt x="63" y="423"/>
                    <a:pt x="63" y="483"/>
                    <a:pt x="55" y="508"/>
                  </a:cubicBezTo>
                  <a:cubicBezTo>
                    <a:pt x="47" y="533"/>
                    <a:pt x="8" y="508"/>
                    <a:pt x="4" y="533"/>
                  </a:cubicBezTo>
                  <a:cubicBezTo>
                    <a:pt x="0" y="558"/>
                    <a:pt x="15" y="609"/>
                    <a:pt x="30" y="660"/>
                  </a:cubicBezTo>
                </a:path>
              </a:pathLst>
            </a:custGeom>
            <a:noFill/>
            <a:ln w="25400">
              <a:solidFill>
                <a:schemeClr val="tx1"/>
              </a:solidFill>
              <a:round/>
              <a:headEnd/>
              <a:tailEnd/>
            </a:ln>
          </p:spPr>
          <p:txBody>
            <a:bodyPr/>
            <a:lstStyle/>
            <a:p>
              <a:endParaRPr lang="zh-CN" altLang="en-US"/>
            </a:p>
          </p:txBody>
        </p:sp>
        <p:sp>
          <p:nvSpPr>
            <p:cNvPr id="12325" name="Rectangle 89"/>
            <p:cNvSpPr>
              <a:spLocks noChangeArrowheads="1"/>
            </p:cNvSpPr>
            <p:nvPr/>
          </p:nvSpPr>
          <p:spPr bwMode="auto">
            <a:xfrm>
              <a:off x="3565" y="1782"/>
              <a:ext cx="356" cy="77"/>
            </a:xfrm>
            <a:prstGeom prst="rect">
              <a:avLst/>
            </a:prstGeom>
            <a:solidFill>
              <a:srgbClr val="000000"/>
            </a:solidFill>
            <a:ln w="38100" algn="ctr">
              <a:solidFill>
                <a:schemeClr val="tx1"/>
              </a:solidFill>
              <a:miter lim="800000"/>
              <a:headEnd/>
              <a:tailEnd/>
            </a:ln>
          </p:spPr>
          <p:txBody>
            <a:bodyPr wrap="none" anchor="ctr"/>
            <a:lstStyle/>
            <a:p>
              <a:endParaRPr lang="zh-CN" altLang="en-US"/>
            </a:p>
          </p:txBody>
        </p:sp>
        <p:sp>
          <p:nvSpPr>
            <p:cNvPr id="12326" name="Rectangle 90"/>
            <p:cNvSpPr>
              <a:spLocks noChangeArrowheads="1"/>
            </p:cNvSpPr>
            <p:nvPr/>
          </p:nvSpPr>
          <p:spPr bwMode="auto">
            <a:xfrm>
              <a:off x="4149" y="1782"/>
              <a:ext cx="153" cy="66"/>
            </a:xfrm>
            <a:prstGeom prst="rect">
              <a:avLst/>
            </a:prstGeom>
            <a:solidFill>
              <a:srgbClr val="000000"/>
            </a:solidFill>
            <a:ln w="38100" algn="ctr">
              <a:solidFill>
                <a:schemeClr val="tx1"/>
              </a:solidFill>
              <a:miter lim="800000"/>
              <a:headEnd/>
              <a:tailEnd/>
            </a:ln>
          </p:spPr>
          <p:txBody>
            <a:bodyPr wrap="none" anchor="ctr"/>
            <a:lstStyle/>
            <a:p>
              <a:endParaRPr lang="zh-CN" altLang="en-US"/>
            </a:p>
          </p:txBody>
        </p:sp>
        <p:sp>
          <p:nvSpPr>
            <p:cNvPr id="12327" name="Text Box 91"/>
            <p:cNvSpPr txBox="1">
              <a:spLocks noChangeArrowheads="1"/>
            </p:cNvSpPr>
            <p:nvPr/>
          </p:nvSpPr>
          <p:spPr bwMode="auto">
            <a:xfrm>
              <a:off x="3641" y="1859"/>
              <a:ext cx="229" cy="250"/>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t>P</a:t>
              </a:r>
            </a:p>
          </p:txBody>
        </p:sp>
        <p:sp>
          <p:nvSpPr>
            <p:cNvPr id="12328" name="Text Box 92"/>
            <p:cNvSpPr txBox="1">
              <a:spLocks noChangeArrowheads="1"/>
            </p:cNvSpPr>
            <p:nvPr/>
          </p:nvSpPr>
          <p:spPr bwMode="auto">
            <a:xfrm>
              <a:off x="3641" y="2091"/>
              <a:ext cx="229" cy="250"/>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t>N</a:t>
              </a:r>
            </a:p>
          </p:txBody>
        </p:sp>
        <p:sp>
          <p:nvSpPr>
            <p:cNvPr id="12329" name="Text Box 93"/>
            <p:cNvSpPr txBox="1">
              <a:spLocks noChangeArrowheads="1"/>
            </p:cNvSpPr>
            <p:nvPr/>
          </p:nvSpPr>
          <p:spPr bwMode="auto">
            <a:xfrm>
              <a:off x="3311" y="2316"/>
              <a:ext cx="1066" cy="250"/>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solidFill>
                    <a:srgbClr val="FF00FF"/>
                  </a:solidFill>
                </a:rPr>
                <a:t>P</a:t>
              </a:r>
              <a:r>
                <a:rPr lang="zh-CN" altLang="en-US" sz="2000" b="1">
                  <a:solidFill>
                    <a:srgbClr val="FF00FF"/>
                  </a:solidFill>
                </a:rPr>
                <a:t>型支持衬底</a:t>
              </a:r>
            </a:p>
          </p:txBody>
        </p:sp>
        <p:sp>
          <p:nvSpPr>
            <p:cNvPr id="12330" name="Line 94"/>
            <p:cNvSpPr>
              <a:spLocks noChangeShapeType="1"/>
            </p:cNvSpPr>
            <p:nvPr/>
          </p:nvSpPr>
          <p:spPr bwMode="auto">
            <a:xfrm flipV="1">
              <a:off x="3743" y="1427"/>
              <a:ext cx="0" cy="355"/>
            </a:xfrm>
            <a:prstGeom prst="line">
              <a:avLst/>
            </a:prstGeom>
            <a:noFill/>
            <a:ln w="12700">
              <a:solidFill>
                <a:schemeClr val="tx1"/>
              </a:solidFill>
              <a:round/>
              <a:headEnd/>
              <a:tailEnd/>
            </a:ln>
          </p:spPr>
          <p:txBody>
            <a:bodyPr/>
            <a:lstStyle/>
            <a:p>
              <a:endParaRPr lang="zh-CN" altLang="en-US"/>
            </a:p>
          </p:txBody>
        </p:sp>
        <p:sp>
          <p:nvSpPr>
            <p:cNvPr id="12331" name="Oval 95"/>
            <p:cNvSpPr>
              <a:spLocks noChangeArrowheads="1"/>
            </p:cNvSpPr>
            <p:nvPr/>
          </p:nvSpPr>
          <p:spPr bwMode="auto">
            <a:xfrm>
              <a:off x="3709" y="1360"/>
              <a:ext cx="68" cy="68"/>
            </a:xfrm>
            <a:prstGeom prst="ellipse">
              <a:avLst/>
            </a:prstGeom>
            <a:noFill/>
            <a:ln w="12700" algn="ctr">
              <a:solidFill>
                <a:schemeClr val="tx1"/>
              </a:solidFill>
              <a:round/>
              <a:headEnd/>
              <a:tailEnd/>
            </a:ln>
          </p:spPr>
          <p:txBody>
            <a:bodyPr wrap="none" anchor="ctr"/>
            <a:lstStyle/>
            <a:p>
              <a:endParaRPr lang="zh-CN" altLang="en-US"/>
            </a:p>
          </p:txBody>
        </p:sp>
        <p:sp>
          <p:nvSpPr>
            <p:cNvPr id="12332" name="Text Box 96"/>
            <p:cNvSpPr txBox="1">
              <a:spLocks noChangeArrowheads="1"/>
            </p:cNvSpPr>
            <p:nvPr/>
          </p:nvSpPr>
          <p:spPr bwMode="auto">
            <a:xfrm>
              <a:off x="3489" y="934"/>
              <a:ext cx="508" cy="442"/>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solidFill>
                    <a:srgbClr val="3399FF"/>
                  </a:solidFill>
                </a:rPr>
                <a:t>阳极引线</a:t>
              </a:r>
            </a:p>
          </p:txBody>
        </p:sp>
        <p:sp>
          <p:nvSpPr>
            <p:cNvPr id="12333" name="Line 97"/>
            <p:cNvSpPr>
              <a:spLocks noChangeShapeType="1"/>
            </p:cNvSpPr>
            <p:nvPr/>
          </p:nvSpPr>
          <p:spPr bwMode="auto">
            <a:xfrm flipV="1">
              <a:off x="4226" y="1427"/>
              <a:ext cx="0" cy="355"/>
            </a:xfrm>
            <a:prstGeom prst="line">
              <a:avLst/>
            </a:prstGeom>
            <a:noFill/>
            <a:ln w="12700">
              <a:solidFill>
                <a:schemeClr val="tx1"/>
              </a:solidFill>
              <a:round/>
              <a:headEnd/>
              <a:tailEnd/>
            </a:ln>
          </p:spPr>
          <p:txBody>
            <a:bodyPr/>
            <a:lstStyle/>
            <a:p>
              <a:endParaRPr lang="zh-CN" altLang="en-US"/>
            </a:p>
          </p:txBody>
        </p:sp>
        <p:sp>
          <p:nvSpPr>
            <p:cNvPr id="12334" name="Oval 98"/>
            <p:cNvSpPr>
              <a:spLocks noChangeArrowheads="1"/>
            </p:cNvSpPr>
            <p:nvPr/>
          </p:nvSpPr>
          <p:spPr bwMode="auto">
            <a:xfrm>
              <a:off x="4192" y="1360"/>
              <a:ext cx="68" cy="68"/>
            </a:xfrm>
            <a:prstGeom prst="ellipse">
              <a:avLst/>
            </a:prstGeom>
            <a:noFill/>
            <a:ln w="12700" algn="ctr">
              <a:solidFill>
                <a:schemeClr val="tx1"/>
              </a:solidFill>
              <a:round/>
              <a:headEnd/>
              <a:tailEnd/>
            </a:ln>
          </p:spPr>
          <p:txBody>
            <a:bodyPr wrap="none" anchor="ctr"/>
            <a:lstStyle/>
            <a:p>
              <a:endParaRPr lang="zh-CN" altLang="en-US"/>
            </a:p>
          </p:txBody>
        </p:sp>
        <p:sp>
          <p:nvSpPr>
            <p:cNvPr id="12335" name="Text Box 99"/>
            <p:cNvSpPr txBox="1">
              <a:spLocks noChangeArrowheads="1"/>
            </p:cNvSpPr>
            <p:nvPr/>
          </p:nvSpPr>
          <p:spPr bwMode="auto">
            <a:xfrm>
              <a:off x="3972" y="934"/>
              <a:ext cx="508" cy="442"/>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solidFill>
                    <a:srgbClr val="3399FF"/>
                  </a:solidFill>
                </a:rPr>
                <a:t>阴极引线</a:t>
              </a:r>
            </a:p>
          </p:txBody>
        </p:sp>
      </p:grpSp>
      <p:sp>
        <p:nvSpPr>
          <p:cNvPr id="12298" name="Text Box 101"/>
          <p:cNvSpPr txBox="1">
            <a:spLocks noChangeArrowheads="1"/>
          </p:cNvSpPr>
          <p:nvPr/>
        </p:nvSpPr>
        <p:spPr bwMode="auto">
          <a:xfrm>
            <a:off x="1198563" y="4659313"/>
            <a:ext cx="2619375" cy="401637"/>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集成电路中的平面型</a:t>
            </a:r>
          </a:p>
        </p:txBody>
      </p:sp>
      <p:sp>
        <p:nvSpPr>
          <p:cNvPr id="96" name="Text Box 146"/>
          <p:cNvSpPr txBox="1">
            <a:spLocks noChangeArrowheads="1"/>
          </p:cNvSpPr>
          <p:nvPr/>
        </p:nvSpPr>
        <p:spPr bwMode="auto">
          <a:xfrm>
            <a:off x="185738" y="492125"/>
            <a:ext cx="8712200"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平面型二极管往往用于集成电路工艺中，结面积可大可小，大的用于大功率整流，小的作为脉冲数字电路中开关管。</a:t>
            </a:r>
          </a:p>
        </p:txBody>
      </p:sp>
      <p:grpSp>
        <p:nvGrpSpPr>
          <p:cNvPr id="3" name="组合 117"/>
          <p:cNvGrpSpPr>
            <a:grpSpLocks/>
          </p:cNvGrpSpPr>
          <p:nvPr/>
        </p:nvGrpSpPr>
        <p:grpSpPr bwMode="auto">
          <a:xfrm>
            <a:off x="4587875" y="2278063"/>
            <a:ext cx="4318000" cy="2882900"/>
            <a:chOff x="4587882" y="2278048"/>
            <a:chExt cx="4318000" cy="2882901"/>
          </a:xfrm>
        </p:grpSpPr>
        <p:sp>
          <p:nvSpPr>
            <p:cNvPr id="12302" name="Rectangle 23"/>
            <p:cNvSpPr>
              <a:spLocks noChangeArrowheads="1"/>
            </p:cNvSpPr>
            <p:nvPr/>
          </p:nvSpPr>
          <p:spPr bwMode="auto">
            <a:xfrm>
              <a:off x="4587882" y="4759311"/>
              <a:ext cx="4318000" cy="401638"/>
            </a:xfrm>
            <a:prstGeom prst="rect">
              <a:avLst/>
            </a:prstGeom>
            <a:noFill/>
            <a:ln w="19050">
              <a:noFill/>
              <a:miter lim="800000"/>
              <a:headEnd/>
              <a:tailEnd/>
            </a:ln>
          </p:spPr>
          <p:txBody>
            <a:bodyPr lIns="90000" tIns="46800" rIns="90000" bIns="46800" anchor="ctr">
              <a:spAutoFit/>
            </a:bodyPr>
            <a:lstStyle/>
            <a:p>
              <a:pPr algn="just"/>
              <a:r>
                <a:rPr lang="en-US" altLang="zh-CN" sz="2000" b="1">
                  <a:solidFill>
                    <a:srgbClr val="CC0099"/>
                  </a:solidFill>
                  <a:latin typeface="宋体" pitchFamily="2" charset="-122"/>
                </a:rPr>
                <a:t>(a)</a:t>
              </a:r>
              <a:r>
                <a:rPr lang="zh-CN" altLang="en-US" sz="2000" b="1">
                  <a:solidFill>
                    <a:srgbClr val="CC0099"/>
                  </a:solidFill>
                  <a:latin typeface="宋体" pitchFamily="2" charset="-122"/>
                </a:rPr>
                <a:t>标准符号        </a:t>
              </a:r>
              <a:r>
                <a:rPr lang="en-US" altLang="zh-CN" sz="2000" b="1">
                  <a:solidFill>
                    <a:srgbClr val="CC0099"/>
                  </a:solidFill>
                  <a:latin typeface="宋体" pitchFamily="2" charset="-122"/>
                </a:rPr>
                <a:t>(b)</a:t>
              </a:r>
              <a:r>
                <a:rPr lang="zh-CN" altLang="en-US" sz="2000" b="1">
                  <a:solidFill>
                    <a:srgbClr val="CC0099"/>
                  </a:solidFill>
                  <a:latin typeface="宋体" pitchFamily="2" charset="-122"/>
                </a:rPr>
                <a:t>惯用符号</a:t>
              </a:r>
              <a:endParaRPr lang="zh-CN" altLang="en-US" sz="2000" b="1">
                <a:solidFill>
                  <a:srgbClr val="CC0099"/>
                </a:solidFill>
              </a:endParaRPr>
            </a:p>
          </p:txBody>
        </p:sp>
        <p:grpSp>
          <p:nvGrpSpPr>
            <p:cNvPr id="12303" name="Group 25"/>
            <p:cNvGrpSpPr>
              <a:grpSpLocks/>
            </p:cNvGrpSpPr>
            <p:nvPr/>
          </p:nvGrpSpPr>
          <p:grpSpPr bwMode="auto">
            <a:xfrm>
              <a:off x="5127631" y="2385998"/>
              <a:ext cx="584200" cy="2041524"/>
              <a:chOff x="861" y="1843"/>
              <a:chExt cx="368" cy="1286"/>
            </a:xfrm>
          </p:grpSpPr>
          <p:sp>
            <p:nvSpPr>
              <p:cNvPr id="12314" name="Line 26"/>
              <p:cNvSpPr>
                <a:spLocks noChangeAspect="1" noChangeShapeType="1"/>
              </p:cNvSpPr>
              <p:nvPr/>
            </p:nvSpPr>
            <p:spPr bwMode="auto">
              <a:xfrm>
                <a:off x="922" y="2544"/>
                <a:ext cx="250" cy="1"/>
              </a:xfrm>
              <a:prstGeom prst="line">
                <a:avLst/>
              </a:prstGeom>
              <a:noFill/>
              <a:ln w="28575">
                <a:solidFill>
                  <a:srgbClr val="000000"/>
                </a:solidFill>
                <a:round/>
                <a:headEnd/>
                <a:tailEnd/>
              </a:ln>
            </p:spPr>
            <p:txBody>
              <a:bodyPr/>
              <a:lstStyle/>
              <a:p>
                <a:endParaRPr lang="zh-CN" altLang="en-US"/>
              </a:p>
            </p:txBody>
          </p:sp>
          <p:sp>
            <p:nvSpPr>
              <p:cNvPr id="12315" name="Line 27"/>
              <p:cNvSpPr>
                <a:spLocks noChangeAspect="1" noChangeShapeType="1"/>
              </p:cNvSpPr>
              <p:nvPr/>
            </p:nvSpPr>
            <p:spPr bwMode="auto">
              <a:xfrm>
                <a:off x="1053" y="2095"/>
                <a:ext cx="1" cy="884"/>
              </a:xfrm>
              <a:prstGeom prst="line">
                <a:avLst/>
              </a:prstGeom>
              <a:noFill/>
              <a:ln w="28575">
                <a:solidFill>
                  <a:srgbClr val="000000"/>
                </a:solidFill>
                <a:round/>
                <a:headEnd/>
                <a:tailEnd/>
              </a:ln>
            </p:spPr>
            <p:txBody>
              <a:bodyPr/>
              <a:lstStyle/>
              <a:p>
                <a:endParaRPr lang="zh-CN" altLang="en-US"/>
              </a:p>
            </p:txBody>
          </p:sp>
          <p:sp>
            <p:nvSpPr>
              <p:cNvPr id="12316" name="AutoShape 28"/>
              <p:cNvSpPr>
                <a:spLocks noChangeArrowheads="1"/>
              </p:cNvSpPr>
              <p:nvPr/>
            </p:nvSpPr>
            <p:spPr bwMode="auto">
              <a:xfrm flipV="1">
                <a:off x="936" y="2425"/>
                <a:ext cx="227" cy="118"/>
              </a:xfrm>
              <a:prstGeom prst="triangle">
                <a:avLst>
                  <a:gd name="adj" fmla="val 50000"/>
                </a:avLst>
              </a:prstGeom>
              <a:noFill/>
              <a:ln w="28575">
                <a:solidFill>
                  <a:srgbClr val="000000"/>
                </a:solidFill>
                <a:miter lim="800000"/>
                <a:headEnd/>
                <a:tailEnd/>
              </a:ln>
            </p:spPr>
            <p:txBody>
              <a:bodyPr/>
              <a:lstStyle/>
              <a:p>
                <a:endParaRPr lang="zh-CN" altLang="en-US"/>
              </a:p>
            </p:txBody>
          </p:sp>
          <p:sp>
            <p:nvSpPr>
              <p:cNvPr id="12317" name="Oval 29"/>
              <p:cNvSpPr>
                <a:spLocks noChangeAspect="1" noChangeArrowheads="1"/>
              </p:cNvSpPr>
              <p:nvPr/>
            </p:nvSpPr>
            <p:spPr bwMode="auto">
              <a:xfrm>
                <a:off x="1026" y="2038"/>
                <a:ext cx="57" cy="59"/>
              </a:xfrm>
              <a:prstGeom prst="ellipse">
                <a:avLst/>
              </a:prstGeom>
              <a:solidFill>
                <a:srgbClr val="FFFFFF"/>
              </a:solidFill>
              <a:ln w="9525">
                <a:solidFill>
                  <a:srgbClr val="000000"/>
                </a:solidFill>
                <a:round/>
                <a:headEnd/>
                <a:tailEnd/>
              </a:ln>
            </p:spPr>
            <p:txBody>
              <a:bodyPr/>
              <a:lstStyle/>
              <a:p>
                <a:endParaRPr lang="zh-CN" altLang="en-US"/>
              </a:p>
            </p:txBody>
          </p:sp>
          <p:sp>
            <p:nvSpPr>
              <p:cNvPr id="12318" name="Oval 30"/>
              <p:cNvSpPr>
                <a:spLocks noChangeAspect="1" noChangeArrowheads="1"/>
              </p:cNvSpPr>
              <p:nvPr/>
            </p:nvSpPr>
            <p:spPr bwMode="auto">
              <a:xfrm>
                <a:off x="1022" y="2966"/>
                <a:ext cx="58" cy="59"/>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12290" name="Object 31"/>
              <p:cNvGraphicFramePr>
                <a:graphicFrameLocks noChangeAspect="1"/>
              </p:cNvGraphicFramePr>
              <p:nvPr/>
            </p:nvGraphicFramePr>
            <p:xfrm>
              <a:off x="887" y="2188"/>
              <a:ext cx="125" cy="194"/>
            </p:xfrm>
            <a:graphic>
              <a:graphicData uri="http://schemas.openxmlformats.org/presentationml/2006/ole">
                <p:oleObj spid="_x0000_s12290" name="Equation" r:id="rId5" imgW="139700" imgH="139700" progId="Equation.DSMT4">
                  <p:embed/>
                </p:oleObj>
              </a:graphicData>
            </a:graphic>
          </p:graphicFrame>
          <p:graphicFrame>
            <p:nvGraphicFramePr>
              <p:cNvPr id="12291" name="Object 32"/>
              <p:cNvGraphicFramePr>
                <a:graphicFrameLocks noChangeAspect="1"/>
              </p:cNvGraphicFramePr>
              <p:nvPr/>
            </p:nvGraphicFramePr>
            <p:xfrm>
              <a:off x="861" y="2628"/>
              <a:ext cx="125" cy="152"/>
            </p:xfrm>
            <a:graphic>
              <a:graphicData uri="http://schemas.openxmlformats.org/presentationml/2006/ole">
                <p:oleObj spid="_x0000_s12291" name="Equation" r:id="rId6" imgW="139639" imgH="101556" progId="Equation.DSMT4">
                  <p:embed/>
                </p:oleObj>
              </a:graphicData>
            </a:graphic>
          </p:graphicFrame>
          <p:graphicFrame>
            <p:nvGraphicFramePr>
              <p:cNvPr id="12292" name="Object 33"/>
              <p:cNvGraphicFramePr>
                <a:graphicFrameLocks noChangeAspect="1"/>
              </p:cNvGraphicFramePr>
              <p:nvPr/>
            </p:nvGraphicFramePr>
            <p:xfrm>
              <a:off x="1114" y="1843"/>
              <a:ext cx="115" cy="193"/>
            </p:xfrm>
            <a:graphic>
              <a:graphicData uri="http://schemas.openxmlformats.org/presentationml/2006/ole">
                <p:oleObj spid="_x0000_s12292" name="Equation" r:id="rId7" imgW="126720" imgH="139680" progId="Equation.DSMT4">
                  <p:embed/>
                </p:oleObj>
              </a:graphicData>
            </a:graphic>
          </p:graphicFrame>
          <p:graphicFrame>
            <p:nvGraphicFramePr>
              <p:cNvPr id="12293" name="Object 34"/>
              <p:cNvGraphicFramePr>
                <a:graphicFrameLocks noChangeAspect="1"/>
              </p:cNvGraphicFramePr>
              <p:nvPr/>
            </p:nvGraphicFramePr>
            <p:xfrm>
              <a:off x="1090" y="2900"/>
              <a:ext cx="114" cy="229"/>
            </p:xfrm>
            <a:graphic>
              <a:graphicData uri="http://schemas.openxmlformats.org/presentationml/2006/ole">
                <p:oleObj spid="_x0000_s12293" name="Equation" r:id="rId8" imgW="126720" imgH="164880" progId="Equation.DSMT4">
                  <p:embed/>
                </p:oleObj>
              </a:graphicData>
            </a:graphic>
          </p:graphicFrame>
        </p:grpSp>
        <p:grpSp>
          <p:nvGrpSpPr>
            <p:cNvPr id="12304" name="Group 35"/>
            <p:cNvGrpSpPr>
              <a:grpSpLocks/>
            </p:cNvGrpSpPr>
            <p:nvPr/>
          </p:nvGrpSpPr>
          <p:grpSpPr bwMode="auto">
            <a:xfrm>
              <a:off x="7707352" y="2674928"/>
              <a:ext cx="396875" cy="1509712"/>
              <a:chOff x="1838" y="2026"/>
              <a:chExt cx="250" cy="951"/>
            </a:xfrm>
          </p:grpSpPr>
          <p:sp>
            <p:nvSpPr>
              <p:cNvPr id="12307" name="Line 36"/>
              <p:cNvSpPr>
                <a:spLocks noChangeAspect="1" noChangeShapeType="1"/>
              </p:cNvSpPr>
              <p:nvPr/>
            </p:nvSpPr>
            <p:spPr bwMode="auto">
              <a:xfrm>
                <a:off x="1838" y="2658"/>
                <a:ext cx="250" cy="1"/>
              </a:xfrm>
              <a:prstGeom prst="line">
                <a:avLst/>
              </a:prstGeom>
              <a:noFill/>
              <a:ln w="38100">
                <a:solidFill>
                  <a:srgbClr val="000000"/>
                </a:solidFill>
                <a:round/>
                <a:headEnd/>
                <a:tailEnd/>
              </a:ln>
            </p:spPr>
            <p:txBody>
              <a:bodyPr/>
              <a:lstStyle/>
              <a:p>
                <a:endParaRPr lang="zh-CN" altLang="en-US"/>
              </a:p>
            </p:txBody>
          </p:sp>
          <p:sp>
            <p:nvSpPr>
              <p:cNvPr id="12308" name="Line 37"/>
              <p:cNvSpPr>
                <a:spLocks noChangeAspect="1" noChangeShapeType="1"/>
              </p:cNvSpPr>
              <p:nvPr/>
            </p:nvSpPr>
            <p:spPr bwMode="auto">
              <a:xfrm>
                <a:off x="1961" y="2083"/>
                <a:ext cx="0" cy="841"/>
              </a:xfrm>
              <a:prstGeom prst="line">
                <a:avLst/>
              </a:prstGeom>
              <a:noFill/>
              <a:ln w="28575">
                <a:solidFill>
                  <a:srgbClr val="000000"/>
                </a:solidFill>
                <a:round/>
                <a:headEnd/>
                <a:tailEnd/>
              </a:ln>
            </p:spPr>
            <p:txBody>
              <a:bodyPr/>
              <a:lstStyle/>
              <a:p>
                <a:endParaRPr lang="zh-CN" altLang="en-US"/>
              </a:p>
            </p:txBody>
          </p:sp>
          <p:sp>
            <p:nvSpPr>
              <p:cNvPr id="12309" name="Oval 38"/>
              <p:cNvSpPr>
                <a:spLocks noChangeAspect="1" noChangeArrowheads="1"/>
              </p:cNvSpPr>
              <p:nvPr/>
            </p:nvSpPr>
            <p:spPr bwMode="auto">
              <a:xfrm>
                <a:off x="1933" y="2026"/>
                <a:ext cx="57" cy="59"/>
              </a:xfrm>
              <a:prstGeom prst="ellipse">
                <a:avLst/>
              </a:prstGeom>
              <a:solidFill>
                <a:srgbClr val="FFFFFF"/>
              </a:solidFill>
              <a:ln w="9525">
                <a:solidFill>
                  <a:srgbClr val="000000"/>
                </a:solidFill>
                <a:round/>
                <a:headEnd/>
                <a:tailEnd/>
              </a:ln>
            </p:spPr>
            <p:txBody>
              <a:bodyPr/>
              <a:lstStyle/>
              <a:p>
                <a:endParaRPr lang="zh-CN" altLang="en-US"/>
              </a:p>
            </p:txBody>
          </p:sp>
          <p:sp>
            <p:nvSpPr>
              <p:cNvPr id="12310" name="Oval 39"/>
              <p:cNvSpPr>
                <a:spLocks noChangeAspect="1" noChangeArrowheads="1"/>
              </p:cNvSpPr>
              <p:nvPr/>
            </p:nvSpPr>
            <p:spPr bwMode="auto">
              <a:xfrm>
                <a:off x="1933" y="2918"/>
                <a:ext cx="57" cy="59"/>
              </a:xfrm>
              <a:prstGeom prst="ellipse">
                <a:avLst/>
              </a:prstGeom>
              <a:solidFill>
                <a:srgbClr val="FFFFFF"/>
              </a:solidFill>
              <a:ln w="9525">
                <a:solidFill>
                  <a:srgbClr val="000000"/>
                </a:solidFill>
                <a:round/>
                <a:headEnd/>
                <a:tailEnd/>
              </a:ln>
            </p:spPr>
            <p:txBody>
              <a:bodyPr/>
              <a:lstStyle/>
              <a:p>
                <a:endParaRPr lang="zh-CN" altLang="en-US"/>
              </a:p>
            </p:txBody>
          </p:sp>
          <p:grpSp>
            <p:nvGrpSpPr>
              <p:cNvPr id="12311" name="Group 40"/>
              <p:cNvGrpSpPr>
                <a:grpSpLocks/>
              </p:cNvGrpSpPr>
              <p:nvPr/>
            </p:nvGrpSpPr>
            <p:grpSpPr bwMode="auto">
              <a:xfrm>
                <a:off x="1964" y="2069"/>
                <a:ext cx="0" cy="617"/>
                <a:chOff x="2290" y="1979"/>
                <a:chExt cx="0" cy="617"/>
              </a:xfrm>
            </p:grpSpPr>
            <p:sp>
              <p:nvSpPr>
                <p:cNvPr id="12312" name="Line 41"/>
                <p:cNvSpPr>
                  <a:spLocks noChangeShapeType="1"/>
                </p:cNvSpPr>
                <p:nvPr/>
              </p:nvSpPr>
              <p:spPr bwMode="auto">
                <a:xfrm>
                  <a:off x="2290" y="1979"/>
                  <a:ext cx="0" cy="590"/>
                </a:xfrm>
                <a:prstGeom prst="line">
                  <a:avLst/>
                </a:prstGeom>
                <a:noFill/>
                <a:ln w="25400">
                  <a:solidFill>
                    <a:schemeClr val="tx1"/>
                  </a:solidFill>
                  <a:round/>
                  <a:headEnd/>
                  <a:tailEnd type="triangle" w="med" len="med"/>
                </a:ln>
              </p:spPr>
              <p:txBody>
                <a:bodyPr anchor="ctr">
                  <a:spAutoFit/>
                </a:bodyPr>
                <a:lstStyle/>
                <a:p>
                  <a:endParaRPr lang="zh-CN" altLang="en-US"/>
                </a:p>
              </p:txBody>
            </p:sp>
            <p:sp>
              <p:nvSpPr>
                <p:cNvPr id="12313" name="Line 42"/>
                <p:cNvSpPr>
                  <a:spLocks noChangeShapeType="1"/>
                </p:cNvSpPr>
                <p:nvPr/>
              </p:nvSpPr>
              <p:spPr bwMode="auto">
                <a:xfrm>
                  <a:off x="2290" y="2369"/>
                  <a:ext cx="0" cy="227"/>
                </a:xfrm>
                <a:prstGeom prst="line">
                  <a:avLst/>
                </a:prstGeom>
                <a:noFill/>
                <a:ln w="133350">
                  <a:solidFill>
                    <a:schemeClr val="tx1"/>
                  </a:solidFill>
                  <a:round/>
                  <a:headEnd/>
                  <a:tailEnd type="triangle" w="med" len="med"/>
                </a:ln>
              </p:spPr>
              <p:txBody>
                <a:bodyPr anchor="ctr">
                  <a:spAutoFit/>
                </a:bodyPr>
                <a:lstStyle/>
                <a:p>
                  <a:endParaRPr lang="zh-CN" altLang="en-US"/>
                </a:p>
              </p:txBody>
            </p:sp>
          </p:grpSp>
        </p:grpSp>
        <p:sp>
          <p:nvSpPr>
            <p:cNvPr id="12305" name="Text Box 101"/>
            <p:cNvSpPr txBox="1">
              <a:spLocks noChangeArrowheads="1"/>
            </p:cNvSpPr>
            <p:nvPr/>
          </p:nvSpPr>
          <p:spPr bwMode="auto">
            <a:xfrm>
              <a:off x="5842016" y="2278048"/>
              <a:ext cx="714384" cy="402291"/>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阳极</a:t>
              </a:r>
            </a:p>
          </p:txBody>
        </p:sp>
        <p:sp>
          <p:nvSpPr>
            <p:cNvPr id="12306" name="Text Box 101"/>
            <p:cNvSpPr txBox="1">
              <a:spLocks noChangeArrowheads="1"/>
            </p:cNvSpPr>
            <p:nvPr/>
          </p:nvSpPr>
          <p:spPr bwMode="auto">
            <a:xfrm>
              <a:off x="5762640" y="4064008"/>
              <a:ext cx="714384" cy="402291"/>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阴极</a:t>
              </a:r>
            </a:p>
          </p:txBody>
        </p:sp>
      </p:grpSp>
      <p:sp>
        <p:nvSpPr>
          <p:cNvPr id="119" name="Text Box 2"/>
          <p:cNvSpPr txBox="1">
            <a:spLocks noChangeArrowheads="1"/>
          </p:cNvSpPr>
          <p:nvPr/>
        </p:nvSpPr>
        <p:spPr bwMode="auto">
          <a:xfrm>
            <a:off x="365125" y="5254625"/>
            <a:ext cx="8153400" cy="831850"/>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defRPr/>
            </a:pPr>
            <a:r>
              <a:rPr lang="en-US" altLang="zh-CN" sz="2400" b="1" dirty="0">
                <a:solidFill>
                  <a:srgbClr val="006600"/>
                </a:solidFill>
                <a:effectLst>
                  <a:outerShdw blurRad="38100" dist="38100" dir="2700000" algn="tl">
                    <a:srgbClr val="C0C0C0"/>
                  </a:outerShdw>
                </a:effectLst>
                <a:latin typeface="楷体_GB2312" pitchFamily="49" charset="-122"/>
                <a:ea typeface="楷体_GB2312" pitchFamily="49" charset="-122"/>
              </a:rPr>
              <a:t>    </a:t>
            </a:r>
            <a:r>
              <a:rPr lang="zh-CN" altLang="en-US" sz="2400" b="1" dirty="0">
                <a:solidFill>
                  <a:srgbClr val="006600"/>
                </a:solidFill>
                <a:effectLst>
                  <a:outerShdw blurRad="38100" dist="38100" dir="2700000" algn="tl">
                    <a:srgbClr val="C0C0C0"/>
                  </a:outerShdw>
                </a:effectLst>
                <a:latin typeface="楷体_GB2312" pitchFamily="49" charset="-122"/>
                <a:ea typeface="楷体_GB2312" pitchFamily="49" charset="-122"/>
              </a:rPr>
              <a:t>半导体二极管的符号是一个从阳极指向阴极的受挡箭头。在许多软件系统中，常常应用惯用符号</a:t>
            </a:r>
            <a:r>
              <a:rPr lang="zh-CN" altLang="en-US" sz="2400" b="1" dirty="0">
                <a:effectLst>
                  <a:outerShdw blurRad="38100" dist="38100" dir="2700000" algn="tl">
                    <a:srgbClr val="C0C0C0"/>
                  </a:outerShdw>
                </a:effectLst>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linds(horizontal)">
                                      <p:cBhvr>
                                        <p:cTn id="7" dur="500"/>
                                        <p:tgtEl>
                                          <p:spTgt spid="96"/>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484188" y="611188"/>
            <a:ext cx="8235950" cy="2862262"/>
          </a:xfrm>
          <a:prstGeom prst="rect">
            <a:avLst/>
          </a:prstGeom>
          <a:noFill/>
          <a:ln w="9525">
            <a:noFill/>
            <a:miter lim="800000"/>
            <a:headEnd/>
            <a:tailEnd/>
          </a:ln>
        </p:spPr>
        <p:txBody>
          <a:bodyPr>
            <a:spAutoFit/>
          </a:bodyPr>
          <a:lstStyle/>
          <a:p>
            <a:pPr>
              <a:lnSpc>
                <a:spcPct val="150000"/>
              </a:lnSpc>
              <a:spcBef>
                <a:spcPct val="50000"/>
              </a:spcBef>
            </a:pPr>
            <a:r>
              <a:rPr lang="zh-CN" altLang="en-US" sz="2400" b="1">
                <a:latin typeface="楷体_GB2312" pitchFamily="49" charset="-122"/>
                <a:ea typeface="楷体_GB2312" pitchFamily="49" charset="-122"/>
              </a:rPr>
              <a:t>按用途分</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整流、稳压、开关、发光、光电、变容、阻尼等二极管。</a:t>
            </a:r>
          </a:p>
          <a:p>
            <a:pPr algn="just">
              <a:lnSpc>
                <a:spcPct val="150000"/>
              </a:lnSpc>
            </a:pPr>
            <a:r>
              <a:rPr lang="zh-CN" altLang="en-US" sz="2400" b="1">
                <a:latin typeface="楷体_GB2312" pitchFamily="49" charset="-122"/>
                <a:ea typeface="楷体_GB2312" pitchFamily="49" charset="-122"/>
              </a:rPr>
              <a:t>按封装形式分</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塑封及金属封等二极管。</a:t>
            </a:r>
          </a:p>
          <a:p>
            <a:pPr algn="just">
              <a:lnSpc>
                <a:spcPct val="150000"/>
              </a:lnSpc>
            </a:pPr>
            <a:r>
              <a:rPr lang="zh-CN" altLang="en-US" sz="2400" b="1">
                <a:latin typeface="楷体_GB2312" pitchFamily="49" charset="-122"/>
                <a:ea typeface="楷体_GB2312" pitchFamily="49" charset="-122"/>
              </a:rPr>
              <a:t>按功率分</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大功率、中功率及小功率等二极管。</a:t>
            </a:r>
          </a:p>
          <a:p>
            <a:pPr algn="just">
              <a:lnSpc>
                <a:spcPct val="150000"/>
              </a:lnSpc>
            </a:pPr>
            <a:r>
              <a:rPr lang="zh-CN" altLang="en-US" sz="2400" b="1">
                <a:latin typeface="楷体_GB2312" pitchFamily="49" charset="-122"/>
                <a:ea typeface="楷体_GB2312" pitchFamily="49" charset="-122"/>
              </a:rPr>
              <a:t>其中，具有单向导电特性的普通二极管应用最广。</a:t>
            </a:r>
            <a:endParaRPr lang="en-US" altLang="zh-CN" sz="2400" b="1">
              <a:latin typeface="楷体_GB2312" pitchFamily="49" charset="-122"/>
              <a:ea typeface="楷体_GB2312" pitchFamily="49" charset="-122"/>
            </a:endParaRPr>
          </a:p>
        </p:txBody>
      </p:sp>
      <p:graphicFrame>
        <p:nvGraphicFramePr>
          <p:cNvPr id="14343" name="Object 7"/>
          <p:cNvGraphicFramePr>
            <a:graphicFrameLocks noChangeAspect="1"/>
          </p:cNvGraphicFramePr>
          <p:nvPr/>
        </p:nvGraphicFramePr>
        <p:xfrm>
          <a:off x="1793875" y="3468688"/>
          <a:ext cx="5038725" cy="3111500"/>
        </p:xfrm>
        <a:graphic>
          <a:graphicData uri="http://schemas.openxmlformats.org/presentationml/2006/ole">
            <p:oleObj spid="_x0000_s13314" name="BMP 图象" r:id="rId3" imgW="6342857" imgH="2924583" progId="PBrush">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checkerboard(across)">
                                      <p:cBhvr>
                                        <p:cTn id="7"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Line 3"/>
          <p:cNvSpPr>
            <a:spLocks noChangeShapeType="1"/>
          </p:cNvSpPr>
          <p:nvPr/>
        </p:nvSpPr>
        <p:spPr bwMode="auto">
          <a:xfrm flipV="1">
            <a:off x="4314825" y="3306763"/>
            <a:ext cx="442913" cy="20637"/>
          </a:xfrm>
          <a:prstGeom prst="line">
            <a:avLst/>
          </a:prstGeom>
          <a:noFill/>
          <a:ln w="38100">
            <a:solidFill>
              <a:srgbClr val="FF0000"/>
            </a:solidFill>
            <a:round/>
            <a:headEnd type="arrow" w="med" len="sm"/>
            <a:tailEnd type="arrow" w="med" len="sm"/>
          </a:ln>
        </p:spPr>
        <p:txBody>
          <a:bodyPr lIns="90000" tIns="46800" rIns="90000" bIns="46800" anchor="ctr">
            <a:spAutoFit/>
          </a:bodyPr>
          <a:lstStyle/>
          <a:p>
            <a:endParaRPr lang="zh-CN" altLang="en-US"/>
          </a:p>
        </p:txBody>
      </p:sp>
      <p:sp>
        <p:nvSpPr>
          <p:cNvPr id="20484" name="Text Box 4"/>
          <p:cNvSpPr txBox="1">
            <a:spLocks noChangeArrowheads="1"/>
          </p:cNvSpPr>
          <p:nvPr/>
        </p:nvSpPr>
        <p:spPr bwMode="auto">
          <a:xfrm>
            <a:off x="6834188" y="3706813"/>
            <a:ext cx="1905000" cy="946150"/>
          </a:xfrm>
          <a:prstGeom prst="rect">
            <a:avLst/>
          </a:prstGeom>
          <a:noFill/>
          <a:ln>
            <a:noFill/>
          </a:ln>
          <a:effectLst/>
          <a:extLst>
            <a:ext uri="{909E8E84-426E-40DD-AFC4-6F175D3DCCD1}"/>
            <a:ext uri="{91240B29-F687-4F45-9708-019B960494DF}"/>
            <a:ext uri="{AF507438-7753-43E0-B8FC-AC1667EBCBE1}"/>
          </a:extLst>
        </p:spPr>
        <p:txBody>
          <a:bodyPr lIns="90000" tIns="46800" rIns="90000" bIns="46800" anchor="ctr">
            <a:spAutoFit/>
          </a:bodyPr>
          <a:lstStyle/>
          <a:p>
            <a:pPr>
              <a:spcBef>
                <a:spcPct val="50000"/>
              </a:spcBef>
              <a:defRPr/>
            </a:pPr>
            <a:r>
              <a:rPr lang="zh-CN" altLang="en-US" sz="2800" b="1" dirty="0">
                <a:effectLst>
                  <a:outerShdw blurRad="38100" dist="38100" dir="2700000" algn="tl">
                    <a:srgbClr val="C0C0C0"/>
                  </a:outerShdw>
                </a:effectLst>
                <a:latin typeface="宋体" pitchFamily="2" charset="-122"/>
              </a:rPr>
              <a:t>硅管</a:t>
            </a:r>
            <a:r>
              <a:rPr lang="en-US" altLang="zh-CN" sz="2800" b="1" dirty="0">
                <a:effectLst>
                  <a:outerShdw blurRad="38100" dist="38100" dir="2700000" algn="tl">
                    <a:srgbClr val="C0C0C0"/>
                  </a:outerShdw>
                </a:effectLst>
                <a:ea typeface="楷体_GB2312" pitchFamily="49" charset="-122"/>
              </a:rPr>
              <a:t>0.5V,</a:t>
            </a:r>
            <a:r>
              <a:rPr lang="zh-CN" altLang="zh-CN" sz="2800" b="1" dirty="0">
                <a:effectLst>
                  <a:outerShdw blurRad="38100" dist="38100" dir="2700000" algn="tl">
                    <a:srgbClr val="C0C0C0"/>
                  </a:outerShdw>
                </a:effectLst>
              </a:rPr>
              <a:t>锗管</a:t>
            </a:r>
            <a:r>
              <a:rPr lang="zh-CN" altLang="zh-CN" sz="2800" b="1" dirty="0">
                <a:effectLst>
                  <a:outerShdw blurRad="38100" dist="38100" dir="2700000" algn="tl">
                    <a:srgbClr val="C0C0C0"/>
                  </a:outerShdw>
                </a:effectLst>
                <a:ea typeface="楷体_GB2312" pitchFamily="49" charset="-122"/>
              </a:rPr>
              <a:t>0</a:t>
            </a:r>
            <a:r>
              <a:rPr lang="en-US" altLang="zh-CN" sz="2800" b="1" dirty="0">
                <a:effectLst>
                  <a:outerShdw blurRad="38100" dist="38100" dir="2700000" algn="tl">
                    <a:srgbClr val="C0C0C0"/>
                  </a:outerShdw>
                </a:effectLst>
                <a:ea typeface="楷体_GB2312" pitchFamily="49" charset="-122"/>
              </a:rPr>
              <a:t>.1V</a:t>
            </a:r>
            <a:r>
              <a:rPr lang="zh-CN" altLang="en-US" sz="2800" b="1" dirty="0">
                <a:effectLst>
                  <a:outerShdw blurRad="38100" dist="38100" dir="2700000" algn="tl">
                    <a:srgbClr val="C0C0C0"/>
                  </a:outerShdw>
                </a:effectLst>
                <a:ea typeface="楷体_GB2312" pitchFamily="49" charset="-122"/>
              </a:rPr>
              <a:t>。</a:t>
            </a:r>
          </a:p>
        </p:txBody>
      </p:sp>
      <p:sp>
        <p:nvSpPr>
          <p:cNvPr id="20485" name="Line 5"/>
          <p:cNvSpPr>
            <a:spLocks noChangeShapeType="1"/>
          </p:cNvSpPr>
          <p:nvPr/>
        </p:nvSpPr>
        <p:spPr bwMode="auto">
          <a:xfrm flipV="1">
            <a:off x="5153025" y="1727200"/>
            <a:ext cx="0" cy="1600200"/>
          </a:xfrm>
          <a:prstGeom prst="line">
            <a:avLst/>
          </a:prstGeom>
          <a:noFill/>
          <a:ln w="38100">
            <a:solidFill>
              <a:srgbClr val="FF0000"/>
            </a:solidFill>
            <a:prstDash val="dash"/>
            <a:round/>
            <a:headEnd type="none" w="sm" len="sm"/>
            <a:tailEnd type="none" w="sm" len="sm"/>
          </a:ln>
        </p:spPr>
        <p:txBody>
          <a:bodyPr lIns="90000" tIns="46800" rIns="90000" bIns="46800" anchor="ctr">
            <a:spAutoFit/>
          </a:bodyPr>
          <a:lstStyle/>
          <a:p>
            <a:endParaRPr lang="zh-CN" altLang="en-US"/>
          </a:p>
        </p:txBody>
      </p:sp>
      <p:sp>
        <p:nvSpPr>
          <p:cNvPr id="20486" name="Line 6"/>
          <p:cNvSpPr>
            <a:spLocks noChangeShapeType="1"/>
          </p:cNvSpPr>
          <p:nvPr/>
        </p:nvSpPr>
        <p:spPr bwMode="auto">
          <a:xfrm>
            <a:off x="2638425" y="3254375"/>
            <a:ext cx="0" cy="301625"/>
          </a:xfrm>
          <a:prstGeom prst="line">
            <a:avLst/>
          </a:prstGeom>
          <a:noFill/>
          <a:ln w="38100">
            <a:solidFill>
              <a:srgbClr val="FF3300"/>
            </a:solidFill>
            <a:prstDash val="sysDot"/>
            <a:round/>
            <a:headEnd/>
            <a:tailEnd/>
          </a:ln>
        </p:spPr>
        <p:txBody>
          <a:bodyPr wrap="none" anchor="ctr"/>
          <a:lstStyle/>
          <a:p>
            <a:endParaRPr lang="zh-CN" altLang="en-US"/>
          </a:p>
        </p:txBody>
      </p:sp>
      <p:sp>
        <p:nvSpPr>
          <p:cNvPr id="20487" name="AutoShape 7" descr="40%"/>
          <p:cNvSpPr>
            <a:spLocks noChangeArrowheads="1"/>
          </p:cNvSpPr>
          <p:nvPr/>
        </p:nvSpPr>
        <p:spPr bwMode="auto">
          <a:xfrm>
            <a:off x="2028825" y="1803400"/>
            <a:ext cx="1828800" cy="914400"/>
          </a:xfrm>
          <a:prstGeom prst="wedgeRoundRectCallout">
            <a:avLst>
              <a:gd name="adj1" fmla="val -17185"/>
              <a:gd name="adj2" fmla="val 113370"/>
              <a:gd name="adj3" fmla="val 16667"/>
            </a:avLst>
          </a:prstGeom>
          <a:pattFill prst="pct40">
            <a:fgClr>
              <a:srgbClr val="00FF00"/>
            </a:fgClr>
            <a:bgClr>
              <a:srgbClr val="FFFFFF"/>
            </a:bgClr>
          </a:pattFill>
          <a:ln w="28575">
            <a:solidFill>
              <a:srgbClr val="FF3300"/>
            </a:solidFill>
            <a:miter lim="800000"/>
            <a:headEnd/>
            <a:tailEnd/>
          </a:ln>
        </p:spPr>
        <p:txBody>
          <a:bodyPr wrap="none" anchor="ctr"/>
          <a:lstStyle/>
          <a:p>
            <a:pPr algn="ctr">
              <a:lnSpc>
                <a:spcPct val="90000"/>
              </a:lnSpc>
              <a:spcBef>
                <a:spcPct val="5000"/>
              </a:spcBef>
            </a:pPr>
            <a:r>
              <a:rPr lang="zh-CN" altLang="en-US" sz="2800" b="1">
                <a:solidFill>
                  <a:schemeClr val="accent2"/>
                </a:solidFill>
              </a:rPr>
              <a:t>反向击穿</a:t>
            </a:r>
          </a:p>
          <a:p>
            <a:pPr algn="ctr">
              <a:lnSpc>
                <a:spcPct val="90000"/>
              </a:lnSpc>
              <a:spcBef>
                <a:spcPct val="5000"/>
              </a:spcBef>
            </a:pPr>
            <a:r>
              <a:rPr lang="zh-CN" altLang="en-US" sz="2800" b="1">
                <a:solidFill>
                  <a:schemeClr val="accent2"/>
                </a:solidFill>
              </a:rPr>
              <a:t>电压</a:t>
            </a:r>
            <a:r>
              <a:rPr lang="en-US" altLang="zh-CN" sz="2800" b="1" i="1">
                <a:solidFill>
                  <a:schemeClr val="accent2"/>
                </a:solidFill>
                <a:ea typeface="楷体_GB2312" pitchFamily="49" charset="-122"/>
              </a:rPr>
              <a:t>v</a:t>
            </a:r>
            <a:r>
              <a:rPr lang="en-US" altLang="zh-CN" sz="2800" b="1" baseline="-25000">
                <a:solidFill>
                  <a:schemeClr val="accent2"/>
                </a:solidFill>
                <a:ea typeface="楷体_GB2312" pitchFamily="49" charset="-122"/>
              </a:rPr>
              <a:t>(BR)</a:t>
            </a:r>
            <a:endParaRPr lang="en-US" altLang="zh-CN" sz="2800" b="1" u="sng">
              <a:solidFill>
                <a:schemeClr val="accent2"/>
              </a:solidFill>
              <a:ea typeface="楷体_GB2312" pitchFamily="49" charset="-122"/>
            </a:endParaRPr>
          </a:p>
        </p:txBody>
      </p:sp>
      <p:sp>
        <p:nvSpPr>
          <p:cNvPr id="20488" name="AutoShape 8" descr="40%"/>
          <p:cNvSpPr>
            <a:spLocks noChangeArrowheads="1"/>
          </p:cNvSpPr>
          <p:nvPr/>
        </p:nvSpPr>
        <p:spPr bwMode="auto">
          <a:xfrm>
            <a:off x="5305425" y="2260600"/>
            <a:ext cx="1752600" cy="762000"/>
          </a:xfrm>
          <a:prstGeom prst="wedgeRoundRectCallout">
            <a:avLst>
              <a:gd name="adj1" fmla="val -57792"/>
              <a:gd name="adj2" fmla="val 85208"/>
              <a:gd name="adj3" fmla="val 16667"/>
            </a:avLst>
          </a:prstGeom>
          <a:pattFill prst="pct40">
            <a:fgClr>
              <a:srgbClr val="FFFF00"/>
            </a:fgClr>
            <a:bgClr>
              <a:srgbClr val="FFFFFF"/>
            </a:bgClr>
          </a:pattFill>
          <a:ln w="28575">
            <a:solidFill>
              <a:srgbClr val="006600"/>
            </a:solidFill>
            <a:miter lim="800000"/>
            <a:headEnd/>
            <a:tailEnd/>
          </a:ln>
          <a:effectLst/>
          <a:extLst>
            <a:ext uri="{AF507438-7753-43E0-B8FC-AC1667EBCBE1}"/>
          </a:extLst>
        </p:spPr>
        <p:txBody>
          <a:bodyPr wrap="none" anchor="ctr"/>
          <a:lstStyle/>
          <a:p>
            <a:pPr algn="ctr">
              <a:spcBef>
                <a:spcPct val="50000"/>
              </a:spcBef>
              <a:defRPr/>
            </a:pPr>
            <a:r>
              <a:rPr lang="zh-CN" altLang="en-US" sz="2800" b="1">
                <a:solidFill>
                  <a:schemeClr val="accent2"/>
                </a:solidFill>
                <a:effectLst>
                  <a:outerShdw blurRad="38100" dist="38100" dir="2700000" algn="tl">
                    <a:srgbClr val="C0C0C0"/>
                  </a:outerShdw>
                </a:effectLst>
                <a:latin typeface="宋体" pitchFamily="2" charset="-122"/>
              </a:rPr>
              <a:t>导通压降</a:t>
            </a:r>
          </a:p>
        </p:txBody>
      </p:sp>
      <p:sp>
        <p:nvSpPr>
          <p:cNvPr id="20489" name="Rectangle 9"/>
          <p:cNvSpPr>
            <a:spLocks noChangeArrowheads="1"/>
          </p:cNvSpPr>
          <p:nvPr/>
        </p:nvSpPr>
        <p:spPr bwMode="auto">
          <a:xfrm>
            <a:off x="5218113" y="4870450"/>
            <a:ext cx="3429000" cy="946150"/>
          </a:xfrm>
          <a:prstGeom prst="rect">
            <a:avLst/>
          </a:prstGeom>
          <a:noFill/>
          <a:ln>
            <a:noFill/>
          </a:ln>
          <a:effectLst/>
          <a:extLst>
            <a:ext uri="{909E8E84-426E-40DD-AFC4-6F175D3DCCD1}"/>
            <a:ext uri="{91240B29-F687-4F45-9708-019B960494DF}"/>
            <a:ext uri="{AF507438-7753-43E0-B8FC-AC1667EBCBE1}"/>
          </a:extLst>
        </p:spPr>
        <p:txBody>
          <a:bodyPr>
            <a:spAutoFit/>
          </a:bodyPr>
          <a:lstStyle/>
          <a:p>
            <a:pPr>
              <a:spcBef>
                <a:spcPct val="50000"/>
              </a:spcBef>
              <a:defRPr/>
            </a:pPr>
            <a:r>
              <a:rPr lang="zh-CN" altLang="en-US" sz="2800" b="1" dirty="0">
                <a:solidFill>
                  <a:srgbClr val="CC0000"/>
                </a:solidFill>
                <a:effectLst>
                  <a:outerShdw blurRad="38100" dist="38100" dir="2700000" algn="tl">
                    <a:srgbClr val="C0C0C0"/>
                  </a:outerShdw>
                </a:effectLst>
                <a:latin typeface="宋体" pitchFamily="2" charset="-122"/>
              </a:rPr>
              <a:t>外加电压大于死区电压二极管才能导通。</a:t>
            </a:r>
            <a:endParaRPr lang="zh-CN" altLang="en-US" sz="2800" b="1" dirty="0">
              <a:solidFill>
                <a:srgbClr val="0000FF"/>
              </a:solidFill>
              <a:effectLst>
                <a:outerShdw blurRad="38100" dist="38100" dir="2700000" algn="tl">
                  <a:srgbClr val="C0C0C0"/>
                </a:outerShdw>
              </a:effectLst>
              <a:latin typeface="宋体" pitchFamily="2" charset="-122"/>
            </a:endParaRPr>
          </a:p>
        </p:txBody>
      </p:sp>
      <p:sp>
        <p:nvSpPr>
          <p:cNvPr id="20490" name="Rectangle 10"/>
          <p:cNvSpPr>
            <a:spLocks noChangeArrowheads="1"/>
          </p:cNvSpPr>
          <p:nvPr/>
        </p:nvSpPr>
        <p:spPr bwMode="auto">
          <a:xfrm>
            <a:off x="-28575" y="5307013"/>
            <a:ext cx="4932363" cy="1384300"/>
          </a:xfrm>
          <a:prstGeom prst="rect">
            <a:avLst/>
          </a:prstGeom>
          <a:noFill/>
          <a:ln>
            <a:noFill/>
          </a:ln>
          <a:effectLst/>
          <a:extLst>
            <a:ext uri="{909E8E84-426E-40DD-AFC4-6F175D3DCCD1}"/>
            <a:ext uri="{91240B29-F687-4F45-9708-019B960494DF}"/>
            <a:ext uri="{AF507438-7753-43E0-B8FC-AC1667EBCBE1}"/>
          </a:extLst>
        </p:spPr>
        <p:txBody>
          <a:bodyPr>
            <a:spAutoFit/>
          </a:bodyPr>
          <a:lstStyle/>
          <a:p>
            <a:pPr>
              <a:spcBef>
                <a:spcPct val="50000"/>
              </a:spcBef>
              <a:defRPr/>
            </a:pPr>
            <a:r>
              <a:rPr lang="zh-CN" altLang="en-US" sz="2800" b="1" dirty="0">
                <a:solidFill>
                  <a:srgbClr val="A50021"/>
                </a:solidFill>
                <a:effectLst>
                  <a:outerShdw blurRad="38100" dist="38100" dir="2700000" algn="tl">
                    <a:srgbClr val="C0C0C0"/>
                  </a:outerShdw>
                </a:effectLst>
                <a:latin typeface="宋体" pitchFamily="2" charset="-122"/>
              </a:rPr>
              <a:t>外加电压过高时，反向电流突然增大，失去单向导电性，二极管击穿。</a:t>
            </a:r>
          </a:p>
        </p:txBody>
      </p:sp>
      <p:sp>
        <p:nvSpPr>
          <p:cNvPr id="20491" name="AutoShape 11" descr="80%"/>
          <p:cNvSpPr>
            <a:spLocks noChangeArrowheads="1"/>
          </p:cNvSpPr>
          <p:nvPr/>
        </p:nvSpPr>
        <p:spPr bwMode="auto">
          <a:xfrm>
            <a:off x="5457825" y="584200"/>
            <a:ext cx="1905000" cy="762000"/>
          </a:xfrm>
          <a:prstGeom prst="wedgeRoundRectCallout">
            <a:avLst>
              <a:gd name="adj1" fmla="val -65583"/>
              <a:gd name="adj2" fmla="val 118542"/>
              <a:gd name="adj3" fmla="val 16667"/>
            </a:avLst>
          </a:prstGeom>
          <a:pattFill prst="pct80">
            <a:fgClr>
              <a:srgbClr val="FFCCCC"/>
            </a:fgClr>
            <a:bgClr>
              <a:srgbClr val="FFFFFF"/>
            </a:bgClr>
          </a:pattFill>
          <a:ln w="28575">
            <a:solidFill>
              <a:srgbClr val="FF3300"/>
            </a:solidFill>
            <a:miter lim="800000"/>
            <a:headEnd/>
            <a:tailEnd/>
          </a:ln>
          <a:effectLst/>
          <a:extLst>
            <a:ext uri="{AF507438-7753-43E0-B8FC-AC1667EBCBE1}"/>
          </a:extLst>
        </p:spPr>
        <p:txBody>
          <a:bodyPr wrap="none" anchor="ctr"/>
          <a:lstStyle/>
          <a:p>
            <a:pPr algn="ctr">
              <a:spcBef>
                <a:spcPct val="50000"/>
              </a:spcBef>
              <a:defRPr/>
            </a:pPr>
            <a:r>
              <a:rPr lang="zh-CN" altLang="en-US" sz="2800" b="1">
                <a:solidFill>
                  <a:schemeClr val="accent2"/>
                </a:solidFill>
                <a:effectLst>
                  <a:outerShdw blurRad="38100" dist="38100" dir="2700000" algn="tl">
                    <a:srgbClr val="C0C0C0"/>
                  </a:outerShdw>
                </a:effectLst>
                <a:latin typeface="宋体" pitchFamily="2" charset="-122"/>
              </a:rPr>
              <a:t>正向特性</a:t>
            </a:r>
          </a:p>
        </p:txBody>
      </p:sp>
      <p:sp>
        <p:nvSpPr>
          <p:cNvPr id="20492" name="AutoShape 12" descr="60%"/>
          <p:cNvSpPr>
            <a:spLocks noChangeArrowheads="1"/>
          </p:cNvSpPr>
          <p:nvPr/>
        </p:nvSpPr>
        <p:spPr bwMode="auto">
          <a:xfrm>
            <a:off x="2562225" y="4546600"/>
            <a:ext cx="1676400" cy="685800"/>
          </a:xfrm>
          <a:prstGeom prst="wedgeRoundRectCallout">
            <a:avLst>
              <a:gd name="adj1" fmla="val -48579"/>
              <a:gd name="adj2" fmla="val -92593"/>
              <a:gd name="adj3" fmla="val 16667"/>
            </a:avLst>
          </a:prstGeom>
          <a:pattFill prst="pct60">
            <a:fgClr>
              <a:srgbClr val="00FF00"/>
            </a:fgClr>
            <a:bgClr>
              <a:srgbClr val="FFFFFF"/>
            </a:bgClr>
          </a:pattFill>
          <a:ln w="28575">
            <a:solidFill>
              <a:srgbClr val="FF3300"/>
            </a:solidFill>
            <a:miter lim="800000"/>
            <a:headEnd/>
            <a:tailEnd/>
          </a:ln>
        </p:spPr>
        <p:txBody>
          <a:bodyPr wrap="none" anchor="ctr"/>
          <a:lstStyle/>
          <a:p>
            <a:pPr algn="ctr">
              <a:spcBef>
                <a:spcPct val="50000"/>
              </a:spcBef>
            </a:pPr>
            <a:r>
              <a:rPr lang="zh-CN" altLang="en-US" sz="2800" b="1">
                <a:solidFill>
                  <a:schemeClr val="accent2"/>
                </a:solidFill>
                <a:latin typeface="宋体" pitchFamily="2" charset="-122"/>
              </a:rPr>
              <a:t>反向特性</a:t>
            </a:r>
          </a:p>
        </p:txBody>
      </p:sp>
      <p:sp>
        <p:nvSpPr>
          <p:cNvPr id="20493" name="Rectangle 13"/>
          <p:cNvSpPr>
            <a:spLocks noChangeArrowheads="1"/>
          </p:cNvSpPr>
          <p:nvPr/>
        </p:nvSpPr>
        <p:spPr bwMode="auto">
          <a:xfrm>
            <a:off x="2157413" y="169863"/>
            <a:ext cx="2819400" cy="519112"/>
          </a:xfrm>
          <a:prstGeom prst="rect">
            <a:avLst/>
          </a:prstGeom>
          <a:noFill/>
          <a:ln>
            <a:noFill/>
          </a:ln>
          <a:effectLst/>
          <a:extLst>
            <a:ext uri="{909E8E84-426E-40DD-AFC4-6F175D3DCCD1}"/>
            <a:ext uri="{91240B29-F687-4F45-9708-019B960494DF}"/>
            <a:ext uri="{AF507438-7753-43E0-B8FC-AC1667EBCBE1}"/>
          </a:extLst>
        </p:spPr>
        <p:txBody>
          <a:bodyPr>
            <a:spAutoFit/>
          </a:bodyPr>
          <a:lstStyle/>
          <a:p>
            <a:pPr>
              <a:spcBef>
                <a:spcPct val="50000"/>
              </a:spcBef>
              <a:defRPr/>
            </a:pPr>
            <a:r>
              <a:rPr lang="zh-CN" altLang="en-US" sz="2800" b="1" dirty="0">
                <a:solidFill>
                  <a:srgbClr val="CC0000"/>
                </a:solidFill>
                <a:effectLst>
                  <a:outerShdw blurRad="38100" dist="38100" dir="2700000" algn="tl">
                    <a:srgbClr val="C0C0C0"/>
                  </a:outerShdw>
                </a:effectLst>
                <a:latin typeface="宋体" pitchFamily="2" charset="-122"/>
              </a:rPr>
              <a:t>（特点：非线性）</a:t>
            </a:r>
          </a:p>
        </p:txBody>
      </p:sp>
      <p:sp>
        <p:nvSpPr>
          <p:cNvPr id="20494" name="Text Box 14"/>
          <p:cNvSpPr txBox="1">
            <a:spLocks noChangeArrowheads="1"/>
          </p:cNvSpPr>
          <p:nvPr/>
        </p:nvSpPr>
        <p:spPr bwMode="auto">
          <a:xfrm>
            <a:off x="7058025" y="2103438"/>
            <a:ext cx="2209800" cy="955675"/>
          </a:xfrm>
          <a:prstGeom prst="rect">
            <a:avLst/>
          </a:prstGeom>
          <a:noFill/>
          <a:ln>
            <a:noFill/>
          </a:ln>
          <a:effectLst/>
          <a:extLst>
            <a:ext uri="{909E8E84-426E-40DD-AFC4-6F175D3DCCD1}"/>
            <a:ext uri="{91240B29-F687-4F45-9708-019B960494DF}"/>
            <a:ext uri="{AF507438-7753-43E0-B8FC-AC1667EBCBE1}"/>
          </a:extLst>
        </p:spPr>
        <p:txBody>
          <a:bodyPr lIns="90000" tIns="46800" rIns="90000" bIns="46800" anchor="ctr">
            <a:spAutoFit/>
          </a:bodyPr>
          <a:lstStyle/>
          <a:p>
            <a:pPr>
              <a:spcBef>
                <a:spcPct val="50000"/>
              </a:spcBef>
              <a:defRPr/>
            </a:pPr>
            <a:r>
              <a:rPr lang="zh-CN" altLang="en-US" sz="2800" b="1" dirty="0">
                <a:effectLst>
                  <a:outerShdw blurRad="38100" dist="38100" dir="2700000" algn="tl">
                    <a:srgbClr val="C0C0C0"/>
                  </a:outerShdw>
                </a:effectLst>
                <a:latin typeface="宋体" pitchFamily="2" charset="-122"/>
              </a:rPr>
              <a:t>硅</a:t>
            </a:r>
            <a:r>
              <a:rPr lang="en-US" altLang="zh-CN" sz="2800" b="1" dirty="0">
                <a:effectLst>
                  <a:outerShdw blurRad="38100" dist="38100" dir="2700000" algn="tl">
                    <a:srgbClr val="C0C0C0"/>
                  </a:outerShdw>
                </a:effectLst>
                <a:latin typeface="宋体" pitchFamily="2" charset="-122"/>
              </a:rPr>
              <a:t>0</a:t>
            </a:r>
            <a:r>
              <a:rPr lang="en-US" altLang="zh-CN" sz="2800" b="1" dirty="0">
                <a:effectLst>
                  <a:outerShdw blurRad="38100" dist="38100" dir="2700000" algn="tl">
                    <a:srgbClr val="C0C0C0"/>
                  </a:outerShdw>
                </a:effectLst>
                <a:ea typeface="楷体_GB2312" pitchFamily="49" charset="-122"/>
              </a:rPr>
              <a:t>.6~0.8V</a:t>
            </a:r>
            <a:r>
              <a:rPr lang="zh-CN" altLang="zh-CN" sz="2800" b="1" dirty="0">
                <a:effectLst>
                  <a:outerShdw blurRad="38100" dist="38100" dir="2700000" algn="tl">
                    <a:srgbClr val="C0C0C0"/>
                  </a:outerShdw>
                </a:effectLst>
              </a:rPr>
              <a:t>锗0</a:t>
            </a:r>
            <a:r>
              <a:rPr lang="zh-CN" altLang="zh-CN" sz="2800" b="1" dirty="0">
                <a:effectLst>
                  <a:outerShdw blurRad="38100" dist="38100" dir="2700000" algn="tl">
                    <a:srgbClr val="C0C0C0"/>
                  </a:outerShdw>
                </a:effectLst>
                <a:ea typeface="楷体_GB2312" pitchFamily="49" charset="-122"/>
              </a:rPr>
              <a:t>.2~</a:t>
            </a:r>
            <a:r>
              <a:rPr lang="en-US" altLang="zh-CN" sz="2800" b="1" dirty="0">
                <a:effectLst>
                  <a:outerShdw blurRad="38100" dist="38100" dir="2700000" algn="tl">
                    <a:srgbClr val="C0C0C0"/>
                  </a:outerShdw>
                </a:effectLst>
                <a:ea typeface="楷体_GB2312" pitchFamily="49" charset="-122"/>
              </a:rPr>
              <a:t>0.3V</a:t>
            </a:r>
          </a:p>
        </p:txBody>
      </p:sp>
      <p:grpSp>
        <p:nvGrpSpPr>
          <p:cNvPr id="2" name="Group 15"/>
          <p:cNvGrpSpPr>
            <a:grpSpLocks/>
          </p:cNvGrpSpPr>
          <p:nvPr/>
        </p:nvGrpSpPr>
        <p:grpSpPr bwMode="auto">
          <a:xfrm>
            <a:off x="2105025" y="919163"/>
            <a:ext cx="5362575" cy="4278312"/>
            <a:chOff x="1344" y="547"/>
            <a:chExt cx="3378" cy="2695"/>
          </a:xfrm>
        </p:grpSpPr>
        <p:sp>
          <p:nvSpPr>
            <p:cNvPr id="85028" name="Line 16"/>
            <p:cNvSpPr>
              <a:spLocks noChangeShapeType="1"/>
            </p:cNvSpPr>
            <p:nvPr/>
          </p:nvSpPr>
          <p:spPr bwMode="auto">
            <a:xfrm>
              <a:off x="2706" y="732"/>
              <a:ext cx="0" cy="2510"/>
            </a:xfrm>
            <a:prstGeom prst="line">
              <a:avLst/>
            </a:prstGeom>
            <a:noFill/>
            <a:ln w="25400">
              <a:solidFill>
                <a:schemeClr val="tx1"/>
              </a:solidFill>
              <a:round/>
              <a:headEnd type="arrow" w="sm" len="lg"/>
              <a:tailEnd type="none" w="sm" len="sm"/>
            </a:ln>
          </p:spPr>
          <p:txBody>
            <a:bodyPr wrap="none" lIns="90000" tIns="46800" rIns="90000" bIns="46800" anchor="ctr">
              <a:spAutoFit/>
            </a:bodyPr>
            <a:lstStyle/>
            <a:p>
              <a:endParaRPr lang="zh-CN" altLang="en-US"/>
            </a:p>
          </p:txBody>
        </p:sp>
        <p:sp>
          <p:nvSpPr>
            <p:cNvPr id="85029" name="Line 17"/>
            <p:cNvSpPr>
              <a:spLocks noChangeShapeType="1"/>
            </p:cNvSpPr>
            <p:nvPr/>
          </p:nvSpPr>
          <p:spPr bwMode="auto">
            <a:xfrm rot="5400000">
              <a:off x="2775" y="630"/>
              <a:ext cx="0" cy="2862"/>
            </a:xfrm>
            <a:prstGeom prst="line">
              <a:avLst/>
            </a:prstGeom>
            <a:noFill/>
            <a:ln w="25400">
              <a:solidFill>
                <a:schemeClr val="tx1"/>
              </a:solidFill>
              <a:round/>
              <a:headEnd type="arrow" w="sm" len="lg"/>
              <a:tailEnd type="none" w="sm" len="sm"/>
            </a:ln>
          </p:spPr>
          <p:txBody>
            <a:bodyPr lIns="90000" tIns="46800" rIns="90000" bIns="46800" anchor="ctr">
              <a:spAutoFit/>
            </a:bodyPr>
            <a:lstStyle/>
            <a:p>
              <a:endParaRPr lang="zh-CN" altLang="en-US"/>
            </a:p>
          </p:txBody>
        </p:sp>
        <p:sp>
          <p:nvSpPr>
            <p:cNvPr id="85030" name="Freeform 18"/>
            <p:cNvSpPr>
              <a:spLocks/>
            </p:cNvSpPr>
            <p:nvPr/>
          </p:nvSpPr>
          <p:spPr bwMode="auto">
            <a:xfrm>
              <a:off x="2706" y="763"/>
              <a:ext cx="609" cy="1306"/>
            </a:xfrm>
            <a:custGeom>
              <a:avLst/>
              <a:gdLst>
                <a:gd name="T0" fmla="*/ 0 w 609"/>
                <a:gd name="T1" fmla="*/ 2 h 1693"/>
                <a:gd name="T2" fmla="*/ 276 w 609"/>
                <a:gd name="T3" fmla="*/ 2 h 1693"/>
                <a:gd name="T4" fmla="*/ 355 w 609"/>
                <a:gd name="T5" fmla="*/ 2 h 1693"/>
                <a:gd name="T6" fmla="*/ 380 w 609"/>
                <a:gd name="T7" fmla="*/ 2 h 1693"/>
                <a:gd name="T8" fmla="*/ 400 w 609"/>
                <a:gd name="T9" fmla="*/ 2 h 1693"/>
                <a:gd name="T10" fmla="*/ 436 w 609"/>
                <a:gd name="T11" fmla="*/ 2 h 1693"/>
                <a:gd name="T12" fmla="*/ 609 w 609"/>
                <a:gd name="T13" fmla="*/ 0 h 1693"/>
                <a:gd name="T14" fmla="*/ 0 60000 65536"/>
                <a:gd name="T15" fmla="*/ 0 60000 65536"/>
                <a:gd name="T16" fmla="*/ 0 60000 65536"/>
                <a:gd name="T17" fmla="*/ 0 60000 65536"/>
                <a:gd name="T18" fmla="*/ 0 60000 65536"/>
                <a:gd name="T19" fmla="*/ 0 60000 65536"/>
                <a:gd name="T20" fmla="*/ 0 60000 65536"/>
                <a:gd name="T21" fmla="*/ 0 w 609"/>
                <a:gd name="T22" fmla="*/ 0 h 1693"/>
                <a:gd name="T23" fmla="*/ 609 w 609"/>
                <a:gd name="T24" fmla="*/ 1693 h 16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1693">
                  <a:moveTo>
                    <a:pt x="0" y="1689"/>
                  </a:moveTo>
                  <a:cubicBezTo>
                    <a:pt x="46" y="1687"/>
                    <a:pt x="217" y="1693"/>
                    <a:pt x="276" y="1677"/>
                  </a:cubicBezTo>
                  <a:cubicBezTo>
                    <a:pt x="335" y="1661"/>
                    <a:pt x="338" y="1615"/>
                    <a:pt x="355" y="1591"/>
                  </a:cubicBezTo>
                  <a:cubicBezTo>
                    <a:pt x="372" y="1567"/>
                    <a:pt x="373" y="1555"/>
                    <a:pt x="380" y="1533"/>
                  </a:cubicBezTo>
                  <a:cubicBezTo>
                    <a:pt x="387" y="1511"/>
                    <a:pt x="391" y="1503"/>
                    <a:pt x="400" y="1457"/>
                  </a:cubicBezTo>
                  <a:cubicBezTo>
                    <a:pt x="409" y="1411"/>
                    <a:pt x="401" y="1498"/>
                    <a:pt x="436" y="1255"/>
                  </a:cubicBezTo>
                  <a:cubicBezTo>
                    <a:pt x="471" y="1012"/>
                    <a:pt x="580" y="209"/>
                    <a:pt x="609" y="0"/>
                  </a:cubicBezTo>
                </a:path>
              </a:pathLst>
            </a:custGeom>
            <a:noFill/>
            <a:ln w="38100">
              <a:solidFill>
                <a:schemeClr val="tx1"/>
              </a:solidFill>
              <a:round/>
              <a:headEnd type="none" w="sm" len="sm"/>
              <a:tailEnd type="none" w="sm" len="sm"/>
            </a:ln>
          </p:spPr>
          <p:txBody>
            <a:bodyPr wrap="none" lIns="90000" tIns="46800" rIns="90000" bIns="46800" anchor="ctr">
              <a:spAutoFit/>
            </a:bodyPr>
            <a:lstStyle/>
            <a:p>
              <a:endParaRPr lang="zh-CN" altLang="en-US"/>
            </a:p>
          </p:txBody>
        </p:sp>
        <p:sp>
          <p:nvSpPr>
            <p:cNvPr id="85031" name="Line 19"/>
            <p:cNvSpPr>
              <a:spLocks noChangeShapeType="1"/>
            </p:cNvSpPr>
            <p:nvPr/>
          </p:nvSpPr>
          <p:spPr bwMode="auto">
            <a:xfrm>
              <a:off x="2706" y="2066"/>
              <a:ext cx="0" cy="0"/>
            </a:xfrm>
            <a:prstGeom prst="line">
              <a:avLst/>
            </a:prstGeom>
            <a:noFill/>
            <a:ln w="38100">
              <a:solidFill>
                <a:srgbClr val="FFFF99"/>
              </a:solidFill>
              <a:round/>
              <a:headEnd type="none" w="sm" len="sm"/>
              <a:tailEnd type="none" w="sm" len="sm"/>
            </a:ln>
          </p:spPr>
          <p:txBody>
            <a:bodyPr wrap="none" lIns="90000" tIns="46800" rIns="90000" bIns="46800" anchor="ctr">
              <a:spAutoFit/>
            </a:bodyPr>
            <a:lstStyle/>
            <a:p>
              <a:endParaRPr lang="zh-CN" altLang="en-US"/>
            </a:p>
          </p:txBody>
        </p:sp>
        <p:sp>
          <p:nvSpPr>
            <p:cNvPr id="85032" name="Freeform 20"/>
            <p:cNvSpPr>
              <a:spLocks/>
            </p:cNvSpPr>
            <p:nvPr/>
          </p:nvSpPr>
          <p:spPr bwMode="auto">
            <a:xfrm>
              <a:off x="1554" y="2066"/>
              <a:ext cx="1152" cy="1065"/>
            </a:xfrm>
            <a:custGeom>
              <a:avLst/>
              <a:gdLst>
                <a:gd name="T0" fmla="*/ 1152 w 1152"/>
                <a:gd name="T1" fmla="*/ 0 h 1380"/>
                <a:gd name="T2" fmla="*/ 1086 w 1152"/>
                <a:gd name="T3" fmla="*/ 2 h 1380"/>
                <a:gd name="T4" fmla="*/ 966 w 1152"/>
                <a:gd name="T5" fmla="*/ 2 h 1380"/>
                <a:gd name="T6" fmla="*/ 558 w 1152"/>
                <a:gd name="T7" fmla="*/ 2 h 1380"/>
                <a:gd name="T8" fmla="*/ 258 w 1152"/>
                <a:gd name="T9" fmla="*/ 2 h 1380"/>
                <a:gd name="T10" fmla="*/ 162 w 1152"/>
                <a:gd name="T11" fmla="*/ 2 h 1380"/>
                <a:gd name="T12" fmla="*/ 114 w 1152"/>
                <a:gd name="T13" fmla="*/ 2 h 1380"/>
                <a:gd name="T14" fmla="*/ 0 w 1152"/>
                <a:gd name="T15" fmla="*/ 2 h 1380"/>
                <a:gd name="T16" fmla="*/ 0 60000 65536"/>
                <a:gd name="T17" fmla="*/ 0 60000 65536"/>
                <a:gd name="T18" fmla="*/ 0 60000 65536"/>
                <a:gd name="T19" fmla="*/ 0 60000 65536"/>
                <a:gd name="T20" fmla="*/ 0 60000 65536"/>
                <a:gd name="T21" fmla="*/ 0 60000 65536"/>
                <a:gd name="T22" fmla="*/ 0 60000 65536"/>
                <a:gd name="T23" fmla="*/ 0 60000 65536"/>
                <a:gd name="T24" fmla="*/ 0 w 1152"/>
                <a:gd name="T25" fmla="*/ 0 h 1380"/>
                <a:gd name="T26" fmla="*/ 1152 w 1152"/>
                <a:gd name="T27" fmla="*/ 1380 h 1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 h="1380">
                  <a:moveTo>
                    <a:pt x="1152" y="0"/>
                  </a:moveTo>
                  <a:cubicBezTo>
                    <a:pt x="1141" y="8"/>
                    <a:pt x="1117" y="38"/>
                    <a:pt x="1086" y="48"/>
                  </a:cubicBezTo>
                  <a:cubicBezTo>
                    <a:pt x="1055" y="58"/>
                    <a:pt x="1054" y="57"/>
                    <a:pt x="966" y="60"/>
                  </a:cubicBezTo>
                  <a:cubicBezTo>
                    <a:pt x="878" y="63"/>
                    <a:pt x="676" y="63"/>
                    <a:pt x="558" y="66"/>
                  </a:cubicBezTo>
                  <a:cubicBezTo>
                    <a:pt x="440" y="69"/>
                    <a:pt x="324" y="70"/>
                    <a:pt x="258" y="78"/>
                  </a:cubicBezTo>
                  <a:cubicBezTo>
                    <a:pt x="192" y="86"/>
                    <a:pt x="186" y="81"/>
                    <a:pt x="162" y="114"/>
                  </a:cubicBezTo>
                  <a:cubicBezTo>
                    <a:pt x="138" y="147"/>
                    <a:pt x="141" y="65"/>
                    <a:pt x="114" y="276"/>
                  </a:cubicBezTo>
                  <a:cubicBezTo>
                    <a:pt x="87" y="487"/>
                    <a:pt x="24" y="1150"/>
                    <a:pt x="0" y="1380"/>
                  </a:cubicBezTo>
                </a:path>
              </a:pathLst>
            </a:cu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85033" name="Text Box 21"/>
            <p:cNvSpPr txBox="1">
              <a:spLocks noChangeArrowheads="1"/>
            </p:cNvSpPr>
            <p:nvPr/>
          </p:nvSpPr>
          <p:spPr bwMode="auto">
            <a:xfrm>
              <a:off x="4002" y="1883"/>
              <a:ext cx="720" cy="331"/>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i="1">
                  <a:solidFill>
                    <a:srgbClr val="FF0000"/>
                  </a:solidFill>
                  <a:ea typeface="楷体_GB2312" pitchFamily="49" charset="-122"/>
                </a:rPr>
                <a:t>V </a:t>
              </a:r>
              <a:endParaRPr lang="en-US" altLang="zh-CN" sz="2800" b="1">
                <a:solidFill>
                  <a:srgbClr val="FF0000"/>
                </a:solidFill>
                <a:ea typeface="楷体_GB2312" pitchFamily="49" charset="-122"/>
              </a:endParaRPr>
            </a:p>
          </p:txBody>
        </p:sp>
        <p:sp>
          <p:nvSpPr>
            <p:cNvPr id="85034" name="Text Box 22"/>
            <p:cNvSpPr txBox="1">
              <a:spLocks noChangeArrowheads="1"/>
            </p:cNvSpPr>
            <p:nvPr/>
          </p:nvSpPr>
          <p:spPr bwMode="auto">
            <a:xfrm>
              <a:off x="2736" y="547"/>
              <a:ext cx="252"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i="1">
                  <a:solidFill>
                    <a:srgbClr val="FF0000"/>
                  </a:solidFill>
                  <a:ea typeface="楷体_GB2312" pitchFamily="49" charset="-122"/>
                </a:rPr>
                <a:t>I</a:t>
              </a:r>
              <a:endParaRPr lang="en-US" altLang="zh-CN" sz="2800" b="1">
                <a:solidFill>
                  <a:srgbClr val="FF0000"/>
                </a:solidFill>
                <a:ea typeface="楷体_GB2312" pitchFamily="49" charset="-122"/>
              </a:endParaRPr>
            </a:p>
          </p:txBody>
        </p:sp>
      </p:grpSp>
      <p:sp>
        <p:nvSpPr>
          <p:cNvPr id="20503" name="AutoShape 23" descr="40%"/>
          <p:cNvSpPr>
            <a:spLocks noChangeArrowheads="1"/>
          </p:cNvSpPr>
          <p:nvPr/>
        </p:nvSpPr>
        <p:spPr bwMode="auto">
          <a:xfrm>
            <a:off x="5048250" y="3825875"/>
            <a:ext cx="1676400" cy="685800"/>
          </a:xfrm>
          <a:prstGeom prst="wedgeRoundRectCallout">
            <a:avLst>
              <a:gd name="adj1" fmla="val -61551"/>
              <a:gd name="adj2" fmla="val -116667"/>
              <a:gd name="adj3" fmla="val 16667"/>
            </a:avLst>
          </a:prstGeom>
          <a:pattFill prst="pct40">
            <a:fgClr>
              <a:srgbClr val="FF9999"/>
            </a:fgClr>
            <a:bgClr>
              <a:srgbClr val="FFFFFF"/>
            </a:bgClr>
          </a:pattFill>
          <a:ln w="38100">
            <a:solidFill>
              <a:srgbClr val="006600"/>
            </a:solidFill>
            <a:miter lim="800000"/>
            <a:headEnd/>
            <a:tailEnd/>
          </a:ln>
          <a:effectLst/>
          <a:extLst>
            <a:ext uri="{AF507438-7753-43E0-B8FC-AC1667EBCBE1}"/>
          </a:extLst>
        </p:spPr>
        <p:txBody>
          <a:bodyPr wrap="none" anchor="ctr"/>
          <a:lstStyle/>
          <a:p>
            <a:pPr algn="ctr">
              <a:spcBef>
                <a:spcPct val="50000"/>
              </a:spcBef>
              <a:defRPr/>
            </a:pPr>
            <a:r>
              <a:rPr lang="zh-CN" altLang="en-US" sz="2800" b="1">
                <a:solidFill>
                  <a:schemeClr val="accent2"/>
                </a:solidFill>
                <a:effectLst>
                  <a:outerShdw blurRad="38100" dist="38100" dir="2700000" algn="tl">
                    <a:srgbClr val="C0C0C0"/>
                  </a:outerShdw>
                </a:effectLst>
                <a:latin typeface="宋体" pitchFamily="2" charset="-122"/>
              </a:rPr>
              <a:t>死区电压</a:t>
            </a:r>
          </a:p>
        </p:txBody>
      </p:sp>
      <p:grpSp>
        <p:nvGrpSpPr>
          <p:cNvPr id="3" name="Group 24"/>
          <p:cNvGrpSpPr>
            <a:grpSpLocks/>
          </p:cNvGrpSpPr>
          <p:nvPr/>
        </p:nvGrpSpPr>
        <p:grpSpPr bwMode="auto">
          <a:xfrm>
            <a:off x="2643188" y="3625850"/>
            <a:ext cx="1824037" cy="768350"/>
            <a:chOff x="1632" y="2275"/>
            <a:chExt cx="1149" cy="484"/>
          </a:xfrm>
        </p:grpSpPr>
        <p:grpSp>
          <p:nvGrpSpPr>
            <p:cNvPr id="85020" name="Group 25"/>
            <p:cNvGrpSpPr>
              <a:grpSpLocks/>
            </p:cNvGrpSpPr>
            <p:nvPr/>
          </p:nvGrpSpPr>
          <p:grpSpPr bwMode="auto">
            <a:xfrm>
              <a:off x="1632" y="2308"/>
              <a:ext cx="1149" cy="451"/>
              <a:chOff x="1632" y="2308"/>
              <a:chExt cx="1149" cy="451"/>
            </a:xfrm>
          </p:grpSpPr>
          <p:sp>
            <p:nvSpPr>
              <p:cNvPr id="85022" name="Line 26"/>
              <p:cNvSpPr>
                <a:spLocks noChangeShapeType="1"/>
              </p:cNvSpPr>
              <p:nvPr/>
            </p:nvSpPr>
            <p:spPr bwMode="auto">
              <a:xfrm rot="-5400000">
                <a:off x="1999" y="2579"/>
                <a:ext cx="361" cy="0"/>
              </a:xfrm>
              <a:prstGeom prst="line">
                <a:avLst/>
              </a:prstGeom>
              <a:noFill/>
              <a:ln w="38100">
                <a:solidFill>
                  <a:srgbClr val="FF3300"/>
                </a:solidFill>
                <a:round/>
                <a:headEnd type="none" w="sm" len="sm"/>
                <a:tailEnd type="none" w="sm" len="sm"/>
              </a:ln>
            </p:spPr>
            <p:txBody>
              <a:bodyPr wrap="none" lIns="90000" tIns="46800" rIns="90000" bIns="46800" anchor="ctr">
                <a:spAutoFit/>
              </a:bodyPr>
              <a:lstStyle/>
              <a:p>
                <a:endParaRPr lang="zh-CN" altLang="en-US"/>
              </a:p>
            </p:txBody>
          </p:sp>
          <p:sp>
            <p:nvSpPr>
              <p:cNvPr id="85023" name="Line 27"/>
              <p:cNvSpPr>
                <a:spLocks noChangeShapeType="1"/>
              </p:cNvSpPr>
              <p:nvPr/>
            </p:nvSpPr>
            <p:spPr bwMode="auto">
              <a:xfrm rot="5400000" flipV="1">
                <a:off x="2121" y="2276"/>
                <a:ext cx="0" cy="576"/>
              </a:xfrm>
              <a:prstGeom prst="line">
                <a:avLst/>
              </a:pr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85024" name="Text Box 28"/>
              <p:cNvSpPr txBox="1">
                <a:spLocks noChangeArrowheads="1"/>
              </p:cNvSpPr>
              <p:nvPr/>
            </p:nvSpPr>
            <p:spPr bwMode="auto">
              <a:xfrm>
                <a:off x="1632" y="2406"/>
                <a:ext cx="178"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a:ea typeface="楷体_GB2312" pitchFamily="49" charset="-122"/>
                  </a:rPr>
                  <a:t>P</a:t>
                </a:r>
              </a:p>
            </p:txBody>
          </p:sp>
          <p:sp>
            <p:nvSpPr>
              <p:cNvPr id="85025" name="Text Box 29"/>
              <p:cNvSpPr txBox="1">
                <a:spLocks noChangeArrowheads="1"/>
              </p:cNvSpPr>
              <p:nvPr/>
            </p:nvSpPr>
            <p:spPr bwMode="auto">
              <a:xfrm>
                <a:off x="2352" y="2383"/>
                <a:ext cx="429"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a:ea typeface="楷体_GB2312" pitchFamily="49" charset="-122"/>
                  </a:rPr>
                  <a:t>N</a:t>
                </a:r>
              </a:p>
            </p:txBody>
          </p:sp>
          <p:sp>
            <p:nvSpPr>
              <p:cNvPr id="85026" name="AutoShape 30"/>
              <p:cNvSpPr>
                <a:spLocks noChangeArrowheads="1"/>
              </p:cNvSpPr>
              <p:nvPr/>
            </p:nvSpPr>
            <p:spPr bwMode="auto">
              <a:xfrm rot="5400000">
                <a:off x="1933" y="2485"/>
                <a:ext cx="334" cy="160"/>
              </a:xfrm>
              <a:prstGeom prst="triangle">
                <a:avLst>
                  <a:gd name="adj" fmla="val 50000"/>
                </a:avLst>
              </a:prstGeom>
              <a:noFill/>
              <a:ln w="38100">
                <a:solidFill>
                  <a:srgbClr val="FF3300"/>
                </a:solidFill>
                <a:miter lim="800000"/>
                <a:headEnd/>
                <a:tailEnd/>
              </a:ln>
            </p:spPr>
            <p:txBody>
              <a:bodyPr wrap="none" anchor="ctr"/>
              <a:lstStyle/>
              <a:p>
                <a:endParaRPr lang="zh-CN" altLang="en-US"/>
              </a:p>
            </p:txBody>
          </p:sp>
          <p:sp>
            <p:nvSpPr>
              <p:cNvPr id="85027" name="Text Box 31"/>
              <p:cNvSpPr txBox="1">
                <a:spLocks noChangeArrowheads="1"/>
              </p:cNvSpPr>
              <p:nvPr/>
            </p:nvSpPr>
            <p:spPr bwMode="auto">
              <a:xfrm>
                <a:off x="2214" y="2308"/>
                <a:ext cx="244" cy="327"/>
              </a:xfrm>
              <a:prstGeom prst="rect">
                <a:avLst/>
              </a:prstGeom>
              <a:noFill/>
              <a:ln w="38100">
                <a:noFill/>
                <a:miter lim="800000"/>
                <a:headEnd/>
                <a:tailEnd/>
              </a:ln>
            </p:spPr>
            <p:txBody>
              <a:bodyPr wrap="none" anchor="ctr">
                <a:spAutoFit/>
              </a:bodyPr>
              <a:lstStyle/>
              <a:p>
                <a:pPr algn="ctr"/>
                <a:r>
                  <a:rPr lang="en-US" altLang="zh-CN" sz="2800" b="1">
                    <a:ea typeface="楷体_GB2312" pitchFamily="49" charset="-122"/>
                  </a:rPr>
                  <a:t>+</a:t>
                </a:r>
              </a:p>
            </p:txBody>
          </p:sp>
        </p:grpSp>
        <p:sp>
          <p:nvSpPr>
            <p:cNvPr id="85021" name="Text Box 32"/>
            <p:cNvSpPr txBox="1">
              <a:spLocks noChangeArrowheads="1"/>
            </p:cNvSpPr>
            <p:nvPr/>
          </p:nvSpPr>
          <p:spPr bwMode="auto">
            <a:xfrm>
              <a:off x="1780" y="2275"/>
              <a:ext cx="228" cy="327"/>
            </a:xfrm>
            <a:prstGeom prst="rect">
              <a:avLst/>
            </a:prstGeom>
            <a:noFill/>
            <a:ln w="38100">
              <a:noFill/>
              <a:miter lim="800000"/>
              <a:headEnd/>
              <a:tailEnd/>
            </a:ln>
          </p:spPr>
          <p:txBody>
            <a:bodyPr wrap="none" anchor="ctr">
              <a:spAutoFit/>
            </a:bodyPr>
            <a:lstStyle/>
            <a:p>
              <a:pPr algn="ctr"/>
              <a:r>
                <a:rPr lang="en-US" altLang="zh-CN" sz="2800" b="1">
                  <a:ea typeface="楷体_GB2312" pitchFamily="49" charset="-122"/>
                </a:rPr>
                <a:t>–</a:t>
              </a:r>
            </a:p>
          </p:txBody>
        </p:sp>
      </p:grpSp>
      <p:grpSp>
        <p:nvGrpSpPr>
          <p:cNvPr id="5" name="Group 33"/>
          <p:cNvGrpSpPr>
            <a:grpSpLocks/>
          </p:cNvGrpSpPr>
          <p:nvPr/>
        </p:nvGrpSpPr>
        <p:grpSpPr bwMode="auto">
          <a:xfrm>
            <a:off x="6296025" y="1346200"/>
            <a:ext cx="1747838" cy="798513"/>
            <a:chOff x="3984" y="672"/>
            <a:chExt cx="1101" cy="503"/>
          </a:xfrm>
        </p:grpSpPr>
        <p:sp>
          <p:nvSpPr>
            <p:cNvPr id="85013" name="Line 34"/>
            <p:cNvSpPr>
              <a:spLocks noChangeShapeType="1"/>
            </p:cNvSpPr>
            <p:nvPr/>
          </p:nvSpPr>
          <p:spPr bwMode="auto">
            <a:xfrm rot="-5400000">
              <a:off x="4351" y="995"/>
              <a:ext cx="361" cy="0"/>
            </a:xfrm>
            <a:prstGeom prst="line">
              <a:avLst/>
            </a:prstGeom>
            <a:noFill/>
            <a:ln w="38100">
              <a:solidFill>
                <a:srgbClr val="FF3300"/>
              </a:solidFill>
              <a:round/>
              <a:headEnd type="none" w="sm" len="sm"/>
              <a:tailEnd type="none" w="sm" len="sm"/>
            </a:ln>
          </p:spPr>
          <p:txBody>
            <a:bodyPr wrap="none" lIns="90000" tIns="46800" rIns="90000" bIns="46800" anchor="ctr">
              <a:spAutoFit/>
            </a:bodyPr>
            <a:lstStyle/>
            <a:p>
              <a:endParaRPr lang="zh-CN" altLang="en-US"/>
            </a:p>
          </p:txBody>
        </p:sp>
        <p:sp>
          <p:nvSpPr>
            <p:cNvPr id="85014" name="Line 35"/>
            <p:cNvSpPr>
              <a:spLocks noChangeShapeType="1"/>
            </p:cNvSpPr>
            <p:nvPr/>
          </p:nvSpPr>
          <p:spPr bwMode="auto">
            <a:xfrm rot="5400000" flipV="1">
              <a:off x="4473" y="692"/>
              <a:ext cx="0" cy="576"/>
            </a:xfrm>
            <a:prstGeom prst="line">
              <a:avLst/>
            </a:pr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85015" name="Text Box 36"/>
            <p:cNvSpPr txBox="1">
              <a:spLocks noChangeArrowheads="1"/>
            </p:cNvSpPr>
            <p:nvPr/>
          </p:nvSpPr>
          <p:spPr bwMode="auto">
            <a:xfrm>
              <a:off x="3984" y="822"/>
              <a:ext cx="178"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a:ea typeface="楷体_GB2312" pitchFamily="49" charset="-122"/>
                </a:rPr>
                <a:t>P</a:t>
              </a:r>
            </a:p>
          </p:txBody>
        </p:sp>
        <p:sp>
          <p:nvSpPr>
            <p:cNvPr id="85016" name="Text Box 37"/>
            <p:cNvSpPr txBox="1">
              <a:spLocks noChangeArrowheads="1"/>
            </p:cNvSpPr>
            <p:nvPr/>
          </p:nvSpPr>
          <p:spPr bwMode="auto">
            <a:xfrm>
              <a:off x="4752" y="799"/>
              <a:ext cx="333"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a:ea typeface="楷体_GB2312" pitchFamily="49" charset="-122"/>
                </a:rPr>
                <a:t>N</a:t>
              </a:r>
            </a:p>
          </p:txBody>
        </p:sp>
        <p:sp>
          <p:nvSpPr>
            <p:cNvPr id="85017" name="AutoShape 38"/>
            <p:cNvSpPr>
              <a:spLocks noChangeArrowheads="1"/>
            </p:cNvSpPr>
            <p:nvPr/>
          </p:nvSpPr>
          <p:spPr bwMode="auto">
            <a:xfrm rot="5400000">
              <a:off x="4285" y="901"/>
              <a:ext cx="334" cy="160"/>
            </a:xfrm>
            <a:prstGeom prst="triangle">
              <a:avLst>
                <a:gd name="adj" fmla="val 50000"/>
              </a:avLst>
            </a:prstGeom>
            <a:noFill/>
            <a:ln w="38100">
              <a:solidFill>
                <a:srgbClr val="FF3300"/>
              </a:solidFill>
              <a:miter lim="800000"/>
              <a:headEnd/>
              <a:tailEnd/>
            </a:ln>
          </p:spPr>
          <p:txBody>
            <a:bodyPr wrap="none" anchor="ctr"/>
            <a:lstStyle/>
            <a:p>
              <a:endParaRPr lang="zh-CN" altLang="en-US"/>
            </a:p>
          </p:txBody>
        </p:sp>
        <p:sp>
          <p:nvSpPr>
            <p:cNvPr id="85018" name="Text Box 39"/>
            <p:cNvSpPr txBox="1">
              <a:spLocks noChangeArrowheads="1"/>
            </p:cNvSpPr>
            <p:nvPr/>
          </p:nvSpPr>
          <p:spPr bwMode="auto">
            <a:xfrm>
              <a:off x="4575" y="672"/>
              <a:ext cx="228" cy="327"/>
            </a:xfrm>
            <a:prstGeom prst="rect">
              <a:avLst/>
            </a:prstGeom>
            <a:noFill/>
            <a:ln w="38100">
              <a:noFill/>
              <a:miter lim="800000"/>
              <a:headEnd/>
              <a:tailEnd/>
            </a:ln>
          </p:spPr>
          <p:txBody>
            <a:bodyPr wrap="none" anchor="ctr">
              <a:spAutoFit/>
            </a:bodyPr>
            <a:lstStyle/>
            <a:p>
              <a:pPr algn="ctr"/>
              <a:r>
                <a:rPr lang="en-US" altLang="zh-CN" sz="2800" b="1">
                  <a:cs typeface="Times New Roman" pitchFamily="18" charset="0"/>
                </a:rPr>
                <a:t>–</a:t>
              </a:r>
              <a:endParaRPr lang="en-US" altLang="zh-CN" sz="2800" b="1">
                <a:ea typeface="楷体_GB2312" pitchFamily="49" charset="-122"/>
              </a:endParaRPr>
            </a:p>
          </p:txBody>
        </p:sp>
        <p:sp>
          <p:nvSpPr>
            <p:cNvPr id="85019" name="Text Box 40"/>
            <p:cNvSpPr txBox="1">
              <a:spLocks noChangeArrowheads="1"/>
            </p:cNvSpPr>
            <p:nvPr/>
          </p:nvSpPr>
          <p:spPr bwMode="auto">
            <a:xfrm>
              <a:off x="4124" y="691"/>
              <a:ext cx="244" cy="327"/>
            </a:xfrm>
            <a:prstGeom prst="rect">
              <a:avLst/>
            </a:prstGeom>
            <a:noFill/>
            <a:ln w="38100">
              <a:noFill/>
              <a:miter lim="800000"/>
              <a:headEnd/>
              <a:tailEnd/>
            </a:ln>
          </p:spPr>
          <p:txBody>
            <a:bodyPr wrap="none" anchor="ctr">
              <a:spAutoFit/>
            </a:bodyPr>
            <a:lstStyle/>
            <a:p>
              <a:pPr algn="ctr"/>
              <a:r>
                <a:rPr lang="en-US" altLang="zh-CN" sz="2800" b="1">
                  <a:ea typeface="楷体_GB2312" pitchFamily="49" charset="-122"/>
                </a:rPr>
                <a:t>+</a:t>
              </a:r>
            </a:p>
          </p:txBody>
        </p:sp>
      </p:grpSp>
      <p:sp>
        <p:nvSpPr>
          <p:cNvPr id="20521" name="AutoShape 41" descr="60%"/>
          <p:cNvSpPr>
            <a:spLocks noChangeArrowheads="1"/>
          </p:cNvSpPr>
          <p:nvPr/>
        </p:nvSpPr>
        <p:spPr bwMode="auto">
          <a:xfrm>
            <a:off x="47625" y="3479800"/>
            <a:ext cx="2057400" cy="1541463"/>
          </a:xfrm>
          <a:prstGeom prst="wedgeRoundRectCallout">
            <a:avLst>
              <a:gd name="adj1" fmla="val 82931"/>
              <a:gd name="adj2" fmla="val -47481"/>
              <a:gd name="adj3" fmla="val 16667"/>
            </a:avLst>
          </a:prstGeom>
          <a:pattFill prst="pct60">
            <a:fgClr>
              <a:srgbClr val="FFCC99"/>
            </a:fgClr>
            <a:bgClr>
              <a:srgbClr val="FFFFFF"/>
            </a:bgClr>
          </a:pattFill>
          <a:ln w="28575">
            <a:solidFill>
              <a:schemeClr val="accent1"/>
            </a:solidFill>
            <a:miter lim="800000"/>
            <a:headEnd/>
            <a:tailEnd/>
          </a:ln>
          <a:effectLst/>
          <a:extLst>
            <a:ext uri="{AF507438-7753-43E0-B8FC-AC1667EBCBE1}"/>
          </a:extLst>
        </p:spPr>
        <p:txBody>
          <a:bodyPr wrap="none" anchor="ctr"/>
          <a:lstStyle/>
          <a:p>
            <a:pPr>
              <a:defRPr/>
            </a:pPr>
            <a:r>
              <a:rPr lang="zh-CN" altLang="en-US" sz="2800" b="1" dirty="0">
                <a:solidFill>
                  <a:schemeClr val="accent2"/>
                </a:solidFill>
                <a:effectLst>
                  <a:outerShdw blurRad="38100" dist="38100" dir="2700000" algn="tl">
                    <a:srgbClr val="C0C0C0"/>
                  </a:outerShdw>
                </a:effectLst>
                <a:latin typeface="宋体" pitchFamily="2" charset="-122"/>
              </a:rPr>
              <a:t>反向电流在一</a:t>
            </a:r>
            <a:endParaRPr lang="en-US" altLang="zh-CN" sz="2800" b="1" dirty="0">
              <a:solidFill>
                <a:schemeClr val="accent2"/>
              </a:solidFill>
              <a:effectLst>
                <a:outerShdw blurRad="38100" dist="38100" dir="2700000" algn="tl">
                  <a:srgbClr val="C0C0C0"/>
                </a:outerShdw>
              </a:effectLst>
              <a:latin typeface="宋体" pitchFamily="2" charset="-122"/>
            </a:endParaRPr>
          </a:p>
          <a:p>
            <a:pPr>
              <a:defRPr/>
            </a:pPr>
            <a:r>
              <a:rPr lang="zh-CN" altLang="en-US" sz="2800" b="1" dirty="0">
                <a:solidFill>
                  <a:schemeClr val="accent2"/>
                </a:solidFill>
                <a:effectLst>
                  <a:outerShdw blurRad="38100" dist="38100" dir="2700000" algn="tl">
                    <a:srgbClr val="C0C0C0"/>
                  </a:outerShdw>
                </a:effectLst>
                <a:latin typeface="宋体" pitchFamily="2" charset="-122"/>
              </a:rPr>
              <a:t>定电压范围</a:t>
            </a:r>
            <a:endParaRPr lang="en-US" altLang="zh-CN" sz="2800" b="1" dirty="0">
              <a:solidFill>
                <a:schemeClr val="accent2"/>
              </a:solidFill>
              <a:effectLst>
                <a:outerShdw blurRad="38100" dist="38100" dir="2700000" algn="tl">
                  <a:srgbClr val="C0C0C0"/>
                </a:outerShdw>
              </a:effectLst>
              <a:latin typeface="宋体" pitchFamily="2" charset="-122"/>
            </a:endParaRPr>
          </a:p>
          <a:p>
            <a:pPr>
              <a:defRPr/>
            </a:pPr>
            <a:r>
              <a:rPr lang="zh-CN" altLang="en-US" sz="2800" b="1" dirty="0">
                <a:solidFill>
                  <a:schemeClr val="accent2"/>
                </a:solidFill>
                <a:effectLst>
                  <a:outerShdw blurRad="38100" dist="38100" dir="2700000" algn="tl">
                    <a:srgbClr val="C0C0C0"/>
                  </a:outerShdw>
                </a:effectLst>
                <a:latin typeface="宋体" pitchFamily="2" charset="-122"/>
              </a:rPr>
              <a:t>内保持常数。</a:t>
            </a:r>
            <a:endParaRPr lang="zh-CN" altLang="en-US" sz="2800" b="1" u="sng" dirty="0">
              <a:solidFill>
                <a:schemeClr val="accent2"/>
              </a:solidFill>
              <a:effectLst>
                <a:outerShdw blurRad="38100" dist="38100" dir="2700000" algn="tl">
                  <a:srgbClr val="C0C0C0"/>
                </a:outerShdw>
              </a:effectLst>
              <a:ea typeface="楷体_GB2312" pitchFamily="49" charset="-122"/>
            </a:endParaRPr>
          </a:p>
        </p:txBody>
      </p:sp>
      <p:sp>
        <p:nvSpPr>
          <p:cNvPr id="85011" name="Text Box 31"/>
          <p:cNvSpPr txBox="1">
            <a:spLocks noChangeArrowheads="1"/>
          </p:cNvSpPr>
          <p:nvPr/>
        </p:nvSpPr>
        <p:spPr bwMode="auto">
          <a:xfrm>
            <a:off x="47625" y="139700"/>
            <a:ext cx="2736850" cy="519113"/>
          </a:xfrm>
          <a:prstGeom prst="rect">
            <a:avLst/>
          </a:prstGeom>
          <a:noFill/>
          <a:ln w="9525">
            <a:noFill/>
            <a:miter lim="800000"/>
            <a:headEnd/>
            <a:tailEnd/>
          </a:ln>
        </p:spPr>
        <p:txBody>
          <a:bodyPr>
            <a:spAutoFit/>
          </a:bodyPr>
          <a:lstStyle/>
          <a:p>
            <a:pPr>
              <a:spcBef>
                <a:spcPct val="50000"/>
              </a:spcBef>
            </a:pPr>
            <a:r>
              <a:rPr lang="zh-CN" altLang="en-US" sz="2800" b="1"/>
              <a:t>二、伏安特性</a:t>
            </a:r>
          </a:p>
        </p:txBody>
      </p:sp>
      <p:sp>
        <p:nvSpPr>
          <p:cNvPr id="44" name="Text Box 32"/>
          <p:cNvSpPr txBox="1">
            <a:spLocks noChangeArrowheads="1"/>
          </p:cNvSpPr>
          <p:nvPr/>
        </p:nvSpPr>
        <p:spPr bwMode="auto">
          <a:xfrm>
            <a:off x="5295900" y="5999163"/>
            <a:ext cx="3429000" cy="830262"/>
          </a:xfrm>
          <a:prstGeom prst="rect">
            <a:avLst/>
          </a:prstGeom>
          <a:noFill/>
          <a:ln w="9525">
            <a:noFill/>
            <a:miter lim="800000"/>
            <a:headEnd/>
            <a:tailEnd/>
          </a:ln>
        </p:spPr>
        <p:txBody>
          <a:bodyPr>
            <a:spAutoFit/>
          </a:bodyPr>
          <a:lstStyle/>
          <a:p>
            <a:pPr>
              <a:spcBef>
                <a:spcPct val="50000"/>
              </a:spcBef>
            </a:pPr>
            <a:r>
              <a:rPr lang="zh-CN" altLang="en-US" sz="2400" b="1">
                <a:solidFill>
                  <a:srgbClr val="000099"/>
                </a:solidFill>
              </a:rPr>
              <a:t>普通二极管击穿不可逆，击穿即损坏。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93"/>
                                        </p:tgtEl>
                                        <p:attrNameLst>
                                          <p:attrName>style.visibility</p:attrName>
                                        </p:attrNameLst>
                                      </p:cBhvr>
                                      <p:to>
                                        <p:strVal val="visible"/>
                                      </p:to>
                                    </p:set>
                                    <p:animEffect transition="in" filter="wipe(left)">
                                      <p:cBhvr>
                                        <p:cTn id="12" dur="500"/>
                                        <p:tgtEl>
                                          <p:spTgt spid="20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Effect transition="in" filter="wipe(up)">
                                      <p:cBhvr>
                                        <p:cTn id="17" dur="500"/>
                                        <p:tgtEl>
                                          <p:spTgt spid="204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483"/>
                                        </p:tgtEl>
                                        <p:attrNameLst>
                                          <p:attrName>style.visibility</p:attrName>
                                        </p:attrNameLst>
                                      </p:cBhvr>
                                      <p:to>
                                        <p:strVal val="visible"/>
                                      </p:to>
                                    </p:set>
                                    <p:animEffect transition="in" filter="blinds(vertical)">
                                      <p:cBhvr>
                                        <p:cTn id="27" dur="500"/>
                                        <p:tgtEl>
                                          <p:spTgt spid="20483"/>
                                        </p:tgtEl>
                                      </p:cBhvr>
                                    </p:animEffect>
                                  </p:childTnLst>
                                </p:cTn>
                              </p:par>
                            </p:childTnLst>
                          </p:cTn>
                        </p:par>
                        <p:par>
                          <p:cTn id="28" fill="hold" nodeType="afterGroup">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20503"/>
                                        </p:tgtEl>
                                        <p:attrNameLst>
                                          <p:attrName>style.visibility</p:attrName>
                                        </p:attrNameLst>
                                      </p:cBhvr>
                                      <p:to>
                                        <p:strVal val="visible"/>
                                      </p:to>
                                    </p:set>
                                    <p:animEffect transition="in" filter="wipe(down)">
                                      <p:cBhvr>
                                        <p:cTn id="31" dur="500"/>
                                        <p:tgtEl>
                                          <p:spTgt spid="205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484"/>
                                        </p:tgtEl>
                                        <p:attrNameLst>
                                          <p:attrName>style.visibility</p:attrName>
                                        </p:attrNameLst>
                                      </p:cBhvr>
                                      <p:to>
                                        <p:strVal val="visible"/>
                                      </p:to>
                                    </p:set>
                                    <p:animEffect transition="in" filter="wipe(left)">
                                      <p:cBhvr>
                                        <p:cTn id="36" dur="500"/>
                                        <p:tgtEl>
                                          <p:spTgt spid="2048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489"/>
                                        </p:tgtEl>
                                        <p:attrNameLst>
                                          <p:attrName>style.visibility</p:attrName>
                                        </p:attrNameLst>
                                      </p:cBhvr>
                                      <p:to>
                                        <p:strVal val="visible"/>
                                      </p:to>
                                    </p:set>
                                    <p:animEffect transition="in" filter="wipe(left)">
                                      <p:cBhvr>
                                        <p:cTn id="41" dur="500"/>
                                        <p:tgtEl>
                                          <p:spTgt spid="2048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0485"/>
                                        </p:tgtEl>
                                        <p:attrNameLst>
                                          <p:attrName>style.visibility</p:attrName>
                                        </p:attrNameLst>
                                      </p:cBhvr>
                                      <p:to>
                                        <p:strVal val="visible"/>
                                      </p:to>
                                    </p:set>
                                    <p:animEffect transition="in" filter="blinds(horizontal)">
                                      <p:cBhvr>
                                        <p:cTn id="46" dur="500"/>
                                        <p:tgtEl>
                                          <p:spTgt spid="20485"/>
                                        </p:tgtEl>
                                      </p:cBhvr>
                                    </p:animEffect>
                                  </p:childTnLst>
                                </p:cTn>
                              </p:par>
                            </p:childTnLst>
                          </p:cTn>
                        </p:par>
                        <p:par>
                          <p:cTn id="47" fill="hold" nodeType="afterGroup">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20488"/>
                                        </p:tgtEl>
                                        <p:attrNameLst>
                                          <p:attrName>style.visibility</p:attrName>
                                        </p:attrNameLst>
                                      </p:cBhvr>
                                      <p:to>
                                        <p:strVal val="visible"/>
                                      </p:to>
                                    </p:set>
                                    <p:animEffect transition="in" filter="wipe(up)">
                                      <p:cBhvr>
                                        <p:cTn id="50" dur="500"/>
                                        <p:tgtEl>
                                          <p:spTgt spid="2048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494"/>
                                        </p:tgtEl>
                                        <p:attrNameLst>
                                          <p:attrName>style.visibility</p:attrName>
                                        </p:attrNameLst>
                                      </p:cBhvr>
                                      <p:to>
                                        <p:strVal val="visible"/>
                                      </p:to>
                                    </p:set>
                                    <p:animEffect transition="in" filter="wipe(left)">
                                      <p:cBhvr>
                                        <p:cTn id="55" dur="500"/>
                                        <p:tgtEl>
                                          <p:spTgt spid="2049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left)">
                                      <p:cBhvr>
                                        <p:cTn id="60" dur="500"/>
                                        <p:tgtEl>
                                          <p:spTgt spid="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0492"/>
                                        </p:tgtEl>
                                        <p:attrNameLst>
                                          <p:attrName>style.visibility</p:attrName>
                                        </p:attrNameLst>
                                      </p:cBhvr>
                                      <p:to>
                                        <p:strVal val="visible"/>
                                      </p:to>
                                    </p:set>
                                    <p:animEffect transition="in" filter="wipe(down)">
                                      <p:cBhvr>
                                        <p:cTn id="65" dur="500"/>
                                        <p:tgtEl>
                                          <p:spTgt spid="2049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20521"/>
                                        </p:tgtEl>
                                        <p:attrNameLst>
                                          <p:attrName>style.visibility</p:attrName>
                                        </p:attrNameLst>
                                      </p:cBhvr>
                                      <p:to>
                                        <p:strVal val="visible"/>
                                      </p:to>
                                    </p:set>
                                    <p:animEffect transition="in" filter="strips(upRight)">
                                      <p:cBhvr>
                                        <p:cTn id="70" dur="500"/>
                                        <p:tgtEl>
                                          <p:spTgt spid="2052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0486"/>
                                        </p:tgtEl>
                                        <p:attrNameLst>
                                          <p:attrName>style.visibility</p:attrName>
                                        </p:attrNameLst>
                                      </p:cBhvr>
                                      <p:to>
                                        <p:strVal val="visible"/>
                                      </p:to>
                                    </p:set>
                                    <p:animEffect transition="in" filter="blinds(horizontal)">
                                      <p:cBhvr>
                                        <p:cTn id="75" dur="500"/>
                                        <p:tgtEl>
                                          <p:spTgt spid="2048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0490"/>
                                        </p:tgtEl>
                                        <p:attrNameLst>
                                          <p:attrName>style.visibility</p:attrName>
                                        </p:attrNameLst>
                                      </p:cBhvr>
                                      <p:to>
                                        <p:strVal val="visible"/>
                                      </p:to>
                                    </p:set>
                                    <p:animEffect transition="in" filter="wipe(left)">
                                      <p:cBhvr>
                                        <p:cTn id="80" dur="500"/>
                                        <p:tgtEl>
                                          <p:spTgt spid="2049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0487"/>
                                        </p:tgtEl>
                                        <p:attrNameLst>
                                          <p:attrName>style.visibility</p:attrName>
                                        </p:attrNameLst>
                                      </p:cBhvr>
                                      <p:to>
                                        <p:strVal val="visible"/>
                                      </p:to>
                                    </p:set>
                                    <p:animEffect transition="in" filter="wipe(up)">
                                      <p:cBhvr>
                                        <p:cTn id="85" dur="500"/>
                                        <p:tgtEl>
                                          <p:spTgt spid="2048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box(in)">
                                      <p:cBhvr>
                                        <p:cTn id="9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P spid="20484" grpId="0" autoUpdateAnimBg="0"/>
      <p:bldP spid="20485" grpId="0" animBg="1"/>
      <p:bldP spid="20486" grpId="0" animBg="1"/>
      <p:bldP spid="20487" grpId="0" animBg="1" autoUpdateAnimBg="0"/>
      <p:bldP spid="20488" grpId="0" animBg="1" autoUpdateAnimBg="0"/>
      <p:bldP spid="20489" grpId="0" autoUpdateAnimBg="0"/>
      <p:bldP spid="20490" grpId="0" autoUpdateAnimBg="0"/>
      <p:bldP spid="20491" grpId="0" animBg="1" autoUpdateAnimBg="0"/>
      <p:bldP spid="20492" grpId="0" animBg="1" autoUpdateAnimBg="0"/>
      <p:bldP spid="20493" grpId="0" autoUpdateAnimBg="0"/>
      <p:bldP spid="20494" grpId="0" autoUpdateAnimBg="0"/>
      <p:bldP spid="20503" grpId="0" animBg="1" autoUpdateAnimBg="0"/>
      <p:bldP spid="20521" grpId="0" animBg="1" autoUpdateAnimBg="0"/>
      <p:bldP spid="4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5" name="Rectangle 15"/>
          <p:cNvSpPr>
            <a:spLocks noChangeArrowheads="1"/>
          </p:cNvSpPr>
          <p:nvPr/>
        </p:nvSpPr>
        <p:spPr bwMode="auto">
          <a:xfrm>
            <a:off x="1238250" y="4832350"/>
            <a:ext cx="3009900" cy="519113"/>
          </a:xfrm>
          <a:prstGeom prst="rect">
            <a:avLst/>
          </a:prstGeom>
          <a:noFill/>
          <a:ln w="9525">
            <a:noFill/>
            <a:miter lim="800000"/>
            <a:headEnd/>
            <a:tailEnd/>
          </a:ln>
        </p:spPr>
        <p:txBody>
          <a:bodyPr>
            <a:spAutoFit/>
          </a:bodyPr>
          <a:lstStyle/>
          <a:p>
            <a:pPr>
              <a:spcBef>
                <a:spcPct val="50000"/>
              </a:spcBef>
            </a:pPr>
            <a:r>
              <a:rPr lang="zh-CN" altLang="en-US" sz="2800">
                <a:solidFill>
                  <a:srgbClr val="0033CC"/>
                </a:solidFill>
              </a:rPr>
              <a:t>硅管的伏安特性</a:t>
            </a:r>
          </a:p>
        </p:txBody>
      </p:sp>
      <p:sp>
        <p:nvSpPr>
          <p:cNvPr id="158736" name="Rectangle 16"/>
          <p:cNvSpPr>
            <a:spLocks noChangeArrowheads="1"/>
          </p:cNvSpPr>
          <p:nvPr/>
        </p:nvSpPr>
        <p:spPr bwMode="auto">
          <a:xfrm>
            <a:off x="5429250" y="4832350"/>
            <a:ext cx="3181350" cy="519113"/>
          </a:xfrm>
          <a:prstGeom prst="rect">
            <a:avLst/>
          </a:prstGeom>
          <a:noFill/>
          <a:ln w="9525">
            <a:noFill/>
            <a:miter lim="800000"/>
            <a:headEnd/>
            <a:tailEnd/>
          </a:ln>
        </p:spPr>
        <p:txBody>
          <a:bodyPr>
            <a:spAutoFit/>
          </a:bodyPr>
          <a:lstStyle/>
          <a:p>
            <a:pPr>
              <a:spcBef>
                <a:spcPct val="50000"/>
              </a:spcBef>
            </a:pPr>
            <a:r>
              <a:rPr lang="zh-CN" altLang="en-US" sz="2800">
                <a:solidFill>
                  <a:srgbClr val="0033CC"/>
                </a:solidFill>
              </a:rPr>
              <a:t>锗管的伏安特性</a:t>
            </a:r>
          </a:p>
        </p:txBody>
      </p:sp>
      <p:grpSp>
        <p:nvGrpSpPr>
          <p:cNvPr id="2" name="Group 17"/>
          <p:cNvGrpSpPr>
            <a:grpSpLocks/>
          </p:cNvGrpSpPr>
          <p:nvPr/>
        </p:nvGrpSpPr>
        <p:grpSpPr bwMode="auto">
          <a:xfrm>
            <a:off x="914400" y="1066800"/>
            <a:ext cx="3505200" cy="3429000"/>
            <a:chOff x="408" y="816"/>
            <a:chExt cx="2208" cy="2160"/>
          </a:xfrm>
        </p:grpSpPr>
        <p:sp>
          <p:nvSpPr>
            <p:cNvPr id="86046" name="Line 18"/>
            <p:cNvSpPr>
              <a:spLocks noChangeShapeType="1"/>
            </p:cNvSpPr>
            <p:nvPr/>
          </p:nvSpPr>
          <p:spPr bwMode="auto">
            <a:xfrm>
              <a:off x="524" y="2064"/>
              <a:ext cx="1825" cy="0"/>
            </a:xfrm>
            <a:prstGeom prst="line">
              <a:avLst/>
            </a:prstGeom>
            <a:noFill/>
            <a:ln w="25400">
              <a:solidFill>
                <a:srgbClr val="0033CC"/>
              </a:solidFill>
              <a:round/>
              <a:headEnd/>
              <a:tailEnd type="stealth" w="sm" len="lg"/>
            </a:ln>
          </p:spPr>
          <p:txBody>
            <a:bodyPr wrap="none" anchor="ctr"/>
            <a:lstStyle/>
            <a:p>
              <a:endParaRPr lang="zh-CN" altLang="en-US"/>
            </a:p>
          </p:txBody>
        </p:sp>
        <p:sp>
          <p:nvSpPr>
            <p:cNvPr id="86047" name="Line 19"/>
            <p:cNvSpPr>
              <a:spLocks noChangeShapeType="1"/>
            </p:cNvSpPr>
            <p:nvPr/>
          </p:nvSpPr>
          <p:spPr bwMode="auto">
            <a:xfrm flipV="1">
              <a:off x="1450" y="989"/>
              <a:ext cx="0" cy="1934"/>
            </a:xfrm>
            <a:prstGeom prst="line">
              <a:avLst/>
            </a:prstGeom>
            <a:noFill/>
            <a:ln w="25400">
              <a:solidFill>
                <a:srgbClr val="0033CC"/>
              </a:solidFill>
              <a:round/>
              <a:headEnd type="none" w="sm" len="lg"/>
              <a:tailEnd type="stealth" w="sm" len="lg"/>
            </a:ln>
          </p:spPr>
          <p:txBody>
            <a:bodyPr wrap="none" anchor="ctr"/>
            <a:lstStyle/>
            <a:p>
              <a:endParaRPr lang="zh-CN" altLang="en-US"/>
            </a:p>
          </p:txBody>
        </p:sp>
        <p:grpSp>
          <p:nvGrpSpPr>
            <p:cNvPr id="86048" name="Group 20"/>
            <p:cNvGrpSpPr>
              <a:grpSpLocks/>
            </p:cNvGrpSpPr>
            <p:nvPr/>
          </p:nvGrpSpPr>
          <p:grpSpPr bwMode="auto">
            <a:xfrm>
              <a:off x="490" y="2082"/>
              <a:ext cx="130" cy="719"/>
              <a:chOff x="672" y="2016"/>
              <a:chExt cx="192" cy="864"/>
            </a:xfrm>
          </p:grpSpPr>
          <p:sp>
            <p:nvSpPr>
              <p:cNvPr id="86076" name="Freeform 21"/>
              <p:cNvSpPr>
                <a:spLocks/>
              </p:cNvSpPr>
              <p:nvPr/>
            </p:nvSpPr>
            <p:spPr bwMode="auto">
              <a:xfrm>
                <a:off x="768" y="2016"/>
                <a:ext cx="96" cy="192"/>
              </a:xfrm>
              <a:custGeom>
                <a:avLst/>
                <a:gdLst>
                  <a:gd name="T0" fmla="*/ 96 w 96"/>
                  <a:gd name="T1" fmla="*/ 0 h 192"/>
                  <a:gd name="T2" fmla="*/ 48 w 96"/>
                  <a:gd name="T3" fmla="*/ 48 h 192"/>
                  <a:gd name="T4" fmla="*/ 0 w 96"/>
                  <a:gd name="T5" fmla="*/ 192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96" y="0"/>
                    </a:moveTo>
                    <a:cubicBezTo>
                      <a:pt x="80" y="8"/>
                      <a:pt x="64" y="16"/>
                      <a:pt x="48" y="48"/>
                    </a:cubicBezTo>
                    <a:cubicBezTo>
                      <a:pt x="32" y="80"/>
                      <a:pt x="16" y="136"/>
                      <a:pt x="0" y="192"/>
                    </a:cubicBezTo>
                  </a:path>
                </a:pathLst>
              </a:custGeom>
              <a:noFill/>
              <a:ln w="38100">
                <a:solidFill>
                  <a:srgbClr val="0033CC"/>
                </a:solidFill>
                <a:round/>
                <a:headEnd/>
                <a:tailEnd type="none" w="sm" len="lg"/>
              </a:ln>
            </p:spPr>
            <p:txBody>
              <a:bodyPr wrap="none" anchor="ctr"/>
              <a:lstStyle/>
              <a:p>
                <a:endParaRPr lang="zh-CN" altLang="en-US"/>
              </a:p>
            </p:txBody>
          </p:sp>
          <p:sp>
            <p:nvSpPr>
              <p:cNvPr id="86077" name="Line 22"/>
              <p:cNvSpPr>
                <a:spLocks noChangeShapeType="1"/>
              </p:cNvSpPr>
              <p:nvPr/>
            </p:nvSpPr>
            <p:spPr bwMode="auto">
              <a:xfrm flipH="1">
                <a:off x="672" y="2208"/>
                <a:ext cx="96" cy="672"/>
              </a:xfrm>
              <a:prstGeom prst="line">
                <a:avLst/>
              </a:prstGeom>
              <a:noFill/>
              <a:ln w="38100">
                <a:solidFill>
                  <a:srgbClr val="0033CC"/>
                </a:solidFill>
                <a:round/>
                <a:headEnd/>
                <a:tailEnd type="none" w="sm" len="lg"/>
              </a:ln>
            </p:spPr>
            <p:txBody>
              <a:bodyPr wrap="none" anchor="ctr"/>
              <a:lstStyle/>
              <a:p>
                <a:endParaRPr lang="zh-CN" altLang="en-US"/>
              </a:p>
            </p:txBody>
          </p:sp>
        </p:grpSp>
        <p:sp>
          <p:nvSpPr>
            <p:cNvPr id="86049" name="Line 23"/>
            <p:cNvSpPr>
              <a:spLocks noChangeShapeType="1"/>
            </p:cNvSpPr>
            <p:nvPr/>
          </p:nvSpPr>
          <p:spPr bwMode="auto">
            <a:xfrm>
              <a:off x="1400" y="1776"/>
              <a:ext cx="48" cy="0"/>
            </a:xfrm>
            <a:prstGeom prst="line">
              <a:avLst/>
            </a:prstGeom>
            <a:noFill/>
            <a:ln w="12700">
              <a:solidFill>
                <a:schemeClr val="bg2"/>
              </a:solidFill>
              <a:round/>
              <a:headEnd/>
              <a:tailEnd type="none" w="sm" len="lg"/>
            </a:ln>
          </p:spPr>
          <p:txBody>
            <a:bodyPr wrap="none" anchor="ctr"/>
            <a:lstStyle/>
            <a:p>
              <a:endParaRPr lang="zh-CN" altLang="en-US"/>
            </a:p>
          </p:txBody>
        </p:sp>
        <p:sp>
          <p:nvSpPr>
            <p:cNvPr id="86050" name="Line 24"/>
            <p:cNvSpPr>
              <a:spLocks noChangeShapeType="1"/>
            </p:cNvSpPr>
            <p:nvPr/>
          </p:nvSpPr>
          <p:spPr bwMode="auto">
            <a:xfrm>
              <a:off x="1400" y="1536"/>
              <a:ext cx="48" cy="0"/>
            </a:xfrm>
            <a:prstGeom prst="line">
              <a:avLst/>
            </a:prstGeom>
            <a:noFill/>
            <a:ln w="12700">
              <a:solidFill>
                <a:schemeClr val="bg2"/>
              </a:solidFill>
              <a:round/>
              <a:headEnd/>
              <a:tailEnd type="none" w="sm" len="lg"/>
            </a:ln>
          </p:spPr>
          <p:txBody>
            <a:bodyPr wrap="none" anchor="ctr"/>
            <a:lstStyle/>
            <a:p>
              <a:endParaRPr lang="zh-CN" altLang="en-US"/>
            </a:p>
          </p:txBody>
        </p:sp>
        <p:sp>
          <p:nvSpPr>
            <p:cNvPr id="86051" name="Line 25"/>
            <p:cNvSpPr>
              <a:spLocks noChangeShapeType="1"/>
            </p:cNvSpPr>
            <p:nvPr/>
          </p:nvSpPr>
          <p:spPr bwMode="auto">
            <a:xfrm>
              <a:off x="1400" y="1296"/>
              <a:ext cx="48" cy="0"/>
            </a:xfrm>
            <a:prstGeom prst="line">
              <a:avLst/>
            </a:prstGeom>
            <a:noFill/>
            <a:ln w="9525">
              <a:solidFill>
                <a:schemeClr val="bg2"/>
              </a:solidFill>
              <a:round/>
              <a:headEnd/>
              <a:tailEnd type="none" w="sm" len="lg"/>
            </a:ln>
          </p:spPr>
          <p:txBody>
            <a:bodyPr wrap="none" anchor="ctr"/>
            <a:lstStyle/>
            <a:p>
              <a:endParaRPr lang="zh-CN" altLang="en-US"/>
            </a:p>
          </p:txBody>
        </p:sp>
        <p:sp>
          <p:nvSpPr>
            <p:cNvPr id="86052" name="Line 26"/>
            <p:cNvSpPr>
              <a:spLocks noChangeShapeType="1"/>
            </p:cNvSpPr>
            <p:nvPr/>
          </p:nvSpPr>
          <p:spPr bwMode="auto">
            <a:xfrm>
              <a:off x="1436" y="2400"/>
              <a:ext cx="48" cy="0"/>
            </a:xfrm>
            <a:prstGeom prst="line">
              <a:avLst/>
            </a:prstGeom>
            <a:noFill/>
            <a:ln w="9525">
              <a:solidFill>
                <a:srgbClr val="0033CC"/>
              </a:solidFill>
              <a:round/>
              <a:headEnd/>
              <a:tailEnd type="none" w="sm" len="lg"/>
            </a:ln>
          </p:spPr>
          <p:txBody>
            <a:bodyPr wrap="none" anchor="ctr"/>
            <a:lstStyle/>
            <a:p>
              <a:endParaRPr lang="zh-CN" altLang="en-US"/>
            </a:p>
          </p:txBody>
        </p:sp>
        <p:sp>
          <p:nvSpPr>
            <p:cNvPr id="86053" name="Line 27"/>
            <p:cNvSpPr>
              <a:spLocks noChangeShapeType="1"/>
            </p:cNvSpPr>
            <p:nvPr/>
          </p:nvSpPr>
          <p:spPr bwMode="auto">
            <a:xfrm>
              <a:off x="1436" y="2736"/>
              <a:ext cx="48" cy="0"/>
            </a:xfrm>
            <a:prstGeom prst="line">
              <a:avLst/>
            </a:prstGeom>
            <a:noFill/>
            <a:ln w="9525">
              <a:solidFill>
                <a:srgbClr val="0033CC"/>
              </a:solidFill>
              <a:round/>
              <a:headEnd/>
              <a:tailEnd type="none" w="sm" len="lg"/>
            </a:ln>
          </p:spPr>
          <p:txBody>
            <a:bodyPr wrap="none" anchor="ctr"/>
            <a:lstStyle/>
            <a:p>
              <a:endParaRPr lang="zh-CN" altLang="en-US"/>
            </a:p>
          </p:txBody>
        </p:sp>
        <p:sp>
          <p:nvSpPr>
            <p:cNvPr id="86054" name="Line 28"/>
            <p:cNvSpPr>
              <a:spLocks noChangeShapeType="1"/>
            </p:cNvSpPr>
            <p:nvPr/>
          </p:nvSpPr>
          <p:spPr bwMode="auto">
            <a:xfrm>
              <a:off x="1724" y="2064"/>
              <a:ext cx="0" cy="48"/>
            </a:xfrm>
            <a:prstGeom prst="line">
              <a:avLst/>
            </a:prstGeom>
            <a:noFill/>
            <a:ln w="9525">
              <a:solidFill>
                <a:srgbClr val="0033CC"/>
              </a:solidFill>
              <a:round/>
              <a:headEnd/>
              <a:tailEnd type="none" w="sm" len="lg"/>
            </a:ln>
          </p:spPr>
          <p:txBody>
            <a:bodyPr wrap="none" anchor="ctr"/>
            <a:lstStyle/>
            <a:p>
              <a:endParaRPr lang="zh-CN" altLang="en-US"/>
            </a:p>
          </p:txBody>
        </p:sp>
        <p:sp>
          <p:nvSpPr>
            <p:cNvPr id="86055" name="Line 29"/>
            <p:cNvSpPr>
              <a:spLocks noChangeShapeType="1"/>
            </p:cNvSpPr>
            <p:nvPr/>
          </p:nvSpPr>
          <p:spPr bwMode="auto">
            <a:xfrm>
              <a:off x="2012" y="2064"/>
              <a:ext cx="0" cy="48"/>
            </a:xfrm>
            <a:prstGeom prst="line">
              <a:avLst/>
            </a:prstGeom>
            <a:noFill/>
            <a:ln w="9525">
              <a:solidFill>
                <a:srgbClr val="0033CC"/>
              </a:solidFill>
              <a:round/>
              <a:headEnd/>
              <a:tailEnd type="none" w="sm" len="lg"/>
            </a:ln>
          </p:spPr>
          <p:txBody>
            <a:bodyPr wrap="none" anchor="ctr"/>
            <a:lstStyle/>
            <a:p>
              <a:endParaRPr lang="zh-CN" altLang="en-US"/>
            </a:p>
          </p:txBody>
        </p:sp>
        <p:sp>
          <p:nvSpPr>
            <p:cNvPr id="86056" name="Line 30"/>
            <p:cNvSpPr>
              <a:spLocks noChangeShapeType="1"/>
            </p:cNvSpPr>
            <p:nvPr/>
          </p:nvSpPr>
          <p:spPr bwMode="auto">
            <a:xfrm>
              <a:off x="1004" y="2064"/>
              <a:ext cx="0" cy="48"/>
            </a:xfrm>
            <a:prstGeom prst="line">
              <a:avLst/>
            </a:prstGeom>
            <a:noFill/>
            <a:ln w="12700">
              <a:solidFill>
                <a:srgbClr val="0033CC"/>
              </a:solidFill>
              <a:round/>
              <a:headEnd/>
              <a:tailEnd type="none" w="sm" len="lg"/>
            </a:ln>
          </p:spPr>
          <p:txBody>
            <a:bodyPr wrap="none" anchor="ctr"/>
            <a:lstStyle/>
            <a:p>
              <a:endParaRPr lang="zh-CN" altLang="en-US"/>
            </a:p>
          </p:txBody>
        </p:sp>
        <p:sp>
          <p:nvSpPr>
            <p:cNvPr id="86057" name="Line 31"/>
            <p:cNvSpPr>
              <a:spLocks noChangeShapeType="1"/>
            </p:cNvSpPr>
            <p:nvPr/>
          </p:nvSpPr>
          <p:spPr bwMode="auto">
            <a:xfrm>
              <a:off x="572" y="2064"/>
              <a:ext cx="0" cy="48"/>
            </a:xfrm>
            <a:prstGeom prst="line">
              <a:avLst/>
            </a:prstGeom>
            <a:noFill/>
            <a:ln w="12700">
              <a:solidFill>
                <a:srgbClr val="0033CC"/>
              </a:solidFill>
              <a:round/>
              <a:headEnd/>
              <a:tailEnd type="none" w="sm" len="lg"/>
            </a:ln>
          </p:spPr>
          <p:txBody>
            <a:bodyPr wrap="none" anchor="ctr"/>
            <a:lstStyle/>
            <a:p>
              <a:endParaRPr lang="zh-CN" altLang="en-US"/>
            </a:p>
          </p:txBody>
        </p:sp>
        <p:sp>
          <p:nvSpPr>
            <p:cNvPr id="86058" name="Text Box 32"/>
            <p:cNvSpPr txBox="1">
              <a:spLocks noChangeArrowheads="1"/>
            </p:cNvSpPr>
            <p:nvPr/>
          </p:nvSpPr>
          <p:spPr bwMode="auto">
            <a:xfrm>
              <a:off x="1162" y="1181"/>
              <a:ext cx="260"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60</a:t>
              </a:r>
            </a:p>
          </p:txBody>
        </p:sp>
        <p:sp>
          <p:nvSpPr>
            <p:cNvPr id="86059" name="Text Box 33"/>
            <p:cNvSpPr txBox="1">
              <a:spLocks noChangeArrowheads="1"/>
            </p:cNvSpPr>
            <p:nvPr/>
          </p:nvSpPr>
          <p:spPr bwMode="auto">
            <a:xfrm>
              <a:off x="1162" y="1421"/>
              <a:ext cx="260"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40</a:t>
              </a:r>
            </a:p>
          </p:txBody>
        </p:sp>
        <p:sp>
          <p:nvSpPr>
            <p:cNvPr id="86060" name="Text Box 34"/>
            <p:cNvSpPr txBox="1">
              <a:spLocks noChangeArrowheads="1"/>
            </p:cNvSpPr>
            <p:nvPr/>
          </p:nvSpPr>
          <p:spPr bwMode="auto">
            <a:xfrm>
              <a:off x="1162" y="1661"/>
              <a:ext cx="260"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20</a:t>
              </a:r>
            </a:p>
          </p:txBody>
        </p:sp>
        <p:sp>
          <p:nvSpPr>
            <p:cNvPr id="86061" name="Text Box 35"/>
            <p:cNvSpPr txBox="1">
              <a:spLocks noChangeArrowheads="1"/>
            </p:cNvSpPr>
            <p:nvPr/>
          </p:nvSpPr>
          <p:spPr bwMode="auto">
            <a:xfrm>
              <a:off x="1020" y="2275"/>
              <a:ext cx="476"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 0.02</a:t>
              </a:r>
            </a:p>
          </p:txBody>
        </p:sp>
        <p:sp>
          <p:nvSpPr>
            <p:cNvPr id="86062" name="Text Box 36"/>
            <p:cNvSpPr txBox="1">
              <a:spLocks noChangeArrowheads="1"/>
            </p:cNvSpPr>
            <p:nvPr/>
          </p:nvSpPr>
          <p:spPr bwMode="auto">
            <a:xfrm>
              <a:off x="1006" y="2621"/>
              <a:ext cx="476"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 0.04</a:t>
              </a:r>
            </a:p>
          </p:txBody>
        </p:sp>
        <p:sp>
          <p:nvSpPr>
            <p:cNvPr id="86063" name="Text Box 37"/>
            <p:cNvSpPr txBox="1">
              <a:spLocks noChangeArrowheads="1"/>
            </p:cNvSpPr>
            <p:nvPr/>
          </p:nvSpPr>
          <p:spPr bwMode="auto">
            <a:xfrm>
              <a:off x="1426" y="2045"/>
              <a:ext cx="188"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0</a:t>
              </a:r>
            </a:p>
          </p:txBody>
        </p:sp>
        <p:sp>
          <p:nvSpPr>
            <p:cNvPr id="86064" name="Text Box 38"/>
            <p:cNvSpPr txBox="1">
              <a:spLocks noChangeArrowheads="1"/>
            </p:cNvSpPr>
            <p:nvPr/>
          </p:nvSpPr>
          <p:spPr bwMode="auto">
            <a:xfrm>
              <a:off x="1598" y="2036"/>
              <a:ext cx="296"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0.4</a:t>
              </a:r>
            </a:p>
          </p:txBody>
        </p:sp>
        <p:sp>
          <p:nvSpPr>
            <p:cNvPr id="86065" name="Text Box 39"/>
            <p:cNvSpPr txBox="1">
              <a:spLocks noChangeArrowheads="1"/>
            </p:cNvSpPr>
            <p:nvPr/>
          </p:nvSpPr>
          <p:spPr bwMode="auto">
            <a:xfrm>
              <a:off x="1864" y="2046"/>
              <a:ext cx="296"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0.8</a:t>
              </a:r>
            </a:p>
          </p:txBody>
        </p:sp>
        <p:sp>
          <p:nvSpPr>
            <p:cNvPr id="86066" name="Text Box 40"/>
            <p:cNvSpPr txBox="1">
              <a:spLocks noChangeArrowheads="1"/>
            </p:cNvSpPr>
            <p:nvPr/>
          </p:nvSpPr>
          <p:spPr bwMode="auto">
            <a:xfrm>
              <a:off x="838" y="1853"/>
              <a:ext cx="332"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–25</a:t>
              </a:r>
            </a:p>
          </p:txBody>
        </p:sp>
        <p:sp>
          <p:nvSpPr>
            <p:cNvPr id="86067" name="Text Box 41"/>
            <p:cNvSpPr txBox="1">
              <a:spLocks noChangeArrowheads="1"/>
            </p:cNvSpPr>
            <p:nvPr/>
          </p:nvSpPr>
          <p:spPr bwMode="auto">
            <a:xfrm>
              <a:off x="408" y="1843"/>
              <a:ext cx="332"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–50</a:t>
              </a:r>
            </a:p>
          </p:txBody>
        </p:sp>
        <p:sp>
          <p:nvSpPr>
            <p:cNvPr id="86068" name="Text Box 42"/>
            <p:cNvSpPr txBox="1">
              <a:spLocks noChangeArrowheads="1"/>
            </p:cNvSpPr>
            <p:nvPr/>
          </p:nvSpPr>
          <p:spPr bwMode="auto">
            <a:xfrm>
              <a:off x="1192" y="816"/>
              <a:ext cx="608" cy="250"/>
            </a:xfrm>
            <a:prstGeom prst="rect">
              <a:avLst/>
            </a:prstGeom>
            <a:noFill/>
            <a:ln w="9525">
              <a:noFill/>
              <a:miter lim="800000"/>
              <a:headEnd/>
              <a:tailEnd type="none" w="sm" len="lg"/>
            </a:ln>
          </p:spPr>
          <p:txBody>
            <a:bodyPr wrap="none" anchor="ctr">
              <a:spAutoFit/>
            </a:bodyPr>
            <a:lstStyle/>
            <a:p>
              <a:r>
                <a:rPr lang="en-US" altLang="zh-CN" sz="2000" i="1">
                  <a:solidFill>
                    <a:schemeClr val="bg2"/>
                  </a:solidFill>
                </a:rPr>
                <a:t>i</a:t>
              </a:r>
              <a:r>
                <a:rPr lang="en-US" altLang="zh-CN" sz="2000" baseline="-25000">
                  <a:solidFill>
                    <a:schemeClr val="bg2"/>
                  </a:solidFill>
                </a:rPr>
                <a:t>D</a:t>
              </a:r>
              <a:r>
                <a:rPr lang="en-US" altLang="zh-CN" sz="2000" i="1">
                  <a:solidFill>
                    <a:schemeClr val="bg2"/>
                  </a:solidFill>
                </a:rPr>
                <a:t> </a:t>
              </a:r>
              <a:r>
                <a:rPr lang="en-US" altLang="zh-CN" sz="2000">
                  <a:solidFill>
                    <a:schemeClr val="bg2"/>
                  </a:solidFill>
                </a:rPr>
                <a:t>/ mA</a:t>
              </a:r>
              <a:endParaRPr lang="en-US" altLang="zh-CN" sz="1200">
                <a:solidFill>
                  <a:schemeClr val="bg2"/>
                </a:solidFill>
              </a:endParaRPr>
            </a:p>
          </p:txBody>
        </p:sp>
        <p:sp>
          <p:nvSpPr>
            <p:cNvPr id="86069" name="Text Box 43"/>
            <p:cNvSpPr txBox="1">
              <a:spLocks noChangeArrowheads="1"/>
            </p:cNvSpPr>
            <p:nvPr/>
          </p:nvSpPr>
          <p:spPr bwMode="auto">
            <a:xfrm>
              <a:off x="2096" y="2093"/>
              <a:ext cx="520" cy="250"/>
            </a:xfrm>
            <a:prstGeom prst="rect">
              <a:avLst/>
            </a:prstGeom>
            <a:noFill/>
            <a:ln w="9525">
              <a:noFill/>
              <a:miter lim="800000"/>
              <a:headEnd/>
              <a:tailEnd type="none" w="sm" len="lg"/>
            </a:ln>
          </p:spPr>
          <p:txBody>
            <a:bodyPr wrap="none" anchor="ctr">
              <a:spAutoFit/>
            </a:bodyPr>
            <a:lstStyle/>
            <a:p>
              <a:r>
                <a:rPr lang="en-US" altLang="zh-CN" sz="2000" i="1">
                  <a:solidFill>
                    <a:schemeClr val="bg2"/>
                  </a:solidFill>
                </a:rPr>
                <a:t>u</a:t>
              </a:r>
              <a:r>
                <a:rPr lang="en-US" altLang="zh-CN" sz="2000" baseline="-25000">
                  <a:solidFill>
                    <a:schemeClr val="bg2"/>
                  </a:solidFill>
                </a:rPr>
                <a:t>D</a:t>
              </a:r>
              <a:r>
                <a:rPr lang="en-US" altLang="zh-CN" sz="2000">
                  <a:solidFill>
                    <a:schemeClr val="bg2"/>
                  </a:solidFill>
                </a:rPr>
                <a:t> / V</a:t>
              </a:r>
              <a:endParaRPr lang="en-US" altLang="zh-CN" sz="1200">
                <a:solidFill>
                  <a:schemeClr val="bg2"/>
                </a:solidFill>
              </a:endParaRPr>
            </a:p>
          </p:txBody>
        </p:sp>
        <p:sp>
          <p:nvSpPr>
            <p:cNvPr id="86070" name="Line 44"/>
            <p:cNvSpPr>
              <a:spLocks noChangeShapeType="1"/>
            </p:cNvSpPr>
            <p:nvPr/>
          </p:nvSpPr>
          <p:spPr bwMode="auto">
            <a:xfrm>
              <a:off x="1820" y="2064"/>
              <a:ext cx="0" cy="0"/>
            </a:xfrm>
            <a:prstGeom prst="line">
              <a:avLst/>
            </a:prstGeom>
            <a:noFill/>
            <a:ln w="9525">
              <a:solidFill>
                <a:srgbClr val="0033CC"/>
              </a:solidFill>
              <a:round/>
              <a:headEnd/>
              <a:tailEnd type="none" w="sm" len="lg"/>
            </a:ln>
          </p:spPr>
          <p:txBody>
            <a:bodyPr wrap="none" anchor="ctr"/>
            <a:lstStyle/>
            <a:p>
              <a:endParaRPr lang="zh-CN" altLang="en-US"/>
            </a:p>
          </p:txBody>
        </p:sp>
        <p:grpSp>
          <p:nvGrpSpPr>
            <p:cNvPr id="86071" name="Group 45"/>
            <p:cNvGrpSpPr>
              <a:grpSpLocks/>
            </p:cNvGrpSpPr>
            <p:nvPr/>
          </p:nvGrpSpPr>
          <p:grpSpPr bwMode="auto">
            <a:xfrm>
              <a:off x="1436" y="1104"/>
              <a:ext cx="624" cy="960"/>
              <a:chOff x="1680" y="960"/>
              <a:chExt cx="624" cy="960"/>
            </a:xfrm>
          </p:grpSpPr>
          <p:sp>
            <p:nvSpPr>
              <p:cNvPr id="86074" name="Freeform 46"/>
              <p:cNvSpPr>
                <a:spLocks/>
              </p:cNvSpPr>
              <p:nvPr/>
            </p:nvSpPr>
            <p:spPr bwMode="auto">
              <a:xfrm>
                <a:off x="2016" y="960"/>
                <a:ext cx="288" cy="960"/>
              </a:xfrm>
              <a:custGeom>
                <a:avLst/>
                <a:gdLst>
                  <a:gd name="T0" fmla="*/ 0 w 312"/>
                  <a:gd name="T1" fmla="*/ 537 h 1056"/>
                  <a:gd name="T2" fmla="*/ 83 w 312"/>
                  <a:gd name="T3" fmla="*/ 464 h 1056"/>
                  <a:gd name="T4" fmla="*/ 165 w 312"/>
                  <a:gd name="T5" fmla="*/ 70 h 1056"/>
                  <a:gd name="T6" fmla="*/ 165 w 312"/>
                  <a:gd name="T7" fmla="*/ 45 h 1056"/>
                  <a:gd name="T8" fmla="*/ 0 60000 65536"/>
                  <a:gd name="T9" fmla="*/ 0 60000 65536"/>
                  <a:gd name="T10" fmla="*/ 0 60000 65536"/>
                  <a:gd name="T11" fmla="*/ 0 60000 65536"/>
                  <a:gd name="T12" fmla="*/ 0 w 312"/>
                  <a:gd name="T13" fmla="*/ 0 h 1056"/>
                  <a:gd name="T14" fmla="*/ 312 w 312"/>
                  <a:gd name="T15" fmla="*/ 1056 h 1056"/>
                </a:gdLst>
                <a:ahLst/>
                <a:cxnLst>
                  <a:cxn ang="T8">
                    <a:pos x="T0" y="T1"/>
                  </a:cxn>
                  <a:cxn ang="T9">
                    <a:pos x="T2" y="T3"/>
                  </a:cxn>
                  <a:cxn ang="T10">
                    <a:pos x="T4" y="T5"/>
                  </a:cxn>
                  <a:cxn ang="T11">
                    <a:pos x="T6" y="T7"/>
                  </a:cxn>
                </a:cxnLst>
                <a:rect l="T12" t="T13" r="T14" b="T15"/>
                <a:pathLst>
                  <a:path w="312" h="1056">
                    <a:moveTo>
                      <a:pt x="0" y="1048"/>
                    </a:moveTo>
                    <a:cubicBezTo>
                      <a:pt x="48" y="1052"/>
                      <a:pt x="96" y="1056"/>
                      <a:pt x="144" y="904"/>
                    </a:cubicBezTo>
                    <a:cubicBezTo>
                      <a:pt x="192" y="752"/>
                      <a:pt x="264" y="272"/>
                      <a:pt x="288" y="136"/>
                    </a:cubicBezTo>
                    <a:cubicBezTo>
                      <a:pt x="312" y="0"/>
                      <a:pt x="300" y="44"/>
                      <a:pt x="288" y="88"/>
                    </a:cubicBezTo>
                  </a:path>
                </a:pathLst>
              </a:custGeom>
              <a:noFill/>
              <a:ln w="38100">
                <a:solidFill>
                  <a:srgbClr val="FF0066"/>
                </a:solidFill>
                <a:round/>
                <a:headEnd/>
                <a:tailEnd type="none" w="sm" len="lg"/>
              </a:ln>
            </p:spPr>
            <p:txBody>
              <a:bodyPr wrap="none" anchor="ctr"/>
              <a:lstStyle/>
              <a:p>
                <a:endParaRPr lang="zh-CN" altLang="en-US"/>
              </a:p>
            </p:txBody>
          </p:sp>
          <p:sp>
            <p:nvSpPr>
              <p:cNvPr id="86075" name="Line 47"/>
              <p:cNvSpPr>
                <a:spLocks noChangeShapeType="1"/>
              </p:cNvSpPr>
              <p:nvPr/>
            </p:nvSpPr>
            <p:spPr bwMode="auto">
              <a:xfrm>
                <a:off x="1680" y="1920"/>
                <a:ext cx="336" cy="0"/>
              </a:xfrm>
              <a:prstGeom prst="line">
                <a:avLst/>
              </a:prstGeom>
              <a:noFill/>
              <a:ln w="38100">
                <a:solidFill>
                  <a:srgbClr val="FF0066"/>
                </a:solidFill>
                <a:round/>
                <a:headEnd/>
                <a:tailEnd type="none" w="sm" len="lg"/>
              </a:ln>
            </p:spPr>
            <p:txBody>
              <a:bodyPr wrap="none" anchor="ctr"/>
              <a:lstStyle/>
              <a:p>
                <a:endParaRPr lang="zh-CN" altLang="en-US"/>
              </a:p>
            </p:txBody>
          </p:sp>
        </p:grpSp>
        <p:sp>
          <p:nvSpPr>
            <p:cNvPr id="86072" name="AutoShape 48"/>
            <p:cNvSpPr>
              <a:spLocks noChangeArrowheads="1"/>
            </p:cNvSpPr>
            <p:nvPr/>
          </p:nvSpPr>
          <p:spPr bwMode="auto">
            <a:xfrm flipV="1">
              <a:off x="1553" y="2688"/>
              <a:ext cx="720" cy="288"/>
            </a:xfrm>
            <a:prstGeom prst="wedgeRoundRectCallout">
              <a:avLst>
                <a:gd name="adj1" fmla="val -39866"/>
                <a:gd name="adj2" fmla="val 160069"/>
                <a:gd name="adj3" fmla="val 16667"/>
              </a:avLst>
            </a:prstGeom>
            <a:solidFill>
              <a:srgbClr val="FFFFFF"/>
            </a:solidFill>
            <a:ln w="28575">
              <a:noFill/>
              <a:miter lim="800000"/>
              <a:headEnd type="none" w="sm" len="lg"/>
              <a:tailEnd type="none" w="sm" len="lg"/>
            </a:ln>
          </p:spPr>
          <p:txBody>
            <a:bodyPr rot="10800000" wrap="none" anchor="ctr"/>
            <a:lstStyle/>
            <a:p>
              <a:endParaRPr lang="zh-CN" altLang="zh-CN">
                <a:solidFill>
                  <a:schemeClr val="bg2"/>
                </a:solidFill>
              </a:endParaRPr>
            </a:p>
          </p:txBody>
        </p:sp>
        <p:sp>
          <p:nvSpPr>
            <p:cNvPr id="86073" name="Freeform 49"/>
            <p:cNvSpPr>
              <a:spLocks/>
            </p:cNvSpPr>
            <p:nvPr/>
          </p:nvSpPr>
          <p:spPr bwMode="auto">
            <a:xfrm>
              <a:off x="612" y="2064"/>
              <a:ext cx="828" cy="33"/>
            </a:xfrm>
            <a:custGeom>
              <a:avLst/>
              <a:gdLst>
                <a:gd name="T0" fmla="*/ 760 w 840"/>
                <a:gd name="T1" fmla="*/ 0 h 81"/>
                <a:gd name="T2" fmla="*/ 695 w 840"/>
                <a:gd name="T3" fmla="*/ 0 h 81"/>
                <a:gd name="T4" fmla="*/ 554 w 840"/>
                <a:gd name="T5" fmla="*/ 0 h 81"/>
                <a:gd name="T6" fmla="*/ 0 w 840"/>
                <a:gd name="T7" fmla="*/ 0 h 81"/>
                <a:gd name="T8" fmla="*/ 0 60000 65536"/>
                <a:gd name="T9" fmla="*/ 0 60000 65536"/>
                <a:gd name="T10" fmla="*/ 0 60000 65536"/>
                <a:gd name="T11" fmla="*/ 0 60000 65536"/>
                <a:gd name="T12" fmla="*/ 0 w 840"/>
                <a:gd name="T13" fmla="*/ 0 h 81"/>
                <a:gd name="T14" fmla="*/ 840 w 840"/>
                <a:gd name="T15" fmla="*/ 81 h 81"/>
              </a:gdLst>
              <a:ahLst/>
              <a:cxnLst>
                <a:cxn ang="T8">
                  <a:pos x="T0" y="T1"/>
                </a:cxn>
                <a:cxn ang="T9">
                  <a:pos x="T2" y="T3"/>
                </a:cxn>
                <a:cxn ang="T10">
                  <a:pos x="T4" y="T5"/>
                </a:cxn>
                <a:cxn ang="T11">
                  <a:pos x="T6" y="T7"/>
                </a:cxn>
              </a:cxnLst>
              <a:rect l="T12" t="T13" r="T14" b="T15"/>
              <a:pathLst>
                <a:path w="840" h="81">
                  <a:moveTo>
                    <a:pt x="840" y="0"/>
                  </a:moveTo>
                  <a:cubicBezTo>
                    <a:pt x="828" y="10"/>
                    <a:pt x="806" y="47"/>
                    <a:pt x="768" y="60"/>
                  </a:cubicBezTo>
                  <a:cubicBezTo>
                    <a:pt x="730" y="73"/>
                    <a:pt x="740" y="75"/>
                    <a:pt x="612" y="78"/>
                  </a:cubicBezTo>
                  <a:cubicBezTo>
                    <a:pt x="484" y="81"/>
                    <a:pt x="127" y="78"/>
                    <a:pt x="0" y="78"/>
                  </a:cubicBezTo>
                </a:path>
              </a:pathLst>
            </a:custGeom>
            <a:noFill/>
            <a:ln w="38100">
              <a:solidFill>
                <a:srgbClr val="0033CC"/>
              </a:solidFill>
              <a:round/>
              <a:headEnd/>
              <a:tailEnd/>
            </a:ln>
          </p:spPr>
          <p:txBody>
            <a:bodyPr/>
            <a:lstStyle/>
            <a:p>
              <a:endParaRPr lang="zh-CN" altLang="en-US"/>
            </a:p>
          </p:txBody>
        </p:sp>
      </p:grpSp>
      <p:grpSp>
        <p:nvGrpSpPr>
          <p:cNvPr id="5" name="Group 50"/>
          <p:cNvGrpSpPr>
            <a:grpSpLocks/>
          </p:cNvGrpSpPr>
          <p:nvPr/>
        </p:nvGrpSpPr>
        <p:grpSpPr bwMode="auto">
          <a:xfrm>
            <a:off x="4929188" y="1008063"/>
            <a:ext cx="3463925" cy="3424237"/>
            <a:chOff x="3060" y="816"/>
            <a:chExt cx="2182" cy="2157"/>
          </a:xfrm>
        </p:grpSpPr>
        <p:sp>
          <p:nvSpPr>
            <p:cNvPr id="86022" name="Line 51"/>
            <p:cNvSpPr>
              <a:spLocks noChangeShapeType="1"/>
            </p:cNvSpPr>
            <p:nvPr/>
          </p:nvSpPr>
          <p:spPr bwMode="auto">
            <a:xfrm>
              <a:off x="3172" y="2102"/>
              <a:ext cx="1728" cy="0"/>
            </a:xfrm>
            <a:prstGeom prst="line">
              <a:avLst/>
            </a:prstGeom>
            <a:noFill/>
            <a:ln w="25400">
              <a:solidFill>
                <a:srgbClr val="0033CC"/>
              </a:solidFill>
              <a:round/>
              <a:headEnd/>
              <a:tailEnd type="stealth" w="sm" len="lg"/>
            </a:ln>
          </p:spPr>
          <p:txBody>
            <a:bodyPr wrap="none" anchor="ctr"/>
            <a:lstStyle/>
            <a:p>
              <a:endParaRPr lang="zh-CN" altLang="en-US"/>
            </a:p>
          </p:txBody>
        </p:sp>
        <p:sp>
          <p:nvSpPr>
            <p:cNvPr id="86023" name="Line 52"/>
            <p:cNvSpPr>
              <a:spLocks noChangeShapeType="1"/>
            </p:cNvSpPr>
            <p:nvPr/>
          </p:nvSpPr>
          <p:spPr bwMode="auto">
            <a:xfrm flipV="1">
              <a:off x="4036" y="1046"/>
              <a:ext cx="0" cy="1927"/>
            </a:xfrm>
            <a:prstGeom prst="line">
              <a:avLst/>
            </a:prstGeom>
            <a:noFill/>
            <a:ln w="25400">
              <a:solidFill>
                <a:srgbClr val="0033CC"/>
              </a:solidFill>
              <a:round/>
              <a:headEnd/>
              <a:tailEnd type="stealth" w="sm" len="lg"/>
            </a:ln>
          </p:spPr>
          <p:txBody>
            <a:bodyPr wrap="none" anchor="ctr"/>
            <a:lstStyle/>
            <a:p>
              <a:endParaRPr lang="zh-CN" altLang="en-US"/>
            </a:p>
          </p:txBody>
        </p:sp>
        <p:sp>
          <p:nvSpPr>
            <p:cNvPr id="86024" name="Text Box 53"/>
            <p:cNvSpPr txBox="1">
              <a:spLocks noChangeArrowheads="1"/>
            </p:cNvSpPr>
            <p:nvPr/>
          </p:nvSpPr>
          <p:spPr bwMode="auto">
            <a:xfrm>
              <a:off x="3777" y="816"/>
              <a:ext cx="608" cy="250"/>
            </a:xfrm>
            <a:prstGeom prst="rect">
              <a:avLst/>
            </a:prstGeom>
            <a:noFill/>
            <a:ln w="9525">
              <a:noFill/>
              <a:miter lim="800000"/>
              <a:headEnd/>
              <a:tailEnd type="none" w="sm" len="lg"/>
            </a:ln>
          </p:spPr>
          <p:txBody>
            <a:bodyPr wrap="none" anchor="ctr">
              <a:spAutoFit/>
            </a:bodyPr>
            <a:lstStyle/>
            <a:p>
              <a:r>
                <a:rPr lang="en-US" altLang="zh-CN" sz="2000" i="1">
                  <a:solidFill>
                    <a:schemeClr val="bg2"/>
                  </a:solidFill>
                </a:rPr>
                <a:t>i</a:t>
              </a:r>
              <a:r>
                <a:rPr lang="en-US" altLang="zh-CN" sz="2000" baseline="-25000">
                  <a:solidFill>
                    <a:schemeClr val="bg2"/>
                  </a:solidFill>
                </a:rPr>
                <a:t>D</a:t>
              </a:r>
              <a:r>
                <a:rPr lang="en-US" altLang="zh-CN" sz="2000" i="1">
                  <a:solidFill>
                    <a:schemeClr val="bg2"/>
                  </a:solidFill>
                </a:rPr>
                <a:t> </a:t>
              </a:r>
              <a:r>
                <a:rPr lang="en-US" altLang="zh-CN" sz="2000">
                  <a:solidFill>
                    <a:schemeClr val="bg2"/>
                  </a:solidFill>
                </a:rPr>
                <a:t>/ mA</a:t>
              </a:r>
            </a:p>
          </p:txBody>
        </p:sp>
        <p:sp>
          <p:nvSpPr>
            <p:cNvPr id="86025" name="Text Box 54"/>
            <p:cNvSpPr txBox="1">
              <a:spLocks noChangeArrowheads="1"/>
            </p:cNvSpPr>
            <p:nvPr/>
          </p:nvSpPr>
          <p:spPr bwMode="auto">
            <a:xfrm>
              <a:off x="4714" y="2088"/>
              <a:ext cx="528" cy="250"/>
            </a:xfrm>
            <a:prstGeom prst="rect">
              <a:avLst/>
            </a:prstGeom>
            <a:noFill/>
            <a:ln w="9525">
              <a:noFill/>
              <a:miter lim="800000"/>
              <a:headEnd/>
              <a:tailEnd type="none" w="sm" len="lg"/>
            </a:ln>
          </p:spPr>
          <p:txBody>
            <a:bodyPr anchor="ctr">
              <a:spAutoFit/>
            </a:bodyPr>
            <a:lstStyle/>
            <a:p>
              <a:r>
                <a:rPr lang="en-US" altLang="zh-CN" sz="2000" i="1">
                  <a:solidFill>
                    <a:schemeClr val="bg2"/>
                  </a:solidFill>
                </a:rPr>
                <a:t>u</a:t>
              </a:r>
              <a:r>
                <a:rPr lang="en-US" altLang="zh-CN" sz="2000" baseline="-25000">
                  <a:solidFill>
                    <a:schemeClr val="bg2"/>
                  </a:solidFill>
                </a:rPr>
                <a:t>D</a:t>
              </a:r>
              <a:r>
                <a:rPr lang="en-US" altLang="zh-CN" sz="1600">
                  <a:solidFill>
                    <a:schemeClr val="bg2"/>
                  </a:solidFill>
                </a:rPr>
                <a:t> </a:t>
              </a:r>
              <a:r>
                <a:rPr lang="en-US" altLang="zh-CN" sz="2000">
                  <a:solidFill>
                    <a:schemeClr val="bg2"/>
                  </a:solidFill>
                </a:rPr>
                <a:t>/ V</a:t>
              </a:r>
            </a:p>
          </p:txBody>
        </p:sp>
        <p:sp>
          <p:nvSpPr>
            <p:cNvPr id="86026" name="Text Box 55"/>
            <p:cNvSpPr txBox="1">
              <a:spLocks noChangeArrowheads="1"/>
            </p:cNvSpPr>
            <p:nvPr/>
          </p:nvSpPr>
          <p:spPr bwMode="auto">
            <a:xfrm>
              <a:off x="4186" y="2093"/>
              <a:ext cx="276"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0.2</a:t>
              </a:r>
            </a:p>
          </p:txBody>
        </p:sp>
        <p:sp>
          <p:nvSpPr>
            <p:cNvPr id="86027" name="Text Box 56"/>
            <p:cNvSpPr txBox="1">
              <a:spLocks noChangeArrowheads="1"/>
            </p:cNvSpPr>
            <p:nvPr/>
          </p:nvSpPr>
          <p:spPr bwMode="auto">
            <a:xfrm>
              <a:off x="4474" y="2093"/>
              <a:ext cx="276"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0.4</a:t>
              </a:r>
            </a:p>
          </p:txBody>
        </p:sp>
        <p:sp>
          <p:nvSpPr>
            <p:cNvPr id="86028" name="Text Box 57"/>
            <p:cNvSpPr txBox="1">
              <a:spLocks noChangeArrowheads="1"/>
            </p:cNvSpPr>
            <p:nvPr/>
          </p:nvSpPr>
          <p:spPr bwMode="auto">
            <a:xfrm>
              <a:off x="3413" y="1884"/>
              <a:ext cx="340"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 25</a:t>
              </a:r>
            </a:p>
          </p:txBody>
        </p:sp>
        <p:sp>
          <p:nvSpPr>
            <p:cNvPr id="86029" name="Text Box 58"/>
            <p:cNvSpPr txBox="1">
              <a:spLocks noChangeArrowheads="1"/>
            </p:cNvSpPr>
            <p:nvPr/>
          </p:nvSpPr>
          <p:spPr bwMode="auto">
            <a:xfrm>
              <a:off x="3060" y="1884"/>
              <a:ext cx="340"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 50</a:t>
              </a:r>
            </a:p>
          </p:txBody>
        </p:sp>
        <p:sp>
          <p:nvSpPr>
            <p:cNvPr id="86030" name="Text Box 59"/>
            <p:cNvSpPr txBox="1">
              <a:spLocks noChangeArrowheads="1"/>
            </p:cNvSpPr>
            <p:nvPr/>
          </p:nvSpPr>
          <p:spPr bwMode="auto">
            <a:xfrm>
              <a:off x="3856" y="1713"/>
              <a:ext cx="188"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5</a:t>
              </a:r>
            </a:p>
          </p:txBody>
        </p:sp>
        <p:sp>
          <p:nvSpPr>
            <p:cNvPr id="86031" name="Text Box 60"/>
            <p:cNvSpPr txBox="1">
              <a:spLocks noChangeArrowheads="1"/>
            </p:cNvSpPr>
            <p:nvPr/>
          </p:nvSpPr>
          <p:spPr bwMode="auto">
            <a:xfrm>
              <a:off x="3796" y="1449"/>
              <a:ext cx="260"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10</a:t>
              </a:r>
            </a:p>
          </p:txBody>
        </p:sp>
        <p:sp>
          <p:nvSpPr>
            <p:cNvPr id="86032" name="Text Box 61"/>
            <p:cNvSpPr txBox="1">
              <a:spLocks noChangeArrowheads="1"/>
            </p:cNvSpPr>
            <p:nvPr/>
          </p:nvSpPr>
          <p:spPr bwMode="auto">
            <a:xfrm>
              <a:off x="3796" y="1171"/>
              <a:ext cx="260"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15</a:t>
              </a:r>
            </a:p>
          </p:txBody>
        </p:sp>
        <p:sp>
          <p:nvSpPr>
            <p:cNvPr id="86033" name="Text Box 62"/>
            <p:cNvSpPr txBox="1">
              <a:spLocks noChangeArrowheads="1"/>
            </p:cNvSpPr>
            <p:nvPr/>
          </p:nvSpPr>
          <p:spPr bwMode="auto">
            <a:xfrm>
              <a:off x="3690" y="2140"/>
              <a:ext cx="404"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–0.01</a:t>
              </a:r>
            </a:p>
          </p:txBody>
        </p:sp>
        <p:sp>
          <p:nvSpPr>
            <p:cNvPr id="86034" name="Text Box 63"/>
            <p:cNvSpPr txBox="1">
              <a:spLocks noChangeArrowheads="1"/>
            </p:cNvSpPr>
            <p:nvPr/>
          </p:nvSpPr>
          <p:spPr bwMode="auto">
            <a:xfrm>
              <a:off x="3690" y="2320"/>
              <a:ext cx="404"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–0.02</a:t>
              </a:r>
            </a:p>
          </p:txBody>
        </p:sp>
        <p:sp>
          <p:nvSpPr>
            <p:cNvPr id="86035" name="Text Box 64"/>
            <p:cNvSpPr txBox="1">
              <a:spLocks noChangeArrowheads="1"/>
            </p:cNvSpPr>
            <p:nvPr/>
          </p:nvSpPr>
          <p:spPr bwMode="auto">
            <a:xfrm>
              <a:off x="4036" y="2063"/>
              <a:ext cx="188" cy="231"/>
            </a:xfrm>
            <a:prstGeom prst="rect">
              <a:avLst/>
            </a:prstGeom>
            <a:noFill/>
            <a:ln w="38100">
              <a:noFill/>
              <a:miter lim="800000"/>
              <a:headEnd/>
              <a:tailEnd type="none" w="sm" len="lg"/>
            </a:ln>
          </p:spPr>
          <p:txBody>
            <a:bodyPr wrap="none" anchor="ctr">
              <a:spAutoFit/>
            </a:bodyPr>
            <a:lstStyle/>
            <a:p>
              <a:r>
                <a:rPr lang="en-US" altLang="zh-CN">
                  <a:solidFill>
                    <a:schemeClr val="bg2"/>
                  </a:solidFill>
                  <a:ea typeface="方正琥珀繁体" pitchFamily="2" charset="-122"/>
                </a:rPr>
                <a:t>0</a:t>
              </a:r>
            </a:p>
          </p:txBody>
        </p:sp>
        <p:sp>
          <p:nvSpPr>
            <p:cNvPr id="86036" name="Freeform 65"/>
            <p:cNvSpPr>
              <a:spLocks/>
            </p:cNvSpPr>
            <p:nvPr/>
          </p:nvSpPr>
          <p:spPr bwMode="auto">
            <a:xfrm>
              <a:off x="3273" y="2102"/>
              <a:ext cx="788" cy="760"/>
            </a:xfrm>
            <a:custGeom>
              <a:avLst/>
              <a:gdLst>
                <a:gd name="T0" fmla="*/ 740 w 788"/>
                <a:gd name="T1" fmla="*/ 0 h 997"/>
                <a:gd name="T2" fmla="*/ 686 w 788"/>
                <a:gd name="T3" fmla="*/ 9 h 997"/>
                <a:gd name="T4" fmla="*/ 128 w 788"/>
                <a:gd name="T5" fmla="*/ 30 h 997"/>
                <a:gd name="T6" fmla="*/ 0 w 788"/>
                <a:gd name="T7" fmla="*/ 149 h 997"/>
                <a:gd name="T8" fmla="*/ 0 60000 65536"/>
                <a:gd name="T9" fmla="*/ 0 60000 65536"/>
                <a:gd name="T10" fmla="*/ 0 60000 65536"/>
                <a:gd name="T11" fmla="*/ 0 60000 65536"/>
                <a:gd name="T12" fmla="*/ 0 w 788"/>
                <a:gd name="T13" fmla="*/ 0 h 997"/>
                <a:gd name="T14" fmla="*/ 788 w 788"/>
                <a:gd name="T15" fmla="*/ 997 h 997"/>
              </a:gdLst>
              <a:ahLst/>
              <a:cxnLst>
                <a:cxn ang="T8">
                  <a:pos x="T0" y="T1"/>
                </a:cxn>
                <a:cxn ang="T9">
                  <a:pos x="T2" y="T3"/>
                </a:cxn>
                <a:cxn ang="T10">
                  <a:pos x="T4" y="T5"/>
                </a:cxn>
                <a:cxn ang="T11">
                  <a:pos x="T6" y="T7"/>
                </a:cxn>
              </a:cxnLst>
              <a:rect l="T12" t="T13" r="T14" b="T15"/>
              <a:pathLst>
                <a:path w="788" h="997">
                  <a:moveTo>
                    <a:pt x="740" y="0"/>
                  </a:moveTo>
                  <a:cubicBezTo>
                    <a:pt x="732" y="12"/>
                    <a:pt x="788" y="31"/>
                    <a:pt x="686" y="64"/>
                  </a:cubicBezTo>
                  <a:cubicBezTo>
                    <a:pt x="584" y="97"/>
                    <a:pt x="242" y="46"/>
                    <a:pt x="128" y="201"/>
                  </a:cubicBezTo>
                  <a:cubicBezTo>
                    <a:pt x="14" y="356"/>
                    <a:pt x="27" y="831"/>
                    <a:pt x="0" y="997"/>
                  </a:cubicBezTo>
                </a:path>
              </a:pathLst>
            </a:custGeom>
            <a:noFill/>
            <a:ln w="38100">
              <a:solidFill>
                <a:srgbClr val="0033CC"/>
              </a:solidFill>
              <a:round/>
              <a:headEnd/>
              <a:tailEnd type="none" w="sm" len="lg"/>
            </a:ln>
          </p:spPr>
          <p:txBody>
            <a:bodyPr wrap="none" anchor="ctr"/>
            <a:lstStyle/>
            <a:p>
              <a:endParaRPr lang="zh-CN" altLang="en-US"/>
            </a:p>
          </p:txBody>
        </p:sp>
        <p:sp>
          <p:nvSpPr>
            <p:cNvPr id="86037" name="Freeform 66"/>
            <p:cNvSpPr>
              <a:spLocks/>
            </p:cNvSpPr>
            <p:nvPr/>
          </p:nvSpPr>
          <p:spPr bwMode="auto">
            <a:xfrm>
              <a:off x="4035" y="1216"/>
              <a:ext cx="300" cy="900"/>
            </a:xfrm>
            <a:custGeom>
              <a:avLst/>
              <a:gdLst>
                <a:gd name="T0" fmla="*/ 0 w 475"/>
                <a:gd name="T1" fmla="*/ 743 h 948"/>
                <a:gd name="T2" fmla="*/ 48 w 475"/>
                <a:gd name="T3" fmla="*/ 647 h 948"/>
                <a:gd name="T4" fmla="*/ 75 w 475"/>
                <a:gd name="T5" fmla="*/ 0 h 948"/>
                <a:gd name="T6" fmla="*/ 0 60000 65536"/>
                <a:gd name="T7" fmla="*/ 0 60000 65536"/>
                <a:gd name="T8" fmla="*/ 0 60000 65536"/>
                <a:gd name="T9" fmla="*/ 0 w 475"/>
                <a:gd name="T10" fmla="*/ 0 h 948"/>
                <a:gd name="T11" fmla="*/ 475 w 475"/>
                <a:gd name="T12" fmla="*/ 948 h 948"/>
              </a:gdLst>
              <a:ahLst/>
              <a:cxnLst>
                <a:cxn ang="T6">
                  <a:pos x="T0" y="T1"/>
                </a:cxn>
                <a:cxn ang="T7">
                  <a:pos x="T2" y="T3"/>
                </a:cxn>
                <a:cxn ang="T8">
                  <a:pos x="T4" y="T5"/>
                </a:cxn>
              </a:cxnLst>
              <a:rect l="T9" t="T10" r="T11" b="T12"/>
              <a:pathLst>
                <a:path w="475" h="948">
                  <a:moveTo>
                    <a:pt x="0" y="915"/>
                  </a:moveTo>
                  <a:cubicBezTo>
                    <a:pt x="50" y="895"/>
                    <a:pt x="222" y="948"/>
                    <a:pt x="301" y="796"/>
                  </a:cubicBezTo>
                  <a:cubicBezTo>
                    <a:pt x="380" y="644"/>
                    <a:pt x="439" y="166"/>
                    <a:pt x="475" y="0"/>
                  </a:cubicBezTo>
                </a:path>
              </a:pathLst>
            </a:custGeom>
            <a:noFill/>
            <a:ln w="38100">
              <a:solidFill>
                <a:srgbClr val="FF0066"/>
              </a:solidFill>
              <a:round/>
              <a:headEnd/>
              <a:tailEnd type="none" w="sm" len="lg"/>
            </a:ln>
          </p:spPr>
          <p:txBody>
            <a:bodyPr wrap="none" anchor="ctr"/>
            <a:lstStyle/>
            <a:p>
              <a:endParaRPr lang="zh-CN" altLang="en-US"/>
            </a:p>
          </p:txBody>
        </p:sp>
        <p:grpSp>
          <p:nvGrpSpPr>
            <p:cNvPr id="86038" name="Group 67"/>
            <p:cNvGrpSpPr>
              <a:grpSpLocks/>
            </p:cNvGrpSpPr>
            <p:nvPr/>
          </p:nvGrpSpPr>
          <p:grpSpPr bwMode="auto">
            <a:xfrm>
              <a:off x="4022" y="1350"/>
              <a:ext cx="48" cy="480"/>
              <a:chOff x="1496" y="1392"/>
              <a:chExt cx="48" cy="480"/>
            </a:xfrm>
          </p:grpSpPr>
          <p:sp>
            <p:nvSpPr>
              <p:cNvPr id="86043" name="Line 68"/>
              <p:cNvSpPr>
                <a:spLocks noChangeShapeType="1"/>
              </p:cNvSpPr>
              <p:nvPr/>
            </p:nvSpPr>
            <p:spPr bwMode="auto">
              <a:xfrm>
                <a:off x="1496" y="1872"/>
                <a:ext cx="48" cy="0"/>
              </a:xfrm>
              <a:prstGeom prst="line">
                <a:avLst/>
              </a:prstGeom>
              <a:noFill/>
              <a:ln w="12700">
                <a:solidFill>
                  <a:schemeClr val="bg2"/>
                </a:solidFill>
                <a:round/>
                <a:headEnd/>
                <a:tailEnd type="none" w="sm" len="lg"/>
              </a:ln>
            </p:spPr>
            <p:txBody>
              <a:bodyPr wrap="none" anchor="ctr"/>
              <a:lstStyle/>
              <a:p>
                <a:endParaRPr lang="zh-CN" altLang="en-US"/>
              </a:p>
            </p:txBody>
          </p:sp>
          <p:sp>
            <p:nvSpPr>
              <p:cNvPr id="86044" name="Line 69"/>
              <p:cNvSpPr>
                <a:spLocks noChangeShapeType="1"/>
              </p:cNvSpPr>
              <p:nvPr/>
            </p:nvSpPr>
            <p:spPr bwMode="auto">
              <a:xfrm>
                <a:off x="1496" y="1632"/>
                <a:ext cx="48" cy="0"/>
              </a:xfrm>
              <a:prstGeom prst="line">
                <a:avLst/>
              </a:prstGeom>
              <a:noFill/>
              <a:ln w="12700">
                <a:solidFill>
                  <a:schemeClr val="bg2"/>
                </a:solidFill>
                <a:round/>
                <a:headEnd/>
                <a:tailEnd type="none" w="sm" len="lg"/>
              </a:ln>
            </p:spPr>
            <p:txBody>
              <a:bodyPr wrap="none" anchor="ctr"/>
              <a:lstStyle/>
              <a:p>
                <a:endParaRPr lang="zh-CN" altLang="en-US"/>
              </a:p>
            </p:txBody>
          </p:sp>
          <p:sp>
            <p:nvSpPr>
              <p:cNvPr id="86045" name="Line 70"/>
              <p:cNvSpPr>
                <a:spLocks noChangeShapeType="1"/>
              </p:cNvSpPr>
              <p:nvPr/>
            </p:nvSpPr>
            <p:spPr bwMode="auto">
              <a:xfrm>
                <a:off x="1496" y="1392"/>
                <a:ext cx="48" cy="0"/>
              </a:xfrm>
              <a:prstGeom prst="line">
                <a:avLst/>
              </a:prstGeom>
              <a:noFill/>
              <a:ln w="9525">
                <a:solidFill>
                  <a:schemeClr val="bg2"/>
                </a:solidFill>
                <a:round/>
                <a:headEnd/>
                <a:tailEnd type="none" w="sm" len="lg"/>
              </a:ln>
            </p:spPr>
            <p:txBody>
              <a:bodyPr wrap="none" anchor="ctr"/>
              <a:lstStyle/>
              <a:p>
                <a:endParaRPr lang="zh-CN" altLang="en-US"/>
              </a:p>
            </p:txBody>
          </p:sp>
        </p:grpSp>
        <p:sp>
          <p:nvSpPr>
            <p:cNvPr id="86039" name="Line 71"/>
            <p:cNvSpPr>
              <a:spLocks noChangeShapeType="1"/>
            </p:cNvSpPr>
            <p:nvPr/>
          </p:nvSpPr>
          <p:spPr bwMode="auto">
            <a:xfrm>
              <a:off x="3662" y="2064"/>
              <a:ext cx="0" cy="48"/>
            </a:xfrm>
            <a:prstGeom prst="line">
              <a:avLst/>
            </a:prstGeom>
            <a:noFill/>
            <a:ln w="12700">
              <a:solidFill>
                <a:schemeClr val="bg2"/>
              </a:solidFill>
              <a:round/>
              <a:headEnd/>
              <a:tailEnd type="none" w="sm" len="lg"/>
            </a:ln>
          </p:spPr>
          <p:txBody>
            <a:bodyPr wrap="none" anchor="ctr"/>
            <a:lstStyle/>
            <a:p>
              <a:endParaRPr lang="zh-CN" altLang="en-US"/>
            </a:p>
          </p:txBody>
        </p:sp>
        <p:sp>
          <p:nvSpPr>
            <p:cNvPr id="86040" name="Line 72"/>
            <p:cNvSpPr>
              <a:spLocks noChangeShapeType="1"/>
            </p:cNvSpPr>
            <p:nvPr/>
          </p:nvSpPr>
          <p:spPr bwMode="auto">
            <a:xfrm>
              <a:off x="3320" y="2052"/>
              <a:ext cx="0" cy="48"/>
            </a:xfrm>
            <a:prstGeom prst="line">
              <a:avLst/>
            </a:prstGeom>
            <a:noFill/>
            <a:ln w="12700">
              <a:solidFill>
                <a:schemeClr val="bg2"/>
              </a:solidFill>
              <a:round/>
              <a:headEnd/>
              <a:tailEnd type="none" w="sm" len="lg"/>
            </a:ln>
          </p:spPr>
          <p:txBody>
            <a:bodyPr wrap="none" anchor="ctr"/>
            <a:lstStyle/>
            <a:p>
              <a:endParaRPr lang="zh-CN" altLang="en-US"/>
            </a:p>
          </p:txBody>
        </p:sp>
        <p:sp>
          <p:nvSpPr>
            <p:cNvPr id="86041" name="Line 73"/>
            <p:cNvSpPr>
              <a:spLocks noChangeShapeType="1"/>
            </p:cNvSpPr>
            <p:nvPr/>
          </p:nvSpPr>
          <p:spPr bwMode="auto">
            <a:xfrm>
              <a:off x="4544" y="2052"/>
              <a:ext cx="0" cy="48"/>
            </a:xfrm>
            <a:prstGeom prst="line">
              <a:avLst/>
            </a:prstGeom>
            <a:noFill/>
            <a:ln w="12700">
              <a:solidFill>
                <a:schemeClr val="bg2"/>
              </a:solidFill>
              <a:round/>
              <a:headEnd/>
              <a:tailEnd type="none" w="sm" len="lg"/>
            </a:ln>
          </p:spPr>
          <p:txBody>
            <a:bodyPr wrap="none" anchor="ctr"/>
            <a:lstStyle/>
            <a:p>
              <a:endParaRPr lang="zh-CN" altLang="en-US"/>
            </a:p>
          </p:txBody>
        </p:sp>
        <p:sp>
          <p:nvSpPr>
            <p:cNvPr id="86042" name="Line 74"/>
            <p:cNvSpPr>
              <a:spLocks noChangeShapeType="1"/>
            </p:cNvSpPr>
            <p:nvPr/>
          </p:nvSpPr>
          <p:spPr bwMode="auto">
            <a:xfrm>
              <a:off x="4292" y="2070"/>
              <a:ext cx="0" cy="48"/>
            </a:xfrm>
            <a:prstGeom prst="line">
              <a:avLst/>
            </a:prstGeom>
            <a:noFill/>
            <a:ln w="12700">
              <a:solidFill>
                <a:schemeClr val="bg2"/>
              </a:solidFill>
              <a:round/>
              <a:headEnd/>
              <a:tailEnd type="none" w="sm" len="lg"/>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58735"/>
                                        </p:tgtEl>
                                        <p:attrNameLst>
                                          <p:attrName>style.visibility</p:attrName>
                                        </p:attrNameLst>
                                      </p:cBhvr>
                                      <p:to>
                                        <p:strVal val="visible"/>
                                      </p:to>
                                    </p:set>
                                    <p:animEffect transition="in" filter="wipe(down)">
                                      <p:cBhvr>
                                        <p:cTn id="18" dur="500"/>
                                        <p:tgtEl>
                                          <p:spTgt spid="15873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58736"/>
                                        </p:tgtEl>
                                        <p:attrNameLst>
                                          <p:attrName>style.visibility</p:attrName>
                                        </p:attrNameLst>
                                      </p:cBhvr>
                                      <p:to>
                                        <p:strVal val="visible"/>
                                      </p:to>
                                    </p:set>
                                    <p:animEffect transition="in" filter="wipe(down)">
                                      <p:cBhvr>
                                        <p:cTn id="23" dur="500"/>
                                        <p:tgtEl>
                                          <p:spTgt spid="158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p:bldP spid="15873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059113" y="1319213"/>
            <a:ext cx="3452812" cy="3216275"/>
            <a:chOff x="2973" y="940"/>
            <a:chExt cx="2175" cy="2026"/>
          </a:xfrm>
        </p:grpSpPr>
        <p:sp>
          <p:nvSpPr>
            <p:cNvPr id="14349" name="Line 4"/>
            <p:cNvSpPr>
              <a:spLocks noChangeShapeType="1"/>
            </p:cNvSpPr>
            <p:nvPr/>
          </p:nvSpPr>
          <p:spPr bwMode="auto">
            <a:xfrm flipV="1">
              <a:off x="3059" y="2443"/>
              <a:ext cx="2089" cy="8"/>
            </a:xfrm>
            <a:prstGeom prst="line">
              <a:avLst/>
            </a:prstGeom>
            <a:noFill/>
            <a:ln w="28575">
              <a:solidFill>
                <a:srgbClr val="000000"/>
              </a:solidFill>
              <a:round/>
              <a:headEnd type="none" w="sm" len="sm"/>
              <a:tailEnd type="stealth" w="med" len="lg"/>
            </a:ln>
          </p:spPr>
          <p:txBody>
            <a:bodyPr anchor="ctr"/>
            <a:lstStyle/>
            <a:p>
              <a:endParaRPr lang="zh-CN" altLang="en-US"/>
            </a:p>
          </p:txBody>
        </p:sp>
        <p:sp>
          <p:nvSpPr>
            <p:cNvPr id="14350" name="Line 5"/>
            <p:cNvSpPr>
              <a:spLocks noChangeShapeType="1"/>
            </p:cNvSpPr>
            <p:nvPr/>
          </p:nvSpPr>
          <p:spPr bwMode="auto">
            <a:xfrm>
              <a:off x="4148" y="1031"/>
              <a:ext cx="2" cy="1920"/>
            </a:xfrm>
            <a:prstGeom prst="line">
              <a:avLst/>
            </a:prstGeom>
            <a:noFill/>
            <a:ln w="28575">
              <a:solidFill>
                <a:srgbClr val="000000"/>
              </a:solidFill>
              <a:round/>
              <a:headEnd type="stealth" w="med" len="lg"/>
              <a:tailEnd type="none" w="sm" len="sm"/>
            </a:ln>
          </p:spPr>
          <p:txBody>
            <a:bodyPr anchor="ctr"/>
            <a:lstStyle/>
            <a:p>
              <a:endParaRPr lang="zh-CN" altLang="en-US"/>
            </a:p>
          </p:txBody>
        </p:sp>
        <p:sp>
          <p:nvSpPr>
            <p:cNvPr id="14351" name="Freeform 6"/>
            <p:cNvSpPr>
              <a:spLocks/>
            </p:cNvSpPr>
            <p:nvPr/>
          </p:nvSpPr>
          <p:spPr bwMode="auto">
            <a:xfrm>
              <a:off x="4143" y="1297"/>
              <a:ext cx="314" cy="1152"/>
            </a:xfrm>
            <a:custGeom>
              <a:avLst/>
              <a:gdLst>
                <a:gd name="T0" fmla="*/ 0 w 903"/>
                <a:gd name="T1" fmla="*/ 1 h 1632"/>
                <a:gd name="T2" fmla="*/ 0 w 903"/>
                <a:gd name="T3" fmla="*/ 1 h 1632"/>
                <a:gd name="T4" fmla="*/ 0 w 903"/>
                <a:gd name="T5" fmla="*/ 1 h 1632"/>
                <a:gd name="T6" fmla="*/ 0 w 903"/>
                <a:gd name="T7" fmla="*/ 1 h 1632"/>
                <a:gd name="T8" fmla="*/ 0 w 903"/>
                <a:gd name="T9" fmla="*/ 1 h 1632"/>
                <a:gd name="T10" fmla="*/ 0 w 903"/>
                <a:gd name="T11" fmla="*/ 1 h 1632"/>
                <a:gd name="T12" fmla="*/ 0 w 903"/>
                <a:gd name="T13" fmla="*/ 0 h 1632"/>
                <a:gd name="T14" fmla="*/ 0 60000 65536"/>
                <a:gd name="T15" fmla="*/ 0 60000 65536"/>
                <a:gd name="T16" fmla="*/ 0 60000 65536"/>
                <a:gd name="T17" fmla="*/ 0 60000 65536"/>
                <a:gd name="T18" fmla="*/ 0 60000 65536"/>
                <a:gd name="T19" fmla="*/ 0 60000 65536"/>
                <a:gd name="T20" fmla="*/ 0 60000 65536"/>
                <a:gd name="T21" fmla="*/ 0 w 903"/>
                <a:gd name="T22" fmla="*/ 0 h 1632"/>
                <a:gd name="T23" fmla="*/ 903 w 903"/>
                <a:gd name="T24" fmla="*/ 1632 h 1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3" h="1632">
                  <a:moveTo>
                    <a:pt x="0" y="1617"/>
                  </a:moveTo>
                  <a:cubicBezTo>
                    <a:pt x="102" y="1624"/>
                    <a:pt x="205" y="1632"/>
                    <a:pt x="288" y="1620"/>
                  </a:cubicBezTo>
                  <a:cubicBezTo>
                    <a:pt x="371" y="1608"/>
                    <a:pt x="445" y="1577"/>
                    <a:pt x="498" y="1545"/>
                  </a:cubicBezTo>
                  <a:cubicBezTo>
                    <a:pt x="551" y="1513"/>
                    <a:pt x="568" y="1493"/>
                    <a:pt x="603" y="1425"/>
                  </a:cubicBezTo>
                  <a:cubicBezTo>
                    <a:pt x="638" y="1357"/>
                    <a:pt x="673" y="1277"/>
                    <a:pt x="708" y="1140"/>
                  </a:cubicBezTo>
                  <a:cubicBezTo>
                    <a:pt x="743" y="1003"/>
                    <a:pt x="781" y="790"/>
                    <a:pt x="813" y="600"/>
                  </a:cubicBezTo>
                  <a:cubicBezTo>
                    <a:pt x="845" y="410"/>
                    <a:pt x="874" y="205"/>
                    <a:pt x="903" y="0"/>
                  </a:cubicBezTo>
                </a:path>
              </a:pathLst>
            </a:custGeom>
            <a:noFill/>
            <a:ln w="28575">
              <a:solidFill>
                <a:srgbClr val="CC6600"/>
              </a:solidFill>
              <a:round/>
              <a:headEnd/>
              <a:tailEnd/>
            </a:ln>
          </p:spPr>
          <p:txBody>
            <a:bodyPr/>
            <a:lstStyle/>
            <a:p>
              <a:endParaRPr lang="zh-CN" altLang="en-US"/>
            </a:p>
          </p:txBody>
        </p:sp>
        <p:sp>
          <p:nvSpPr>
            <p:cNvPr id="14352" name="Line 7"/>
            <p:cNvSpPr>
              <a:spLocks noChangeShapeType="1"/>
            </p:cNvSpPr>
            <p:nvPr/>
          </p:nvSpPr>
          <p:spPr bwMode="auto">
            <a:xfrm>
              <a:off x="3011" y="2522"/>
              <a:ext cx="1111" cy="0"/>
            </a:xfrm>
            <a:prstGeom prst="line">
              <a:avLst/>
            </a:prstGeom>
            <a:noFill/>
            <a:ln w="28575">
              <a:solidFill>
                <a:schemeClr val="accent2"/>
              </a:solidFill>
              <a:round/>
              <a:headEnd/>
              <a:tailEnd/>
            </a:ln>
          </p:spPr>
          <p:txBody>
            <a:bodyPr/>
            <a:lstStyle/>
            <a:p>
              <a:endParaRPr lang="zh-CN" altLang="en-US"/>
            </a:p>
          </p:txBody>
        </p:sp>
        <p:sp>
          <p:nvSpPr>
            <p:cNvPr id="14353" name="Freeform 8"/>
            <p:cNvSpPr>
              <a:spLocks/>
            </p:cNvSpPr>
            <p:nvPr/>
          </p:nvSpPr>
          <p:spPr bwMode="auto">
            <a:xfrm>
              <a:off x="4123" y="2406"/>
              <a:ext cx="30" cy="119"/>
            </a:xfrm>
            <a:custGeom>
              <a:avLst/>
              <a:gdLst>
                <a:gd name="T0" fmla="*/ 0 w 87"/>
                <a:gd name="T1" fmla="*/ 0 h 168"/>
                <a:gd name="T2" fmla="*/ 0 w 87"/>
                <a:gd name="T3" fmla="*/ 1 h 168"/>
                <a:gd name="T4" fmla="*/ 0 60000 65536"/>
                <a:gd name="T5" fmla="*/ 0 60000 65536"/>
                <a:gd name="T6" fmla="*/ 0 w 87"/>
                <a:gd name="T7" fmla="*/ 0 h 168"/>
                <a:gd name="T8" fmla="*/ 87 w 87"/>
                <a:gd name="T9" fmla="*/ 168 h 168"/>
              </a:gdLst>
              <a:ahLst/>
              <a:cxnLst>
                <a:cxn ang="T4">
                  <a:pos x="T0" y="T1"/>
                </a:cxn>
                <a:cxn ang="T5">
                  <a:pos x="T2" y="T3"/>
                </a:cxn>
              </a:cxnLst>
              <a:rect l="T6" t="T7" r="T8" b="T9"/>
              <a:pathLst>
                <a:path w="87" h="168">
                  <a:moveTo>
                    <a:pt x="87" y="0"/>
                  </a:moveTo>
                  <a:cubicBezTo>
                    <a:pt x="55" y="72"/>
                    <a:pt x="24" y="145"/>
                    <a:pt x="0" y="168"/>
                  </a:cubicBezTo>
                </a:path>
              </a:pathLst>
            </a:custGeom>
            <a:noFill/>
            <a:ln w="9525">
              <a:solidFill>
                <a:srgbClr val="000000"/>
              </a:solidFill>
              <a:round/>
              <a:headEnd/>
              <a:tailEnd/>
            </a:ln>
          </p:spPr>
          <p:txBody>
            <a:bodyPr/>
            <a:lstStyle/>
            <a:p>
              <a:endParaRPr lang="zh-CN" altLang="en-US"/>
            </a:p>
          </p:txBody>
        </p:sp>
        <p:sp>
          <p:nvSpPr>
            <p:cNvPr id="14354" name="Line 9"/>
            <p:cNvSpPr>
              <a:spLocks noChangeShapeType="1"/>
            </p:cNvSpPr>
            <p:nvPr/>
          </p:nvSpPr>
          <p:spPr bwMode="auto">
            <a:xfrm flipV="1">
              <a:off x="4553" y="1461"/>
              <a:ext cx="125" cy="221"/>
            </a:xfrm>
            <a:prstGeom prst="line">
              <a:avLst/>
            </a:prstGeom>
            <a:noFill/>
            <a:ln w="9525">
              <a:solidFill>
                <a:srgbClr val="000000"/>
              </a:solidFill>
              <a:round/>
              <a:headEnd/>
              <a:tailEnd/>
            </a:ln>
          </p:spPr>
          <p:txBody>
            <a:bodyPr/>
            <a:lstStyle/>
            <a:p>
              <a:endParaRPr lang="zh-CN" altLang="en-US"/>
            </a:p>
          </p:txBody>
        </p:sp>
        <p:graphicFrame>
          <p:nvGraphicFramePr>
            <p:cNvPr id="14338" name="Object 10"/>
            <p:cNvGraphicFramePr>
              <a:graphicFrameLocks/>
            </p:cNvGraphicFramePr>
            <p:nvPr/>
          </p:nvGraphicFramePr>
          <p:xfrm>
            <a:off x="3942" y="940"/>
            <a:ext cx="109" cy="279"/>
          </p:xfrm>
          <a:graphic>
            <a:graphicData uri="http://schemas.openxmlformats.org/presentationml/2006/ole">
              <p:oleObj spid="_x0000_s14338" name="Equation" r:id="rId4" imgW="126720" imgH="164880" progId="Equation.DSMT4">
                <p:embed/>
              </p:oleObj>
            </a:graphicData>
          </a:graphic>
        </p:graphicFrame>
        <p:graphicFrame>
          <p:nvGraphicFramePr>
            <p:cNvPr id="14339" name="Object 11"/>
            <p:cNvGraphicFramePr>
              <a:graphicFrameLocks noChangeAspect="1"/>
            </p:cNvGraphicFramePr>
            <p:nvPr/>
          </p:nvGraphicFramePr>
          <p:xfrm>
            <a:off x="4832" y="2246"/>
            <a:ext cx="241" cy="230"/>
          </p:xfrm>
          <a:graphic>
            <a:graphicData uri="http://schemas.openxmlformats.org/presentationml/2006/ole">
              <p:oleObj spid="_x0000_s14339" name="Equation" r:id="rId5" imgW="164885" imgH="164885" progId="Equation.DSMT4">
                <p:embed/>
              </p:oleObj>
            </a:graphicData>
          </a:graphic>
        </p:graphicFrame>
        <p:graphicFrame>
          <p:nvGraphicFramePr>
            <p:cNvPr id="14340" name="Object 12"/>
            <p:cNvGraphicFramePr>
              <a:graphicFrameLocks noChangeAspect="1"/>
            </p:cNvGraphicFramePr>
            <p:nvPr/>
          </p:nvGraphicFramePr>
          <p:xfrm>
            <a:off x="4057" y="2292"/>
            <a:ext cx="68" cy="192"/>
          </p:xfrm>
          <a:graphic>
            <a:graphicData uri="http://schemas.openxmlformats.org/presentationml/2006/ole">
              <p:oleObj spid="_x0000_s14340" name="Equation" r:id="rId6" imgW="114102" imgH="177492" progId="Equation.DSMT4">
                <p:embed/>
              </p:oleObj>
            </a:graphicData>
          </a:graphic>
        </p:graphicFrame>
        <p:sp>
          <p:nvSpPr>
            <p:cNvPr id="14355" name="Freeform 13"/>
            <p:cNvSpPr>
              <a:spLocks/>
            </p:cNvSpPr>
            <p:nvPr/>
          </p:nvSpPr>
          <p:spPr bwMode="auto">
            <a:xfrm>
              <a:off x="4136" y="1313"/>
              <a:ext cx="464" cy="1141"/>
            </a:xfrm>
            <a:custGeom>
              <a:avLst/>
              <a:gdLst>
                <a:gd name="T0" fmla="*/ 0 w 903"/>
                <a:gd name="T1" fmla="*/ 1 h 1632"/>
                <a:gd name="T2" fmla="*/ 1 w 903"/>
                <a:gd name="T3" fmla="*/ 1 h 1632"/>
                <a:gd name="T4" fmla="*/ 1 w 903"/>
                <a:gd name="T5" fmla="*/ 1 h 1632"/>
                <a:gd name="T6" fmla="*/ 1 w 903"/>
                <a:gd name="T7" fmla="*/ 1 h 1632"/>
                <a:gd name="T8" fmla="*/ 1 w 903"/>
                <a:gd name="T9" fmla="*/ 1 h 1632"/>
                <a:gd name="T10" fmla="*/ 1 w 903"/>
                <a:gd name="T11" fmla="*/ 1 h 1632"/>
                <a:gd name="T12" fmla="*/ 1 w 903"/>
                <a:gd name="T13" fmla="*/ 0 h 1632"/>
                <a:gd name="T14" fmla="*/ 0 60000 65536"/>
                <a:gd name="T15" fmla="*/ 0 60000 65536"/>
                <a:gd name="T16" fmla="*/ 0 60000 65536"/>
                <a:gd name="T17" fmla="*/ 0 60000 65536"/>
                <a:gd name="T18" fmla="*/ 0 60000 65536"/>
                <a:gd name="T19" fmla="*/ 0 60000 65536"/>
                <a:gd name="T20" fmla="*/ 0 60000 65536"/>
                <a:gd name="T21" fmla="*/ 0 w 903"/>
                <a:gd name="T22" fmla="*/ 0 h 1632"/>
                <a:gd name="T23" fmla="*/ 903 w 903"/>
                <a:gd name="T24" fmla="*/ 1632 h 1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3" h="1632">
                  <a:moveTo>
                    <a:pt x="0" y="1617"/>
                  </a:moveTo>
                  <a:cubicBezTo>
                    <a:pt x="102" y="1624"/>
                    <a:pt x="205" y="1632"/>
                    <a:pt x="288" y="1620"/>
                  </a:cubicBezTo>
                  <a:cubicBezTo>
                    <a:pt x="371" y="1608"/>
                    <a:pt x="445" y="1577"/>
                    <a:pt x="498" y="1545"/>
                  </a:cubicBezTo>
                  <a:cubicBezTo>
                    <a:pt x="551" y="1513"/>
                    <a:pt x="568" y="1493"/>
                    <a:pt x="603" y="1425"/>
                  </a:cubicBezTo>
                  <a:cubicBezTo>
                    <a:pt x="638" y="1357"/>
                    <a:pt x="673" y="1277"/>
                    <a:pt x="708" y="1140"/>
                  </a:cubicBezTo>
                  <a:cubicBezTo>
                    <a:pt x="743" y="1003"/>
                    <a:pt x="781" y="790"/>
                    <a:pt x="813" y="600"/>
                  </a:cubicBezTo>
                  <a:cubicBezTo>
                    <a:pt x="845" y="410"/>
                    <a:pt x="874" y="205"/>
                    <a:pt x="903" y="0"/>
                  </a:cubicBezTo>
                </a:path>
              </a:pathLst>
            </a:custGeom>
            <a:noFill/>
            <a:ln w="28575">
              <a:solidFill>
                <a:schemeClr val="accent2"/>
              </a:solidFill>
              <a:round/>
              <a:headEnd/>
              <a:tailEnd/>
            </a:ln>
          </p:spPr>
          <p:txBody>
            <a:bodyPr/>
            <a:lstStyle/>
            <a:p>
              <a:endParaRPr lang="zh-CN" altLang="en-US"/>
            </a:p>
          </p:txBody>
        </p:sp>
        <p:graphicFrame>
          <p:nvGraphicFramePr>
            <p:cNvPr id="14341" name="Object 14"/>
            <p:cNvGraphicFramePr>
              <a:graphicFrameLocks/>
            </p:cNvGraphicFramePr>
            <p:nvPr/>
          </p:nvGraphicFramePr>
          <p:xfrm>
            <a:off x="4666" y="1320"/>
            <a:ext cx="254" cy="151"/>
          </p:xfrm>
          <a:graphic>
            <a:graphicData uri="http://schemas.openxmlformats.org/presentationml/2006/ole">
              <p:oleObj spid="_x0000_s14341" name="Equation" r:id="rId7" imgW="368140" imgH="177723" progId="Equation.DSMT4">
                <p:embed/>
              </p:oleObj>
            </a:graphicData>
          </a:graphic>
        </p:graphicFrame>
        <p:sp>
          <p:nvSpPr>
            <p:cNvPr id="14356" name="Freeform 15"/>
            <p:cNvSpPr>
              <a:spLocks/>
            </p:cNvSpPr>
            <p:nvPr/>
          </p:nvSpPr>
          <p:spPr bwMode="auto">
            <a:xfrm>
              <a:off x="4085" y="2475"/>
              <a:ext cx="55" cy="190"/>
            </a:xfrm>
            <a:custGeom>
              <a:avLst/>
              <a:gdLst>
                <a:gd name="T0" fmla="*/ 1 w 87"/>
                <a:gd name="T1" fmla="*/ 0 h 270"/>
                <a:gd name="T2" fmla="*/ 0 w 87"/>
                <a:gd name="T3" fmla="*/ 1 h 270"/>
                <a:gd name="T4" fmla="*/ 0 60000 65536"/>
                <a:gd name="T5" fmla="*/ 0 60000 65536"/>
                <a:gd name="T6" fmla="*/ 0 w 87"/>
                <a:gd name="T7" fmla="*/ 0 h 270"/>
                <a:gd name="T8" fmla="*/ 87 w 87"/>
                <a:gd name="T9" fmla="*/ 270 h 270"/>
              </a:gdLst>
              <a:ahLst/>
              <a:cxnLst>
                <a:cxn ang="T4">
                  <a:pos x="T0" y="T1"/>
                </a:cxn>
                <a:cxn ang="T5">
                  <a:pos x="T2" y="T3"/>
                </a:cxn>
              </a:cxnLst>
              <a:rect l="T6" t="T7" r="T8" b="T9"/>
              <a:pathLst>
                <a:path w="87" h="270">
                  <a:moveTo>
                    <a:pt x="87" y="0"/>
                  </a:moveTo>
                  <a:cubicBezTo>
                    <a:pt x="52" y="112"/>
                    <a:pt x="17" y="225"/>
                    <a:pt x="0" y="270"/>
                  </a:cubicBezTo>
                </a:path>
              </a:pathLst>
            </a:custGeom>
            <a:noFill/>
            <a:ln w="9525">
              <a:solidFill>
                <a:srgbClr val="CC6600"/>
              </a:solidFill>
              <a:round/>
              <a:headEnd/>
              <a:tailEnd/>
            </a:ln>
          </p:spPr>
          <p:txBody>
            <a:bodyPr/>
            <a:lstStyle/>
            <a:p>
              <a:endParaRPr lang="zh-CN" altLang="en-US"/>
            </a:p>
          </p:txBody>
        </p:sp>
        <p:sp>
          <p:nvSpPr>
            <p:cNvPr id="14357" name="Line 16"/>
            <p:cNvSpPr>
              <a:spLocks noChangeShapeType="1"/>
            </p:cNvSpPr>
            <p:nvPr/>
          </p:nvSpPr>
          <p:spPr bwMode="auto">
            <a:xfrm>
              <a:off x="3485" y="2300"/>
              <a:ext cx="113" cy="221"/>
            </a:xfrm>
            <a:prstGeom prst="line">
              <a:avLst/>
            </a:prstGeom>
            <a:noFill/>
            <a:ln w="9525">
              <a:solidFill>
                <a:srgbClr val="000000"/>
              </a:solidFill>
              <a:round/>
              <a:headEnd/>
              <a:tailEnd/>
            </a:ln>
          </p:spPr>
          <p:txBody>
            <a:bodyPr/>
            <a:lstStyle/>
            <a:p>
              <a:endParaRPr lang="zh-CN" altLang="en-US"/>
            </a:p>
          </p:txBody>
        </p:sp>
        <p:sp>
          <p:nvSpPr>
            <p:cNvPr id="14358" name="Line 17"/>
            <p:cNvSpPr>
              <a:spLocks noChangeShapeType="1"/>
            </p:cNvSpPr>
            <p:nvPr/>
          </p:nvSpPr>
          <p:spPr bwMode="auto">
            <a:xfrm flipV="1">
              <a:off x="4392" y="1988"/>
              <a:ext cx="428" cy="79"/>
            </a:xfrm>
            <a:prstGeom prst="line">
              <a:avLst/>
            </a:prstGeom>
            <a:noFill/>
            <a:ln w="9525">
              <a:solidFill>
                <a:srgbClr val="000000"/>
              </a:solidFill>
              <a:round/>
              <a:headEnd/>
              <a:tailEnd/>
            </a:ln>
          </p:spPr>
          <p:txBody>
            <a:bodyPr/>
            <a:lstStyle/>
            <a:p>
              <a:endParaRPr lang="zh-CN" altLang="en-US"/>
            </a:p>
          </p:txBody>
        </p:sp>
        <p:sp>
          <p:nvSpPr>
            <p:cNvPr id="14359" name="Line 18"/>
            <p:cNvSpPr>
              <a:spLocks noChangeShapeType="1"/>
            </p:cNvSpPr>
            <p:nvPr/>
          </p:nvSpPr>
          <p:spPr bwMode="auto">
            <a:xfrm>
              <a:off x="3485" y="2662"/>
              <a:ext cx="113" cy="221"/>
            </a:xfrm>
            <a:prstGeom prst="line">
              <a:avLst/>
            </a:prstGeom>
            <a:noFill/>
            <a:ln w="9525">
              <a:solidFill>
                <a:srgbClr val="000000"/>
              </a:solidFill>
              <a:round/>
              <a:headEnd/>
              <a:tailEnd/>
            </a:ln>
          </p:spPr>
          <p:txBody>
            <a:bodyPr/>
            <a:lstStyle/>
            <a:p>
              <a:endParaRPr lang="zh-CN" altLang="en-US"/>
            </a:p>
          </p:txBody>
        </p:sp>
        <p:graphicFrame>
          <p:nvGraphicFramePr>
            <p:cNvPr id="14342" name="Object 19"/>
            <p:cNvGraphicFramePr>
              <a:graphicFrameLocks/>
            </p:cNvGraphicFramePr>
            <p:nvPr/>
          </p:nvGraphicFramePr>
          <p:xfrm>
            <a:off x="3354" y="2127"/>
            <a:ext cx="254" cy="151"/>
          </p:xfrm>
          <a:graphic>
            <a:graphicData uri="http://schemas.openxmlformats.org/presentationml/2006/ole">
              <p:oleObj spid="_x0000_s14342" name="Equation" r:id="rId8" imgW="368140" imgH="177723" progId="Equation.DSMT4">
                <p:embed/>
              </p:oleObj>
            </a:graphicData>
          </a:graphic>
        </p:graphicFrame>
        <p:graphicFrame>
          <p:nvGraphicFramePr>
            <p:cNvPr id="14343" name="Object 20"/>
            <p:cNvGraphicFramePr>
              <a:graphicFrameLocks/>
            </p:cNvGraphicFramePr>
            <p:nvPr/>
          </p:nvGraphicFramePr>
          <p:xfrm>
            <a:off x="4848" y="1907"/>
            <a:ext cx="254" cy="151"/>
          </p:xfrm>
          <a:graphic>
            <a:graphicData uri="http://schemas.openxmlformats.org/presentationml/2006/ole">
              <p:oleObj spid="_x0000_s14343" name="Equation" r:id="rId9" imgW="368140" imgH="177723" progId="Equation.DSMT4">
                <p:embed/>
              </p:oleObj>
            </a:graphicData>
          </a:graphic>
        </p:graphicFrame>
        <p:graphicFrame>
          <p:nvGraphicFramePr>
            <p:cNvPr id="14344" name="Object 21"/>
            <p:cNvGraphicFramePr>
              <a:graphicFrameLocks/>
            </p:cNvGraphicFramePr>
            <p:nvPr/>
          </p:nvGraphicFramePr>
          <p:xfrm>
            <a:off x="3606" y="2815"/>
            <a:ext cx="254" cy="151"/>
          </p:xfrm>
          <a:graphic>
            <a:graphicData uri="http://schemas.openxmlformats.org/presentationml/2006/ole">
              <p:oleObj spid="_x0000_s14344" name="Equation" r:id="rId10" imgW="368140" imgH="177723" progId="Equation.DSMT4">
                <p:embed/>
              </p:oleObj>
            </a:graphicData>
          </a:graphic>
        </p:graphicFrame>
        <p:sp>
          <p:nvSpPr>
            <p:cNvPr id="14360" name="Line 22"/>
            <p:cNvSpPr>
              <a:spLocks noChangeShapeType="1"/>
            </p:cNvSpPr>
            <p:nvPr/>
          </p:nvSpPr>
          <p:spPr bwMode="auto">
            <a:xfrm>
              <a:off x="2973" y="2656"/>
              <a:ext cx="1111" cy="0"/>
            </a:xfrm>
            <a:prstGeom prst="line">
              <a:avLst/>
            </a:prstGeom>
            <a:noFill/>
            <a:ln w="28575">
              <a:solidFill>
                <a:srgbClr val="CC6600"/>
              </a:solidFill>
              <a:round/>
              <a:headEnd/>
              <a:tailEnd/>
            </a:ln>
          </p:spPr>
          <p:txBody>
            <a:bodyPr/>
            <a:lstStyle/>
            <a:p>
              <a:endParaRPr lang="zh-CN" altLang="en-US"/>
            </a:p>
          </p:txBody>
        </p:sp>
      </p:grpSp>
      <p:sp>
        <p:nvSpPr>
          <p:cNvPr id="332824" name="Rectangle 24"/>
          <p:cNvSpPr>
            <a:spLocks noChangeArrowheads="1"/>
          </p:cNvSpPr>
          <p:nvPr/>
        </p:nvSpPr>
        <p:spPr bwMode="auto">
          <a:xfrm>
            <a:off x="3502025" y="4765675"/>
            <a:ext cx="3827463" cy="465138"/>
          </a:xfrm>
          <a:prstGeom prst="rect">
            <a:avLst/>
          </a:prstGeom>
          <a:noFill/>
          <a:ln w="19050">
            <a:noFill/>
            <a:miter lim="800000"/>
            <a:headEnd/>
            <a:tailEnd/>
          </a:ln>
        </p:spPr>
        <p:txBody>
          <a:bodyPr lIns="90000" tIns="46800" rIns="90000" bIns="46800" anchor="ctr">
            <a:spAutoFit/>
          </a:bodyPr>
          <a:lstStyle/>
          <a:p>
            <a:pPr algn="just"/>
            <a:r>
              <a:rPr lang="zh-CN" altLang="en-US" b="1">
                <a:solidFill>
                  <a:srgbClr val="FF00FF"/>
                </a:solidFill>
                <a:latin typeface="宋体" pitchFamily="2" charset="-122"/>
              </a:rPr>
              <a:t>随温度变化的特性曲线</a:t>
            </a:r>
          </a:p>
        </p:txBody>
      </p:sp>
      <p:sp>
        <p:nvSpPr>
          <p:cNvPr id="332844" name="Rectangle 44"/>
          <p:cNvSpPr>
            <a:spLocks noChangeArrowheads="1"/>
          </p:cNvSpPr>
          <p:nvPr/>
        </p:nvSpPr>
        <p:spPr bwMode="auto">
          <a:xfrm>
            <a:off x="300038" y="498475"/>
            <a:ext cx="6675437" cy="522288"/>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zh-CN" altLang="en-US" sz="2800" b="1" dirty="0">
                <a:effectLst>
                  <a:outerShdw blurRad="38100" dist="38100" dir="2700000" algn="tl">
                    <a:srgbClr val="C0C0C0"/>
                  </a:outerShdw>
                </a:effectLst>
              </a:rPr>
              <a:t>二极管的伏安特性受温度变化影响很大。</a:t>
            </a:r>
          </a:p>
        </p:txBody>
      </p:sp>
      <p:sp>
        <p:nvSpPr>
          <p:cNvPr id="44" name="Rectangle 24"/>
          <p:cNvSpPr>
            <a:spLocks noChangeArrowheads="1"/>
          </p:cNvSpPr>
          <p:nvPr/>
        </p:nvSpPr>
        <p:spPr bwMode="auto">
          <a:xfrm>
            <a:off x="971550" y="5511800"/>
            <a:ext cx="6877050" cy="957263"/>
          </a:xfrm>
          <a:prstGeom prst="rect">
            <a:avLst/>
          </a:prstGeom>
          <a:noFill/>
          <a:ln w="19050">
            <a:noFill/>
            <a:miter lim="800000"/>
            <a:headEnd/>
            <a:tailEnd/>
          </a:ln>
        </p:spPr>
        <p:txBody>
          <a:bodyPr lIns="90000" tIns="46800" rIns="90000" bIns="46800" anchor="ctr">
            <a:spAutoFit/>
          </a:bodyPr>
          <a:lstStyle/>
          <a:p>
            <a:pPr algn="just"/>
            <a:r>
              <a:rPr lang="zh-CN" altLang="en-US" sz="2800" b="1">
                <a:solidFill>
                  <a:srgbClr val="FF3300"/>
                </a:solidFill>
                <a:latin typeface="宋体" pitchFamily="2" charset="-122"/>
              </a:rPr>
              <a:t>当温度升高时，正向特性曲线左移，反向特性曲线下移</a:t>
            </a:r>
            <a:endParaRPr lang="zh-CN" altLang="en-US" sz="2800" b="1">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2844"/>
                                        </p:tgtEl>
                                        <p:attrNameLst>
                                          <p:attrName>style.visibility</p:attrName>
                                        </p:attrNameLst>
                                      </p:cBhvr>
                                      <p:to>
                                        <p:strVal val="visible"/>
                                      </p:to>
                                    </p:set>
                                    <p:animEffect transition="in" filter="box(in)">
                                      <p:cBhvr>
                                        <p:cTn id="7" dur="500"/>
                                        <p:tgtEl>
                                          <p:spTgt spid="332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32824"/>
                                        </p:tgtEl>
                                        <p:attrNameLst>
                                          <p:attrName>style.visibility</p:attrName>
                                        </p:attrNameLst>
                                      </p:cBhvr>
                                      <p:to>
                                        <p:strVal val="visible"/>
                                      </p:to>
                                    </p:set>
                                    <p:anim calcmode="lin" valueType="num">
                                      <p:cBhvr>
                                        <p:cTn id="17" dur="2000" fill="hold"/>
                                        <p:tgtEl>
                                          <p:spTgt spid="332824"/>
                                        </p:tgtEl>
                                        <p:attrNameLst>
                                          <p:attrName>ppt_w</p:attrName>
                                        </p:attrNameLst>
                                      </p:cBhvr>
                                      <p:tavLst>
                                        <p:tav tm="0">
                                          <p:val>
                                            <p:fltVal val="0"/>
                                          </p:val>
                                        </p:tav>
                                        <p:tav tm="100000">
                                          <p:val>
                                            <p:strVal val="#ppt_w"/>
                                          </p:val>
                                        </p:tav>
                                      </p:tavLst>
                                    </p:anim>
                                    <p:anim calcmode="lin" valueType="num">
                                      <p:cBhvr>
                                        <p:cTn id="18" dur="2000" fill="hold"/>
                                        <p:tgtEl>
                                          <p:spTgt spid="332824"/>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2000" fill="hold"/>
                                        <p:tgtEl>
                                          <p:spTgt spid="44"/>
                                        </p:tgtEl>
                                        <p:attrNameLst>
                                          <p:attrName>ppt_w</p:attrName>
                                        </p:attrNameLst>
                                      </p:cBhvr>
                                      <p:tavLst>
                                        <p:tav tm="0">
                                          <p:val>
                                            <p:fltVal val="0"/>
                                          </p:val>
                                        </p:tav>
                                        <p:tav tm="100000">
                                          <p:val>
                                            <p:strVal val="#ppt_w"/>
                                          </p:val>
                                        </p:tav>
                                      </p:tavLst>
                                    </p:anim>
                                    <p:anim calcmode="lin" valueType="num">
                                      <p:cBhvr>
                                        <p:cTn id="24" dur="2000" fill="hold"/>
                                        <p:tgtEl>
                                          <p:spTgt spid="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24" grpId="0"/>
      <p:bldP spid="332844" grpId="0"/>
      <p:bldP spid="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1"/>
          <p:cNvSpPr>
            <a:spLocks noGrp="1"/>
          </p:cNvSpPr>
          <p:nvPr>
            <p:ph type="dt" sz="quarter" idx="10"/>
          </p:nvPr>
        </p:nvSpPr>
        <p:spPr>
          <a:noFill/>
        </p:spPr>
        <p:txBody>
          <a:bodyPr/>
          <a:lstStyle/>
          <a:p>
            <a:fld id="{670E2B9C-1540-41CF-9DAD-1A37B89E373A}" type="datetime1">
              <a:rPr lang="zh-CN" altLang="en-US" smtClean="0">
                <a:latin typeface="Arial" pitchFamily="34" charset="0"/>
              </a:rPr>
              <a:pPr/>
              <a:t>2019-9-25</a:t>
            </a:fld>
            <a:endParaRPr lang="en-US" altLang="zh-CN" smtClean="0">
              <a:latin typeface="Arial" pitchFamily="34" charset="0"/>
            </a:endParaRPr>
          </a:p>
        </p:txBody>
      </p:sp>
      <p:sp>
        <p:nvSpPr>
          <p:cNvPr id="87043"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87044" name="灯片编号占位符 3"/>
          <p:cNvSpPr>
            <a:spLocks noGrp="1"/>
          </p:cNvSpPr>
          <p:nvPr>
            <p:ph type="sldNum" sz="quarter" idx="12"/>
          </p:nvPr>
        </p:nvSpPr>
        <p:spPr>
          <a:noFill/>
        </p:spPr>
        <p:txBody>
          <a:bodyPr/>
          <a:lstStyle/>
          <a:p>
            <a:fld id="{EDFDB331-1949-42AA-9CF9-4D6457D53AA0}" type="slidenum">
              <a:rPr lang="en-US" altLang="zh-CN" smtClean="0">
                <a:latin typeface="Arial" pitchFamily="34" charset="0"/>
              </a:rPr>
              <a:pPr/>
              <a:t>49</a:t>
            </a:fld>
            <a:endParaRPr lang="en-US" altLang="zh-CN" smtClean="0">
              <a:latin typeface="Arial" pitchFamily="34" charset="0"/>
            </a:endParaRPr>
          </a:p>
        </p:txBody>
      </p:sp>
      <p:sp>
        <p:nvSpPr>
          <p:cNvPr id="87045" name="Text Box 4"/>
          <p:cNvSpPr txBox="1">
            <a:spLocks noChangeArrowheads="1"/>
          </p:cNvSpPr>
          <p:nvPr/>
        </p:nvSpPr>
        <p:spPr bwMode="auto">
          <a:xfrm>
            <a:off x="95250" y="122238"/>
            <a:ext cx="4194175" cy="55562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3000" b="1"/>
              <a:t>三、二极管的主要参数</a:t>
            </a:r>
          </a:p>
        </p:txBody>
      </p:sp>
      <p:sp>
        <p:nvSpPr>
          <p:cNvPr id="189445" name="Text Box 5"/>
          <p:cNvSpPr txBox="1">
            <a:spLocks noChangeArrowheads="1"/>
          </p:cNvSpPr>
          <p:nvPr/>
        </p:nvSpPr>
        <p:spPr bwMode="auto">
          <a:xfrm>
            <a:off x="111125" y="768350"/>
            <a:ext cx="2968625" cy="525463"/>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1.</a:t>
            </a:r>
            <a:r>
              <a:rPr lang="zh-CN" altLang="en-US" sz="2800" b="1">
                <a:solidFill>
                  <a:srgbClr val="FF0000"/>
                </a:solidFill>
              </a:rPr>
              <a:t>最大整流电流</a:t>
            </a:r>
            <a:r>
              <a:rPr lang="en-US" altLang="zh-CN" sz="2800" b="1">
                <a:solidFill>
                  <a:srgbClr val="FF0000"/>
                </a:solidFill>
              </a:rPr>
              <a:t>I</a:t>
            </a:r>
            <a:r>
              <a:rPr lang="en-US" altLang="zh-CN" sz="2800" b="1" baseline="-25000">
                <a:solidFill>
                  <a:srgbClr val="FF0000"/>
                </a:solidFill>
              </a:rPr>
              <a:t>F</a:t>
            </a:r>
          </a:p>
        </p:txBody>
      </p:sp>
      <p:sp>
        <p:nvSpPr>
          <p:cNvPr id="189446" name="Text Box 6"/>
          <p:cNvSpPr txBox="1">
            <a:spLocks noChangeArrowheads="1"/>
          </p:cNvSpPr>
          <p:nvPr/>
        </p:nvSpPr>
        <p:spPr bwMode="auto">
          <a:xfrm>
            <a:off x="95250" y="1373188"/>
            <a:ext cx="8712200"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管子长期通电运行时，允许通过的最大正向平均电流；使用时，正向电流勿超过此值，否则易烧坏；（</a:t>
            </a:r>
            <a:r>
              <a:rPr lang="en-US" altLang="zh-CN" sz="2400" b="1"/>
              <a:t>2AP1</a:t>
            </a:r>
            <a:r>
              <a:rPr lang="zh-CN" altLang="en-US" sz="2400" b="1"/>
              <a:t>：</a:t>
            </a:r>
            <a:r>
              <a:rPr lang="en-US" altLang="zh-CN" sz="2400" b="1"/>
              <a:t>16mA</a:t>
            </a:r>
            <a:r>
              <a:rPr lang="zh-CN" altLang="en-US" sz="2400" b="1"/>
              <a:t>）。</a:t>
            </a:r>
          </a:p>
        </p:txBody>
      </p:sp>
      <p:sp>
        <p:nvSpPr>
          <p:cNvPr id="189447" name="Text Box 7"/>
          <p:cNvSpPr txBox="1">
            <a:spLocks noChangeArrowheads="1"/>
          </p:cNvSpPr>
          <p:nvPr/>
        </p:nvSpPr>
        <p:spPr bwMode="auto">
          <a:xfrm>
            <a:off x="111125" y="2300288"/>
            <a:ext cx="3211513"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2.</a:t>
            </a:r>
            <a:r>
              <a:rPr lang="zh-CN" altLang="en-US" sz="2800" b="1">
                <a:solidFill>
                  <a:srgbClr val="FF0000"/>
                </a:solidFill>
              </a:rPr>
              <a:t>反向击穿电压</a:t>
            </a:r>
            <a:r>
              <a:rPr lang="en-US" altLang="zh-CN" sz="2800" b="1">
                <a:solidFill>
                  <a:srgbClr val="FF0000"/>
                </a:solidFill>
              </a:rPr>
              <a:t>V</a:t>
            </a:r>
            <a:r>
              <a:rPr lang="en-US" altLang="zh-CN" sz="2800" b="1" baseline="-25000">
                <a:solidFill>
                  <a:srgbClr val="FF0000"/>
                </a:solidFill>
              </a:rPr>
              <a:t>BR</a:t>
            </a:r>
          </a:p>
        </p:txBody>
      </p:sp>
      <p:sp>
        <p:nvSpPr>
          <p:cNvPr id="189448" name="Text Box 8"/>
          <p:cNvSpPr txBox="1">
            <a:spLocks noChangeArrowheads="1"/>
          </p:cNvSpPr>
          <p:nvPr/>
        </p:nvSpPr>
        <p:spPr bwMode="auto">
          <a:xfrm>
            <a:off x="95250" y="2905125"/>
            <a:ext cx="8712200" cy="12017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管子反向击穿时的电压值；击穿时，反向电流剧增，单向导电性被破坏，甚至会损坏；一般手册上最高反向工作电压约为击穿电压的一半至三分之二。</a:t>
            </a:r>
          </a:p>
        </p:txBody>
      </p:sp>
      <p:sp>
        <p:nvSpPr>
          <p:cNvPr id="189449" name="Text Box 9"/>
          <p:cNvSpPr txBox="1">
            <a:spLocks noChangeArrowheads="1"/>
          </p:cNvSpPr>
          <p:nvPr/>
        </p:nvSpPr>
        <p:spPr bwMode="auto">
          <a:xfrm>
            <a:off x="111125" y="4195763"/>
            <a:ext cx="2243138"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3.</a:t>
            </a:r>
            <a:r>
              <a:rPr lang="zh-CN" altLang="en-US" sz="2800" b="1">
                <a:solidFill>
                  <a:srgbClr val="FF0000"/>
                </a:solidFill>
              </a:rPr>
              <a:t>反向电流</a:t>
            </a:r>
            <a:r>
              <a:rPr lang="en-US" altLang="zh-CN" sz="2800" b="1">
                <a:solidFill>
                  <a:srgbClr val="FF0000"/>
                </a:solidFill>
              </a:rPr>
              <a:t>I</a:t>
            </a:r>
            <a:r>
              <a:rPr lang="en-US" altLang="zh-CN" sz="2800" b="1" baseline="-25000">
                <a:solidFill>
                  <a:srgbClr val="FF0000"/>
                </a:solidFill>
              </a:rPr>
              <a:t>R</a:t>
            </a:r>
          </a:p>
        </p:txBody>
      </p:sp>
      <p:sp>
        <p:nvSpPr>
          <p:cNvPr id="189450" name="Text Box 10"/>
          <p:cNvSpPr txBox="1">
            <a:spLocks noChangeArrowheads="1"/>
          </p:cNvSpPr>
          <p:nvPr/>
        </p:nvSpPr>
        <p:spPr bwMode="auto">
          <a:xfrm>
            <a:off x="166688" y="4699000"/>
            <a:ext cx="8712200" cy="12017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未击穿时的反向电流，数值越小，单向导电性越好，受温度变化影响明显。</a:t>
            </a:r>
            <a:r>
              <a:rPr lang="zh-CN" altLang="en-US" sz="2400" b="1">
                <a:solidFill>
                  <a:schemeClr val="tx2"/>
                </a:solidFill>
                <a:ea typeface="楷体_GB2312" pitchFamily="49" charset="-122"/>
              </a:rPr>
              <a:t>温度越高反向电流越大。硅管的反向电流较小，锗管的反向电流比硅管要大几十到几百倍。</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blinds(horizontal)">
                                      <p:cBhvr>
                                        <p:cTn id="7" dur="500"/>
                                        <p:tgtEl>
                                          <p:spTgt spid="189445"/>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46"/>
                                        </p:tgtEl>
                                        <p:attrNameLst>
                                          <p:attrName>style.visibility</p:attrName>
                                        </p:attrNameLst>
                                      </p:cBhvr>
                                      <p:to>
                                        <p:strVal val="visible"/>
                                      </p:to>
                                    </p:set>
                                    <p:animEffect transition="in" filter="blinds(horizontal)">
                                      <p:cBhvr>
                                        <p:cTn id="12" dur="500"/>
                                        <p:tgtEl>
                                          <p:spTgt spid="189446"/>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9447"/>
                                        </p:tgtEl>
                                        <p:attrNameLst>
                                          <p:attrName>style.visibility</p:attrName>
                                        </p:attrNameLst>
                                      </p:cBhvr>
                                      <p:to>
                                        <p:strVal val="visible"/>
                                      </p:to>
                                    </p:set>
                                    <p:animEffect transition="in" filter="blinds(horizontal)">
                                      <p:cBhvr>
                                        <p:cTn id="17" dur="500"/>
                                        <p:tgtEl>
                                          <p:spTgt spid="189447"/>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9448"/>
                                        </p:tgtEl>
                                        <p:attrNameLst>
                                          <p:attrName>style.visibility</p:attrName>
                                        </p:attrNameLst>
                                      </p:cBhvr>
                                      <p:to>
                                        <p:strVal val="visible"/>
                                      </p:to>
                                    </p:set>
                                    <p:animEffect transition="in" filter="blinds(horizontal)">
                                      <p:cBhvr>
                                        <p:cTn id="22" dur="500"/>
                                        <p:tgtEl>
                                          <p:spTgt spid="189448"/>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builtIn="1"/>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9449"/>
                                        </p:tgtEl>
                                        <p:attrNameLst>
                                          <p:attrName>style.visibility</p:attrName>
                                        </p:attrNameLst>
                                      </p:cBhvr>
                                      <p:to>
                                        <p:strVal val="visible"/>
                                      </p:to>
                                    </p:set>
                                    <p:animEffect transition="in" filter="blinds(horizontal)">
                                      <p:cBhvr>
                                        <p:cTn id="27" dur="500"/>
                                        <p:tgtEl>
                                          <p:spTgt spid="189449"/>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builtIn="1"/>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9450"/>
                                        </p:tgtEl>
                                        <p:attrNameLst>
                                          <p:attrName>style.visibility</p:attrName>
                                        </p:attrNameLst>
                                      </p:cBhvr>
                                      <p:to>
                                        <p:strVal val="visible"/>
                                      </p:to>
                                    </p:set>
                                    <p:animEffect transition="in" filter="blinds(horizontal)">
                                      <p:cBhvr>
                                        <p:cTn id="32" dur="500"/>
                                        <p:tgtEl>
                                          <p:spTgt spid="189450"/>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nimBg="1"/>
      <p:bldP spid="189446" grpId="0" animBg="1"/>
      <p:bldP spid="189447" grpId="0" animBg="1"/>
      <p:bldP spid="189448" grpId="0" animBg="1"/>
      <p:bldP spid="189449" grpId="0" animBg="1"/>
      <p:bldP spid="1894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62400" y="0"/>
            <a:ext cx="5105400" cy="2879725"/>
            <a:chOff x="2448" y="48"/>
            <a:chExt cx="3216" cy="1814"/>
          </a:xfrm>
        </p:grpSpPr>
        <p:sp>
          <p:nvSpPr>
            <p:cNvPr id="43076" name="AutoShape 3"/>
            <p:cNvSpPr>
              <a:spLocks noChangeArrowheads="1"/>
            </p:cNvSpPr>
            <p:nvPr/>
          </p:nvSpPr>
          <p:spPr bwMode="auto">
            <a:xfrm rot="5400000">
              <a:off x="4003" y="549"/>
              <a:ext cx="953" cy="1062"/>
            </a:xfrm>
            <a:prstGeom prst="triangle">
              <a:avLst>
                <a:gd name="adj" fmla="val 50000"/>
              </a:avLst>
            </a:prstGeom>
            <a:noFill/>
            <a:ln w="38100" algn="ctr">
              <a:solidFill>
                <a:srgbClr val="FF0000"/>
              </a:solidFill>
              <a:miter lim="800000"/>
              <a:headEnd/>
              <a:tailEnd/>
            </a:ln>
          </p:spPr>
          <p:txBody>
            <a:bodyPr wrap="none" anchor="ctr"/>
            <a:lstStyle/>
            <a:p>
              <a:endParaRPr lang="zh-CN" altLang="en-US"/>
            </a:p>
          </p:txBody>
        </p:sp>
        <p:sp>
          <p:nvSpPr>
            <p:cNvPr id="43077" name="AutoShape 4"/>
            <p:cNvSpPr>
              <a:spLocks noChangeArrowheads="1"/>
            </p:cNvSpPr>
            <p:nvPr/>
          </p:nvSpPr>
          <p:spPr bwMode="auto">
            <a:xfrm>
              <a:off x="5510" y="1054"/>
              <a:ext cx="59" cy="56"/>
            </a:xfrm>
            <a:prstGeom prst="flowChartConnector">
              <a:avLst/>
            </a:prstGeom>
            <a:noFill/>
            <a:ln w="12700">
              <a:solidFill>
                <a:schemeClr val="tx1"/>
              </a:solidFill>
              <a:round/>
              <a:headEnd/>
              <a:tailEnd/>
            </a:ln>
          </p:spPr>
          <p:txBody>
            <a:bodyPr wrap="none" lIns="90000" tIns="46800" rIns="90000" bIns="46800" anchor="ctr"/>
            <a:lstStyle/>
            <a:p>
              <a:endParaRPr lang="zh-CN" altLang="en-US"/>
            </a:p>
          </p:txBody>
        </p:sp>
        <p:graphicFrame>
          <p:nvGraphicFramePr>
            <p:cNvPr id="43021" name="Object 5"/>
            <p:cNvGraphicFramePr>
              <a:graphicFrameLocks noChangeAspect="1"/>
            </p:cNvGraphicFramePr>
            <p:nvPr/>
          </p:nvGraphicFramePr>
          <p:xfrm>
            <a:off x="3342" y="472"/>
            <a:ext cx="249" cy="295"/>
          </p:xfrm>
          <a:graphic>
            <a:graphicData uri="http://schemas.openxmlformats.org/presentationml/2006/ole">
              <p:oleObj spid="_x0000_s175106" name="公式" r:id="rId6" imgW="190500" imgH="228600" progId="Equation.3">
                <p:embed/>
              </p:oleObj>
            </a:graphicData>
          </a:graphic>
        </p:graphicFrame>
        <p:graphicFrame>
          <p:nvGraphicFramePr>
            <p:cNvPr id="43022" name="Object 6"/>
            <p:cNvGraphicFramePr>
              <a:graphicFrameLocks noChangeAspect="1"/>
            </p:cNvGraphicFramePr>
            <p:nvPr/>
          </p:nvGraphicFramePr>
          <p:xfrm>
            <a:off x="3997" y="1334"/>
            <a:ext cx="108" cy="105"/>
          </p:xfrm>
          <a:graphic>
            <a:graphicData uri="http://schemas.openxmlformats.org/presentationml/2006/ole">
              <p:oleObj spid="_x0000_s175107" name="公式" r:id="rId7" imgW="139700" imgH="139700" progId="Equation.3">
                <p:embed/>
              </p:oleObj>
            </a:graphicData>
          </a:graphic>
        </p:graphicFrame>
        <p:graphicFrame>
          <p:nvGraphicFramePr>
            <p:cNvPr id="43023" name="Object 7"/>
            <p:cNvGraphicFramePr>
              <a:graphicFrameLocks noChangeAspect="1"/>
            </p:cNvGraphicFramePr>
            <p:nvPr/>
          </p:nvGraphicFramePr>
          <p:xfrm>
            <a:off x="3966" y="728"/>
            <a:ext cx="184" cy="98"/>
          </p:xfrm>
          <a:graphic>
            <a:graphicData uri="http://schemas.openxmlformats.org/presentationml/2006/ole">
              <p:oleObj spid="_x0000_s175108" name="公式" r:id="rId8" imgW="139680" imgH="75960" progId="Equation.3">
                <p:embed/>
              </p:oleObj>
            </a:graphicData>
          </a:graphic>
        </p:graphicFrame>
        <p:graphicFrame>
          <p:nvGraphicFramePr>
            <p:cNvPr id="43024" name="Object 8"/>
            <p:cNvGraphicFramePr>
              <a:graphicFrameLocks noChangeAspect="1"/>
            </p:cNvGraphicFramePr>
            <p:nvPr/>
          </p:nvGraphicFramePr>
          <p:xfrm>
            <a:off x="5448" y="796"/>
            <a:ext cx="216" cy="295"/>
          </p:xfrm>
          <a:graphic>
            <a:graphicData uri="http://schemas.openxmlformats.org/presentationml/2006/ole">
              <p:oleObj spid="_x0000_s175109" name="公式" r:id="rId9" imgW="165028" imgH="228501" progId="Equation.3">
                <p:embed/>
              </p:oleObj>
            </a:graphicData>
          </a:graphic>
        </p:graphicFrame>
        <p:sp>
          <p:nvSpPr>
            <p:cNvPr id="43078" name="Line 9"/>
            <p:cNvSpPr>
              <a:spLocks noChangeShapeType="1"/>
            </p:cNvSpPr>
            <p:nvPr/>
          </p:nvSpPr>
          <p:spPr bwMode="auto">
            <a:xfrm flipH="1">
              <a:off x="3574" y="1377"/>
              <a:ext cx="375" cy="0"/>
            </a:xfrm>
            <a:prstGeom prst="line">
              <a:avLst/>
            </a:prstGeom>
            <a:noFill/>
            <a:ln w="12700">
              <a:solidFill>
                <a:schemeClr val="tx1"/>
              </a:solidFill>
              <a:round/>
              <a:headEnd/>
              <a:tailEnd/>
            </a:ln>
          </p:spPr>
          <p:txBody>
            <a:bodyPr/>
            <a:lstStyle/>
            <a:p>
              <a:endParaRPr lang="zh-CN" altLang="en-US"/>
            </a:p>
          </p:txBody>
        </p:sp>
        <p:sp>
          <p:nvSpPr>
            <p:cNvPr id="43079" name="Rectangle 10"/>
            <p:cNvSpPr>
              <a:spLocks noChangeArrowheads="1"/>
            </p:cNvSpPr>
            <p:nvPr/>
          </p:nvSpPr>
          <p:spPr bwMode="auto">
            <a:xfrm rot="5400000">
              <a:off x="3100" y="624"/>
              <a:ext cx="125" cy="298"/>
            </a:xfrm>
            <a:prstGeom prst="rect">
              <a:avLst/>
            </a:prstGeom>
            <a:noFill/>
            <a:ln w="25400" algn="ctr">
              <a:solidFill>
                <a:srgbClr val="3366FF"/>
              </a:solidFill>
              <a:miter lim="800000"/>
              <a:headEnd/>
              <a:tailEnd/>
            </a:ln>
          </p:spPr>
          <p:txBody>
            <a:bodyPr wrap="none" anchor="ctr"/>
            <a:lstStyle/>
            <a:p>
              <a:endParaRPr lang="zh-CN" altLang="en-US"/>
            </a:p>
          </p:txBody>
        </p:sp>
        <p:sp>
          <p:nvSpPr>
            <p:cNvPr id="43080" name="Line 11"/>
            <p:cNvSpPr>
              <a:spLocks noChangeShapeType="1"/>
            </p:cNvSpPr>
            <p:nvPr/>
          </p:nvSpPr>
          <p:spPr bwMode="auto">
            <a:xfrm>
              <a:off x="4511" y="436"/>
              <a:ext cx="750" cy="0"/>
            </a:xfrm>
            <a:prstGeom prst="line">
              <a:avLst/>
            </a:prstGeom>
            <a:noFill/>
            <a:ln w="12700">
              <a:solidFill>
                <a:schemeClr val="tx1"/>
              </a:solidFill>
              <a:round/>
              <a:headEnd/>
              <a:tailEnd/>
            </a:ln>
          </p:spPr>
          <p:txBody>
            <a:bodyPr/>
            <a:lstStyle/>
            <a:p>
              <a:endParaRPr lang="zh-CN" altLang="en-US"/>
            </a:p>
          </p:txBody>
        </p:sp>
        <p:sp>
          <p:nvSpPr>
            <p:cNvPr id="43081" name="Line 12"/>
            <p:cNvSpPr>
              <a:spLocks noChangeShapeType="1"/>
            </p:cNvSpPr>
            <p:nvPr/>
          </p:nvSpPr>
          <p:spPr bwMode="auto">
            <a:xfrm>
              <a:off x="5011" y="1079"/>
              <a:ext cx="499" cy="0"/>
            </a:xfrm>
            <a:prstGeom prst="line">
              <a:avLst/>
            </a:prstGeom>
            <a:noFill/>
            <a:ln w="12700">
              <a:solidFill>
                <a:schemeClr val="tx1"/>
              </a:solidFill>
              <a:round/>
              <a:headEnd/>
              <a:tailEnd/>
            </a:ln>
          </p:spPr>
          <p:txBody>
            <a:bodyPr/>
            <a:lstStyle/>
            <a:p>
              <a:endParaRPr lang="zh-CN" altLang="en-US"/>
            </a:p>
          </p:txBody>
        </p:sp>
        <p:sp>
          <p:nvSpPr>
            <p:cNvPr id="43082" name="Line 13"/>
            <p:cNvSpPr>
              <a:spLocks noChangeShapeType="1"/>
            </p:cNvSpPr>
            <p:nvPr/>
          </p:nvSpPr>
          <p:spPr bwMode="auto">
            <a:xfrm flipV="1">
              <a:off x="5261" y="427"/>
              <a:ext cx="0" cy="656"/>
            </a:xfrm>
            <a:prstGeom prst="line">
              <a:avLst/>
            </a:prstGeom>
            <a:noFill/>
            <a:ln w="12700">
              <a:solidFill>
                <a:schemeClr val="tx1"/>
              </a:solidFill>
              <a:round/>
              <a:headEnd/>
              <a:tailEnd/>
            </a:ln>
          </p:spPr>
          <p:txBody>
            <a:bodyPr/>
            <a:lstStyle/>
            <a:p>
              <a:endParaRPr lang="zh-CN" altLang="en-US"/>
            </a:p>
          </p:txBody>
        </p:sp>
        <p:sp>
          <p:nvSpPr>
            <p:cNvPr id="43083" name="AutoShape 14"/>
            <p:cNvSpPr>
              <a:spLocks noChangeArrowheads="1"/>
            </p:cNvSpPr>
            <p:nvPr/>
          </p:nvSpPr>
          <p:spPr bwMode="auto">
            <a:xfrm>
              <a:off x="5233" y="1051"/>
              <a:ext cx="59" cy="5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43084" name="AutoShape 15"/>
            <p:cNvSpPr>
              <a:spLocks noChangeArrowheads="1"/>
            </p:cNvSpPr>
            <p:nvPr/>
          </p:nvSpPr>
          <p:spPr bwMode="auto">
            <a:xfrm>
              <a:off x="3547" y="751"/>
              <a:ext cx="59" cy="5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43085" name="Line 16"/>
            <p:cNvSpPr>
              <a:spLocks noChangeShapeType="1"/>
            </p:cNvSpPr>
            <p:nvPr/>
          </p:nvSpPr>
          <p:spPr bwMode="auto">
            <a:xfrm>
              <a:off x="3574" y="1728"/>
              <a:ext cx="0" cy="134"/>
            </a:xfrm>
            <a:prstGeom prst="line">
              <a:avLst/>
            </a:prstGeom>
            <a:noFill/>
            <a:ln w="12700">
              <a:solidFill>
                <a:schemeClr val="tx1"/>
              </a:solidFill>
              <a:round/>
              <a:headEnd/>
              <a:tailEnd/>
            </a:ln>
          </p:spPr>
          <p:txBody>
            <a:bodyPr/>
            <a:lstStyle/>
            <a:p>
              <a:endParaRPr lang="zh-CN" altLang="en-US"/>
            </a:p>
          </p:txBody>
        </p:sp>
        <p:sp>
          <p:nvSpPr>
            <p:cNvPr id="43086" name="Line 17"/>
            <p:cNvSpPr>
              <a:spLocks noChangeShapeType="1"/>
            </p:cNvSpPr>
            <p:nvPr/>
          </p:nvSpPr>
          <p:spPr bwMode="auto">
            <a:xfrm>
              <a:off x="3481" y="1862"/>
              <a:ext cx="187" cy="0"/>
            </a:xfrm>
            <a:prstGeom prst="line">
              <a:avLst/>
            </a:prstGeom>
            <a:noFill/>
            <a:ln w="38100">
              <a:solidFill>
                <a:schemeClr val="tx1"/>
              </a:solidFill>
              <a:round/>
              <a:headEnd/>
              <a:tailEnd/>
            </a:ln>
          </p:spPr>
          <p:txBody>
            <a:bodyPr/>
            <a:lstStyle/>
            <a:p>
              <a:endParaRPr lang="zh-CN" altLang="en-US"/>
            </a:p>
          </p:txBody>
        </p:sp>
        <p:graphicFrame>
          <p:nvGraphicFramePr>
            <p:cNvPr id="43025" name="Object 18"/>
            <p:cNvGraphicFramePr>
              <a:graphicFrameLocks noChangeAspect="1"/>
            </p:cNvGraphicFramePr>
            <p:nvPr/>
          </p:nvGraphicFramePr>
          <p:xfrm>
            <a:off x="3049" y="864"/>
            <a:ext cx="215" cy="214"/>
          </p:xfrm>
          <a:graphic>
            <a:graphicData uri="http://schemas.openxmlformats.org/presentationml/2006/ole">
              <p:oleObj spid="_x0000_s175110" name="公式" r:id="rId10" imgW="164885" imgH="164885" progId="Equation.3">
                <p:embed/>
              </p:oleObj>
            </a:graphicData>
          </a:graphic>
        </p:graphicFrame>
        <p:sp>
          <p:nvSpPr>
            <p:cNvPr id="43087" name="Line 19"/>
            <p:cNvSpPr>
              <a:spLocks noChangeShapeType="1"/>
            </p:cNvSpPr>
            <p:nvPr/>
          </p:nvSpPr>
          <p:spPr bwMode="auto">
            <a:xfrm>
              <a:off x="3312" y="776"/>
              <a:ext cx="624" cy="0"/>
            </a:xfrm>
            <a:prstGeom prst="line">
              <a:avLst/>
            </a:prstGeom>
            <a:noFill/>
            <a:ln w="12700">
              <a:solidFill>
                <a:schemeClr val="tx1"/>
              </a:solidFill>
              <a:round/>
              <a:headEnd/>
              <a:tailEnd/>
            </a:ln>
          </p:spPr>
          <p:txBody>
            <a:bodyPr/>
            <a:lstStyle/>
            <a:p>
              <a:endParaRPr lang="zh-CN" altLang="en-US"/>
            </a:p>
          </p:txBody>
        </p:sp>
        <p:sp>
          <p:nvSpPr>
            <p:cNvPr id="43088" name="Line 20"/>
            <p:cNvSpPr>
              <a:spLocks noChangeShapeType="1"/>
            </p:cNvSpPr>
            <p:nvPr/>
          </p:nvSpPr>
          <p:spPr bwMode="auto">
            <a:xfrm>
              <a:off x="3570" y="1382"/>
              <a:ext cx="0" cy="384"/>
            </a:xfrm>
            <a:prstGeom prst="line">
              <a:avLst/>
            </a:prstGeom>
            <a:noFill/>
            <a:ln w="12700">
              <a:solidFill>
                <a:schemeClr val="tx1"/>
              </a:solidFill>
              <a:round/>
              <a:headEnd/>
              <a:tailEnd/>
            </a:ln>
          </p:spPr>
          <p:txBody>
            <a:bodyPr/>
            <a:lstStyle/>
            <a:p>
              <a:endParaRPr lang="zh-CN" altLang="en-US"/>
            </a:p>
          </p:txBody>
        </p:sp>
        <p:sp>
          <p:nvSpPr>
            <p:cNvPr id="43089" name="Line 21"/>
            <p:cNvSpPr>
              <a:spLocks noChangeShapeType="1"/>
            </p:cNvSpPr>
            <p:nvPr/>
          </p:nvSpPr>
          <p:spPr bwMode="auto">
            <a:xfrm>
              <a:off x="3573" y="440"/>
              <a:ext cx="0" cy="336"/>
            </a:xfrm>
            <a:prstGeom prst="line">
              <a:avLst/>
            </a:prstGeom>
            <a:noFill/>
            <a:ln w="12700">
              <a:solidFill>
                <a:schemeClr val="tx1"/>
              </a:solidFill>
              <a:round/>
              <a:headEnd/>
              <a:tailEnd/>
            </a:ln>
          </p:spPr>
          <p:txBody>
            <a:bodyPr/>
            <a:lstStyle/>
            <a:p>
              <a:endParaRPr lang="zh-CN" altLang="en-US"/>
            </a:p>
          </p:txBody>
        </p:sp>
        <p:sp>
          <p:nvSpPr>
            <p:cNvPr id="43090" name="Line 22"/>
            <p:cNvSpPr>
              <a:spLocks noChangeShapeType="1"/>
            </p:cNvSpPr>
            <p:nvPr/>
          </p:nvSpPr>
          <p:spPr bwMode="auto">
            <a:xfrm>
              <a:off x="2718" y="779"/>
              <a:ext cx="288" cy="0"/>
            </a:xfrm>
            <a:prstGeom prst="line">
              <a:avLst/>
            </a:prstGeom>
            <a:noFill/>
            <a:ln w="12700">
              <a:solidFill>
                <a:schemeClr val="tx1"/>
              </a:solidFill>
              <a:round/>
              <a:headEnd/>
              <a:tailEnd/>
            </a:ln>
          </p:spPr>
          <p:txBody>
            <a:bodyPr/>
            <a:lstStyle/>
            <a:p>
              <a:endParaRPr lang="zh-CN" altLang="en-US"/>
            </a:p>
          </p:txBody>
        </p:sp>
        <p:sp>
          <p:nvSpPr>
            <p:cNvPr id="43091" name="AutoShape 23"/>
            <p:cNvSpPr>
              <a:spLocks noChangeArrowheads="1"/>
            </p:cNvSpPr>
            <p:nvPr/>
          </p:nvSpPr>
          <p:spPr bwMode="auto">
            <a:xfrm>
              <a:off x="2677" y="750"/>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43026" name="Object 24"/>
            <p:cNvGraphicFramePr>
              <a:graphicFrameLocks noChangeAspect="1"/>
            </p:cNvGraphicFramePr>
            <p:nvPr/>
          </p:nvGraphicFramePr>
          <p:xfrm>
            <a:off x="2448" y="628"/>
            <a:ext cx="200" cy="275"/>
          </p:xfrm>
          <a:graphic>
            <a:graphicData uri="http://schemas.openxmlformats.org/presentationml/2006/ole">
              <p:oleObj spid="_x0000_s175111" name="公式" r:id="rId11" imgW="152268" imgH="215713" progId="Equation.3">
                <p:embed/>
              </p:oleObj>
            </a:graphicData>
          </a:graphic>
        </p:graphicFrame>
        <p:sp>
          <p:nvSpPr>
            <p:cNvPr id="43092" name="Line 25"/>
            <p:cNvSpPr>
              <a:spLocks noChangeShapeType="1"/>
            </p:cNvSpPr>
            <p:nvPr/>
          </p:nvSpPr>
          <p:spPr bwMode="auto">
            <a:xfrm rot="-5400000">
              <a:off x="3024" y="432"/>
              <a:ext cx="0" cy="48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43027" name="Object 26"/>
            <p:cNvGraphicFramePr>
              <a:graphicFrameLocks noChangeAspect="1"/>
            </p:cNvGraphicFramePr>
            <p:nvPr/>
          </p:nvGraphicFramePr>
          <p:xfrm>
            <a:off x="3050" y="394"/>
            <a:ext cx="166" cy="278"/>
          </p:xfrm>
          <a:graphic>
            <a:graphicData uri="http://schemas.openxmlformats.org/presentationml/2006/ole">
              <p:oleObj spid="_x0000_s175112" name="公式" r:id="rId12" imgW="126780" imgH="215526" progId="Equation.3">
                <p:embed/>
              </p:oleObj>
            </a:graphicData>
          </a:graphic>
        </p:graphicFrame>
        <p:sp>
          <p:nvSpPr>
            <p:cNvPr id="43093" name="Line 27"/>
            <p:cNvSpPr>
              <a:spLocks noChangeShapeType="1"/>
            </p:cNvSpPr>
            <p:nvPr/>
          </p:nvSpPr>
          <p:spPr bwMode="auto">
            <a:xfrm rot="-5400000">
              <a:off x="3840" y="96"/>
              <a:ext cx="0" cy="48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43028" name="Object 28"/>
            <p:cNvGraphicFramePr>
              <a:graphicFrameLocks noChangeAspect="1"/>
            </p:cNvGraphicFramePr>
            <p:nvPr/>
          </p:nvGraphicFramePr>
          <p:xfrm>
            <a:off x="3736" y="48"/>
            <a:ext cx="183" cy="278"/>
          </p:xfrm>
          <a:graphic>
            <a:graphicData uri="http://schemas.openxmlformats.org/presentationml/2006/ole">
              <p:oleObj spid="_x0000_s175113" name="公式" r:id="rId13" imgW="139579" imgH="215713" progId="Equation.3">
                <p:embed/>
              </p:oleObj>
            </a:graphicData>
          </a:graphic>
        </p:graphicFrame>
        <p:sp>
          <p:nvSpPr>
            <p:cNvPr id="43094" name="Line 29"/>
            <p:cNvSpPr>
              <a:spLocks noChangeShapeType="1"/>
            </p:cNvSpPr>
            <p:nvPr/>
          </p:nvSpPr>
          <p:spPr bwMode="auto">
            <a:xfrm rot="-5400000">
              <a:off x="3768" y="696"/>
              <a:ext cx="0" cy="24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43029" name="Object 30"/>
            <p:cNvGraphicFramePr>
              <a:graphicFrameLocks noChangeAspect="1"/>
            </p:cNvGraphicFramePr>
            <p:nvPr/>
          </p:nvGraphicFramePr>
          <p:xfrm>
            <a:off x="3704" y="865"/>
            <a:ext cx="166" cy="279"/>
          </p:xfrm>
          <a:graphic>
            <a:graphicData uri="http://schemas.openxmlformats.org/presentationml/2006/ole">
              <p:oleObj spid="_x0000_s175114" name="公式" r:id="rId14" imgW="126780" imgH="215526" progId="Equation.3">
                <p:embed/>
              </p:oleObj>
            </a:graphicData>
          </a:graphic>
        </p:graphicFrame>
        <p:grpSp>
          <p:nvGrpSpPr>
            <p:cNvPr id="3" name="Group 31"/>
            <p:cNvGrpSpPr>
              <a:grpSpLocks/>
            </p:cNvGrpSpPr>
            <p:nvPr/>
          </p:nvGrpSpPr>
          <p:grpSpPr bwMode="auto">
            <a:xfrm>
              <a:off x="4392" y="304"/>
              <a:ext cx="120" cy="240"/>
              <a:chOff x="2616" y="2928"/>
              <a:chExt cx="120" cy="240"/>
            </a:xfrm>
          </p:grpSpPr>
          <p:sp>
            <p:nvSpPr>
              <p:cNvPr id="43097" name="Line 32"/>
              <p:cNvSpPr>
                <a:spLocks noChangeShapeType="1"/>
              </p:cNvSpPr>
              <p:nvPr/>
            </p:nvSpPr>
            <p:spPr bwMode="auto">
              <a:xfrm>
                <a:off x="2736" y="2928"/>
                <a:ext cx="0" cy="240"/>
              </a:xfrm>
              <a:prstGeom prst="line">
                <a:avLst/>
              </a:prstGeom>
              <a:noFill/>
              <a:ln w="38100">
                <a:solidFill>
                  <a:srgbClr val="008000"/>
                </a:solidFill>
                <a:round/>
                <a:headEnd/>
                <a:tailEnd/>
              </a:ln>
            </p:spPr>
            <p:txBody>
              <a:bodyPr/>
              <a:lstStyle/>
              <a:p>
                <a:endParaRPr lang="zh-CN" altLang="en-US"/>
              </a:p>
            </p:txBody>
          </p:sp>
          <p:sp>
            <p:nvSpPr>
              <p:cNvPr id="43098" name="Line 33"/>
              <p:cNvSpPr>
                <a:spLocks noChangeShapeType="1"/>
              </p:cNvSpPr>
              <p:nvPr/>
            </p:nvSpPr>
            <p:spPr bwMode="auto">
              <a:xfrm>
                <a:off x="2616" y="2928"/>
                <a:ext cx="0" cy="240"/>
              </a:xfrm>
              <a:prstGeom prst="line">
                <a:avLst/>
              </a:prstGeom>
              <a:noFill/>
              <a:ln w="38100">
                <a:solidFill>
                  <a:srgbClr val="008000"/>
                </a:solidFill>
                <a:round/>
                <a:headEnd/>
                <a:tailEnd/>
              </a:ln>
            </p:spPr>
            <p:txBody>
              <a:bodyPr/>
              <a:lstStyle/>
              <a:p>
                <a:endParaRPr lang="zh-CN" altLang="en-US"/>
              </a:p>
            </p:txBody>
          </p:sp>
        </p:grpSp>
        <p:graphicFrame>
          <p:nvGraphicFramePr>
            <p:cNvPr id="43030" name="Object 34"/>
            <p:cNvGraphicFramePr>
              <a:graphicFrameLocks noChangeAspect="1"/>
            </p:cNvGraphicFramePr>
            <p:nvPr/>
          </p:nvGraphicFramePr>
          <p:xfrm>
            <a:off x="4345" y="106"/>
            <a:ext cx="215" cy="230"/>
          </p:xfrm>
          <a:graphic>
            <a:graphicData uri="http://schemas.openxmlformats.org/presentationml/2006/ole">
              <p:oleObj spid="_x0000_s175115" name="公式" r:id="rId15" imgW="164814" imgH="177492" progId="Equation.3">
                <p:embed/>
              </p:oleObj>
            </a:graphicData>
          </a:graphic>
        </p:graphicFrame>
        <p:graphicFrame>
          <p:nvGraphicFramePr>
            <p:cNvPr id="43031" name="Object 35"/>
            <p:cNvGraphicFramePr>
              <a:graphicFrameLocks noChangeAspect="1"/>
            </p:cNvGraphicFramePr>
            <p:nvPr/>
          </p:nvGraphicFramePr>
          <p:xfrm>
            <a:off x="4548" y="519"/>
            <a:ext cx="108" cy="105"/>
          </p:xfrm>
          <a:graphic>
            <a:graphicData uri="http://schemas.openxmlformats.org/presentationml/2006/ole">
              <p:oleObj spid="_x0000_s175116" name="公式" r:id="rId16" imgW="139700" imgH="139700" progId="Equation.3">
                <p:embed/>
              </p:oleObj>
            </a:graphicData>
          </a:graphic>
        </p:graphicFrame>
        <p:sp>
          <p:nvSpPr>
            <p:cNvPr id="43096" name="Line 36"/>
            <p:cNvSpPr>
              <a:spLocks noChangeShapeType="1"/>
            </p:cNvSpPr>
            <p:nvPr/>
          </p:nvSpPr>
          <p:spPr bwMode="auto">
            <a:xfrm>
              <a:off x="3570" y="441"/>
              <a:ext cx="816" cy="0"/>
            </a:xfrm>
            <a:prstGeom prst="line">
              <a:avLst/>
            </a:prstGeom>
            <a:noFill/>
            <a:ln w="12700">
              <a:solidFill>
                <a:schemeClr val="tx1"/>
              </a:solidFill>
              <a:round/>
              <a:headEnd/>
              <a:tailEnd/>
            </a:ln>
          </p:spPr>
          <p:txBody>
            <a:bodyPr/>
            <a:lstStyle/>
            <a:p>
              <a:endParaRPr lang="zh-CN" altLang="en-US"/>
            </a:p>
          </p:txBody>
        </p:sp>
        <p:graphicFrame>
          <p:nvGraphicFramePr>
            <p:cNvPr id="43032" name="Object 37"/>
            <p:cNvGraphicFramePr>
              <a:graphicFrameLocks noChangeAspect="1"/>
            </p:cNvGraphicFramePr>
            <p:nvPr/>
          </p:nvGraphicFramePr>
          <p:xfrm>
            <a:off x="4184" y="526"/>
            <a:ext cx="184" cy="98"/>
          </p:xfrm>
          <a:graphic>
            <a:graphicData uri="http://schemas.openxmlformats.org/presentationml/2006/ole">
              <p:oleObj spid="_x0000_s175117" name="公式" r:id="rId17" imgW="139680" imgH="75960" progId="Equation.3">
                <p:embed/>
              </p:oleObj>
            </a:graphicData>
          </a:graphic>
        </p:graphicFrame>
        <p:graphicFrame>
          <p:nvGraphicFramePr>
            <p:cNvPr id="43033" name="Object 38"/>
            <p:cNvGraphicFramePr>
              <a:graphicFrameLocks noChangeAspect="1"/>
            </p:cNvGraphicFramePr>
            <p:nvPr/>
          </p:nvGraphicFramePr>
          <p:xfrm>
            <a:off x="4358" y="472"/>
            <a:ext cx="232" cy="295"/>
          </p:xfrm>
          <a:graphic>
            <a:graphicData uri="http://schemas.openxmlformats.org/presentationml/2006/ole">
              <p:oleObj spid="_x0000_s175118" name="公式" r:id="rId18" imgW="177646" imgH="228402" progId="Equation.3">
                <p:embed/>
              </p:oleObj>
            </a:graphicData>
          </a:graphic>
        </p:graphicFrame>
      </p:grpSp>
      <p:grpSp>
        <p:nvGrpSpPr>
          <p:cNvPr id="4" name="Group 40"/>
          <p:cNvGrpSpPr>
            <a:grpSpLocks/>
          </p:cNvGrpSpPr>
          <p:nvPr/>
        </p:nvGrpSpPr>
        <p:grpSpPr bwMode="auto">
          <a:xfrm>
            <a:off x="87313" y="1368425"/>
            <a:ext cx="2338387" cy="1984375"/>
            <a:chOff x="303" y="1536"/>
            <a:chExt cx="1473" cy="1250"/>
          </a:xfrm>
          <a:noFill/>
        </p:grpSpPr>
        <p:sp>
          <p:nvSpPr>
            <p:cNvPr id="43071" name="Line 41"/>
            <p:cNvSpPr>
              <a:spLocks noChangeShapeType="1"/>
            </p:cNvSpPr>
            <p:nvPr/>
          </p:nvSpPr>
          <p:spPr bwMode="auto">
            <a:xfrm flipV="1">
              <a:off x="528" y="1673"/>
              <a:ext cx="0" cy="1104"/>
            </a:xfrm>
            <a:prstGeom prst="line">
              <a:avLst/>
            </a:prstGeom>
            <a:grpFill/>
            <a:ln w="12700">
              <a:solidFill>
                <a:schemeClr val="tx1"/>
              </a:solidFill>
              <a:round/>
              <a:headEnd/>
              <a:tailEnd type="triangle" w="med" len="med"/>
            </a:ln>
          </p:spPr>
          <p:txBody>
            <a:bodyPr/>
            <a:lstStyle/>
            <a:p>
              <a:endParaRPr lang="zh-CN" altLang="en-US"/>
            </a:p>
          </p:txBody>
        </p:sp>
        <p:sp>
          <p:nvSpPr>
            <p:cNvPr id="43072" name="Line 42"/>
            <p:cNvSpPr>
              <a:spLocks noChangeShapeType="1"/>
            </p:cNvSpPr>
            <p:nvPr/>
          </p:nvSpPr>
          <p:spPr bwMode="auto">
            <a:xfrm>
              <a:off x="528" y="2777"/>
              <a:ext cx="1248" cy="0"/>
            </a:xfrm>
            <a:prstGeom prst="line">
              <a:avLst/>
            </a:prstGeom>
            <a:grpFill/>
            <a:ln w="12700">
              <a:solidFill>
                <a:schemeClr val="tx1"/>
              </a:solidFill>
              <a:round/>
              <a:headEnd/>
              <a:tailEnd type="triangle" w="med" len="med"/>
            </a:ln>
          </p:spPr>
          <p:txBody>
            <a:bodyPr/>
            <a:lstStyle/>
            <a:p>
              <a:endParaRPr lang="zh-CN" altLang="en-US"/>
            </a:p>
          </p:txBody>
        </p:sp>
        <p:sp>
          <p:nvSpPr>
            <p:cNvPr id="43073" name="Line 43"/>
            <p:cNvSpPr>
              <a:spLocks noChangeShapeType="1"/>
            </p:cNvSpPr>
            <p:nvPr/>
          </p:nvSpPr>
          <p:spPr bwMode="auto">
            <a:xfrm>
              <a:off x="528" y="2201"/>
              <a:ext cx="1152" cy="0"/>
            </a:xfrm>
            <a:prstGeom prst="line">
              <a:avLst/>
            </a:prstGeom>
            <a:grpFill/>
            <a:ln w="38100">
              <a:solidFill>
                <a:srgbClr val="FF00FF"/>
              </a:solidFill>
              <a:round/>
              <a:headEnd/>
              <a:tailEnd/>
            </a:ln>
          </p:spPr>
          <p:txBody>
            <a:bodyPr/>
            <a:lstStyle/>
            <a:p>
              <a:endParaRPr lang="zh-CN" altLang="en-US"/>
            </a:p>
          </p:txBody>
        </p:sp>
        <p:sp>
          <p:nvSpPr>
            <p:cNvPr id="43074" name="Line 44"/>
            <p:cNvSpPr>
              <a:spLocks noChangeShapeType="1"/>
            </p:cNvSpPr>
            <p:nvPr/>
          </p:nvSpPr>
          <p:spPr bwMode="auto">
            <a:xfrm flipH="1">
              <a:off x="528" y="2201"/>
              <a:ext cx="0" cy="576"/>
            </a:xfrm>
            <a:prstGeom prst="line">
              <a:avLst/>
            </a:prstGeom>
            <a:grpFill/>
            <a:ln w="38100">
              <a:solidFill>
                <a:srgbClr val="FF00FF"/>
              </a:solidFill>
              <a:round/>
              <a:headEnd/>
              <a:tailEnd/>
            </a:ln>
          </p:spPr>
          <p:txBody>
            <a:bodyPr/>
            <a:lstStyle/>
            <a:p>
              <a:endParaRPr lang="zh-CN" altLang="en-US"/>
            </a:p>
          </p:txBody>
        </p:sp>
        <p:graphicFrame>
          <p:nvGraphicFramePr>
            <p:cNvPr id="43017" name="Object 45"/>
            <p:cNvGraphicFramePr>
              <a:graphicFrameLocks noChangeAspect="1"/>
            </p:cNvGraphicFramePr>
            <p:nvPr/>
          </p:nvGraphicFramePr>
          <p:xfrm>
            <a:off x="1440" y="2399"/>
            <a:ext cx="185" cy="234"/>
          </p:xfrm>
          <a:graphic>
            <a:graphicData uri="http://schemas.openxmlformats.org/presentationml/2006/ole">
              <p:oleObj spid="_x0000_s175119" name="公式" r:id="rId19" imgW="164885" imgH="215619" progId="Equation.3">
                <p:embed/>
              </p:oleObj>
            </a:graphicData>
          </a:graphic>
        </p:graphicFrame>
        <p:graphicFrame>
          <p:nvGraphicFramePr>
            <p:cNvPr id="43018" name="Object 46"/>
            <p:cNvGraphicFramePr>
              <a:graphicFrameLocks noChangeAspect="1"/>
            </p:cNvGraphicFramePr>
            <p:nvPr/>
          </p:nvGraphicFramePr>
          <p:xfrm>
            <a:off x="303" y="1536"/>
            <a:ext cx="170" cy="233"/>
          </p:xfrm>
          <a:graphic>
            <a:graphicData uri="http://schemas.openxmlformats.org/presentationml/2006/ole">
              <p:oleObj spid="_x0000_s175120" name="公式" r:id="rId20" imgW="152268" imgH="215713" progId="Equation.3">
                <p:embed/>
              </p:oleObj>
            </a:graphicData>
          </a:graphic>
        </p:graphicFrame>
        <p:graphicFrame>
          <p:nvGraphicFramePr>
            <p:cNvPr id="43019" name="Object 47"/>
            <p:cNvGraphicFramePr>
              <a:graphicFrameLocks noChangeAspect="1"/>
            </p:cNvGraphicFramePr>
            <p:nvPr/>
          </p:nvGraphicFramePr>
          <p:xfrm>
            <a:off x="336" y="2633"/>
            <a:ext cx="146" cy="153"/>
          </p:xfrm>
          <a:graphic>
            <a:graphicData uri="http://schemas.openxmlformats.org/presentationml/2006/ole">
              <p:oleObj spid="_x0000_s175121" name="公式" r:id="rId21" imgW="164814" imgH="177492" progId="Equation.3">
                <p:embed/>
              </p:oleObj>
            </a:graphicData>
          </a:graphic>
        </p:graphicFrame>
        <p:graphicFrame>
          <p:nvGraphicFramePr>
            <p:cNvPr id="43020" name="Object 48"/>
            <p:cNvGraphicFramePr>
              <a:graphicFrameLocks noChangeAspect="1"/>
            </p:cNvGraphicFramePr>
            <p:nvPr/>
          </p:nvGraphicFramePr>
          <p:xfrm>
            <a:off x="1680" y="2635"/>
            <a:ext cx="89" cy="142"/>
          </p:xfrm>
          <a:graphic>
            <a:graphicData uri="http://schemas.openxmlformats.org/presentationml/2006/ole">
              <p:oleObj spid="_x0000_s175122" name="公式" r:id="rId22" imgW="101468" imgH="164885" progId="Equation.3">
                <p:embed/>
              </p:oleObj>
            </a:graphicData>
          </a:graphic>
        </p:graphicFrame>
        <p:sp>
          <p:nvSpPr>
            <p:cNvPr id="43075" name="Line 49"/>
            <p:cNvSpPr>
              <a:spLocks noChangeShapeType="1"/>
            </p:cNvSpPr>
            <p:nvPr/>
          </p:nvSpPr>
          <p:spPr bwMode="auto">
            <a:xfrm>
              <a:off x="1344" y="2201"/>
              <a:ext cx="0" cy="576"/>
            </a:xfrm>
            <a:prstGeom prst="line">
              <a:avLst/>
            </a:prstGeom>
            <a:grpFill/>
            <a:ln w="12700">
              <a:solidFill>
                <a:schemeClr val="tx1"/>
              </a:solidFill>
              <a:round/>
              <a:headEnd type="triangle" w="med" len="lg"/>
              <a:tailEnd type="triangle" w="med" len="lg"/>
            </a:ln>
          </p:spPr>
          <p:txBody>
            <a:bodyPr/>
            <a:lstStyle/>
            <a:p>
              <a:endParaRPr lang="zh-CN" altLang="en-US"/>
            </a:p>
          </p:txBody>
        </p:sp>
      </p:grpSp>
      <p:grpSp>
        <p:nvGrpSpPr>
          <p:cNvPr id="5" name="Group 50"/>
          <p:cNvGrpSpPr>
            <a:grpSpLocks/>
          </p:cNvGrpSpPr>
          <p:nvPr/>
        </p:nvGrpSpPr>
        <p:grpSpPr bwMode="auto">
          <a:xfrm>
            <a:off x="2514600" y="1219200"/>
            <a:ext cx="2430463" cy="2514600"/>
            <a:chOff x="2261" y="1440"/>
            <a:chExt cx="1531" cy="1584"/>
          </a:xfrm>
          <a:noFill/>
        </p:grpSpPr>
        <p:sp>
          <p:nvSpPr>
            <p:cNvPr id="43060" name="Line 51"/>
            <p:cNvSpPr>
              <a:spLocks noChangeShapeType="1"/>
            </p:cNvSpPr>
            <p:nvPr/>
          </p:nvSpPr>
          <p:spPr bwMode="auto">
            <a:xfrm flipV="1">
              <a:off x="2544" y="1673"/>
              <a:ext cx="0" cy="1104"/>
            </a:xfrm>
            <a:prstGeom prst="line">
              <a:avLst/>
            </a:prstGeom>
            <a:grpFill/>
            <a:ln w="12700">
              <a:solidFill>
                <a:schemeClr val="tx1"/>
              </a:solidFill>
              <a:round/>
              <a:headEnd/>
              <a:tailEnd type="triangle" w="med" len="med"/>
            </a:ln>
          </p:spPr>
          <p:txBody>
            <a:bodyPr/>
            <a:lstStyle/>
            <a:p>
              <a:endParaRPr lang="zh-CN" altLang="en-US"/>
            </a:p>
          </p:txBody>
        </p:sp>
        <p:sp>
          <p:nvSpPr>
            <p:cNvPr id="43061" name="Line 52"/>
            <p:cNvSpPr>
              <a:spLocks noChangeShapeType="1"/>
            </p:cNvSpPr>
            <p:nvPr/>
          </p:nvSpPr>
          <p:spPr bwMode="auto">
            <a:xfrm>
              <a:off x="2544" y="2777"/>
              <a:ext cx="1248" cy="0"/>
            </a:xfrm>
            <a:prstGeom prst="line">
              <a:avLst/>
            </a:prstGeom>
            <a:grpFill/>
            <a:ln w="12700">
              <a:solidFill>
                <a:schemeClr val="tx1"/>
              </a:solidFill>
              <a:round/>
              <a:headEnd/>
              <a:tailEnd type="triangle" w="med" len="med"/>
            </a:ln>
          </p:spPr>
          <p:txBody>
            <a:bodyPr/>
            <a:lstStyle/>
            <a:p>
              <a:endParaRPr lang="zh-CN" altLang="en-US"/>
            </a:p>
          </p:txBody>
        </p:sp>
        <p:sp>
          <p:nvSpPr>
            <p:cNvPr id="43062" name="Line 53"/>
            <p:cNvSpPr>
              <a:spLocks noChangeShapeType="1"/>
            </p:cNvSpPr>
            <p:nvPr/>
          </p:nvSpPr>
          <p:spPr bwMode="auto">
            <a:xfrm>
              <a:off x="2544" y="2201"/>
              <a:ext cx="1152" cy="0"/>
            </a:xfrm>
            <a:prstGeom prst="line">
              <a:avLst/>
            </a:prstGeom>
            <a:grpFill/>
            <a:ln w="12700">
              <a:solidFill>
                <a:srgbClr val="FF00FF"/>
              </a:solidFill>
              <a:prstDash val="lgDash"/>
              <a:round/>
              <a:headEnd/>
              <a:tailEnd/>
            </a:ln>
          </p:spPr>
          <p:txBody>
            <a:bodyPr/>
            <a:lstStyle/>
            <a:p>
              <a:endParaRPr lang="zh-CN" altLang="en-US"/>
            </a:p>
          </p:txBody>
        </p:sp>
        <p:graphicFrame>
          <p:nvGraphicFramePr>
            <p:cNvPr id="43011" name="Object 54"/>
            <p:cNvGraphicFramePr>
              <a:graphicFrameLocks noChangeAspect="1"/>
            </p:cNvGraphicFramePr>
            <p:nvPr/>
          </p:nvGraphicFramePr>
          <p:xfrm>
            <a:off x="3504" y="2399"/>
            <a:ext cx="184" cy="234"/>
          </p:xfrm>
          <a:graphic>
            <a:graphicData uri="http://schemas.openxmlformats.org/presentationml/2006/ole">
              <p:oleObj spid="_x0000_s175123" name="公式" r:id="rId23" imgW="164885" imgH="215619" progId="Equation.3">
                <p:embed/>
              </p:oleObj>
            </a:graphicData>
          </a:graphic>
        </p:graphicFrame>
        <p:graphicFrame>
          <p:nvGraphicFramePr>
            <p:cNvPr id="43012" name="Object 55"/>
            <p:cNvGraphicFramePr>
              <a:graphicFrameLocks noChangeAspect="1"/>
            </p:cNvGraphicFramePr>
            <p:nvPr/>
          </p:nvGraphicFramePr>
          <p:xfrm>
            <a:off x="2352" y="1440"/>
            <a:ext cx="340" cy="247"/>
          </p:xfrm>
          <a:graphic>
            <a:graphicData uri="http://schemas.openxmlformats.org/presentationml/2006/ole">
              <p:oleObj spid="_x0000_s175124" name="公式" r:id="rId24" imgW="304668" imgH="228501" progId="Equation.3">
                <p:embed/>
              </p:oleObj>
            </a:graphicData>
          </a:graphic>
        </p:graphicFrame>
        <p:graphicFrame>
          <p:nvGraphicFramePr>
            <p:cNvPr id="43013" name="Object 56"/>
            <p:cNvGraphicFramePr>
              <a:graphicFrameLocks noChangeAspect="1"/>
            </p:cNvGraphicFramePr>
            <p:nvPr/>
          </p:nvGraphicFramePr>
          <p:xfrm>
            <a:off x="2352" y="2633"/>
            <a:ext cx="146" cy="153"/>
          </p:xfrm>
          <a:graphic>
            <a:graphicData uri="http://schemas.openxmlformats.org/presentationml/2006/ole">
              <p:oleObj spid="_x0000_s175125" name="公式" r:id="rId25" imgW="164814" imgH="177492" progId="Equation.3">
                <p:embed/>
              </p:oleObj>
            </a:graphicData>
          </a:graphic>
        </p:graphicFrame>
        <p:graphicFrame>
          <p:nvGraphicFramePr>
            <p:cNvPr id="43014" name="Object 57"/>
            <p:cNvGraphicFramePr>
              <a:graphicFrameLocks noChangeAspect="1"/>
            </p:cNvGraphicFramePr>
            <p:nvPr/>
          </p:nvGraphicFramePr>
          <p:xfrm>
            <a:off x="3696" y="2635"/>
            <a:ext cx="89" cy="142"/>
          </p:xfrm>
          <a:graphic>
            <a:graphicData uri="http://schemas.openxmlformats.org/presentationml/2006/ole">
              <p:oleObj spid="_x0000_s175126" name="公式" r:id="rId26" imgW="101468" imgH="164885" progId="Equation.3">
                <p:embed/>
              </p:oleObj>
            </a:graphicData>
          </a:graphic>
        </p:graphicFrame>
        <p:sp>
          <p:nvSpPr>
            <p:cNvPr id="43063" name="Line 58"/>
            <p:cNvSpPr>
              <a:spLocks noChangeShapeType="1"/>
            </p:cNvSpPr>
            <p:nvPr/>
          </p:nvSpPr>
          <p:spPr bwMode="auto">
            <a:xfrm>
              <a:off x="3456" y="2201"/>
              <a:ext cx="0" cy="576"/>
            </a:xfrm>
            <a:prstGeom prst="line">
              <a:avLst/>
            </a:prstGeom>
            <a:grpFill/>
            <a:ln w="12700">
              <a:solidFill>
                <a:schemeClr val="tx1"/>
              </a:solidFill>
              <a:round/>
              <a:headEnd type="triangle" w="med" len="lg"/>
              <a:tailEnd type="triangle" w="med" len="lg"/>
            </a:ln>
          </p:spPr>
          <p:txBody>
            <a:bodyPr/>
            <a:lstStyle/>
            <a:p>
              <a:endParaRPr lang="zh-CN" altLang="en-US"/>
            </a:p>
          </p:txBody>
        </p:sp>
        <p:sp>
          <p:nvSpPr>
            <p:cNvPr id="43064" name="Line 59"/>
            <p:cNvSpPr>
              <a:spLocks noChangeShapeType="1"/>
            </p:cNvSpPr>
            <p:nvPr/>
          </p:nvSpPr>
          <p:spPr bwMode="auto">
            <a:xfrm flipV="1">
              <a:off x="2553" y="1863"/>
              <a:ext cx="720" cy="912"/>
            </a:xfrm>
            <a:prstGeom prst="line">
              <a:avLst/>
            </a:prstGeom>
            <a:grpFill/>
            <a:ln w="38100">
              <a:solidFill>
                <a:srgbClr val="3366FF"/>
              </a:solidFill>
              <a:round/>
              <a:headEnd/>
              <a:tailEnd/>
            </a:ln>
          </p:spPr>
          <p:txBody>
            <a:bodyPr/>
            <a:lstStyle/>
            <a:p>
              <a:endParaRPr lang="zh-CN" altLang="en-US"/>
            </a:p>
          </p:txBody>
        </p:sp>
        <p:sp>
          <p:nvSpPr>
            <p:cNvPr id="43065" name="Line 60"/>
            <p:cNvSpPr>
              <a:spLocks noChangeShapeType="1"/>
            </p:cNvSpPr>
            <p:nvPr/>
          </p:nvSpPr>
          <p:spPr bwMode="auto">
            <a:xfrm>
              <a:off x="3264" y="1872"/>
              <a:ext cx="432" cy="0"/>
            </a:xfrm>
            <a:prstGeom prst="line">
              <a:avLst/>
            </a:prstGeom>
            <a:grpFill/>
            <a:ln w="38100">
              <a:solidFill>
                <a:srgbClr val="3366FF"/>
              </a:solidFill>
              <a:round/>
              <a:headEnd/>
              <a:tailEnd/>
            </a:ln>
          </p:spPr>
          <p:txBody>
            <a:bodyPr/>
            <a:lstStyle/>
            <a:p>
              <a:endParaRPr lang="zh-CN" altLang="en-US"/>
            </a:p>
          </p:txBody>
        </p:sp>
        <p:sp>
          <p:nvSpPr>
            <p:cNvPr id="43066" name="Line 61"/>
            <p:cNvSpPr>
              <a:spLocks noChangeShapeType="1"/>
            </p:cNvSpPr>
            <p:nvPr/>
          </p:nvSpPr>
          <p:spPr bwMode="auto">
            <a:xfrm flipH="1">
              <a:off x="2997" y="2208"/>
              <a:ext cx="0" cy="576"/>
            </a:xfrm>
            <a:prstGeom prst="line">
              <a:avLst/>
            </a:prstGeom>
            <a:grpFill/>
            <a:ln w="12700">
              <a:solidFill>
                <a:srgbClr val="FF00FF"/>
              </a:solidFill>
              <a:prstDash val="lgDash"/>
              <a:round/>
              <a:headEnd/>
              <a:tailEnd/>
            </a:ln>
          </p:spPr>
          <p:txBody>
            <a:bodyPr/>
            <a:lstStyle/>
            <a:p>
              <a:endParaRPr lang="zh-CN" altLang="en-US"/>
            </a:p>
          </p:txBody>
        </p:sp>
        <p:sp>
          <p:nvSpPr>
            <p:cNvPr id="43067" name="Line 62"/>
            <p:cNvSpPr>
              <a:spLocks noChangeShapeType="1"/>
            </p:cNvSpPr>
            <p:nvPr/>
          </p:nvSpPr>
          <p:spPr bwMode="auto">
            <a:xfrm flipH="1">
              <a:off x="2544" y="1872"/>
              <a:ext cx="720" cy="0"/>
            </a:xfrm>
            <a:prstGeom prst="line">
              <a:avLst/>
            </a:prstGeom>
            <a:grpFill/>
            <a:ln w="12700">
              <a:solidFill>
                <a:srgbClr val="3366FF"/>
              </a:solidFill>
              <a:prstDash val="lgDash"/>
              <a:round/>
              <a:headEnd/>
              <a:tailEnd/>
            </a:ln>
          </p:spPr>
          <p:txBody>
            <a:bodyPr/>
            <a:lstStyle/>
            <a:p>
              <a:endParaRPr lang="zh-CN" altLang="en-US"/>
            </a:p>
          </p:txBody>
        </p:sp>
        <p:graphicFrame>
          <p:nvGraphicFramePr>
            <p:cNvPr id="43015" name="Object 63"/>
            <p:cNvGraphicFramePr>
              <a:graphicFrameLocks noChangeAspect="1"/>
            </p:cNvGraphicFramePr>
            <p:nvPr/>
          </p:nvGraphicFramePr>
          <p:xfrm>
            <a:off x="2261" y="1721"/>
            <a:ext cx="285" cy="247"/>
          </p:xfrm>
          <a:graphic>
            <a:graphicData uri="http://schemas.openxmlformats.org/presentationml/2006/ole">
              <p:oleObj spid="_x0000_s175127" name="公式" r:id="rId27" imgW="253890" imgH="228501" progId="Equation.3">
                <p:embed/>
              </p:oleObj>
            </a:graphicData>
          </a:graphic>
        </p:graphicFrame>
        <p:sp>
          <p:nvSpPr>
            <p:cNvPr id="43068" name="Line 64"/>
            <p:cNvSpPr>
              <a:spLocks noChangeShapeType="1"/>
            </p:cNvSpPr>
            <p:nvPr/>
          </p:nvSpPr>
          <p:spPr bwMode="auto">
            <a:xfrm>
              <a:off x="2544" y="2832"/>
              <a:ext cx="0" cy="192"/>
            </a:xfrm>
            <a:prstGeom prst="line">
              <a:avLst/>
            </a:prstGeom>
            <a:grpFill/>
            <a:ln w="12700">
              <a:solidFill>
                <a:schemeClr val="tx1"/>
              </a:solidFill>
              <a:round/>
              <a:headEnd/>
              <a:tailEnd/>
            </a:ln>
          </p:spPr>
          <p:txBody>
            <a:bodyPr/>
            <a:lstStyle/>
            <a:p>
              <a:endParaRPr lang="zh-CN" altLang="en-US"/>
            </a:p>
          </p:txBody>
        </p:sp>
        <p:sp>
          <p:nvSpPr>
            <p:cNvPr id="43069" name="Line 65"/>
            <p:cNvSpPr>
              <a:spLocks noChangeShapeType="1"/>
            </p:cNvSpPr>
            <p:nvPr/>
          </p:nvSpPr>
          <p:spPr bwMode="auto">
            <a:xfrm>
              <a:off x="2994" y="2832"/>
              <a:ext cx="0" cy="192"/>
            </a:xfrm>
            <a:prstGeom prst="line">
              <a:avLst/>
            </a:prstGeom>
            <a:grpFill/>
            <a:ln w="12700">
              <a:solidFill>
                <a:schemeClr val="tx1"/>
              </a:solidFill>
              <a:round/>
              <a:headEnd/>
              <a:tailEnd/>
            </a:ln>
          </p:spPr>
          <p:txBody>
            <a:bodyPr/>
            <a:lstStyle/>
            <a:p>
              <a:endParaRPr lang="zh-CN" altLang="en-US"/>
            </a:p>
          </p:txBody>
        </p:sp>
        <p:sp>
          <p:nvSpPr>
            <p:cNvPr id="43070" name="Line 66"/>
            <p:cNvSpPr>
              <a:spLocks noChangeShapeType="1"/>
            </p:cNvSpPr>
            <p:nvPr/>
          </p:nvSpPr>
          <p:spPr bwMode="auto">
            <a:xfrm>
              <a:off x="2553" y="2976"/>
              <a:ext cx="432" cy="0"/>
            </a:xfrm>
            <a:prstGeom prst="line">
              <a:avLst/>
            </a:prstGeom>
            <a:grpFill/>
            <a:ln w="12700">
              <a:solidFill>
                <a:schemeClr val="tx1"/>
              </a:solidFill>
              <a:round/>
              <a:headEnd type="triangle" w="med" len="lg"/>
              <a:tailEnd type="triangle" w="med" len="lg"/>
            </a:ln>
          </p:spPr>
          <p:txBody>
            <a:bodyPr/>
            <a:lstStyle/>
            <a:p>
              <a:endParaRPr lang="zh-CN" altLang="en-US"/>
            </a:p>
          </p:txBody>
        </p:sp>
        <p:graphicFrame>
          <p:nvGraphicFramePr>
            <p:cNvPr id="43016" name="Object 67"/>
            <p:cNvGraphicFramePr>
              <a:graphicFrameLocks noChangeAspect="1"/>
            </p:cNvGraphicFramePr>
            <p:nvPr/>
          </p:nvGraphicFramePr>
          <p:xfrm>
            <a:off x="2725" y="2845"/>
            <a:ext cx="111" cy="120"/>
          </p:xfrm>
          <a:graphic>
            <a:graphicData uri="http://schemas.openxmlformats.org/presentationml/2006/ole">
              <p:oleObj spid="_x0000_s175128" name="公式" r:id="rId28" imgW="126835" imgH="139518" progId="Equation.3">
                <p:embed/>
              </p:oleObj>
            </a:graphicData>
          </a:graphic>
        </p:graphicFrame>
      </p:grpSp>
      <p:sp>
        <p:nvSpPr>
          <p:cNvPr id="196676" name="Text Box 68"/>
          <p:cNvSpPr txBox="1">
            <a:spLocks noChangeArrowheads="1"/>
          </p:cNvSpPr>
          <p:nvPr/>
        </p:nvSpPr>
        <p:spPr bwMode="auto">
          <a:xfrm>
            <a:off x="762000" y="3413125"/>
            <a:ext cx="121920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阶跃电压</a:t>
            </a:r>
          </a:p>
        </p:txBody>
      </p:sp>
      <p:sp>
        <p:nvSpPr>
          <p:cNvPr id="196677" name="Line 69"/>
          <p:cNvSpPr>
            <a:spLocks noChangeShapeType="1"/>
          </p:cNvSpPr>
          <p:nvPr/>
        </p:nvSpPr>
        <p:spPr bwMode="auto">
          <a:xfrm>
            <a:off x="7391400" y="609600"/>
            <a:ext cx="381000" cy="1600200"/>
          </a:xfrm>
          <a:prstGeom prst="line">
            <a:avLst/>
          </a:prstGeom>
          <a:noFill/>
          <a:ln w="9525">
            <a:solidFill>
              <a:srgbClr val="00FF00"/>
            </a:solidFill>
            <a:prstDash val="lgDash"/>
            <a:round/>
            <a:headEnd/>
            <a:tailEnd type="triangle" w="med" len="med"/>
          </a:ln>
        </p:spPr>
        <p:txBody>
          <a:bodyPr/>
          <a:lstStyle/>
          <a:p>
            <a:endParaRPr lang="zh-CN" altLang="en-US"/>
          </a:p>
        </p:txBody>
      </p:sp>
      <p:sp>
        <p:nvSpPr>
          <p:cNvPr id="196678" name="Oval 70"/>
          <p:cNvSpPr>
            <a:spLocks noChangeArrowheads="1"/>
          </p:cNvSpPr>
          <p:nvPr/>
        </p:nvSpPr>
        <p:spPr bwMode="auto">
          <a:xfrm>
            <a:off x="5638800" y="76200"/>
            <a:ext cx="1828800" cy="838200"/>
          </a:xfrm>
          <a:prstGeom prst="ellipse">
            <a:avLst/>
          </a:prstGeom>
          <a:noFill/>
          <a:ln w="9525" algn="ctr">
            <a:solidFill>
              <a:srgbClr val="00FF00"/>
            </a:solidFill>
            <a:prstDash val="lgDash"/>
            <a:round/>
            <a:headEnd/>
            <a:tailEnd/>
          </a:ln>
        </p:spPr>
        <p:txBody>
          <a:bodyPr wrap="none" anchor="ctr"/>
          <a:lstStyle/>
          <a:p>
            <a:endParaRPr lang="zh-CN" altLang="en-US"/>
          </a:p>
        </p:txBody>
      </p:sp>
      <p:sp>
        <p:nvSpPr>
          <p:cNvPr id="196679" name="Text Box 71"/>
          <p:cNvSpPr txBox="1">
            <a:spLocks noChangeArrowheads="1"/>
          </p:cNvSpPr>
          <p:nvPr/>
        </p:nvSpPr>
        <p:spPr bwMode="auto">
          <a:xfrm>
            <a:off x="7239000" y="2209800"/>
            <a:ext cx="1752600" cy="82232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此时近似恒流方式充电</a:t>
            </a:r>
          </a:p>
        </p:txBody>
      </p:sp>
      <p:graphicFrame>
        <p:nvGraphicFramePr>
          <p:cNvPr id="196680" name="Object 72"/>
          <p:cNvGraphicFramePr>
            <a:graphicFrameLocks noChangeAspect="1"/>
          </p:cNvGraphicFramePr>
          <p:nvPr/>
        </p:nvGraphicFramePr>
        <p:xfrm>
          <a:off x="5418138" y="3595688"/>
          <a:ext cx="2740025" cy="873125"/>
        </p:xfrm>
        <a:graphic>
          <a:graphicData uri="http://schemas.openxmlformats.org/presentationml/2006/ole">
            <p:oleObj spid="_x0000_s175129" name="Equation" r:id="rId29" imgW="1218960" imgH="393480" progId="Equation.DSMT4">
              <p:embed/>
            </p:oleObj>
          </a:graphicData>
        </a:graphic>
      </p:graphicFrame>
      <p:sp>
        <p:nvSpPr>
          <p:cNvPr id="196681" name="Line 73"/>
          <p:cNvSpPr>
            <a:spLocks noChangeShapeType="1"/>
          </p:cNvSpPr>
          <p:nvPr/>
        </p:nvSpPr>
        <p:spPr bwMode="auto">
          <a:xfrm>
            <a:off x="3352800" y="2895600"/>
            <a:ext cx="1981200" cy="990600"/>
          </a:xfrm>
          <a:prstGeom prst="line">
            <a:avLst/>
          </a:prstGeom>
          <a:noFill/>
          <a:ln w="12700">
            <a:solidFill>
              <a:srgbClr val="FF0000"/>
            </a:solidFill>
            <a:prstDash val="lgDash"/>
            <a:round/>
            <a:headEnd/>
            <a:tailEnd type="triangle" w="med" len="med"/>
          </a:ln>
        </p:spPr>
        <p:txBody>
          <a:bodyPr/>
          <a:lstStyle/>
          <a:p>
            <a:endParaRPr lang="zh-CN" altLang="en-US"/>
          </a:p>
        </p:txBody>
      </p:sp>
      <p:sp>
        <p:nvSpPr>
          <p:cNvPr id="196682" name="Line 74"/>
          <p:cNvSpPr>
            <a:spLocks noChangeShapeType="1"/>
          </p:cNvSpPr>
          <p:nvPr/>
        </p:nvSpPr>
        <p:spPr bwMode="auto">
          <a:xfrm>
            <a:off x="3276600" y="3657600"/>
            <a:ext cx="0" cy="381000"/>
          </a:xfrm>
          <a:prstGeom prst="line">
            <a:avLst/>
          </a:prstGeom>
          <a:noFill/>
          <a:ln w="9525">
            <a:solidFill>
              <a:srgbClr val="FF3300"/>
            </a:solidFill>
            <a:prstDash val="lgDash"/>
            <a:round/>
            <a:headEnd/>
            <a:tailEnd type="triangle" w="med" len="med"/>
          </a:ln>
        </p:spPr>
        <p:txBody>
          <a:bodyPr/>
          <a:lstStyle/>
          <a:p>
            <a:endParaRPr lang="zh-CN" altLang="en-US"/>
          </a:p>
        </p:txBody>
      </p:sp>
      <p:sp>
        <p:nvSpPr>
          <p:cNvPr id="196683" name="Text Box 75"/>
          <p:cNvSpPr txBox="1">
            <a:spLocks noChangeArrowheads="1"/>
          </p:cNvSpPr>
          <p:nvPr/>
        </p:nvSpPr>
        <p:spPr bwMode="auto">
          <a:xfrm>
            <a:off x="3048000" y="4038600"/>
            <a:ext cx="2057400"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积分时间常数</a:t>
            </a:r>
          </a:p>
        </p:txBody>
      </p:sp>
      <p:sp>
        <p:nvSpPr>
          <p:cNvPr id="196684" name="Oval 76"/>
          <p:cNvSpPr>
            <a:spLocks noChangeArrowheads="1"/>
          </p:cNvSpPr>
          <p:nvPr/>
        </p:nvSpPr>
        <p:spPr bwMode="auto">
          <a:xfrm>
            <a:off x="3200400" y="3352800"/>
            <a:ext cx="304800" cy="304800"/>
          </a:xfrm>
          <a:prstGeom prst="ellipse">
            <a:avLst/>
          </a:prstGeom>
          <a:noFill/>
          <a:ln w="9525" algn="ctr">
            <a:solidFill>
              <a:srgbClr val="FF3300"/>
            </a:solidFill>
            <a:prstDash val="lgDash"/>
            <a:round/>
            <a:headEnd/>
            <a:tailEnd/>
          </a:ln>
        </p:spPr>
        <p:txBody>
          <a:bodyPr wrap="none" anchor="ctr"/>
          <a:lstStyle/>
          <a:p>
            <a:endParaRPr lang="zh-CN" altLang="en-US"/>
          </a:p>
        </p:txBody>
      </p:sp>
      <p:sp>
        <p:nvSpPr>
          <p:cNvPr id="196685" name="Line 77"/>
          <p:cNvSpPr>
            <a:spLocks noChangeShapeType="1"/>
          </p:cNvSpPr>
          <p:nvPr/>
        </p:nvSpPr>
        <p:spPr bwMode="auto">
          <a:xfrm flipH="1">
            <a:off x="5105400" y="4267200"/>
            <a:ext cx="2514600" cy="76200"/>
          </a:xfrm>
          <a:prstGeom prst="line">
            <a:avLst/>
          </a:prstGeom>
          <a:noFill/>
          <a:ln w="9525">
            <a:solidFill>
              <a:srgbClr val="FF3300"/>
            </a:solidFill>
            <a:prstDash val="lgDash"/>
            <a:round/>
            <a:headEnd/>
            <a:tailEnd type="triangle" w="med" len="med"/>
          </a:ln>
        </p:spPr>
        <p:txBody>
          <a:bodyPr/>
          <a:lstStyle/>
          <a:p>
            <a:endParaRPr lang="zh-CN" altLang="en-US"/>
          </a:p>
        </p:txBody>
      </p:sp>
      <p:sp>
        <p:nvSpPr>
          <p:cNvPr id="196686" name="Oval 78"/>
          <p:cNvSpPr>
            <a:spLocks noChangeArrowheads="1"/>
          </p:cNvSpPr>
          <p:nvPr/>
        </p:nvSpPr>
        <p:spPr bwMode="auto">
          <a:xfrm>
            <a:off x="7696200" y="4191000"/>
            <a:ext cx="304800" cy="304800"/>
          </a:xfrm>
          <a:prstGeom prst="ellipse">
            <a:avLst/>
          </a:prstGeom>
          <a:noFill/>
          <a:ln w="9525" algn="ctr">
            <a:solidFill>
              <a:srgbClr val="FF3300"/>
            </a:solidFill>
            <a:prstDash val="lgDash"/>
            <a:round/>
            <a:headEnd/>
            <a:tailEnd/>
          </a:ln>
        </p:spPr>
        <p:txBody>
          <a:bodyPr wrap="none" anchor="ctr"/>
          <a:lstStyle/>
          <a:p>
            <a:endParaRPr lang="zh-CN" altLang="en-US"/>
          </a:p>
        </p:txBody>
      </p:sp>
      <p:sp>
        <p:nvSpPr>
          <p:cNvPr id="196687" name="Line 79"/>
          <p:cNvSpPr>
            <a:spLocks noChangeShapeType="1"/>
          </p:cNvSpPr>
          <p:nvPr/>
        </p:nvSpPr>
        <p:spPr bwMode="auto">
          <a:xfrm flipH="1">
            <a:off x="457200" y="2057400"/>
            <a:ext cx="2286000" cy="2590800"/>
          </a:xfrm>
          <a:prstGeom prst="line">
            <a:avLst/>
          </a:prstGeom>
          <a:noFill/>
          <a:ln w="9525">
            <a:solidFill>
              <a:srgbClr val="FF3300"/>
            </a:solidFill>
            <a:prstDash val="lgDash"/>
            <a:round/>
            <a:headEnd/>
            <a:tailEnd type="triangle" w="med" len="med"/>
          </a:ln>
        </p:spPr>
        <p:txBody>
          <a:bodyPr/>
          <a:lstStyle/>
          <a:p>
            <a:endParaRPr lang="zh-CN" altLang="en-US"/>
          </a:p>
        </p:txBody>
      </p:sp>
      <p:sp>
        <p:nvSpPr>
          <p:cNvPr id="196688" name="Text Box 80"/>
          <p:cNvSpPr txBox="1">
            <a:spLocks noChangeArrowheads="1"/>
          </p:cNvSpPr>
          <p:nvPr/>
        </p:nvSpPr>
        <p:spPr bwMode="auto">
          <a:xfrm>
            <a:off x="152400" y="4648200"/>
            <a:ext cx="8763000" cy="1130760"/>
          </a:xfrm>
          <a:prstGeom prst="rect">
            <a:avLst/>
          </a:prstGeom>
          <a:noFill/>
          <a:ln w="9525" algn="ctr">
            <a:noFill/>
            <a:miter lim="800000"/>
            <a:headEnd/>
            <a:tailEnd/>
          </a:ln>
        </p:spPr>
        <p:txBody>
          <a:bodyPr lIns="90000" tIns="46800" rIns="90000" bIns="46800">
            <a:spAutoFit/>
          </a:bodyPr>
          <a:lstStyle/>
          <a:p>
            <a:pPr>
              <a:lnSpc>
                <a:spcPct val="150000"/>
              </a:lnSpc>
              <a:spcBef>
                <a:spcPct val="50000"/>
              </a:spcBef>
            </a:pPr>
            <a:r>
              <a:rPr lang="zh-CN" altLang="en-US" sz="2400" b="1" dirty="0"/>
              <a:t>运放输出电压的最大值受到直流电源电压的限制，运放进入饱和区，输出保持不变，停止积分。</a:t>
            </a:r>
          </a:p>
        </p:txBody>
      </p:sp>
      <p:sp>
        <p:nvSpPr>
          <p:cNvPr id="196689" name="Oval 81"/>
          <p:cNvSpPr>
            <a:spLocks noChangeArrowheads="1"/>
          </p:cNvSpPr>
          <p:nvPr/>
        </p:nvSpPr>
        <p:spPr bwMode="auto">
          <a:xfrm>
            <a:off x="2438400" y="1676400"/>
            <a:ext cx="685800" cy="381000"/>
          </a:xfrm>
          <a:prstGeom prst="ellipse">
            <a:avLst/>
          </a:prstGeom>
          <a:noFill/>
          <a:ln w="9525" algn="ctr">
            <a:solidFill>
              <a:srgbClr val="FF3300"/>
            </a:solidFill>
            <a:prstDash val="lgDash"/>
            <a:round/>
            <a:headEnd/>
            <a:tailEnd/>
          </a:ln>
        </p:spPr>
        <p:txBody>
          <a:bodyPr wrap="none" anchor="ctr"/>
          <a:lstStyle/>
          <a:p>
            <a:endParaRPr lang="zh-CN" altLang="en-US"/>
          </a:p>
        </p:txBody>
      </p:sp>
      <p:sp>
        <p:nvSpPr>
          <p:cNvPr id="196690" name="Oval 82"/>
          <p:cNvSpPr>
            <a:spLocks noChangeArrowheads="1"/>
          </p:cNvSpPr>
          <p:nvPr/>
        </p:nvSpPr>
        <p:spPr bwMode="auto">
          <a:xfrm>
            <a:off x="3962400" y="1676400"/>
            <a:ext cx="990600" cy="381000"/>
          </a:xfrm>
          <a:prstGeom prst="ellipse">
            <a:avLst/>
          </a:prstGeom>
          <a:noFill/>
          <a:ln w="9525" algn="ctr">
            <a:solidFill>
              <a:srgbClr val="FF3300"/>
            </a:solidFill>
            <a:prstDash val="lgDash"/>
            <a:round/>
            <a:headEnd/>
            <a:tailEnd/>
          </a:ln>
        </p:spPr>
        <p:txBody>
          <a:bodyPr wrap="none" anchor="ctr"/>
          <a:lstStyle/>
          <a:p>
            <a:endParaRPr lang="zh-CN" altLang="en-US"/>
          </a:p>
        </p:txBody>
      </p:sp>
      <p:sp>
        <p:nvSpPr>
          <p:cNvPr id="196691" name="Line 83"/>
          <p:cNvSpPr>
            <a:spLocks noChangeShapeType="1"/>
          </p:cNvSpPr>
          <p:nvPr/>
        </p:nvSpPr>
        <p:spPr bwMode="auto">
          <a:xfrm flipH="1">
            <a:off x="457200" y="1905000"/>
            <a:ext cx="3505200" cy="2743200"/>
          </a:xfrm>
          <a:prstGeom prst="line">
            <a:avLst/>
          </a:prstGeom>
          <a:noFill/>
          <a:ln w="9525">
            <a:solidFill>
              <a:srgbClr val="FF3300"/>
            </a:solidFill>
            <a:prstDash val="lgDash"/>
            <a:round/>
            <a:headEnd/>
            <a:tailEnd type="triangle" w="med" len="med"/>
          </a:ln>
        </p:spPr>
        <p:txBody>
          <a:bodyPr/>
          <a:lstStyle/>
          <a:p>
            <a:endParaRPr lang="zh-CN" altLang="en-US"/>
          </a:p>
        </p:txBody>
      </p:sp>
      <p:sp>
        <p:nvSpPr>
          <p:cNvPr id="196692" name="Line 84"/>
          <p:cNvSpPr>
            <a:spLocks noChangeShapeType="1"/>
          </p:cNvSpPr>
          <p:nvPr/>
        </p:nvSpPr>
        <p:spPr bwMode="auto">
          <a:xfrm flipH="1">
            <a:off x="5105400" y="4419600"/>
            <a:ext cx="1143000" cy="0"/>
          </a:xfrm>
          <a:prstGeom prst="line">
            <a:avLst/>
          </a:prstGeom>
          <a:noFill/>
          <a:ln w="9525">
            <a:solidFill>
              <a:srgbClr val="FF3300"/>
            </a:solidFill>
            <a:prstDash val="lgDash"/>
            <a:round/>
            <a:headEnd/>
            <a:tailEnd type="triangle" w="med" len="med"/>
          </a:ln>
        </p:spPr>
        <p:txBody>
          <a:bodyPr/>
          <a:lstStyle/>
          <a:p>
            <a:endParaRPr lang="zh-CN" altLang="en-US"/>
          </a:p>
        </p:txBody>
      </p:sp>
      <p:sp>
        <p:nvSpPr>
          <p:cNvPr id="196693" name="Oval 85"/>
          <p:cNvSpPr>
            <a:spLocks noChangeArrowheads="1"/>
          </p:cNvSpPr>
          <p:nvPr/>
        </p:nvSpPr>
        <p:spPr bwMode="auto">
          <a:xfrm>
            <a:off x="6248400" y="4114800"/>
            <a:ext cx="609600" cy="381000"/>
          </a:xfrm>
          <a:prstGeom prst="ellipse">
            <a:avLst/>
          </a:prstGeom>
          <a:noFill/>
          <a:ln w="9525" algn="ctr">
            <a:solidFill>
              <a:srgbClr val="FF3300"/>
            </a:solidFill>
            <a:prstDash val="lgDash"/>
            <a:round/>
            <a:headEnd/>
            <a:tailEnd/>
          </a:ln>
        </p:spPr>
        <p:txBody>
          <a:bodyPr wrap="none" anchor="ctr"/>
          <a:lstStyle/>
          <a:p>
            <a:endParaRPr lang="zh-CN" altLang="en-US"/>
          </a:p>
        </p:txBody>
      </p:sp>
      <p:sp>
        <p:nvSpPr>
          <p:cNvPr id="196694" name="Text Box 86"/>
          <p:cNvSpPr txBox="1">
            <a:spLocks noChangeArrowheads="1"/>
          </p:cNvSpPr>
          <p:nvPr/>
        </p:nvSpPr>
        <p:spPr bwMode="auto">
          <a:xfrm>
            <a:off x="365072" y="5889656"/>
            <a:ext cx="7315200"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dirty="0"/>
              <a:t>显示器的扫描电路、模数转换器、数学模拟运算器等</a:t>
            </a:r>
          </a:p>
        </p:txBody>
      </p:sp>
      <p:sp>
        <p:nvSpPr>
          <p:cNvPr id="196695" name="Text Box 87"/>
          <p:cNvSpPr txBox="1">
            <a:spLocks noChangeArrowheads="1"/>
          </p:cNvSpPr>
          <p:nvPr/>
        </p:nvSpPr>
        <p:spPr bwMode="auto">
          <a:xfrm>
            <a:off x="76200" y="762000"/>
            <a:ext cx="3352800"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当输入为阶跃信号时：</a:t>
            </a:r>
          </a:p>
        </p:txBody>
      </p:sp>
      <p:sp>
        <p:nvSpPr>
          <p:cNvPr id="43059" name="Rectangle 3"/>
          <p:cNvSpPr>
            <a:spLocks noChangeArrowheads="1"/>
          </p:cNvSpPr>
          <p:nvPr/>
        </p:nvSpPr>
        <p:spPr bwMode="auto">
          <a:xfrm>
            <a:off x="214313" y="71438"/>
            <a:ext cx="4038600" cy="519112"/>
          </a:xfrm>
          <a:prstGeom prst="rect">
            <a:avLst/>
          </a:prstGeom>
          <a:noFill/>
          <a:ln w="12700" cap="sq">
            <a:noFill/>
            <a:miter lim="800000"/>
            <a:headEnd type="none" w="sm" len="sm"/>
            <a:tailEnd type="none" w="sm" len="sm"/>
          </a:ln>
        </p:spPr>
        <p:txBody>
          <a:bodyPr>
            <a:spAutoFit/>
          </a:bodyPr>
          <a:lstStyle/>
          <a:p>
            <a:pPr>
              <a:spcBef>
                <a:spcPct val="20000"/>
              </a:spcBef>
              <a:buClr>
                <a:srgbClr val="0000FF"/>
              </a:buClr>
              <a:buSzPct val="85000"/>
              <a:buFont typeface="Monotype Sorts" pitchFamily="2" charset="2"/>
              <a:buNone/>
            </a:pPr>
            <a:r>
              <a:rPr lang="en-US" altLang="zh-CN" sz="2800" b="1" dirty="0">
                <a:solidFill>
                  <a:srgbClr val="FF0000"/>
                </a:solidFill>
                <a:latin typeface="楷体_GB2312" pitchFamily="49" charset="-122"/>
                <a:ea typeface="楷体_GB2312" pitchFamily="49" charset="-122"/>
              </a:rPr>
              <a:t>1. </a:t>
            </a:r>
            <a:r>
              <a:rPr lang="zh-CN" altLang="en-US" sz="2800" b="1" dirty="0">
                <a:solidFill>
                  <a:srgbClr val="FF0000"/>
                </a:solidFill>
                <a:latin typeface="楷体_GB2312" pitchFamily="49" charset="-122"/>
                <a:ea typeface="楷体_GB2312" pitchFamily="49" charset="-122"/>
              </a:rPr>
              <a:t>积分电路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95"/>
                                        </p:tgtEl>
                                        <p:attrNameLst>
                                          <p:attrName>style.visibility</p:attrName>
                                        </p:attrNameLst>
                                      </p:cBhvr>
                                      <p:to>
                                        <p:strVal val="visible"/>
                                      </p:to>
                                    </p:set>
                                    <p:animEffect transition="in" filter="blinds(horizontal)">
                                      <p:cBhvr>
                                        <p:cTn id="7" dur="500"/>
                                        <p:tgtEl>
                                          <p:spTgt spid="19669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96676"/>
                                        </p:tgtEl>
                                        <p:attrNameLst>
                                          <p:attrName>style.visibility</p:attrName>
                                        </p:attrNameLst>
                                      </p:cBhvr>
                                      <p:to>
                                        <p:strVal val="visible"/>
                                      </p:to>
                                    </p:set>
                                    <p:animEffect transition="in" filter="blinds(horizontal)">
                                      <p:cBhvr>
                                        <p:cTn id="15" dur="500"/>
                                        <p:tgtEl>
                                          <p:spTgt spid="1966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6677"/>
                                        </p:tgtEl>
                                        <p:attrNameLst>
                                          <p:attrName>style.visibility</p:attrName>
                                        </p:attrNameLst>
                                      </p:cBhvr>
                                      <p:to>
                                        <p:strVal val="visible"/>
                                      </p:to>
                                    </p:set>
                                    <p:animEffect transition="in" filter="blinds(horizontal)">
                                      <p:cBhvr>
                                        <p:cTn id="20" dur="500"/>
                                        <p:tgtEl>
                                          <p:spTgt spid="196677"/>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builtIn="1"/>
                                        </p:tgtEl>
                                      </p:cMediaNode>
                                    </p:audio>
                                  </p:subTnLst>
                                </p:cTn>
                              </p:par>
                              <p:par>
                                <p:cTn id="21" presetID="3" presetClass="entr" presetSubtype="10" fill="hold" grpId="0" nodeType="withEffect">
                                  <p:stCondLst>
                                    <p:cond delay="0"/>
                                  </p:stCondLst>
                                  <p:childTnLst>
                                    <p:set>
                                      <p:cBhvr>
                                        <p:cTn id="22" dur="1" fill="hold">
                                          <p:stCondLst>
                                            <p:cond delay="0"/>
                                          </p:stCondLst>
                                        </p:cTn>
                                        <p:tgtEl>
                                          <p:spTgt spid="196678"/>
                                        </p:tgtEl>
                                        <p:attrNameLst>
                                          <p:attrName>style.visibility</p:attrName>
                                        </p:attrNameLst>
                                      </p:cBhvr>
                                      <p:to>
                                        <p:strVal val="visible"/>
                                      </p:to>
                                    </p:set>
                                    <p:animEffect transition="in" filter="blinds(horizontal)">
                                      <p:cBhvr>
                                        <p:cTn id="23" dur="500"/>
                                        <p:tgtEl>
                                          <p:spTgt spid="196678"/>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builtIn="1"/>
                                        </p:tgtEl>
                                      </p:cMediaNode>
                                    </p:audio>
                                  </p:subTnLst>
                                </p:cTn>
                              </p:par>
                              <p:par>
                                <p:cTn id="24" presetID="3" presetClass="entr" presetSubtype="10" fill="hold" grpId="0" nodeType="withEffect">
                                  <p:stCondLst>
                                    <p:cond delay="0"/>
                                  </p:stCondLst>
                                  <p:childTnLst>
                                    <p:set>
                                      <p:cBhvr>
                                        <p:cTn id="25" dur="1" fill="hold">
                                          <p:stCondLst>
                                            <p:cond delay="0"/>
                                          </p:stCondLst>
                                        </p:cTn>
                                        <p:tgtEl>
                                          <p:spTgt spid="196679"/>
                                        </p:tgtEl>
                                        <p:attrNameLst>
                                          <p:attrName>style.visibility</p:attrName>
                                        </p:attrNameLst>
                                      </p:cBhvr>
                                      <p:to>
                                        <p:strVal val="visible"/>
                                      </p:to>
                                    </p:set>
                                    <p:animEffect transition="in" filter="blinds(horizontal)">
                                      <p:cBhvr>
                                        <p:cTn id="26" dur="500"/>
                                        <p:tgtEl>
                                          <p:spTgt spid="196679"/>
                                        </p:tgtEl>
                                      </p:cBhvr>
                                    </p:animEffect>
                                  </p:childTnLst>
                                  <p:subTnLst>
                                    <p:audio>
                                      <p:cMediaNode>
                                        <p:cTn display="0" masterRel="sameClick">
                                          <p:stCondLst>
                                            <p:cond evt="begin" delay="0">
                                              <p:tn val="24"/>
                                            </p:cond>
                                          </p:stCondLst>
                                          <p:endCondLst>
                                            <p:cond evt="onStopAudio" delay="0">
                                              <p:tgtEl>
                                                <p:sldTgt/>
                                              </p:tgtEl>
                                            </p:cond>
                                          </p:endCondLst>
                                        </p:cTn>
                                        <p:tgtEl>
                                          <p:sndTgt r:embed="rId4" name="chimes.wav" builtIn="1"/>
                                        </p:tgtEl>
                                      </p:cMediaNode>
                                    </p:audio>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subTnLst>
                                    <p:audio>
                                      <p:cMediaNode>
                                        <p:cTn display="0" masterRel="sameClick">
                                          <p:stCondLst>
                                            <p:cond evt="begin" delay="0">
                                              <p:tn val="29"/>
                                            </p:cond>
                                          </p:stCondLst>
                                          <p:endCondLst>
                                            <p:cond evt="onStopAudio" delay="0">
                                              <p:tgtEl>
                                                <p:sldTgt/>
                                              </p:tgtEl>
                                            </p:cond>
                                          </p:endCondLst>
                                        </p:cTn>
                                        <p:tgtEl>
                                          <p:sndTgt r:embed="rId5" name="camera.wav" builtIn="1"/>
                                        </p:tgtEl>
                                      </p:cMediaNode>
                                    </p:audio>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96680"/>
                                        </p:tgtEl>
                                        <p:attrNameLst>
                                          <p:attrName>style.visibility</p:attrName>
                                        </p:attrNameLst>
                                      </p:cBhvr>
                                      <p:to>
                                        <p:strVal val="visible"/>
                                      </p:to>
                                    </p:set>
                                    <p:animEffect transition="in" filter="blinds(horizontal)">
                                      <p:cBhvr>
                                        <p:cTn id="36" dur="500"/>
                                        <p:tgtEl>
                                          <p:spTgt spid="196680"/>
                                        </p:tgtEl>
                                      </p:cBhvr>
                                    </p:animEffect>
                                  </p:childTnLst>
                                  <p:subTnLst>
                                    <p:audio>
                                      <p:cMediaNode>
                                        <p:cTn display="0" masterRel="sameClick">
                                          <p:stCondLst>
                                            <p:cond evt="begin" delay="0">
                                              <p:tn val="34"/>
                                            </p:cond>
                                          </p:stCondLst>
                                          <p:endCondLst>
                                            <p:cond evt="onStopAudio" delay="0">
                                              <p:tgtEl>
                                                <p:sldTgt/>
                                              </p:tgtEl>
                                            </p:cond>
                                          </p:endCondLst>
                                        </p:cTn>
                                        <p:tgtEl>
                                          <p:sndTgt r:embed="rId4" name="chimes.wav" builtIn="1"/>
                                        </p:tgtEl>
                                      </p:cMediaNode>
                                    </p:audio>
                                  </p:subTnLst>
                                </p:cTn>
                              </p:par>
                              <p:par>
                                <p:cTn id="37" presetID="3" presetClass="entr" presetSubtype="10" fill="hold" grpId="0" nodeType="withEffect">
                                  <p:stCondLst>
                                    <p:cond delay="0"/>
                                  </p:stCondLst>
                                  <p:childTnLst>
                                    <p:set>
                                      <p:cBhvr>
                                        <p:cTn id="38" dur="1" fill="hold">
                                          <p:stCondLst>
                                            <p:cond delay="0"/>
                                          </p:stCondLst>
                                        </p:cTn>
                                        <p:tgtEl>
                                          <p:spTgt spid="196681"/>
                                        </p:tgtEl>
                                        <p:attrNameLst>
                                          <p:attrName>style.visibility</p:attrName>
                                        </p:attrNameLst>
                                      </p:cBhvr>
                                      <p:to>
                                        <p:strVal val="visible"/>
                                      </p:to>
                                    </p:set>
                                    <p:animEffect transition="in" filter="blinds(horizontal)">
                                      <p:cBhvr>
                                        <p:cTn id="39" dur="500"/>
                                        <p:tgtEl>
                                          <p:spTgt spid="196681"/>
                                        </p:tgtEl>
                                      </p:cBhvr>
                                    </p:animEffect>
                                  </p:childTnLst>
                                  <p:subTnLst>
                                    <p:set>
                                      <p:cBhvr override="childStyle">
                                        <p:cTn dur="1" fill="hold" display="0" masterRel="nextClick" afterEffect="1"/>
                                        <p:tgtEl>
                                          <p:spTgt spid="19668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96682"/>
                                        </p:tgtEl>
                                        <p:attrNameLst>
                                          <p:attrName>style.visibility</p:attrName>
                                        </p:attrNameLst>
                                      </p:cBhvr>
                                      <p:to>
                                        <p:strVal val="visible"/>
                                      </p:to>
                                    </p:set>
                                    <p:animEffect transition="in" filter="blinds(horizontal)">
                                      <p:cBhvr>
                                        <p:cTn id="44" dur="500"/>
                                        <p:tgtEl>
                                          <p:spTgt spid="196682"/>
                                        </p:tgtEl>
                                      </p:cBhvr>
                                    </p:animEffect>
                                  </p:childTnLst>
                                  <p:subTnLst>
                                    <p:audio>
                                      <p:cMediaNode>
                                        <p:cTn display="0" masterRel="sameClick">
                                          <p:stCondLst>
                                            <p:cond evt="begin" delay="0">
                                              <p:tn val="42"/>
                                            </p:cond>
                                          </p:stCondLst>
                                          <p:endCondLst>
                                            <p:cond evt="onStopAudio" delay="0">
                                              <p:tgtEl>
                                                <p:sldTgt/>
                                              </p:tgtEl>
                                            </p:cond>
                                          </p:endCondLst>
                                        </p:cTn>
                                        <p:tgtEl>
                                          <p:sndTgt r:embed="rId4" name="chimes.wav" builtIn="1"/>
                                        </p:tgtEl>
                                      </p:cMediaNode>
                                    </p:audio>
                                  </p:subTnLst>
                                </p:cTn>
                              </p:par>
                              <p:par>
                                <p:cTn id="45" presetID="3" presetClass="entr" presetSubtype="10" fill="hold" grpId="0" nodeType="withEffect">
                                  <p:stCondLst>
                                    <p:cond delay="0"/>
                                  </p:stCondLst>
                                  <p:childTnLst>
                                    <p:set>
                                      <p:cBhvr>
                                        <p:cTn id="46" dur="1" fill="hold">
                                          <p:stCondLst>
                                            <p:cond delay="0"/>
                                          </p:stCondLst>
                                        </p:cTn>
                                        <p:tgtEl>
                                          <p:spTgt spid="196684"/>
                                        </p:tgtEl>
                                        <p:attrNameLst>
                                          <p:attrName>style.visibility</p:attrName>
                                        </p:attrNameLst>
                                      </p:cBhvr>
                                      <p:to>
                                        <p:strVal val="visible"/>
                                      </p:to>
                                    </p:set>
                                    <p:animEffect transition="in" filter="blinds(horizontal)">
                                      <p:cBhvr>
                                        <p:cTn id="47" dur="500"/>
                                        <p:tgtEl>
                                          <p:spTgt spid="196684"/>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builtIn="1"/>
                                        </p:tgtEl>
                                      </p:cMediaNode>
                                    </p:audio>
                                  </p:subTnLst>
                                </p:cTn>
                              </p:par>
                              <p:par>
                                <p:cTn id="48" presetID="3" presetClass="entr" presetSubtype="10" fill="hold" grpId="0" nodeType="withEffect">
                                  <p:stCondLst>
                                    <p:cond delay="0"/>
                                  </p:stCondLst>
                                  <p:childTnLst>
                                    <p:set>
                                      <p:cBhvr>
                                        <p:cTn id="49" dur="1" fill="hold">
                                          <p:stCondLst>
                                            <p:cond delay="0"/>
                                          </p:stCondLst>
                                        </p:cTn>
                                        <p:tgtEl>
                                          <p:spTgt spid="196683"/>
                                        </p:tgtEl>
                                        <p:attrNameLst>
                                          <p:attrName>style.visibility</p:attrName>
                                        </p:attrNameLst>
                                      </p:cBhvr>
                                      <p:to>
                                        <p:strVal val="visible"/>
                                      </p:to>
                                    </p:set>
                                    <p:animEffect transition="in" filter="blinds(horizontal)">
                                      <p:cBhvr>
                                        <p:cTn id="50" dur="500"/>
                                        <p:tgtEl>
                                          <p:spTgt spid="196683"/>
                                        </p:tgtEl>
                                      </p:cBhvr>
                                    </p:animEffect>
                                  </p:childTnLst>
                                  <p:subTnLst>
                                    <p:audio>
                                      <p:cMediaNode>
                                        <p:cTn display="0" masterRel="sameClick">
                                          <p:stCondLst>
                                            <p:cond evt="begin" delay="0">
                                              <p:tn val="48"/>
                                            </p:cond>
                                          </p:stCondLst>
                                          <p:endCondLst>
                                            <p:cond evt="onStopAudio" delay="0">
                                              <p:tgtEl>
                                                <p:sldTgt/>
                                              </p:tgtEl>
                                            </p:cond>
                                          </p:endCondLst>
                                        </p:cTn>
                                        <p:tgtEl>
                                          <p:sndTgt r:embed="rId4" name="chimes.wav" builtIn="1"/>
                                        </p:tgtEl>
                                      </p:cMediaNode>
                                    </p:audio>
                                  </p:subTnLst>
                                </p:cTn>
                              </p:par>
                              <p:par>
                                <p:cTn id="51" presetID="3" presetClass="entr" presetSubtype="10" fill="hold" grpId="0" nodeType="withEffect">
                                  <p:stCondLst>
                                    <p:cond delay="0"/>
                                  </p:stCondLst>
                                  <p:childTnLst>
                                    <p:set>
                                      <p:cBhvr>
                                        <p:cTn id="52" dur="1" fill="hold">
                                          <p:stCondLst>
                                            <p:cond delay="0"/>
                                          </p:stCondLst>
                                        </p:cTn>
                                        <p:tgtEl>
                                          <p:spTgt spid="196685"/>
                                        </p:tgtEl>
                                        <p:attrNameLst>
                                          <p:attrName>style.visibility</p:attrName>
                                        </p:attrNameLst>
                                      </p:cBhvr>
                                      <p:to>
                                        <p:strVal val="visible"/>
                                      </p:to>
                                    </p:set>
                                    <p:animEffect transition="in" filter="blinds(horizontal)">
                                      <p:cBhvr>
                                        <p:cTn id="53" dur="500"/>
                                        <p:tgtEl>
                                          <p:spTgt spid="196685"/>
                                        </p:tgtEl>
                                      </p:cBhvr>
                                    </p:animEffect>
                                  </p:childTnLst>
                                  <p:subTnLst>
                                    <p:audio>
                                      <p:cMediaNode>
                                        <p:cTn display="0" masterRel="sameClick">
                                          <p:stCondLst>
                                            <p:cond evt="begin" delay="0">
                                              <p:tn val="51"/>
                                            </p:cond>
                                          </p:stCondLst>
                                          <p:endCondLst>
                                            <p:cond evt="onStopAudio" delay="0">
                                              <p:tgtEl>
                                                <p:sldTgt/>
                                              </p:tgtEl>
                                            </p:cond>
                                          </p:endCondLst>
                                        </p:cTn>
                                        <p:tgtEl>
                                          <p:sndTgt r:embed="rId4" name="chimes.wav" builtIn="1"/>
                                        </p:tgtEl>
                                      </p:cMediaNode>
                                    </p:audio>
                                  </p:subTnLst>
                                </p:cTn>
                              </p:par>
                              <p:par>
                                <p:cTn id="54" presetID="3" presetClass="entr" presetSubtype="10" fill="hold" grpId="0" nodeType="withEffect">
                                  <p:stCondLst>
                                    <p:cond delay="0"/>
                                  </p:stCondLst>
                                  <p:childTnLst>
                                    <p:set>
                                      <p:cBhvr>
                                        <p:cTn id="55" dur="1" fill="hold">
                                          <p:stCondLst>
                                            <p:cond delay="0"/>
                                          </p:stCondLst>
                                        </p:cTn>
                                        <p:tgtEl>
                                          <p:spTgt spid="196686"/>
                                        </p:tgtEl>
                                        <p:attrNameLst>
                                          <p:attrName>style.visibility</p:attrName>
                                        </p:attrNameLst>
                                      </p:cBhvr>
                                      <p:to>
                                        <p:strVal val="visible"/>
                                      </p:to>
                                    </p:set>
                                    <p:animEffect transition="in" filter="blinds(horizontal)">
                                      <p:cBhvr>
                                        <p:cTn id="56" dur="500"/>
                                        <p:tgtEl>
                                          <p:spTgt spid="196686"/>
                                        </p:tgtEl>
                                      </p:cBhvr>
                                    </p:animEffect>
                                  </p:childTnLst>
                                  <p:subTnLst>
                                    <p:audio>
                                      <p:cMediaNode>
                                        <p:cTn display="0" masterRel="sameClick">
                                          <p:stCondLst>
                                            <p:cond evt="begin" delay="0">
                                              <p:tn val="54"/>
                                            </p:cond>
                                          </p:stCondLst>
                                          <p:endCondLst>
                                            <p:cond evt="onStopAudio" delay="0">
                                              <p:tgtEl>
                                                <p:sldTgt/>
                                              </p:tgtEl>
                                            </p:cond>
                                          </p:endCondLst>
                                        </p:cTn>
                                        <p:tgtEl>
                                          <p:sndTgt r:embed="rId4" name="chimes.wav" builtIn="1"/>
                                        </p:tgtEl>
                                      </p:cMediaNode>
                                    </p:audio>
                                  </p:subTnLst>
                                </p:cTn>
                              </p:par>
                              <p:par>
                                <p:cTn id="57" presetID="3" presetClass="entr" presetSubtype="10" fill="hold" grpId="0" nodeType="withEffect">
                                  <p:stCondLst>
                                    <p:cond delay="0"/>
                                  </p:stCondLst>
                                  <p:childTnLst>
                                    <p:set>
                                      <p:cBhvr>
                                        <p:cTn id="58" dur="1" fill="hold">
                                          <p:stCondLst>
                                            <p:cond delay="0"/>
                                          </p:stCondLst>
                                        </p:cTn>
                                        <p:tgtEl>
                                          <p:spTgt spid="196692"/>
                                        </p:tgtEl>
                                        <p:attrNameLst>
                                          <p:attrName>style.visibility</p:attrName>
                                        </p:attrNameLst>
                                      </p:cBhvr>
                                      <p:to>
                                        <p:strVal val="visible"/>
                                      </p:to>
                                    </p:set>
                                    <p:animEffect transition="in" filter="blinds(horizontal)">
                                      <p:cBhvr>
                                        <p:cTn id="59" dur="500"/>
                                        <p:tgtEl>
                                          <p:spTgt spid="196692"/>
                                        </p:tgtEl>
                                      </p:cBhvr>
                                    </p:animEffect>
                                  </p:childTnLst>
                                  <p:subTnLst>
                                    <p:audio>
                                      <p:cMediaNode>
                                        <p:cTn display="0" masterRel="sameClick">
                                          <p:stCondLst>
                                            <p:cond evt="begin" delay="0">
                                              <p:tn val="57"/>
                                            </p:cond>
                                          </p:stCondLst>
                                          <p:endCondLst>
                                            <p:cond evt="onStopAudio" delay="0">
                                              <p:tgtEl>
                                                <p:sldTgt/>
                                              </p:tgtEl>
                                            </p:cond>
                                          </p:endCondLst>
                                        </p:cTn>
                                        <p:tgtEl>
                                          <p:sndTgt r:embed="rId4" name="chimes.wav" builtIn="1"/>
                                        </p:tgtEl>
                                      </p:cMediaNode>
                                    </p:audio>
                                  </p:subTnLst>
                                </p:cTn>
                              </p:par>
                              <p:par>
                                <p:cTn id="60" presetID="3" presetClass="entr" presetSubtype="10" fill="hold" grpId="0" nodeType="withEffect">
                                  <p:stCondLst>
                                    <p:cond delay="0"/>
                                  </p:stCondLst>
                                  <p:childTnLst>
                                    <p:set>
                                      <p:cBhvr>
                                        <p:cTn id="61" dur="1" fill="hold">
                                          <p:stCondLst>
                                            <p:cond delay="0"/>
                                          </p:stCondLst>
                                        </p:cTn>
                                        <p:tgtEl>
                                          <p:spTgt spid="196693"/>
                                        </p:tgtEl>
                                        <p:attrNameLst>
                                          <p:attrName>style.visibility</p:attrName>
                                        </p:attrNameLst>
                                      </p:cBhvr>
                                      <p:to>
                                        <p:strVal val="visible"/>
                                      </p:to>
                                    </p:set>
                                    <p:animEffect transition="in" filter="blinds(horizontal)">
                                      <p:cBhvr>
                                        <p:cTn id="62" dur="500"/>
                                        <p:tgtEl>
                                          <p:spTgt spid="196693"/>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builtIn="1"/>
                                        </p:tgtEl>
                                      </p:cMediaNode>
                                    </p:audio>
                                  </p:sub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96687"/>
                                        </p:tgtEl>
                                        <p:attrNameLst>
                                          <p:attrName>style.visibility</p:attrName>
                                        </p:attrNameLst>
                                      </p:cBhvr>
                                      <p:to>
                                        <p:strVal val="visible"/>
                                      </p:to>
                                    </p:set>
                                    <p:animEffect transition="in" filter="blinds(horizontal)">
                                      <p:cBhvr>
                                        <p:cTn id="67" dur="500"/>
                                        <p:tgtEl>
                                          <p:spTgt spid="196687"/>
                                        </p:tgtEl>
                                      </p:cBhvr>
                                    </p:animEffect>
                                  </p:childTnLst>
                                  <p:subTnLst>
                                    <p:audio>
                                      <p:cMediaNode>
                                        <p:cTn display="0" masterRel="sameClick">
                                          <p:stCondLst>
                                            <p:cond evt="begin" delay="0">
                                              <p:tn val="65"/>
                                            </p:cond>
                                          </p:stCondLst>
                                          <p:endCondLst>
                                            <p:cond evt="onStopAudio" delay="0">
                                              <p:tgtEl>
                                                <p:sldTgt/>
                                              </p:tgtEl>
                                            </p:cond>
                                          </p:endCondLst>
                                        </p:cTn>
                                        <p:tgtEl>
                                          <p:sndTgt r:embed="rId4" name="chimes.wav" builtIn="1"/>
                                        </p:tgtEl>
                                      </p:cMediaNode>
                                    </p:audio>
                                  </p:subTnLst>
                                </p:cTn>
                              </p:par>
                              <p:par>
                                <p:cTn id="68" presetID="3" presetClass="entr" presetSubtype="10" fill="hold" grpId="0" nodeType="withEffect">
                                  <p:stCondLst>
                                    <p:cond delay="0"/>
                                  </p:stCondLst>
                                  <p:childTnLst>
                                    <p:set>
                                      <p:cBhvr>
                                        <p:cTn id="69" dur="1" fill="hold">
                                          <p:stCondLst>
                                            <p:cond delay="0"/>
                                          </p:stCondLst>
                                        </p:cTn>
                                        <p:tgtEl>
                                          <p:spTgt spid="196689"/>
                                        </p:tgtEl>
                                        <p:attrNameLst>
                                          <p:attrName>style.visibility</p:attrName>
                                        </p:attrNameLst>
                                      </p:cBhvr>
                                      <p:to>
                                        <p:strVal val="visible"/>
                                      </p:to>
                                    </p:set>
                                    <p:animEffect transition="in" filter="blinds(horizontal)">
                                      <p:cBhvr>
                                        <p:cTn id="70" dur="500"/>
                                        <p:tgtEl>
                                          <p:spTgt spid="196689"/>
                                        </p:tgtEl>
                                      </p:cBhvr>
                                    </p:animEffect>
                                  </p:childTnLst>
                                  <p:subTnLst>
                                    <p:audio>
                                      <p:cMediaNode>
                                        <p:cTn display="0" masterRel="sameClick">
                                          <p:stCondLst>
                                            <p:cond evt="begin" delay="0">
                                              <p:tn val="68"/>
                                            </p:cond>
                                          </p:stCondLst>
                                          <p:endCondLst>
                                            <p:cond evt="onStopAudio" delay="0">
                                              <p:tgtEl>
                                                <p:sldTgt/>
                                              </p:tgtEl>
                                            </p:cond>
                                          </p:endCondLst>
                                        </p:cTn>
                                        <p:tgtEl>
                                          <p:sndTgt r:embed="rId4" name="chimes.wav" builtIn="1"/>
                                        </p:tgtEl>
                                      </p:cMediaNode>
                                    </p:audio>
                                  </p:subTnLst>
                                </p:cTn>
                              </p:par>
                              <p:par>
                                <p:cTn id="71" presetID="3" presetClass="entr" presetSubtype="10" fill="hold" grpId="0" nodeType="withEffect">
                                  <p:stCondLst>
                                    <p:cond delay="0"/>
                                  </p:stCondLst>
                                  <p:childTnLst>
                                    <p:set>
                                      <p:cBhvr>
                                        <p:cTn id="72" dur="1" fill="hold">
                                          <p:stCondLst>
                                            <p:cond delay="0"/>
                                          </p:stCondLst>
                                        </p:cTn>
                                        <p:tgtEl>
                                          <p:spTgt spid="196688"/>
                                        </p:tgtEl>
                                        <p:attrNameLst>
                                          <p:attrName>style.visibility</p:attrName>
                                        </p:attrNameLst>
                                      </p:cBhvr>
                                      <p:to>
                                        <p:strVal val="visible"/>
                                      </p:to>
                                    </p:set>
                                    <p:animEffect transition="in" filter="blinds(horizontal)">
                                      <p:cBhvr>
                                        <p:cTn id="73" dur="500"/>
                                        <p:tgtEl>
                                          <p:spTgt spid="196688"/>
                                        </p:tgtEl>
                                      </p:cBhvr>
                                    </p:animEffect>
                                  </p:childTnLst>
                                  <p:subTnLst>
                                    <p:audio>
                                      <p:cMediaNode>
                                        <p:cTn display="0" masterRel="sameClick">
                                          <p:stCondLst>
                                            <p:cond evt="begin" delay="0">
                                              <p:tn val="71"/>
                                            </p:cond>
                                          </p:stCondLst>
                                          <p:endCondLst>
                                            <p:cond evt="onStopAudio" delay="0">
                                              <p:tgtEl>
                                                <p:sldTgt/>
                                              </p:tgtEl>
                                            </p:cond>
                                          </p:endCondLst>
                                        </p:cTn>
                                        <p:tgtEl>
                                          <p:sndTgt r:embed="rId4" name="chimes.wav" builtIn="1"/>
                                        </p:tgtEl>
                                      </p:cMediaNode>
                                    </p:audio>
                                  </p:subTnLst>
                                </p:cTn>
                              </p:par>
                              <p:par>
                                <p:cTn id="74" presetID="3" presetClass="entr" presetSubtype="10" fill="hold" grpId="0" nodeType="withEffect">
                                  <p:stCondLst>
                                    <p:cond delay="0"/>
                                  </p:stCondLst>
                                  <p:childTnLst>
                                    <p:set>
                                      <p:cBhvr>
                                        <p:cTn id="75" dur="1" fill="hold">
                                          <p:stCondLst>
                                            <p:cond delay="0"/>
                                          </p:stCondLst>
                                        </p:cTn>
                                        <p:tgtEl>
                                          <p:spTgt spid="196690"/>
                                        </p:tgtEl>
                                        <p:attrNameLst>
                                          <p:attrName>style.visibility</p:attrName>
                                        </p:attrNameLst>
                                      </p:cBhvr>
                                      <p:to>
                                        <p:strVal val="visible"/>
                                      </p:to>
                                    </p:set>
                                    <p:animEffect transition="in" filter="blinds(horizontal)">
                                      <p:cBhvr>
                                        <p:cTn id="76" dur="500"/>
                                        <p:tgtEl>
                                          <p:spTgt spid="196690"/>
                                        </p:tgtEl>
                                      </p:cBhvr>
                                    </p:animEffect>
                                  </p:childTnLst>
                                  <p:subTnLst>
                                    <p:audio>
                                      <p:cMediaNode>
                                        <p:cTn display="0" masterRel="sameClick">
                                          <p:stCondLst>
                                            <p:cond evt="begin" delay="0">
                                              <p:tn val="74"/>
                                            </p:cond>
                                          </p:stCondLst>
                                          <p:endCondLst>
                                            <p:cond evt="onStopAudio" delay="0">
                                              <p:tgtEl>
                                                <p:sldTgt/>
                                              </p:tgtEl>
                                            </p:cond>
                                          </p:endCondLst>
                                        </p:cTn>
                                        <p:tgtEl>
                                          <p:sndTgt r:embed="rId4" name="chimes.wav" builtIn="1"/>
                                        </p:tgtEl>
                                      </p:cMediaNode>
                                    </p:audio>
                                  </p:subTnLst>
                                </p:cTn>
                              </p:par>
                              <p:par>
                                <p:cTn id="77" presetID="3" presetClass="entr" presetSubtype="10" fill="hold" grpId="0" nodeType="withEffect">
                                  <p:stCondLst>
                                    <p:cond delay="0"/>
                                  </p:stCondLst>
                                  <p:childTnLst>
                                    <p:set>
                                      <p:cBhvr>
                                        <p:cTn id="78" dur="1" fill="hold">
                                          <p:stCondLst>
                                            <p:cond delay="0"/>
                                          </p:stCondLst>
                                        </p:cTn>
                                        <p:tgtEl>
                                          <p:spTgt spid="196691"/>
                                        </p:tgtEl>
                                        <p:attrNameLst>
                                          <p:attrName>style.visibility</p:attrName>
                                        </p:attrNameLst>
                                      </p:cBhvr>
                                      <p:to>
                                        <p:strVal val="visible"/>
                                      </p:to>
                                    </p:set>
                                    <p:animEffect transition="in" filter="blinds(horizontal)">
                                      <p:cBhvr>
                                        <p:cTn id="79" dur="500"/>
                                        <p:tgtEl>
                                          <p:spTgt spid="196691"/>
                                        </p:tgtEl>
                                      </p:cBhvr>
                                    </p:animEffect>
                                  </p:childTnLst>
                                  <p:subTnLst>
                                    <p:audio>
                                      <p:cMediaNode>
                                        <p:cTn display="0" masterRel="sameClick">
                                          <p:stCondLst>
                                            <p:cond evt="begin" delay="0">
                                              <p:tn val="77"/>
                                            </p:cond>
                                          </p:stCondLst>
                                          <p:endCondLst>
                                            <p:cond evt="onStopAudio" delay="0">
                                              <p:tgtEl>
                                                <p:sldTgt/>
                                              </p:tgtEl>
                                            </p:cond>
                                          </p:endCondLst>
                                        </p:cTn>
                                        <p:tgtEl>
                                          <p:sndTgt r:embed="rId4" name="chimes.wav" builtIn="1"/>
                                        </p:tgtEl>
                                      </p:cMediaNode>
                                    </p:audio>
                                  </p:sub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96694"/>
                                        </p:tgtEl>
                                        <p:attrNameLst>
                                          <p:attrName>style.visibility</p:attrName>
                                        </p:attrNameLst>
                                      </p:cBhvr>
                                      <p:to>
                                        <p:strVal val="visible"/>
                                      </p:to>
                                    </p:set>
                                    <p:animEffect transition="in" filter="blinds(horizontal)">
                                      <p:cBhvr>
                                        <p:cTn id="84" dur="500"/>
                                        <p:tgtEl>
                                          <p:spTgt spid="196694"/>
                                        </p:tgtEl>
                                      </p:cBhvr>
                                    </p:animEffect>
                                  </p:childTnLst>
                                  <p:subTnLst>
                                    <p:audio>
                                      <p:cMediaNode>
                                        <p:cTn display="0" masterRel="sameClick">
                                          <p:stCondLst>
                                            <p:cond evt="begin" delay="0">
                                              <p:tn val="82"/>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76" grpId="0"/>
      <p:bldP spid="196677" grpId="0" animBg="1"/>
      <p:bldP spid="196678" grpId="0" animBg="1"/>
      <p:bldP spid="196679" grpId="0"/>
      <p:bldP spid="196681" grpId="0" animBg="1"/>
      <p:bldP spid="196682" grpId="0" animBg="1"/>
      <p:bldP spid="196683" grpId="0"/>
      <p:bldP spid="196684" grpId="0" animBg="1"/>
      <p:bldP spid="196685" grpId="0" animBg="1"/>
      <p:bldP spid="196686" grpId="0" animBg="1"/>
      <p:bldP spid="196687" grpId="0" animBg="1"/>
      <p:bldP spid="196688" grpId="0"/>
      <p:bldP spid="196689" grpId="0" animBg="1"/>
      <p:bldP spid="196690" grpId="0" animBg="1"/>
      <p:bldP spid="196691" grpId="0" animBg="1"/>
      <p:bldP spid="196692" grpId="0" animBg="1"/>
      <p:bldP spid="196693" grpId="0" animBg="1"/>
      <p:bldP spid="196694" grpId="0"/>
      <p:bldP spid="19669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日期占位符 1"/>
          <p:cNvSpPr>
            <a:spLocks noGrp="1"/>
          </p:cNvSpPr>
          <p:nvPr>
            <p:ph type="dt" sz="quarter" idx="10"/>
          </p:nvPr>
        </p:nvSpPr>
        <p:spPr>
          <a:noFill/>
        </p:spPr>
        <p:txBody>
          <a:bodyPr/>
          <a:lstStyle/>
          <a:p>
            <a:fld id="{D22AF8C8-B368-4BF7-85D5-C987DE117286}" type="datetime1">
              <a:rPr lang="zh-CN" altLang="en-US" smtClean="0">
                <a:latin typeface="Arial" pitchFamily="34" charset="0"/>
              </a:rPr>
              <a:pPr/>
              <a:t>2019-9-25</a:t>
            </a:fld>
            <a:endParaRPr lang="en-US" altLang="zh-CN" smtClean="0">
              <a:latin typeface="Arial" pitchFamily="34" charset="0"/>
            </a:endParaRPr>
          </a:p>
        </p:txBody>
      </p:sp>
      <p:sp>
        <p:nvSpPr>
          <p:cNvPr id="15369"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15370" name="灯片编号占位符 3"/>
          <p:cNvSpPr>
            <a:spLocks noGrp="1"/>
          </p:cNvSpPr>
          <p:nvPr>
            <p:ph type="sldNum" sz="quarter" idx="12"/>
          </p:nvPr>
        </p:nvSpPr>
        <p:spPr>
          <a:noFill/>
        </p:spPr>
        <p:txBody>
          <a:bodyPr/>
          <a:lstStyle/>
          <a:p>
            <a:fld id="{EB599E50-5611-4FC4-9445-81AE09A82C6C}" type="slidenum">
              <a:rPr lang="en-US" altLang="zh-CN" smtClean="0">
                <a:latin typeface="Arial" pitchFamily="34" charset="0"/>
              </a:rPr>
              <a:pPr/>
              <a:t>50</a:t>
            </a:fld>
            <a:endParaRPr lang="en-US" altLang="zh-CN" smtClean="0">
              <a:latin typeface="Arial" pitchFamily="34" charset="0"/>
            </a:endParaRPr>
          </a:p>
        </p:txBody>
      </p:sp>
      <p:sp>
        <p:nvSpPr>
          <p:cNvPr id="190468" name="Text Box 4"/>
          <p:cNvSpPr txBox="1">
            <a:spLocks noChangeArrowheads="1"/>
          </p:cNvSpPr>
          <p:nvPr/>
        </p:nvSpPr>
        <p:spPr bwMode="auto">
          <a:xfrm>
            <a:off x="111125" y="122238"/>
            <a:ext cx="2405063"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4.</a:t>
            </a:r>
            <a:r>
              <a:rPr lang="zh-CN" altLang="en-US" sz="2800" b="1">
                <a:solidFill>
                  <a:srgbClr val="FF0000"/>
                </a:solidFill>
              </a:rPr>
              <a:t>极间电容</a:t>
            </a:r>
            <a:r>
              <a:rPr lang="en-US" altLang="zh-CN" sz="2800" b="1">
                <a:solidFill>
                  <a:srgbClr val="FF0000"/>
                </a:solidFill>
              </a:rPr>
              <a:t>C</a:t>
            </a:r>
            <a:r>
              <a:rPr lang="en-US" altLang="zh-CN" sz="2800" b="1" baseline="-25000">
                <a:solidFill>
                  <a:srgbClr val="FF0000"/>
                </a:solidFill>
              </a:rPr>
              <a:t>d</a:t>
            </a:r>
          </a:p>
        </p:txBody>
      </p:sp>
      <p:sp>
        <p:nvSpPr>
          <p:cNvPr id="190469" name="Text Box 5"/>
          <p:cNvSpPr txBox="1">
            <a:spLocks noChangeArrowheads="1"/>
          </p:cNvSpPr>
          <p:nvPr/>
        </p:nvSpPr>
        <p:spPr bwMode="auto">
          <a:xfrm>
            <a:off x="206375" y="611188"/>
            <a:ext cx="8712200" cy="12017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2400" b="1"/>
              <a:t>PN</a:t>
            </a:r>
            <a:r>
              <a:rPr lang="zh-CN" altLang="en-US" sz="2400" b="1"/>
              <a:t>结存在扩散电容</a:t>
            </a:r>
            <a:r>
              <a:rPr lang="en-US" altLang="zh-CN" sz="2400" b="1">
                <a:solidFill>
                  <a:srgbClr val="FF0000"/>
                </a:solidFill>
              </a:rPr>
              <a:t>C</a:t>
            </a:r>
            <a:r>
              <a:rPr lang="en-US" altLang="zh-CN" sz="2400" b="1" baseline="-25000">
                <a:solidFill>
                  <a:srgbClr val="FF0000"/>
                </a:solidFill>
              </a:rPr>
              <a:t>D</a:t>
            </a:r>
            <a:r>
              <a:rPr lang="zh-CN" altLang="en-US" sz="2400" b="1"/>
              <a:t>和势垒电容</a:t>
            </a:r>
            <a:r>
              <a:rPr lang="en-US" altLang="zh-CN" sz="2400" b="1">
                <a:solidFill>
                  <a:srgbClr val="FF0000"/>
                </a:solidFill>
              </a:rPr>
              <a:t>C</a:t>
            </a:r>
            <a:r>
              <a:rPr lang="en-US" altLang="zh-CN" sz="2400" b="1" baseline="-25000">
                <a:solidFill>
                  <a:srgbClr val="FF0000"/>
                </a:solidFill>
              </a:rPr>
              <a:t>B</a:t>
            </a:r>
            <a:r>
              <a:rPr lang="zh-CN" altLang="en-US" sz="2400" b="1"/>
              <a:t>；极间电容反映二极管中</a:t>
            </a:r>
            <a:r>
              <a:rPr lang="en-US" altLang="zh-CN" sz="2400" b="1"/>
              <a:t>PN</a:t>
            </a:r>
            <a:r>
              <a:rPr lang="zh-CN" altLang="en-US" sz="2400" b="1"/>
              <a:t>结电容效应的参数，</a:t>
            </a:r>
            <a:r>
              <a:rPr lang="en-US" altLang="zh-CN" sz="2400" b="1">
                <a:solidFill>
                  <a:srgbClr val="FF0000"/>
                </a:solidFill>
              </a:rPr>
              <a:t>C</a:t>
            </a:r>
            <a:r>
              <a:rPr lang="en-US" altLang="zh-CN" sz="2400" b="1" baseline="-25000">
                <a:solidFill>
                  <a:srgbClr val="FF0000"/>
                </a:solidFill>
              </a:rPr>
              <a:t>d</a:t>
            </a:r>
            <a:r>
              <a:rPr lang="en-US" altLang="zh-CN" sz="2400" b="1">
                <a:solidFill>
                  <a:srgbClr val="FF0000"/>
                </a:solidFill>
              </a:rPr>
              <a:t>=C</a:t>
            </a:r>
            <a:r>
              <a:rPr lang="en-US" altLang="zh-CN" sz="2400" b="1" baseline="-25000">
                <a:solidFill>
                  <a:srgbClr val="FF0000"/>
                </a:solidFill>
              </a:rPr>
              <a:t>D</a:t>
            </a:r>
            <a:r>
              <a:rPr lang="en-US" altLang="zh-CN" sz="2400" b="1">
                <a:solidFill>
                  <a:srgbClr val="FF0000"/>
                </a:solidFill>
              </a:rPr>
              <a:t>+C</a:t>
            </a:r>
            <a:r>
              <a:rPr lang="en-US" altLang="zh-CN" sz="2400" b="1" baseline="-25000">
                <a:solidFill>
                  <a:srgbClr val="FF0000"/>
                </a:solidFill>
              </a:rPr>
              <a:t>B</a:t>
            </a:r>
            <a:r>
              <a:rPr lang="zh-CN" altLang="en-US" sz="2400" b="1" baseline="-25000">
                <a:solidFill>
                  <a:srgbClr val="FF0000"/>
                </a:solidFill>
              </a:rPr>
              <a:t>。</a:t>
            </a:r>
            <a:r>
              <a:rPr lang="zh-CN" altLang="en-US" sz="2400" b="1"/>
              <a:t>在高频或开关状态运行时必须考虑极间电容的影响。</a:t>
            </a:r>
          </a:p>
        </p:txBody>
      </p:sp>
      <p:sp>
        <p:nvSpPr>
          <p:cNvPr id="190470" name="Text Box 6"/>
          <p:cNvSpPr txBox="1">
            <a:spLocks noChangeArrowheads="1"/>
          </p:cNvSpPr>
          <p:nvPr/>
        </p:nvSpPr>
        <p:spPr bwMode="auto">
          <a:xfrm>
            <a:off x="206375" y="1752600"/>
            <a:ext cx="3251200" cy="525463"/>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5.</a:t>
            </a:r>
            <a:r>
              <a:rPr lang="zh-CN" altLang="en-US" sz="2800" b="1">
                <a:solidFill>
                  <a:srgbClr val="FF0000"/>
                </a:solidFill>
              </a:rPr>
              <a:t>反向恢复时间</a:t>
            </a:r>
            <a:r>
              <a:rPr lang="en-US" altLang="zh-CN" sz="2800" b="1">
                <a:solidFill>
                  <a:srgbClr val="FF0000"/>
                </a:solidFill>
              </a:rPr>
              <a:t>T</a:t>
            </a:r>
            <a:r>
              <a:rPr lang="en-US" altLang="zh-CN" sz="2800" b="1" baseline="-25000">
                <a:solidFill>
                  <a:srgbClr val="FF0000"/>
                </a:solidFill>
              </a:rPr>
              <a:t>RR</a:t>
            </a:r>
          </a:p>
        </p:txBody>
      </p:sp>
      <p:sp>
        <p:nvSpPr>
          <p:cNvPr id="190471" name="Text Box 7"/>
          <p:cNvSpPr txBox="1">
            <a:spLocks noChangeArrowheads="1"/>
          </p:cNvSpPr>
          <p:nvPr/>
        </p:nvSpPr>
        <p:spPr bwMode="auto">
          <a:xfrm>
            <a:off x="246063" y="2278063"/>
            <a:ext cx="5199062" cy="1941512"/>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由于结电容效应的存在，二极管外加电压极性翻转时，工作状态不能在瞬间完全随之变化；特别从正向偏置变成反向偏置时，电流由正向变反向，翻转的瞬间有较大的反向电流。</a:t>
            </a:r>
          </a:p>
        </p:txBody>
      </p:sp>
      <p:grpSp>
        <p:nvGrpSpPr>
          <p:cNvPr id="2" name="Group 61"/>
          <p:cNvGrpSpPr>
            <a:grpSpLocks/>
          </p:cNvGrpSpPr>
          <p:nvPr/>
        </p:nvGrpSpPr>
        <p:grpSpPr bwMode="auto">
          <a:xfrm>
            <a:off x="5334000" y="1484313"/>
            <a:ext cx="3643313" cy="2325687"/>
            <a:chOff x="2575" y="2219"/>
            <a:chExt cx="2413" cy="1694"/>
          </a:xfrm>
        </p:grpSpPr>
        <p:sp>
          <p:nvSpPr>
            <p:cNvPr id="15379" name="Line 9"/>
            <p:cNvSpPr>
              <a:spLocks noChangeShapeType="1"/>
            </p:cNvSpPr>
            <p:nvPr/>
          </p:nvSpPr>
          <p:spPr bwMode="auto">
            <a:xfrm flipV="1">
              <a:off x="3236" y="2241"/>
              <a:ext cx="0" cy="1672"/>
            </a:xfrm>
            <a:prstGeom prst="line">
              <a:avLst/>
            </a:prstGeom>
            <a:noFill/>
            <a:ln w="12700">
              <a:solidFill>
                <a:schemeClr val="tx1"/>
              </a:solidFill>
              <a:round/>
              <a:headEnd/>
              <a:tailEnd type="triangle" w="med" len="med"/>
            </a:ln>
          </p:spPr>
          <p:txBody>
            <a:bodyPr/>
            <a:lstStyle/>
            <a:p>
              <a:endParaRPr lang="zh-CN" altLang="en-US"/>
            </a:p>
          </p:txBody>
        </p:sp>
        <p:sp>
          <p:nvSpPr>
            <p:cNvPr id="15380" name="Line 10"/>
            <p:cNvSpPr>
              <a:spLocks noChangeShapeType="1"/>
            </p:cNvSpPr>
            <p:nvPr/>
          </p:nvSpPr>
          <p:spPr bwMode="auto">
            <a:xfrm>
              <a:off x="2575" y="3165"/>
              <a:ext cx="2413"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15362" name="Object 11"/>
            <p:cNvGraphicFramePr>
              <a:graphicFrameLocks noChangeAspect="1"/>
            </p:cNvGraphicFramePr>
            <p:nvPr/>
          </p:nvGraphicFramePr>
          <p:xfrm>
            <a:off x="3113" y="2219"/>
            <a:ext cx="97" cy="144"/>
          </p:xfrm>
          <a:graphic>
            <a:graphicData uri="http://schemas.openxmlformats.org/presentationml/2006/ole">
              <p:oleObj spid="_x0000_s15362" name="公式" r:id="rId5" imgW="101468" imgH="177569" progId="Equation.3">
                <p:embed/>
              </p:oleObj>
            </a:graphicData>
          </a:graphic>
        </p:graphicFrame>
        <p:graphicFrame>
          <p:nvGraphicFramePr>
            <p:cNvPr id="15363" name="Object 15"/>
            <p:cNvGraphicFramePr>
              <a:graphicFrameLocks noChangeAspect="1"/>
            </p:cNvGraphicFramePr>
            <p:nvPr/>
          </p:nvGraphicFramePr>
          <p:xfrm>
            <a:off x="4861" y="3186"/>
            <a:ext cx="114" cy="137"/>
          </p:xfrm>
          <a:graphic>
            <a:graphicData uri="http://schemas.openxmlformats.org/presentationml/2006/ole">
              <p:oleObj spid="_x0000_s15363" name="公式" r:id="rId6" imgW="101468" imgH="164885" progId="Equation.3">
                <p:embed/>
              </p:oleObj>
            </a:graphicData>
          </a:graphic>
        </p:graphicFrame>
        <p:sp>
          <p:nvSpPr>
            <p:cNvPr id="15381" name="Line 45"/>
            <p:cNvSpPr>
              <a:spLocks noChangeShapeType="1"/>
            </p:cNvSpPr>
            <p:nvPr/>
          </p:nvSpPr>
          <p:spPr bwMode="auto">
            <a:xfrm>
              <a:off x="2778" y="2592"/>
              <a:ext cx="458" cy="0"/>
            </a:xfrm>
            <a:prstGeom prst="line">
              <a:avLst/>
            </a:prstGeom>
            <a:noFill/>
            <a:ln w="38100">
              <a:solidFill>
                <a:srgbClr val="FF00FF"/>
              </a:solidFill>
              <a:round/>
              <a:headEnd/>
              <a:tailEnd/>
            </a:ln>
          </p:spPr>
          <p:txBody>
            <a:bodyPr/>
            <a:lstStyle/>
            <a:p>
              <a:endParaRPr lang="zh-CN" altLang="en-US"/>
            </a:p>
          </p:txBody>
        </p:sp>
        <p:sp>
          <p:nvSpPr>
            <p:cNvPr id="15382" name="Freeform 49"/>
            <p:cNvSpPr>
              <a:spLocks/>
            </p:cNvSpPr>
            <p:nvPr/>
          </p:nvSpPr>
          <p:spPr bwMode="auto">
            <a:xfrm>
              <a:off x="3236" y="2583"/>
              <a:ext cx="1447" cy="1287"/>
            </a:xfrm>
            <a:custGeom>
              <a:avLst/>
              <a:gdLst>
                <a:gd name="T0" fmla="*/ 0 w 1447"/>
                <a:gd name="T1" fmla="*/ 0 h 1287"/>
                <a:gd name="T2" fmla="*/ 228 w 1447"/>
                <a:gd name="T3" fmla="*/ 1168 h 1287"/>
                <a:gd name="T4" fmla="*/ 914 w 1447"/>
                <a:gd name="T5" fmla="*/ 711 h 1287"/>
                <a:gd name="T6" fmla="*/ 1447 w 1447"/>
                <a:gd name="T7" fmla="*/ 609 h 1287"/>
                <a:gd name="T8" fmla="*/ 0 60000 65536"/>
                <a:gd name="T9" fmla="*/ 0 60000 65536"/>
                <a:gd name="T10" fmla="*/ 0 60000 65536"/>
                <a:gd name="T11" fmla="*/ 0 60000 65536"/>
                <a:gd name="T12" fmla="*/ 0 w 1447"/>
                <a:gd name="T13" fmla="*/ 0 h 1287"/>
                <a:gd name="T14" fmla="*/ 1447 w 1447"/>
                <a:gd name="T15" fmla="*/ 1287 h 1287"/>
              </a:gdLst>
              <a:ahLst/>
              <a:cxnLst>
                <a:cxn ang="T8">
                  <a:pos x="T0" y="T1"/>
                </a:cxn>
                <a:cxn ang="T9">
                  <a:pos x="T2" y="T3"/>
                </a:cxn>
                <a:cxn ang="T10">
                  <a:pos x="T4" y="T5"/>
                </a:cxn>
                <a:cxn ang="T11">
                  <a:pos x="T6" y="T7"/>
                </a:cxn>
              </a:cxnLst>
              <a:rect l="T12" t="T13" r="T14" b="T15"/>
              <a:pathLst>
                <a:path w="1447" h="1287">
                  <a:moveTo>
                    <a:pt x="0" y="0"/>
                  </a:moveTo>
                  <a:cubicBezTo>
                    <a:pt x="38" y="524"/>
                    <a:pt x="76" y="1049"/>
                    <a:pt x="228" y="1168"/>
                  </a:cubicBezTo>
                  <a:cubicBezTo>
                    <a:pt x="380" y="1287"/>
                    <a:pt x="711" y="804"/>
                    <a:pt x="914" y="711"/>
                  </a:cubicBezTo>
                  <a:cubicBezTo>
                    <a:pt x="1117" y="618"/>
                    <a:pt x="1282" y="613"/>
                    <a:pt x="1447" y="609"/>
                  </a:cubicBezTo>
                </a:path>
              </a:pathLst>
            </a:custGeom>
            <a:noFill/>
            <a:ln w="38100">
              <a:solidFill>
                <a:srgbClr val="3366FF"/>
              </a:solidFill>
              <a:round/>
              <a:headEnd/>
              <a:tailEnd/>
            </a:ln>
          </p:spPr>
          <p:txBody>
            <a:bodyPr/>
            <a:lstStyle/>
            <a:p>
              <a:endParaRPr lang="zh-CN" altLang="en-US"/>
            </a:p>
          </p:txBody>
        </p:sp>
        <p:sp>
          <p:nvSpPr>
            <p:cNvPr id="15383" name="Line 50"/>
            <p:cNvSpPr>
              <a:spLocks noChangeShapeType="1"/>
            </p:cNvSpPr>
            <p:nvPr/>
          </p:nvSpPr>
          <p:spPr bwMode="auto">
            <a:xfrm>
              <a:off x="2982" y="2287"/>
              <a:ext cx="0" cy="305"/>
            </a:xfrm>
            <a:prstGeom prst="line">
              <a:avLst/>
            </a:prstGeom>
            <a:noFill/>
            <a:ln w="12700">
              <a:solidFill>
                <a:schemeClr val="tx1"/>
              </a:solidFill>
              <a:round/>
              <a:headEnd/>
              <a:tailEnd type="triangle" w="med" len="med"/>
            </a:ln>
          </p:spPr>
          <p:txBody>
            <a:bodyPr/>
            <a:lstStyle/>
            <a:p>
              <a:endParaRPr lang="zh-CN" altLang="en-US"/>
            </a:p>
          </p:txBody>
        </p:sp>
        <p:sp>
          <p:nvSpPr>
            <p:cNvPr id="15384" name="Line 51"/>
            <p:cNvSpPr>
              <a:spLocks noChangeShapeType="1"/>
            </p:cNvSpPr>
            <p:nvPr/>
          </p:nvSpPr>
          <p:spPr bwMode="auto">
            <a:xfrm flipV="1">
              <a:off x="2982" y="3176"/>
              <a:ext cx="0" cy="33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15364" name="Object 52"/>
            <p:cNvGraphicFramePr>
              <a:graphicFrameLocks noChangeAspect="1"/>
            </p:cNvGraphicFramePr>
            <p:nvPr/>
          </p:nvGraphicFramePr>
          <p:xfrm>
            <a:off x="2872" y="2744"/>
            <a:ext cx="238" cy="279"/>
          </p:xfrm>
          <a:graphic>
            <a:graphicData uri="http://schemas.openxmlformats.org/presentationml/2006/ole">
              <p:oleObj spid="_x0000_s15364" name="公式" r:id="rId7" imgW="177569" imgH="215619" progId="Equation.3">
                <p:embed/>
              </p:oleObj>
            </a:graphicData>
          </a:graphic>
        </p:graphicFrame>
        <p:sp>
          <p:nvSpPr>
            <p:cNvPr id="15385" name="Line 53"/>
            <p:cNvSpPr>
              <a:spLocks noChangeShapeType="1"/>
            </p:cNvSpPr>
            <p:nvPr/>
          </p:nvSpPr>
          <p:spPr bwMode="auto">
            <a:xfrm flipV="1">
              <a:off x="4480" y="2592"/>
              <a:ext cx="0" cy="609"/>
            </a:xfrm>
            <a:prstGeom prst="line">
              <a:avLst/>
            </a:prstGeom>
            <a:noFill/>
            <a:ln w="12700">
              <a:solidFill>
                <a:schemeClr val="tx1"/>
              </a:solidFill>
              <a:prstDash val="lgDash"/>
              <a:round/>
              <a:headEnd/>
              <a:tailEnd/>
            </a:ln>
          </p:spPr>
          <p:txBody>
            <a:bodyPr/>
            <a:lstStyle/>
            <a:p>
              <a:endParaRPr lang="zh-CN" altLang="en-US"/>
            </a:p>
          </p:txBody>
        </p:sp>
        <p:sp>
          <p:nvSpPr>
            <p:cNvPr id="15386" name="Line 54"/>
            <p:cNvSpPr>
              <a:spLocks noChangeShapeType="1"/>
            </p:cNvSpPr>
            <p:nvPr/>
          </p:nvSpPr>
          <p:spPr bwMode="auto">
            <a:xfrm>
              <a:off x="3236" y="3201"/>
              <a:ext cx="1244" cy="0"/>
            </a:xfrm>
            <a:prstGeom prst="line">
              <a:avLst/>
            </a:prstGeom>
            <a:noFill/>
            <a:ln w="12700">
              <a:solidFill>
                <a:schemeClr val="tx1"/>
              </a:solidFill>
              <a:prstDash val="lgDash"/>
              <a:round/>
              <a:headEnd/>
              <a:tailEnd/>
            </a:ln>
          </p:spPr>
          <p:txBody>
            <a:bodyPr/>
            <a:lstStyle/>
            <a:p>
              <a:endParaRPr lang="zh-CN" altLang="en-US"/>
            </a:p>
          </p:txBody>
        </p:sp>
        <p:sp>
          <p:nvSpPr>
            <p:cNvPr id="15387" name="Line 55"/>
            <p:cNvSpPr>
              <a:spLocks noChangeShapeType="1"/>
            </p:cNvSpPr>
            <p:nvPr/>
          </p:nvSpPr>
          <p:spPr bwMode="auto">
            <a:xfrm>
              <a:off x="3236" y="2668"/>
              <a:ext cx="1244" cy="0"/>
            </a:xfrm>
            <a:prstGeom prst="line">
              <a:avLst/>
            </a:prstGeom>
            <a:noFill/>
            <a:ln w="12700">
              <a:solidFill>
                <a:schemeClr val="tx1"/>
              </a:solidFill>
              <a:round/>
              <a:headEnd type="triangle" w="med" len="med"/>
              <a:tailEnd type="triangle" w="med" len="med"/>
            </a:ln>
          </p:spPr>
          <p:txBody>
            <a:bodyPr/>
            <a:lstStyle/>
            <a:p>
              <a:endParaRPr lang="zh-CN" altLang="en-US"/>
            </a:p>
          </p:txBody>
        </p:sp>
        <p:graphicFrame>
          <p:nvGraphicFramePr>
            <p:cNvPr id="15365" name="Object 56"/>
            <p:cNvGraphicFramePr>
              <a:graphicFrameLocks noChangeAspect="1"/>
            </p:cNvGraphicFramePr>
            <p:nvPr/>
          </p:nvGraphicFramePr>
          <p:xfrm>
            <a:off x="3735" y="2364"/>
            <a:ext cx="340" cy="279"/>
          </p:xfrm>
          <a:graphic>
            <a:graphicData uri="http://schemas.openxmlformats.org/presentationml/2006/ole">
              <p:oleObj spid="_x0000_s15365" name="公式" r:id="rId8" imgW="253780" imgH="215713" progId="Equation.3">
                <p:embed/>
              </p:oleObj>
            </a:graphicData>
          </a:graphic>
        </p:graphicFrame>
        <p:sp>
          <p:nvSpPr>
            <p:cNvPr id="15388" name="Line 57"/>
            <p:cNvSpPr>
              <a:spLocks noChangeShapeType="1"/>
            </p:cNvSpPr>
            <p:nvPr/>
          </p:nvSpPr>
          <p:spPr bwMode="auto">
            <a:xfrm>
              <a:off x="3236" y="3786"/>
              <a:ext cx="508" cy="0"/>
            </a:xfrm>
            <a:prstGeom prst="line">
              <a:avLst/>
            </a:prstGeom>
            <a:noFill/>
            <a:ln w="12700">
              <a:solidFill>
                <a:schemeClr val="tx1"/>
              </a:solidFill>
              <a:prstDash val="lgDash"/>
              <a:round/>
              <a:headEnd/>
              <a:tailEnd/>
            </a:ln>
          </p:spPr>
          <p:txBody>
            <a:bodyPr/>
            <a:lstStyle/>
            <a:p>
              <a:endParaRPr lang="zh-CN" altLang="en-US"/>
            </a:p>
          </p:txBody>
        </p:sp>
        <p:sp>
          <p:nvSpPr>
            <p:cNvPr id="15389" name="Line 58"/>
            <p:cNvSpPr>
              <a:spLocks noChangeShapeType="1"/>
            </p:cNvSpPr>
            <p:nvPr/>
          </p:nvSpPr>
          <p:spPr bwMode="auto">
            <a:xfrm flipV="1">
              <a:off x="3515" y="3151"/>
              <a:ext cx="0" cy="609"/>
            </a:xfrm>
            <a:prstGeom prst="line">
              <a:avLst/>
            </a:prstGeom>
            <a:noFill/>
            <a:ln w="12700">
              <a:solidFill>
                <a:schemeClr val="tx1"/>
              </a:solidFill>
              <a:round/>
              <a:headEnd type="triangle" w="med" len="med"/>
              <a:tailEnd type="triangle" w="med" len="med"/>
            </a:ln>
          </p:spPr>
          <p:txBody>
            <a:bodyPr/>
            <a:lstStyle/>
            <a:p>
              <a:endParaRPr lang="zh-CN" altLang="en-US"/>
            </a:p>
          </p:txBody>
        </p:sp>
        <p:graphicFrame>
          <p:nvGraphicFramePr>
            <p:cNvPr id="15366" name="Object 59"/>
            <p:cNvGraphicFramePr>
              <a:graphicFrameLocks noChangeAspect="1"/>
            </p:cNvGraphicFramePr>
            <p:nvPr/>
          </p:nvGraphicFramePr>
          <p:xfrm>
            <a:off x="3515" y="3278"/>
            <a:ext cx="374" cy="279"/>
          </p:xfrm>
          <a:graphic>
            <a:graphicData uri="http://schemas.openxmlformats.org/presentationml/2006/ole">
              <p:oleObj spid="_x0000_s15366" name="公式" r:id="rId9" imgW="279279" imgH="215806" progId="Equation.3">
                <p:embed/>
              </p:oleObj>
            </a:graphicData>
          </a:graphic>
        </p:graphicFrame>
        <p:graphicFrame>
          <p:nvGraphicFramePr>
            <p:cNvPr id="15367" name="Object 60"/>
            <p:cNvGraphicFramePr>
              <a:graphicFrameLocks noChangeAspect="1"/>
            </p:cNvGraphicFramePr>
            <p:nvPr/>
          </p:nvGraphicFramePr>
          <p:xfrm>
            <a:off x="3109" y="3212"/>
            <a:ext cx="143" cy="116"/>
          </p:xfrm>
          <a:graphic>
            <a:graphicData uri="http://schemas.openxmlformats.org/presentationml/2006/ole">
              <p:oleObj spid="_x0000_s15367" name="公式" r:id="rId10" imgW="126720" imgH="139680" progId="Equation.3">
                <p:embed/>
              </p:oleObj>
            </a:graphicData>
          </a:graphic>
        </p:graphicFrame>
      </p:grpSp>
      <p:sp>
        <p:nvSpPr>
          <p:cNvPr id="190526" name="Text Box 62"/>
          <p:cNvSpPr txBox="1">
            <a:spLocks noChangeArrowheads="1"/>
          </p:cNvSpPr>
          <p:nvPr/>
        </p:nvSpPr>
        <p:spPr bwMode="auto">
          <a:xfrm>
            <a:off x="325438" y="5453063"/>
            <a:ext cx="8712200"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二极管的参数是正确使用二极管的依据，一般半导体器件手册都给出不同型号管子的参数；部分国产二极管参数见表</a:t>
            </a:r>
            <a:r>
              <a:rPr lang="en-US" altLang="zh-CN" sz="2400" b="1"/>
              <a:t>3.3.1</a:t>
            </a:r>
            <a:r>
              <a:rPr lang="zh-CN" altLang="en-US" sz="2400" b="1"/>
              <a:t>。</a:t>
            </a:r>
          </a:p>
        </p:txBody>
      </p:sp>
      <p:sp>
        <p:nvSpPr>
          <p:cNvPr id="28" name="Text Box 6"/>
          <p:cNvSpPr txBox="1">
            <a:spLocks noChangeArrowheads="1"/>
          </p:cNvSpPr>
          <p:nvPr/>
        </p:nvSpPr>
        <p:spPr bwMode="auto">
          <a:xfrm>
            <a:off x="325438" y="4143375"/>
            <a:ext cx="3251200" cy="525463"/>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6.</a:t>
            </a:r>
            <a:r>
              <a:rPr lang="zh-CN" altLang="en-US" sz="2800" b="1">
                <a:solidFill>
                  <a:srgbClr val="FF0000"/>
                </a:solidFill>
                <a:ea typeface="楷体_GB2312" pitchFamily="49" charset="-122"/>
              </a:rPr>
              <a:t>最高工作频率</a:t>
            </a:r>
            <a:r>
              <a:rPr lang="en-US" altLang="zh-CN" sz="2800" b="1" i="1">
                <a:solidFill>
                  <a:srgbClr val="FF0000"/>
                </a:solidFill>
                <a:ea typeface="楷体_GB2312" pitchFamily="49" charset="-122"/>
              </a:rPr>
              <a:t>f</a:t>
            </a:r>
            <a:r>
              <a:rPr lang="en-US" altLang="zh-CN" sz="2800" b="1" baseline="-25000">
                <a:solidFill>
                  <a:srgbClr val="FF0000"/>
                </a:solidFill>
                <a:ea typeface="楷体_GB2312" pitchFamily="49" charset="-122"/>
              </a:rPr>
              <a:t>M</a:t>
            </a:r>
            <a:endParaRPr lang="en-US" altLang="zh-CN" sz="2800" b="1" baseline="-25000">
              <a:solidFill>
                <a:srgbClr val="FF0000"/>
              </a:solidFill>
            </a:endParaRPr>
          </a:p>
        </p:txBody>
      </p:sp>
      <p:sp>
        <p:nvSpPr>
          <p:cNvPr id="29" name="矩形 1"/>
          <p:cNvSpPr>
            <a:spLocks noChangeArrowheads="1"/>
          </p:cNvSpPr>
          <p:nvPr/>
        </p:nvSpPr>
        <p:spPr bwMode="auto">
          <a:xfrm>
            <a:off x="325438" y="4619625"/>
            <a:ext cx="8351837" cy="830263"/>
          </a:xfrm>
          <a:prstGeom prst="rect">
            <a:avLst/>
          </a:prstGeom>
          <a:noFill/>
          <a:ln w="9525">
            <a:noFill/>
            <a:miter lim="800000"/>
            <a:headEnd/>
            <a:tailEnd/>
          </a:ln>
        </p:spPr>
        <p:txBody>
          <a:bodyPr>
            <a:spAutoFit/>
          </a:bodyPr>
          <a:lstStyle/>
          <a:p>
            <a:pPr>
              <a:spcBef>
                <a:spcPct val="20000"/>
              </a:spcBef>
              <a:defRPr/>
            </a:pPr>
            <a:r>
              <a:rPr lang="zh-CN" altLang="zh-CN" sz="2400" b="1" dirty="0">
                <a:solidFill>
                  <a:srgbClr val="00004C"/>
                </a:solidFill>
                <a:latin typeface="+mn-ea"/>
                <a:ea typeface="+mn-ea"/>
              </a:rPr>
              <a:t>此值由PN结的结电容大小决定。若二极管的工作频率超过该值，则二极管的单向导电性将变差。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blinds(horizontal)">
                                      <p:cBhvr>
                                        <p:cTn id="7" dur="500"/>
                                        <p:tgtEl>
                                          <p:spTgt spid="19046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469"/>
                                        </p:tgtEl>
                                        <p:attrNameLst>
                                          <p:attrName>style.visibility</p:attrName>
                                        </p:attrNameLst>
                                      </p:cBhvr>
                                      <p:to>
                                        <p:strVal val="visible"/>
                                      </p:to>
                                    </p:set>
                                    <p:animEffect transition="in" filter="blinds(horizontal)">
                                      <p:cBhvr>
                                        <p:cTn id="12" dur="500"/>
                                        <p:tgtEl>
                                          <p:spTgt spid="190469"/>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470"/>
                                        </p:tgtEl>
                                        <p:attrNameLst>
                                          <p:attrName>style.visibility</p:attrName>
                                        </p:attrNameLst>
                                      </p:cBhvr>
                                      <p:to>
                                        <p:strVal val="visible"/>
                                      </p:to>
                                    </p:set>
                                    <p:animEffect transition="in" filter="blinds(horizontal)">
                                      <p:cBhvr>
                                        <p:cTn id="17" dur="500"/>
                                        <p:tgtEl>
                                          <p:spTgt spid="190470"/>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471"/>
                                        </p:tgtEl>
                                        <p:attrNameLst>
                                          <p:attrName>style.visibility</p:attrName>
                                        </p:attrNameLst>
                                      </p:cBhvr>
                                      <p:to>
                                        <p:strVal val="visible"/>
                                      </p:to>
                                    </p:set>
                                    <p:animEffect transition="in" filter="blinds(horizontal)">
                                      <p:cBhvr>
                                        <p:cTn id="22" dur="500"/>
                                        <p:tgtEl>
                                          <p:spTgt spid="190471"/>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builtIn="1"/>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builtIn="1"/>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90526"/>
                                        </p:tgtEl>
                                        <p:attrNameLst>
                                          <p:attrName>style.visibility</p:attrName>
                                        </p:attrNameLst>
                                      </p:cBhvr>
                                      <p:to>
                                        <p:strVal val="visible"/>
                                      </p:to>
                                    </p:set>
                                    <p:animEffect transition="in" filter="blinds(horizontal)">
                                      <p:cBhvr>
                                        <p:cTn id="41" dur="500"/>
                                        <p:tgtEl>
                                          <p:spTgt spid="190526"/>
                                        </p:tgtEl>
                                      </p:cBhvr>
                                    </p:animEffect>
                                  </p:childTnLst>
                                  <p:subTnLst>
                                    <p:audio>
                                      <p:cMediaNode>
                                        <p:cTn display="0" masterRel="sameClick">
                                          <p:stCondLst>
                                            <p:cond evt="begin" delay="0">
                                              <p:tn val="39"/>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P spid="190469" grpId="0" animBg="1"/>
      <p:bldP spid="190470" grpId="0" animBg="1"/>
      <p:bldP spid="190471" grpId="0" animBg="1"/>
      <p:bldP spid="190526" grpId="0" animBg="1"/>
      <p:bldP spid="28" grpId="0" animBg="1"/>
      <p:bldP spid="2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ctrTitle"/>
          </p:nvPr>
        </p:nvSpPr>
        <p:spPr>
          <a:xfrm>
            <a:off x="722313" y="1047750"/>
            <a:ext cx="7580312" cy="1223963"/>
          </a:xfrm>
        </p:spPr>
        <p:txBody>
          <a:bodyPr/>
          <a:lstStyle/>
          <a:p>
            <a:r>
              <a:rPr lang="en-US" altLang="zh-CN" sz="3600" b="1" smtClean="0"/>
              <a:t>3.4  </a:t>
            </a:r>
            <a:r>
              <a:rPr lang="zh-CN" altLang="en-US" sz="3600" b="1" smtClean="0"/>
              <a:t>二极管的基本电路及其分析方法</a:t>
            </a:r>
          </a:p>
        </p:txBody>
      </p:sp>
      <p:sp>
        <p:nvSpPr>
          <p:cNvPr id="88067" name="副标题 2"/>
          <p:cNvSpPr>
            <a:spLocks noGrp="1"/>
          </p:cNvSpPr>
          <p:nvPr>
            <p:ph type="subTitle" idx="1"/>
          </p:nvPr>
        </p:nvSpPr>
        <p:spPr>
          <a:xfrm>
            <a:off x="827088" y="1989138"/>
            <a:ext cx="7632700" cy="3649662"/>
          </a:xfrm>
        </p:spPr>
        <p:txBody>
          <a:bodyPr/>
          <a:lstStyle/>
          <a:p>
            <a:pPr>
              <a:lnSpc>
                <a:spcPct val="150000"/>
              </a:lnSpc>
            </a:pPr>
            <a:endParaRPr lang="en-US" altLang="zh-CN" b="1" smtClean="0"/>
          </a:p>
          <a:p>
            <a:pPr>
              <a:lnSpc>
                <a:spcPct val="150000"/>
              </a:lnSpc>
            </a:pPr>
            <a:r>
              <a:rPr lang="en-US" altLang="zh-CN" b="1" smtClean="0"/>
              <a:t>3.4.1   </a:t>
            </a:r>
            <a:r>
              <a:rPr lang="zh-CN" altLang="en-US" b="1" smtClean="0"/>
              <a:t>简单二极管电路的图解分析方法</a:t>
            </a:r>
            <a:endParaRPr lang="en-US" altLang="zh-CN" b="1" smtClean="0"/>
          </a:p>
          <a:p>
            <a:pPr>
              <a:lnSpc>
                <a:spcPct val="150000"/>
              </a:lnSpc>
            </a:pPr>
            <a:r>
              <a:rPr lang="en-US" altLang="zh-CN" b="1" smtClean="0"/>
              <a:t>3.4.2   </a:t>
            </a:r>
            <a:r>
              <a:rPr lang="zh-CN" altLang="en-US" b="1" smtClean="0"/>
              <a:t>二极管电路的简化模型分析方法</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701675" y="71438"/>
            <a:ext cx="7888288" cy="646112"/>
          </a:xfrm>
        </p:spPr>
        <p:txBody>
          <a:bodyPr/>
          <a:lstStyle/>
          <a:p>
            <a:r>
              <a:rPr lang="en-US" altLang="zh-CN" smtClean="0"/>
              <a:t>3.4.1  </a:t>
            </a:r>
            <a:r>
              <a:rPr lang="zh-CN" altLang="en-US" smtClean="0"/>
              <a:t>简单二极管电路的图解分析方法</a:t>
            </a:r>
          </a:p>
        </p:txBody>
      </p:sp>
      <p:sp>
        <p:nvSpPr>
          <p:cNvPr id="9" name="Text Box 3"/>
          <p:cNvSpPr txBox="1">
            <a:spLocks noChangeArrowheads="1"/>
          </p:cNvSpPr>
          <p:nvPr/>
        </p:nvSpPr>
        <p:spPr bwMode="auto">
          <a:xfrm>
            <a:off x="611188" y="1060470"/>
            <a:ext cx="7935912" cy="1573212"/>
          </a:xfrm>
          <a:prstGeom prst="rect">
            <a:avLst/>
          </a:prstGeom>
          <a:noFill/>
          <a:ln w="19050">
            <a:noFill/>
            <a:miter lim="800000"/>
            <a:headEnd/>
            <a:tailEnd/>
          </a:ln>
        </p:spPr>
        <p:txBody>
          <a:bodyPr>
            <a:spAutoFit/>
          </a:bodyPr>
          <a:lstStyle/>
          <a:p>
            <a:pPr>
              <a:lnSpc>
                <a:spcPct val="135000"/>
              </a:lnSpc>
            </a:pPr>
            <a:r>
              <a:rPr kumimoji="1" lang="en-US" altLang="zh-CN" sz="2400" b="1">
                <a:solidFill>
                  <a:srgbClr val="000000"/>
                </a:solidFill>
                <a:latin typeface="楷体_GB2312" pitchFamily="49" charset="-122"/>
                <a:ea typeface="楷体_GB2312" pitchFamily="49" charset="-122"/>
              </a:rPr>
              <a:t>    </a:t>
            </a:r>
            <a:r>
              <a:rPr kumimoji="1" lang="zh-CN" altLang="en-US" sz="2400" b="1">
                <a:solidFill>
                  <a:srgbClr val="000000"/>
                </a:solidFill>
                <a:latin typeface="楷体_GB2312" pitchFamily="49" charset="-122"/>
                <a:ea typeface="楷体_GB2312" pitchFamily="49" charset="-122"/>
              </a:rPr>
              <a:t>二极管是一种非线性器件，因而其电路一般要采用非线性电路的分析方法，相对来说比较复杂，而图解分析法则较简单，但前提条件是已知二极管的</a:t>
            </a:r>
            <a:r>
              <a:rPr kumimoji="1" lang="en-US" altLang="zh-CN" sz="2400" b="1" i="1">
                <a:solidFill>
                  <a:srgbClr val="000000"/>
                </a:solidFill>
                <a:latin typeface="楷体_GB2312" pitchFamily="49" charset="-122"/>
                <a:ea typeface="楷体_GB2312" pitchFamily="49" charset="-122"/>
              </a:rPr>
              <a:t>V </a:t>
            </a:r>
            <a:r>
              <a:rPr kumimoji="1" lang="en-US" altLang="zh-CN" sz="2400" b="1">
                <a:solidFill>
                  <a:srgbClr val="000000"/>
                </a:solidFill>
                <a:latin typeface="楷体_GB2312" pitchFamily="49" charset="-122"/>
                <a:ea typeface="楷体_GB2312" pitchFamily="49" charset="-122"/>
              </a:rPr>
              <a:t>-</a:t>
            </a:r>
            <a:r>
              <a:rPr kumimoji="1" lang="en-US" altLang="zh-CN" sz="2400" b="1" i="1">
                <a:solidFill>
                  <a:srgbClr val="000000"/>
                </a:solidFill>
                <a:latin typeface="楷体_GB2312" pitchFamily="49" charset="-122"/>
                <a:ea typeface="楷体_GB2312" pitchFamily="49" charset="-122"/>
              </a:rPr>
              <a:t>I </a:t>
            </a:r>
            <a:r>
              <a:rPr kumimoji="1" lang="zh-CN" altLang="en-US" sz="2400" b="1">
                <a:solidFill>
                  <a:srgbClr val="000000"/>
                </a:solidFill>
                <a:latin typeface="楷体_GB2312" pitchFamily="49" charset="-122"/>
                <a:ea typeface="楷体_GB2312" pitchFamily="49" charset="-122"/>
              </a:rPr>
              <a:t>特性曲线。</a:t>
            </a:r>
          </a:p>
        </p:txBody>
      </p:sp>
      <p:sp>
        <p:nvSpPr>
          <p:cNvPr id="10" name="Text Box 4"/>
          <p:cNvSpPr txBox="1">
            <a:spLocks noChangeArrowheads="1"/>
          </p:cNvSpPr>
          <p:nvPr/>
        </p:nvSpPr>
        <p:spPr bwMode="auto">
          <a:xfrm>
            <a:off x="574675" y="2789257"/>
            <a:ext cx="6624638" cy="603250"/>
          </a:xfrm>
          <a:prstGeom prst="rect">
            <a:avLst/>
          </a:prstGeom>
          <a:noFill/>
          <a:ln w="19050">
            <a:noFill/>
            <a:miter lim="800000"/>
            <a:headEnd/>
            <a:tailEnd/>
          </a:ln>
        </p:spPr>
        <p:txBody>
          <a:bodyPr>
            <a:spAutoFit/>
          </a:bodyPr>
          <a:lstStyle/>
          <a:p>
            <a:pPr>
              <a:lnSpc>
                <a:spcPct val="140000"/>
              </a:lnSpc>
            </a:pPr>
            <a:r>
              <a:rPr kumimoji="1" lang="zh-CN" altLang="en-US" sz="2400" b="1">
                <a:solidFill>
                  <a:srgbClr val="000000"/>
                </a:solidFill>
                <a:latin typeface="Times New Roman" pitchFamily="18" charset="0"/>
                <a:ea typeface="楷体_GB2312" pitchFamily="49" charset="-122"/>
              </a:rPr>
              <a:t>符号中大小写的含义：</a:t>
            </a:r>
          </a:p>
        </p:txBody>
      </p:sp>
      <p:sp>
        <p:nvSpPr>
          <p:cNvPr id="11" name="Text Box 5"/>
          <p:cNvSpPr txBox="1">
            <a:spLocks noChangeArrowheads="1"/>
          </p:cNvSpPr>
          <p:nvPr/>
        </p:nvSpPr>
        <p:spPr bwMode="auto">
          <a:xfrm>
            <a:off x="1008063" y="3365520"/>
            <a:ext cx="7343775" cy="603250"/>
          </a:xfrm>
          <a:prstGeom prst="rect">
            <a:avLst/>
          </a:prstGeom>
          <a:noFill/>
          <a:ln w="19050">
            <a:noFill/>
            <a:miter lim="800000"/>
            <a:headEnd/>
            <a:tailEnd/>
          </a:ln>
        </p:spPr>
        <p:txBody>
          <a:bodyPr>
            <a:spAutoFit/>
          </a:bodyPr>
          <a:lstStyle/>
          <a:p>
            <a:pPr>
              <a:lnSpc>
                <a:spcPct val="140000"/>
              </a:lnSpc>
            </a:pPr>
            <a:r>
              <a:rPr kumimoji="1" lang="zh-CN" altLang="en-US" sz="2400" b="1">
                <a:solidFill>
                  <a:srgbClr val="000000"/>
                </a:solidFill>
                <a:latin typeface="Times New Roman" pitchFamily="18" charset="0"/>
                <a:ea typeface="楷体_GB2312" pitchFamily="49" charset="-122"/>
              </a:rPr>
              <a:t>大写字母大写下标：静态值（直流），如，</a:t>
            </a:r>
            <a:r>
              <a:rPr kumimoji="1" lang="en-US" altLang="zh-CN" sz="2400" b="1" i="1">
                <a:solidFill>
                  <a:srgbClr val="0000CC"/>
                </a:solidFill>
                <a:latin typeface="Times New Roman" pitchFamily="18" charset="0"/>
                <a:ea typeface="楷体_GB2312" pitchFamily="49" charset="-122"/>
              </a:rPr>
              <a:t>I</a:t>
            </a:r>
            <a:r>
              <a:rPr kumimoji="1" lang="en-US" altLang="zh-CN" sz="2400" b="1" baseline="-25000">
                <a:solidFill>
                  <a:srgbClr val="0000CC"/>
                </a:solidFill>
                <a:latin typeface="Times New Roman" pitchFamily="18" charset="0"/>
                <a:ea typeface="楷体_GB2312" pitchFamily="49" charset="-122"/>
              </a:rPr>
              <a:t>B</a:t>
            </a:r>
          </a:p>
        </p:txBody>
      </p:sp>
      <p:sp>
        <p:nvSpPr>
          <p:cNvPr id="13" name="Text Box 7"/>
          <p:cNvSpPr txBox="1">
            <a:spLocks noChangeArrowheads="1"/>
          </p:cNvSpPr>
          <p:nvPr/>
        </p:nvSpPr>
        <p:spPr bwMode="auto">
          <a:xfrm>
            <a:off x="1008063" y="3870345"/>
            <a:ext cx="7235825" cy="603250"/>
          </a:xfrm>
          <a:prstGeom prst="rect">
            <a:avLst/>
          </a:prstGeom>
          <a:noFill/>
          <a:ln w="19050">
            <a:noFill/>
            <a:miter lim="800000"/>
            <a:headEnd/>
            <a:tailEnd/>
          </a:ln>
        </p:spPr>
        <p:txBody>
          <a:bodyPr>
            <a:spAutoFit/>
          </a:bodyPr>
          <a:lstStyle/>
          <a:p>
            <a:pPr>
              <a:lnSpc>
                <a:spcPct val="140000"/>
              </a:lnSpc>
            </a:pPr>
            <a:r>
              <a:rPr kumimoji="1" lang="zh-CN" altLang="en-US" sz="2400" b="1">
                <a:solidFill>
                  <a:srgbClr val="000000"/>
                </a:solidFill>
                <a:latin typeface="Times New Roman" pitchFamily="18" charset="0"/>
                <a:ea typeface="楷体_GB2312" pitchFamily="49" charset="-122"/>
              </a:rPr>
              <a:t>小写字母大写下标：总量（直流</a:t>
            </a:r>
            <a:r>
              <a:rPr kumimoji="1" lang="en-US" altLang="zh-CN" sz="2400" b="1">
                <a:solidFill>
                  <a:srgbClr val="000000"/>
                </a:solidFill>
                <a:latin typeface="Times New Roman" pitchFamily="18" charset="0"/>
                <a:ea typeface="楷体_GB2312" pitchFamily="49" charset="-122"/>
              </a:rPr>
              <a:t>+</a:t>
            </a:r>
            <a:r>
              <a:rPr kumimoji="1" lang="zh-CN" altLang="en-US" sz="2400" b="1">
                <a:solidFill>
                  <a:srgbClr val="000000"/>
                </a:solidFill>
                <a:latin typeface="Times New Roman" pitchFamily="18" charset="0"/>
                <a:ea typeface="楷体_GB2312" pitchFamily="49" charset="-122"/>
              </a:rPr>
              <a:t>交流），如，</a:t>
            </a:r>
            <a:r>
              <a:rPr kumimoji="1" lang="en-US" altLang="zh-CN" sz="2400" b="1" i="1">
                <a:solidFill>
                  <a:srgbClr val="0000CC"/>
                </a:solidFill>
                <a:latin typeface="Times New Roman" pitchFamily="18" charset="0"/>
                <a:ea typeface="楷体_GB2312" pitchFamily="49" charset="-122"/>
              </a:rPr>
              <a:t>i</a:t>
            </a:r>
            <a:r>
              <a:rPr kumimoji="1" lang="en-US" altLang="zh-CN" sz="2400" b="1" baseline="-25000">
                <a:solidFill>
                  <a:srgbClr val="0000CC"/>
                </a:solidFill>
                <a:latin typeface="Times New Roman" pitchFamily="18" charset="0"/>
                <a:ea typeface="楷体_GB2312" pitchFamily="49" charset="-122"/>
              </a:rPr>
              <a:t>B</a:t>
            </a:r>
          </a:p>
        </p:txBody>
      </p:sp>
      <p:sp>
        <p:nvSpPr>
          <p:cNvPr id="14" name="Text Box 8"/>
          <p:cNvSpPr txBox="1">
            <a:spLocks noChangeArrowheads="1"/>
          </p:cNvSpPr>
          <p:nvPr/>
        </p:nvSpPr>
        <p:spPr bwMode="auto">
          <a:xfrm>
            <a:off x="1008063" y="4373582"/>
            <a:ext cx="6985000" cy="603250"/>
          </a:xfrm>
          <a:prstGeom prst="rect">
            <a:avLst/>
          </a:prstGeom>
          <a:noFill/>
          <a:ln w="19050">
            <a:noFill/>
            <a:miter lim="800000"/>
            <a:headEnd/>
            <a:tailEnd/>
          </a:ln>
        </p:spPr>
        <p:txBody>
          <a:bodyPr>
            <a:spAutoFit/>
          </a:bodyPr>
          <a:lstStyle/>
          <a:p>
            <a:pPr>
              <a:lnSpc>
                <a:spcPct val="140000"/>
              </a:lnSpc>
            </a:pPr>
            <a:r>
              <a:rPr kumimoji="1" lang="zh-CN" altLang="en-US" sz="2400" b="1">
                <a:solidFill>
                  <a:srgbClr val="000000"/>
                </a:solidFill>
                <a:latin typeface="Times New Roman" pitchFamily="18" charset="0"/>
                <a:ea typeface="楷体_GB2312" pitchFamily="49" charset="-122"/>
              </a:rPr>
              <a:t>小写字母小写下标：瞬时值（交流），如，</a:t>
            </a:r>
            <a:r>
              <a:rPr kumimoji="1" lang="en-US" altLang="zh-CN" sz="2400" b="1" i="1">
                <a:solidFill>
                  <a:srgbClr val="0000CC"/>
                </a:solidFill>
                <a:latin typeface="Times New Roman" pitchFamily="18" charset="0"/>
                <a:ea typeface="楷体_GB2312" pitchFamily="49" charset="-122"/>
              </a:rPr>
              <a:t>i</a:t>
            </a:r>
            <a:r>
              <a:rPr kumimoji="1" lang="en-US" altLang="zh-CN" sz="2400" b="1" baseline="-25000">
                <a:solidFill>
                  <a:srgbClr val="0000CC"/>
                </a:solidFill>
                <a:latin typeface="Times New Roman" pitchFamily="18" charset="0"/>
                <a:ea typeface="楷体_GB2312" pitchFamily="49"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trips(down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3" grpId="0" autoUpdateAnimBg="0"/>
      <p:bldP spid="1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日期占位符 1"/>
          <p:cNvSpPr>
            <a:spLocks noGrp="1"/>
          </p:cNvSpPr>
          <p:nvPr>
            <p:ph type="dt" sz="quarter" idx="10"/>
          </p:nvPr>
        </p:nvSpPr>
        <p:spPr>
          <a:noFill/>
        </p:spPr>
        <p:txBody>
          <a:bodyPr/>
          <a:lstStyle/>
          <a:p>
            <a:fld id="{97A7E763-7124-4752-B8E2-65873CEF6F66}" type="datetime1">
              <a:rPr lang="zh-CN" altLang="en-US" smtClean="0">
                <a:latin typeface="Arial" pitchFamily="34" charset="0"/>
              </a:rPr>
              <a:pPr/>
              <a:t>2019-9-25</a:t>
            </a:fld>
            <a:endParaRPr lang="en-US" altLang="zh-CN" smtClean="0">
              <a:latin typeface="Arial" pitchFamily="34" charset="0"/>
            </a:endParaRPr>
          </a:p>
        </p:txBody>
      </p:sp>
      <p:sp>
        <p:nvSpPr>
          <p:cNvPr id="16393"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16394" name="灯片编号占位符 3"/>
          <p:cNvSpPr>
            <a:spLocks noGrp="1"/>
          </p:cNvSpPr>
          <p:nvPr>
            <p:ph type="sldNum" sz="quarter" idx="12"/>
          </p:nvPr>
        </p:nvSpPr>
        <p:spPr>
          <a:noFill/>
        </p:spPr>
        <p:txBody>
          <a:bodyPr/>
          <a:lstStyle/>
          <a:p>
            <a:fld id="{0D06EEB0-8F76-4896-AFA1-0231F66C8AC5}" type="slidenum">
              <a:rPr lang="en-US" altLang="zh-CN" smtClean="0">
                <a:latin typeface="Arial" pitchFamily="34" charset="0"/>
              </a:rPr>
              <a:pPr/>
              <a:t>53</a:t>
            </a:fld>
            <a:endParaRPr lang="en-US" altLang="zh-CN" smtClean="0">
              <a:latin typeface="Arial" pitchFamily="34" charset="0"/>
            </a:endParaRPr>
          </a:p>
        </p:txBody>
      </p:sp>
      <p:grpSp>
        <p:nvGrpSpPr>
          <p:cNvPr id="16395" name="Group 98"/>
          <p:cNvGrpSpPr>
            <a:grpSpLocks/>
          </p:cNvGrpSpPr>
          <p:nvPr/>
        </p:nvGrpSpPr>
        <p:grpSpPr bwMode="auto">
          <a:xfrm>
            <a:off x="4214813" y="1778000"/>
            <a:ext cx="4235450" cy="2762250"/>
            <a:chOff x="2778" y="2351"/>
            <a:chExt cx="2668" cy="1740"/>
          </a:xfrm>
        </p:grpSpPr>
        <p:sp>
          <p:nvSpPr>
            <p:cNvPr id="16405" name="Line 77"/>
            <p:cNvSpPr>
              <a:spLocks noChangeShapeType="1"/>
            </p:cNvSpPr>
            <p:nvPr/>
          </p:nvSpPr>
          <p:spPr bwMode="auto">
            <a:xfrm flipV="1">
              <a:off x="3363" y="2419"/>
              <a:ext cx="0" cy="1672"/>
            </a:xfrm>
            <a:prstGeom prst="line">
              <a:avLst/>
            </a:prstGeom>
            <a:noFill/>
            <a:ln w="12700">
              <a:solidFill>
                <a:schemeClr val="tx1"/>
              </a:solidFill>
              <a:round/>
              <a:headEnd/>
              <a:tailEnd type="triangle" w="med" len="med"/>
            </a:ln>
          </p:spPr>
          <p:txBody>
            <a:bodyPr/>
            <a:lstStyle/>
            <a:p>
              <a:endParaRPr lang="zh-CN" altLang="en-US"/>
            </a:p>
          </p:txBody>
        </p:sp>
        <p:sp>
          <p:nvSpPr>
            <p:cNvPr id="16406" name="Line 78"/>
            <p:cNvSpPr>
              <a:spLocks noChangeShapeType="1"/>
            </p:cNvSpPr>
            <p:nvPr/>
          </p:nvSpPr>
          <p:spPr bwMode="auto">
            <a:xfrm>
              <a:off x="2778" y="3786"/>
              <a:ext cx="2413"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16389" name="Object 79"/>
            <p:cNvGraphicFramePr>
              <a:graphicFrameLocks noChangeAspect="1"/>
            </p:cNvGraphicFramePr>
            <p:nvPr/>
          </p:nvGraphicFramePr>
          <p:xfrm>
            <a:off x="2823" y="2351"/>
            <a:ext cx="527" cy="190"/>
          </p:xfrm>
          <a:graphic>
            <a:graphicData uri="http://schemas.openxmlformats.org/presentationml/2006/ole">
              <p:oleObj spid="_x0000_s16389" name="公式" r:id="rId5" imgW="507780" imgH="215806" progId="Equation.3">
                <p:embed/>
              </p:oleObj>
            </a:graphicData>
          </a:graphic>
        </p:graphicFrame>
        <p:graphicFrame>
          <p:nvGraphicFramePr>
            <p:cNvPr id="16390" name="Object 80"/>
            <p:cNvGraphicFramePr>
              <a:graphicFrameLocks noChangeAspect="1"/>
            </p:cNvGraphicFramePr>
            <p:nvPr/>
          </p:nvGraphicFramePr>
          <p:xfrm>
            <a:off x="4990" y="3835"/>
            <a:ext cx="456" cy="179"/>
          </p:xfrm>
          <a:graphic>
            <a:graphicData uri="http://schemas.openxmlformats.org/presentationml/2006/ole">
              <p:oleObj spid="_x0000_s16390" name="公式" r:id="rId6" imgW="406048" imgH="215713" progId="Equation.3">
                <p:embed/>
              </p:oleObj>
            </a:graphicData>
          </a:graphic>
        </p:graphicFrame>
        <p:graphicFrame>
          <p:nvGraphicFramePr>
            <p:cNvPr id="16391" name="Object 93"/>
            <p:cNvGraphicFramePr>
              <a:graphicFrameLocks noChangeAspect="1"/>
            </p:cNvGraphicFramePr>
            <p:nvPr/>
          </p:nvGraphicFramePr>
          <p:xfrm>
            <a:off x="3185" y="3819"/>
            <a:ext cx="178" cy="144"/>
          </p:xfrm>
          <a:graphic>
            <a:graphicData uri="http://schemas.openxmlformats.org/presentationml/2006/ole">
              <p:oleObj spid="_x0000_s16391" name="公式" r:id="rId7" imgW="126720" imgH="139680" progId="Equation.3">
                <p:embed/>
              </p:oleObj>
            </a:graphicData>
          </a:graphic>
        </p:graphicFrame>
        <p:sp>
          <p:nvSpPr>
            <p:cNvPr id="16407" name="Line 94"/>
            <p:cNvSpPr>
              <a:spLocks noChangeShapeType="1"/>
            </p:cNvSpPr>
            <p:nvPr/>
          </p:nvSpPr>
          <p:spPr bwMode="auto">
            <a:xfrm>
              <a:off x="2905" y="3786"/>
              <a:ext cx="458" cy="0"/>
            </a:xfrm>
            <a:prstGeom prst="line">
              <a:avLst/>
            </a:prstGeom>
            <a:noFill/>
            <a:ln w="38100">
              <a:solidFill>
                <a:srgbClr val="3366FF"/>
              </a:solidFill>
              <a:round/>
              <a:headEnd/>
              <a:tailEnd/>
            </a:ln>
          </p:spPr>
          <p:txBody>
            <a:bodyPr/>
            <a:lstStyle/>
            <a:p>
              <a:endParaRPr lang="zh-CN" altLang="en-US"/>
            </a:p>
          </p:txBody>
        </p:sp>
        <p:sp>
          <p:nvSpPr>
            <p:cNvPr id="16408" name="Line 95"/>
            <p:cNvSpPr>
              <a:spLocks noChangeShapeType="1"/>
            </p:cNvSpPr>
            <p:nvPr/>
          </p:nvSpPr>
          <p:spPr bwMode="auto">
            <a:xfrm>
              <a:off x="3363" y="3786"/>
              <a:ext cx="431" cy="0"/>
            </a:xfrm>
            <a:prstGeom prst="line">
              <a:avLst/>
            </a:prstGeom>
            <a:noFill/>
            <a:ln w="38100">
              <a:solidFill>
                <a:srgbClr val="FF00FF"/>
              </a:solidFill>
              <a:round/>
              <a:headEnd/>
              <a:tailEnd/>
            </a:ln>
          </p:spPr>
          <p:txBody>
            <a:bodyPr/>
            <a:lstStyle/>
            <a:p>
              <a:endParaRPr lang="zh-CN" altLang="en-US"/>
            </a:p>
          </p:txBody>
        </p:sp>
        <p:sp>
          <p:nvSpPr>
            <p:cNvPr id="16409" name="Freeform 96"/>
            <p:cNvSpPr>
              <a:spLocks/>
            </p:cNvSpPr>
            <p:nvPr/>
          </p:nvSpPr>
          <p:spPr bwMode="auto">
            <a:xfrm>
              <a:off x="3769" y="2744"/>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38100">
              <a:solidFill>
                <a:srgbClr val="FF00FF"/>
              </a:solidFill>
              <a:round/>
              <a:headEnd/>
              <a:tailEnd/>
            </a:ln>
          </p:spPr>
          <p:txBody>
            <a:bodyPr/>
            <a:lstStyle/>
            <a:p>
              <a:endParaRPr lang="zh-CN" altLang="en-US"/>
            </a:p>
          </p:txBody>
        </p:sp>
      </p:grpSp>
      <p:sp>
        <p:nvSpPr>
          <p:cNvPr id="191587" name="Line 99"/>
          <p:cNvSpPr>
            <a:spLocks noChangeShapeType="1"/>
          </p:cNvSpPr>
          <p:nvPr/>
        </p:nvSpPr>
        <p:spPr bwMode="auto">
          <a:xfrm flipV="1">
            <a:off x="6230938" y="2886075"/>
            <a:ext cx="646112" cy="361950"/>
          </a:xfrm>
          <a:prstGeom prst="line">
            <a:avLst/>
          </a:prstGeom>
          <a:noFill/>
          <a:ln w="12700">
            <a:solidFill>
              <a:srgbClr val="FF0000"/>
            </a:solidFill>
            <a:round/>
            <a:headEnd/>
            <a:tailEnd type="triangle" w="med" len="med"/>
          </a:ln>
        </p:spPr>
        <p:txBody>
          <a:bodyPr/>
          <a:lstStyle/>
          <a:p>
            <a:endParaRPr lang="zh-CN" altLang="en-US"/>
          </a:p>
        </p:txBody>
      </p:sp>
      <p:sp>
        <p:nvSpPr>
          <p:cNvPr id="191588" name="Text Box 100"/>
          <p:cNvSpPr txBox="1">
            <a:spLocks noChangeArrowheads="1"/>
          </p:cNvSpPr>
          <p:nvPr/>
        </p:nvSpPr>
        <p:spPr bwMode="auto">
          <a:xfrm>
            <a:off x="6877050" y="1843088"/>
            <a:ext cx="1854200" cy="1633537"/>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二极管两端电压</a:t>
            </a:r>
            <a:r>
              <a:rPr lang="en-US" altLang="zh-CN" sz="2000" b="1">
                <a:solidFill>
                  <a:srgbClr val="FF0000"/>
                </a:solidFill>
              </a:rPr>
              <a:t>V</a:t>
            </a:r>
            <a:r>
              <a:rPr lang="en-US" altLang="zh-CN" sz="2000" b="1" baseline="-25000">
                <a:solidFill>
                  <a:srgbClr val="FF0000"/>
                </a:solidFill>
              </a:rPr>
              <a:t>D</a:t>
            </a:r>
            <a:r>
              <a:rPr lang="zh-CN" altLang="en-US" sz="2000" b="1"/>
              <a:t>与流过二极管电流</a:t>
            </a:r>
            <a:r>
              <a:rPr lang="en-US" altLang="zh-CN" sz="2000" b="1">
                <a:solidFill>
                  <a:srgbClr val="FF0000"/>
                </a:solidFill>
              </a:rPr>
              <a:t>I</a:t>
            </a:r>
            <a:r>
              <a:rPr lang="en-US" altLang="zh-CN" sz="2000" b="1" baseline="-25000">
                <a:solidFill>
                  <a:srgbClr val="FF0000"/>
                </a:solidFill>
              </a:rPr>
              <a:t>D</a:t>
            </a:r>
            <a:r>
              <a:rPr lang="zh-CN" altLang="en-US" sz="2000" b="1"/>
              <a:t>所满足的</a:t>
            </a:r>
            <a:r>
              <a:rPr lang="zh-CN" altLang="en-US" sz="2000" b="1">
                <a:solidFill>
                  <a:srgbClr val="FF0000"/>
                </a:solidFill>
              </a:rPr>
              <a:t>非线性关系。</a:t>
            </a:r>
            <a:endParaRPr lang="zh-CN" altLang="en-US" sz="2000" b="1"/>
          </a:p>
        </p:txBody>
      </p:sp>
      <p:sp>
        <p:nvSpPr>
          <p:cNvPr id="45" name="Rectangle 2">
            <a:hlinkClick r:id="rId8" action="ppaction://hlinksldjump"/>
          </p:cNvPr>
          <p:cNvSpPr>
            <a:spLocks noChangeArrowheads="1"/>
          </p:cNvSpPr>
          <p:nvPr/>
        </p:nvSpPr>
        <p:spPr bwMode="auto">
          <a:xfrm>
            <a:off x="0" y="571500"/>
            <a:ext cx="8851900" cy="933450"/>
          </a:xfrm>
          <a:prstGeom prst="rect">
            <a:avLst/>
          </a:prstGeom>
          <a:solidFill>
            <a:srgbClr val="FFFFFF"/>
          </a:solidFill>
          <a:ln>
            <a:noFill/>
          </a:ln>
          <a:extLst>
            <a:ext uri="{91240B29-F687-4F45-9708-019B960494DF}"/>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300" kern="0" dirty="0" smtClean="0">
                <a:solidFill>
                  <a:srgbClr val="000000"/>
                </a:solidFill>
                <a:latin typeface="Times New Roman" pitchFamily="18" charset="0"/>
              </a:rPr>
              <a:t>例</a:t>
            </a:r>
            <a:r>
              <a:rPr lang="en-US" altLang="zh-CN" sz="2300" kern="0" dirty="0" smtClean="0">
                <a:solidFill>
                  <a:srgbClr val="000000"/>
                </a:solidFill>
                <a:latin typeface="Times New Roman" pitchFamily="18" charset="0"/>
              </a:rPr>
              <a:t>3.4.1  </a:t>
            </a:r>
            <a:r>
              <a:rPr lang="zh-CN" altLang="en-US" sz="2300" kern="0" dirty="0" smtClean="0">
                <a:solidFill>
                  <a:srgbClr val="000000"/>
                </a:solidFill>
                <a:latin typeface="Times New Roman" pitchFamily="18" charset="0"/>
              </a:rPr>
              <a:t>电路如图所示，已知二极管的</a:t>
            </a:r>
            <a:r>
              <a:rPr lang="en-US" altLang="zh-CN" sz="2300" i="1" kern="0" dirty="0" smtClean="0">
                <a:solidFill>
                  <a:srgbClr val="000000"/>
                </a:solidFill>
                <a:latin typeface="Times New Roman" pitchFamily="18" charset="0"/>
              </a:rPr>
              <a:t>V</a:t>
            </a:r>
            <a:r>
              <a:rPr lang="en-US" altLang="zh-CN" sz="2300" kern="0" dirty="0" smtClean="0">
                <a:solidFill>
                  <a:srgbClr val="000000"/>
                </a:solidFill>
                <a:latin typeface="Times New Roman" pitchFamily="18" charset="0"/>
              </a:rPr>
              <a:t>-</a:t>
            </a:r>
            <a:r>
              <a:rPr lang="en-US" altLang="zh-CN" sz="2300" i="1" kern="0" dirty="0" smtClean="0">
                <a:solidFill>
                  <a:srgbClr val="000000"/>
                </a:solidFill>
                <a:latin typeface="Times New Roman" pitchFamily="18" charset="0"/>
              </a:rPr>
              <a:t>I</a:t>
            </a:r>
            <a:r>
              <a:rPr lang="zh-CN" altLang="en-US" sz="2300" kern="0" dirty="0" smtClean="0">
                <a:solidFill>
                  <a:srgbClr val="000000"/>
                </a:solidFill>
                <a:latin typeface="Times New Roman" pitchFamily="18" charset="0"/>
              </a:rPr>
              <a:t>特性曲线、电源</a:t>
            </a:r>
            <a:r>
              <a:rPr lang="en-US" altLang="zh-CN" sz="2300" i="1" kern="0" dirty="0" smtClean="0">
                <a:solidFill>
                  <a:srgbClr val="000000"/>
                </a:solidFill>
                <a:latin typeface="Times New Roman" pitchFamily="18" charset="0"/>
              </a:rPr>
              <a:t>V</a:t>
            </a:r>
            <a:r>
              <a:rPr lang="en-US" altLang="zh-CN" sz="2300" kern="0" baseline="-30000" dirty="0" smtClean="0">
                <a:solidFill>
                  <a:srgbClr val="000000"/>
                </a:solidFill>
                <a:latin typeface="Times New Roman" pitchFamily="18" charset="0"/>
              </a:rPr>
              <a:t>DD</a:t>
            </a:r>
            <a:r>
              <a:rPr lang="zh-CN" altLang="en-US" sz="2300" kern="0" dirty="0" smtClean="0">
                <a:solidFill>
                  <a:srgbClr val="000000"/>
                </a:solidFill>
                <a:latin typeface="Times New Roman" pitchFamily="18" charset="0"/>
              </a:rPr>
              <a:t>和电阻</a:t>
            </a:r>
            <a:r>
              <a:rPr lang="en-US" altLang="zh-CN" sz="2300" i="1" kern="0" dirty="0" smtClean="0">
                <a:solidFill>
                  <a:srgbClr val="000000"/>
                </a:solidFill>
                <a:latin typeface="Times New Roman" pitchFamily="18" charset="0"/>
              </a:rPr>
              <a:t>R</a:t>
            </a:r>
            <a:r>
              <a:rPr lang="zh-CN" altLang="en-US" sz="2300" kern="0" dirty="0" smtClean="0">
                <a:solidFill>
                  <a:srgbClr val="000000"/>
                </a:solidFill>
                <a:latin typeface="Times New Roman" pitchFamily="18" charset="0"/>
              </a:rPr>
              <a:t>，求二极管两端电压</a:t>
            </a:r>
            <a:r>
              <a:rPr lang="en-US" altLang="zh-CN" sz="2300" i="1" kern="0" dirty="0" err="1" smtClean="0">
                <a:solidFill>
                  <a:srgbClr val="000000"/>
                </a:solidFill>
                <a:latin typeface="Book Antiqua" pitchFamily="18" charset="0"/>
              </a:rPr>
              <a:t>v</a:t>
            </a:r>
            <a:r>
              <a:rPr lang="en-US" altLang="zh-CN" sz="2300" kern="0" baseline="-30000" dirty="0" err="1" smtClean="0">
                <a:solidFill>
                  <a:srgbClr val="000000"/>
                </a:solidFill>
                <a:latin typeface="Times New Roman" pitchFamily="18" charset="0"/>
              </a:rPr>
              <a:t>D</a:t>
            </a:r>
            <a:r>
              <a:rPr lang="zh-CN" altLang="en-US" sz="2300" kern="0" dirty="0" smtClean="0">
                <a:solidFill>
                  <a:srgbClr val="000000"/>
                </a:solidFill>
                <a:latin typeface="Times New Roman" pitchFamily="18" charset="0"/>
              </a:rPr>
              <a:t>和流过二极管的电流</a:t>
            </a:r>
            <a:r>
              <a:rPr lang="en-US" altLang="zh-CN" sz="2300" i="1" kern="0" dirty="0" err="1" smtClean="0">
                <a:solidFill>
                  <a:srgbClr val="000000"/>
                </a:solidFill>
                <a:latin typeface="Times New Roman" pitchFamily="18" charset="0"/>
              </a:rPr>
              <a:t>i</a:t>
            </a:r>
            <a:r>
              <a:rPr lang="en-US" altLang="zh-CN" sz="2300" kern="0" baseline="-30000" dirty="0" err="1" smtClean="0">
                <a:solidFill>
                  <a:srgbClr val="000000"/>
                </a:solidFill>
                <a:latin typeface="Times New Roman" pitchFamily="18" charset="0"/>
              </a:rPr>
              <a:t>D</a:t>
            </a:r>
            <a:r>
              <a:rPr lang="en-US" altLang="zh-CN" sz="2300" kern="0" baseline="-30000" dirty="0" smtClean="0">
                <a:solidFill>
                  <a:srgbClr val="000000"/>
                </a:solidFill>
                <a:latin typeface="Times New Roman" pitchFamily="18" charset="0"/>
              </a:rPr>
              <a:t> </a:t>
            </a:r>
            <a:r>
              <a:rPr lang="zh-CN" altLang="en-US" sz="2300" kern="0" dirty="0" smtClean="0">
                <a:solidFill>
                  <a:srgbClr val="000000"/>
                </a:solidFill>
                <a:latin typeface="Times New Roman" pitchFamily="18" charset="0"/>
              </a:rPr>
              <a:t>。 </a:t>
            </a:r>
          </a:p>
        </p:txBody>
      </p:sp>
      <p:graphicFrame>
        <p:nvGraphicFramePr>
          <p:cNvPr id="16386" name="Object 4"/>
          <p:cNvGraphicFramePr>
            <a:graphicFrameLocks noChangeAspect="1"/>
          </p:cNvGraphicFramePr>
          <p:nvPr/>
        </p:nvGraphicFramePr>
        <p:xfrm>
          <a:off x="55563" y="1744663"/>
          <a:ext cx="3297237" cy="2039937"/>
        </p:xfrm>
        <a:graphic>
          <a:graphicData uri="http://schemas.openxmlformats.org/presentationml/2006/ole">
            <p:oleObj spid="_x0000_s16386" name="图片" r:id="rId9" imgW="1657350" imgH="1019175" progId="Word.Picture.8">
              <p:embed/>
            </p:oleObj>
          </a:graphicData>
        </a:graphic>
      </p:graphicFrame>
      <p:sp>
        <p:nvSpPr>
          <p:cNvPr id="47" name="Line 28"/>
          <p:cNvSpPr>
            <a:spLocks noChangeShapeType="1"/>
          </p:cNvSpPr>
          <p:nvPr/>
        </p:nvSpPr>
        <p:spPr bwMode="auto">
          <a:xfrm>
            <a:off x="1835150" y="1882775"/>
            <a:ext cx="0" cy="2124075"/>
          </a:xfrm>
          <a:prstGeom prst="line">
            <a:avLst/>
          </a:prstGeom>
          <a:noFill/>
          <a:ln w="19050">
            <a:solidFill>
              <a:srgbClr val="FF0000"/>
            </a:solidFill>
            <a:prstDash val="dash"/>
            <a:round/>
            <a:headEnd/>
            <a:tailEnd/>
          </a:ln>
        </p:spPr>
        <p:txBody>
          <a:bodyPr wrap="none"/>
          <a:lstStyle/>
          <a:p>
            <a:endParaRPr lang="zh-CN" altLang="en-US"/>
          </a:p>
        </p:txBody>
      </p:sp>
      <p:grpSp>
        <p:nvGrpSpPr>
          <p:cNvPr id="3" name="Group 5"/>
          <p:cNvGrpSpPr>
            <a:grpSpLocks/>
          </p:cNvGrpSpPr>
          <p:nvPr/>
        </p:nvGrpSpPr>
        <p:grpSpPr bwMode="auto">
          <a:xfrm>
            <a:off x="246063" y="4421188"/>
            <a:ext cx="6400800" cy="736600"/>
            <a:chOff x="144" y="2832"/>
            <a:chExt cx="4032" cy="464"/>
          </a:xfrm>
        </p:grpSpPr>
        <p:sp>
          <p:nvSpPr>
            <p:cNvPr id="49" name="Rectangle 6"/>
            <p:cNvSpPr>
              <a:spLocks noChangeArrowheads="1"/>
            </p:cNvSpPr>
            <p:nvPr/>
          </p:nvSpPr>
          <p:spPr bwMode="auto">
            <a:xfrm>
              <a:off x="144" y="2856"/>
              <a:ext cx="4032" cy="323"/>
            </a:xfrm>
            <a:prstGeom prst="rect">
              <a:avLst/>
            </a:prstGeom>
            <a:noFill/>
            <a:ln>
              <a:noFill/>
            </a:ln>
            <a:extLst>
              <a:ext uri="{909E8E84-426E-40DD-AFC4-6F175D3DCCD1}"/>
              <a:ext uri="{91240B29-F687-4F45-9708-019B960494DF}"/>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300" kern="0" smtClean="0">
                  <a:solidFill>
                    <a:srgbClr val="000000"/>
                  </a:solidFill>
                  <a:latin typeface="楷体_GB2312" pitchFamily="49" charset="-122"/>
                </a:rPr>
                <a:t>解：由电路的</a:t>
              </a:r>
              <a:r>
                <a:rPr lang="en-US" altLang="zh-CN" sz="2300" kern="0" smtClean="0">
                  <a:solidFill>
                    <a:srgbClr val="000000"/>
                  </a:solidFill>
                  <a:latin typeface="楷体_GB2312" pitchFamily="49" charset="-122"/>
                </a:rPr>
                <a:t>KVL</a:t>
              </a:r>
              <a:r>
                <a:rPr lang="zh-CN" altLang="en-US" sz="2300" kern="0" smtClean="0">
                  <a:solidFill>
                    <a:srgbClr val="000000"/>
                  </a:solidFill>
                  <a:latin typeface="楷体_GB2312" pitchFamily="49" charset="-122"/>
                </a:rPr>
                <a:t>方程，可得 </a:t>
              </a:r>
            </a:p>
          </p:txBody>
        </p:sp>
        <p:graphicFrame>
          <p:nvGraphicFramePr>
            <p:cNvPr id="16388" name="Object 7"/>
            <p:cNvGraphicFramePr>
              <a:graphicFrameLocks noChangeAspect="1"/>
            </p:cNvGraphicFramePr>
            <p:nvPr/>
          </p:nvGraphicFramePr>
          <p:xfrm>
            <a:off x="2736" y="2832"/>
            <a:ext cx="1080" cy="464"/>
          </p:xfrm>
          <a:graphic>
            <a:graphicData uri="http://schemas.openxmlformats.org/presentationml/2006/ole">
              <p:oleObj spid="_x0000_s16388" name="Equation" r:id="rId10" imgW="863225" imgH="368140" progId="Equation.3">
                <p:embed/>
              </p:oleObj>
            </a:graphicData>
          </a:graphic>
        </p:graphicFrame>
      </p:grpSp>
      <p:grpSp>
        <p:nvGrpSpPr>
          <p:cNvPr id="4" name="Group 8"/>
          <p:cNvGrpSpPr>
            <a:grpSpLocks/>
          </p:cNvGrpSpPr>
          <p:nvPr/>
        </p:nvGrpSpPr>
        <p:grpSpPr bwMode="auto">
          <a:xfrm>
            <a:off x="523875" y="5214938"/>
            <a:ext cx="2987675" cy="736600"/>
            <a:chOff x="432" y="3192"/>
            <a:chExt cx="1882" cy="464"/>
          </a:xfrm>
        </p:grpSpPr>
        <p:graphicFrame>
          <p:nvGraphicFramePr>
            <p:cNvPr id="16387" name="Object 9"/>
            <p:cNvGraphicFramePr>
              <a:graphicFrameLocks noChangeAspect="1"/>
            </p:cNvGraphicFramePr>
            <p:nvPr/>
          </p:nvGraphicFramePr>
          <p:xfrm>
            <a:off x="768" y="3192"/>
            <a:ext cx="1546" cy="464"/>
          </p:xfrm>
          <a:graphic>
            <a:graphicData uri="http://schemas.openxmlformats.org/presentationml/2006/ole">
              <p:oleObj spid="_x0000_s16387" name="Equation" r:id="rId11" imgW="1219200" imgH="368300" progId="Equation.3">
                <p:embed/>
              </p:oleObj>
            </a:graphicData>
          </a:graphic>
        </p:graphicFrame>
        <p:sp>
          <p:nvSpPr>
            <p:cNvPr id="53" name="Rectangle 10">
              <a:hlinkClick r:id="rId8" action="ppaction://hlinksldjump"/>
            </p:cNvPr>
            <p:cNvSpPr>
              <a:spLocks noChangeArrowheads="1"/>
            </p:cNvSpPr>
            <p:nvPr/>
          </p:nvSpPr>
          <p:spPr bwMode="auto">
            <a:xfrm>
              <a:off x="432" y="3240"/>
              <a:ext cx="432" cy="323"/>
            </a:xfrm>
            <a:prstGeom prst="rect">
              <a:avLst/>
            </a:prstGeom>
            <a:noFill/>
            <a:ln>
              <a:noFill/>
            </a:ln>
            <a:extLst>
              <a:ext uri="{909E8E84-426E-40DD-AFC4-6F175D3DCCD1}"/>
              <a:ext uri="{91240B29-F687-4F45-9708-019B960494DF}"/>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300" kern="0" smtClean="0">
                  <a:solidFill>
                    <a:srgbClr val="000000"/>
                  </a:solidFill>
                  <a:latin typeface="楷体_GB2312" pitchFamily="49" charset="-122"/>
                </a:rPr>
                <a:t>即 </a:t>
              </a:r>
            </a:p>
          </p:txBody>
        </p:sp>
      </p:grpSp>
      <p:sp>
        <p:nvSpPr>
          <p:cNvPr id="54" name="Rectangle 11"/>
          <p:cNvSpPr>
            <a:spLocks noChangeArrowheads="1"/>
          </p:cNvSpPr>
          <p:nvPr/>
        </p:nvSpPr>
        <p:spPr bwMode="auto">
          <a:xfrm>
            <a:off x="3810000" y="5373688"/>
            <a:ext cx="5334000" cy="512762"/>
          </a:xfrm>
          <a:prstGeom prst="rect">
            <a:avLst/>
          </a:prstGeom>
          <a:noFill/>
          <a:ln>
            <a:noFill/>
          </a:ln>
          <a:extLst>
            <a:ext uri="{909E8E84-426E-40DD-AFC4-6F175D3DCCD1}"/>
            <a:ext uri="{91240B29-F687-4F45-9708-019B960494DF}"/>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300" kern="0" dirty="0" smtClean="0">
                <a:solidFill>
                  <a:srgbClr val="000000"/>
                </a:solidFill>
              </a:rPr>
              <a:t>是一条斜率为</a:t>
            </a:r>
            <a:r>
              <a:rPr lang="en-US" altLang="zh-CN" sz="2300" kern="0" dirty="0" smtClean="0">
                <a:solidFill>
                  <a:srgbClr val="000000"/>
                </a:solidFill>
                <a:latin typeface="Times New Roman" pitchFamily="18" charset="0"/>
              </a:rPr>
              <a:t>-1/</a:t>
            </a:r>
            <a:r>
              <a:rPr lang="en-US" altLang="zh-CN" sz="2300" i="1" kern="0" dirty="0" smtClean="0">
                <a:solidFill>
                  <a:srgbClr val="000000"/>
                </a:solidFill>
                <a:latin typeface="Times New Roman" pitchFamily="18" charset="0"/>
              </a:rPr>
              <a:t>R</a:t>
            </a:r>
            <a:r>
              <a:rPr lang="zh-CN" altLang="en-US" sz="2300" kern="0" dirty="0" smtClean="0">
                <a:solidFill>
                  <a:srgbClr val="000000"/>
                </a:solidFill>
              </a:rPr>
              <a:t>的直线，称为</a:t>
            </a:r>
            <a:r>
              <a:rPr lang="zh-CN" altLang="en-US" sz="2300" kern="0" dirty="0" smtClean="0">
                <a:solidFill>
                  <a:srgbClr val="FF0000"/>
                </a:solidFill>
              </a:rPr>
              <a:t>负载线</a:t>
            </a:r>
            <a:r>
              <a:rPr lang="zh-CN" altLang="en-US" sz="2300" kern="0" dirty="0" smtClean="0">
                <a:solidFill>
                  <a:srgbClr val="0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1587"/>
                                        </p:tgtEl>
                                        <p:attrNameLst>
                                          <p:attrName>style.visibility</p:attrName>
                                        </p:attrNameLst>
                                      </p:cBhvr>
                                      <p:to>
                                        <p:strVal val="visible"/>
                                      </p:to>
                                    </p:set>
                                    <p:animEffect transition="in" filter="blinds(horizontal)">
                                      <p:cBhvr>
                                        <p:cTn id="12" dur="500"/>
                                        <p:tgtEl>
                                          <p:spTgt spid="191587"/>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91588"/>
                                        </p:tgtEl>
                                        <p:attrNameLst>
                                          <p:attrName>style.visibility</p:attrName>
                                        </p:attrNameLst>
                                      </p:cBhvr>
                                      <p:to>
                                        <p:strVal val="visible"/>
                                      </p:to>
                                    </p:set>
                                    <p:animEffect transition="in" filter="blinds(horizontal)">
                                      <p:cBhvr>
                                        <p:cTn id="15" dur="500"/>
                                        <p:tgtEl>
                                          <p:spTgt spid="19158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Righ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trips(downRigh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strips(downRight)">
                                      <p:cBhvr>
                                        <p:cTn id="3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87" grpId="0" animBg="1"/>
      <p:bldP spid="191588" grpId="0"/>
      <p:bldP spid="47" grpId="0" animBg="1"/>
      <p:bldP spid="5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日期占位符 1"/>
          <p:cNvSpPr>
            <a:spLocks noGrp="1"/>
          </p:cNvSpPr>
          <p:nvPr>
            <p:ph type="dt" sz="quarter" idx="10"/>
          </p:nvPr>
        </p:nvSpPr>
        <p:spPr>
          <a:noFill/>
        </p:spPr>
        <p:txBody>
          <a:bodyPr/>
          <a:lstStyle/>
          <a:p>
            <a:fld id="{0B250197-9519-4504-82D3-C753143B6794}" type="datetime1">
              <a:rPr lang="zh-CN" altLang="en-US" smtClean="0">
                <a:latin typeface="Arial" pitchFamily="34" charset="0"/>
              </a:rPr>
              <a:pPr/>
              <a:t>2019-9-25</a:t>
            </a:fld>
            <a:endParaRPr lang="en-US" altLang="zh-CN" smtClean="0">
              <a:latin typeface="Arial" pitchFamily="34" charset="0"/>
            </a:endParaRPr>
          </a:p>
        </p:txBody>
      </p:sp>
      <p:sp>
        <p:nvSpPr>
          <p:cNvPr id="1742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17426" name="灯片编号占位符 3"/>
          <p:cNvSpPr>
            <a:spLocks noGrp="1"/>
          </p:cNvSpPr>
          <p:nvPr>
            <p:ph type="sldNum" sz="quarter" idx="12"/>
          </p:nvPr>
        </p:nvSpPr>
        <p:spPr>
          <a:noFill/>
        </p:spPr>
        <p:txBody>
          <a:bodyPr/>
          <a:lstStyle/>
          <a:p>
            <a:fld id="{D44AA91E-D0DF-4EA8-BB6B-18EBA24FF495}" type="slidenum">
              <a:rPr lang="en-US" altLang="zh-CN" smtClean="0">
                <a:latin typeface="Arial" pitchFamily="34" charset="0"/>
              </a:rPr>
              <a:pPr/>
              <a:t>54</a:t>
            </a:fld>
            <a:endParaRPr lang="en-US" altLang="zh-CN" smtClean="0">
              <a:latin typeface="Arial" pitchFamily="34" charset="0"/>
            </a:endParaRPr>
          </a:p>
        </p:txBody>
      </p:sp>
      <p:grpSp>
        <p:nvGrpSpPr>
          <p:cNvPr id="2" name="Group 66"/>
          <p:cNvGrpSpPr>
            <a:grpSpLocks/>
          </p:cNvGrpSpPr>
          <p:nvPr/>
        </p:nvGrpSpPr>
        <p:grpSpPr bwMode="auto">
          <a:xfrm>
            <a:off x="4881563" y="566738"/>
            <a:ext cx="2997200" cy="2224087"/>
            <a:chOff x="3075" y="357"/>
            <a:chExt cx="1888" cy="1401"/>
          </a:xfrm>
        </p:grpSpPr>
        <p:sp>
          <p:nvSpPr>
            <p:cNvPr id="17457" name="Line 40"/>
            <p:cNvSpPr>
              <a:spLocks noChangeShapeType="1"/>
            </p:cNvSpPr>
            <p:nvPr/>
          </p:nvSpPr>
          <p:spPr bwMode="auto">
            <a:xfrm>
              <a:off x="3362" y="611"/>
              <a:ext cx="1474" cy="939"/>
            </a:xfrm>
            <a:prstGeom prst="line">
              <a:avLst/>
            </a:prstGeom>
            <a:noFill/>
            <a:ln w="38100">
              <a:solidFill>
                <a:srgbClr val="3366FF"/>
              </a:solidFill>
              <a:round/>
              <a:headEnd/>
              <a:tailEnd/>
            </a:ln>
          </p:spPr>
          <p:txBody>
            <a:bodyPr/>
            <a:lstStyle/>
            <a:p>
              <a:endParaRPr lang="zh-CN" altLang="en-US"/>
            </a:p>
          </p:txBody>
        </p:sp>
        <p:graphicFrame>
          <p:nvGraphicFramePr>
            <p:cNvPr id="17422" name="Object 44"/>
            <p:cNvGraphicFramePr>
              <a:graphicFrameLocks noChangeAspect="1"/>
            </p:cNvGraphicFramePr>
            <p:nvPr/>
          </p:nvGraphicFramePr>
          <p:xfrm>
            <a:off x="3075" y="357"/>
            <a:ext cx="288" cy="390"/>
          </p:xfrm>
          <a:graphic>
            <a:graphicData uri="http://schemas.openxmlformats.org/presentationml/2006/ole">
              <p:oleObj spid="_x0000_s17422" name="公式" r:id="rId5" imgW="304536" imgH="406048" progId="Equation.3">
                <p:embed/>
              </p:oleObj>
            </a:graphicData>
          </a:graphic>
        </p:graphicFrame>
        <p:graphicFrame>
          <p:nvGraphicFramePr>
            <p:cNvPr id="17423" name="Object 65"/>
            <p:cNvGraphicFramePr>
              <a:graphicFrameLocks noChangeAspect="1"/>
            </p:cNvGraphicFramePr>
            <p:nvPr/>
          </p:nvGraphicFramePr>
          <p:xfrm>
            <a:off x="4711" y="1550"/>
            <a:ext cx="252" cy="208"/>
          </p:xfrm>
          <a:graphic>
            <a:graphicData uri="http://schemas.openxmlformats.org/presentationml/2006/ole">
              <p:oleObj spid="_x0000_s17423" name="公式" r:id="rId6" imgW="266353" imgH="215619" progId="Equation.3">
                <p:embed/>
              </p:oleObj>
            </a:graphicData>
          </a:graphic>
        </p:graphicFrame>
      </p:grpSp>
      <p:grpSp>
        <p:nvGrpSpPr>
          <p:cNvPr id="17428" name="Group 5"/>
          <p:cNvGrpSpPr>
            <a:grpSpLocks/>
          </p:cNvGrpSpPr>
          <p:nvPr/>
        </p:nvGrpSpPr>
        <p:grpSpPr bwMode="auto">
          <a:xfrm>
            <a:off x="498475" y="768350"/>
            <a:ext cx="3114675" cy="1692275"/>
            <a:chOff x="116" y="2694"/>
            <a:chExt cx="1962" cy="1066"/>
          </a:xfrm>
        </p:grpSpPr>
        <p:graphicFrame>
          <p:nvGraphicFramePr>
            <p:cNvPr id="17416" name="Object 6"/>
            <p:cNvGraphicFramePr>
              <a:graphicFrameLocks noChangeAspect="1"/>
            </p:cNvGraphicFramePr>
            <p:nvPr/>
          </p:nvGraphicFramePr>
          <p:xfrm>
            <a:off x="1414" y="2694"/>
            <a:ext cx="187" cy="248"/>
          </p:xfrm>
          <a:graphic>
            <a:graphicData uri="http://schemas.openxmlformats.org/presentationml/2006/ole">
              <p:oleObj spid="_x0000_s17416" name="公式" r:id="rId7" imgW="164885" imgH="215619" progId="Equation.3">
                <p:embed/>
              </p:oleObj>
            </a:graphicData>
          </a:graphic>
        </p:graphicFrame>
        <p:sp>
          <p:nvSpPr>
            <p:cNvPr id="17442" name="Rectangle 7"/>
            <p:cNvSpPr>
              <a:spLocks noChangeArrowheads="1"/>
            </p:cNvSpPr>
            <p:nvPr/>
          </p:nvSpPr>
          <p:spPr bwMode="auto">
            <a:xfrm rot="5400000">
              <a:off x="972" y="2868"/>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17417" name="Object 8"/>
            <p:cNvGraphicFramePr>
              <a:graphicFrameLocks noChangeAspect="1"/>
            </p:cNvGraphicFramePr>
            <p:nvPr/>
          </p:nvGraphicFramePr>
          <p:xfrm>
            <a:off x="1889" y="3151"/>
            <a:ext cx="102" cy="101"/>
          </p:xfrm>
          <a:graphic>
            <a:graphicData uri="http://schemas.openxmlformats.org/presentationml/2006/ole">
              <p:oleObj spid="_x0000_s17417" name="公式" r:id="rId8" imgW="139700" imgH="139700" progId="Equation.3">
                <p:embed/>
              </p:oleObj>
            </a:graphicData>
          </a:graphic>
        </p:graphicFrame>
        <p:graphicFrame>
          <p:nvGraphicFramePr>
            <p:cNvPr id="17418" name="Object 9"/>
            <p:cNvGraphicFramePr>
              <a:graphicFrameLocks noChangeAspect="1"/>
            </p:cNvGraphicFramePr>
            <p:nvPr/>
          </p:nvGraphicFramePr>
          <p:xfrm>
            <a:off x="1864" y="3540"/>
            <a:ext cx="173" cy="93"/>
          </p:xfrm>
          <a:graphic>
            <a:graphicData uri="http://schemas.openxmlformats.org/presentationml/2006/ole">
              <p:oleObj spid="_x0000_s17418" name="公式" r:id="rId9" imgW="139518" imgH="76101" progId="Equation.3">
                <p:embed/>
              </p:oleObj>
            </a:graphicData>
          </a:graphic>
        </p:graphicFrame>
        <p:graphicFrame>
          <p:nvGraphicFramePr>
            <p:cNvPr id="17419" name="Object 10"/>
            <p:cNvGraphicFramePr>
              <a:graphicFrameLocks noChangeAspect="1"/>
            </p:cNvGraphicFramePr>
            <p:nvPr/>
          </p:nvGraphicFramePr>
          <p:xfrm>
            <a:off x="1864" y="3259"/>
            <a:ext cx="214" cy="240"/>
          </p:xfrm>
          <a:graphic>
            <a:graphicData uri="http://schemas.openxmlformats.org/presentationml/2006/ole">
              <p:oleObj spid="_x0000_s17419" name="公式" r:id="rId10" imgW="190335" imgH="215713" progId="Equation.3">
                <p:embed/>
              </p:oleObj>
            </a:graphicData>
          </a:graphic>
        </p:graphicFrame>
        <p:sp>
          <p:nvSpPr>
            <p:cNvPr id="17443" name="Line 11"/>
            <p:cNvSpPr>
              <a:spLocks noChangeShapeType="1"/>
            </p:cNvSpPr>
            <p:nvPr/>
          </p:nvSpPr>
          <p:spPr bwMode="auto">
            <a:xfrm>
              <a:off x="1313" y="2934"/>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17444" name="Group 12"/>
            <p:cNvGrpSpPr>
              <a:grpSpLocks/>
            </p:cNvGrpSpPr>
            <p:nvPr/>
          </p:nvGrpSpPr>
          <p:grpSpPr bwMode="auto">
            <a:xfrm>
              <a:off x="424" y="3227"/>
              <a:ext cx="304" cy="102"/>
              <a:chOff x="112" y="3074"/>
              <a:chExt cx="304" cy="102"/>
            </a:xfrm>
          </p:grpSpPr>
          <p:sp>
            <p:nvSpPr>
              <p:cNvPr id="17455" name="Line 13"/>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17456" name="Line 14"/>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17445" name="Group 15"/>
            <p:cNvGrpSpPr>
              <a:grpSpLocks/>
            </p:cNvGrpSpPr>
            <p:nvPr/>
          </p:nvGrpSpPr>
          <p:grpSpPr bwMode="auto">
            <a:xfrm>
              <a:off x="1602" y="3313"/>
              <a:ext cx="271" cy="153"/>
              <a:chOff x="5065" y="1931"/>
              <a:chExt cx="304" cy="204"/>
            </a:xfrm>
          </p:grpSpPr>
          <p:sp>
            <p:nvSpPr>
              <p:cNvPr id="17452" name="AutoShape 16"/>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17453" name="Line 17"/>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17454" name="Line 18"/>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17446" name="Line 19"/>
            <p:cNvSpPr>
              <a:spLocks noChangeShapeType="1"/>
            </p:cNvSpPr>
            <p:nvPr/>
          </p:nvSpPr>
          <p:spPr bwMode="auto">
            <a:xfrm>
              <a:off x="576" y="2998"/>
              <a:ext cx="305" cy="0"/>
            </a:xfrm>
            <a:prstGeom prst="line">
              <a:avLst/>
            </a:prstGeom>
            <a:noFill/>
            <a:ln w="12700">
              <a:solidFill>
                <a:schemeClr val="tx1"/>
              </a:solidFill>
              <a:round/>
              <a:headEnd/>
              <a:tailEnd/>
            </a:ln>
          </p:spPr>
          <p:txBody>
            <a:bodyPr/>
            <a:lstStyle/>
            <a:p>
              <a:endParaRPr lang="zh-CN" altLang="en-US"/>
            </a:p>
          </p:txBody>
        </p:sp>
        <p:sp>
          <p:nvSpPr>
            <p:cNvPr id="17447" name="Line 20"/>
            <p:cNvSpPr>
              <a:spLocks noChangeShapeType="1"/>
            </p:cNvSpPr>
            <p:nvPr/>
          </p:nvSpPr>
          <p:spPr bwMode="auto">
            <a:xfrm>
              <a:off x="576" y="2998"/>
              <a:ext cx="0" cy="229"/>
            </a:xfrm>
            <a:prstGeom prst="line">
              <a:avLst/>
            </a:prstGeom>
            <a:noFill/>
            <a:ln w="12700">
              <a:solidFill>
                <a:schemeClr val="tx1"/>
              </a:solidFill>
              <a:round/>
              <a:headEnd/>
              <a:tailEnd/>
            </a:ln>
          </p:spPr>
          <p:txBody>
            <a:bodyPr/>
            <a:lstStyle/>
            <a:p>
              <a:endParaRPr lang="zh-CN" altLang="en-US"/>
            </a:p>
          </p:txBody>
        </p:sp>
        <p:sp>
          <p:nvSpPr>
            <p:cNvPr id="17448" name="Line 21"/>
            <p:cNvSpPr>
              <a:spLocks noChangeShapeType="1"/>
            </p:cNvSpPr>
            <p:nvPr/>
          </p:nvSpPr>
          <p:spPr bwMode="auto">
            <a:xfrm>
              <a:off x="576" y="3329"/>
              <a:ext cx="0" cy="431"/>
            </a:xfrm>
            <a:prstGeom prst="line">
              <a:avLst/>
            </a:prstGeom>
            <a:noFill/>
            <a:ln w="12700">
              <a:solidFill>
                <a:schemeClr val="tx1"/>
              </a:solidFill>
              <a:round/>
              <a:headEnd/>
              <a:tailEnd/>
            </a:ln>
          </p:spPr>
          <p:txBody>
            <a:bodyPr/>
            <a:lstStyle/>
            <a:p>
              <a:endParaRPr lang="zh-CN" altLang="en-US"/>
            </a:p>
          </p:txBody>
        </p:sp>
        <p:sp>
          <p:nvSpPr>
            <p:cNvPr id="17449" name="Line 22"/>
            <p:cNvSpPr>
              <a:spLocks noChangeShapeType="1"/>
            </p:cNvSpPr>
            <p:nvPr/>
          </p:nvSpPr>
          <p:spPr bwMode="auto">
            <a:xfrm>
              <a:off x="577" y="3760"/>
              <a:ext cx="1168" cy="0"/>
            </a:xfrm>
            <a:prstGeom prst="line">
              <a:avLst/>
            </a:prstGeom>
            <a:noFill/>
            <a:ln w="12700">
              <a:solidFill>
                <a:schemeClr val="tx1"/>
              </a:solidFill>
              <a:round/>
              <a:headEnd/>
              <a:tailEnd/>
            </a:ln>
          </p:spPr>
          <p:txBody>
            <a:bodyPr/>
            <a:lstStyle/>
            <a:p>
              <a:endParaRPr lang="zh-CN" altLang="en-US"/>
            </a:p>
          </p:txBody>
        </p:sp>
        <p:sp>
          <p:nvSpPr>
            <p:cNvPr id="17450" name="Line 23"/>
            <p:cNvSpPr>
              <a:spLocks noChangeShapeType="1"/>
            </p:cNvSpPr>
            <p:nvPr/>
          </p:nvSpPr>
          <p:spPr bwMode="auto">
            <a:xfrm>
              <a:off x="1160" y="2998"/>
              <a:ext cx="585" cy="0"/>
            </a:xfrm>
            <a:prstGeom prst="line">
              <a:avLst/>
            </a:prstGeom>
            <a:noFill/>
            <a:ln w="12700">
              <a:solidFill>
                <a:schemeClr val="tx1"/>
              </a:solidFill>
              <a:round/>
              <a:headEnd/>
              <a:tailEnd/>
            </a:ln>
          </p:spPr>
          <p:txBody>
            <a:bodyPr/>
            <a:lstStyle/>
            <a:p>
              <a:endParaRPr lang="zh-CN" altLang="en-US"/>
            </a:p>
          </p:txBody>
        </p:sp>
        <p:sp>
          <p:nvSpPr>
            <p:cNvPr id="17451" name="Line 24"/>
            <p:cNvSpPr>
              <a:spLocks noChangeShapeType="1"/>
            </p:cNvSpPr>
            <p:nvPr/>
          </p:nvSpPr>
          <p:spPr bwMode="auto">
            <a:xfrm>
              <a:off x="1745" y="2998"/>
              <a:ext cx="0" cy="762"/>
            </a:xfrm>
            <a:prstGeom prst="line">
              <a:avLst/>
            </a:prstGeom>
            <a:noFill/>
            <a:ln w="12700">
              <a:solidFill>
                <a:schemeClr val="tx1"/>
              </a:solidFill>
              <a:round/>
              <a:headEnd/>
              <a:tailEnd/>
            </a:ln>
          </p:spPr>
          <p:txBody>
            <a:bodyPr/>
            <a:lstStyle/>
            <a:p>
              <a:endParaRPr lang="zh-CN" altLang="en-US"/>
            </a:p>
          </p:txBody>
        </p:sp>
        <p:graphicFrame>
          <p:nvGraphicFramePr>
            <p:cNvPr id="17420" name="Object 25"/>
            <p:cNvGraphicFramePr>
              <a:graphicFrameLocks noChangeAspect="1"/>
            </p:cNvGraphicFramePr>
            <p:nvPr/>
          </p:nvGraphicFramePr>
          <p:xfrm>
            <a:off x="116" y="3125"/>
            <a:ext cx="300" cy="240"/>
          </p:xfrm>
          <a:graphic>
            <a:graphicData uri="http://schemas.openxmlformats.org/presentationml/2006/ole">
              <p:oleObj spid="_x0000_s17420" name="公式" r:id="rId11" imgW="266353" imgH="215619" progId="Equation.3">
                <p:embed/>
              </p:oleObj>
            </a:graphicData>
          </a:graphic>
        </p:graphicFrame>
        <p:graphicFrame>
          <p:nvGraphicFramePr>
            <p:cNvPr id="17421" name="Object 26"/>
            <p:cNvGraphicFramePr>
              <a:graphicFrameLocks noChangeAspect="1"/>
            </p:cNvGraphicFramePr>
            <p:nvPr/>
          </p:nvGraphicFramePr>
          <p:xfrm>
            <a:off x="940" y="2722"/>
            <a:ext cx="187" cy="190"/>
          </p:xfrm>
          <a:graphic>
            <a:graphicData uri="http://schemas.openxmlformats.org/presentationml/2006/ole">
              <p:oleObj spid="_x0000_s17421" name="公式" r:id="rId12" imgW="164885" imgH="164885" progId="Equation.3">
                <p:embed/>
              </p:oleObj>
            </a:graphicData>
          </a:graphic>
        </p:graphicFrame>
      </p:grpSp>
      <p:grpSp>
        <p:nvGrpSpPr>
          <p:cNvPr id="17429" name="Group 27"/>
          <p:cNvGrpSpPr>
            <a:grpSpLocks/>
          </p:cNvGrpSpPr>
          <p:nvPr/>
        </p:nvGrpSpPr>
        <p:grpSpPr bwMode="auto">
          <a:xfrm>
            <a:off x="4410075" y="203200"/>
            <a:ext cx="4235450" cy="2762250"/>
            <a:chOff x="2778" y="2351"/>
            <a:chExt cx="2668" cy="1740"/>
          </a:xfrm>
        </p:grpSpPr>
        <p:sp>
          <p:nvSpPr>
            <p:cNvPr id="17437" name="Line 28"/>
            <p:cNvSpPr>
              <a:spLocks noChangeShapeType="1"/>
            </p:cNvSpPr>
            <p:nvPr/>
          </p:nvSpPr>
          <p:spPr bwMode="auto">
            <a:xfrm flipV="1">
              <a:off x="3363" y="2419"/>
              <a:ext cx="0" cy="1672"/>
            </a:xfrm>
            <a:prstGeom prst="line">
              <a:avLst/>
            </a:prstGeom>
            <a:noFill/>
            <a:ln w="12700">
              <a:solidFill>
                <a:schemeClr val="tx1"/>
              </a:solidFill>
              <a:round/>
              <a:headEnd/>
              <a:tailEnd type="triangle" w="med" len="med"/>
            </a:ln>
          </p:spPr>
          <p:txBody>
            <a:bodyPr/>
            <a:lstStyle/>
            <a:p>
              <a:endParaRPr lang="zh-CN" altLang="en-US"/>
            </a:p>
          </p:txBody>
        </p:sp>
        <p:sp>
          <p:nvSpPr>
            <p:cNvPr id="17438" name="Line 29"/>
            <p:cNvSpPr>
              <a:spLocks noChangeShapeType="1"/>
            </p:cNvSpPr>
            <p:nvPr/>
          </p:nvSpPr>
          <p:spPr bwMode="auto">
            <a:xfrm>
              <a:off x="2778" y="3786"/>
              <a:ext cx="2413"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17413" name="Object 30"/>
            <p:cNvGraphicFramePr>
              <a:graphicFrameLocks noChangeAspect="1"/>
            </p:cNvGraphicFramePr>
            <p:nvPr/>
          </p:nvGraphicFramePr>
          <p:xfrm>
            <a:off x="2823" y="2351"/>
            <a:ext cx="527" cy="190"/>
          </p:xfrm>
          <a:graphic>
            <a:graphicData uri="http://schemas.openxmlformats.org/presentationml/2006/ole">
              <p:oleObj spid="_x0000_s17413" name="公式" r:id="rId13" imgW="507780" imgH="215806" progId="Equation.3">
                <p:embed/>
              </p:oleObj>
            </a:graphicData>
          </a:graphic>
        </p:graphicFrame>
        <p:graphicFrame>
          <p:nvGraphicFramePr>
            <p:cNvPr id="17414" name="Object 31"/>
            <p:cNvGraphicFramePr>
              <a:graphicFrameLocks noChangeAspect="1"/>
            </p:cNvGraphicFramePr>
            <p:nvPr/>
          </p:nvGraphicFramePr>
          <p:xfrm>
            <a:off x="4990" y="3835"/>
            <a:ext cx="456" cy="179"/>
          </p:xfrm>
          <a:graphic>
            <a:graphicData uri="http://schemas.openxmlformats.org/presentationml/2006/ole">
              <p:oleObj spid="_x0000_s17414" name="公式" r:id="rId14" imgW="406048" imgH="215713" progId="Equation.3">
                <p:embed/>
              </p:oleObj>
            </a:graphicData>
          </a:graphic>
        </p:graphicFrame>
        <p:graphicFrame>
          <p:nvGraphicFramePr>
            <p:cNvPr id="17415" name="Object 32"/>
            <p:cNvGraphicFramePr>
              <a:graphicFrameLocks noChangeAspect="1"/>
            </p:cNvGraphicFramePr>
            <p:nvPr/>
          </p:nvGraphicFramePr>
          <p:xfrm>
            <a:off x="3185" y="3819"/>
            <a:ext cx="178" cy="144"/>
          </p:xfrm>
          <a:graphic>
            <a:graphicData uri="http://schemas.openxmlformats.org/presentationml/2006/ole">
              <p:oleObj spid="_x0000_s17415" name="公式" r:id="rId15" imgW="126720" imgH="139680" progId="Equation.3">
                <p:embed/>
              </p:oleObj>
            </a:graphicData>
          </a:graphic>
        </p:graphicFrame>
        <p:sp>
          <p:nvSpPr>
            <p:cNvPr id="17439" name="Line 33"/>
            <p:cNvSpPr>
              <a:spLocks noChangeShapeType="1"/>
            </p:cNvSpPr>
            <p:nvPr/>
          </p:nvSpPr>
          <p:spPr bwMode="auto">
            <a:xfrm>
              <a:off x="2905" y="3786"/>
              <a:ext cx="458" cy="0"/>
            </a:xfrm>
            <a:prstGeom prst="line">
              <a:avLst/>
            </a:prstGeom>
            <a:noFill/>
            <a:ln w="38100">
              <a:solidFill>
                <a:srgbClr val="3366FF"/>
              </a:solidFill>
              <a:round/>
              <a:headEnd/>
              <a:tailEnd/>
            </a:ln>
          </p:spPr>
          <p:txBody>
            <a:bodyPr/>
            <a:lstStyle/>
            <a:p>
              <a:endParaRPr lang="zh-CN" altLang="en-US"/>
            </a:p>
          </p:txBody>
        </p:sp>
        <p:sp>
          <p:nvSpPr>
            <p:cNvPr id="17440" name="Line 34"/>
            <p:cNvSpPr>
              <a:spLocks noChangeShapeType="1"/>
            </p:cNvSpPr>
            <p:nvPr/>
          </p:nvSpPr>
          <p:spPr bwMode="auto">
            <a:xfrm>
              <a:off x="3363" y="3786"/>
              <a:ext cx="431" cy="0"/>
            </a:xfrm>
            <a:prstGeom prst="line">
              <a:avLst/>
            </a:prstGeom>
            <a:noFill/>
            <a:ln w="38100">
              <a:solidFill>
                <a:srgbClr val="FF00FF"/>
              </a:solidFill>
              <a:round/>
              <a:headEnd/>
              <a:tailEnd/>
            </a:ln>
          </p:spPr>
          <p:txBody>
            <a:bodyPr/>
            <a:lstStyle/>
            <a:p>
              <a:endParaRPr lang="zh-CN" altLang="en-US"/>
            </a:p>
          </p:txBody>
        </p:sp>
        <p:sp>
          <p:nvSpPr>
            <p:cNvPr id="17441" name="Freeform 35"/>
            <p:cNvSpPr>
              <a:spLocks/>
            </p:cNvSpPr>
            <p:nvPr/>
          </p:nvSpPr>
          <p:spPr bwMode="auto">
            <a:xfrm>
              <a:off x="3769" y="2744"/>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38100">
              <a:solidFill>
                <a:srgbClr val="FF00FF"/>
              </a:solidFill>
              <a:round/>
              <a:headEnd/>
              <a:tailEnd/>
            </a:ln>
          </p:spPr>
          <p:txBody>
            <a:bodyPr/>
            <a:lstStyle/>
            <a:p>
              <a:endParaRPr lang="zh-CN" altLang="en-US"/>
            </a:p>
          </p:txBody>
        </p:sp>
      </p:grpSp>
      <p:grpSp>
        <p:nvGrpSpPr>
          <p:cNvPr id="7" name="Group 86"/>
          <p:cNvGrpSpPr>
            <a:grpSpLocks/>
          </p:cNvGrpSpPr>
          <p:nvPr/>
        </p:nvGrpSpPr>
        <p:grpSpPr bwMode="auto">
          <a:xfrm>
            <a:off x="5002213" y="1373188"/>
            <a:ext cx="1677987" cy="1417637"/>
            <a:chOff x="3151" y="865"/>
            <a:chExt cx="1057" cy="893"/>
          </a:xfrm>
        </p:grpSpPr>
        <p:sp>
          <p:nvSpPr>
            <p:cNvPr id="17434" name="Oval 41"/>
            <p:cNvSpPr>
              <a:spLocks noChangeArrowheads="1"/>
            </p:cNvSpPr>
            <p:nvPr/>
          </p:nvSpPr>
          <p:spPr bwMode="auto">
            <a:xfrm>
              <a:off x="3956" y="984"/>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17435" name="Line 68"/>
            <p:cNvSpPr>
              <a:spLocks noChangeShapeType="1"/>
            </p:cNvSpPr>
            <p:nvPr/>
          </p:nvSpPr>
          <p:spPr bwMode="auto">
            <a:xfrm flipH="1">
              <a:off x="3362" y="1017"/>
              <a:ext cx="610" cy="0"/>
            </a:xfrm>
            <a:prstGeom prst="line">
              <a:avLst/>
            </a:prstGeom>
            <a:noFill/>
            <a:ln w="12700">
              <a:solidFill>
                <a:schemeClr val="tx1"/>
              </a:solidFill>
              <a:prstDash val="lgDash"/>
              <a:round/>
              <a:headEnd/>
              <a:tailEnd/>
            </a:ln>
          </p:spPr>
          <p:txBody>
            <a:bodyPr/>
            <a:lstStyle/>
            <a:p>
              <a:endParaRPr lang="zh-CN" altLang="en-US"/>
            </a:p>
          </p:txBody>
        </p:sp>
        <p:graphicFrame>
          <p:nvGraphicFramePr>
            <p:cNvPr id="17410" name="Object 82"/>
            <p:cNvGraphicFramePr>
              <a:graphicFrameLocks noChangeAspect="1"/>
            </p:cNvGraphicFramePr>
            <p:nvPr/>
          </p:nvGraphicFramePr>
          <p:xfrm>
            <a:off x="3151" y="885"/>
            <a:ext cx="180" cy="208"/>
          </p:xfrm>
          <a:graphic>
            <a:graphicData uri="http://schemas.openxmlformats.org/presentationml/2006/ole">
              <p:oleObj spid="_x0000_s17410" name="公式" r:id="rId16" imgW="190335" imgH="215713" progId="Equation.3">
                <p:embed/>
              </p:oleObj>
            </a:graphicData>
          </a:graphic>
        </p:graphicFrame>
        <p:graphicFrame>
          <p:nvGraphicFramePr>
            <p:cNvPr id="17411" name="Object 83"/>
            <p:cNvGraphicFramePr>
              <a:graphicFrameLocks noChangeAspect="1"/>
            </p:cNvGraphicFramePr>
            <p:nvPr/>
          </p:nvGraphicFramePr>
          <p:xfrm>
            <a:off x="3907" y="1550"/>
            <a:ext cx="192" cy="208"/>
          </p:xfrm>
          <a:graphic>
            <a:graphicData uri="http://schemas.openxmlformats.org/presentationml/2006/ole">
              <p:oleObj spid="_x0000_s17411" name="公式" r:id="rId17" imgW="203024" imgH="215713" progId="Equation.3">
                <p:embed/>
              </p:oleObj>
            </a:graphicData>
          </a:graphic>
        </p:graphicFrame>
        <p:sp>
          <p:nvSpPr>
            <p:cNvPr id="17436" name="Line 69"/>
            <p:cNvSpPr>
              <a:spLocks noChangeShapeType="1"/>
            </p:cNvSpPr>
            <p:nvPr/>
          </p:nvSpPr>
          <p:spPr bwMode="auto">
            <a:xfrm>
              <a:off x="3989" y="1017"/>
              <a:ext cx="0" cy="533"/>
            </a:xfrm>
            <a:prstGeom prst="line">
              <a:avLst/>
            </a:prstGeom>
            <a:noFill/>
            <a:ln w="12700">
              <a:solidFill>
                <a:schemeClr val="tx1"/>
              </a:solidFill>
              <a:prstDash val="lgDash"/>
              <a:round/>
              <a:headEnd/>
              <a:tailEnd/>
            </a:ln>
          </p:spPr>
          <p:txBody>
            <a:bodyPr/>
            <a:lstStyle/>
            <a:p>
              <a:endParaRPr lang="zh-CN" altLang="en-US"/>
            </a:p>
          </p:txBody>
        </p:sp>
        <p:graphicFrame>
          <p:nvGraphicFramePr>
            <p:cNvPr id="17412" name="Object 85"/>
            <p:cNvGraphicFramePr>
              <a:graphicFrameLocks noChangeAspect="1"/>
            </p:cNvGraphicFramePr>
            <p:nvPr/>
          </p:nvGraphicFramePr>
          <p:xfrm>
            <a:off x="4052" y="865"/>
            <a:ext cx="156" cy="195"/>
          </p:xfrm>
          <a:graphic>
            <a:graphicData uri="http://schemas.openxmlformats.org/presentationml/2006/ole">
              <p:oleObj spid="_x0000_s17412" name="公式" r:id="rId18" imgW="164880" imgH="203040" progId="Equation.3">
                <p:embed/>
              </p:oleObj>
            </a:graphicData>
          </a:graphic>
        </p:graphicFrame>
      </p:grpSp>
      <p:sp>
        <p:nvSpPr>
          <p:cNvPr id="192600" name="Text Box 88"/>
          <p:cNvSpPr txBox="1">
            <a:spLocks noChangeArrowheads="1"/>
          </p:cNvSpPr>
          <p:nvPr/>
        </p:nvSpPr>
        <p:spPr bwMode="auto">
          <a:xfrm>
            <a:off x="563563" y="3032125"/>
            <a:ext cx="7212012"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在</a:t>
            </a:r>
            <a:r>
              <a:rPr lang="en-US" altLang="zh-CN" sz="2400" b="1"/>
              <a:t>Q</a:t>
            </a:r>
            <a:r>
              <a:rPr lang="zh-CN" altLang="en-US" sz="2400" b="1"/>
              <a:t>点处，</a:t>
            </a:r>
            <a:r>
              <a:rPr lang="en-US" altLang="zh-CN" sz="2400" b="1"/>
              <a:t>V</a:t>
            </a:r>
            <a:r>
              <a:rPr lang="en-US" altLang="zh-CN" sz="2400" b="1" baseline="-25000"/>
              <a:t>D</a:t>
            </a:r>
            <a:r>
              <a:rPr lang="zh-CN" altLang="en-US" sz="2400" b="1"/>
              <a:t>与</a:t>
            </a:r>
            <a:r>
              <a:rPr lang="en-US" altLang="zh-CN" sz="2400" b="1"/>
              <a:t>I</a:t>
            </a:r>
            <a:r>
              <a:rPr lang="en-US" altLang="zh-CN" sz="2400" b="1" baseline="-25000"/>
              <a:t>D</a:t>
            </a:r>
            <a:r>
              <a:rPr lang="zh-CN" altLang="en-US" sz="2400" b="1"/>
              <a:t>既满足二极管非线性关系，同时又满足线性电路线性关系。</a:t>
            </a:r>
          </a:p>
        </p:txBody>
      </p:sp>
      <p:sp>
        <p:nvSpPr>
          <p:cNvPr id="192601" name="Text Box 89"/>
          <p:cNvSpPr txBox="1">
            <a:spLocks noChangeArrowheads="1"/>
          </p:cNvSpPr>
          <p:nvPr/>
        </p:nvSpPr>
        <p:spPr bwMode="auto">
          <a:xfrm>
            <a:off x="603250" y="4183063"/>
            <a:ext cx="8283575"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称</a:t>
            </a:r>
            <a:r>
              <a:rPr lang="en-US" altLang="zh-CN" sz="2400" b="1"/>
              <a:t>Q</a:t>
            </a:r>
            <a:r>
              <a:rPr lang="zh-CN" altLang="en-US" sz="2400" b="1"/>
              <a:t>点为此时二极管的工作点，根据</a:t>
            </a:r>
            <a:r>
              <a:rPr lang="en-US" altLang="zh-CN" sz="2400" b="1"/>
              <a:t>Q</a:t>
            </a:r>
            <a:r>
              <a:rPr lang="zh-CN" altLang="en-US" sz="2400" b="1"/>
              <a:t>点坐标可知此时二极管的电压与电流参数</a:t>
            </a:r>
          </a:p>
        </p:txBody>
      </p:sp>
      <p:sp>
        <p:nvSpPr>
          <p:cNvPr id="192602" name="Text Box 90"/>
          <p:cNvSpPr txBox="1">
            <a:spLocks noChangeArrowheads="1"/>
          </p:cNvSpPr>
          <p:nvPr/>
        </p:nvSpPr>
        <p:spPr bwMode="auto">
          <a:xfrm>
            <a:off x="642938" y="5254625"/>
            <a:ext cx="8164512"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图解法求解电路简单直观，但要求已知</a:t>
            </a:r>
            <a:r>
              <a:rPr lang="en-US" altLang="zh-CN" sz="2400" b="1"/>
              <a:t>V-I</a:t>
            </a:r>
            <a:r>
              <a:rPr lang="zh-CN" altLang="en-US" sz="2400" b="1"/>
              <a:t>特性曲线，在实际应用中是不现实的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92600"/>
                                        </p:tgtEl>
                                        <p:attrNameLst>
                                          <p:attrName>style.visibility</p:attrName>
                                        </p:attrNameLst>
                                      </p:cBhvr>
                                      <p:to>
                                        <p:strVal val="visible"/>
                                      </p:to>
                                    </p:set>
                                    <p:animEffect transition="in" filter="blinds(horizontal)">
                                      <p:cBhvr>
                                        <p:cTn id="15" dur="500"/>
                                        <p:tgtEl>
                                          <p:spTgt spid="1926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2601"/>
                                        </p:tgtEl>
                                        <p:attrNameLst>
                                          <p:attrName>style.visibility</p:attrName>
                                        </p:attrNameLst>
                                      </p:cBhvr>
                                      <p:to>
                                        <p:strVal val="visible"/>
                                      </p:to>
                                    </p:set>
                                    <p:animEffect transition="in" filter="blinds(horizontal)">
                                      <p:cBhvr>
                                        <p:cTn id="20" dur="500"/>
                                        <p:tgtEl>
                                          <p:spTgt spid="192601"/>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builtIn="1"/>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92602"/>
                                        </p:tgtEl>
                                        <p:attrNameLst>
                                          <p:attrName>style.visibility</p:attrName>
                                        </p:attrNameLst>
                                      </p:cBhvr>
                                      <p:to>
                                        <p:strVal val="visible"/>
                                      </p:to>
                                    </p:set>
                                    <p:animEffect transition="in" filter="blinds(horizontal)">
                                      <p:cBhvr>
                                        <p:cTn id="25" dur="500"/>
                                        <p:tgtEl>
                                          <p:spTgt spid="192602"/>
                                        </p:tgtEl>
                                      </p:cBhvr>
                                    </p:animEffect>
                                  </p:childTnLst>
                                  <p:subTnLst>
                                    <p:audio>
                                      <p:cMediaNode>
                                        <p:cTn display="0" masterRel="sameClick">
                                          <p:stCondLst>
                                            <p:cond evt="begin" delay="0">
                                              <p:tn val="23"/>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600" grpId="0" animBg="1"/>
      <p:bldP spid="192601" grpId="0" animBg="1"/>
      <p:bldP spid="19260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日期占位符 1"/>
          <p:cNvSpPr>
            <a:spLocks noGrp="1"/>
          </p:cNvSpPr>
          <p:nvPr>
            <p:ph type="dt" sz="quarter" idx="10"/>
          </p:nvPr>
        </p:nvSpPr>
        <p:spPr>
          <a:noFill/>
        </p:spPr>
        <p:txBody>
          <a:bodyPr/>
          <a:lstStyle/>
          <a:p>
            <a:fld id="{E32AF6F4-7488-46BC-B38B-B293CC6ADC22}" type="datetime1">
              <a:rPr lang="zh-CN" altLang="en-US" smtClean="0">
                <a:latin typeface="Arial" pitchFamily="34" charset="0"/>
              </a:rPr>
              <a:pPr/>
              <a:t>2019-9-25</a:t>
            </a:fld>
            <a:endParaRPr lang="en-US" altLang="zh-CN" smtClean="0">
              <a:latin typeface="Arial" pitchFamily="34" charset="0"/>
            </a:endParaRPr>
          </a:p>
        </p:txBody>
      </p:sp>
      <p:sp>
        <p:nvSpPr>
          <p:cNvPr id="18443"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18444" name="灯片编号占位符 3"/>
          <p:cNvSpPr>
            <a:spLocks noGrp="1"/>
          </p:cNvSpPr>
          <p:nvPr>
            <p:ph type="sldNum" sz="quarter" idx="12"/>
          </p:nvPr>
        </p:nvSpPr>
        <p:spPr>
          <a:noFill/>
        </p:spPr>
        <p:txBody>
          <a:bodyPr/>
          <a:lstStyle/>
          <a:p>
            <a:fld id="{B5622B74-7D92-4AC6-B337-B608789F70A0}" type="slidenum">
              <a:rPr lang="en-US" altLang="zh-CN" smtClean="0">
                <a:latin typeface="Arial" pitchFamily="34" charset="0"/>
              </a:rPr>
              <a:pPr/>
              <a:t>55</a:t>
            </a:fld>
            <a:endParaRPr lang="en-US" altLang="zh-CN" smtClean="0">
              <a:latin typeface="Arial" pitchFamily="34" charset="0"/>
            </a:endParaRPr>
          </a:p>
        </p:txBody>
      </p:sp>
      <p:graphicFrame>
        <p:nvGraphicFramePr>
          <p:cNvPr id="193540" name="Object 4"/>
          <p:cNvGraphicFramePr>
            <a:graphicFrameLocks noChangeAspect="1"/>
          </p:cNvGraphicFramePr>
          <p:nvPr/>
        </p:nvGraphicFramePr>
        <p:xfrm>
          <a:off x="881063" y="1285875"/>
          <a:ext cx="2933700" cy="663575"/>
        </p:xfrm>
        <a:graphic>
          <a:graphicData uri="http://schemas.openxmlformats.org/presentationml/2006/ole">
            <p:oleObj spid="_x0000_s18434" name="公式" r:id="rId4" imgW="1117115" imgH="253890" progId="Equation.3">
              <p:embed/>
            </p:oleObj>
          </a:graphicData>
        </a:graphic>
      </p:graphicFrame>
      <p:sp>
        <p:nvSpPr>
          <p:cNvPr id="193541" name="Text Box 5"/>
          <p:cNvSpPr txBox="1">
            <a:spLocks noChangeArrowheads="1"/>
          </p:cNvSpPr>
          <p:nvPr/>
        </p:nvSpPr>
        <p:spPr bwMode="auto">
          <a:xfrm>
            <a:off x="95250" y="122238"/>
            <a:ext cx="4678363"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二极管的</a:t>
            </a:r>
            <a:r>
              <a:rPr lang="en-US" altLang="zh-CN" sz="2400" b="1"/>
              <a:t>V-I</a:t>
            </a:r>
            <a:r>
              <a:rPr lang="zh-CN" altLang="en-US" sz="2400" b="1"/>
              <a:t>特性曲线关系式为：</a:t>
            </a:r>
          </a:p>
        </p:txBody>
      </p:sp>
      <p:sp>
        <p:nvSpPr>
          <p:cNvPr id="193543" name="Text Box 7"/>
          <p:cNvSpPr txBox="1">
            <a:spLocks noChangeArrowheads="1"/>
          </p:cNvSpPr>
          <p:nvPr/>
        </p:nvSpPr>
        <p:spPr bwMode="auto">
          <a:xfrm>
            <a:off x="4016375" y="1365250"/>
            <a:ext cx="1733550" cy="40163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其中取</a:t>
            </a:r>
            <a:r>
              <a:rPr lang="en-US" altLang="zh-CN" sz="2000" b="1"/>
              <a:t>n=1</a:t>
            </a:r>
            <a:endParaRPr lang="zh-CN" altLang="en-US" sz="2000" b="1"/>
          </a:p>
        </p:txBody>
      </p:sp>
      <p:sp>
        <p:nvSpPr>
          <p:cNvPr id="193544" name="Text Box 8"/>
          <p:cNvSpPr txBox="1">
            <a:spLocks noChangeArrowheads="1"/>
          </p:cNvSpPr>
          <p:nvPr/>
        </p:nvSpPr>
        <p:spPr bwMode="auto">
          <a:xfrm>
            <a:off x="206375" y="2674938"/>
            <a:ext cx="3709988"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又知电路线性关系式为：</a:t>
            </a:r>
          </a:p>
        </p:txBody>
      </p:sp>
      <p:graphicFrame>
        <p:nvGraphicFramePr>
          <p:cNvPr id="193546" name="Object 10"/>
          <p:cNvGraphicFramePr>
            <a:graphicFrameLocks noChangeAspect="1"/>
          </p:cNvGraphicFramePr>
          <p:nvPr/>
        </p:nvGraphicFramePr>
        <p:xfrm>
          <a:off x="3817938" y="2476500"/>
          <a:ext cx="2005012" cy="923925"/>
        </p:xfrm>
        <a:graphic>
          <a:graphicData uri="http://schemas.openxmlformats.org/presentationml/2006/ole">
            <p:oleObj spid="_x0000_s18435" name="公式" r:id="rId5" imgW="875920" imgH="406224" progId="Equation.3">
              <p:embed/>
            </p:oleObj>
          </a:graphicData>
        </a:graphic>
      </p:graphicFrame>
      <p:sp>
        <p:nvSpPr>
          <p:cNvPr id="193547" name="Text Box 11"/>
          <p:cNvSpPr txBox="1">
            <a:spLocks noChangeArrowheads="1"/>
          </p:cNvSpPr>
          <p:nvPr/>
        </p:nvSpPr>
        <p:spPr bwMode="auto">
          <a:xfrm>
            <a:off x="352425" y="3706813"/>
            <a:ext cx="8791575"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联立两式求解可得</a:t>
            </a:r>
            <a:r>
              <a:rPr lang="en-US" altLang="zh-CN" sz="2400" b="1"/>
              <a:t>v</a:t>
            </a:r>
            <a:r>
              <a:rPr lang="en-US" altLang="zh-CN" sz="2400" b="1" baseline="-25000"/>
              <a:t>D</a:t>
            </a:r>
            <a:r>
              <a:rPr lang="zh-CN" altLang="en-US" sz="2400" b="1"/>
              <a:t>和</a:t>
            </a:r>
            <a:r>
              <a:rPr lang="en-US" altLang="zh-CN" sz="2400" b="1"/>
              <a:t>i</a:t>
            </a:r>
            <a:r>
              <a:rPr lang="en-US" altLang="zh-CN" sz="2400" b="1" baseline="-25000"/>
              <a:t>D</a:t>
            </a:r>
            <a:r>
              <a:rPr lang="zh-CN" altLang="en-US" sz="2400" b="1"/>
              <a:t>；由于是指数方程，可用数学迭代法，但当电路进一步复杂时，迭代法也会非常复杂。</a:t>
            </a:r>
          </a:p>
        </p:txBody>
      </p:sp>
      <p:sp>
        <p:nvSpPr>
          <p:cNvPr id="193552" name="Text Box 16"/>
          <p:cNvSpPr txBox="1">
            <a:spLocks noChangeArrowheads="1"/>
          </p:cNvSpPr>
          <p:nvPr/>
        </p:nvSpPr>
        <p:spPr bwMode="auto">
          <a:xfrm>
            <a:off x="95250" y="4784725"/>
            <a:ext cx="8791575" cy="12017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图解法和迭代法都不实用，</a:t>
            </a:r>
            <a:r>
              <a:rPr lang="zh-CN" altLang="en-US" sz="2400" b="1">
                <a:solidFill>
                  <a:srgbClr val="FF0000"/>
                </a:solidFill>
              </a:rPr>
              <a:t>工程上</a:t>
            </a:r>
            <a:r>
              <a:rPr lang="zh-CN" altLang="en-US" sz="2400" b="1"/>
              <a:t>，通常在一定的条件下，利用简化模型代替二极管非线性特性，使分析二极管电路得到简化</a:t>
            </a:r>
            <a:r>
              <a:rPr lang="en-US" altLang="zh-CN" sz="2400" b="1"/>
              <a:t>——</a:t>
            </a:r>
            <a:r>
              <a:rPr lang="zh-CN" altLang="en-US" sz="2400" b="1"/>
              <a:t>简单有效的工程近似分析方法。</a:t>
            </a:r>
          </a:p>
        </p:txBody>
      </p:sp>
      <p:grpSp>
        <p:nvGrpSpPr>
          <p:cNvPr id="18450" name="Group 5"/>
          <p:cNvGrpSpPr>
            <a:grpSpLocks/>
          </p:cNvGrpSpPr>
          <p:nvPr/>
        </p:nvGrpSpPr>
        <p:grpSpPr bwMode="auto">
          <a:xfrm>
            <a:off x="5762625" y="730250"/>
            <a:ext cx="3114675" cy="1692275"/>
            <a:chOff x="116" y="2694"/>
            <a:chExt cx="1962" cy="1066"/>
          </a:xfrm>
        </p:grpSpPr>
        <p:graphicFrame>
          <p:nvGraphicFramePr>
            <p:cNvPr id="18436" name="Object 6"/>
            <p:cNvGraphicFramePr>
              <a:graphicFrameLocks noChangeAspect="1"/>
            </p:cNvGraphicFramePr>
            <p:nvPr/>
          </p:nvGraphicFramePr>
          <p:xfrm>
            <a:off x="1414" y="2694"/>
            <a:ext cx="187" cy="248"/>
          </p:xfrm>
          <a:graphic>
            <a:graphicData uri="http://schemas.openxmlformats.org/presentationml/2006/ole">
              <p:oleObj spid="_x0000_s18436" name="公式" r:id="rId6" imgW="164885" imgH="215619" progId="Equation.3">
                <p:embed/>
              </p:oleObj>
            </a:graphicData>
          </a:graphic>
        </p:graphicFrame>
        <p:sp>
          <p:nvSpPr>
            <p:cNvPr id="18451" name="Rectangle 7"/>
            <p:cNvSpPr>
              <a:spLocks noChangeArrowheads="1"/>
            </p:cNvSpPr>
            <p:nvPr/>
          </p:nvSpPr>
          <p:spPr bwMode="auto">
            <a:xfrm rot="5400000">
              <a:off x="972" y="2868"/>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18437" name="Object 8"/>
            <p:cNvGraphicFramePr>
              <a:graphicFrameLocks noChangeAspect="1"/>
            </p:cNvGraphicFramePr>
            <p:nvPr/>
          </p:nvGraphicFramePr>
          <p:xfrm>
            <a:off x="1889" y="3151"/>
            <a:ext cx="102" cy="101"/>
          </p:xfrm>
          <a:graphic>
            <a:graphicData uri="http://schemas.openxmlformats.org/presentationml/2006/ole">
              <p:oleObj spid="_x0000_s18437" name="公式" r:id="rId7" imgW="139700" imgH="139700" progId="Equation.3">
                <p:embed/>
              </p:oleObj>
            </a:graphicData>
          </a:graphic>
        </p:graphicFrame>
        <p:graphicFrame>
          <p:nvGraphicFramePr>
            <p:cNvPr id="18438" name="Object 9"/>
            <p:cNvGraphicFramePr>
              <a:graphicFrameLocks noChangeAspect="1"/>
            </p:cNvGraphicFramePr>
            <p:nvPr/>
          </p:nvGraphicFramePr>
          <p:xfrm>
            <a:off x="1864" y="3540"/>
            <a:ext cx="173" cy="93"/>
          </p:xfrm>
          <a:graphic>
            <a:graphicData uri="http://schemas.openxmlformats.org/presentationml/2006/ole">
              <p:oleObj spid="_x0000_s18438" name="公式" r:id="rId8" imgW="139518" imgH="76101" progId="Equation.3">
                <p:embed/>
              </p:oleObj>
            </a:graphicData>
          </a:graphic>
        </p:graphicFrame>
        <p:graphicFrame>
          <p:nvGraphicFramePr>
            <p:cNvPr id="18439" name="Object 10"/>
            <p:cNvGraphicFramePr>
              <a:graphicFrameLocks noChangeAspect="1"/>
            </p:cNvGraphicFramePr>
            <p:nvPr/>
          </p:nvGraphicFramePr>
          <p:xfrm>
            <a:off x="1864" y="3259"/>
            <a:ext cx="214" cy="240"/>
          </p:xfrm>
          <a:graphic>
            <a:graphicData uri="http://schemas.openxmlformats.org/presentationml/2006/ole">
              <p:oleObj spid="_x0000_s18439" name="公式" r:id="rId9" imgW="190335" imgH="215713" progId="Equation.3">
                <p:embed/>
              </p:oleObj>
            </a:graphicData>
          </a:graphic>
        </p:graphicFrame>
        <p:sp>
          <p:nvSpPr>
            <p:cNvPr id="18452" name="Line 11"/>
            <p:cNvSpPr>
              <a:spLocks noChangeShapeType="1"/>
            </p:cNvSpPr>
            <p:nvPr/>
          </p:nvSpPr>
          <p:spPr bwMode="auto">
            <a:xfrm>
              <a:off x="1313" y="2934"/>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18453" name="Group 12"/>
            <p:cNvGrpSpPr>
              <a:grpSpLocks/>
            </p:cNvGrpSpPr>
            <p:nvPr/>
          </p:nvGrpSpPr>
          <p:grpSpPr bwMode="auto">
            <a:xfrm>
              <a:off x="424" y="3227"/>
              <a:ext cx="304" cy="102"/>
              <a:chOff x="112" y="3074"/>
              <a:chExt cx="304" cy="102"/>
            </a:xfrm>
          </p:grpSpPr>
          <p:sp>
            <p:nvSpPr>
              <p:cNvPr id="18464" name="Line 13"/>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18465" name="Line 14"/>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18454" name="Group 15"/>
            <p:cNvGrpSpPr>
              <a:grpSpLocks/>
            </p:cNvGrpSpPr>
            <p:nvPr/>
          </p:nvGrpSpPr>
          <p:grpSpPr bwMode="auto">
            <a:xfrm>
              <a:off x="1586" y="3313"/>
              <a:ext cx="270" cy="153"/>
              <a:chOff x="5065" y="1931"/>
              <a:chExt cx="304" cy="204"/>
            </a:xfrm>
          </p:grpSpPr>
          <p:sp>
            <p:nvSpPr>
              <p:cNvPr id="18461" name="AutoShape 16"/>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18462" name="Line 17"/>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18463" name="Line 18"/>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18455" name="Line 19"/>
            <p:cNvSpPr>
              <a:spLocks noChangeShapeType="1"/>
            </p:cNvSpPr>
            <p:nvPr/>
          </p:nvSpPr>
          <p:spPr bwMode="auto">
            <a:xfrm>
              <a:off x="576" y="2998"/>
              <a:ext cx="305" cy="0"/>
            </a:xfrm>
            <a:prstGeom prst="line">
              <a:avLst/>
            </a:prstGeom>
            <a:noFill/>
            <a:ln w="12700">
              <a:solidFill>
                <a:schemeClr val="tx1"/>
              </a:solidFill>
              <a:round/>
              <a:headEnd/>
              <a:tailEnd/>
            </a:ln>
          </p:spPr>
          <p:txBody>
            <a:bodyPr/>
            <a:lstStyle/>
            <a:p>
              <a:endParaRPr lang="zh-CN" altLang="en-US"/>
            </a:p>
          </p:txBody>
        </p:sp>
        <p:sp>
          <p:nvSpPr>
            <p:cNvPr id="18456" name="Line 20"/>
            <p:cNvSpPr>
              <a:spLocks noChangeShapeType="1"/>
            </p:cNvSpPr>
            <p:nvPr/>
          </p:nvSpPr>
          <p:spPr bwMode="auto">
            <a:xfrm>
              <a:off x="576" y="2998"/>
              <a:ext cx="0" cy="229"/>
            </a:xfrm>
            <a:prstGeom prst="line">
              <a:avLst/>
            </a:prstGeom>
            <a:noFill/>
            <a:ln w="12700">
              <a:solidFill>
                <a:schemeClr val="tx1"/>
              </a:solidFill>
              <a:round/>
              <a:headEnd/>
              <a:tailEnd/>
            </a:ln>
          </p:spPr>
          <p:txBody>
            <a:bodyPr/>
            <a:lstStyle/>
            <a:p>
              <a:endParaRPr lang="zh-CN" altLang="en-US"/>
            </a:p>
          </p:txBody>
        </p:sp>
        <p:sp>
          <p:nvSpPr>
            <p:cNvPr id="18457" name="Line 21"/>
            <p:cNvSpPr>
              <a:spLocks noChangeShapeType="1"/>
            </p:cNvSpPr>
            <p:nvPr/>
          </p:nvSpPr>
          <p:spPr bwMode="auto">
            <a:xfrm>
              <a:off x="576" y="3329"/>
              <a:ext cx="0" cy="431"/>
            </a:xfrm>
            <a:prstGeom prst="line">
              <a:avLst/>
            </a:prstGeom>
            <a:noFill/>
            <a:ln w="12700">
              <a:solidFill>
                <a:schemeClr val="tx1"/>
              </a:solidFill>
              <a:round/>
              <a:headEnd/>
              <a:tailEnd/>
            </a:ln>
          </p:spPr>
          <p:txBody>
            <a:bodyPr/>
            <a:lstStyle/>
            <a:p>
              <a:endParaRPr lang="zh-CN" altLang="en-US"/>
            </a:p>
          </p:txBody>
        </p:sp>
        <p:sp>
          <p:nvSpPr>
            <p:cNvPr id="18458" name="Line 22"/>
            <p:cNvSpPr>
              <a:spLocks noChangeShapeType="1"/>
            </p:cNvSpPr>
            <p:nvPr/>
          </p:nvSpPr>
          <p:spPr bwMode="auto">
            <a:xfrm>
              <a:off x="577" y="3760"/>
              <a:ext cx="1168" cy="0"/>
            </a:xfrm>
            <a:prstGeom prst="line">
              <a:avLst/>
            </a:prstGeom>
            <a:noFill/>
            <a:ln w="12700">
              <a:solidFill>
                <a:schemeClr val="tx1"/>
              </a:solidFill>
              <a:round/>
              <a:headEnd/>
              <a:tailEnd/>
            </a:ln>
          </p:spPr>
          <p:txBody>
            <a:bodyPr/>
            <a:lstStyle/>
            <a:p>
              <a:endParaRPr lang="zh-CN" altLang="en-US"/>
            </a:p>
          </p:txBody>
        </p:sp>
        <p:sp>
          <p:nvSpPr>
            <p:cNvPr id="18459" name="Line 23"/>
            <p:cNvSpPr>
              <a:spLocks noChangeShapeType="1"/>
            </p:cNvSpPr>
            <p:nvPr/>
          </p:nvSpPr>
          <p:spPr bwMode="auto">
            <a:xfrm>
              <a:off x="1160" y="2998"/>
              <a:ext cx="585" cy="0"/>
            </a:xfrm>
            <a:prstGeom prst="line">
              <a:avLst/>
            </a:prstGeom>
            <a:noFill/>
            <a:ln w="12700">
              <a:solidFill>
                <a:schemeClr val="tx1"/>
              </a:solidFill>
              <a:round/>
              <a:headEnd/>
              <a:tailEnd/>
            </a:ln>
          </p:spPr>
          <p:txBody>
            <a:bodyPr/>
            <a:lstStyle/>
            <a:p>
              <a:endParaRPr lang="zh-CN" altLang="en-US"/>
            </a:p>
          </p:txBody>
        </p:sp>
        <p:sp>
          <p:nvSpPr>
            <p:cNvPr id="18460" name="Line 24"/>
            <p:cNvSpPr>
              <a:spLocks noChangeShapeType="1"/>
            </p:cNvSpPr>
            <p:nvPr/>
          </p:nvSpPr>
          <p:spPr bwMode="auto">
            <a:xfrm>
              <a:off x="1745" y="2998"/>
              <a:ext cx="0" cy="762"/>
            </a:xfrm>
            <a:prstGeom prst="line">
              <a:avLst/>
            </a:prstGeom>
            <a:noFill/>
            <a:ln w="12700">
              <a:solidFill>
                <a:schemeClr val="tx1"/>
              </a:solidFill>
              <a:round/>
              <a:headEnd/>
              <a:tailEnd/>
            </a:ln>
          </p:spPr>
          <p:txBody>
            <a:bodyPr/>
            <a:lstStyle/>
            <a:p>
              <a:endParaRPr lang="zh-CN" altLang="en-US"/>
            </a:p>
          </p:txBody>
        </p:sp>
        <p:graphicFrame>
          <p:nvGraphicFramePr>
            <p:cNvPr id="18440" name="Object 25"/>
            <p:cNvGraphicFramePr>
              <a:graphicFrameLocks noChangeAspect="1"/>
            </p:cNvGraphicFramePr>
            <p:nvPr/>
          </p:nvGraphicFramePr>
          <p:xfrm>
            <a:off x="116" y="3125"/>
            <a:ext cx="300" cy="240"/>
          </p:xfrm>
          <a:graphic>
            <a:graphicData uri="http://schemas.openxmlformats.org/presentationml/2006/ole">
              <p:oleObj spid="_x0000_s18440" name="公式" r:id="rId10" imgW="266353" imgH="215619" progId="Equation.3">
                <p:embed/>
              </p:oleObj>
            </a:graphicData>
          </a:graphic>
        </p:graphicFrame>
        <p:graphicFrame>
          <p:nvGraphicFramePr>
            <p:cNvPr id="18441" name="Object 26"/>
            <p:cNvGraphicFramePr>
              <a:graphicFrameLocks noChangeAspect="1"/>
            </p:cNvGraphicFramePr>
            <p:nvPr/>
          </p:nvGraphicFramePr>
          <p:xfrm>
            <a:off x="940" y="2722"/>
            <a:ext cx="187" cy="190"/>
          </p:xfrm>
          <a:graphic>
            <a:graphicData uri="http://schemas.openxmlformats.org/presentationml/2006/ole">
              <p:oleObj spid="_x0000_s18441" name="公式" r:id="rId11" imgW="164885" imgH="164885"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41"/>
                                        </p:tgtEl>
                                        <p:attrNameLst>
                                          <p:attrName>style.visibility</p:attrName>
                                        </p:attrNameLst>
                                      </p:cBhvr>
                                      <p:to>
                                        <p:strVal val="visible"/>
                                      </p:to>
                                    </p:set>
                                    <p:animEffect transition="in" filter="blinds(horizontal)">
                                      <p:cBhvr>
                                        <p:cTn id="7" dur="500"/>
                                        <p:tgtEl>
                                          <p:spTgt spid="193541"/>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blinds(horizontal)">
                                      <p:cBhvr>
                                        <p:cTn id="12" dur="500"/>
                                        <p:tgtEl>
                                          <p:spTgt spid="193540"/>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93543"/>
                                        </p:tgtEl>
                                        <p:attrNameLst>
                                          <p:attrName>style.visibility</p:attrName>
                                        </p:attrNameLst>
                                      </p:cBhvr>
                                      <p:to>
                                        <p:strVal val="visible"/>
                                      </p:to>
                                    </p:set>
                                    <p:animEffect transition="in" filter="blinds(horizontal)">
                                      <p:cBhvr>
                                        <p:cTn id="15" dur="500"/>
                                        <p:tgtEl>
                                          <p:spTgt spid="1935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3544"/>
                                        </p:tgtEl>
                                        <p:attrNameLst>
                                          <p:attrName>style.visibility</p:attrName>
                                        </p:attrNameLst>
                                      </p:cBhvr>
                                      <p:to>
                                        <p:strVal val="visible"/>
                                      </p:to>
                                    </p:set>
                                    <p:animEffect transition="in" filter="blinds(horizontal)">
                                      <p:cBhvr>
                                        <p:cTn id="20" dur="500"/>
                                        <p:tgtEl>
                                          <p:spTgt spid="193544"/>
                                        </p:tgtEl>
                                      </p:cBhvr>
                                    </p:animEffect>
                                  </p:childTnLst>
                                  <p:subTnLst>
                                    <p:audio>
                                      <p:cMediaNode>
                                        <p:cTn display="0" masterRel="sameClick">
                                          <p:stCondLst>
                                            <p:cond evt="begin" delay="0">
                                              <p:tn val="18"/>
                                            </p:cond>
                                          </p:stCondLst>
                                          <p:endCondLst>
                                            <p:cond evt="onStopAudio" delay="0">
                                              <p:tgtEl>
                                                <p:sldTgt/>
                                              </p:tgtEl>
                                            </p:cond>
                                          </p:endCondLst>
                                        </p:cTn>
                                        <p:tgtEl>
                                          <p:sndTgt r:embed="rId3" name="chimes.wav" builtIn="1"/>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3546"/>
                                        </p:tgtEl>
                                        <p:attrNameLst>
                                          <p:attrName>style.visibility</p:attrName>
                                        </p:attrNameLst>
                                      </p:cBhvr>
                                      <p:to>
                                        <p:strVal val="visible"/>
                                      </p:to>
                                    </p:set>
                                    <p:animEffect transition="in" filter="blinds(horizontal)">
                                      <p:cBhvr>
                                        <p:cTn id="25" dur="500"/>
                                        <p:tgtEl>
                                          <p:spTgt spid="193546"/>
                                        </p:tgtEl>
                                      </p:cBhvr>
                                    </p:animEffect>
                                  </p:childTnLst>
                                  <p:subTnLst>
                                    <p:audio>
                                      <p:cMediaNode>
                                        <p:cTn display="0" masterRel="sameClick">
                                          <p:stCondLst>
                                            <p:cond evt="begin" delay="0">
                                              <p:tn val="23"/>
                                            </p:cond>
                                          </p:stCondLst>
                                          <p:endCondLst>
                                            <p:cond evt="onStopAudio" delay="0">
                                              <p:tgtEl>
                                                <p:sldTgt/>
                                              </p:tgtEl>
                                            </p:cond>
                                          </p:endCondLst>
                                        </p:cTn>
                                        <p:tgtEl>
                                          <p:sndTgt r:embed="rId3" name="chimes.wav" builtIn="1"/>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3547"/>
                                        </p:tgtEl>
                                        <p:attrNameLst>
                                          <p:attrName>style.visibility</p:attrName>
                                        </p:attrNameLst>
                                      </p:cBhvr>
                                      <p:to>
                                        <p:strVal val="visible"/>
                                      </p:to>
                                    </p:set>
                                    <p:animEffect transition="in" filter="blinds(horizontal)">
                                      <p:cBhvr>
                                        <p:cTn id="30" dur="500"/>
                                        <p:tgtEl>
                                          <p:spTgt spid="193547"/>
                                        </p:tgtEl>
                                      </p:cBhvr>
                                    </p:animEffect>
                                  </p:childTnLst>
                                  <p:subTnLst>
                                    <p:audio>
                                      <p:cMediaNode>
                                        <p:cTn display="0" masterRel="sameClick">
                                          <p:stCondLst>
                                            <p:cond evt="begin" delay="0">
                                              <p:tn val="28"/>
                                            </p:cond>
                                          </p:stCondLst>
                                          <p:endCondLst>
                                            <p:cond evt="onStopAudio" delay="0">
                                              <p:tgtEl>
                                                <p:sldTgt/>
                                              </p:tgtEl>
                                            </p:cond>
                                          </p:endCondLst>
                                        </p:cTn>
                                        <p:tgtEl>
                                          <p:sndTgt r:embed="rId3" name="chimes.wav" builtIn="1"/>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3552"/>
                                        </p:tgtEl>
                                        <p:attrNameLst>
                                          <p:attrName>style.visibility</p:attrName>
                                        </p:attrNameLst>
                                      </p:cBhvr>
                                      <p:to>
                                        <p:strVal val="visible"/>
                                      </p:to>
                                    </p:set>
                                    <p:animEffect transition="in" filter="blinds(horizontal)">
                                      <p:cBhvr>
                                        <p:cTn id="35" dur="500"/>
                                        <p:tgtEl>
                                          <p:spTgt spid="193552"/>
                                        </p:tgtEl>
                                      </p:cBhvr>
                                    </p:animEffect>
                                  </p:childTnLst>
                                  <p:subTnLst>
                                    <p:audio>
                                      <p:cMediaNode>
                                        <p:cTn display="0" masterRel="sameClick">
                                          <p:stCondLst>
                                            <p:cond evt="begin" delay="0">
                                              <p:tn val="33"/>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animBg="1"/>
      <p:bldP spid="193543" grpId="0"/>
      <p:bldP spid="193544" grpId="0" animBg="1"/>
      <p:bldP spid="193547" grpId="0" animBg="1"/>
      <p:bldP spid="19355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4" name="日期占位符 1"/>
          <p:cNvSpPr>
            <a:spLocks noGrp="1"/>
          </p:cNvSpPr>
          <p:nvPr>
            <p:ph type="dt" sz="quarter" idx="10"/>
          </p:nvPr>
        </p:nvSpPr>
        <p:spPr>
          <a:xfrm>
            <a:off x="547688" y="6445250"/>
            <a:ext cx="2133600" cy="476250"/>
          </a:xfrm>
          <a:noFill/>
        </p:spPr>
        <p:txBody>
          <a:bodyPr/>
          <a:lstStyle/>
          <a:p>
            <a:fld id="{164D276A-9E5C-406B-A426-274404155AB5}" type="datetime1">
              <a:rPr lang="zh-CN" altLang="en-US" smtClean="0">
                <a:latin typeface="Arial" pitchFamily="34" charset="0"/>
              </a:rPr>
              <a:pPr/>
              <a:t>2019-9-25</a:t>
            </a:fld>
            <a:endParaRPr lang="en-US" altLang="zh-CN" smtClean="0">
              <a:latin typeface="Arial" pitchFamily="34" charset="0"/>
            </a:endParaRPr>
          </a:p>
        </p:txBody>
      </p:sp>
      <p:sp>
        <p:nvSpPr>
          <p:cNvPr id="19475" name="页脚占位符 2"/>
          <p:cNvSpPr>
            <a:spLocks noGrp="1"/>
          </p:cNvSpPr>
          <p:nvPr>
            <p:ph type="ftr" sz="quarter" idx="11"/>
          </p:nvPr>
        </p:nvSpPr>
        <p:spPr>
          <a:xfrm>
            <a:off x="3214688" y="6445250"/>
            <a:ext cx="2895600" cy="476250"/>
          </a:xfrm>
          <a:noFill/>
        </p:spPr>
        <p:txBody>
          <a:bodyPr/>
          <a:lstStyle/>
          <a:p>
            <a:r>
              <a:rPr lang="en-US" altLang="zh-CN" smtClean="0">
                <a:latin typeface="Arial" pitchFamily="34" charset="0"/>
              </a:rPr>
              <a:t>电工电子教研室</a:t>
            </a:r>
          </a:p>
        </p:txBody>
      </p:sp>
      <p:sp>
        <p:nvSpPr>
          <p:cNvPr id="19476" name="灯片编号占位符 3"/>
          <p:cNvSpPr>
            <a:spLocks noGrp="1"/>
          </p:cNvSpPr>
          <p:nvPr>
            <p:ph type="sldNum" sz="quarter" idx="12"/>
          </p:nvPr>
        </p:nvSpPr>
        <p:spPr>
          <a:xfrm>
            <a:off x="6643688" y="6445250"/>
            <a:ext cx="2133600" cy="476250"/>
          </a:xfrm>
          <a:noFill/>
        </p:spPr>
        <p:txBody>
          <a:bodyPr/>
          <a:lstStyle/>
          <a:p>
            <a:fld id="{BD412907-10EA-4381-A06D-066F86B8260A}" type="slidenum">
              <a:rPr lang="en-US" altLang="zh-CN" smtClean="0">
                <a:latin typeface="Arial" pitchFamily="34" charset="0"/>
              </a:rPr>
              <a:pPr/>
              <a:t>56</a:t>
            </a:fld>
            <a:endParaRPr lang="en-US" altLang="zh-CN" smtClean="0">
              <a:latin typeface="Arial" pitchFamily="34" charset="0"/>
            </a:endParaRPr>
          </a:p>
        </p:txBody>
      </p:sp>
      <p:sp>
        <p:nvSpPr>
          <p:cNvPr id="19477" name="Text Box 4"/>
          <p:cNvSpPr txBox="1">
            <a:spLocks noChangeArrowheads="1"/>
          </p:cNvSpPr>
          <p:nvPr/>
        </p:nvSpPr>
        <p:spPr bwMode="auto">
          <a:xfrm>
            <a:off x="95250" y="122238"/>
            <a:ext cx="6453188" cy="54927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3000" b="1"/>
              <a:t>3.4.2</a:t>
            </a:r>
            <a:r>
              <a:rPr lang="zh-CN" altLang="en-US" sz="3000" b="1"/>
              <a:t>二极管电路的简化模型分析方法</a:t>
            </a:r>
          </a:p>
        </p:txBody>
      </p:sp>
      <p:sp>
        <p:nvSpPr>
          <p:cNvPr id="19478" name="Text Box 5"/>
          <p:cNvSpPr txBox="1">
            <a:spLocks noChangeArrowheads="1"/>
          </p:cNvSpPr>
          <p:nvPr/>
        </p:nvSpPr>
        <p:spPr bwMode="auto">
          <a:xfrm>
            <a:off x="206375" y="650875"/>
            <a:ext cx="3816350" cy="46355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400" b="1"/>
              <a:t>1.</a:t>
            </a:r>
            <a:r>
              <a:rPr lang="zh-CN" altLang="en-US" sz="2400" b="1"/>
              <a:t>二极管</a:t>
            </a:r>
            <a:r>
              <a:rPr lang="en-US" altLang="zh-CN" sz="2400" b="1"/>
              <a:t>V-I</a:t>
            </a:r>
            <a:r>
              <a:rPr lang="zh-CN" altLang="en-US" sz="2400" b="1"/>
              <a:t>特性的建模</a:t>
            </a:r>
            <a:endParaRPr lang="zh-CN" altLang="en-US" sz="2400" b="1" baseline="-25000"/>
          </a:p>
        </p:txBody>
      </p:sp>
      <p:sp>
        <p:nvSpPr>
          <p:cNvPr id="194566" name="Text Box 6"/>
          <p:cNvSpPr txBox="1">
            <a:spLocks noChangeArrowheads="1"/>
          </p:cNvSpPr>
          <p:nvPr/>
        </p:nvSpPr>
        <p:spPr bwMode="auto">
          <a:xfrm>
            <a:off x="325438" y="2397125"/>
            <a:ext cx="1774825" cy="45720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400" b="1">
                <a:latin typeface="宋体" pitchFamily="2" charset="-122"/>
              </a:rPr>
              <a:t>⑴</a:t>
            </a:r>
            <a:r>
              <a:rPr lang="zh-CN" altLang="en-US" sz="2400" b="1"/>
              <a:t>理想模型</a:t>
            </a:r>
            <a:endParaRPr lang="zh-CN" altLang="en-US" sz="2400" b="1" baseline="-25000"/>
          </a:p>
        </p:txBody>
      </p:sp>
      <p:grpSp>
        <p:nvGrpSpPr>
          <p:cNvPr id="2" name="Group 30"/>
          <p:cNvGrpSpPr>
            <a:grpSpLocks/>
          </p:cNvGrpSpPr>
          <p:nvPr/>
        </p:nvGrpSpPr>
        <p:grpSpPr bwMode="auto">
          <a:xfrm>
            <a:off x="266700" y="3030538"/>
            <a:ext cx="2789238" cy="2581275"/>
            <a:chOff x="111" y="1246"/>
            <a:chExt cx="1757" cy="1626"/>
          </a:xfrm>
        </p:grpSpPr>
        <p:sp>
          <p:nvSpPr>
            <p:cNvPr id="19516" name="Line 12"/>
            <p:cNvSpPr>
              <a:spLocks noChangeShapeType="1"/>
            </p:cNvSpPr>
            <p:nvPr/>
          </p:nvSpPr>
          <p:spPr bwMode="auto">
            <a:xfrm flipV="1">
              <a:off x="696" y="1314"/>
              <a:ext cx="0" cy="1354"/>
            </a:xfrm>
            <a:prstGeom prst="line">
              <a:avLst/>
            </a:prstGeom>
            <a:noFill/>
            <a:ln w="12700">
              <a:solidFill>
                <a:schemeClr val="tx1"/>
              </a:solidFill>
              <a:round/>
              <a:headEnd/>
              <a:tailEnd type="triangle" w="med" len="med"/>
            </a:ln>
          </p:spPr>
          <p:txBody>
            <a:bodyPr/>
            <a:lstStyle/>
            <a:p>
              <a:endParaRPr lang="zh-CN" altLang="en-US"/>
            </a:p>
          </p:txBody>
        </p:sp>
        <p:sp>
          <p:nvSpPr>
            <p:cNvPr id="19517" name="Line 13"/>
            <p:cNvSpPr>
              <a:spLocks noChangeShapeType="1"/>
            </p:cNvSpPr>
            <p:nvPr/>
          </p:nvSpPr>
          <p:spPr bwMode="auto">
            <a:xfrm>
              <a:off x="111" y="2681"/>
              <a:ext cx="1676"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19471" name="Object 14"/>
            <p:cNvGraphicFramePr>
              <a:graphicFrameLocks noChangeAspect="1"/>
            </p:cNvGraphicFramePr>
            <p:nvPr/>
          </p:nvGraphicFramePr>
          <p:xfrm>
            <a:off x="473" y="1246"/>
            <a:ext cx="171" cy="190"/>
          </p:xfrm>
          <a:graphic>
            <a:graphicData uri="http://schemas.openxmlformats.org/presentationml/2006/ole">
              <p:oleObj spid="_x0000_s19471" name="公式" r:id="rId6" imgW="164885" imgH="215619" progId="Equation.3">
                <p:embed/>
              </p:oleObj>
            </a:graphicData>
          </a:graphic>
        </p:graphicFrame>
        <p:graphicFrame>
          <p:nvGraphicFramePr>
            <p:cNvPr id="19472" name="Object 15"/>
            <p:cNvGraphicFramePr>
              <a:graphicFrameLocks noChangeAspect="1"/>
            </p:cNvGraphicFramePr>
            <p:nvPr/>
          </p:nvGraphicFramePr>
          <p:xfrm>
            <a:off x="1654" y="2693"/>
            <a:ext cx="214" cy="179"/>
          </p:xfrm>
          <a:graphic>
            <a:graphicData uri="http://schemas.openxmlformats.org/presentationml/2006/ole">
              <p:oleObj spid="_x0000_s19472" name="公式" r:id="rId7" imgW="190335" imgH="215713" progId="Equation.3">
                <p:embed/>
              </p:oleObj>
            </a:graphicData>
          </a:graphic>
        </p:graphicFrame>
        <p:graphicFrame>
          <p:nvGraphicFramePr>
            <p:cNvPr id="19473" name="Object 16"/>
            <p:cNvGraphicFramePr>
              <a:graphicFrameLocks noChangeAspect="1"/>
            </p:cNvGraphicFramePr>
            <p:nvPr/>
          </p:nvGraphicFramePr>
          <p:xfrm>
            <a:off x="618" y="2714"/>
            <a:ext cx="178" cy="144"/>
          </p:xfrm>
          <a:graphic>
            <a:graphicData uri="http://schemas.openxmlformats.org/presentationml/2006/ole">
              <p:oleObj spid="_x0000_s19473" name="公式" r:id="rId8" imgW="126720" imgH="139680" progId="Equation.3">
                <p:embed/>
              </p:oleObj>
            </a:graphicData>
          </a:graphic>
        </p:graphicFrame>
        <p:sp>
          <p:nvSpPr>
            <p:cNvPr id="19518" name="Line 17"/>
            <p:cNvSpPr>
              <a:spLocks noChangeShapeType="1"/>
            </p:cNvSpPr>
            <p:nvPr/>
          </p:nvSpPr>
          <p:spPr bwMode="auto">
            <a:xfrm>
              <a:off x="238" y="2681"/>
              <a:ext cx="458" cy="0"/>
            </a:xfrm>
            <a:prstGeom prst="line">
              <a:avLst/>
            </a:prstGeom>
            <a:noFill/>
            <a:ln w="38100">
              <a:solidFill>
                <a:srgbClr val="3366FF"/>
              </a:solidFill>
              <a:round/>
              <a:headEnd/>
              <a:tailEnd/>
            </a:ln>
          </p:spPr>
          <p:txBody>
            <a:bodyPr/>
            <a:lstStyle/>
            <a:p>
              <a:endParaRPr lang="zh-CN" altLang="en-US"/>
            </a:p>
          </p:txBody>
        </p:sp>
        <p:sp>
          <p:nvSpPr>
            <p:cNvPr id="19519" name="Line 18"/>
            <p:cNvSpPr>
              <a:spLocks noChangeShapeType="1"/>
            </p:cNvSpPr>
            <p:nvPr/>
          </p:nvSpPr>
          <p:spPr bwMode="auto">
            <a:xfrm>
              <a:off x="696" y="2681"/>
              <a:ext cx="431" cy="0"/>
            </a:xfrm>
            <a:prstGeom prst="line">
              <a:avLst/>
            </a:prstGeom>
            <a:noFill/>
            <a:ln w="25400">
              <a:solidFill>
                <a:srgbClr val="339966"/>
              </a:solidFill>
              <a:prstDash val="lgDash"/>
              <a:round/>
              <a:headEnd/>
              <a:tailEnd/>
            </a:ln>
          </p:spPr>
          <p:txBody>
            <a:bodyPr/>
            <a:lstStyle/>
            <a:p>
              <a:endParaRPr lang="zh-CN" altLang="en-US"/>
            </a:p>
          </p:txBody>
        </p:sp>
        <p:sp>
          <p:nvSpPr>
            <p:cNvPr id="19520" name="Freeform 19"/>
            <p:cNvSpPr>
              <a:spLocks/>
            </p:cNvSpPr>
            <p:nvPr/>
          </p:nvSpPr>
          <p:spPr bwMode="auto">
            <a:xfrm>
              <a:off x="1102" y="1639"/>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25400">
              <a:solidFill>
                <a:srgbClr val="339966"/>
              </a:solidFill>
              <a:prstDash val="lgDash"/>
              <a:round/>
              <a:headEnd/>
              <a:tailEnd/>
            </a:ln>
          </p:spPr>
          <p:txBody>
            <a:bodyPr/>
            <a:lstStyle/>
            <a:p>
              <a:endParaRPr lang="zh-CN" altLang="en-US"/>
            </a:p>
          </p:txBody>
        </p:sp>
        <p:sp>
          <p:nvSpPr>
            <p:cNvPr id="19521" name="Line 29"/>
            <p:cNvSpPr>
              <a:spLocks noChangeShapeType="1"/>
            </p:cNvSpPr>
            <p:nvPr/>
          </p:nvSpPr>
          <p:spPr bwMode="auto">
            <a:xfrm flipV="1">
              <a:off x="695" y="1627"/>
              <a:ext cx="0" cy="1041"/>
            </a:xfrm>
            <a:prstGeom prst="line">
              <a:avLst/>
            </a:prstGeom>
            <a:noFill/>
            <a:ln w="38100">
              <a:solidFill>
                <a:srgbClr val="FF00FF"/>
              </a:solidFill>
              <a:round/>
              <a:headEnd/>
              <a:tailEnd/>
            </a:ln>
          </p:spPr>
          <p:txBody>
            <a:bodyPr/>
            <a:lstStyle/>
            <a:p>
              <a:endParaRPr lang="zh-CN" altLang="en-US"/>
            </a:p>
          </p:txBody>
        </p:sp>
      </p:grpSp>
      <p:grpSp>
        <p:nvGrpSpPr>
          <p:cNvPr id="3" name="Group 63"/>
          <p:cNvGrpSpPr>
            <a:grpSpLocks/>
          </p:cNvGrpSpPr>
          <p:nvPr/>
        </p:nvGrpSpPr>
        <p:grpSpPr bwMode="auto">
          <a:xfrm>
            <a:off x="4002088" y="3732213"/>
            <a:ext cx="1628775" cy="1443037"/>
            <a:chOff x="2169" y="1601"/>
            <a:chExt cx="1026" cy="909"/>
          </a:xfrm>
        </p:grpSpPr>
        <p:grpSp>
          <p:nvGrpSpPr>
            <p:cNvPr id="19507" name="Group 40"/>
            <p:cNvGrpSpPr>
              <a:grpSpLocks/>
            </p:cNvGrpSpPr>
            <p:nvPr/>
          </p:nvGrpSpPr>
          <p:grpSpPr bwMode="auto">
            <a:xfrm>
              <a:off x="2169" y="1855"/>
              <a:ext cx="1026" cy="304"/>
              <a:chOff x="2591" y="1855"/>
              <a:chExt cx="1026" cy="304"/>
            </a:xfrm>
          </p:grpSpPr>
          <p:sp>
            <p:nvSpPr>
              <p:cNvPr id="19509" name="Oval 31"/>
              <p:cNvSpPr>
                <a:spLocks noChangeArrowheads="1"/>
              </p:cNvSpPr>
              <p:nvPr/>
            </p:nvSpPr>
            <p:spPr bwMode="auto">
              <a:xfrm>
                <a:off x="2591" y="19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19510" name="Oval 32"/>
              <p:cNvSpPr>
                <a:spLocks noChangeArrowheads="1"/>
              </p:cNvSpPr>
              <p:nvPr/>
            </p:nvSpPr>
            <p:spPr bwMode="auto">
              <a:xfrm>
                <a:off x="3549" y="19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19511" name="Line 33"/>
              <p:cNvSpPr>
                <a:spLocks noChangeShapeType="1"/>
              </p:cNvSpPr>
              <p:nvPr/>
            </p:nvSpPr>
            <p:spPr bwMode="auto">
              <a:xfrm rot="5400000">
                <a:off x="3109" y="1550"/>
                <a:ext cx="0" cy="915"/>
              </a:xfrm>
              <a:prstGeom prst="line">
                <a:avLst/>
              </a:prstGeom>
              <a:noFill/>
              <a:ln w="25400">
                <a:solidFill>
                  <a:schemeClr val="tx1"/>
                </a:solidFill>
                <a:round/>
                <a:headEnd/>
                <a:tailEnd/>
              </a:ln>
            </p:spPr>
            <p:txBody>
              <a:bodyPr/>
              <a:lstStyle/>
              <a:p>
                <a:endParaRPr lang="zh-CN" altLang="en-US"/>
              </a:p>
            </p:txBody>
          </p:sp>
          <p:grpSp>
            <p:nvGrpSpPr>
              <p:cNvPr id="19512" name="Group 34"/>
              <p:cNvGrpSpPr>
                <a:grpSpLocks/>
              </p:cNvGrpSpPr>
              <p:nvPr/>
            </p:nvGrpSpPr>
            <p:grpSpPr bwMode="auto">
              <a:xfrm rot="-5400000">
                <a:off x="2931" y="1905"/>
                <a:ext cx="304" cy="204"/>
                <a:chOff x="5065" y="1931"/>
                <a:chExt cx="304" cy="204"/>
              </a:xfrm>
            </p:grpSpPr>
            <p:sp>
              <p:nvSpPr>
                <p:cNvPr id="19513" name="AutoShape 35"/>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19514" name="Line 36"/>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19515" name="Line 37"/>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pSp>
        <p:graphicFrame>
          <p:nvGraphicFramePr>
            <p:cNvPr id="19467" name="Object 42"/>
            <p:cNvGraphicFramePr>
              <a:graphicFrameLocks noChangeAspect="1"/>
            </p:cNvGraphicFramePr>
            <p:nvPr/>
          </p:nvGraphicFramePr>
          <p:xfrm>
            <a:off x="2575" y="2262"/>
            <a:ext cx="187" cy="248"/>
          </p:xfrm>
          <a:graphic>
            <a:graphicData uri="http://schemas.openxmlformats.org/presentationml/2006/ole">
              <p:oleObj spid="_x0000_s19467" name="公式" r:id="rId9" imgW="164885" imgH="215619" progId="Equation.3">
                <p:embed/>
              </p:oleObj>
            </a:graphicData>
          </a:graphic>
        </p:graphicFrame>
        <p:graphicFrame>
          <p:nvGraphicFramePr>
            <p:cNvPr id="19468" name="Object 44"/>
            <p:cNvGraphicFramePr>
              <a:graphicFrameLocks noChangeAspect="1"/>
            </p:cNvGraphicFramePr>
            <p:nvPr/>
          </p:nvGraphicFramePr>
          <p:xfrm>
            <a:off x="2397" y="1729"/>
            <a:ext cx="102" cy="101"/>
          </p:xfrm>
          <a:graphic>
            <a:graphicData uri="http://schemas.openxmlformats.org/presentationml/2006/ole">
              <p:oleObj spid="_x0000_s19468" name="公式" r:id="rId10" imgW="139700" imgH="139700" progId="Equation.3">
                <p:embed/>
              </p:oleObj>
            </a:graphicData>
          </a:graphic>
        </p:graphicFrame>
        <p:graphicFrame>
          <p:nvGraphicFramePr>
            <p:cNvPr id="19469" name="Object 45"/>
            <p:cNvGraphicFramePr>
              <a:graphicFrameLocks noChangeAspect="1"/>
            </p:cNvGraphicFramePr>
            <p:nvPr/>
          </p:nvGraphicFramePr>
          <p:xfrm>
            <a:off x="2859" y="1737"/>
            <a:ext cx="173" cy="93"/>
          </p:xfrm>
          <a:graphic>
            <a:graphicData uri="http://schemas.openxmlformats.org/presentationml/2006/ole">
              <p:oleObj spid="_x0000_s19469" name="公式" r:id="rId11" imgW="139518" imgH="76101" progId="Equation.3">
                <p:embed/>
              </p:oleObj>
            </a:graphicData>
          </a:graphic>
        </p:graphicFrame>
        <p:graphicFrame>
          <p:nvGraphicFramePr>
            <p:cNvPr id="19470" name="Object 46"/>
            <p:cNvGraphicFramePr>
              <a:graphicFrameLocks noChangeAspect="1"/>
            </p:cNvGraphicFramePr>
            <p:nvPr/>
          </p:nvGraphicFramePr>
          <p:xfrm>
            <a:off x="2590" y="1601"/>
            <a:ext cx="214" cy="240"/>
          </p:xfrm>
          <a:graphic>
            <a:graphicData uri="http://schemas.openxmlformats.org/presentationml/2006/ole">
              <p:oleObj spid="_x0000_s19470" name="公式" r:id="rId12" imgW="190335" imgH="215713" progId="Equation.3">
                <p:embed/>
              </p:oleObj>
            </a:graphicData>
          </a:graphic>
        </p:graphicFrame>
        <p:sp>
          <p:nvSpPr>
            <p:cNvPr id="19508" name="Line 47"/>
            <p:cNvSpPr>
              <a:spLocks noChangeShapeType="1"/>
            </p:cNvSpPr>
            <p:nvPr/>
          </p:nvSpPr>
          <p:spPr bwMode="auto">
            <a:xfrm>
              <a:off x="2474" y="2236"/>
              <a:ext cx="406" cy="0"/>
            </a:xfrm>
            <a:prstGeom prst="line">
              <a:avLst/>
            </a:prstGeom>
            <a:noFill/>
            <a:ln w="12700">
              <a:solidFill>
                <a:schemeClr val="tx1"/>
              </a:solidFill>
              <a:round/>
              <a:headEnd/>
              <a:tailEnd type="triangle" w="med" len="med"/>
            </a:ln>
          </p:spPr>
          <p:txBody>
            <a:bodyPr/>
            <a:lstStyle/>
            <a:p>
              <a:endParaRPr lang="zh-CN" altLang="en-US"/>
            </a:p>
          </p:txBody>
        </p:sp>
      </p:grpSp>
      <p:sp>
        <p:nvSpPr>
          <p:cNvPr id="194624" name="Text Box 64"/>
          <p:cNvSpPr txBox="1">
            <a:spLocks noChangeArrowheads="1"/>
          </p:cNvSpPr>
          <p:nvPr/>
        </p:nvSpPr>
        <p:spPr bwMode="auto">
          <a:xfrm>
            <a:off x="387350" y="5532438"/>
            <a:ext cx="229870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理想二极管</a:t>
            </a:r>
            <a:r>
              <a:rPr lang="en-US" altLang="zh-CN" sz="2000" b="1"/>
              <a:t>V-I</a:t>
            </a:r>
            <a:r>
              <a:rPr lang="zh-CN" altLang="en-US" sz="2000" b="1"/>
              <a:t>特性</a:t>
            </a:r>
          </a:p>
        </p:txBody>
      </p:sp>
      <p:sp>
        <p:nvSpPr>
          <p:cNvPr id="194625" name="Text Box 65"/>
          <p:cNvSpPr txBox="1">
            <a:spLocks noChangeArrowheads="1"/>
          </p:cNvSpPr>
          <p:nvPr/>
        </p:nvSpPr>
        <p:spPr bwMode="auto">
          <a:xfrm>
            <a:off x="3656013" y="5532438"/>
            <a:ext cx="249872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理想二极管代表符号</a:t>
            </a:r>
          </a:p>
        </p:txBody>
      </p:sp>
      <p:sp>
        <p:nvSpPr>
          <p:cNvPr id="194628" name="Line 68"/>
          <p:cNvSpPr>
            <a:spLocks noChangeShapeType="1"/>
          </p:cNvSpPr>
          <p:nvPr/>
        </p:nvSpPr>
        <p:spPr bwMode="auto">
          <a:xfrm flipV="1">
            <a:off x="1193800" y="3554413"/>
            <a:ext cx="606425" cy="604837"/>
          </a:xfrm>
          <a:prstGeom prst="line">
            <a:avLst/>
          </a:prstGeom>
          <a:noFill/>
          <a:ln w="12700">
            <a:solidFill>
              <a:srgbClr val="FF0000"/>
            </a:solidFill>
            <a:round/>
            <a:headEnd/>
            <a:tailEnd type="triangle" w="med" len="med"/>
          </a:ln>
        </p:spPr>
        <p:txBody>
          <a:bodyPr/>
          <a:lstStyle/>
          <a:p>
            <a:endParaRPr lang="zh-CN" altLang="en-US"/>
          </a:p>
        </p:txBody>
      </p:sp>
      <p:sp>
        <p:nvSpPr>
          <p:cNvPr id="194629" name="Text Box 69"/>
          <p:cNvSpPr txBox="1">
            <a:spLocks noChangeArrowheads="1"/>
          </p:cNvSpPr>
          <p:nvPr/>
        </p:nvSpPr>
        <p:spPr bwMode="auto">
          <a:xfrm>
            <a:off x="1638300" y="3190875"/>
            <a:ext cx="1652588"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正向压降为</a:t>
            </a:r>
            <a:r>
              <a:rPr lang="en-US" altLang="zh-CN" sz="2000" b="1"/>
              <a:t>0</a:t>
            </a:r>
          </a:p>
        </p:txBody>
      </p:sp>
      <p:sp>
        <p:nvSpPr>
          <p:cNvPr id="194630" name="Line 70"/>
          <p:cNvSpPr>
            <a:spLocks noChangeShapeType="1"/>
          </p:cNvSpPr>
          <p:nvPr/>
        </p:nvSpPr>
        <p:spPr bwMode="auto">
          <a:xfrm flipH="1" flipV="1">
            <a:off x="750888" y="4643438"/>
            <a:ext cx="161925" cy="644525"/>
          </a:xfrm>
          <a:prstGeom prst="line">
            <a:avLst/>
          </a:prstGeom>
          <a:noFill/>
          <a:ln w="12700">
            <a:solidFill>
              <a:srgbClr val="FF0000"/>
            </a:solidFill>
            <a:round/>
            <a:headEnd/>
            <a:tailEnd type="triangle" w="med" len="med"/>
          </a:ln>
        </p:spPr>
        <p:txBody>
          <a:bodyPr/>
          <a:lstStyle/>
          <a:p>
            <a:endParaRPr lang="zh-CN" altLang="en-US"/>
          </a:p>
        </p:txBody>
      </p:sp>
      <p:sp>
        <p:nvSpPr>
          <p:cNvPr id="194631" name="Text Box 71"/>
          <p:cNvSpPr txBox="1">
            <a:spLocks noChangeArrowheads="1"/>
          </p:cNvSpPr>
          <p:nvPr/>
        </p:nvSpPr>
        <p:spPr bwMode="auto">
          <a:xfrm>
            <a:off x="185738" y="3352800"/>
            <a:ext cx="806450" cy="13112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反向电阻为无穷大</a:t>
            </a:r>
          </a:p>
        </p:txBody>
      </p:sp>
      <p:grpSp>
        <p:nvGrpSpPr>
          <p:cNvPr id="6" name="Group 103"/>
          <p:cNvGrpSpPr>
            <a:grpSpLocks/>
          </p:cNvGrpSpPr>
          <p:nvPr/>
        </p:nvGrpSpPr>
        <p:grpSpPr bwMode="auto">
          <a:xfrm>
            <a:off x="6873875" y="2289175"/>
            <a:ext cx="1628775" cy="1290638"/>
            <a:chOff x="4242" y="687"/>
            <a:chExt cx="1026" cy="813"/>
          </a:xfrm>
        </p:grpSpPr>
        <p:sp>
          <p:nvSpPr>
            <p:cNvPr id="19501" name="Line 76"/>
            <p:cNvSpPr>
              <a:spLocks noChangeShapeType="1"/>
            </p:cNvSpPr>
            <p:nvPr/>
          </p:nvSpPr>
          <p:spPr bwMode="auto">
            <a:xfrm rot="5400000">
              <a:off x="4760" y="540"/>
              <a:ext cx="0" cy="915"/>
            </a:xfrm>
            <a:prstGeom prst="line">
              <a:avLst/>
            </a:prstGeom>
            <a:noFill/>
            <a:ln w="25400">
              <a:solidFill>
                <a:schemeClr val="tx1"/>
              </a:solidFill>
              <a:round/>
              <a:headEnd/>
              <a:tailEnd/>
            </a:ln>
          </p:spPr>
          <p:txBody>
            <a:bodyPr/>
            <a:lstStyle/>
            <a:p>
              <a:endParaRPr lang="zh-CN" altLang="en-US"/>
            </a:p>
          </p:txBody>
        </p:sp>
        <p:sp>
          <p:nvSpPr>
            <p:cNvPr id="19502" name="Oval 74"/>
            <p:cNvSpPr>
              <a:spLocks noChangeArrowheads="1"/>
            </p:cNvSpPr>
            <p:nvPr/>
          </p:nvSpPr>
          <p:spPr bwMode="auto">
            <a:xfrm>
              <a:off x="4242" y="96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19503" name="Oval 75"/>
            <p:cNvSpPr>
              <a:spLocks noChangeArrowheads="1"/>
            </p:cNvSpPr>
            <p:nvPr/>
          </p:nvSpPr>
          <p:spPr bwMode="auto">
            <a:xfrm>
              <a:off x="5200" y="964"/>
              <a:ext cx="68" cy="68"/>
            </a:xfrm>
            <a:prstGeom prst="ellipse">
              <a:avLst/>
            </a:prstGeom>
            <a:noFill/>
            <a:ln w="25400" algn="ctr">
              <a:solidFill>
                <a:schemeClr val="tx1"/>
              </a:solidFill>
              <a:round/>
              <a:headEnd/>
              <a:tailEnd/>
            </a:ln>
          </p:spPr>
          <p:txBody>
            <a:bodyPr wrap="none" anchor="ctr"/>
            <a:lstStyle/>
            <a:p>
              <a:endParaRPr lang="zh-CN" altLang="en-US"/>
            </a:p>
          </p:txBody>
        </p:sp>
        <p:graphicFrame>
          <p:nvGraphicFramePr>
            <p:cNvPr id="19463" name="Object 81"/>
            <p:cNvGraphicFramePr>
              <a:graphicFrameLocks noChangeAspect="1"/>
            </p:cNvGraphicFramePr>
            <p:nvPr/>
          </p:nvGraphicFramePr>
          <p:xfrm>
            <a:off x="4648" y="1252"/>
            <a:ext cx="187" cy="248"/>
          </p:xfrm>
          <a:graphic>
            <a:graphicData uri="http://schemas.openxmlformats.org/presentationml/2006/ole">
              <p:oleObj spid="_x0000_s19463" name="公式" r:id="rId13" imgW="164885" imgH="215619" progId="Equation.3">
                <p:embed/>
              </p:oleObj>
            </a:graphicData>
          </a:graphic>
        </p:graphicFrame>
        <p:graphicFrame>
          <p:nvGraphicFramePr>
            <p:cNvPr id="19464" name="Object 82"/>
            <p:cNvGraphicFramePr>
              <a:graphicFrameLocks noChangeAspect="1"/>
            </p:cNvGraphicFramePr>
            <p:nvPr/>
          </p:nvGraphicFramePr>
          <p:xfrm>
            <a:off x="4429" y="840"/>
            <a:ext cx="102" cy="101"/>
          </p:xfrm>
          <a:graphic>
            <a:graphicData uri="http://schemas.openxmlformats.org/presentationml/2006/ole">
              <p:oleObj spid="_x0000_s19464" name="公式" r:id="rId14" imgW="139700" imgH="139700" progId="Equation.3">
                <p:embed/>
              </p:oleObj>
            </a:graphicData>
          </a:graphic>
        </p:graphicFrame>
        <p:graphicFrame>
          <p:nvGraphicFramePr>
            <p:cNvPr id="19465" name="Object 83"/>
            <p:cNvGraphicFramePr>
              <a:graphicFrameLocks noChangeAspect="1"/>
            </p:cNvGraphicFramePr>
            <p:nvPr/>
          </p:nvGraphicFramePr>
          <p:xfrm>
            <a:off x="4993" y="839"/>
            <a:ext cx="173" cy="93"/>
          </p:xfrm>
          <a:graphic>
            <a:graphicData uri="http://schemas.openxmlformats.org/presentationml/2006/ole">
              <p:oleObj spid="_x0000_s19465" name="公式" r:id="rId15" imgW="139518" imgH="76101" progId="Equation.3">
                <p:embed/>
              </p:oleObj>
            </a:graphicData>
          </a:graphic>
        </p:graphicFrame>
        <p:graphicFrame>
          <p:nvGraphicFramePr>
            <p:cNvPr id="19466" name="Object 84"/>
            <p:cNvGraphicFramePr>
              <a:graphicFrameLocks noChangeAspect="1"/>
            </p:cNvGraphicFramePr>
            <p:nvPr/>
          </p:nvGraphicFramePr>
          <p:xfrm>
            <a:off x="4582" y="687"/>
            <a:ext cx="411" cy="203"/>
          </p:xfrm>
          <a:graphic>
            <a:graphicData uri="http://schemas.openxmlformats.org/presentationml/2006/ole">
              <p:oleObj spid="_x0000_s19466" name="公式" r:id="rId16" imgW="431613" imgH="215806" progId="Equation.3">
                <p:embed/>
              </p:oleObj>
            </a:graphicData>
          </a:graphic>
        </p:graphicFrame>
        <p:sp>
          <p:nvSpPr>
            <p:cNvPr id="19504" name="Line 85"/>
            <p:cNvSpPr>
              <a:spLocks noChangeShapeType="1"/>
            </p:cNvSpPr>
            <p:nvPr/>
          </p:nvSpPr>
          <p:spPr bwMode="auto">
            <a:xfrm>
              <a:off x="4547" y="1226"/>
              <a:ext cx="406" cy="0"/>
            </a:xfrm>
            <a:prstGeom prst="line">
              <a:avLst/>
            </a:prstGeom>
            <a:noFill/>
            <a:ln w="12700">
              <a:solidFill>
                <a:schemeClr val="tx1"/>
              </a:solidFill>
              <a:round/>
              <a:headEnd/>
              <a:tailEnd type="triangle" w="med" len="med"/>
            </a:ln>
          </p:spPr>
          <p:txBody>
            <a:bodyPr/>
            <a:lstStyle/>
            <a:p>
              <a:endParaRPr lang="zh-CN" altLang="en-US"/>
            </a:p>
          </p:txBody>
        </p:sp>
        <p:sp>
          <p:nvSpPr>
            <p:cNvPr id="19505" name="Oval 86"/>
            <p:cNvSpPr>
              <a:spLocks noChangeArrowheads="1"/>
            </p:cNvSpPr>
            <p:nvPr/>
          </p:nvSpPr>
          <p:spPr bwMode="auto">
            <a:xfrm>
              <a:off x="4531" y="966"/>
              <a:ext cx="68" cy="68"/>
            </a:xfrm>
            <a:prstGeom prst="ellipse">
              <a:avLst/>
            </a:prstGeom>
            <a:solidFill>
              <a:schemeClr val="bg1"/>
            </a:solidFill>
            <a:ln w="25400" algn="ctr">
              <a:solidFill>
                <a:schemeClr val="tx1"/>
              </a:solidFill>
              <a:round/>
              <a:headEnd/>
              <a:tailEnd/>
            </a:ln>
          </p:spPr>
          <p:txBody>
            <a:bodyPr wrap="none" anchor="ctr"/>
            <a:lstStyle/>
            <a:p>
              <a:endParaRPr lang="zh-CN" altLang="en-US"/>
            </a:p>
          </p:txBody>
        </p:sp>
        <p:sp>
          <p:nvSpPr>
            <p:cNvPr id="19506" name="Oval 87"/>
            <p:cNvSpPr>
              <a:spLocks noChangeArrowheads="1"/>
            </p:cNvSpPr>
            <p:nvPr/>
          </p:nvSpPr>
          <p:spPr bwMode="auto">
            <a:xfrm>
              <a:off x="4946" y="966"/>
              <a:ext cx="68" cy="68"/>
            </a:xfrm>
            <a:prstGeom prst="ellipse">
              <a:avLst/>
            </a:prstGeom>
            <a:solidFill>
              <a:schemeClr val="bg1"/>
            </a:solidFill>
            <a:ln w="25400" algn="ctr">
              <a:solidFill>
                <a:schemeClr val="tx1"/>
              </a:solidFill>
              <a:round/>
              <a:headEnd/>
              <a:tailEnd/>
            </a:ln>
          </p:spPr>
          <p:txBody>
            <a:bodyPr wrap="none" anchor="ctr"/>
            <a:lstStyle/>
            <a:p>
              <a:endParaRPr lang="zh-CN" altLang="en-US"/>
            </a:p>
          </p:txBody>
        </p:sp>
      </p:grpSp>
      <p:sp>
        <p:nvSpPr>
          <p:cNvPr id="194649" name="Text Box 89"/>
          <p:cNvSpPr txBox="1">
            <a:spLocks noChangeArrowheads="1"/>
          </p:cNvSpPr>
          <p:nvPr/>
        </p:nvSpPr>
        <p:spPr bwMode="auto">
          <a:xfrm>
            <a:off x="6715125" y="3627438"/>
            <a:ext cx="225742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正向偏置电路模型</a:t>
            </a:r>
          </a:p>
        </p:txBody>
      </p:sp>
      <p:grpSp>
        <p:nvGrpSpPr>
          <p:cNvPr id="7" name="Group 104"/>
          <p:cNvGrpSpPr>
            <a:grpSpLocks/>
          </p:cNvGrpSpPr>
          <p:nvPr/>
        </p:nvGrpSpPr>
        <p:grpSpPr bwMode="auto">
          <a:xfrm>
            <a:off x="6840538" y="4073525"/>
            <a:ext cx="1628775" cy="1339850"/>
            <a:chOff x="4252" y="1869"/>
            <a:chExt cx="1026" cy="844"/>
          </a:xfrm>
        </p:grpSpPr>
        <p:sp>
          <p:nvSpPr>
            <p:cNvPr id="19494" name="Line 102"/>
            <p:cNvSpPr>
              <a:spLocks noChangeShapeType="1"/>
            </p:cNvSpPr>
            <p:nvPr/>
          </p:nvSpPr>
          <p:spPr bwMode="auto">
            <a:xfrm>
              <a:off x="4963" y="2338"/>
              <a:ext cx="255" cy="0"/>
            </a:xfrm>
            <a:prstGeom prst="line">
              <a:avLst/>
            </a:prstGeom>
            <a:noFill/>
            <a:ln w="25400">
              <a:solidFill>
                <a:schemeClr val="tx1"/>
              </a:solidFill>
              <a:round/>
              <a:headEnd/>
              <a:tailEnd/>
            </a:ln>
          </p:spPr>
          <p:txBody>
            <a:bodyPr/>
            <a:lstStyle/>
            <a:p>
              <a:endParaRPr lang="zh-CN" altLang="en-US"/>
            </a:p>
          </p:txBody>
        </p:sp>
        <p:sp>
          <p:nvSpPr>
            <p:cNvPr id="19495" name="Line 101"/>
            <p:cNvSpPr>
              <a:spLocks noChangeShapeType="1"/>
            </p:cNvSpPr>
            <p:nvPr/>
          </p:nvSpPr>
          <p:spPr bwMode="auto">
            <a:xfrm>
              <a:off x="4327" y="2338"/>
              <a:ext cx="255" cy="0"/>
            </a:xfrm>
            <a:prstGeom prst="line">
              <a:avLst/>
            </a:prstGeom>
            <a:noFill/>
            <a:ln w="25400">
              <a:solidFill>
                <a:schemeClr val="tx1"/>
              </a:solidFill>
              <a:round/>
              <a:headEnd/>
              <a:tailEnd/>
            </a:ln>
          </p:spPr>
          <p:txBody>
            <a:bodyPr/>
            <a:lstStyle/>
            <a:p>
              <a:endParaRPr lang="zh-CN" altLang="en-US"/>
            </a:p>
          </p:txBody>
        </p:sp>
        <p:sp>
          <p:nvSpPr>
            <p:cNvPr id="19496" name="Oval 92"/>
            <p:cNvSpPr>
              <a:spLocks noChangeArrowheads="1"/>
            </p:cNvSpPr>
            <p:nvPr/>
          </p:nvSpPr>
          <p:spPr bwMode="auto">
            <a:xfrm>
              <a:off x="4252" y="2310"/>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19497" name="Oval 93"/>
            <p:cNvSpPr>
              <a:spLocks noChangeArrowheads="1"/>
            </p:cNvSpPr>
            <p:nvPr/>
          </p:nvSpPr>
          <p:spPr bwMode="auto">
            <a:xfrm>
              <a:off x="5210" y="2310"/>
              <a:ext cx="68" cy="68"/>
            </a:xfrm>
            <a:prstGeom prst="ellipse">
              <a:avLst/>
            </a:prstGeom>
            <a:noFill/>
            <a:ln w="25400" algn="ctr">
              <a:solidFill>
                <a:schemeClr val="tx1"/>
              </a:solidFill>
              <a:round/>
              <a:headEnd/>
              <a:tailEnd/>
            </a:ln>
          </p:spPr>
          <p:txBody>
            <a:bodyPr wrap="none" anchor="ctr"/>
            <a:lstStyle/>
            <a:p>
              <a:endParaRPr lang="zh-CN" altLang="en-US"/>
            </a:p>
          </p:txBody>
        </p:sp>
        <p:graphicFrame>
          <p:nvGraphicFramePr>
            <p:cNvPr id="19459" name="Object 94"/>
            <p:cNvGraphicFramePr>
              <a:graphicFrameLocks noChangeAspect="1"/>
            </p:cNvGraphicFramePr>
            <p:nvPr/>
          </p:nvGraphicFramePr>
          <p:xfrm>
            <a:off x="4522" y="2465"/>
            <a:ext cx="460" cy="248"/>
          </p:xfrm>
          <a:graphic>
            <a:graphicData uri="http://schemas.openxmlformats.org/presentationml/2006/ole">
              <p:oleObj spid="_x0000_s19459" name="公式" r:id="rId17" imgW="406048" imgH="215713" progId="Equation.3">
                <p:embed/>
              </p:oleObj>
            </a:graphicData>
          </a:graphic>
        </p:graphicFrame>
        <p:graphicFrame>
          <p:nvGraphicFramePr>
            <p:cNvPr id="19460" name="Object 95"/>
            <p:cNvGraphicFramePr>
              <a:graphicFrameLocks noChangeAspect="1"/>
            </p:cNvGraphicFramePr>
            <p:nvPr/>
          </p:nvGraphicFramePr>
          <p:xfrm>
            <a:off x="4480" y="2135"/>
            <a:ext cx="102" cy="101"/>
          </p:xfrm>
          <a:graphic>
            <a:graphicData uri="http://schemas.openxmlformats.org/presentationml/2006/ole">
              <p:oleObj spid="_x0000_s19460" name="公式" r:id="rId18" imgW="139700" imgH="139700" progId="Equation.3">
                <p:embed/>
              </p:oleObj>
            </a:graphicData>
          </a:graphic>
        </p:graphicFrame>
        <p:graphicFrame>
          <p:nvGraphicFramePr>
            <p:cNvPr id="19461" name="Object 96"/>
            <p:cNvGraphicFramePr>
              <a:graphicFrameLocks noChangeAspect="1"/>
            </p:cNvGraphicFramePr>
            <p:nvPr/>
          </p:nvGraphicFramePr>
          <p:xfrm>
            <a:off x="4942" y="2143"/>
            <a:ext cx="173" cy="93"/>
          </p:xfrm>
          <a:graphic>
            <a:graphicData uri="http://schemas.openxmlformats.org/presentationml/2006/ole">
              <p:oleObj spid="_x0000_s19461" name="公式" r:id="rId19" imgW="139518" imgH="76101" progId="Equation.3">
                <p:embed/>
              </p:oleObj>
            </a:graphicData>
          </a:graphic>
        </p:graphicFrame>
        <p:graphicFrame>
          <p:nvGraphicFramePr>
            <p:cNvPr id="19462" name="Object 97"/>
            <p:cNvGraphicFramePr>
              <a:graphicFrameLocks noChangeAspect="1"/>
            </p:cNvGraphicFramePr>
            <p:nvPr/>
          </p:nvGraphicFramePr>
          <p:xfrm>
            <a:off x="4673" y="1869"/>
            <a:ext cx="214" cy="494"/>
          </p:xfrm>
          <a:graphic>
            <a:graphicData uri="http://schemas.openxmlformats.org/presentationml/2006/ole">
              <p:oleObj spid="_x0000_s19462" name="公式" r:id="rId20" imgW="190417" imgH="444307" progId="Equation.3">
                <p:embed/>
              </p:oleObj>
            </a:graphicData>
          </a:graphic>
        </p:graphicFrame>
        <p:sp>
          <p:nvSpPr>
            <p:cNvPr id="19498" name="Line 98"/>
            <p:cNvSpPr>
              <a:spLocks noChangeShapeType="1"/>
            </p:cNvSpPr>
            <p:nvPr/>
          </p:nvSpPr>
          <p:spPr bwMode="auto">
            <a:xfrm>
              <a:off x="4557" y="2465"/>
              <a:ext cx="406" cy="0"/>
            </a:xfrm>
            <a:prstGeom prst="line">
              <a:avLst/>
            </a:prstGeom>
            <a:noFill/>
            <a:ln w="12700">
              <a:solidFill>
                <a:schemeClr val="tx1"/>
              </a:solidFill>
              <a:round/>
              <a:headEnd/>
              <a:tailEnd type="triangle" w="med" len="med"/>
            </a:ln>
          </p:spPr>
          <p:txBody>
            <a:bodyPr/>
            <a:lstStyle/>
            <a:p>
              <a:endParaRPr lang="zh-CN" altLang="en-US"/>
            </a:p>
          </p:txBody>
        </p:sp>
        <p:sp>
          <p:nvSpPr>
            <p:cNvPr id="19499" name="Oval 99"/>
            <p:cNvSpPr>
              <a:spLocks noChangeArrowheads="1"/>
            </p:cNvSpPr>
            <p:nvPr/>
          </p:nvSpPr>
          <p:spPr bwMode="auto">
            <a:xfrm>
              <a:off x="4541" y="2312"/>
              <a:ext cx="68" cy="68"/>
            </a:xfrm>
            <a:prstGeom prst="ellipse">
              <a:avLst/>
            </a:prstGeom>
            <a:solidFill>
              <a:schemeClr val="bg1"/>
            </a:solidFill>
            <a:ln w="25400" algn="ctr">
              <a:solidFill>
                <a:schemeClr val="tx1"/>
              </a:solidFill>
              <a:round/>
              <a:headEnd/>
              <a:tailEnd/>
            </a:ln>
          </p:spPr>
          <p:txBody>
            <a:bodyPr wrap="none" anchor="ctr"/>
            <a:lstStyle/>
            <a:p>
              <a:endParaRPr lang="zh-CN" altLang="en-US"/>
            </a:p>
          </p:txBody>
        </p:sp>
        <p:sp>
          <p:nvSpPr>
            <p:cNvPr id="19500" name="Oval 100"/>
            <p:cNvSpPr>
              <a:spLocks noChangeArrowheads="1"/>
            </p:cNvSpPr>
            <p:nvPr/>
          </p:nvSpPr>
          <p:spPr bwMode="auto">
            <a:xfrm>
              <a:off x="4956" y="2312"/>
              <a:ext cx="68" cy="68"/>
            </a:xfrm>
            <a:prstGeom prst="ellipse">
              <a:avLst/>
            </a:prstGeom>
            <a:solidFill>
              <a:schemeClr val="bg1"/>
            </a:solidFill>
            <a:ln w="25400" algn="ctr">
              <a:solidFill>
                <a:schemeClr val="tx1"/>
              </a:solidFill>
              <a:round/>
              <a:headEnd/>
              <a:tailEnd/>
            </a:ln>
          </p:spPr>
          <p:txBody>
            <a:bodyPr wrap="none" anchor="ctr"/>
            <a:lstStyle/>
            <a:p>
              <a:endParaRPr lang="zh-CN" altLang="en-US"/>
            </a:p>
          </p:txBody>
        </p:sp>
      </p:grpSp>
      <p:sp>
        <p:nvSpPr>
          <p:cNvPr id="194665" name="Text Box 105"/>
          <p:cNvSpPr txBox="1">
            <a:spLocks noChangeArrowheads="1"/>
          </p:cNvSpPr>
          <p:nvPr/>
        </p:nvSpPr>
        <p:spPr bwMode="auto">
          <a:xfrm>
            <a:off x="6597650" y="5532438"/>
            <a:ext cx="225742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dirty="0"/>
              <a:t>反向偏置电路模型</a:t>
            </a:r>
          </a:p>
        </p:txBody>
      </p:sp>
      <p:grpSp>
        <p:nvGrpSpPr>
          <p:cNvPr id="8" name="Group 6"/>
          <p:cNvGrpSpPr>
            <a:grpSpLocks/>
          </p:cNvGrpSpPr>
          <p:nvPr/>
        </p:nvGrpSpPr>
        <p:grpSpPr bwMode="auto">
          <a:xfrm>
            <a:off x="563563" y="1166813"/>
            <a:ext cx="7924800" cy="984250"/>
            <a:chOff x="528" y="864"/>
            <a:chExt cx="4992" cy="620"/>
          </a:xfrm>
        </p:grpSpPr>
        <p:sp>
          <p:nvSpPr>
            <p:cNvPr id="65" name="Text Box 7"/>
            <p:cNvSpPr txBox="1">
              <a:spLocks noChangeArrowheads="1"/>
            </p:cNvSpPr>
            <p:nvPr/>
          </p:nvSpPr>
          <p:spPr bwMode="auto">
            <a:xfrm>
              <a:off x="528" y="864"/>
              <a:ext cx="4992" cy="620"/>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lnSpc>
                  <a:spcPct val="130000"/>
                </a:lnSpc>
                <a:defRPr/>
              </a:pPr>
              <a:r>
                <a:rPr kumimoji="1" lang="zh-CN" altLang="en-US" sz="2400" b="1" kern="0" dirty="0">
                  <a:solidFill>
                    <a:srgbClr val="000000"/>
                  </a:solidFill>
                  <a:latin typeface="楷体_GB2312" pitchFamily="49" charset="-122"/>
                  <a:ea typeface="楷体_GB2312" pitchFamily="49" charset="-122"/>
                </a:rPr>
                <a:t>将指数模型                分段线性化，得到二极管特性的等效模型。</a:t>
              </a:r>
            </a:p>
          </p:txBody>
        </p:sp>
        <p:graphicFrame>
          <p:nvGraphicFramePr>
            <p:cNvPr id="19458" name="Object 8"/>
            <p:cNvGraphicFramePr>
              <a:graphicFrameLocks noChangeAspect="1"/>
            </p:cNvGraphicFramePr>
            <p:nvPr/>
          </p:nvGraphicFramePr>
          <p:xfrm>
            <a:off x="1653" y="889"/>
            <a:ext cx="1417" cy="319"/>
          </p:xfrm>
          <a:graphic>
            <a:graphicData uri="http://schemas.openxmlformats.org/presentationml/2006/ole">
              <p:oleObj spid="_x0000_s19458" name="公式" r:id="rId21" imgW="1117115" imgH="253890" progId="Equation.3">
                <p:embed/>
              </p:oleObj>
            </a:graphicData>
          </a:graphic>
        </p:graphicFrame>
      </p:grpSp>
      <p:sp>
        <p:nvSpPr>
          <p:cNvPr id="66" name="Text Box 105"/>
          <p:cNvSpPr txBox="1">
            <a:spLocks noChangeArrowheads="1"/>
          </p:cNvSpPr>
          <p:nvPr/>
        </p:nvSpPr>
        <p:spPr bwMode="auto">
          <a:xfrm>
            <a:off x="2428848" y="2357424"/>
            <a:ext cx="2257425" cy="463846"/>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dirty="0" smtClean="0"/>
              <a:t>（相当于开关）</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4566"/>
                                        </p:tgtEl>
                                        <p:attrNameLst>
                                          <p:attrName>style.visibility</p:attrName>
                                        </p:attrNameLst>
                                      </p:cBhvr>
                                      <p:to>
                                        <p:strVal val="visible"/>
                                      </p:to>
                                    </p:set>
                                    <p:animEffect transition="in" filter="blinds(horizontal)">
                                      <p:cBhvr>
                                        <p:cTn id="11" dur="500"/>
                                        <p:tgtEl>
                                          <p:spTgt spid="194566"/>
                                        </p:tgtEl>
                                      </p:cBhvr>
                                    </p:animEffect>
                                  </p:childTnLst>
                                  <p:subTnLst>
                                    <p:audio>
                                      <p:cMediaNode>
                                        <p:cTn display="0" masterRel="sameClick">
                                          <p:stCondLst>
                                            <p:cond evt="begin" delay="0">
                                              <p:tn val="9"/>
                                            </p:cond>
                                          </p:stCondLst>
                                          <p:endCondLst>
                                            <p:cond evt="onStopAudio" delay="0">
                                              <p:tgtEl>
                                                <p:sldTgt/>
                                              </p:tgtEl>
                                            </p:cond>
                                          </p:endCondLst>
                                        </p:cTn>
                                        <p:tgtEl>
                                          <p:sndTgt r:embed="rId4" name="chimes.wav" builtIn="1"/>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subTnLst>
                                    <p:audio>
                                      <p:cMediaNode>
                                        <p:cTn display="0" masterRel="sameClick">
                                          <p:stCondLst>
                                            <p:cond evt="begin" delay="0">
                                              <p:tn val="14"/>
                                            </p:cond>
                                          </p:stCondLst>
                                          <p:endCondLst>
                                            <p:cond evt="onStopAudio" delay="0">
                                              <p:tgtEl>
                                                <p:sldTgt/>
                                              </p:tgtEl>
                                            </p:cond>
                                          </p:endCondLst>
                                        </p:cTn>
                                        <p:tgtEl>
                                          <p:sndTgt r:embed="rId5" name="camera.wav" builtIn="1"/>
                                        </p:tgtEl>
                                      </p:cMediaNode>
                                    </p:audio>
                                  </p:subTnLst>
                                </p:cTn>
                              </p:par>
                              <p:par>
                                <p:cTn id="17" presetID="3" presetClass="entr" presetSubtype="10" fill="hold" grpId="0" nodeType="withEffect">
                                  <p:stCondLst>
                                    <p:cond delay="0"/>
                                  </p:stCondLst>
                                  <p:childTnLst>
                                    <p:set>
                                      <p:cBhvr>
                                        <p:cTn id="18" dur="1" fill="hold">
                                          <p:stCondLst>
                                            <p:cond delay="0"/>
                                          </p:stCondLst>
                                        </p:cTn>
                                        <p:tgtEl>
                                          <p:spTgt spid="194624"/>
                                        </p:tgtEl>
                                        <p:attrNameLst>
                                          <p:attrName>style.visibility</p:attrName>
                                        </p:attrNameLst>
                                      </p:cBhvr>
                                      <p:to>
                                        <p:strVal val="visible"/>
                                      </p:to>
                                    </p:set>
                                    <p:animEffect transition="in" filter="blinds(horizontal)">
                                      <p:cBhvr>
                                        <p:cTn id="19" dur="500"/>
                                        <p:tgtEl>
                                          <p:spTgt spid="1946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4628"/>
                                        </p:tgtEl>
                                        <p:attrNameLst>
                                          <p:attrName>style.visibility</p:attrName>
                                        </p:attrNameLst>
                                      </p:cBhvr>
                                      <p:to>
                                        <p:strVal val="visible"/>
                                      </p:to>
                                    </p:set>
                                    <p:animEffect transition="in" filter="blinds(horizontal)">
                                      <p:cBhvr>
                                        <p:cTn id="24" dur="500"/>
                                        <p:tgtEl>
                                          <p:spTgt spid="194628"/>
                                        </p:tgtEl>
                                      </p:cBhvr>
                                    </p:animEffect>
                                  </p:childTnLst>
                                  <p:subTnLst>
                                    <p:audio>
                                      <p:cMediaNode>
                                        <p:cTn display="0" masterRel="sameClick">
                                          <p:stCondLst>
                                            <p:cond evt="begin" delay="0">
                                              <p:tn val="22"/>
                                            </p:cond>
                                          </p:stCondLst>
                                          <p:endCondLst>
                                            <p:cond evt="onStopAudio" delay="0">
                                              <p:tgtEl>
                                                <p:sldTgt/>
                                              </p:tgtEl>
                                            </p:cond>
                                          </p:endCondLst>
                                        </p:cTn>
                                        <p:tgtEl>
                                          <p:sndTgt r:embed="rId5" name="camera.wav" builtIn="1"/>
                                        </p:tgtEl>
                                      </p:cMediaNode>
                                    </p:audio>
                                  </p:subTnLst>
                                </p:cTn>
                              </p:par>
                              <p:par>
                                <p:cTn id="25" presetID="3" presetClass="entr" presetSubtype="10" fill="hold" grpId="0" nodeType="withEffect">
                                  <p:stCondLst>
                                    <p:cond delay="0"/>
                                  </p:stCondLst>
                                  <p:childTnLst>
                                    <p:set>
                                      <p:cBhvr>
                                        <p:cTn id="26" dur="1" fill="hold">
                                          <p:stCondLst>
                                            <p:cond delay="0"/>
                                          </p:stCondLst>
                                        </p:cTn>
                                        <p:tgtEl>
                                          <p:spTgt spid="194629"/>
                                        </p:tgtEl>
                                        <p:attrNameLst>
                                          <p:attrName>style.visibility</p:attrName>
                                        </p:attrNameLst>
                                      </p:cBhvr>
                                      <p:to>
                                        <p:strVal val="visible"/>
                                      </p:to>
                                    </p:set>
                                    <p:animEffect transition="in" filter="blinds(horizontal)">
                                      <p:cBhvr>
                                        <p:cTn id="27" dur="500"/>
                                        <p:tgtEl>
                                          <p:spTgt spid="1946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630"/>
                                        </p:tgtEl>
                                        <p:attrNameLst>
                                          <p:attrName>style.visibility</p:attrName>
                                        </p:attrNameLst>
                                      </p:cBhvr>
                                      <p:to>
                                        <p:strVal val="visible"/>
                                      </p:to>
                                    </p:set>
                                    <p:animEffect transition="in" filter="blinds(horizontal)">
                                      <p:cBhvr>
                                        <p:cTn id="32" dur="500"/>
                                        <p:tgtEl>
                                          <p:spTgt spid="194630"/>
                                        </p:tgtEl>
                                      </p:cBhvr>
                                    </p:animEffect>
                                  </p:childTnLst>
                                  <p:subTnLst>
                                    <p:audio>
                                      <p:cMediaNode>
                                        <p:cTn display="0" masterRel="sameClick">
                                          <p:stCondLst>
                                            <p:cond evt="begin" delay="0">
                                              <p:tn val="30"/>
                                            </p:cond>
                                          </p:stCondLst>
                                          <p:endCondLst>
                                            <p:cond evt="onStopAudio" delay="0">
                                              <p:tgtEl>
                                                <p:sldTgt/>
                                              </p:tgtEl>
                                            </p:cond>
                                          </p:endCondLst>
                                        </p:cTn>
                                        <p:tgtEl>
                                          <p:sndTgt r:embed="rId5" name="camera.wav" builtIn="1"/>
                                        </p:tgtEl>
                                      </p:cMediaNode>
                                    </p:audio>
                                  </p:subTnLst>
                                </p:cTn>
                              </p:par>
                              <p:par>
                                <p:cTn id="33" presetID="3" presetClass="entr" presetSubtype="10" fill="hold" grpId="0" nodeType="withEffect">
                                  <p:stCondLst>
                                    <p:cond delay="0"/>
                                  </p:stCondLst>
                                  <p:childTnLst>
                                    <p:set>
                                      <p:cBhvr>
                                        <p:cTn id="34" dur="1" fill="hold">
                                          <p:stCondLst>
                                            <p:cond delay="0"/>
                                          </p:stCondLst>
                                        </p:cTn>
                                        <p:tgtEl>
                                          <p:spTgt spid="194631"/>
                                        </p:tgtEl>
                                        <p:attrNameLst>
                                          <p:attrName>style.visibility</p:attrName>
                                        </p:attrNameLst>
                                      </p:cBhvr>
                                      <p:to>
                                        <p:strVal val="visible"/>
                                      </p:to>
                                    </p:set>
                                    <p:animEffect transition="in" filter="blinds(horizontal)">
                                      <p:cBhvr>
                                        <p:cTn id="35" dur="500"/>
                                        <p:tgtEl>
                                          <p:spTgt spid="1946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linds(horizontal)">
                                      <p:cBhvr>
                                        <p:cTn id="40" dur="500"/>
                                        <p:tgtEl>
                                          <p:spTgt spid="3"/>
                                        </p:tgtEl>
                                      </p:cBhvr>
                                    </p:animEffect>
                                  </p:childTnLst>
                                  <p:subTnLst>
                                    <p:audio>
                                      <p:cMediaNode>
                                        <p:cTn display="0" masterRel="sameClick">
                                          <p:stCondLst>
                                            <p:cond evt="begin" delay="0">
                                              <p:tn val="38"/>
                                            </p:cond>
                                          </p:stCondLst>
                                          <p:endCondLst>
                                            <p:cond evt="onStopAudio" delay="0">
                                              <p:tgtEl>
                                                <p:sldTgt/>
                                              </p:tgtEl>
                                            </p:cond>
                                          </p:endCondLst>
                                        </p:cTn>
                                        <p:tgtEl>
                                          <p:sndTgt r:embed="rId5" name="camera.wav" builtIn="1"/>
                                        </p:tgtEl>
                                      </p:cMediaNode>
                                    </p:audio>
                                  </p:subTnLst>
                                </p:cTn>
                              </p:par>
                              <p:par>
                                <p:cTn id="41" presetID="3" presetClass="entr" presetSubtype="10" fill="hold" grpId="0" nodeType="withEffect">
                                  <p:stCondLst>
                                    <p:cond delay="0"/>
                                  </p:stCondLst>
                                  <p:childTnLst>
                                    <p:set>
                                      <p:cBhvr>
                                        <p:cTn id="42" dur="1" fill="hold">
                                          <p:stCondLst>
                                            <p:cond delay="0"/>
                                          </p:stCondLst>
                                        </p:cTn>
                                        <p:tgtEl>
                                          <p:spTgt spid="194625"/>
                                        </p:tgtEl>
                                        <p:attrNameLst>
                                          <p:attrName>style.visibility</p:attrName>
                                        </p:attrNameLst>
                                      </p:cBhvr>
                                      <p:to>
                                        <p:strVal val="visible"/>
                                      </p:to>
                                    </p:set>
                                    <p:animEffect transition="in" filter="blinds(horizontal)">
                                      <p:cBhvr>
                                        <p:cTn id="43" dur="500"/>
                                        <p:tgtEl>
                                          <p:spTgt spid="1946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subTnLst>
                                    <p:audio>
                                      <p:cMediaNode>
                                        <p:cTn display="0" masterRel="sameClick">
                                          <p:stCondLst>
                                            <p:cond evt="begin" delay="0">
                                              <p:tn val="46"/>
                                            </p:cond>
                                          </p:stCondLst>
                                          <p:endCondLst>
                                            <p:cond evt="onStopAudio" delay="0">
                                              <p:tgtEl>
                                                <p:sldTgt/>
                                              </p:tgtEl>
                                            </p:cond>
                                          </p:endCondLst>
                                        </p:cTn>
                                        <p:tgtEl>
                                          <p:sndTgt r:embed="rId5" name="camera.wav" builtIn="1"/>
                                        </p:tgtEl>
                                      </p:cMediaNode>
                                    </p:audio>
                                  </p:subTnLst>
                                </p:cTn>
                              </p:par>
                              <p:par>
                                <p:cTn id="49" presetID="3" presetClass="entr" presetSubtype="10" fill="hold" grpId="0" nodeType="withEffect">
                                  <p:stCondLst>
                                    <p:cond delay="0"/>
                                  </p:stCondLst>
                                  <p:childTnLst>
                                    <p:set>
                                      <p:cBhvr>
                                        <p:cTn id="50" dur="1" fill="hold">
                                          <p:stCondLst>
                                            <p:cond delay="0"/>
                                          </p:stCondLst>
                                        </p:cTn>
                                        <p:tgtEl>
                                          <p:spTgt spid="194649"/>
                                        </p:tgtEl>
                                        <p:attrNameLst>
                                          <p:attrName>style.visibility</p:attrName>
                                        </p:attrNameLst>
                                      </p:cBhvr>
                                      <p:to>
                                        <p:strVal val="visible"/>
                                      </p:to>
                                    </p:set>
                                    <p:animEffect transition="in" filter="blinds(horizontal)">
                                      <p:cBhvr>
                                        <p:cTn id="51" dur="500"/>
                                        <p:tgtEl>
                                          <p:spTgt spid="19464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subTnLst>
                                    <p:audio>
                                      <p:cMediaNode>
                                        <p:cTn display="0" masterRel="sameClick">
                                          <p:stCondLst>
                                            <p:cond evt="begin" delay="0">
                                              <p:tn val="54"/>
                                            </p:cond>
                                          </p:stCondLst>
                                          <p:endCondLst>
                                            <p:cond evt="onStopAudio" delay="0">
                                              <p:tgtEl>
                                                <p:sldTgt/>
                                              </p:tgtEl>
                                            </p:cond>
                                          </p:endCondLst>
                                        </p:cTn>
                                        <p:tgtEl>
                                          <p:sndTgt r:embed="rId5" name="camera.wav" builtIn="1"/>
                                        </p:tgtEl>
                                      </p:cMediaNode>
                                    </p:audio>
                                  </p:subTnLst>
                                </p:cTn>
                              </p:par>
                              <p:par>
                                <p:cTn id="57" presetID="3" presetClass="entr" presetSubtype="10" fill="hold" grpId="0" nodeType="withEffect">
                                  <p:stCondLst>
                                    <p:cond delay="0"/>
                                  </p:stCondLst>
                                  <p:childTnLst>
                                    <p:set>
                                      <p:cBhvr>
                                        <p:cTn id="58" dur="1" fill="hold">
                                          <p:stCondLst>
                                            <p:cond delay="0"/>
                                          </p:stCondLst>
                                        </p:cTn>
                                        <p:tgtEl>
                                          <p:spTgt spid="194665"/>
                                        </p:tgtEl>
                                        <p:attrNameLst>
                                          <p:attrName>style.visibility</p:attrName>
                                        </p:attrNameLst>
                                      </p:cBhvr>
                                      <p:to>
                                        <p:strVal val="visible"/>
                                      </p:to>
                                    </p:set>
                                    <p:animEffect transition="in" filter="blinds(horizontal)">
                                      <p:cBhvr>
                                        <p:cTn id="59" dur="500"/>
                                        <p:tgtEl>
                                          <p:spTgt spid="194665"/>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blinds(horizontal)">
                                      <p:cBhvr>
                                        <p:cTn id="6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animBg="1"/>
      <p:bldP spid="194624" grpId="0"/>
      <p:bldP spid="194625" grpId="0"/>
      <p:bldP spid="194628" grpId="0" animBg="1"/>
      <p:bldP spid="194629" grpId="0"/>
      <p:bldP spid="194630" grpId="0" animBg="1"/>
      <p:bldP spid="194631" grpId="0"/>
      <p:bldP spid="194649" grpId="0"/>
      <p:bldP spid="194665" grpId="0"/>
      <p:bldP spid="6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2195513" y="1520825"/>
            <a:ext cx="4122737" cy="3606800"/>
            <a:chOff x="370" y="1160"/>
            <a:chExt cx="2597" cy="2272"/>
          </a:xfrm>
        </p:grpSpPr>
        <p:grpSp>
          <p:nvGrpSpPr>
            <p:cNvPr id="3" name="Group 9"/>
            <p:cNvGrpSpPr>
              <a:grpSpLocks/>
            </p:cNvGrpSpPr>
            <p:nvPr/>
          </p:nvGrpSpPr>
          <p:grpSpPr bwMode="auto">
            <a:xfrm>
              <a:off x="1316" y="2230"/>
              <a:ext cx="720" cy="1008"/>
              <a:chOff x="1008" y="2352"/>
              <a:chExt cx="720" cy="1008"/>
            </a:xfrm>
          </p:grpSpPr>
          <p:sp>
            <p:nvSpPr>
              <p:cNvPr id="20523" name="Line 10"/>
              <p:cNvSpPr>
                <a:spLocks noChangeShapeType="1"/>
              </p:cNvSpPr>
              <p:nvPr/>
            </p:nvSpPr>
            <p:spPr bwMode="auto">
              <a:xfrm rot="-5400000">
                <a:off x="504" y="2856"/>
                <a:ext cx="1008" cy="0"/>
              </a:xfrm>
              <a:prstGeom prst="line">
                <a:avLst/>
              </a:prstGeom>
              <a:noFill/>
              <a:ln w="38100">
                <a:solidFill>
                  <a:schemeClr val="tx1"/>
                </a:solidFill>
                <a:round/>
                <a:headEnd/>
                <a:tailEnd/>
              </a:ln>
            </p:spPr>
            <p:txBody>
              <a:bodyPr wrap="none" anchor="ctr"/>
              <a:lstStyle/>
              <a:p>
                <a:endParaRPr lang="zh-CN" altLang="en-US"/>
              </a:p>
            </p:txBody>
          </p:sp>
          <p:sp>
            <p:nvSpPr>
              <p:cNvPr id="20524" name="Line 11"/>
              <p:cNvSpPr>
                <a:spLocks noChangeShapeType="1"/>
              </p:cNvSpPr>
              <p:nvPr/>
            </p:nvSpPr>
            <p:spPr bwMode="auto">
              <a:xfrm rot="-5400000">
                <a:off x="1224" y="2856"/>
                <a:ext cx="1008" cy="0"/>
              </a:xfrm>
              <a:prstGeom prst="line">
                <a:avLst/>
              </a:prstGeom>
              <a:noFill/>
              <a:ln w="38100">
                <a:solidFill>
                  <a:schemeClr val="tx1"/>
                </a:solidFill>
                <a:round/>
                <a:headEnd/>
                <a:tailEnd/>
              </a:ln>
            </p:spPr>
            <p:txBody>
              <a:bodyPr wrap="none" anchor="ctr"/>
              <a:lstStyle/>
              <a:p>
                <a:endParaRPr lang="zh-CN" altLang="en-US"/>
              </a:p>
            </p:txBody>
          </p:sp>
          <p:sp>
            <p:nvSpPr>
              <p:cNvPr id="20525" name="Line 12"/>
              <p:cNvSpPr>
                <a:spLocks noChangeShapeType="1"/>
              </p:cNvSpPr>
              <p:nvPr/>
            </p:nvSpPr>
            <p:spPr bwMode="auto">
              <a:xfrm>
                <a:off x="1008" y="2352"/>
                <a:ext cx="720" cy="0"/>
              </a:xfrm>
              <a:prstGeom prst="line">
                <a:avLst/>
              </a:prstGeom>
              <a:noFill/>
              <a:ln w="38100">
                <a:solidFill>
                  <a:schemeClr val="tx1"/>
                </a:solidFill>
                <a:round/>
                <a:headEnd/>
                <a:tailEnd/>
              </a:ln>
            </p:spPr>
            <p:txBody>
              <a:bodyPr wrap="none" anchor="ctr"/>
              <a:lstStyle/>
              <a:p>
                <a:endParaRPr lang="zh-CN" altLang="en-US"/>
              </a:p>
            </p:txBody>
          </p:sp>
          <p:sp>
            <p:nvSpPr>
              <p:cNvPr id="20526" name="Line 13"/>
              <p:cNvSpPr>
                <a:spLocks noChangeShapeType="1"/>
              </p:cNvSpPr>
              <p:nvPr/>
            </p:nvSpPr>
            <p:spPr bwMode="auto">
              <a:xfrm>
                <a:off x="1008" y="3360"/>
                <a:ext cx="720" cy="0"/>
              </a:xfrm>
              <a:prstGeom prst="line">
                <a:avLst/>
              </a:prstGeom>
              <a:noFill/>
              <a:ln w="38100">
                <a:solidFill>
                  <a:schemeClr val="tx1"/>
                </a:solidFill>
                <a:round/>
                <a:headEnd/>
                <a:tailEnd/>
              </a:ln>
            </p:spPr>
            <p:txBody>
              <a:bodyPr wrap="none" anchor="ctr"/>
              <a:lstStyle/>
              <a:p>
                <a:endParaRPr lang="zh-CN" altLang="en-US"/>
              </a:p>
            </p:txBody>
          </p:sp>
        </p:grpSp>
        <p:sp>
          <p:nvSpPr>
            <p:cNvPr id="20486" name="Text Box 14"/>
            <p:cNvSpPr txBox="1">
              <a:spLocks noChangeArrowheads="1"/>
            </p:cNvSpPr>
            <p:nvPr/>
          </p:nvSpPr>
          <p:spPr bwMode="auto">
            <a:xfrm>
              <a:off x="1321" y="2302"/>
              <a:ext cx="22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_</a:t>
              </a:r>
            </a:p>
          </p:txBody>
        </p:sp>
        <p:sp>
          <p:nvSpPr>
            <p:cNvPr id="20487" name="Text Box 15"/>
            <p:cNvSpPr txBox="1">
              <a:spLocks noChangeArrowheads="1"/>
            </p:cNvSpPr>
            <p:nvPr/>
          </p:nvSpPr>
          <p:spPr bwMode="auto">
            <a:xfrm>
              <a:off x="1795" y="2566"/>
              <a:ext cx="244"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t>
              </a:r>
            </a:p>
          </p:txBody>
        </p:sp>
        <p:sp>
          <p:nvSpPr>
            <p:cNvPr id="20488" name="Line 16"/>
            <p:cNvSpPr>
              <a:spLocks noChangeShapeType="1"/>
            </p:cNvSpPr>
            <p:nvPr/>
          </p:nvSpPr>
          <p:spPr bwMode="auto">
            <a:xfrm>
              <a:off x="1172" y="2926"/>
              <a:ext cx="144" cy="0"/>
            </a:xfrm>
            <a:prstGeom prst="line">
              <a:avLst/>
            </a:prstGeom>
            <a:noFill/>
            <a:ln w="38100">
              <a:solidFill>
                <a:schemeClr val="tx1"/>
              </a:solidFill>
              <a:round/>
              <a:headEnd/>
              <a:tailEnd/>
            </a:ln>
          </p:spPr>
          <p:txBody>
            <a:bodyPr wrap="none" anchor="ctr"/>
            <a:lstStyle/>
            <a:p>
              <a:endParaRPr lang="zh-CN" altLang="en-US"/>
            </a:p>
          </p:txBody>
        </p:sp>
        <p:sp>
          <p:nvSpPr>
            <p:cNvPr id="20489" name="Line 17"/>
            <p:cNvSpPr>
              <a:spLocks noChangeShapeType="1"/>
            </p:cNvSpPr>
            <p:nvPr/>
          </p:nvSpPr>
          <p:spPr bwMode="auto">
            <a:xfrm>
              <a:off x="2036" y="2758"/>
              <a:ext cx="144" cy="0"/>
            </a:xfrm>
            <a:prstGeom prst="line">
              <a:avLst/>
            </a:prstGeom>
            <a:noFill/>
            <a:ln w="38100">
              <a:solidFill>
                <a:schemeClr val="tx1"/>
              </a:solidFill>
              <a:round/>
              <a:headEnd/>
              <a:tailEnd/>
            </a:ln>
          </p:spPr>
          <p:txBody>
            <a:bodyPr wrap="none" anchor="ctr"/>
            <a:lstStyle/>
            <a:p>
              <a:endParaRPr lang="zh-CN" altLang="en-US"/>
            </a:p>
          </p:txBody>
        </p:sp>
        <p:sp>
          <p:nvSpPr>
            <p:cNvPr id="20490" name="Line 18"/>
            <p:cNvSpPr>
              <a:spLocks noChangeShapeType="1"/>
            </p:cNvSpPr>
            <p:nvPr/>
          </p:nvSpPr>
          <p:spPr bwMode="auto">
            <a:xfrm>
              <a:off x="1172" y="2542"/>
              <a:ext cx="144" cy="0"/>
            </a:xfrm>
            <a:prstGeom prst="line">
              <a:avLst/>
            </a:prstGeom>
            <a:noFill/>
            <a:ln w="38100">
              <a:solidFill>
                <a:schemeClr val="tx1"/>
              </a:solidFill>
              <a:round/>
              <a:headEnd/>
              <a:tailEnd/>
            </a:ln>
          </p:spPr>
          <p:txBody>
            <a:bodyPr wrap="none" anchor="ctr"/>
            <a:lstStyle/>
            <a:p>
              <a:endParaRPr lang="zh-CN" altLang="en-US"/>
            </a:p>
          </p:txBody>
        </p:sp>
        <p:sp>
          <p:nvSpPr>
            <p:cNvPr id="20491" name="AutoShape 19"/>
            <p:cNvSpPr>
              <a:spLocks noChangeArrowheads="1"/>
            </p:cNvSpPr>
            <p:nvPr/>
          </p:nvSpPr>
          <p:spPr bwMode="auto">
            <a:xfrm rot="5400000">
              <a:off x="1484" y="2278"/>
              <a:ext cx="144" cy="144"/>
            </a:xfrm>
            <a:prstGeom prst="flowChartExtract">
              <a:avLst/>
            </a:prstGeom>
            <a:noFill/>
            <a:ln w="38100">
              <a:solidFill>
                <a:schemeClr val="tx1"/>
              </a:solidFill>
              <a:miter lim="800000"/>
              <a:headEnd/>
              <a:tailEnd/>
            </a:ln>
          </p:spPr>
          <p:txBody>
            <a:bodyPr wrap="none" anchor="ctr"/>
            <a:lstStyle/>
            <a:p>
              <a:endParaRPr lang="zh-CN" altLang="en-US"/>
            </a:p>
          </p:txBody>
        </p:sp>
        <p:graphicFrame>
          <p:nvGraphicFramePr>
            <p:cNvPr id="20482" name="Object 20"/>
            <p:cNvGraphicFramePr>
              <a:graphicFrameLocks noChangeAspect="1"/>
            </p:cNvGraphicFramePr>
            <p:nvPr/>
          </p:nvGraphicFramePr>
          <p:xfrm>
            <a:off x="1700" y="2230"/>
            <a:ext cx="336" cy="280"/>
          </p:xfrm>
          <a:graphic>
            <a:graphicData uri="http://schemas.openxmlformats.org/presentationml/2006/ole">
              <p:oleObj spid="_x0000_s303106" name="公式" r:id="rId3" imgW="152202" imgH="126835" progId="Equation.3">
                <p:embed/>
              </p:oleObj>
            </a:graphicData>
          </a:graphic>
        </p:graphicFrame>
        <p:sp>
          <p:nvSpPr>
            <p:cNvPr id="20492" name="Text Box 21"/>
            <p:cNvSpPr txBox="1">
              <a:spLocks noChangeArrowheads="1"/>
            </p:cNvSpPr>
            <p:nvPr/>
          </p:nvSpPr>
          <p:spPr bwMode="auto">
            <a:xfrm>
              <a:off x="1518" y="2614"/>
              <a:ext cx="27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a:t>
              </a:r>
            </a:p>
          </p:txBody>
        </p:sp>
        <p:sp>
          <p:nvSpPr>
            <p:cNvPr id="20493" name="Oval 22"/>
            <p:cNvSpPr>
              <a:spLocks noChangeArrowheads="1"/>
            </p:cNvSpPr>
            <p:nvPr/>
          </p:nvSpPr>
          <p:spPr bwMode="auto">
            <a:xfrm>
              <a:off x="514" y="2518"/>
              <a:ext cx="48"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0494" name="Text Box 23"/>
            <p:cNvSpPr txBox="1">
              <a:spLocks noChangeArrowheads="1"/>
            </p:cNvSpPr>
            <p:nvPr/>
          </p:nvSpPr>
          <p:spPr bwMode="auto">
            <a:xfrm>
              <a:off x="2492" y="2364"/>
              <a:ext cx="475" cy="368"/>
            </a:xfrm>
            <a:prstGeom prst="rect">
              <a:avLst/>
            </a:prstGeom>
            <a:noFill/>
            <a:ln w="38100">
              <a:noFill/>
              <a:miter lim="800000"/>
              <a:headEnd/>
              <a:tailEnd/>
            </a:ln>
          </p:spPr>
          <p:txBody>
            <a:bodyPr>
              <a:spAutoFit/>
            </a:bodyPr>
            <a:lstStyle/>
            <a:p>
              <a:pPr>
                <a:spcBef>
                  <a:spcPct val="50000"/>
                </a:spcBef>
              </a:pPr>
              <a:r>
                <a:rPr lang="en-US" altLang="zh-CN" sz="3200" b="1" i="1" dirty="0" err="1" smtClean="0">
                  <a:ea typeface="楷体_GB2312" pitchFamily="49" charset="-122"/>
                </a:rPr>
                <a:t>v</a:t>
              </a:r>
              <a:r>
                <a:rPr lang="en-US" altLang="zh-CN" sz="3200" b="1" baseline="-25000" dirty="0" err="1" smtClean="0">
                  <a:ea typeface="楷体_GB2312" pitchFamily="49" charset="-122"/>
                </a:rPr>
                <a:t>o</a:t>
              </a:r>
              <a:endParaRPr lang="en-US" altLang="zh-CN" sz="3200" b="1" dirty="0">
                <a:ea typeface="楷体_GB2312" pitchFamily="49" charset="-122"/>
              </a:endParaRPr>
            </a:p>
          </p:txBody>
        </p:sp>
        <p:sp>
          <p:nvSpPr>
            <p:cNvPr id="20495" name="Text Box 24"/>
            <p:cNvSpPr txBox="1">
              <a:spLocks noChangeArrowheads="1"/>
            </p:cNvSpPr>
            <p:nvPr/>
          </p:nvSpPr>
          <p:spPr bwMode="auto">
            <a:xfrm>
              <a:off x="370" y="3067"/>
              <a:ext cx="274" cy="365"/>
            </a:xfrm>
            <a:prstGeom prst="rect">
              <a:avLst/>
            </a:prstGeom>
            <a:noFill/>
            <a:ln w="9525">
              <a:noFill/>
              <a:miter lim="800000"/>
              <a:headEnd/>
              <a:tailEnd/>
            </a:ln>
          </p:spPr>
          <p:txBody>
            <a:bodyPr>
              <a:spAutoFit/>
            </a:bodyPr>
            <a:lstStyle/>
            <a:p>
              <a:pPr eaLnBrk="0" hangingPunct="0">
                <a:spcBef>
                  <a:spcPct val="50000"/>
                </a:spcBef>
              </a:pPr>
              <a:endParaRPr lang="zh-CN" altLang="zh-CN" sz="3200" b="1">
                <a:ea typeface="楷体_GB2312" pitchFamily="49" charset="-122"/>
              </a:endParaRPr>
            </a:p>
          </p:txBody>
        </p:sp>
        <p:sp>
          <p:nvSpPr>
            <p:cNvPr id="20496" name="Line 25"/>
            <p:cNvSpPr>
              <a:spLocks noChangeShapeType="1"/>
            </p:cNvSpPr>
            <p:nvPr/>
          </p:nvSpPr>
          <p:spPr bwMode="auto">
            <a:xfrm>
              <a:off x="570" y="2544"/>
              <a:ext cx="672" cy="0"/>
            </a:xfrm>
            <a:prstGeom prst="line">
              <a:avLst/>
            </a:prstGeom>
            <a:noFill/>
            <a:ln w="38100">
              <a:solidFill>
                <a:srgbClr val="000000"/>
              </a:solidFill>
              <a:round/>
              <a:headEnd/>
              <a:tailEnd/>
            </a:ln>
          </p:spPr>
          <p:txBody>
            <a:bodyPr wrap="none" anchor="ctr"/>
            <a:lstStyle/>
            <a:p>
              <a:endParaRPr lang="zh-CN" altLang="en-US"/>
            </a:p>
          </p:txBody>
        </p:sp>
        <p:sp>
          <p:nvSpPr>
            <p:cNvPr id="20497" name="Line 26"/>
            <p:cNvSpPr>
              <a:spLocks noChangeShapeType="1"/>
            </p:cNvSpPr>
            <p:nvPr/>
          </p:nvSpPr>
          <p:spPr bwMode="auto">
            <a:xfrm>
              <a:off x="744" y="2928"/>
              <a:ext cx="516" cy="0"/>
            </a:xfrm>
            <a:prstGeom prst="line">
              <a:avLst/>
            </a:prstGeom>
            <a:noFill/>
            <a:ln w="38100">
              <a:solidFill>
                <a:srgbClr val="000000"/>
              </a:solidFill>
              <a:round/>
              <a:headEnd/>
              <a:tailEnd/>
            </a:ln>
          </p:spPr>
          <p:txBody>
            <a:bodyPr wrap="none" anchor="ctr"/>
            <a:lstStyle/>
            <a:p>
              <a:endParaRPr lang="zh-CN" altLang="en-US"/>
            </a:p>
          </p:txBody>
        </p:sp>
        <p:sp>
          <p:nvSpPr>
            <p:cNvPr id="20498" name="Line 27"/>
            <p:cNvSpPr>
              <a:spLocks noChangeShapeType="1"/>
            </p:cNvSpPr>
            <p:nvPr/>
          </p:nvSpPr>
          <p:spPr bwMode="auto">
            <a:xfrm>
              <a:off x="756" y="2922"/>
              <a:ext cx="0" cy="264"/>
            </a:xfrm>
            <a:prstGeom prst="line">
              <a:avLst/>
            </a:prstGeom>
            <a:noFill/>
            <a:ln w="38100">
              <a:solidFill>
                <a:srgbClr val="000000"/>
              </a:solidFill>
              <a:round/>
              <a:headEnd/>
              <a:tailEnd/>
            </a:ln>
          </p:spPr>
          <p:txBody>
            <a:bodyPr wrap="none" anchor="ctr"/>
            <a:lstStyle/>
            <a:p>
              <a:endParaRPr lang="zh-CN" altLang="en-US"/>
            </a:p>
          </p:txBody>
        </p:sp>
        <p:sp>
          <p:nvSpPr>
            <p:cNvPr id="20499" name="Line 28"/>
            <p:cNvSpPr>
              <a:spLocks noChangeShapeType="1"/>
            </p:cNvSpPr>
            <p:nvPr/>
          </p:nvSpPr>
          <p:spPr bwMode="auto">
            <a:xfrm>
              <a:off x="654" y="3186"/>
              <a:ext cx="198" cy="0"/>
            </a:xfrm>
            <a:prstGeom prst="line">
              <a:avLst/>
            </a:prstGeom>
            <a:noFill/>
            <a:ln w="38100">
              <a:solidFill>
                <a:srgbClr val="000000"/>
              </a:solidFill>
              <a:round/>
              <a:headEnd/>
              <a:tailEnd/>
            </a:ln>
          </p:spPr>
          <p:txBody>
            <a:bodyPr wrap="none" anchor="ctr"/>
            <a:lstStyle/>
            <a:p>
              <a:endParaRPr lang="zh-CN" altLang="en-US"/>
            </a:p>
          </p:txBody>
        </p:sp>
        <p:sp>
          <p:nvSpPr>
            <p:cNvPr id="20500" name="Rectangle 29"/>
            <p:cNvSpPr>
              <a:spLocks noChangeArrowheads="1"/>
            </p:cNvSpPr>
            <p:nvPr/>
          </p:nvSpPr>
          <p:spPr bwMode="auto">
            <a:xfrm>
              <a:off x="864" y="2886"/>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0501" name="Rectangle 30"/>
            <p:cNvSpPr>
              <a:spLocks noChangeArrowheads="1"/>
            </p:cNvSpPr>
            <p:nvPr/>
          </p:nvSpPr>
          <p:spPr bwMode="auto">
            <a:xfrm>
              <a:off x="828" y="2502"/>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0502" name="Line 31"/>
            <p:cNvSpPr>
              <a:spLocks noChangeShapeType="1"/>
            </p:cNvSpPr>
            <p:nvPr/>
          </p:nvSpPr>
          <p:spPr bwMode="auto">
            <a:xfrm>
              <a:off x="1189" y="1571"/>
              <a:ext cx="2" cy="964"/>
            </a:xfrm>
            <a:prstGeom prst="line">
              <a:avLst/>
            </a:prstGeom>
            <a:noFill/>
            <a:ln w="38100">
              <a:solidFill>
                <a:srgbClr val="000000"/>
              </a:solidFill>
              <a:round/>
              <a:headEnd/>
              <a:tailEnd/>
            </a:ln>
          </p:spPr>
          <p:txBody>
            <a:bodyPr wrap="none" anchor="ctr"/>
            <a:lstStyle/>
            <a:p>
              <a:endParaRPr lang="zh-CN" altLang="en-US"/>
            </a:p>
          </p:txBody>
        </p:sp>
        <p:sp>
          <p:nvSpPr>
            <p:cNvPr id="20503" name="Line 32"/>
            <p:cNvSpPr>
              <a:spLocks noChangeShapeType="1"/>
            </p:cNvSpPr>
            <p:nvPr/>
          </p:nvSpPr>
          <p:spPr bwMode="auto">
            <a:xfrm flipV="1">
              <a:off x="2118" y="2745"/>
              <a:ext cx="510" cy="6"/>
            </a:xfrm>
            <a:prstGeom prst="line">
              <a:avLst/>
            </a:prstGeom>
            <a:noFill/>
            <a:ln w="38100">
              <a:solidFill>
                <a:srgbClr val="000000"/>
              </a:solidFill>
              <a:round/>
              <a:headEnd/>
              <a:tailEnd/>
            </a:ln>
          </p:spPr>
          <p:txBody>
            <a:bodyPr wrap="none" anchor="ctr"/>
            <a:lstStyle/>
            <a:p>
              <a:endParaRPr lang="zh-CN" altLang="en-US"/>
            </a:p>
          </p:txBody>
        </p:sp>
        <p:sp>
          <p:nvSpPr>
            <p:cNvPr id="20504" name="Line 33"/>
            <p:cNvSpPr>
              <a:spLocks noChangeShapeType="1"/>
            </p:cNvSpPr>
            <p:nvPr/>
          </p:nvSpPr>
          <p:spPr bwMode="auto">
            <a:xfrm>
              <a:off x="1182" y="1572"/>
              <a:ext cx="1092" cy="0"/>
            </a:xfrm>
            <a:prstGeom prst="line">
              <a:avLst/>
            </a:prstGeom>
            <a:noFill/>
            <a:ln w="38100">
              <a:solidFill>
                <a:srgbClr val="000000"/>
              </a:solidFill>
              <a:round/>
              <a:headEnd/>
              <a:tailEnd/>
            </a:ln>
          </p:spPr>
          <p:txBody>
            <a:bodyPr wrap="none" anchor="ctr"/>
            <a:lstStyle/>
            <a:p>
              <a:endParaRPr lang="zh-CN" altLang="en-US"/>
            </a:p>
          </p:txBody>
        </p:sp>
        <p:sp>
          <p:nvSpPr>
            <p:cNvPr id="20505" name="Line 34"/>
            <p:cNvSpPr>
              <a:spLocks noChangeShapeType="1"/>
            </p:cNvSpPr>
            <p:nvPr/>
          </p:nvSpPr>
          <p:spPr bwMode="auto">
            <a:xfrm flipH="1">
              <a:off x="2274" y="1568"/>
              <a:ext cx="0" cy="1186"/>
            </a:xfrm>
            <a:prstGeom prst="line">
              <a:avLst/>
            </a:prstGeom>
            <a:noFill/>
            <a:ln w="38100">
              <a:solidFill>
                <a:srgbClr val="000000"/>
              </a:solidFill>
              <a:round/>
              <a:headEnd/>
              <a:tailEnd/>
            </a:ln>
          </p:spPr>
          <p:txBody>
            <a:bodyPr wrap="none" anchor="ctr"/>
            <a:lstStyle/>
            <a:p>
              <a:endParaRPr lang="zh-CN" altLang="en-US"/>
            </a:p>
          </p:txBody>
        </p:sp>
        <p:sp>
          <p:nvSpPr>
            <p:cNvPr id="20506" name="Line 35"/>
            <p:cNvSpPr>
              <a:spLocks noChangeShapeType="1"/>
            </p:cNvSpPr>
            <p:nvPr/>
          </p:nvSpPr>
          <p:spPr bwMode="auto">
            <a:xfrm>
              <a:off x="1188" y="1884"/>
              <a:ext cx="1080" cy="0"/>
            </a:xfrm>
            <a:prstGeom prst="line">
              <a:avLst/>
            </a:prstGeom>
            <a:noFill/>
            <a:ln w="38100">
              <a:solidFill>
                <a:srgbClr val="000000"/>
              </a:solidFill>
              <a:round/>
              <a:headEnd/>
              <a:tailEnd/>
            </a:ln>
          </p:spPr>
          <p:txBody>
            <a:bodyPr wrap="none" anchor="ctr"/>
            <a:lstStyle/>
            <a:p>
              <a:endParaRPr lang="zh-CN" altLang="en-US"/>
            </a:p>
          </p:txBody>
        </p:sp>
        <p:sp>
          <p:nvSpPr>
            <p:cNvPr id="20507" name="Rectangle 36"/>
            <p:cNvSpPr>
              <a:spLocks noChangeArrowheads="1"/>
            </p:cNvSpPr>
            <p:nvPr/>
          </p:nvSpPr>
          <p:spPr bwMode="auto">
            <a:xfrm>
              <a:off x="1554" y="1839"/>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0508" name="Rectangle 37"/>
            <p:cNvSpPr>
              <a:spLocks noChangeArrowheads="1"/>
            </p:cNvSpPr>
            <p:nvPr/>
          </p:nvSpPr>
          <p:spPr bwMode="auto">
            <a:xfrm>
              <a:off x="1410" y="1527"/>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grpSp>
          <p:nvGrpSpPr>
            <p:cNvPr id="4" name="Group 38"/>
            <p:cNvGrpSpPr>
              <a:grpSpLocks/>
            </p:cNvGrpSpPr>
            <p:nvPr/>
          </p:nvGrpSpPr>
          <p:grpSpPr bwMode="auto">
            <a:xfrm>
              <a:off x="1878" y="1488"/>
              <a:ext cx="120" cy="162"/>
              <a:chOff x="2808" y="1608"/>
              <a:chExt cx="120" cy="162"/>
            </a:xfrm>
          </p:grpSpPr>
          <p:sp>
            <p:nvSpPr>
              <p:cNvPr id="20521" name="Line 39"/>
              <p:cNvSpPr>
                <a:spLocks noChangeShapeType="1"/>
              </p:cNvSpPr>
              <p:nvPr/>
            </p:nvSpPr>
            <p:spPr bwMode="auto">
              <a:xfrm>
                <a:off x="2808" y="1614"/>
                <a:ext cx="0" cy="156"/>
              </a:xfrm>
              <a:prstGeom prst="line">
                <a:avLst/>
              </a:prstGeom>
              <a:noFill/>
              <a:ln w="38100">
                <a:solidFill>
                  <a:srgbClr val="000000"/>
                </a:solidFill>
                <a:round/>
                <a:headEnd/>
                <a:tailEnd/>
              </a:ln>
            </p:spPr>
            <p:txBody>
              <a:bodyPr wrap="none" anchor="ctr"/>
              <a:lstStyle/>
              <a:p>
                <a:endParaRPr lang="zh-CN" altLang="en-US"/>
              </a:p>
            </p:txBody>
          </p:sp>
          <p:sp>
            <p:nvSpPr>
              <p:cNvPr id="20522" name="AutoShape 40"/>
              <p:cNvSpPr>
                <a:spLocks noChangeArrowheads="1"/>
              </p:cNvSpPr>
              <p:nvPr/>
            </p:nvSpPr>
            <p:spPr bwMode="auto">
              <a:xfrm rot="-5400000">
                <a:off x="2790" y="1626"/>
                <a:ext cx="156" cy="120"/>
              </a:xfrm>
              <a:prstGeom prst="triangle">
                <a:avLst>
                  <a:gd name="adj" fmla="val 50000"/>
                </a:avLst>
              </a:prstGeom>
              <a:noFill/>
              <a:ln w="38100">
                <a:solidFill>
                  <a:srgbClr val="000000"/>
                </a:solidFill>
                <a:miter lim="800000"/>
                <a:headEnd/>
                <a:tailEnd/>
              </a:ln>
            </p:spPr>
            <p:txBody>
              <a:bodyPr wrap="none" anchor="ctr"/>
              <a:lstStyle/>
              <a:p>
                <a:endParaRPr lang="zh-CN" altLang="en-US"/>
              </a:p>
            </p:txBody>
          </p:sp>
        </p:grpSp>
        <p:sp>
          <p:nvSpPr>
            <p:cNvPr id="20510" name="Text Box 41"/>
            <p:cNvSpPr txBox="1">
              <a:spLocks noChangeArrowheads="1"/>
            </p:cNvSpPr>
            <p:nvPr/>
          </p:nvSpPr>
          <p:spPr bwMode="auto">
            <a:xfrm>
              <a:off x="703" y="2160"/>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20511" name="Text Box 42"/>
            <p:cNvSpPr txBox="1">
              <a:spLocks noChangeArrowheads="1"/>
            </p:cNvSpPr>
            <p:nvPr/>
          </p:nvSpPr>
          <p:spPr bwMode="auto">
            <a:xfrm>
              <a:off x="1460" y="1887"/>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F1</a:t>
              </a:r>
              <a:endParaRPr lang="en-US" altLang="zh-CN" sz="2800" b="1">
                <a:ea typeface="楷体_GB2312" pitchFamily="49" charset="-122"/>
              </a:endParaRPr>
            </a:p>
          </p:txBody>
        </p:sp>
        <p:sp>
          <p:nvSpPr>
            <p:cNvPr id="20512" name="Text Box 43"/>
            <p:cNvSpPr txBox="1">
              <a:spLocks noChangeArrowheads="1"/>
            </p:cNvSpPr>
            <p:nvPr/>
          </p:nvSpPr>
          <p:spPr bwMode="auto">
            <a:xfrm>
              <a:off x="1296" y="1175"/>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F2</a:t>
              </a:r>
              <a:endParaRPr lang="en-US" altLang="zh-CN" sz="2800" b="1">
                <a:ea typeface="楷体_GB2312" pitchFamily="49" charset="-122"/>
              </a:endParaRPr>
            </a:p>
          </p:txBody>
        </p:sp>
        <p:sp>
          <p:nvSpPr>
            <p:cNvPr id="20513" name="Text Box 44"/>
            <p:cNvSpPr txBox="1">
              <a:spLocks noChangeArrowheads="1"/>
            </p:cNvSpPr>
            <p:nvPr/>
          </p:nvSpPr>
          <p:spPr bwMode="auto">
            <a:xfrm>
              <a:off x="1791" y="1160"/>
              <a:ext cx="384"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D</a:t>
              </a:r>
            </a:p>
          </p:txBody>
        </p:sp>
        <p:sp>
          <p:nvSpPr>
            <p:cNvPr id="20514" name="Text Box 45"/>
            <p:cNvSpPr txBox="1">
              <a:spLocks noChangeArrowheads="1"/>
            </p:cNvSpPr>
            <p:nvPr/>
          </p:nvSpPr>
          <p:spPr bwMode="auto">
            <a:xfrm>
              <a:off x="416" y="2148"/>
              <a:ext cx="468" cy="365"/>
            </a:xfrm>
            <a:prstGeom prst="rect">
              <a:avLst/>
            </a:prstGeom>
            <a:noFill/>
            <a:ln w="38100">
              <a:noFill/>
              <a:miter lim="800000"/>
              <a:headEnd/>
              <a:tailEnd/>
            </a:ln>
          </p:spPr>
          <p:txBody>
            <a:bodyPr>
              <a:spAutoFit/>
            </a:bodyPr>
            <a:lstStyle/>
            <a:p>
              <a:pPr eaLnBrk="0" hangingPunct="0">
                <a:spcBef>
                  <a:spcPct val="50000"/>
                </a:spcBef>
              </a:pPr>
              <a:r>
                <a:rPr lang="en-US" altLang="zh-CN" sz="3200" b="1" i="1" dirty="0" smtClean="0">
                  <a:ea typeface="楷体_GB2312" pitchFamily="49" charset="-122"/>
                </a:rPr>
                <a:t>v</a:t>
              </a:r>
              <a:r>
                <a:rPr lang="en-US" altLang="zh-CN" sz="3200" b="1" baseline="-25000" dirty="0" smtClean="0">
                  <a:ea typeface="楷体_GB2312" pitchFamily="49" charset="-122"/>
                </a:rPr>
                <a:t>i</a:t>
              </a:r>
              <a:endParaRPr lang="en-US" altLang="zh-CN" sz="3200" b="1" dirty="0">
                <a:ea typeface="楷体_GB2312" pitchFamily="49" charset="-122"/>
              </a:endParaRPr>
            </a:p>
          </p:txBody>
        </p:sp>
        <p:sp>
          <p:nvSpPr>
            <p:cNvPr id="20515" name="Text Box 46"/>
            <p:cNvSpPr txBox="1">
              <a:spLocks noChangeArrowheads="1"/>
            </p:cNvSpPr>
            <p:nvPr/>
          </p:nvSpPr>
          <p:spPr bwMode="auto">
            <a:xfrm>
              <a:off x="1212" y="2748"/>
              <a:ext cx="480" cy="327"/>
            </a:xfrm>
            <a:prstGeom prst="rect">
              <a:avLst/>
            </a:prstGeom>
            <a:noFill/>
            <a:ln w="38100">
              <a:noFill/>
              <a:miter lim="800000"/>
              <a:headEnd/>
              <a:tailEnd/>
            </a:ln>
          </p:spPr>
          <p:txBody>
            <a:bodyPr>
              <a:spAutoFit/>
            </a:bodyPr>
            <a:lstStyle/>
            <a:p>
              <a:pPr algn="ctr">
                <a:spcBef>
                  <a:spcPct val="50000"/>
                </a:spcBef>
              </a:pPr>
              <a:r>
                <a:rPr lang="en-US" altLang="zh-CN" sz="2800" b="1">
                  <a:ea typeface="楷体_GB2312" pitchFamily="49" charset="-122"/>
                </a:rPr>
                <a:t>+</a:t>
              </a:r>
            </a:p>
          </p:txBody>
        </p:sp>
        <p:sp>
          <p:nvSpPr>
            <p:cNvPr id="20516" name="Oval 47"/>
            <p:cNvSpPr>
              <a:spLocks noChangeArrowheads="1"/>
            </p:cNvSpPr>
            <p:nvPr/>
          </p:nvSpPr>
          <p:spPr bwMode="auto">
            <a:xfrm>
              <a:off x="2640" y="2724"/>
              <a:ext cx="47"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0517" name="Oval 48"/>
            <p:cNvSpPr>
              <a:spLocks noChangeArrowheads="1"/>
            </p:cNvSpPr>
            <p:nvPr/>
          </p:nvSpPr>
          <p:spPr bwMode="auto">
            <a:xfrm>
              <a:off x="1164" y="252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0518" name="Oval 49"/>
            <p:cNvSpPr>
              <a:spLocks noChangeArrowheads="1"/>
            </p:cNvSpPr>
            <p:nvPr/>
          </p:nvSpPr>
          <p:spPr bwMode="auto">
            <a:xfrm>
              <a:off x="1164" y="1848"/>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0519" name="Oval 50"/>
            <p:cNvSpPr>
              <a:spLocks noChangeArrowheads="1"/>
            </p:cNvSpPr>
            <p:nvPr/>
          </p:nvSpPr>
          <p:spPr bwMode="auto">
            <a:xfrm>
              <a:off x="2256" y="186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0520" name="Oval 51"/>
            <p:cNvSpPr>
              <a:spLocks noChangeArrowheads="1"/>
            </p:cNvSpPr>
            <p:nvPr/>
          </p:nvSpPr>
          <p:spPr bwMode="auto">
            <a:xfrm>
              <a:off x="2244" y="2724"/>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grpSp>
      <p:sp>
        <p:nvSpPr>
          <p:cNvPr id="20484" name="Text Box 54"/>
          <p:cNvSpPr txBox="1">
            <a:spLocks noChangeArrowheads="1"/>
          </p:cNvSpPr>
          <p:nvPr/>
        </p:nvSpPr>
        <p:spPr bwMode="auto">
          <a:xfrm>
            <a:off x="215900" y="549275"/>
            <a:ext cx="8712200" cy="519113"/>
          </a:xfrm>
          <a:prstGeom prst="rect">
            <a:avLst/>
          </a:prstGeom>
          <a:noFill/>
          <a:ln w="9525">
            <a:noFill/>
            <a:miter lim="800000"/>
            <a:headEnd/>
            <a:tailEnd/>
          </a:ln>
        </p:spPr>
        <p:txBody>
          <a:bodyPr>
            <a:spAutoFit/>
          </a:bodyPr>
          <a:lstStyle/>
          <a:p>
            <a:pPr>
              <a:spcBef>
                <a:spcPct val="50000"/>
              </a:spcBef>
            </a:pPr>
            <a:r>
              <a:rPr lang="zh-CN" altLang="en-US" sz="2800" b="1" dirty="0">
                <a:ea typeface="楷体_GB2312" pitchFamily="49" charset="-122"/>
              </a:rPr>
              <a:t>练习：分析下图所示电路中</a:t>
            </a:r>
            <a:r>
              <a:rPr lang="zh-CN" altLang="en-US" sz="2800" b="1" dirty="0" smtClean="0">
                <a:ea typeface="楷体_GB2312" pitchFamily="49" charset="-122"/>
              </a:rPr>
              <a:t>，</a:t>
            </a:r>
            <a:r>
              <a:rPr lang="en-US" altLang="zh-CN" sz="2800" b="1" i="1" dirty="0" err="1" smtClean="0">
                <a:ea typeface="楷体_GB2312" pitchFamily="49" charset="-122"/>
              </a:rPr>
              <a:t>v</a:t>
            </a:r>
            <a:r>
              <a:rPr lang="en-US" altLang="zh-CN" sz="2800" b="1" baseline="-20000" dirty="0" err="1" smtClean="0">
                <a:ea typeface="楷体_GB2312" pitchFamily="49" charset="-122"/>
              </a:rPr>
              <a:t>o</a:t>
            </a:r>
            <a:r>
              <a:rPr lang="zh-CN" altLang="en-US" sz="2800" b="1" dirty="0" smtClean="0">
                <a:ea typeface="楷体_GB2312" pitchFamily="49" charset="-122"/>
              </a:rPr>
              <a:t>与</a:t>
            </a:r>
            <a:r>
              <a:rPr lang="en-US" altLang="zh-CN" sz="2800" b="1" i="1" dirty="0" smtClean="0">
                <a:ea typeface="楷体_GB2312" pitchFamily="49" charset="-122"/>
              </a:rPr>
              <a:t>v</a:t>
            </a:r>
            <a:r>
              <a:rPr lang="en-US" altLang="zh-CN" sz="2800" b="1" baseline="-20000" dirty="0" smtClean="0">
                <a:ea typeface="楷体_GB2312" pitchFamily="49" charset="-122"/>
              </a:rPr>
              <a:t>i</a:t>
            </a:r>
            <a:r>
              <a:rPr lang="zh-CN" altLang="en-US" sz="2800" b="1" dirty="0">
                <a:ea typeface="楷体_GB2312" pitchFamily="49" charset="-122"/>
              </a:rPr>
              <a:t>之间的关系式。</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p:cNvSpPr txBox="1">
            <a:spLocks noChangeArrowheads="1"/>
          </p:cNvSpPr>
          <p:nvPr/>
        </p:nvSpPr>
        <p:spPr bwMode="auto">
          <a:xfrm>
            <a:off x="3779838" y="1016000"/>
            <a:ext cx="4643437" cy="519113"/>
          </a:xfrm>
          <a:prstGeom prst="rect">
            <a:avLst/>
          </a:prstGeom>
          <a:noFill/>
          <a:ln w="38100">
            <a:noFill/>
            <a:miter lim="800000"/>
            <a:headEnd/>
            <a:tailEnd/>
          </a:ln>
        </p:spPr>
        <p:txBody>
          <a:bodyPr>
            <a:spAutoFit/>
          </a:bodyPr>
          <a:lstStyle/>
          <a:p>
            <a:pPr eaLnBrk="0" hangingPunct="0">
              <a:spcBef>
                <a:spcPct val="50000"/>
              </a:spcBef>
            </a:pPr>
            <a:r>
              <a:rPr lang="zh-CN" altLang="en-US" sz="2800" b="1" dirty="0">
                <a:ea typeface="楷体_GB2312" pitchFamily="49" charset="-122"/>
              </a:rPr>
              <a:t>（</a:t>
            </a:r>
            <a:r>
              <a:rPr lang="en-US" altLang="zh-CN" sz="2800" b="1" dirty="0">
                <a:ea typeface="楷体_GB2312" pitchFamily="49" charset="-122"/>
              </a:rPr>
              <a:t>1</a:t>
            </a:r>
            <a:r>
              <a:rPr lang="zh-CN" altLang="en-US" sz="2800" b="1" dirty="0" smtClean="0">
                <a:ea typeface="楷体_GB2312" pitchFamily="49" charset="-122"/>
              </a:rPr>
              <a:t>）</a:t>
            </a:r>
            <a:r>
              <a:rPr lang="en-US" altLang="zh-CN" sz="2800" b="1" i="1" dirty="0" smtClean="0">
                <a:ea typeface="楷体_GB2312" pitchFamily="49" charset="-122"/>
              </a:rPr>
              <a:t>v</a:t>
            </a:r>
            <a:r>
              <a:rPr lang="en-US" altLang="zh-CN" sz="2800" b="1" baseline="-20000" dirty="0" smtClean="0">
                <a:ea typeface="楷体_GB2312" pitchFamily="49" charset="-122"/>
              </a:rPr>
              <a:t>i</a:t>
            </a:r>
            <a:r>
              <a:rPr lang="en-US" altLang="zh-CN" sz="2800" b="1" dirty="0" smtClean="0">
                <a:ea typeface="楷体_GB2312" pitchFamily="49" charset="-122"/>
              </a:rPr>
              <a:t>&gt;0</a:t>
            </a:r>
            <a:r>
              <a:rPr lang="zh-CN" altLang="en-US" sz="2800" b="1" dirty="0">
                <a:ea typeface="楷体_GB2312" pitchFamily="49" charset="-122"/>
              </a:rPr>
              <a:t>时： </a:t>
            </a:r>
            <a:r>
              <a:rPr lang="en-US" altLang="zh-CN" sz="2800" b="1" i="1" dirty="0" err="1" smtClean="0"/>
              <a:t>v</a:t>
            </a:r>
            <a:r>
              <a:rPr lang="en-US" altLang="zh-CN" sz="2800" b="1" baseline="-25000" dirty="0" err="1" smtClean="0"/>
              <a:t>o</a:t>
            </a:r>
            <a:r>
              <a:rPr lang="en-US" altLang="zh-CN" sz="2800" b="1" dirty="0" smtClean="0"/>
              <a:t>&lt;0</a:t>
            </a:r>
            <a:r>
              <a:rPr lang="en-US" altLang="zh-CN" sz="2800" b="1" dirty="0"/>
              <a:t>,  </a:t>
            </a:r>
          </a:p>
        </p:txBody>
      </p:sp>
      <p:graphicFrame>
        <p:nvGraphicFramePr>
          <p:cNvPr id="339971" name="Object 3"/>
          <p:cNvGraphicFramePr>
            <a:graphicFrameLocks noChangeAspect="1"/>
          </p:cNvGraphicFramePr>
          <p:nvPr/>
        </p:nvGraphicFramePr>
        <p:xfrm>
          <a:off x="2803525" y="5157788"/>
          <a:ext cx="2251075" cy="1233487"/>
        </p:xfrm>
        <a:graphic>
          <a:graphicData uri="http://schemas.openxmlformats.org/presentationml/2006/ole">
            <p:oleObj spid="_x0000_s304130" name="Equation" r:id="rId3" imgW="901440" imgH="495000" progId="Equation.DSMT4">
              <p:embed/>
            </p:oleObj>
          </a:graphicData>
        </a:graphic>
      </p:graphicFrame>
      <p:grpSp>
        <p:nvGrpSpPr>
          <p:cNvPr id="2" name="Group 6"/>
          <p:cNvGrpSpPr>
            <a:grpSpLocks/>
          </p:cNvGrpSpPr>
          <p:nvPr/>
        </p:nvGrpSpPr>
        <p:grpSpPr bwMode="auto">
          <a:xfrm>
            <a:off x="0" y="1773238"/>
            <a:ext cx="4135438" cy="3606800"/>
            <a:chOff x="370" y="1160"/>
            <a:chExt cx="2605" cy="2272"/>
          </a:xfrm>
        </p:grpSpPr>
        <p:grpSp>
          <p:nvGrpSpPr>
            <p:cNvPr id="3" name="Group 7"/>
            <p:cNvGrpSpPr>
              <a:grpSpLocks/>
            </p:cNvGrpSpPr>
            <p:nvPr/>
          </p:nvGrpSpPr>
          <p:grpSpPr bwMode="auto">
            <a:xfrm>
              <a:off x="1316" y="2230"/>
              <a:ext cx="720" cy="1008"/>
              <a:chOff x="1008" y="2352"/>
              <a:chExt cx="720" cy="1008"/>
            </a:xfrm>
          </p:grpSpPr>
          <p:sp>
            <p:nvSpPr>
              <p:cNvPr id="21594" name="Line 8"/>
              <p:cNvSpPr>
                <a:spLocks noChangeShapeType="1"/>
              </p:cNvSpPr>
              <p:nvPr/>
            </p:nvSpPr>
            <p:spPr bwMode="auto">
              <a:xfrm rot="-5400000">
                <a:off x="504" y="2856"/>
                <a:ext cx="1008" cy="0"/>
              </a:xfrm>
              <a:prstGeom prst="line">
                <a:avLst/>
              </a:prstGeom>
              <a:noFill/>
              <a:ln w="38100">
                <a:solidFill>
                  <a:schemeClr val="tx1"/>
                </a:solidFill>
                <a:round/>
                <a:headEnd/>
                <a:tailEnd/>
              </a:ln>
            </p:spPr>
            <p:txBody>
              <a:bodyPr wrap="none" anchor="ctr"/>
              <a:lstStyle/>
              <a:p>
                <a:endParaRPr lang="zh-CN" altLang="en-US"/>
              </a:p>
            </p:txBody>
          </p:sp>
          <p:sp>
            <p:nvSpPr>
              <p:cNvPr id="21595" name="Line 9"/>
              <p:cNvSpPr>
                <a:spLocks noChangeShapeType="1"/>
              </p:cNvSpPr>
              <p:nvPr/>
            </p:nvSpPr>
            <p:spPr bwMode="auto">
              <a:xfrm rot="-5400000">
                <a:off x="1224" y="2856"/>
                <a:ext cx="1008" cy="0"/>
              </a:xfrm>
              <a:prstGeom prst="line">
                <a:avLst/>
              </a:prstGeom>
              <a:noFill/>
              <a:ln w="38100">
                <a:solidFill>
                  <a:schemeClr val="tx1"/>
                </a:solidFill>
                <a:round/>
                <a:headEnd/>
                <a:tailEnd/>
              </a:ln>
            </p:spPr>
            <p:txBody>
              <a:bodyPr wrap="none" anchor="ctr"/>
              <a:lstStyle/>
              <a:p>
                <a:endParaRPr lang="zh-CN" altLang="en-US"/>
              </a:p>
            </p:txBody>
          </p:sp>
          <p:sp>
            <p:nvSpPr>
              <p:cNvPr id="21596" name="Line 10"/>
              <p:cNvSpPr>
                <a:spLocks noChangeShapeType="1"/>
              </p:cNvSpPr>
              <p:nvPr/>
            </p:nvSpPr>
            <p:spPr bwMode="auto">
              <a:xfrm>
                <a:off x="1008" y="2352"/>
                <a:ext cx="720" cy="0"/>
              </a:xfrm>
              <a:prstGeom prst="line">
                <a:avLst/>
              </a:prstGeom>
              <a:noFill/>
              <a:ln w="38100">
                <a:solidFill>
                  <a:schemeClr val="tx1"/>
                </a:solidFill>
                <a:round/>
                <a:headEnd/>
                <a:tailEnd/>
              </a:ln>
            </p:spPr>
            <p:txBody>
              <a:bodyPr wrap="none" anchor="ctr"/>
              <a:lstStyle/>
              <a:p>
                <a:endParaRPr lang="zh-CN" altLang="en-US"/>
              </a:p>
            </p:txBody>
          </p:sp>
          <p:sp>
            <p:nvSpPr>
              <p:cNvPr id="21597" name="Line 11"/>
              <p:cNvSpPr>
                <a:spLocks noChangeShapeType="1"/>
              </p:cNvSpPr>
              <p:nvPr/>
            </p:nvSpPr>
            <p:spPr bwMode="auto">
              <a:xfrm>
                <a:off x="1008" y="3360"/>
                <a:ext cx="720" cy="0"/>
              </a:xfrm>
              <a:prstGeom prst="line">
                <a:avLst/>
              </a:prstGeom>
              <a:noFill/>
              <a:ln w="38100">
                <a:solidFill>
                  <a:schemeClr val="tx1"/>
                </a:solidFill>
                <a:round/>
                <a:headEnd/>
                <a:tailEnd/>
              </a:ln>
            </p:spPr>
            <p:txBody>
              <a:bodyPr wrap="none" anchor="ctr"/>
              <a:lstStyle/>
              <a:p>
                <a:endParaRPr lang="zh-CN" altLang="en-US"/>
              </a:p>
            </p:txBody>
          </p:sp>
        </p:grpSp>
        <p:sp>
          <p:nvSpPr>
            <p:cNvPr id="21557" name="Text Box 12"/>
            <p:cNvSpPr txBox="1">
              <a:spLocks noChangeArrowheads="1"/>
            </p:cNvSpPr>
            <p:nvPr/>
          </p:nvSpPr>
          <p:spPr bwMode="auto">
            <a:xfrm>
              <a:off x="1321" y="2302"/>
              <a:ext cx="22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_</a:t>
              </a:r>
            </a:p>
          </p:txBody>
        </p:sp>
        <p:sp>
          <p:nvSpPr>
            <p:cNvPr id="21558" name="Text Box 13"/>
            <p:cNvSpPr txBox="1">
              <a:spLocks noChangeArrowheads="1"/>
            </p:cNvSpPr>
            <p:nvPr/>
          </p:nvSpPr>
          <p:spPr bwMode="auto">
            <a:xfrm>
              <a:off x="1795" y="2566"/>
              <a:ext cx="244"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t>
              </a:r>
            </a:p>
          </p:txBody>
        </p:sp>
        <p:sp>
          <p:nvSpPr>
            <p:cNvPr id="21559" name="Line 14"/>
            <p:cNvSpPr>
              <a:spLocks noChangeShapeType="1"/>
            </p:cNvSpPr>
            <p:nvPr/>
          </p:nvSpPr>
          <p:spPr bwMode="auto">
            <a:xfrm>
              <a:off x="1172" y="2926"/>
              <a:ext cx="144" cy="0"/>
            </a:xfrm>
            <a:prstGeom prst="line">
              <a:avLst/>
            </a:prstGeom>
            <a:noFill/>
            <a:ln w="38100">
              <a:solidFill>
                <a:schemeClr val="tx1"/>
              </a:solidFill>
              <a:round/>
              <a:headEnd/>
              <a:tailEnd/>
            </a:ln>
          </p:spPr>
          <p:txBody>
            <a:bodyPr wrap="none" anchor="ctr"/>
            <a:lstStyle/>
            <a:p>
              <a:endParaRPr lang="zh-CN" altLang="en-US"/>
            </a:p>
          </p:txBody>
        </p:sp>
        <p:sp>
          <p:nvSpPr>
            <p:cNvPr id="21560" name="Line 15"/>
            <p:cNvSpPr>
              <a:spLocks noChangeShapeType="1"/>
            </p:cNvSpPr>
            <p:nvPr/>
          </p:nvSpPr>
          <p:spPr bwMode="auto">
            <a:xfrm>
              <a:off x="2036" y="2758"/>
              <a:ext cx="144" cy="0"/>
            </a:xfrm>
            <a:prstGeom prst="line">
              <a:avLst/>
            </a:prstGeom>
            <a:noFill/>
            <a:ln w="38100">
              <a:solidFill>
                <a:schemeClr val="tx1"/>
              </a:solidFill>
              <a:round/>
              <a:headEnd/>
              <a:tailEnd/>
            </a:ln>
          </p:spPr>
          <p:txBody>
            <a:bodyPr wrap="none" anchor="ctr"/>
            <a:lstStyle/>
            <a:p>
              <a:endParaRPr lang="zh-CN" altLang="en-US"/>
            </a:p>
          </p:txBody>
        </p:sp>
        <p:sp>
          <p:nvSpPr>
            <p:cNvPr id="21561" name="Line 16"/>
            <p:cNvSpPr>
              <a:spLocks noChangeShapeType="1"/>
            </p:cNvSpPr>
            <p:nvPr/>
          </p:nvSpPr>
          <p:spPr bwMode="auto">
            <a:xfrm>
              <a:off x="1172" y="2542"/>
              <a:ext cx="144" cy="0"/>
            </a:xfrm>
            <a:prstGeom prst="line">
              <a:avLst/>
            </a:prstGeom>
            <a:noFill/>
            <a:ln w="38100">
              <a:solidFill>
                <a:schemeClr val="tx1"/>
              </a:solidFill>
              <a:round/>
              <a:headEnd/>
              <a:tailEnd/>
            </a:ln>
          </p:spPr>
          <p:txBody>
            <a:bodyPr wrap="none" anchor="ctr"/>
            <a:lstStyle/>
            <a:p>
              <a:endParaRPr lang="zh-CN" altLang="en-US"/>
            </a:p>
          </p:txBody>
        </p:sp>
        <p:sp>
          <p:nvSpPr>
            <p:cNvPr id="21562" name="AutoShape 17"/>
            <p:cNvSpPr>
              <a:spLocks noChangeArrowheads="1"/>
            </p:cNvSpPr>
            <p:nvPr/>
          </p:nvSpPr>
          <p:spPr bwMode="auto">
            <a:xfrm rot="5400000">
              <a:off x="1484" y="2278"/>
              <a:ext cx="144" cy="144"/>
            </a:xfrm>
            <a:prstGeom prst="flowChartExtract">
              <a:avLst/>
            </a:prstGeom>
            <a:noFill/>
            <a:ln w="38100">
              <a:solidFill>
                <a:schemeClr val="tx1"/>
              </a:solidFill>
              <a:miter lim="800000"/>
              <a:headEnd/>
              <a:tailEnd/>
            </a:ln>
          </p:spPr>
          <p:txBody>
            <a:bodyPr wrap="none" anchor="ctr"/>
            <a:lstStyle/>
            <a:p>
              <a:endParaRPr lang="zh-CN" altLang="en-US"/>
            </a:p>
          </p:txBody>
        </p:sp>
        <p:graphicFrame>
          <p:nvGraphicFramePr>
            <p:cNvPr id="21508" name="Object 18"/>
            <p:cNvGraphicFramePr>
              <a:graphicFrameLocks noChangeAspect="1"/>
            </p:cNvGraphicFramePr>
            <p:nvPr/>
          </p:nvGraphicFramePr>
          <p:xfrm>
            <a:off x="1700" y="2230"/>
            <a:ext cx="336" cy="280"/>
          </p:xfrm>
          <a:graphic>
            <a:graphicData uri="http://schemas.openxmlformats.org/presentationml/2006/ole">
              <p:oleObj spid="_x0000_s304132" name="公式" r:id="rId4" imgW="152202" imgH="126835" progId="Equation.3">
                <p:embed/>
              </p:oleObj>
            </a:graphicData>
          </a:graphic>
        </p:graphicFrame>
        <p:sp>
          <p:nvSpPr>
            <p:cNvPr id="21563" name="Text Box 19"/>
            <p:cNvSpPr txBox="1">
              <a:spLocks noChangeArrowheads="1"/>
            </p:cNvSpPr>
            <p:nvPr/>
          </p:nvSpPr>
          <p:spPr bwMode="auto">
            <a:xfrm>
              <a:off x="1518" y="2614"/>
              <a:ext cx="27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a:t>
              </a:r>
            </a:p>
          </p:txBody>
        </p:sp>
        <p:sp>
          <p:nvSpPr>
            <p:cNvPr id="21564" name="Oval 20"/>
            <p:cNvSpPr>
              <a:spLocks noChangeArrowheads="1"/>
            </p:cNvSpPr>
            <p:nvPr/>
          </p:nvSpPr>
          <p:spPr bwMode="auto">
            <a:xfrm>
              <a:off x="514" y="2518"/>
              <a:ext cx="48"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1565" name="Text Box 21"/>
            <p:cNvSpPr txBox="1">
              <a:spLocks noChangeArrowheads="1"/>
            </p:cNvSpPr>
            <p:nvPr/>
          </p:nvSpPr>
          <p:spPr bwMode="auto">
            <a:xfrm>
              <a:off x="2492" y="2364"/>
              <a:ext cx="483" cy="365"/>
            </a:xfrm>
            <a:prstGeom prst="rect">
              <a:avLst/>
            </a:prstGeom>
            <a:noFill/>
            <a:ln w="38100">
              <a:noFill/>
              <a:miter lim="800000"/>
              <a:headEnd/>
              <a:tailEnd/>
            </a:ln>
          </p:spPr>
          <p:txBody>
            <a:bodyPr>
              <a:spAutoFit/>
            </a:bodyPr>
            <a:lstStyle/>
            <a:p>
              <a:pPr>
                <a:spcBef>
                  <a:spcPct val="50000"/>
                </a:spcBef>
              </a:pPr>
              <a:r>
                <a:rPr lang="en-US" altLang="zh-CN" sz="3200" b="1" i="1" dirty="0" err="1" smtClean="0">
                  <a:ea typeface="楷体_GB2312" pitchFamily="49" charset="-122"/>
                </a:rPr>
                <a:t>v</a:t>
              </a:r>
              <a:r>
                <a:rPr lang="en-US" altLang="zh-CN" sz="3200" b="1" baseline="-25000" dirty="0" err="1" smtClean="0">
                  <a:ea typeface="楷体_GB2312" pitchFamily="49" charset="-122"/>
                </a:rPr>
                <a:t>o</a:t>
              </a:r>
              <a:endParaRPr lang="en-US" altLang="zh-CN" sz="3200" b="1" dirty="0">
                <a:ea typeface="楷体_GB2312" pitchFamily="49" charset="-122"/>
              </a:endParaRPr>
            </a:p>
          </p:txBody>
        </p:sp>
        <p:sp>
          <p:nvSpPr>
            <p:cNvPr id="21566" name="Text Box 22"/>
            <p:cNvSpPr txBox="1">
              <a:spLocks noChangeArrowheads="1"/>
            </p:cNvSpPr>
            <p:nvPr/>
          </p:nvSpPr>
          <p:spPr bwMode="auto">
            <a:xfrm>
              <a:off x="370" y="3067"/>
              <a:ext cx="274" cy="365"/>
            </a:xfrm>
            <a:prstGeom prst="rect">
              <a:avLst/>
            </a:prstGeom>
            <a:noFill/>
            <a:ln w="9525">
              <a:noFill/>
              <a:miter lim="800000"/>
              <a:headEnd/>
              <a:tailEnd/>
            </a:ln>
          </p:spPr>
          <p:txBody>
            <a:bodyPr>
              <a:spAutoFit/>
            </a:bodyPr>
            <a:lstStyle/>
            <a:p>
              <a:pPr eaLnBrk="0" hangingPunct="0">
                <a:spcBef>
                  <a:spcPct val="50000"/>
                </a:spcBef>
              </a:pPr>
              <a:endParaRPr lang="zh-CN" altLang="zh-CN" sz="3200" b="1">
                <a:ea typeface="楷体_GB2312" pitchFamily="49" charset="-122"/>
              </a:endParaRPr>
            </a:p>
          </p:txBody>
        </p:sp>
        <p:sp>
          <p:nvSpPr>
            <p:cNvPr id="21567" name="Line 23"/>
            <p:cNvSpPr>
              <a:spLocks noChangeShapeType="1"/>
            </p:cNvSpPr>
            <p:nvPr/>
          </p:nvSpPr>
          <p:spPr bwMode="auto">
            <a:xfrm>
              <a:off x="570" y="2544"/>
              <a:ext cx="672" cy="0"/>
            </a:xfrm>
            <a:prstGeom prst="line">
              <a:avLst/>
            </a:prstGeom>
            <a:noFill/>
            <a:ln w="38100">
              <a:solidFill>
                <a:srgbClr val="000000"/>
              </a:solidFill>
              <a:round/>
              <a:headEnd/>
              <a:tailEnd/>
            </a:ln>
          </p:spPr>
          <p:txBody>
            <a:bodyPr wrap="none" anchor="ctr"/>
            <a:lstStyle/>
            <a:p>
              <a:endParaRPr lang="zh-CN" altLang="en-US"/>
            </a:p>
          </p:txBody>
        </p:sp>
        <p:sp>
          <p:nvSpPr>
            <p:cNvPr id="21568" name="Line 24"/>
            <p:cNvSpPr>
              <a:spLocks noChangeShapeType="1"/>
            </p:cNvSpPr>
            <p:nvPr/>
          </p:nvSpPr>
          <p:spPr bwMode="auto">
            <a:xfrm>
              <a:off x="744" y="2928"/>
              <a:ext cx="516" cy="0"/>
            </a:xfrm>
            <a:prstGeom prst="line">
              <a:avLst/>
            </a:prstGeom>
            <a:noFill/>
            <a:ln w="38100">
              <a:solidFill>
                <a:srgbClr val="000000"/>
              </a:solidFill>
              <a:round/>
              <a:headEnd/>
              <a:tailEnd/>
            </a:ln>
          </p:spPr>
          <p:txBody>
            <a:bodyPr wrap="none" anchor="ctr"/>
            <a:lstStyle/>
            <a:p>
              <a:endParaRPr lang="zh-CN" altLang="en-US"/>
            </a:p>
          </p:txBody>
        </p:sp>
        <p:sp>
          <p:nvSpPr>
            <p:cNvPr id="21569" name="Line 25"/>
            <p:cNvSpPr>
              <a:spLocks noChangeShapeType="1"/>
            </p:cNvSpPr>
            <p:nvPr/>
          </p:nvSpPr>
          <p:spPr bwMode="auto">
            <a:xfrm>
              <a:off x="756" y="2922"/>
              <a:ext cx="0" cy="264"/>
            </a:xfrm>
            <a:prstGeom prst="line">
              <a:avLst/>
            </a:prstGeom>
            <a:noFill/>
            <a:ln w="38100">
              <a:solidFill>
                <a:srgbClr val="000000"/>
              </a:solidFill>
              <a:round/>
              <a:headEnd/>
              <a:tailEnd/>
            </a:ln>
          </p:spPr>
          <p:txBody>
            <a:bodyPr wrap="none" anchor="ctr"/>
            <a:lstStyle/>
            <a:p>
              <a:endParaRPr lang="zh-CN" altLang="en-US"/>
            </a:p>
          </p:txBody>
        </p:sp>
        <p:sp>
          <p:nvSpPr>
            <p:cNvPr id="21570" name="Line 26"/>
            <p:cNvSpPr>
              <a:spLocks noChangeShapeType="1"/>
            </p:cNvSpPr>
            <p:nvPr/>
          </p:nvSpPr>
          <p:spPr bwMode="auto">
            <a:xfrm>
              <a:off x="654" y="3186"/>
              <a:ext cx="198" cy="0"/>
            </a:xfrm>
            <a:prstGeom prst="line">
              <a:avLst/>
            </a:prstGeom>
            <a:noFill/>
            <a:ln w="38100">
              <a:solidFill>
                <a:srgbClr val="000000"/>
              </a:solidFill>
              <a:round/>
              <a:headEnd/>
              <a:tailEnd/>
            </a:ln>
          </p:spPr>
          <p:txBody>
            <a:bodyPr wrap="none" anchor="ctr"/>
            <a:lstStyle/>
            <a:p>
              <a:endParaRPr lang="zh-CN" altLang="en-US"/>
            </a:p>
          </p:txBody>
        </p:sp>
        <p:sp>
          <p:nvSpPr>
            <p:cNvPr id="21571" name="Rectangle 27"/>
            <p:cNvSpPr>
              <a:spLocks noChangeArrowheads="1"/>
            </p:cNvSpPr>
            <p:nvPr/>
          </p:nvSpPr>
          <p:spPr bwMode="auto">
            <a:xfrm>
              <a:off x="864" y="2886"/>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72" name="Rectangle 28"/>
            <p:cNvSpPr>
              <a:spLocks noChangeArrowheads="1"/>
            </p:cNvSpPr>
            <p:nvPr/>
          </p:nvSpPr>
          <p:spPr bwMode="auto">
            <a:xfrm>
              <a:off x="828" y="2502"/>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73" name="Line 29"/>
            <p:cNvSpPr>
              <a:spLocks noChangeShapeType="1"/>
            </p:cNvSpPr>
            <p:nvPr/>
          </p:nvSpPr>
          <p:spPr bwMode="auto">
            <a:xfrm>
              <a:off x="1189" y="1571"/>
              <a:ext cx="2" cy="964"/>
            </a:xfrm>
            <a:prstGeom prst="line">
              <a:avLst/>
            </a:prstGeom>
            <a:noFill/>
            <a:ln w="38100">
              <a:solidFill>
                <a:srgbClr val="000000"/>
              </a:solidFill>
              <a:round/>
              <a:headEnd/>
              <a:tailEnd/>
            </a:ln>
          </p:spPr>
          <p:txBody>
            <a:bodyPr wrap="none" anchor="ctr"/>
            <a:lstStyle/>
            <a:p>
              <a:endParaRPr lang="zh-CN" altLang="en-US"/>
            </a:p>
          </p:txBody>
        </p:sp>
        <p:sp>
          <p:nvSpPr>
            <p:cNvPr id="21574" name="Line 30"/>
            <p:cNvSpPr>
              <a:spLocks noChangeShapeType="1"/>
            </p:cNvSpPr>
            <p:nvPr/>
          </p:nvSpPr>
          <p:spPr bwMode="auto">
            <a:xfrm flipV="1">
              <a:off x="2118" y="2745"/>
              <a:ext cx="510" cy="6"/>
            </a:xfrm>
            <a:prstGeom prst="line">
              <a:avLst/>
            </a:prstGeom>
            <a:noFill/>
            <a:ln w="38100">
              <a:solidFill>
                <a:srgbClr val="000000"/>
              </a:solidFill>
              <a:round/>
              <a:headEnd/>
              <a:tailEnd/>
            </a:ln>
          </p:spPr>
          <p:txBody>
            <a:bodyPr wrap="none" anchor="ctr"/>
            <a:lstStyle/>
            <a:p>
              <a:endParaRPr lang="zh-CN" altLang="en-US"/>
            </a:p>
          </p:txBody>
        </p:sp>
        <p:sp>
          <p:nvSpPr>
            <p:cNvPr id="21575" name="Line 31"/>
            <p:cNvSpPr>
              <a:spLocks noChangeShapeType="1"/>
            </p:cNvSpPr>
            <p:nvPr/>
          </p:nvSpPr>
          <p:spPr bwMode="auto">
            <a:xfrm>
              <a:off x="1182" y="1572"/>
              <a:ext cx="1092" cy="0"/>
            </a:xfrm>
            <a:prstGeom prst="line">
              <a:avLst/>
            </a:prstGeom>
            <a:noFill/>
            <a:ln w="38100">
              <a:solidFill>
                <a:srgbClr val="000000"/>
              </a:solidFill>
              <a:round/>
              <a:headEnd/>
              <a:tailEnd/>
            </a:ln>
          </p:spPr>
          <p:txBody>
            <a:bodyPr wrap="none" anchor="ctr"/>
            <a:lstStyle/>
            <a:p>
              <a:endParaRPr lang="zh-CN" altLang="en-US"/>
            </a:p>
          </p:txBody>
        </p:sp>
        <p:sp>
          <p:nvSpPr>
            <p:cNvPr id="21576" name="Line 32"/>
            <p:cNvSpPr>
              <a:spLocks noChangeShapeType="1"/>
            </p:cNvSpPr>
            <p:nvPr/>
          </p:nvSpPr>
          <p:spPr bwMode="auto">
            <a:xfrm flipH="1">
              <a:off x="2274" y="1568"/>
              <a:ext cx="0" cy="1186"/>
            </a:xfrm>
            <a:prstGeom prst="line">
              <a:avLst/>
            </a:prstGeom>
            <a:noFill/>
            <a:ln w="38100">
              <a:solidFill>
                <a:srgbClr val="000000"/>
              </a:solidFill>
              <a:round/>
              <a:headEnd/>
              <a:tailEnd/>
            </a:ln>
          </p:spPr>
          <p:txBody>
            <a:bodyPr wrap="none" anchor="ctr"/>
            <a:lstStyle/>
            <a:p>
              <a:endParaRPr lang="zh-CN" altLang="en-US"/>
            </a:p>
          </p:txBody>
        </p:sp>
        <p:sp>
          <p:nvSpPr>
            <p:cNvPr id="21577" name="Line 33"/>
            <p:cNvSpPr>
              <a:spLocks noChangeShapeType="1"/>
            </p:cNvSpPr>
            <p:nvPr/>
          </p:nvSpPr>
          <p:spPr bwMode="auto">
            <a:xfrm>
              <a:off x="1188" y="1884"/>
              <a:ext cx="1080" cy="0"/>
            </a:xfrm>
            <a:prstGeom prst="line">
              <a:avLst/>
            </a:prstGeom>
            <a:noFill/>
            <a:ln w="38100">
              <a:solidFill>
                <a:srgbClr val="000000"/>
              </a:solidFill>
              <a:round/>
              <a:headEnd/>
              <a:tailEnd/>
            </a:ln>
          </p:spPr>
          <p:txBody>
            <a:bodyPr wrap="none" anchor="ctr"/>
            <a:lstStyle/>
            <a:p>
              <a:endParaRPr lang="zh-CN" altLang="en-US"/>
            </a:p>
          </p:txBody>
        </p:sp>
        <p:sp>
          <p:nvSpPr>
            <p:cNvPr id="21578" name="Rectangle 34"/>
            <p:cNvSpPr>
              <a:spLocks noChangeArrowheads="1"/>
            </p:cNvSpPr>
            <p:nvPr/>
          </p:nvSpPr>
          <p:spPr bwMode="auto">
            <a:xfrm>
              <a:off x="1554" y="1839"/>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79" name="Rectangle 35"/>
            <p:cNvSpPr>
              <a:spLocks noChangeArrowheads="1"/>
            </p:cNvSpPr>
            <p:nvPr/>
          </p:nvSpPr>
          <p:spPr bwMode="auto">
            <a:xfrm>
              <a:off x="1410" y="1527"/>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grpSp>
          <p:nvGrpSpPr>
            <p:cNvPr id="4" name="Group 36"/>
            <p:cNvGrpSpPr>
              <a:grpSpLocks/>
            </p:cNvGrpSpPr>
            <p:nvPr/>
          </p:nvGrpSpPr>
          <p:grpSpPr bwMode="auto">
            <a:xfrm>
              <a:off x="1878" y="1488"/>
              <a:ext cx="120" cy="162"/>
              <a:chOff x="2808" y="1608"/>
              <a:chExt cx="120" cy="162"/>
            </a:xfrm>
          </p:grpSpPr>
          <p:sp>
            <p:nvSpPr>
              <p:cNvPr id="21592" name="Line 37"/>
              <p:cNvSpPr>
                <a:spLocks noChangeShapeType="1"/>
              </p:cNvSpPr>
              <p:nvPr/>
            </p:nvSpPr>
            <p:spPr bwMode="auto">
              <a:xfrm>
                <a:off x="2808" y="1614"/>
                <a:ext cx="0" cy="156"/>
              </a:xfrm>
              <a:prstGeom prst="line">
                <a:avLst/>
              </a:prstGeom>
              <a:noFill/>
              <a:ln w="38100">
                <a:solidFill>
                  <a:srgbClr val="000000"/>
                </a:solidFill>
                <a:round/>
                <a:headEnd/>
                <a:tailEnd/>
              </a:ln>
            </p:spPr>
            <p:txBody>
              <a:bodyPr wrap="none" anchor="ctr"/>
              <a:lstStyle/>
              <a:p>
                <a:endParaRPr lang="zh-CN" altLang="en-US"/>
              </a:p>
            </p:txBody>
          </p:sp>
          <p:sp>
            <p:nvSpPr>
              <p:cNvPr id="21593" name="AutoShape 38"/>
              <p:cNvSpPr>
                <a:spLocks noChangeArrowheads="1"/>
              </p:cNvSpPr>
              <p:nvPr/>
            </p:nvSpPr>
            <p:spPr bwMode="auto">
              <a:xfrm rot="-5400000">
                <a:off x="2790" y="1626"/>
                <a:ext cx="156" cy="120"/>
              </a:xfrm>
              <a:prstGeom prst="triangle">
                <a:avLst>
                  <a:gd name="adj" fmla="val 50000"/>
                </a:avLst>
              </a:prstGeom>
              <a:noFill/>
              <a:ln w="38100">
                <a:solidFill>
                  <a:srgbClr val="000000"/>
                </a:solidFill>
                <a:miter lim="800000"/>
                <a:headEnd/>
                <a:tailEnd/>
              </a:ln>
            </p:spPr>
            <p:txBody>
              <a:bodyPr wrap="none" anchor="ctr"/>
              <a:lstStyle/>
              <a:p>
                <a:endParaRPr lang="zh-CN" altLang="en-US"/>
              </a:p>
            </p:txBody>
          </p:sp>
        </p:grpSp>
        <p:sp>
          <p:nvSpPr>
            <p:cNvPr id="21581" name="Text Box 39"/>
            <p:cNvSpPr txBox="1">
              <a:spLocks noChangeArrowheads="1"/>
            </p:cNvSpPr>
            <p:nvPr/>
          </p:nvSpPr>
          <p:spPr bwMode="auto">
            <a:xfrm>
              <a:off x="703" y="2160"/>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21582" name="Text Box 40"/>
            <p:cNvSpPr txBox="1">
              <a:spLocks noChangeArrowheads="1"/>
            </p:cNvSpPr>
            <p:nvPr/>
          </p:nvSpPr>
          <p:spPr bwMode="auto">
            <a:xfrm>
              <a:off x="1460" y="1887"/>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F1</a:t>
              </a:r>
              <a:endParaRPr lang="en-US" altLang="zh-CN" sz="2800" b="1">
                <a:ea typeface="楷体_GB2312" pitchFamily="49" charset="-122"/>
              </a:endParaRPr>
            </a:p>
          </p:txBody>
        </p:sp>
        <p:sp>
          <p:nvSpPr>
            <p:cNvPr id="21583" name="Text Box 41"/>
            <p:cNvSpPr txBox="1">
              <a:spLocks noChangeArrowheads="1"/>
            </p:cNvSpPr>
            <p:nvPr/>
          </p:nvSpPr>
          <p:spPr bwMode="auto">
            <a:xfrm>
              <a:off x="1296" y="1175"/>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F2</a:t>
              </a:r>
              <a:endParaRPr lang="en-US" altLang="zh-CN" sz="2800" b="1">
                <a:ea typeface="楷体_GB2312" pitchFamily="49" charset="-122"/>
              </a:endParaRPr>
            </a:p>
          </p:txBody>
        </p:sp>
        <p:sp>
          <p:nvSpPr>
            <p:cNvPr id="21584" name="Text Box 42"/>
            <p:cNvSpPr txBox="1">
              <a:spLocks noChangeArrowheads="1"/>
            </p:cNvSpPr>
            <p:nvPr/>
          </p:nvSpPr>
          <p:spPr bwMode="auto">
            <a:xfrm>
              <a:off x="1791" y="1160"/>
              <a:ext cx="384"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D</a:t>
              </a:r>
            </a:p>
          </p:txBody>
        </p:sp>
        <p:sp>
          <p:nvSpPr>
            <p:cNvPr id="21585" name="Text Box 43"/>
            <p:cNvSpPr txBox="1">
              <a:spLocks noChangeArrowheads="1"/>
            </p:cNvSpPr>
            <p:nvPr/>
          </p:nvSpPr>
          <p:spPr bwMode="auto">
            <a:xfrm>
              <a:off x="416" y="2148"/>
              <a:ext cx="468" cy="365"/>
            </a:xfrm>
            <a:prstGeom prst="rect">
              <a:avLst/>
            </a:prstGeom>
            <a:noFill/>
            <a:ln w="38100">
              <a:noFill/>
              <a:miter lim="800000"/>
              <a:headEnd/>
              <a:tailEnd/>
            </a:ln>
          </p:spPr>
          <p:txBody>
            <a:bodyPr>
              <a:spAutoFit/>
            </a:bodyPr>
            <a:lstStyle/>
            <a:p>
              <a:pPr eaLnBrk="0" hangingPunct="0">
                <a:spcBef>
                  <a:spcPct val="50000"/>
                </a:spcBef>
              </a:pPr>
              <a:r>
                <a:rPr lang="en-US" altLang="zh-CN" sz="3200" b="1" i="1" dirty="0" smtClean="0">
                  <a:ea typeface="楷体_GB2312" pitchFamily="49" charset="-122"/>
                </a:rPr>
                <a:t>v</a:t>
              </a:r>
              <a:r>
                <a:rPr lang="en-US" altLang="zh-CN" sz="3200" b="1" baseline="-25000" dirty="0" smtClean="0">
                  <a:ea typeface="楷体_GB2312" pitchFamily="49" charset="-122"/>
                </a:rPr>
                <a:t>i</a:t>
              </a:r>
              <a:endParaRPr lang="en-US" altLang="zh-CN" sz="3200" b="1" dirty="0">
                <a:ea typeface="楷体_GB2312" pitchFamily="49" charset="-122"/>
              </a:endParaRPr>
            </a:p>
          </p:txBody>
        </p:sp>
        <p:sp>
          <p:nvSpPr>
            <p:cNvPr id="21586" name="Text Box 44"/>
            <p:cNvSpPr txBox="1">
              <a:spLocks noChangeArrowheads="1"/>
            </p:cNvSpPr>
            <p:nvPr/>
          </p:nvSpPr>
          <p:spPr bwMode="auto">
            <a:xfrm>
              <a:off x="1212" y="2748"/>
              <a:ext cx="480" cy="327"/>
            </a:xfrm>
            <a:prstGeom prst="rect">
              <a:avLst/>
            </a:prstGeom>
            <a:noFill/>
            <a:ln w="38100">
              <a:noFill/>
              <a:miter lim="800000"/>
              <a:headEnd/>
              <a:tailEnd/>
            </a:ln>
          </p:spPr>
          <p:txBody>
            <a:bodyPr>
              <a:spAutoFit/>
            </a:bodyPr>
            <a:lstStyle/>
            <a:p>
              <a:pPr algn="ctr">
                <a:spcBef>
                  <a:spcPct val="50000"/>
                </a:spcBef>
              </a:pPr>
              <a:r>
                <a:rPr lang="en-US" altLang="zh-CN" sz="2800" b="1">
                  <a:ea typeface="楷体_GB2312" pitchFamily="49" charset="-122"/>
                </a:rPr>
                <a:t>+</a:t>
              </a:r>
            </a:p>
          </p:txBody>
        </p:sp>
        <p:sp>
          <p:nvSpPr>
            <p:cNvPr id="21587" name="Oval 45"/>
            <p:cNvSpPr>
              <a:spLocks noChangeArrowheads="1"/>
            </p:cNvSpPr>
            <p:nvPr/>
          </p:nvSpPr>
          <p:spPr bwMode="auto">
            <a:xfrm>
              <a:off x="2640" y="2724"/>
              <a:ext cx="47"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1588" name="Oval 46"/>
            <p:cNvSpPr>
              <a:spLocks noChangeArrowheads="1"/>
            </p:cNvSpPr>
            <p:nvPr/>
          </p:nvSpPr>
          <p:spPr bwMode="auto">
            <a:xfrm>
              <a:off x="1164" y="252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89" name="Oval 47"/>
            <p:cNvSpPr>
              <a:spLocks noChangeArrowheads="1"/>
            </p:cNvSpPr>
            <p:nvPr/>
          </p:nvSpPr>
          <p:spPr bwMode="auto">
            <a:xfrm>
              <a:off x="1164" y="1848"/>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90" name="Oval 48"/>
            <p:cNvSpPr>
              <a:spLocks noChangeArrowheads="1"/>
            </p:cNvSpPr>
            <p:nvPr/>
          </p:nvSpPr>
          <p:spPr bwMode="auto">
            <a:xfrm>
              <a:off x="2256" y="186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91" name="Oval 49"/>
            <p:cNvSpPr>
              <a:spLocks noChangeArrowheads="1"/>
            </p:cNvSpPr>
            <p:nvPr/>
          </p:nvSpPr>
          <p:spPr bwMode="auto">
            <a:xfrm>
              <a:off x="2244" y="2724"/>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grpSp>
      <p:grpSp>
        <p:nvGrpSpPr>
          <p:cNvPr id="5" name="Group 136"/>
          <p:cNvGrpSpPr>
            <a:grpSpLocks/>
          </p:cNvGrpSpPr>
          <p:nvPr/>
        </p:nvGrpSpPr>
        <p:grpSpPr bwMode="auto">
          <a:xfrm>
            <a:off x="4787900" y="2097088"/>
            <a:ext cx="4070350" cy="3606800"/>
            <a:chOff x="3016" y="1071"/>
            <a:chExt cx="2564" cy="2272"/>
          </a:xfrm>
        </p:grpSpPr>
        <p:grpSp>
          <p:nvGrpSpPr>
            <p:cNvPr id="6" name="Group 95"/>
            <p:cNvGrpSpPr>
              <a:grpSpLocks/>
            </p:cNvGrpSpPr>
            <p:nvPr/>
          </p:nvGrpSpPr>
          <p:grpSpPr bwMode="auto">
            <a:xfrm>
              <a:off x="3962" y="2141"/>
              <a:ext cx="720" cy="1008"/>
              <a:chOff x="1008" y="2352"/>
              <a:chExt cx="720" cy="1008"/>
            </a:xfrm>
          </p:grpSpPr>
          <p:sp>
            <p:nvSpPr>
              <p:cNvPr id="21552" name="Line 96"/>
              <p:cNvSpPr>
                <a:spLocks noChangeShapeType="1"/>
              </p:cNvSpPr>
              <p:nvPr/>
            </p:nvSpPr>
            <p:spPr bwMode="auto">
              <a:xfrm rot="-5400000">
                <a:off x="504" y="2856"/>
                <a:ext cx="1008" cy="0"/>
              </a:xfrm>
              <a:prstGeom prst="line">
                <a:avLst/>
              </a:prstGeom>
              <a:noFill/>
              <a:ln w="38100">
                <a:solidFill>
                  <a:schemeClr val="tx1"/>
                </a:solidFill>
                <a:round/>
                <a:headEnd/>
                <a:tailEnd/>
              </a:ln>
            </p:spPr>
            <p:txBody>
              <a:bodyPr wrap="none" anchor="ctr"/>
              <a:lstStyle/>
              <a:p>
                <a:endParaRPr lang="zh-CN" altLang="en-US"/>
              </a:p>
            </p:txBody>
          </p:sp>
          <p:sp>
            <p:nvSpPr>
              <p:cNvPr id="21553" name="Line 97"/>
              <p:cNvSpPr>
                <a:spLocks noChangeShapeType="1"/>
              </p:cNvSpPr>
              <p:nvPr/>
            </p:nvSpPr>
            <p:spPr bwMode="auto">
              <a:xfrm rot="-5400000">
                <a:off x="1224" y="2856"/>
                <a:ext cx="1008" cy="0"/>
              </a:xfrm>
              <a:prstGeom prst="line">
                <a:avLst/>
              </a:prstGeom>
              <a:noFill/>
              <a:ln w="38100">
                <a:solidFill>
                  <a:schemeClr val="tx1"/>
                </a:solidFill>
                <a:round/>
                <a:headEnd/>
                <a:tailEnd/>
              </a:ln>
            </p:spPr>
            <p:txBody>
              <a:bodyPr wrap="none" anchor="ctr"/>
              <a:lstStyle/>
              <a:p>
                <a:endParaRPr lang="zh-CN" altLang="en-US"/>
              </a:p>
            </p:txBody>
          </p:sp>
          <p:sp>
            <p:nvSpPr>
              <p:cNvPr id="21554" name="Line 98"/>
              <p:cNvSpPr>
                <a:spLocks noChangeShapeType="1"/>
              </p:cNvSpPr>
              <p:nvPr/>
            </p:nvSpPr>
            <p:spPr bwMode="auto">
              <a:xfrm>
                <a:off x="1008" y="2352"/>
                <a:ext cx="720" cy="0"/>
              </a:xfrm>
              <a:prstGeom prst="line">
                <a:avLst/>
              </a:prstGeom>
              <a:noFill/>
              <a:ln w="38100">
                <a:solidFill>
                  <a:schemeClr val="tx1"/>
                </a:solidFill>
                <a:round/>
                <a:headEnd/>
                <a:tailEnd/>
              </a:ln>
            </p:spPr>
            <p:txBody>
              <a:bodyPr wrap="none" anchor="ctr"/>
              <a:lstStyle/>
              <a:p>
                <a:endParaRPr lang="zh-CN" altLang="en-US"/>
              </a:p>
            </p:txBody>
          </p:sp>
          <p:sp>
            <p:nvSpPr>
              <p:cNvPr id="21555" name="Line 99"/>
              <p:cNvSpPr>
                <a:spLocks noChangeShapeType="1"/>
              </p:cNvSpPr>
              <p:nvPr/>
            </p:nvSpPr>
            <p:spPr bwMode="auto">
              <a:xfrm>
                <a:off x="1008" y="3360"/>
                <a:ext cx="720" cy="0"/>
              </a:xfrm>
              <a:prstGeom prst="line">
                <a:avLst/>
              </a:prstGeom>
              <a:noFill/>
              <a:ln w="38100">
                <a:solidFill>
                  <a:schemeClr val="tx1"/>
                </a:solidFill>
                <a:round/>
                <a:headEnd/>
                <a:tailEnd/>
              </a:ln>
            </p:spPr>
            <p:txBody>
              <a:bodyPr wrap="none" anchor="ctr"/>
              <a:lstStyle/>
              <a:p>
                <a:endParaRPr lang="zh-CN" altLang="en-US"/>
              </a:p>
            </p:txBody>
          </p:sp>
        </p:grpSp>
        <p:sp>
          <p:nvSpPr>
            <p:cNvPr id="21517" name="Text Box 100"/>
            <p:cNvSpPr txBox="1">
              <a:spLocks noChangeArrowheads="1"/>
            </p:cNvSpPr>
            <p:nvPr/>
          </p:nvSpPr>
          <p:spPr bwMode="auto">
            <a:xfrm>
              <a:off x="3967" y="2213"/>
              <a:ext cx="22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_</a:t>
              </a:r>
            </a:p>
          </p:txBody>
        </p:sp>
        <p:sp>
          <p:nvSpPr>
            <p:cNvPr id="21518" name="Text Box 101"/>
            <p:cNvSpPr txBox="1">
              <a:spLocks noChangeArrowheads="1"/>
            </p:cNvSpPr>
            <p:nvPr/>
          </p:nvSpPr>
          <p:spPr bwMode="auto">
            <a:xfrm>
              <a:off x="4441" y="2477"/>
              <a:ext cx="244"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t>
              </a:r>
            </a:p>
          </p:txBody>
        </p:sp>
        <p:sp>
          <p:nvSpPr>
            <p:cNvPr id="21519" name="Line 102"/>
            <p:cNvSpPr>
              <a:spLocks noChangeShapeType="1"/>
            </p:cNvSpPr>
            <p:nvPr/>
          </p:nvSpPr>
          <p:spPr bwMode="auto">
            <a:xfrm>
              <a:off x="3818" y="2837"/>
              <a:ext cx="144" cy="0"/>
            </a:xfrm>
            <a:prstGeom prst="line">
              <a:avLst/>
            </a:prstGeom>
            <a:noFill/>
            <a:ln w="38100">
              <a:solidFill>
                <a:schemeClr val="tx1"/>
              </a:solidFill>
              <a:round/>
              <a:headEnd/>
              <a:tailEnd/>
            </a:ln>
          </p:spPr>
          <p:txBody>
            <a:bodyPr wrap="none" anchor="ctr"/>
            <a:lstStyle/>
            <a:p>
              <a:endParaRPr lang="zh-CN" altLang="en-US"/>
            </a:p>
          </p:txBody>
        </p:sp>
        <p:sp>
          <p:nvSpPr>
            <p:cNvPr id="21520" name="Line 103"/>
            <p:cNvSpPr>
              <a:spLocks noChangeShapeType="1"/>
            </p:cNvSpPr>
            <p:nvPr/>
          </p:nvSpPr>
          <p:spPr bwMode="auto">
            <a:xfrm>
              <a:off x="4682" y="2669"/>
              <a:ext cx="144" cy="0"/>
            </a:xfrm>
            <a:prstGeom prst="line">
              <a:avLst/>
            </a:prstGeom>
            <a:noFill/>
            <a:ln w="38100">
              <a:solidFill>
                <a:schemeClr val="tx1"/>
              </a:solidFill>
              <a:round/>
              <a:headEnd/>
              <a:tailEnd/>
            </a:ln>
          </p:spPr>
          <p:txBody>
            <a:bodyPr wrap="none" anchor="ctr"/>
            <a:lstStyle/>
            <a:p>
              <a:endParaRPr lang="zh-CN" altLang="en-US"/>
            </a:p>
          </p:txBody>
        </p:sp>
        <p:sp>
          <p:nvSpPr>
            <p:cNvPr id="21521" name="Line 104"/>
            <p:cNvSpPr>
              <a:spLocks noChangeShapeType="1"/>
            </p:cNvSpPr>
            <p:nvPr/>
          </p:nvSpPr>
          <p:spPr bwMode="auto">
            <a:xfrm>
              <a:off x="3818" y="2453"/>
              <a:ext cx="144" cy="0"/>
            </a:xfrm>
            <a:prstGeom prst="line">
              <a:avLst/>
            </a:prstGeom>
            <a:noFill/>
            <a:ln w="38100">
              <a:solidFill>
                <a:schemeClr val="tx1"/>
              </a:solidFill>
              <a:round/>
              <a:headEnd/>
              <a:tailEnd/>
            </a:ln>
          </p:spPr>
          <p:txBody>
            <a:bodyPr wrap="none" anchor="ctr"/>
            <a:lstStyle/>
            <a:p>
              <a:endParaRPr lang="zh-CN" altLang="en-US"/>
            </a:p>
          </p:txBody>
        </p:sp>
        <p:sp>
          <p:nvSpPr>
            <p:cNvPr id="21522" name="AutoShape 105"/>
            <p:cNvSpPr>
              <a:spLocks noChangeArrowheads="1"/>
            </p:cNvSpPr>
            <p:nvPr/>
          </p:nvSpPr>
          <p:spPr bwMode="auto">
            <a:xfrm rot="5400000">
              <a:off x="4130" y="2189"/>
              <a:ext cx="144" cy="144"/>
            </a:xfrm>
            <a:prstGeom prst="flowChartExtract">
              <a:avLst/>
            </a:prstGeom>
            <a:noFill/>
            <a:ln w="38100">
              <a:solidFill>
                <a:schemeClr val="tx1"/>
              </a:solidFill>
              <a:miter lim="800000"/>
              <a:headEnd/>
              <a:tailEnd/>
            </a:ln>
          </p:spPr>
          <p:txBody>
            <a:bodyPr wrap="none" anchor="ctr"/>
            <a:lstStyle/>
            <a:p>
              <a:endParaRPr lang="zh-CN" altLang="en-US"/>
            </a:p>
          </p:txBody>
        </p:sp>
        <p:graphicFrame>
          <p:nvGraphicFramePr>
            <p:cNvPr id="21507" name="Object 106"/>
            <p:cNvGraphicFramePr>
              <a:graphicFrameLocks noChangeAspect="1"/>
            </p:cNvGraphicFramePr>
            <p:nvPr/>
          </p:nvGraphicFramePr>
          <p:xfrm>
            <a:off x="4346" y="2141"/>
            <a:ext cx="336" cy="280"/>
          </p:xfrm>
          <a:graphic>
            <a:graphicData uri="http://schemas.openxmlformats.org/presentationml/2006/ole">
              <p:oleObj spid="_x0000_s304131" name="公式" r:id="rId5" imgW="152202" imgH="126835" progId="Equation.3">
                <p:embed/>
              </p:oleObj>
            </a:graphicData>
          </a:graphic>
        </p:graphicFrame>
        <p:sp>
          <p:nvSpPr>
            <p:cNvPr id="21523" name="Text Box 107"/>
            <p:cNvSpPr txBox="1">
              <a:spLocks noChangeArrowheads="1"/>
            </p:cNvSpPr>
            <p:nvPr/>
          </p:nvSpPr>
          <p:spPr bwMode="auto">
            <a:xfrm>
              <a:off x="4164" y="2525"/>
              <a:ext cx="27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a:t>
              </a:r>
            </a:p>
          </p:txBody>
        </p:sp>
        <p:sp>
          <p:nvSpPr>
            <p:cNvPr id="21524" name="Oval 108"/>
            <p:cNvSpPr>
              <a:spLocks noChangeArrowheads="1"/>
            </p:cNvSpPr>
            <p:nvPr/>
          </p:nvSpPr>
          <p:spPr bwMode="auto">
            <a:xfrm>
              <a:off x="3160" y="2429"/>
              <a:ext cx="48"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1525" name="Text Box 109"/>
            <p:cNvSpPr txBox="1">
              <a:spLocks noChangeArrowheads="1"/>
            </p:cNvSpPr>
            <p:nvPr/>
          </p:nvSpPr>
          <p:spPr bwMode="auto">
            <a:xfrm>
              <a:off x="5138" y="2275"/>
              <a:ext cx="442" cy="365"/>
            </a:xfrm>
            <a:prstGeom prst="rect">
              <a:avLst/>
            </a:prstGeom>
            <a:noFill/>
            <a:ln w="38100">
              <a:noFill/>
              <a:miter lim="800000"/>
              <a:headEnd/>
              <a:tailEnd/>
            </a:ln>
          </p:spPr>
          <p:txBody>
            <a:bodyPr>
              <a:spAutoFit/>
            </a:bodyPr>
            <a:lstStyle/>
            <a:p>
              <a:pPr>
                <a:spcBef>
                  <a:spcPct val="50000"/>
                </a:spcBef>
              </a:pPr>
              <a:r>
                <a:rPr lang="en-US" altLang="zh-CN" sz="3200" b="1" i="1" dirty="0" err="1" smtClean="0">
                  <a:ea typeface="楷体_GB2312" pitchFamily="49" charset="-122"/>
                </a:rPr>
                <a:t>v</a:t>
              </a:r>
              <a:r>
                <a:rPr lang="en-US" altLang="zh-CN" sz="3200" b="1" baseline="-25000" dirty="0" err="1" smtClean="0">
                  <a:ea typeface="楷体_GB2312" pitchFamily="49" charset="-122"/>
                </a:rPr>
                <a:t>o</a:t>
              </a:r>
              <a:endParaRPr lang="en-US" altLang="zh-CN" sz="3200" b="1" dirty="0">
                <a:ea typeface="楷体_GB2312" pitchFamily="49" charset="-122"/>
              </a:endParaRPr>
            </a:p>
          </p:txBody>
        </p:sp>
        <p:sp>
          <p:nvSpPr>
            <p:cNvPr id="21526" name="Text Box 110"/>
            <p:cNvSpPr txBox="1">
              <a:spLocks noChangeArrowheads="1"/>
            </p:cNvSpPr>
            <p:nvPr/>
          </p:nvSpPr>
          <p:spPr bwMode="auto">
            <a:xfrm>
              <a:off x="3016" y="2978"/>
              <a:ext cx="274" cy="365"/>
            </a:xfrm>
            <a:prstGeom prst="rect">
              <a:avLst/>
            </a:prstGeom>
            <a:noFill/>
            <a:ln w="9525">
              <a:noFill/>
              <a:miter lim="800000"/>
              <a:headEnd/>
              <a:tailEnd/>
            </a:ln>
          </p:spPr>
          <p:txBody>
            <a:bodyPr>
              <a:spAutoFit/>
            </a:bodyPr>
            <a:lstStyle/>
            <a:p>
              <a:pPr eaLnBrk="0" hangingPunct="0">
                <a:spcBef>
                  <a:spcPct val="50000"/>
                </a:spcBef>
              </a:pPr>
              <a:endParaRPr lang="zh-CN" altLang="zh-CN" sz="3200" b="1">
                <a:ea typeface="楷体_GB2312" pitchFamily="49" charset="-122"/>
              </a:endParaRPr>
            </a:p>
          </p:txBody>
        </p:sp>
        <p:sp>
          <p:nvSpPr>
            <p:cNvPr id="21527" name="Line 111"/>
            <p:cNvSpPr>
              <a:spLocks noChangeShapeType="1"/>
            </p:cNvSpPr>
            <p:nvPr/>
          </p:nvSpPr>
          <p:spPr bwMode="auto">
            <a:xfrm>
              <a:off x="3216" y="2455"/>
              <a:ext cx="672" cy="0"/>
            </a:xfrm>
            <a:prstGeom prst="line">
              <a:avLst/>
            </a:prstGeom>
            <a:noFill/>
            <a:ln w="38100">
              <a:solidFill>
                <a:srgbClr val="000000"/>
              </a:solidFill>
              <a:round/>
              <a:headEnd/>
              <a:tailEnd/>
            </a:ln>
          </p:spPr>
          <p:txBody>
            <a:bodyPr wrap="none" anchor="ctr"/>
            <a:lstStyle/>
            <a:p>
              <a:endParaRPr lang="zh-CN" altLang="en-US"/>
            </a:p>
          </p:txBody>
        </p:sp>
        <p:sp>
          <p:nvSpPr>
            <p:cNvPr id="21528" name="Line 112"/>
            <p:cNvSpPr>
              <a:spLocks noChangeShapeType="1"/>
            </p:cNvSpPr>
            <p:nvPr/>
          </p:nvSpPr>
          <p:spPr bwMode="auto">
            <a:xfrm>
              <a:off x="3390" y="2839"/>
              <a:ext cx="516" cy="0"/>
            </a:xfrm>
            <a:prstGeom prst="line">
              <a:avLst/>
            </a:prstGeom>
            <a:noFill/>
            <a:ln w="38100">
              <a:solidFill>
                <a:srgbClr val="000000"/>
              </a:solidFill>
              <a:round/>
              <a:headEnd/>
              <a:tailEnd/>
            </a:ln>
          </p:spPr>
          <p:txBody>
            <a:bodyPr wrap="none" anchor="ctr"/>
            <a:lstStyle/>
            <a:p>
              <a:endParaRPr lang="zh-CN" altLang="en-US"/>
            </a:p>
          </p:txBody>
        </p:sp>
        <p:sp>
          <p:nvSpPr>
            <p:cNvPr id="21529" name="Line 113"/>
            <p:cNvSpPr>
              <a:spLocks noChangeShapeType="1"/>
            </p:cNvSpPr>
            <p:nvPr/>
          </p:nvSpPr>
          <p:spPr bwMode="auto">
            <a:xfrm>
              <a:off x="3402" y="2833"/>
              <a:ext cx="0" cy="264"/>
            </a:xfrm>
            <a:prstGeom prst="line">
              <a:avLst/>
            </a:prstGeom>
            <a:noFill/>
            <a:ln w="38100">
              <a:solidFill>
                <a:srgbClr val="000000"/>
              </a:solidFill>
              <a:round/>
              <a:headEnd/>
              <a:tailEnd/>
            </a:ln>
          </p:spPr>
          <p:txBody>
            <a:bodyPr wrap="none" anchor="ctr"/>
            <a:lstStyle/>
            <a:p>
              <a:endParaRPr lang="zh-CN" altLang="en-US"/>
            </a:p>
          </p:txBody>
        </p:sp>
        <p:sp>
          <p:nvSpPr>
            <p:cNvPr id="21530" name="Line 114"/>
            <p:cNvSpPr>
              <a:spLocks noChangeShapeType="1"/>
            </p:cNvSpPr>
            <p:nvPr/>
          </p:nvSpPr>
          <p:spPr bwMode="auto">
            <a:xfrm>
              <a:off x="3300" y="3097"/>
              <a:ext cx="198" cy="0"/>
            </a:xfrm>
            <a:prstGeom prst="line">
              <a:avLst/>
            </a:prstGeom>
            <a:noFill/>
            <a:ln w="38100">
              <a:solidFill>
                <a:srgbClr val="000000"/>
              </a:solidFill>
              <a:round/>
              <a:headEnd/>
              <a:tailEnd/>
            </a:ln>
          </p:spPr>
          <p:txBody>
            <a:bodyPr wrap="none" anchor="ctr"/>
            <a:lstStyle/>
            <a:p>
              <a:endParaRPr lang="zh-CN" altLang="en-US"/>
            </a:p>
          </p:txBody>
        </p:sp>
        <p:sp>
          <p:nvSpPr>
            <p:cNvPr id="21531" name="Rectangle 115"/>
            <p:cNvSpPr>
              <a:spLocks noChangeArrowheads="1"/>
            </p:cNvSpPr>
            <p:nvPr/>
          </p:nvSpPr>
          <p:spPr bwMode="auto">
            <a:xfrm>
              <a:off x="3510" y="2797"/>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32" name="Rectangle 116"/>
            <p:cNvSpPr>
              <a:spLocks noChangeArrowheads="1"/>
            </p:cNvSpPr>
            <p:nvPr/>
          </p:nvSpPr>
          <p:spPr bwMode="auto">
            <a:xfrm>
              <a:off x="3474" y="2413"/>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33" name="Line 117"/>
            <p:cNvSpPr>
              <a:spLocks noChangeShapeType="1"/>
            </p:cNvSpPr>
            <p:nvPr/>
          </p:nvSpPr>
          <p:spPr bwMode="auto">
            <a:xfrm>
              <a:off x="3835" y="1482"/>
              <a:ext cx="2" cy="964"/>
            </a:xfrm>
            <a:prstGeom prst="line">
              <a:avLst/>
            </a:prstGeom>
            <a:noFill/>
            <a:ln w="38100">
              <a:solidFill>
                <a:srgbClr val="000000"/>
              </a:solidFill>
              <a:round/>
              <a:headEnd/>
              <a:tailEnd/>
            </a:ln>
          </p:spPr>
          <p:txBody>
            <a:bodyPr wrap="none" anchor="ctr"/>
            <a:lstStyle/>
            <a:p>
              <a:endParaRPr lang="zh-CN" altLang="en-US"/>
            </a:p>
          </p:txBody>
        </p:sp>
        <p:sp>
          <p:nvSpPr>
            <p:cNvPr id="21534" name="Line 118"/>
            <p:cNvSpPr>
              <a:spLocks noChangeShapeType="1"/>
            </p:cNvSpPr>
            <p:nvPr/>
          </p:nvSpPr>
          <p:spPr bwMode="auto">
            <a:xfrm flipV="1">
              <a:off x="4764" y="2656"/>
              <a:ext cx="510" cy="6"/>
            </a:xfrm>
            <a:prstGeom prst="line">
              <a:avLst/>
            </a:prstGeom>
            <a:noFill/>
            <a:ln w="38100">
              <a:solidFill>
                <a:srgbClr val="000000"/>
              </a:solidFill>
              <a:round/>
              <a:headEnd/>
              <a:tailEnd/>
            </a:ln>
          </p:spPr>
          <p:txBody>
            <a:bodyPr wrap="none" anchor="ctr"/>
            <a:lstStyle/>
            <a:p>
              <a:endParaRPr lang="zh-CN" altLang="en-US"/>
            </a:p>
          </p:txBody>
        </p:sp>
        <p:sp>
          <p:nvSpPr>
            <p:cNvPr id="21535" name="Line 119"/>
            <p:cNvSpPr>
              <a:spLocks noChangeShapeType="1"/>
            </p:cNvSpPr>
            <p:nvPr/>
          </p:nvSpPr>
          <p:spPr bwMode="auto">
            <a:xfrm>
              <a:off x="3833" y="1480"/>
              <a:ext cx="680" cy="0"/>
            </a:xfrm>
            <a:prstGeom prst="line">
              <a:avLst/>
            </a:prstGeom>
            <a:noFill/>
            <a:ln w="38100">
              <a:solidFill>
                <a:srgbClr val="000000"/>
              </a:solidFill>
              <a:round/>
              <a:headEnd/>
              <a:tailEnd/>
            </a:ln>
          </p:spPr>
          <p:txBody>
            <a:bodyPr wrap="none" anchor="ctr"/>
            <a:lstStyle/>
            <a:p>
              <a:endParaRPr lang="zh-CN" altLang="en-US"/>
            </a:p>
          </p:txBody>
        </p:sp>
        <p:sp>
          <p:nvSpPr>
            <p:cNvPr id="21536" name="Line 120"/>
            <p:cNvSpPr>
              <a:spLocks noChangeShapeType="1"/>
            </p:cNvSpPr>
            <p:nvPr/>
          </p:nvSpPr>
          <p:spPr bwMode="auto">
            <a:xfrm>
              <a:off x="4921" y="1434"/>
              <a:ext cx="0" cy="1232"/>
            </a:xfrm>
            <a:prstGeom prst="line">
              <a:avLst/>
            </a:prstGeom>
            <a:noFill/>
            <a:ln w="38100">
              <a:solidFill>
                <a:srgbClr val="000000"/>
              </a:solidFill>
              <a:round/>
              <a:headEnd/>
              <a:tailEnd/>
            </a:ln>
          </p:spPr>
          <p:txBody>
            <a:bodyPr wrap="none" anchor="ctr"/>
            <a:lstStyle/>
            <a:p>
              <a:endParaRPr lang="zh-CN" altLang="en-US"/>
            </a:p>
          </p:txBody>
        </p:sp>
        <p:sp>
          <p:nvSpPr>
            <p:cNvPr id="21537" name="Line 121"/>
            <p:cNvSpPr>
              <a:spLocks noChangeShapeType="1"/>
            </p:cNvSpPr>
            <p:nvPr/>
          </p:nvSpPr>
          <p:spPr bwMode="auto">
            <a:xfrm>
              <a:off x="3834" y="1795"/>
              <a:ext cx="1080" cy="0"/>
            </a:xfrm>
            <a:prstGeom prst="line">
              <a:avLst/>
            </a:prstGeom>
            <a:noFill/>
            <a:ln w="38100">
              <a:solidFill>
                <a:srgbClr val="000000"/>
              </a:solidFill>
              <a:round/>
              <a:headEnd/>
              <a:tailEnd/>
            </a:ln>
          </p:spPr>
          <p:txBody>
            <a:bodyPr wrap="none" anchor="ctr"/>
            <a:lstStyle/>
            <a:p>
              <a:endParaRPr lang="zh-CN" altLang="en-US"/>
            </a:p>
          </p:txBody>
        </p:sp>
        <p:sp>
          <p:nvSpPr>
            <p:cNvPr id="21538" name="Rectangle 122"/>
            <p:cNvSpPr>
              <a:spLocks noChangeArrowheads="1"/>
            </p:cNvSpPr>
            <p:nvPr/>
          </p:nvSpPr>
          <p:spPr bwMode="auto">
            <a:xfrm>
              <a:off x="4200" y="1750"/>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39" name="Rectangle 123"/>
            <p:cNvSpPr>
              <a:spLocks noChangeArrowheads="1"/>
            </p:cNvSpPr>
            <p:nvPr/>
          </p:nvSpPr>
          <p:spPr bwMode="auto">
            <a:xfrm>
              <a:off x="4056" y="1438"/>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40" name="Text Box 124"/>
            <p:cNvSpPr txBox="1">
              <a:spLocks noChangeArrowheads="1"/>
            </p:cNvSpPr>
            <p:nvPr/>
          </p:nvSpPr>
          <p:spPr bwMode="auto">
            <a:xfrm>
              <a:off x="3349" y="2071"/>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21541" name="Text Box 125"/>
            <p:cNvSpPr txBox="1">
              <a:spLocks noChangeArrowheads="1"/>
            </p:cNvSpPr>
            <p:nvPr/>
          </p:nvSpPr>
          <p:spPr bwMode="auto">
            <a:xfrm>
              <a:off x="4106" y="1798"/>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F1</a:t>
              </a:r>
              <a:endParaRPr lang="en-US" altLang="zh-CN" sz="2800" b="1">
                <a:ea typeface="楷体_GB2312" pitchFamily="49" charset="-122"/>
              </a:endParaRPr>
            </a:p>
          </p:txBody>
        </p:sp>
        <p:sp>
          <p:nvSpPr>
            <p:cNvPr id="21542" name="Text Box 126"/>
            <p:cNvSpPr txBox="1">
              <a:spLocks noChangeArrowheads="1"/>
            </p:cNvSpPr>
            <p:nvPr/>
          </p:nvSpPr>
          <p:spPr bwMode="auto">
            <a:xfrm>
              <a:off x="3942" y="1086"/>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F2</a:t>
              </a:r>
              <a:endParaRPr lang="en-US" altLang="zh-CN" sz="2800" b="1">
                <a:ea typeface="楷体_GB2312" pitchFamily="49" charset="-122"/>
              </a:endParaRPr>
            </a:p>
          </p:txBody>
        </p:sp>
        <p:sp>
          <p:nvSpPr>
            <p:cNvPr id="21543" name="Text Box 127"/>
            <p:cNvSpPr txBox="1">
              <a:spLocks noChangeArrowheads="1"/>
            </p:cNvSpPr>
            <p:nvPr/>
          </p:nvSpPr>
          <p:spPr bwMode="auto">
            <a:xfrm>
              <a:off x="4437" y="1071"/>
              <a:ext cx="384"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D</a:t>
              </a:r>
            </a:p>
          </p:txBody>
        </p:sp>
        <p:sp>
          <p:nvSpPr>
            <p:cNvPr id="21544" name="Text Box 128"/>
            <p:cNvSpPr txBox="1">
              <a:spLocks noChangeArrowheads="1"/>
            </p:cNvSpPr>
            <p:nvPr/>
          </p:nvSpPr>
          <p:spPr bwMode="auto">
            <a:xfrm>
              <a:off x="3062" y="2059"/>
              <a:ext cx="468" cy="365"/>
            </a:xfrm>
            <a:prstGeom prst="rect">
              <a:avLst/>
            </a:prstGeom>
            <a:noFill/>
            <a:ln w="38100">
              <a:noFill/>
              <a:miter lim="800000"/>
              <a:headEnd/>
              <a:tailEnd/>
            </a:ln>
          </p:spPr>
          <p:txBody>
            <a:bodyPr>
              <a:spAutoFit/>
            </a:bodyPr>
            <a:lstStyle/>
            <a:p>
              <a:pPr eaLnBrk="0" hangingPunct="0">
                <a:spcBef>
                  <a:spcPct val="50000"/>
                </a:spcBef>
              </a:pPr>
              <a:r>
                <a:rPr lang="en-US" altLang="zh-CN" sz="3200" b="1" i="1" dirty="0" smtClean="0">
                  <a:ea typeface="楷体_GB2312" pitchFamily="49" charset="-122"/>
                </a:rPr>
                <a:t>v</a:t>
              </a:r>
              <a:r>
                <a:rPr lang="en-US" altLang="zh-CN" sz="3200" b="1" baseline="-25000" dirty="0" smtClean="0">
                  <a:ea typeface="楷体_GB2312" pitchFamily="49" charset="-122"/>
                </a:rPr>
                <a:t>i</a:t>
              </a:r>
              <a:endParaRPr lang="en-US" altLang="zh-CN" sz="3200" b="1" dirty="0">
                <a:ea typeface="楷体_GB2312" pitchFamily="49" charset="-122"/>
              </a:endParaRPr>
            </a:p>
          </p:txBody>
        </p:sp>
        <p:sp>
          <p:nvSpPr>
            <p:cNvPr id="21545" name="Text Box 129"/>
            <p:cNvSpPr txBox="1">
              <a:spLocks noChangeArrowheads="1"/>
            </p:cNvSpPr>
            <p:nvPr/>
          </p:nvSpPr>
          <p:spPr bwMode="auto">
            <a:xfrm>
              <a:off x="3858" y="2659"/>
              <a:ext cx="480" cy="327"/>
            </a:xfrm>
            <a:prstGeom prst="rect">
              <a:avLst/>
            </a:prstGeom>
            <a:noFill/>
            <a:ln w="38100">
              <a:noFill/>
              <a:miter lim="800000"/>
              <a:headEnd/>
              <a:tailEnd/>
            </a:ln>
          </p:spPr>
          <p:txBody>
            <a:bodyPr>
              <a:spAutoFit/>
            </a:bodyPr>
            <a:lstStyle/>
            <a:p>
              <a:pPr algn="ctr">
                <a:spcBef>
                  <a:spcPct val="50000"/>
                </a:spcBef>
              </a:pPr>
              <a:r>
                <a:rPr lang="en-US" altLang="zh-CN" sz="2800" b="1">
                  <a:ea typeface="楷体_GB2312" pitchFamily="49" charset="-122"/>
                </a:rPr>
                <a:t>+</a:t>
              </a:r>
            </a:p>
          </p:txBody>
        </p:sp>
        <p:sp>
          <p:nvSpPr>
            <p:cNvPr id="21546" name="Oval 130"/>
            <p:cNvSpPr>
              <a:spLocks noChangeArrowheads="1"/>
            </p:cNvSpPr>
            <p:nvPr/>
          </p:nvSpPr>
          <p:spPr bwMode="auto">
            <a:xfrm>
              <a:off x="5286" y="2635"/>
              <a:ext cx="47"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1547" name="Oval 131"/>
            <p:cNvSpPr>
              <a:spLocks noChangeArrowheads="1"/>
            </p:cNvSpPr>
            <p:nvPr/>
          </p:nvSpPr>
          <p:spPr bwMode="auto">
            <a:xfrm>
              <a:off x="3810" y="2431"/>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48" name="Oval 132"/>
            <p:cNvSpPr>
              <a:spLocks noChangeArrowheads="1"/>
            </p:cNvSpPr>
            <p:nvPr/>
          </p:nvSpPr>
          <p:spPr bwMode="auto">
            <a:xfrm>
              <a:off x="3810" y="1759"/>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49" name="Oval 133"/>
            <p:cNvSpPr>
              <a:spLocks noChangeArrowheads="1"/>
            </p:cNvSpPr>
            <p:nvPr/>
          </p:nvSpPr>
          <p:spPr bwMode="auto">
            <a:xfrm>
              <a:off x="4902" y="1771"/>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50" name="Oval 134"/>
            <p:cNvSpPr>
              <a:spLocks noChangeArrowheads="1"/>
            </p:cNvSpPr>
            <p:nvPr/>
          </p:nvSpPr>
          <p:spPr bwMode="auto">
            <a:xfrm>
              <a:off x="4890" y="2635"/>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51" name="Line 135"/>
            <p:cNvSpPr>
              <a:spLocks noChangeShapeType="1"/>
            </p:cNvSpPr>
            <p:nvPr/>
          </p:nvSpPr>
          <p:spPr bwMode="auto">
            <a:xfrm>
              <a:off x="4649" y="1457"/>
              <a:ext cx="272" cy="0"/>
            </a:xfrm>
            <a:prstGeom prst="line">
              <a:avLst/>
            </a:prstGeom>
            <a:noFill/>
            <a:ln w="38100">
              <a:solidFill>
                <a:srgbClr val="000000"/>
              </a:solidFill>
              <a:round/>
              <a:headEnd/>
              <a:tailEnd/>
            </a:ln>
          </p:spPr>
          <p:txBody>
            <a:bodyPr wrap="none" anchor="ctr"/>
            <a:lstStyle/>
            <a:p>
              <a:endParaRPr lang="zh-CN" altLang="en-US"/>
            </a:p>
          </p:txBody>
        </p:sp>
      </p:grpSp>
      <p:sp>
        <p:nvSpPr>
          <p:cNvPr id="340105" name="Text Box 137"/>
          <p:cNvSpPr txBox="1">
            <a:spLocks noChangeArrowheads="1"/>
          </p:cNvSpPr>
          <p:nvPr/>
        </p:nvSpPr>
        <p:spPr bwMode="auto">
          <a:xfrm>
            <a:off x="3527425" y="2816225"/>
            <a:ext cx="2087563" cy="519113"/>
          </a:xfrm>
          <a:prstGeom prst="rect">
            <a:avLst/>
          </a:prstGeom>
          <a:noFill/>
          <a:ln w="9525">
            <a:noFill/>
            <a:miter lim="800000"/>
            <a:headEnd/>
            <a:tailEnd/>
          </a:ln>
        </p:spPr>
        <p:txBody>
          <a:bodyPr>
            <a:spAutoFit/>
          </a:bodyPr>
          <a:lstStyle/>
          <a:p>
            <a:pPr>
              <a:spcBef>
                <a:spcPct val="50000"/>
              </a:spcBef>
            </a:pPr>
            <a:r>
              <a:rPr lang="zh-CN" altLang="en-US" sz="2800" b="1">
                <a:solidFill>
                  <a:schemeClr val="accent2"/>
                </a:solidFill>
              </a:rPr>
              <a:t>电路等效为</a:t>
            </a:r>
          </a:p>
        </p:txBody>
      </p:sp>
      <p:sp>
        <p:nvSpPr>
          <p:cNvPr id="21513" name="Text Box 138"/>
          <p:cNvSpPr txBox="1">
            <a:spLocks noChangeArrowheads="1"/>
          </p:cNvSpPr>
          <p:nvPr/>
        </p:nvSpPr>
        <p:spPr bwMode="auto">
          <a:xfrm>
            <a:off x="179388" y="296863"/>
            <a:ext cx="8712200" cy="519112"/>
          </a:xfrm>
          <a:prstGeom prst="rect">
            <a:avLst/>
          </a:prstGeom>
          <a:noFill/>
          <a:ln w="9525">
            <a:noFill/>
            <a:miter lim="800000"/>
            <a:headEnd/>
            <a:tailEnd/>
          </a:ln>
        </p:spPr>
        <p:txBody>
          <a:bodyPr>
            <a:spAutoFit/>
          </a:bodyPr>
          <a:lstStyle/>
          <a:p>
            <a:pPr>
              <a:spcBef>
                <a:spcPct val="50000"/>
              </a:spcBef>
            </a:pPr>
            <a:r>
              <a:rPr lang="zh-CN" altLang="en-US" sz="2800" b="1" dirty="0">
                <a:ea typeface="楷体_GB2312" pitchFamily="49" charset="-122"/>
              </a:rPr>
              <a:t>练习：分析下图所示电路中</a:t>
            </a:r>
            <a:r>
              <a:rPr lang="zh-CN" altLang="en-US" sz="2800" b="1" dirty="0" smtClean="0">
                <a:ea typeface="楷体_GB2312" pitchFamily="49" charset="-122"/>
              </a:rPr>
              <a:t>，</a:t>
            </a:r>
            <a:r>
              <a:rPr lang="en-US" altLang="zh-CN" sz="2800" b="1" i="1" dirty="0" err="1" smtClean="0">
                <a:ea typeface="楷体_GB2312" pitchFamily="49" charset="-122"/>
              </a:rPr>
              <a:t>v</a:t>
            </a:r>
            <a:r>
              <a:rPr lang="en-US" altLang="zh-CN" sz="2800" b="1" baseline="-20000" dirty="0" err="1" smtClean="0">
                <a:ea typeface="楷体_GB2312" pitchFamily="49" charset="-122"/>
              </a:rPr>
              <a:t>o</a:t>
            </a:r>
            <a:r>
              <a:rPr lang="zh-CN" altLang="en-US" sz="2800" b="1" dirty="0" smtClean="0">
                <a:ea typeface="楷体_GB2312" pitchFamily="49" charset="-122"/>
              </a:rPr>
              <a:t>与</a:t>
            </a:r>
            <a:r>
              <a:rPr lang="en-US" altLang="zh-CN" sz="2800" b="1" i="1" dirty="0" smtClean="0">
                <a:ea typeface="楷体_GB2312" pitchFamily="49" charset="-122"/>
              </a:rPr>
              <a:t>v</a:t>
            </a:r>
            <a:r>
              <a:rPr lang="en-US" altLang="zh-CN" sz="2800" b="1" baseline="-20000" dirty="0" smtClean="0">
                <a:ea typeface="楷体_GB2312" pitchFamily="49" charset="-122"/>
              </a:rPr>
              <a:t>i</a:t>
            </a:r>
            <a:r>
              <a:rPr lang="zh-CN" altLang="en-US" sz="2800" b="1" dirty="0">
                <a:ea typeface="楷体_GB2312" pitchFamily="49" charset="-122"/>
              </a:rPr>
              <a:t>之间的关系式。</a:t>
            </a:r>
          </a:p>
        </p:txBody>
      </p:sp>
      <p:sp>
        <p:nvSpPr>
          <p:cNvPr id="340107" name="Text Box 139"/>
          <p:cNvSpPr txBox="1">
            <a:spLocks noChangeArrowheads="1"/>
          </p:cNvSpPr>
          <p:nvPr/>
        </p:nvSpPr>
        <p:spPr bwMode="auto">
          <a:xfrm>
            <a:off x="7200900" y="1052513"/>
            <a:ext cx="1736725" cy="457200"/>
          </a:xfrm>
          <a:prstGeom prst="rect">
            <a:avLst/>
          </a:prstGeom>
          <a:noFill/>
          <a:ln w="9525">
            <a:noFill/>
            <a:miter lim="800000"/>
            <a:headEnd/>
            <a:tailEnd/>
          </a:ln>
        </p:spPr>
        <p:txBody>
          <a:bodyPr>
            <a:spAutoFit/>
          </a:bodyPr>
          <a:lstStyle/>
          <a:p>
            <a:pPr>
              <a:spcBef>
                <a:spcPct val="50000"/>
              </a:spcBef>
            </a:pPr>
            <a:r>
              <a:rPr lang="en-US" altLang="zh-CN" sz="2400" b="1" i="1">
                <a:solidFill>
                  <a:schemeClr val="accent2"/>
                </a:solidFill>
              </a:rPr>
              <a:t>D</a:t>
            </a:r>
            <a:r>
              <a:rPr lang="zh-CN" altLang="en-US" sz="2400" b="1">
                <a:solidFill>
                  <a:schemeClr val="accent2"/>
                </a:solidFill>
              </a:rPr>
              <a:t>截止</a:t>
            </a:r>
          </a:p>
        </p:txBody>
      </p:sp>
      <p:sp>
        <p:nvSpPr>
          <p:cNvPr id="340108" name="Text Box 140"/>
          <p:cNvSpPr txBox="1">
            <a:spLocks noChangeArrowheads="1"/>
          </p:cNvSpPr>
          <p:nvPr/>
        </p:nvSpPr>
        <p:spPr bwMode="auto">
          <a:xfrm>
            <a:off x="1871663" y="981075"/>
            <a:ext cx="1008062" cy="457200"/>
          </a:xfrm>
          <a:prstGeom prst="rect">
            <a:avLst/>
          </a:prstGeom>
          <a:noFill/>
          <a:ln w="9525">
            <a:noFill/>
            <a:miter lim="800000"/>
            <a:headEnd/>
            <a:tailEnd/>
          </a:ln>
        </p:spPr>
        <p:txBody>
          <a:bodyPr>
            <a:spAutoFit/>
          </a:bodyPr>
          <a:lstStyle/>
          <a:p>
            <a:pPr>
              <a:spcBef>
                <a:spcPct val="50000"/>
              </a:spcBef>
            </a:pPr>
            <a:r>
              <a:rPr lang="zh-CN" altLang="en-US" sz="2400" b="1"/>
              <a:t>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0108"/>
                                        </p:tgtEl>
                                        <p:attrNameLst>
                                          <p:attrName>style.visibility</p:attrName>
                                        </p:attrNameLst>
                                      </p:cBhvr>
                                      <p:to>
                                        <p:strVal val="visible"/>
                                      </p:to>
                                    </p:set>
                                    <p:animEffect transition="in" filter="box(in)">
                                      <p:cBhvr>
                                        <p:cTn id="7" dur="500"/>
                                        <p:tgtEl>
                                          <p:spTgt spid="340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9970">
                                            <p:txEl>
                                              <p:pRg st="0" end="0"/>
                                            </p:txEl>
                                          </p:spTgt>
                                        </p:tgtEl>
                                        <p:attrNameLst>
                                          <p:attrName>style.visibility</p:attrName>
                                        </p:attrNameLst>
                                      </p:cBhvr>
                                      <p:to>
                                        <p:strVal val="visible"/>
                                      </p:to>
                                    </p:set>
                                    <p:animEffect transition="in" filter="blinds(horizontal)">
                                      <p:cBhvr>
                                        <p:cTn id="12" dur="500"/>
                                        <p:tgtEl>
                                          <p:spTgt spid="3399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0107"/>
                                        </p:tgtEl>
                                        <p:attrNameLst>
                                          <p:attrName>style.visibility</p:attrName>
                                        </p:attrNameLst>
                                      </p:cBhvr>
                                      <p:to>
                                        <p:strVal val="visible"/>
                                      </p:to>
                                    </p:set>
                                    <p:animEffect transition="in" filter="box(in)">
                                      <p:cBhvr>
                                        <p:cTn id="17" dur="500"/>
                                        <p:tgtEl>
                                          <p:spTgt spid="3401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0105"/>
                                        </p:tgtEl>
                                        <p:attrNameLst>
                                          <p:attrName>style.visibility</p:attrName>
                                        </p:attrNameLst>
                                      </p:cBhvr>
                                      <p:to>
                                        <p:strVal val="visible"/>
                                      </p:to>
                                    </p:set>
                                    <p:animEffect transition="in" filter="box(in)">
                                      <p:cBhvr>
                                        <p:cTn id="22" dur="500"/>
                                        <p:tgtEl>
                                          <p:spTgt spid="340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39971"/>
                                        </p:tgtEl>
                                        <p:attrNameLst>
                                          <p:attrName>style.visibility</p:attrName>
                                        </p:attrNameLst>
                                      </p:cBhvr>
                                      <p:to>
                                        <p:strVal val="visible"/>
                                      </p:to>
                                    </p:set>
                                    <p:animEffect transition="in" filter="blinds(horizontal)">
                                      <p:cBhvr>
                                        <p:cTn id="32" dur="500"/>
                                        <p:tgtEl>
                                          <p:spTgt spid="339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build="allAtOnce"/>
      <p:bldP spid="340105" grpId="0"/>
      <p:bldP spid="340107" grpId="0"/>
      <p:bldP spid="34010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6" name="Text Box 4"/>
          <p:cNvSpPr txBox="1">
            <a:spLocks noChangeArrowheads="1"/>
          </p:cNvSpPr>
          <p:nvPr/>
        </p:nvSpPr>
        <p:spPr bwMode="auto">
          <a:xfrm>
            <a:off x="3779838" y="873125"/>
            <a:ext cx="4679950" cy="519113"/>
          </a:xfrm>
          <a:prstGeom prst="rect">
            <a:avLst/>
          </a:prstGeom>
          <a:noFill/>
          <a:ln w="38100">
            <a:noFill/>
            <a:miter lim="800000"/>
            <a:headEnd/>
            <a:tailEnd/>
          </a:ln>
        </p:spPr>
        <p:txBody>
          <a:bodyPr>
            <a:spAutoFit/>
          </a:bodyPr>
          <a:lstStyle/>
          <a:p>
            <a:pPr eaLnBrk="0" hangingPunct="0">
              <a:spcBef>
                <a:spcPct val="50000"/>
              </a:spcBef>
            </a:pPr>
            <a:r>
              <a:rPr lang="zh-CN" altLang="en-US" sz="2800" b="1" dirty="0">
                <a:ea typeface="楷体_GB2312" pitchFamily="49" charset="-122"/>
              </a:rPr>
              <a:t>（</a:t>
            </a:r>
            <a:r>
              <a:rPr lang="en-US" altLang="zh-CN" sz="2800" b="1" dirty="0">
                <a:ea typeface="楷体_GB2312" pitchFamily="49" charset="-122"/>
              </a:rPr>
              <a:t>2</a:t>
            </a:r>
            <a:r>
              <a:rPr lang="zh-CN" altLang="en-US" sz="2800" b="1" dirty="0" smtClean="0">
                <a:ea typeface="楷体_GB2312" pitchFamily="49" charset="-122"/>
              </a:rPr>
              <a:t>）</a:t>
            </a:r>
            <a:r>
              <a:rPr lang="en-US" altLang="zh-CN" sz="2800" b="1" i="1" dirty="0" smtClean="0">
                <a:ea typeface="楷体_GB2312" pitchFamily="49" charset="-122"/>
              </a:rPr>
              <a:t>v</a:t>
            </a:r>
            <a:r>
              <a:rPr lang="en-US" altLang="zh-CN" sz="2800" b="1" baseline="-20000" dirty="0" smtClean="0">
                <a:ea typeface="楷体_GB2312" pitchFamily="49" charset="-122"/>
              </a:rPr>
              <a:t>i</a:t>
            </a:r>
            <a:r>
              <a:rPr lang="en-US" altLang="zh-CN" sz="2800" b="1" dirty="0" smtClean="0">
                <a:ea typeface="楷体_GB2312" pitchFamily="49" charset="-122"/>
              </a:rPr>
              <a:t>&lt;0</a:t>
            </a:r>
            <a:r>
              <a:rPr lang="zh-CN" altLang="en-US" sz="2800" b="1" dirty="0">
                <a:ea typeface="楷体_GB2312" pitchFamily="49" charset="-122"/>
              </a:rPr>
              <a:t>时： </a:t>
            </a:r>
            <a:r>
              <a:rPr lang="en-US" altLang="zh-CN" sz="2800" b="1" i="1" dirty="0" err="1" smtClean="0"/>
              <a:t>v</a:t>
            </a:r>
            <a:r>
              <a:rPr lang="en-US" altLang="zh-CN" sz="2800" b="1" baseline="-25000" dirty="0" err="1" smtClean="0"/>
              <a:t>o</a:t>
            </a:r>
            <a:r>
              <a:rPr lang="en-US" altLang="zh-CN" sz="2800" b="1" dirty="0" smtClean="0"/>
              <a:t>&gt;0</a:t>
            </a:r>
            <a:r>
              <a:rPr lang="zh-CN" altLang="en-US" sz="2800" b="1" dirty="0"/>
              <a:t>，</a:t>
            </a:r>
          </a:p>
        </p:txBody>
      </p:sp>
      <p:graphicFrame>
        <p:nvGraphicFramePr>
          <p:cNvPr id="340997" name="Object 5"/>
          <p:cNvGraphicFramePr>
            <a:graphicFrameLocks noChangeAspect="1"/>
          </p:cNvGraphicFramePr>
          <p:nvPr/>
        </p:nvGraphicFramePr>
        <p:xfrm>
          <a:off x="2179638" y="5192713"/>
          <a:ext cx="3367087" cy="1235075"/>
        </p:xfrm>
        <a:graphic>
          <a:graphicData uri="http://schemas.openxmlformats.org/presentationml/2006/ole">
            <p:oleObj spid="_x0000_s305154" name="Equation" r:id="rId3" imgW="1346040" imgH="495000" progId="Equation.DSMT4">
              <p:embed/>
            </p:oleObj>
          </a:graphicData>
        </a:graphic>
      </p:graphicFrame>
      <p:grpSp>
        <p:nvGrpSpPr>
          <p:cNvPr id="2" name="Group 6"/>
          <p:cNvGrpSpPr>
            <a:grpSpLocks/>
          </p:cNvGrpSpPr>
          <p:nvPr/>
        </p:nvGrpSpPr>
        <p:grpSpPr bwMode="auto">
          <a:xfrm>
            <a:off x="0" y="1304925"/>
            <a:ext cx="4095750" cy="3606800"/>
            <a:chOff x="370" y="1160"/>
            <a:chExt cx="2580" cy="2272"/>
          </a:xfrm>
        </p:grpSpPr>
        <p:grpSp>
          <p:nvGrpSpPr>
            <p:cNvPr id="3" name="Group 7"/>
            <p:cNvGrpSpPr>
              <a:grpSpLocks/>
            </p:cNvGrpSpPr>
            <p:nvPr/>
          </p:nvGrpSpPr>
          <p:grpSpPr bwMode="auto">
            <a:xfrm>
              <a:off x="1316" y="2230"/>
              <a:ext cx="720" cy="1008"/>
              <a:chOff x="1008" y="2352"/>
              <a:chExt cx="720" cy="1008"/>
            </a:xfrm>
          </p:grpSpPr>
          <p:sp>
            <p:nvSpPr>
              <p:cNvPr id="22616" name="Line 8"/>
              <p:cNvSpPr>
                <a:spLocks noChangeShapeType="1"/>
              </p:cNvSpPr>
              <p:nvPr/>
            </p:nvSpPr>
            <p:spPr bwMode="auto">
              <a:xfrm rot="-5400000">
                <a:off x="504" y="2856"/>
                <a:ext cx="1008" cy="0"/>
              </a:xfrm>
              <a:prstGeom prst="line">
                <a:avLst/>
              </a:prstGeom>
              <a:noFill/>
              <a:ln w="38100">
                <a:solidFill>
                  <a:schemeClr val="tx1"/>
                </a:solidFill>
                <a:round/>
                <a:headEnd/>
                <a:tailEnd/>
              </a:ln>
            </p:spPr>
            <p:txBody>
              <a:bodyPr wrap="none" anchor="ctr"/>
              <a:lstStyle/>
              <a:p>
                <a:endParaRPr lang="zh-CN" altLang="en-US"/>
              </a:p>
            </p:txBody>
          </p:sp>
          <p:sp>
            <p:nvSpPr>
              <p:cNvPr id="22617" name="Line 9"/>
              <p:cNvSpPr>
                <a:spLocks noChangeShapeType="1"/>
              </p:cNvSpPr>
              <p:nvPr/>
            </p:nvSpPr>
            <p:spPr bwMode="auto">
              <a:xfrm rot="-5400000">
                <a:off x="1224" y="2856"/>
                <a:ext cx="1008" cy="0"/>
              </a:xfrm>
              <a:prstGeom prst="line">
                <a:avLst/>
              </a:prstGeom>
              <a:noFill/>
              <a:ln w="38100">
                <a:solidFill>
                  <a:schemeClr val="tx1"/>
                </a:solidFill>
                <a:round/>
                <a:headEnd/>
                <a:tailEnd/>
              </a:ln>
            </p:spPr>
            <p:txBody>
              <a:bodyPr wrap="none" anchor="ctr"/>
              <a:lstStyle/>
              <a:p>
                <a:endParaRPr lang="zh-CN" altLang="en-US"/>
              </a:p>
            </p:txBody>
          </p:sp>
          <p:sp>
            <p:nvSpPr>
              <p:cNvPr id="22618" name="Line 10"/>
              <p:cNvSpPr>
                <a:spLocks noChangeShapeType="1"/>
              </p:cNvSpPr>
              <p:nvPr/>
            </p:nvSpPr>
            <p:spPr bwMode="auto">
              <a:xfrm>
                <a:off x="1008" y="2352"/>
                <a:ext cx="720" cy="0"/>
              </a:xfrm>
              <a:prstGeom prst="line">
                <a:avLst/>
              </a:prstGeom>
              <a:noFill/>
              <a:ln w="38100">
                <a:solidFill>
                  <a:schemeClr val="tx1"/>
                </a:solidFill>
                <a:round/>
                <a:headEnd/>
                <a:tailEnd/>
              </a:ln>
            </p:spPr>
            <p:txBody>
              <a:bodyPr wrap="none" anchor="ctr"/>
              <a:lstStyle/>
              <a:p>
                <a:endParaRPr lang="zh-CN" altLang="en-US"/>
              </a:p>
            </p:txBody>
          </p:sp>
          <p:sp>
            <p:nvSpPr>
              <p:cNvPr id="22619" name="Line 11"/>
              <p:cNvSpPr>
                <a:spLocks noChangeShapeType="1"/>
              </p:cNvSpPr>
              <p:nvPr/>
            </p:nvSpPr>
            <p:spPr bwMode="auto">
              <a:xfrm>
                <a:off x="1008" y="3360"/>
                <a:ext cx="720" cy="0"/>
              </a:xfrm>
              <a:prstGeom prst="line">
                <a:avLst/>
              </a:prstGeom>
              <a:noFill/>
              <a:ln w="38100">
                <a:solidFill>
                  <a:schemeClr val="tx1"/>
                </a:solidFill>
                <a:round/>
                <a:headEnd/>
                <a:tailEnd/>
              </a:ln>
            </p:spPr>
            <p:txBody>
              <a:bodyPr wrap="none" anchor="ctr"/>
              <a:lstStyle/>
              <a:p>
                <a:endParaRPr lang="zh-CN" altLang="en-US"/>
              </a:p>
            </p:txBody>
          </p:sp>
        </p:grpSp>
        <p:sp>
          <p:nvSpPr>
            <p:cNvPr id="22579" name="Text Box 12"/>
            <p:cNvSpPr txBox="1">
              <a:spLocks noChangeArrowheads="1"/>
            </p:cNvSpPr>
            <p:nvPr/>
          </p:nvSpPr>
          <p:spPr bwMode="auto">
            <a:xfrm>
              <a:off x="1321" y="2302"/>
              <a:ext cx="22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_</a:t>
              </a:r>
            </a:p>
          </p:txBody>
        </p:sp>
        <p:sp>
          <p:nvSpPr>
            <p:cNvPr id="22580" name="Text Box 13"/>
            <p:cNvSpPr txBox="1">
              <a:spLocks noChangeArrowheads="1"/>
            </p:cNvSpPr>
            <p:nvPr/>
          </p:nvSpPr>
          <p:spPr bwMode="auto">
            <a:xfrm>
              <a:off x="1795" y="2566"/>
              <a:ext cx="244"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t>
              </a:r>
            </a:p>
          </p:txBody>
        </p:sp>
        <p:sp>
          <p:nvSpPr>
            <p:cNvPr id="22581" name="Line 14"/>
            <p:cNvSpPr>
              <a:spLocks noChangeShapeType="1"/>
            </p:cNvSpPr>
            <p:nvPr/>
          </p:nvSpPr>
          <p:spPr bwMode="auto">
            <a:xfrm>
              <a:off x="1172" y="2926"/>
              <a:ext cx="144" cy="0"/>
            </a:xfrm>
            <a:prstGeom prst="line">
              <a:avLst/>
            </a:prstGeom>
            <a:noFill/>
            <a:ln w="38100">
              <a:solidFill>
                <a:schemeClr val="tx1"/>
              </a:solidFill>
              <a:round/>
              <a:headEnd/>
              <a:tailEnd/>
            </a:ln>
          </p:spPr>
          <p:txBody>
            <a:bodyPr wrap="none" anchor="ctr"/>
            <a:lstStyle/>
            <a:p>
              <a:endParaRPr lang="zh-CN" altLang="en-US"/>
            </a:p>
          </p:txBody>
        </p:sp>
        <p:sp>
          <p:nvSpPr>
            <p:cNvPr id="22582" name="Line 15"/>
            <p:cNvSpPr>
              <a:spLocks noChangeShapeType="1"/>
            </p:cNvSpPr>
            <p:nvPr/>
          </p:nvSpPr>
          <p:spPr bwMode="auto">
            <a:xfrm>
              <a:off x="2036" y="2758"/>
              <a:ext cx="144" cy="0"/>
            </a:xfrm>
            <a:prstGeom prst="line">
              <a:avLst/>
            </a:prstGeom>
            <a:noFill/>
            <a:ln w="38100">
              <a:solidFill>
                <a:schemeClr val="tx1"/>
              </a:solidFill>
              <a:round/>
              <a:headEnd/>
              <a:tailEnd/>
            </a:ln>
          </p:spPr>
          <p:txBody>
            <a:bodyPr wrap="none" anchor="ctr"/>
            <a:lstStyle/>
            <a:p>
              <a:endParaRPr lang="zh-CN" altLang="en-US"/>
            </a:p>
          </p:txBody>
        </p:sp>
        <p:sp>
          <p:nvSpPr>
            <p:cNvPr id="22583" name="Line 16"/>
            <p:cNvSpPr>
              <a:spLocks noChangeShapeType="1"/>
            </p:cNvSpPr>
            <p:nvPr/>
          </p:nvSpPr>
          <p:spPr bwMode="auto">
            <a:xfrm>
              <a:off x="1172" y="2542"/>
              <a:ext cx="144" cy="0"/>
            </a:xfrm>
            <a:prstGeom prst="line">
              <a:avLst/>
            </a:prstGeom>
            <a:noFill/>
            <a:ln w="38100">
              <a:solidFill>
                <a:schemeClr val="tx1"/>
              </a:solidFill>
              <a:round/>
              <a:headEnd/>
              <a:tailEnd/>
            </a:ln>
          </p:spPr>
          <p:txBody>
            <a:bodyPr wrap="none" anchor="ctr"/>
            <a:lstStyle/>
            <a:p>
              <a:endParaRPr lang="zh-CN" altLang="en-US"/>
            </a:p>
          </p:txBody>
        </p:sp>
        <p:sp>
          <p:nvSpPr>
            <p:cNvPr id="22584" name="AutoShape 17"/>
            <p:cNvSpPr>
              <a:spLocks noChangeArrowheads="1"/>
            </p:cNvSpPr>
            <p:nvPr/>
          </p:nvSpPr>
          <p:spPr bwMode="auto">
            <a:xfrm rot="5400000">
              <a:off x="1484" y="2278"/>
              <a:ext cx="144" cy="144"/>
            </a:xfrm>
            <a:prstGeom prst="flowChartExtract">
              <a:avLst/>
            </a:prstGeom>
            <a:noFill/>
            <a:ln w="38100">
              <a:solidFill>
                <a:schemeClr val="tx1"/>
              </a:solidFill>
              <a:miter lim="800000"/>
              <a:headEnd/>
              <a:tailEnd/>
            </a:ln>
          </p:spPr>
          <p:txBody>
            <a:bodyPr wrap="none" anchor="ctr"/>
            <a:lstStyle/>
            <a:p>
              <a:endParaRPr lang="zh-CN" altLang="en-US"/>
            </a:p>
          </p:txBody>
        </p:sp>
        <p:graphicFrame>
          <p:nvGraphicFramePr>
            <p:cNvPr id="22532" name="Object 18"/>
            <p:cNvGraphicFramePr>
              <a:graphicFrameLocks noChangeAspect="1"/>
            </p:cNvGraphicFramePr>
            <p:nvPr/>
          </p:nvGraphicFramePr>
          <p:xfrm>
            <a:off x="1700" y="2230"/>
            <a:ext cx="336" cy="280"/>
          </p:xfrm>
          <a:graphic>
            <a:graphicData uri="http://schemas.openxmlformats.org/presentationml/2006/ole">
              <p:oleObj spid="_x0000_s305156" name="公式" r:id="rId4" imgW="152202" imgH="126835" progId="Equation.3">
                <p:embed/>
              </p:oleObj>
            </a:graphicData>
          </a:graphic>
        </p:graphicFrame>
        <p:sp>
          <p:nvSpPr>
            <p:cNvPr id="22585" name="Text Box 19"/>
            <p:cNvSpPr txBox="1">
              <a:spLocks noChangeArrowheads="1"/>
            </p:cNvSpPr>
            <p:nvPr/>
          </p:nvSpPr>
          <p:spPr bwMode="auto">
            <a:xfrm>
              <a:off x="1518" y="2614"/>
              <a:ext cx="27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a:t>
              </a:r>
            </a:p>
          </p:txBody>
        </p:sp>
        <p:sp>
          <p:nvSpPr>
            <p:cNvPr id="22586" name="Oval 20"/>
            <p:cNvSpPr>
              <a:spLocks noChangeArrowheads="1"/>
            </p:cNvSpPr>
            <p:nvPr/>
          </p:nvSpPr>
          <p:spPr bwMode="auto">
            <a:xfrm>
              <a:off x="514" y="2518"/>
              <a:ext cx="48"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2587" name="Text Box 21"/>
            <p:cNvSpPr txBox="1">
              <a:spLocks noChangeArrowheads="1"/>
            </p:cNvSpPr>
            <p:nvPr/>
          </p:nvSpPr>
          <p:spPr bwMode="auto">
            <a:xfrm>
              <a:off x="2492" y="2364"/>
              <a:ext cx="458" cy="365"/>
            </a:xfrm>
            <a:prstGeom prst="rect">
              <a:avLst/>
            </a:prstGeom>
            <a:noFill/>
            <a:ln w="38100">
              <a:noFill/>
              <a:miter lim="800000"/>
              <a:headEnd/>
              <a:tailEnd/>
            </a:ln>
          </p:spPr>
          <p:txBody>
            <a:bodyPr>
              <a:spAutoFit/>
            </a:bodyPr>
            <a:lstStyle/>
            <a:p>
              <a:pPr>
                <a:spcBef>
                  <a:spcPct val="50000"/>
                </a:spcBef>
              </a:pPr>
              <a:r>
                <a:rPr lang="en-US" altLang="zh-CN" sz="3200" b="1" i="1" dirty="0" err="1" smtClean="0">
                  <a:ea typeface="楷体_GB2312" pitchFamily="49" charset="-122"/>
                </a:rPr>
                <a:t>v</a:t>
              </a:r>
              <a:r>
                <a:rPr lang="en-US" altLang="zh-CN" sz="3200" b="1" baseline="-25000" dirty="0" err="1" smtClean="0">
                  <a:ea typeface="楷体_GB2312" pitchFamily="49" charset="-122"/>
                </a:rPr>
                <a:t>o</a:t>
              </a:r>
              <a:endParaRPr lang="en-US" altLang="zh-CN" sz="3200" b="1" dirty="0">
                <a:ea typeface="楷体_GB2312" pitchFamily="49" charset="-122"/>
              </a:endParaRPr>
            </a:p>
          </p:txBody>
        </p:sp>
        <p:sp>
          <p:nvSpPr>
            <p:cNvPr id="22588" name="Text Box 22"/>
            <p:cNvSpPr txBox="1">
              <a:spLocks noChangeArrowheads="1"/>
            </p:cNvSpPr>
            <p:nvPr/>
          </p:nvSpPr>
          <p:spPr bwMode="auto">
            <a:xfrm>
              <a:off x="370" y="3067"/>
              <a:ext cx="274" cy="365"/>
            </a:xfrm>
            <a:prstGeom prst="rect">
              <a:avLst/>
            </a:prstGeom>
            <a:noFill/>
            <a:ln w="9525">
              <a:noFill/>
              <a:miter lim="800000"/>
              <a:headEnd/>
              <a:tailEnd/>
            </a:ln>
          </p:spPr>
          <p:txBody>
            <a:bodyPr>
              <a:spAutoFit/>
            </a:bodyPr>
            <a:lstStyle/>
            <a:p>
              <a:pPr eaLnBrk="0" hangingPunct="0">
                <a:spcBef>
                  <a:spcPct val="50000"/>
                </a:spcBef>
              </a:pPr>
              <a:endParaRPr lang="zh-CN" altLang="zh-CN" sz="3200" b="1">
                <a:ea typeface="楷体_GB2312" pitchFamily="49" charset="-122"/>
              </a:endParaRPr>
            </a:p>
          </p:txBody>
        </p:sp>
        <p:sp>
          <p:nvSpPr>
            <p:cNvPr id="22589" name="Line 23"/>
            <p:cNvSpPr>
              <a:spLocks noChangeShapeType="1"/>
            </p:cNvSpPr>
            <p:nvPr/>
          </p:nvSpPr>
          <p:spPr bwMode="auto">
            <a:xfrm>
              <a:off x="570" y="2544"/>
              <a:ext cx="672" cy="0"/>
            </a:xfrm>
            <a:prstGeom prst="line">
              <a:avLst/>
            </a:prstGeom>
            <a:noFill/>
            <a:ln w="38100">
              <a:solidFill>
                <a:srgbClr val="000000"/>
              </a:solidFill>
              <a:round/>
              <a:headEnd/>
              <a:tailEnd/>
            </a:ln>
          </p:spPr>
          <p:txBody>
            <a:bodyPr wrap="none" anchor="ctr"/>
            <a:lstStyle/>
            <a:p>
              <a:endParaRPr lang="zh-CN" altLang="en-US"/>
            </a:p>
          </p:txBody>
        </p:sp>
        <p:sp>
          <p:nvSpPr>
            <p:cNvPr id="22590" name="Line 24"/>
            <p:cNvSpPr>
              <a:spLocks noChangeShapeType="1"/>
            </p:cNvSpPr>
            <p:nvPr/>
          </p:nvSpPr>
          <p:spPr bwMode="auto">
            <a:xfrm>
              <a:off x="744" y="2928"/>
              <a:ext cx="516" cy="0"/>
            </a:xfrm>
            <a:prstGeom prst="line">
              <a:avLst/>
            </a:prstGeom>
            <a:noFill/>
            <a:ln w="38100">
              <a:solidFill>
                <a:srgbClr val="000000"/>
              </a:solidFill>
              <a:round/>
              <a:headEnd/>
              <a:tailEnd/>
            </a:ln>
          </p:spPr>
          <p:txBody>
            <a:bodyPr wrap="none" anchor="ctr"/>
            <a:lstStyle/>
            <a:p>
              <a:endParaRPr lang="zh-CN" altLang="en-US"/>
            </a:p>
          </p:txBody>
        </p:sp>
        <p:sp>
          <p:nvSpPr>
            <p:cNvPr id="22591" name="Line 25"/>
            <p:cNvSpPr>
              <a:spLocks noChangeShapeType="1"/>
            </p:cNvSpPr>
            <p:nvPr/>
          </p:nvSpPr>
          <p:spPr bwMode="auto">
            <a:xfrm>
              <a:off x="756" y="2922"/>
              <a:ext cx="0" cy="264"/>
            </a:xfrm>
            <a:prstGeom prst="line">
              <a:avLst/>
            </a:prstGeom>
            <a:noFill/>
            <a:ln w="38100">
              <a:solidFill>
                <a:srgbClr val="000000"/>
              </a:solidFill>
              <a:round/>
              <a:headEnd/>
              <a:tailEnd/>
            </a:ln>
          </p:spPr>
          <p:txBody>
            <a:bodyPr wrap="none" anchor="ctr"/>
            <a:lstStyle/>
            <a:p>
              <a:endParaRPr lang="zh-CN" altLang="en-US"/>
            </a:p>
          </p:txBody>
        </p:sp>
        <p:sp>
          <p:nvSpPr>
            <p:cNvPr id="22592" name="Line 26"/>
            <p:cNvSpPr>
              <a:spLocks noChangeShapeType="1"/>
            </p:cNvSpPr>
            <p:nvPr/>
          </p:nvSpPr>
          <p:spPr bwMode="auto">
            <a:xfrm>
              <a:off x="654" y="3186"/>
              <a:ext cx="198" cy="0"/>
            </a:xfrm>
            <a:prstGeom prst="line">
              <a:avLst/>
            </a:prstGeom>
            <a:noFill/>
            <a:ln w="38100">
              <a:solidFill>
                <a:srgbClr val="000000"/>
              </a:solidFill>
              <a:round/>
              <a:headEnd/>
              <a:tailEnd/>
            </a:ln>
          </p:spPr>
          <p:txBody>
            <a:bodyPr wrap="none" anchor="ctr"/>
            <a:lstStyle/>
            <a:p>
              <a:endParaRPr lang="zh-CN" altLang="en-US"/>
            </a:p>
          </p:txBody>
        </p:sp>
        <p:sp>
          <p:nvSpPr>
            <p:cNvPr id="22593" name="Rectangle 27"/>
            <p:cNvSpPr>
              <a:spLocks noChangeArrowheads="1"/>
            </p:cNvSpPr>
            <p:nvPr/>
          </p:nvSpPr>
          <p:spPr bwMode="auto">
            <a:xfrm>
              <a:off x="864" y="2886"/>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94" name="Rectangle 28"/>
            <p:cNvSpPr>
              <a:spLocks noChangeArrowheads="1"/>
            </p:cNvSpPr>
            <p:nvPr/>
          </p:nvSpPr>
          <p:spPr bwMode="auto">
            <a:xfrm>
              <a:off x="828" y="2502"/>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95" name="Line 29"/>
            <p:cNvSpPr>
              <a:spLocks noChangeShapeType="1"/>
            </p:cNvSpPr>
            <p:nvPr/>
          </p:nvSpPr>
          <p:spPr bwMode="auto">
            <a:xfrm>
              <a:off x="1189" y="1571"/>
              <a:ext cx="2" cy="964"/>
            </a:xfrm>
            <a:prstGeom prst="line">
              <a:avLst/>
            </a:prstGeom>
            <a:noFill/>
            <a:ln w="38100">
              <a:solidFill>
                <a:srgbClr val="000000"/>
              </a:solidFill>
              <a:round/>
              <a:headEnd/>
              <a:tailEnd/>
            </a:ln>
          </p:spPr>
          <p:txBody>
            <a:bodyPr wrap="none" anchor="ctr"/>
            <a:lstStyle/>
            <a:p>
              <a:endParaRPr lang="zh-CN" altLang="en-US"/>
            </a:p>
          </p:txBody>
        </p:sp>
        <p:sp>
          <p:nvSpPr>
            <p:cNvPr id="22596" name="Line 30"/>
            <p:cNvSpPr>
              <a:spLocks noChangeShapeType="1"/>
            </p:cNvSpPr>
            <p:nvPr/>
          </p:nvSpPr>
          <p:spPr bwMode="auto">
            <a:xfrm flipV="1">
              <a:off x="2118" y="2745"/>
              <a:ext cx="510" cy="6"/>
            </a:xfrm>
            <a:prstGeom prst="line">
              <a:avLst/>
            </a:prstGeom>
            <a:noFill/>
            <a:ln w="38100">
              <a:solidFill>
                <a:srgbClr val="000000"/>
              </a:solidFill>
              <a:round/>
              <a:headEnd/>
              <a:tailEnd/>
            </a:ln>
          </p:spPr>
          <p:txBody>
            <a:bodyPr wrap="none" anchor="ctr"/>
            <a:lstStyle/>
            <a:p>
              <a:endParaRPr lang="zh-CN" altLang="en-US"/>
            </a:p>
          </p:txBody>
        </p:sp>
        <p:sp>
          <p:nvSpPr>
            <p:cNvPr id="22597" name="Line 31"/>
            <p:cNvSpPr>
              <a:spLocks noChangeShapeType="1"/>
            </p:cNvSpPr>
            <p:nvPr/>
          </p:nvSpPr>
          <p:spPr bwMode="auto">
            <a:xfrm>
              <a:off x="1182" y="1572"/>
              <a:ext cx="1092" cy="0"/>
            </a:xfrm>
            <a:prstGeom prst="line">
              <a:avLst/>
            </a:prstGeom>
            <a:noFill/>
            <a:ln w="38100">
              <a:solidFill>
                <a:srgbClr val="000000"/>
              </a:solidFill>
              <a:round/>
              <a:headEnd/>
              <a:tailEnd/>
            </a:ln>
          </p:spPr>
          <p:txBody>
            <a:bodyPr wrap="none" anchor="ctr"/>
            <a:lstStyle/>
            <a:p>
              <a:endParaRPr lang="zh-CN" altLang="en-US"/>
            </a:p>
          </p:txBody>
        </p:sp>
        <p:sp>
          <p:nvSpPr>
            <p:cNvPr id="22598" name="Line 32"/>
            <p:cNvSpPr>
              <a:spLocks noChangeShapeType="1"/>
            </p:cNvSpPr>
            <p:nvPr/>
          </p:nvSpPr>
          <p:spPr bwMode="auto">
            <a:xfrm flipH="1">
              <a:off x="2274" y="1568"/>
              <a:ext cx="0" cy="1186"/>
            </a:xfrm>
            <a:prstGeom prst="line">
              <a:avLst/>
            </a:prstGeom>
            <a:noFill/>
            <a:ln w="38100">
              <a:solidFill>
                <a:srgbClr val="000000"/>
              </a:solidFill>
              <a:round/>
              <a:headEnd/>
              <a:tailEnd/>
            </a:ln>
          </p:spPr>
          <p:txBody>
            <a:bodyPr wrap="none" anchor="ctr"/>
            <a:lstStyle/>
            <a:p>
              <a:endParaRPr lang="zh-CN" altLang="en-US"/>
            </a:p>
          </p:txBody>
        </p:sp>
        <p:sp>
          <p:nvSpPr>
            <p:cNvPr id="22599" name="Line 33"/>
            <p:cNvSpPr>
              <a:spLocks noChangeShapeType="1"/>
            </p:cNvSpPr>
            <p:nvPr/>
          </p:nvSpPr>
          <p:spPr bwMode="auto">
            <a:xfrm>
              <a:off x="1188" y="1884"/>
              <a:ext cx="1080" cy="0"/>
            </a:xfrm>
            <a:prstGeom prst="line">
              <a:avLst/>
            </a:prstGeom>
            <a:noFill/>
            <a:ln w="38100">
              <a:solidFill>
                <a:srgbClr val="000000"/>
              </a:solidFill>
              <a:round/>
              <a:headEnd/>
              <a:tailEnd/>
            </a:ln>
          </p:spPr>
          <p:txBody>
            <a:bodyPr wrap="none" anchor="ctr"/>
            <a:lstStyle/>
            <a:p>
              <a:endParaRPr lang="zh-CN" altLang="en-US"/>
            </a:p>
          </p:txBody>
        </p:sp>
        <p:sp>
          <p:nvSpPr>
            <p:cNvPr id="22600" name="Rectangle 34"/>
            <p:cNvSpPr>
              <a:spLocks noChangeArrowheads="1"/>
            </p:cNvSpPr>
            <p:nvPr/>
          </p:nvSpPr>
          <p:spPr bwMode="auto">
            <a:xfrm>
              <a:off x="1554" y="1839"/>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601" name="Rectangle 35"/>
            <p:cNvSpPr>
              <a:spLocks noChangeArrowheads="1"/>
            </p:cNvSpPr>
            <p:nvPr/>
          </p:nvSpPr>
          <p:spPr bwMode="auto">
            <a:xfrm>
              <a:off x="1410" y="1527"/>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grpSp>
          <p:nvGrpSpPr>
            <p:cNvPr id="4" name="Group 36"/>
            <p:cNvGrpSpPr>
              <a:grpSpLocks/>
            </p:cNvGrpSpPr>
            <p:nvPr/>
          </p:nvGrpSpPr>
          <p:grpSpPr bwMode="auto">
            <a:xfrm>
              <a:off x="1878" y="1488"/>
              <a:ext cx="120" cy="162"/>
              <a:chOff x="2808" y="1608"/>
              <a:chExt cx="120" cy="162"/>
            </a:xfrm>
          </p:grpSpPr>
          <p:sp>
            <p:nvSpPr>
              <p:cNvPr id="22614" name="Line 37"/>
              <p:cNvSpPr>
                <a:spLocks noChangeShapeType="1"/>
              </p:cNvSpPr>
              <p:nvPr/>
            </p:nvSpPr>
            <p:spPr bwMode="auto">
              <a:xfrm>
                <a:off x="2808" y="1614"/>
                <a:ext cx="0" cy="156"/>
              </a:xfrm>
              <a:prstGeom prst="line">
                <a:avLst/>
              </a:prstGeom>
              <a:noFill/>
              <a:ln w="38100">
                <a:solidFill>
                  <a:srgbClr val="000000"/>
                </a:solidFill>
                <a:round/>
                <a:headEnd/>
                <a:tailEnd/>
              </a:ln>
            </p:spPr>
            <p:txBody>
              <a:bodyPr wrap="none" anchor="ctr"/>
              <a:lstStyle/>
              <a:p>
                <a:endParaRPr lang="zh-CN" altLang="en-US"/>
              </a:p>
            </p:txBody>
          </p:sp>
          <p:sp>
            <p:nvSpPr>
              <p:cNvPr id="22615" name="AutoShape 38"/>
              <p:cNvSpPr>
                <a:spLocks noChangeArrowheads="1"/>
              </p:cNvSpPr>
              <p:nvPr/>
            </p:nvSpPr>
            <p:spPr bwMode="auto">
              <a:xfrm rot="-5400000">
                <a:off x="2790" y="1626"/>
                <a:ext cx="156" cy="120"/>
              </a:xfrm>
              <a:prstGeom prst="triangle">
                <a:avLst>
                  <a:gd name="adj" fmla="val 50000"/>
                </a:avLst>
              </a:prstGeom>
              <a:noFill/>
              <a:ln w="38100">
                <a:solidFill>
                  <a:srgbClr val="000000"/>
                </a:solidFill>
                <a:miter lim="800000"/>
                <a:headEnd/>
                <a:tailEnd/>
              </a:ln>
            </p:spPr>
            <p:txBody>
              <a:bodyPr wrap="none" anchor="ctr"/>
              <a:lstStyle/>
              <a:p>
                <a:endParaRPr lang="zh-CN" altLang="en-US"/>
              </a:p>
            </p:txBody>
          </p:sp>
        </p:grpSp>
        <p:sp>
          <p:nvSpPr>
            <p:cNvPr id="22603" name="Text Box 39"/>
            <p:cNvSpPr txBox="1">
              <a:spLocks noChangeArrowheads="1"/>
            </p:cNvSpPr>
            <p:nvPr/>
          </p:nvSpPr>
          <p:spPr bwMode="auto">
            <a:xfrm>
              <a:off x="703" y="2160"/>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22604" name="Text Box 40"/>
            <p:cNvSpPr txBox="1">
              <a:spLocks noChangeArrowheads="1"/>
            </p:cNvSpPr>
            <p:nvPr/>
          </p:nvSpPr>
          <p:spPr bwMode="auto">
            <a:xfrm>
              <a:off x="1460" y="1887"/>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F1</a:t>
              </a:r>
              <a:endParaRPr lang="en-US" altLang="zh-CN" sz="2800" b="1">
                <a:ea typeface="楷体_GB2312" pitchFamily="49" charset="-122"/>
              </a:endParaRPr>
            </a:p>
          </p:txBody>
        </p:sp>
        <p:sp>
          <p:nvSpPr>
            <p:cNvPr id="22605" name="Text Box 41"/>
            <p:cNvSpPr txBox="1">
              <a:spLocks noChangeArrowheads="1"/>
            </p:cNvSpPr>
            <p:nvPr/>
          </p:nvSpPr>
          <p:spPr bwMode="auto">
            <a:xfrm>
              <a:off x="1296" y="1175"/>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F2</a:t>
              </a:r>
              <a:endParaRPr lang="en-US" altLang="zh-CN" sz="2800" b="1">
                <a:ea typeface="楷体_GB2312" pitchFamily="49" charset="-122"/>
              </a:endParaRPr>
            </a:p>
          </p:txBody>
        </p:sp>
        <p:sp>
          <p:nvSpPr>
            <p:cNvPr id="22606" name="Text Box 42"/>
            <p:cNvSpPr txBox="1">
              <a:spLocks noChangeArrowheads="1"/>
            </p:cNvSpPr>
            <p:nvPr/>
          </p:nvSpPr>
          <p:spPr bwMode="auto">
            <a:xfrm>
              <a:off x="1791" y="1160"/>
              <a:ext cx="384"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D</a:t>
              </a:r>
            </a:p>
          </p:txBody>
        </p:sp>
        <p:sp>
          <p:nvSpPr>
            <p:cNvPr id="22607" name="Text Box 43"/>
            <p:cNvSpPr txBox="1">
              <a:spLocks noChangeArrowheads="1"/>
            </p:cNvSpPr>
            <p:nvPr/>
          </p:nvSpPr>
          <p:spPr bwMode="auto">
            <a:xfrm>
              <a:off x="416" y="2148"/>
              <a:ext cx="468" cy="365"/>
            </a:xfrm>
            <a:prstGeom prst="rect">
              <a:avLst/>
            </a:prstGeom>
            <a:noFill/>
            <a:ln w="38100">
              <a:noFill/>
              <a:miter lim="800000"/>
              <a:headEnd/>
              <a:tailEnd/>
            </a:ln>
          </p:spPr>
          <p:txBody>
            <a:bodyPr>
              <a:spAutoFit/>
            </a:bodyPr>
            <a:lstStyle/>
            <a:p>
              <a:pPr eaLnBrk="0" hangingPunct="0">
                <a:spcBef>
                  <a:spcPct val="50000"/>
                </a:spcBef>
              </a:pPr>
              <a:r>
                <a:rPr lang="en-US" altLang="zh-CN" sz="3200" b="1" i="1" dirty="0" smtClean="0">
                  <a:ea typeface="楷体_GB2312" pitchFamily="49" charset="-122"/>
                </a:rPr>
                <a:t>v</a:t>
              </a:r>
              <a:r>
                <a:rPr lang="en-US" altLang="zh-CN" sz="3200" b="1" baseline="-25000" dirty="0" smtClean="0">
                  <a:ea typeface="楷体_GB2312" pitchFamily="49" charset="-122"/>
                </a:rPr>
                <a:t>i</a:t>
              </a:r>
              <a:endParaRPr lang="en-US" altLang="zh-CN" sz="3200" b="1" dirty="0">
                <a:ea typeface="楷体_GB2312" pitchFamily="49" charset="-122"/>
              </a:endParaRPr>
            </a:p>
          </p:txBody>
        </p:sp>
        <p:sp>
          <p:nvSpPr>
            <p:cNvPr id="22608" name="Text Box 44"/>
            <p:cNvSpPr txBox="1">
              <a:spLocks noChangeArrowheads="1"/>
            </p:cNvSpPr>
            <p:nvPr/>
          </p:nvSpPr>
          <p:spPr bwMode="auto">
            <a:xfrm>
              <a:off x="1212" y="2748"/>
              <a:ext cx="480" cy="327"/>
            </a:xfrm>
            <a:prstGeom prst="rect">
              <a:avLst/>
            </a:prstGeom>
            <a:noFill/>
            <a:ln w="38100">
              <a:noFill/>
              <a:miter lim="800000"/>
              <a:headEnd/>
              <a:tailEnd/>
            </a:ln>
          </p:spPr>
          <p:txBody>
            <a:bodyPr>
              <a:spAutoFit/>
            </a:bodyPr>
            <a:lstStyle/>
            <a:p>
              <a:pPr algn="ctr">
                <a:spcBef>
                  <a:spcPct val="50000"/>
                </a:spcBef>
              </a:pPr>
              <a:r>
                <a:rPr lang="en-US" altLang="zh-CN" sz="2800" b="1">
                  <a:ea typeface="楷体_GB2312" pitchFamily="49" charset="-122"/>
                </a:rPr>
                <a:t>+</a:t>
              </a:r>
            </a:p>
          </p:txBody>
        </p:sp>
        <p:sp>
          <p:nvSpPr>
            <p:cNvPr id="22609" name="Oval 45"/>
            <p:cNvSpPr>
              <a:spLocks noChangeArrowheads="1"/>
            </p:cNvSpPr>
            <p:nvPr/>
          </p:nvSpPr>
          <p:spPr bwMode="auto">
            <a:xfrm>
              <a:off x="2640" y="2724"/>
              <a:ext cx="47"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2610" name="Oval 46"/>
            <p:cNvSpPr>
              <a:spLocks noChangeArrowheads="1"/>
            </p:cNvSpPr>
            <p:nvPr/>
          </p:nvSpPr>
          <p:spPr bwMode="auto">
            <a:xfrm>
              <a:off x="1164" y="252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611" name="Oval 47"/>
            <p:cNvSpPr>
              <a:spLocks noChangeArrowheads="1"/>
            </p:cNvSpPr>
            <p:nvPr/>
          </p:nvSpPr>
          <p:spPr bwMode="auto">
            <a:xfrm>
              <a:off x="1164" y="1848"/>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612" name="Oval 48"/>
            <p:cNvSpPr>
              <a:spLocks noChangeArrowheads="1"/>
            </p:cNvSpPr>
            <p:nvPr/>
          </p:nvSpPr>
          <p:spPr bwMode="auto">
            <a:xfrm>
              <a:off x="2256" y="186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613" name="Oval 49"/>
            <p:cNvSpPr>
              <a:spLocks noChangeArrowheads="1"/>
            </p:cNvSpPr>
            <p:nvPr/>
          </p:nvSpPr>
          <p:spPr bwMode="auto">
            <a:xfrm>
              <a:off x="2244" y="2724"/>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grpSp>
      <p:grpSp>
        <p:nvGrpSpPr>
          <p:cNvPr id="5" name="Group 53"/>
          <p:cNvGrpSpPr>
            <a:grpSpLocks/>
          </p:cNvGrpSpPr>
          <p:nvPr/>
        </p:nvGrpSpPr>
        <p:grpSpPr bwMode="auto">
          <a:xfrm>
            <a:off x="5195888" y="1449388"/>
            <a:ext cx="3948112" cy="3606800"/>
            <a:chOff x="998" y="2228"/>
            <a:chExt cx="2487" cy="2272"/>
          </a:xfrm>
        </p:grpSpPr>
        <p:grpSp>
          <p:nvGrpSpPr>
            <p:cNvPr id="6" name="Group 54"/>
            <p:cNvGrpSpPr>
              <a:grpSpLocks/>
            </p:cNvGrpSpPr>
            <p:nvPr/>
          </p:nvGrpSpPr>
          <p:grpSpPr bwMode="auto">
            <a:xfrm>
              <a:off x="1944" y="3298"/>
              <a:ext cx="720" cy="1008"/>
              <a:chOff x="1008" y="2352"/>
              <a:chExt cx="720" cy="1008"/>
            </a:xfrm>
          </p:grpSpPr>
          <p:sp>
            <p:nvSpPr>
              <p:cNvPr id="22574" name="Line 55"/>
              <p:cNvSpPr>
                <a:spLocks noChangeShapeType="1"/>
              </p:cNvSpPr>
              <p:nvPr/>
            </p:nvSpPr>
            <p:spPr bwMode="auto">
              <a:xfrm rot="-5400000">
                <a:off x="504" y="2856"/>
                <a:ext cx="1008" cy="0"/>
              </a:xfrm>
              <a:prstGeom prst="line">
                <a:avLst/>
              </a:prstGeom>
              <a:noFill/>
              <a:ln w="38100">
                <a:solidFill>
                  <a:schemeClr val="tx1"/>
                </a:solidFill>
                <a:round/>
                <a:headEnd/>
                <a:tailEnd/>
              </a:ln>
            </p:spPr>
            <p:txBody>
              <a:bodyPr wrap="none" anchor="ctr"/>
              <a:lstStyle/>
              <a:p>
                <a:endParaRPr lang="zh-CN" altLang="en-US"/>
              </a:p>
            </p:txBody>
          </p:sp>
          <p:sp>
            <p:nvSpPr>
              <p:cNvPr id="22575" name="Line 56"/>
              <p:cNvSpPr>
                <a:spLocks noChangeShapeType="1"/>
              </p:cNvSpPr>
              <p:nvPr/>
            </p:nvSpPr>
            <p:spPr bwMode="auto">
              <a:xfrm rot="-5400000">
                <a:off x="1224" y="2856"/>
                <a:ext cx="1008" cy="0"/>
              </a:xfrm>
              <a:prstGeom prst="line">
                <a:avLst/>
              </a:prstGeom>
              <a:noFill/>
              <a:ln w="38100">
                <a:solidFill>
                  <a:schemeClr val="tx1"/>
                </a:solidFill>
                <a:round/>
                <a:headEnd/>
                <a:tailEnd/>
              </a:ln>
            </p:spPr>
            <p:txBody>
              <a:bodyPr wrap="none" anchor="ctr"/>
              <a:lstStyle/>
              <a:p>
                <a:endParaRPr lang="zh-CN" altLang="en-US"/>
              </a:p>
            </p:txBody>
          </p:sp>
          <p:sp>
            <p:nvSpPr>
              <p:cNvPr id="22576" name="Line 57"/>
              <p:cNvSpPr>
                <a:spLocks noChangeShapeType="1"/>
              </p:cNvSpPr>
              <p:nvPr/>
            </p:nvSpPr>
            <p:spPr bwMode="auto">
              <a:xfrm>
                <a:off x="1008" y="2352"/>
                <a:ext cx="720" cy="0"/>
              </a:xfrm>
              <a:prstGeom prst="line">
                <a:avLst/>
              </a:prstGeom>
              <a:noFill/>
              <a:ln w="38100">
                <a:solidFill>
                  <a:schemeClr val="tx1"/>
                </a:solidFill>
                <a:round/>
                <a:headEnd/>
                <a:tailEnd/>
              </a:ln>
            </p:spPr>
            <p:txBody>
              <a:bodyPr wrap="none" anchor="ctr"/>
              <a:lstStyle/>
              <a:p>
                <a:endParaRPr lang="zh-CN" altLang="en-US"/>
              </a:p>
            </p:txBody>
          </p:sp>
          <p:sp>
            <p:nvSpPr>
              <p:cNvPr id="22577" name="Line 58"/>
              <p:cNvSpPr>
                <a:spLocks noChangeShapeType="1"/>
              </p:cNvSpPr>
              <p:nvPr/>
            </p:nvSpPr>
            <p:spPr bwMode="auto">
              <a:xfrm>
                <a:off x="1008" y="3360"/>
                <a:ext cx="720" cy="0"/>
              </a:xfrm>
              <a:prstGeom prst="line">
                <a:avLst/>
              </a:prstGeom>
              <a:noFill/>
              <a:ln w="38100">
                <a:solidFill>
                  <a:schemeClr val="tx1"/>
                </a:solidFill>
                <a:round/>
                <a:headEnd/>
                <a:tailEnd/>
              </a:ln>
            </p:spPr>
            <p:txBody>
              <a:bodyPr wrap="none" anchor="ctr"/>
              <a:lstStyle/>
              <a:p>
                <a:endParaRPr lang="zh-CN" altLang="en-US"/>
              </a:p>
            </p:txBody>
          </p:sp>
        </p:grpSp>
        <p:sp>
          <p:nvSpPr>
            <p:cNvPr id="22540" name="Text Box 59"/>
            <p:cNvSpPr txBox="1">
              <a:spLocks noChangeArrowheads="1"/>
            </p:cNvSpPr>
            <p:nvPr/>
          </p:nvSpPr>
          <p:spPr bwMode="auto">
            <a:xfrm>
              <a:off x="1949" y="3370"/>
              <a:ext cx="22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_</a:t>
              </a:r>
            </a:p>
          </p:txBody>
        </p:sp>
        <p:sp>
          <p:nvSpPr>
            <p:cNvPr id="22541" name="Text Box 60"/>
            <p:cNvSpPr txBox="1">
              <a:spLocks noChangeArrowheads="1"/>
            </p:cNvSpPr>
            <p:nvPr/>
          </p:nvSpPr>
          <p:spPr bwMode="auto">
            <a:xfrm>
              <a:off x="2423" y="3634"/>
              <a:ext cx="244"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t>
              </a:r>
            </a:p>
          </p:txBody>
        </p:sp>
        <p:sp>
          <p:nvSpPr>
            <p:cNvPr id="22542" name="Line 61"/>
            <p:cNvSpPr>
              <a:spLocks noChangeShapeType="1"/>
            </p:cNvSpPr>
            <p:nvPr/>
          </p:nvSpPr>
          <p:spPr bwMode="auto">
            <a:xfrm>
              <a:off x="1800" y="3994"/>
              <a:ext cx="144" cy="0"/>
            </a:xfrm>
            <a:prstGeom prst="line">
              <a:avLst/>
            </a:prstGeom>
            <a:noFill/>
            <a:ln w="38100">
              <a:solidFill>
                <a:schemeClr val="tx1"/>
              </a:solidFill>
              <a:round/>
              <a:headEnd/>
              <a:tailEnd/>
            </a:ln>
          </p:spPr>
          <p:txBody>
            <a:bodyPr wrap="none" anchor="ctr"/>
            <a:lstStyle/>
            <a:p>
              <a:endParaRPr lang="zh-CN" altLang="en-US"/>
            </a:p>
          </p:txBody>
        </p:sp>
        <p:sp>
          <p:nvSpPr>
            <p:cNvPr id="22543" name="Line 62"/>
            <p:cNvSpPr>
              <a:spLocks noChangeShapeType="1"/>
            </p:cNvSpPr>
            <p:nvPr/>
          </p:nvSpPr>
          <p:spPr bwMode="auto">
            <a:xfrm>
              <a:off x="2664" y="3826"/>
              <a:ext cx="144" cy="0"/>
            </a:xfrm>
            <a:prstGeom prst="line">
              <a:avLst/>
            </a:prstGeom>
            <a:noFill/>
            <a:ln w="38100">
              <a:solidFill>
                <a:schemeClr val="tx1"/>
              </a:solidFill>
              <a:round/>
              <a:headEnd/>
              <a:tailEnd/>
            </a:ln>
          </p:spPr>
          <p:txBody>
            <a:bodyPr wrap="none" anchor="ctr"/>
            <a:lstStyle/>
            <a:p>
              <a:endParaRPr lang="zh-CN" altLang="en-US"/>
            </a:p>
          </p:txBody>
        </p:sp>
        <p:sp>
          <p:nvSpPr>
            <p:cNvPr id="22544" name="Line 63"/>
            <p:cNvSpPr>
              <a:spLocks noChangeShapeType="1"/>
            </p:cNvSpPr>
            <p:nvPr/>
          </p:nvSpPr>
          <p:spPr bwMode="auto">
            <a:xfrm>
              <a:off x="1800" y="3610"/>
              <a:ext cx="144" cy="0"/>
            </a:xfrm>
            <a:prstGeom prst="line">
              <a:avLst/>
            </a:prstGeom>
            <a:noFill/>
            <a:ln w="38100">
              <a:solidFill>
                <a:schemeClr val="tx1"/>
              </a:solidFill>
              <a:round/>
              <a:headEnd/>
              <a:tailEnd/>
            </a:ln>
          </p:spPr>
          <p:txBody>
            <a:bodyPr wrap="none" anchor="ctr"/>
            <a:lstStyle/>
            <a:p>
              <a:endParaRPr lang="zh-CN" altLang="en-US"/>
            </a:p>
          </p:txBody>
        </p:sp>
        <p:sp>
          <p:nvSpPr>
            <p:cNvPr id="22545" name="AutoShape 64"/>
            <p:cNvSpPr>
              <a:spLocks noChangeArrowheads="1"/>
            </p:cNvSpPr>
            <p:nvPr/>
          </p:nvSpPr>
          <p:spPr bwMode="auto">
            <a:xfrm rot="5400000">
              <a:off x="2112" y="3346"/>
              <a:ext cx="144" cy="144"/>
            </a:xfrm>
            <a:prstGeom prst="flowChartExtract">
              <a:avLst/>
            </a:prstGeom>
            <a:noFill/>
            <a:ln w="38100">
              <a:solidFill>
                <a:schemeClr val="tx1"/>
              </a:solidFill>
              <a:miter lim="800000"/>
              <a:headEnd/>
              <a:tailEnd/>
            </a:ln>
          </p:spPr>
          <p:txBody>
            <a:bodyPr wrap="none" anchor="ctr"/>
            <a:lstStyle/>
            <a:p>
              <a:endParaRPr lang="zh-CN" altLang="en-US"/>
            </a:p>
          </p:txBody>
        </p:sp>
        <p:graphicFrame>
          <p:nvGraphicFramePr>
            <p:cNvPr id="22531" name="Object 65"/>
            <p:cNvGraphicFramePr>
              <a:graphicFrameLocks noChangeAspect="1"/>
            </p:cNvGraphicFramePr>
            <p:nvPr/>
          </p:nvGraphicFramePr>
          <p:xfrm>
            <a:off x="2328" y="3298"/>
            <a:ext cx="336" cy="280"/>
          </p:xfrm>
          <a:graphic>
            <a:graphicData uri="http://schemas.openxmlformats.org/presentationml/2006/ole">
              <p:oleObj spid="_x0000_s305155" name="公式" r:id="rId5" imgW="152202" imgH="126835" progId="Equation.3">
                <p:embed/>
              </p:oleObj>
            </a:graphicData>
          </a:graphic>
        </p:graphicFrame>
        <p:sp>
          <p:nvSpPr>
            <p:cNvPr id="22546" name="Text Box 66"/>
            <p:cNvSpPr txBox="1">
              <a:spLocks noChangeArrowheads="1"/>
            </p:cNvSpPr>
            <p:nvPr/>
          </p:nvSpPr>
          <p:spPr bwMode="auto">
            <a:xfrm>
              <a:off x="2146" y="3682"/>
              <a:ext cx="27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a:t>
              </a:r>
            </a:p>
          </p:txBody>
        </p:sp>
        <p:sp>
          <p:nvSpPr>
            <p:cNvPr id="22547" name="Oval 67"/>
            <p:cNvSpPr>
              <a:spLocks noChangeArrowheads="1"/>
            </p:cNvSpPr>
            <p:nvPr/>
          </p:nvSpPr>
          <p:spPr bwMode="auto">
            <a:xfrm>
              <a:off x="1142" y="3586"/>
              <a:ext cx="48"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2548" name="Text Box 68"/>
            <p:cNvSpPr txBox="1">
              <a:spLocks noChangeArrowheads="1"/>
            </p:cNvSpPr>
            <p:nvPr/>
          </p:nvSpPr>
          <p:spPr bwMode="auto">
            <a:xfrm>
              <a:off x="3025" y="3425"/>
              <a:ext cx="460" cy="365"/>
            </a:xfrm>
            <a:prstGeom prst="rect">
              <a:avLst/>
            </a:prstGeom>
            <a:noFill/>
            <a:ln w="38100">
              <a:noFill/>
              <a:miter lim="800000"/>
              <a:headEnd/>
              <a:tailEnd/>
            </a:ln>
          </p:spPr>
          <p:txBody>
            <a:bodyPr>
              <a:spAutoFit/>
            </a:bodyPr>
            <a:lstStyle/>
            <a:p>
              <a:pPr>
                <a:spcBef>
                  <a:spcPct val="50000"/>
                </a:spcBef>
              </a:pPr>
              <a:r>
                <a:rPr lang="en-US" altLang="zh-CN" sz="3200" b="1" i="1" dirty="0" err="1" smtClean="0">
                  <a:ea typeface="楷体_GB2312" pitchFamily="49" charset="-122"/>
                </a:rPr>
                <a:t>v</a:t>
              </a:r>
              <a:r>
                <a:rPr lang="en-US" altLang="zh-CN" sz="3200" b="1" baseline="-25000" dirty="0" err="1" smtClean="0">
                  <a:ea typeface="楷体_GB2312" pitchFamily="49" charset="-122"/>
                </a:rPr>
                <a:t>o</a:t>
              </a:r>
              <a:endParaRPr lang="en-US" altLang="zh-CN" sz="3200" b="1" dirty="0">
                <a:ea typeface="楷体_GB2312" pitchFamily="49" charset="-122"/>
              </a:endParaRPr>
            </a:p>
          </p:txBody>
        </p:sp>
        <p:sp>
          <p:nvSpPr>
            <p:cNvPr id="22549" name="Text Box 69"/>
            <p:cNvSpPr txBox="1">
              <a:spLocks noChangeArrowheads="1"/>
            </p:cNvSpPr>
            <p:nvPr/>
          </p:nvSpPr>
          <p:spPr bwMode="auto">
            <a:xfrm>
              <a:off x="998" y="4135"/>
              <a:ext cx="274" cy="365"/>
            </a:xfrm>
            <a:prstGeom prst="rect">
              <a:avLst/>
            </a:prstGeom>
            <a:noFill/>
            <a:ln w="9525">
              <a:noFill/>
              <a:miter lim="800000"/>
              <a:headEnd/>
              <a:tailEnd/>
            </a:ln>
          </p:spPr>
          <p:txBody>
            <a:bodyPr>
              <a:spAutoFit/>
            </a:bodyPr>
            <a:lstStyle/>
            <a:p>
              <a:pPr eaLnBrk="0" hangingPunct="0">
                <a:spcBef>
                  <a:spcPct val="50000"/>
                </a:spcBef>
              </a:pPr>
              <a:endParaRPr lang="zh-CN" altLang="zh-CN" sz="3200" b="1">
                <a:ea typeface="楷体_GB2312" pitchFamily="49" charset="-122"/>
              </a:endParaRPr>
            </a:p>
          </p:txBody>
        </p:sp>
        <p:sp>
          <p:nvSpPr>
            <p:cNvPr id="22550" name="Line 70"/>
            <p:cNvSpPr>
              <a:spLocks noChangeShapeType="1"/>
            </p:cNvSpPr>
            <p:nvPr/>
          </p:nvSpPr>
          <p:spPr bwMode="auto">
            <a:xfrm>
              <a:off x="1198" y="3612"/>
              <a:ext cx="672" cy="0"/>
            </a:xfrm>
            <a:prstGeom prst="line">
              <a:avLst/>
            </a:prstGeom>
            <a:noFill/>
            <a:ln w="38100">
              <a:solidFill>
                <a:srgbClr val="000000"/>
              </a:solidFill>
              <a:round/>
              <a:headEnd/>
              <a:tailEnd/>
            </a:ln>
          </p:spPr>
          <p:txBody>
            <a:bodyPr wrap="none" anchor="ctr"/>
            <a:lstStyle/>
            <a:p>
              <a:endParaRPr lang="zh-CN" altLang="en-US"/>
            </a:p>
          </p:txBody>
        </p:sp>
        <p:sp>
          <p:nvSpPr>
            <p:cNvPr id="22551" name="Line 71"/>
            <p:cNvSpPr>
              <a:spLocks noChangeShapeType="1"/>
            </p:cNvSpPr>
            <p:nvPr/>
          </p:nvSpPr>
          <p:spPr bwMode="auto">
            <a:xfrm>
              <a:off x="1372" y="3996"/>
              <a:ext cx="516" cy="0"/>
            </a:xfrm>
            <a:prstGeom prst="line">
              <a:avLst/>
            </a:prstGeom>
            <a:noFill/>
            <a:ln w="38100">
              <a:solidFill>
                <a:srgbClr val="000000"/>
              </a:solidFill>
              <a:round/>
              <a:headEnd/>
              <a:tailEnd/>
            </a:ln>
          </p:spPr>
          <p:txBody>
            <a:bodyPr wrap="none" anchor="ctr"/>
            <a:lstStyle/>
            <a:p>
              <a:endParaRPr lang="zh-CN" altLang="en-US"/>
            </a:p>
          </p:txBody>
        </p:sp>
        <p:sp>
          <p:nvSpPr>
            <p:cNvPr id="22552" name="Line 72"/>
            <p:cNvSpPr>
              <a:spLocks noChangeShapeType="1"/>
            </p:cNvSpPr>
            <p:nvPr/>
          </p:nvSpPr>
          <p:spPr bwMode="auto">
            <a:xfrm>
              <a:off x="1384" y="3990"/>
              <a:ext cx="0" cy="264"/>
            </a:xfrm>
            <a:prstGeom prst="line">
              <a:avLst/>
            </a:prstGeom>
            <a:noFill/>
            <a:ln w="38100">
              <a:solidFill>
                <a:srgbClr val="000000"/>
              </a:solidFill>
              <a:round/>
              <a:headEnd/>
              <a:tailEnd/>
            </a:ln>
          </p:spPr>
          <p:txBody>
            <a:bodyPr wrap="none" anchor="ctr"/>
            <a:lstStyle/>
            <a:p>
              <a:endParaRPr lang="zh-CN" altLang="en-US"/>
            </a:p>
          </p:txBody>
        </p:sp>
        <p:sp>
          <p:nvSpPr>
            <p:cNvPr id="22553" name="Line 73"/>
            <p:cNvSpPr>
              <a:spLocks noChangeShapeType="1"/>
            </p:cNvSpPr>
            <p:nvPr/>
          </p:nvSpPr>
          <p:spPr bwMode="auto">
            <a:xfrm>
              <a:off x="1282" y="4254"/>
              <a:ext cx="198" cy="0"/>
            </a:xfrm>
            <a:prstGeom prst="line">
              <a:avLst/>
            </a:prstGeom>
            <a:noFill/>
            <a:ln w="38100">
              <a:solidFill>
                <a:srgbClr val="000000"/>
              </a:solidFill>
              <a:round/>
              <a:headEnd/>
              <a:tailEnd/>
            </a:ln>
          </p:spPr>
          <p:txBody>
            <a:bodyPr wrap="none" anchor="ctr"/>
            <a:lstStyle/>
            <a:p>
              <a:endParaRPr lang="zh-CN" altLang="en-US"/>
            </a:p>
          </p:txBody>
        </p:sp>
        <p:sp>
          <p:nvSpPr>
            <p:cNvPr id="22554" name="Rectangle 74"/>
            <p:cNvSpPr>
              <a:spLocks noChangeArrowheads="1"/>
            </p:cNvSpPr>
            <p:nvPr/>
          </p:nvSpPr>
          <p:spPr bwMode="auto">
            <a:xfrm>
              <a:off x="1492" y="3954"/>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55" name="Rectangle 75"/>
            <p:cNvSpPr>
              <a:spLocks noChangeArrowheads="1"/>
            </p:cNvSpPr>
            <p:nvPr/>
          </p:nvSpPr>
          <p:spPr bwMode="auto">
            <a:xfrm>
              <a:off x="1456" y="3570"/>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56" name="Line 76"/>
            <p:cNvSpPr>
              <a:spLocks noChangeShapeType="1"/>
            </p:cNvSpPr>
            <p:nvPr/>
          </p:nvSpPr>
          <p:spPr bwMode="auto">
            <a:xfrm>
              <a:off x="1817" y="2639"/>
              <a:ext cx="2" cy="964"/>
            </a:xfrm>
            <a:prstGeom prst="line">
              <a:avLst/>
            </a:prstGeom>
            <a:noFill/>
            <a:ln w="38100">
              <a:solidFill>
                <a:srgbClr val="000000"/>
              </a:solidFill>
              <a:round/>
              <a:headEnd/>
              <a:tailEnd/>
            </a:ln>
          </p:spPr>
          <p:txBody>
            <a:bodyPr wrap="none" anchor="ctr"/>
            <a:lstStyle/>
            <a:p>
              <a:endParaRPr lang="zh-CN" altLang="en-US"/>
            </a:p>
          </p:txBody>
        </p:sp>
        <p:sp>
          <p:nvSpPr>
            <p:cNvPr id="22557" name="Line 77"/>
            <p:cNvSpPr>
              <a:spLocks noChangeShapeType="1"/>
            </p:cNvSpPr>
            <p:nvPr/>
          </p:nvSpPr>
          <p:spPr bwMode="auto">
            <a:xfrm flipV="1">
              <a:off x="2746" y="3813"/>
              <a:ext cx="510" cy="6"/>
            </a:xfrm>
            <a:prstGeom prst="line">
              <a:avLst/>
            </a:prstGeom>
            <a:noFill/>
            <a:ln w="38100">
              <a:solidFill>
                <a:srgbClr val="000000"/>
              </a:solidFill>
              <a:round/>
              <a:headEnd/>
              <a:tailEnd/>
            </a:ln>
          </p:spPr>
          <p:txBody>
            <a:bodyPr wrap="none" anchor="ctr"/>
            <a:lstStyle/>
            <a:p>
              <a:endParaRPr lang="zh-CN" altLang="en-US"/>
            </a:p>
          </p:txBody>
        </p:sp>
        <p:sp>
          <p:nvSpPr>
            <p:cNvPr id="22558" name="Line 78"/>
            <p:cNvSpPr>
              <a:spLocks noChangeShapeType="1"/>
            </p:cNvSpPr>
            <p:nvPr/>
          </p:nvSpPr>
          <p:spPr bwMode="auto">
            <a:xfrm>
              <a:off x="1810" y="2640"/>
              <a:ext cx="1092" cy="0"/>
            </a:xfrm>
            <a:prstGeom prst="line">
              <a:avLst/>
            </a:prstGeom>
            <a:noFill/>
            <a:ln w="38100">
              <a:solidFill>
                <a:srgbClr val="000000"/>
              </a:solidFill>
              <a:round/>
              <a:headEnd/>
              <a:tailEnd/>
            </a:ln>
          </p:spPr>
          <p:txBody>
            <a:bodyPr wrap="none" anchor="ctr"/>
            <a:lstStyle/>
            <a:p>
              <a:endParaRPr lang="zh-CN" altLang="en-US"/>
            </a:p>
          </p:txBody>
        </p:sp>
        <p:sp>
          <p:nvSpPr>
            <p:cNvPr id="22559" name="Line 79"/>
            <p:cNvSpPr>
              <a:spLocks noChangeShapeType="1"/>
            </p:cNvSpPr>
            <p:nvPr/>
          </p:nvSpPr>
          <p:spPr bwMode="auto">
            <a:xfrm flipH="1">
              <a:off x="2902" y="2636"/>
              <a:ext cx="0" cy="1186"/>
            </a:xfrm>
            <a:prstGeom prst="line">
              <a:avLst/>
            </a:prstGeom>
            <a:noFill/>
            <a:ln w="38100">
              <a:solidFill>
                <a:srgbClr val="000000"/>
              </a:solidFill>
              <a:round/>
              <a:headEnd/>
              <a:tailEnd/>
            </a:ln>
          </p:spPr>
          <p:txBody>
            <a:bodyPr wrap="none" anchor="ctr"/>
            <a:lstStyle/>
            <a:p>
              <a:endParaRPr lang="zh-CN" altLang="en-US"/>
            </a:p>
          </p:txBody>
        </p:sp>
        <p:sp>
          <p:nvSpPr>
            <p:cNvPr id="22560" name="Line 80"/>
            <p:cNvSpPr>
              <a:spLocks noChangeShapeType="1"/>
            </p:cNvSpPr>
            <p:nvPr/>
          </p:nvSpPr>
          <p:spPr bwMode="auto">
            <a:xfrm>
              <a:off x="1816" y="2952"/>
              <a:ext cx="1080" cy="0"/>
            </a:xfrm>
            <a:prstGeom prst="line">
              <a:avLst/>
            </a:prstGeom>
            <a:noFill/>
            <a:ln w="38100">
              <a:solidFill>
                <a:srgbClr val="000000"/>
              </a:solidFill>
              <a:round/>
              <a:headEnd/>
              <a:tailEnd/>
            </a:ln>
          </p:spPr>
          <p:txBody>
            <a:bodyPr wrap="none" anchor="ctr"/>
            <a:lstStyle/>
            <a:p>
              <a:endParaRPr lang="zh-CN" altLang="en-US"/>
            </a:p>
          </p:txBody>
        </p:sp>
        <p:sp>
          <p:nvSpPr>
            <p:cNvPr id="22561" name="Rectangle 81"/>
            <p:cNvSpPr>
              <a:spLocks noChangeArrowheads="1"/>
            </p:cNvSpPr>
            <p:nvPr/>
          </p:nvSpPr>
          <p:spPr bwMode="auto">
            <a:xfrm>
              <a:off x="2182" y="2907"/>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62" name="Rectangle 82"/>
            <p:cNvSpPr>
              <a:spLocks noChangeArrowheads="1"/>
            </p:cNvSpPr>
            <p:nvPr/>
          </p:nvSpPr>
          <p:spPr bwMode="auto">
            <a:xfrm>
              <a:off x="2038" y="2595"/>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63" name="Text Box 83"/>
            <p:cNvSpPr txBox="1">
              <a:spLocks noChangeArrowheads="1"/>
            </p:cNvSpPr>
            <p:nvPr/>
          </p:nvSpPr>
          <p:spPr bwMode="auto">
            <a:xfrm>
              <a:off x="1331" y="3228"/>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22564" name="Text Box 84"/>
            <p:cNvSpPr txBox="1">
              <a:spLocks noChangeArrowheads="1"/>
            </p:cNvSpPr>
            <p:nvPr/>
          </p:nvSpPr>
          <p:spPr bwMode="auto">
            <a:xfrm>
              <a:off x="2088" y="2955"/>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F1</a:t>
              </a:r>
              <a:endParaRPr lang="en-US" altLang="zh-CN" sz="2800" b="1">
                <a:ea typeface="楷体_GB2312" pitchFamily="49" charset="-122"/>
              </a:endParaRPr>
            </a:p>
          </p:txBody>
        </p:sp>
        <p:sp>
          <p:nvSpPr>
            <p:cNvPr id="22565" name="Text Box 85"/>
            <p:cNvSpPr txBox="1">
              <a:spLocks noChangeArrowheads="1"/>
            </p:cNvSpPr>
            <p:nvPr/>
          </p:nvSpPr>
          <p:spPr bwMode="auto">
            <a:xfrm>
              <a:off x="1924" y="2243"/>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F2</a:t>
              </a:r>
              <a:endParaRPr lang="en-US" altLang="zh-CN" sz="2800" b="1">
                <a:ea typeface="楷体_GB2312" pitchFamily="49" charset="-122"/>
              </a:endParaRPr>
            </a:p>
          </p:txBody>
        </p:sp>
        <p:sp>
          <p:nvSpPr>
            <p:cNvPr id="22566" name="Text Box 86"/>
            <p:cNvSpPr txBox="1">
              <a:spLocks noChangeArrowheads="1"/>
            </p:cNvSpPr>
            <p:nvPr/>
          </p:nvSpPr>
          <p:spPr bwMode="auto">
            <a:xfrm>
              <a:off x="2419" y="2228"/>
              <a:ext cx="384"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D</a:t>
              </a:r>
            </a:p>
          </p:txBody>
        </p:sp>
        <p:sp>
          <p:nvSpPr>
            <p:cNvPr id="22567" name="Text Box 87"/>
            <p:cNvSpPr txBox="1">
              <a:spLocks noChangeArrowheads="1"/>
            </p:cNvSpPr>
            <p:nvPr/>
          </p:nvSpPr>
          <p:spPr bwMode="auto">
            <a:xfrm>
              <a:off x="1044" y="3216"/>
              <a:ext cx="468" cy="365"/>
            </a:xfrm>
            <a:prstGeom prst="rect">
              <a:avLst/>
            </a:prstGeom>
            <a:noFill/>
            <a:ln w="38100">
              <a:noFill/>
              <a:miter lim="800000"/>
              <a:headEnd/>
              <a:tailEnd/>
            </a:ln>
          </p:spPr>
          <p:txBody>
            <a:bodyPr>
              <a:spAutoFit/>
            </a:bodyPr>
            <a:lstStyle/>
            <a:p>
              <a:pPr eaLnBrk="0" hangingPunct="0">
                <a:spcBef>
                  <a:spcPct val="50000"/>
                </a:spcBef>
              </a:pPr>
              <a:r>
                <a:rPr lang="en-US" altLang="zh-CN" sz="3200" b="1" i="1" dirty="0" smtClean="0">
                  <a:ea typeface="楷体_GB2312" pitchFamily="49" charset="-122"/>
                </a:rPr>
                <a:t>v</a:t>
              </a:r>
              <a:r>
                <a:rPr lang="en-US" altLang="zh-CN" sz="3200" b="1" baseline="-25000" dirty="0" smtClean="0">
                  <a:ea typeface="楷体_GB2312" pitchFamily="49" charset="-122"/>
                </a:rPr>
                <a:t>i</a:t>
              </a:r>
              <a:endParaRPr lang="en-US" altLang="zh-CN" sz="3200" b="1" dirty="0">
                <a:ea typeface="楷体_GB2312" pitchFamily="49" charset="-122"/>
              </a:endParaRPr>
            </a:p>
          </p:txBody>
        </p:sp>
        <p:sp>
          <p:nvSpPr>
            <p:cNvPr id="22568" name="Text Box 88"/>
            <p:cNvSpPr txBox="1">
              <a:spLocks noChangeArrowheads="1"/>
            </p:cNvSpPr>
            <p:nvPr/>
          </p:nvSpPr>
          <p:spPr bwMode="auto">
            <a:xfrm>
              <a:off x="1840" y="3816"/>
              <a:ext cx="480" cy="327"/>
            </a:xfrm>
            <a:prstGeom prst="rect">
              <a:avLst/>
            </a:prstGeom>
            <a:noFill/>
            <a:ln w="38100">
              <a:noFill/>
              <a:miter lim="800000"/>
              <a:headEnd/>
              <a:tailEnd/>
            </a:ln>
          </p:spPr>
          <p:txBody>
            <a:bodyPr>
              <a:spAutoFit/>
            </a:bodyPr>
            <a:lstStyle/>
            <a:p>
              <a:pPr algn="ctr">
                <a:spcBef>
                  <a:spcPct val="50000"/>
                </a:spcBef>
              </a:pPr>
              <a:r>
                <a:rPr lang="en-US" altLang="zh-CN" sz="2800" b="1">
                  <a:ea typeface="楷体_GB2312" pitchFamily="49" charset="-122"/>
                </a:rPr>
                <a:t>+</a:t>
              </a:r>
            </a:p>
          </p:txBody>
        </p:sp>
        <p:sp>
          <p:nvSpPr>
            <p:cNvPr id="22569" name="Oval 89"/>
            <p:cNvSpPr>
              <a:spLocks noChangeArrowheads="1"/>
            </p:cNvSpPr>
            <p:nvPr/>
          </p:nvSpPr>
          <p:spPr bwMode="auto">
            <a:xfrm>
              <a:off x="3268" y="3792"/>
              <a:ext cx="47"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2570" name="Oval 90"/>
            <p:cNvSpPr>
              <a:spLocks noChangeArrowheads="1"/>
            </p:cNvSpPr>
            <p:nvPr/>
          </p:nvSpPr>
          <p:spPr bwMode="auto">
            <a:xfrm>
              <a:off x="1792" y="3588"/>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571" name="Oval 91"/>
            <p:cNvSpPr>
              <a:spLocks noChangeArrowheads="1"/>
            </p:cNvSpPr>
            <p:nvPr/>
          </p:nvSpPr>
          <p:spPr bwMode="auto">
            <a:xfrm>
              <a:off x="1792" y="2916"/>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572" name="Oval 92"/>
            <p:cNvSpPr>
              <a:spLocks noChangeArrowheads="1"/>
            </p:cNvSpPr>
            <p:nvPr/>
          </p:nvSpPr>
          <p:spPr bwMode="auto">
            <a:xfrm>
              <a:off x="2884" y="2928"/>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573" name="Oval 93"/>
            <p:cNvSpPr>
              <a:spLocks noChangeArrowheads="1"/>
            </p:cNvSpPr>
            <p:nvPr/>
          </p:nvSpPr>
          <p:spPr bwMode="auto">
            <a:xfrm>
              <a:off x="2872" y="3792"/>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grpSp>
      <p:sp>
        <p:nvSpPr>
          <p:cNvPr id="341086" name="Text Box 94"/>
          <p:cNvSpPr txBox="1">
            <a:spLocks noChangeArrowheads="1"/>
          </p:cNvSpPr>
          <p:nvPr/>
        </p:nvSpPr>
        <p:spPr bwMode="auto">
          <a:xfrm>
            <a:off x="3600450" y="2420938"/>
            <a:ext cx="2087563" cy="519112"/>
          </a:xfrm>
          <a:prstGeom prst="rect">
            <a:avLst/>
          </a:prstGeom>
          <a:noFill/>
          <a:ln w="9525">
            <a:noFill/>
            <a:miter lim="800000"/>
            <a:headEnd/>
            <a:tailEnd/>
          </a:ln>
        </p:spPr>
        <p:txBody>
          <a:bodyPr>
            <a:spAutoFit/>
          </a:bodyPr>
          <a:lstStyle/>
          <a:p>
            <a:pPr>
              <a:spcBef>
                <a:spcPct val="50000"/>
              </a:spcBef>
            </a:pPr>
            <a:r>
              <a:rPr lang="zh-CN" altLang="en-US" sz="2800" b="1">
                <a:solidFill>
                  <a:schemeClr val="accent2"/>
                </a:solidFill>
              </a:rPr>
              <a:t>电路等效为</a:t>
            </a:r>
          </a:p>
        </p:txBody>
      </p:sp>
      <p:sp>
        <p:nvSpPr>
          <p:cNvPr id="22537" name="Text Box 95"/>
          <p:cNvSpPr txBox="1">
            <a:spLocks noChangeArrowheads="1"/>
          </p:cNvSpPr>
          <p:nvPr/>
        </p:nvSpPr>
        <p:spPr bwMode="auto">
          <a:xfrm>
            <a:off x="179388" y="188913"/>
            <a:ext cx="8712200" cy="519112"/>
          </a:xfrm>
          <a:prstGeom prst="rect">
            <a:avLst/>
          </a:prstGeom>
          <a:noFill/>
          <a:ln w="9525">
            <a:noFill/>
            <a:miter lim="800000"/>
            <a:headEnd/>
            <a:tailEnd/>
          </a:ln>
        </p:spPr>
        <p:txBody>
          <a:bodyPr>
            <a:spAutoFit/>
          </a:bodyPr>
          <a:lstStyle/>
          <a:p>
            <a:pPr>
              <a:spcBef>
                <a:spcPct val="50000"/>
              </a:spcBef>
            </a:pPr>
            <a:r>
              <a:rPr lang="zh-CN" altLang="en-US" sz="2800" b="1" dirty="0">
                <a:ea typeface="楷体_GB2312" pitchFamily="49" charset="-122"/>
              </a:rPr>
              <a:t>练习：分析下图所示电路中</a:t>
            </a:r>
            <a:r>
              <a:rPr lang="zh-CN" altLang="en-US" sz="2800" b="1" dirty="0" smtClean="0">
                <a:ea typeface="楷体_GB2312" pitchFamily="49" charset="-122"/>
              </a:rPr>
              <a:t>，</a:t>
            </a:r>
            <a:r>
              <a:rPr lang="en-US" altLang="zh-CN" sz="2800" b="1" i="1" dirty="0" err="1" smtClean="0">
                <a:ea typeface="楷体_GB2312" pitchFamily="49" charset="-122"/>
              </a:rPr>
              <a:t>v</a:t>
            </a:r>
            <a:r>
              <a:rPr lang="en-US" altLang="zh-CN" sz="2800" b="1" baseline="-20000" dirty="0" err="1" smtClean="0">
                <a:ea typeface="楷体_GB2312" pitchFamily="49" charset="-122"/>
              </a:rPr>
              <a:t>o</a:t>
            </a:r>
            <a:r>
              <a:rPr lang="zh-CN" altLang="en-US" sz="2800" b="1" dirty="0" smtClean="0">
                <a:ea typeface="楷体_GB2312" pitchFamily="49" charset="-122"/>
              </a:rPr>
              <a:t>与</a:t>
            </a:r>
            <a:r>
              <a:rPr lang="en-US" altLang="zh-CN" sz="2800" b="1" i="1" dirty="0" smtClean="0">
                <a:ea typeface="楷体_GB2312" pitchFamily="49" charset="-122"/>
              </a:rPr>
              <a:t>v</a:t>
            </a:r>
            <a:r>
              <a:rPr lang="en-US" altLang="zh-CN" sz="2800" b="1" baseline="-20000" dirty="0" smtClean="0">
                <a:ea typeface="楷体_GB2312" pitchFamily="49" charset="-122"/>
              </a:rPr>
              <a:t>i</a:t>
            </a:r>
            <a:r>
              <a:rPr lang="zh-CN" altLang="en-US" sz="2800" b="1" dirty="0">
                <a:ea typeface="楷体_GB2312" pitchFamily="49" charset="-122"/>
              </a:rPr>
              <a:t>之间的关系式。</a:t>
            </a:r>
          </a:p>
        </p:txBody>
      </p:sp>
      <p:sp>
        <p:nvSpPr>
          <p:cNvPr id="341088" name="Rectangle 96"/>
          <p:cNvSpPr>
            <a:spLocks noChangeArrowheads="1"/>
          </p:cNvSpPr>
          <p:nvPr/>
        </p:nvSpPr>
        <p:spPr bwMode="auto">
          <a:xfrm>
            <a:off x="7429500" y="849313"/>
            <a:ext cx="1017588" cy="457200"/>
          </a:xfrm>
          <a:prstGeom prst="rect">
            <a:avLst/>
          </a:prstGeom>
          <a:noFill/>
          <a:ln w="9525">
            <a:noFill/>
            <a:miter lim="800000"/>
            <a:headEnd/>
            <a:tailEnd/>
          </a:ln>
        </p:spPr>
        <p:txBody>
          <a:bodyPr wrap="none">
            <a:spAutoFit/>
          </a:bodyPr>
          <a:lstStyle/>
          <a:p>
            <a:r>
              <a:rPr lang="en-US" altLang="zh-CN" sz="2400" b="1" i="1"/>
              <a:t>D</a:t>
            </a:r>
            <a:r>
              <a:rPr lang="zh-CN" altLang="en-US" sz="2400" b="1"/>
              <a:t>导通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0996"/>
                                        </p:tgtEl>
                                        <p:attrNameLst>
                                          <p:attrName>style.visibility</p:attrName>
                                        </p:attrNameLst>
                                      </p:cBhvr>
                                      <p:to>
                                        <p:strVal val="visible"/>
                                      </p:to>
                                    </p:set>
                                    <p:animEffect transition="in" filter="blinds(horizontal)">
                                      <p:cBhvr>
                                        <p:cTn id="7" dur="500"/>
                                        <p:tgtEl>
                                          <p:spTgt spid="340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1088"/>
                                        </p:tgtEl>
                                        <p:attrNameLst>
                                          <p:attrName>style.visibility</p:attrName>
                                        </p:attrNameLst>
                                      </p:cBhvr>
                                      <p:to>
                                        <p:strVal val="visible"/>
                                      </p:to>
                                    </p:set>
                                    <p:animEffect transition="in" filter="box(in)">
                                      <p:cBhvr>
                                        <p:cTn id="12" dur="500"/>
                                        <p:tgtEl>
                                          <p:spTgt spid="3410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1086"/>
                                        </p:tgtEl>
                                        <p:attrNameLst>
                                          <p:attrName>style.visibility</p:attrName>
                                        </p:attrNameLst>
                                      </p:cBhvr>
                                      <p:to>
                                        <p:strVal val="visible"/>
                                      </p:to>
                                    </p:set>
                                    <p:animEffect transition="in" filter="box(in)">
                                      <p:cBhvr>
                                        <p:cTn id="17" dur="500"/>
                                        <p:tgtEl>
                                          <p:spTgt spid="341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0997"/>
                                        </p:tgtEl>
                                        <p:attrNameLst>
                                          <p:attrName>style.visibility</p:attrName>
                                        </p:attrNameLst>
                                      </p:cBhvr>
                                      <p:to>
                                        <p:strVal val="visible"/>
                                      </p:to>
                                    </p:set>
                                    <p:animEffect transition="in" filter="blinds(horizontal)">
                                      <p:cBhvr>
                                        <p:cTn id="27" dur="500"/>
                                        <p:tgtEl>
                                          <p:spTgt spid="340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p:bldP spid="341086" grpId="0"/>
      <p:bldP spid="3410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5" name="Object 5"/>
          <p:cNvGraphicFramePr>
            <a:graphicFrameLocks noChangeAspect="1"/>
          </p:cNvGraphicFramePr>
          <p:nvPr/>
        </p:nvGraphicFramePr>
        <p:xfrm>
          <a:off x="5729288" y="3136900"/>
          <a:ext cx="2016125" cy="1371600"/>
        </p:xfrm>
        <a:graphic>
          <a:graphicData uri="http://schemas.openxmlformats.org/presentationml/2006/ole">
            <p:oleObj spid="_x0000_s176130" name="Equation" r:id="rId5" imgW="914400" imgH="622080" progId="Equation.DSMT4">
              <p:embed/>
            </p:oleObj>
          </a:graphicData>
        </a:graphic>
      </p:graphicFrame>
      <p:graphicFrame>
        <p:nvGraphicFramePr>
          <p:cNvPr id="112646" name="Object 6"/>
          <p:cNvGraphicFramePr>
            <a:graphicFrameLocks noChangeAspect="1"/>
          </p:cNvGraphicFramePr>
          <p:nvPr/>
        </p:nvGraphicFramePr>
        <p:xfrm>
          <a:off x="5715000" y="1879600"/>
          <a:ext cx="2298700" cy="1346200"/>
        </p:xfrm>
        <a:graphic>
          <a:graphicData uri="http://schemas.openxmlformats.org/presentationml/2006/ole">
            <p:oleObj spid="_x0000_s176131" name="Equation" r:id="rId6" imgW="1054080" imgH="622080" progId="Equation.DSMT4">
              <p:embed/>
            </p:oleObj>
          </a:graphicData>
        </a:graphic>
      </p:graphicFrame>
      <p:graphicFrame>
        <p:nvGraphicFramePr>
          <p:cNvPr id="112647" name="Object 7"/>
          <p:cNvGraphicFramePr>
            <a:graphicFrameLocks noChangeAspect="1"/>
          </p:cNvGraphicFramePr>
          <p:nvPr/>
        </p:nvGraphicFramePr>
        <p:xfrm>
          <a:off x="5775325" y="977900"/>
          <a:ext cx="1555750" cy="812800"/>
        </p:xfrm>
        <a:graphic>
          <a:graphicData uri="http://schemas.openxmlformats.org/presentationml/2006/ole">
            <p:oleObj spid="_x0000_s176132" name="Equation" r:id="rId7" imgW="622080" imgH="330120" progId="Equation.DSMT4">
              <p:embed/>
            </p:oleObj>
          </a:graphicData>
        </a:graphic>
      </p:graphicFrame>
      <p:graphicFrame>
        <p:nvGraphicFramePr>
          <p:cNvPr id="112650" name="Object 10"/>
          <p:cNvGraphicFramePr>
            <a:graphicFrameLocks noChangeAspect="1"/>
          </p:cNvGraphicFramePr>
          <p:nvPr/>
        </p:nvGraphicFramePr>
        <p:xfrm>
          <a:off x="1095375" y="3924300"/>
          <a:ext cx="3306763" cy="1422400"/>
        </p:xfrm>
        <a:graphic>
          <a:graphicData uri="http://schemas.openxmlformats.org/presentationml/2006/ole">
            <p:oleObj spid="_x0000_s176133" name="Equation" r:id="rId8" imgW="1447560" imgH="622080" progId="Equation.DSMT4">
              <p:embed/>
            </p:oleObj>
          </a:graphicData>
        </a:graphic>
      </p:graphicFrame>
      <p:sp>
        <p:nvSpPr>
          <p:cNvPr id="112699" name="Text Box 59"/>
          <p:cNvSpPr txBox="1">
            <a:spLocks noChangeArrowheads="1"/>
          </p:cNvSpPr>
          <p:nvPr/>
        </p:nvSpPr>
        <p:spPr bwMode="auto">
          <a:xfrm>
            <a:off x="4860925" y="4786313"/>
            <a:ext cx="4283075" cy="519112"/>
          </a:xfrm>
          <a:prstGeom prst="rect">
            <a:avLst/>
          </a:prstGeom>
          <a:noFill/>
          <a:ln w="9525">
            <a:noFill/>
            <a:miter lim="800000"/>
            <a:headEnd/>
            <a:tailEnd/>
          </a:ln>
        </p:spPr>
        <p:txBody>
          <a:bodyPr>
            <a:spAutoFit/>
          </a:bodyPr>
          <a:lstStyle/>
          <a:p>
            <a:pPr>
              <a:spcBef>
                <a:spcPct val="50000"/>
              </a:spcBef>
            </a:pPr>
            <a:r>
              <a:rPr lang="en-US" altLang="zh-CN" sz="2800" b="1" i="1">
                <a:sym typeface="Symbol" pitchFamily="18" charset="2"/>
              </a:rPr>
              <a:t></a:t>
            </a:r>
            <a:r>
              <a:rPr lang="en-US" altLang="zh-CN" sz="2800" b="1">
                <a:sym typeface="Symbol" pitchFamily="18" charset="2"/>
              </a:rPr>
              <a:t> </a:t>
            </a:r>
            <a:r>
              <a:rPr lang="en-US" altLang="zh-CN" sz="2800" b="1" i="1">
                <a:sym typeface="Symbol" pitchFamily="18" charset="2"/>
              </a:rPr>
              <a:t>=RC</a:t>
            </a:r>
            <a:r>
              <a:rPr lang="en-US" altLang="zh-CN" sz="2800" i="1">
                <a:sym typeface="Symbol" pitchFamily="18" charset="2"/>
              </a:rPr>
              <a:t>——</a:t>
            </a:r>
            <a:r>
              <a:rPr lang="zh-CN" altLang="en-US" sz="2800" b="1">
                <a:ea typeface="楷体_GB2312" pitchFamily="49" charset="-122"/>
                <a:sym typeface="Symbol" pitchFamily="18" charset="2"/>
              </a:rPr>
              <a:t>微分时间常数</a:t>
            </a:r>
            <a:endParaRPr lang="zh-CN" altLang="en-US" sz="2800" b="1">
              <a:ea typeface="楷体_GB2312" pitchFamily="49" charset="-122"/>
            </a:endParaRPr>
          </a:p>
        </p:txBody>
      </p:sp>
      <p:sp>
        <p:nvSpPr>
          <p:cNvPr id="45066" name="Text Box 60"/>
          <p:cNvSpPr txBox="1">
            <a:spLocks noChangeArrowheads="1"/>
          </p:cNvSpPr>
          <p:nvPr/>
        </p:nvSpPr>
        <p:spPr bwMode="auto">
          <a:xfrm>
            <a:off x="684213" y="333375"/>
            <a:ext cx="2916237"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ea typeface="楷体_GB2312" pitchFamily="49" charset="-122"/>
              </a:rPr>
              <a:t>2. </a:t>
            </a:r>
            <a:r>
              <a:rPr lang="zh-CN" altLang="en-US" sz="2800" b="1" dirty="0" smtClean="0">
                <a:solidFill>
                  <a:srgbClr val="FF0000"/>
                </a:solidFill>
                <a:ea typeface="楷体_GB2312" pitchFamily="49" charset="-122"/>
              </a:rPr>
              <a:t>微分电路</a:t>
            </a:r>
            <a:endParaRPr lang="zh-CN" altLang="en-US" sz="2800" b="1" dirty="0">
              <a:solidFill>
                <a:srgbClr val="FF0000"/>
              </a:solidFill>
              <a:ea typeface="楷体_GB2312" pitchFamily="49" charset="-122"/>
            </a:endParaRPr>
          </a:p>
        </p:txBody>
      </p:sp>
      <p:sp>
        <p:nvSpPr>
          <p:cNvPr id="45067" name="Rectangle 63"/>
          <p:cNvSpPr>
            <a:spLocks noChangeArrowheads="1"/>
          </p:cNvSpPr>
          <p:nvPr/>
        </p:nvSpPr>
        <p:spPr bwMode="auto">
          <a:xfrm>
            <a:off x="611188" y="2852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702" name="Object 62"/>
          <p:cNvGraphicFramePr>
            <a:graphicFrameLocks noChangeAspect="1"/>
          </p:cNvGraphicFramePr>
          <p:nvPr/>
        </p:nvGraphicFramePr>
        <p:xfrm>
          <a:off x="4611688" y="254000"/>
          <a:ext cx="2306637" cy="673100"/>
        </p:xfrm>
        <a:graphic>
          <a:graphicData uri="http://schemas.openxmlformats.org/presentationml/2006/ole">
            <p:oleObj spid="_x0000_s176134" name="Equation" r:id="rId9" imgW="3263760" imgH="952200" progId="Equation.DSMT4">
              <p:embed/>
            </p:oleObj>
          </a:graphicData>
        </a:graphic>
      </p:graphicFrame>
      <p:sp>
        <p:nvSpPr>
          <p:cNvPr id="53" name="Text Box 39"/>
          <p:cNvSpPr txBox="1">
            <a:spLocks noChangeArrowheads="1"/>
          </p:cNvSpPr>
          <p:nvPr/>
        </p:nvSpPr>
        <p:spPr bwMode="auto">
          <a:xfrm>
            <a:off x="181032" y="5532464"/>
            <a:ext cx="8915400" cy="1130760"/>
          </a:xfrm>
          <a:prstGeom prst="rect">
            <a:avLst/>
          </a:prstGeom>
          <a:solidFill>
            <a:schemeClr val="bg1"/>
          </a:solidFill>
          <a:ln w="9525" algn="ctr">
            <a:noFill/>
            <a:miter lim="800000"/>
            <a:headEnd/>
            <a:tailEnd/>
          </a:ln>
        </p:spPr>
        <p:txBody>
          <a:bodyPr lIns="90000" tIns="46800" rIns="90000" bIns="46800">
            <a:spAutoFit/>
          </a:bodyPr>
          <a:lstStyle/>
          <a:p>
            <a:pPr>
              <a:lnSpc>
                <a:spcPct val="150000"/>
              </a:lnSpc>
              <a:spcBef>
                <a:spcPct val="50000"/>
              </a:spcBef>
            </a:pPr>
            <a:r>
              <a:rPr lang="zh-CN" altLang="en-US" sz="2400" b="1" dirty="0"/>
              <a:t>输出电压</a:t>
            </a:r>
            <a:r>
              <a:rPr lang="en-US" altLang="zh-CN" sz="2400" b="1" dirty="0" err="1"/>
              <a:t>v</a:t>
            </a:r>
            <a:r>
              <a:rPr lang="en-US" altLang="zh-CN" sz="2400" b="1" baseline="-25000" dirty="0" err="1"/>
              <a:t>o</a:t>
            </a:r>
            <a:r>
              <a:rPr lang="zh-CN" altLang="en-US" sz="2400" b="1" dirty="0"/>
              <a:t>正比于输入电压</a:t>
            </a:r>
            <a:r>
              <a:rPr lang="en-US" altLang="zh-CN" sz="2400" b="1" dirty="0"/>
              <a:t>v</a:t>
            </a:r>
            <a:r>
              <a:rPr lang="en-US" altLang="zh-CN" sz="2400" b="1" baseline="-25000" dirty="0"/>
              <a:t>i</a:t>
            </a:r>
            <a:r>
              <a:rPr lang="zh-CN" altLang="en-US" sz="2400" b="1" dirty="0"/>
              <a:t>对时间的微分，其实质是流过电容电流</a:t>
            </a:r>
            <a:r>
              <a:rPr lang="en-US" altLang="zh-CN" sz="2400" b="1" dirty="0" err="1"/>
              <a:t>i</a:t>
            </a:r>
            <a:r>
              <a:rPr lang="en-US" altLang="zh-CN" sz="2400" b="1" baseline="-25000" dirty="0" err="1"/>
              <a:t>c</a:t>
            </a:r>
            <a:r>
              <a:rPr lang="zh-CN" altLang="en-US" sz="2400" b="1" dirty="0"/>
              <a:t>为电容两端电压</a:t>
            </a:r>
            <a:r>
              <a:rPr lang="en-US" altLang="zh-CN" sz="2400" b="1" dirty="0" err="1"/>
              <a:t>v</a:t>
            </a:r>
            <a:r>
              <a:rPr lang="en-US" altLang="zh-CN" sz="2400" b="1" baseline="-25000" dirty="0" err="1"/>
              <a:t>c</a:t>
            </a:r>
            <a:r>
              <a:rPr lang="zh-CN" altLang="en-US" sz="2400" b="1" dirty="0"/>
              <a:t>的微分。</a:t>
            </a:r>
          </a:p>
        </p:txBody>
      </p:sp>
      <p:grpSp>
        <p:nvGrpSpPr>
          <p:cNvPr id="2" name="Group 3"/>
          <p:cNvGrpSpPr>
            <a:grpSpLocks/>
          </p:cNvGrpSpPr>
          <p:nvPr/>
        </p:nvGrpSpPr>
        <p:grpSpPr bwMode="auto">
          <a:xfrm>
            <a:off x="285720" y="857232"/>
            <a:ext cx="4891088" cy="2879725"/>
            <a:chOff x="2648" y="0"/>
            <a:chExt cx="3081" cy="1814"/>
          </a:xfrm>
        </p:grpSpPr>
        <p:sp>
          <p:nvSpPr>
            <p:cNvPr id="55" name="AutoShape 4"/>
            <p:cNvSpPr>
              <a:spLocks noChangeArrowheads="1"/>
            </p:cNvSpPr>
            <p:nvPr/>
          </p:nvSpPr>
          <p:spPr bwMode="auto">
            <a:xfrm rot="5400000">
              <a:off x="4051" y="501"/>
              <a:ext cx="953" cy="1062"/>
            </a:xfrm>
            <a:prstGeom prst="triangle">
              <a:avLst>
                <a:gd name="adj" fmla="val 50000"/>
              </a:avLst>
            </a:prstGeom>
            <a:noFill/>
            <a:ln w="38100" algn="ctr">
              <a:solidFill>
                <a:srgbClr val="FF0000"/>
              </a:solidFill>
              <a:miter lim="800000"/>
              <a:headEnd/>
              <a:tailEnd/>
            </a:ln>
          </p:spPr>
          <p:txBody>
            <a:bodyPr wrap="none" anchor="ctr"/>
            <a:lstStyle/>
            <a:p>
              <a:endParaRPr lang="zh-CN" altLang="en-US"/>
            </a:p>
          </p:txBody>
        </p:sp>
        <p:sp>
          <p:nvSpPr>
            <p:cNvPr id="56" name="AutoShape 5"/>
            <p:cNvSpPr>
              <a:spLocks noChangeArrowheads="1"/>
            </p:cNvSpPr>
            <p:nvPr/>
          </p:nvSpPr>
          <p:spPr bwMode="auto">
            <a:xfrm>
              <a:off x="5558" y="1006"/>
              <a:ext cx="59" cy="56"/>
            </a:xfrm>
            <a:prstGeom prst="flowChartConnector">
              <a:avLst/>
            </a:prstGeom>
            <a:noFill/>
            <a:ln w="12700">
              <a:solidFill>
                <a:schemeClr val="tx1"/>
              </a:solidFill>
              <a:round/>
              <a:headEnd/>
              <a:tailEnd/>
            </a:ln>
          </p:spPr>
          <p:txBody>
            <a:bodyPr wrap="none" lIns="90000" tIns="46800" rIns="90000" bIns="46800" anchor="ctr"/>
            <a:lstStyle/>
            <a:p>
              <a:endParaRPr lang="zh-CN" altLang="en-US"/>
            </a:p>
          </p:txBody>
        </p:sp>
        <p:graphicFrame>
          <p:nvGraphicFramePr>
            <p:cNvPr id="57" name="Object 6"/>
            <p:cNvGraphicFramePr>
              <a:graphicFrameLocks noChangeAspect="1"/>
            </p:cNvGraphicFramePr>
            <p:nvPr/>
          </p:nvGraphicFramePr>
          <p:xfrm>
            <a:off x="3390" y="424"/>
            <a:ext cx="249" cy="294"/>
          </p:xfrm>
          <a:graphic>
            <a:graphicData uri="http://schemas.openxmlformats.org/presentationml/2006/ole">
              <p:oleObj spid="_x0000_s176135" name="公式" r:id="rId10" imgW="190440" imgH="228600" progId="Equation.3">
                <p:embed/>
              </p:oleObj>
            </a:graphicData>
          </a:graphic>
        </p:graphicFrame>
        <p:graphicFrame>
          <p:nvGraphicFramePr>
            <p:cNvPr id="58" name="Object 7"/>
            <p:cNvGraphicFramePr>
              <a:graphicFrameLocks noChangeAspect="1"/>
            </p:cNvGraphicFramePr>
            <p:nvPr/>
          </p:nvGraphicFramePr>
          <p:xfrm>
            <a:off x="4045" y="1286"/>
            <a:ext cx="108" cy="105"/>
          </p:xfrm>
          <a:graphic>
            <a:graphicData uri="http://schemas.openxmlformats.org/presentationml/2006/ole">
              <p:oleObj spid="_x0000_s176136" name="公式" r:id="rId11" imgW="139700" imgH="139700" progId="Equation.3">
                <p:embed/>
              </p:oleObj>
            </a:graphicData>
          </a:graphic>
        </p:graphicFrame>
        <p:graphicFrame>
          <p:nvGraphicFramePr>
            <p:cNvPr id="59" name="Object 8"/>
            <p:cNvGraphicFramePr>
              <a:graphicFrameLocks noChangeAspect="1"/>
            </p:cNvGraphicFramePr>
            <p:nvPr/>
          </p:nvGraphicFramePr>
          <p:xfrm>
            <a:off x="4014" y="680"/>
            <a:ext cx="184" cy="98"/>
          </p:xfrm>
          <a:graphic>
            <a:graphicData uri="http://schemas.openxmlformats.org/presentationml/2006/ole">
              <p:oleObj spid="_x0000_s176137" name="公式" r:id="rId12" imgW="139680" imgH="75960" progId="Equation.3">
                <p:embed/>
              </p:oleObj>
            </a:graphicData>
          </a:graphic>
        </p:graphicFrame>
        <p:graphicFrame>
          <p:nvGraphicFramePr>
            <p:cNvPr id="60" name="Object 9"/>
            <p:cNvGraphicFramePr>
              <a:graphicFrameLocks noChangeAspect="1"/>
            </p:cNvGraphicFramePr>
            <p:nvPr/>
          </p:nvGraphicFramePr>
          <p:xfrm>
            <a:off x="5480" y="748"/>
            <a:ext cx="249" cy="295"/>
          </p:xfrm>
          <a:graphic>
            <a:graphicData uri="http://schemas.openxmlformats.org/presentationml/2006/ole">
              <p:oleObj spid="_x0000_s176138" name="公式" r:id="rId13" imgW="190440" imgH="228600" progId="Equation.3">
                <p:embed/>
              </p:oleObj>
            </a:graphicData>
          </a:graphic>
        </p:graphicFrame>
        <p:sp>
          <p:nvSpPr>
            <p:cNvPr id="61" name="Line 10"/>
            <p:cNvSpPr>
              <a:spLocks noChangeShapeType="1"/>
            </p:cNvSpPr>
            <p:nvPr/>
          </p:nvSpPr>
          <p:spPr bwMode="auto">
            <a:xfrm flipH="1">
              <a:off x="3622" y="1329"/>
              <a:ext cx="375" cy="0"/>
            </a:xfrm>
            <a:prstGeom prst="line">
              <a:avLst/>
            </a:prstGeom>
            <a:noFill/>
            <a:ln w="12700">
              <a:solidFill>
                <a:schemeClr val="tx1"/>
              </a:solidFill>
              <a:round/>
              <a:headEnd/>
              <a:tailEnd/>
            </a:ln>
          </p:spPr>
          <p:txBody>
            <a:bodyPr/>
            <a:lstStyle/>
            <a:p>
              <a:endParaRPr lang="zh-CN" altLang="en-US"/>
            </a:p>
          </p:txBody>
        </p:sp>
        <p:sp>
          <p:nvSpPr>
            <p:cNvPr id="62" name="Rectangle 11"/>
            <p:cNvSpPr>
              <a:spLocks noChangeArrowheads="1"/>
            </p:cNvSpPr>
            <p:nvPr/>
          </p:nvSpPr>
          <p:spPr bwMode="auto">
            <a:xfrm rot="5400000">
              <a:off x="4348" y="250"/>
              <a:ext cx="125" cy="298"/>
            </a:xfrm>
            <a:prstGeom prst="rect">
              <a:avLst/>
            </a:prstGeom>
            <a:noFill/>
            <a:ln w="25400" algn="ctr">
              <a:solidFill>
                <a:srgbClr val="3366FF"/>
              </a:solidFill>
              <a:miter lim="800000"/>
              <a:headEnd/>
              <a:tailEnd/>
            </a:ln>
          </p:spPr>
          <p:txBody>
            <a:bodyPr wrap="none" anchor="ctr"/>
            <a:lstStyle/>
            <a:p>
              <a:endParaRPr lang="zh-CN" altLang="en-US"/>
            </a:p>
          </p:txBody>
        </p:sp>
        <p:sp>
          <p:nvSpPr>
            <p:cNvPr id="63" name="Line 12"/>
            <p:cNvSpPr>
              <a:spLocks noChangeShapeType="1"/>
            </p:cNvSpPr>
            <p:nvPr/>
          </p:nvSpPr>
          <p:spPr bwMode="auto">
            <a:xfrm>
              <a:off x="4559" y="388"/>
              <a:ext cx="750" cy="0"/>
            </a:xfrm>
            <a:prstGeom prst="line">
              <a:avLst/>
            </a:prstGeom>
            <a:noFill/>
            <a:ln w="12700">
              <a:solidFill>
                <a:schemeClr val="tx1"/>
              </a:solidFill>
              <a:round/>
              <a:headEnd/>
              <a:tailEnd/>
            </a:ln>
          </p:spPr>
          <p:txBody>
            <a:bodyPr/>
            <a:lstStyle/>
            <a:p>
              <a:endParaRPr lang="zh-CN" altLang="en-US"/>
            </a:p>
          </p:txBody>
        </p:sp>
        <p:sp>
          <p:nvSpPr>
            <p:cNvPr id="64" name="Line 13"/>
            <p:cNvSpPr>
              <a:spLocks noChangeShapeType="1"/>
            </p:cNvSpPr>
            <p:nvPr/>
          </p:nvSpPr>
          <p:spPr bwMode="auto">
            <a:xfrm>
              <a:off x="5059" y="1031"/>
              <a:ext cx="499" cy="0"/>
            </a:xfrm>
            <a:prstGeom prst="line">
              <a:avLst/>
            </a:prstGeom>
            <a:noFill/>
            <a:ln w="12700">
              <a:solidFill>
                <a:schemeClr val="tx1"/>
              </a:solidFill>
              <a:round/>
              <a:headEnd/>
              <a:tailEnd/>
            </a:ln>
          </p:spPr>
          <p:txBody>
            <a:bodyPr/>
            <a:lstStyle/>
            <a:p>
              <a:endParaRPr lang="zh-CN" altLang="en-US"/>
            </a:p>
          </p:txBody>
        </p:sp>
        <p:sp>
          <p:nvSpPr>
            <p:cNvPr id="65" name="Line 14"/>
            <p:cNvSpPr>
              <a:spLocks noChangeShapeType="1"/>
            </p:cNvSpPr>
            <p:nvPr/>
          </p:nvSpPr>
          <p:spPr bwMode="auto">
            <a:xfrm flipV="1">
              <a:off x="5309" y="379"/>
              <a:ext cx="0" cy="656"/>
            </a:xfrm>
            <a:prstGeom prst="line">
              <a:avLst/>
            </a:prstGeom>
            <a:noFill/>
            <a:ln w="12700">
              <a:solidFill>
                <a:schemeClr val="tx1"/>
              </a:solidFill>
              <a:round/>
              <a:headEnd/>
              <a:tailEnd/>
            </a:ln>
          </p:spPr>
          <p:txBody>
            <a:bodyPr/>
            <a:lstStyle/>
            <a:p>
              <a:endParaRPr lang="zh-CN" altLang="en-US"/>
            </a:p>
          </p:txBody>
        </p:sp>
        <p:sp>
          <p:nvSpPr>
            <p:cNvPr id="66" name="AutoShape 15"/>
            <p:cNvSpPr>
              <a:spLocks noChangeArrowheads="1"/>
            </p:cNvSpPr>
            <p:nvPr/>
          </p:nvSpPr>
          <p:spPr bwMode="auto">
            <a:xfrm>
              <a:off x="5281" y="1003"/>
              <a:ext cx="59" cy="5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67" name="AutoShape 16"/>
            <p:cNvSpPr>
              <a:spLocks noChangeArrowheads="1"/>
            </p:cNvSpPr>
            <p:nvPr/>
          </p:nvSpPr>
          <p:spPr bwMode="auto">
            <a:xfrm>
              <a:off x="3595" y="703"/>
              <a:ext cx="59" cy="5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68" name="Line 17"/>
            <p:cNvSpPr>
              <a:spLocks noChangeShapeType="1"/>
            </p:cNvSpPr>
            <p:nvPr/>
          </p:nvSpPr>
          <p:spPr bwMode="auto">
            <a:xfrm>
              <a:off x="3622" y="1680"/>
              <a:ext cx="0" cy="134"/>
            </a:xfrm>
            <a:prstGeom prst="line">
              <a:avLst/>
            </a:prstGeom>
            <a:noFill/>
            <a:ln w="12700">
              <a:solidFill>
                <a:schemeClr val="tx1"/>
              </a:solidFill>
              <a:round/>
              <a:headEnd/>
              <a:tailEnd/>
            </a:ln>
          </p:spPr>
          <p:txBody>
            <a:bodyPr/>
            <a:lstStyle/>
            <a:p>
              <a:endParaRPr lang="zh-CN" altLang="en-US"/>
            </a:p>
          </p:txBody>
        </p:sp>
        <p:sp>
          <p:nvSpPr>
            <p:cNvPr id="69" name="Line 18"/>
            <p:cNvSpPr>
              <a:spLocks noChangeShapeType="1"/>
            </p:cNvSpPr>
            <p:nvPr/>
          </p:nvSpPr>
          <p:spPr bwMode="auto">
            <a:xfrm>
              <a:off x="3529" y="1814"/>
              <a:ext cx="187" cy="0"/>
            </a:xfrm>
            <a:prstGeom prst="line">
              <a:avLst/>
            </a:prstGeom>
            <a:noFill/>
            <a:ln w="38100">
              <a:solidFill>
                <a:schemeClr val="tx1"/>
              </a:solidFill>
              <a:round/>
              <a:headEnd/>
              <a:tailEnd/>
            </a:ln>
          </p:spPr>
          <p:txBody>
            <a:bodyPr/>
            <a:lstStyle/>
            <a:p>
              <a:endParaRPr lang="zh-CN" altLang="en-US"/>
            </a:p>
          </p:txBody>
        </p:sp>
        <p:graphicFrame>
          <p:nvGraphicFramePr>
            <p:cNvPr id="70" name="Object 19"/>
            <p:cNvGraphicFramePr>
              <a:graphicFrameLocks noChangeAspect="1"/>
            </p:cNvGraphicFramePr>
            <p:nvPr/>
          </p:nvGraphicFramePr>
          <p:xfrm>
            <a:off x="4297" y="461"/>
            <a:ext cx="215" cy="214"/>
          </p:xfrm>
          <a:graphic>
            <a:graphicData uri="http://schemas.openxmlformats.org/presentationml/2006/ole">
              <p:oleObj spid="_x0000_s176139" name="公式" r:id="rId14" imgW="164885" imgH="164885" progId="Equation.3">
                <p:embed/>
              </p:oleObj>
            </a:graphicData>
          </a:graphic>
        </p:graphicFrame>
        <p:sp>
          <p:nvSpPr>
            <p:cNvPr id="71" name="Line 20"/>
            <p:cNvSpPr>
              <a:spLocks noChangeShapeType="1"/>
            </p:cNvSpPr>
            <p:nvPr/>
          </p:nvSpPr>
          <p:spPr bwMode="auto">
            <a:xfrm>
              <a:off x="3360" y="728"/>
              <a:ext cx="624" cy="0"/>
            </a:xfrm>
            <a:prstGeom prst="line">
              <a:avLst/>
            </a:prstGeom>
            <a:noFill/>
            <a:ln w="12700">
              <a:solidFill>
                <a:schemeClr val="tx1"/>
              </a:solidFill>
              <a:round/>
              <a:headEnd/>
              <a:tailEnd/>
            </a:ln>
          </p:spPr>
          <p:txBody>
            <a:bodyPr/>
            <a:lstStyle/>
            <a:p>
              <a:endParaRPr lang="zh-CN" altLang="en-US"/>
            </a:p>
          </p:txBody>
        </p:sp>
        <p:sp>
          <p:nvSpPr>
            <p:cNvPr id="72" name="Line 21"/>
            <p:cNvSpPr>
              <a:spLocks noChangeShapeType="1"/>
            </p:cNvSpPr>
            <p:nvPr/>
          </p:nvSpPr>
          <p:spPr bwMode="auto">
            <a:xfrm>
              <a:off x="3618" y="1334"/>
              <a:ext cx="0" cy="384"/>
            </a:xfrm>
            <a:prstGeom prst="line">
              <a:avLst/>
            </a:prstGeom>
            <a:noFill/>
            <a:ln w="12700">
              <a:solidFill>
                <a:schemeClr val="tx1"/>
              </a:solidFill>
              <a:round/>
              <a:headEnd/>
              <a:tailEnd/>
            </a:ln>
          </p:spPr>
          <p:txBody>
            <a:bodyPr/>
            <a:lstStyle/>
            <a:p>
              <a:endParaRPr lang="zh-CN" altLang="en-US"/>
            </a:p>
          </p:txBody>
        </p:sp>
        <p:sp>
          <p:nvSpPr>
            <p:cNvPr id="73" name="Line 22"/>
            <p:cNvSpPr>
              <a:spLocks noChangeShapeType="1"/>
            </p:cNvSpPr>
            <p:nvPr/>
          </p:nvSpPr>
          <p:spPr bwMode="auto">
            <a:xfrm>
              <a:off x="3621" y="392"/>
              <a:ext cx="0" cy="336"/>
            </a:xfrm>
            <a:prstGeom prst="line">
              <a:avLst/>
            </a:prstGeom>
            <a:noFill/>
            <a:ln w="12700">
              <a:solidFill>
                <a:schemeClr val="tx1"/>
              </a:solidFill>
              <a:round/>
              <a:headEnd/>
              <a:tailEnd/>
            </a:ln>
          </p:spPr>
          <p:txBody>
            <a:bodyPr/>
            <a:lstStyle/>
            <a:p>
              <a:endParaRPr lang="zh-CN" altLang="en-US"/>
            </a:p>
          </p:txBody>
        </p:sp>
        <p:sp>
          <p:nvSpPr>
            <p:cNvPr id="74" name="Line 23"/>
            <p:cNvSpPr>
              <a:spLocks noChangeShapeType="1"/>
            </p:cNvSpPr>
            <p:nvPr/>
          </p:nvSpPr>
          <p:spPr bwMode="auto">
            <a:xfrm>
              <a:off x="2918" y="731"/>
              <a:ext cx="288" cy="0"/>
            </a:xfrm>
            <a:prstGeom prst="line">
              <a:avLst/>
            </a:prstGeom>
            <a:noFill/>
            <a:ln w="12700">
              <a:solidFill>
                <a:schemeClr val="tx1"/>
              </a:solidFill>
              <a:round/>
              <a:headEnd/>
              <a:tailEnd/>
            </a:ln>
          </p:spPr>
          <p:txBody>
            <a:bodyPr/>
            <a:lstStyle/>
            <a:p>
              <a:endParaRPr lang="zh-CN" altLang="en-US"/>
            </a:p>
          </p:txBody>
        </p:sp>
        <p:sp>
          <p:nvSpPr>
            <p:cNvPr id="75" name="AutoShape 24"/>
            <p:cNvSpPr>
              <a:spLocks noChangeArrowheads="1"/>
            </p:cNvSpPr>
            <p:nvPr/>
          </p:nvSpPr>
          <p:spPr bwMode="auto">
            <a:xfrm>
              <a:off x="2877" y="70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76" name="Object 25"/>
            <p:cNvGraphicFramePr>
              <a:graphicFrameLocks noChangeAspect="1"/>
            </p:cNvGraphicFramePr>
            <p:nvPr/>
          </p:nvGraphicFramePr>
          <p:xfrm>
            <a:off x="2648" y="580"/>
            <a:ext cx="200" cy="275"/>
          </p:xfrm>
          <a:graphic>
            <a:graphicData uri="http://schemas.openxmlformats.org/presentationml/2006/ole">
              <p:oleObj spid="_x0000_s176140" name="公式" r:id="rId15" imgW="152280" imgH="215640" progId="Equation.3">
                <p:embed/>
              </p:oleObj>
            </a:graphicData>
          </a:graphic>
        </p:graphicFrame>
        <p:sp>
          <p:nvSpPr>
            <p:cNvPr id="77" name="Line 26"/>
            <p:cNvSpPr>
              <a:spLocks noChangeShapeType="1"/>
            </p:cNvSpPr>
            <p:nvPr/>
          </p:nvSpPr>
          <p:spPr bwMode="auto">
            <a:xfrm rot="-5400000">
              <a:off x="3072" y="384"/>
              <a:ext cx="0" cy="48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78" name="Object 27"/>
            <p:cNvGraphicFramePr>
              <a:graphicFrameLocks noChangeAspect="1"/>
            </p:cNvGraphicFramePr>
            <p:nvPr/>
          </p:nvGraphicFramePr>
          <p:xfrm>
            <a:off x="3098" y="346"/>
            <a:ext cx="166" cy="278"/>
          </p:xfrm>
          <a:graphic>
            <a:graphicData uri="http://schemas.openxmlformats.org/presentationml/2006/ole">
              <p:oleObj spid="_x0000_s176141" name="公式" r:id="rId16" imgW="126780" imgH="215526" progId="Equation.3">
                <p:embed/>
              </p:oleObj>
            </a:graphicData>
          </a:graphic>
        </p:graphicFrame>
        <p:sp>
          <p:nvSpPr>
            <p:cNvPr id="79" name="Line 28"/>
            <p:cNvSpPr>
              <a:spLocks noChangeShapeType="1"/>
            </p:cNvSpPr>
            <p:nvPr/>
          </p:nvSpPr>
          <p:spPr bwMode="auto">
            <a:xfrm rot="-5400000">
              <a:off x="3888" y="48"/>
              <a:ext cx="0" cy="48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80" name="Object 29"/>
            <p:cNvGraphicFramePr>
              <a:graphicFrameLocks noChangeAspect="1"/>
            </p:cNvGraphicFramePr>
            <p:nvPr/>
          </p:nvGraphicFramePr>
          <p:xfrm>
            <a:off x="3784" y="0"/>
            <a:ext cx="183" cy="278"/>
          </p:xfrm>
          <a:graphic>
            <a:graphicData uri="http://schemas.openxmlformats.org/presentationml/2006/ole">
              <p:oleObj spid="_x0000_s176142" name="公式" r:id="rId17" imgW="139579" imgH="215713" progId="Equation.3">
                <p:embed/>
              </p:oleObj>
            </a:graphicData>
          </a:graphic>
        </p:graphicFrame>
        <p:sp>
          <p:nvSpPr>
            <p:cNvPr id="81" name="Line 30"/>
            <p:cNvSpPr>
              <a:spLocks noChangeShapeType="1"/>
            </p:cNvSpPr>
            <p:nvPr/>
          </p:nvSpPr>
          <p:spPr bwMode="auto">
            <a:xfrm rot="-5400000">
              <a:off x="3816" y="648"/>
              <a:ext cx="0" cy="24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82" name="Object 31"/>
            <p:cNvGraphicFramePr>
              <a:graphicFrameLocks noChangeAspect="1"/>
            </p:cNvGraphicFramePr>
            <p:nvPr/>
          </p:nvGraphicFramePr>
          <p:xfrm>
            <a:off x="3752" y="817"/>
            <a:ext cx="166" cy="279"/>
          </p:xfrm>
          <a:graphic>
            <a:graphicData uri="http://schemas.openxmlformats.org/presentationml/2006/ole">
              <p:oleObj spid="_x0000_s176143" name="公式" r:id="rId18" imgW="126720" imgH="215640" progId="Equation.3">
                <p:embed/>
              </p:oleObj>
            </a:graphicData>
          </a:graphic>
        </p:graphicFrame>
        <p:grpSp>
          <p:nvGrpSpPr>
            <p:cNvPr id="3" name="Group 32"/>
            <p:cNvGrpSpPr>
              <a:grpSpLocks/>
            </p:cNvGrpSpPr>
            <p:nvPr/>
          </p:nvGrpSpPr>
          <p:grpSpPr bwMode="auto">
            <a:xfrm>
              <a:off x="3216" y="624"/>
              <a:ext cx="120" cy="240"/>
              <a:chOff x="2616" y="2928"/>
              <a:chExt cx="120" cy="240"/>
            </a:xfrm>
          </p:grpSpPr>
          <p:sp>
            <p:nvSpPr>
              <p:cNvPr id="86" name="Line 33"/>
              <p:cNvSpPr>
                <a:spLocks noChangeShapeType="1"/>
              </p:cNvSpPr>
              <p:nvPr/>
            </p:nvSpPr>
            <p:spPr bwMode="auto">
              <a:xfrm>
                <a:off x="2736" y="2928"/>
                <a:ext cx="0" cy="240"/>
              </a:xfrm>
              <a:prstGeom prst="line">
                <a:avLst/>
              </a:prstGeom>
              <a:noFill/>
              <a:ln w="38100">
                <a:solidFill>
                  <a:srgbClr val="008000"/>
                </a:solidFill>
                <a:round/>
                <a:headEnd/>
                <a:tailEnd/>
              </a:ln>
            </p:spPr>
            <p:txBody>
              <a:bodyPr/>
              <a:lstStyle/>
              <a:p>
                <a:endParaRPr lang="zh-CN" altLang="en-US"/>
              </a:p>
            </p:txBody>
          </p:sp>
          <p:sp>
            <p:nvSpPr>
              <p:cNvPr id="87" name="Line 34"/>
              <p:cNvSpPr>
                <a:spLocks noChangeShapeType="1"/>
              </p:cNvSpPr>
              <p:nvPr/>
            </p:nvSpPr>
            <p:spPr bwMode="auto">
              <a:xfrm>
                <a:off x="2616" y="2928"/>
                <a:ext cx="0" cy="240"/>
              </a:xfrm>
              <a:prstGeom prst="line">
                <a:avLst/>
              </a:prstGeom>
              <a:noFill/>
              <a:ln w="38100">
                <a:solidFill>
                  <a:srgbClr val="008000"/>
                </a:solidFill>
                <a:round/>
                <a:headEnd/>
                <a:tailEnd/>
              </a:ln>
            </p:spPr>
            <p:txBody>
              <a:bodyPr/>
              <a:lstStyle/>
              <a:p>
                <a:endParaRPr lang="zh-CN" altLang="en-US"/>
              </a:p>
            </p:txBody>
          </p:sp>
        </p:grpSp>
        <p:graphicFrame>
          <p:nvGraphicFramePr>
            <p:cNvPr id="84" name="Object 35"/>
            <p:cNvGraphicFramePr>
              <a:graphicFrameLocks noChangeAspect="1"/>
            </p:cNvGraphicFramePr>
            <p:nvPr/>
          </p:nvGraphicFramePr>
          <p:xfrm>
            <a:off x="3168" y="864"/>
            <a:ext cx="215" cy="230"/>
          </p:xfrm>
          <a:graphic>
            <a:graphicData uri="http://schemas.openxmlformats.org/presentationml/2006/ole">
              <p:oleObj spid="_x0000_s176144" name="公式" r:id="rId19" imgW="164814" imgH="177492" progId="Equation.3">
                <p:embed/>
              </p:oleObj>
            </a:graphicData>
          </a:graphic>
        </p:graphicFrame>
        <p:sp>
          <p:nvSpPr>
            <p:cNvPr id="85" name="Line 36"/>
            <p:cNvSpPr>
              <a:spLocks noChangeShapeType="1"/>
            </p:cNvSpPr>
            <p:nvPr/>
          </p:nvSpPr>
          <p:spPr bwMode="auto">
            <a:xfrm>
              <a:off x="3621" y="384"/>
              <a:ext cx="624" cy="0"/>
            </a:xfrm>
            <a:prstGeom prst="line">
              <a:avLst/>
            </a:prstGeom>
            <a:noFill/>
            <a:ln w="12700">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702"/>
                                        </p:tgtEl>
                                        <p:attrNameLst>
                                          <p:attrName>style.visibility</p:attrName>
                                        </p:attrNameLst>
                                      </p:cBhvr>
                                      <p:to>
                                        <p:strVal val="visible"/>
                                      </p:to>
                                    </p:set>
                                    <p:animEffect transition="in" filter="blinds(horizontal)">
                                      <p:cBhvr>
                                        <p:cTn id="7" dur="500"/>
                                        <p:tgtEl>
                                          <p:spTgt spid="112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7"/>
                                        </p:tgtEl>
                                        <p:attrNameLst>
                                          <p:attrName>style.visibility</p:attrName>
                                        </p:attrNameLst>
                                      </p:cBhvr>
                                      <p:to>
                                        <p:strVal val="visible"/>
                                      </p:to>
                                    </p:set>
                                    <p:animEffect transition="in" filter="blinds(horizontal)">
                                      <p:cBhvr>
                                        <p:cTn id="12" dur="500"/>
                                        <p:tgtEl>
                                          <p:spTgt spid="1126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646"/>
                                        </p:tgtEl>
                                        <p:attrNameLst>
                                          <p:attrName>style.visibility</p:attrName>
                                        </p:attrNameLst>
                                      </p:cBhvr>
                                      <p:to>
                                        <p:strVal val="visible"/>
                                      </p:to>
                                    </p:set>
                                    <p:animEffect transition="in" filter="blinds(horizontal)">
                                      <p:cBhvr>
                                        <p:cTn id="17" dur="500"/>
                                        <p:tgtEl>
                                          <p:spTgt spid="112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645"/>
                                        </p:tgtEl>
                                        <p:attrNameLst>
                                          <p:attrName>style.visibility</p:attrName>
                                        </p:attrNameLst>
                                      </p:cBhvr>
                                      <p:to>
                                        <p:strVal val="visible"/>
                                      </p:to>
                                    </p:set>
                                    <p:animEffect transition="in" filter="blinds(horizontal)">
                                      <p:cBhvr>
                                        <p:cTn id="22" dur="500"/>
                                        <p:tgtEl>
                                          <p:spTgt spid="1126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2650"/>
                                        </p:tgtEl>
                                        <p:attrNameLst>
                                          <p:attrName>style.visibility</p:attrName>
                                        </p:attrNameLst>
                                      </p:cBhvr>
                                      <p:to>
                                        <p:strVal val="visible"/>
                                      </p:to>
                                    </p:set>
                                    <p:animEffect transition="in" filter="blinds(horizontal)">
                                      <p:cBhvr>
                                        <p:cTn id="27" dur="500"/>
                                        <p:tgtEl>
                                          <p:spTgt spid="1126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699"/>
                                        </p:tgtEl>
                                        <p:attrNameLst>
                                          <p:attrName>style.visibility</p:attrName>
                                        </p:attrNameLst>
                                      </p:cBhvr>
                                      <p:to>
                                        <p:strVal val="visible"/>
                                      </p:to>
                                    </p:set>
                                    <p:animEffect transition="in" filter="blinds(horizontal)">
                                      <p:cBhvr>
                                        <p:cTn id="32" dur="500"/>
                                        <p:tgtEl>
                                          <p:spTgt spid="11269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blinds(horizontal)">
                                      <p:cBhvr>
                                        <p:cTn id="37" dur="500"/>
                                        <p:tgtEl>
                                          <p:spTgt spid="53"/>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9" grpId="0"/>
      <p:bldP spid="5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日期占位符 1"/>
          <p:cNvSpPr>
            <a:spLocks noGrp="1"/>
          </p:cNvSpPr>
          <p:nvPr>
            <p:ph type="dt" sz="quarter" idx="10"/>
          </p:nvPr>
        </p:nvSpPr>
        <p:spPr>
          <a:noFill/>
        </p:spPr>
        <p:txBody>
          <a:bodyPr/>
          <a:lstStyle/>
          <a:p>
            <a:fld id="{12112AE8-0C37-402E-8639-878101E36315}" type="datetime1">
              <a:rPr lang="zh-CN" altLang="en-US" smtClean="0">
                <a:latin typeface="Arial" pitchFamily="34" charset="0"/>
              </a:rPr>
              <a:pPr/>
              <a:t>2019-9-25</a:t>
            </a:fld>
            <a:endParaRPr lang="en-US" altLang="zh-CN" smtClean="0">
              <a:latin typeface="Arial" pitchFamily="34" charset="0"/>
            </a:endParaRPr>
          </a:p>
        </p:txBody>
      </p:sp>
      <p:sp>
        <p:nvSpPr>
          <p:cNvPr id="23563"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23564" name="灯片编号占位符 3"/>
          <p:cNvSpPr>
            <a:spLocks noGrp="1"/>
          </p:cNvSpPr>
          <p:nvPr>
            <p:ph type="sldNum" sz="quarter" idx="12"/>
          </p:nvPr>
        </p:nvSpPr>
        <p:spPr>
          <a:noFill/>
        </p:spPr>
        <p:txBody>
          <a:bodyPr/>
          <a:lstStyle/>
          <a:p>
            <a:fld id="{ED672E58-D41B-4614-B12B-63CFC5230523}" type="slidenum">
              <a:rPr lang="en-US" altLang="zh-CN" smtClean="0">
                <a:latin typeface="Arial" pitchFamily="34" charset="0"/>
              </a:rPr>
              <a:pPr/>
              <a:t>60</a:t>
            </a:fld>
            <a:endParaRPr lang="en-US" altLang="zh-CN" smtClean="0">
              <a:latin typeface="Arial" pitchFamily="34" charset="0"/>
            </a:endParaRPr>
          </a:p>
        </p:txBody>
      </p:sp>
      <p:grpSp>
        <p:nvGrpSpPr>
          <p:cNvPr id="2" name="Group 16"/>
          <p:cNvGrpSpPr>
            <a:grpSpLocks/>
          </p:cNvGrpSpPr>
          <p:nvPr/>
        </p:nvGrpSpPr>
        <p:grpSpPr bwMode="auto">
          <a:xfrm>
            <a:off x="936625" y="1049338"/>
            <a:ext cx="2789238" cy="2581275"/>
            <a:chOff x="590" y="661"/>
            <a:chExt cx="1757" cy="1626"/>
          </a:xfrm>
        </p:grpSpPr>
        <p:sp>
          <p:nvSpPr>
            <p:cNvPr id="23587" name="Line 6"/>
            <p:cNvSpPr>
              <a:spLocks noChangeShapeType="1"/>
            </p:cNvSpPr>
            <p:nvPr/>
          </p:nvSpPr>
          <p:spPr bwMode="auto">
            <a:xfrm flipV="1">
              <a:off x="1175" y="729"/>
              <a:ext cx="0" cy="1354"/>
            </a:xfrm>
            <a:prstGeom prst="line">
              <a:avLst/>
            </a:prstGeom>
            <a:noFill/>
            <a:ln w="12700">
              <a:solidFill>
                <a:schemeClr val="tx1"/>
              </a:solidFill>
              <a:round/>
              <a:headEnd/>
              <a:tailEnd type="triangle" w="med" len="med"/>
            </a:ln>
          </p:spPr>
          <p:txBody>
            <a:bodyPr/>
            <a:lstStyle/>
            <a:p>
              <a:endParaRPr lang="zh-CN" altLang="en-US"/>
            </a:p>
          </p:txBody>
        </p:sp>
        <p:sp>
          <p:nvSpPr>
            <p:cNvPr id="23588" name="Line 7"/>
            <p:cNvSpPr>
              <a:spLocks noChangeShapeType="1"/>
            </p:cNvSpPr>
            <p:nvPr/>
          </p:nvSpPr>
          <p:spPr bwMode="auto">
            <a:xfrm>
              <a:off x="590" y="2096"/>
              <a:ext cx="1676"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3559" name="Object 8"/>
            <p:cNvGraphicFramePr>
              <a:graphicFrameLocks noChangeAspect="1"/>
            </p:cNvGraphicFramePr>
            <p:nvPr/>
          </p:nvGraphicFramePr>
          <p:xfrm>
            <a:off x="952" y="661"/>
            <a:ext cx="171" cy="190"/>
          </p:xfrm>
          <a:graphic>
            <a:graphicData uri="http://schemas.openxmlformats.org/presentationml/2006/ole">
              <p:oleObj spid="_x0000_s23559" name="公式" r:id="rId6" imgW="164885" imgH="215619" progId="Equation.3">
                <p:embed/>
              </p:oleObj>
            </a:graphicData>
          </a:graphic>
        </p:graphicFrame>
        <p:graphicFrame>
          <p:nvGraphicFramePr>
            <p:cNvPr id="23560" name="Object 9"/>
            <p:cNvGraphicFramePr>
              <a:graphicFrameLocks noChangeAspect="1"/>
            </p:cNvGraphicFramePr>
            <p:nvPr/>
          </p:nvGraphicFramePr>
          <p:xfrm>
            <a:off x="2133" y="2108"/>
            <a:ext cx="214" cy="179"/>
          </p:xfrm>
          <a:graphic>
            <a:graphicData uri="http://schemas.openxmlformats.org/presentationml/2006/ole">
              <p:oleObj spid="_x0000_s23560" name="公式" r:id="rId7" imgW="190335" imgH="215713" progId="Equation.3">
                <p:embed/>
              </p:oleObj>
            </a:graphicData>
          </a:graphic>
        </p:graphicFrame>
        <p:graphicFrame>
          <p:nvGraphicFramePr>
            <p:cNvPr id="23561" name="Object 10"/>
            <p:cNvGraphicFramePr>
              <a:graphicFrameLocks noChangeAspect="1"/>
            </p:cNvGraphicFramePr>
            <p:nvPr/>
          </p:nvGraphicFramePr>
          <p:xfrm>
            <a:off x="1097" y="2129"/>
            <a:ext cx="178" cy="144"/>
          </p:xfrm>
          <a:graphic>
            <a:graphicData uri="http://schemas.openxmlformats.org/presentationml/2006/ole">
              <p:oleObj spid="_x0000_s23561" name="公式" r:id="rId8" imgW="126720" imgH="139680" progId="Equation.3">
                <p:embed/>
              </p:oleObj>
            </a:graphicData>
          </a:graphic>
        </p:graphicFrame>
        <p:sp>
          <p:nvSpPr>
            <p:cNvPr id="23589" name="Line 11"/>
            <p:cNvSpPr>
              <a:spLocks noChangeShapeType="1"/>
            </p:cNvSpPr>
            <p:nvPr/>
          </p:nvSpPr>
          <p:spPr bwMode="auto">
            <a:xfrm>
              <a:off x="717" y="2096"/>
              <a:ext cx="458" cy="0"/>
            </a:xfrm>
            <a:prstGeom prst="line">
              <a:avLst/>
            </a:prstGeom>
            <a:noFill/>
            <a:ln w="38100">
              <a:solidFill>
                <a:srgbClr val="3366FF"/>
              </a:solidFill>
              <a:round/>
              <a:headEnd/>
              <a:tailEnd/>
            </a:ln>
          </p:spPr>
          <p:txBody>
            <a:bodyPr/>
            <a:lstStyle/>
            <a:p>
              <a:endParaRPr lang="zh-CN" altLang="en-US"/>
            </a:p>
          </p:txBody>
        </p:sp>
        <p:sp>
          <p:nvSpPr>
            <p:cNvPr id="23590" name="Line 12"/>
            <p:cNvSpPr>
              <a:spLocks noChangeShapeType="1"/>
            </p:cNvSpPr>
            <p:nvPr/>
          </p:nvSpPr>
          <p:spPr bwMode="auto">
            <a:xfrm>
              <a:off x="1175" y="2096"/>
              <a:ext cx="431" cy="0"/>
            </a:xfrm>
            <a:prstGeom prst="line">
              <a:avLst/>
            </a:prstGeom>
            <a:noFill/>
            <a:ln w="25400">
              <a:solidFill>
                <a:srgbClr val="FF00FF"/>
              </a:solidFill>
              <a:prstDash val="lgDash"/>
              <a:round/>
              <a:headEnd/>
              <a:tailEnd/>
            </a:ln>
          </p:spPr>
          <p:txBody>
            <a:bodyPr/>
            <a:lstStyle/>
            <a:p>
              <a:endParaRPr lang="zh-CN" altLang="en-US"/>
            </a:p>
          </p:txBody>
        </p:sp>
        <p:sp>
          <p:nvSpPr>
            <p:cNvPr id="23591" name="Freeform 13"/>
            <p:cNvSpPr>
              <a:spLocks/>
            </p:cNvSpPr>
            <p:nvPr/>
          </p:nvSpPr>
          <p:spPr bwMode="auto">
            <a:xfrm>
              <a:off x="1581" y="1054"/>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25400">
              <a:solidFill>
                <a:srgbClr val="339966"/>
              </a:solidFill>
              <a:prstDash val="lgDash"/>
              <a:round/>
              <a:headEnd/>
              <a:tailEnd/>
            </a:ln>
          </p:spPr>
          <p:txBody>
            <a:bodyPr/>
            <a:lstStyle/>
            <a:p>
              <a:endParaRPr lang="zh-CN" altLang="en-US"/>
            </a:p>
          </p:txBody>
        </p:sp>
        <p:sp>
          <p:nvSpPr>
            <p:cNvPr id="23592" name="Line 14"/>
            <p:cNvSpPr>
              <a:spLocks noChangeShapeType="1"/>
            </p:cNvSpPr>
            <p:nvPr/>
          </p:nvSpPr>
          <p:spPr bwMode="auto">
            <a:xfrm flipV="1">
              <a:off x="1788" y="1042"/>
              <a:ext cx="0" cy="1041"/>
            </a:xfrm>
            <a:prstGeom prst="line">
              <a:avLst/>
            </a:prstGeom>
            <a:noFill/>
            <a:ln w="38100">
              <a:solidFill>
                <a:srgbClr val="FF00FF"/>
              </a:solidFill>
              <a:round/>
              <a:headEnd/>
              <a:tailEnd/>
            </a:ln>
          </p:spPr>
          <p:txBody>
            <a:bodyPr/>
            <a:lstStyle/>
            <a:p>
              <a:endParaRPr lang="zh-CN" altLang="en-US"/>
            </a:p>
          </p:txBody>
        </p:sp>
        <p:sp>
          <p:nvSpPr>
            <p:cNvPr id="23593" name="Line 15"/>
            <p:cNvSpPr>
              <a:spLocks noChangeShapeType="1"/>
            </p:cNvSpPr>
            <p:nvPr/>
          </p:nvSpPr>
          <p:spPr bwMode="auto">
            <a:xfrm>
              <a:off x="1178" y="2093"/>
              <a:ext cx="610" cy="0"/>
            </a:xfrm>
            <a:prstGeom prst="line">
              <a:avLst/>
            </a:prstGeom>
            <a:noFill/>
            <a:ln w="38100">
              <a:solidFill>
                <a:srgbClr val="FF00FF"/>
              </a:solidFill>
              <a:round/>
              <a:headEnd/>
              <a:tailEnd/>
            </a:ln>
          </p:spPr>
          <p:txBody>
            <a:bodyPr/>
            <a:lstStyle/>
            <a:p>
              <a:endParaRPr lang="zh-CN" altLang="en-US"/>
            </a:p>
          </p:txBody>
        </p:sp>
      </p:grpSp>
      <p:sp>
        <p:nvSpPr>
          <p:cNvPr id="23566" name="Text Box 4"/>
          <p:cNvSpPr txBox="1">
            <a:spLocks noChangeArrowheads="1"/>
          </p:cNvSpPr>
          <p:nvPr/>
        </p:nvSpPr>
        <p:spPr bwMode="auto">
          <a:xfrm>
            <a:off x="95250" y="122238"/>
            <a:ext cx="2571750"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latin typeface="宋体" pitchFamily="2" charset="-122"/>
              </a:rPr>
              <a:t>⑵</a:t>
            </a:r>
            <a:r>
              <a:rPr lang="zh-CN" altLang="en-US" sz="2800" b="1"/>
              <a:t>恒压降模型</a:t>
            </a:r>
            <a:endParaRPr lang="zh-CN" altLang="en-US" sz="2800" b="1" baseline="-25000"/>
          </a:p>
        </p:txBody>
      </p:sp>
      <p:sp>
        <p:nvSpPr>
          <p:cNvPr id="197649" name="Text Box 17"/>
          <p:cNvSpPr txBox="1">
            <a:spLocks noChangeArrowheads="1"/>
          </p:cNvSpPr>
          <p:nvPr/>
        </p:nvSpPr>
        <p:spPr bwMode="auto">
          <a:xfrm>
            <a:off x="1103313" y="3871913"/>
            <a:ext cx="229870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恒压降模型</a:t>
            </a:r>
            <a:r>
              <a:rPr lang="en-US" altLang="zh-CN" sz="2000" b="1"/>
              <a:t>V-I</a:t>
            </a:r>
            <a:r>
              <a:rPr lang="zh-CN" altLang="en-US" sz="2000" b="1"/>
              <a:t>特性</a:t>
            </a:r>
          </a:p>
        </p:txBody>
      </p:sp>
      <p:sp>
        <p:nvSpPr>
          <p:cNvPr id="197650" name="Line 18"/>
          <p:cNvSpPr>
            <a:spLocks noChangeShapeType="1"/>
          </p:cNvSpPr>
          <p:nvPr/>
        </p:nvSpPr>
        <p:spPr bwMode="auto">
          <a:xfrm flipV="1">
            <a:off x="2838450" y="1816100"/>
            <a:ext cx="606425" cy="604838"/>
          </a:xfrm>
          <a:prstGeom prst="line">
            <a:avLst/>
          </a:prstGeom>
          <a:noFill/>
          <a:ln w="12700">
            <a:solidFill>
              <a:srgbClr val="FF0000"/>
            </a:solidFill>
            <a:round/>
            <a:headEnd/>
            <a:tailEnd type="triangle" w="med" len="med"/>
          </a:ln>
        </p:spPr>
        <p:txBody>
          <a:bodyPr/>
          <a:lstStyle/>
          <a:p>
            <a:endParaRPr lang="zh-CN" altLang="en-US"/>
          </a:p>
        </p:txBody>
      </p:sp>
      <p:sp>
        <p:nvSpPr>
          <p:cNvPr id="197651" name="Text Box 19"/>
          <p:cNvSpPr txBox="1">
            <a:spLocks noChangeArrowheads="1"/>
          </p:cNvSpPr>
          <p:nvPr/>
        </p:nvSpPr>
        <p:spPr bwMode="auto">
          <a:xfrm>
            <a:off x="3443288" y="1452563"/>
            <a:ext cx="1773237" cy="10064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正向压降为恒定值，典型值</a:t>
            </a:r>
            <a:r>
              <a:rPr lang="en-US" altLang="zh-CN" sz="2000" b="1"/>
              <a:t>0.7V</a:t>
            </a:r>
            <a:r>
              <a:rPr lang="zh-CN" altLang="en-US" sz="2000" b="1"/>
              <a:t>（硅）</a:t>
            </a:r>
          </a:p>
        </p:txBody>
      </p:sp>
      <p:sp>
        <p:nvSpPr>
          <p:cNvPr id="197652" name="Line 20"/>
          <p:cNvSpPr>
            <a:spLocks noChangeShapeType="1"/>
          </p:cNvSpPr>
          <p:nvPr/>
        </p:nvSpPr>
        <p:spPr bwMode="auto">
          <a:xfrm flipH="1" flipV="1">
            <a:off x="1265238" y="2663825"/>
            <a:ext cx="161925" cy="644525"/>
          </a:xfrm>
          <a:prstGeom prst="line">
            <a:avLst/>
          </a:prstGeom>
          <a:noFill/>
          <a:ln w="12700">
            <a:solidFill>
              <a:srgbClr val="FF0000"/>
            </a:solidFill>
            <a:round/>
            <a:headEnd/>
            <a:tailEnd type="triangle" w="med" len="med"/>
          </a:ln>
        </p:spPr>
        <p:txBody>
          <a:bodyPr/>
          <a:lstStyle/>
          <a:p>
            <a:endParaRPr lang="zh-CN" altLang="en-US"/>
          </a:p>
        </p:txBody>
      </p:sp>
      <p:sp>
        <p:nvSpPr>
          <p:cNvPr id="197653" name="Text Box 21"/>
          <p:cNvSpPr txBox="1">
            <a:spLocks noChangeArrowheads="1"/>
          </p:cNvSpPr>
          <p:nvPr/>
        </p:nvSpPr>
        <p:spPr bwMode="auto">
          <a:xfrm>
            <a:off x="700088" y="1373188"/>
            <a:ext cx="806450" cy="13112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反向电阻为无穷大</a:t>
            </a:r>
          </a:p>
        </p:txBody>
      </p:sp>
      <p:sp>
        <p:nvSpPr>
          <p:cNvPr id="197668" name="Text Box 36"/>
          <p:cNvSpPr txBox="1">
            <a:spLocks noChangeArrowheads="1"/>
          </p:cNvSpPr>
          <p:nvPr/>
        </p:nvSpPr>
        <p:spPr bwMode="auto">
          <a:xfrm>
            <a:off x="6305550" y="3832225"/>
            <a:ext cx="1249363"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电路模型</a:t>
            </a:r>
          </a:p>
        </p:txBody>
      </p:sp>
      <p:grpSp>
        <p:nvGrpSpPr>
          <p:cNvPr id="3" name="Group 61"/>
          <p:cNvGrpSpPr>
            <a:grpSpLocks/>
          </p:cNvGrpSpPr>
          <p:nvPr/>
        </p:nvGrpSpPr>
        <p:grpSpPr bwMode="auto">
          <a:xfrm>
            <a:off x="5741988" y="2025650"/>
            <a:ext cx="2298700" cy="1443038"/>
            <a:chOff x="3769" y="1118"/>
            <a:chExt cx="1448" cy="909"/>
          </a:xfrm>
        </p:grpSpPr>
        <p:sp>
          <p:nvSpPr>
            <p:cNvPr id="23575" name="Oval 24"/>
            <p:cNvSpPr>
              <a:spLocks noChangeArrowheads="1"/>
            </p:cNvSpPr>
            <p:nvPr/>
          </p:nvSpPr>
          <p:spPr bwMode="auto">
            <a:xfrm>
              <a:off x="3784" y="1491"/>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23576" name="Oval 25"/>
            <p:cNvSpPr>
              <a:spLocks noChangeArrowheads="1"/>
            </p:cNvSpPr>
            <p:nvPr/>
          </p:nvSpPr>
          <p:spPr bwMode="auto">
            <a:xfrm>
              <a:off x="5098" y="1491"/>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23577" name="Line 26"/>
            <p:cNvSpPr>
              <a:spLocks noChangeShapeType="1"/>
            </p:cNvSpPr>
            <p:nvPr/>
          </p:nvSpPr>
          <p:spPr bwMode="auto">
            <a:xfrm rot="5400000">
              <a:off x="4302" y="1067"/>
              <a:ext cx="0" cy="915"/>
            </a:xfrm>
            <a:prstGeom prst="line">
              <a:avLst/>
            </a:prstGeom>
            <a:noFill/>
            <a:ln w="25400">
              <a:solidFill>
                <a:schemeClr val="tx1"/>
              </a:solidFill>
              <a:round/>
              <a:headEnd/>
              <a:tailEnd/>
            </a:ln>
          </p:spPr>
          <p:txBody>
            <a:bodyPr/>
            <a:lstStyle/>
            <a:p>
              <a:endParaRPr lang="zh-CN" altLang="en-US"/>
            </a:p>
          </p:txBody>
        </p:sp>
        <p:grpSp>
          <p:nvGrpSpPr>
            <p:cNvPr id="23578" name="Group 27"/>
            <p:cNvGrpSpPr>
              <a:grpSpLocks/>
            </p:cNvGrpSpPr>
            <p:nvPr/>
          </p:nvGrpSpPr>
          <p:grpSpPr bwMode="auto">
            <a:xfrm rot="-5400000">
              <a:off x="4124" y="1422"/>
              <a:ext cx="304" cy="204"/>
              <a:chOff x="5065" y="1931"/>
              <a:chExt cx="304" cy="204"/>
            </a:xfrm>
          </p:grpSpPr>
          <p:sp>
            <p:nvSpPr>
              <p:cNvPr id="23584" name="AutoShape 28"/>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23585" name="Line 29"/>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23586" name="Line 30"/>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23554" name="Object 31"/>
            <p:cNvGraphicFramePr>
              <a:graphicFrameLocks noChangeAspect="1"/>
            </p:cNvGraphicFramePr>
            <p:nvPr/>
          </p:nvGraphicFramePr>
          <p:xfrm>
            <a:off x="4190" y="1779"/>
            <a:ext cx="187" cy="248"/>
          </p:xfrm>
          <a:graphic>
            <a:graphicData uri="http://schemas.openxmlformats.org/presentationml/2006/ole">
              <p:oleObj spid="_x0000_s23554" name="公式" r:id="rId9" imgW="164885" imgH="215619" progId="Equation.3">
                <p:embed/>
              </p:oleObj>
            </a:graphicData>
          </a:graphic>
        </p:graphicFrame>
        <p:graphicFrame>
          <p:nvGraphicFramePr>
            <p:cNvPr id="23555" name="Object 32"/>
            <p:cNvGraphicFramePr>
              <a:graphicFrameLocks noChangeAspect="1"/>
            </p:cNvGraphicFramePr>
            <p:nvPr/>
          </p:nvGraphicFramePr>
          <p:xfrm>
            <a:off x="3769" y="1322"/>
            <a:ext cx="102" cy="101"/>
          </p:xfrm>
          <a:graphic>
            <a:graphicData uri="http://schemas.openxmlformats.org/presentationml/2006/ole">
              <p:oleObj spid="_x0000_s23555" name="公式" r:id="rId10" imgW="139700" imgH="139700" progId="Equation.3">
                <p:embed/>
              </p:oleObj>
            </a:graphicData>
          </a:graphic>
        </p:graphicFrame>
        <p:graphicFrame>
          <p:nvGraphicFramePr>
            <p:cNvPr id="23556" name="Object 33"/>
            <p:cNvGraphicFramePr>
              <a:graphicFrameLocks noChangeAspect="1"/>
            </p:cNvGraphicFramePr>
            <p:nvPr/>
          </p:nvGraphicFramePr>
          <p:xfrm>
            <a:off x="5044" y="1347"/>
            <a:ext cx="173" cy="93"/>
          </p:xfrm>
          <a:graphic>
            <a:graphicData uri="http://schemas.openxmlformats.org/presentationml/2006/ole">
              <p:oleObj spid="_x0000_s23556" name="公式" r:id="rId11" imgW="139518" imgH="76101" progId="Equation.3">
                <p:embed/>
              </p:oleObj>
            </a:graphicData>
          </a:graphic>
        </p:graphicFrame>
        <p:graphicFrame>
          <p:nvGraphicFramePr>
            <p:cNvPr id="23557" name="Object 34"/>
            <p:cNvGraphicFramePr>
              <a:graphicFrameLocks noChangeAspect="1"/>
            </p:cNvGraphicFramePr>
            <p:nvPr/>
          </p:nvGraphicFramePr>
          <p:xfrm>
            <a:off x="4175" y="1118"/>
            <a:ext cx="214" cy="240"/>
          </p:xfrm>
          <a:graphic>
            <a:graphicData uri="http://schemas.openxmlformats.org/presentationml/2006/ole">
              <p:oleObj spid="_x0000_s23557" name="公式" r:id="rId12" imgW="190335" imgH="215713" progId="Equation.3">
                <p:embed/>
              </p:oleObj>
            </a:graphicData>
          </a:graphic>
        </p:graphicFrame>
        <p:sp>
          <p:nvSpPr>
            <p:cNvPr id="23579" name="Line 35"/>
            <p:cNvSpPr>
              <a:spLocks noChangeShapeType="1"/>
            </p:cNvSpPr>
            <p:nvPr/>
          </p:nvSpPr>
          <p:spPr bwMode="auto">
            <a:xfrm>
              <a:off x="4089" y="1753"/>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23580" name="Group 44"/>
            <p:cNvGrpSpPr>
              <a:grpSpLocks/>
            </p:cNvGrpSpPr>
            <p:nvPr/>
          </p:nvGrpSpPr>
          <p:grpSpPr bwMode="auto">
            <a:xfrm rot="-5400000">
              <a:off x="4659" y="1474"/>
              <a:ext cx="304" cy="102"/>
              <a:chOff x="112" y="3074"/>
              <a:chExt cx="304" cy="102"/>
            </a:xfrm>
          </p:grpSpPr>
          <p:sp>
            <p:nvSpPr>
              <p:cNvPr id="23582" name="Line 45"/>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23583" name="Line 46"/>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23581" name="Line 59"/>
            <p:cNvSpPr>
              <a:spLocks noChangeShapeType="1"/>
            </p:cNvSpPr>
            <p:nvPr/>
          </p:nvSpPr>
          <p:spPr bwMode="auto">
            <a:xfrm>
              <a:off x="4861" y="1525"/>
              <a:ext cx="229" cy="0"/>
            </a:xfrm>
            <a:prstGeom prst="line">
              <a:avLst/>
            </a:prstGeom>
            <a:noFill/>
            <a:ln w="25400">
              <a:solidFill>
                <a:schemeClr val="tx1"/>
              </a:solidFill>
              <a:round/>
              <a:headEnd/>
              <a:tailEnd/>
            </a:ln>
          </p:spPr>
          <p:txBody>
            <a:bodyPr/>
            <a:lstStyle/>
            <a:p>
              <a:endParaRPr lang="zh-CN" altLang="en-US"/>
            </a:p>
          </p:txBody>
        </p:sp>
        <p:graphicFrame>
          <p:nvGraphicFramePr>
            <p:cNvPr id="23558" name="Object 60"/>
            <p:cNvGraphicFramePr>
              <a:graphicFrameLocks noChangeAspect="1"/>
            </p:cNvGraphicFramePr>
            <p:nvPr/>
          </p:nvGraphicFramePr>
          <p:xfrm>
            <a:off x="4615" y="1150"/>
            <a:ext cx="399" cy="197"/>
          </p:xfrm>
          <a:graphic>
            <a:graphicData uri="http://schemas.openxmlformats.org/presentationml/2006/ole">
              <p:oleObj spid="_x0000_s23558" name="公式" r:id="rId13" imgW="355138" imgH="177569" progId="Equation.3">
                <p:embed/>
              </p:oleObj>
            </a:graphicData>
          </a:graphic>
        </p:graphicFrame>
      </p:grpSp>
      <p:sp>
        <p:nvSpPr>
          <p:cNvPr id="197695" name="Text Box 63"/>
          <p:cNvSpPr txBox="1">
            <a:spLocks noChangeArrowheads="1"/>
          </p:cNvSpPr>
          <p:nvPr/>
        </p:nvSpPr>
        <p:spPr bwMode="auto">
          <a:xfrm>
            <a:off x="444500" y="5095875"/>
            <a:ext cx="7743825"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应用条件：流过二极管电流</a:t>
            </a:r>
            <a:r>
              <a:rPr lang="en-US" altLang="zh-CN" sz="2400" b="1">
                <a:solidFill>
                  <a:srgbClr val="FF0000"/>
                </a:solidFill>
              </a:rPr>
              <a:t>i</a:t>
            </a:r>
            <a:r>
              <a:rPr lang="en-US" altLang="zh-CN" sz="2400" b="1" baseline="-25000">
                <a:solidFill>
                  <a:srgbClr val="FF0000"/>
                </a:solidFill>
              </a:rPr>
              <a:t>D</a:t>
            </a:r>
            <a:r>
              <a:rPr lang="zh-CN" altLang="en-US" sz="2400" b="1"/>
              <a:t>近似等于或大于</a:t>
            </a:r>
            <a:r>
              <a:rPr lang="en-US" altLang="zh-CN" sz="2400" b="1"/>
              <a:t>1mA</a:t>
            </a:r>
            <a:r>
              <a:rPr lang="zh-CN" altLang="en-US" sz="2400" b="1"/>
              <a:t>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par>
                                <p:cTn id="8" presetID="3" presetClass="entr" presetSubtype="10" fill="hold" grpId="0" nodeType="withEffect">
                                  <p:stCondLst>
                                    <p:cond delay="0"/>
                                  </p:stCondLst>
                                  <p:childTnLst>
                                    <p:set>
                                      <p:cBhvr>
                                        <p:cTn id="9" dur="1" fill="hold">
                                          <p:stCondLst>
                                            <p:cond delay="0"/>
                                          </p:stCondLst>
                                        </p:cTn>
                                        <p:tgtEl>
                                          <p:spTgt spid="197649"/>
                                        </p:tgtEl>
                                        <p:attrNameLst>
                                          <p:attrName>style.visibility</p:attrName>
                                        </p:attrNameLst>
                                      </p:cBhvr>
                                      <p:to>
                                        <p:strVal val="visible"/>
                                      </p:to>
                                    </p:set>
                                    <p:animEffect transition="in" filter="blinds(horizontal)">
                                      <p:cBhvr>
                                        <p:cTn id="10" dur="500"/>
                                        <p:tgtEl>
                                          <p:spTgt spid="1976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7650"/>
                                        </p:tgtEl>
                                        <p:attrNameLst>
                                          <p:attrName>style.visibility</p:attrName>
                                        </p:attrNameLst>
                                      </p:cBhvr>
                                      <p:to>
                                        <p:strVal val="visible"/>
                                      </p:to>
                                    </p:set>
                                    <p:animEffect transition="in" filter="blinds(horizontal)">
                                      <p:cBhvr>
                                        <p:cTn id="15" dur="500"/>
                                        <p:tgtEl>
                                          <p:spTgt spid="197650"/>
                                        </p:tgtEl>
                                      </p:cBhvr>
                                    </p:animEffect>
                                  </p:childTnLst>
                                  <p:subTnLst>
                                    <p:audio>
                                      <p:cMediaNode>
                                        <p:cTn display="0" masterRel="sameClick">
                                          <p:stCondLst>
                                            <p:cond evt="begin" delay="0">
                                              <p:tn val="13"/>
                                            </p:cond>
                                          </p:stCondLst>
                                          <p:endCondLst>
                                            <p:cond evt="onStopAudio" delay="0">
                                              <p:tgtEl>
                                                <p:sldTgt/>
                                              </p:tgtEl>
                                            </p:cond>
                                          </p:endCondLst>
                                        </p:cTn>
                                        <p:tgtEl>
                                          <p:sndTgt r:embed="rId4" name="camera.wav" builtIn="1"/>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197651"/>
                                        </p:tgtEl>
                                        <p:attrNameLst>
                                          <p:attrName>style.visibility</p:attrName>
                                        </p:attrNameLst>
                                      </p:cBhvr>
                                      <p:to>
                                        <p:strVal val="visible"/>
                                      </p:to>
                                    </p:set>
                                    <p:animEffect transition="in" filter="blinds(horizontal)">
                                      <p:cBhvr>
                                        <p:cTn id="18" dur="500"/>
                                        <p:tgtEl>
                                          <p:spTgt spid="1976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7652"/>
                                        </p:tgtEl>
                                        <p:attrNameLst>
                                          <p:attrName>style.visibility</p:attrName>
                                        </p:attrNameLst>
                                      </p:cBhvr>
                                      <p:to>
                                        <p:strVal val="visible"/>
                                      </p:to>
                                    </p:set>
                                    <p:animEffect transition="in" filter="blinds(horizontal)">
                                      <p:cBhvr>
                                        <p:cTn id="23" dur="500"/>
                                        <p:tgtEl>
                                          <p:spTgt spid="197652"/>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builtIn="1"/>
                                        </p:tgtEl>
                                      </p:cMediaNode>
                                    </p:audio>
                                  </p:subTnLst>
                                </p:cTn>
                              </p:par>
                              <p:par>
                                <p:cTn id="24" presetID="3" presetClass="entr" presetSubtype="10" fill="hold" grpId="0" nodeType="withEffect">
                                  <p:stCondLst>
                                    <p:cond delay="0"/>
                                  </p:stCondLst>
                                  <p:childTnLst>
                                    <p:set>
                                      <p:cBhvr>
                                        <p:cTn id="25" dur="1" fill="hold">
                                          <p:stCondLst>
                                            <p:cond delay="0"/>
                                          </p:stCondLst>
                                        </p:cTn>
                                        <p:tgtEl>
                                          <p:spTgt spid="197653"/>
                                        </p:tgtEl>
                                        <p:attrNameLst>
                                          <p:attrName>style.visibility</p:attrName>
                                        </p:attrNameLst>
                                      </p:cBhvr>
                                      <p:to>
                                        <p:strVal val="visible"/>
                                      </p:to>
                                    </p:set>
                                    <p:animEffect transition="in" filter="blinds(horizontal)">
                                      <p:cBhvr>
                                        <p:cTn id="26" dur="500"/>
                                        <p:tgtEl>
                                          <p:spTgt spid="1976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builtIn="1"/>
                                        </p:tgtEl>
                                      </p:cMediaNode>
                                    </p:audio>
                                  </p:subTnLst>
                                </p:cTn>
                              </p:par>
                              <p:par>
                                <p:cTn id="32" presetID="3" presetClass="entr" presetSubtype="10" fill="hold" grpId="0" nodeType="withEffect">
                                  <p:stCondLst>
                                    <p:cond delay="0"/>
                                  </p:stCondLst>
                                  <p:childTnLst>
                                    <p:set>
                                      <p:cBhvr>
                                        <p:cTn id="33" dur="1" fill="hold">
                                          <p:stCondLst>
                                            <p:cond delay="0"/>
                                          </p:stCondLst>
                                        </p:cTn>
                                        <p:tgtEl>
                                          <p:spTgt spid="197668"/>
                                        </p:tgtEl>
                                        <p:attrNameLst>
                                          <p:attrName>style.visibility</p:attrName>
                                        </p:attrNameLst>
                                      </p:cBhvr>
                                      <p:to>
                                        <p:strVal val="visible"/>
                                      </p:to>
                                    </p:set>
                                    <p:animEffect transition="in" filter="blinds(horizontal)">
                                      <p:cBhvr>
                                        <p:cTn id="34" dur="500"/>
                                        <p:tgtEl>
                                          <p:spTgt spid="1976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97695"/>
                                        </p:tgtEl>
                                        <p:attrNameLst>
                                          <p:attrName>style.visibility</p:attrName>
                                        </p:attrNameLst>
                                      </p:cBhvr>
                                      <p:to>
                                        <p:strVal val="visible"/>
                                      </p:to>
                                    </p:set>
                                    <p:animEffect transition="in" filter="blinds(horizontal)">
                                      <p:cBhvr>
                                        <p:cTn id="39" dur="500"/>
                                        <p:tgtEl>
                                          <p:spTgt spid="197695"/>
                                        </p:tgtEl>
                                      </p:cBhvr>
                                    </p:animEffect>
                                  </p:childTnLst>
                                  <p:subTnLst>
                                    <p:audio>
                                      <p:cMediaNode>
                                        <p:cTn display="0" masterRel="sameClick">
                                          <p:stCondLst>
                                            <p:cond evt="begin" delay="0">
                                              <p:tn val="37"/>
                                            </p:cond>
                                          </p:stCondLst>
                                          <p:endCondLst>
                                            <p:cond evt="onStopAudio" delay="0">
                                              <p:tgtEl>
                                                <p:sldTgt/>
                                              </p:tgtEl>
                                            </p:cond>
                                          </p:endCondLst>
                                        </p:cTn>
                                        <p:tgtEl>
                                          <p:sndTgt r:embed="rId5"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9" grpId="0"/>
      <p:bldP spid="197650" grpId="0" animBg="1"/>
      <p:bldP spid="197651" grpId="0"/>
      <p:bldP spid="197652" grpId="0" animBg="1"/>
      <p:bldP spid="197653" grpId="0"/>
      <p:bldP spid="197668" grpId="0"/>
      <p:bldP spid="19769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8" name="日期占位符 1"/>
          <p:cNvSpPr>
            <a:spLocks noGrp="1"/>
          </p:cNvSpPr>
          <p:nvPr>
            <p:ph type="dt" sz="quarter" idx="10"/>
          </p:nvPr>
        </p:nvSpPr>
        <p:spPr>
          <a:noFill/>
        </p:spPr>
        <p:txBody>
          <a:bodyPr/>
          <a:lstStyle/>
          <a:p>
            <a:fld id="{A756110E-662E-441F-9533-BF633778583A}" type="datetime1">
              <a:rPr lang="zh-CN" altLang="en-US" smtClean="0">
                <a:latin typeface="Arial" pitchFamily="34" charset="0"/>
              </a:rPr>
              <a:pPr/>
              <a:t>2019-9-25</a:t>
            </a:fld>
            <a:endParaRPr lang="en-US" altLang="zh-CN" smtClean="0">
              <a:latin typeface="Arial" pitchFamily="34" charset="0"/>
            </a:endParaRPr>
          </a:p>
        </p:txBody>
      </p:sp>
      <p:sp>
        <p:nvSpPr>
          <p:cNvPr id="24589"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24590" name="灯片编号占位符 3"/>
          <p:cNvSpPr>
            <a:spLocks noGrp="1"/>
          </p:cNvSpPr>
          <p:nvPr>
            <p:ph type="sldNum" sz="quarter" idx="12"/>
          </p:nvPr>
        </p:nvSpPr>
        <p:spPr>
          <a:noFill/>
        </p:spPr>
        <p:txBody>
          <a:bodyPr/>
          <a:lstStyle/>
          <a:p>
            <a:fld id="{7DD21A58-1D9B-4254-9C72-95DFDABB780A}" type="slidenum">
              <a:rPr lang="en-US" altLang="zh-CN" smtClean="0">
                <a:latin typeface="Arial" pitchFamily="34" charset="0"/>
              </a:rPr>
              <a:pPr/>
              <a:t>61</a:t>
            </a:fld>
            <a:endParaRPr lang="en-US" altLang="zh-CN" smtClean="0">
              <a:latin typeface="Arial" pitchFamily="34" charset="0"/>
            </a:endParaRPr>
          </a:p>
        </p:txBody>
      </p:sp>
      <p:sp>
        <p:nvSpPr>
          <p:cNvPr id="24591" name="Text Box 4"/>
          <p:cNvSpPr txBox="1">
            <a:spLocks noChangeArrowheads="1"/>
          </p:cNvSpPr>
          <p:nvPr/>
        </p:nvSpPr>
        <p:spPr bwMode="auto">
          <a:xfrm>
            <a:off x="95250" y="95250"/>
            <a:ext cx="2571750" cy="525463"/>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latin typeface="宋体" pitchFamily="2" charset="-122"/>
              </a:rPr>
              <a:t>⑶</a:t>
            </a:r>
            <a:r>
              <a:rPr lang="zh-CN" altLang="en-US" sz="2800" b="1"/>
              <a:t>折线模型</a:t>
            </a:r>
            <a:endParaRPr lang="zh-CN" altLang="en-US" sz="2800" b="1" baseline="-25000"/>
          </a:p>
        </p:txBody>
      </p:sp>
      <p:grpSp>
        <p:nvGrpSpPr>
          <p:cNvPr id="2" name="Group 42"/>
          <p:cNvGrpSpPr>
            <a:grpSpLocks/>
          </p:cNvGrpSpPr>
          <p:nvPr/>
        </p:nvGrpSpPr>
        <p:grpSpPr bwMode="auto">
          <a:xfrm>
            <a:off x="936625" y="531813"/>
            <a:ext cx="2789238" cy="2581275"/>
            <a:chOff x="590" y="661"/>
            <a:chExt cx="1757" cy="1626"/>
          </a:xfrm>
        </p:grpSpPr>
        <p:sp>
          <p:nvSpPr>
            <p:cNvPr id="24621" name="Line 6"/>
            <p:cNvSpPr>
              <a:spLocks noChangeShapeType="1"/>
            </p:cNvSpPr>
            <p:nvPr/>
          </p:nvSpPr>
          <p:spPr bwMode="auto">
            <a:xfrm flipV="1">
              <a:off x="1175" y="729"/>
              <a:ext cx="0" cy="1354"/>
            </a:xfrm>
            <a:prstGeom prst="line">
              <a:avLst/>
            </a:prstGeom>
            <a:noFill/>
            <a:ln w="12700">
              <a:solidFill>
                <a:schemeClr val="tx1"/>
              </a:solidFill>
              <a:round/>
              <a:headEnd/>
              <a:tailEnd type="triangle" w="med" len="med"/>
            </a:ln>
          </p:spPr>
          <p:txBody>
            <a:bodyPr/>
            <a:lstStyle/>
            <a:p>
              <a:endParaRPr lang="zh-CN" altLang="en-US"/>
            </a:p>
          </p:txBody>
        </p:sp>
        <p:sp>
          <p:nvSpPr>
            <p:cNvPr id="24622" name="Line 7"/>
            <p:cNvSpPr>
              <a:spLocks noChangeShapeType="1"/>
            </p:cNvSpPr>
            <p:nvPr/>
          </p:nvSpPr>
          <p:spPr bwMode="auto">
            <a:xfrm>
              <a:off x="590" y="2096"/>
              <a:ext cx="1676"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4585" name="Object 8"/>
            <p:cNvGraphicFramePr>
              <a:graphicFrameLocks noChangeAspect="1"/>
            </p:cNvGraphicFramePr>
            <p:nvPr/>
          </p:nvGraphicFramePr>
          <p:xfrm>
            <a:off x="952" y="661"/>
            <a:ext cx="171" cy="190"/>
          </p:xfrm>
          <a:graphic>
            <a:graphicData uri="http://schemas.openxmlformats.org/presentationml/2006/ole">
              <p:oleObj spid="_x0000_s24585" name="公式" r:id="rId7" imgW="164885" imgH="215619" progId="Equation.3">
                <p:embed/>
              </p:oleObj>
            </a:graphicData>
          </a:graphic>
        </p:graphicFrame>
        <p:graphicFrame>
          <p:nvGraphicFramePr>
            <p:cNvPr id="24586" name="Object 9"/>
            <p:cNvGraphicFramePr>
              <a:graphicFrameLocks noChangeAspect="1"/>
            </p:cNvGraphicFramePr>
            <p:nvPr/>
          </p:nvGraphicFramePr>
          <p:xfrm>
            <a:off x="2133" y="2108"/>
            <a:ext cx="214" cy="179"/>
          </p:xfrm>
          <a:graphic>
            <a:graphicData uri="http://schemas.openxmlformats.org/presentationml/2006/ole">
              <p:oleObj spid="_x0000_s24586" name="公式" r:id="rId8" imgW="190335" imgH="215713" progId="Equation.3">
                <p:embed/>
              </p:oleObj>
            </a:graphicData>
          </a:graphic>
        </p:graphicFrame>
        <p:graphicFrame>
          <p:nvGraphicFramePr>
            <p:cNvPr id="24587" name="Object 10"/>
            <p:cNvGraphicFramePr>
              <a:graphicFrameLocks noChangeAspect="1"/>
            </p:cNvGraphicFramePr>
            <p:nvPr/>
          </p:nvGraphicFramePr>
          <p:xfrm>
            <a:off x="1097" y="2129"/>
            <a:ext cx="178" cy="144"/>
          </p:xfrm>
          <a:graphic>
            <a:graphicData uri="http://schemas.openxmlformats.org/presentationml/2006/ole">
              <p:oleObj spid="_x0000_s24587" name="公式" r:id="rId9" imgW="126720" imgH="139680" progId="Equation.3">
                <p:embed/>
              </p:oleObj>
            </a:graphicData>
          </a:graphic>
        </p:graphicFrame>
        <p:sp>
          <p:nvSpPr>
            <p:cNvPr id="24623" name="Line 11"/>
            <p:cNvSpPr>
              <a:spLocks noChangeShapeType="1"/>
            </p:cNvSpPr>
            <p:nvPr/>
          </p:nvSpPr>
          <p:spPr bwMode="auto">
            <a:xfrm>
              <a:off x="717" y="2096"/>
              <a:ext cx="458" cy="0"/>
            </a:xfrm>
            <a:prstGeom prst="line">
              <a:avLst/>
            </a:prstGeom>
            <a:noFill/>
            <a:ln w="38100">
              <a:solidFill>
                <a:srgbClr val="3366FF"/>
              </a:solidFill>
              <a:round/>
              <a:headEnd/>
              <a:tailEnd/>
            </a:ln>
          </p:spPr>
          <p:txBody>
            <a:bodyPr/>
            <a:lstStyle/>
            <a:p>
              <a:endParaRPr lang="zh-CN" altLang="en-US"/>
            </a:p>
          </p:txBody>
        </p:sp>
        <p:sp>
          <p:nvSpPr>
            <p:cNvPr id="24624" name="Line 12"/>
            <p:cNvSpPr>
              <a:spLocks noChangeShapeType="1"/>
            </p:cNvSpPr>
            <p:nvPr/>
          </p:nvSpPr>
          <p:spPr bwMode="auto">
            <a:xfrm>
              <a:off x="1175" y="2096"/>
              <a:ext cx="431" cy="0"/>
            </a:xfrm>
            <a:prstGeom prst="line">
              <a:avLst/>
            </a:prstGeom>
            <a:noFill/>
            <a:ln w="25400">
              <a:solidFill>
                <a:srgbClr val="FF00FF"/>
              </a:solidFill>
              <a:prstDash val="lgDash"/>
              <a:round/>
              <a:headEnd/>
              <a:tailEnd/>
            </a:ln>
          </p:spPr>
          <p:txBody>
            <a:bodyPr/>
            <a:lstStyle/>
            <a:p>
              <a:endParaRPr lang="zh-CN" altLang="en-US"/>
            </a:p>
          </p:txBody>
        </p:sp>
        <p:sp>
          <p:nvSpPr>
            <p:cNvPr id="24625" name="Freeform 13"/>
            <p:cNvSpPr>
              <a:spLocks/>
            </p:cNvSpPr>
            <p:nvPr/>
          </p:nvSpPr>
          <p:spPr bwMode="auto">
            <a:xfrm>
              <a:off x="1581" y="1054"/>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25400">
              <a:solidFill>
                <a:srgbClr val="339966"/>
              </a:solidFill>
              <a:prstDash val="lgDash"/>
              <a:round/>
              <a:headEnd/>
              <a:tailEnd/>
            </a:ln>
          </p:spPr>
          <p:txBody>
            <a:bodyPr/>
            <a:lstStyle/>
            <a:p>
              <a:endParaRPr lang="zh-CN" altLang="en-US"/>
            </a:p>
          </p:txBody>
        </p:sp>
        <p:sp>
          <p:nvSpPr>
            <p:cNvPr id="24626" name="Line 14"/>
            <p:cNvSpPr>
              <a:spLocks noChangeShapeType="1"/>
            </p:cNvSpPr>
            <p:nvPr/>
          </p:nvSpPr>
          <p:spPr bwMode="auto">
            <a:xfrm flipV="1">
              <a:off x="1737" y="1042"/>
              <a:ext cx="102" cy="1042"/>
            </a:xfrm>
            <a:prstGeom prst="line">
              <a:avLst/>
            </a:prstGeom>
            <a:noFill/>
            <a:ln w="38100">
              <a:solidFill>
                <a:srgbClr val="FF00FF"/>
              </a:solidFill>
              <a:round/>
              <a:headEnd/>
              <a:tailEnd/>
            </a:ln>
          </p:spPr>
          <p:txBody>
            <a:bodyPr/>
            <a:lstStyle/>
            <a:p>
              <a:endParaRPr lang="zh-CN" altLang="en-US"/>
            </a:p>
          </p:txBody>
        </p:sp>
        <p:sp>
          <p:nvSpPr>
            <p:cNvPr id="24627" name="Line 15"/>
            <p:cNvSpPr>
              <a:spLocks noChangeShapeType="1"/>
            </p:cNvSpPr>
            <p:nvPr/>
          </p:nvSpPr>
          <p:spPr bwMode="auto">
            <a:xfrm>
              <a:off x="1178" y="2093"/>
              <a:ext cx="559" cy="0"/>
            </a:xfrm>
            <a:prstGeom prst="line">
              <a:avLst/>
            </a:prstGeom>
            <a:noFill/>
            <a:ln w="38100">
              <a:solidFill>
                <a:srgbClr val="FF00FF"/>
              </a:solidFill>
              <a:round/>
              <a:headEnd/>
              <a:tailEnd/>
            </a:ln>
          </p:spPr>
          <p:txBody>
            <a:bodyPr/>
            <a:lstStyle/>
            <a:p>
              <a:endParaRPr lang="zh-CN" altLang="en-US"/>
            </a:p>
          </p:txBody>
        </p:sp>
      </p:grpSp>
      <p:sp>
        <p:nvSpPr>
          <p:cNvPr id="198672" name="Text Box 16"/>
          <p:cNvSpPr txBox="1">
            <a:spLocks noChangeArrowheads="1"/>
          </p:cNvSpPr>
          <p:nvPr/>
        </p:nvSpPr>
        <p:spPr bwMode="auto">
          <a:xfrm>
            <a:off x="1079500" y="3111500"/>
            <a:ext cx="2097088"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折线模型</a:t>
            </a:r>
            <a:r>
              <a:rPr lang="en-US" altLang="zh-CN" sz="2000" b="1"/>
              <a:t>V-I</a:t>
            </a:r>
            <a:r>
              <a:rPr lang="zh-CN" altLang="en-US" sz="2000" b="1"/>
              <a:t>特性</a:t>
            </a:r>
          </a:p>
        </p:txBody>
      </p:sp>
      <p:sp>
        <p:nvSpPr>
          <p:cNvPr id="198673" name="Line 17"/>
          <p:cNvSpPr>
            <a:spLocks noChangeShapeType="1"/>
          </p:cNvSpPr>
          <p:nvPr/>
        </p:nvSpPr>
        <p:spPr bwMode="auto">
          <a:xfrm flipV="1">
            <a:off x="2838450" y="1298575"/>
            <a:ext cx="606425" cy="604838"/>
          </a:xfrm>
          <a:prstGeom prst="line">
            <a:avLst/>
          </a:prstGeom>
          <a:noFill/>
          <a:ln w="12700">
            <a:solidFill>
              <a:srgbClr val="FF0000"/>
            </a:solidFill>
            <a:round/>
            <a:headEnd/>
            <a:tailEnd type="triangle" w="med" len="med"/>
          </a:ln>
        </p:spPr>
        <p:txBody>
          <a:bodyPr/>
          <a:lstStyle/>
          <a:p>
            <a:endParaRPr lang="zh-CN" altLang="en-US"/>
          </a:p>
        </p:txBody>
      </p:sp>
      <p:sp>
        <p:nvSpPr>
          <p:cNvPr id="198674" name="Text Box 18"/>
          <p:cNvSpPr txBox="1">
            <a:spLocks noChangeArrowheads="1"/>
          </p:cNvSpPr>
          <p:nvPr/>
        </p:nvSpPr>
        <p:spPr bwMode="auto">
          <a:xfrm>
            <a:off x="3443288" y="935038"/>
            <a:ext cx="1773237" cy="10064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正向压降不恒定，随着电流做线性变化</a:t>
            </a:r>
          </a:p>
        </p:txBody>
      </p:sp>
      <p:sp>
        <p:nvSpPr>
          <p:cNvPr id="198675" name="Line 19"/>
          <p:cNvSpPr>
            <a:spLocks noChangeShapeType="1"/>
          </p:cNvSpPr>
          <p:nvPr/>
        </p:nvSpPr>
        <p:spPr bwMode="auto">
          <a:xfrm flipH="1" flipV="1">
            <a:off x="1265238" y="2146300"/>
            <a:ext cx="161925" cy="644525"/>
          </a:xfrm>
          <a:prstGeom prst="line">
            <a:avLst/>
          </a:prstGeom>
          <a:noFill/>
          <a:ln w="12700">
            <a:solidFill>
              <a:srgbClr val="FF0000"/>
            </a:solidFill>
            <a:round/>
            <a:headEnd/>
            <a:tailEnd type="triangle" w="med" len="med"/>
          </a:ln>
        </p:spPr>
        <p:txBody>
          <a:bodyPr/>
          <a:lstStyle/>
          <a:p>
            <a:endParaRPr lang="zh-CN" altLang="en-US"/>
          </a:p>
        </p:txBody>
      </p:sp>
      <p:sp>
        <p:nvSpPr>
          <p:cNvPr id="198676" name="Text Box 20"/>
          <p:cNvSpPr txBox="1">
            <a:spLocks noChangeArrowheads="1"/>
          </p:cNvSpPr>
          <p:nvPr/>
        </p:nvSpPr>
        <p:spPr bwMode="auto">
          <a:xfrm>
            <a:off x="700088" y="855663"/>
            <a:ext cx="806450" cy="13112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反向电阻为无穷大</a:t>
            </a:r>
          </a:p>
        </p:txBody>
      </p:sp>
      <p:sp>
        <p:nvSpPr>
          <p:cNvPr id="198677" name="Text Box 21"/>
          <p:cNvSpPr txBox="1">
            <a:spLocks noChangeArrowheads="1"/>
          </p:cNvSpPr>
          <p:nvPr/>
        </p:nvSpPr>
        <p:spPr bwMode="auto">
          <a:xfrm>
            <a:off x="6521450" y="3024188"/>
            <a:ext cx="1249363"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电路模型</a:t>
            </a:r>
          </a:p>
        </p:txBody>
      </p:sp>
      <p:sp>
        <p:nvSpPr>
          <p:cNvPr id="198697" name="Text Box 41"/>
          <p:cNvSpPr txBox="1">
            <a:spLocks noChangeArrowheads="1"/>
          </p:cNvSpPr>
          <p:nvPr/>
        </p:nvSpPr>
        <p:spPr bwMode="auto">
          <a:xfrm>
            <a:off x="603250" y="5730875"/>
            <a:ext cx="6694488" cy="46355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由于二极管的分散性，</a:t>
            </a:r>
            <a:r>
              <a:rPr lang="en-US" altLang="zh-CN" sz="2400" b="1">
                <a:solidFill>
                  <a:srgbClr val="FF0000"/>
                </a:solidFill>
              </a:rPr>
              <a:t>V</a:t>
            </a:r>
            <a:r>
              <a:rPr lang="en-US" altLang="zh-CN" sz="2400" b="1" baseline="-25000">
                <a:solidFill>
                  <a:srgbClr val="FF0000"/>
                </a:solidFill>
              </a:rPr>
              <a:t>th</a:t>
            </a:r>
            <a:r>
              <a:rPr lang="zh-CN" altLang="en-US" sz="2400" b="1"/>
              <a:t>和</a:t>
            </a:r>
            <a:r>
              <a:rPr lang="en-US" altLang="zh-CN" sz="2400" b="1">
                <a:solidFill>
                  <a:srgbClr val="FF0000"/>
                </a:solidFill>
              </a:rPr>
              <a:t>r</a:t>
            </a:r>
            <a:r>
              <a:rPr lang="en-US" altLang="zh-CN" sz="2400" b="1" baseline="-25000">
                <a:solidFill>
                  <a:srgbClr val="FF0000"/>
                </a:solidFill>
              </a:rPr>
              <a:t>D</a:t>
            </a:r>
            <a:r>
              <a:rPr lang="zh-CN" altLang="en-US" sz="2400" b="1"/>
              <a:t>的值不是固定的。</a:t>
            </a:r>
          </a:p>
        </p:txBody>
      </p:sp>
      <p:grpSp>
        <p:nvGrpSpPr>
          <p:cNvPr id="3" name="Group 66"/>
          <p:cNvGrpSpPr>
            <a:grpSpLocks/>
          </p:cNvGrpSpPr>
          <p:nvPr/>
        </p:nvGrpSpPr>
        <p:grpSpPr bwMode="auto">
          <a:xfrm>
            <a:off x="5715000" y="1047750"/>
            <a:ext cx="3063875" cy="1612900"/>
            <a:chOff x="3617" y="1169"/>
            <a:chExt cx="1930" cy="1016"/>
          </a:xfrm>
        </p:grpSpPr>
        <p:sp>
          <p:nvSpPr>
            <p:cNvPr id="24607" name="Oval 23"/>
            <p:cNvSpPr>
              <a:spLocks noChangeArrowheads="1"/>
            </p:cNvSpPr>
            <p:nvPr/>
          </p:nvSpPr>
          <p:spPr bwMode="auto">
            <a:xfrm>
              <a:off x="3632" y="1649"/>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24608" name="Oval 24"/>
            <p:cNvSpPr>
              <a:spLocks noChangeArrowheads="1"/>
            </p:cNvSpPr>
            <p:nvPr/>
          </p:nvSpPr>
          <p:spPr bwMode="auto">
            <a:xfrm>
              <a:off x="5428" y="1640"/>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24609" name="Line 25"/>
            <p:cNvSpPr>
              <a:spLocks noChangeShapeType="1"/>
            </p:cNvSpPr>
            <p:nvPr/>
          </p:nvSpPr>
          <p:spPr bwMode="auto">
            <a:xfrm rot="5400000">
              <a:off x="4150" y="1225"/>
              <a:ext cx="0" cy="915"/>
            </a:xfrm>
            <a:prstGeom prst="line">
              <a:avLst/>
            </a:prstGeom>
            <a:noFill/>
            <a:ln w="25400">
              <a:solidFill>
                <a:schemeClr val="tx1"/>
              </a:solidFill>
              <a:round/>
              <a:headEnd/>
              <a:tailEnd/>
            </a:ln>
          </p:spPr>
          <p:txBody>
            <a:bodyPr/>
            <a:lstStyle/>
            <a:p>
              <a:endParaRPr lang="zh-CN" altLang="en-US"/>
            </a:p>
          </p:txBody>
        </p:sp>
        <p:grpSp>
          <p:nvGrpSpPr>
            <p:cNvPr id="24610" name="Group 26"/>
            <p:cNvGrpSpPr>
              <a:grpSpLocks/>
            </p:cNvGrpSpPr>
            <p:nvPr/>
          </p:nvGrpSpPr>
          <p:grpSpPr bwMode="auto">
            <a:xfrm rot="-5400000">
              <a:off x="3972" y="1580"/>
              <a:ext cx="304" cy="204"/>
              <a:chOff x="5065" y="1931"/>
              <a:chExt cx="304" cy="204"/>
            </a:xfrm>
          </p:grpSpPr>
          <p:sp>
            <p:nvSpPr>
              <p:cNvPr id="24618" name="AutoShape 27"/>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24619" name="Line 28"/>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24620" name="Line 29"/>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24579" name="Object 30"/>
            <p:cNvGraphicFramePr>
              <a:graphicFrameLocks noChangeAspect="1"/>
            </p:cNvGraphicFramePr>
            <p:nvPr/>
          </p:nvGraphicFramePr>
          <p:xfrm>
            <a:off x="4038" y="1937"/>
            <a:ext cx="187" cy="248"/>
          </p:xfrm>
          <a:graphic>
            <a:graphicData uri="http://schemas.openxmlformats.org/presentationml/2006/ole">
              <p:oleObj spid="_x0000_s24579" name="公式" r:id="rId10" imgW="164885" imgH="215619" progId="Equation.3">
                <p:embed/>
              </p:oleObj>
            </a:graphicData>
          </a:graphic>
        </p:graphicFrame>
        <p:graphicFrame>
          <p:nvGraphicFramePr>
            <p:cNvPr id="24580" name="Object 31"/>
            <p:cNvGraphicFramePr>
              <a:graphicFrameLocks noChangeAspect="1"/>
            </p:cNvGraphicFramePr>
            <p:nvPr/>
          </p:nvGraphicFramePr>
          <p:xfrm>
            <a:off x="3617" y="1480"/>
            <a:ext cx="102" cy="101"/>
          </p:xfrm>
          <a:graphic>
            <a:graphicData uri="http://schemas.openxmlformats.org/presentationml/2006/ole">
              <p:oleObj spid="_x0000_s24580" name="公式" r:id="rId11" imgW="139700" imgH="139700" progId="Equation.3">
                <p:embed/>
              </p:oleObj>
            </a:graphicData>
          </a:graphic>
        </p:graphicFrame>
        <p:graphicFrame>
          <p:nvGraphicFramePr>
            <p:cNvPr id="24581" name="Object 32"/>
            <p:cNvGraphicFramePr>
              <a:graphicFrameLocks noChangeAspect="1"/>
            </p:cNvGraphicFramePr>
            <p:nvPr/>
          </p:nvGraphicFramePr>
          <p:xfrm>
            <a:off x="5374" y="1496"/>
            <a:ext cx="173" cy="93"/>
          </p:xfrm>
          <a:graphic>
            <a:graphicData uri="http://schemas.openxmlformats.org/presentationml/2006/ole">
              <p:oleObj spid="_x0000_s24581" name="公式" r:id="rId12" imgW="139518" imgH="76101" progId="Equation.3">
                <p:embed/>
              </p:oleObj>
            </a:graphicData>
          </a:graphic>
        </p:graphicFrame>
        <p:graphicFrame>
          <p:nvGraphicFramePr>
            <p:cNvPr id="24582" name="Object 33"/>
            <p:cNvGraphicFramePr>
              <a:graphicFrameLocks noChangeAspect="1"/>
            </p:cNvGraphicFramePr>
            <p:nvPr/>
          </p:nvGraphicFramePr>
          <p:xfrm>
            <a:off x="4469" y="1169"/>
            <a:ext cx="214" cy="240"/>
          </p:xfrm>
          <a:graphic>
            <a:graphicData uri="http://schemas.openxmlformats.org/presentationml/2006/ole">
              <p:oleObj spid="_x0000_s24582" name="公式" r:id="rId13" imgW="190335" imgH="215713" progId="Equation.3">
                <p:embed/>
              </p:oleObj>
            </a:graphicData>
          </a:graphic>
        </p:graphicFrame>
        <p:sp>
          <p:nvSpPr>
            <p:cNvPr id="24611" name="Line 34"/>
            <p:cNvSpPr>
              <a:spLocks noChangeShapeType="1"/>
            </p:cNvSpPr>
            <p:nvPr/>
          </p:nvSpPr>
          <p:spPr bwMode="auto">
            <a:xfrm>
              <a:off x="3937" y="1911"/>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24612" name="Group 35"/>
            <p:cNvGrpSpPr>
              <a:grpSpLocks/>
            </p:cNvGrpSpPr>
            <p:nvPr/>
          </p:nvGrpSpPr>
          <p:grpSpPr bwMode="auto">
            <a:xfrm rot="-5400000">
              <a:off x="4507" y="1632"/>
              <a:ext cx="304" cy="102"/>
              <a:chOff x="112" y="3074"/>
              <a:chExt cx="304" cy="102"/>
            </a:xfrm>
          </p:grpSpPr>
          <p:sp>
            <p:nvSpPr>
              <p:cNvPr id="24616" name="Line 3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24617" name="Line 3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24613" name="Line 38"/>
            <p:cNvSpPr>
              <a:spLocks noChangeShapeType="1"/>
            </p:cNvSpPr>
            <p:nvPr/>
          </p:nvSpPr>
          <p:spPr bwMode="auto">
            <a:xfrm>
              <a:off x="4709" y="1683"/>
              <a:ext cx="229" cy="0"/>
            </a:xfrm>
            <a:prstGeom prst="line">
              <a:avLst/>
            </a:prstGeom>
            <a:noFill/>
            <a:ln w="25400">
              <a:solidFill>
                <a:schemeClr val="tx1"/>
              </a:solidFill>
              <a:round/>
              <a:headEnd/>
              <a:tailEnd/>
            </a:ln>
          </p:spPr>
          <p:txBody>
            <a:bodyPr/>
            <a:lstStyle/>
            <a:p>
              <a:endParaRPr lang="zh-CN" altLang="en-US"/>
            </a:p>
          </p:txBody>
        </p:sp>
        <p:graphicFrame>
          <p:nvGraphicFramePr>
            <p:cNvPr id="24583" name="Object 39"/>
            <p:cNvGraphicFramePr>
              <a:graphicFrameLocks noChangeAspect="1"/>
            </p:cNvGraphicFramePr>
            <p:nvPr/>
          </p:nvGraphicFramePr>
          <p:xfrm>
            <a:off x="4549" y="1804"/>
            <a:ext cx="242" cy="253"/>
          </p:xfrm>
          <a:graphic>
            <a:graphicData uri="http://schemas.openxmlformats.org/presentationml/2006/ole">
              <p:oleObj spid="_x0000_s24583" name="公式" r:id="rId14" imgW="215806" imgH="228501" progId="Equation.3">
                <p:embed/>
              </p:oleObj>
            </a:graphicData>
          </a:graphic>
        </p:graphicFrame>
        <p:sp>
          <p:nvSpPr>
            <p:cNvPr id="24614" name="Rectangle 45"/>
            <p:cNvSpPr>
              <a:spLocks noChangeArrowheads="1"/>
            </p:cNvSpPr>
            <p:nvPr/>
          </p:nvSpPr>
          <p:spPr bwMode="auto">
            <a:xfrm rot="5400000">
              <a:off x="5018" y="1541"/>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24584" name="Object 64"/>
            <p:cNvGraphicFramePr>
              <a:graphicFrameLocks noChangeAspect="1"/>
            </p:cNvGraphicFramePr>
            <p:nvPr/>
          </p:nvGraphicFramePr>
          <p:xfrm>
            <a:off x="4979" y="1754"/>
            <a:ext cx="187" cy="248"/>
          </p:xfrm>
          <a:graphic>
            <a:graphicData uri="http://schemas.openxmlformats.org/presentationml/2006/ole">
              <p:oleObj spid="_x0000_s24584" name="公式" r:id="rId15" imgW="164885" imgH="215619" progId="Equation.3">
                <p:embed/>
              </p:oleObj>
            </a:graphicData>
          </a:graphic>
        </p:graphicFrame>
        <p:sp>
          <p:nvSpPr>
            <p:cNvPr id="24615" name="Line 65"/>
            <p:cNvSpPr>
              <a:spLocks noChangeShapeType="1"/>
            </p:cNvSpPr>
            <p:nvPr/>
          </p:nvSpPr>
          <p:spPr bwMode="auto">
            <a:xfrm>
              <a:off x="5192" y="1677"/>
              <a:ext cx="229" cy="0"/>
            </a:xfrm>
            <a:prstGeom prst="line">
              <a:avLst/>
            </a:prstGeom>
            <a:noFill/>
            <a:ln w="25400">
              <a:solidFill>
                <a:schemeClr val="tx1"/>
              </a:solidFill>
              <a:round/>
              <a:headEnd/>
              <a:tailEnd/>
            </a:ln>
          </p:spPr>
          <p:txBody>
            <a:bodyPr/>
            <a:lstStyle/>
            <a:p>
              <a:endParaRPr lang="zh-CN" altLang="en-US"/>
            </a:p>
          </p:txBody>
        </p:sp>
      </p:grpSp>
      <p:graphicFrame>
        <p:nvGraphicFramePr>
          <p:cNvPr id="198724" name="Object 68"/>
          <p:cNvGraphicFramePr>
            <a:graphicFrameLocks noChangeAspect="1"/>
          </p:cNvGraphicFramePr>
          <p:nvPr/>
        </p:nvGraphicFramePr>
        <p:xfrm>
          <a:off x="4373563" y="4619625"/>
          <a:ext cx="4524375" cy="876300"/>
        </p:xfrm>
        <a:graphic>
          <a:graphicData uri="http://schemas.openxmlformats.org/presentationml/2006/ole">
            <p:oleObj spid="_x0000_s24578" name="公式" r:id="rId16" imgW="2082800" imgH="406400" progId="Equation.3">
              <p:embed/>
            </p:oleObj>
          </a:graphicData>
        </a:graphic>
      </p:graphicFrame>
      <p:sp>
        <p:nvSpPr>
          <p:cNvPr id="47" name="Rectangle 38"/>
          <p:cNvSpPr>
            <a:spLocks noChangeArrowheads="1"/>
          </p:cNvSpPr>
          <p:nvPr/>
        </p:nvSpPr>
        <p:spPr bwMode="auto">
          <a:xfrm>
            <a:off x="3421063" y="3763963"/>
            <a:ext cx="2862262" cy="457200"/>
          </a:xfrm>
          <a:prstGeom prst="rect">
            <a:avLst/>
          </a:prstGeom>
          <a:noFill/>
          <a:ln w="9525">
            <a:noFill/>
            <a:miter lim="800000"/>
            <a:headEnd/>
            <a:tailEnd/>
          </a:ln>
        </p:spPr>
        <p:txBody>
          <a:bodyPr>
            <a:spAutoFit/>
          </a:bodyPr>
          <a:lstStyle/>
          <a:p>
            <a:r>
              <a:rPr lang="zh-CN" altLang="en-US" sz="2400" i="1"/>
              <a:t>门坎电压</a:t>
            </a:r>
            <a:r>
              <a:rPr lang="en-US" altLang="zh-CN" sz="2400" i="1"/>
              <a:t>V</a:t>
            </a:r>
            <a:r>
              <a:rPr lang="en-US" altLang="zh-CN" sz="2400" i="1" baseline="-25000"/>
              <a:t>th</a:t>
            </a:r>
            <a:r>
              <a:rPr lang="en-US" altLang="zh-CN" sz="2400" baseline="-30000"/>
              <a:t> </a:t>
            </a:r>
            <a:r>
              <a:rPr lang="en-US" altLang="zh-CN" sz="2400"/>
              <a:t>≈</a:t>
            </a:r>
          </a:p>
        </p:txBody>
      </p:sp>
      <p:sp>
        <p:nvSpPr>
          <p:cNvPr id="48" name="AutoShape 39"/>
          <p:cNvSpPr>
            <a:spLocks/>
          </p:cNvSpPr>
          <p:nvPr/>
        </p:nvSpPr>
        <p:spPr bwMode="auto">
          <a:xfrm>
            <a:off x="5489575" y="3713163"/>
            <a:ext cx="109538" cy="658812"/>
          </a:xfrm>
          <a:prstGeom prst="leftBrace">
            <a:avLst>
              <a:gd name="adj1" fmla="val 50121"/>
              <a:gd name="adj2" fmla="val 50000"/>
            </a:avLst>
          </a:prstGeom>
          <a:noFill/>
          <a:ln w="28575">
            <a:solidFill>
              <a:schemeClr val="tx1"/>
            </a:solidFill>
            <a:round/>
            <a:headEnd/>
            <a:tailEnd/>
          </a:ln>
        </p:spPr>
        <p:txBody>
          <a:bodyPr wrap="none" anchor="ctr"/>
          <a:lstStyle/>
          <a:p>
            <a:endParaRPr lang="zh-CN" altLang="en-US"/>
          </a:p>
        </p:txBody>
      </p:sp>
      <p:sp>
        <p:nvSpPr>
          <p:cNvPr id="49" name="Text Box 40"/>
          <p:cNvSpPr txBox="1">
            <a:spLocks noChangeArrowheads="1"/>
          </p:cNvSpPr>
          <p:nvPr/>
        </p:nvSpPr>
        <p:spPr bwMode="auto">
          <a:xfrm>
            <a:off x="5580063" y="3548063"/>
            <a:ext cx="1839912" cy="457200"/>
          </a:xfrm>
          <a:prstGeom prst="rect">
            <a:avLst/>
          </a:prstGeom>
          <a:noFill/>
          <a:ln w="9525">
            <a:noFill/>
            <a:miter lim="800000"/>
            <a:headEnd/>
            <a:tailEnd/>
          </a:ln>
        </p:spPr>
        <p:txBody>
          <a:bodyPr>
            <a:spAutoFit/>
          </a:bodyPr>
          <a:lstStyle/>
          <a:p>
            <a:r>
              <a:rPr lang="en-US" altLang="zh-CN" sz="2400"/>
              <a:t>0.5 V (Si)</a:t>
            </a:r>
          </a:p>
        </p:txBody>
      </p:sp>
      <p:sp>
        <p:nvSpPr>
          <p:cNvPr id="50" name="Text Box 41"/>
          <p:cNvSpPr txBox="1">
            <a:spLocks noChangeArrowheads="1"/>
          </p:cNvSpPr>
          <p:nvPr/>
        </p:nvSpPr>
        <p:spPr bwMode="auto">
          <a:xfrm>
            <a:off x="5683250" y="4064000"/>
            <a:ext cx="2003425" cy="457200"/>
          </a:xfrm>
          <a:prstGeom prst="rect">
            <a:avLst/>
          </a:prstGeom>
          <a:noFill/>
          <a:ln w="9525">
            <a:noFill/>
            <a:miter lim="800000"/>
            <a:headEnd/>
            <a:tailEnd/>
          </a:ln>
        </p:spPr>
        <p:txBody>
          <a:bodyPr>
            <a:spAutoFit/>
          </a:bodyPr>
          <a:lstStyle/>
          <a:p>
            <a:r>
              <a:rPr lang="en-US" altLang="zh-CN" sz="2400"/>
              <a:t>0.1 V (Ge)</a:t>
            </a:r>
          </a:p>
        </p:txBody>
      </p:sp>
      <p:sp>
        <p:nvSpPr>
          <p:cNvPr id="51" name="Rectangle 45"/>
          <p:cNvSpPr>
            <a:spLocks noChangeArrowheads="1"/>
          </p:cNvSpPr>
          <p:nvPr/>
        </p:nvSpPr>
        <p:spPr bwMode="auto">
          <a:xfrm>
            <a:off x="206375" y="3565525"/>
            <a:ext cx="3097213" cy="830263"/>
          </a:xfrm>
          <a:prstGeom prst="rect">
            <a:avLst/>
          </a:prstGeom>
          <a:noFill/>
          <a:ln w="9525">
            <a:noFill/>
            <a:miter lim="800000"/>
            <a:headEnd/>
            <a:tailEnd/>
          </a:ln>
          <a:effectLst/>
        </p:spPr>
        <p:txBody>
          <a:bodyPr>
            <a:spAutoFit/>
          </a:bodyPr>
          <a:lstStyle/>
          <a:p>
            <a:pPr>
              <a:defRPr/>
            </a:pPr>
            <a:r>
              <a:rPr lang="zh-CN" altLang="en-US" sz="2400" b="1" dirty="0">
                <a:solidFill>
                  <a:srgbClr val="3333FF"/>
                </a:solidFill>
                <a:latin typeface="+mn-ea"/>
                <a:ea typeface="+mn-ea"/>
              </a:rPr>
              <a:t>电池的电压选定为二极管的门坎电压</a:t>
            </a:r>
            <a:r>
              <a:rPr lang="en-US" altLang="zh-CN" sz="2400" b="1" i="1" dirty="0" err="1">
                <a:solidFill>
                  <a:srgbClr val="3333FF"/>
                </a:solidFill>
                <a:latin typeface="+mn-ea"/>
                <a:ea typeface="+mn-ea"/>
              </a:rPr>
              <a:t>V</a:t>
            </a:r>
            <a:r>
              <a:rPr lang="en-US" altLang="zh-CN" sz="2400" b="1" dirty="0" err="1">
                <a:solidFill>
                  <a:srgbClr val="3333FF"/>
                </a:solidFill>
                <a:latin typeface="+mn-ea"/>
                <a:ea typeface="+mn-ea"/>
              </a:rPr>
              <a:t>th</a:t>
            </a:r>
            <a:r>
              <a:rPr lang="en-US" altLang="zh-CN" sz="2400" b="1" dirty="0">
                <a:solidFill>
                  <a:srgbClr val="3333FF"/>
                </a:solidFill>
                <a:latin typeface="+mn-ea"/>
                <a:ea typeface="+mn-ea"/>
              </a:rPr>
              <a:t>:</a:t>
            </a:r>
          </a:p>
        </p:txBody>
      </p:sp>
      <p:sp>
        <p:nvSpPr>
          <p:cNvPr id="52" name="Rectangle 46"/>
          <p:cNvSpPr>
            <a:spLocks noChangeArrowheads="1"/>
          </p:cNvSpPr>
          <p:nvPr/>
        </p:nvSpPr>
        <p:spPr bwMode="auto">
          <a:xfrm>
            <a:off x="285750" y="4699000"/>
            <a:ext cx="3413125" cy="830263"/>
          </a:xfrm>
          <a:prstGeom prst="rect">
            <a:avLst/>
          </a:prstGeom>
          <a:noFill/>
          <a:ln w="9525">
            <a:noFill/>
            <a:miter lim="800000"/>
            <a:headEnd/>
            <a:tailEnd/>
          </a:ln>
          <a:effectLst/>
        </p:spPr>
        <p:txBody>
          <a:bodyPr>
            <a:spAutoFit/>
          </a:bodyPr>
          <a:lstStyle/>
          <a:p>
            <a:pPr>
              <a:defRPr/>
            </a:pPr>
            <a:r>
              <a:rPr lang="zh-CN" altLang="en-US" sz="2400" b="1" dirty="0">
                <a:solidFill>
                  <a:srgbClr val="3333FF"/>
                </a:solidFill>
                <a:latin typeface="+mn-ea"/>
                <a:ea typeface="+mn-ea"/>
              </a:rPr>
              <a:t>当二极管的导通电流为</a:t>
            </a:r>
            <a:r>
              <a:rPr lang="en-US" altLang="zh-CN" sz="2400" b="1" dirty="0">
                <a:solidFill>
                  <a:srgbClr val="3333FF"/>
                </a:solidFill>
                <a:latin typeface="+mn-ea"/>
                <a:ea typeface="+mn-ea"/>
              </a:rPr>
              <a:t>1mA</a:t>
            </a:r>
            <a:r>
              <a:rPr lang="zh-CN" altLang="en-US" sz="2400" b="1" dirty="0">
                <a:solidFill>
                  <a:srgbClr val="3333FF"/>
                </a:solidFill>
                <a:latin typeface="+mn-ea"/>
                <a:ea typeface="+mn-ea"/>
              </a:rPr>
              <a:t>时，管压降为</a:t>
            </a:r>
            <a:r>
              <a:rPr lang="en-US" altLang="zh-CN" sz="2400" b="1" dirty="0">
                <a:solidFill>
                  <a:srgbClr val="3333FF"/>
                </a:solidFill>
                <a:latin typeface="+mn-ea"/>
                <a:ea typeface="+mn-ea"/>
              </a:rPr>
              <a:t>0.7V</a:t>
            </a:r>
            <a:endParaRPr lang="zh-CN" altLang="en-US" sz="2400" b="1" dirty="0">
              <a:solidFill>
                <a:srgbClr val="3333FF"/>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par>
                                <p:cTn id="8" presetID="3" presetClass="entr" presetSubtype="10" fill="hold" grpId="0" nodeType="withEffect">
                                  <p:stCondLst>
                                    <p:cond delay="0"/>
                                  </p:stCondLst>
                                  <p:childTnLst>
                                    <p:set>
                                      <p:cBhvr>
                                        <p:cTn id="9" dur="1" fill="hold">
                                          <p:stCondLst>
                                            <p:cond delay="0"/>
                                          </p:stCondLst>
                                        </p:cTn>
                                        <p:tgtEl>
                                          <p:spTgt spid="198672"/>
                                        </p:tgtEl>
                                        <p:attrNameLst>
                                          <p:attrName>style.visibility</p:attrName>
                                        </p:attrNameLst>
                                      </p:cBhvr>
                                      <p:to>
                                        <p:strVal val="visible"/>
                                      </p:to>
                                    </p:set>
                                    <p:animEffect transition="in" filter="blinds(horizontal)">
                                      <p:cBhvr>
                                        <p:cTn id="10" dur="500"/>
                                        <p:tgtEl>
                                          <p:spTgt spid="1986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8673"/>
                                        </p:tgtEl>
                                        <p:attrNameLst>
                                          <p:attrName>style.visibility</p:attrName>
                                        </p:attrNameLst>
                                      </p:cBhvr>
                                      <p:to>
                                        <p:strVal val="visible"/>
                                      </p:to>
                                    </p:set>
                                    <p:animEffect transition="in" filter="blinds(horizontal)">
                                      <p:cBhvr>
                                        <p:cTn id="15" dur="500"/>
                                        <p:tgtEl>
                                          <p:spTgt spid="198673"/>
                                        </p:tgtEl>
                                      </p:cBhvr>
                                    </p:animEffect>
                                  </p:childTnLst>
                                  <p:subTnLst>
                                    <p:audio>
                                      <p:cMediaNode>
                                        <p:cTn display="0" masterRel="sameClick">
                                          <p:stCondLst>
                                            <p:cond evt="begin" delay="0">
                                              <p:tn val="13"/>
                                            </p:cond>
                                          </p:stCondLst>
                                          <p:endCondLst>
                                            <p:cond evt="onStopAudio" delay="0">
                                              <p:tgtEl>
                                                <p:sldTgt/>
                                              </p:tgtEl>
                                            </p:cond>
                                          </p:endCondLst>
                                        </p:cTn>
                                        <p:tgtEl>
                                          <p:sndTgt r:embed="rId4" name="camera.wav" builtIn="1"/>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198674"/>
                                        </p:tgtEl>
                                        <p:attrNameLst>
                                          <p:attrName>style.visibility</p:attrName>
                                        </p:attrNameLst>
                                      </p:cBhvr>
                                      <p:to>
                                        <p:strVal val="visible"/>
                                      </p:to>
                                    </p:set>
                                    <p:animEffect transition="in" filter="blinds(horizontal)">
                                      <p:cBhvr>
                                        <p:cTn id="18" dur="500"/>
                                        <p:tgtEl>
                                          <p:spTgt spid="1986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8675"/>
                                        </p:tgtEl>
                                        <p:attrNameLst>
                                          <p:attrName>style.visibility</p:attrName>
                                        </p:attrNameLst>
                                      </p:cBhvr>
                                      <p:to>
                                        <p:strVal val="visible"/>
                                      </p:to>
                                    </p:set>
                                    <p:animEffect transition="in" filter="blinds(horizontal)">
                                      <p:cBhvr>
                                        <p:cTn id="23" dur="500"/>
                                        <p:tgtEl>
                                          <p:spTgt spid="198675"/>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builtIn="1"/>
                                        </p:tgtEl>
                                      </p:cMediaNode>
                                    </p:audio>
                                  </p:subTnLst>
                                </p:cTn>
                              </p:par>
                              <p:par>
                                <p:cTn id="24" presetID="3" presetClass="entr" presetSubtype="10" fill="hold" grpId="0" nodeType="withEffect">
                                  <p:stCondLst>
                                    <p:cond delay="0"/>
                                  </p:stCondLst>
                                  <p:childTnLst>
                                    <p:set>
                                      <p:cBhvr>
                                        <p:cTn id="25" dur="1" fill="hold">
                                          <p:stCondLst>
                                            <p:cond delay="0"/>
                                          </p:stCondLst>
                                        </p:cTn>
                                        <p:tgtEl>
                                          <p:spTgt spid="198676"/>
                                        </p:tgtEl>
                                        <p:attrNameLst>
                                          <p:attrName>style.visibility</p:attrName>
                                        </p:attrNameLst>
                                      </p:cBhvr>
                                      <p:to>
                                        <p:strVal val="visible"/>
                                      </p:to>
                                    </p:set>
                                    <p:animEffect transition="in" filter="blinds(horizontal)">
                                      <p:cBhvr>
                                        <p:cTn id="26" dur="500"/>
                                        <p:tgtEl>
                                          <p:spTgt spid="19867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builtIn="1"/>
                                        </p:tgtEl>
                                      </p:cMediaNode>
                                    </p:audio>
                                  </p:subTnLst>
                                </p:cTn>
                              </p:par>
                              <p:par>
                                <p:cTn id="32" presetID="3" presetClass="entr" presetSubtype="10" fill="hold" grpId="0" nodeType="withEffect">
                                  <p:stCondLst>
                                    <p:cond delay="0"/>
                                  </p:stCondLst>
                                  <p:childTnLst>
                                    <p:set>
                                      <p:cBhvr>
                                        <p:cTn id="33" dur="1" fill="hold">
                                          <p:stCondLst>
                                            <p:cond delay="0"/>
                                          </p:stCondLst>
                                        </p:cTn>
                                        <p:tgtEl>
                                          <p:spTgt spid="198677"/>
                                        </p:tgtEl>
                                        <p:attrNameLst>
                                          <p:attrName>style.visibility</p:attrName>
                                        </p:attrNameLst>
                                      </p:cBhvr>
                                      <p:to>
                                        <p:strVal val="visible"/>
                                      </p:to>
                                    </p:set>
                                    <p:animEffect transition="in" filter="blinds(horizontal)">
                                      <p:cBhvr>
                                        <p:cTn id="34" dur="500"/>
                                        <p:tgtEl>
                                          <p:spTgt spid="19867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down)">
                                      <p:cBhvr>
                                        <p:cTn id="39" dur="500"/>
                                        <p:tgtEl>
                                          <p:spTgt spid="51"/>
                                        </p:tgtEl>
                                      </p:cBhvr>
                                    </p:animEffect>
                                  </p:childTnLst>
                                  <p:subTnLst>
                                    <p:audio>
                                      <p:cMediaNode>
                                        <p:cTn display="0" masterRel="sameClick">
                                          <p:stCondLst>
                                            <p:cond evt="begin" delay="0">
                                              <p:tn val="37"/>
                                            </p:cond>
                                          </p:stCondLst>
                                          <p:endCondLst>
                                            <p:cond evt="onStopAudio" delay="0">
                                              <p:tgtEl>
                                                <p:sldTgt/>
                                              </p:tgtEl>
                                            </p:cond>
                                          </p:endCondLst>
                                        </p:cTn>
                                        <p:tgtEl>
                                          <p:sndTgt r:embed="rId5" name="TYPE.WAV" builtIn="1"/>
                                        </p:tgtEl>
                                      </p:cMediaNode>
                                    </p:audio>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lt">
                                    <p:tmPct val="100000"/>
                                  </p:iterate>
                                  <p:childTnLst>
                                    <p:set>
                                      <p:cBhvr>
                                        <p:cTn id="43" dur="1" fill="hold">
                                          <p:stCondLst>
                                            <p:cond delay="0"/>
                                          </p:stCondLst>
                                        </p:cTn>
                                        <p:tgtEl>
                                          <p:spTgt spid="47"/>
                                        </p:tgtEl>
                                        <p:attrNameLst>
                                          <p:attrName>style.visibility</p:attrName>
                                        </p:attrNameLst>
                                      </p:cBhvr>
                                      <p:to>
                                        <p:strVal val="visible"/>
                                      </p:to>
                                    </p:set>
                                    <p:animEffect transition="in" filter="wipe(left)">
                                      <p:cBhvr>
                                        <p:cTn id="44" dur="75"/>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up)">
                                      <p:cBhvr>
                                        <p:cTn id="49" dur="500"/>
                                        <p:tgtEl>
                                          <p:spTgt spid="48"/>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49">
                                            <p:txEl>
                                              <p:pRg st="0" end="0"/>
                                            </p:txEl>
                                          </p:spTgt>
                                        </p:tgtEl>
                                        <p:attrNameLst>
                                          <p:attrName>style.visibility</p:attrName>
                                        </p:attrNameLst>
                                      </p:cBhvr>
                                      <p:to>
                                        <p:strVal val="visible"/>
                                      </p:to>
                                    </p:set>
                                    <p:animEffect transition="in" filter="wipe(left)">
                                      <p:cBhvr>
                                        <p:cTn id="53" dur="500"/>
                                        <p:tgtEl>
                                          <p:spTgt spid="49">
                                            <p:txEl>
                                              <p:pRg st="0" end="0"/>
                                            </p:txEl>
                                          </p:spTgt>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animEffect transition="in" filter="wipe(left)">
                                      <p:cBhvr>
                                        <p:cTn id="57" dur="500"/>
                                        <p:tgtEl>
                                          <p:spTgt spid="5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98724"/>
                                        </p:tgtEl>
                                        <p:attrNameLst>
                                          <p:attrName>style.visibility</p:attrName>
                                        </p:attrNameLst>
                                      </p:cBhvr>
                                      <p:to>
                                        <p:strVal val="visible"/>
                                      </p:to>
                                    </p:set>
                                    <p:animEffect transition="in" filter="blinds(horizontal)">
                                      <p:cBhvr>
                                        <p:cTn id="67" dur="500"/>
                                        <p:tgtEl>
                                          <p:spTgt spid="198724"/>
                                        </p:tgtEl>
                                      </p:cBhvr>
                                    </p:animEffect>
                                  </p:childTnLst>
                                  <p:subTnLst>
                                    <p:audio>
                                      <p:cMediaNode>
                                        <p:cTn display="0" masterRel="sameClick">
                                          <p:stCondLst>
                                            <p:cond evt="begin" delay="0">
                                              <p:tn val="65"/>
                                            </p:cond>
                                          </p:stCondLst>
                                          <p:endCondLst>
                                            <p:cond evt="onStopAudio" delay="0">
                                              <p:tgtEl>
                                                <p:sldTgt/>
                                              </p:tgtEl>
                                            </p:cond>
                                          </p:endCondLst>
                                        </p:cTn>
                                        <p:tgtEl>
                                          <p:sndTgt r:embed="rId6" name="chimes.wav" builtIn="1"/>
                                        </p:tgtEl>
                                      </p:cMediaNode>
                                    </p:audio>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8697"/>
                                        </p:tgtEl>
                                        <p:attrNameLst>
                                          <p:attrName>style.visibility</p:attrName>
                                        </p:attrNameLst>
                                      </p:cBhvr>
                                      <p:to>
                                        <p:strVal val="visible"/>
                                      </p:to>
                                    </p:set>
                                    <p:animEffect transition="in" filter="blinds(horizontal)">
                                      <p:cBhvr>
                                        <p:cTn id="72" dur="500"/>
                                        <p:tgtEl>
                                          <p:spTgt spid="198697"/>
                                        </p:tgtEl>
                                      </p:cBhvr>
                                    </p:animEffect>
                                  </p:childTnLst>
                                  <p:subTnLst>
                                    <p:audio>
                                      <p:cMediaNode>
                                        <p:cTn display="0" masterRel="sameClick">
                                          <p:stCondLst>
                                            <p:cond evt="begin" delay="0">
                                              <p:tn val="70"/>
                                            </p:cond>
                                          </p:stCondLst>
                                          <p:endCondLst>
                                            <p:cond evt="onStopAudio" delay="0">
                                              <p:tgtEl>
                                                <p:sldTgt/>
                                              </p:tgtEl>
                                            </p:cond>
                                          </p:endCondLst>
                                        </p:cTn>
                                        <p:tgtEl>
                                          <p:sndTgt r:embed="rId6"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2" grpId="0"/>
      <p:bldP spid="198673" grpId="0" animBg="1"/>
      <p:bldP spid="198674" grpId="0"/>
      <p:bldP spid="198675" grpId="0" animBg="1"/>
      <p:bldP spid="198676" grpId="0"/>
      <p:bldP spid="198677" grpId="0"/>
      <p:bldP spid="198697" grpId="0" animBg="1"/>
      <p:bldP spid="47" grpId="0" autoUpdateAnimBg="0"/>
      <p:bldP spid="48" grpId="0" animBg="1"/>
      <p:bldP spid="49" grpId="0" build="p" autoUpdateAnimBg="0" advAuto="0"/>
      <p:bldP spid="50" grpId="0" build="p" autoUpdateAnimBg="0" advAuto="0"/>
      <p:bldP spid="51" grpId="0"/>
      <p:bldP spid="5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0" name="日期占位符 1"/>
          <p:cNvSpPr>
            <a:spLocks noGrp="1"/>
          </p:cNvSpPr>
          <p:nvPr>
            <p:ph type="dt" sz="quarter" idx="10"/>
          </p:nvPr>
        </p:nvSpPr>
        <p:spPr>
          <a:noFill/>
        </p:spPr>
        <p:txBody>
          <a:bodyPr/>
          <a:lstStyle/>
          <a:p>
            <a:fld id="{A716C27D-A23B-4217-8C2B-25BA5DA6C903}" type="datetime1">
              <a:rPr lang="zh-CN" altLang="en-US" smtClean="0">
                <a:latin typeface="Arial" pitchFamily="34" charset="0"/>
              </a:rPr>
              <a:pPr/>
              <a:t>2019-9-25</a:t>
            </a:fld>
            <a:endParaRPr lang="en-US" altLang="zh-CN" smtClean="0">
              <a:latin typeface="Arial" pitchFamily="34" charset="0"/>
            </a:endParaRPr>
          </a:p>
        </p:txBody>
      </p:sp>
      <p:sp>
        <p:nvSpPr>
          <p:cNvPr id="25631"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25632" name="灯片编号占位符 3"/>
          <p:cNvSpPr>
            <a:spLocks noGrp="1"/>
          </p:cNvSpPr>
          <p:nvPr>
            <p:ph type="sldNum" sz="quarter" idx="12"/>
          </p:nvPr>
        </p:nvSpPr>
        <p:spPr>
          <a:noFill/>
        </p:spPr>
        <p:txBody>
          <a:bodyPr/>
          <a:lstStyle/>
          <a:p>
            <a:fld id="{3359253B-8D4B-4381-B8F8-6428DE0883B3}" type="slidenum">
              <a:rPr lang="en-US" altLang="zh-CN" smtClean="0">
                <a:latin typeface="Arial" pitchFamily="34" charset="0"/>
              </a:rPr>
              <a:pPr/>
              <a:t>62</a:t>
            </a:fld>
            <a:endParaRPr lang="en-US" altLang="zh-CN" smtClean="0">
              <a:latin typeface="Arial" pitchFamily="34" charset="0"/>
            </a:endParaRPr>
          </a:p>
        </p:txBody>
      </p:sp>
      <p:sp>
        <p:nvSpPr>
          <p:cNvPr id="25633" name="Text Box 4"/>
          <p:cNvSpPr txBox="1">
            <a:spLocks noChangeArrowheads="1"/>
          </p:cNvSpPr>
          <p:nvPr/>
        </p:nvSpPr>
        <p:spPr bwMode="auto">
          <a:xfrm>
            <a:off x="95250" y="122238"/>
            <a:ext cx="2057400" cy="45720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400" b="1">
                <a:latin typeface="宋体" pitchFamily="2" charset="-122"/>
              </a:rPr>
              <a:t>⑷</a:t>
            </a:r>
            <a:r>
              <a:rPr lang="zh-CN" altLang="en-US" sz="2400" b="1"/>
              <a:t>小信号模型</a:t>
            </a:r>
            <a:endParaRPr lang="zh-CN" altLang="en-US" sz="2400" b="1" baseline="-25000"/>
          </a:p>
        </p:txBody>
      </p:sp>
      <p:grpSp>
        <p:nvGrpSpPr>
          <p:cNvPr id="2" name="Group 116"/>
          <p:cNvGrpSpPr>
            <a:grpSpLocks/>
          </p:cNvGrpSpPr>
          <p:nvPr/>
        </p:nvGrpSpPr>
        <p:grpSpPr bwMode="auto">
          <a:xfrm>
            <a:off x="3927475" y="-17463"/>
            <a:ext cx="5216525" cy="3144838"/>
            <a:chOff x="2474" y="-11"/>
            <a:chExt cx="3286" cy="1981"/>
          </a:xfrm>
        </p:grpSpPr>
        <p:sp>
          <p:nvSpPr>
            <p:cNvPr id="25670" name="Line 6"/>
            <p:cNvSpPr>
              <a:spLocks noChangeShapeType="1"/>
            </p:cNvSpPr>
            <p:nvPr/>
          </p:nvSpPr>
          <p:spPr bwMode="auto">
            <a:xfrm>
              <a:off x="3058" y="713"/>
              <a:ext cx="1498" cy="954"/>
            </a:xfrm>
            <a:prstGeom prst="line">
              <a:avLst/>
            </a:prstGeom>
            <a:noFill/>
            <a:ln w="38100">
              <a:solidFill>
                <a:srgbClr val="3366FF"/>
              </a:solidFill>
              <a:round/>
              <a:headEnd/>
              <a:tailEnd/>
            </a:ln>
          </p:spPr>
          <p:txBody>
            <a:bodyPr/>
            <a:lstStyle/>
            <a:p>
              <a:endParaRPr lang="zh-CN" altLang="en-US"/>
            </a:p>
          </p:txBody>
        </p:sp>
        <p:graphicFrame>
          <p:nvGraphicFramePr>
            <p:cNvPr id="25622" name="Object 7"/>
            <p:cNvGraphicFramePr>
              <a:graphicFrameLocks noChangeAspect="1"/>
            </p:cNvGraphicFramePr>
            <p:nvPr/>
          </p:nvGraphicFramePr>
          <p:xfrm>
            <a:off x="2771" y="459"/>
            <a:ext cx="288" cy="390"/>
          </p:xfrm>
          <a:graphic>
            <a:graphicData uri="http://schemas.openxmlformats.org/presentationml/2006/ole">
              <p:oleObj spid="_x0000_s25622" name="公式" r:id="rId6" imgW="304536" imgH="406048" progId="Equation.3">
                <p:embed/>
              </p:oleObj>
            </a:graphicData>
          </a:graphic>
        </p:graphicFrame>
        <p:graphicFrame>
          <p:nvGraphicFramePr>
            <p:cNvPr id="25623" name="Object 8"/>
            <p:cNvGraphicFramePr>
              <a:graphicFrameLocks noChangeAspect="1"/>
            </p:cNvGraphicFramePr>
            <p:nvPr/>
          </p:nvGraphicFramePr>
          <p:xfrm>
            <a:off x="4407" y="1652"/>
            <a:ext cx="252" cy="208"/>
          </p:xfrm>
          <a:graphic>
            <a:graphicData uri="http://schemas.openxmlformats.org/presentationml/2006/ole">
              <p:oleObj spid="_x0000_s25623" name="公式" r:id="rId7" imgW="266353" imgH="215619" progId="Equation.3">
                <p:embed/>
              </p:oleObj>
            </a:graphicData>
          </a:graphic>
        </p:graphicFrame>
        <p:sp>
          <p:nvSpPr>
            <p:cNvPr id="25671" name="Line 32"/>
            <p:cNvSpPr>
              <a:spLocks noChangeShapeType="1"/>
            </p:cNvSpPr>
            <p:nvPr/>
          </p:nvSpPr>
          <p:spPr bwMode="auto">
            <a:xfrm flipV="1">
              <a:off x="3059" y="0"/>
              <a:ext cx="0" cy="1970"/>
            </a:xfrm>
            <a:prstGeom prst="line">
              <a:avLst/>
            </a:prstGeom>
            <a:noFill/>
            <a:ln w="12700">
              <a:solidFill>
                <a:schemeClr val="tx1"/>
              </a:solidFill>
              <a:round/>
              <a:headEnd/>
              <a:tailEnd type="triangle" w="med" len="med"/>
            </a:ln>
          </p:spPr>
          <p:txBody>
            <a:bodyPr/>
            <a:lstStyle/>
            <a:p>
              <a:endParaRPr lang="zh-CN" altLang="en-US"/>
            </a:p>
          </p:txBody>
        </p:sp>
        <p:sp>
          <p:nvSpPr>
            <p:cNvPr id="25672" name="Line 33"/>
            <p:cNvSpPr>
              <a:spLocks noChangeShapeType="1"/>
            </p:cNvSpPr>
            <p:nvPr/>
          </p:nvSpPr>
          <p:spPr bwMode="auto">
            <a:xfrm>
              <a:off x="2474" y="1665"/>
              <a:ext cx="314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5624" name="Object 34"/>
            <p:cNvGraphicFramePr>
              <a:graphicFrameLocks noChangeAspect="1"/>
            </p:cNvGraphicFramePr>
            <p:nvPr/>
          </p:nvGraphicFramePr>
          <p:xfrm>
            <a:off x="2519" y="-11"/>
            <a:ext cx="527" cy="190"/>
          </p:xfrm>
          <a:graphic>
            <a:graphicData uri="http://schemas.openxmlformats.org/presentationml/2006/ole">
              <p:oleObj spid="_x0000_s25624" name="公式" r:id="rId8" imgW="507780" imgH="215806" progId="Equation.3">
                <p:embed/>
              </p:oleObj>
            </a:graphicData>
          </a:graphic>
        </p:graphicFrame>
        <p:graphicFrame>
          <p:nvGraphicFramePr>
            <p:cNvPr id="25625" name="Object 35"/>
            <p:cNvGraphicFramePr>
              <a:graphicFrameLocks noChangeAspect="1"/>
            </p:cNvGraphicFramePr>
            <p:nvPr/>
          </p:nvGraphicFramePr>
          <p:xfrm>
            <a:off x="5244" y="1423"/>
            <a:ext cx="516" cy="203"/>
          </p:xfrm>
          <a:graphic>
            <a:graphicData uri="http://schemas.openxmlformats.org/presentationml/2006/ole">
              <p:oleObj spid="_x0000_s25625" name="公式" r:id="rId9" imgW="406048" imgH="215713" progId="Equation.3">
                <p:embed/>
              </p:oleObj>
            </a:graphicData>
          </a:graphic>
        </p:graphicFrame>
        <p:graphicFrame>
          <p:nvGraphicFramePr>
            <p:cNvPr id="25626" name="Object 36"/>
            <p:cNvGraphicFramePr>
              <a:graphicFrameLocks noChangeAspect="1"/>
            </p:cNvGraphicFramePr>
            <p:nvPr/>
          </p:nvGraphicFramePr>
          <p:xfrm>
            <a:off x="2881" y="1698"/>
            <a:ext cx="178" cy="144"/>
          </p:xfrm>
          <a:graphic>
            <a:graphicData uri="http://schemas.openxmlformats.org/presentationml/2006/ole">
              <p:oleObj spid="_x0000_s25626" name="公式" r:id="rId10" imgW="126720" imgH="139680" progId="Equation.3">
                <p:embed/>
              </p:oleObj>
            </a:graphicData>
          </a:graphic>
        </p:graphicFrame>
        <p:sp>
          <p:nvSpPr>
            <p:cNvPr id="25673" name="Line 37"/>
            <p:cNvSpPr>
              <a:spLocks noChangeShapeType="1"/>
            </p:cNvSpPr>
            <p:nvPr/>
          </p:nvSpPr>
          <p:spPr bwMode="auto">
            <a:xfrm>
              <a:off x="2601" y="1665"/>
              <a:ext cx="458" cy="0"/>
            </a:xfrm>
            <a:prstGeom prst="line">
              <a:avLst/>
            </a:prstGeom>
            <a:noFill/>
            <a:ln w="38100">
              <a:solidFill>
                <a:srgbClr val="3366FF"/>
              </a:solidFill>
              <a:round/>
              <a:headEnd/>
              <a:tailEnd/>
            </a:ln>
          </p:spPr>
          <p:txBody>
            <a:bodyPr/>
            <a:lstStyle/>
            <a:p>
              <a:endParaRPr lang="zh-CN" altLang="en-US"/>
            </a:p>
          </p:txBody>
        </p:sp>
        <p:sp>
          <p:nvSpPr>
            <p:cNvPr id="25674" name="Line 38"/>
            <p:cNvSpPr>
              <a:spLocks noChangeShapeType="1"/>
            </p:cNvSpPr>
            <p:nvPr/>
          </p:nvSpPr>
          <p:spPr bwMode="auto">
            <a:xfrm>
              <a:off x="3059" y="1665"/>
              <a:ext cx="431" cy="0"/>
            </a:xfrm>
            <a:prstGeom prst="line">
              <a:avLst/>
            </a:prstGeom>
            <a:noFill/>
            <a:ln w="38100">
              <a:solidFill>
                <a:srgbClr val="FF00FF"/>
              </a:solidFill>
              <a:round/>
              <a:headEnd/>
              <a:tailEnd/>
            </a:ln>
          </p:spPr>
          <p:txBody>
            <a:bodyPr/>
            <a:lstStyle/>
            <a:p>
              <a:endParaRPr lang="zh-CN" altLang="en-US"/>
            </a:p>
          </p:txBody>
        </p:sp>
        <p:sp>
          <p:nvSpPr>
            <p:cNvPr id="25675" name="Freeform 39"/>
            <p:cNvSpPr>
              <a:spLocks/>
            </p:cNvSpPr>
            <p:nvPr/>
          </p:nvSpPr>
          <p:spPr bwMode="auto">
            <a:xfrm>
              <a:off x="3465" y="623"/>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38100">
              <a:solidFill>
                <a:srgbClr val="FF00FF"/>
              </a:solidFill>
              <a:round/>
              <a:headEnd/>
              <a:tailEnd/>
            </a:ln>
          </p:spPr>
          <p:txBody>
            <a:bodyPr/>
            <a:lstStyle/>
            <a:p>
              <a:endParaRPr lang="zh-CN" altLang="en-US"/>
            </a:p>
          </p:txBody>
        </p:sp>
        <p:grpSp>
          <p:nvGrpSpPr>
            <p:cNvPr id="25676" name="Group 41"/>
            <p:cNvGrpSpPr>
              <a:grpSpLocks/>
            </p:cNvGrpSpPr>
            <p:nvPr/>
          </p:nvGrpSpPr>
          <p:grpSpPr bwMode="auto">
            <a:xfrm>
              <a:off x="2847" y="967"/>
              <a:ext cx="1057" cy="893"/>
              <a:chOff x="3151" y="865"/>
              <a:chExt cx="1057" cy="893"/>
            </a:xfrm>
          </p:grpSpPr>
          <p:sp>
            <p:nvSpPr>
              <p:cNvPr id="25677" name="Oval 42"/>
              <p:cNvSpPr>
                <a:spLocks noChangeArrowheads="1"/>
              </p:cNvSpPr>
              <p:nvPr/>
            </p:nvSpPr>
            <p:spPr bwMode="auto">
              <a:xfrm>
                <a:off x="3956" y="984"/>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25678" name="Line 43"/>
              <p:cNvSpPr>
                <a:spLocks noChangeShapeType="1"/>
              </p:cNvSpPr>
              <p:nvPr/>
            </p:nvSpPr>
            <p:spPr bwMode="auto">
              <a:xfrm flipH="1">
                <a:off x="3362" y="1017"/>
                <a:ext cx="610" cy="0"/>
              </a:xfrm>
              <a:prstGeom prst="line">
                <a:avLst/>
              </a:prstGeom>
              <a:noFill/>
              <a:ln w="12700">
                <a:solidFill>
                  <a:schemeClr val="tx1"/>
                </a:solidFill>
                <a:prstDash val="lgDash"/>
                <a:round/>
                <a:headEnd/>
                <a:tailEnd/>
              </a:ln>
            </p:spPr>
            <p:txBody>
              <a:bodyPr/>
              <a:lstStyle/>
              <a:p>
                <a:endParaRPr lang="zh-CN" altLang="en-US"/>
              </a:p>
            </p:txBody>
          </p:sp>
          <p:graphicFrame>
            <p:nvGraphicFramePr>
              <p:cNvPr id="25627" name="Object 44"/>
              <p:cNvGraphicFramePr>
                <a:graphicFrameLocks noChangeAspect="1"/>
              </p:cNvGraphicFramePr>
              <p:nvPr/>
            </p:nvGraphicFramePr>
            <p:xfrm>
              <a:off x="3151" y="885"/>
              <a:ext cx="180" cy="208"/>
            </p:xfrm>
            <a:graphic>
              <a:graphicData uri="http://schemas.openxmlformats.org/presentationml/2006/ole">
                <p:oleObj spid="_x0000_s25627" name="公式" r:id="rId11" imgW="190335" imgH="215713" progId="Equation.3">
                  <p:embed/>
                </p:oleObj>
              </a:graphicData>
            </a:graphic>
          </p:graphicFrame>
          <p:graphicFrame>
            <p:nvGraphicFramePr>
              <p:cNvPr id="25628" name="Object 45"/>
              <p:cNvGraphicFramePr>
                <a:graphicFrameLocks noChangeAspect="1"/>
              </p:cNvGraphicFramePr>
              <p:nvPr/>
            </p:nvGraphicFramePr>
            <p:xfrm>
              <a:off x="3907" y="1550"/>
              <a:ext cx="192" cy="208"/>
            </p:xfrm>
            <a:graphic>
              <a:graphicData uri="http://schemas.openxmlformats.org/presentationml/2006/ole">
                <p:oleObj spid="_x0000_s25628" name="公式" r:id="rId12" imgW="203024" imgH="215713" progId="Equation.3">
                  <p:embed/>
                </p:oleObj>
              </a:graphicData>
            </a:graphic>
          </p:graphicFrame>
          <p:sp>
            <p:nvSpPr>
              <p:cNvPr id="25679" name="Line 46"/>
              <p:cNvSpPr>
                <a:spLocks noChangeShapeType="1"/>
              </p:cNvSpPr>
              <p:nvPr/>
            </p:nvSpPr>
            <p:spPr bwMode="auto">
              <a:xfrm>
                <a:off x="3989" y="1017"/>
                <a:ext cx="0" cy="533"/>
              </a:xfrm>
              <a:prstGeom prst="line">
                <a:avLst/>
              </a:prstGeom>
              <a:noFill/>
              <a:ln w="12700">
                <a:solidFill>
                  <a:schemeClr val="tx1"/>
                </a:solidFill>
                <a:prstDash val="lgDash"/>
                <a:round/>
                <a:headEnd/>
                <a:tailEnd/>
              </a:ln>
            </p:spPr>
            <p:txBody>
              <a:bodyPr/>
              <a:lstStyle/>
              <a:p>
                <a:endParaRPr lang="zh-CN" altLang="en-US"/>
              </a:p>
            </p:txBody>
          </p:sp>
          <p:graphicFrame>
            <p:nvGraphicFramePr>
              <p:cNvPr id="25629" name="Object 47"/>
              <p:cNvGraphicFramePr>
                <a:graphicFrameLocks noChangeAspect="1"/>
              </p:cNvGraphicFramePr>
              <p:nvPr/>
            </p:nvGraphicFramePr>
            <p:xfrm>
              <a:off x="4052" y="865"/>
              <a:ext cx="156" cy="195"/>
            </p:xfrm>
            <a:graphic>
              <a:graphicData uri="http://schemas.openxmlformats.org/presentationml/2006/ole">
                <p:oleObj spid="_x0000_s25629" name="公式" r:id="rId13" imgW="164880" imgH="203040" progId="Equation.3">
                  <p:embed/>
                </p:oleObj>
              </a:graphicData>
            </a:graphic>
          </p:graphicFrame>
        </p:grpSp>
      </p:grpSp>
      <p:sp>
        <p:nvSpPr>
          <p:cNvPr id="199729" name="Text Box 49"/>
          <p:cNvSpPr txBox="1">
            <a:spLocks noChangeArrowheads="1"/>
          </p:cNvSpPr>
          <p:nvPr/>
        </p:nvSpPr>
        <p:spPr bwMode="auto">
          <a:xfrm>
            <a:off x="271463" y="3508375"/>
            <a:ext cx="8872537"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此时电路中只有直流量，即电路处于直流工作状态，也称</a:t>
            </a:r>
            <a:r>
              <a:rPr lang="zh-CN" altLang="en-US" sz="2400" b="1">
                <a:solidFill>
                  <a:srgbClr val="FF0000"/>
                </a:solidFill>
              </a:rPr>
              <a:t>静态</a:t>
            </a:r>
            <a:r>
              <a:rPr lang="zh-CN" altLang="en-US" sz="2400" b="1"/>
              <a:t>，</a:t>
            </a:r>
            <a:r>
              <a:rPr lang="en-US" altLang="zh-CN" sz="2400" b="1"/>
              <a:t>Q</a:t>
            </a:r>
            <a:r>
              <a:rPr lang="zh-CN" altLang="en-US" sz="2400" b="1"/>
              <a:t>点称为</a:t>
            </a:r>
            <a:r>
              <a:rPr lang="zh-CN" altLang="en-US" sz="2400" b="1">
                <a:solidFill>
                  <a:srgbClr val="FF0000"/>
                </a:solidFill>
              </a:rPr>
              <a:t>静态工作点。</a:t>
            </a:r>
            <a:endParaRPr lang="zh-CN" altLang="en-US" sz="2400" b="1"/>
          </a:p>
        </p:txBody>
      </p:sp>
      <p:grpSp>
        <p:nvGrpSpPr>
          <p:cNvPr id="4" name="Group 106"/>
          <p:cNvGrpSpPr>
            <a:grpSpLocks/>
          </p:cNvGrpSpPr>
          <p:nvPr/>
        </p:nvGrpSpPr>
        <p:grpSpPr bwMode="auto">
          <a:xfrm>
            <a:off x="176213" y="687388"/>
            <a:ext cx="3114675" cy="1692275"/>
            <a:chOff x="416" y="586"/>
            <a:chExt cx="1962" cy="1066"/>
          </a:xfrm>
        </p:grpSpPr>
        <p:graphicFrame>
          <p:nvGraphicFramePr>
            <p:cNvPr id="25616" name="Object 10"/>
            <p:cNvGraphicFramePr>
              <a:graphicFrameLocks noChangeAspect="1"/>
            </p:cNvGraphicFramePr>
            <p:nvPr/>
          </p:nvGraphicFramePr>
          <p:xfrm>
            <a:off x="1714" y="586"/>
            <a:ext cx="187" cy="248"/>
          </p:xfrm>
          <a:graphic>
            <a:graphicData uri="http://schemas.openxmlformats.org/presentationml/2006/ole">
              <p:oleObj spid="_x0000_s25616" name="公式" r:id="rId14" imgW="164885" imgH="215619" progId="Equation.3">
                <p:embed/>
              </p:oleObj>
            </a:graphicData>
          </a:graphic>
        </p:graphicFrame>
        <p:sp>
          <p:nvSpPr>
            <p:cNvPr id="25655" name="Rectangle 11"/>
            <p:cNvSpPr>
              <a:spLocks noChangeArrowheads="1"/>
            </p:cNvSpPr>
            <p:nvPr/>
          </p:nvSpPr>
          <p:spPr bwMode="auto">
            <a:xfrm rot="5400000">
              <a:off x="1272" y="760"/>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25617" name="Object 12"/>
            <p:cNvGraphicFramePr>
              <a:graphicFrameLocks noChangeAspect="1"/>
            </p:cNvGraphicFramePr>
            <p:nvPr/>
          </p:nvGraphicFramePr>
          <p:xfrm>
            <a:off x="2189" y="1043"/>
            <a:ext cx="102" cy="101"/>
          </p:xfrm>
          <a:graphic>
            <a:graphicData uri="http://schemas.openxmlformats.org/presentationml/2006/ole">
              <p:oleObj spid="_x0000_s25617" name="公式" r:id="rId15" imgW="139700" imgH="139700" progId="Equation.3">
                <p:embed/>
              </p:oleObj>
            </a:graphicData>
          </a:graphic>
        </p:graphicFrame>
        <p:graphicFrame>
          <p:nvGraphicFramePr>
            <p:cNvPr id="25618" name="Object 13"/>
            <p:cNvGraphicFramePr>
              <a:graphicFrameLocks noChangeAspect="1"/>
            </p:cNvGraphicFramePr>
            <p:nvPr/>
          </p:nvGraphicFramePr>
          <p:xfrm>
            <a:off x="2164" y="1432"/>
            <a:ext cx="173" cy="93"/>
          </p:xfrm>
          <a:graphic>
            <a:graphicData uri="http://schemas.openxmlformats.org/presentationml/2006/ole">
              <p:oleObj spid="_x0000_s25618" name="公式" r:id="rId16" imgW="139518" imgH="76101" progId="Equation.3">
                <p:embed/>
              </p:oleObj>
            </a:graphicData>
          </a:graphic>
        </p:graphicFrame>
        <p:graphicFrame>
          <p:nvGraphicFramePr>
            <p:cNvPr id="25619" name="Object 14"/>
            <p:cNvGraphicFramePr>
              <a:graphicFrameLocks noChangeAspect="1"/>
            </p:cNvGraphicFramePr>
            <p:nvPr/>
          </p:nvGraphicFramePr>
          <p:xfrm>
            <a:off x="2164" y="1151"/>
            <a:ext cx="214" cy="240"/>
          </p:xfrm>
          <a:graphic>
            <a:graphicData uri="http://schemas.openxmlformats.org/presentationml/2006/ole">
              <p:oleObj spid="_x0000_s25619" name="公式" r:id="rId17" imgW="190335" imgH="215713" progId="Equation.3">
                <p:embed/>
              </p:oleObj>
            </a:graphicData>
          </a:graphic>
        </p:graphicFrame>
        <p:sp>
          <p:nvSpPr>
            <p:cNvPr id="25656" name="Line 15"/>
            <p:cNvSpPr>
              <a:spLocks noChangeShapeType="1"/>
            </p:cNvSpPr>
            <p:nvPr/>
          </p:nvSpPr>
          <p:spPr bwMode="auto">
            <a:xfrm>
              <a:off x="1613" y="826"/>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25657" name="Group 16"/>
            <p:cNvGrpSpPr>
              <a:grpSpLocks/>
            </p:cNvGrpSpPr>
            <p:nvPr/>
          </p:nvGrpSpPr>
          <p:grpSpPr bwMode="auto">
            <a:xfrm>
              <a:off x="724" y="992"/>
              <a:ext cx="304" cy="102"/>
              <a:chOff x="112" y="3074"/>
              <a:chExt cx="304" cy="102"/>
            </a:xfrm>
          </p:grpSpPr>
          <p:sp>
            <p:nvSpPr>
              <p:cNvPr id="25668" name="Line 17"/>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25669" name="Line 18"/>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25658" name="Group 19"/>
            <p:cNvGrpSpPr>
              <a:grpSpLocks/>
            </p:cNvGrpSpPr>
            <p:nvPr/>
          </p:nvGrpSpPr>
          <p:grpSpPr bwMode="auto">
            <a:xfrm>
              <a:off x="1902" y="1205"/>
              <a:ext cx="271" cy="153"/>
              <a:chOff x="5065" y="1931"/>
              <a:chExt cx="304" cy="204"/>
            </a:xfrm>
          </p:grpSpPr>
          <p:sp>
            <p:nvSpPr>
              <p:cNvPr id="25665" name="AutoShape 20"/>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25666" name="Line 21"/>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25667" name="Line 22"/>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25659" name="Line 23"/>
            <p:cNvSpPr>
              <a:spLocks noChangeShapeType="1"/>
            </p:cNvSpPr>
            <p:nvPr/>
          </p:nvSpPr>
          <p:spPr bwMode="auto">
            <a:xfrm>
              <a:off x="876" y="890"/>
              <a:ext cx="305" cy="0"/>
            </a:xfrm>
            <a:prstGeom prst="line">
              <a:avLst/>
            </a:prstGeom>
            <a:noFill/>
            <a:ln w="12700">
              <a:solidFill>
                <a:schemeClr val="tx1"/>
              </a:solidFill>
              <a:round/>
              <a:headEnd/>
              <a:tailEnd/>
            </a:ln>
          </p:spPr>
          <p:txBody>
            <a:bodyPr/>
            <a:lstStyle/>
            <a:p>
              <a:endParaRPr lang="zh-CN" altLang="en-US"/>
            </a:p>
          </p:txBody>
        </p:sp>
        <p:sp>
          <p:nvSpPr>
            <p:cNvPr id="25660" name="Line 26"/>
            <p:cNvSpPr>
              <a:spLocks noChangeShapeType="1"/>
            </p:cNvSpPr>
            <p:nvPr/>
          </p:nvSpPr>
          <p:spPr bwMode="auto">
            <a:xfrm>
              <a:off x="877" y="1652"/>
              <a:ext cx="1168" cy="0"/>
            </a:xfrm>
            <a:prstGeom prst="line">
              <a:avLst/>
            </a:prstGeom>
            <a:noFill/>
            <a:ln w="12700">
              <a:solidFill>
                <a:schemeClr val="tx1"/>
              </a:solidFill>
              <a:round/>
              <a:headEnd/>
              <a:tailEnd/>
            </a:ln>
          </p:spPr>
          <p:txBody>
            <a:bodyPr/>
            <a:lstStyle/>
            <a:p>
              <a:endParaRPr lang="zh-CN" altLang="en-US"/>
            </a:p>
          </p:txBody>
        </p:sp>
        <p:sp>
          <p:nvSpPr>
            <p:cNvPr id="25661" name="Line 27"/>
            <p:cNvSpPr>
              <a:spLocks noChangeShapeType="1"/>
            </p:cNvSpPr>
            <p:nvPr/>
          </p:nvSpPr>
          <p:spPr bwMode="auto">
            <a:xfrm>
              <a:off x="1460" y="890"/>
              <a:ext cx="585" cy="0"/>
            </a:xfrm>
            <a:prstGeom prst="line">
              <a:avLst/>
            </a:prstGeom>
            <a:noFill/>
            <a:ln w="12700">
              <a:solidFill>
                <a:schemeClr val="tx1"/>
              </a:solidFill>
              <a:round/>
              <a:headEnd/>
              <a:tailEnd/>
            </a:ln>
          </p:spPr>
          <p:txBody>
            <a:bodyPr/>
            <a:lstStyle/>
            <a:p>
              <a:endParaRPr lang="zh-CN" altLang="en-US"/>
            </a:p>
          </p:txBody>
        </p:sp>
        <p:sp>
          <p:nvSpPr>
            <p:cNvPr id="25662" name="Line 28"/>
            <p:cNvSpPr>
              <a:spLocks noChangeShapeType="1"/>
            </p:cNvSpPr>
            <p:nvPr/>
          </p:nvSpPr>
          <p:spPr bwMode="auto">
            <a:xfrm>
              <a:off x="2045" y="890"/>
              <a:ext cx="0" cy="762"/>
            </a:xfrm>
            <a:prstGeom prst="line">
              <a:avLst/>
            </a:prstGeom>
            <a:noFill/>
            <a:ln w="12700">
              <a:solidFill>
                <a:schemeClr val="tx1"/>
              </a:solidFill>
              <a:round/>
              <a:headEnd/>
              <a:tailEnd/>
            </a:ln>
          </p:spPr>
          <p:txBody>
            <a:bodyPr/>
            <a:lstStyle/>
            <a:p>
              <a:endParaRPr lang="zh-CN" altLang="en-US"/>
            </a:p>
          </p:txBody>
        </p:sp>
        <p:graphicFrame>
          <p:nvGraphicFramePr>
            <p:cNvPr id="25620" name="Object 29"/>
            <p:cNvGraphicFramePr>
              <a:graphicFrameLocks noChangeAspect="1"/>
            </p:cNvGraphicFramePr>
            <p:nvPr/>
          </p:nvGraphicFramePr>
          <p:xfrm>
            <a:off x="416" y="865"/>
            <a:ext cx="300" cy="240"/>
          </p:xfrm>
          <a:graphic>
            <a:graphicData uri="http://schemas.openxmlformats.org/presentationml/2006/ole">
              <p:oleObj spid="_x0000_s25620" name="公式" r:id="rId18" imgW="266353" imgH="215619" progId="Equation.3">
                <p:embed/>
              </p:oleObj>
            </a:graphicData>
          </a:graphic>
        </p:graphicFrame>
        <p:graphicFrame>
          <p:nvGraphicFramePr>
            <p:cNvPr id="25621" name="Object 30"/>
            <p:cNvGraphicFramePr>
              <a:graphicFrameLocks noChangeAspect="1"/>
            </p:cNvGraphicFramePr>
            <p:nvPr/>
          </p:nvGraphicFramePr>
          <p:xfrm>
            <a:off x="1240" y="614"/>
            <a:ext cx="187" cy="190"/>
          </p:xfrm>
          <a:graphic>
            <a:graphicData uri="http://schemas.openxmlformats.org/presentationml/2006/ole">
              <p:oleObj spid="_x0000_s25621" name="公式" r:id="rId19" imgW="164885" imgH="164885" progId="Equation.3">
                <p:embed/>
              </p:oleObj>
            </a:graphicData>
          </a:graphic>
        </p:graphicFrame>
        <p:sp>
          <p:nvSpPr>
            <p:cNvPr id="25663" name="Line 102"/>
            <p:cNvSpPr>
              <a:spLocks noChangeShapeType="1"/>
            </p:cNvSpPr>
            <p:nvPr/>
          </p:nvSpPr>
          <p:spPr bwMode="auto">
            <a:xfrm>
              <a:off x="873" y="890"/>
              <a:ext cx="0" cy="102"/>
            </a:xfrm>
            <a:prstGeom prst="line">
              <a:avLst/>
            </a:prstGeom>
            <a:noFill/>
            <a:ln w="12700">
              <a:solidFill>
                <a:schemeClr val="tx1"/>
              </a:solidFill>
              <a:round/>
              <a:headEnd/>
              <a:tailEnd/>
            </a:ln>
          </p:spPr>
          <p:txBody>
            <a:bodyPr/>
            <a:lstStyle/>
            <a:p>
              <a:endParaRPr lang="zh-CN" altLang="en-US"/>
            </a:p>
          </p:txBody>
        </p:sp>
        <p:sp>
          <p:nvSpPr>
            <p:cNvPr id="25664" name="Line 104"/>
            <p:cNvSpPr>
              <a:spLocks noChangeShapeType="1"/>
            </p:cNvSpPr>
            <p:nvPr/>
          </p:nvSpPr>
          <p:spPr bwMode="auto">
            <a:xfrm>
              <a:off x="873" y="1093"/>
              <a:ext cx="0" cy="559"/>
            </a:xfrm>
            <a:prstGeom prst="line">
              <a:avLst/>
            </a:prstGeom>
            <a:noFill/>
            <a:ln w="12700">
              <a:solidFill>
                <a:schemeClr val="tx1"/>
              </a:solidFill>
              <a:round/>
              <a:headEnd/>
              <a:tailEnd/>
            </a:ln>
          </p:spPr>
          <p:txBody>
            <a:bodyPr/>
            <a:lstStyle/>
            <a:p>
              <a:endParaRPr lang="zh-CN" altLang="en-US"/>
            </a:p>
          </p:txBody>
        </p:sp>
      </p:grpSp>
      <p:grpSp>
        <p:nvGrpSpPr>
          <p:cNvPr id="7" name="Group 105"/>
          <p:cNvGrpSpPr>
            <a:grpSpLocks/>
          </p:cNvGrpSpPr>
          <p:nvPr/>
        </p:nvGrpSpPr>
        <p:grpSpPr bwMode="auto">
          <a:xfrm>
            <a:off x="363538" y="1695450"/>
            <a:ext cx="754062" cy="592138"/>
            <a:chOff x="525" y="1177"/>
            <a:chExt cx="475" cy="373"/>
          </a:xfrm>
        </p:grpSpPr>
        <p:graphicFrame>
          <p:nvGraphicFramePr>
            <p:cNvPr id="25613" name="Object 76"/>
            <p:cNvGraphicFramePr>
              <a:graphicFrameLocks noChangeAspect="1"/>
            </p:cNvGraphicFramePr>
            <p:nvPr/>
          </p:nvGraphicFramePr>
          <p:xfrm>
            <a:off x="653" y="1177"/>
            <a:ext cx="93" cy="94"/>
          </p:xfrm>
          <a:graphic>
            <a:graphicData uri="http://schemas.openxmlformats.org/presentationml/2006/ole">
              <p:oleObj spid="_x0000_s25613" name="公式" r:id="rId20" imgW="139680" imgH="139680" progId="Equation.3">
                <p:embed/>
              </p:oleObj>
            </a:graphicData>
          </a:graphic>
        </p:graphicFrame>
        <p:graphicFrame>
          <p:nvGraphicFramePr>
            <p:cNvPr id="25614" name="Object 77"/>
            <p:cNvGraphicFramePr>
              <a:graphicFrameLocks noChangeAspect="1"/>
            </p:cNvGraphicFramePr>
            <p:nvPr/>
          </p:nvGraphicFramePr>
          <p:xfrm>
            <a:off x="619" y="1461"/>
            <a:ext cx="158" cy="89"/>
          </p:xfrm>
          <a:graphic>
            <a:graphicData uri="http://schemas.openxmlformats.org/presentationml/2006/ole">
              <p:oleObj spid="_x0000_s25614" name="公式" r:id="rId21" imgW="139680" imgH="75960" progId="Equation.3">
                <p:embed/>
              </p:oleObj>
            </a:graphicData>
          </a:graphic>
        </p:graphicFrame>
        <p:graphicFrame>
          <p:nvGraphicFramePr>
            <p:cNvPr id="25615" name="Object 100"/>
            <p:cNvGraphicFramePr>
              <a:graphicFrameLocks noChangeAspect="1"/>
            </p:cNvGraphicFramePr>
            <p:nvPr/>
          </p:nvGraphicFramePr>
          <p:xfrm>
            <a:off x="525" y="1227"/>
            <a:ext cx="186" cy="254"/>
          </p:xfrm>
          <a:graphic>
            <a:graphicData uri="http://schemas.openxmlformats.org/presentationml/2006/ole">
              <p:oleObj spid="_x0000_s25615" name="公式" r:id="rId22" imgW="165028" imgH="228501" progId="Equation.3">
                <p:embed/>
              </p:oleObj>
            </a:graphicData>
          </a:graphic>
        </p:graphicFrame>
        <p:grpSp>
          <p:nvGrpSpPr>
            <p:cNvPr id="25652" name="Group 80"/>
            <p:cNvGrpSpPr>
              <a:grpSpLocks/>
            </p:cNvGrpSpPr>
            <p:nvPr/>
          </p:nvGrpSpPr>
          <p:grpSpPr bwMode="auto">
            <a:xfrm>
              <a:off x="731" y="1220"/>
              <a:ext cx="269" cy="268"/>
              <a:chOff x="144" y="3216"/>
              <a:chExt cx="240" cy="240"/>
            </a:xfrm>
          </p:grpSpPr>
          <p:sp>
            <p:nvSpPr>
              <p:cNvPr id="25653" name="Oval 81"/>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25654" name="Line 82"/>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graphicFrame>
        <p:nvGraphicFramePr>
          <p:cNvPr id="199787" name="Object 107"/>
          <p:cNvGraphicFramePr>
            <a:graphicFrameLocks noChangeAspect="1"/>
          </p:cNvGraphicFramePr>
          <p:nvPr/>
        </p:nvGraphicFramePr>
        <p:xfrm>
          <a:off x="152400" y="2863850"/>
          <a:ext cx="4241800" cy="549275"/>
        </p:xfrm>
        <a:graphic>
          <a:graphicData uri="http://schemas.openxmlformats.org/presentationml/2006/ole">
            <p:oleObj spid="_x0000_s25602" name="公式" r:id="rId23" imgW="1701800" imgH="228600" progId="Equation.3">
              <p:embed/>
            </p:oleObj>
          </a:graphicData>
        </a:graphic>
      </p:graphicFrame>
      <p:graphicFrame>
        <p:nvGraphicFramePr>
          <p:cNvPr id="199789" name="Object 109"/>
          <p:cNvGraphicFramePr>
            <a:graphicFrameLocks noChangeAspect="1"/>
          </p:cNvGraphicFramePr>
          <p:nvPr/>
        </p:nvGraphicFramePr>
        <p:xfrm>
          <a:off x="4438650" y="4521200"/>
          <a:ext cx="3805238" cy="923925"/>
        </p:xfrm>
        <a:graphic>
          <a:graphicData uri="http://schemas.openxmlformats.org/presentationml/2006/ole">
            <p:oleObj spid="_x0000_s25603" name="公式" r:id="rId24" imgW="1662978" imgH="406224" progId="Equation.3">
              <p:embed/>
            </p:oleObj>
          </a:graphicData>
        </a:graphic>
      </p:graphicFrame>
      <p:sp>
        <p:nvSpPr>
          <p:cNvPr id="199791" name="Line 111"/>
          <p:cNvSpPr>
            <a:spLocks noChangeShapeType="1"/>
          </p:cNvSpPr>
          <p:nvPr/>
        </p:nvSpPr>
        <p:spPr bwMode="auto">
          <a:xfrm>
            <a:off x="4854575" y="1635125"/>
            <a:ext cx="1573213" cy="1001713"/>
          </a:xfrm>
          <a:prstGeom prst="line">
            <a:avLst/>
          </a:prstGeom>
          <a:noFill/>
          <a:ln w="25400">
            <a:solidFill>
              <a:srgbClr val="3366FF"/>
            </a:solidFill>
            <a:prstDash val="lgDash"/>
            <a:round/>
            <a:headEnd/>
            <a:tailEnd/>
          </a:ln>
        </p:spPr>
        <p:txBody>
          <a:bodyPr/>
          <a:lstStyle/>
          <a:p>
            <a:endParaRPr lang="zh-CN" altLang="en-US"/>
          </a:p>
        </p:txBody>
      </p:sp>
      <p:sp>
        <p:nvSpPr>
          <p:cNvPr id="199794" name="Line 114"/>
          <p:cNvSpPr>
            <a:spLocks noChangeShapeType="1"/>
          </p:cNvSpPr>
          <p:nvPr/>
        </p:nvSpPr>
        <p:spPr bwMode="auto">
          <a:xfrm>
            <a:off x="4854575" y="606425"/>
            <a:ext cx="3186113" cy="2027238"/>
          </a:xfrm>
          <a:prstGeom prst="line">
            <a:avLst/>
          </a:prstGeom>
          <a:noFill/>
          <a:ln w="25400">
            <a:solidFill>
              <a:srgbClr val="3366FF"/>
            </a:solidFill>
            <a:prstDash val="lgDash"/>
            <a:round/>
            <a:headEnd/>
            <a:tailEnd/>
          </a:ln>
        </p:spPr>
        <p:txBody>
          <a:bodyPr/>
          <a:lstStyle/>
          <a:p>
            <a:endParaRPr lang="zh-CN" altLang="en-US"/>
          </a:p>
        </p:txBody>
      </p:sp>
      <p:graphicFrame>
        <p:nvGraphicFramePr>
          <p:cNvPr id="199799" name="Object 119"/>
          <p:cNvGraphicFramePr>
            <a:graphicFrameLocks noChangeAspect="1"/>
          </p:cNvGraphicFramePr>
          <p:nvPr/>
        </p:nvGraphicFramePr>
        <p:xfrm>
          <a:off x="5459413" y="0"/>
          <a:ext cx="933450" cy="619125"/>
        </p:xfrm>
        <a:graphic>
          <a:graphicData uri="http://schemas.openxmlformats.org/presentationml/2006/ole">
            <p:oleObj spid="_x0000_s25604" name="公式" r:id="rId25" imgW="622030" imgH="406224" progId="Equation.3">
              <p:embed/>
            </p:oleObj>
          </a:graphicData>
        </a:graphic>
      </p:graphicFrame>
      <p:graphicFrame>
        <p:nvGraphicFramePr>
          <p:cNvPr id="199800" name="Object 120"/>
          <p:cNvGraphicFramePr>
            <a:graphicFrameLocks noChangeAspect="1"/>
          </p:cNvGraphicFramePr>
          <p:nvPr/>
        </p:nvGraphicFramePr>
        <p:xfrm>
          <a:off x="6076950" y="2671763"/>
          <a:ext cx="823913" cy="315912"/>
        </p:xfrm>
        <a:graphic>
          <a:graphicData uri="http://schemas.openxmlformats.org/presentationml/2006/ole">
            <p:oleObj spid="_x0000_s25605" name="公式" r:id="rId26" imgW="571252" imgH="215806" progId="Equation.3">
              <p:embed/>
            </p:oleObj>
          </a:graphicData>
        </a:graphic>
      </p:graphicFrame>
      <p:graphicFrame>
        <p:nvGraphicFramePr>
          <p:cNvPr id="199801" name="Object 121"/>
          <p:cNvGraphicFramePr>
            <a:graphicFrameLocks noChangeAspect="1"/>
          </p:cNvGraphicFramePr>
          <p:nvPr/>
        </p:nvGraphicFramePr>
        <p:xfrm>
          <a:off x="7802563" y="2659063"/>
          <a:ext cx="842962" cy="317500"/>
        </p:xfrm>
        <a:graphic>
          <a:graphicData uri="http://schemas.openxmlformats.org/presentationml/2006/ole">
            <p:oleObj spid="_x0000_s25606" name="公式" r:id="rId27" imgW="583693" imgH="215713" progId="Equation.3">
              <p:embed/>
            </p:oleObj>
          </a:graphicData>
        </a:graphic>
      </p:graphicFrame>
      <p:sp>
        <p:nvSpPr>
          <p:cNvPr id="199802" name="Line 122"/>
          <p:cNvSpPr>
            <a:spLocks noChangeShapeType="1"/>
          </p:cNvSpPr>
          <p:nvPr/>
        </p:nvSpPr>
        <p:spPr bwMode="auto">
          <a:xfrm flipV="1">
            <a:off x="4854575" y="284163"/>
            <a:ext cx="563563" cy="322262"/>
          </a:xfrm>
          <a:prstGeom prst="line">
            <a:avLst/>
          </a:prstGeom>
          <a:noFill/>
          <a:ln w="12700">
            <a:solidFill>
              <a:srgbClr val="FF0000"/>
            </a:solidFill>
            <a:prstDash val="lgDash"/>
            <a:round/>
            <a:headEnd/>
            <a:tailEnd type="triangle" w="med" len="med"/>
          </a:ln>
        </p:spPr>
        <p:txBody>
          <a:bodyPr/>
          <a:lstStyle/>
          <a:p>
            <a:endParaRPr lang="zh-CN" altLang="en-US"/>
          </a:p>
        </p:txBody>
      </p:sp>
      <p:sp>
        <p:nvSpPr>
          <p:cNvPr id="199803" name="Line 123"/>
          <p:cNvSpPr>
            <a:spLocks noChangeShapeType="1"/>
          </p:cNvSpPr>
          <p:nvPr/>
        </p:nvSpPr>
        <p:spPr bwMode="auto">
          <a:xfrm flipV="1">
            <a:off x="4894263" y="727075"/>
            <a:ext cx="1452562" cy="927100"/>
          </a:xfrm>
          <a:prstGeom prst="line">
            <a:avLst/>
          </a:prstGeom>
          <a:noFill/>
          <a:ln w="12700">
            <a:solidFill>
              <a:srgbClr val="FF0000"/>
            </a:solidFill>
            <a:prstDash val="lgDash"/>
            <a:round/>
            <a:headEnd/>
            <a:tailEnd type="triangle" w="med" len="med"/>
          </a:ln>
        </p:spPr>
        <p:txBody>
          <a:bodyPr/>
          <a:lstStyle/>
          <a:p>
            <a:endParaRPr lang="zh-CN" altLang="en-US"/>
          </a:p>
        </p:txBody>
      </p:sp>
      <p:graphicFrame>
        <p:nvGraphicFramePr>
          <p:cNvPr id="199804" name="Object 124"/>
          <p:cNvGraphicFramePr>
            <a:graphicFrameLocks noChangeAspect="1"/>
          </p:cNvGraphicFramePr>
          <p:nvPr/>
        </p:nvGraphicFramePr>
        <p:xfrm>
          <a:off x="6389688" y="444500"/>
          <a:ext cx="914400" cy="619125"/>
        </p:xfrm>
        <a:graphic>
          <a:graphicData uri="http://schemas.openxmlformats.org/presentationml/2006/ole">
            <p:oleObj spid="_x0000_s25607" name="公式" r:id="rId28" imgW="609336" imgH="406224" progId="Equation.3">
              <p:embed/>
            </p:oleObj>
          </a:graphicData>
        </a:graphic>
      </p:graphicFrame>
      <p:sp>
        <p:nvSpPr>
          <p:cNvPr id="199807" name="Oval 127"/>
          <p:cNvSpPr>
            <a:spLocks noChangeArrowheads="1"/>
          </p:cNvSpPr>
          <p:nvPr/>
        </p:nvSpPr>
        <p:spPr bwMode="auto">
          <a:xfrm>
            <a:off x="5851525" y="1239838"/>
            <a:ext cx="107950" cy="107950"/>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199808" name="Line 128"/>
          <p:cNvSpPr>
            <a:spLocks noChangeShapeType="1"/>
          </p:cNvSpPr>
          <p:nvPr/>
        </p:nvSpPr>
        <p:spPr bwMode="auto">
          <a:xfrm flipH="1">
            <a:off x="3967163" y="1292225"/>
            <a:ext cx="1936750"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199809" name="Object 129"/>
          <p:cNvGraphicFramePr>
            <a:graphicFrameLocks noChangeAspect="1"/>
          </p:cNvGraphicFramePr>
          <p:nvPr/>
        </p:nvGraphicFramePr>
        <p:xfrm>
          <a:off x="3848100" y="1566863"/>
          <a:ext cx="381000" cy="330200"/>
        </p:xfrm>
        <a:graphic>
          <a:graphicData uri="http://schemas.openxmlformats.org/presentationml/2006/ole">
            <p:oleObj spid="_x0000_s25608" name="公式" r:id="rId29" imgW="253780" imgH="215713" progId="Equation.3">
              <p:embed/>
            </p:oleObj>
          </a:graphicData>
        </a:graphic>
      </p:graphicFrame>
      <p:graphicFrame>
        <p:nvGraphicFramePr>
          <p:cNvPr id="199810" name="Object 130"/>
          <p:cNvGraphicFramePr>
            <a:graphicFrameLocks noChangeAspect="1"/>
          </p:cNvGraphicFramePr>
          <p:nvPr/>
        </p:nvGraphicFramePr>
        <p:xfrm>
          <a:off x="5670550" y="3227388"/>
          <a:ext cx="419100" cy="330200"/>
        </p:xfrm>
        <a:graphic>
          <a:graphicData uri="http://schemas.openxmlformats.org/presentationml/2006/ole">
            <p:oleObj spid="_x0000_s25609" name="公式" r:id="rId30" imgW="279279" imgH="215806" progId="Equation.3">
              <p:embed/>
            </p:oleObj>
          </a:graphicData>
        </a:graphic>
      </p:graphicFrame>
      <p:sp>
        <p:nvSpPr>
          <p:cNvPr id="199811" name="Line 131"/>
          <p:cNvSpPr>
            <a:spLocks noChangeShapeType="1"/>
          </p:cNvSpPr>
          <p:nvPr/>
        </p:nvSpPr>
        <p:spPr bwMode="auto">
          <a:xfrm>
            <a:off x="5781675" y="2205038"/>
            <a:ext cx="0" cy="1022350"/>
          </a:xfrm>
          <a:prstGeom prst="line">
            <a:avLst/>
          </a:prstGeom>
          <a:noFill/>
          <a:ln w="12700">
            <a:solidFill>
              <a:srgbClr val="339966"/>
            </a:solidFill>
            <a:prstDash val="lgDash"/>
            <a:round/>
            <a:headEnd/>
            <a:tailEnd/>
          </a:ln>
        </p:spPr>
        <p:txBody>
          <a:bodyPr/>
          <a:lstStyle/>
          <a:p>
            <a:endParaRPr lang="zh-CN" altLang="en-US"/>
          </a:p>
        </p:txBody>
      </p:sp>
      <p:graphicFrame>
        <p:nvGraphicFramePr>
          <p:cNvPr id="199812" name="Object 132"/>
          <p:cNvGraphicFramePr>
            <a:graphicFrameLocks noChangeAspect="1"/>
          </p:cNvGraphicFramePr>
          <p:nvPr/>
        </p:nvGraphicFramePr>
        <p:xfrm>
          <a:off x="5975350" y="1050925"/>
          <a:ext cx="304800" cy="309563"/>
        </p:xfrm>
        <a:graphic>
          <a:graphicData uri="http://schemas.openxmlformats.org/presentationml/2006/ole">
            <p:oleObj spid="_x0000_s25610" name="公式" r:id="rId31" imgW="203040" imgH="203040" progId="Equation.3">
              <p:embed/>
            </p:oleObj>
          </a:graphicData>
        </a:graphic>
      </p:graphicFrame>
      <p:sp>
        <p:nvSpPr>
          <p:cNvPr id="199813" name="Oval 133"/>
          <p:cNvSpPr>
            <a:spLocks noChangeArrowheads="1"/>
          </p:cNvSpPr>
          <p:nvPr/>
        </p:nvSpPr>
        <p:spPr bwMode="auto">
          <a:xfrm>
            <a:off x="5716588" y="2165350"/>
            <a:ext cx="107950" cy="107950"/>
          </a:xfrm>
          <a:prstGeom prst="ellipse">
            <a:avLst/>
          </a:prstGeom>
          <a:solidFill>
            <a:schemeClr val="tx1"/>
          </a:solidFill>
          <a:ln w="12700" algn="ctr">
            <a:solidFill>
              <a:schemeClr val="tx1"/>
            </a:solidFill>
            <a:round/>
            <a:headEnd/>
            <a:tailEnd/>
          </a:ln>
        </p:spPr>
        <p:txBody>
          <a:bodyPr wrap="none" anchor="ctr"/>
          <a:lstStyle/>
          <a:p>
            <a:endParaRPr lang="zh-CN" altLang="en-US"/>
          </a:p>
        </p:txBody>
      </p:sp>
      <p:graphicFrame>
        <p:nvGraphicFramePr>
          <p:cNvPr id="199814" name="Object 134"/>
          <p:cNvGraphicFramePr>
            <a:graphicFrameLocks noChangeAspect="1"/>
          </p:cNvGraphicFramePr>
          <p:nvPr/>
        </p:nvGraphicFramePr>
        <p:xfrm>
          <a:off x="5338763" y="2155825"/>
          <a:ext cx="361950" cy="346075"/>
        </p:xfrm>
        <a:graphic>
          <a:graphicData uri="http://schemas.openxmlformats.org/presentationml/2006/ole">
            <p:oleObj spid="_x0000_s25611" name="公式" r:id="rId32" imgW="215640" imgH="203040" progId="Equation.3">
              <p:embed/>
            </p:oleObj>
          </a:graphicData>
        </a:graphic>
      </p:graphicFrame>
      <p:sp>
        <p:nvSpPr>
          <p:cNvPr id="199815" name="Line 135"/>
          <p:cNvSpPr>
            <a:spLocks noChangeShapeType="1"/>
          </p:cNvSpPr>
          <p:nvPr/>
        </p:nvSpPr>
        <p:spPr bwMode="auto">
          <a:xfrm flipH="1">
            <a:off x="3927475" y="2219325"/>
            <a:ext cx="1855788" cy="0"/>
          </a:xfrm>
          <a:prstGeom prst="line">
            <a:avLst/>
          </a:prstGeom>
          <a:noFill/>
          <a:ln w="12700">
            <a:solidFill>
              <a:srgbClr val="339966"/>
            </a:solidFill>
            <a:prstDash val="lgDash"/>
            <a:round/>
            <a:headEnd/>
            <a:tailEnd/>
          </a:ln>
        </p:spPr>
        <p:txBody>
          <a:bodyPr/>
          <a:lstStyle/>
          <a:p>
            <a:endParaRPr lang="zh-CN" altLang="en-US"/>
          </a:p>
        </p:txBody>
      </p:sp>
      <p:sp>
        <p:nvSpPr>
          <p:cNvPr id="199816" name="Line 136"/>
          <p:cNvSpPr>
            <a:spLocks noChangeShapeType="1"/>
          </p:cNvSpPr>
          <p:nvPr/>
        </p:nvSpPr>
        <p:spPr bwMode="auto">
          <a:xfrm>
            <a:off x="4249738" y="1292225"/>
            <a:ext cx="0" cy="927100"/>
          </a:xfrm>
          <a:prstGeom prst="line">
            <a:avLst/>
          </a:prstGeom>
          <a:noFill/>
          <a:ln w="12700">
            <a:solidFill>
              <a:schemeClr val="tx1"/>
            </a:solidFill>
            <a:round/>
            <a:headEnd type="triangle" w="med" len="med"/>
            <a:tailEnd type="triangle" w="med" len="med"/>
          </a:ln>
        </p:spPr>
        <p:txBody>
          <a:bodyPr/>
          <a:lstStyle/>
          <a:p>
            <a:endParaRPr lang="zh-CN" altLang="en-US"/>
          </a:p>
        </p:txBody>
      </p:sp>
      <p:sp>
        <p:nvSpPr>
          <p:cNvPr id="199817" name="Line 137"/>
          <p:cNvSpPr>
            <a:spLocks noChangeShapeType="1"/>
          </p:cNvSpPr>
          <p:nvPr/>
        </p:nvSpPr>
        <p:spPr bwMode="auto">
          <a:xfrm>
            <a:off x="5930900" y="1292225"/>
            <a:ext cx="0" cy="1935163"/>
          </a:xfrm>
          <a:prstGeom prst="line">
            <a:avLst/>
          </a:prstGeom>
          <a:noFill/>
          <a:ln w="12700">
            <a:solidFill>
              <a:srgbClr val="339966"/>
            </a:solidFill>
            <a:prstDash val="lgDash"/>
            <a:round/>
            <a:headEnd/>
            <a:tailEnd/>
          </a:ln>
        </p:spPr>
        <p:txBody>
          <a:bodyPr/>
          <a:lstStyle/>
          <a:p>
            <a:endParaRPr lang="zh-CN" altLang="en-US"/>
          </a:p>
        </p:txBody>
      </p:sp>
      <p:sp>
        <p:nvSpPr>
          <p:cNvPr id="199818" name="Line 138"/>
          <p:cNvSpPr>
            <a:spLocks noChangeShapeType="1"/>
          </p:cNvSpPr>
          <p:nvPr/>
        </p:nvSpPr>
        <p:spPr bwMode="auto">
          <a:xfrm>
            <a:off x="5499100" y="3106738"/>
            <a:ext cx="282575" cy="0"/>
          </a:xfrm>
          <a:prstGeom prst="line">
            <a:avLst/>
          </a:prstGeom>
          <a:noFill/>
          <a:ln w="12700">
            <a:solidFill>
              <a:schemeClr val="tx1"/>
            </a:solidFill>
            <a:round/>
            <a:headEnd/>
            <a:tailEnd type="triangle" w="med" len="med"/>
          </a:ln>
        </p:spPr>
        <p:txBody>
          <a:bodyPr/>
          <a:lstStyle/>
          <a:p>
            <a:endParaRPr lang="zh-CN" altLang="en-US"/>
          </a:p>
        </p:txBody>
      </p:sp>
      <p:sp>
        <p:nvSpPr>
          <p:cNvPr id="199819" name="Line 139"/>
          <p:cNvSpPr>
            <a:spLocks noChangeShapeType="1"/>
          </p:cNvSpPr>
          <p:nvPr/>
        </p:nvSpPr>
        <p:spPr bwMode="auto">
          <a:xfrm flipH="1">
            <a:off x="5942013" y="3106738"/>
            <a:ext cx="242887" cy="0"/>
          </a:xfrm>
          <a:prstGeom prst="line">
            <a:avLst/>
          </a:prstGeom>
          <a:noFill/>
          <a:ln w="12700">
            <a:solidFill>
              <a:schemeClr val="tx1"/>
            </a:solidFill>
            <a:round/>
            <a:headEnd/>
            <a:tailEnd type="triangle" w="med" len="med"/>
          </a:ln>
        </p:spPr>
        <p:txBody>
          <a:bodyPr/>
          <a:lstStyle/>
          <a:p>
            <a:endParaRPr lang="zh-CN" altLang="en-US"/>
          </a:p>
        </p:txBody>
      </p:sp>
      <p:sp>
        <p:nvSpPr>
          <p:cNvPr id="199820" name="Text Box 140"/>
          <p:cNvSpPr txBox="1">
            <a:spLocks noChangeArrowheads="1"/>
          </p:cNvSpPr>
          <p:nvPr/>
        </p:nvSpPr>
        <p:spPr bwMode="auto">
          <a:xfrm>
            <a:off x="95250" y="5467350"/>
            <a:ext cx="8872538" cy="12017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此时电路中除了直流量，还有交流量作用的结果；工作点沿</a:t>
            </a:r>
            <a:r>
              <a:rPr lang="en-US" altLang="zh-CN" sz="2400" b="1"/>
              <a:t>V-I</a:t>
            </a:r>
            <a:r>
              <a:rPr lang="zh-CN" altLang="en-US" sz="2400" b="1"/>
              <a:t>特性曲线，在</a:t>
            </a:r>
            <a:r>
              <a:rPr lang="en-US" altLang="zh-CN" sz="2400" b="1"/>
              <a:t>Q</a:t>
            </a:r>
            <a:r>
              <a:rPr lang="zh-CN" altLang="en-US" sz="2400" b="1"/>
              <a:t>附近小范围内变化，可把二极管</a:t>
            </a:r>
            <a:r>
              <a:rPr lang="en-US" altLang="zh-CN" sz="2400" b="1"/>
              <a:t>V-I</a:t>
            </a:r>
            <a:r>
              <a:rPr lang="zh-CN" altLang="en-US" sz="2400" b="1"/>
              <a:t>特性曲线近似为一条线性直线处理。</a:t>
            </a:r>
          </a:p>
        </p:txBody>
      </p:sp>
      <p:graphicFrame>
        <p:nvGraphicFramePr>
          <p:cNvPr id="199821" name="Object 141"/>
          <p:cNvGraphicFramePr>
            <a:graphicFrameLocks noChangeAspect="1"/>
          </p:cNvGraphicFramePr>
          <p:nvPr/>
        </p:nvGraphicFramePr>
        <p:xfrm>
          <a:off x="755650" y="4521200"/>
          <a:ext cx="2643188" cy="923925"/>
        </p:xfrm>
        <a:graphic>
          <a:graphicData uri="http://schemas.openxmlformats.org/presentationml/2006/ole">
            <p:oleObj spid="_x0000_s25612" name="公式" r:id="rId33" imgW="1155199" imgH="406224"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9729"/>
                                        </p:tgtEl>
                                        <p:attrNameLst>
                                          <p:attrName>style.visibility</p:attrName>
                                        </p:attrNameLst>
                                      </p:cBhvr>
                                      <p:to>
                                        <p:strVal val="visible"/>
                                      </p:to>
                                    </p:set>
                                    <p:animEffect transition="in" filter="blinds(horizontal)">
                                      <p:cBhvr>
                                        <p:cTn id="17" dur="500"/>
                                        <p:tgtEl>
                                          <p:spTgt spid="199729"/>
                                        </p:tgtEl>
                                      </p:cBhvr>
                                    </p:animEffect>
                                  </p:childTnLst>
                                  <p:subTnLst>
                                    <p:audio>
                                      <p:cMediaNode>
                                        <p:cTn display="0" masterRel="sameClick">
                                          <p:stCondLst>
                                            <p:cond evt="begin" delay="0">
                                              <p:tn val="15"/>
                                            </p:cond>
                                          </p:stCondLst>
                                          <p:endCondLst>
                                            <p:cond evt="onStopAudio" delay="0">
                                              <p:tgtEl>
                                                <p:sldTgt/>
                                              </p:tgtEl>
                                            </p:cond>
                                          </p:endCondLst>
                                        </p:cTn>
                                        <p:tgtEl>
                                          <p:sndTgt r:embed="rId5" name="chimes.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builtIn="1"/>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9787"/>
                                        </p:tgtEl>
                                        <p:attrNameLst>
                                          <p:attrName>style.visibility</p:attrName>
                                        </p:attrNameLst>
                                      </p:cBhvr>
                                      <p:to>
                                        <p:strVal val="visible"/>
                                      </p:to>
                                    </p:set>
                                    <p:animEffect transition="in" filter="blinds(horizontal)">
                                      <p:cBhvr>
                                        <p:cTn id="27" dur="500"/>
                                        <p:tgtEl>
                                          <p:spTgt spid="199787"/>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builtIn="1"/>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9821"/>
                                        </p:tgtEl>
                                        <p:attrNameLst>
                                          <p:attrName>style.visibility</p:attrName>
                                        </p:attrNameLst>
                                      </p:cBhvr>
                                      <p:to>
                                        <p:strVal val="visible"/>
                                      </p:to>
                                    </p:set>
                                    <p:animEffect transition="in" filter="blinds(horizontal)">
                                      <p:cBhvr>
                                        <p:cTn id="32" dur="500"/>
                                        <p:tgtEl>
                                          <p:spTgt spid="199821"/>
                                        </p:tgtEl>
                                      </p:cBhvr>
                                    </p:animEffect>
                                  </p:childTnLst>
                                  <p:subTnLst>
                                    <p:audio>
                                      <p:cMediaNode>
                                        <p:cTn display="0" masterRel="sameClick">
                                          <p:stCondLst>
                                            <p:cond evt="begin" delay="0">
                                              <p:tn val="30"/>
                                            </p:cond>
                                          </p:stCondLst>
                                          <p:endCondLst>
                                            <p:cond evt="onStopAudio" delay="0">
                                              <p:tgtEl>
                                                <p:sldTgt/>
                                              </p:tgtEl>
                                            </p:cond>
                                          </p:endCondLst>
                                        </p:cTn>
                                        <p:tgtEl>
                                          <p:sndTgt r:embed="rId5" name="chimes.wav" builtIn="1"/>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9789"/>
                                        </p:tgtEl>
                                        <p:attrNameLst>
                                          <p:attrName>style.visibility</p:attrName>
                                        </p:attrNameLst>
                                      </p:cBhvr>
                                      <p:to>
                                        <p:strVal val="visible"/>
                                      </p:to>
                                    </p:set>
                                    <p:animEffect transition="in" filter="blinds(horizontal)">
                                      <p:cBhvr>
                                        <p:cTn id="37" dur="500"/>
                                        <p:tgtEl>
                                          <p:spTgt spid="199789"/>
                                        </p:tgtEl>
                                      </p:cBhvr>
                                    </p:animEffect>
                                  </p:childTnLst>
                                  <p:subTnLst>
                                    <p:audio>
                                      <p:cMediaNode>
                                        <p:cTn display="0" masterRel="sameClick">
                                          <p:stCondLst>
                                            <p:cond evt="begin" delay="0">
                                              <p:tn val="35"/>
                                            </p:cond>
                                          </p:stCondLst>
                                          <p:endCondLst>
                                            <p:cond evt="onStopAudio" delay="0">
                                              <p:tgtEl>
                                                <p:sldTgt/>
                                              </p:tgtEl>
                                            </p:cond>
                                          </p:endCondLst>
                                        </p:cTn>
                                        <p:tgtEl>
                                          <p:sndTgt r:embed="rId5" name="chimes.wav" builtIn="1"/>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9794"/>
                                        </p:tgtEl>
                                        <p:attrNameLst>
                                          <p:attrName>style.visibility</p:attrName>
                                        </p:attrNameLst>
                                      </p:cBhvr>
                                      <p:to>
                                        <p:strVal val="visible"/>
                                      </p:to>
                                    </p:set>
                                    <p:animEffect transition="in" filter="blinds(horizontal)">
                                      <p:cBhvr>
                                        <p:cTn id="42" dur="500"/>
                                        <p:tgtEl>
                                          <p:spTgt spid="199794"/>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builtIn="1"/>
                                        </p:tgtEl>
                                      </p:cMediaNode>
                                    </p:audio>
                                  </p:subTnLst>
                                </p:cTn>
                              </p:par>
                              <p:par>
                                <p:cTn id="43" presetID="3" presetClass="entr" presetSubtype="10" fill="hold" grpId="0" nodeType="withEffect">
                                  <p:stCondLst>
                                    <p:cond delay="0"/>
                                  </p:stCondLst>
                                  <p:childTnLst>
                                    <p:set>
                                      <p:cBhvr>
                                        <p:cTn id="44" dur="1" fill="hold">
                                          <p:stCondLst>
                                            <p:cond delay="0"/>
                                          </p:stCondLst>
                                        </p:cTn>
                                        <p:tgtEl>
                                          <p:spTgt spid="199791"/>
                                        </p:tgtEl>
                                        <p:attrNameLst>
                                          <p:attrName>style.visibility</p:attrName>
                                        </p:attrNameLst>
                                      </p:cBhvr>
                                      <p:to>
                                        <p:strVal val="visible"/>
                                      </p:to>
                                    </p:set>
                                    <p:animEffect transition="in" filter="blinds(horizontal)">
                                      <p:cBhvr>
                                        <p:cTn id="45" dur="500"/>
                                        <p:tgtEl>
                                          <p:spTgt spid="199791"/>
                                        </p:tgtEl>
                                      </p:cBhvr>
                                    </p:animEffect>
                                  </p:childTnLst>
                                  <p:subTnLst>
                                    <p:audio>
                                      <p:cMediaNode>
                                        <p:cTn display="0" masterRel="sameClick">
                                          <p:stCondLst>
                                            <p:cond evt="begin" delay="0">
                                              <p:tn val="43"/>
                                            </p:cond>
                                          </p:stCondLst>
                                          <p:endCondLst>
                                            <p:cond evt="onStopAudio" delay="0">
                                              <p:tgtEl>
                                                <p:sldTgt/>
                                              </p:tgtEl>
                                            </p:cond>
                                          </p:endCondLst>
                                        </p:cTn>
                                        <p:tgtEl>
                                          <p:sndTgt r:embed="rId4" name="camera.wav" builtIn="1"/>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99801"/>
                                        </p:tgtEl>
                                        <p:attrNameLst>
                                          <p:attrName>style.visibility</p:attrName>
                                        </p:attrNameLst>
                                      </p:cBhvr>
                                      <p:to>
                                        <p:strVal val="visible"/>
                                      </p:to>
                                    </p:set>
                                    <p:animEffect transition="in" filter="blinds(horizontal)">
                                      <p:cBhvr>
                                        <p:cTn id="50" dur="500"/>
                                        <p:tgtEl>
                                          <p:spTgt spid="199801"/>
                                        </p:tgtEl>
                                      </p:cBhvr>
                                    </p:animEffect>
                                  </p:childTnLst>
                                  <p:subTnLst>
                                    <p:audio>
                                      <p:cMediaNode>
                                        <p:cTn display="0" masterRel="sameClick">
                                          <p:stCondLst>
                                            <p:cond evt="begin" delay="0">
                                              <p:tn val="48"/>
                                            </p:cond>
                                          </p:stCondLst>
                                          <p:endCondLst>
                                            <p:cond evt="onStopAudio" delay="0">
                                              <p:tgtEl>
                                                <p:sldTgt/>
                                              </p:tgtEl>
                                            </p:cond>
                                          </p:endCondLst>
                                        </p:cTn>
                                        <p:tgtEl>
                                          <p:sndTgt r:embed="rId5" name="chimes.wav" builtIn="1"/>
                                        </p:tgtEl>
                                      </p:cMediaNode>
                                    </p:audio>
                                  </p:subTnLst>
                                </p:cTn>
                              </p:par>
                              <p:par>
                                <p:cTn id="51" presetID="3" presetClass="entr" presetSubtype="10" fill="hold" grpId="0" nodeType="withEffect">
                                  <p:stCondLst>
                                    <p:cond delay="0"/>
                                  </p:stCondLst>
                                  <p:childTnLst>
                                    <p:set>
                                      <p:cBhvr>
                                        <p:cTn id="52" dur="1" fill="hold">
                                          <p:stCondLst>
                                            <p:cond delay="0"/>
                                          </p:stCondLst>
                                        </p:cTn>
                                        <p:tgtEl>
                                          <p:spTgt spid="199802"/>
                                        </p:tgtEl>
                                        <p:attrNameLst>
                                          <p:attrName>style.visibility</p:attrName>
                                        </p:attrNameLst>
                                      </p:cBhvr>
                                      <p:to>
                                        <p:strVal val="visible"/>
                                      </p:to>
                                    </p:set>
                                    <p:animEffect transition="in" filter="blinds(horizontal)">
                                      <p:cBhvr>
                                        <p:cTn id="53" dur="500"/>
                                        <p:tgtEl>
                                          <p:spTgt spid="199802"/>
                                        </p:tgtEl>
                                      </p:cBhvr>
                                    </p:animEffect>
                                  </p:childTnLst>
                                  <p:subTnLst>
                                    <p:audio>
                                      <p:cMediaNode>
                                        <p:cTn display="0" masterRel="sameClick">
                                          <p:stCondLst>
                                            <p:cond evt="begin" delay="0">
                                              <p:tn val="51"/>
                                            </p:cond>
                                          </p:stCondLst>
                                          <p:endCondLst>
                                            <p:cond evt="onStopAudio" delay="0">
                                              <p:tgtEl>
                                                <p:sldTgt/>
                                              </p:tgtEl>
                                            </p:cond>
                                          </p:endCondLst>
                                        </p:cTn>
                                        <p:tgtEl>
                                          <p:sndTgt r:embed="rId5" name="chimes.wav" builtIn="1"/>
                                        </p:tgtEl>
                                      </p:cMediaNode>
                                    </p:audio>
                                  </p:subTnLst>
                                </p:cTn>
                              </p:par>
                              <p:par>
                                <p:cTn id="54" presetID="3" presetClass="entr" presetSubtype="10" fill="hold" nodeType="withEffect">
                                  <p:stCondLst>
                                    <p:cond delay="0"/>
                                  </p:stCondLst>
                                  <p:childTnLst>
                                    <p:set>
                                      <p:cBhvr>
                                        <p:cTn id="55" dur="1" fill="hold">
                                          <p:stCondLst>
                                            <p:cond delay="0"/>
                                          </p:stCondLst>
                                        </p:cTn>
                                        <p:tgtEl>
                                          <p:spTgt spid="199799"/>
                                        </p:tgtEl>
                                        <p:attrNameLst>
                                          <p:attrName>style.visibility</p:attrName>
                                        </p:attrNameLst>
                                      </p:cBhvr>
                                      <p:to>
                                        <p:strVal val="visible"/>
                                      </p:to>
                                    </p:set>
                                    <p:animEffect transition="in" filter="blinds(horizontal)">
                                      <p:cBhvr>
                                        <p:cTn id="56" dur="500"/>
                                        <p:tgtEl>
                                          <p:spTgt spid="199799"/>
                                        </p:tgtEl>
                                      </p:cBhvr>
                                    </p:animEffect>
                                  </p:childTnLst>
                                  <p:subTnLst>
                                    <p:audio>
                                      <p:cMediaNode>
                                        <p:cTn display="0" masterRel="sameClick">
                                          <p:stCondLst>
                                            <p:cond evt="begin" delay="0">
                                              <p:tn val="54"/>
                                            </p:cond>
                                          </p:stCondLst>
                                          <p:endCondLst>
                                            <p:cond evt="onStopAudio" delay="0">
                                              <p:tgtEl>
                                                <p:sldTgt/>
                                              </p:tgtEl>
                                            </p:cond>
                                          </p:endCondLst>
                                        </p:cTn>
                                        <p:tgtEl>
                                          <p:sndTgt r:embed="rId5" name="chimes.wav" builtIn="1"/>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199800"/>
                                        </p:tgtEl>
                                        <p:attrNameLst>
                                          <p:attrName>style.visibility</p:attrName>
                                        </p:attrNameLst>
                                      </p:cBhvr>
                                      <p:to>
                                        <p:strVal val="visible"/>
                                      </p:to>
                                    </p:set>
                                    <p:animEffect transition="in" filter="blinds(horizontal)">
                                      <p:cBhvr>
                                        <p:cTn id="61" dur="500"/>
                                        <p:tgtEl>
                                          <p:spTgt spid="199800"/>
                                        </p:tgtEl>
                                      </p:cBhvr>
                                    </p:animEffect>
                                  </p:childTnLst>
                                  <p:subTnLst>
                                    <p:audio>
                                      <p:cMediaNode>
                                        <p:cTn display="0" masterRel="sameClick">
                                          <p:stCondLst>
                                            <p:cond evt="begin" delay="0">
                                              <p:tn val="59"/>
                                            </p:cond>
                                          </p:stCondLst>
                                          <p:endCondLst>
                                            <p:cond evt="onStopAudio" delay="0">
                                              <p:tgtEl>
                                                <p:sldTgt/>
                                              </p:tgtEl>
                                            </p:cond>
                                          </p:endCondLst>
                                        </p:cTn>
                                        <p:tgtEl>
                                          <p:sndTgt r:embed="rId5" name="chimes.wav" builtIn="1"/>
                                        </p:tgtEl>
                                      </p:cMediaNode>
                                    </p:audio>
                                  </p:subTnLst>
                                </p:cTn>
                              </p:par>
                              <p:par>
                                <p:cTn id="62" presetID="3" presetClass="entr" presetSubtype="10" fill="hold" grpId="0" nodeType="withEffect">
                                  <p:stCondLst>
                                    <p:cond delay="0"/>
                                  </p:stCondLst>
                                  <p:childTnLst>
                                    <p:set>
                                      <p:cBhvr>
                                        <p:cTn id="63" dur="1" fill="hold">
                                          <p:stCondLst>
                                            <p:cond delay="0"/>
                                          </p:stCondLst>
                                        </p:cTn>
                                        <p:tgtEl>
                                          <p:spTgt spid="199803"/>
                                        </p:tgtEl>
                                        <p:attrNameLst>
                                          <p:attrName>style.visibility</p:attrName>
                                        </p:attrNameLst>
                                      </p:cBhvr>
                                      <p:to>
                                        <p:strVal val="visible"/>
                                      </p:to>
                                    </p:set>
                                    <p:animEffect transition="in" filter="blinds(horizontal)">
                                      <p:cBhvr>
                                        <p:cTn id="64" dur="500"/>
                                        <p:tgtEl>
                                          <p:spTgt spid="199803"/>
                                        </p:tgtEl>
                                      </p:cBhvr>
                                    </p:animEffect>
                                  </p:childTnLst>
                                  <p:subTnLst>
                                    <p:audio>
                                      <p:cMediaNode>
                                        <p:cTn display="0" masterRel="sameClick">
                                          <p:stCondLst>
                                            <p:cond evt="begin" delay="0">
                                              <p:tn val="62"/>
                                            </p:cond>
                                          </p:stCondLst>
                                          <p:endCondLst>
                                            <p:cond evt="onStopAudio" delay="0">
                                              <p:tgtEl>
                                                <p:sldTgt/>
                                              </p:tgtEl>
                                            </p:cond>
                                          </p:endCondLst>
                                        </p:cTn>
                                        <p:tgtEl>
                                          <p:sndTgt r:embed="rId5" name="chimes.wav" builtIn="1"/>
                                        </p:tgtEl>
                                      </p:cMediaNode>
                                    </p:audio>
                                  </p:subTnLst>
                                </p:cTn>
                              </p:par>
                              <p:par>
                                <p:cTn id="65" presetID="3" presetClass="entr" presetSubtype="10" fill="hold" nodeType="withEffect">
                                  <p:stCondLst>
                                    <p:cond delay="0"/>
                                  </p:stCondLst>
                                  <p:childTnLst>
                                    <p:set>
                                      <p:cBhvr>
                                        <p:cTn id="66" dur="1" fill="hold">
                                          <p:stCondLst>
                                            <p:cond delay="0"/>
                                          </p:stCondLst>
                                        </p:cTn>
                                        <p:tgtEl>
                                          <p:spTgt spid="199804"/>
                                        </p:tgtEl>
                                        <p:attrNameLst>
                                          <p:attrName>style.visibility</p:attrName>
                                        </p:attrNameLst>
                                      </p:cBhvr>
                                      <p:to>
                                        <p:strVal val="visible"/>
                                      </p:to>
                                    </p:set>
                                    <p:animEffect transition="in" filter="blinds(horizontal)">
                                      <p:cBhvr>
                                        <p:cTn id="67" dur="500"/>
                                        <p:tgtEl>
                                          <p:spTgt spid="199804"/>
                                        </p:tgtEl>
                                      </p:cBhvr>
                                    </p:animEffect>
                                  </p:childTnLst>
                                  <p:subTnLst>
                                    <p:audio>
                                      <p:cMediaNode>
                                        <p:cTn display="0" masterRel="sameClick">
                                          <p:stCondLst>
                                            <p:cond evt="begin" delay="0">
                                              <p:tn val="65"/>
                                            </p:cond>
                                          </p:stCondLst>
                                          <p:endCondLst>
                                            <p:cond evt="onStopAudio" delay="0">
                                              <p:tgtEl>
                                                <p:sldTgt/>
                                              </p:tgtEl>
                                            </p:cond>
                                          </p:endCondLst>
                                        </p:cTn>
                                        <p:tgtEl>
                                          <p:sndTgt r:embed="rId5" name="chimes.wav" builtIn="1"/>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9807"/>
                                        </p:tgtEl>
                                        <p:attrNameLst>
                                          <p:attrName>style.visibility</p:attrName>
                                        </p:attrNameLst>
                                      </p:cBhvr>
                                      <p:to>
                                        <p:strVal val="visible"/>
                                      </p:to>
                                    </p:set>
                                    <p:animEffect transition="in" filter="blinds(horizontal)">
                                      <p:cBhvr>
                                        <p:cTn id="72" dur="500"/>
                                        <p:tgtEl>
                                          <p:spTgt spid="199807"/>
                                        </p:tgtEl>
                                      </p:cBhvr>
                                    </p:animEffect>
                                  </p:childTnLst>
                                  <p:subTnLst>
                                    <p:audio>
                                      <p:cMediaNode>
                                        <p:cTn display="0" masterRel="sameClick">
                                          <p:stCondLst>
                                            <p:cond evt="begin" delay="0">
                                              <p:tn val="70"/>
                                            </p:cond>
                                          </p:stCondLst>
                                          <p:endCondLst>
                                            <p:cond evt="onStopAudio" delay="0">
                                              <p:tgtEl>
                                                <p:sldTgt/>
                                              </p:tgtEl>
                                            </p:cond>
                                          </p:endCondLst>
                                        </p:cTn>
                                        <p:tgtEl>
                                          <p:sndTgt r:embed="rId4" name="camera.wav" builtIn="1"/>
                                        </p:tgtEl>
                                      </p:cMediaNode>
                                    </p:audio>
                                  </p:subTnLst>
                                </p:cTn>
                              </p:par>
                              <p:par>
                                <p:cTn id="73" presetID="3" presetClass="entr" presetSubtype="10" fill="hold" nodeType="withEffect">
                                  <p:stCondLst>
                                    <p:cond delay="0"/>
                                  </p:stCondLst>
                                  <p:childTnLst>
                                    <p:set>
                                      <p:cBhvr>
                                        <p:cTn id="74" dur="1" fill="hold">
                                          <p:stCondLst>
                                            <p:cond delay="0"/>
                                          </p:stCondLst>
                                        </p:cTn>
                                        <p:tgtEl>
                                          <p:spTgt spid="199812"/>
                                        </p:tgtEl>
                                        <p:attrNameLst>
                                          <p:attrName>style.visibility</p:attrName>
                                        </p:attrNameLst>
                                      </p:cBhvr>
                                      <p:to>
                                        <p:strVal val="visible"/>
                                      </p:to>
                                    </p:set>
                                    <p:animEffect transition="in" filter="blinds(horizontal)">
                                      <p:cBhvr>
                                        <p:cTn id="75" dur="500"/>
                                        <p:tgtEl>
                                          <p:spTgt spid="199812"/>
                                        </p:tgtEl>
                                      </p:cBhvr>
                                    </p:animEffect>
                                  </p:childTnLst>
                                  <p:subTnLst>
                                    <p:audio>
                                      <p:cMediaNode>
                                        <p:cTn display="0" masterRel="sameClick">
                                          <p:stCondLst>
                                            <p:cond evt="begin" delay="0">
                                              <p:tn val="73"/>
                                            </p:cond>
                                          </p:stCondLst>
                                          <p:endCondLst>
                                            <p:cond evt="onStopAudio" delay="0">
                                              <p:tgtEl>
                                                <p:sldTgt/>
                                              </p:tgtEl>
                                            </p:cond>
                                          </p:endCondLst>
                                        </p:cTn>
                                        <p:tgtEl>
                                          <p:sndTgt r:embed="rId4" name="camera.wav" builtIn="1"/>
                                        </p:tgtEl>
                                      </p:cMediaNode>
                                    </p:audio>
                                  </p:subTnLst>
                                </p:cTn>
                              </p:par>
                              <p:par>
                                <p:cTn id="76" presetID="3" presetClass="entr" presetSubtype="10" fill="hold" grpId="0" nodeType="withEffect">
                                  <p:stCondLst>
                                    <p:cond delay="0"/>
                                  </p:stCondLst>
                                  <p:childTnLst>
                                    <p:set>
                                      <p:cBhvr>
                                        <p:cTn id="77" dur="1" fill="hold">
                                          <p:stCondLst>
                                            <p:cond delay="0"/>
                                          </p:stCondLst>
                                        </p:cTn>
                                        <p:tgtEl>
                                          <p:spTgt spid="199813"/>
                                        </p:tgtEl>
                                        <p:attrNameLst>
                                          <p:attrName>style.visibility</p:attrName>
                                        </p:attrNameLst>
                                      </p:cBhvr>
                                      <p:to>
                                        <p:strVal val="visible"/>
                                      </p:to>
                                    </p:set>
                                    <p:animEffect transition="in" filter="blinds(horizontal)">
                                      <p:cBhvr>
                                        <p:cTn id="78" dur="500"/>
                                        <p:tgtEl>
                                          <p:spTgt spid="199813"/>
                                        </p:tgtEl>
                                      </p:cBhvr>
                                    </p:animEffect>
                                  </p:childTnLst>
                                  <p:subTnLst>
                                    <p:audio>
                                      <p:cMediaNode>
                                        <p:cTn display="0" masterRel="sameClick">
                                          <p:stCondLst>
                                            <p:cond evt="begin" delay="0">
                                              <p:tn val="76"/>
                                            </p:cond>
                                          </p:stCondLst>
                                          <p:endCondLst>
                                            <p:cond evt="onStopAudio" delay="0">
                                              <p:tgtEl>
                                                <p:sldTgt/>
                                              </p:tgtEl>
                                            </p:cond>
                                          </p:endCondLst>
                                        </p:cTn>
                                        <p:tgtEl>
                                          <p:sndTgt r:embed="rId4" name="camera.wav" builtIn="1"/>
                                        </p:tgtEl>
                                      </p:cMediaNode>
                                    </p:audio>
                                  </p:subTnLst>
                                </p:cTn>
                              </p:par>
                              <p:par>
                                <p:cTn id="79" presetID="3" presetClass="entr" presetSubtype="10" fill="hold" nodeType="withEffect">
                                  <p:stCondLst>
                                    <p:cond delay="0"/>
                                  </p:stCondLst>
                                  <p:childTnLst>
                                    <p:set>
                                      <p:cBhvr>
                                        <p:cTn id="80" dur="1" fill="hold">
                                          <p:stCondLst>
                                            <p:cond delay="0"/>
                                          </p:stCondLst>
                                        </p:cTn>
                                        <p:tgtEl>
                                          <p:spTgt spid="199814"/>
                                        </p:tgtEl>
                                        <p:attrNameLst>
                                          <p:attrName>style.visibility</p:attrName>
                                        </p:attrNameLst>
                                      </p:cBhvr>
                                      <p:to>
                                        <p:strVal val="visible"/>
                                      </p:to>
                                    </p:set>
                                    <p:animEffect transition="in" filter="blinds(horizontal)">
                                      <p:cBhvr>
                                        <p:cTn id="81" dur="500"/>
                                        <p:tgtEl>
                                          <p:spTgt spid="199814"/>
                                        </p:tgtEl>
                                      </p:cBhvr>
                                    </p:animEffect>
                                  </p:childTnLst>
                                  <p:subTnLst>
                                    <p:audio>
                                      <p:cMediaNode>
                                        <p:cTn display="0" masterRel="sameClick">
                                          <p:stCondLst>
                                            <p:cond evt="begin" delay="0">
                                              <p:tn val="79"/>
                                            </p:cond>
                                          </p:stCondLst>
                                          <p:endCondLst>
                                            <p:cond evt="onStopAudio" delay="0">
                                              <p:tgtEl>
                                                <p:sldTgt/>
                                              </p:tgtEl>
                                            </p:cond>
                                          </p:endCondLst>
                                        </p:cTn>
                                        <p:tgtEl>
                                          <p:sndTgt r:embed="rId4" name="camera.wav" builtIn="1"/>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99808"/>
                                        </p:tgtEl>
                                        <p:attrNameLst>
                                          <p:attrName>style.visibility</p:attrName>
                                        </p:attrNameLst>
                                      </p:cBhvr>
                                      <p:to>
                                        <p:strVal val="visible"/>
                                      </p:to>
                                    </p:set>
                                    <p:animEffect transition="in" filter="blinds(horizontal)">
                                      <p:cBhvr>
                                        <p:cTn id="86" dur="500"/>
                                        <p:tgtEl>
                                          <p:spTgt spid="199808"/>
                                        </p:tgtEl>
                                      </p:cBhvr>
                                    </p:animEffect>
                                  </p:childTnLst>
                                  <p:subTnLst>
                                    <p:audio>
                                      <p:cMediaNode>
                                        <p:cTn display="0" masterRel="sameClick">
                                          <p:stCondLst>
                                            <p:cond evt="begin" delay="0">
                                              <p:tn val="84"/>
                                            </p:cond>
                                          </p:stCondLst>
                                          <p:endCondLst>
                                            <p:cond evt="onStopAudio" delay="0">
                                              <p:tgtEl>
                                                <p:sldTgt/>
                                              </p:tgtEl>
                                            </p:cond>
                                          </p:endCondLst>
                                        </p:cTn>
                                        <p:tgtEl>
                                          <p:sndTgt r:embed="rId5" name="chimes.wav" builtIn="1"/>
                                        </p:tgtEl>
                                      </p:cMediaNode>
                                    </p:audio>
                                  </p:subTnLst>
                                </p:cTn>
                              </p:par>
                              <p:par>
                                <p:cTn id="87" presetID="3" presetClass="entr" presetSubtype="10" fill="hold" grpId="0" nodeType="withEffect">
                                  <p:stCondLst>
                                    <p:cond delay="0"/>
                                  </p:stCondLst>
                                  <p:childTnLst>
                                    <p:set>
                                      <p:cBhvr>
                                        <p:cTn id="88" dur="1" fill="hold">
                                          <p:stCondLst>
                                            <p:cond delay="0"/>
                                          </p:stCondLst>
                                        </p:cTn>
                                        <p:tgtEl>
                                          <p:spTgt spid="199815"/>
                                        </p:tgtEl>
                                        <p:attrNameLst>
                                          <p:attrName>style.visibility</p:attrName>
                                        </p:attrNameLst>
                                      </p:cBhvr>
                                      <p:to>
                                        <p:strVal val="visible"/>
                                      </p:to>
                                    </p:set>
                                    <p:animEffect transition="in" filter="blinds(horizontal)">
                                      <p:cBhvr>
                                        <p:cTn id="89" dur="500"/>
                                        <p:tgtEl>
                                          <p:spTgt spid="199815"/>
                                        </p:tgtEl>
                                      </p:cBhvr>
                                    </p:animEffect>
                                  </p:childTnLst>
                                  <p:subTnLst>
                                    <p:audio>
                                      <p:cMediaNode>
                                        <p:cTn display="0" masterRel="sameClick">
                                          <p:stCondLst>
                                            <p:cond evt="begin" delay="0">
                                              <p:tn val="87"/>
                                            </p:cond>
                                          </p:stCondLst>
                                          <p:endCondLst>
                                            <p:cond evt="onStopAudio" delay="0">
                                              <p:tgtEl>
                                                <p:sldTgt/>
                                              </p:tgtEl>
                                            </p:cond>
                                          </p:endCondLst>
                                        </p:cTn>
                                        <p:tgtEl>
                                          <p:sndTgt r:embed="rId5" name="chimes.wav" builtIn="1"/>
                                        </p:tgtEl>
                                      </p:cMediaNode>
                                    </p:audio>
                                  </p:subTnLst>
                                </p:cTn>
                              </p:par>
                              <p:par>
                                <p:cTn id="90" presetID="3" presetClass="entr" presetSubtype="10" fill="hold" grpId="0" nodeType="withEffect">
                                  <p:stCondLst>
                                    <p:cond delay="0"/>
                                  </p:stCondLst>
                                  <p:childTnLst>
                                    <p:set>
                                      <p:cBhvr>
                                        <p:cTn id="91" dur="1" fill="hold">
                                          <p:stCondLst>
                                            <p:cond delay="0"/>
                                          </p:stCondLst>
                                        </p:cTn>
                                        <p:tgtEl>
                                          <p:spTgt spid="199816"/>
                                        </p:tgtEl>
                                        <p:attrNameLst>
                                          <p:attrName>style.visibility</p:attrName>
                                        </p:attrNameLst>
                                      </p:cBhvr>
                                      <p:to>
                                        <p:strVal val="visible"/>
                                      </p:to>
                                    </p:set>
                                    <p:animEffect transition="in" filter="blinds(horizontal)">
                                      <p:cBhvr>
                                        <p:cTn id="92" dur="500"/>
                                        <p:tgtEl>
                                          <p:spTgt spid="199816"/>
                                        </p:tgtEl>
                                      </p:cBhvr>
                                    </p:animEffect>
                                  </p:childTnLst>
                                  <p:subTnLst>
                                    <p:audio>
                                      <p:cMediaNode>
                                        <p:cTn display="0" masterRel="sameClick">
                                          <p:stCondLst>
                                            <p:cond evt="begin" delay="0">
                                              <p:tn val="90"/>
                                            </p:cond>
                                          </p:stCondLst>
                                          <p:endCondLst>
                                            <p:cond evt="onStopAudio" delay="0">
                                              <p:tgtEl>
                                                <p:sldTgt/>
                                              </p:tgtEl>
                                            </p:cond>
                                          </p:endCondLst>
                                        </p:cTn>
                                        <p:tgtEl>
                                          <p:sndTgt r:embed="rId5" name="chimes.wav" builtIn="1"/>
                                        </p:tgtEl>
                                      </p:cMediaNode>
                                    </p:audio>
                                  </p:subTnLst>
                                </p:cTn>
                              </p:par>
                              <p:par>
                                <p:cTn id="93" presetID="3" presetClass="entr" presetSubtype="10" fill="hold" nodeType="withEffect">
                                  <p:stCondLst>
                                    <p:cond delay="0"/>
                                  </p:stCondLst>
                                  <p:childTnLst>
                                    <p:set>
                                      <p:cBhvr>
                                        <p:cTn id="94" dur="1" fill="hold">
                                          <p:stCondLst>
                                            <p:cond delay="0"/>
                                          </p:stCondLst>
                                        </p:cTn>
                                        <p:tgtEl>
                                          <p:spTgt spid="199809"/>
                                        </p:tgtEl>
                                        <p:attrNameLst>
                                          <p:attrName>style.visibility</p:attrName>
                                        </p:attrNameLst>
                                      </p:cBhvr>
                                      <p:to>
                                        <p:strVal val="visible"/>
                                      </p:to>
                                    </p:set>
                                    <p:animEffect transition="in" filter="blinds(horizontal)">
                                      <p:cBhvr>
                                        <p:cTn id="95" dur="500"/>
                                        <p:tgtEl>
                                          <p:spTgt spid="199809"/>
                                        </p:tgtEl>
                                      </p:cBhvr>
                                    </p:animEffect>
                                  </p:childTnLst>
                                  <p:subTnLst>
                                    <p:audio>
                                      <p:cMediaNode>
                                        <p:cTn display="0" masterRel="sameClick">
                                          <p:stCondLst>
                                            <p:cond evt="begin" delay="0">
                                              <p:tn val="93"/>
                                            </p:cond>
                                          </p:stCondLst>
                                          <p:endCondLst>
                                            <p:cond evt="onStopAudio" delay="0">
                                              <p:tgtEl>
                                                <p:sldTgt/>
                                              </p:tgtEl>
                                            </p:cond>
                                          </p:endCondLst>
                                        </p:cTn>
                                        <p:tgtEl>
                                          <p:sndTgt r:embed="rId5" name="chimes.wav" builtIn="1"/>
                                        </p:tgtEl>
                                      </p:cMediaNode>
                                    </p:audio>
                                  </p:sub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99811"/>
                                        </p:tgtEl>
                                        <p:attrNameLst>
                                          <p:attrName>style.visibility</p:attrName>
                                        </p:attrNameLst>
                                      </p:cBhvr>
                                      <p:to>
                                        <p:strVal val="visible"/>
                                      </p:to>
                                    </p:set>
                                    <p:animEffect transition="in" filter="blinds(horizontal)">
                                      <p:cBhvr>
                                        <p:cTn id="100" dur="500"/>
                                        <p:tgtEl>
                                          <p:spTgt spid="199811"/>
                                        </p:tgtEl>
                                      </p:cBhvr>
                                    </p:animEffect>
                                  </p:childTnLst>
                                  <p:subTnLst>
                                    <p:audio>
                                      <p:cMediaNode>
                                        <p:cTn display="0" masterRel="sameClick">
                                          <p:stCondLst>
                                            <p:cond evt="begin" delay="0">
                                              <p:tn val="98"/>
                                            </p:cond>
                                          </p:stCondLst>
                                          <p:endCondLst>
                                            <p:cond evt="onStopAudio" delay="0">
                                              <p:tgtEl>
                                                <p:sldTgt/>
                                              </p:tgtEl>
                                            </p:cond>
                                          </p:endCondLst>
                                        </p:cTn>
                                        <p:tgtEl>
                                          <p:sndTgt r:embed="rId5" name="chimes.wav" builtIn="1"/>
                                        </p:tgtEl>
                                      </p:cMediaNode>
                                    </p:audio>
                                  </p:subTnLst>
                                </p:cTn>
                              </p:par>
                              <p:par>
                                <p:cTn id="101" presetID="3" presetClass="entr" presetSubtype="10" fill="hold" grpId="0" nodeType="withEffect">
                                  <p:stCondLst>
                                    <p:cond delay="0"/>
                                  </p:stCondLst>
                                  <p:childTnLst>
                                    <p:set>
                                      <p:cBhvr>
                                        <p:cTn id="102" dur="1" fill="hold">
                                          <p:stCondLst>
                                            <p:cond delay="0"/>
                                          </p:stCondLst>
                                        </p:cTn>
                                        <p:tgtEl>
                                          <p:spTgt spid="199818"/>
                                        </p:tgtEl>
                                        <p:attrNameLst>
                                          <p:attrName>style.visibility</p:attrName>
                                        </p:attrNameLst>
                                      </p:cBhvr>
                                      <p:to>
                                        <p:strVal val="visible"/>
                                      </p:to>
                                    </p:set>
                                    <p:animEffect transition="in" filter="blinds(horizontal)">
                                      <p:cBhvr>
                                        <p:cTn id="103" dur="500"/>
                                        <p:tgtEl>
                                          <p:spTgt spid="199818"/>
                                        </p:tgtEl>
                                      </p:cBhvr>
                                    </p:animEffect>
                                  </p:childTnLst>
                                  <p:subTnLst>
                                    <p:audio>
                                      <p:cMediaNode>
                                        <p:cTn display="0" masterRel="sameClick">
                                          <p:stCondLst>
                                            <p:cond evt="begin" delay="0">
                                              <p:tn val="101"/>
                                            </p:cond>
                                          </p:stCondLst>
                                          <p:endCondLst>
                                            <p:cond evt="onStopAudio" delay="0">
                                              <p:tgtEl>
                                                <p:sldTgt/>
                                              </p:tgtEl>
                                            </p:cond>
                                          </p:endCondLst>
                                        </p:cTn>
                                        <p:tgtEl>
                                          <p:sndTgt r:embed="rId5" name="chimes.wav" builtIn="1"/>
                                        </p:tgtEl>
                                      </p:cMediaNode>
                                    </p:audio>
                                  </p:subTnLst>
                                </p:cTn>
                              </p:par>
                              <p:par>
                                <p:cTn id="104" presetID="3" presetClass="entr" presetSubtype="10" fill="hold" grpId="0" nodeType="withEffect">
                                  <p:stCondLst>
                                    <p:cond delay="0"/>
                                  </p:stCondLst>
                                  <p:childTnLst>
                                    <p:set>
                                      <p:cBhvr>
                                        <p:cTn id="105" dur="1" fill="hold">
                                          <p:stCondLst>
                                            <p:cond delay="0"/>
                                          </p:stCondLst>
                                        </p:cTn>
                                        <p:tgtEl>
                                          <p:spTgt spid="199817"/>
                                        </p:tgtEl>
                                        <p:attrNameLst>
                                          <p:attrName>style.visibility</p:attrName>
                                        </p:attrNameLst>
                                      </p:cBhvr>
                                      <p:to>
                                        <p:strVal val="visible"/>
                                      </p:to>
                                    </p:set>
                                    <p:animEffect transition="in" filter="blinds(horizontal)">
                                      <p:cBhvr>
                                        <p:cTn id="106" dur="500"/>
                                        <p:tgtEl>
                                          <p:spTgt spid="199817"/>
                                        </p:tgtEl>
                                      </p:cBhvr>
                                    </p:animEffect>
                                  </p:childTnLst>
                                  <p:subTnLst>
                                    <p:audio>
                                      <p:cMediaNode>
                                        <p:cTn display="0" masterRel="sameClick">
                                          <p:stCondLst>
                                            <p:cond evt="begin" delay="0">
                                              <p:tn val="104"/>
                                            </p:cond>
                                          </p:stCondLst>
                                          <p:endCondLst>
                                            <p:cond evt="onStopAudio" delay="0">
                                              <p:tgtEl>
                                                <p:sldTgt/>
                                              </p:tgtEl>
                                            </p:cond>
                                          </p:endCondLst>
                                        </p:cTn>
                                        <p:tgtEl>
                                          <p:sndTgt r:embed="rId5" name="chimes.wav" builtIn="1"/>
                                        </p:tgtEl>
                                      </p:cMediaNode>
                                    </p:audio>
                                  </p:subTnLst>
                                </p:cTn>
                              </p:par>
                              <p:par>
                                <p:cTn id="107" presetID="3" presetClass="entr" presetSubtype="10" fill="hold" grpId="0" nodeType="withEffect">
                                  <p:stCondLst>
                                    <p:cond delay="0"/>
                                  </p:stCondLst>
                                  <p:childTnLst>
                                    <p:set>
                                      <p:cBhvr>
                                        <p:cTn id="108" dur="1" fill="hold">
                                          <p:stCondLst>
                                            <p:cond delay="0"/>
                                          </p:stCondLst>
                                        </p:cTn>
                                        <p:tgtEl>
                                          <p:spTgt spid="199819"/>
                                        </p:tgtEl>
                                        <p:attrNameLst>
                                          <p:attrName>style.visibility</p:attrName>
                                        </p:attrNameLst>
                                      </p:cBhvr>
                                      <p:to>
                                        <p:strVal val="visible"/>
                                      </p:to>
                                    </p:set>
                                    <p:animEffect transition="in" filter="blinds(horizontal)">
                                      <p:cBhvr>
                                        <p:cTn id="109" dur="500"/>
                                        <p:tgtEl>
                                          <p:spTgt spid="199819"/>
                                        </p:tgtEl>
                                      </p:cBhvr>
                                    </p:animEffect>
                                  </p:childTnLst>
                                  <p:subTnLst>
                                    <p:audio>
                                      <p:cMediaNode>
                                        <p:cTn display="0" masterRel="sameClick">
                                          <p:stCondLst>
                                            <p:cond evt="begin" delay="0">
                                              <p:tn val="107"/>
                                            </p:cond>
                                          </p:stCondLst>
                                          <p:endCondLst>
                                            <p:cond evt="onStopAudio" delay="0">
                                              <p:tgtEl>
                                                <p:sldTgt/>
                                              </p:tgtEl>
                                            </p:cond>
                                          </p:endCondLst>
                                        </p:cTn>
                                        <p:tgtEl>
                                          <p:sndTgt r:embed="rId5" name="chimes.wav" builtIn="1"/>
                                        </p:tgtEl>
                                      </p:cMediaNode>
                                    </p:audio>
                                  </p:subTnLst>
                                </p:cTn>
                              </p:par>
                              <p:par>
                                <p:cTn id="110" presetID="3" presetClass="entr" presetSubtype="10" fill="hold" nodeType="withEffect">
                                  <p:stCondLst>
                                    <p:cond delay="0"/>
                                  </p:stCondLst>
                                  <p:childTnLst>
                                    <p:set>
                                      <p:cBhvr>
                                        <p:cTn id="111" dur="1" fill="hold">
                                          <p:stCondLst>
                                            <p:cond delay="0"/>
                                          </p:stCondLst>
                                        </p:cTn>
                                        <p:tgtEl>
                                          <p:spTgt spid="199810"/>
                                        </p:tgtEl>
                                        <p:attrNameLst>
                                          <p:attrName>style.visibility</p:attrName>
                                        </p:attrNameLst>
                                      </p:cBhvr>
                                      <p:to>
                                        <p:strVal val="visible"/>
                                      </p:to>
                                    </p:set>
                                    <p:animEffect transition="in" filter="blinds(horizontal)">
                                      <p:cBhvr>
                                        <p:cTn id="112" dur="500"/>
                                        <p:tgtEl>
                                          <p:spTgt spid="199810"/>
                                        </p:tgtEl>
                                      </p:cBhvr>
                                    </p:animEffect>
                                  </p:childTnLst>
                                  <p:subTnLst>
                                    <p:audio>
                                      <p:cMediaNode>
                                        <p:cTn display="0" masterRel="sameClick">
                                          <p:stCondLst>
                                            <p:cond evt="begin" delay="0">
                                              <p:tn val="110"/>
                                            </p:cond>
                                          </p:stCondLst>
                                          <p:endCondLst>
                                            <p:cond evt="onStopAudio" delay="0">
                                              <p:tgtEl>
                                                <p:sldTgt/>
                                              </p:tgtEl>
                                            </p:cond>
                                          </p:endCondLst>
                                        </p:cTn>
                                        <p:tgtEl>
                                          <p:sndTgt r:embed="rId5" name="chimes.wav" builtIn="1"/>
                                        </p:tgtEl>
                                      </p:cMediaNode>
                                    </p:audio>
                                  </p:sub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199820"/>
                                        </p:tgtEl>
                                        <p:attrNameLst>
                                          <p:attrName>style.visibility</p:attrName>
                                        </p:attrNameLst>
                                      </p:cBhvr>
                                      <p:to>
                                        <p:strVal val="visible"/>
                                      </p:to>
                                    </p:set>
                                    <p:animEffect transition="in" filter="blinds(horizontal)">
                                      <p:cBhvr>
                                        <p:cTn id="117" dur="500"/>
                                        <p:tgtEl>
                                          <p:spTgt spid="199820"/>
                                        </p:tgtEl>
                                      </p:cBhvr>
                                    </p:animEffect>
                                  </p:childTnLst>
                                  <p:subTnLst>
                                    <p:audio>
                                      <p:cMediaNode>
                                        <p:cTn display="0" masterRel="sameClick">
                                          <p:stCondLst>
                                            <p:cond evt="begin" delay="0">
                                              <p:tn val="115"/>
                                            </p:cond>
                                          </p:stCondLst>
                                          <p:endCondLst>
                                            <p:cond evt="onStopAudio" delay="0">
                                              <p:tgtEl>
                                                <p:sldTgt/>
                                              </p:tgtEl>
                                            </p:cond>
                                          </p:endCondLst>
                                        </p:cTn>
                                        <p:tgtEl>
                                          <p:sndTgt r:embed="rId5"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29" grpId="0" animBg="1"/>
      <p:bldP spid="199791" grpId="0" animBg="1"/>
      <p:bldP spid="199794" grpId="0" animBg="1"/>
      <p:bldP spid="199802" grpId="0" animBg="1"/>
      <p:bldP spid="199803" grpId="0" animBg="1"/>
      <p:bldP spid="199807" grpId="0" animBg="1"/>
      <p:bldP spid="199808" grpId="0" animBg="1"/>
      <p:bldP spid="199811" grpId="0" animBg="1"/>
      <p:bldP spid="199813" grpId="0" animBg="1"/>
      <p:bldP spid="199815" grpId="0" animBg="1"/>
      <p:bldP spid="199816" grpId="0" animBg="1"/>
      <p:bldP spid="199817" grpId="0" animBg="1"/>
      <p:bldP spid="199818" grpId="0" animBg="1"/>
      <p:bldP spid="199819" grpId="0" animBg="1"/>
      <p:bldP spid="1998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6308725" y="549275"/>
            <a:ext cx="2509838" cy="2663825"/>
            <a:chOff x="2018" y="845"/>
            <a:chExt cx="1581" cy="1678"/>
          </a:xfrm>
        </p:grpSpPr>
        <p:sp>
          <p:nvSpPr>
            <p:cNvPr id="26669" name="Line 7"/>
            <p:cNvSpPr>
              <a:spLocks noChangeShapeType="1"/>
            </p:cNvSpPr>
            <p:nvPr/>
          </p:nvSpPr>
          <p:spPr bwMode="auto">
            <a:xfrm>
              <a:off x="2018" y="2297"/>
              <a:ext cx="1304" cy="0"/>
            </a:xfrm>
            <a:prstGeom prst="line">
              <a:avLst/>
            </a:prstGeom>
            <a:noFill/>
            <a:ln w="19050">
              <a:solidFill>
                <a:schemeClr val="tx1"/>
              </a:solidFill>
              <a:round/>
              <a:headEnd/>
              <a:tailEnd type="triangle" w="sm" len="lg"/>
            </a:ln>
          </p:spPr>
          <p:txBody>
            <a:bodyPr wrap="none" anchor="ctr"/>
            <a:lstStyle/>
            <a:p>
              <a:endParaRPr lang="zh-CN" altLang="en-US"/>
            </a:p>
          </p:txBody>
        </p:sp>
        <p:sp>
          <p:nvSpPr>
            <p:cNvPr id="26670" name="Line 8"/>
            <p:cNvSpPr>
              <a:spLocks noChangeShapeType="1"/>
            </p:cNvSpPr>
            <p:nvPr/>
          </p:nvSpPr>
          <p:spPr bwMode="auto">
            <a:xfrm flipH="1" flipV="1">
              <a:off x="2687" y="1069"/>
              <a:ext cx="2" cy="1228"/>
            </a:xfrm>
            <a:prstGeom prst="line">
              <a:avLst/>
            </a:prstGeom>
            <a:noFill/>
            <a:ln w="19050">
              <a:solidFill>
                <a:schemeClr val="tx1"/>
              </a:solidFill>
              <a:round/>
              <a:headEnd/>
              <a:tailEnd type="triangle" w="sm" len="lg"/>
            </a:ln>
          </p:spPr>
          <p:txBody>
            <a:bodyPr wrap="none" anchor="ctr"/>
            <a:lstStyle/>
            <a:p>
              <a:endParaRPr lang="zh-CN" altLang="en-US"/>
            </a:p>
          </p:txBody>
        </p:sp>
        <p:sp>
          <p:nvSpPr>
            <p:cNvPr id="26671" name="Text Box 9"/>
            <p:cNvSpPr txBox="1">
              <a:spLocks noChangeArrowheads="1"/>
            </p:cNvSpPr>
            <p:nvPr/>
          </p:nvSpPr>
          <p:spPr bwMode="auto">
            <a:xfrm>
              <a:off x="3198" y="2235"/>
              <a:ext cx="401" cy="288"/>
            </a:xfrm>
            <a:prstGeom prst="rect">
              <a:avLst/>
            </a:prstGeom>
            <a:noFill/>
            <a:ln w="9525">
              <a:noFill/>
              <a:miter lim="800000"/>
              <a:headEnd/>
              <a:tailEnd/>
            </a:ln>
          </p:spPr>
          <p:txBody>
            <a:bodyPr>
              <a:spAutoFit/>
            </a:bodyPr>
            <a:lstStyle/>
            <a:p>
              <a:r>
                <a:rPr lang="en-US" altLang="zh-CN" sz="2400" i="1"/>
                <a:t>v</a:t>
              </a:r>
              <a:r>
                <a:rPr lang="en-US" altLang="zh-CN" sz="2400" baseline="-30000"/>
                <a:t>D</a:t>
              </a:r>
            </a:p>
          </p:txBody>
        </p:sp>
        <p:sp>
          <p:nvSpPr>
            <p:cNvPr id="26672" name="Text Box 10"/>
            <p:cNvSpPr txBox="1">
              <a:spLocks noChangeArrowheads="1"/>
            </p:cNvSpPr>
            <p:nvPr/>
          </p:nvSpPr>
          <p:spPr bwMode="auto">
            <a:xfrm>
              <a:off x="2426" y="845"/>
              <a:ext cx="263" cy="288"/>
            </a:xfrm>
            <a:prstGeom prst="rect">
              <a:avLst/>
            </a:prstGeom>
            <a:noFill/>
            <a:ln w="9525">
              <a:noFill/>
              <a:miter lim="800000"/>
              <a:headEnd/>
              <a:tailEnd/>
            </a:ln>
          </p:spPr>
          <p:txBody>
            <a:bodyPr wrap="none">
              <a:spAutoFit/>
            </a:bodyPr>
            <a:lstStyle/>
            <a:p>
              <a:r>
                <a:rPr lang="en-US" altLang="zh-CN" sz="2400" i="1"/>
                <a:t>i</a:t>
              </a:r>
              <a:r>
                <a:rPr lang="en-US" altLang="zh-CN" sz="2400" baseline="-30000"/>
                <a:t>D</a:t>
              </a:r>
            </a:p>
          </p:txBody>
        </p:sp>
        <p:sp>
          <p:nvSpPr>
            <p:cNvPr id="26673" name="Freeform 11"/>
            <p:cNvSpPr>
              <a:spLocks/>
            </p:cNvSpPr>
            <p:nvPr/>
          </p:nvSpPr>
          <p:spPr bwMode="auto">
            <a:xfrm>
              <a:off x="2868" y="1118"/>
              <a:ext cx="272" cy="1179"/>
            </a:xfrm>
            <a:custGeom>
              <a:avLst/>
              <a:gdLst>
                <a:gd name="T0" fmla="*/ 0 w 324"/>
                <a:gd name="T1" fmla="*/ 1898 h 1089"/>
                <a:gd name="T2" fmla="*/ 27 w 324"/>
                <a:gd name="T3" fmla="*/ 1818 h 1089"/>
                <a:gd name="T4" fmla="*/ 54 w 324"/>
                <a:gd name="T5" fmla="*/ 1581 h 1089"/>
                <a:gd name="T6" fmla="*/ 79 w 324"/>
                <a:gd name="T7" fmla="*/ 1030 h 1089"/>
                <a:gd name="T8" fmla="*/ 93 w 324"/>
                <a:gd name="T9" fmla="*/ 396 h 1089"/>
                <a:gd name="T10" fmla="*/ 93 w 324"/>
                <a:gd name="T11" fmla="*/ 0 h 1089"/>
                <a:gd name="T12" fmla="*/ 0 60000 65536"/>
                <a:gd name="T13" fmla="*/ 0 60000 65536"/>
                <a:gd name="T14" fmla="*/ 0 60000 65536"/>
                <a:gd name="T15" fmla="*/ 0 60000 65536"/>
                <a:gd name="T16" fmla="*/ 0 60000 65536"/>
                <a:gd name="T17" fmla="*/ 0 60000 65536"/>
                <a:gd name="T18" fmla="*/ 0 w 324"/>
                <a:gd name="T19" fmla="*/ 0 h 1089"/>
                <a:gd name="T20" fmla="*/ 324 w 324"/>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324" h="1089">
                  <a:moveTo>
                    <a:pt x="0" y="1089"/>
                  </a:moveTo>
                  <a:cubicBezTo>
                    <a:pt x="30" y="1081"/>
                    <a:pt x="61" y="1074"/>
                    <a:pt x="91" y="1044"/>
                  </a:cubicBezTo>
                  <a:cubicBezTo>
                    <a:pt x="121" y="1014"/>
                    <a:pt x="151" y="983"/>
                    <a:pt x="181" y="907"/>
                  </a:cubicBezTo>
                  <a:cubicBezTo>
                    <a:pt x="211" y="831"/>
                    <a:pt x="249" y="703"/>
                    <a:pt x="272" y="590"/>
                  </a:cubicBezTo>
                  <a:cubicBezTo>
                    <a:pt x="295" y="477"/>
                    <a:pt x="310" y="325"/>
                    <a:pt x="317" y="227"/>
                  </a:cubicBezTo>
                  <a:cubicBezTo>
                    <a:pt x="324" y="129"/>
                    <a:pt x="320" y="64"/>
                    <a:pt x="317" y="0"/>
                  </a:cubicBezTo>
                </a:path>
              </a:pathLst>
            </a:custGeom>
            <a:noFill/>
            <a:ln w="28575">
              <a:solidFill>
                <a:schemeClr val="tx1"/>
              </a:solidFill>
              <a:prstDash val="dash"/>
              <a:round/>
              <a:headEnd/>
              <a:tailEnd/>
            </a:ln>
          </p:spPr>
          <p:txBody>
            <a:bodyPr>
              <a:spAutoFit/>
            </a:bodyPr>
            <a:lstStyle/>
            <a:p>
              <a:endParaRPr lang="zh-CN" altLang="en-US"/>
            </a:p>
          </p:txBody>
        </p:sp>
      </p:grpSp>
      <p:grpSp>
        <p:nvGrpSpPr>
          <p:cNvPr id="3" name="Group 18"/>
          <p:cNvGrpSpPr>
            <a:grpSpLocks/>
          </p:cNvGrpSpPr>
          <p:nvPr/>
        </p:nvGrpSpPr>
        <p:grpSpPr bwMode="auto">
          <a:xfrm>
            <a:off x="7531100" y="1639888"/>
            <a:ext cx="649288" cy="519112"/>
            <a:chOff x="4285" y="1525"/>
            <a:chExt cx="409" cy="327"/>
          </a:xfrm>
        </p:grpSpPr>
        <p:sp>
          <p:nvSpPr>
            <p:cNvPr id="26667" name="Oval 12"/>
            <p:cNvSpPr>
              <a:spLocks noChangeArrowheads="1"/>
            </p:cNvSpPr>
            <p:nvPr/>
          </p:nvSpPr>
          <p:spPr bwMode="auto">
            <a:xfrm>
              <a:off x="4582" y="1706"/>
              <a:ext cx="45" cy="45"/>
            </a:xfrm>
            <a:prstGeom prst="ellipse">
              <a:avLst/>
            </a:prstGeom>
            <a:solidFill>
              <a:srgbClr val="FF0000"/>
            </a:solidFill>
            <a:ln w="9525">
              <a:solidFill>
                <a:srgbClr val="FF0000"/>
              </a:solidFill>
              <a:round/>
              <a:headEnd/>
              <a:tailEnd/>
            </a:ln>
          </p:spPr>
          <p:txBody>
            <a:bodyPr wrap="none" anchor="ctr">
              <a:spAutoFit/>
            </a:bodyPr>
            <a:lstStyle/>
            <a:p>
              <a:endParaRPr lang="zh-CN" altLang="en-US"/>
            </a:p>
          </p:txBody>
        </p:sp>
        <p:sp>
          <p:nvSpPr>
            <p:cNvPr id="26668" name="Text Box 14"/>
            <p:cNvSpPr txBox="1">
              <a:spLocks noChangeArrowheads="1"/>
            </p:cNvSpPr>
            <p:nvPr/>
          </p:nvSpPr>
          <p:spPr bwMode="auto">
            <a:xfrm>
              <a:off x="4285" y="1525"/>
              <a:ext cx="409" cy="327"/>
            </a:xfrm>
            <a:prstGeom prst="rect">
              <a:avLst/>
            </a:prstGeom>
            <a:noFill/>
            <a:ln w="9525">
              <a:noFill/>
              <a:miter lim="800000"/>
              <a:headEnd/>
              <a:tailEnd/>
            </a:ln>
          </p:spPr>
          <p:txBody>
            <a:bodyPr>
              <a:spAutoFit/>
            </a:bodyPr>
            <a:lstStyle/>
            <a:p>
              <a:pPr>
                <a:spcBef>
                  <a:spcPct val="50000"/>
                </a:spcBef>
              </a:pPr>
              <a:r>
                <a:rPr lang="en-US" altLang="zh-CN" sz="2800"/>
                <a:t>Q</a:t>
              </a:r>
            </a:p>
          </p:txBody>
        </p:sp>
      </p:grpSp>
      <p:sp>
        <p:nvSpPr>
          <p:cNvPr id="179219" name="Line 19"/>
          <p:cNvSpPr>
            <a:spLocks noChangeShapeType="1"/>
          </p:cNvSpPr>
          <p:nvPr/>
        </p:nvSpPr>
        <p:spPr bwMode="auto">
          <a:xfrm rot="300000" flipH="1">
            <a:off x="8037513" y="1350963"/>
            <a:ext cx="71437" cy="1152525"/>
          </a:xfrm>
          <a:prstGeom prst="line">
            <a:avLst/>
          </a:prstGeom>
          <a:noFill/>
          <a:ln w="28575">
            <a:solidFill>
              <a:srgbClr val="0000FF"/>
            </a:solidFill>
            <a:round/>
            <a:headEnd/>
            <a:tailEnd/>
          </a:ln>
        </p:spPr>
        <p:txBody>
          <a:bodyPr>
            <a:spAutoFit/>
          </a:bodyPr>
          <a:lstStyle/>
          <a:p>
            <a:endParaRPr lang="zh-CN" altLang="en-US"/>
          </a:p>
        </p:txBody>
      </p:sp>
      <p:sp>
        <p:nvSpPr>
          <p:cNvPr id="179233" name="Rectangle 33"/>
          <p:cNvSpPr>
            <a:spLocks noChangeArrowheads="1"/>
          </p:cNvSpPr>
          <p:nvPr/>
        </p:nvSpPr>
        <p:spPr bwMode="auto">
          <a:xfrm>
            <a:off x="1793875" y="412750"/>
            <a:ext cx="2159000" cy="457200"/>
          </a:xfrm>
          <a:prstGeom prst="rect">
            <a:avLst/>
          </a:prstGeom>
          <a:noFill/>
          <a:ln w="9525">
            <a:noFill/>
            <a:miter lim="800000"/>
            <a:headEnd/>
            <a:tailEnd/>
          </a:ln>
        </p:spPr>
        <p:txBody>
          <a:bodyPr>
            <a:spAutoFit/>
          </a:bodyPr>
          <a:lstStyle/>
          <a:p>
            <a:r>
              <a:rPr lang="zh-CN" altLang="en-US" sz="2400" b="1">
                <a:solidFill>
                  <a:srgbClr val="FF0000"/>
                </a:solidFill>
              </a:rPr>
              <a:t>电路模型</a:t>
            </a:r>
            <a:r>
              <a:rPr lang="en-US" altLang="zh-CN" sz="2400" b="1">
                <a:solidFill>
                  <a:srgbClr val="FF0000"/>
                </a:solidFill>
              </a:rPr>
              <a:t>:</a:t>
            </a:r>
          </a:p>
        </p:txBody>
      </p:sp>
      <p:grpSp>
        <p:nvGrpSpPr>
          <p:cNvPr id="4" name="Group 54"/>
          <p:cNvGrpSpPr>
            <a:grpSpLocks/>
          </p:cNvGrpSpPr>
          <p:nvPr/>
        </p:nvGrpSpPr>
        <p:grpSpPr bwMode="auto">
          <a:xfrm>
            <a:off x="3937000" y="452438"/>
            <a:ext cx="1679575" cy="1541462"/>
            <a:chOff x="839" y="1661"/>
            <a:chExt cx="1058" cy="971"/>
          </a:xfrm>
        </p:grpSpPr>
        <p:graphicFrame>
          <p:nvGraphicFramePr>
            <p:cNvPr id="26637" name="Object 13"/>
            <p:cNvGraphicFramePr>
              <a:graphicFrameLocks noChangeAspect="1"/>
            </p:cNvGraphicFramePr>
            <p:nvPr/>
          </p:nvGraphicFramePr>
          <p:xfrm>
            <a:off x="1164" y="1888"/>
            <a:ext cx="243" cy="219"/>
          </p:xfrm>
          <a:graphic>
            <a:graphicData uri="http://schemas.openxmlformats.org/presentationml/2006/ole">
              <p:oleObj spid="_x0000_s26637" name="Equation" r:id="rId7" imgW="253800" imgH="228600" progId="Equation.DSMT4">
                <p:embed/>
              </p:oleObj>
            </a:graphicData>
          </a:graphic>
        </p:graphicFrame>
        <p:graphicFrame>
          <p:nvGraphicFramePr>
            <p:cNvPr id="26638" name="Object 14"/>
            <p:cNvGraphicFramePr>
              <a:graphicFrameLocks noChangeAspect="1"/>
            </p:cNvGraphicFramePr>
            <p:nvPr/>
          </p:nvGraphicFramePr>
          <p:xfrm>
            <a:off x="939" y="2121"/>
            <a:ext cx="300" cy="246"/>
          </p:xfrm>
          <a:graphic>
            <a:graphicData uri="http://schemas.openxmlformats.org/presentationml/2006/ole">
              <p:oleObj spid="_x0000_s26638" name="Equation" r:id="rId8" imgW="279360" imgH="228600" progId="Equation.DSMT4">
                <p:embed/>
              </p:oleObj>
            </a:graphicData>
          </a:graphic>
        </p:graphicFrame>
        <p:sp>
          <p:nvSpPr>
            <p:cNvPr id="26657" name="Line 57"/>
            <p:cNvSpPr>
              <a:spLocks noChangeShapeType="1"/>
            </p:cNvSpPr>
            <p:nvPr/>
          </p:nvSpPr>
          <p:spPr bwMode="auto">
            <a:xfrm>
              <a:off x="1156" y="1797"/>
              <a:ext cx="454" cy="0"/>
            </a:xfrm>
            <a:prstGeom prst="line">
              <a:avLst/>
            </a:prstGeom>
            <a:noFill/>
            <a:ln w="19050">
              <a:solidFill>
                <a:schemeClr val="tx1"/>
              </a:solidFill>
              <a:round/>
              <a:headEnd/>
              <a:tailEnd/>
            </a:ln>
          </p:spPr>
          <p:txBody>
            <a:bodyPr>
              <a:spAutoFit/>
            </a:bodyPr>
            <a:lstStyle/>
            <a:p>
              <a:endParaRPr lang="zh-CN" altLang="en-US"/>
            </a:p>
          </p:txBody>
        </p:sp>
        <p:sp>
          <p:nvSpPr>
            <p:cNvPr id="26658" name="Line 58"/>
            <p:cNvSpPr>
              <a:spLocks noChangeShapeType="1"/>
            </p:cNvSpPr>
            <p:nvPr/>
          </p:nvSpPr>
          <p:spPr bwMode="auto">
            <a:xfrm>
              <a:off x="1610" y="1797"/>
              <a:ext cx="0" cy="182"/>
            </a:xfrm>
            <a:prstGeom prst="line">
              <a:avLst/>
            </a:prstGeom>
            <a:noFill/>
            <a:ln w="19050">
              <a:solidFill>
                <a:schemeClr val="tx1"/>
              </a:solidFill>
              <a:round/>
              <a:headEnd/>
              <a:tailEnd/>
            </a:ln>
          </p:spPr>
          <p:txBody>
            <a:bodyPr>
              <a:spAutoFit/>
            </a:bodyPr>
            <a:lstStyle/>
            <a:p>
              <a:endParaRPr lang="zh-CN" altLang="en-US"/>
            </a:p>
          </p:txBody>
        </p:sp>
        <p:sp>
          <p:nvSpPr>
            <p:cNvPr id="26659" name="Rectangle 59"/>
            <p:cNvSpPr>
              <a:spLocks noChangeArrowheads="1"/>
            </p:cNvSpPr>
            <p:nvPr/>
          </p:nvSpPr>
          <p:spPr bwMode="auto">
            <a:xfrm>
              <a:off x="1541" y="1979"/>
              <a:ext cx="114" cy="291"/>
            </a:xfrm>
            <a:prstGeom prst="rect">
              <a:avLst/>
            </a:prstGeom>
            <a:solidFill>
              <a:srgbClr val="FFCC99"/>
            </a:solidFill>
            <a:ln w="19050">
              <a:solidFill>
                <a:schemeClr val="tx1"/>
              </a:solidFill>
              <a:miter lim="800000"/>
              <a:headEnd/>
              <a:tailEnd/>
            </a:ln>
          </p:spPr>
          <p:txBody>
            <a:bodyPr anchor="ctr">
              <a:spAutoFit/>
            </a:bodyPr>
            <a:lstStyle/>
            <a:p>
              <a:endParaRPr lang="zh-CN" altLang="en-US" sz="2400"/>
            </a:p>
          </p:txBody>
        </p:sp>
        <p:sp>
          <p:nvSpPr>
            <p:cNvPr id="26660" name="Line 60"/>
            <p:cNvSpPr>
              <a:spLocks noChangeShapeType="1"/>
            </p:cNvSpPr>
            <p:nvPr/>
          </p:nvSpPr>
          <p:spPr bwMode="auto">
            <a:xfrm>
              <a:off x="1610" y="2251"/>
              <a:ext cx="0" cy="317"/>
            </a:xfrm>
            <a:prstGeom prst="line">
              <a:avLst/>
            </a:prstGeom>
            <a:noFill/>
            <a:ln w="19050">
              <a:solidFill>
                <a:schemeClr val="tx1"/>
              </a:solidFill>
              <a:round/>
              <a:headEnd/>
              <a:tailEnd/>
            </a:ln>
          </p:spPr>
          <p:txBody>
            <a:bodyPr>
              <a:spAutoFit/>
            </a:bodyPr>
            <a:lstStyle/>
            <a:p>
              <a:endParaRPr lang="zh-CN" altLang="en-US"/>
            </a:p>
          </p:txBody>
        </p:sp>
        <p:sp>
          <p:nvSpPr>
            <p:cNvPr id="26661" name="Line 61"/>
            <p:cNvSpPr>
              <a:spLocks noChangeShapeType="1"/>
            </p:cNvSpPr>
            <p:nvPr/>
          </p:nvSpPr>
          <p:spPr bwMode="auto">
            <a:xfrm>
              <a:off x="1202" y="2558"/>
              <a:ext cx="408" cy="0"/>
            </a:xfrm>
            <a:prstGeom prst="line">
              <a:avLst/>
            </a:prstGeom>
            <a:noFill/>
            <a:ln w="19050">
              <a:solidFill>
                <a:schemeClr val="tx1"/>
              </a:solidFill>
              <a:round/>
              <a:headEnd/>
              <a:tailEnd/>
            </a:ln>
          </p:spPr>
          <p:txBody>
            <a:bodyPr>
              <a:spAutoFit/>
            </a:bodyPr>
            <a:lstStyle/>
            <a:p>
              <a:endParaRPr lang="zh-CN" altLang="en-US"/>
            </a:p>
          </p:txBody>
        </p:sp>
        <p:sp>
          <p:nvSpPr>
            <p:cNvPr id="26662" name="Oval 62"/>
            <p:cNvSpPr>
              <a:spLocks noChangeAspect="1" noChangeArrowheads="1"/>
            </p:cNvSpPr>
            <p:nvPr/>
          </p:nvSpPr>
          <p:spPr bwMode="auto">
            <a:xfrm>
              <a:off x="1155" y="2535"/>
              <a:ext cx="47" cy="47"/>
            </a:xfrm>
            <a:prstGeom prst="ellipse">
              <a:avLst/>
            </a:prstGeom>
            <a:noFill/>
            <a:ln w="19050">
              <a:solidFill>
                <a:schemeClr val="tx1"/>
              </a:solidFill>
              <a:round/>
              <a:headEnd/>
              <a:tailEnd/>
            </a:ln>
          </p:spPr>
          <p:txBody>
            <a:bodyPr anchor="ctr"/>
            <a:lstStyle/>
            <a:p>
              <a:endParaRPr lang="zh-CN" altLang="zh-CN" sz="2400"/>
            </a:p>
          </p:txBody>
        </p:sp>
        <p:sp>
          <p:nvSpPr>
            <p:cNvPr id="26663" name="Oval 63"/>
            <p:cNvSpPr>
              <a:spLocks noChangeAspect="1" noChangeArrowheads="1"/>
            </p:cNvSpPr>
            <p:nvPr/>
          </p:nvSpPr>
          <p:spPr bwMode="auto">
            <a:xfrm>
              <a:off x="1120" y="1764"/>
              <a:ext cx="47" cy="47"/>
            </a:xfrm>
            <a:prstGeom prst="ellipse">
              <a:avLst/>
            </a:prstGeom>
            <a:noFill/>
            <a:ln w="19050">
              <a:solidFill>
                <a:schemeClr val="tx1"/>
              </a:solidFill>
              <a:round/>
              <a:headEnd/>
              <a:tailEnd/>
            </a:ln>
          </p:spPr>
          <p:txBody>
            <a:bodyPr anchor="ctr"/>
            <a:lstStyle/>
            <a:p>
              <a:endParaRPr lang="zh-CN" altLang="zh-CN" sz="2400"/>
            </a:p>
          </p:txBody>
        </p:sp>
        <p:sp>
          <p:nvSpPr>
            <p:cNvPr id="26664" name="Text Box 64"/>
            <p:cNvSpPr txBox="1">
              <a:spLocks noChangeArrowheads="1"/>
            </p:cNvSpPr>
            <p:nvPr/>
          </p:nvSpPr>
          <p:spPr bwMode="auto">
            <a:xfrm>
              <a:off x="839" y="1661"/>
              <a:ext cx="453" cy="291"/>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26665" name="Text Box 65"/>
            <p:cNvSpPr txBox="1">
              <a:spLocks noChangeArrowheads="1"/>
            </p:cNvSpPr>
            <p:nvPr/>
          </p:nvSpPr>
          <p:spPr bwMode="auto">
            <a:xfrm>
              <a:off x="884" y="2341"/>
              <a:ext cx="363" cy="291"/>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26666" name="Line 66"/>
            <p:cNvSpPr>
              <a:spLocks noChangeShapeType="1"/>
            </p:cNvSpPr>
            <p:nvPr/>
          </p:nvSpPr>
          <p:spPr bwMode="auto">
            <a:xfrm>
              <a:off x="1247" y="1854"/>
              <a:ext cx="227" cy="0"/>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26639" name="Object 15"/>
            <p:cNvGraphicFramePr>
              <a:graphicFrameLocks noChangeAspect="1"/>
            </p:cNvGraphicFramePr>
            <p:nvPr/>
          </p:nvGraphicFramePr>
          <p:xfrm>
            <a:off x="1717" y="2024"/>
            <a:ext cx="180" cy="295"/>
          </p:xfrm>
          <a:graphic>
            <a:graphicData uri="http://schemas.openxmlformats.org/presentationml/2006/ole">
              <p:oleObj spid="_x0000_s26639" name="Equation" r:id="rId9" imgW="139680" imgH="228600" progId="Equation.DSMT4">
                <p:embed/>
              </p:oleObj>
            </a:graphicData>
          </a:graphic>
        </p:graphicFrame>
      </p:grpSp>
      <p:grpSp>
        <p:nvGrpSpPr>
          <p:cNvPr id="5" name="Group 79"/>
          <p:cNvGrpSpPr>
            <a:grpSpLocks/>
          </p:cNvGrpSpPr>
          <p:nvPr/>
        </p:nvGrpSpPr>
        <p:grpSpPr bwMode="auto">
          <a:xfrm>
            <a:off x="7964488" y="1352550"/>
            <a:ext cx="711200" cy="1366838"/>
            <a:chOff x="4881" y="1344"/>
            <a:chExt cx="448" cy="861"/>
          </a:xfrm>
        </p:grpSpPr>
        <p:sp>
          <p:nvSpPr>
            <p:cNvPr id="26654" name="Line 80"/>
            <p:cNvSpPr>
              <a:spLocks noChangeShapeType="1"/>
            </p:cNvSpPr>
            <p:nvPr/>
          </p:nvSpPr>
          <p:spPr bwMode="auto">
            <a:xfrm>
              <a:off x="4881" y="2069"/>
              <a:ext cx="136" cy="0"/>
            </a:xfrm>
            <a:prstGeom prst="line">
              <a:avLst/>
            </a:prstGeom>
            <a:noFill/>
            <a:ln w="28575">
              <a:solidFill>
                <a:srgbClr val="CC6600"/>
              </a:solidFill>
              <a:round/>
              <a:headEnd/>
              <a:tailEnd/>
            </a:ln>
          </p:spPr>
          <p:txBody>
            <a:bodyPr>
              <a:spAutoFit/>
            </a:bodyPr>
            <a:lstStyle/>
            <a:p>
              <a:endParaRPr lang="zh-CN" altLang="en-US"/>
            </a:p>
          </p:txBody>
        </p:sp>
        <p:sp>
          <p:nvSpPr>
            <p:cNvPr id="26655" name="Line 81"/>
            <p:cNvSpPr>
              <a:spLocks noChangeShapeType="1"/>
            </p:cNvSpPr>
            <p:nvPr/>
          </p:nvSpPr>
          <p:spPr bwMode="auto">
            <a:xfrm>
              <a:off x="5005" y="1344"/>
              <a:ext cx="0" cy="725"/>
            </a:xfrm>
            <a:prstGeom prst="line">
              <a:avLst/>
            </a:prstGeom>
            <a:noFill/>
            <a:ln w="28575">
              <a:solidFill>
                <a:srgbClr val="CC6600"/>
              </a:solidFill>
              <a:round/>
              <a:headEnd/>
              <a:tailEnd/>
            </a:ln>
          </p:spPr>
          <p:txBody>
            <a:bodyPr>
              <a:spAutoFit/>
            </a:bodyPr>
            <a:lstStyle/>
            <a:p>
              <a:endParaRPr lang="zh-CN" altLang="en-US"/>
            </a:p>
          </p:txBody>
        </p:sp>
        <p:graphicFrame>
          <p:nvGraphicFramePr>
            <p:cNvPr id="26635" name="Object 11"/>
            <p:cNvGraphicFramePr>
              <a:graphicFrameLocks noChangeAspect="1"/>
            </p:cNvGraphicFramePr>
            <p:nvPr/>
          </p:nvGraphicFramePr>
          <p:xfrm>
            <a:off x="5153" y="2016"/>
            <a:ext cx="176" cy="144"/>
          </p:xfrm>
          <a:graphic>
            <a:graphicData uri="http://schemas.openxmlformats.org/presentationml/2006/ole">
              <p:oleObj spid="_x0000_s26635" name="Equation" r:id="rId10" imgW="279360" imgH="228600" progId="Equation.DSMT4">
                <p:embed/>
              </p:oleObj>
            </a:graphicData>
          </a:graphic>
        </p:graphicFrame>
        <p:sp>
          <p:nvSpPr>
            <p:cNvPr id="26656" name="Freeform 83"/>
            <p:cNvSpPr>
              <a:spLocks/>
            </p:cNvSpPr>
            <p:nvPr/>
          </p:nvSpPr>
          <p:spPr bwMode="auto">
            <a:xfrm>
              <a:off x="4927" y="2069"/>
              <a:ext cx="317" cy="136"/>
            </a:xfrm>
            <a:custGeom>
              <a:avLst/>
              <a:gdLst>
                <a:gd name="T0" fmla="*/ 0 w 317"/>
                <a:gd name="T1" fmla="*/ 0 h 136"/>
                <a:gd name="T2" fmla="*/ 45 w 317"/>
                <a:gd name="T3" fmla="*/ 91 h 136"/>
                <a:gd name="T4" fmla="*/ 226 w 317"/>
                <a:gd name="T5" fmla="*/ 136 h 136"/>
                <a:gd name="T6" fmla="*/ 317 w 317"/>
                <a:gd name="T7" fmla="*/ 91 h 136"/>
                <a:gd name="T8" fmla="*/ 0 60000 65536"/>
                <a:gd name="T9" fmla="*/ 0 60000 65536"/>
                <a:gd name="T10" fmla="*/ 0 60000 65536"/>
                <a:gd name="T11" fmla="*/ 0 60000 65536"/>
                <a:gd name="T12" fmla="*/ 0 w 317"/>
                <a:gd name="T13" fmla="*/ 0 h 136"/>
                <a:gd name="T14" fmla="*/ 317 w 317"/>
                <a:gd name="T15" fmla="*/ 136 h 136"/>
              </a:gdLst>
              <a:ahLst/>
              <a:cxnLst>
                <a:cxn ang="T8">
                  <a:pos x="T0" y="T1"/>
                </a:cxn>
                <a:cxn ang="T9">
                  <a:pos x="T2" y="T3"/>
                </a:cxn>
                <a:cxn ang="T10">
                  <a:pos x="T4" y="T5"/>
                </a:cxn>
                <a:cxn ang="T11">
                  <a:pos x="T6" y="T7"/>
                </a:cxn>
              </a:cxnLst>
              <a:rect l="T12" t="T13" r="T14" b="T15"/>
              <a:pathLst>
                <a:path w="317" h="136">
                  <a:moveTo>
                    <a:pt x="0" y="0"/>
                  </a:moveTo>
                  <a:cubicBezTo>
                    <a:pt x="4" y="34"/>
                    <a:pt x="8" y="68"/>
                    <a:pt x="45" y="91"/>
                  </a:cubicBezTo>
                  <a:cubicBezTo>
                    <a:pt x="82" y="114"/>
                    <a:pt x="181" y="136"/>
                    <a:pt x="226" y="136"/>
                  </a:cubicBezTo>
                  <a:cubicBezTo>
                    <a:pt x="271" y="136"/>
                    <a:pt x="302" y="106"/>
                    <a:pt x="317" y="91"/>
                  </a:cubicBezTo>
                </a:path>
              </a:pathLst>
            </a:custGeom>
            <a:noFill/>
            <a:ln w="9525">
              <a:solidFill>
                <a:srgbClr val="CC6600"/>
              </a:solidFill>
              <a:round/>
              <a:headEnd/>
              <a:tailEnd/>
            </a:ln>
          </p:spPr>
          <p:txBody>
            <a:bodyPr>
              <a:spAutoFit/>
            </a:bodyPr>
            <a:lstStyle/>
            <a:p>
              <a:endParaRPr lang="zh-CN" altLang="en-US"/>
            </a:p>
          </p:txBody>
        </p:sp>
        <p:graphicFrame>
          <p:nvGraphicFramePr>
            <p:cNvPr id="26636" name="Object 12"/>
            <p:cNvGraphicFramePr>
              <a:graphicFrameLocks noChangeAspect="1"/>
            </p:cNvGraphicFramePr>
            <p:nvPr/>
          </p:nvGraphicFramePr>
          <p:xfrm>
            <a:off x="5063" y="1570"/>
            <a:ext cx="160" cy="144"/>
          </p:xfrm>
          <a:graphic>
            <a:graphicData uri="http://schemas.openxmlformats.org/presentationml/2006/ole">
              <p:oleObj spid="_x0000_s26636" name="Equation" r:id="rId11" imgW="253800" imgH="228600" progId="Equation.DSMT4">
                <p:embed/>
              </p:oleObj>
            </a:graphicData>
          </a:graphic>
        </p:graphicFrame>
      </p:grpSp>
      <p:sp>
        <p:nvSpPr>
          <p:cNvPr id="179286" name="Text Box 86"/>
          <p:cNvSpPr txBox="1">
            <a:spLocks noChangeArrowheads="1"/>
          </p:cNvSpPr>
          <p:nvPr/>
        </p:nvSpPr>
        <p:spPr bwMode="auto">
          <a:xfrm>
            <a:off x="325438" y="1524000"/>
            <a:ext cx="2024062" cy="461963"/>
          </a:xfrm>
          <a:prstGeom prst="rect">
            <a:avLst/>
          </a:prstGeom>
          <a:noFill/>
          <a:ln w="9525">
            <a:noFill/>
            <a:miter lim="800000"/>
            <a:headEnd/>
            <a:tailEnd/>
          </a:ln>
        </p:spPr>
        <p:txBody>
          <a:bodyPr>
            <a:spAutoFit/>
          </a:bodyPr>
          <a:lstStyle/>
          <a:p>
            <a:pPr>
              <a:spcBef>
                <a:spcPct val="50000"/>
              </a:spcBef>
            </a:pPr>
            <a:r>
              <a:rPr lang="zh-CN" altLang="en-US" sz="2400" b="1"/>
              <a:t>求微变电阻</a:t>
            </a:r>
            <a:r>
              <a:rPr lang="en-US" altLang="zh-CN" sz="2400" b="1"/>
              <a:t>r</a:t>
            </a:r>
            <a:r>
              <a:rPr lang="en-US" altLang="zh-CN" sz="2400" b="1" baseline="-25000"/>
              <a:t>d:</a:t>
            </a:r>
            <a:endParaRPr lang="en-US" altLang="zh-CN" sz="2400" b="1"/>
          </a:p>
        </p:txBody>
      </p:sp>
      <p:graphicFrame>
        <p:nvGraphicFramePr>
          <p:cNvPr id="179287" name="Object 2"/>
          <p:cNvGraphicFramePr>
            <a:graphicFrameLocks noGrp="1" noChangeAspect="1"/>
          </p:cNvGraphicFramePr>
          <p:nvPr>
            <p:ph sz="quarter" idx="1"/>
          </p:nvPr>
        </p:nvGraphicFramePr>
        <p:xfrm>
          <a:off x="2530475" y="1563688"/>
          <a:ext cx="1033463" cy="781050"/>
        </p:xfrm>
        <a:graphic>
          <a:graphicData uri="http://schemas.openxmlformats.org/presentationml/2006/ole">
            <p:oleObj spid="_x0000_s26626" name="Equation" r:id="rId12" imgW="571320" imgH="431640" progId="Equation.DSMT4">
              <p:embed/>
            </p:oleObj>
          </a:graphicData>
        </a:graphic>
      </p:graphicFrame>
      <p:graphicFrame>
        <p:nvGraphicFramePr>
          <p:cNvPr id="179289" name="Object 3"/>
          <p:cNvGraphicFramePr>
            <a:graphicFrameLocks noGrp="1" noChangeAspect="1"/>
          </p:cNvGraphicFramePr>
          <p:nvPr>
            <p:ph sz="quarter" idx="2"/>
          </p:nvPr>
        </p:nvGraphicFramePr>
        <p:xfrm>
          <a:off x="307975" y="3371850"/>
          <a:ext cx="846138" cy="777875"/>
        </p:xfrm>
        <a:graphic>
          <a:graphicData uri="http://schemas.openxmlformats.org/presentationml/2006/ole">
            <p:oleObj spid="_x0000_s26627" name="Equation" r:id="rId13" imgW="469800" imgH="431640" progId="Equation.DSMT4">
              <p:embed/>
            </p:oleObj>
          </a:graphicData>
        </a:graphic>
      </p:graphicFrame>
      <p:graphicFrame>
        <p:nvGraphicFramePr>
          <p:cNvPr id="179292" name="Object 4"/>
          <p:cNvGraphicFramePr>
            <a:graphicFrameLocks noGrp="1" noChangeAspect="1"/>
          </p:cNvGraphicFramePr>
          <p:nvPr>
            <p:ph sz="quarter" idx="3"/>
          </p:nvPr>
        </p:nvGraphicFramePr>
        <p:xfrm>
          <a:off x="352425" y="4540250"/>
          <a:ext cx="1096963" cy="981075"/>
        </p:xfrm>
        <a:graphic>
          <a:graphicData uri="http://schemas.openxmlformats.org/presentationml/2006/ole">
            <p:oleObj spid="_x0000_s26628" name="Equation" r:id="rId14" imgW="482400" imgH="431640" progId="Equation.DSMT4">
              <p:embed/>
            </p:oleObj>
          </a:graphicData>
        </a:graphic>
      </p:graphicFrame>
      <p:sp>
        <p:nvSpPr>
          <p:cNvPr id="179296" name="Text Box 96"/>
          <p:cNvSpPr txBox="1">
            <a:spLocks noChangeArrowheads="1"/>
          </p:cNvSpPr>
          <p:nvPr/>
        </p:nvSpPr>
        <p:spPr bwMode="auto">
          <a:xfrm>
            <a:off x="6556375" y="3357563"/>
            <a:ext cx="2587625" cy="1266825"/>
          </a:xfrm>
          <a:prstGeom prst="rect">
            <a:avLst/>
          </a:prstGeom>
          <a:noFill/>
          <a:ln w="9525">
            <a:noFill/>
            <a:miter lim="800000"/>
            <a:headEnd/>
            <a:tailEnd/>
          </a:ln>
        </p:spPr>
        <p:txBody>
          <a:bodyPr anchor="ctr">
            <a:spAutoFit/>
          </a:bodyPr>
          <a:lstStyle/>
          <a:p>
            <a:pPr>
              <a:lnSpc>
                <a:spcPct val="120000"/>
              </a:lnSpc>
            </a:pPr>
            <a:r>
              <a:rPr lang="en-US" altLang="zh-CN" sz="1600" b="1">
                <a:ea typeface=""/>
                <a:cs typeface=""/>
              </a:rPr>
              <a:t> </a:t>
            </a:r>
            <a:r>
              <a:rPr lang="zh-CN" altLang="en-US" sz="1600" b="1">
                <a:ea typeface=""/>
                <a:cs typeface=""/>
              </a:rPr>
              <a:t>二极管工作在正向特性的某一小范围内时，其正向特性可以等效成一个微变电阻。</a:t>
            </a:r>
            <a:endParaRPr lang="zh-CN" altLang="en-US" b="1"/>
          </a:p>
        </p:txBody>
      </p:sp>
      <p:sp>
        <p:nvSpPr>
          <p:cNvPr id="179297" name="Text Box 97"/>
          <p:cNvSpPr txBox="1">
            <a:spLocks noChangeArrowheads="1"/>
          </p:cNvSpPr>
          <p:nvPr/>
        </p:nvSpPr>
        <p:spPr bwMode="auto">
          <a:xfrm>
            <a:off x="1793875" y="4699000"/>
            <a:ext cx="2438400" cy="492125"/>
          </a:xfrm>
          <a:prstGeom prst="rect">
            <a:avLst/>
          </a:prstGeom>
          <a:noFill/>
          <a:ln w="9525">
            <a:noFill/>
            <a:miter lim="800000"/>
            <a:headEnd/>
            <a:tailEnd/>
          </a:ln>
        </p:spPr>
        <p:txBody>
          <a:bodyPr anchor="ctr">
            <a:spAutoFit/>
          </a:bodyPr>
          <a:lstStyle/>
          <a:p>
            <a:pPr>
              <a:lnSpc>
                <a:spcPct val="130000"/>
              </a:lnSpc>
            </a:pPr>
            <a:r>
              <a:rPr lang="zh-CN" altLang="en-US" sz="2000" b="1">
                <a:ea typeface=""/>
                <a:cs typeface=""/>
              </a:rPr>
              <a:t>常温下（</a:t>
            </a:r>
            <a:r>
              <a:rPr lang="en-US" altLang="zh-CN" sz="2000" b="1" i="1">
                <a:ea typeface=""/>
                <a:cs typeface=""/>
              </a:rPr>
              <a:t>T</a:t>
            </a:r>
            <a:r>
              <a:rPr lang="en-US" altLang="zh-CN" sz="2000" b="1">
                <a:ea typeface=""/>
                <a:cs typeface=""/>
              </a:rPr>
              <a:t>=300K</a:t>
            </a:r>
            <a:r>
              <a:rPr lang="zh-CN" altLang="en-US" sz="2000" b="1">
                <a:ea typeface=""/>
                <a:cs typeface=""/>
              </a:rPr>
              <a:t>）</a:t>
            </a:r>
            <a:r>
              <a:rPr lang="en-US" altLang="zh-CN" sz="2000" b="1">
                <a:ea typeface=""/>
                <a:cs typeface=""/>
              </a:rPr>
              <a:t>:</a:t>
            </a:r>
            <a:endParaRPr lang="en-US" altLang="zh-CN" sz="2000" b="1"/>
          </a:p>
        </p:txBody>
      </p:sp>
      <p:graphicFrame>
        <p:nvGraphicFramePr>
          <p:cNvPr id="179300" name="Object 10"/>
          <p:cNvGraphicFramePr>
            <a:graphicFrameLocks noChangeAspect="1"/>
          </p:cNvGraphicFramePr>
          <p:nvPr/>
        </p:nvGraphicFramePr>
        <p:xfrm>
          <a:off x="4294188" y="4421188"/>
          <a:ext cx="2347912" cy="963612"/>
        </p:xfrm>
        <a:graphic>
          <a:graphicData uri="http://schemas.openxmlformats.org/presentationml/2006/ole">
            <p:oleObj spid="_x0000_s26629" name="Equation" r:id="rId15" imgW="1091726" imgH="406224" progId="Equation.DSMT4">
              <p:embed/>
            </p:oleObj>
          </a:graphicData>
        </a:graphic>
      </p:graphicFrame>
      <p:graphicFrame>
        <p:nvGraphicFramePr>
          <p:cNvPr id="179305" name="Object 5"/>
          <p:cNvGraphicFramePr>
            <a:graphicFrameLocks noGrp="1" noChangeAspect="1"/>
          </p:cNvGraphicFramePr>
          <p:nvPr>
            <p:ph sz="quarter" idx="4"/>
          </p:nvPr>
        </p:nvGraphicFramePr>
        <p:xfrm>
          <a:off x="1198563" y="3309938"/>
          <a:ext cx="863600" cy="863600"/>
        </p:xfrm>
        <a:graphic>
          <a:graphicData uri="http://schemas.openxmlformats.org/presentationml/2006/ole">
            <p:oleObj spid="_x0000_s26630" name="Equation" r:id="rId16" imgW="507960" imgH="507960" progId="Equation.DSMT4">
              <p:embed/>
            </p:oleObj>
          </a:graphicData>
        </a:graphic>
      </p:graphicFrame>
      <p:graphicFrame>
        <p:nvGraphicFramePr>
          <p:cNvPr id="179308" name="Object 6"/>
          <p:cNvGraphicFramePr>
            <a:graphicFrameLocks noChangeAspect="1"/>
          </p:cNvGraphicFramePr>
          <p:nvPr/>
        </p:nvGraphicFramePr>
        <p:xfrm>
          <a:off x="1908175" y="3308350"/>
          <a:ext cx="2098675" cy="884238"/>
        </p:xfrm>
        <a:graphic>
          <a:graphicData uri="http://schemas.openxmlformats.org/presentationml/2006/ole">
            <p:oleObj spid="_x0000_s26631" name="Equation" r:id="rId17" imgW="1206360" imgH="507960" progId="Equation.DSMT4">
              <p:embed/>
            </p:oleObj>
          </a:graphicData>
        </a:graphic>
      </p:graphicFrame>
      <p:graphicFrame>
        <p:nvGraphicFramePr>
          <p:cNvPr id="179309" name="Object 7"/>
          <p:cNvGraphicFramePr>
            <a:graphicFrameLocks noChangeAspect="1"/>
          </p:cNvGraphicFramePr>
          <p:nvPr/>
        </p:nvGraphicFramePr>
        <p:xfrm>
          <a:off x="4006850" y="3300413"/>
          <a:ext cx="1366838" cy="876300"/>
        </p:xfrm>
        <a:graphic>
          <a:graphicData uri="http://schemas.openxmlformats.org/presentationml/2006/ole">
            <p:oleObj spid="_x0000_s26632" name="Equation" r:id="rId18" imgW="774360" imgH="507960" progId="Equation.DSMT4">
              <p:embed/>
            </p:oleObj>
          </a:graphicData>
        </a:graphic>
      </p:graphicFrame>
      <p:graphicFrame>
        <p:nvGraphicFramePr>
          <p:cNvPr id="179311" name="Object 8"/>
          <p:cNvGraphicFramePr>
            <a:graphicFrameLocks noChangeAspect="1"/>
          </p:cNvGraphicFramePr>
          <p:nvPr/>
        </p:nvGraphicFramePr>
        <p:xfrm>
          <a:off x="5335588" y="3279775"/>
          <a:ext cx="722312" cy="911225"/>
        </p:xfrm>
        <a:graphic>
          <a:graphicData uri="http://schemas.openxmlformats.org/presentationml/2006/ole">
            <p:oleObj spid="_x0000_s26633" name="Equation" r:id="rId19" imgW="342720" imgH="431640" progId="Equation.DSMT4">
              <p:embed/>
            </p:oleObj>
          </a:graphicData>
        </a:graphic>
      </p:graphicFrame>
      <p:grpSp>
        <p:nvGrpSpPr>
          <p:cNvPr id="6" name="Group 112"/>
          <p:cNvGrpSpPr>
            <a:grpSpLocks/>
          </p:cNvGrpSpPr>
          <p:nvPr/>
        </p:nvGrpSpPr>
        <p:grpSpPr bwMode="auto">
          <a:xfrm>
            <a:off x="365125" y="2436813"/>
            <a:ext cx="2870200" cy="508000"/>
            <a:chOff x="1632" y="1536"/>
            <a:chExt cx="1808" cy="320"/>
          </a:xfrm>
        </p:grpSpPr>
        <p:graphicFrame>
          <p:nvGraphicFramePr>
            <p:cNvPr id="26634" name="Object 9"/>
            <p:cNvGraphicFramePr>
              <a:graphicFrameLocks noChangeAspect="1"/>
            </p:cNvGraphicFramePr>
            <p:nvPr/>
          </p:nvGraphicFramePr>
          <p:xfrm>
            <a:off x="2112" y="1584"/>
            <a:ext cx="1328" cy="272"/>
          </p:xfrm>
          <a:graphic>
            <a:graphicData uri="http://schemas.openxmlformats.org/presentationml/2006/ole">
              <p:oleObj spid="_x0000_s26634" name="公式" r:id="rId20" imgW="1053643" imgH="215806" progId="Equation.3">
                <p:embed/>
              </p:oleObj>
            </a:graphicData>
          </a:graphic>
        </p:graphicFrame>
        <p:sp>
          <p:nvSpPr>
            <p:cNvPr id="26653" name="Text Box 114"/>
            <p:cNvSpPr txBox="1">
              <a:spLocks noChangeArrowheads="1"/>
            </p:cNvSpPr>
            <p:nvPr/>
          </p:nvSpPr>
          <p:spPr bwMode="auto">
            <a:xfrm>
              <a:off x="1632" y="1536"/>
              <a:ext cx="624" cy="285"/>
            </a:xfrm>
            <a:prstGeom prst="rect">
              <a:avLst/>
            </a:prstGeom>
            <a:noFill/>
            <a:ln w="9525">
              <a:noFill/>
              <a:miter lim="800000"/>
              <a:headEnd/>
              <a:tailEnd/>
            </a:ln>
          </p:spPr>
          <p:txBody>
            <a:bodyPr anchor="ctr">
              <a:spAutoFit/>
            </a:bodyPr>
            <a:lstStyle/>
            <a:p>
              <a:pPr>
                <a:lnSpc>
                  <a:spcPct val="130000"/>
                </a:lnSpc>
              </a:pPr>
              <a:r>
                <a:rPr lang="zh-CN" altLang="en-US" sz="2000" b="1">
                  <a:ea typeface=""/>
                  <a:cs typeface=""/>
                </a:rPr>
                <a:t>据</a:t>
              </a:r>
              <a:endParaRPr lang="zh-CN" altLang="en-US" sz="2400" b="1"/>
            </a:p>
          </p:txBody>
        </p:sp>
      </p:grpSp>
      <p:sp>
        <p:nvSpPr>
          <p:cNvPr id="179315" name="Text Box 115"/>
          <p:cNvSpPr txBox="1">
            <a:spLocks noChangeArrowheads="1"/>
          </p:cNvSpPr>
          <p:nvPr/>
        </p:nvSpPr>
        <p:spPr bwMode="auto">
          <a:xfrm>
            <a:off x="3540125" y="2397125"/>
            <a:ext cx="2592388" cy="452438"/>
          </a:xfrm>
          <a:prstGeom prst="rect">
            <a:avLst/>
          </a:prstGeom>
          <a:noFill/>
          <a:ln w="9525">
            <a:noFill/>
            <a:miter lim="800000"/>
            <a:headEnd/>
            <a:tailEnd/>
          </a:ln>
        </p:spPr>
        <p:txBody>
          <a:bodyPr anchor="ctr">
            <a:spAutoFit/>
          </a:bodyPr>
          <a:lstStyle/>
          <a:p>
            <a:pPr>
              <a:lnSpc>
                <a:spcPct val="130000"/>
              </a:lnSpc>
            </a:pPr>
            <a:r>
              <a:rPr lang="zh-CN" altLang="en-US" sz="2000" b="1">
                <a:ea typeface=""/>
                <a:cs typeface=""/>
              </a:rPr>
              <a:t>得</a:t>
            </a:r>
            <a:r>
              <a:rPr lang="en-US" altLang="zh-CN" sz="2000" b="1">
                <a:ea typeface=""/>
                <a:cs typeface=""/>
              </a:rPr>
              <a:t>Q</a:t>
            </a:r>
            <a:r>
              <a:rPr lang="zh-CN" altLang="en-US" sz="2000" b="1">
                <a:ea typeface=""/>
                <a:cs typeface=""/>
              </a:rPr>
              <a:t>点处的微变电导</a:t>
            </a:r>
            <a:endParaRPr lang="zh-CN" altLang="en-US" sz="2400" b="1"/>
          </a:p>
        </p:txBody>
      </p:sp>
      <p:sp>
        <p:nvSpPr>
          <p:cNvPr id="52" name="Text Box 10"/>
          <p:cNvSpPr txBox="1">
            <a:spLocks noChangeArrowheads="1"/>
          </p:cNvSpPr>
          <p:nvPr/>
        </p:nvSpPr>
        <p:spPr bwMode="auto">
          <a:xfrm>
            <a:off x="65088" y="5413375"/>
            <a:ext cx="8872537"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小信号模型中微变电阻</a:t>
            </a:r>
            <a:r>
              <a:rPr lang="en-US" altLang="zh-CN" sz="2400" b="1"/>
              <a:t>r</a:t>
            </a:r>
            <a:r>
              <a:rPr lang="en-US" altLang="zh-CN" sz="2400" b="1" baseline="-25000"/>
              <a:t>d</a:t>
            </a:r>
            <a:r>
              <a:rPr lang="zh-CN" altLang="en-US" sz="2400" b="1"/>
              <a:t>与静态工作点有关，</a:t>
            </a:r>
            <a:r>
              <a:rPr lang="en-US" altLang="zh-CN" sz="2400" b="1"/>
              <a:t>Q</a:t>
            </a:r>
            <a:r>
              <a:rPr lang="zh-CN" altLang="en-US" sz="2400" b="1"/>
              <a:t>点位置不同，</a:t>
            </a:r>
            <a:r>
              <a:rPr lang="en-US" altLang="zh-CN" sz="2400" b="1"/>
              <a:t>r</a:t>
            </a:r>
            <a:r>
              <a:rPr lang="en-US" altLang="zh-CN" sz="2400" b="1" baseline="-25000"/>
              <a:t>d</a:t>
            </a:r>
            <a:r>
              <a:rPr lang="zh-CN" altLang="en-US" sz="2400" b="1"/>
              <a:t>的值也不同。</a:t>
            </a:r>
          </a:p>
        </p:txBody>
      </p:sp>
      <p:sp>
        <p:nvSpPr>
          <p:cNvPr id="53" name="Text Box 12"/>
          <p:cNvSpPr txBox="1">
            <a:spLocks noChangeArrowheads="1"/>
          </p:cNvSpPr>
          <p:nvPr/>
        </p:nvSpPr>
        <p:spPr bwMode="auto">
          <a:xfrm>
            <a:off x="2032000" y="6167438"/>
            <a:ext cx="4759325" cy="463846"/>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dirty="0"/>
              <a:t>应用条件：正向偏置，</a:t>
            </a:r>
            <a:r>
              <a:rPr lang="en-US" altLang="zh-CN" sz="2400" b="1" dirty="0" err="1"/>
              <a:t>v</a:t>
            </a:r>
            <a:r>
              <a:rPr lang="en-US" altLang="zh-CN" sz="2400" b="1" baseline="-25000" dirty="0" err="1"/>
              <a:t>D</a:t>
            </a:r>
            <a:r>
              <a:rPr lang="en-US" altLang="zh-CN" sz="2400" b="1" dirty="0"/>
              <a:t>&gt;&gt;</a:t>
            </a:r>
            <a:r>
              <a:rPr lang="en-US" altLang="zh-CN" sz="2400" b="1" dirty="0" smtClean="0"/>
              <a:t>V</a:t>
            </a:r>
            <a:r>
              <a:rPr lang="en-US" altLang="zh-CN" sz="2400" b="1" baseline="-25000" dirty="0" smtClean="0"/>
              <a:t>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79296"/>
                                        </p:tgtEl>
                                        <p:attrNameLst>
                                          <p:attrName>style.visibility</p:attrName>
                                        </p:attrNameLst>
                                      </p:cBhvr>
                                      <p:to>
                                        <p:strVal val="visible"/>
                                      </p:to>
                                    </p:set>
                                    <p:animEffect transition="in" filter="strips(downRight)">
                                      <p:cBhvr>
                                        <p:cTn id="18" dur="500"/>
                                        <p:tgtEl>
                                          <p:spTgt spid="179296"/>
                                        </p:tgtEl>
                                      </p:cBhvr>
                                    </p:animEffect>
                                  </p:childTnLst>
                                  <p:subTnLst>
                                    <p:audio>
                                      <p:cMediaNode mute="1">
                                        <p:cTn display="0" masterRel="sameClick">
                                          <p:stCondLst>
                                            <p:cond evt="begin" delay="0">
                                              <p:tn val="16"/>
                                            </p:cond>
                                          </p:stCondLst>
                                          <p:endCondLst>
                                            <p:cond evt="onStopAudio" delay="0">
                                              <p:tgtEl>
                                                <p:sldTgt/>
                                              </p:tgtEl>
                                            </p:cond>
                                          </p:endCondLst>
                                        </p:cTn>
                                        <p:tgtEl>
                                          <p:sndTgt r:embed="rId3" name="CHIMES.WAV" builtIn="1"/>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9219"/>
                                        </p:tgtEl>
                                        <p:attrNameLst>
                                          <p:attrName>style.visibility</p:attrName>
                                        </p:attrNameLst>
                                      </p:cBhvr>
                                      <p:to>
                                        <p:strVal val="visible"/>
                                      </p:to>
                                    </p:set>
                                    <p:animEffect transition="in" filter="wipe(down)">
                                      <p:cBhvr>
                                        <p:cTn id="27" dur="3000"/>
                                        <p:tgtEl>
                                          <p:spTgt spid="179219"/>
                                        </p:tgtEl>
                                      </p:cBhvr>
                                    </p:animEffect>
                                  </p:childTnLst>
                                  <p:subTnLst>
                                    <p:audio>
                                      <p:cMediaNode>
                                        <p:cTn display="0" masterRel="sameClick">
                                          <p:stCondLst>
                                            <p:cond evt="begin" delay="0">
                                              <p:tn val="25"/>
                                            </p:cond>
                                          </p:stCondLst>
                                          <p:endCondLst>
                                            <p:cond evt="onStopAudio" delay="0">
                                              <p:tgtEl>
                                                <p:sldTgt/>
                                              </p:tgtEl>
                                            </p:cond>
                                          </p:endCondLst>
                                        </p:cTn>
                                        <p:tgtEl>
                                          <p:sndTgt r:embed="rId4" name="LASER.WAV" builtIn="1"/>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0"/>
                                        <p:tgtEl>
                                          <p:spTgt spid="5"/>
                                        </p:tgtEl>
                                      </p:cBhvr>
                                    </p:animEffect>
                                  </p:childTnLst>
                                  <p:subTnLst>
                                    <p:audio>
                                      <p:cMediaNode>
                                        <p:cTn display="0" masterRel="sameClick">
                                          <p:stCondLst>
                                            <p:cond evt="begin" delay="0">
                                              <p:tn val="30"/>
                                            </p:cond>
                                          </p:stCondLst>
                                          <p:endCondLst>
                                            <p:cond evt="onStopAudio" delay="0">
                                              <p:tgtEl>
                                                <p:sldTgt/>
                                              </p:tgtEl>
                                            </p:cond>
                                          </p:endCondLst>
                                        </p:cTn>
                                        <p:tgtEl>
                                          <p:sndTgt r:embed="rId5" name="TYPE.WAV" builtIn="1"/>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9233"/>
                                        </p:tgtEl>
                                        <p:attrNameLst>
                                          <p:attrName>style.visibility</p:attrName>
                                        </p:attrNameLst>
                                      </p:cBhvr>
                                      <p:to>
                                        <p:strVal val="visible"/>
                                      </p:to>
                                    </p:set>
                                    <p:animEffect transition="in" filter="wipe(down)">
                                      <p:cBhvr>
                                        <p:cTn id="37" dur="500"/>
                                        <p:tgtEl>
                                          <p:spTgt spid="179233"/>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1000" fill="hold"/>
                                        <p:tgtEl>
                                          <p:spTgt spid="4"/>
                                        </p:tgtEl>
                                        <p:attrNameLst>
                                          <p:attrName>ppt_w</p:attrName>
                                        </p:attrNameLst>
                                      </p:cBhvr>
                                      <p:tavLst>
                                        <p:tav tm="0">
                                          <p:val>
                                            <p:fltVal val="0"/>
                                          </p:val>
                                        </p:tav>
                                        <p:tav tm="100000">
                                          <p:val>
                                            <p:strVal val="#ppt_w"/>
                                          </p:val>
                                        </p:tav>
                                      </p:tavLst>
                                    </p:anim>
                                    <p:anim calcmode="lin" valueType="num">
                                      <p:cBhvr>
                                        <p:cTn id="43" dur="1000" fill="hold"/>
                                        <p:tgtEl>
                                          <p:spTgt spid="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0"/>
                                            </p:cond>
                                          </p:stCondLst>
                                          <p:endCondLst>
                                            <p:cond evt="onStopAudio" delay="0">
                                              <p:tgtEl>
                                                <p:sldTgt/>
                                              </p:tgtEl>
                                            </p:cond>
                                          </p:endCondLst>
                                        </p:cTn>
                                        <p:tgtEl>
                                          <p:sndTgt r:embed="rId5" name="TYPE.WAV" builtIn="1"/>
                                        </p:tgtEl>
                                      </p:cMediaNode>
                                    </p:audio>
                                  </p:sub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79286"/>
                                        </p:tgtEl>
                                        <p:attrNameLst>
                                          <p:attrName>style.visibility</p:attrName>
                                        </p:attrNameLst>
                                      </p:cBhvr>
                                      <p:to>
                                        <p:strVal val="visible"/>
                                      </p:to>
                                    </p:set>
                                    <p:animEffect transition="in" filter="wipe(down)">
                                      <p:cBhvr>
                                        <p:cTn id="48" dur="500"/>
                                        <p:tgtEl>
                                          <p:spTgt spid="17928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79287"/>
                                        </p:tgtEl>
                                        <p:attrNameLst>
                                          <p:attrName>style.visibility</p:attrName>
                                        </p:attrNameLst>
                                      </p:cBhvr>
                                      <p:to>
                                        <p:strVal val="visible"/>
                                      </p:to>
                                    </p:set>
                                    <p:animEffect transition="in" filter="wipe(left)">
                                      <p:cBhvr>
                                        <p:cTn id="53" dur="5000"/>
                                        <p:tgtEl>
                                          <p:spTgt spid="179287"/>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strips(downRight)">
                                      <p:cBhvr>
                                        <p:cTn id="58" dur="500"/>
                                        <p:tgtEl>
                                          <p:spTgt spid="6"/>
                                        </p:tgtEl>
                                      </p:cBhvr>
                                    </p:animEffect>
                                  </p:childTnLst>
                                  <p:subTnLst>
                                    <p:audio>
                                      <p:cMediaNode vol="6000" mute="1">
                                        <p:cTn display="0" masterRel="sameClick">
                                          <p:stCondLst>
                                            <p:cond evt="begin" delay="0">
                                              <p:tn val="56"/>
                                            </p:cond>
                                          </p:stCondLst>
                                          <p:endCondLst>
                                            <p:cond evt="onStopAudio" delay="0">
                                              <p:tgtEl>
                                                <p:sldTgt/>
                                              </p:tgtEl>
                                            </p:cond>
                                          </p:endCondLst>
                                        </p:cTn>
                                        <p:tgtEl>
                                          <p:sndTgt r:embed="rId3" name="CHIMES.WAV" builtIn="1"/>
                                        </p:tgtEl>
                                      </p:cMediaNode>
                                    </p:audio>
                                  </p:subTnLst>
                                </p:cTn>
                              </p:par>
                            </p:childTnLst>
                          </p:cTn>
                        </p:par>
                      </p:childTnLst>
                    </p:cTn>
                  </p:par>
                  <p:par>
                    <p:cTn id="59" fill="hold">
                      <p:stCondLst>
                        <p:cond delay="indefinite"/>
                      </p:stCondLst>
                      <p:childTnLst>
                        <p:par>
                          <p:cTn id="60" fill="hold">
                            <p:stCondLst>
                              <p:cond delay="0"/>
                            </p:stCondLst>
                            <p:childTnLst>
                              <p:par>
                                <p:cTn id="61" presetID="18" presetClass="entr" presetSubtype="6" fill="hold" grpId="0" nodeType="clickEffect">
                                  <p:stCondLst>
                                    <p:cond delay="0"/>
                                  </p:stCondLst>
                                  <p:childTnLst>
                                    <p:set>
                                      <p:cBhvr>
                                        <p:cTn id="62" dur="1" fill="hold">
                                          <p:stCondLst>
                                            <p:cond delay="0"/>
                                          </p:stCondLst>
                                        </p:cTn>
                                        <p:tgtEl>
                                          <p:spTgt spid="179315"/>
                                        </p:tgtEl>
                                        <p:attrNameLst>
                                          <p:attrName>style.visibility</p:attrName>
                                        </p:attrNameLst>
                                      </p:cBhvr>
                                      <p:to>
                                        <p:strVal val="visible"/>
                                      </p:to>
                                    </p:set>
                                    <p:animEffect transition="in" filter="strips(downRight)">
                                      <p:cBhvr>
                                        <p:cTn id="63" dur="500"/>
                                        <p:tgtEl>
                                          <p:spTgt spid="179315"/>
                                        </p:tgtEl>
                                      </p:cBhvr>
                                    </p:animEffect>
                                  </p:childTnLst>
                                  <p:subTnLst>
                                    <p:audio>
                                      <p:cMediaNode mute="1">
                                        <p:cTn display="0" masterRel="sameClick">
                                          <p:stCondLst>
                                            <p:cond evt="begin" delay="0">
                                              <p:tn val="61"/>
                                            </p:cond>
                                          </p:stCondLst>
                                          <p:endCondLst>
                                            <p:cond evt="onStopAudio" delay="0">
                                              <p:tgtEl>
                                                <p:sldTgt/>
                                              </p:tgtEl>
                                            </p:cond>
                                          </p:endCondLst>
                                        </p:cTn>
                                        <p:tgtEl>
                                          <p:sndTgt r:embed="rId3" name="CHIMES.WAV" builtIn="1"/>
                                        </p:tgtEl>
                                      </p:cMediaNode>
                                    </p:audio>
                                  </p:sub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79289"/>
                                        </p:tgtEl>
                                        <p:attrNameLst>
                                          <p:attrName>style.visibility</p:attrName>
                                        </p:attrNameLst>
                                      </p:cBhvr>
                                      <p:to>
                                        <p:strVal val="visible"/>
                                      </p:to>
                                    </p:set>
                                    <p:animEffect transition="in" filter="wipe(left)">
                                      <p:cBhvr>
                                        <p:cTn id="68" dur="5000"/>
                                        <p:tgtEl>
                                          <p:spTgt spid="17928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79305"/>
                                        </p:tgtEl>
                                        <p:attrNameLst>
                                          <p:attrName>style.visibility</p:attrName>
                                        </p:attrNameLst>
                                      </p:cBhvr>
                                      <p:to>
                                        <p:strVal val="visible"/>
                                      </p:to>
                                    </p:set>
                                    <p:animEffect transition="in" filter="wipe(left)">
                                      <p:cBhvr>
                                        <p:cTn id="73" dur="500"/>
                                        <p:tgtEl>
                                          <p:spTgt spid="17930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79308"/>
                                        </p:tgtEl>
                                        <p:attrNameLst>
                                          <p:attrName>style.visibility</p:attrName>
                                        </p:attrNameLst>
                                      </p:cBhvr>
                                      <p:to>
                                        <p:strVal val="visible"/>
                                      </p:to>
                                    </p:set>
                                    <p:animEffect transition="in" filter="wipe(left)">
                                      <p:cBhvr>
                                        <p:cTn id="78" dur="500"/>
                                        <p:tgtEl>
                                          <p:spTgt spid="17930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79309"/>
                                        </p:tgtEl>
                                        <p:attrNameLst>
                                          <p:attrName>style.visibility</p:attrName>
                                        </p:attrNameLst>
                                      </p:cBhvr>
                                      <p:to>
                                        <p:strVal val="visible"/>
                                      </p:to>
                                    </p:set>
                                    <p:animEffect transition="in" filter="wipe(left)">
                                      <p:cBhvr>
                                        <p:cTn id="83" dur="500"/>
                                        <p:tgtEl>
                                          <p:spTgt spid="17930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79311"/>
                                        </p:tgtEl>
                                        <p:attrNameLst>
                                          <p:attrName>style.visibility</p:attrName>
                                        </p:attrNameLst>
                                      </p:cBhvr>
                                      <p:to>
                                        <p:strVal val="visible"/>
                                      </p:to>
                                    </p:set>
                                    <p:animEffect transition="in" filter="wipe(left)">
                                      <p:cBhvr>
                                        <p:cTn id="88" dur="500"/>
                                        <p:tgtEl>
                                          <p:spTgt spid="17931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79311"/>
                                        </p:tgtEl>
                                        <p:attrNameLst>
                                          <p:attrName>style.visibility</p:attrName>
                                        </p:attrNameLst>
                                      </p:cBhvr>
                                      <p:to>
                                        <p:strVal val="visible"/>
                                      </p:to>
                                    </p:set>
                                    <p:animEffect transition="in" filter="wipe(down)">
                                      <p:cBhvr>
                                        <p:cTn id="93" dur="500"/>
                                        <p:tgtEl>
                                          <p:spTgt spid="17931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79292"/>
                                        </p:tgtEl>
                                        <p:attrNameLst>
                                          <p:attrName>style.visibility</p:attrName>
                                        </p:attrNameLst>
                                      </p:cBhvr>
                                      <p:to>
                                        <p:strVal val="visible"/>
                                      </p:to>
                                    </p:set>
                                    <p:animEffect transition="in" filter="wipe(left)">
                                      <p:cBhvr>
                                        <p:cTn id="98" dur="2000"/>
                                        <p:tgtEl>
                                          <p:spTgt spid="179292"/>
                                        </p:tgtEl>
                                      </p:cBhvr>
                                    </p:animEffect>
                                  </p:childTnLst>
                                </p:cTn>
                              </p:par>
                            </p:childTnLst>
                          </p:cTn>
                        </p:par>
                      </p:childTnLst>
                    </p:cTn>
                  </p:par>
                  <p:par>
                    <p:cTn id="99" fill="hold">
                      <p:stCondLst>
                        <p:cond delay="indefinite"/>
                      </p:stCondLst>
                      <p:childTnLst>
                        <p:par>
                          <p:cTn id="100" fill="hold">
                            <p:stCondLst>
                              <p:cond delay="0"/>
                            </p:stCondLst>
                            <p:childTnLst>
                              <p:par>
                                <p:cTn id="101" presetID="18" presetClass="entr" presetSubtype="6" fill="hold" nodeType="clickEffect">
                                  <p:stCondLst>
                                    <p:cond delay="0"/>
                                  </p:stCondLst>
                                  <p:childTnLst>
                                    <p:set>
                                      <p:cBhvr>
                                        <p:cTn id="102" dur="1" fill="hold">
                                          <p:stCondLst>
                                            <p:cond delay="0"/>
                                          </p:stCondLst>
                                        </p:cTn>
                                        <p:tgtEl>
                                          <p:spTgt spid="179297"/>
                                        </p:tgtEl>
                                        <p:attrNameLst>
                                          <p:attrName>style.visibility</p:attrName>
                                        </p:attrNameLst>
                                      </p:cBhvr>
                                      <p:to>
                                        <p:strVal val="visible"/>
                                      </p:to>
                                    </p:set>
                                    <p:animEffect transition="in" filter="strips(downRight)">
                                      <p:cBhvr>
                                        <p:cTn id="103" dur="500"/>
                                        <p:tgtEl>
                                          <p:spTgt spid="179297"/>
                                        </p:tgtEl>
                                      </p:cBhvr>
                                    </p:animEffect>
                                  </p:childTnLst>
                                  <p:subTnLst>
                                    <p:audio>
                                      <p:cMediaNode mute="1">
                                        <p:cTn display="0" masterRel="sameClick">
                                          <p:stCondLst>
                                            <p:cond evt="begin" delay="0">
                                              <p:tn val="101"/>
                                            </p:cond>
                                          </p:stCondLst>
                                          <p:endCondLst>
                                            <p:cond evt="onStopAudio" delay="0">
                                              <p:tgtEl>
                                                <p:sldTgt/>
                                              </p:tgtEl>
                                            </p:cond>
                                          </p:endCondLst>
                                        </p:cTn>
                                        <p:tgtEl>
                                          <p:sndTgt r:embed="rId3" name="CHIMES.WAV" builtIn="1"/>
                                        </p:tgtEl>
                                      </p:cMediaNode>
                                    </p:audio>
                                  </p:sub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7930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blinds(horizontal)">
                                      <p:cBhvr>
                                        <p:cTn id="112" dur="500"/>
                                        <p:tgtEl>
                                          <p:spTgt spid="52"/>
                                        </p:tgtEl>
                                      </p:cBhvr>
                                    </p:animEffect>
                                  </p:childTnLst>
                                  <p:subTnLst>
                                    <p:audio>
                                      <p:cMediaNode>
                                        <p:cTn display="0" masterRel="sameClick">
                                          <p:stCondLst>
                                            <p:cond evt="begin" delay="0">
                                              <p:tn val="110"/>
                                            </p:cond>
                                          </p:stCondLst>
                                          <p:endCondLst>
                                            <p:cond evt="onStopAudio" delay="0">
                                              <p:tgtEl>
                                                <p:sldTgt/>
                                              </p:tgtEl>
                                            </p:cond>
                                          </p:endCondLst>
                                        </p:cTn>
                                        <p:tgtEl>
                                          <p:sndTgt r:embed="rId6" name="chimes.wav" builtIn="1"/>
                                        </p:tgtEl>
                                      </p:cMediaNode>
                                    </p:audio>
                                  </p:sub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blinds(horizontal)">
                                      <p:cBhvr>
                                        <p:cTn id="117" dur="500"/>
                                        <p:tgtEl>
                                          <p:spTgt spid="53"/>
                                        </p:tgtEl>
                                      </p:cBhvr>
                                    </p:animEffect>
                                  </p:childTnLst>
                                  <p:subTnLst>
                                    <p:audio>
                                      <p:cMediaNode>
                                        <p:cTn display="0" masterRel="sameClick">
                                          <p:stCondLst>
                                            <p:cond evt="begin" delay="0">
                                              <p:tn val="115"/>
                                            </p:cond>
                                          </p:stCondLst>
                                          <p:endCondLst>
                                            <p:cond evt="onStopAudio" delay="0">
                                              <p:tgtEl>
                                                <p:sldTgt/>
                                              </p:tgtEl>
                                            </p:cond>
                                          </p:endCondLst>
                                        </p:cTn>
                                        <p:tgtEl>
                                          <p:sndTgt r:embed="rId6"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19" grpId="0" animBg="1"/>
      <p:bldP spid="179233" grpId="0"/>
      <p:bldP spid="179286" grpId="0"/>
      <p:bldP spid="179296" grpId="0" autoUpdateAnimBg="0"/>
      <p:bldP spid="179315" grpId="0" autoUpdateAnimBg="0"/>
      <p:bldP spid="52" grpId="0" animBg="1"/>
      <p:bldP spid="5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523875" y="611188"/>
            <a:ext cx="2782888" cy="45720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400" b="1"/>
              <a:t>PN</a:t>
            </a:r>
            <a:r>
              <a:rPr lang="zh-CN" altLang="en-US" sz="2400" b="1"/>
              <a:t>结高频电路模型</a:t>
            </a:r>
            <a:endParaRPr lang="zh-CN" altLang="en-US" sz="2400" b="1" baseline="-25000"/>
          </a:p>
        </p:txBody>
      </p:sp>
      <p:grpSp>
        <p:nvGrpSpPr>
          <p:cNvPr id="2" name="Group 137"/>
          <p:cNvGrpSpPr>
            <a:grpSpLocks/>
          </p:cNvGrpSpPr>
          <p:nvPr/>
        </p:nvGrpSpPr>
        <p:grpSpPr bwMode="auto">
          <a:xfrm>
            <a:off x="3222625" y="2516188"/>
            <a:ext cx="2500313" cy="1428750"/>
            <a:chOff x="1915" y="524"/>
            <a:chExt cx="1270" cy="747"/>
          </a:xfrm>
        </p:grpSpPr>
        <p:sp>
          <p:nvSpPr>
            <p:cNvPr id="27655" name="Rectangle 8"/>
            <p:cNvSpPr>
              <a:spLocks noChangeArrowheads="1"/>
            </p:cNvSpPr>
            <p:nvPr/>
          </p:nvSpPr>
          <p:spPr bwMode="auto">
            <a:xfrm rot="5400000">
              <a:off x="2489" y="706"/>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27650" name="Object 25"/>
            <p:cNvGraphicFramePr>
              <a:graphicFrameLocks noChangeAspect="1"/>
            </p:cNvGraphicFramePr>
            <p:nvPr/>
          </p:nvGraphicFramePr>
          <p:xfrm>
            <a:off x="2464" y="524"/>
            <a:ext cx="173" cy="263"/>
          </p:xfrm>
          <a:graphic>
            <a:graphicData uri="http://schemas.openxmlformats.org/presentationml/2006/ole">
              <p:oleObj spid="_x0000_s27650" name="公式" r:id="rId5" imgW="152334" imgH="228501" progId="Equation.3">
                <p:embed/>
              </p:oleObj>
            </a:graphicData>
          </a:graphic>
        </p:graphicFrame>
        <p:sp>
          <p:nvSpPr>
            <p:cNvPr id="27656" name="Line 35"/>
            <p:cNvSpPr>
              <a:spLocks noChangeShapeType="1"/>
            </p:cNvSpPr>
            <p:nvPr/>
          </p:nvSpPr>
          <p:spPr bwMode="auto">
            <a:xfrm>
              <a:off x="1915" y="839"/>
              <a:ext cx="482" cy="0"/>
            </a:xfrm>
            <a:prstGeom prst="line">
              <a:avLst/>
            </a:prstGeom>
            <a:noFill/>
            <a:ln w="12700">
              <a:solidFill>
                <a:schemeClr val="tx1"/>
              </a:solidFill>
              <a:round/>
              <a:headEnd/>
              <a:tailEnd/>
            </a:ln>
          </p:spPr>
          <p:txBody>
            <a:bodyPr/>
            <a:lstStyle/>
            <a:p>
              <a:endParaRPr lang="zh-CN" altLang="en-US"/>
            </a:p>
          </p:txBody>
        </p:sp>
        <p:sp>
          <p:nvSpPr>
            <p:cNvPr id="27657" name="Line 36"/>
            <p:cNvSpPr>
              <a:spLocks noChangeShapeType="1"/>
            </p:cNvSpPr>
            <p:nvPr/>
          </p:nvSpPr>
          <p:spPr bwMode="auto">
            <a:xfrm>
              <a:off x="2677" y="839"/>
              <a:ext cx="508" cy="0"/>
            </a:xfrm>
            <a:prstGeom prst="line">
              <a:avLst/>
            </a:prstGeom>
            <a:noFill/>
            <a:ln w="12700">
              <a:solidFill>
                <a:schemeClr val="tx1"/>
              </a:solidFill>
              <a:round/>
              <a:headEnd/>
              <a:tailEnd/>
            </a:ln>
          </p:spPr>
          <p:txBody>
            <a:bodyPr/>
            <a:lstStyle/>
            <a:p>
              <a:endParaRPr lang="zh-CN" altLang="en-US"/>
            </a:p>
          </p:txBody>
        </p:sp>
        <p:sp>
          <p:nvSpPr>
            <p:cNvPr id="27658" name="AutoShape 60"/>
            <p:cNvSpPr>
              <a:spLocks noChangeArrowheads="1"/>
            </p:cNvSpPr>
            <p:nvPr/>
          </p:nvSpPr>
          <p:spPr bwMode="auto">
            <a:xfrm>
              <a:off x="2931" y="814"/>
              <a:ext cx="46" cy="4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27659" name="AutoShape 93"/>
            <p:cNvSpPr>
              <a:spLocks noChangeArrowheads="1"/>
            </p:cNvSpPr>
            <p:nvPr/>
          </p:nvSpPr>
          <p:spPr bwMode="auto">
            <a:xfrm>
              <a:off x="2118" y="814"/>
              <a:ext cx="46" cy="4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27660" name="Line 124"/>
            <p:cNvSpPr>
              <a:spLocks noChangeShapeType="1"/>
            </p:cNvSpPr>
            <p:nvPr/>
          </p:nvSpPr>
          <p:spPr bwMode="auto">
            <a:xfrm>
              <a:off x="2576" y="1056"/>
              <a:ext cx="0" cy="215"/>
            </a:xfrm>
            <a:prstGeom prst="line">
              <a:avLst/>
            </a:prstGeom>
            <a:noFill/>
            <a:ln w="38100">
              <a:solidFill>
                <a:srgbClr val="008000"/>
              </a:solidFill>
              <a:round/>
              <a:headEnd/>
              <a:tailEnd/>
            </a:ln>
          </p:spPr>
          <p:txBody>
            <a:bodyPr/>
            <a:lstStyle/>
            <a:p>
              <a:endParaRPr lang="zh-CN" altLang="en-US"/>
            </a:p>
          </p:txBody>
        </p:sp>
        <p:sp>
          <p:nvSpPr>
            <p:cNvPr id="27661" name="Line 125"/>
            <p:cNvSpPr>
              <a:spLocks noChangeShapeType="1"/>
            </p:cNvSpPr>
            <p:nvPr/>
          </p:nvSpPr>
          <p:spPr bwMode="auto">
            <a:xfrm>
              <a:off x="2474" y="1056"/>
              <a:ext cx="0" cy="215"/>
            </a:xfrm>
            <a:prstGeom prst="line">
              <a:avLst/>
            </a:prstGeom>
            <a:noFill/>
            <a:ln w="38100">
              <a:solidFill>
                <a:srgbClr val="008000"/>
              </a:solidFill>
              <a:round/>
              <a:headEnd/>
              <a:tailEnd/>
            </a:ln>
          </p:spPr>
          <p:txBody>
            <a:bodyPr/>
            <a:lstStyle/>
            <a:p>
              <a:endParaRPr lang="zh-CN" altLang="en-US"/>
            </a:p>
          </p:txBody>
        </p:sp>
        <p:sp>
          <p:nvSpPr>
            <p:cNvPr id="27662" name="Line 131"/>
            <p:cNvSpPr>
              <a:spLocks noChangeShapeType="1"/>
            </p:cNvSpPr>
            <p:nvPr/>
          </p:nvSpPr>
          <p:spPr bwMode="auto">
            <a:xfrm>
              <a:off x="2143" y="839"/>
              <a:ext cx="0" cy="330"/>
            </a:xfrm>
            <a:prstGeom prst="line">
              <a:avLst/>
            </a:prstGeom>
            <a:noFill/>
            <a:ln w="12700">
              <a:solidFill>
                <a:schemeClr val="tx1"/>
              </a:solidFill>
              <a:round/>
              <a:headEnd/>
              <a:tailEnd/>
            </a:ln>
          </p:spPr>
          <p:txBody>
            <a:bodyPr/>
            <a:lstStyle/>
            <a:p>
              <a:endParaRPr lang="zh-CN" altLang="en-US"/>
            </a:p>
          </p:txBody>
        </p:sp>
        <p:sp>
          <p:nvSpPr>
            <p:cNvPr id="27663" name="Line 132"/>
            <p:cNvSpPr>
              <a:spLocks noChangeShapeType="1"/>
            </p:cNvSpPr>
            <p:nvPr/>
          </p:nvSpPr>
          <p:spPr bwMode="auto">
            <a:xfrm>
              <a:off x="2143" y="1169"/>
              <a:ext cx="331" cy="0"/>
            </a:xfrm>
            <a:prstGeom prst="line">
              <a:avLst/>
            </a:prstGeom>
            <a:noFill/>
            <a:ln w="12700">
              <a:solidFill>
                <a:schemeClr val="tx1"/>
              </a:solidFill>
              <a:round/>
              <a:headEnd/>
              <a:tailEnd/>
            </a:ln>
          </p:spPr>
          <p:txBody>
            <a:bodyPr/>
            <a:lstStyle/>
            <a:p>
              <a:endParaRPr lang="zh-CN" altLang="en-US"/>
            </a:p>
          </p:txBody>
        </p:sp>
        <p:sp>
          <p:nvSpPr>
            <p:cNvPr id="27664" name="Line 133"/>
            <p:cNvSpPr>
              <a:spLocks noChangeShapeType="1"/>
            </p:cNvSpPr>
            <p:nvPr/>
          </p:nvSpPr>
          <p:spPr bwMode="auto">
            <a:xfrm>
              <a:off x="2956" y="839"/>
              <a:ext cx="0" cy="330"/>
            </a:xfrm>
            <a:prstGeom prst="line">
              <a:avLst/>
            </a:prstGeom>
            <a:noFill/>
            <a:ln w="12700">
              <a:solidFill>
                <a:schemeClr val="tx1"/>
              </a:solidFill>
              <a:round/>
              <a:headEnd/>
              <a:tailEnd/>
            </a:ln>
          </p:spPr>
          <p:txBody>
            <a:bodyPr/>
            <a:lstStyle/>
            <a:p>
              <a:endParaRPr lang="zh-CN" altLang="en-US"/>
            </a:p>
          </p:txBody>
        </p:sp>
        <p:sp>
          <p:nvSpPr>
            <p:cNvPr id="27665" name="Line 134"/>
            <p:cNvSpPr>
              <a:spLocks noChangeShapeType="1"/>
            </p:cNvSpPr>
            <p:nvPr/>
          </p:nvSpPr>
          <p:spPr bwMode="auto">
            <a:xfrm>
              <a:off x="2575" y="1169"/>
              <a:ext cx="381" cy="0"/>
            </a:xfrm>
            <a:prstGeom prst="line">
              <a:avLst/>
            </a:prstGeom>
            <a:noFill/>
            <a:ln w="12700">
              <a:solidFill>
                <a:schemeClr val="tx1"/>
              </a:solidFill>
              <a:round/>
              <a:headEnd/>
              <a:tailEnd/>
            </a:ln>
          </p:spPr>
          <p:txBody>
            <a:bodyPr/>
            <a:lstStyle/>
            <a:p>
              <a:endParaRPr lang="zh-CN" altLang="en-US"/>
            </a:p>
          </p:txBody>
        </p:sp>
        <p:graphicFrame>
          <p:nvGraphicFramePr>
            <p:cNvPr id="27651" name="Object 135"/>
            <p:cNvGraphicFramePr>
              <a:graphicFrameLocks noChangeAspect="1"/>
            </p:cNvGraphicFramePr>
            <p:nvPr/>
          </p:nvGraphicFramePr>
          <p:xfrm>
            <a:off x="2601" y="932"/>
            <a:ext cx="231" cy="263"/>
          </p:xfrm>
          <a:graphic>
            <a:graphicData uri="http://schemas.openxmlformats.org/presentationml/2006/ole">
              <p:oleObj spid="_x0000_s27651" name="公式" r:id="rId6" imgW="203112" imgH="228501" progId="Equation.3">
                <p:embed/>
              </p:oleObj>
            </a:graphicData>
          </a:graphic>
        </p:graphicFrame>
      </p:grpSp>
      <p:sp>
        <p:nvSpPr>
          <p:cNvPr id="202890" name="Text Box 138"/>
          <p:cNvSpPr txBox="1">
            <a:spLocks noChangeArrowheads="1"/>
          </p:cNvSpPr>
          <p:nvPr/>
        </p:nvSpPr>
        <p:spPr bwMode="auto">
          <a:xfrm>
            <a:off x="523875" y="1404938"/>
            <a:ext cx="8186738"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在高频或开关状态运用时，应该考虑到</a:t>
            </a:r>
            <a:r>
              <a:rPr lang="en-US" altLang="zh-CN" sz="2400" b="1"/>
              <a:t>PN</a:t>
            </a:r>
            <a:r>
              <a:rPr lang="zh-CN" altLang="en-US" sz="2400" b="1"/>
              <a:t>结电容的影响。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890"/>
                                        </p:tgtEl>
                                        <p:attrNameLst>
                                          <p:attrName>style.visibility</p:attrName>
                                        </p:attrNameLst>
                                      </p:cBhvr>
                                      <p:to>
                                        <p:strVal val="visible"/>
                                      </p:to>
                                    </p:set>
                                    <p:animEffect transition="in" filter="blinds(horizontal)">
                                      <p:cBhvr>
                                        <p:cTn id="7" dur="500"/>
                                        <p:tgtEl>
                                          <p:spTgt spid="202890"/>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9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6" name="日期占位符 1"/>
          <p:cNvSpPr>
            <a:spLocks noGrp="1"/>
          </p:cNvSpPr>
          <p:nvPr>
            <p:ph type="dt" sz="quarter" idx="10"/>
          </p:nvPr>
        </p:nvSpPr>
        <p:spPr>
          <a:noFill/>
        </p:spPr>
        <p:txBody>
          <a:bodyPr/>
          <a:lstStyle/>
          <a:p>
            <a:fld id="{3E8D04D1-AB2D-465C-87CE-33BED483D32C}" type="datetime1">
              <a:rPr lang="zh-CN" altLang="en-US" smtClean="0">
                <a:latin typeface="Arial" pitchFamily="34" charset="0"/>
              </a:rPr>
              <a:pPr/>
              <a:t>2019-9-25</a:t>
            </a:fld>
            <a:endParaRPr lang="en-US" altLang="zh-CN" smtClean="0">
              <a:latin typeface="Arial" pitchFamily="34" charset="0"/>
            </a:endParaRPr>
          </a:p>
        </p:txBody>
      </p:sp>
      <p:sp>
        <p:nvSpPr>
          <p:cNvPr id="28697"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28698" name="灯片编号占位符 3"/>
          <p:cNvSpPr>
            <a:spLocks noGrp="1"/>
          </p:cNvSpPr>
          <p:nvPr>
            <p:ph type="sldNum" sz="quarter" idx="12"/>
          </p:nvPr>
        </p:nvSpPr>
        <p:spPr>
          <a:noFill/>
        </p:spPr>
        <p:txBody>
          <a:bodyPr/>
          <a:lstStyle/>
          <a:p>
            <a:fld id="{AD5C1A21-D45C-48D2-8FCE-B8795C256BBC}" type="slidenum">
              <a:rPr lang="en-US" altLang="zh-CN" smtClean="0">
                <a:latin typeface="Arial" pitchFamily="34" charset="0"/>
              </a:rPr>
              <a:pPr/>
              <a:t>65</a:t>
            </a:fld>
            <a:endParaRPr lang="en-US" altLang="zh-CN" smtClean="0">
              <a:latin typeface="Arial" pitchFamily="34" charset="0"/>
            </a:endParaRPr>
          </a:p>
        </p:txBody>
      </p:sp>
      <p:sp>
        <p:nvSpPr>
          <p:cNvPr id="203780" name="Text Box 4"/>
          <p:cNvSpPr txBox="1">
            <a:spLocks noChangeArrowheads="1"/>
          </p:cNvSpPr>
          <p:nvPr/>
        </p:nvSpPr>
        <p:spPr bwMode="auto">
          <a:xfrm>
            <a:off x="111125" y="122238"/>
            <a:ext cx="3816350" cy="51911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t>2.</a:t>
            </a:r>
            <a:r>
              <a:rPr lang="zh-CN" altLang="en-US" sz="2800" b="1"/>
              <a:t>模型分析法应用举例</a:t>
            </a:r>
            <a:endParaRPr lang="zh-CN" altLang="en-US" sz="2800" b="1" baseline="-25000"/>
          </a:p>
        </p:txBody>
      </p:sp>
      <p:sp>
        <p:nvSpPr>
          <p:cNvPr id="203781" name="Text Box 5"/>
          <p:cNvSpPr txBox="1">
            <a:spLocks noChangeArrowheads="1"/>
          </p:cNvSpPr>
          <p:nvPr/>
        </p:nvSpPr>
        <p:spPr bwMode="auto">
          <a:xfrm>
            <a:off x="95250" y="727075"/>
            <a:ext cx="1735138" cy="46355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400" b="1">
                <a:solidFill>
                  <a:srgbClr val="FF0000"/>
                </a:solidFill>
                <a:latin typeface="宋体" pitchFamily="2" charset="-122"/>
              </a:rPr>
              <a:t>⑴</a:t>
            </a:r>
            <a:r>
              <a:rPr lang="zh-CN" altLang="en-US" sz="2400" b="1">
                <a:solidFill>
                  <a:srgbClr val="FF0000"/>
                </a:solidFill>
              </a:rPr>
              <a:t>整流电路</a:t>
            </a:r>
            <a:endParaRPr lang="zh-CN" altLang="en-US" sz="2400" b="1" baseline="-25000">
              <a:solidFill>
                <a:srgbClr val="FF0000"/>
              </a:solidFill>
            </a:endParaRPr>
          </a:p>
        </p:txBody>
      </p:sp>
      <p:sp>
        <p:nvSpPr>
          <p:cNvPr id="203782" name="AutoShape 6"/>
          <p:cNvSpPr>
            <a:spLocks noChangeArrowheads="1"/>
          </p:cNvSpPr>
          <p:nvPr/>
        </p:nvSpPr>
        <p:spPr bwMode="auto">
          <a:xfrm>
            <a:off x="166688" y="1285875"/>
            <a:ext cx="1525587" cy="671513"/>
          </a:xfrm>
          <a:prstGeom prst="horizontalScroll">
            <a:avLst>
              <a:gd name="adj" fmla="val 12500"/>
            </a:avLst>
          </a:prstGeom>
          <a:solidFill>
            <a:schemeClr val="accent1">
              <a:alpha val="47842"/>
            </a:schemeClr>
          </a:solidFill>
          <a:ln w="9525">
            <a:solidFill>
              <a:schemeClr val="tx1"/>
            </a:solidFill>
            <a:round/>
            <a:headEnd/>
            <a:tailEnd/>
          </a:ln>
        </p:spPr>
        <p:txBody>
          <a:bodyPr lIns="90000" tIns="46800" rIns="90000" bIns="46800" anchor="ctr">
            <a:spAutoFit/>
          </a:bodyPr>
          <a:lstStyle/>
          <a:p>
            <a:r>
              <a:rPr lang="zh-CN" altLang="en-US" sz="2800" b="1">
                <a:solidFill>
                  <a:srgbClr val="FF0000"/>
                </a:solidFill>
              </a:rPr>
              <a:t>例</a:t>
            </a:r>
            <a:r>
              <a:rPr lang="en-US" altLang="zh-CN" sz="2800" b="1">
                <a:solidFill>
                  <a:srgbClr val="FF0000"/>
                </a:solidFill>
              </a:rPr>
              <a:t>3.4.2</a:t>
            </a:r>
          </a:p>
        </p:txBody>
      </p:sp>
      <p:grpSp>
        <p:nvGrpSpPr>
          <p:cNvPr id="2" name="Group 67"/>
          <p:cNvGrpSpPr>
            <a:grpSpLocks/>
          </p:cNvGrpSpPr>
          <p:nvPr/>
        </p:nvGrpSpPr>
        <p:grpSpPr bwMode="auto">
          <a:xfrm>
            <a:off x="268288" y="2078038"/>
            <a:ext cx="2547937" cy="1793875"/>
            <a:chOff x="1245" y="954"/>
            <a:chExt cx="1605" cy="1130"/>
          </a:xfrm>
        </p:grpSpPr>
        <p:graphicFrame>
          <p:nvGraphicFramePr>
            <p:cNvPr id="28688" name="Object 9"/>
            <p:cNvGraphicFramePr>
              <a:graphicFrameLocks noChangeAspect="1"/>
            </p:cNvGraphicFramePr>
            <p:nvPr/>
          </p:nvGraphicFramePr>
          <p:xfrm>
            <a:off x="1998" y="954"/>
            <a:ext cx="172" cy="190"/>
          </p:xfrm>
          <a:graphic>
            <a:graphicData uri="http://schemas.openxmlformats.org/presentationml/2006/ole">
              <p:oleObj spid="_x0000_s28688" name="公式" r:id="rId6" imgW="152268" imgH="164957" progId="Equation.3">
                <p:embed/>
              </p:oleObj>
            </a:graphicData>
          </a:graphic>
        </p:graphicFrame>
        <p:sp>
          <p:nvSpPr>
            <p:cNvPr id="28719" name="Rectangle 10"/>
            <p:cNvSpPr>
              <a:spLocks noChangeArrowheads="1"/>
            </p:cNvSpPr>
            <p:nvPr/>
          </p:nvSpPr>
          <p:spPr bwMode="auto">
            <a:xfrm>
              <a:off x="2499" y="1536"/>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28689" name="Object 11"/>
            <p:cNvGraphicFramePr>
              <a:graphicFrameLocks noChangeAspect="1"/>
            </p:cNvGraphicFramePr>
            <p:nvPr/>
          </p:nvGraphicFramePr>
          <p:xfrm>
            <a:off x="2702" y="1347"/>
            <a:ext cx="102" cy="101"/>
          </p:xfrm>
          <a:graphic>
            <a:graphicData uri="http://schemas.openxmlformats.org/presentationml/2006/ole">
              <p:oleObj spid="_x0000_s28689" name="公式" r:id="rId7" imgW="139700" imgH="139700" progId="Equation.3">
                <p:embed/>
              </p:oleObj>
            </a:graphicData>
          </a:graphic>
        </p:graphicFrame>
        <p:graphicFrame>
          <p:nvGraphicFramePr>
            <p:cNvPr id="28690" name="Object 12"/>
            <p:cNvGraphicFramePr>
              <a:graphicFrameLocks noChangeAspect="1"/>
            </p:cNvGraphicFramePr>
            <p:nvPr/>
          </p:nvGraphicFramePr>
          <p:xfrm>
            <a:off x="2677" y="1915"/>
            <a:ext cx="173" cy="93"/>
          </p:xfrm>
          <a:graphic>
            <a:graphicData uri="http://schemas.openxmlformats.org/presentationml/2006/ole">
              <p:oleObj spid="_x0000_s28690" name="公式" r:id="rId8" imgW="139518" imgH="76101" progId="Equation.3">
                <p:embed/>
              </p:oleObj>
            </a:graphicData>
          </a:graphic>
        </p:graphicFrame>
        <p:graphicFrame>
          <p:nvGraphicFramePr>
            <p:cNvPr id="28691" name="Object 13"/>
            <p:cNvGraphicFramePr>
              <a:graphicFrameLocks noChangeAspect="1"/>
            </p:cNvGraphicFramePr>
            <p:nvPr/>
          </p:nvGraphicFramePr>
          <p:xfrm>
            <a:off x="2665" y="1550"/>
            <a:ext cx="185" cy="254"/>
          </p:xfrm>
          <a:graphic>
            <a:graphicData uri="http://schemas.openxmlformats.org/presentationml/2006/ole">
              <p:oleObj spid="_x0000_s28691" name="公式" r:id="rId9" imgW="165028" imgH="228501" progId="Equation.3">
                <p:embed/>
              </p:oleObj>
            </a:graphicData>
          </a:graphic>
        </p:graphicFrame>
        <p:grpSp>
          <p:nvGrpSpPr>
            <p:cNvPr id="28720" name="Group 18"/>
            <p:cNvGrpSpPr>
              <a:grpSpLocks/>
            </p:cNvGrpSpPr>
            <p:nvPr/>
          </p:nvGrpSpPr>
          <p:grpSpPr bwMode="auto">
            <a:xfrm rot="-5400000">
              <a:off x="1957" y="1220"/>
              <a:ext cx="271" cy="153"/>
              <a:chOff x="5065" y="1931"/>
              <a:chExt cx="304" cy="204"/>
            </a:xfrm>
          </p:grpSpPr>
          <p:sp>
            <p:nvSpPr>
              <p:cNvPr id="28735" name="AutoShape 19"/>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28736" name="Line 20"/>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28737" name="Line 21"/>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28721" name="Line 22"/>
            <p:cNvSpPr>
              <a:spLocks noChangeShapeType="1"/>
            </p:cNvSpPr>
            <p:nvPr/>
          </p:nvSpPr>
          <p:spPr bwMode="auto">
            <a:xfrm>
              <a:off x="1587" y="1296"/>
              <a:ext cx="429" cy="0"/>
            </a:xfrm>
            <a:prstGeom prst="line">
              <a:avLst/>
            </a:prstGeom>
            <a:noFill/>
            <a:ln w="12700">
              <a:solidFill>
                <a:schemeClr val="tx1"/>
              </a:solidFill>
              <a:round/>
              <a:headEnd/>
              <a:tailEnd/>
            </a:ln>
          </p:spPr>
          <p:txBody>
            <a:bodyPr/>
            <a:lstStyle/>
            <a:p>
              <a:endParaRPr lang="zh-CN" altLang="en-US"/>
            </a:p>
          </p:txBody>
        </p:sp>
        <p:sp>
          <p:nvSpPr>
            <p:cNvPr id="28722" name="Line 23"/>
            <p:cNvSpPr>
              <a:spLocks noChangeShapeType="1"/>
            </p:cNvSpPr>
            <p:nvPr/>
          </p:nvSpPr>
          <p:spPr bwMode="auto">
            <a:xfrm>
              <a:off x="1588" y="2058"/>
              <a:ext cx="1168" cy="0"/>
            </a:xfrm>
            <a:prstGeom prst="line">
              <a:avLst/>
            </a:prstGeom>
            <a:noFill/>
            <a:ln w="12700">
              <a:solidFill>
                <a:schemeClr val="tx1"/>
              </a:solidFill>
              <a:round/>
              <a:headEnd/>
              <a:tailEnd/>
            </a:ln>
          </p:spPr>
          <p:txBody>
            <a:bodyPr/>
            <a:lstStyle/>
            <a:p>
              <a:endParaRPr lang="zh-CN" altLang="en-US"/>
            </a:p>
          </p:txBody>
        </p:sp>
        <p:sp>
          <p:nvSpPr>
            <p:cNvPr id="28723" name="Line 24"/>
            <p:cNvSpPr>
              <a:spLocks noChangeShapeType="1"/>
            </p:cNvSpPr>
            <p:nvPr/>
          </p:nvSpPr>
          <p:spPr bwMode="auto">
            <a:xfrm>
              <a:off x="2171" y="1296"/>
              <a:ext cx="585" cy="0"/>
            </a:xfrm>
            <a:prstGeom prst="line">
              <a:avLst/>
            </a:prstGeom>
            <a:noFill/>
            <a:ln w="12700">
              <a:solidFill>
                <a:schemeClr val="tx1"/>
              </a:solidFill>
              <a:round/>
              <a:headEnd/>
              <a:tailEnd/>
            </a:ln>
          </p:spPr>
          <p:txBody>
            <a:bodyPr/>
            <a:lstStyle/>
            <a:p>
              <a:endParaRPr lang="zh-CN" altLang="en-US"/>
            </a:p>
          </p:txBody>
        </p:sp>
        <p:graphicFrame>
          <p:nvGraphicFramePr>
            <p:cNvPr id="28692" name="Object 27"/>
            <p:cNvGraphicFramePr>
              <a:graphicFrameLocks noChangeAspect="1"/>
            </p:cNvGraphicFramePr>
            <p:nvPr/>
          </p:nvGraphicFramePr>
          <p:xfrm>
            <a:off x="2296" y="1564"/>
            <a:ext cx="187" cy="190"/>
          </p:xfrm>
          <a:graphic>
            <a:graphicData uri="http://schemas.openxmlformats.org/presentationml/2006/ole">
              <p:oleObj spid="_x0000_s28692" name="公式" r:id="rId10" imgW="164885" imgH="164885" progId="Equation.3">
                <p:embed/>
              </p:oleObj>
            </a:graphicData>
          </a:graphic>
        </p:graphicFrame>
        <p:sp>
          <p:nvSpPr>
            <p:cNvPr id="28724" name="Line 29"/>
            <p:cNvSpPr>
              <a:spLocks noChangeShapeType="1"/>
            </p:cNvSpPr>
            <p:nvPr/>
          </p:nvSpPr>
          <p:spPr bwMode="auto">
            <a:xfrm>
              <a:off x="1584" y="1296"/>
              <a:ext cx="0" cy="762"/>
            </a:xfrm>
            <a:prstGeom prst="line">
              <a:avLst/>
            </a:prstGeom>
            <a:noFill/>
            <a:ln w="12700">
              <a:solidFill>
                <a:schemeClr val="tx1"/>
              </a:solidFill>
              <a:round/>
              <a:headEnd/>
              <a:tailEnd/>
            </a:ln>
          </p:spPr>
          <p:txBody>
            <a:bodyPr/>
            <a:lstStyle/>
            <a:p>
              <a:endParaRPr lang="zh-CN" altLang="en-US"/>
            </a:p>
          </p:txBody>
        </p:sp>
        <p:grpSp>
          <p:nvGrpSpPr>
            <p:cNvPr id="28725" name="Group 30"/>
            <p:cNvGrpSpPr>
              <a:grpSpLocks/>
            </p:cNvGrpSpPr>
            <p:nvPr/>
          </p:nvGrpSpPr>
          <p:grpSpPr bwMode="auto">
            <a:xfrm>
              <a:off x="1245" y="1474"/>
              <a:ext cx="475" cy="373"/>
              <a:chOff x="525" y="1177"/>
              <a:chExt cx="475" cy="373"/>
            </a:xfrm>
          </p:grpSpPr>
          <p:graphicFrame>
            <p:nvGraphicFramePr>
              <p:cNvPr id="28693" name="Object 31"/>
              <p:cNvGraphicFramePr>
                <a:graphicFrameLocks noChangeAspect="1"/>
              </p:cNvGraphicFramePr>
              <p:nvPr/>
            </p:nvGraphicFramePr>
            <p:xfrm>
              <a:off x="653" y="1177"/>
              <a:ext cx="93" cy="94"/>
            </p:xfrm>
            <a:graphic>
              <a:graphicData uri="http://schemas.openxmlformats.org/presentationml/2006/ole">
                <p:oleObj spid="_x0000_s28693" name="公式" r:id="rId11" imgW="139680" imgH="139680" progId="Equation.3">
                  <p:embed/>
                </p:oleObj>
              </a:graphicData>
            </a:graphic>
          </p:graphicFrame>
          <p:graphicFrame>
            <p:nvGraphicFramePr>
              <p:cNvPr id="28694" name="Object 32"/>
              <p:cNvGraphicFramePr>
                <a:graphicFrameLocks noChangeAspect="1"/>
              </p:cNvGraphicFramePr>
              <p:nvPr/>
            </p:nvGraphicFramePr>
            <p:xfrm>
              <a:off x="619" y="1461"/>
              <a:ext cx="158" cy="89"/>
            </p:xfrm>
            <a:graphic>
              <a:graphicData uri="http://schemas.openxmlformats.org/presentationml/2006/ole">
                <p:oleObj spid="_x0000_s28694" name="公式" r:id="rId12" imgW="139680" imgH="75960" progId="Equation.3">
                  <p:embed/>
                </p:oleObj>
              </a:graphicData>
            </a:graphic>
          </p:graphicFrame>
          <p:graphicFrame>
            <p:nvGraphicFramePr>
              <p:cNvPr id="28695" name="Object 33"/>
              <p:cNvGraphicFramePr>
                <a:graphicFrameLocks noChangeAspect="1"/>
              </p:cNvGraphicFramePr>
              <p:nvPr/>
            </p:nvGraphicFramePr>
            <p:xfrm>
              <a:off x="525" y="1227"/>
              <a:ext cx="186" cy="254"/>
            </p:xfrm>
            <a:graphic>
              <a:graphicData uri="http://schemas.openxmlformats.org/presentationml/2006/ole">
                <p:oleObj spid="_x0000_s28695" name="公式" r:id="rId13" imgW="165028" imgH="228501" progId="Equation.3">
                  <p:embed/>
                </p:oleObj>
              </a:graphicData>
            </a:graphic>
          </p:graphicFrame>
          <p:grpSp>
            <p:nvGrpSpPr>
              <p:cNvPr id="28732" name="Group 34"/>
              <p:cNvGrpSpPr>
                <a:grpSpLocks/>
              </p:cNvGrpSpPr>
              <p:nvPr/>
            </p:nvGrpSpPr>
            <p:grpSpPr bwMode="auto">
              <a:xfrm>
                <a:off x="731" y="1220"/>
                <a:ext cx="269" cy="268"/>
                <a:chOff x="144" y="3216"/>
                <a:chExt cx="240" cy="240"/>
              </a:xfrm>
            </p:grpSpPr>
            <p:sp>
              <p:nvSpPr>
                <p:cNvPr id="28733" name="Oval 35"/>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28734" name="Line 36"/>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sp>
          <p:nvSpPr>
            <p:cNvPr id="28726" name="Line 37"/>
            <p:cNvSpPr>
              <a:spLocks noChangeShapeType="1"/>
            </p:cNvSpPr>
            <p:nvPr/>
          </p:nvSpPr>
          <p:spPr bwMode="auto">
            <a:xfrm>
              <a:off x="2550" y="1296"/>
              <a:ext cx="0" cy="229"/>
            </a:xfrm>
            <a:prstGeom prst="line">
              <a:avLst/>
            </a:prstGeom>
            <a:noFill/>
            <a:ln w="12700">
              <a:solidFill>
                <a:schemeClr val="tx1"/>
              </a:solidFill>
              <a:round/>
              <a:headEnd/>
              <a:tailEnd/>
            </a:ln>
          </p:spPr>
          <p:txBody>
            <a:bodyPr/>
            <a:lstStyle/>
            <a:p>
              <a:endParaRPr lang="zh-CN" altLang="en-US"/>
            </a:p>
          </p:txBody>
        </p:sp>
        <p:sp>
          <p:nvSpPr>
            <p:cNvPr id="28727" name="Line 38"/>
            <p:cNvSpPr>
              <a:spLocks noChangeShapeType="1"/>
            </p:cNvSpPr>
            <p:nvPr/>
          </p:nvSpPr>
          <p:spPr bwMode="auto">
            <a:xfrm>
              <a:off x="2550" y="1804"/>
              <a:ext cx="0" cy="254"/>
            </a:xfrm>
            <a:prstGeom prst="line">
              <a:avLst/>
            </a:prstGeom>
            <a:noFill/>
            <a:ln w="12700">
              <a:solidFill>
                <a:schemeClr val="tx1"/>
              </a:solidFill>
              <a:round/>
              <a:headEnd/>
              <a:tailEnd/>
            </a:ln>
          </p:spPr>
          <p:txBody>
            <a:bodyPr/>
            <a:lstStyle/>
            <a:p>
              <a:endParaRPr lang="zh-CN" altLang="en-US"/>
            </a:p>
          </p:txBody>
        </p:sp>
        <p:sp>
          <p:nvSpPr>
            <p:cNvPr id="28728" name="AutoShape 44"/>
            <p:cNvSpPr>
              <a:spLocks noChangeArrowheads="1"/>
            </p:cNvSpPr>
            <p:nvPr/>
          </p:nvSpPr>
          <p:spPr bwMode="auto">
            <a:xfrm>
              <a:off x="2526" y="202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28729" name="AutoShape 45"/>
            <p:cNvSpPr>
              <a:spLocks noChangeArrowheads="1"/>
            </p:cNvSpPr>
            <p:nvPr/>
          </p:nvSpPr>
          <p:spPr bwMode="auto">
            <a:xfrm>
              <a:off x="2526" y="1279"/>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28730" name="AutoShape 65"/>
            <p:cNvSpPr>
              <a:spLocks noChangeArrowheads="1"/>
            </p:cNvSpPr>
            <p:nvPr/>
          </p:nvSpPr>
          <p:spPr bwMode="auto">
            <a:xfrm>
              <a:off x="2719" y="1266"/>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28731" name="AutoShape 66"/>
            <p:cNvSpPr>
              <a:spLocks noChangeArrowheads="1"/>
            </p:cNvSpPr>
            <p:nvPr/>
          </p:nvSpPr>
          <p:spPr bwMode="auto">
            <a:xfrm>
              <a:off x="2728" y="202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pSp>
      <p:grpSp>
        <p:nvGrpSpPr>
          <p:cNvPr id="6" name="Group 99"/>
          <p:cNvGrpSpPr>
            <a:grpSpLocks/>
          </p:cNvGrpSpPr>
          <p:nvPr/>
        </p:nvGrpSpPr>
        <p:grpSpPr bwMode="auto">
          <a:xfrm>
            <a:off x="3335338" y="1250950"/>
            <a:ext cx="5484812" cy="2095500"/>
            <a:chOff x="2101" y="788"/>
            <a:chExt cx="3455" cy="1320"/>
          </a:xfrm>
        </p:grpSpPr>
        <p:sp>
          <p:nvSpPr>
            <p:cNvPr id="28713" name="Line 69"/>
            <p:cNvSpPr>
              <a:spLocks noChangeShapeType="1"/>
            </p:cNvSpPr>
            <p:nvPr/>
          </p:nvSpPr>
          <p:spPr bwMode="auto">
            <a:xfrm flipV="1">
              <a:off x="2326" y="889"/>
              <a:ext cx="0" cy="1219"/>
            </a:xfrm>
            <a:prstGeom prst="line">
              <a:avLst/>
            </a:prstGeom>
            <a:noFill/>
            <a:ln w="12700">
              <a:solidFill>
                <a:schemeClr val="tx1"/>
              </a:solidFill>
              <a:round/>
              <a:headEnd/>
              <a:tailEnd type="triangle" w="med" len="med"/>
            </a:ln>
          </p:spPr>
          <p:txBody>
            <a:bodyPr/>
            <a:lstStyle/>
            <a:p>
              <a:endParaRPr lang="zh-CN" altLang="en-US"/>
            </a:p>
          </p:txBody>
        </p:sp>
        <p:sp>
          <p:nvSpPr>
            <p:cNvPr id="28714" name="Line 70"/>
            <p:cNvSpPr>
              <a:spLocks noChangeShapeType="1"/>
            </p:cNvSpPr>
            <p:nvPr/>
          </p:nvSpPr>
          <p:spPr bwMode="auto">
            <a:xfrm>
              <a:off x="2322" y="1604"/>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8681" name="Object 76"/>
            <p:cNvGraphicFramePr>
              <a:graphicFrameLocks noChangeAspect="1"/>
            </p:cNvGraphicFramePr>
            <p:nvPr/>
          </p:nvGraphicFramePr>
          <p:xfrm>
            <a:off x="2826" y="1677"/>
            <a:ext cx="203" cy="164"/>
          </p:xfrm>
          <a:graphic>
            <a:graphicData uri="http://schemas.openxmlformats.org/presentationml/2006/ole">
              <p:oleObj spid="_x0000_s28681" name="公式" r:id="rId14" imgW="152334" imgH="139639" progId="Equation.3">
                <p:embed/>
              </p:oleObj>
            </a:graphicData>
          </a:graphic>
        </p:graphicFrame>
        <p:sp>
          <p:nvSpPr>
            <p:cNvPr id="28715" name="Freeform 80"/>
            <p:cNvSpPr>
              <a:spLocks/>
            </p:cNvSpPr>
            <p:nvPr/>
          </p:nvSpPr>
          <p:spPr bwMode="auto">
            <a:xfrm>
              <a:off x="2327" y="1183"/>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28716" name="Freeform 81"/>
            <p:cNvSpPr>
              <a:spLocks/>
            </p:cNvSpPr>
            <p:nvPr/>
          </p:nvSpPr>
          <p:spPr bwMode="auto">
            <a:xfrm rot="10800000">
              <a:off x="3006" y="1604"/>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28717" name="Freeform 82"/>
            <p:cNvSpPr>
              <a:spLocks/>
            </p:cNvSpPr>
            <p:nvPr/>
          </p:nvSpPr>
          <p:spPr bwMode="auto">
            <a:xfrm>
              <a:off x="3686" y="1183"/>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28682" name="Object 92"/>
            <p:cNvGraphicFramePr>
              <a:graphicFrameLocks noChangeAspect="1"/>
            </p:cNvGraphicFramePr>
            <p:nvPr/>
          </p:nvGraphicFramePr>
          <p:xfrm>
            <a:off x="3614" y="1627"/>
            <a:ext cx="304" cy="209"/>
          </p:xfrm>
          <a:graphic>
            <a:graphicData uri="http://schemas.openxmlformats.org/presentationml/2006/ole">
              <p:oleObj spid="_x0000_s28682" name="公式" r:id="rId15" imgW="228402" imgH="177646" progId="Equation.3">
                <p:embed/>
              </p:oleObj>
            </a:graphicData>
          </a:graphic>
        </p:graphicFrame>
        <p:sp>
          <p:nvSpPr>
            <p:cNvPr id="28718" name="Freeform 93"/>
            <p:cNvSpPr>
              <a:spLocks/>
            </p:cNvSpPr>
            <p:nvPr/>
          </p:nvSpPr>
          <p:spPr bwMode="auto">
            <a:xfrm rot="10800000">
              <a:off x="4362" y="1604"/>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28683" name="Object 94"/>
            <p:cNvGraphicFramePr>
              <a:graphicFrameLocks noChangeAspect="1"/>
            </p:cNvGraphicFramePr>
            <p:nvPr/>
          </p:nvGraphicFramePr>
          <p:xfrm>
            <a:off x="2136" y="1622"/>
            <a:ext cx="220" cy="208"/>
          </p:xfrm>
          <a:graphic>
            <a:graphicData uri="http://schemas.openxmlformats.org/presentationml/2006/ole">
              <p:oleObj spid="_x0000_s28683" name="公式" r:id="rId16" imgW="164814" imgH="177492" progId="Equation.3">
                <p:embed/>
              </p:oleObj>
            </a:graphicData>
          </a:graphic>
        </p:graphicFrame>
        <p:graphicFrame>
          <p:nvGraphicFramePr>
            <p:cNvPr id="28684" name="Object 95"/>
            <p:cNvGraphicFramePr>
              <a:graphicFrameLocks noChangeAspect="1"/>
            </p:cNvGraphicFramePr>
            <p:nvPr/>
          </p:nvGraphicFramePr>
          <p:xfrm>
            <a:off x="2101" y="788"/>
            <a:ext cx="220" cy="269"/>
          </p:xfrm>
          <a:graphic>
            <a:graphicData uri="http://schemas.openxmlformats.org/presentationml/2006/ole">
              <p:oleObj spid="_x0000_s28684" name="公式" r:id="rId17" imgW="165028" imgH="228501" progId="Equation.3">
                <p:embed/>
              </p:oleObj>
            </a:graphicData>
          </a:graphic>
        </p:graphicFrame>
        <p:graphicFrame>
          <p:nvGraphicFramePr>
            <p:cNvPr id="28685" name="Object 96"/>
            <p:cNvGraphicFramePr>
              <a:graphicFrameLocks noChangeAspect="1"/>
            </p:cNvGraphicFramePr>
            <p:nvPr/>
          </p:nvGraphicFramePr>
          <p:xfrm>
            <a:off x="4160" y="1627"/>
            <a:ext cx="304" cy="209"/>
          </p:xfrm>
          <a:graphic>
            <a:graphicData uri="http://schemas.openxmlformats.org/presentationml/2006/ole">
              <p:oleObj spid="_x0000_s28685" name="公式" r:id="rId18" imgW="228402" imgH="177646" progId="Equation.3">
                <p:embed/>
              </p:oleObj>
            </a:graphicData>
          </a:graphic>
        </p:graphicFrame>
        <p:graphicFrame>
          <p:nvGraphicFramePr>
            <p:cNvPr id="28686" name="Object 97"/>
            <p:cNvGraphicFramePr>
              <a:graphicFrameLocks noChangeAspect="1"/>
            </p:cNvGraphicFramePr>
            <p:nvPr/>
          </p:nvGraphicFramePr>
          <p:xfrm>
            <a:off x="4973" y="1621"/>
            <a:ext cx="304" cy="209"/>
          </p:xfrm>
          <a:graphic>
            <a:graphicData uri="http://schemas.openxmlformats.org/presentationml/2006/ole">
              <p:oleObj spid="_x0000_s28686" name="公式" r:id="rId19" imgW="228402" imgH="177646" progId="Equation.3">
                <p:embed/>
              </p:oleObj>
            </a:graphicData>
          </a:graphic>
        </p:graphicFrame>
        <p:graphicFrame>
          <p:nvGraphicFramePr>
            <p:cNvPr id="28687" name="Object 98"/>
            <p:cNvGraphicFramePr>
              <a:graphicFrameLocks noChangeAspect="1"/>
            </p:cNvGraphicFramePr>
            <p:nvPr/>
          </p:nvGraphicFramePr>
          <p:xfrm>
            <a:off x="5285" y="1627"/>
            <a:ext cx="271" cy="194"/>
          </p:xfrm>
          <a:graphic>
            <a:graphicData uri="http://schemas.openxmlformats.org/presentationml/2006/ole">
              <p:oleObj spid="_x0000_s28687" name="公式" r:id="rId20" imgW="203024" imgH="164957" progId="Equation.3">
                <p:embed/>
              </p:oleObj>
            </a:graphicData>
          </a:graphic>
        </p:graphicFrame>
      </p:grpSp>
      <p:sp>
        <p:nvSpPr>
          <p:cNvPr id="203880" name="Freeform 104"/>
          <p:cNvSpPr>
            <a:spLocks/>
          </p:cNvSpPr>
          <p:nvPr/>
        </p:nvSpPr>
        <p:spPr bwMode="auto">
          <a:xfrm>
            <a:off x="3694113" y="4097338"/>
            <a:ext cx="1077912" cy="668337"/>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203882" name="Freeform 106"/>
          <p:cNvSpPr>
            <a:spLocks/>
          </p:cNvSpPr>
          <p:nvPr/>
        </p:nvSpPr>
        <p:spPr bwMode="auto">
          <a:xfrm>
            <a:off x="5851525" y="4097338"/>
            <a:ext cx="1079500" cy="668337"/>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pSp>
        <p:nvGrpSpPr>
          <p:cNvPr id="7" name="Group 138"/>
          <p:cNvGrpSpPr>
            <a:grpSpLocks/>
          </p:cNvGrpSpPr>
          <p:nvPr/>
        </p:nvGrpSpPr>
        <p:grpSpPr bwMode="auto">
          <a:xfrm>
            <a:off x="3309938" y="3470275"/>
            <a:ext cx="5510212" cy="2095500"/>
            <a:chOff x="2085" y="2186"/>
            <a:chExt cx="3471" cy="1320"/>
          </a:xfrm>
        </p:grpSpPr>
        <p:sp>
          <p:nvSpPr>
            <p:cNvPr id="28710" name="Line 101"/>
            <p:cNvSpPr>
              <a:spLocks noChangeShapeType="1"/>
            </p:cNvSpPr>
            <p:nvPr/>
          </p:nvSpPr>
          <p:spPr bwMode="auto">
            <a:xfrm flipV="1">
              <a:off x="2326" y="2287"/>
              <a:ext cx="0" cy="1219"/>
            </a:xfrm>
            <a:prstGeom prst="line">
              <a:avLst/>
            </a:prstGeom>
            <a:noFill/>
            <a:ln w="12700">
              <a:solidFill>
                <a:schemeClr val="tx1"/>
              </a:solidFill>
              <a:round/>
              <a:headEnd/>
              <a:tailEnd type="triangle" w="med" len="med"/>
            </a:ln>
          </p:spPr>
          <p:txBody>
            <a:bodyPr/>
            <a:lstStyle/>
            <a:p>
              <a:endParaRPr lang="zh-CN" altLang="en-US"/>
            </a:p>
          </p:txBody>
        </p:sp>
        <p:sp>
          <p:nvSpPr>
            <p:cNvPr id="28711" name="Line 102"/>
            <p:cNvSpPr>
              <a:spLocks noChangeShapeType="1"/>
            </p:cNvSpPr>
            <p:nvPr/>
          </p:nvSpPr>
          <p:spPr bwMode="auto">
            <a:xfrm>
              <a:off x="2322" y="3002"/>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8674" name="Object 103"/>
            <p:cNvGraphicFramePr>
              <a:graphicFrameLocks noChangeAspect="1"/>
            </p:cNvGraphicFramePr>
            <p:nvPr/>
          </p:nvGraphicFramePr>
          <p:xfrm>
            <a:off x="2826" y="3075"/>
            <a:ext cx="203" cy="164"/>
          </p:xfrm>
          <a:graphic>
            <a:graphicData uri="http://schemas.openxmlformats.org/presentationml/2006/ole">
              <p:oleObj spid="_x0000_s28674" name="公式" r:id="rId21" imgW="152334" imgH="139639" progId="Equation.3">
                <p:embed/>
              </p:oleObj>
            </a:graphicData>
          </a:graphic>
        </p:graphicFrame>
        <p:graphicFrame>
          <p:nvGraphicFramePr>
            <p:cNvPr id="28675" name="Object 107"/>
            <p:cNvGraphicFramePr>
              <a:graphicFrameLocks noChangeAspect="1"/>
            </p:cNvGraphicFramePr>
            <p:nvPr/>
          </p:nvGraphicFramePr>
          <p:xfrm>
            <a:off x="3614" y="3025"/>
            <a:ext cx="304" cy="209"/>
          </p:xfrm>
          <a:graphic>
            <a:graphicData uri="http://schemas.openxmlformats.org/presentationml/2006/ole">
              <p:oleObj spid="_x0000_s28675" name="公式" r:id="rId22" imgW="228402" imgH="177646" progId="Equation.3">
                <p:embed/>
              </p:oleObj>
            </a:graphicData>
          </a:graphic>
        </p:graphicFrame>
        <p:graphicFrame>
          <p:nvGraphicFramePr>
            <p:cNvPr id="28676" name="Object 109"/>
            <p:cNvGraphicFramePr>
              <a:graphicFrameLocks noChangeAspect="1"/>
            </p:cNvGraphicFramePr>
            <p:nvPr/>
          </p:nvGraphicFramePr>
          <p:xfrm>
            <a:off x="2136" y="3020"/>
            <a:ext cx="220" cy="208"/>
          </p:xfrm>
          <a:graphic>
            <a:graphicData uri="http://schemas.openxmlformats.org/presentationml/2006/ole">
              <p:oleObj spid="_x0000_s28676" name="公式" r:id="rId23" imgW="164814" imgH="177492" progId="Equation.3">
                <p:embed/>
              </p:oleObj>
            </a:graphicData>
          </a:graphic>
        </p:graphicFrame>
        <p:graphicFrame>
          <p:nvGraphicFramePr>
            <p:cNvPr id="28677" name="Object 110"/>
            <p:cNvGraphicFramePr>
              <a:graphicFrameLocks noChangeAspect="1"/>
            </p:cNvGraphicFramePr>
            <p:nvPr/>
          </p:nvGraphicFramePr>
          <p:xfrm>
            <a:off x="2085" y="2186"/>
            <a:ext cx="253" cy="269"/>
          </p:xfrm>
          <a:graphic>
            <a:graphicData uri="http://schemas.openxmlformats.org/presentationml/2006/ole">
              <p:oleObj spid="_x0000_s28677" name="公式" r:id="rId24" imgW="190500" imgH="228600" progId="Equation.3">
                <p:embed/>
              </p:oleObj>
            </a:graphicData>
          </a:graphic>
        </p:graphicFrame>
        <p:graphicFrame>
          <p:nvGraphicFramePr>
            <p:cNvPr id="28678" name="Object 111"/>
            <p:cNvGraphicFramePr>
              <a:graphicFrameLocks noChangeAspect="1"/>
            </p:cNvGraphicFramePr>
            <p:nvPr/>
          </p:nvGraphicFramePr>
          <p:xfrm>
            <a:off x="4160" y="3025"/>
            <a:ext cx="304" cy="209"/>
          </p:xfrm>
          <a:graphic>
            <a:graphicData uri="http://schemas.openxmlformats.org/presentationml/2006/ole">
              <p:oleObj spid="_x0000_s28678" name="公式" r:id="rId25" imgW="228402" imgH="177646" progId="Equation.3">
                <p:embed/>
              </p:oleObj>
            </a:graphicData>
          </a:graphic>
        </p:graphicFrame>
        <p:graphicFrame>
          <p:nvGraphicFramePr>
            <p:cNvPr id="28679" name="Object 112"/>
            <p:cNvGraphicFramePr>
              <a:graphicFrameLocks noChangeAspect="1"/>
            </p:cNvGraphicFramePr>
            <p:nvPr/>
          </p:nvGraphicFramePr>
          <p:xfrm>
            <a:off x="4973" y="3019"/>
            <a:ext cx="304" cy="209"/>
          </p:xfrm>
          <a:graphic>
            <a:graphicData uri="http://schemas.openxmlformats.org/presentationml/2006/ole">
              <p:oleObj spid="_x0000_s28679" name="公式" r:id="rId26" imgW="228402" imgH="177646" progId="Equation.3">
                <p:embed/>
              </p:oleObj>
            </a:graphicData>
          </a:graphic>
        </p:graphicFrame>
        <p:graphicFrame>
          <p:nvGraphicFramePr>
            <p:cNvPr id="28680" name="Object 113"/>
            <p:cNvGraphicFramePr>
              <a:graphicFrameLocks noChangeAspect="1"/>
            </p:cNvGraphicFramePr>
            <p:nvPr/>
          </p:nvGraphicFramePr>
          <p:xfrm>
            <a:off x="5285" y="3025"/>
            <a:ext cx="271" cy="194"/>
          </p:xfrm>
          <a:graphic>
            <a:graphicData uri="http://schemas.openxmlformats.org/presentationml/2006/ole">
              <p:oleObj spid="_x0000_s28680" name="公式" r:id="rId27" imgW="203024" imgH="164957" progId="Equation.3">
                <p:embed/>
              </p:oleObj>
            </a:graphicData>
          </a:graphic>
        </p:graphicFrame>
        <p:sp>
          <p:nvSpPr>
            <p:cNvPr id="28712" name="Line 130"/>
            <p:cNvSpPr>
              <a:spLocks noChangeShapeType="1"/>
            </p:cNvSpPr>
            <p:nvPr/>
          </p:nvSpPr>
          <p:spPr bwMode="auto">
            <a:xfrm flipV="1">
              <a:off x="5039" y="2922"/>
              <a:ext cx="0" cy="76"/>
            </a:xfrm>
            <a:prstGeom prst="line">
              <a:avLst/>
            </a:prstGeom>
            <a:noFill/>
            <a:ln w="25400">
              <a:solidFill>
                <a:schemeClr val="tx1"/>
              </a:solidFill>
              <a:round/>
              <a:headEnd/>
              <a:tailEnd/>
            </a:ln>
          </p:spPr>
          <p:txBody>
            <a:bodyPr/>
            <a:lstStyle/>
            <a:p>
              <a:endParaRPr lang="zh-CN" altLang="en-US"/>
            </a:p>
          </p:txBody>
        </p:sp>
      </p:grpSp>
      <p:sp>
        <p:nvSpPr>
          <p:cNvPr id="203915" name="Text Box 139"/>
          <p:cNvSpPr txBox="1">
            <a:spLocks noChangeArrowheads="1"/>
          </p:cNvSpPr>
          <p:nvPr/>
        </p:nvSpPr>
        <p:spPr bwMode="auto">
          <a:xfrm>
            <a:off x="95250" y="4181475"/>
            <a:ext cx="2863850"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正半周时，</a:t>
            </a:r>
            <a:r>
              <a:rPr lang="en-US" altLang="zh-CN" sz="2400" b="1"/>
              <a:t>D</a:t>
            </a:r>
            <a:r>
              <a:rPr lang="zh-CN" altLang="en-US" sz="2400" b="1"/>
              <a:t>导通；</a:t>
            </a:r>
          </a:p>
        </p:txBody>
      </p:sp>
      <p:sp>
        <p:nvSpPr>
          <p:cNvPr id="203916" name="Text Box 140"/>
          <p:cNvSpPr txBox="1">
            <a:spLocks noChangeArrowheads="1"/>
          </p:cNvSpPr>
          <p:nvPr/>
        </p:nvSpPr>
        <p:spPr bwMode="auto">
          <a:xfrm>
            <a:off x="95250" y="4879975"/>
            <a:ext cx="2863850"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负半周时，</a:t>
            </a:r>
            <a:r>
              <a:rPr lang="en-US" altLang="zh-CN" sz="2400" b="1"/>
              <a:t>D</a:t>
            </a:r>
            <a:r>
              <a:rPr lang="zh-CN" altLang="en-US" sz="2400" b="1"/>
              <a:t>截止；</a:t>
            </a:r>
          </a:p>
        </p:txBody>
      </p:sp>
      <p:sp>
        <p:nvSpPr>
          <p:cNvPr id="203917" name="Text Box 141"/>
          <p:cNvSpPr txBox="1">
            <a:spLocks noChangeArrowheads="1"/>
          </p:cNvSpPr>
          <p:nvPr/>
        </p:nvSpPr>
        <p:spPr bwMode="auto">
          <a:xfrm>
            <a:off x="5257800" y="5532438"/>
            <a:ext cx="128905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半波整流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blinds(horizontal)">
                                      <p:cBhvr>
                                        <p:cTn id="7" dur="500"/>
                                        <p:tgtEl>
                                          <p:spTgt spid="203780"/>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3781"/>
                                        </p:tgtEl>
                                        <p:attrNameLst>
                                          <p:attrName>style.visibility</p:attrName>
                                        </p:attrNameLst>
                                      </p:cBhvr>
                                      <p:to>
                                        <p:strVal val="visible"/>
                                      </p:to>
                                    </p:set>
                                    <p:animEffect transition="in" filter="blinds(horizontal)">
                                      <p:cBhvr>
                                        <p:cTn id="12" dur="500"/>
                                        <p:tgtEl>
                                          <p:spTgt spid="203781"/>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3782"/>
                                        </p:tgtEl>
                                        <p:attrNameLst>
                                          <p:attrName>style.visibility</p:attrName>
                                        </p:attrNameLst>
                                      </p:cBhvr>
                                      <p:to>
                                        <p:strVal val="visible"/>
                                      </p:to>
                                    </p:set>
                                    <p:animEffect transition="in" filter="blinds(horizontal)">
                                      <p:cBhvr>
                                        <p:cTn id="17" dur="500"/>
                                        <p:tgtEl>
                                          <p:spTgt spid="203782"/>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subTnLst>
                                    <p:audio>
                                      <p:cMediaNode>
                                        <p:cTn display="0" masterRel="sameClick">
                                          <p:stCondLst>
                                            <p:cond evt="begin" delay="0">
                                              <p:tn val="20"/>
                                            </p:cond>
                                          </p:stCondLst>
                                          <p:endCondLst>
                                            <p:cond evt="onStopAudio" delay="0">
                                              <p:tgtEl>
                                                <p:sldTgt/>
                                              </p:tgtEl>
                                            </p:cond>
                                          </p:endCondLst>
                                        </p:cTn>
                                        <p:tgtEl>
                                          <p:sndTgt r:embed="rId5" name="camera.wav" builtIn="1"/>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subTnLst>
                                    <p:audio>
                                      <p:cMediaNode>
                                        <p:cTn display="0" masterRel="sameClick">
                                          <p:stCondLst>
                                            <p:cond evt="begin" delay="0">
                                              <p:tn val="25"/>
                                            </p:cond>
                                          </p:stCondLst>
                                          <p:endCondLst>
                                            <p:cond evt="onStopAudio" delay="0">
                                              <p:tgtEl>
                                                <p:sldTgt/>
                                              </p:tgtEl>
                                            </p:cond>
                                          </p:endCondLst>
                                        </p:cTn>
                                        <p:tgtEl>
                                          <p:sndTgt r:embed="rId5" name="camera.wav" builtIn="1"/>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subTnLst>
                                    <p:audio>
                                      <p:cMediaNode>
                                        <p:cTn display="0" masterRel="sameClick">
                                          <p:stCondLst>
                                            <p:cond evt="begin" delay="0">
                                              <p:tn val="30"/>
                                            </p:cond>
                                          </p:stCondLst>
                                          <p:endCondLst>
                                            <p:cond evt="onStopAudio" delay="0">
                                              <p:tgtEl>
                                                <p:sldTgt/>
                                              </p:tgtEl>
                                            </p:cond>
                                          </p:endCondLst>
                                        </p:cTn>
                                        <p:tgtEl>
                                          <p:sndTgt r:embed="rId5" name="camera.wav" builtIn="1"/>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3915"/>
                                        </p:tgtEl>
                                        <p:attrNameLst>
                                          <p:attrName>style.visibility</p:attrName>
                                        </p:attrNameLst>
                                      </p:cBhvr>
                                      <p:to>
                                        <p:strVal val="visible"/>
                                      </p:to>
                                    </p:set>
                                    <p:animEffect transition="in" filter="blinds(horizontal)">
                                      <p:cBhvr>
                                        <p:cTn id="37" dur="500"/>
                                        <p:tgtEl>
                                          <p:spTgt spid="203915"/>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builtIn="1"/>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3880"/>
                                        </p:tgtEl>
                                        <p:attrNameLst>
                                          <p:attrName>style.visibility</p:attrName>
                                        </p:attrNameLst>
                                      </p:cBhvr>
                                      <p:to>
                                        <p:strVal val="visible"/>
                                      </p:to>
                                    </p:set>
                                    <p:animEffect transition="in" filter="blinds(horizontal)">
                                      <p:cBhvr>
                                        <p:cTn id="42" dur="500"/>
                                        <p:tgtEl>
                                          <p:spTgt spid="203880"/>
                                        </p:tgtEl>
                                      </p:cBhvr>
                                    </p:animEffect>
                                  </p:childTnLst>
                                  <p:subTnLst>
                                    <p:audio>
                                      <p:cMediaNode>
                                        <p:cTn display="0" masterRel="sameClick">
                                          <p:stCondLst>
                                            <p:cond evt="begin" delay="0">
                                              <p:tn val="40"/>
                                            </p:cond>
                                          </p:stCondLst>
                                          <p:endCondLst>
                                            <p:cond evt="onStopAudio" delay="0">
                                              <p:tgtEl>
                                                <p:sldTgt/>
                                              </p:tgtEl>
                                            </p:cond>
                                          </p:endCondLst>
                                        </p:cTn>
                                        <p:tgtEl>
                                          <p:sndTgt r:embed="rId5" name="camera.wav" builtIn="1"/>
                                        </p:tgtEl>
                                      </p:cMediaNode>
                                    </p:audio>
                                  </p:subTnLst>
                                </p:cTn>
                              </p:par>
                              <p:par>
                                <p:cTn id="43" presetID="3" presetClass="entr" presetSubtype="10" fill="hold" grpId="0" nodeType="withEffect">
                                  <p:stCondLst>
                                    <p:cond delay="0"/>
                                  </p:stCondLst>
                                  <p:childTnLst>
                                    <p:set>
                                      <p:cBhvr>
                                        <p:cTn id="44" dur="1" fill="hold">
                                          <p:stCondLst>
                                            <p:cond delay="0"/>
                                          </p:stCondLst>
                                        </p:cTn>
                                        <p:tgtEl>
                                          <p:spTgt spid="203882"/>
                                        </p:tgtEl>
                                        <p:attrNameLst>
                                          <p:attrName>style.visibility</p:attrName>
                                        </p:attrNameLst>
                                      </p:cBhvr>
                                      <p:to>
                                        <p:strVal val="visible"/>
                                      </p:to>
                                    </p:set>
                                    <p:animEffect transition="in" filter="blinds(horizontal)">
                                      <p:cBhvr>
                                        <p:cTn id="45" dur="500"/>
                                        <p:tgtEl>
                                          <p:spTgt spid="203882"/>
                                        </p:tgtEl>
                                      </p:cBhvr>
                                    </p:animEffect>
                                  </p:childTnLst>
                                  <p:subTnLst>
                                    <p:audio>
                                      <p:cMediaNode>
                                        <p:cTn display="0" masterRel="sameClick">
                                          <p:stCondLst>
                                            <p:cond evt="begin" delay="0">
                                              <p:tn val="43"/>
                                            </p:cond>
                                          </p:stCondLst>
                                          <p:endCondLst>
                                            <p:cond evt="onStopAudio" delay="0">
                                              <p:tgtEl>
                                                <p:sldTgt/>
                                              </p:tgtEl>
                                            </p:cond>
                                          </p:endCondLst>
                                        </p:cTn>
                                        <p:tgtEl>
                                          <p:sndTgt r:embed="rId5" name="camera.wav" builtIn="1"/>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03916"/>
                                        </p:tgtEl>
                                        <p:attrNameLst>
                                          <p:attrName>style.visibility</p:attrName>
                                        </p:attrNameLst>
                                      </p:cBhvr>
                                      <p:to>
                                        <p:strVal val="visible"/>
                                      </p:to>
                                    </p:set>
                                    <p:animEffect transition="in" filter="blinds(horizontal)">
                                      <p:cBhvr>
                                        <p:cTn id="50" dur="500"/>
                                        <p:tgtEl>
                                          <p:spTgt spid="203916"/>
                                        </p:tgtEl>
                                      </p:cBhvr>
                                    </p:animEffect>
                                  </p:childTnLst>
                                  <p:subTnLst>
                                    <p:audio>
                                      <p:cMediaNode>
                                        <p:cTn display="0" masterRel="sameClick">
                                          <p:stCondLst>
                                            <p:cond evt="begin" delay="0">
                                              <p:tn val="48"/>
                                            </p:cond>
                                          </p:stCondLst>
                                          <p:endCondLst>
                                            <p:cond evt="onStopAudio" delay="0">
                                              <p:tgtEl>
                                                <p:sldTgt/>
                                              </p:tgtEl>
                                            </p:cond>
                                          </p:endCondLst>
                                        </p:cTn>
                                        <p:tgtEl>
                                          <p:sndTgt r:embed="rId4" name="chimes.wav" builtIn="1"/>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03917"/>
                                        </p:tgtEl>
                                        <p:attrNameLst>
                                          <p:attrName>style.visibility</p:attrName>
                                        </p:attrNameLst>
                                      </p:cBhvr>
                                      <p:to>
                                        <p:strVal val="visible"/>
                                      </p:to>
                                    </p:set>
                                    <p:animEffect transition="in" filter="blinds(horizontal)">
                                      <p:cBhvr>
                                        <p:cTn id="55" dur="500"/>
                                        <p:tgtEl>
                                          <p:spTgt spid="203917"/>
                                        </p:tgtEl>
                                      </p:cBhvr>
                                    </p:animEffect>
                                  </p:childTnLst>
                                  <p:subTnLst>
                                    <p:audio>
                                      <p:cMediaNode>
                                        <p:cTn display="0" masterRel="sameClick">
                                          <p:stCondLst>
                                            <p:cond evt="begin" delay="0">
                                              <p:tn val="53"/>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animBg="1"/>
      <p:bldP spid="203781" grpId="0" animBg="1"/>
      <p:bldP spid="203782" grpId="0" animBg="1"/>
      <p:bldP spid="203880" grpId="0" animBg="1"/>
      <p:bldP spid="203882" grpId="0" animBg="1"/>
      <p:bldP spid="203915" grpId="0" animBg="1"/>
      <p:bldP spid="203916" grpId="0" animBg="1"/>
      <p:bldP spid="2039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3"/>
          <p:cNvSpPr txBox="1">
            <a:spLocks noChangeArrowheads="1"/>
          </p:cNvSpPr>
          <p:nvPr/>
        </p:nvSpPr>
        <p:spPr bwMode="auto">
          <a:xfrm>
            <a:off x="682625" y="1241425"/>
            <a:ext cx="7685088" cy="1790700"/>
          </a:xfrm>
          <a:prstGeom prst="rect">
            <a:avLst/>
          </a:prstGeom>
          <a:noFill/>
          <a:ln w="9525">
            <a:noFill/>
            <a:miter lim="800000"/>
            <a:headEnd/>
            <a:tailEnd/>
          </a:ln>
        </p:spPr>
        <p:txBody>
          <a:bodyPr>
            <a:spAutoFit/>
          </a:bodyPr>
          <a:lstStyle/>
          <a:p>
            <a:pPr>
              <a:lnSpc>
                <a:spcPct val="115000"/>
              </a:lnSpc>
              <a:defRPr/>
            </a:pPr>
            <a:r>
              <a:rPr lang="zh-CN" altLang="en-US" sz="2400" b="1" dirty="0">
                <a:latin typeface="+mn-ea"/>
                <a:ea typeface="+mn-ea"/>
              </a:rPr>
              <a:t>例 </a:t>
            </a:r>
            <a:r>
              <a:rPr lang="en-US" altLang="zh-CN" sz="2400" b="1" dirty="0">
                <a:latin typeface="+mn-ea"/>
                <a:ea typeface="+mn-ea"/>
              </a:rPr>
              <a:t>3.4.3 </a:t>
            </a:r>
            <a:r>
              <a:rPr lang="zh-CN" altLang="en-US" sz="2400" b="1" dirty="0">
                <a:latin typeface="+mn-ea"/>
                <a:ea typeface="+mn-ea"/>
              </a:rPr>
              <a:t>硅二极管，</a:t>
            </a:r>
            <a:r>
              <a:rPr lang="en-US" altLang="zh-CN" sz="2400" b="1" i="1" dirty="0">
                <a:latin typeface="+mn-ea"/>
                <a:ea typeface="+mn-ea"/>
              </a:rPr>
              <a:t>R </a:t>
            </a:r>
            <a:r>
              <a:rPr lang="en-US" altLang="zh-CN" sz="2400" b="1" dirty="0">
                <a:latin typeface="+mn-ea"/>
                <a:ea typeface="+mn-ea"/>
              </a:rPr>
              <a:t>= 10 k</a:t>
            </a:r>
            <a:r>
              <a:rPr lang="en-US" altLang="zh-CN" sz="2400" b="1" dirty="0">
                <a:latin typeface="+mn-ea"/>
                <a:ea typeface="+mn-ea"/>
                <a:sym typeface="Symbol" pitchFamily="18" charset="2"/>
              </a:rPr>
              <a:t></a:t>
            </a:r>
            <a:r>
              <a:rPr lang="zh-CN" altLang="en-US" sz="2400" b="1" dirty="0">
                <a:latin typeface="+mn-ea"/>
                <a:ea typeface="+mn-ea"/>
              </a:rPr>
              <a:t>，分别用二极管理想模型、恒压降模型和折线模型</a:t>
            </a:r>
            <a:r>
              <a:rPr lang="en-US" altLang="zh-CN" sz="2400" b="1" dirty="0">
                <a:latin typeface="+mn-ea"/>
                <a:ea typeface="+mn-ea"/>
              </a:rPr>
              <a:t>(</a:t>
            </a:r>
            <a:r>
              <a:rPr lang="zh-CN" altLang="en-US" sz="2000" b="1" dirty="0">
                <a:latin typeface="+mn-ea"/>
                <a:ea typeface="+mn-ea"/>
              </a:rPr>
              <a:t>设折线模型中</a:t>
            </a:r>
            <a:r>
              <a:rPr lang="en-US" altLang="zh-CN" sz="2000" b="1" dirty="0" err="1">
                <a:latin typeface="+mn-ea"/>
                <a:ea typeface="+mn-ea"/>
              </a:rPr>
              <a:t>r</a:t>
            </a:r>
            <a:r>
              <a:rPr lang="en-US" altLang="zh-CN" sz="2000" b="1" baseline="-25000" dirty="0" err="1">
                <a:latin typeface="+mn-ea"/>
                <a:ea typeface="+mn-ea"/>
              </a:rPr>
              <a:t>D</a:t>
            </a:r>
            <a:r>
              <a:rPr lang="en-US" altLang="zh-CN" sz="2000" b="1" dirty="0">
                <a:latin typeface="+mn-ea"/>
                <a:ea typeface="+mn-ea"/>
              </a:rPr>
              <a:t>=0.2k</a:t>
            </a:r>
            <a:r>
              <a:rPr lang="el-GR" altLang="zh-CN" sz="2000" b="1" dirty="0">
                <a:latin typeface="+mn-ea"/>
                <a:ea typeface="+mn-ea"/>
              </a:rPr>
              <a:t>Ω</a:t>
            </a:r>
            <a:r>
              <a:rPr lang="en-US" altLang="zh-CN" sz="2400" b="1" dirty="0">
                <a:latin typeface="+mn-ea"/>
                <a:ea typeface="+mn-ea"/>
              </a:rPr>
              <a:t>)</a:t>
            </a:r>
            <a:r>
              <a:rPr lang="zh-CN" altLang="en-US" sz="2400" b="1" dirty="0">
                <a:latin typeface="+mn-ea"/>
                <a:ea typeface="+mn-ea"/>
              </a:rPr>
              <a:t>求出：</a:t>
            </a:r>
          </a:p>
          <a:p>
            <a:pPr>
              <a:lnSpc>
                <a:spcPct val="115000"/>
              </a:lnSpc>
              <a:defRPr/>
            </a:pPr>
            <a:r>
              <a:rPr lang="zh-CN" altLang="en-US" sz="2400" b="1" dirty="0">
                <a:latin typeface="+mn-ea"/>
                <a:ea typeface="+mn-ea"/>
              </a:rPr>
              <a:t> （</a:t>
            </a:r>
            <a:r>
              <a:rPr lang="en-US" altLang="zh-CN" sz="2400" b="1" dirty="0">
                <a:latin typeface="+mn-ea"/>
                <a:ea typeface="+mn-ea"/>
              </a:rPr>
              <a:t>1</a:t>
            </a:r>
            <a:r>
              <a:rPr lang="zh-CN" altLang="en-US" sz="2400" b="1" dirty="0">
                <a:latin typeface="+mn-ea"/>
                <a:ea typeface="+mn-ea"/>
              </a:rPr>
              <a:t>）</a:t>
            </a:r>
            <a:r>
              <a:rPr lang="en-US" altLang="zh-CN" sz="2400" b="1" i="1" dirty="0">
                <a:latin typeface="+mn-ea"/>
                <a:ea typeface="+mn-ea"/>
              </a:rPr>
              <a:t>V</a:t>
            </a:r>
            <a:r>
              <a:rPr lang="en-US" altLang="zh-CN" sz="2400" b="1" baseline="-30000" dirty="0">
                <a:latin typeface="+mn-ea"/>
                <a:ea typeface="+mn-ea"/>
              </a:rPr>
              <a:t>DD </a:t>
            </a:r>
            <a:r>
              <a:rPr lang="en-US" altLang="zh-CN" sz="2400" b="1" dirty="0">
                <a:latin typeface="+mn-ea"/>
                <a:ea typeface="+mn-ea"/>
              </a:rPr>
              <a:t>= 10 V </a:t>
            </a:r>
            <a:r>
              <a:rPr lang="zh-CN" altLang="en-US" sz="2400" b="1" dirty="0">
                <a:latin typeface="+mn-ea"/>
                <a:ea typeface="+mn-ea"/>
              </a:rPr>
              <a:t>。</a:t>
            </a:r>
          </a:p>
          <a:p>
            <a:pPr>
              <a:lnSpc>
                <a:spcPct val="115000"/>
              </a:lnSpc>
              <a:defRPr/>
            </a:pPr>
            <a:r>
              <a:rPr lang="zh-CN" altLang="en-US" sz="2400" b="1" dirty="0">
                <a:latin typeface="+mn-ea"/>
                <a:ea typeface="+mn-ea"/>
              </a:rPr>
              <a:t> （</a:t>
            </a:r>
            <a:r>
              <a:rPr lang="en-US" altLang="zh-CN" sz="2400" b="1" dirty="0">
                <a:latin typeface="+mn-ea"/>
                <a:ea typeface="+mn-ea"/>
              </a:rPr>
              <a:t>2</a:t>
            </a:r>
            <a:r>
              <a:rPr lang="zh-CN" altLang="en-US" sz="2400" b="1" dirty="0">
                <a:latin typeface="+mn-ea"/>
                <a:ea typeface="+mn-ea"/>
              </a:rPr>
              <a:t>）</a:t>
            </a:r>
            <a:r>
              <a:rPr lang="en-US" altLang="zh-CN" sz="2400" b="1" i="1" dirty="0">
                <a:latin typeface="+mn-ea"/>
                <a:ea typeface="+mn-ea"/>
              </a:rPr>
              <a:t>V</a:t>
            </a:r>
            <a:r>
              <a:rPr lang="en-US" altLang="zh-CN" sz="2400" b="1" baseline="-30000" dirty="0">
                <a:latin typeface="+mn-ea"/>
                <a:ea typeface="+mn-ea"/>
              </a:rPr>
              <a:t>DD </a:t>
            </a:r>
            <a:r>
              <a:rPr lang="en-US" altLang="zh-CN" sz="2400" b="1" dirty="0">
                <a:latin typeface="+mn-ea"/>
                <a:ea typeface="+mn-ea"/>
              </a:rPr>
              <a:t>= 1 V </a:t>
            </a:r>
            <a:r>
              <a:rPr lang="zh-CN" altLang="en-US" sz="2400" b="1" dirty="0">
                <a:latin typeface="+mn-ea"/>
                <a:ea typeface="+mn-ea"/>
              </a:rPr>
              <a:t>时 </a:t>
            </a:r>
            <a:r>
              <a:rPr lang="en-US" altLang="zh-CN" sz="2400" b="1" i="1" dirty="0">
                <a:latin typeface="+mn-ea"/>
                <a:ea typeface="+mn-ea"/>
              </a:rPr>
              <a:t>I</a:t>
            </a:r>
            <a:r>
              <a:rPr lang="en-US" altLang="zh-CN" sz="2400" b="1" baseline="-30000" dirty="0">
                <a:latin typeface="+mn-ea"/>
                <a:ea typeface="+mn-ea"/>
              </a:rPr>
              <a:t>D </a:t>
            </a:r>
            <a:r>
              <a:rPr lang="zh-CN" altLang="en-US" sz="2400" b="1" dirty="0">
                <a:latin typeface="+mn-ea"/>
                <a:ea typeface="+mn-ea"/>
              </a:rPr>
              <a:t>和 </a:t>
            </a:r>
            <a:r>
              <a:rPr lang="en-US" altLang="zh-CN" sz="2400" b="1" i="1" dirty="0">
                <a:latin typeface="+mn-ea"/>
                <a:ea typeface="+mn-ea"/>
              </a:rPr>
              <a:t>V</a:t>
            </a:r>
            <a:r>
              <a:rPr lang="en-US" altLang="zh-CN" sz="2400" b="1" baseline="-30000" dirty="0">
                <a:latin typeface="+mn-ea"/>
                <a:ea typeface="+mn-ea"/>
              </a:rPr>
              <a:t>D </a:t>
            </a:r>
            <a:r>
              <a:rPr lang="zh-CN" altLang="en-US" sz="2400" b="1" dirty="0">
                <a:latin typeface="+mn-ea"/>
                <a:ea typeface="+mn-ea"/>
              </a:rPr>
              <a:t>的值。</a:t>
            </a:r>
          </a:p>
        </p:txBody>
      </p:sp>
      <p:sp>
        <p:nvSpPr>
          <p:cNvPr id="96358" name="Text Box 102"/>
          <p:cNvSpPr txBox="1">
            <a:spLocks noChangeArrowheads="1"/>
          </p:cNvSpPr>
          <p:nvPr/>
        </p:nvSpPr>
        <p:spPr bwMode="auto">
          <a:xfrm>
            <a:off x="206375" y="254000"/>
            <a:ext cx="6448425" cy="519113"/>
          </a:xfrm>
          <a:prstGeom prst="rect">
            <a:avLst/>
          </a:prstGeom>
          <a:noFill/>
          <a:ln w="9525">
            <a:noFill/>
            <a:miter lim="800000"/>
            <a:headEnd/>
            <a:tailEnd/>
          </a:ln>
        </p:spPr>
        <p:txBody>
          <a:bodyPr>
            <a:spAutoFit/>
          </a:bodyPr>
          <a:lstStyle/>
          <a:p>
            <a:pPr>
              <a:defRPr/>
            </a:pPr>
            <a:r>
              <a:rPr lang="zh-CN" altLang="en-US" sz="2800" b="1" dirty="0">
                <a:solidFill>
                  <a:srgbClr val="FF0000"/>
                </a:solidFill>
                <a:latin typeface="+mn-ea"/>
                <a:ea typeface="+mn-ea"/>
              </a:rPr>
              <a:t>（</a:t>
            </a:r>
            <a:r>
              <a:rPr lang="en-US" altLang="zh-CN" sz="2800" b="1" dirty="0">
                <a:solidFill>
                  <a:srgbClr val="FF0000"/>
                </a:solidFill>
                <a:latin typeface="+mn-ea"/>
                <a:ea typeface="+mn-ea"/>
              </a:rPr>
              <a:t>2</a:t>
            </a:r>
            <a:r>
              <a:rPr lang="zh-CN" altLang="en-US" sz="2800" b="1" dirty="0">
                <a:solidFill>
                  <a:srgbClr val="FF0000"/>
                </a:solidFill>
                <a:latin typeface="+mn-ea"/>
                <a:ea typeface="+mn-ea"/>
              </a:rPr>
              <a:t>）二极管电路的静态工作情况分析 </a:t>
            </a:r>
          </a:p>
        </p:txBody>
      </p:sp>
      <p:grpSp>
        <p:nvGrpSpPr>
          <p:cNvPr id="2" name="Group 122"/>
          <p:cNvGrpSpPr>
            <a:grpSpLocks/>
          </p:cNvGrpSpPr>
          <p:nvPr/>
        </p:nvGrpSpPr>
        <p:grpSpPr bwMode="auto">
          <a:xfrm>
            <a:off x="4900613" y="3581400"/>
            <a:ext cx="1655762" cy="1951038"/>
            <a:chOff x="2789" y="2069"/>
            <a:chExt cx="1043" cy="1229"/>
          </a:xfrm>
        </p:grpSpPr>
        <p:sp>
          <p:nvSpPr>
            <p:cNvPr id="91160" name="Rectangle 103"/>
            <p:cNvSpPr>
              <a:spLocks noChangeArrowheads="1"/>
            </p:cNvSpPr>
            <p:nvPr/>
          </p:nvSpPr>
          <p:spPr bwMode="auto">
            <a:xfrm>
              <a:off x="3061" y="2432"/>
              <a:ext cx="91" cy="182"/>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91161" name="AutoShape 104"/>
            <p:cNvSpPr>
              <a:spLocks noChangeArrowheads="1"/>
            </p:cNvSpPr>
            <p:nvPr/>
          </p:nvSpPr>
          <p:spPr bwMode="auto">
            <a:xfrm flipV="1">
              <a:off x="3016" y="2841"/>
              <a:ext cx="182" cy="181"/>
            </a:xfrm>
            <a:prstGeom prst="triangle">
              <a:avLst>
                <a:gd name="adj" fmla="val 50000"/>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91162" name="Line 105"/>
            <p:cNvSpPr>
              <a:spLocks noChangeShapeType="1"/>
            </p:cNvSpPr>
            <p:nvPr/>
          </p:nvSpPr>
          <p:spPr bwMode="auto">
            <a:xfrm>
              <a:off x="3107" y="2614"/>
              <a:ext cx="0" cy="589"/>
            </a:xfrm>
            <a:prstGeom prst="line">
              <a:avLst/>
            </a:prstGeom>
            <a:noFill/>
            <a:ln w="22225">
              <a:solidFill>
                <a:schemeClr val="tx1"/>
              </a:solidFill>
              <a:round/>
              <a:headEnd/>
              <a:tailEnd/>
            </a:ln>
          </p:spPr>
          <p:txBody>
            <a:bodyPr>
              <a:spAutoFit/>
            </a:bodyPr>
            <a:lstStyle/>
            <a:p>
              <a:endParaRPr lang="zh-CN" altLang="en-US"/>
            </a:p>
          </p:txBody>
        </p:sp>
        <p:sp>
          <p:nvSpPr>
            <p:cNvPr id="91163" name="Line 106"/>
            <p:cNvSpPr>
              <a:spLocks noChangeShapeType="1"/>
            </p:cNvSpPr>
            <p:nvPr/>
          </p:nvSpPr>
          <p:spPr bwMode="auto">
            <a:xfrm>
              <a:off x="3016" y="3203"/>
              <a:ext cx="182" cy="0"/>
            </a:xfrm>
            <a:prstGeom prst="line">
              <a:avLst/>
            </a:prstGeom>
            <a:noFill/>
            <a:ln w="22225">
              <a:solidFill>
                <a:schemeClr val="tx1"/>
              </a:solidFill>
              <a:round/>
              <a:headEnd/>
              <a:tailEnd/>
            </a:ln>
          </p:spPr>
          <p:txBody>
            <a:bodyPr>
              <a:spAutoFit/>
            </a:bodyPr>
            <a:lstStyle/>
            <a:p>
              <a:endParaRPr lang="zh-CN" altLang="en-US"/>
            </a:p>
          </p:txBody>
        </p:sp>
        <p:sp>
          <p:nvSpPr>
            <p:cNvPr id="91164" name="Line 107"/>
            <p:cNvSpPr>
              <a:spLocks noChangeShapeType="1"/>
            </p:cNvSpPr>
            <p:nvPr/>
          </p:nvSpPr>
          <p:spPr bwMode="auto">
            <a:xfrm>
              <a:off x="3016" y="3022"/>
              <a:ext cx="182" cy="0"/>
            </a:xfrm>
            <a:prstGeom prst="line">
              <a:avLst/>
            </a:prstGeom>
            <a:noFill/>
            <a:ln w="22225">
              <a:solidFill>
                <a:schemeClr val="tx1"/>
              </a:solidFill>
              <a:round/>
              <a:headEnd/>
              <a:tailEnd/>
            </a:ln>
          </p:spPr>
          <p:txBody>
            <a:bodyPr>
              <a:spAutoFit/>
            </a:bodyPr>
            <a:lstStyle/>
            <a:p>
              <a:endParaRPr lang="zh-CN" altLang="en-US"/>
            </a:p>
          </p:txBody>
        </p:sp>
        <p:sp>
          <p:nvSpPr>
            <p:cNvPr id="91165" name="Line 108"/>
            <p:cNvSpPr>
              <a:spLocks noChangeShapeType="1"/>
            </p:cNvSpPr>
            <p:nvPr/>
          </p:nvSpPr>
          <p:spPr bwMode="auto">
            <a:xfrm>
              <a:off x="3107" y="2205"/>
              <a:ext cx="0" cy="227"/>
            </a:xfrm>
            <a:prstGeom prst="line">
              <a:avLst/>
            </a:prstGeom>
            <a:noFill/>
            <a:ln w="22225">
              <a:solidFill>
                <a:schemeClr val="tx1"/>
              </a:solidFill>
              <a:round/>
              <a:headEnd/>
              <a:tailEnd/>
            </a:ln>
          </p:spPr>
          <p:txBody>
            <a:bodyPr>
              <a:spAutoFit/>
            </a:bodyPr>
            <a:lstStyle/>
            <a:p>
              <a:endParaRPr lang="zh-CN" altLang="en-US"/>
            </a:p>
          </p:txBody>
        </p:sp>
        <p:sp>
          <p:nvSpPr>
            <p:cNvPr id="91166" name="Line 109"/>
            <p:cNvSpPr>
              <a:spLocks noChangeShapeType="1"/>
            </p:cNvSpPr>
            <p:nvPr/>
          </p:nvSpPr>
          <p:spPr bwMode="auto">
            <a:xfrm>
              <a:off x="3107" y="2704"/>
              <a:ext cx="363" cy="0"/>
            </a:xfrm>
            <a:prstGeom prst="line">
              <a:avLst/>
            </a:prstGeom>
            <a:noFill/>
            <a:ln w="22225">
              <a:solidFill>
                <a:schemeClr val="tx1"/>
              </a:solidFill>
              <a:round/>
              <a:headEnd/>
              <a:tailEnd/>
            </a:ln>
          </p:spPr>
          <p:txBody>
            <a:bodyPr>
              <a:spAutoFit/>
            </a:bodyPr>
            <a:lstStyle/>
            <a:p>
              <a:endParaRPr lang="zh-CN" altLang="en-US"/>
            </a:p>
          </p:txBody>
        </p:sp>
        <p:sp>
          <p:nvSpPr>
            <p:cNvPr id="91167" name="Oval 110"/>
            <p:cNvSpPr>
              <a:spLocks noChangeArrowheads="1"/>
            </p:cNvSpPr>
            <p:nvPr/>
          </p:nvSpPr>
          <p:spPr bwMode="auto">
            <a:xfrm>
              <a:off x="3089" y="2169"/>
              <a:ext cx="45" cy="45"/>
            </a:xfrm>
            <a:prstGeom prst="ellipse">
              <a:avLst/>
            </a:prstGeom>
            <a:solidFill>
              <a:schemeClr val="bg1"/>
            </a:solidFill>
            <a:ln w="22225">
              <a:solidFill>
                <a:schemeClr val="tx1"/>
              </a:solidFill>
              <a:round/>
              <a:headEnd/>
              <a:tailEnd/>
            </a:ln>
          </p:spPr>
          <p:txBody>
            <a:bodyPr wrap="none" anchor="ctr">
              <a:spAutoFit/>
            </a:bodyPr>
            <a:lstStyle/>
            <a:p>
              <a:endParaRPr lang="zh-CN" altLang="en-US"/>
            </a:p>
          </p:txBody>
        </p:sp>
        <p:sp>
          <p:nvSpPr>
            <p:cNvPr id="91168" name="Oval 111"/>
            <p:cNvSpPr>
              <a:spLocks noChangeArrowheads="1"/>
            </p:cNvSpPr>
            <p:nvPr/>
          </p:nvSpPr>
          <p:spPr bwMode="auto">
            <a:xfrm>
              <a:off x="3090" y="2687"/>
              <a:ext cx="45" cy="45"/>
            </a:xfrm>
            <a:prstGeom prst="ellipse">
              <a:avLst/>
            </a:prstGeom>
            <a:solidFill>
              <a:schemeClr val="tx1"/>
            </a:solidFill>
            <a:ln w="22225">
              <a:solidFill>
                <a:schemeClr val="tx1"/>
              </a:solidFill>
              <a:round/>
              <a:headEnd/>
              <a:tailEnd/>
            </a:ln>
          </p:spPr>
          <p:txBody>
            <a:bodyPr wrap="none" anchor="ctr">
              <a:spAutoFit/>
            </a:bodyPr>
            <a:lstStyle/>
            <a:p>
              <a:endParaRPr lang="zh-CN" altLang="en-US"/>
            </a:p>
          </p:txBody>
        </p:sp>
        <p:sp>
          <p:nvSpPr>
            <p:cNvPr id="91169" name="Oval 112"/>
            <p:cNvSpPr>
              <a:spLocks noChangeArrowheads="1"/>
            </p:cNvSpPr>
            <p:nvPr/>
          </p:nvSpPr>
          <p:spPr bwMode="auto">
            <a:xfrm>
              <a:off x="3470" y="2678"/>
              <a:ext cx="45" cy="45"/>
            </a:xfrm>
            <a:prstGeom prst="ellipse">
              <a:avLst/>
            </a:prstGeom>
            <a:solidFill>
              <a:schemeClr val="bg1"/>
            </a:solidFill>
            <a:ln w="22225">
              <a:solidFill>
                <a:schemeClr val="tx1"/>
              </a:solidFill>
              <a:round/>
              <a:headEnd/>
              <a:tailEnd/>
            </a:ln>
          </p:spPr>
          <p:txBody>
            <a:bodyPr wrap="none" anchor="ctr">
              <a:spAutoFit/>
            </a:bodyPr>
            <a:lstStyle/>
            <a:p>
              <a:endParaRPr lang="zh-CN" altLang="en-US"/>
            </a:p>
          </p:txBody>
        </p:sp>
        <p:sp>
          <p:nvSpPr>
            <p:cNvPr id="91170" name="Text Box 114"/>
            <p:cNvSpPr txBox="1">
              <a:spLocks noChangeArrowheads="1"/>
            </p:cNvSpPr>
            <p:nvPr/>
          </p:nvSpPr>
          <p:spPr bwMode="auto">
            <a:xfrm>
              <a:off x="2789" y="2795"/>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D</a:t>
              </a:r>
            </a:p>
          </p:txBody>
        </p:sp>
        <p:sp>
          <p:nvSpPr>
            <p:cNvPr id="91171" name="Line 115"/>
            <p:cNvSpPr>
              <a:spLocks noChangeShapeType="1"/>
            </p:cNvSpPr>
            <p:nvPr/>
          </p:nvSpPr>
          <p:spPr bwMode="auto">
            <a:xfrm>
              <a:off x="3016" y="2296"/>
              <a:ext cx="0" cy="272"/>
            </a:xfrm>
            <a:prstGeom prst="line">
              <a:avLst/>
            </a:prstGeom>
            <a:noFill/>
            <a:ln w="9525">
              <a:solidFill>
                <a:srgbClr val="FF0000"/>
              </a:solidFill>
              <a:round/>
              <a:headEnd/>
              <a:tailEnd type="stealth" w="med" len="lg"/>
            </a:ln>
          </p:spPr>
          <p:txBody>
            <a:bodyPr>
              <a:spAutoFit/>
            </a:bodyPr>
            <a:lstStyle/>
            <a:p>
              <a:endParaRPr lang="zh-CN" altLang="en-US"/>
            </a:p>
          </p:txBody>
        </p:sp>
        <p:sp>
          <p:nvSpPr>
            <p:cNvPr id="91172" name="Text Box 116"/>
            <p:cNvSpPr txBox="1">
              <a:spLocks noChangeArrowheads="1"/>
            </p:cNvSpPr>
            <p:nvPr/>
          </p:nvSpPr>
          <p:spPr bwMode="auto">
            <a:xfrm>
              <a:off x="2789" y="2296"/>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i</a:t>
              </a:r>
              <a:r>
                <a:rPr lang="en-US" altLang="zh-CN" baseline="-25000">
                  <a:solidFill>
                    <a:srgbClr val="000099"/>
                  </a:solidFill>
                </a:rPr>
                <a:t>D</a:t>
              </a:r>
              <a:endParaRPr lang="en-US" altLang="zh-CN">
                <a:solidFill>
                  <a:srgbClr val="000099"/>
                </a:solidFill>
              </a:endParaRPr>
            </a:p>
          </p:txBody>
        </p:sp>
        <p:sp>
          <p:nvSpPr>
            <p:cNvPr id="91173" name="Text Box 117"/>
            <p:cNvSpPr txBox="1">
              <a:spLocks noChangeArrowheads="1"/>
            </p:cNvSpPr>
            <p:nvPr/>
          </p:nvSpPr>
          <p:spPr bwMode="auto">
            <a:xfrm>
              <a:off x="3062" y="2069"/>
              <a:ext cx="453"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V</a:t>
              </a:r>
              <a:r>
                <a:rPr lang="en-US" altLang="zh-CN" baseline="-25000">
                  <a:solidFill>
                    <a:srgbClr val="000099"/>
                  </a:solidFill>
                </a:rPr>
                <a:t>DD</a:t>
              </a:r>
              <a:endParaRPr lang="en-US" altLang="zh-CN">
                <a:solidFill>
                  <a:srgbClr val="000099"/>
                </a:solidFill>
              </a:endParaRPr>
            </a:p>
          </p:txBody>
        </p:sp>
        <p:sp>
          <p:nvSpPr>
            <p:cNvPr id="91174" name="Text Box 118"/>
            <p:cNvSpPr txBox="1">
              <a:spLocks noChangeArrowheads="1"/>
            </p:cNvSpPr>
            <p:nvPr/>
          </p:nvSpPr>
          <p:spPr bwMode="auto">
            <a:xfrm>
              <a:off x="3379" y="2795"/>
              <a:ext cx="453" cy="288"/>
            </a:xfrm>
            <a:prstGeom prst="rect">
              <a:avLst/>
            </a:prstGeom>
            <a:noFill/>
            <a:ln w="9525">
              <a:noFill/>
              <a:miter lim="800000"/>
              <a:headEnd/>
              <a:tailEnd/>
            </a:ln>
          </p:spPr>
          <p:txBody>
            <a:bodyPr>
              <a:spAutoFit/>
            </a:bodyPr>
            <a:lstStyle/>
            <a:p>
              <a:pPr>
                <a:spcBef>
                  <a:spcPct val="50000"/>
                </a:spcBef>
              </a:pPr>
              <a:r>
                <a:rPr lang="en-US" altLang="zh-CN" sz="2400" i="1">
                  <a:solidFill>
                    <a:srgbClr val="FF0000"/>
                  </a:solidFill>
                </a:rPr>
                <a:t>v</a:t>
              </a:r>
              <a:r>
                <a:rPr lang="en-US" altLang="zh-CN" baseline="-25000"/>
                <a:t>D</a:t>
              </a:r>
            </a:p>
          </p:txBody>
        </p:sp>
        <p:sp>
          <p:nvSpPr>
            <p:cNvPr id="91175" name="Text Box 119"/>
            <p:cNvSpPr txBox="1">
              <a:spLocks noChangeArrowheads="1"/>
            </p:cNvSpPr>
            <p:nvPr/>
          </p:nvSpPr>
          <p:spPr bwMode="auto">
            <a:xfrm>
              <a:off x="3515" y="2568"/>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91176" name="Text Box 120"/>
            <p:cNvSpPr txBox="1">
              <a:spLocks noChangeArrowheads="1"/>
            </p:cNvSpPr>
            <p:nvPr/>
          </p:nvSpPr>
          <p:spPr bwMode="auto">
            <a:xfrm>
              <a:off x="3515" y="3067"/>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91177" name="Text Box 121"/>
            <p:cNvSpPr txBox="1">
              <a:spLocks noChangeArrowheads="1"/>
            </p:cNvSpPr>
            <p:nvPr/>
          </p:nvSpPr>
          <p:spPr bwMode="auto">
            <a:xfrm>
              <a:off x="3107" y="2428"/>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R</a:t>
              </a:r>
            </a:p>
          </p:txBody>
        </p:sp>
      </p:grpSp>
      <p:grpSp>
        <p:nvGrpSpPr>
          <p:cNvPr id="3" name="Group 159"/>
          <p:cNvGrpSpPr>
            <a:grpSpLocks/>
          </p:cNvGrpSpPr>
          <p:nvPr/>
        </p:nvGrpSpPr>
        <p:grpSpPr bwMode="auto">
          <a:xfrm>
            <a:off x="1158875" y="3876675"/>
            <a:ext cx="3489325" cy="1584325"/>
            <a:chOff x="748" y="2115"/>
            <a:chExt cx="2198" cy="998"/>
          </a:xfrm>
        </p:grpSpPr>
        <p:sp>
          <p:nvSpPr>
            <p:cNvPr id="91142" name="Rectangle 154"/>
            <p:cNvSpPr>
              <a:spLocks noChangeArrowheads="1"/>
            </p:cNvSpPr>
            <p:nvPr/>
          </p:nvSpPr>
          <p:spPr bwMode="auto">
            <a:xfrm>
              <a:off x="1156" y="2115"/>
              <a:ext cx="1225" cy="908"/>
            </a:xfrm>
            <a:prstGeom prst="rect">
              <a:avLst/>
            </a:prstGeom>
            <a:solidFill>
              <a:schemeClr val="bg1"/>
            </a:solidFill>
            <a:ln w="22225">
              <a:solidFill>
                <a:schemeClr val="tx1"/>
              </a:solidFill>
              <a:miter lim="800000"/>
              <a:headEnd/>
              <a:tailEnd/>
            </a:ln>
          </p:spPr>
          <p:txBody>
            <a:bodyPr wrap="none" anchor="ctr">
              <a:spAutoFit/>
            </a:bodyPr>
            <a:lstStyle/>
            <a:p>
              <a:endParaRPr lang="zh-CN" altLang="en-US"/>
            </a:p>
          </p:txBody>
        </p:sp>
        <p:sp>
          <p:nvSpPr>
            <p:cNvPr id="91143" name="AutoShape 125"/>
            <p:cNvSpPr>
              <a:spLocks noChangeArrowheads="1"/>
            </p:cNvSpPr>
            <p:nvPr/>
          </p:nvSpPr>
          <p:spPr bwMode="auto">
            <a:xfrm flipV="1">
              <a:off x="2290" y="2568"/>
              <a:ext cx="181" cy="136"/>
            </a:xfrm>
            <a:prstGeom prst="triangle">
              <a:avLst>
                <a:gd name="adj" fmla="val 50000"/>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91144" name="Line 128"/>
            <p:cNvSpPr>
              <a:spLocks noChangeShapeType="1"/>
            </p:cNvSpPr>
            <p:nvPr/>
          </p:nvSpPr>
          <p:spPr bwMode="auto">
            <a:xfrm>
              <a:off x="2290" y="2704"/>
              <a:ext cx="181" cy="0"/>
            </a:xfrm>
            <a:prstGeom prst="line">
              <a:avLst/>
            </a:prstGeom>
            <a:noFill/>
            <a:ln w="22225">
              <a:solidFill>
                <a:schemeClr val="tx1"/>
              </a:solidFill>
              <a:round/>
              <a:headEnd/>
              <a:tailEnd/>
            </a:ln>
          </p:spPr>
          <p:txBody>
            <a:bodyPr>
              <a:spAutoFit/>
            </a:bodyPr>
            <a:lstStyle/>
            <a:p>
              <a:endParaRPr lang="zh-CN" altLang="en-US"/>
            </a:p>
          </p:txBody>
        </p:sp>
        <p:grpSp>
          <p:nvGrpSpPr>
            <p:cNvPr id="91145" name="Group 156"/>
            <p:cNvGrpSpPr>
              <a:grpSpLocks/>
            </p:cNvGrpSpPr>
            <p:nvPr/>
          </p:nvGrpSpPr>
          <p:grpSpPr bwMode="auto">
            <a:xfrm>
              <a:off x="975" y="2614"/>
              <a:ext cx="363" cy="46"/>
              <a:chOff x="2835" y="3384"/>
              <a:chExt cx="363" cy="46"/>
            </a:xfrm>
          </p:grpSpPr>
          <p:sp>
            <p:nvSpPr>
              <p:cNvPr id="91157" name="Rectangle 155"/>
              <p:cNvSpPr>
                <a:spLocks noChangeArrowheads="1"/>
              </p:cNvSpPr>
              <p:nvPr/>
            </p:nvSpPr>
            <p:spPr bwMode="auto">
              <a:xfrm>
                <a:off x="2835" y="3385"/>
                <a:ext cx="363" cy="45"/>
              </a:xfrm>
              <a:prstGeom prst="rect">
                <a:avLst/>
              </a:prstGeom>
              <a:solidFill>
                <a:schemeClr val="bg1"/>
              </a:solidFill>
              <a:ln w="9525">
                <a:noFill/>
                <a:miter lim="800000"/>
                <a:headEnd/>
                <a:tailEnd/>
              </a:ln>
            </p:spPr>
            <p:txBody>
              <a:bodyPr wrap="none" anchor="ctr">
                <a:spAutoFit/>
              </a:bodyPr>
              <a:lstStyle/>
              <a:p>
                <a:endParaRPr lang="zh-CN" altLang="en-US"/>
              </a:p>
            </p:txBody>
          </p:sp>
          <p:sp>
            <p:nvSpPr>
              <p:cNvPr id="91158" name="Line 127"/>
              <p:cNvSpPr>
                <a:spLocks noChangeShapeType="1"/>
              </p:cNvSpPr>
              <p:nvPr/>
            </p:nvSpPr>
            <p:spPr bwMode="auto">
              <a:xfrm>
                <a:off x="2925" y="3384"/>
                <a:ext cx="181" cy="0"/>
              </a:xfrm>
              <a:prstGeom prst="line">
                <a:avLst/>
              </a:prstGeom>
              <a:noFill/>
              <a:ln w="22225">
                <a:solidFill>
                  <a:schemeClr val="tx1"/>
                </a:solidFill>
                <a:round/>
                <a:headEnd/>
                <a:tailEnd/>
              </a:ln>
            </p:spPr>
            <p:txBody>
              <a:bodyPr>
                <a:spAutoFit/>
              </a:bodyPr>
              <a:lstStyle/>
              <a:p>
                <a:endParaRPr lang="zh-CN" altLang="en-US"/>
              </a:p>
            </p:txBody>
          </p:sp>
          <p:sp>
            <p:nvSpPr>
              <p:cNvPr id="91159" name="Line 130"/>
              <p:cNvSpPr>
                <a:spLocks noChangeShapeType="1"/>
              </p:cNvSpPr>
              <p:nvPr/>
            </p:nvSpPr>
            <p:spPr bwMode="auto">
              <a:xfrm>
                <a:off x="2970" y="3429"/>
                <a:ext cx="91" cy="0"/>
              </a:xfrm>
              <a:prstGeom prst="line">
                <a:avLst/>
              </a:prstGeom>
              <a:noFill/>
              <a:ln w="22225">
                <a:solidFill>
                  <a:schemeClr val="tx1"/>
                </a:solidFill>
                <a:round/>
                <a:headEnd/>
                <a:tailEnd/>
              </a:ln>
            </p:spPr>
            <p:txBody>
              <a:bodyPr>
                <a:spAutoFit/>
              </a:bodyPr>
              <a:lstStyle/>
              <a:p>
                <a:endParaRPr lang="zh-CN" altLang="en-US"/>
              </a:p>
            </p:txBody>
          </p:sp>
        </p:grpSp>
        <p:sp>
          <p:nvSpPr>
            <p:cNvPr id="91146" name="Rectangle 142"/>
            <p:cNvSpPr>
              <a:spLocks noChangeArrowheads="1"/>
            </p:cNvSpPr>
            <p:nvPr/>
          </p:nvSpPr>
          <p:spPr bwMode="auto">
            <a:xfrm rot="5400000">
              <a:off x="1043" y="2274"/>
              <a:ext cx="227" cy="90"/>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91147" name="Text Box 149"/>
            <p:cNvSpPr txBox="1">
              <a:spLocks noChangeArrowheads="1"/>
            </p:cNvSpPr>
            <p:nvPr/>
          </p:nvSpPr>
          <p:spPr bwMode="auto">
            <a:xfrm>
              <a:off x="884" y="2205"/>
              <a:ext cx="226"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R</a:t>
              </a:r>
            </a:p>
          </p:txBody>
        </p:sp>
        <p:sp>
          <p:nvSpPr>
            <p:cNvPr id="91148" name="Text Box 150"/>
            <p:cNvSpPr txBox="1">
              <a:spLocks noChangeArrowheads="1"/>
            </p:cNvSpPr>
            <p:nvPr/>
          </p:nvSpPr>
          <p:spPr bwMode="auto">
            <a:xfrm>
              <a:off x="748" y="2568"/>
              <a:ext cx="498" cy="231"/>
            </a:xfrm>
            <a:prstGeom prst="rect">
              <a:avLst/>
            </a:prstGeom>
            <a:noFill/>
            <a:ln w="9525">
              <a:noFill/>
              <a:miter lim="800000"/>
              <a:headEnd/>
              <a:tailEnd/>
            </a:ln>
          </p:spPr>
          <p:txBody>
            <a:bodyPr>
              <a:spAutoFit/>
            </a:bodyPr>
            <a:lstStyle/>
            <a:p>
              <a:pPr>
                <a:spcBef>
                  <a:spcPct val="50000"/>
                </a:spcBef>
              </a:pPr>
              <a:r>
                <a:rPr lang="en-US" altLang="zh-CN">
                  <a:solidFill>
                    <a:srgbClr val="0000FF"/>
                  </a:solidFill>
                </a:rPr>
                <a:t>V</a:t>
              </a:r>
              <a:r>
                <a:rPr lang="en-US" altLang="zh-CN" baseline="-25000">
                  <a:solidFill>
                    <a:srgbClr val="0000FF"/>
                  </a:solidFill>
                </a:rPr>
                <a:t>DD</a:t>
              </a:r>
              <a:endParaRPr lang="en-US" altLang="zh-CN">
                <a:solidFill>
                  <a:srgbClr val="0000FF"/>
                </a:solidFill>
              </a:endParaRPr>
            </a:p>
          </p:txBody>
        </p:sp>
        <p:sp>
          <p:nvSpPr>
            <p:cNvPr id="91149" name="Text Box 151"/>
            <p:cNvSpPr txBox="1">
              <a:spLocks noChangeArrowheads="1"/>
            </p:cNvSpPr>
            <p:nvPr/>
          </p:nvSpPr>
          <p:spPr bwMode="auto">
            <a:xfrm>
              <a:off x="2109" y="2523"/>
              <a:ext cx="226"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D</a:t>
              </a:r>
            </a:p>
          </p:txBody>
        </p:sp>
        <p:sp>
          <p:nvSpPr>
            <p:cNvPr id="91150" name="Text Box 152"/>
            <p:cNvSpPr txBox="1">
              <a:spLocks noChangeArrowheads="1"/>
            </p:cNvSpPr>
            <p:nvPr/>
          </p:nvSpPr>
          <p:spPr bwMode="auto">
            <a:xfrm>
              <a:off x="1610" y="2205"/>
              <a:ext cx="498" cy="291"/>
            </a:xfrm>
            <a:prstGeom prst="rect">
              <a:avLst/>
            </a:prstGeom>
            <a:noFill/>
            <a:ln w="9525">
              <a:noFill/>
              <a:miter lim="800000"/>
              <a:headEnd/>
              <a:tailEnd/>
            </a:ln>
          </p:spPr>
          <p:txBody>
            <a:bodyPr>
              <a:spAutoFit/>
            </a:bodyPr>
            <a:lstStyle/>
            <a:p>
              <a:pPr>
                <a:spcBef>
                  <a:spcPct val="50000"/>
                </a:spcBef>
              </a:pPr>
              <a:r>
                <a:rPr lang="en-US" altLang="zh-CN" sz="2400">
                  <a:solidFill>
                    <a:srgbClr val="0000FF"/>
                  </a:solidFill>
                </a:rPr>
                <a:t>i</a:t>
              </a:r>
              <a:r>
                <a:rPr lang="en-US" altLang="zh-CN" sz="2400" baseline="-25000">
                  <a:solidFill>
                    <a:srgbClr val="0000FF"/>
                  </a:solidFill>
                </a:rPr>
                <a:t>D</a:t>
              </a:r>
              <a:endParaRPr lang="en-US" altLang="zh-CN" sz="2400">
                <a:solidFill>
                  <a:srgbClr val="0000FF"/>
                </a:solidFill>
              </a:endParaRPr>
            </a:p>
          </p:txBody>
        </p:sp>
        <p:grpSp>
          <p:nvGrpSpPr>
            <p:cNvPr id="91151" name="Group 157"/>
            <p:cNvGrpSpPr>
              <a:grpSpLocks/>
            </p:cNvGrpSpPr>
            <p:nvPr/>
          </p:nvGrpSpPr>
          <p:grpSpPr bwMode="auto">
            <a:xfrm>
              <a:off x="2448" y="2334"/>
              <a:ext cx="498" cy="779"/>
              <a:chOff x="4988" y="2885"/>
              <a:chExt cx="498" cy="779"/>
            </a:xfrm>
          </p:grpSpPr>
          <p:grpSp>
            <p:nvGrpSpPr>
              <p:cNvPr id="91153" name="Group 146"/>
              <p:cNvGrpSpPr>
                <a:grpSpLocks/>
              </p:cNvGrpSpPr>
              <p:nvPr/>
            </p:nvGrpSpPr>
            <p:grpSpPr bwMode="auto">
              <a:xfrm>
                <a:off x="5012" y="2885"/>
                <a:ext cx="227" cy="779"/>
                <a:chOff x="2834" y="1385"/>
                <a:chExt cx="227" cy="779"/>
              </a:xfrm>
            </p:grpSpPr>
            <p:sp>
              <p:nvSpPr>
                <p:cNvPr id="91155" name="Text Box 147"/>
                <p:cNvSpPr txBox="1">
                  <a:spLocks noChangeArrowheads="1"/>
                </p:cNvSpPr>
                <p:nvPr/>
              </p:nvSpPr>
              <p:spPr bwMode="auto">
                <a:xfrm>
                  <a:off x="2834" y="1385"/>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91156" name="Text Box 148"/>
                <p:cNvSpPr txBox="1">
                  <a:spLocks noChangeArrowheads="1"/>
                </p:cNvSpPr>
                <p:nvPr/>
              </p:nvSpPr>
              <p:spPr bwMode="auto">
                <a:xfrm>
                  <a:off x="2834" y="1933"/>
                  <a:ext cx="227" cy="231"/>
                </a:xfrm>
                <a:prstGeom prst="rect">
                  <a:avLst/>
                </a:prstGeom>
                <a:noFill/>
                <a:ln w="9525">
                  <a:noFill/>
                  <a:miter lim="800000"/>
                  <a:headEnd/>
                  <a:tailEnd/>
                </a:ln>
              </p:spPr>
              <p:txBody>
                <a:bodyPr>
                  <a:spAutoFit/>
                </a:bodyPr>
                <a:lstStyle/>
                <a:p>
                  <a:pPr>
                    <a:spcBef>
                      <a:spcPct val="50000"/>
                    </a:spcBef>
                  </a:pPr>
                  <a:r>
                    <a:rPr lang="en-US" altLang="zh-CN"/>
                    <a:t>-</a:t>
                  </a:r>
                </a:p>
              </p:txBody>
            </p:sp>
          </p:grpSp>
          <p:sp>
            <p:nvSpPr>
              <p:cNvPr id="91154" name="Text Box 153"/>
              <p:cNvSpPr txBox="1">
                <a:spLocks noChangeArrowheads="1"/>
              </p:cNvSpPr>
              <p:nvPr/>
            </p:nvSpPr>
            <p:spPr bwMode="auto">
              <a:xfrm>
                <a:off x="4988" y="3184"/>
                <a:ext cx="498" cy="291"/>
              </a:xfrm>
              <a:prstGeom prst="rect">
                <a:avLst/>
              </a:prstGeom>
              <a:noFill/>
              <a:ln w="9525">
                <a:noFill/>
                <a:miter lim="800000"/>
                <a:headEnd/>
                <a:tailEnd/>
              </a:ln>
            </p:spPr>
            <p:txBody>
              <a:bodyPr>
                <a:spAutoFit/>
              </a:bodyPr>
              <a:lstStyle/>
              <a:p>
                <a:pPr>
                  <a:spcBef>
                    <a:spcPct val="50000"/>
                  </a:spcBef>
                </a:pPr>
                <a:r>
                  <a:rPr lang="en-US" altLang="zh-CN" sz="2400">
                    <a:solidFill>
                      <a:srgbClr val="0000FF"/>
                    </a:solidFill>
                  </a:rPr>
                  <a:t>v</a:t>
                </a:r>
                <a:r>
                  <a:rPr lang="en-US" altLang="zh-CN" sz="2400" baseline="-25000">
                    <a:solidFill>
                      <a:srgbClr val="0000FF"/>
                    </a:solidFill>
                  </a:rPr>
                  <a:t>D</a:t>
                </a:r>
                <a:endParaRPr lang="en-US" altLang="zh-CN" sz="2400">
                  <a:solidFill>
                    <a:srgbClr val="0000FF"/>
                  </a:solidFill>
                </a:endParaRPr>
              </a:p>
            </p:txBody>
          </p:sp>
        </p:grpSp>
        <p:sp>
          <p:nvSpPr>
            <p:cNvPr id="91152" name="Freeform 158"/>
            <p:cNvSpPr>
              <a:spLocks/>
            </p:cNvSpPr>
            <p:nvPr/>
          </p:nvSpPr>
          <p:spPr bwMode="auto">
            <a:xfrm>
              <a:off x="1565" y="2205"/>
              <a:ext cx="635" cy="318"/>
            </a:xfrm>
            <a:custGeom>
              <a:avLst/>
              <a:gdLst>
                <a:gd name="T0" fmla="*/ 0 w 635"/>
                <a:gd name="T1" fmla="*/ 0 h 318"/>
                <a:gd name="T2" fmla="*/ 635 w 635"/>
                <a:gd name="T3" fmla="*/ 0 h 318"/>
                <a:gd name="T4" fmla="*/ 635 w 635"/>
                <a:gd name="T5" fmla="*/ 318 h 318"/>
                <a:gd name="T6" fmla="*/ 0 60000 65536"/>
                <a:gd name="T7" fmla="*/ 0 60000 65536"/>
                <a:gd name="T8" fmla="*/ 0 60000 65536"/>
                <a:gd name="T9" fmla="*/ 0 w 635"/>
                <a:gd name="T10" fmla="*/ 0 h 318"/>
                <a:gd name="T11" fmla="*/ 635 w 635"/>
                <a:gd name="T12" fmla="*/ 318 h 318"/>
              </a:gdLst>
              <a:ahLst/>
              <a:cxnLst>
                <a:cxn ang="T6">
                  <a:pos x="T0" y="T1"/>
                </a:cxn>
                <a:cxn ang="T7">
                  <a:pos x="T2" y="T3"/>
                </a:cxn>
                <a:cxn ang="T8">
                  <a:pos x="T4" y="T5"/>
                </a:cxn>
              </a:cxnLst>
              <a:rect l="T9" t="T10" r="T11" b="T12"/>
              <a:pathLst>
                <a:path w="635" h="318">
                  <a:moveTo>
                    <a:pt x="0" y="0"/>
                  </a:moveTo>
                  <a:lnTo>
                    <a:pt x="635" y="0"/>
                  </a:lnTo>
                  <a:lnTo>
                    <a:pt x="635" y="318"/>
                  </a:lnTo>
                </a:path>
              </a:pathLst>
            </a:custGeom>
            <a:noFill/>
            <a:ln w="22225">
              <a:solidFill>
                <a:srgbClr val="FF0000"/>
              </a:solidFill>
              <a:round/>
              <a:headEnd/>
              <a:tailEnd type="stealth" w="lg" len="lg"/>
            </a:ln>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358">
                                            <p:txEl>
                                              <p:pRg st="0" end="0"/>
                                            </p:txEl>
                                          </p:spTgt>
                                        </p:tgtEl>
                                        <p:attrNameLst>
                                          <p:attrName>style.visibility</p:attrName>
                                        </p:attrNameLst>
                                      </p:cBhvr>
                                      <p:to>
                                        <p:strVal val="visible"/>
                                      </p:to>
                                    </p:set>
                                    <p:animEffect transition="in" filter="wipe(left)">
                                      <p:cBhvr>
                                        <p:cTn id="7" dur="500"/>
                                        <p:tgtEl>
                                          <p:spTgt spid="9635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6259"/>
                                        </p:tgtEl>
                                        <p:attrNameLst>
                                          <p:attrName>style.visibility</p:attrName>
                                        </p:attrNameLst>
                                      </p:cBhvr>
                                      <p:to>
                                        <p:strVal val="visible"/>
                                      </p:to>
                                    </p:set>
                                    <p:animEffect transition="in" filter="wipe(left)">
                                      <p:cBhvr>
                                        <p:cTn id="11" dur="500"/>
                                        <p:tgtEl>
                                          <p:spTgt spid="9625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P spid="96358"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Object 4"/>
          <p:cNvGraphicFramePr>
            <a:graphicFrameLocks noChangeAspect="1"/>
          </p:cNvGraphicFramePr>
          <p:nvPr/>
        </p:nvGraphicFramePr>
        <p:xfrm>
          <a:off x="660400" y="1008063"/>
          <a:ext cx="1090613" cy="404812"/>
        </p:xfrm>
        <a:graphic>
          <a:graphicData uri="http://schemas.openxmlformats.org/presentationml/2006/ole">
            <p:oleObj spid="_x0000_s29698" name="公式" r:id="rId4" imgW="545626" imgH="203024" progId="Equation.3">
              <p:embed/>
            </p:oleObj>
          </a:graphicData>
        </a:graphic>
      </p:graphicFrame>
      <p:graphicFrame>
        <p:nvGraphicFramePr>
          <p:cNvPr id="43" name="Object 5"/>
          <p:cNvGraphicFramePr>
            <a:graphicFrameLocks noChangeAspect="1"/>
          </p:cNvGraphicFramePr>
          <p:nvPr/>
        </p:nvGraphicFramePr>
        <p:xfrm>
          <a:off x="2049463" y="1008063"/>
          <a:ext cx="2336800" cy="404812"/>
        </p:xfrm>
        <a:graphic>
          <a:graphicData uri="http://schemas.openxmlformats.org/presentationml/2006/ole">
            <p:oleObj spid="_x0000_s29699" name="公式" r:id="rId5" imgW="1167893" imgH="203112" progId="Equation.3">
              <p:embed/>
            </p:oleObj>
          </a:graphicData>
        </a:graphic>
      </p:graphicFrame>
      <p:sp>
        <p:nvSpPr>
          <p:cNvPr id="44" name="Text Box 6"/>
          <p:cNvSpPr txBox="1">
            <a:spLocks noChangeArrowheads="1"/>
          </p:cNvSpPr>
          <p:nvPr/>
        </p:nvSpPr>
        <p:spPr bwMode="auto">
          <a:xfrm>
            <a:off x="422275" y="531813"/>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理想模型</a:t>
            </a:r>
          </a:p>
        </p:txBody>
      </p:sp>
      <p:grpSp>
        <p:nvGrpSpPr>
          <p:cNvPr id="2" name="Group 7"/>
          <p:cNvGrpSpPr>
            <a:grpSpLocks/>
          </p:cNvGrpSpPr>
          <p:nvPr/>
        </p:nvGrpSpPr>
        <p:grpSpPr bwMode="auto">
          <a:xfrm>
            <a:off x="206375" y="95250"/>
            <a:ext cx="3810000" cy="457200"/>
            <a:chOff x="144" y="855"/>
            <a:chExt cx="2400" cy="288"/>
          </a:xfrm>
        </p:grpSpPr>
        <p:sp>
          <p:nvSpPr>
            <p:cNvPr id="29729" name="Text Box 8"/>
            <p:cNvSpPr txBox="1">
              <a:spLocks noChangeArrowheads="1"/>
            </p:cNvSpPr>
            <p:nvPr/>
          </p:nvSpPr>
          <p:spPr bwMode="auto">
            <a:xfrm>
              <a:off x="1440" y="855"/>
              <a:ext cx="1104" cy="288"/>
            </a:xfrm>
            <a:prstGeom prst="rect">
              <a:avLst/>
            </a:prstGeom>
            <a:noFill/>
            <a:ln w="9525">
              <a:noFill/>
              <a:miter lim="800000"/>
              <a:headEnd/>
              <a:tailEnd/>
            </a:ln>
          </p:spPr>
          <p:txBody>
            <a:bodyPr anchor="ctr">
              <a:spAutoFit/>
            </a:bodyPr>
            <a:lstStyle/>
            <a:p>
              <a:pPr>
                <a:lnSpc>
                  <a:spcPct val="120000"/>
                </a:lnSpc>
              </a:pPr>
              <a:r>
                <a:rPr kumimoji="1" lang="zh-CN" altLang="en-US" sz="2000" b="1">
                  <a:solidFill>
                    <a:srgbClr val="000000"/>
                  </a:solidFill>
                  <a:latin typeface="Times New Roman" pitchFamily="18" charset="0"/>
                  <a:ea typeface="楷体_GB2312" pitchFamily="49" charset="-122"/>
                </a:rPr>
                <a:t>（</a:t>
              </a:r>
              <a:r>
                <a:rPr kumimoji="1" lang="en-US" altLang="zh-CN" sz="2000" b="1" i="1">
                  <a:solidFill>
                    <a:srgbClr val="000000"/>
                  </a:solidFill>
                  <a:latin typeface="Times New Roman" pitchFamily="18" charset="0"/>
                  <a:ea typeface="楷体_GB2312" pitchFamily="49" charset="-122"/>
                </a:rPr>
                <a:t>R</a:t>
              </a:r>
              <a:r>
                <a:rPr kumimoji="1" lang="en-US" altLang="zh-CN" sz="2000" b="1">
                  <a:solidFill>
                    <a:srgbClr val="000000"/>
                  </a:solidFill>
                  <a:latin typeface="Times New Roman" pitchFamily="18" charset="0"/>
                  <a:ea typeface="楷体_GB2312" pitchFamily="49" charset="-122"/>
                </a:rPr>
                <a:t>=10k</a:t>
              </a:r>
              <a:r>
                <a:rPr kumimoji="1" lang="en-US" altLang="zh-CN" sz="2000" b="1">
                  <a:solidFill>
                    <a:srgbClr val="000000"/>
                  </a:solidFill>
                  <a:latin typeface="Times New Roman" pitchFamily="18" charset="0"/>
                  <a:ea typeface="楷体_GB2312" pitchFamily="49" charset="-122"/>
                  <a:sym typeface="Symbol" pitchFamily="18" charset="2"/>
                </a:rPr>
                <a:t></a:t>
              </a:r>
              <a:r>
                <a:rPr kumimoji="1" lang="zh-CN" altLang="en-US" sz="2000" b="1">
                  <a:solidFill>
                    <a:srgbClr val="000000"/>
                  </a:solidFill>
                  <a:latin typeface="Times New Roman" pitchFamily="18" charset="0"/>
                  <a:ea typeface="楷体_GB2312" pitchFamily="49" charset="-122"/>
                  <a:sym typeface="Symbol" pitchFamily="18" charset="2"/>
                </a:rPr>
                <a:t>）</a:t>
              </a:r>
              <a:endParaRPr kumimoji="1" lang="zh-CN" altLang="en-US" sz="2000" b="1">
                <a:solidFill>
                  <a:srgbClr val="000000"/>
                </a:solidFill>
                <a:latin typeface="Times New Roman" pitchFamily="18" charset="0"/>
                <a:ea typeface="楷体_GB2312" pitchFamily="49" charset="-122"/>
              </a:endParaRPr>
            </a:p>
          </p:txBody>
        </p:sp>
        <p:sp>
          <p:nvSpPr>
            <p:cNvPr id="29730" name="Text Box 9"/>
            <p:cNvSpPr txBox="1">
              <a:spLocks noChangeArrowheads="1"/>
            </p:cNvSpPr>
            <p:nvPr/>
          </p:nvSpPr>
          <p:spPr bwMode="auto">
            <a:xfrm>
              <a:off x="144" y="855"/>
              <a:ext cx="1440" cy="288"/>
            </a:xfrm>
            <a:prstGeom prst="rect">
              <a:avLst/>
            </a:prstGeom>
            <a:noFill/>
            <a:ln w="9525">
              <a:noFill/>
              <a:miter lim="800000"/>
              <a:headEnd/>
              <a:tailEnd/>
            </a:ln>
          </p:spPr>
          <p:txBody>
            <a:bodyPr anchor="ctr">
              <a:spAutoFit/>
            </a:bodyPr>
            <a:lstStyle/>
            <a:p>
              <a:pPr>
                <a:lnSpc>
                  <a:spcPct val="120000"/>
                </a:lnSpc>
              </a:pPr>
              <a:r>
                <a:rPr kumimoji="1" lang="en-US" altLang="zh-CN" sz="2000" b="1">
                  <a:solidFill>
                    <a:srgbClr val="000000"/>
                  </a:solidFill>
                  <a:latin typeface="Times New Roman" pitchFamily="18" charset="0"/>
                  <a:ea typeface="楷体_GB2312" pitchFamily="49" charset="-122"/>
                </a:rPr>
                <a:t>  </a:t>
              </a:r>
              <a:r>
                <a:rPr kumimoji="1" lang="zh-CN" altLang="en-US" sz="2000" b="1">
                  <a:solidFill>
                    <a:srgbClr val="000000"/>
                  </a:solidFill>
                  <a:latin typeface="Times New Roman" pitchFamily="18" charset="0"/>
                  <a:ea typeface="楷体_GB2312" pitchFamily="49" charset="-122"/>
                </a:rPr>
                <a:t>当</a:t>
              </a:r>
              <a:r>
                <a:rPr kumimoji="1" lang="en-US" altLang="zh-CN" sz="2000" b="1" i="1">
                  <a:solidFill>
                    <a:srgbClr val="000000"/>
                  </a:solidFill>
                  <a:latin typeface="Times New Roman" pitchFamily="18" charset="0"/>
                  <a:ea typeface="楷体_GB2312" pitchFamily="49" charset="-122"/>
                </a:rPr>
                <a:t>V</a:t>
              </a:r>
              <a:r>
                <a:rPr kumimoji="1" lang="en-US" altLang="zh-CN" sz="2000" b="1" baseline="-25000">
                  <a:solidFill>
                    <a:srgbClr val="000000"/>
                  </a:solidFill>
                  <a:latin typeface="Times New Roman" pitchFamily="18" charset="0"/>
                  <a:ea typeface="楷体_GB2312" pitchFamily="49" charset="-122"/>
                </a:rPr>
                <a:t>DD</a:t>
              </a:r>
              <a:r>
                <a:rPr kumimoji="1" lang="en-US" altLang="zh-CN" sz="2000" b="1">
                  <a:solidFill>
                    <a:srgbClr val="000000"/>
                  </a:solidFill>
                  <a:latin typeface="Times New Roman" pitchFamily="18" charset="0"/>
                  <a:ea typeface="楷体_GB2312" pitchFamily="49" charset="-122"/>
                </a:rPr>
                <a:t>=10V </a:t>
              </a:r>
              <a:r>
                <a:rPr kumimoji="1" lang="zh-CN" altLang="en-US" sz="2000" b="1">
                  <a:solidFill>
                    <a:srgbClr val="000000"/>
                  </a:solidFill>
                  <a:latin typeface="Times New Roman" pitchFamily="18" charset="0"/>
                  <a:ea typeface="楷体_GB2312" pitchFamily="49" charset="-122"/>
                </a:rPr>
                <a:t>时，</a:t>
              </a:r>
            </a:p>
          </p:txBody>
        </p:sp>
      </p:grpSp>
      <p:graphicFrame>
        <p:nvGraphicFramePr>
          <p:cNvPr id="48" name="Object 10"/>
          <p:cNvGraphicFramePr>
            <a:graphicFrameLocks noChangeAspect="1"/>
          </p:cNvGraphicFramePr>
          <p:nvPr/>
        </p:nvGraphicFramePr>
        <p:xfrm>
          <a:off x="700088" y="2317750"/>
          <a:ext cx="3454400" cy="404813"/>
        </p:xfrm>
        <a:graphic>
          <a:graphicData uri="http://schemas.openxmlformats.org/presentationml/2006/ole">
            <p:oleObj spid="_x0000_s29700" name="公式" r:id="rId6" imgW="1726451" imgH="203112" progId="Equation.3">
              <p:embed/>
            </p:oleObj>
          </a:graphicData>
        </a:graphic>
      </p:graphicFrame>
      <p:sp>
        <p:nvSpPr>
          <p:cNvPr id="49" name="Text Box 11"/>
          <p:cNvSpPr txBox="1">
            <a:spLocks noChangeArrowheads="1"/>
          </p:cNvSpPr>
          <p:nvPr/>
        </p:nvSpPr>
        <p:spPr bwMode="auto">
          <a:xfrm>
            <a:off x="501650" y="1404938"/>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恒压模型</a:t>
            </a:r>
          </a:p>
        </p:txBody>
      </p:sp>
      <p:grpSp>
        <p:nvGrpSpPr>
          <p:cNvPr id="3" name="Group 12"/>
          <p:cNvGrpSpPr>
            <a:grpSpLocks/>
          </p:cNvGrpSpPr>
          <p:nvPr/>
        </p:nvGrpSpPr>
        <p:grpSpPr bwMode="auto">
          <a:xfrm>
            <a:off x="620713" y="1722438"/>
            <a:ext cx="3684587" cy="533400"/>
            <a:chOff x="624" y="1968"/>
            <a:chExt cx="2321" cy="336"/>
          </a:xfrm>
        </p:grpSpPr>
        <p:graphicFrame>
          <p:nvGraphicFramePr>
            <p:cNvPr id="29708" name="Object 13"/>
            <p:cNvGraphicFramePr>
              <a:graphicFrameLocks noChangeAspect="1"/>
            </p:cNvGraphicFramePr>
            <p:nvPr/>
          </p:nvGraphicFramePr>
          <p:xfrm>
            <a:off x="624" y="2049"/>
            <a:ext cx="817" cy="255"/>
          </p:xfrm>
          <a:graphic>
            <a:graphicData uri="http://schemas.openxmlformats.org/presentationml/2006/ole">
              <p:oleObj spid="_x0000_s29708" name="公式" r:id="rId7" imgW="647419" imgH="203112" progId="Equation.3">
                <p:embed/>
              </p:oleObj>
            </a:graphicData>
          </a:graphic>
        </p:graphicFrame>
        <p:sp>
          <p:nvSpPr>
            <p:cNvPr id="52" name="Text Box 14"/>
            <p:cNvSpPr txBox="1">
              <a:spLocks noChangeArrowheads="1"/>
            </p:cNvSpPr>
            <p:nvPr/>
          </p:nvSpPr>
          <p:spPr bwMode="auto">
            <a:xfrm>
              <a:off x="1361" y="1968"/>
              <a:ext cx="1584" cy="308"/>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lnSpc>
                  <a:spcPct val="130000"/>
                </a:lnSpc>
                <a:defRPr/>
              </a:pPr>
              <a:r>
                <a:rPr kumimoji="1" lang="zh-CN" altLang="en-US" sz="2000" b="1" kern="0">
                  <a:solidFill>
                    <a:srgbClr val="000000"/>
                  </a:solidFill>
                  <a:latin typeface="Times New Roman" pitchFamily="18" charset="0"/>
                  <a:ea typeface="楷体_GB2312" pitchFamily="49" charset="-122"/>
                </a:rPr>
                <a:t>（硅二极管典型值）</a:t>
              </a:r>
            </a:p>
          </p:txBody>
        </p:sp>
      </p:grpSp>
      <p:sp>
        <p:nvSpPr>
          <p:cNvPr id="53" name="Text Box 15"/>
          <p:cNvSpPr txBox="1">
            <a:spLocks noChangeArrowheads="1"/>
          </p:cNvSpPr>
          <p:nvPr/>
        </p:nvSpPr>
        <p:spPr bwMode="auto">
          <a:xfrm>
            <a:off x="404813" y="2754313"/>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折线模型</a:t>
            </a:r>
          </a:p>
        </p:txBody>
      </p:sp>
      <p:grpSp>
        <p:nvGrpSpPr>
          <p:cNvPr id="4" name="Group 16"/>
          <p:cNvGrpSpPr>
            <a:grpSpLocks/>
          </p:cNvGrpSpPr>
          <p:nvPr/>
        </p:nvGrpSpPr>
        <p:grpSpPr bwMode="auto">
          <a:xfrm>
            <a:off x="523875" y="3230563"/>
            <a:ext cx="3670300" cy="512762"/>
            <a:chOff x="712" y="2860"/>
            <a:chExt cx="2312" cy="323"/>
          </a:xfrm>
        </p:grpSpPr>
        <p:graphicFrame>
          <p:nvGraphicFramePr>
            <p:cNvPr id="29707" name="Object 17"/>
            <p:cNvGraphicFramePr>
              <a:graphicFrameLocks noChangeAspect="1"/>
            </p:cNvGraphicFramePr>
            <p:nvPr/>
          </p:nvGraphicFramePr>
          <p:xfrm>
            <a:off x="712" y="2928"/>
            <a:ext cx="833" cy="255"/>
          </p:xfrm>
          <a:graphic>
            <a:graphicData uri="http://schemas.openxmlformats.org/presentationml/2006/ole">
              <p:oleObj spid="_x0000_s29707" name="公式" r:id="rId8" imgW="660113" imgH="203112" progId="Equation.3">
                <p:embed/>
              </p:oleObj>
            </a:graphicData>
          </a:graphic>
        </p:graphicFrame>
        <p:sp>
          <p:nvSpPr>
            <p:cNvPr id="56" name="Text Box 18"/>
            <p:cNvSpPr txBox="1">
              <a:spLocks noChangeArrowheads="1"/>
            </p:cNvSpPr>
            <p:nvPr/>
          </p:nvSpPr>
          <p:spPr bwMode="auto">
            <a:xfrm>
              <a:off x="1440" y="2860"/>
              <a:ext cx="1584" cy="308"/>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lnSpc>
                  <a:spcPct val="130000"/>
                </a:lnSpc>
                <a:defRPr/>
              </a:pPr>
              <a:r>
                <a:rPr kumimoji="1" lang="zh-CN" altLang="en-US" sz="2000" b="1" kern="0">
                  <a:solidFill>
                    <a:srgbClr val="000000"/>
                  </a:solidFill>
                  <a:latin typeface="Times New Roman" pitchFamily="18" charset="0"/>
                  <a:ea typeface="楷体_GB2312" pitchFamily="49" charset="-122"/>
                </a:rPr>
                <a:t>（硅二极管典型值）</a:t>
              </a:r>
            </a:p>
          </p:txBody>
        </p:sp>
      </p:grpSp>
      <p:graphicFrame>
        <p:nvGraphicFramePr>
          <p:cNvPr id="57" name="Object 19"/>
          <p:cNvGraphicFramePr>
            <a:graphicFrameLocks noChangeAspect="1"/>
          </p:cNvGraphicFramePr>
          <p:nvPr/>
        </p:nvGraphicFramePr>
        <p:xfrm>
          <a:off x="484188" y="4302125"/>
          <a:ext cx="3098800" cy="812800"/>
        </p:xfrm>
        <a:graphic>
          <a:graphicData uri="http://schemas.openxmlformats.org/presentationml/2006/ole">
            <p:oleObj spid="_x0000_s29701" name="公式" r:id="rId9" imgW="1548728" imgH="406224" progId="Equation.3">
              <p:embed/>
            </p:oleObj>
          </a:graphicData>
        </a:graphic>
      </p:graphicFrame>
      <p:grpSp>
        <p:nvGrpSpPr>
          <p:cNvPr id="5" name="Group 20"/>
          <p:cNvGrpSpPr>
            <a:grpSpLocks/>
          </p:cNvGrpSpPr>
          <p:nvPr/>
        </p:nvGrpSpPr>
        <p:grpSpPr bwMode="auto">
          <a:xfrm>
            <a:off x="563563" y="3825875"/>
            <a:ext cx="1828800" cy="488950"/>
            <a:chOff x="3216" y="2880"/>
            <a:chExt cx="1152" cy="308"/>
          </a:xfrm>
        </p:grpSpPr>
        <p:graphicFrame>
          <p:nvGraphicFramePr>
            <p:cNvPr id="29706" name="Object 21"/>
            <p:cNvGraphicFramePr>
              <a:graphicFrameLocks noChangeAspect="1"/>
            </p:cNvGraphicFramePr>
            <p:nvPr/>
          </p:nvGraphicFramePr>
          <p:xfrm>
            <a:off x="3504" y="2913"/>
            <a:ext cx="864" cy="255"/>
          </p:xfrm>
          <a:graphic>
            <a:graphicData uri="http://schemas.openxmlformats.org/presentationml/2006/ole">
              <p:oleObj spid="_x0000_s29706" name="公式" r:id="rId10" imgW="685800" imgH="203200" progId="Equation.3">
                <p:embed/>
              </p:oleObj>
            </a:graphicData>
          </a:graphic>
        </p:graphicFrame>
        <p:sp>
          <p:nvSpPr>
            <p:cNvPr id="60" name="Text Box 22"/>
            <p:cNvSpPr txBox="1">
              <a:spLocks noChangeArrowheads="1"/>
            </p:cNvSpPr>
            <p:nvPr/>
          </p:nvSpPr>
          <p:spPr bwMode="auto">
            <a:xfrm>
              <a:off x="3216" y="2880"/>
              <a:ext cx="336" cy="308"/>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lnSpc>
                  <a:spcPct val="130000"/>
                </a:lnSpc>
                <a:defRPr/>
              </a:pPr>
              <a:r>
                <a:rPr kumimoji="1" lang="zh-CN" altLang="en-US" sz="2000" b="1" kern="0" dirty="0">
                  <a:solidFill>
                    <a:srgbClr val="000000"/>
                  </a:solidFill>
                  <a:latin typeface="Times New Roman" pitchFamily="18" charset="0"/>
                  <a:ea typeface="楷体_GB2312" pitchFamily="49" charset="-122"/>
                </a:rPr>
                <a:t>设</a:t>
              </a:r>
            </a:p>
          </p:txBody>
        </p:sp>
      </p:grpSp>
      <p:graphicFrame>
        <p:nvGraphicFramePr>
          <p:cNvPr id="61" name="Object 23"/>
          <p:cNvGraphicFramePr>
            <a:graphicFrameLocks noChangeAspect="1"/>
          </p:cNvGraphicFramePr>
          <p:nvPr/>
        </p:nvGraphicFramePr>
        <p:xfrm>
          <a:off x="404813" y="5175250"/>
          <a:ext cx="2822575" cy="404813"/>
        </p:xfrm>
        <a:graphic>
          <a:graphicData uri="http://schemas.openxmlformats.org/presentationml/2006/ole">
            <p:oleObj spid="_x0000_s29702" name="公式" r:id="rId11" imgW="1409088" imgH="203112" progId="Equation.3">
              <p:embed/>
            </p:oleObj>
          </a:graphicData>
        </a:graphic>
      </p:graphicFrame>
      <p:grpSp>
        <p:nvGrpSpPr>
          <p:cNvPr id="6" name="Group 24"/>
          <p:cNvGrpSpPr>
            <a:grpSpLocks/>
          </p:cNvGrpSpPr>
          <p:nvPr/>
        </p:nvGrpSpPr>
        <p:grpSpPr bwMode="auto">
          <a:xfrm>
            <a:off x="4724400" y="3059113"/>
            <a:ext cx="1295400" cy="2362200"/>
            <a:chOff x="2976" y="1872"/>
            <a:chExt cx="816" cy="1488"/>
          </a:xfrm>
        </p:grpSpPr>
        <p:sp>
          <p:nvSpPr>
            <p:cNvPr id="63" name="Rectangle 25"/>
            <p:cNvSpPr>
              <a:spLocks noChangeArrowheads="1"/>
            </p:cNvSpPr>
            <p:nvPr/>
          </p:nvSpPr>
          <p:spPr bwMode="auto">
            <a:xfrm>
              <a:off x="2976"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29705" name="Object 26"/>
            <p:cNvGraphicFramePr>
              <a:graphicFrameLocks noChangeAspect="1"/>
            </p:cNvGraphicFramePr>
            <p:nvPr/>
          </p:nvGraphicFramePr>
          <p:xfrm>
            <a:off x="2976" y="1920"/>
            <a:ext cx="780" cy="1356"/>
          </p:xfrm>
          <a:graphic>
            <a:graphicData uri="http://schemas.openxmlformats.org/presentationml/2006/ole">
              <p:oleObj spid="_x0000_s29705" name="图片" r:id="rId12" imgW="952500" imgH="1657350" progId="Word.Picture.8">
                <p:embed/>
              </p:oleObj>
            </a:graphicData>
          </a:graphic>
        </p:graphicFrame>
      </p:grpSp>
      <p:grpSp>
        <p:nvGrpSpPr>
          <p:cNvPr id="7" name="Group 27"/>
          <p:cNvGrpSpPr>
            <a:grpSpLocks/>
          </p:cNvGrpSpPr>
          <p:nvPr/>
        </p:nvGrpSpPr>
        <p:grpSpPr bwMode="auto">
          <a:xfrm>
            <a:off x="6172200" y="3059113"/>
            <a:ext cx="1295400" cy="2362200"/>
            <a:chOff x="3888" y="1872"/>
            <a:chExt cx="816" cy="1488"/>
          </a:xfrm>
        </p:grpSpPr>
        <p:sp>
          <p:nvSpPr>
            <p:cNvPr id="66" name="Rectangle 28"/>
            <p:cNvSpPr>
              <a:spLocks noChangeArrowheads="1"/>
            </p:cNvSpPr>
            <p:nvPr/>
          </p:nvSpPr>
          <p:spPr bwMode="auto">
            <a:xfrm>
              <a:off x="3888"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29704" name="Object 29"/>
            <p:cNvGraphicFramePr>
              <a:graphicFrameLocks noChangeAspect="1"/>
            </p:cNvGraphicFramePr>
            <p:nvPr/>
          </p:nvGraphicFramePr>
          <p:xfrm>
            <a:off x="3888" y="1920"/>
            <a:ext cx="780" cy="1358"/>
          </p:xfrm>
          <a:graphic>
            <a:graphicData uri="http://schemas.openxmlformats.org/presentationml/2006/ole">
              <p:oleObj spid="_x0000_s29704" name="图片" r:id="rId13" imgW="952500" imgH="1657350" progId="Word.Picture.8">
                <p:embed/>
              </p:oleObj>
            </a:graphicData>
          </a:graphic>
        </p:graphicFrame>
      </p:grpSp>
      <p:grpSp>
        <p:nvGrpSpPr>
          <p:cNvPr id="8" name="Group 30"/>
          <p:cNvGrpSpPr>
            <a:grpSpLocks/>
          </p:cNvGrpSpPr>
          <p:nvPr/>
        </p:nvGrpSpPr>
        <p:grpSpPr bwMode="auto">
          <a:xfrm>
            <a:off x="7620000" y="3059113"/>
            <a:ext cx="1295400" cy="2362200"/>
            <a:chOff x="4800" y="1872"/>
            <a:chExt cx="816" cy="1488"/>
          </a:xfrm>
        </p:grpSpPr>
        <p:sp>
          <p:nvSpPr>
            <p:cNvPr id="69" name="Rectangle 31"/>
            <p:cNvSpPr>
              <a:spLocks noChangeArrowheads="1"/>
            </p:cNvSpPr>
            <p:nvPr/>
          </p:nvSpPr>
          <p:spPr bwMode="auto">
            <a:xfrm>
              <a:off x="4800"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29703" name="Object 32"/>
            <p:cNvGraphicFramePr>
              <a:graphicFrameLocks noChangeAspect="1"/>
            </p:cNvGraphicFramePr>
            <p:nvPr/>
          </p:nvGraphicFramePr>
          <p:xfrm>
            <a:off x="4800" y="1920"/>
            <a:ext cx="780" cy="1358"/>
          </p:xfrm>
          <a:graphic>
            <a:graphicData uri="http://schemas.openxmlformats.org/presentationml/2006/ole">
              <p:oleObj spid="_x0000_s29703" name="图片" r:id="rId14" imgW="952500" imgH="1657350" progId="Word.Picture.8">
                <p:embed/>
              </p:oleObj>
            </a:graphicData>
          </a:graphic>
        </p:graphicFrame>
      </p:grpSp>
      <p:grpSp>
        <p:nvGrpSpPr>
          <p:cNvPr id="9" name="Group 36"/>
          <p:cNvGrpSpPr>
            <a:grpSpLocks/>
          </p:cNvGrpSpPr>
          <p:nvPr/>
        </p:nvGrpSpPr>
        <p:grpSpPr bwMode="auto">
          <a:xfrm>
            <a:off x="4932363" y="523875"/>
            <a:ext cx="3779837" cy="2425700"/>
            <a:chOff x="3107" y="73"/>
            <a:chExt cx="2381" cy="1528"/>
          </a:xfrm>
        </p:grpSpPr>
        <p:pic>
          <p:nvPicPr>
            <p:cNvPr id="29721" name="Picture 37" descr="未标题-2 拷贝"/>
            <p:cNvPicPr>
              <a:picLocks noChangeAspect="1" noChangeArrowheads="1"/>
            </p:cNvPicPr>
            <p:nvPr/>
          </p:nvPicPr>
          <p:blipFill>
            <a:blip r:embed="rId15"/>
            <a:srcRect/>
            <a:stretch>
              <a:fillRect/>
            </a:stretch>
          </p:blipFill>
          <p:spPr bwMode="auto">
            <a:xfrm>
              <a:off x="3107" y="73"/>
              <a:ext cx="2381" cy="1320"/>
            </a:xfrm>
            <a:prstGeom prst="rect">
              <a:avLst/>
            </a:prstGeom>
            <a:noFill/>
            <a:ln w="9525">
              <a:noFill/>
              <a:miter lim="800000"/>
              <a:headEnd/>
              <a:tailEnd/>
            </a:ln>
          </p:spPr>
        </p:pic>
        <p:sp>
          <p:nvSpPr>
            <p:cNvPr id="29722" name="Rectangle 38"/>
            <p:cNvSpPr>
              <a:spLocks noChangeArrowheads="1"/>
            </p:cNvSpPr>
            <p:nvPr/>
          </p:nvSpPr>
          <p:spPr bwMode="auto">
            <a:xfrm>
              <a:off x="3138" y="1389"/>
              <a:ext cx="2282" cy="212"/>
            </a:xfrm>
            <a:prstGeom prst="rect">
              <a:avLst/>
            </a:prstGeom>
            <a:noFill/>
            <a:ln w="9525">
              <a:noFill/>
              <a:miter lim="800000"/>
              <a:headEnd/>
              <a:tailEnd/>
            </a:ln>
          </p:spPr>
          <p:txBody>
            <a:bodyPr wrap="none" anchor="ctr">
              <a:spAutoFit/>
            </a:bodyPr>
            <a:lstStyle/>
            <a:p>
              <a:r>
                <a:rPr kumimoji="1" lang="zh-CN" altLang="en-US" sz="1600" b="1">
                  <a:solidFill>
                    <a:srgbClr val="000000"/>
                  </a:solidFill>
                  <a:latin typeface="Times New Roman" pitchFamily="18" charset="0"/>
                  <a:ea typeface="楷体_GB2312" pitchFamily="49" charset="-122"/>
                </a:rPr>
                <a:t>（</a:t>
              </a:r>
              <a:r>
                <a:rPr kumimoji="1" lang="en-US" altLang="zh-CN" sz="1600" b="1">
                  <a:solidFill>
                    <a:srgbClr val="000000"/>
                  </a:solidFill>
                  <a:latin typeface="Times New Roman" pitchFamily="18" charset="0"/>
                  <a:ea typeface="楷体_GB2312" pitchFamily="49" charset="-122"/>
                </a:rPr>
                <a:t>a</a:t>
              </a:r>
              <a:r>
                <a:rPr kumimoji="1" lang="zh-CN" altLang="en-US" sz="1600" b="1">
                  <a:solidFill>
                    <a:srgbClr val="000000"/>
                  </a:solidFill>
                  <a:latin typeface="Times New Roman" pitchFamily="18" charset="0"/>
                  <a:ea typeface="楷体_GB2312" pitchFamily="49" charset="-122"/>
                </a:rPr>
                <a:t>）简单二极管电路  （</a:t>
              </a:r>
              <a:r>
                <a:rPr kumimoji="1" lang="en-US" altLang="zh-CN" sz="1600" b="1">
                  <a:solidFill>
                    <a:srgbClr val="000000"/>
                  </a:solidFill>
                  <a:latin typeface="Times New Roman" pitchFamily="18" charset="0"/>
                  <a:ea typeface="楷体_GB2312" pitchFamily="49" charset="-122"/>
                </a:rPr>
                <a:t>b</a:t>
              </a:r>
              <a:r>
                <a:rPr kumimoji="1" lang="zh-CN" altLang="en-US" sz="1600" b="1">
                  <a:solidFill>
                    <a:srgbClr val="000000"/>
                  </a:solidFill>
                  <a:latin typeface="Times New Roman" pitchFamily="18" charset="0"/>
                  <a:ea typeface="楷体_GB2312" pitchFamily="49" charset="-122"/>
                </a:rPr>
                <a:t>）习惯画法 </a:t>
              </a:r>
            </a:p>
          </p:txBody>
        </p:sp>
      </p:grpSp>
      <p:sp>
        <p:nvSpPr>
          <p:cNvPr id="39" name="Text Box 95"/>
          <p:cNvSpPr txBox="1">
            <a:spLocks noChangeArrowheads="1"/>
          </p:cNvSpPr>
          <p:nvPr/>
        </p:nvSpPr>
        <p:spPr bwMode="auto">
          <a:xfrm>
            <a:off x="642938" y="5611813"/>
            <a:ext cx="7699375" cy="1016000"/>
          </a:xfrm>
          <a:prstGeom prst="rect">
            <a:avLst/>
          </a:prstGeom>
          <a:solidFill>
            <a:schemeClr val="bg1"/>
          </a:solidFill>
          <a:ln w="9525">
            <a:noFill/>
            <a:miter lim="800000"/>
            <a:headEnd/>
            <a:tailEnd/>
          </a:ln>
        </p:spPr>
        <p:txBody>
          <a:bodyPr>
            <a:spAutoFit/>
          </a:bodyPr>
          <a:lstStyle/>
          <a:p>
            <a:pPr>
              <a:spcBef>
                <a:spcPct val="30000"/>
              </a:spcBef>
            </a:pPr>
            <a:r>
              <a:rPr lang="en-US" altLang="zh-CN" sz="2000" b="1">
                <a:solidFill>
                  <a:srgbClr val="800000"/>
                </a:solidFill>
                <a:latin typeface="楷体_GB2312" pitchFamily="49" charset="-122"/>
                <a:ea typeface="楷体_GB2312" pitchFamily="49" charset="-122"/>
              </a:rPr>
              <a:t>   </a:t>
            </a:r>
            <a:r>
              <a:rPr lang="zh-CN" altLang="en-US" sz="2000" b="1">
                <a:solidFill>
                  <a:srgbClr val="800000"/>
                </a:solidFill>
                <a:latin typeface="楷体_GB2312" pitchFamily="49" charset="-122"/>
                <a:ea typeface="楷体_GB2312" pitchFamily="49" charset="-122"/>
              </a:rPr>
              <a:t>在电源电压</a:t>
            </a:r>
            <a:r>
              <a:rPr lang="en-US" altLang="zh-CN" sz="2000" b="1">
                <a:solidFill>
                  <a:srgbClr val="800000"/>
                </a:solidFill>
                <a:latin typeface="宋体" pitchFamily="2" charset="-122"/>
              </a:rPr>
              <a:t>V</a:t>
            </a:r>
            <a:r>
              <a:rPr lang="en-US" altLang="zh-CN" sz="2000" b="1" baseline="-25000">
                <a:solidFill>
                  <a:srgbClr val="800000"/>
                </a:solidFill>
                <a:latin typeface="宋体" pitchFamily="2" charset="-122"/>
              </a:rPr>
              <a:t>DD</a:t>
            </a:r>
            <a:r>
              <a:rPr lang="en-US" altLang="zh-CN" sz="2000" b="1" baseline="-25000">
                <a:solidFill>
                  <a:srgbClr val="800000"/>
                </a:solidFill>
                <a:latin typeface="楷体_GB2312" pitchFamily="49" charset="-122"/>
                <a:ea typeface="楷体_GB2312" pitchFamily="49" charset="-122"/>
              </a:rPr>
              <a:t> </a:t>
            </a:r>
            <a:r>
              <a:rPr lang="zh-CN" altLang="en-US" sz="2000" b="1">
                <a:solidFill>
                  <a:srgbClr val="800000"/>
                </a:solidFill>
                <a:latin typeface="楷体_GB2312" pitchFamily="49" charset="-122"/>
                <a:ea typeface="楷体_GB2312" pitchFamily="49" charset="-122"/>
              </a:rPr>
              <a:t>远大于二极管管压降的情况下</a:t>
            </a:r>
            <a:r>
              <a:rPr lang="zh-CN" altLang="en-US" sz="2000" b="1" baseline="-25000">
                <a:solidFill>
                  <a:srgbClr val="800000"/>
                </a:solidFill>
                <a:latin typeface="楷体_GB2312" pitchFamily="49" charset="-122"/>
                <a:ea typeface="楷体_GB2312" pitchFamily="49" charset="-122"/>
              </a:rPr>
              <a:t> </a:t>
            </a:r>
            <a:r>
              <a:rPr lang="zh-CN" altLang="en-US" sz="2000" b="1">
                <a:solidFill>
                  <a:srgbClr val="800000"/>
                </a:solidFill>
                <a:latin typeface="楷体_GB2312" pitchFamily="49" charset="-122"/>
                <a:ea typeface="楷体_GB2312" pitchFamily="49" charset="-122"/>
              </a:rPr>
              <a:t>，</a:t>
            </a:r>
            <a:r>
              <a:rPr lang="zh-CN" altLang="en-US" sz="2000" b="1">
                <a:solidFill>
                  <a:srgbClr val="0033CC"/>
                </a:solidFill>
                <a:latin typeface="楷体_GB2312" pitchFamily="49" charset="-122"/>
                <a:ea typeface="楷体_GB2312" pitchFamily="49" charset="-122"/>
              </a:rPr>
              <a:t>恒压降模型和折线模型结果非常近，但恒压降模型更简单，理想模型的误差相对较大，但结构最简单。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strips(downRight)">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strips(downRight)">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strips(downRight)">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strips(downRight)">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ox(ou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strips(downRigh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strips(downRight)">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strips(downRigh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ox(out)">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strips(downRight)">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strips(downRigh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strips(downRight)">
                                      <p:cBhvr>
                                        <p:cTn id="77" dur="500"/>
                                        <p:tgtEl>
                                          <p:spTgt spid="57"/>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strips(downRight)">
                                      <p:cBhvr>
                                        <p:cTn id="82" dur="500"/>
                                        <p:tgtEl>
                                          <p:spTgt spid="61"/>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9" grpId="0" autoUpdateAnimBg="0"/>
      <p:bldP spid="53" grpId="0" autoUpdateAnimBg="0"/>
      <p:bldP spid="39"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1" name="Text Box 3"/>
          <p:cNvSpPr txBox="1">
            <a:spLocks noChangeArrowheads="1"/>
          </p:cNvSpPr>
          <p:nvPr/>
        </p:nvSpPr>
        <p:spPr bwMode="auto">
          <a:xfrm>
            <a:off x="42863" y="134938"/>
            <a:ext cx="4648200" cy="449262"/>
          </a:xfrm>
          <a:prstGeom prst="rect">
            <a:avLst/>
          </a:prstGeom>
          <a:noFill/>
          <a:ln w="9525">
            <a:noFill/>
            <a:miter lim="800000"/>
            <a:headEnd/>
            <a:tailEnd/>
          </a:ln>
        </p:spPr>
        <p:txBody>
          <a:bodyPr anchor="ctr">
            <a:spAutoFit/>
          </a:bodyPr>
          <a:lstStyle/>
          <a:p>
            <a:pPr>
              <a:lnSpc>
                <a:spcPct val="110000"/>
              </a:lnSpc>
            </a:pPr>
            <a:r>
              <a:rPr kumimoji="1" lang="zh-CN" altLang="en-US" sz="2400" b="1">
                <a:solidFill>
                  <a:srgbClr val="FF0000"/>
                </a:solidFill>
                <a:latin typeface="楷体_GB2312" pitchFamily="49" charset="-122"/>
                <a:ea typeface="楷体_GB2312" pitchFamily="49" charset="-122"/>
              </a:rPr>
              <a:t>（</a:t>
            </a:r>
            <a:r>
              <a:rPr kumimoji="1" lang="en-US" altLang="zh-CN" sz="2400" b="1">
                <a:solidFill>
                  <a:srgbClr val="FF0000"/>
                </a:solidFill>
                <a:latin typeface="楷体_GB2312" pitchFamily="49" charset="-122"/>
                <a:ea typeface="楷体_GB2312" pitchFamily="49" charset="-122"/>
              </a:rPr>
              <a:t>2</a:t>
            </a:r>
            <a:r>
              <a:rPr kumimoji="1" lang="zh-CN" altLang="en-US" sz="2400" b="1">
                <a:solidFill>
                  <a:srgbClr val="FF0000"/>
                </a:solidFill>
                <a:latin typeface="楷体_GB2312" pitchFamily="49" charset="-122"/>
                <a:ea typeface="楷体_GB2312" pitchFamily="49" charset="-122"/>
              </a:rPr>
              <a:t>）静态工作情况分析</a:t>
            </a:r>
          </a:p>
        </p:txBody>
      </p:sp>
      <p:graphicFrame>
        <p:nvGraphicFramePr>
          <p:cNvPr id="42" name="Object 4"/>
          <p:cNvGraphicFramePr>
            <a:graphicFrameLocks noChangeAspect="1"/>
          </p:cNvGraphicFramePr>
          <p:nvPr/>
        </p:nvGraphicFramePr>
        <p:xfrm>
          <a:off x="990600" y="1955800"/>
          <a:ext cx="1090613" cy="404813"/>
        </p:xfrm>
        <a:graphic>
          <a:graphicData uri="http://schemas.openxmlformats.org/presentationml/2006/ole">
            <p:oleObj spid="_x0000_s30722" name="公式" r:id="rId4" imgW="545626" imgH="203024" progId="Equation.3">
              <p:embed/>
            </p:oleObj>
          </a:graphicData>
        </a:graphic>
      </p:graphicFrame>
      <p:graphicFrame>
        <p:nvGraphicFramePr>
          <p:cNvPr id="43" name="Object 5"/>
          <p:cNvGraphicFramePr>
            <a:graphicFrameLocks noChangeAspect="1"/>
          </p:cNvGraphicFramePr>
          <p:nvPr/>
        </p:nvGraphicFramePr>
        <p:xfrm>
          <a:off x="2032000" y="1930400"/>
          <a:ext cx="2743200" cy="455613"/>
        </p:xfrm>
        <a:graphic>
          <a:graphicData uri="http://schemas.openxmlformats.org/presentationml/2006/ole">
            <p:oleObj spid="_x0000_s30723" name="Equation" r:id="rId5" imgW="1371600" imgH="228600" progId="Equation.DSMT4">
              <p:embed/>
            </p:oleObj>
          </a:graphicData>
        </a:graphic>
      </p:graphicFrame>
      <p:sp>
        <p:nvSpPr>
          <p:cNvPr id="44" name="Text Box 6"/>
          <p:cNvSpPr txBox="1">
            <a:spLocks noChangeArrowheads="1"/>
          </p:cNvSpPr>
          <p:nvPr/>
        </p:nvSpPr>
        <p:spPr bwMode="auto">
          <a:xfrm>
            <a:off x="609600" y="1481138"/>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理想模型</a:t>
            </a:r>
          </a:p>
        </p:txBody>
      </p:sp>
      <p:grpSp>
        <p:nvGrpSpPr>
          <p:cNvPr id="2" name="Group 7"/>
          <p:cNvGrpSpPr>
            <a:grpSpLocks/>
          </p:cNvGrpSpPr>
          <p:nvPr/>
        </p:nvGrpSpPr>
        <p:grpSpPr bwMode="auto">
          <a:xfrm>
            <a:off x="228600" y="1100138"/>
            <a:ext cx="3810000" cy="457200"/>
            <a:chOff x="144" y="855"/>
            <a:chExt cx="2400" cy="288"/>
          </a:xfrm>
        </p:grpSpPr>
        <p:sp>
          <p:nvSpPr>
            <p:cNvPr id="30746" name="Text Box 8"/>
            <p:cNvSpPr txBox="1">
              <a:spLocks noChangeArrowheads="1"/>
            </p:cNvSpPr>
            <p:nvPr/>
          </p:nvSpPr>
          <p:spPr bwMode="auto">
            <a:xfrm>
              <a:off x="1440" y="855"/>
              <a:ext cx="1104" cy="288"/>
            </a:xfrm>
            <a:prstGeom prst="rect">
              <a:avLst/>
            </a:prstGeom>
            <a:noFill/>
            <a:ln w="9525">
              <a:noFill/>
              <a:miter lim="800000"/>
              <a:headEnd/>
              <a:tailEnd/>
            </a:ln>
          </p:spPr>
          <p:txBody>
            <a:bodyPr anchor="ctr">
              <a:spAutoFit/>
            </a:bodyPr>
            <a:lstStyle/>
            <a:p>
              <a:pPr>
                <a:lnSpc>
                  <a:spcPct val="120000"/>
                </a:lnSpc>
              </a:pPr>
              <a:r>
                <a:rPr kumimoji="1" lang="zh-CN" altLang="en-US" sz="2000" b="1">
                  <a:solidFill>
                    <a:srgbClr val="000000"/>
                  </a:solidFill>
                  <a:latin typeface="Times New Roman" pitchFamily="18" charset="0"/>
                  <a:ea typeface="楷体_GB2312" pitchFamily="49" charset="-122"/>
                </a:rPr>
                <a:t>（</a:t>
              </a:r>
              <a:r>
                <a:rPr kumimoji="1" lang="en-US" altLang="zh-CN" sz="2000" b="1" i="1">
                  <a:solidFill>
                    <a:srgbClr val="000000"/>
                  </a:solidFill>
                  <a:latin typeface="Times New Roman" pitchFamily="18" charset="0"/>
                  <a:ea typeface="楷体_GB2312" pitchFamily="49" charset="-122"/>
                </a:rPr>
                <a:t>R</a:t>
              </a:r>
              <a:r>
                <a:rPr kumimoji="1" lang="en-US" altLang="zh-CN" sz="2000" b="1">
                  <a:solidFill>
                    <a:srgbClr val="000000"/>
                  </a:solidFill>
                  <a:latin typeface="Times New Roman" pitchFamily="18" charset="0"/>
                  <a:ea typeface="楷体_GB2312" pitchFamily="49" charset="-122"/>
                </a:rPr>
                <a:t>=10k</a:t>
              </a:r>
              <a:r>
                <a:rPr kumimoji="1" lang="en-US" altLang="zh-CN" sz="2000" b="1">
                  <a:solidFill>
                    <a:srgbClr val="000000"/>
                  </a:solidFill>
                  <a:latin typeface="Times New Roman" pitchFamily="18" charset="0"/>
                  <a:ea typeface="楷体_GB2312" pitchFamily="49" charset="-122"/>
                  <a:sym typeface="Symbol" pitchFamily="18" charset="2"/>
                </a:rPr>
                <a:t></a:t>
              </a:r>
              <a:r>
                <a:rPr kumimoji="1" lang="zh-CN" altLang="en-US" sz="2000" b="1">
                  <a:solidFill>
                    <a:srgbClr val="000000"/>
                  </a:solidFill>
                  <a:latin typeface="Times New Roman" pitchFamily="18" charset="0"/>
                  <a:ea typeface="楷体_GB2312" pitchFamily="49" charset="-122"/>
                  <a:sym typeface="Symbol" pitchFamily="18" charset="2"/>
                </a:rPr>
                <a:t>）</a:t>
              </a:r>
              <a:endParaRPr kumimoji="1" lang="zh-CN" altLang="en-US" sz="2000" b="1">
                <a:solidFill>
                  <a:srgbClr val="000000"/>
                </a:solidFill>
                <a:latin typeface="Times New Roman" pitchFamily="18" charset="0"/>
                <a:ea typeface="楷体_GB2312" pitchFamily="49" charset="-122"/>
              </a:endParaRPr>
            </a:p>
          </p:txBody>
        </p:sp>
        <p:sp>
          <p:nvSpPr>
            <p:cNvPr id="30747" name="Text Box 9"/>
            <p:cNvSpPr txBox="1">
              <a:spLocks noChangeArrowheads="1"/>
            </p:cNvSpPr>
            <p:nvPr/>
          </p:nvSpPr>
          <p:spPr bwMode="auto">
            <a:xfrm>
              <a:off x="144" y="855"/>
              <a:ext cx="1440" cy="269"/>
            </a:xfrm>
            <a:prstGeom prst="rect">
              <a:avLst/>
            </a:prstGeom>
            <a:noFill/>
            <a:ln w="9525">
              <a:noFill/>
              <a:miter lim="800000"/>
              <a:headEnd/>
              <a:tailEnd/>
            </a:ln>
          </p:spPr>
          <p:txBody>
            <a:bodyPr anchor="ctr">
              <a:spAutoFit/>
            </a:bodyPr>
            <a:lstStyle/>
            <a:p>
              <a:pPr>
                <a:lnSpc>
                  <a:spcPct val="120000"/>
                </a:lnSpc>
              </a:pPr>
              <a:r>
                <a:rPr kumimoji="1" lang="en-US" altLang="zh-CN" sz="2000" b="1">
                  <a:solidFill>
                    <a:srgbClr val="000000"/>
                  </a:solidFill>
                  <a:latin typeface="Times New Roman" pitchFamily="18" charset="0"/>
                  <a:ea typeface="楷体_GB2312" pitchFamily="49" charset="-122"/>
                </a:rPr>
                <a:t>  </a:t>
              </a:r>
              <a:r>
                <a:rPr kumimoji="1" lang="zh-CN" altLang="en-US" sz="2000" b="1">
                  <a:solidFill>
                    <a:srgbClr val="000000"/>
                  </a:solidFill>
                  <a:latin typeface="Times New Roman" pitchFamily="18" charset="0"/>
                  <a:ea typeface="楷体_GB2312" pitchFamily="49" charset="-122"/>
                </a:rPr>
                <a:t>当</a:t>
              </a:r>
              <a:r>
                <a:rPr kumimoji="1" lang="en-US" altLang="zh-CN" sz="2000" b="1" i="1">
                  <a:solidFill>
                    <a:srgbClr val="000000"/>
                  </a:solidFill>
                  <a:latin typeface="Times New Roman" pitchFamily="18" charset="0"/>
                  <a:ea typeface="楷体_GB2312" pitchFamily="49" charset="-122"/>
                </a:rPr>
                <a:t>V</a:t>
              </a:r>
              <a:r>
                <a:rPr kumimoji="1" lang="en-US" altLang="zh-CN" sz="2000" b="1" baseline="-25000">
                  <a:solidFill>
                    <a:srgbClr val="000000"/>
                  </a:solidFill>
                  <a:latin typeface="Times New Roman" pitchFamily="18" charset="0"/>
                  <a:ea typeface="楷体_GB2312" pitchFamily="49" charset="-122"/>
                </a:rPr>
                <a:t>DD</a:t>
              </a:r>
              <a:r>
                <a:rPr kumimoji="1" lang="en-US" altLang="zh-CN" sz="2000" b="1">
                  <a:solidFill>
                    <a:srgbClr val="000000"/>
                  </a:solidFill>
                  <a:latin typeface="Times New Roman" pitchFamily="18" charset="0"/>
                  <a:ea typeface="楷体_GB2312" pitchFamily="49" charset="-122"/>
                </a:rPr>
                <a:t>=1V </a:t>
              </a:r>
              <a:r>
                <a:rPr kumimoji="1" lang="zh-CN" altLang="en-US" sz="2000" b="1">
                  <a:solidFill>
                    <a:srgbClr val="000000"/>
                  </a:solidFill>
                  <a:latin typeface="Times New Roman" pitchFamily="18" charset="0"/>
                  <a:ea typeface="楷体_GB2312" pitchFamily="49" charset="-122"/>
                </a:rPr>
                <a:t>时，</a:t>
              </a:r>
            </a:p>
          </p:txBody>
        </p:sp>
      </p:grpSp>
      <p:graphicFrame>
        <p:nvGraphicFramePr>
          <p:cNvPr id="48" name="Object 10"/>
          <p:cNvGraphicFramePr>
            <a:graphicFrameLocks noChangeAspect="1"/>
          </p:cNvGraphicFramePr>
          <p:nvPr/>
        </p:nvGraphicFramePr>
        <p:xfrm>
          <a:off x="877888" y="3132138"/>
          <a:ext cx="3683000" cy="455612"/>
        </p:xfrm>
        <a:graphic>
          <a:graphicData uri="http://schemas.openxmlformats.org/presentationml/2006/ole">
            <p:oleObj spid="_x0000_s30724" name="Equation" r:id="rId6" imgW="1841400" imgH="228600" progId="Equation.DSMT4">
              <p:embed/>
            </p:oleObj>
          </a:graphicData>
        </a:graphic>
      </p:graphicFrame>
      <p:sp>
        <p:nvSpPr>
          <p:cNvPr id="49" name="Text Box 11"/>
          <p:cNvSpPr txBox="1">
            <a:spLocks noChangeArrowheads="1"/>
          </p:cNvSpPr>
          <p:nvPr/>
        </p:nvSpPr>
        <p:spPr bwMode="auto">
          <a:xfrm>
            <a:off x="609600" y="2319338"/>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恒压模型</a:t>
            </a:r>
          </a:p>
        </p:txBody>
      </p:sp>
      <p:grpSp>
        <p:nvGrpSpPr>
          <p:cNvPr id="3" name="Group 12"/>
          <p:cNvGrpSpPr>
            <a:grpSpLocks/>
          </p:cNvGrpSpPr>
          <p:nvPr/>
        </p:nvGrpSpPr>
        <p:grpSpPr bwMode="auto">
          <a:xfrm>
            <a:off x="990600" y="2638425"/>
            <a:ext cx="3684588" cy="533400"/>
            <a:chOff x="624" y="1968"/>
            <a:chExt cx="2321" cy="336"/>
          </a:xfrm>
        </p:grpSpPr>
        <p:graphicFrame>
          <p:nvGraphicFramePr>
            <p:cNvPr id="30730" name="Object 13"/>
            <p:cNvGraphicFramePr>
              <a:graphicFrameLocks noChangeAspect="1"/>
            </p:cNvGraphicFramePr>
            <p:nvPr/>
          </p:nvGraphicFramePr>
          <p:xfrm>
            <a:off x="624" y="2049"/>
            <a:ext cx="817" cy="255"/>
          </p:xfrm>
          <a:graphic>
            <a:graphicData uri="http://schemas.openxmlformats.org/presentationml/2006/ole">
              <p:oleObj spid="_x0000_s30730" name="公式" r:id="rId7" imgW="647419" imgH="203112" progId="Equation.3">
                <p:embed/>
              </p:oleObj>
            </a:graphicData>
          </a:graphic>
        </p:graphicFrame>
        <p:sp>
          <p:nvSpPr>
            <p:cNvPr id="52" name="Text Box 14"/>
            <p:cNvSpPr txBox="1">
              <a:spLocks noChangeArrowheads="1"/>
            </p:cNvSpPr>
            <p:nvPr/>
          </p:nvSpPr>
          <p:spPr bwMode="auto">
            <a:xfrm>
              <a:off x="1361" y="1968"/>
              <a:ext cx="1584" cy="308"/>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lnSpc>
                  <a:spcPct val="130000"/>
                </a:lnSpc>
                <a:defRPr/>
              </a:pPr>
              <a:r>
                <a:rPr kumimoji="1" lang="zh-CN" altLang="en-US" sz="2000" b="1" kern="0" dirty="0">
                  <a:solidFill>
                    <a:srgbClr val="000000"/>
                  </a:solidFill>
                  <a:latin typeface="Times New Roman" pitchFamily="18" charset="0"/>
                  <a:ea typeface="楷体_GB2312" pitchFamily="49" charset="-122"/>
                </a:rPr>
                <a:t>（硅二极管典型值）</a:t>
              </a:r>
            </a:p>
          </p:txBody>
        </p:sp>
      </p:grpSp>
      <p:sp>
        <p:nvSpPr>
          <p:cNvPr id="53" name="Text Box 15"/>
          <p:cNvSpPr txBox="1">
            <a:spLocks noChangeArrowheads="1"/>
          </p:cNvSpPr>
          <p:nvPr/>
        </p:nvSpPr>
        <p:spPr bwMode="auto">
          <a:xfrm>
            <a:off x="609600" y="3538538"/>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折线模型</a:t>
            </a:r>
          </a:p>
        </p:txBody>
      </p:sp>
      <p:graphicFrame>
        <p:nvGraphicFramePr>
          <p:cNvPr id="57" name="Object 19"/>
          <p:cNvGraphicFramePr>
            <a:graphicFrameLocks noChangeAspect="1"/>
          </p:cNvGraphicFramePr>
          <p:nvPr/>
        </p:nvGraphicFramePr>
        <p:xfrm>
          <a:off x="762000" y="3905250"/>
          <a:ext cx="3225800" cy="863600"/>
        </p:xfrm>
        <a:graphic>
          <a:graphicData uri="http://schemas.openxmlformats.org/presentationml/2006/ole">
            <p:oleObj spid="_x0000_s30725" name="Equation" r:id="rId8" imgW="1612800" imgH="431640" progId="Equation.DSMT4">
              <p:embed/>
            </p:oleObj>
          </a:graphicData>
        </a:graphic>
      </p:graphicFrame>
      <p:graphicFrame>
        <p:nvGraphicFramePr>
          <p:cNvPr id="61" name="Object 23"/>
          <p:cNvGraphicFramePr>
            <a:graphicFrameLocks noChangeAspect="1"/>
          </p:cNvGraphicFramePr>
          <p:nvPr/>
        </p:nvGraphicFramePr>
        <p:xfrm>
          <a:off x="4572000" y="4064000"/>
          <a:ext cx="2974975" cy="455613"/>
        </p:xfrm>
        <a:graphic>
          <a:graphicData uri="http://schemas.openxmlformats.org/presentationml/2006/ole">
            <p:oleObj spid="_x0000_s30726" name="Equation" r:id="rId9" imgW="1485720" imgH="228600" progId="Equation.DSMT4">
              <p:embed/>
            </p:oleObj>
          </a:graphicData>
        </a:graphic>
      </p:graphicFrame>
      <p:grpSp>
        <p:nvGrpSpPr>
          <p:cNvPr id="30737" name="Group 24"/>
          <p:cNvGrpSpPr>
            <a:grpSpLocks/>
          </p:cNvGrpSpPr>
          <p:nvPr/>
        </p:nvGrpSpPr>
        <p:grpSpPr bwMode="auto">
          <a:xfrm>
            <a:off x="4730750" y="987425"/>
            <a:ext cx="1295400" cy="2362200"/>
            <a:chOff x="2976" y="1872"/>
            <a:chExt cx="816" cy="1488"/>
          </a:xfrm>
        </p:grpSpPr>
        <p:sp>
          <p:nvSpPr>
            <p:cNvPr id="63" name="Rectangle 25"/>
            <p:cNvSpPr>
              <a:spLocks noChangeArrowheads="1"/>
            </p:cNvSpPr>
            <p:nvPr/>
          </p:nvSpPr>
          <p:spPr bwMode="auto">
            <a:xfrm>
              <a:off x="2976"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30729" name="Object 26"/>
            <p:cNvGraphicFramePr>
              <a:graphicFrameLocks noChangeAspect="1"/>
            </p:cNvGraphicFramePr>
            <p:nvPr/>
          </p:nvGraphicFramePr>
          <p:xfrm>
            <a:off x="2976" y="1920"/>
            <a:ext cx="780" cy="1356"/>
          </p:xfrm>
          <a:graphic>
            <a:graphicData uri="http://schemas.openxmlformats.org/presentationml/2006/ole">
              <p:oleObj spid="_x0000_s30729" name="图片" r:id="rId10" imgW="952500" imgH="1657350" progId="Word.Picture.8">
                <p:embed/>
              </p:oleObj>
            </a:graphicData>
          </a:graphic>
        </p:graphicFrame>
      </p:grpSp>
      <p:grpSp>
        <p:nvGrpSpPr>
          <p:cNvPr id="30738" name="Group 27"/>
          <p:cNvGrpSpPr>
            <a:grpSpLocks/>
          </p:cNvGrpSpPr>
          <p:nvPr/>
        </p:nvGrpSpPr>
        <p:grpSpPr bwMode="auto">
          <a:xfrm>
            <a:off x="6178550" y="987425"/>
            <a:ext cx="1295400" cy="2362200"/>
            <a:chOff x="3888" y="1872"/>
            <a:chExt cx="816" cy="1488"/>
          </a:xfrm>
        </p:grpSpPr>
        <p:sp>
          <p:nvSpPr>
            <p:cNvPr id="66" name="Rectangle 28"/>
            <p:cNvSpPr>
              <a:spLocks noChangeArrowheads="1"/>
            </p:cNvSpPr>
            <p:nvPr/>
          </p:nvSpPr>
          <p:spPr bwMode="auto">
            <a:xfrm>
              <a:off x="3888"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30728" name="Object 29"/>
            <p:cNvGraphicFramePr>
              <a:graphicFrameLocks noChangeAspect="1"/>
            </p:cNvGraphicFramePr>
            <p:nvPr/>
          </p:nvGraphicFramePr>
          <p:xfrm>
            <a:off x="3888" y="1920"/>
            <a:ext cx="780" cy="1358"/>
          </p:xfrm>
          <a:graphic>
            <a:graphicData uri="http://schemas.openxmlformats.org/presentationml/2006/ole">
              <p:oleObj spid="_x0000_s30728" name="图片" r:id="rId11" imgW="952500" imgH="1657350" progId="Word.Picture.8">
                <p:embed/>
              </p:oleObj>
            </a:graphicData>
          </a:graphic>
        </p:graphicFrame>
      </p:grpSp>
      <p:grpSp>
        <p:nvGrpSpPr>
          <p:cNvPr id="30739" name="Group 30"/>
          <p:cNvGrpSpPr>
            <a:grpSpLocks/>
          </p:cNvGrpSpPr>
          <p:nvPr/>
        </p:nvGrpSpPr>
        <p:grpSpPr bwMode="auto">
          <a:xfrm>
            <a:off x="7626350" y="987425"/>
            <a:ext cx="1295400" cy="2362200"/>
            <a:chOff x="4800" y="1872"/>
            <a:chExt cx="816" cy="1488"/>
          </a:xfrm>
        </p:grpSpPr>
        <p:sp>
          <p:nvSpPr>
            <p:cNvPr id="69" name="Rectangle 31"/>
            <p:cNvSpPr>
              <a:spLocks noChangeArrowheads="1"/>
            </p:cNvSpPr>
            <p:nvPr/>
          </p:nvSpPr>
          <p:spPr bwMode="auto">
            <a:xfrm>
              <a:off x="4800"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30727" name="Object 32"/>
            <p:cNvGraphicFramePr>
              <a:graphicFrameLocks noChangeAspect="1"/>
            </p:cNvGraphicFramePr>
            <p:nvPr/>
          </p:nvGraphicFramePr>
          <p:xfrm>
            <a:off x="4800" y="1920"/>
            <a:ext cx="780" cy="1358"/>
          </p:xfrm>
          <a:graphic>
            <a:graphicData uri="http://schemas.openxmlformats.org/presentationml/2006/ole">
              <p:oleObj spid="_x0000_s30727" name="图片" r:id="rId12" imgW="952500" imgH="1657350" progId="Word.Picture.8">
                <p:embed/>
              </p:oleObj>
            </a:graphicData>
          </a:graphic>
        </p:graphicFrame>
      </p:grpSp>
      <p:sp>
        <p:nvSpPr>
          <p:cNvPr id="38" name="Text Box 95"/>
          <p:cNvSpPr txBox="1">
            <a:spLocks noChangeArrowheads="1"/>
          </p:cNvSpPr>
          <p:nvPr/>
        </p:nvSpPr>
        <p:spPr bwMode="auto">
          <a:xfrm>
            <a:off x="563563" y="4738688"/>
            <a:ext cx="7848600" cy="708025"/>
          </a:xfrm>
          <a:prstGeom prst="rect">
            <a:avLst/>
          </a:prstGeom>
          <a:solidFill>
            <a:schemeClr val="bg1"/>
          </a:solidFill>
          <a:ln w="9525">
            <a:noFill/>
            <a:miter lim="800000"/>
            <a:headEnd/>
            <a:tailEnd/>
          </a:ln>
        </p:spPr>
        <p:txBody>
          <a:bodyPr>
            <a:spAutoFit/>
          </a:bodyPr>
          <a:lstStyle/>
          <a:p>
            <a:pPr>
              <a:spcBef>
                <a:spcPct val="30000"/>
              </a:spcBef>
            </a:pPr>
            <a:r>
              <a:rPr lang="zh-CN" altLang="en-US" sz="2000" b="1">
                <a:solidFill>
                  <a:srgbClr val="800000"/>
                </a:solidFill>
                <a:latin typeface="楷体_GB2312" pitchFamily="49" charset="-122"/>
                <a:ea typeface="楷体_GB2312" pitchFamily="49" charset="-122"/>
              </a:rPr>
              <a:t>在电源电压</a:t>
            </a:r>
            <a:r>
              <a:rPr lang="en-US" altLang="zh-CN" sz="2000" b="1">
                <a:solidFill>
                  <a:srgbClr val="800000"/>
                </a:solidFill>
                <a:latin typeface="楷体_GB2312" pitchFamily="49" charset="-122"/>
                <a:ea typeface="楷体_GB2312" pitchFamily="49" charset="-122"/>
              </a:rPr>
              <a:t>V</a:t>
            </a:r>
            <a:r>
              <a:rPr lang="en-US" altLang="zh-CN" sz="2000" b="1" baseline="-25000">
                <a:solidFill>
                  <a:srgbClr val="800000"/>
                </a:solidFill>
                <a:latin typeface="楷体_GB2312" pitchFamily="49" charset="-122"/>
                <a:ea typeface="楷体_GB2312" pitchFamily="49" charset="-122"/>
              </a:rPr>
              <a:t>DD</a:t>
            </a:r>
            <a:r>
              <a:rPr lang="en-US" altLang="zh-CN" sz="2000" b="1">
                <a:solidFill>
                  <a:srgbClr val="800000"/>
                </a:solidFill>
                <a:latin typeface="楷体_GB2312" pitchFamily="49" charset="-122"/>
                <a:ea typeface="楷体_GB2312" pitchFamily="49" charset="-122"/>
              </a:rPr>
              <a:t> </a:t>
            </a:r>
            <a:r>
              <a:rPr lang="zh-CN" altLang="en-US" sz="2000" b="1">
                <a:solidFill>
                  <a:srgbClr val="800000"/>
                </a:solidFill>
                <a:latin typeface="楷体_GB2312" pitchFamily="49" charset="-122"/>
                <a:ea typeface="楷体_GB2312" pitchFamily="49" charset="-122"/>
              </a:rPr>
              <a:t>较低时，</a:t>
            </a:r>
            <a:r>
              <a:rPr lang="zh-CN" altLang="en-US" sz="2000" b="1">
                <a:solidFill>
                  <a:srgbClr val="0033CC"/>
                </a:solidFill>
                <a:latin typeface="楷体_GB2312" pitchFamily="49" charset="-122"/>
                <a:ea typeface="楷体_GB2312" pitchFamily="49" charset="-122"/>
              </a:rPr>
              <a:t>折线模型能提供较合理的结果。正确选择器件的模型是电子工作者的基本技能。</a:t>
            </a:r>
          </a:p>
        </p:txBody>
      </p:sp>
      <p:sp>
        <p:nvSpPr>
          <p:cNvPr id="39" name="Text Box 95"/>
          <p:cNvSpPr txBox="1">
            <a:spLocks noChangeArrowheads="1"/>
          </p:cNvSpPr>
          <p:nvPr/>
        </p:nvSpPr>
        <p:spPr bwMode="auto">
          <a:xfrm>
            <a:off x="603250" y="5532438"/>
            <a:ext cx="7848600" cy="708025"/>
          </a:xfrm>
          <a:prstGeom prst="rect">
            <a:avLst/>
          </a:prstGeom>
          <a:solidFill>
            <a:schemeClr val="bg1"/>
          </a:solidFill>
          <a:ln w="9525">
            <a:noFill/>
            <a:miter lim="800000"/>
            <a:headEnd/>
            <a:tailEnd/>
          </a:ln>
        </p:spPr>
        <p:txBody>
          <a:bodyPr>
            <a:spAutoFit/>
          </a:bodyPr>
          <a:lstStyle/>
          <a:p>
            <a:pPr>
              <a:spcBef>
                <a:spcPct val="30000"/>
              </a:spcBef>
            </a:pPr>
            <a:r>
              <a:rPr lang="zh-CN" altLang="en-US" sz="2000" b="1">
                <a:solidFill>
                  <a:srgbClr val="0033CC"/>
                </a:solidFill>
                <a:latin typeface="楷体_GB2312" pitchFamily="49" charset="-122"/>
                <a:ea typeface="楷体_GB2312" pitchFamily="49" charset="-122"/>
              </a:rPr>
              <a:t>选择模型的一般原则：在满足精度要求的前提下，尽可能选择简单的模型。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strips(downRigh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strips(downRight)">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strips(downRight)">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strips(downRight)">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downRigh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strips(downRight)">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strips(downRight)">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strips(downRight)">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strips(downRight)">
                                      <p:cBhvr>
                                        <p:cTn id="52" dur="500"/>
                                        <p:tgtEl>
                                          <p:spTgt spid="61"/>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9" grpId="0" autoUpdateAnimBg="0"/>
      <p:bldP spid="53" grpId="0" autoUpdateAnimBg="0"/>
      <p:bldP spid="38" grpId="0" animBg="1" autoUpdateAnimBg="0"/>
      <p:bldP spid="3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1" name="日期占位符 1"/>
          <p:cNvSpPr>
            <a:spLocks noGrp="1"/>
          </p:cNvSpPr>
          <p:nvPr>
            <p:ph type="dt" sz="quarter" idx="10"/>
          </p:nvPr>
        </p:nvSpPr>
        <p:spPr>
          <a:xfrm>
            <a:off x="357188" y="6484938"/>
            <a:ext cx="2133600" cy="476250"/>
          </a:xfrm>
          <a:noFill/>
        </p:spPr>
        <p:txBody>
          <a:bodyPr/>
          <a:lstStyle/>
          <a:p>
            <a:fld id="{A73E30DA-4E90-43A6-830A-05C024E2D2F2}" type="datetime1">
              <a:rPr lang="zh-CN" altLang="en-US" smtClean="0">
                <a:latin typeface="Arial" pitchFamily="34" charset="0"/>
              </a:rPr>
              <a:pPr/>
              <a:t>2019-9-25</a:t>
            </a:fld>
            <a:endParaRPr lang="en-US" altLang="zh-CN" smtClean="0">
              <a:latin typeface="Arial" pitchFamily="34" charset="0"/>
            </a:endParaRPr>
          </a:p>
        </p:txBody>
      </p:sp>
      <p:sp>
        <p:nvSpPr>
          <p:cNvPr id="31782" name="页脚占位符 2"/>
          <p:cNvSpPr>
            <a:spLocks noGrp="1"/>
          </p:cNvSpPr>
          <p:nvPr>
            <p:ph type="ftr" sz="quarter" idx="11"/>
          </p:nvPr>
        </p:nvSpPr>
        <p:spPr>
          <a:xfrm>
            <a:off x="3024188" y="6484938"/>
            <a:ext cx="2895600" cy="476250"/>
          </a:xfrm>
          <a:noFill/>
        </p:spPr>
        <p:txBody>
          <a:bodyPr/>
          <a:lstStyle/>
          <a:p>
            <a:r>
              <a:rPr lang="en-US" altLang="zh-CN" smtClean="0">
                <a:latin typeface="Arial" pitchFamily="34" charset="0"/>
              </a:rPr>
              <a:t>电工电子教研室</a:t>
            </a:r>
          </a:p>
        </p:txBody>
      </p:sp>
      <p:sp>
        <p:nvSpPr>
          <p:cNvPr id="31783" name="灯片编号占位符 3"/>
          <p:cNvSpPr>
            <a:spLocks noGrp="1"/>
          </p:cNvSpPr>
          <p:nvPr>
            <p:ph type="sldNum" sz="quarter" idx="12"/>
          </p:nvPr>
        </p:nvSpPr>
        <p:spPr>
          <a:xfrm>
            <a:off x="6453188" y="6484938"/>
            <a:ext cx="2133600" cy="476250"/>
          </a:xfrm>
          <a:noFill/>
        </p:spPr>
        <p:txBody>
          <a:bodyPr/>
          <a:lstStyle/>
          <a:p>
            <a:fld id="{D6388036-D27F-45FA-B478-47779B13C84F}" type="slidenum">
              <a:rPr lang="en-US" altLang="zh-CN" smtClean="0">
                <a:latin typeface="Arial" pitchFamily="34" charset="0"/>
              </a:rPr>
              <a:pPr/>
              <a:t>69</a:t>
            </a:fld>
            <a:endParaRPr lang="en-US" altLang="zh-CN" smtClean="0">
              <a:latin typeface="Arial" pitchFamily="34" charset="0"/>
            </a:endParaRPr>
          </a:p>
        </p:txBody>
      </p:sp>
      <p:sp>
        <p:nvSpPr>
          <p:cNvPr id="206852" name="Text Box 4"/>
          <p:cNvSpPr txBox="1">
            <a:spLocks noChangeArrowheads="1"/>
          </p:cNvSpPr>
          <p:nvPr/>
        </p:nvSpPr>
        <p:spPr bwMode="auto">
          <a:xfrm>
            <a:off x="95250" y="109538"/>
            <a:ext cx="3405188" cy="463550"/>
          </a:xfrm>
          <a:prstGeom prst="rect">
            <a:avLst/>
          </a:prstGeom>
          <a:solidFill>
            <a:schemeClr val="bg1"/>
          </a:solidFill>
          <a:ln w="9525">
            <a:noFill/>
            <a:miter lim="800000"/>
            <a:headEnd/>
            <a:tailEnd/>
          </a:ln>
        </p:spPr>
        <p:txBody>
          <a:bodyPr lIns="90000" tIns="46800" rIns="90000" bIns="46800">
            <a:spAutoFit/>
          </a:bodyPr>
          <a:lstStyle/>
          <a:p>
            <a:pPr>
              <a:spcBef>
                <a:spcPct val="50000"/>
              </a:spcBef>
              <a:defRPr/>
            </a:pPr>
            <a:r>
              <a:rPr lang="zh-CN" altLang="en-US" sz="2400" b="1" dirty="0">
                <a:solidFill>
                  <a:srgbClr val="FF0000"/>
                </a:solidFill>
                <a:latin typeface="Times New Roman" pitchFamily="18" charset="0"/>
                <a:ea typeface="+mn-ea"/>
                <a:cs typeface="Times New Roman" pitchFamily="18" charset="0"/>
              </a:rPr>
              <a:t>（</a:t>
            </a:r>
            <a:r>
              <a:rPr lang="en-US" altLang="zh-CN" sz="2400" b="1" dirty="0">
                <a:solidFill>
                  <a:srgbClr val="FF0000"/>
                </a:solidFill>
                <a:latin typeface="Times New Roman" pitchFamily="18" charset="0"/>
                <a:ea typeface="+mn-ea"/>
                <a:cs typeface="Times New Roman" pitchFamily="18" charset="0"/>
              </a:rPr>
              <a:t>3</a:t>
            </a:r>
            <a:r>
              <a:rPr lang="zh-CN" altLang="en-US" sz="2400" b="1" dirty="0">
                <a:solidFill>
                  <a:srgbClr val="FF0000"/>
                </a:solidFill>
                <a:latin typeface="Times New Roman" pitchFamily="18" charset="0"/>
                <a:ea typeface="+mn-ea"/>
                <a:cs typeface="Times New Roman" pitchFamily="18" charset="0"/>
              </a:rPr>
              <a:t>）限幅与钳位电路</a:t>
            </a:r>
            <a:endParaRPr lang="zh-CN" altLang="en-US" sz="2400" b="1" baseline="-25000" dirty="0">
              <a:solidFill>
                <a:srgbClr val="FF0000"/>
              </a:solidFill>
              <a:latin typeface="Times New Roman" pitchFamily="18" charset="0"/>
              <a:ea typeface="+mn-ea"/>
              <a:cs typeface="Times New Roman" pitchFamily="18" charset="0"/>
            </a:endParaRPr>
          </a:p>
        </p:txBody>
      </p:sp>
      <p:sp>
        <p:nvSpPr>
          <p:cNvPr id="206854" name="AutoShape 6"/>
          <p:cNvSpPr>
            <a:spLocks noChangeArrowheads="1"/>
          </p:cNvSpPr>
          <p:nvPr/>
        </p:nvSpPr>
        <p:spPr bwMode="auto">
          <a:xfrm>
            <a:off x="95250" y="531813"/>
            <a:ext cx="1525588" cy="671512"/>
          </a:xfrm>
          <a:prstGeom prst="horizontalScroll">
            <a:avLst>
              <a:gd name="adj" fmla="val 12500"/>
            </a:avLst>
          </a:prstGeom>
          <a:solidFill>
            <a:schemeClr val="accent1">
              <a:alpha val="47842"/>
            </a:schemeClr>
          </a:solidFill>
          <a:ln w="9525">
            <a:solidFill>
              <a:schemeClr val="tx1"/>
            </a:solidFill>
            <a:round/>
            <a:headEnd/>
            <a:tailEnd/>
          </a:ln>
        </p:spPr>
        <p:txBody>
          <a:bodyPr lIns="90000" tIns="46800" rIns="90000" bIns="46800" anchor="ctr">
            <a:spAutoFit/>
          </a:bodyPr>
          <a:lstStyle/>
          <a:p>
            <a:r>
              <a:rPr lang="zh-CN" altLang="en-US" sz="2800" b="1">
                <a:solidFill>
                  <a:srgbClr val="FF0000"/>
                </a:solidFill>
              </a:rPr>
              <a:t>例</a:t>
            </a:r>
            <a:r>
              <a:rPr lang="en-US" altLang="zh-CN" sz="2800" b="1">
                <a:solidFill>
                  <a:srgbClr val="FF0000"/>
                </a:solidFill>
              </a:rPr>
              <a:t>3.4.4</a:t>
            </a:r>
          </a:p>
        </p:txBody>
      </p:sp>
      <p:grpSp>
        <p:nvGrpSpPr>
          <p:cNvPr id="2" name="Group 75"/>
          <p:cNvGrpSpPr>
            <a:grpSpLocks/>
          </p:cNvGrpSpPr>
          <p:nvPr/>
        </p:nvGrpSpPr>
        <p:grpSpPr bwMode="auto">
          <a:xfrm>
            <a:off x="42863" y="1176338"/>
            <a:ext cx="2513012" cy="1943100"/>
            <a:chOff x="836" y="1754"/>
            <a:chExt cx="1583" cy="1224"/>
          </a:xfrm>
        </p:grpSpPr>
        <p:sp>
          <p:nvSpPr>
            <p:cNvPr id="31834" name="Rectangle 10"/>
            <p:cNvSpPr>
              <a:spLocks noChangeArrowheads="1"/>
            </p:cNvSpPr>
            <p:nvPr/>
          </p:nvSpPr>
          <p:spPr bwMode="auto">
            <a:xfrm rot="5400000">
              <a:off x="1244" y="1900"/>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1835" name="Group 15"/>
            <p:cNvGrpSpPr>
              <a:grpSpLocks/>
            </p:cNvGrpSpPr>
            <p:nvPr/>
          </p:nvGrpSpPr>
          <p:grpSpPr bwMode="auto">
            <a:xfrm>
              <a:off x="1789" y="2617"/>
              <a:ext cx="304" cy="102"/>
              <a:chOff x="112" y="3074"/>
              <a:chExt cx="304" cy="102"/>
            </a:xfrm>
          </p:grpSpPr>
          <p:sp>
            <p:nvSpPr>
              <p:cNvPr id="31851" name="Line 1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1852" name="Line 1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1836" name="Group 18"/>
            <p:cNvGrpSpPr>
              <a:grpSpLocks/>
            </p:cNvGrpSpPr>
            <p:nvPr/>
          </p:nvGrpSpPr>
          <p:grpSpPr bwMode="auto">
            <a:xfrm>
              <a:off x="1800" y="2246"/>
              <a:ext cx="271" cy="153"/>
              <a:chOff x="5065" y="1931"/>
              <a:chExt cx="304" cy="204"/>
            </a:xfrm>
          </p:grpSpPr>
          <p:sp>
            <p:nvSpPr>
              <p:cNvPr id="31848" name="AutoShape 19"/>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1849" name="Line 20"/>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1850" name="Line 21"/>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1772" name="Object 26"/>
            <p:cNvGraphicFramePr>
              <a:graphicFrameLocks noChangeAspect="1"/>
            </p:cNvGraphicFramePr>
            <p:nvPr/>
          </p:nvGraphicFramePr>
          <p:xfrm>
            <a:off x="1459" y="2555"/>
            <a:ext cx="358" cy="240"/>
          </p:xfrm>
          <a:graphic>
            <a:graphicData uri="http://schemas.openxmlformats.org/presentationml/2006/ole">
              <p:oleObj spid="_x0000_s31772" name="公式" r:id="rId6" imgW="317087" imgH="215619" progId="Equation.3">
                <p:embed/>
              </p:oleObj>
            </a:graphicData>
          </a:graphic>
        </p:graphicFrame>
        <p:graphicFrame>
          <p:nvGraphicFramePr>
            <p:cNvPr id="31773" name="Object 27"/>
            <p:cNvGraphicFramePr>
              <a:graphicFrameLocks noChangeAspect="1"/>
            </p:cNvGraphicFramePr>
            <p:nvPr/>
          </p:nvGraphicFramePr>
          <p:xfrm>
            <a:off x="1212" y="1754"/>
            <a:ext cx="187" cy="190"/>
          </p:xfrm>
          <a:graphic>
            <a:graphicData uri="http://schemas.openxmlformats.org/presentationml/2006/ole">
              <p:oleObj spid="_x0000_s31773" name="公式" r:id="rId7" imgW="164885" imgH="164885" progId="Equation.3">
                <p:embed/>
              </p:oleObj>
            </a:graphicData>
          </a:graphic>
        </p:graphicFrame>
        <p:graphicFrame>
          <p:nvGraphicFramePr>
            <p:cNvPr id="31774" name="Object 31"/>
            <p:cNvGraphicFramePr>
              <a:graphicFrameLocks noChangeAspect="1"/>
            </p:cNvGraphicFramePr>
            <p:nvPr/>
          </p:nvGraphicFramePr>
          <p:xfrm>
            <a:off x="856" y="2117"/>
            <a:ext cx="144" cy="145"/>
          </p:xfrm>
          <a:graphic>
            <a:graphicData uri="http://schemas.openxmlformats.org/presentationml/2006/ole">
              <p:oleObj spid="_x0000_s31774" name="公式" r:id="rId8" imgW="139680" imgH="139680" progId="Equation.3">
                <p:embed/>
              </p:oleObj>
            </a:graphicData>
          </a:graphic>
        </p:graphicFrame>
        <p:graphicFrame>
          <p:nvGraphicFramePr>
            <p:cNvPr id="31775" name="Object 32"/>
            <p:cNvGraphicFramePr>
              <a:graphicFrameLocks noChangeAspect="1"/>
            </p:cNvGraphicFramePr>
            <p:nvPr/>
          </p:nvGraphicFramePr>
          <p:xfrm>
            <a:off x="848" y="2770"/>
            <a:ext cx="158" cy="89"/>
          </p:xfrm>
          <a:graphic>
            <a:graphicData uri="http://schemas.openxmlformats.org/presentationml/2006/ole">
              <p:oleObj spid="_x0000_s31775" name="公式" r:id="rId9" imgW="139680" imgH="75960" progId="Equation.3">
                <p:embed/>
              </p:oleObj>
            </a:graphicData>
          </a:graphic>
        </p:graphicFrame>
        <p:graphicFrame>
          <p:nvGraphicFramePr>
            <p:cNvPr id="31776" name="Object 33"/>
            <p:cNvGraphicFramePr>
              <a:graphicFrameLocks noChangeAspect="1"/>
            </p:cNvGraphicFramePr>
            <p:nvPr/>
          </p:nvGraphicFramePr>
          <p:xfrm>
            <a:off x="836" y="2389"/>
            <a:ext cx="172" cy="239"/>
          </p:xfrm>
          <a:graphic>
            <a:graphicData uri="http://schemas.openxmlformats.org/presentationml/2006/ole">
              <p:oleObj spid="_x0000_s31776" name="公式" r:id="rId10" imgW="152268" imgH="215713" progId="Equation.3">
                <p:embed/>
              </p:oleObj>
            </a:graphicData>
          </a:graphic>
        </p:graphicFrame>
        <p:graphicFrame>
          <p:nvGraphicFramePr>
            <p:cNvPr id="31777" name="Object 41"/>
            <p:cNvGraphicFramePr>
              <a:graphicFrameLocks noChangeAspect="1"/>
            </p:cNvGraphicFramePr>
            <p:nvPr/>
          </p:nvGraphicFramePr>
          <p:xfrm>
            <a:off x="2224" y="2778"/>
            <a:ext cx="173" cy="93"/>
          </p:xfrm>
          <a:graphic>
            <a:graphicData uri="http://schemas.openxmlformats.org/presentationml/2006/ole">
              <p:oleObj spid="_x0000_s31777" name="公式" r:id="rId11" imgW="139518" imgH="76101" progId="Equation.3">
                <p:embed/>
              </p:oleObj>
            </a:graphicData>
          </a:graphic>
        </p:graphicFrame>
        <p:graphicFrame>
          <p:nvGraphicFramePr>
            <p:cNvPr id="31778" name="Object 42"/>
            <p:cNvGraphicFramePr>
              <a:graphicFrameLocks noChangeAspect="1"/>
            </p:cNvGraphicFramePr>
            <p:nvPr/>
          </p:nvGraphicFramePr>
          <p:xfrm>
            <a:off x="2206" y="2389"/>
            <a:ext cx="213" cy="254"/>
          </p:xfrm>
          <a:graphic>
            <a:graphicData uri="http://schemas.openxmlformats.org/presentationml/2006/ole">
              <p:oleObj spid="_x0000_s31778" name="公式" r:id="rId12" imgW="190500" imgH="228600" progId="Equation.3">
                <p:embed/>
              </p:oleObj>
            </a:graphicData>
          </a:graphic>
        </p:graphicFrame>
        <p:sp>
          <p:nvSpPr>
            <p:cNvPr id="31837" name="AutoShape 61"/>
            <p:cNvSpPr>
              <a:spLocks noChangeArrowheads="1"/>
            </p:cNvSpPr>
            <p:nvPr/>
          </p:nvSpPr>
          <p:spPr bwMode="auto">
            <a:xfrm>
              <a:off x="1915" y="292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1838" name="AutoShape 62"/>
            <p:cNvSpPr>
              <a:spLocks noChangeArrowheads="1"/>
            </p:cNvSpPr>
            <p:nvPr/>
          </p:nvSpPr>
          <p:spPr bwMode="auto">
            <a:xfrm>
              <a:off x="1906" y="201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1839" name="Line 65"/>
            <p:cNvSpPr>
              <a:spLocks noChangeShapeType="1"/>
            </p:cNvSpPr>
            <p:nvPr/>
          </p:nvSpPr>
          <p:spPr bwMode="auto">
            <a:xfrm>
              <a:off x="1931" y="2033"/>
              <a:ext cx="0" cy="584"/>
            </a:xfrm>
            <a:prstGeom prst="line">
              <a:avLst/>
            </a:prstGeom>
            <a:noFill/>
            <a:ln w="12700">
              <a:solidFill>
                <a:schemeClr val="tx1"/>
              </a:solidFill>
              <a:round/>
              <a:headEnd/>
              <a:tailEnd/>
            </a:ln>
          </p:spPr>
          <p:txBody>
            <a:bodyPr/>
            <a:lstStyle/>
            <a:p>
              <a:endParaRPr lang="zh-CN" altLang="en-US"/>
            </a:p>
          </p:txBody>
        </p:sp>
        <p:sp>
          <p:nvSpPr>
            <p:cNvPr id="31840" name="Line 67"/>
            <p:cNvSpPr>
              <a:spLocks noChangeShapeType="1"/>
            </p:cNvSpPr>
            <p:nvPr/>
          </p:nvSpPr>
          <p:spPr bwMode="auto">
            <a:xfrm>
              <a:off x="1940" y="2719"/>
              <a:ext cx="0" cy="228"/>
            </a:xfrm>
            <a:prstGeom prst="line">
              <a:avLst/>
            </a:prstGeom>
            <a:noFill/>
            <a:ln w="12700">
              <a:solidFill>
                <a:schemeClr val="tx1"/>
              </a:solidFill>
              <a:round/>
              <a:headEnd/>
              <a:tailEnd/>
            </a:ln>
          </p:spPr>
          <p:txBody>
            <a:bodyPr/>
            <a:lstStyle/>
            <a:p>
              <a:endParaRPr lang="zh-CN" altLang="en-US"/>
            </a:p>
          </p:txBody>
        </p:sp>
        <p:graphicFrame>
          <p:nvGraphicFramePr>
            <p:cNvPr id="31779" name="Object 68"/>
            <p:cNvGraphicFramePr>
              <a:graphicFrameLocks noChangeAspect="1"/>
            </p:cNvGraphicFramePr>
            <p:nvPr/>
          </p:nvGraphicFramePr>
          <p:xfrm>
            <a:off x="1557" y="2224"/>
            <a:ext cx="173" cy="190"/>
          </p:xfrm>
          <a:graphic>
            <a:graphicData uri="http://schemas.openxmlformats.org/presentationml/2006/ole">
              <p:oleObj spid="_x0000_s31779" name="公式" r:id="rId13" imgW="152268" imgH="164957" progId="Equation.3">
                <p:embed/>
              </p:oleObj>
            </a:graphicData>
          </a:graphic>
        </p:graphicFrame>
        <p:sp>
          <p:nvSpPr>
            <p:cNvPr id="31841" name="Line 69"/>
            <p:cNvSpPr>
              <a:spLocks noChangeShapeType="1"/>
            </p:cNvSpPr>
            <p:nvPr/>
          </p:nvSpPr>
          <p:spPr bwMode="auto">
            <a:xfrm>
              <a:off x="1432" y="2033"/>
              <a:ext cx="838" cy="0"/>
            </a:xfrm>
            <a:prstGeom prst="line">
              <a:avLst/>
            </a:prstGeom>
            <a:noFill/>
            <a:ln w="12700">
              <a:solidFill>
                <a:schemeClr val="tx1"/>
              </a:solidFill>
              <a:round/>
              <a:headEnd/>
              <a:tailEnd/>
            </a:ln>
          </p:spPr>
          <p:txBody>
            <a:bodyPr/>
            <a:lstStyle/>
            <a:p>
              <a:endParaRPr lang="zh-CN" altLang="en-US"/>
            </a:p>
          </p:txBody>
        </p:sp>
        <p:sp>
          <p:nvSpPr>
            <p:cNvPr id="31842" name="Line 70"/>
            <p:cNvSpPr>
              <a:spLocks noChangeShapeType="1"/>
            </p:cNvSpPr>
            <p:nvPr/>
          </p:nvSpPr>
          <p:spPr bwMode="auto">
            <a:xfrm flipH="1">
              <a:off x="949" y="2033"/>
              <a:ext cx="204" cy="0"/>
            </a:xfrm>
            <a:prstGeom prst="line">
              <a:avLst/>
            </a:prstGeom>
            <a:noFill/>
            <a:ln w="12700">
              <a:solidFill>
                <a:schemeClr val="tx1"/>
              </a:solidFill>
              <a:round/>
              <a:headEnd/>
              <a:tailEnd/>
            </a:ln>
          </p:spPr>
          <p:txBody>
            <a:bodyPr/>
            <a:lstStyle/>
            <a:p>
              <a:endParaRPr lang="zh-CN" altLang="en-US"/>
            </a:p>
          </p:txBody>
        </p:sp>
        <p:sp>
          <p:nvSpPr>
            <p:cNvPr id="31843" name="Line 72"/>
            <p:cNvSpPr>
              <a:spLocks noChangeShapeType="1"/>
            </p:cNvSpPr>
            <p:nvPr/>
          </p:nvSpPr>
          <p:spPr bwMode="auto">
            <a:xfrm>
              <a:off x="925" y="2947"/>
              <a:ext cx="1371" cy="0"/>
            </a:xfrm>
            <a:prstGeom prst="line">
              <a:avLst/>
            </a:prstGeom>
            <a:noFill/>
            <a:ln w="12700">
              <a:solidFill>
                <a:schemeClr val="tx1"/>
              </a:solidFill>
              <a:round/>
              <a:headEnd/>
              <a:tailEnd/>
            </a:ln>
          </p:spPr>
          <p:txBody>
            <a:bodyPr/>
            <a:lstStyle/>
            <a:p>
              <a:endParaRPr lang="zh-CN" altLang="en-US"/>
            </a:p>
          </p:txBody>
        </p:sp>
        <p:sp>
          <p:nvSpPr>
            <p:cNvPr id="31844" name="AutoShape 64"/>
            <p:cNvSpPr>
              <a:spLocks noChangeArrowheads="1"/>
            </p:cNvSpPr>
            <p:nvPr/>
          </p:nvSpPr>
          <p:spPr bwMode="auto">
            <a:xfrm>
              <a:off x="2270"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45" name="AutoShape 63"/>
            <p:cNvSpPr>
              <a:spLocks noChangeArrowheads="1"/>
            </p:cNvSpPr>
            <p:nvPr/>
          </p:nvSpPr>
          <p:spPr bwMode="auto">
            <a:xfrm>
              <a:off x="2262"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46" name="AutoShape 71"/>
            <p:cNvSpPr>
              <a:spLocks noChangeArrowheads="1"/>
            </p:cNvSpPr>
            <p:nvPr/>
          </p:nvSpPr>
          <p:spPr bwMode="auto">
            <a:xfrm>
              <a:off x="899"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47" name="AutoShape 73"/>
            <p:cNvSpPr>
              <a:spLocks noChangeArrowheads="1"/>
            </p:cNvSpPr>
            <p:nvPr/>
          </p:nvSpPr>
          <p:spPr bwMode="auto">
            <a:xfrm>
              <a:off x="873"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1780" name="Object 74"/>
            <p:cNvGraphicFramePr>
              <a:graphicFrameLocks noChangeAspect="1"/>
            </p:cNvGraphicFramePr>
            <p:nvPr/>
          </p:nvGraphicFramePr>
          <p:xfrm>
            <a:off x="2220" y="2091"/>
            <a:ext cx="144" cy="145"/>
          </p:xfrm>
          <a:graphic>
            <a:graphicData uri="http://schemas.openxmlformats.org/presentationml/2006/ole">
              <p:oleObj spid="_x0000_s31780" name="公式" r:id="rId14" imgW="139680" imgH="139680" progId="Equation.3">
                <p:embed/>
              </p:oleObj>
            </a:graphicData>
          </a:graphic>
        </p:graphicFrame>
      </p:grpSp>
      <p:grpSp>
        <p:nvGrpSpPr>
          <p:cNvPr id="5" name="Group 76"/>
          <p:cNvGrpSpPr>
            <a:grpSpLocks/>
          </p:cNvGrpSpPr>
          <p:nvPr/>
        </p:nvGrpSpPr>
        <p:grpSpPr bwMode="auto">
          <a:xfrm>
            <a:off x="2687638" y="1176338"/>
            <a:ext cx="2513012" cy="1943100"/>
            <a:chOff x="836" y="1754"/>
            <a:chExt cx="1583" cy="1224"/>
          </a:xfrm>
        </p:grpSpPr>
        <p:sp>
          <p:nvSpPr>
            <p:cNvPr id="31815" name="Rectangle 77"/>
            <p:cNvSpPr>
              <a:spLocks noChangeArrowheads="1"/>
            </p:cNvSpPr>
            <p:nvPr/>
          </p:nvSpPr>
          <p:spPr bwMode="auto">
            <a:xfrm rot="5400000">
              <a:off x="1244" y="1900"/>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1816" name="Group 78"/>
            <p:cNvGrpSpPr>
              <a:grpSpLocks/>
            </p:cNvGrpSpPr>
            <p:nvPr/>
          </p:nvGrpSpPr>
          <p:grpSpPr bwMode="auto">
            <a:xfrm>
              <a:off x="1789" y="2617"/>
              <a:ext cx="304" cy="102"/>
              <a:chOff x="112" y="3074"/>
              <a:chExt cx="304" cy="102"/>
            </a:xfrm>
          </p:grpSpPr>
          <p:sp>
            <p:nvSpPr>
              <p:cNvPr id="31832" name="Line 79"/>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1833" name="Line 80"/>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1817" name="Group 81"/>
            <p:cNvGrpSpPr>
              <a:grpSpLocks/>
            </p:cNvGrpSpPr>
            <p:nvPr/>
          </p:nvGrpSpPr>
          <p:grpSpPr bwMode="auto">
            <a:xfrm>
              <a:off x="1800" y="2246"/>
              <a:ext cx="271" cy="153"/>
              <a:chOff x="5065" y="1931"/>
              <a:chExt cx="304" cy="204"/>
            </a:xfrm>
          </p:grpSpPr>
          <p:sp>
            <p:nvSpPr>
              <p:cNvPr id="31829" name="AutoShape 82"/>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1830" name="Line 83"/>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1831" name="Line 84"/>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1763" name="Object 85"/>
            <p:cNvGraphicFramePr>
              <a:graphicFrameLocks noChangeAspect="1"/>
            </p:cNvGraphicFramePr>
            <p:nvPr/>
          </p:nvGraphicFramePr>
          <p:xfrm>
            <a:off x="1459" y="2555"/>
            <a:ext cx="358" cy="240"/>
          </p:xfrm>
          <a:graphic>
            <a:graphicData uri="http://schemas.openxmlformats.org/presentationml/2006/ole">
              <p:oleObj spid="_x0000_s31763" name="公式" r:id="rId15" imgW="317087" imgH="215619" progId="Equation.3">
                <p:embed/>
              </p:oleObj>
            </a:graphicData>
          </a:graphic>
        </p:graphicFrame>
        <p:graphicFrame>
          <p:nvGraphicFramePr>
            <p:cNvPr id="31764" name="Object 86"/>
            <p:cNvGraphicFramePr>
              <a:graphicFrameLocks noChangeAspect="1"/>
            </p:cNvGraphicFramePr>
            <p:nvPr/>
          </p:nvGraphicFramePr>
          <p:xfrm>
            <a:off x="1212" y="1754"/>
            <a:ext cx="187" cy="190"/>
          </p:xfrm>
          <a:graphic>
            <a:graphicData uri="http://schemas.openxmlformats.org/presentationml/2006/ole">
              <p:oleObj spid="_x0000_s31764" name="公式" r:id="rId16" imgW="164885" imgH="164885" progId="Equation.3">
                <p:embed/>
              </p:oleObj>
            </a:graphicData>
          </a:graphic>
        </p:graphicFrame>
        <p:graphicFrame>
          <p:nvGraphicFramePr>
            <p:cNvPr id="31765" name="Object 87"/>
            <p:cNvGraphicFramePr>
              <a:graphicFrameLocks noChangeAspect="1"/>
            </p:cNvGraphicFramePr>
            <p:nvPr/>
          </p:nvGraphicFramePr>
          <p:xfrm>
            <a:off x="856" y="2117"/>
            <a:ext cx="144" cy="145"/>
          </p:xfrm>
          <a:graphic>
            <a:graphicData uri="http://schemas.openxmlformats.org/presentationml/2006/ole">
              <p:oleObj spid="_x0000_s31765" name="公式" r:id="rId17" imgW="139680" imgH="139680" progId="Equation.3">
                <p:embed/>
              </p:oleObj>
            </a:graphicData>
          </a:graphic>
        </p:graphicFrame>
        <p:graphicFrame>
          <p:nvGraphicFramePr>
            <p:cNvPr id="31766" name="Object 88"/>
            <p:cNvGraphicFramePr>
              <a:graphicFrameLocks noChangeAspect="1"/>
            </p:cNvGraphicFramePr>
            <p:nvPr/>
          </p:nvGraphicFramePr>
          <p:xfrm>
            <a:off x="848" y="2770"/>
            <a:ext cx="158" cy="89"/>
          </p:xfrm>
          <a:graphic>
            <a:graphicData uri="http://schemas.openxmlformats.org/presentationml/2006/ole">
              <p:oleObj spid="_x0000_s31766" name="公式" r:id="rId18" imgW="139680" imgH="75960" progId="Equation.3">
                <p:embed/>
              </p:oleObj>
            </a:graphicData>
          </a:graphic>
        </p:graphicFrame>
        <p:graphicFrame>
          <p:nvGraphicFramePr>
            <p:cNvPr id="31767" name="Object 89"/>
            <p:cNvGraphicFramePr>
              <a:graphicFrameLocks noChangeAspect="1"/>
            </p:cNvGraphicFramePr>
            <p:nvPr/>
          </p:nvGraphicFramePr>
          <p:xfrm>
            <a:off x="836" y="2389"/>
            <a:ext cx="172" cy="239"/>
          </p:xfrm>
          <a:graphic>
            <a:graphicData uri="http://schemas.openxmlformats.org/presentationml/2006/ole">
              <p:oleObj spid="_x0000_s31767" name="公式" r:id="rId19" imgW="152268" imgH="215713" progId="Equation.3">
                <p:embed/>
              </p:oleObj>
            </a:graphicData>
          </a:graphic>
        </p:graphicFrame>
        <p:graphicFrame>
          <p:nvGraphicFramePr>
            <p:cNvPr id="31768" name="Object 90"/>
            <p:cNvGraphicFramePr>
              <a:graphicFrameLocks noChangeAspect="1"/>
            </p:cNvGraphicFramePr>
            <p:nvPr/>
          </p:nvGraphicFramePr>
          <p:xfrm>
            <a:off x="2224" y="2778"/>
            <a:ext cx="173" cy="93"/>
          </p:xfrm>
          <a:graphic>
            <a:graphicData uri="http://schemas.openxmlformats.org/presentationml/2006/ole">
              <p:oleObj spid="_x0000_s31768" name="公式" r:id="rId20" imgW="139518" imgH="76101" progId="Equation.3">
                <p:embed/>
              </p:oleObj>
            </a:graphicData>
          </a:graphic>
        </p:graphicFrame>
        <p:graphicFrame>
          <p:nvGraphicFramePr>
            <p:cNvPr id="31769" name="Object 91"/>
            <p:cNvGraphicFramePr>
              <a:graphicFrameLocks noChangeAspect="1"/>
            </p:cNvGraphicFramePr>
            <p:nvPr/>
          </p:nvGraphicFramePr>
          <p:xfrm>
            <a:off x="2206" y="2389"/>
            <a:ext cx="213" cy="254"/>
          </p:xfrm>
          <a:graphic>
            <a:graphicData uri="http://schemas.openxmlformats.org/presentationml/2006/ole">
              <p:oleObj spid="_x0000_s31769" name="公式" r:id="rId21" imgW="190500" imgH="228600" progId="Equation.3">
                <p:embed/>
              </p:oleObj>
            </a:graphicData>
          </a:graphic>
        </p:graphicFrame>
        <p:sp>
          <p:nvSpPr>
            <p:cNvPr id="31818" name="AutoShape 92"/>
            <p:cNvSpPr>
              <a:spLocks noChangeArrowheads="1"/>
            </p:cNvSpPr>
            <p:nvPr/>
          </p:nvSpPr>
          <p:spPr bwMode="auto">
            <a:xfrm>
              <a:off x="1915" y="292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1819" name="AutoShape 93"/>
            <p:cNvSpPr>
              <a:spLocks noChangeArrowheads="1"/>
            </p:cNvSpPr>
            <p:nvPr/>
          </p:nvSpPr>
          <p:spPr bwMode="auto">
            <a:xfrm>
              <a:off x="1906" y="201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1820" name="Line 94"/>
            <p:cNvSpPr>
              <a:spLocks noChangeShapeType="1"/>
            </p:cNvSpPr>
            <p:nvPr/>
          </p:nvSpPr>
          <p:spPr bwMode="auto">
            <a:xfrm>
              <a:off x="1931" y="2033"/>
              <a:ext cx="0" cy="584"/>
            </a:xfrm>
            <a:prstGeom prst="line">
              <a:avLst/>
            </a:prstGeom>
            <a:noFill/>
            <a:ln w="12700">
              <a:solidFill>
                <a:schemeClr val="tx1"/>
              </a:solidFill>
              <a:round/>
              <a:headEnd/>
              <a:tailEnd/>
            </a:ln>
          </p:spPr>
          <p:txBody>
            <a:bodyPr/>
            <a:lstStyle/>
            <a:p>
              <a:endParaRPr lang="zh-CN" altLang="en-US"/>
            </a:p>
          </p:txBody>
        </p:sp>
        <p:sp>
          <p:nvSpPr>
            <p:cNvPr id="31821" name="Line 95"/>
            <p:cNvSpPr>
              <a:spLocks noChangeShapeType="1"/>
            </p:cNvSpPr>
            <p:nvPr/>
          </p:nvSpPr>
          <p:spPr bwMode="auto">
            <a:xfrm>
              <a:off x="1940" y="2719"/>
              <a:ext cx="0" cy="228"/>
            </a:xfrm>
            <a:prstGeom prst="line">
              <a:avLst/>
            </a:prstGeom>
            <a:noFill/>
            <a:ln w="12700">
              <a:solidFill>
                <a:schemeClr val="tx1"/>
              </a:solidFill>
              <a:round/>
              <a:headEnd/>
              <a:tailEnd/>
            </a:ln>
          </p:spPr>
          <p:txBody>
            <a:bodyPr/>
            <a:lstStyle/>
            <a:p>
              <a:endParaRPr lang="zh-CN" altLang="en-US"/>
            </a:p>
          </p:txBody>
        </p:sp>
        <p:graphicFrame>
          <p:nvGraphicFramePr>
            <p:cNvPr id="31770" name="Object 96"/>
            <p:cNvGraphicFramePr>
              <a:graphicFrameLocks noChangeAspect="1"/>
            </p:cNvGraphicFramePr>
            <p:nvPr/>
          </p:nvGraphicFramePr>
          <p:xfrm>
            <a:off x="1557" y="2224"/>
            <a:ext cx="172" cy="190"/>
          </p:xfrm>
          <a:graphic>
            <a:graphicData uri="http://schemas.openxmlformats.org/presentationml/2006/ole">
              <p:oleObj spid="_x0000_s31770" name="公式" r:id="rId22" imgW="152268" imgH="164957" progId="Equation.3">
                <p:embed/>
              </p:oleObj>
            </a:graphicData>
          </a:graphic>
        </p:graphicFrame>
        <p:sp>
          <p:nvSpPr>
            <p:cNvPr id="31822" name="Line 97"/>
            <p:cNvSpPr>
              <a:spLocks noChangeShapeType="1"/>
            </p:cNvSpPr>
            <p:nvPr/>
          </p:nvSpPr>
          <p:spPr bwMode="auto">
            <a:xfrm>
              <a:off x="1432" y="2033"/>
              <a:ext cx="838" cy="0"/>
            </a:xfrm>
            <a:prstGeom prst="line">
              <a:avLst/>
            </a:prstGeom>
            <a:noFill/>
            <a:ln w="12700">
              <a:solidFill>
                <a:schemeClr val="tx1"/>
              </a:solidFill>
              <a:round/>
              <a:headEnd/>
              <a:tailEnd/>
            </a:ln>
          </p:spPr>
          <p:txBody>
            <a:bodyPr/>
            <a:lstStyle/>
            <a:p>
              <a:endParaRPr lang="zh-CN" altLang="en-US"/>
            </a:p>
          </p:txBody>
        </p:sp>
        <p:sp>
          <p:nvSpPr>
            <p:cNvPr id="31823" name="Line 98"/>
            <p:cNvSpPr>
              <a:spLocks noChangeShapeType="1"/>
            </p:cNvSpPr>
            <p:nvPr/>
          </p:nvSpPr>
          <p:spPr bwMode="auto">
            <a:xfrm flipH="1">
              <a:off x="949" y="2033"/>
              <a:ext cx="204" cy="0"/>
            </a:xfrm>
            <a:prstGeom prst="line">
              <a:avLst/>
            </a:prstGeom>
            <a:noFill/>
            <a:ln w="12700">
              <a:solidFill>
                <a:schemeClr val="tx1"/>
              </a:solidFill>
              <a:round/>
              <a:headEnd/>
              <a:tailEnd/>
            </a:ln>
          </p:spPr>
          <p:txBody>
            <a:bodyPr/>
            <a:lstStyle/>
            <a:p>
              <a:endParaRPr lang="zh-CN" altLang="en-US"/>
            </a:p>
          </p:txBody>
        </p:sp>
        <p:sp>
          <p:nvSpPr>
            <p:cNvPr id="31824" name="Line 99"/>
            <p:cNvSpPr>
              <a:spLocks noChangeShapeType="1"/>
            </p:cNvSpPr>
            <p:nvPr/>
          </p:nvSpPr>
          <p:spPr bwMode="auto">
            <a:xfrm>
              <a:off x="925" y="2947"/>
              <a:ext cx="1371" cy="0"/>
            </a:xfrm>
            <a:prstGeom prst="line">
              <a:avLst/>
            </a:prstGeom>
            <a:noFill/>
            <a:ln w="12700">
              <a:solidFill>
                <a:schemeClr val="tx1"/>
              </a:solidFill>
              <a:round/>
              <a:headEnd/>
              <a:tailEnd/>
            </a:ln>
          </p:spPr>
          <p:txBody>
            <a:bodyPr/>
            <a:lstStyle/>
            <a:p>
              <a:endParaRPr lang="zh-CN" altLang="en-US"/>
            </a:p>
          </p:txBody>
        </p:sp>
        <p:sp>
          <p:nvSpPr>
            <p:cNvPr id="31825" name="AutoShape 100"/>
            <p:cNvSpPr>
              <a:spLocks noChangeArrowheads="1"/>
            </p:cNvSpPr>
            <p:nvPr/>
          </p:nvSpPr>
          <p:spPr bwMode="auto">
            <a:xfrm>
              <a:off x="2270"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26" name="AutoShape 101"/>
            <p:cNvSpPr>
              <a:spLocks noChangeArrowheads="1"/>
            </p:cNvSpPr>
            <p:nvPr/>
          </p:nvSpPr>
          <p:spPr bwMode="auto">
            <a:xfrm>
              <a:off x="2262"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27" name="AutoShape 102"/>
            <p:cNvSpPr>
              <a:spLocks noChangeArrowheads="1"/>
            </p:cNvSpPr>
            <p:nvPr/>
          </p:nvSpPr>
          <p:spPr bwMode="auto">
            <a:xfrm>
              <a:off x="899"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28" name="AutoShape 103"/>
            <p:cNvSpPr>
              <a:spLocks noChangeArrowheads="1"/>
            </p:cNvSpPr>
            <p:nvPr/>
          </p:nvSpPr>
          <p:spPr bwMode="auto">
            <a:xfrm>
              <a:off x="873"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1771" name="Object 104"/>
            <p:cNvGraphicFramePr>
              <a:graphicFrameLocks noChangeAspect="1"/>
            </p:cNvGraphicFramePr>
            <p:nvPr/>
          </p:nvGraphicFramePr>
          <p:xfrm>
            <a:off x="2220" y="2091"/>
            <a:ext cx="144" cy="145"/>
          </p:xfrm>
          <a:graphic>
            <a:graphicData uri="http://schemas.openxmlformats.org/presentationml/2006/ole">
              <p:oleObj spid="_x0000_s31771" name="公式" r:id="rId23" imgW="139680" imgH="139680" progId="Equation.3">
                <p:embed/>
              </p:oleObj>
            </a:graphicData>
          </a:graphic>
        </p:graphicFrame>
      </p:grpSp>
      <p:sp>
        <p:nvSpPr>
          <p:cNvPr id="206953" name="Text Box 105"/>
          <p:cNvSpPr txBox="1">
            <a:spLocks noChangeArrowheads="1"/>
          </p:cNvSpPr>
          <p:nvPr/>
        </p:nvSpPr>
        <p:spPr bwMode="auto">
          <a:xfrm>
            <a:off x="3243263" y="3113088"/>
            <a:ext cx="128905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理想模型</a:t>
            </a:r>
          </a:p>
        </p:txBody>
      </p:sp>
      <p:graphicFrame>
        <p:nvGraphicFramePr>
          <p:cNvPr id="206954" name="Object 106"/>
          <p:cNvGraphicFramePr>
            <a:graphicFrameLocks noChangeAspect="1"/>
          </p:cNvGraphicFramePr>
          <p:nvPr/>
        </p:nvGraphicFramePr>
        <p:xfrm>
          <a:off x="2919413" y="622300"/>
          <a:ext cx="4656137" cy="514350"/>
        </p:xfrm>
        <a:graphic>
          <a:graphicData uri="http://schemas.openxmlformats.org/presentationml/2006/ole">
            <p:oleObj spid="_x0000_s31746" name="公式" r:id="rId24" imgW="1943100" imgH="215900" progId="Equation.3">
              <p:embed/>
            </p:oleObj>
          </a:graphicData>
        </a:graphic>
      </p:graphicFrame>
      <p:graphicFrame>
        <p:nvGraphicFramePr>
          <p:cNvPr id="206955" name="Object 107"/>
          <p:cNvGraphicFramePr>
            <a:graphicFrameLocks noChangeAspect="1"/>
          </p:cNvGraphicFramePr>
          <p:nvPr/>
        </p:nvGraphicFramePr>
        <p:xfrm>
          <a:off x="5454650" y="1801813"/>
          <a:ext cx="3140075" cy="542925"/>
        </p:xfrm>
        <a:graphic>
          <a:graphicData uri="http://schemas.openxmlformats.org/presentationml/2006/ole">
            <p:oleObj spid="_x0000_s31747" name="Equation" r:id="rId25" imgW="1307880" imgH="228600" progId="Equation.DSMT4">
              <p:embed/>
            </p:oleObj>
          </a:graphicData>
        </a:graphic>
      </p:graphicFrame>
      <p:graphicFrame>
        <p:nvGraphicFramePr>
          <p:cNvPr id="206956" name="Object 108"/>
          <p:cNvGraphicFramePr>
            <a:graphicFrameLocks noChangeAspect="1"/>
          </p:cNvGraphicFramePr>
          <p:nvPr/>
        </p:nvGraphicFramePr>
        <p:xfrm>
          <a:off x="5530850" y="2635250"/>
          <a:ext cx="3476625" cy="542925"/>
        </p:xfrm>
        <a:graphic>
          <a:graphicData uri="http://schemas.openxmlformats.org/presentationml/2006/ole">
            <p:oleObj spid="_x0000_s31748" name="Equation" r:id="rId26" imgW="1447560" imgH="228600" progId="Equation.DSMT4">
              <p:embed/>
            </p:oleObj>
          </a:graphicData>
        </a:graphic>
      </p:graphicFrame>
      <p:graphicFrame>
        <p:nvGraphicFramePr>
          <p:cNvPr id="206957" name="Object 109"/>
          <p:cNvGraphicFramePr>
            <a:graphicFrameLocks noChangeAspect="1"/>
          </p:cNvGraphicFramePr>
          <p:nvPr/>
        </p:nvGraphicFramePr>
        <p:xfrm>
          <a:off x="5546725" y="3389313"/>
          <a:ext cx="3444875" cy="542925"/>
        </p:xfrm>
        <a:graphic>
          <a:graphicData uri="http://schemas.openxmlformats.org/presentationml/2006/ole">
            <p:oleObj spid="_x0000_s31749" name="Equation" r:id="rId27" imgW="1434960" imgH="228600" progId="Equation.DSMT4">
              <p:embed/>
            </p:oleObj>
          </a:graphicData>
        </a:graphic>
      </p:graphicFrame>
      <p:grpSp>
        <p:nvGrpSpPr>
          <p:cNvPr id="8" name="Group 148"/>
          <p:cNvGrpSpPr>
            <a:grpSpLocks/>
          </p:cNvGrpSpPr>
          <p:nvPr/>
        </p:nvGrpSpPr>
        <p:grpSpPr bwMode="auto">
          <a:xfrm>
            <a:off x="2706688" y="3667125"/>
            <a:ext cx="2513012" cy="1943100"/>
            <a:chOff x="1729" y="2841"/>
            <a:chExt cx="1583" cy="1224"/>
          </a:xfrm>
        </p:grpSpPr>
        <p:sp>
          <p:nvSpPr>
            <p:cNvPr id="31792" name="Rectangle 111"/>
            <p:cNvSpPr>
              <a:spLocks noChangeArrowheads="1"/>
            </p:cNvSpPr>
            <p:nvPr/>
          </p:nvSpPr>
          <p:spPr bwMode="auto">
            <a:xfrm rot="5400000">
              <a:off x="2137" y="2987"/>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1793" name="Group 112"/>
            <p:cNvGrpSpPr>
              <a:grpSpLocks/>
            </p:cNvGrpSpPr>
            <p:nvPr/>
          </p:nvGrpSpPr>
          <p:grpSpPr bwMode="auto">
            <a:xfrm>
              <a:off x="2682" y="3785"/>
              <a:ext cx="304" cy="102"/>
              <a:chOff x="112" y="3074"/>
              <a:chExt cx="304" cy="102"/>
            </a:xfrm>
          </p:grpSpPr>
          <p:sp>
            <p:nvSpPr>
              <p:cNvPr id="31813" name="Line 113"/>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1814" name="Line 114"/>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1794" name="Group 115"/>
            <p:cNvGrpSpPr>
              <a:grpSpLocks/>
            </p:cNvGrpSpPr>
            <p:nvPr/>
          </p:nvGrpSpPr>
          <p:grpSpPr bwMode="auto">
            <a:xfrm>
              <a:off x="2684" y="3226"/>
              <a:ext cx="271" cy="153"/>
              <a:chOff x="5065" y="1931"/>
              <a:chExt cx="304" cy="204"/>
            </a:xfrm>
          </p:grpSpPr>
          <p:sp>
            <p:nvSpPr>
              <p:cNvPr id="31810" name="AutoShape 116"/>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1811" name="Line 117"/>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1812" name="Line 118"/>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1753" name="Object 119"/>
            <p:cNvGraphicFramePr>
              <a:graphicFrameLocks noChangeAspect="1"/>
            </p:cNvGraphicFramePr>
            <p:nvPr/>
          </p:nvGraphicFramePr>
          <p:xfrm>
            <a:off x="2352" y="3698"/>
            <a:ext cx="358" cy="240"/>
          </p:xfrm>
          <a:graphic>
            <a:graphicData uri="http://schemas.openxmlformats.org/presentationml/2006/ole">
              <p:oleObj spid="_x0000_s31753" name="公式" r:id="rId28" imgW="317087" imgH="215619" progId="Equation.3">
                <p:embed/>
              </p:oleObj>
            </a:graphicData>
          </a:graphic>
        </p:graphicFrame>
        <p:graphicFrame>
          <p:nvGraphicFramePr>
            <p:cNvPr id="31754" name="Object 120"/>
            <p:cNvGraphicFramePr>
              <a:graphicFrameLocks noChangeAspect="1"/>
            </p:cNvGraphicFramePr>
            <p:nvPr/>
          </p:nvGraphicFramePr>
          <p:xfrm>
            <a:off x="2105" y="2841"/>
            <a:ext cx="187" cy="190"/>
          </p:xfrm>
          <a:graphic>
            <a:graphicData uri="http://schemas.openxmlformats.org/presentationml/2006/ole">
              <p:oleObj spid="_x0000_s31754" name="公式" r:id="rId29" imgW="164885" imgH="164885" progId="Equation.3">
                <p:embed/>
              </p:oleObj>
            </a:graphicData>
          </a:graphic>
        </p:graphicFrame>
        <p:graphicFrame>
          <p:nvGraphicFramePr>
            <p:cNvPr id="31755" name="Object 121"/>
            <p:cNvGraphicFramePr>
              <a:graphicFrameLocks noChangeAspect="1"/>
            </p:cNvGraphicFramePr>
            <p:nvPr/>
          </p:nvGraphicFramePr>
          <p:xfrm>
            <a:off x="1749" y="3204"/>
            <a:ext cx="144" cy="145"/>
          </p:xfrm>
          <a:graphic>
            <a:graphicData uri="http://schemas.openxmlformats.org/presentationml/2006/ole">
              <p:oleObj spid="_x0000_s31755" name="公式" r:id="rId30" imgW="139680" imgH="139680" progId="Equation.3">
                <p:embed/>
              </p:oleObj>
            </a:graphicData>
          </a:graphic>
        </p:graphicFrame>
        <p:graphicFrame>
          <p:nvGraphicFramePr>
            <p:cNvPr id="31756" name="Object 122"/>
            <p:cNvGraphicFramePr>
              <a:graphicFrameLocks noChangeAspect="1"/>
            </p:cNvGraphicFramePr>
            <p:nvPr/>
          </p:nvGraphicFramePr>
          <p:xfrm>
            <a:off x="1741" y="3857"/>
            <a:ext cx="158" cy="89"/>
          </p:xfrm>
          <a:graphic>
            <a:graphicData uri="http://schemas.openxmlformats.org/presentationml/2006/ole">
              <p:oleObj spid="_x0000_s31756" name="公式" r:id="rId31" imgW="139680" imgH="75960" progId="Equation.3">
                <p:embed/>
              </p:oleObj>
            </a:graphicData>
          </a:graphic>
        </p:graphicFrame>
        <p:graphicFrame>
          <p:nvGraphicFramePr>
            <p:cNvPr id="31757" name="Object 123"/>
            <p:cNvGraphicFramePr>
              <a:graphicFrameLocks noChangeAspect="1"/>
            </p:cNvGraphicFramePr>
            <p:nvPr/>
          </p:nvGraphicFramePr>
          <p:xfrm>
            <a:off x="1729" y="3476"/>
            <a:ext cx="171" cy="239"/>
          </p:xfrm>
          <a:graphic>
            <a:graphicData uri="http://schemas.openxmlformats.org/presentationml/2006/ole">
              <p:oleObj spid="_x0000_s31757" name="公式" r:id="rId32" imgW="152268" imgH="215713" progId="Equation.3">
                <p:embed/>
              </p:oleObj>
            </a:graphicData>
          </a:graphic>
        </p:graphicFrame>
        <p:graphicFrame>
          <p:nvGraphicFramePr>
            <p:cNvPr id="31758" name="Object 124"/>
            <p:cNvGraphicFramePr>
              <a:graphicFrameLocks noChangeAspect="1"/>
            </p:cNvGraphicFramePr>
            <p:nvPr/>
          </p:nvGraphicFramePr>
          <p:xfrm>
            <a:off x="3117" y="3865"/>
            <a:ext cx="173" cy="93"/>
          </p:xfrm>
          <a:graphic>
            <a:graphicData uri="http://schemas.openxmlformats.org/presentationml/2006/ole">
              <p:oleObj spid="_x0000_s31758" name="公式" r:id="rId33" imgW="139518" imgH="76101" progId="Equation.3">
                <p:embed/>
              </p:oleObj>
            </a:graphicData>
          </a:graphic>
        </p:graphicFrame>
        <p:graphicFrame>
          <p:nvGraphicFramePr>
            <p:cNvPr id="31759" name="Object 125"/>
            <p:cNvGraphicFramePr>
              <a:graphicFrameLocks noChangeAspect="1"/>
            </p:cNvGraphicFramePr>
            <p:nvPr/>
          </p:nvGraphicFramePr>
          <p:xfrm>
            <a:off x="3099" y="3476"/>
            <a:ext cx="213" cy="254"/>
          </p:xfrm>
          <a:graphic>
            <a:graphicData uri="http://schemas.openxmlformats.org/presentationml/2006/ole">
              <p:oleObj spid="_x0000_s31759" name="公式" r:id="rId34" imgW="190500" imgH="228600" progId="Equation.3">
                <p:embed/>
              </p:oleObj>
            </a:graphicData>
          </a:graphic>
        </p:graphicFrame>
        <p:sp>
          <p:nvSpPr>
            <p:cNvPr id="31795" name="AutoShape 126"/>
            <p:cNvSpPr>
              <a:spLocks noChangeArrowheads="1"/>
            </p:cNvSpPr>
            <p:nvPr/>
          </p:nvSpPr>
          <p:spPr bwMode="auto">
            <a:xfrm>
              <a:off x="2808" y="4009"/>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1796" name="AutoShape 127"/>
            <p:cNvSpPr>
              <a:spLocks noChangeArrowheads="1"/>
            </p:cNvSpPr>
            <p:nvPr/>
          </p:nvSpPr>
          <p:spPr bwMode="auto">
            <a:xfrm>
              <a:off x="2799" y="3097"/>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graphicFrame>
          <p:nvGraphicFramePr>
            <p:cNvPr id="31760" name="Object 130"/>
            <p:cNvGraphicFramePr>
              <a:graphicFrameLocks noChangeAspect="1"/>
            </p:cNvGraphicFramePr>
            <p:nvPr/>
          </p:nvGraphicFramePr>
          <p:xfrm>
            <a:off x="2471" y="3176"/>
            <a:ext cx="173" cy="190"/>
          </p:xfrm>
          <a:graphic>
            <a:graphicData uri="http://schemas.openxmlformats.org/presentationml/2006/ole">
              <p:oleObj spid="_x0000_s31760" name="公式" r:id="rId35" imgW="152268" imgH="164957" progId="Equation.3">
                <p:embed/>
              </p:oleObj>
            </a:graphicData>
          </a:graphic>
        </p:graphicFrame>
        <p:sp>
          <p:nvSpPr>
            <p:cNvPr id="31797" name="Line 131"/>
            <p:cNvSpPr>
              <a:spLocks noChangeShapeType="1"/>
            </p:cNvSpPr>
            <p:nvPr/>
          </p:nvSpPr>
          <p:spPr bwMode="auto">
            <a:xfrm>
              <a:off x="2325" y="3120"/>
              <a:ext cx="838" cy="0"/>
            </a:xfrm>
            <a:prstGeom prst="line">
              <a:avLst/>
            </a:prstGeom>
            <a:noFill/>
            <a:ln w="12700">
              <a:solidFill>
                <a:schemeClr val="tx1"/>
              </a:solidFill>
              <a:round/>
              <a:headEnd/>
              <a:tailEnd/>
            </a:ln>
          </p:spPr>
          <p:txBody>
            <a:bodyPr/>
            <a:lstStyle/>
            <a:p>
              <a:endParaRPr lang="zh-CN" altLang="en-US"/>
            </a:p>
          </p:txBody>
        </p:sp>
        <p:sp>
          <p:nvSpPr>
            <p:cNvPr id="31798" name="Line 132"/>
            <p:cNvSpPr>
              <a:spLocks noChangeShapeType="1"/>
            </p:cNvSpPr>
            <p:nvPr/>
          </p:nvSpPr>
          <p:spPr bwMode="auto">
            <a:xfrm flipH="1">
              <a:off x="1842" y="3120"/>
              <a:ext cx="204" cy="0"/>
            </a:xfrm>
            <a:prstGeom prst="line">
              <a:avLst/>
            </a:prstGeom>
            <a:noFill/>
            <a:ln w="12700">
              <a:solidFill>
                <a:schemeClr val="tx1"/>
              </a:solidFill>
              <a:round/>
              <a:headEnd/>
              <a:tailEnd/>
            </a:ln>
          </p:spPr>
          <p:txBody>
            <a:bodyPr/>
            <a:lstStyle/>
            <a:p>
              <a:endParaRPr lang="zh-CN" altLang="en-US"/>
            </a:p>
          </p:txBody>
        </p:sp>
        <p:sp>
          <p:nvSpPr>
            <p:cNvPr id="31799" name="Line 133"/>
            <p:cNvSpPr>
              <a:spLocks noChangeShapeType="1"/>
            </p:cNvSpPr>
            <p:nvPr/>
          </p:nvSpPr>
          <p:spPr bwMode="auto">
            <a:xfrm>
              <a:off x="1818" y="4034"/>
              <a:ext cx="1371" cy="0"/>
            </a:xfrm>
            <a:prstGeom prst="line">
              <a:avLst/>
            </a:prstGeom>
            <a:noFill/>
            <a:ln w="12700">
              <a:solidFill>
                <a:schemeClr val="tx1"/>
              </a:solidFill>
              <a:round/>
              <a:headEnd/>
              <a:tailEnd/>
            </a:ln>
          </p:spPr>
          <p:txBody>
            <a:bodyPr/>
            <a:lstStyle/>
            <a:p>
              <a:endParaRPr lang="zh-CN" altLang="en-US"/>
            </a:p>
          </p:txBody>
        </p:sp>
        <p:sp>
          <p:nvSpPr>
            <p:cNvPr id="31800" name="AutoShape 134"/>
            <p:cNvSpPr>
              <a:spLocks noChangeArrowheads="1"/>
            </p:cNvSpPr>
            <p:nvPr/>
          </p:nvSpPr>
          <p:spPr bwMode="auto">
            <a:xfrm>
              <a:off x="3163" y="4009"/>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01" name="AutoShape 135"/>
            <p:cNvSpPr>
              <a:spLocks noChangeArrowheads="1"/>
            </p:cNvSpPr>
            <p:nvPr/>
          </p:nvSpPr>
          <p:spPr bwMode="auto">
            <a:xfrm>
              <a:off x="3155" y="309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02" name="AutoShape 136"/>
            <p:cNvSpPr>
              <a:spLocks noChangeArrowheads="1"/>
            </p:cNvSpPr>
            <p:nvPr/>
          </p:nvSpPr>
          <p:spPr bwMode="auto">
            <a:xfrm>
              <a:off x="1792" y="309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03" name="AutoShape 137"/>
            <p:cNvSpPr>
              <a:spLocks noChangeArrowheads="1"/>
            </p:cNvSpPr>
            <p:nvPr/>
          </p:nvSpPr>
          <p:spPr bwMode="auto">
            <a:xfrm>
              <a:off x="1766" y="4009"/>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1761" name="Object 138"/>
            <p:cNvGraphicFramePr>
              <a:graphicFrameLocks noChangeAspect="1"/>
            </p:cNvGraphicFramePr>
            <p:nvPr/>
          </p:nvGraphicFramePr>
          <p:xfrm>
            <a:off x="3113" y="3178"/>
            <a:ext cx="144" cy="145"/>
          </p:xfrm>
          <a:graphic>
            <a:graphicData uri="http://schemas.openxmlformats.org/presentationml/2006/ole">
              <p:oleObj spid="_x0000_s31761" name="公式" r:id="rId36" imgW="139680" imgH="139680" progId="Equation.3">
                <p:embed/>
              </p:oleObj>
            </a:graphicData>
          </a:graphic>
        </p:graphicFrame>
        <p:sp>
          <p:nvSpPr>
            <p:cNvPr id="31804" name="Line 139"/>
            <p:cNvSpPr>
              <a:spLocks noChangeShapeType="1"/>
            </p:cNvSpPr>
            <p:nvPr/>
          </p:nvSpPr>
          <p:spPr bwMode="auto">
            <a:xfrm flipV="1">
              <a:off x="2829" y="3887"/>
              <a:ext cx="0" cy="127"/>
            </a:xfrm>
            <a:prstGeom prst="line">
              <a:avLst/>
            </a:prstGeom>
            <a:noFill/>
            <a:ln w="12700">
              <a:solidFill>
                <a:schemeClr val="tx1"/>
              </a:solidFill>
              <a:round/>
              <a:headEnd/>
              <a:tailEnd/>
            </a:ln>
          </p:spPr>
          <p:txBody>
            <a:bodyPr/>
            <a:lstStyle/>
            <a:p>
              <a:endParaRPr lang="zh-CN" altLang="en-US"/>
            </a:p>
          </p:txBody>
        </p:sp>
        <p:grpSp>
          <p:nvGrpSpPr>
            <p:cNvPr id="31805" name="Group 140"/>
            <p:cNvGrpSpPr>
              <a:grpSpLocks/>
            </p:cNvGrpSpPr>
            <p:nvPr/>
          </p:nvGrpSpPr>
          <p:grpSpPr bwMode="auto">
            <a:xfrm>
              <a:off x="2677" y="3532"/>
              <a:ext cx="304" cy="102"/>
              <a:chOff x="112" y="3074"/>
              <a:chExt cx="304" cy="102"/>
            </a:xfrm>
          </p:grpSpPr>
          <p:sp>
            <p:nvSpPr>
              <p:cNvPr id="31808" name="Line 141"/>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1809" name="Line 142"/>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1806" name="Line 143"/>
            <p:cNvSpPr>
              <a:spLocks noChangeShapeType="1"/>
            </p:cNvSpPr>
            <p:nvPr/>
          </p:nvSpPr>
          <p:spPr bwMode="auto">
            <a:xfrm flipV="1">
              <a:off x="2829" y="3633"/>
              <a:ext cx="0" cy="153"/>
            </a:xfrm>
            <a:prstGeom prst="line">
              <a:avLst/>
            </a:prstGeom>
            <a:noFill/>
            <a:ln w="12700">
              <a:solidFill>
                <a:schemeClr val="tx1"/>
              </a:solidFill>
              <a:round/>
              <a:headEnd/>
              <a:tailEnd/>
            </a:ln>
          </p:spPr>
          <p:txBody>
            <a:bodyPr/>
            <a:lstStyle/>
            <a:p>
              <a:endParaRPr lang="zh-CN" altLang="en-US"/>
            </a:p>
          </p:txBody>
        </p:sp>
        <p:sp>
          <p:nvSpPr>
            <p:cNvPr id="31807" name="Line 144"/>
            <p:cNvSpPr>
              <a:spLocks noChangeShapeType="1"/>
            </p:cNvSpPr>
            <p:nvPr/>
          </p:nvSpPr>
          <p:spPr bwMode="auto">
            <a:xfrm flipV="1">
              <a:off x="2829" y="3100"/>
              <a:ext cx="0" cy="432"/>
            </a:xfrm>
            <a:prstGeom prst="line">
              <a:avLst/>
            </a:prstGeom>
            <a:noFill/>
            <a:ln w="12700">
              <a:solidFill>
                <a:schemeClr val="tx1"/>
              </a:solidFill>
              <a:round/>
              <a:headEnd/>
              <a:tailEnd/>
            </a:ln>
          </p:spPr>
          <p:txBody>
            <a:bodyPr/>
            <a:lstStyle/>
            <a:p>
              <a:endParaRPr lang="zh-CN" altLang="en-US"/>
            </a:p>
          </p:txBody>
        </p:sp>
        <p:graphicFrame>
          <p:nvGraphicFramePr>
            <p:cNvPr id="31762" name="Object 145"/>
            <p:cNvGraphicFramePr>
              <a:graphicFrameLocks noChangeAspect="1"/>
            </p:cNvGraphicFramePr>
            <p:nvPr/>
          </p:nvGraphicFramePr>
          <p:xfrm>
            <a:off x="1995" y="3469"/>
            <a:ext cx="758" cy="240"/>
          </p:xfrm>
          <a:graphic>
            <a:graphicData uri="http://schemas.openxmlformats.org/presentationml/2006/ole">
              <p:oleObj spid="_x0000_s31762" name="公式" r:id="rId37" imgW="672808" imgH="215806" progId="Equation.3">
                <p:embed/>
              </p:oleObj>
            </a:graphicData>
          </a:graphic>
        </p:graphicFrame>
      </p:grpSp>
      <p:sp>
        <p:nvSpPr>
          <p:cNvPr id="206995" name="Text Box 147"/>
          <p:cNvSpPr txBox="1">
            <a:spLocks noChangeArrowheads="1"/>
          </p:cNvSpPr>
          <p:nvPr/>
        </p:nvSpPr>
        <p:spPr bwMode="auto">
          <a:xfrm>
            <a:off x="3182938" y="5730875"/>
            <a:ext cx="149225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恒压降模型</a:t>
            </a:r>
          </a:p>
        </p:txBody>
      </p:sp>
      <p:graphicFrame>
        <p:nvGraphicFramePr>
          <p:cNvPr id="206997" name="Object 149"/>
          <p:cNvGraphicFramePr>
            <a:graphicFrameLocks noChangeAspect="1"/>
          </p:cNvGraphicFramePr>
          <p:nvPr/>
        </p:nvGraphicFramePr>
        <p:xfrm>
          <a:off x="5375275" y="4381500"/>
          <a:ext cx="3141663" cy="542925"/>
        </p:xfrm>
        <a:graphic>
          <a:graphicData uri="http://schemas.openxmlformats.org/presentationml/2006/ole">
            <p:oleObj spid="_x0000_s31750" name="Equation" r:id="rId38" imgW="1307880" imgH="228600" progId="Equation.DSMT4">
              <p:embed/>
            </p:oleObj>
          </a:graphicData>
        </a:graphic>
      </p:graphicFrame>
      <p:graphicFrame>
        <p:nvGraphicFramePr>
          <p:cNvPr id="206998" name="Object 150"/>
          <p:cNvGraphicFramePr>
            <a:graphicFrameLocks noChangeAspect="1"/>
          </p:cNvGraphicFramePr>
          <p:nvPr/>
        </p:nvGraphicFramePr>
        <p:xfrm>
          <a:off x="5551488" y="5056188"/>
          <a:ext cx="2773362" cy="542925"/>
        </p:xfrm>
        <a:graphic>
          <a:graphicData uri="http://schemas.openxmlformats.org/presentationml/2006/ole">
            <p:oleObj spid="_x0000_s31751" name="Equation" r:id="rId39" imgW="1155600" imgH="228600" progId="Equation.DSMT4">
              <p:embed/>
            </p:oleObj>
          </a:graphicData>
        </a:graphic>
      </p:graphicFrame>
      <p:graphicFrame>
        <p:nvGraphicFramePr>
          <p:cNvPr id="206999" name="Object 151"/>
          <p:cNvGraphicFramePr>
            <a:graphicFrameLocks noChangeAspect="1"/>
          </p:cNvGraphicFramePr>
          <p:nvPr/>
        </p:nvGraphicFramePr>
        <p:xfrm>
          <a:off x="5472113" y="5849938"/>
          <a:ext cx="2771775" cy="542925"/>
        </p:xfrm>
        <a:graphic>
          <a:graphicData uri="http://schemas.openxmlformats.org/presentationml/2006/ole">
            <p:oleObj spid="_x0000_s31752" name="Equation" r:id="rId40" imgW="1155600" imgH="228600" progId="Equation.DSMT4">
              <p:embed/>
            </p:oleObj>
          </a:graphicData>
        </a:graphic>
      </p:graphicFrame>
      <p:sp>
        <p:nvSpPr>
          <p:cNvPr id="207000" name="Text Box 152"/>
          <p:cNvSpPr txBox="1">
            <a:spLocks noChangeArrowheads="1"/>
          </p:cNvSpPr>
          <p:nvPr/>
        </p:nvSpPr>
        <p:spPr bwMode="auto">
          <a:xfrm>
            <a:off x="166688" y="3746500"/>
            <a:ext cx="2259012" cy="157162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2400" b="1"/>
              <a:t>v</a:t>
            </a:r>
            <a:r>
              <a:rPr lang="en-US" altLang="zh-CN" sz="2400" b="1" baseline="-25000"/>
              <a:t>I</a:t>
            </a:r>
            <a:r>
              <a:rPr lang="en-US" altLang="zh-CN" sz="2400" b="1"/>
              <a:t>=0V</a:t>
            </a:r>
            <a:r>
              <a:rPr lang="zh-CN" altLang="en-US" sz="2400" b="1"/>
              <a:t>、</a:t>
            </a:r>
            <a:r>
              <a:rPr lang="en-US" altLang="zh-CN" sz="2400" b="1"/>
              <a:t>4V</a:t>
            </a:r>
            <a:r>
              <a:rPr lang="zh-CN" altLang="en-US" sz="2400" b="1"/>
              <a:t>、</a:t>
            </a:r>
            <a:r>
              <a:rPr lang="en-US" altLang="zh-CN" sz="2400" b="1"/>
              <a:t>6V</a:t>
            </a:r>
            <a:r>
              <a:rPr lang="zh-CN" altLang="en-US" sz="2400" b="1"/>
              <a:t>时，求相应输出电压</a:t>
            </a:r>
            <a:r>
              <a:rPr lang="en-US" altLang="zh-CN" sz="2400" b="1"/>
              <a:t>v</a:t>
            </a:r>
            <a:r>
              <a:rPr lang="en-US" altLang="zh-CN" sz="2400" b="1" baseline="-25000"/>
              <a:t>O</a:t>
            </a:r>
            <a:r>
              <a:rPr lang="zh-CN" altLang="en-US" sz="2400" b="1"/>
              <a:t>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54"/>
                                        </p:tgtEl>
                                        <p:attrNameLst>
                                          <p:attrName>style.visibility</p:attrName>
                                        </p:attrNameLst>
                                      </p:cBhvr>
                                      <p:to>
                                        <p:strVal val="visible"/>
                                      </p:to>
                                    </p:set>
                                    <p:animEffect transition="in" filter="blinds(horizontal)">
                                      <p:cBhvr>
                                        <p:cTn id="7" dur="500"/>
                                        <p:tgtEl>
                                          <p:spTgt spid="206854"/>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6954"/>
                                        </p:tgtEl>
                                        <p:attrNameLst>
                                          <p:attrName>style.visibility</p:attrName>
                                        </p:attrNameLst>
                                      </p:cBhvr>
                                      <p:to>
                                        <p:strVal val="visible"/>
                                      </p:to>
                                    </p:set>
                                    <p:animEffect transition="in" filter="blinds(horizontal)">
                                      <p:cBhvr>
                                        <p:cTn id="17" dur="500"/>
                                        <p:tgtEl>
                                          <p:spTgt spid="206954"/>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7000"/>
                                        </p:tgtEl>
                                        <p:attrNameLst>
                                          <p:attrName>style.visibility</p:attrName>
                                        </p:attrNameLst>
                                      </p:cBhvr>
                                      <p:to>
                                        <p:strVal val="visible"/>
                                      </p:to>
                                    </p:set>
                                    <p:animEffect transition="in" filter="blinds(horizontal)">
                                      <p:cBhvr>
                                        <p:cTn id="22" dur="500"/>
                                        <p:tgtEl>
                                          <p:spTgt spid="207000"/>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builtIn="1"/>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subTnLst>
                                    <p:audio>
                                      <p:cMediaNode>
                                        <p:cTn display="0" masterRel="sameClick">
                                          <p:stCondLst>
                                            <p:cond evt="begin" delay="0">
                                              <p:tn val="25"/>
                                            </p:cond>
                                          </p:stCondLst>
                                          <p:endCondLst>
                                            <p:cond evt="onStopAudio" delay="0">
                                              <p:tgtEl>
                                                <p:sldTgt/>
                                              </p:tgtEl>
                                            </p:cond>
                                          </p:endCondLst>
                                        </p:cTn>
                                        <p:tgtEl>
                                          <p:sndTgt r:embed="rId5" name="camera.wav" builtIn="1"/>
                                        </p:tgtEl>
                                      </p:cMediaNode>
                                    </p:audio>
                                  </p:subTnLst>
                                </p:cTn>
                              </p:par>
                              <p:par>
                                <p:cTn id="28" presetID="3" presetClass="entr" presetSubtype="10" fill="hold" grpId="0" nodeType="withEffect">
                                  <p:stCondLst>
                                    <p:cond delay="0"/>
                                  </p:stCondLst>
                                  <p:childTnLst>
                                    <p:set>
                                      <p:cBhvr>
                                        <p:cTn id="29" dur="1" fill="hold">
                                          <p:stCondLst>
                                            <p:cond delay="0"/>
                                          </p:stCondLst>
                                        </p:cTn>
                                        <p:tgtEl>
                                          <p:spTgt spid="206953"/>
                                        </p:tgtEl>
                                        <p:attrNameLst>
                                          <p:attrName>style.visibility</p:attrName>
                                        </p:attrNameLst>
                                      </p:cBhvr>
                                      <p:to>
                                        <p:strVal val="visible"/>
                                      </p:to>
                                    </p:set>
                                    <p:animEffect transition="in" filter="blinds(horizontal)">
                                      <p:cBhvr>
                                        <p:cTn id="30" dur="500"/>
                                        <p:tgtEl>
                                          <p:spTgt spid="2069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06955"/>
                                        </p:tgtEl>
                                        <p:attrNameLst>
                                          <p:attrName>style.visibility</p:attrName>
                                        </p:attrNameLst>
                                      </p:cBhvr>
                                      <p:to>
                                        <p:strVal val="visible"/>
                                      </p:to>
                                    </p:set>
                                    <p:animEffect transition="in" filter="blinds(horizontal)">
                                      <p:cBhvr>
                                        <p:cTn id="35" dur="500"/>
                                        <p:tgtEl>
                                          <p:spTgt spid="206955"/>
                                        </p:tgtEl>
                                      </p:cBhvr>
                                    </p:animEffect>
                                  </p:childTnLst>
                                  <p:subTnLst>
                                    <p:audio>
                                      <p:cMediaNode>
                                        <p:cTn display="0" masterRel="sameClick">
                                          <p:stCondLst>
                                            <p:cond evt="begin" delay="0">
                                              <p:tn val="33"/>
                                            </p:cond>
                                          </p:stCondLst>
                                          <p:endCondLst>
                                            <p:cond evt="onStopAudio" delay="0">
                                              <p:tgtEl>
                                                <p:sldTgt/>
                                              </p:tgtEl>
                                            </p:cond>
                                          </p:endCondLst>
                                        </p:cTn>
                                        <p:tgtEl>
                                          <p:sndTgt r:embed="rId4" name="chimes.wav" builtIn="1"/>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06956"/>
                                        </p:tgtEl>
                                        <p:attrNameLst>
                                          <p:attrName>style.visibility</p:attrName>
                                        </p:attrNameLst>
                                      </p:cBhvr>
                                      <p:to>
                                        <p:strVal val="visible"/>
                                      </p:to>
                                    </p:set>
                                    <p:animEffect transition="in" filter="blinds(horizontal)">
                                      <p:cBhvr>
                                        <p:cTn id="40" dur="500"/>
                                        <p:tgtEl>
                                          <p:spTgt spid="206956"/>
                                        </p:tgtEl>
                                      </p:cBhvr>
                                    </p:animEffect>
                                  </p:childTnLst>
                                  <p:subTnLst>
                                    <p:audio>
                                      <p:cMediaNode>
                                        <p:cTn display="0" masterRel="sameClick">
                                          <p:stCondLst>
                                            <p:cond evt="begin" delay="0">
                                              <p:tn val="38"/>
                                            </p:cond>
                                          </p:stCondLst>
                                          <p:endCondLst>
                                            <p:cond evt="onStopAudio" delay="0">
                                              <p:tgtEl>
                                                <p:sldTgt/>
                                              </p:tgtEl>
                                            </p:cond>
                                          </p:endCondLst>
                                        </p:cTn>
                                        <p:tgtEl>
                                          <p:sndTgt r:embed="rId4" name="chimes.wav" builtIn="1"/>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06957"/>
                                        </p:tgtEl>
                                        <p:attrNameLst>
                                          <p:attrName>style.visibility</p:attrName>
                                        </p:attrNameLst>
                                      </p:cBhvr>
                                      <p:to>
                                        <p:strVal val="visible"/>
                                      </p:to>
                                    </p:set>
                                    <p:animEffect transition="in" filter="blinds(horizontal)">
                                      <p:cBhvr>
                                        <p:cTn id="45" dur="500"/>
                                        <p:tgtEl>
                                          <p:spTgt spid="206957"/>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builtIn="1"/>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subTnLst>
                                    <p:audio>
                                      <p:cMediaNode>
                                        <p:cTn display="0" masterRel="sameClick">
                                          <p:stCondLst>
                                            <p:cond evt="begin" delay="0">
                                              <p:tn val="48"/>
                                            </p:cond>
                                          </p:stCondLst>
                                          <p:endCondLst>
                                            <p:cond evt="onStopAudio" delay="0">
                                              <p:tgtEl>
                                                <p:sldTgt/>
                                              </p:tgtEl>
                                            </p:cond>
                                          </p:endCondLst>
                                        </p:cTn>
                                        <p:tgtEl>
                                          <p:sndTgt r:embed="rId5" name="camera.wav" builtIn="1"/>
                                        </p:tgtEl>
                                      </p:cMediaNode>
                                    </p:audio>
                                  </p:subTnLst>
                                </p:cTn>
                              </p:par>
                              <p:par>
                                <p:cTn id="51" presetID="3" presetClass="entr" presetSubtype="10" fill="hold" grpId="0" nodeType="withEffect">
                                  <p:stCondLst>
                                    <p:cond delay="0"/>
                                  </p:stCondLst>
                                  <p:childTnLst>
                                    <p:set>
                                      <p:cBhvr>
                                        <p:cTn id="52" dur="1" fill="hold">
                                          <p:stCondLst>
                                            <p:cond delay="0"/>
                                          </p:stCondLst>
                                        </p:cTn>
                                        <p:tgtEl>
                                          <p:spTgt spid="206995"/>
                                        </p:tgtEl>
                                        <p:attrNameLst>
                                          <p:attrName>style.visibility</p:attrName>
                                        </p:attrNameLst>
                                      </p:cBhvr>
                                      <p:to>
                                        <p:strVal val="visible"/>
                                      </p:to>
                                    </p:set>
                                    <p:animEffect transition="in" filter="blinds(horizontal)">
                                      <p:cBhvr>
                                        <p:cTn id="53" dur="500"/>
                                        <p:tgtEl>
                                          <p:spTgt spid="20699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06997"/>
                                        </p:tgtEl>
                                        <p:attrNameLst>
                                          <p:attrName>style.visibility</p:attrName>
                                        </p:attrNameLst>
                                      </p:cBhvr>
                                      <p:to>
                                        <p:strVal val="visible"/>
                                      </p:to>
                                    </p:set>
                                    <p:animEffect transition="in" filter="blinds(horizontal)">
                                      <p:cBhvr>
                                        <p:cTn id="58" dur="500"/>
                                        <p:tgtEl>
                                          <p:spTgt spid="206997"/>
                                        </p:tgtEl>
                                      </p:cBhvr>
                                    </p:animEffect>
                                  </p:childTnLst>
                                  <p:subTnLst>
                                    <p:audio>
                                      <p:cMediaNode>
                                        <p:cTn display="0" masterRel="sameClick">
                                          <p:stCondLst>
                                            <p:cond evt="begin" delay="0">
                                              <p:tn val="56"/>
                                            </p:cond>
                                          </p:stCondLst>
                                          <p:endCondLst>
                                            <p:cond evt="onStopAudio" delay="0">
                                              <p:tgtEl>
                                                <p:sldTgt/>
                                              </p:tgtEl>
                                            </p:cond>
                                          </p:endCondLst>
                                        </p:cTn>
                                        <p:tgtEl>
                                          <p:sndTgt r:embed="rId4" name="chimes.wav" builtIn="1"/>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06998"/>
                                        </p:tgtEl>
                                        <p:attrNameLst>
                                          <p:attrName>style.visibility</p:attrName>
                                        </p:attrNameLst>
                                      </p:cBhvr>
                                      <p:to>
                                        <p:strVal val="visible"/>
                                      </p:to>
                                    </p:set>
                                    <p:animEffect transition="in" filter="blinds(horizontal)">
                                      <p:cBhvr>
                                        <p:cTn id="63" dur="500"/>
                                        <p:tgtEl>
                                          <p:spTgt spid="206998"/>
                                        </p:tgtEl>
                                      </p:cBhvr>
                                    </p:animEffect>
                                  </p:childTnLst>
                                  <p:subTnLst>
                                    <p:audio>
                                      <p:cMediaNode>
                                        <p:cTn display="0" masterRel="sameClick">
                                          <p:stCondLst>
                                            <p:cond evt="begin" delay="0">
                                              <p:tn val="61"/>
                                            </p:cond>
                                          </p:stCondLst>
                                          <p:endCondLst>
                                            <p:cond evt="onStopAudio" delay="0">
                                              <p:tgtEl>
                                                <p:sldTgt/>
                                              </p:tgtEl>
                                            </p:cond>
                                          </p:endCondLst>
                                        </p:cTn>
                                        <p:tgtEl>
                                          <p:sndTgt r:embed="rId4" name="chimes.wav" builtIn="1"/>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206999"/>
                                        </p:tgtEl>
                                        <p:attrNameLst>
                                          <p:attrName>style.visibility</p:attrName>
                                        </p:attrNameLst>
                                      </p:cBhvr>
                                      <p:to>
                                        <p:strVal val="visible"/>
                                      </p:to>
                                    </p:set>
                                    <p:animEffect transition="in" filter="blinds(horizontal)">
                                      <p:cBhvr>
                                        <p:cTn id="68" dur="500"/>
                                        <p:tgtEl>
                                          <p:spTgt spid="206999"/>
                                        </p:tgtEl>
                                      </p:cBhvr>
                                    </p:animEffect>
                                  </p:childTnLst>
                                  <p:subTnLst>
                                    <p:audio>
                                      <p:cMediaNode>
                                        <p:cTn display="0" masterRel="sameClick">
                                          <p:stCondLst>
                                            <p:cond evt="begin" delay="0">
                                              <p:tn val="66"/>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animBg="1"/>
      <p:bldP spid="206953" grpId="0"/>
      <p:bldP spid="206995" grpId="0"/>
      <p:bldP spid="20700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5"/>
          <p:cNvGraphicFramePr>
            <a:graphicFrameLocks noChangeAspect="1"/>
          </p:cNvGraphicFramePr>
          <p:nvPr/>
        </p:nvGraphicFramePr>
        <p:xfrm>
          <a:off x="4794250" y="3338513"/>
          <a:ext cx="112713" cy="214312"/>
        </p:xfrm>
        <a:graphic>
          <a:graphicData uri="http://schemas.openxmlformats.org/presentationml/2006/ole">
            <p:oleObj spid="_x0000_s177154" r:id="rId4" imgW="114598" imgH="216464" progId="Equation.3">
              <p:embed/>
            </p:oleObj>
          </a:graphicData>
        </a:graphic>
      </p:graphicFrame>
      <p:sp>
        <p:nvSpPr>
          <p:cNvPr id="46088" name="Text Box 6"/>
          <p:cNvSpPr txBox="1">
            <a:spLocks noChangeArrowheads="1"/>
          </p:cNvSpPr>
          <p:nvPr/>
        </p:nvSpPr>
        <p:spPr bwMode="auto">
          <a:xfrm>
            <a:off x="746125" y="1797050"/>
            <a:ext cx="184150" cy="519113"/>
          </a:xfrm>
          <a:prstGeom prst="rect">
            <a:avLst/>
          </a:prstGeom>
          <a:noFill/>
          <a:ln w="9525">
            <a:noFill/>
            <a:miter lim="800000"/>
            <a:headEnd/>
            <a:tailEnd/>
          </a:ln>
        </p:spPr>
        <p:txBody>
          <a:bodyPr wrap="none">
            <a:spAutoFit/>
          </a:bodyPr>
          <a:lstStyle/>
          <a:p>
            <a:pPr>
              <a:spcBef>
                <a:spcPct val="50000"/>
              </a:spcBef>
            </a:pPr>
            <a:endParaRPr lang="zh-CN" altLang="zh-CN" sz="2800" b="1">
              <a:solidFill>
                <a:schemeClr val="bg1"/>
              </a:solidFill>
            </a:endParaRPr>
          </a:p>
        </p:txBody>
      </p:sp>
      <p:graphicFrame>
        <p:nvGraphicFramePr>
          <p:cNvPr id="325639" name="Object 7"/>
          <p:cNvGraphicFramePr>
            <a:graphicFrameLocks noChangeAspect="1"/>
          </p:cNvGraphicFramePr>
          <p:nvPr/>
        </p:nvGraphicFramePr>
        <p:xfrm>
          <a:off x="455613" y="1257300"/>
          <a:ext cx="3036887" cy="1498600"/>
        </p:xfrm>
        <a:graphic>
          <a:graphicData uri="http://schemas.openxmlformats.org/presentationml/2006/ole">
            <p:oleObj spid="_x0000_s177155" name="Equation" r:id="rId5" imgW="799920" imgH="393480" progId="Equation.DSMT4">
              <p:embed/>
            </p:oleObj>
          </a:graphicData>
        </a:graphic>
      </p:graphicFrame>
      <p:sp>
        <p:nvSpPr>
          <p:cNvPr id="325695" name="Freeform 63"/>
          <p:cNvSpPr>
            <a:spLocks/>
          </p:cNvSpPr>
          <p:nvPr/>
        </p:nvSpPr>
        <p:spPr bwMode="auto">
          <a:xfrm>
            <a:off x="5643563" y="4335463"/>
            <a:ext cx="1008062" cy="766762"/>
          </a:xfrm>
          <a:custGeom>
            <a:avLst/>
            <a:gdLst>
              <a:gd name="T0" fmla="*/ 0 w 635"/>
              <a:gd name="T1" fmla="*/ 2147483647 h 483"/>
              <a:gd name="T2" fmla="*/ 2147483647 w 635"/>
              <a:gd name="T3" fmla="*/ 2147483647 h 483"/>
              <a:gd name="T4" fmla="*/ 2147483647 w 635"/>
              <a:gd name="T5" fmla="*/ 2147483647 h 483"/>
              <a:gd name="T6" fmla="*/ 2147483647 w 635"/>
              <a:gd name="T7" fmla="*/ 2147483647 h 483"/>
              <a:gd name="T8" fmla="*/ 0 60000 65536"/>
              <a:gd name="T9" fmla="*/ 0 60000 65536"/>
              <a:gd name="T10" fmla="*/ 0 60000 65536"/>
              <a:gd name="T11" fmla="*/ 0 60000 65536"/>
              <a:gd name="T12" fmla="*/ 0 w 635"/>
              <a:gd name="T13" fmla="*/ 0 h 483"/>
              <a:gd name="T14" fmla="*/ 635 w 635"/>
              <a:gd name="T15" fmla="*/ 483 h 483"/>
            </a:gdLst>
            <a:ahLst/>
            <a:cxnLst>
              <a:cxn ang="T8">
                <a:pos x="T0" y="T1"/>
              </a:cxn>
              <a:cxn ang="T9">
                <a:pos x="T2" y="T3"/>
              </a:cxn>
              <a:cxn ang="T10">
                <a:pos x="T4" y="T5"/>
              </a:cxn>
              <a:cxn ang="T11">
                <a:pos x="T6" y="T7"/>
              </a:cxn>
            </a:cxnLst>
            <a:rect l="T12" t="T13" r="T14" b="T15"/>
            <a:pathLst>
              <a:path w="635" h="483">
                <a:moveTo>
                  <a:pt x="0" y="483"/>
                </a:moveTo>
                <a:cubicBezTo>
                  <a:pt x="19" y="316"/>
                  <a:pt x="38" y="150"/>
                  <a:pt x="91" y="75"/>
                </a:cubicBezTo>
                <a:cubicBezTo>
                  <a:pt x="144" y="0"/>
                  <a:pt x="226" y="38"/>
                  <a:pt x="317" y="30"/>
                </a:cubicBezTo>
                <a:cubicBezTo>
                  <a:pt x="408" y="22"/>
                  <a:pt x="582" y="30"/>
                  <a:pt x="635" y="30"/>
                </a:cubicBezTo>
              </a:path>
            </a:pathLst>
          </a:custGeom>
          <a:noFill/>
          <a:ln w="38100">
            <a:solidFill>
              <a:srgbClr val="FF0000"/>
            </a:solidFill>
            <a:round/>
            <a:headEnd/>
            <a:tailEnd/>
          </a:ln>
        </p:spPr>
        <p:txBody>
          <a:bodyPr wrap="none">
            <a:spAutoFit/>
          </a:bodyPr>
          <a:lstStyle/>
          <a:p>
            <a:endParaRPr lang="zh-CN" altLang="en-US"/>
          </a:p>
        </p:txBody>
      </p:sp>
      <p:sp>
        <p:nvSpPr>
          <p:cNvPr id="325696" name="Freeform 64"/>
          <p:cNvSpPr>
            <a:spLocks/>
          </p:cNvSpPr>
          <p:nvPr/>
        </p:nvSpPr>
        <p:spPr bwMode="auto">
          <a:xfrm>
            <a:off x="6651625" y="4383088"/>
            <a:ext cx="287338" cy="719137"/>
          </a:xfrm>
          <a:custGeom>
            <a:avLst/>
            <a:gdLst>
              <a:gd name="T0" fmla="*/ 0 w 181"/>
              <a:gd name="T1" fmla="*/ 0 h 453"/>
              <a:gd name="T2" fmla="*/ 2147483647 w 181"/>
              <a:gd name="T3" fmla="*/ 2147483647 h 453"/>
              <a:gd name="T4" fmla="*/ 2147483647 w 181"/>
              <a:gd name="T5" fmla="*/ 2147483647 h 453"/>
              <a:gd name="T6" fmla="*/ 0 60000 65536"/>
              <a:gd name="T7" fmla="*/ 0 60000 65536"/>
              <a:gd name="T8" fmla="*/ 0 60000 65536"/>
              <a:gd name="T9" fmla="*/ 0 w 181"/>
              <a:gd name="T10" fmla="*/ 0 h 453"/>
              <a:gd name="T11" fmla="*/ 181 w 181"/>
              <a:gd name="T12" fmla="*/ 453 h 453"/>
            </a:gdLst>
            <a:ahLst/>
            <a:cxnLst>
              <a:cxn ang="T6">
                <a:pos x="T0" y="T1"/>
              </a:cxn>
              <a:cxn ang="T7">
                <a:pos x="T2" y="T3"/>
              </a:cxn>
              <a:cxn ang="T8">
                <a:pos x="T4" y="T5"/>
              </a:cxn>
            </a:cxnLst>
            <a:rect l="T9" t="T10" r="T11" b="T12"/>
            <a:pathLst>
              <a:path w="181" h="453">
                <a:moveTo>
                  <a:pt x="0" y="0"/>
                </a:moveTo>
                <a:cubicBezTo>
                  <a:pt x="7" y="144"/>
                  <a:pt x="15" y="288"/>
                  <a:pt x="45" y="363"/>
                </a:cubicBezTo>
                <a:cubicBezTo>
                  <a:pt x="75" y="438"/>
                  <a:pt x="158" y="438"/>
                  <a:pt x="181" y="453"/>
                </a:cubicBezTo>
              </a:path>
            </a:pathLst>
          </a:custGeom>
          <a:noFill/>
          <a:ln w="38100">
            <a:solidFill>
              <a:srgbClr val="FF0000"/>
            </a:solidFill>
            <a:round/>
            <a:headEnd/>
            <a:tailEnd/>
          </a:ln>
        </p:spPr>
        <p:txBody>
          <a:bodyPr wrap="none">
            <a:spAutoFit/>
          </a:bodyPr>
          <a:lstStyle/>
          <a:p>
            <a:endParaRPr lang="zh-CN" altLang="en-US"/>
          </a:p>
        </p:txBody>
      </p:sp>
      <p:grpSp>
        <p:nvGrpSpPr>
          <p:cNvPr id="2" name="Group 67"/>
          <p:cNvGrpSpPr>
            <a:grpSpLocks/>
          </p:cNvGrpSpPr>
          <p:nvPr/>
        </p:nvGrpSpPr>
        <p:grpSpPr bwMode="auto">
          <a:xfrm>
            <a:off x="4932363" y="180976"/>
            <a:ext cx="3087687" cy="2068513"/>
            <a:chOff x="3152" y="114"/>
            <a:chExt cx="1945" cy="1303"/>
          </a:xfrm>
        </p:grpSpPr>
        <p:grpSp>
          <p:nvGrpSpPr>
            <p:cNvPr id="3" name="Group 48"/>
            <p:cNvGrpSpPr>
              <a:grpSpLocks/>
            </p:cNvGrpSpPr>
            <p:nvPr/>
          </p:nvGrpSpPr>
          <p:grpSpPr bwMode="auto">
            <a:xfrm>
              <a:off x="3152" y="114"/>
              <a:ext cx="1945" cy="1303"/>
              <a:chOff x="3313" y="1092"/>
              <a:chExt cx="1945" cy="1303"/>
            </a:xfrm>
          </p:grpSpPr>
          <p:sp>
            <p:nvSpPr>
              <p:cNvPr id="46115" name="Rectangle 49"/>
              <p:cNvSpPr>
                <a:spLocks noChangeArrowheads="1"/>
              </p:cNvSpPr>
              <p:nvPr/>
            </p:nvSpPr>
            <p:spPr bwMode="auto">
              <a:xfrm>
                <a:off x="4432" y="2070"/>
                <a:ext cx="289" cy="325"/>
              </a:xfrm>
              <a:prstGeom prst="rect">
                <a:avLst/>
              </a:prstGeom>
              <a:noFill/>
              <a:ln w="12700">
                <a:noFill/>
                <a:miter lim="800000"/>
                <a:headEnd/>
                <a:tailEnd/>
              </a:ln>
            </p:spPr>
            <p:txBody>
              <a:bodyPr lIns="90488" tIns="44450" rIns="90488" bIns="44450">
                <a:spAutoFit/>
              </a:bodyPr>
              <a:lstStyle/>
              <a:p>
                <a:pPr defTabSz="762000" eaLnBrk="0" hangingPunct="0">
                  <a:spcBef>
                    <a:spcPct val="50000"/>
                  </a:spcBef>
                </a:pPr>
                <a:r>
                  <a:rPr lang="en-US" altLang="zh-CN" sz="2800" b="1" i="1"/>
                  <a:t>t</a:t>
                </a:r>
                <a:r>
                  <a:rPr lang="en-US" altLang="zh-CN" sz="2800" b="1" i="1" baseline="-25000"/>
                  <a:t>p</a:t>
                </a:r>
              </a:p>
            </p:txBody>
          </p:sp>
          <p:sp>
            <p:nvSpPr>
              <p:cNvPr id="46116" name="Line 50"/>
              <p:cNvSpPr>
                <a:spLocks noChangeShapeType="1"/>
              </p:cNvSpPr>
              <p:nvPr/>
            </p:nvSpPr>
            <p:spPr bwMode="auto">
              <a:xfrm flipV="1">
                <a:off x="4443" y="1718"/>
                <a:ext cx="0" cy="359"/>
              </a:xfrm>
              <a:prstGeom prst="line">
                <a:avLst/>
              </a:prstGeom>
              <a:noFill/>
              <a:ln w="50800">
                <a:solidFill>
                  <a:schemeClr val="accent2"/>
                </a:solidFill>
                <a:round/>
                <a:headEnd/>
                <a:tailEnd/>
              </a:ln>
            </p:spPr>
            <p:txBody>
              <a:bodyPr wrap="none" anchor="ctr"/>
              <a:lstStyle/>
              <a:p>
                <a:endParaRPr lang="zh-CN" altLang="en-US"/>
              </a:p>
            </p:txBody>
          </p:sp>
          <p:sp>
            <p:nvSpPr>
              <p:cNvPr id="46117" name="Line 51"/>
              <p:cNvSpPr>
                <a:spLocks noChangeShapeType="1"/>
              </p:cNvSpPr>
              <p:nvPr/>
            </p:nvSpPr>
            <p:spPr bwMode="auto">
              <a:xfrm flipV="1">
                <a:off x="3723" y="1370"/>
                <a:ext cx="0" cy="812"/>
              </a:xfrm>
              <a:prstGeom prst="line">
                <a:avLst/>
              </a:prstGeom>
              <a:noFill/>
              <a:ln w="50800">
                <a:solidFill>
                  <a:schemeClr val="tx2"/>
                </a:solidFill>
                <a:round/>
                <a:headEnd/>
                <a:tailEnd type="triangle" w="med" len="med"/>
              </a:ln>
            </p:spPr>
            <p:txBody>
              <a:bodyPr wrap="none" anchor="ctr"/>
              <a:lstStyle/>
              <a:p>
                <a:endParaRPr lang="zh-CN" altLang="en-US"/>
              </a:p>
            </p:txBody>
          </p:sp>
          <p:sp>
            <p:nvSpPr>
              <p:cNvPr id="46118" name="Line 52"/>
              <p:cNvSpPr>
                <a:spLocks noChangeShapeType="1"/>
              </p:cNvSpPr>
              <p:nvPr/>
            </p:nvSpPr>
            <p:spPr bwMode="auto">
              <a:xfrm flipH="1">
                <a:off x="3707" y="1722"/>
                <a:ext cx="752" cy="0"/>
              </a:xfrm>
              <a:prstGeom prst="line">
                <a:avLst/>
              </a:prstGeom>
              <a:noFill/>
              <a:ln w="50800">
                <a:solidFill>
                  <a:schemeClr val="accent2"/>
                </a:solidFill>
                <a:round/>
                <a:headEnd/>
                <a:tailEnd/>
              </a:ln>
            </p:spPr>
            <p:txBody>
              <a:bodyPr wrap="none" anchor="ctr"/>
              <a:lstStyle/>
              <a:p>
                <a:endParaRPr lang="zh-CN" altLang="en-US"/>
              </a:p>
            </p:txBody>
          </p:sp>
          <p:sp>
            <p:nvSpPr>
              <p:cNvPr id="46119" name="Rectangle 53"/>
              <p:cNvSpPr>
                <a:spLocks noChangeArrowheads="1"/>
              </p:cNvSpPr>
              <p:nvPr/>
            </p:nvSpPr>
            <p:spPr bwMode="auto">
              <a:xfrm>
                <a:off x="4924" y="1722"/>
                <a:ext cx="334" cy="363"/>
              </a:xfrm>
              <a:prstGeom prst="rect">
                <a:avLst/>
              </a:prstGeom>
              <a:noFill/>
              <a:ln w="12700">
                <a:noFill/>
                <a:miter lim="800000"/>
                <a:headEnd/>
                <a:tailEnd/>
              </a:ln>
            </p:spPr>
            <p:txBody>
              <a:bodyPr lIns="90488" tIns="44450" rIns="90488" bIns="44450">
                <a:spAutoFit/>
              </a:bodyPr>
              <a:lstStyle/>
              <a:p>
                <a:pPr defTabSz="762000" eaLnBrk="0" hangingPunct="0">
                  <a:spcBef>
                    <a:spcPct val="50000"/>
                  </a:spcBef>
                </a:pPr>
                <a:r>
                  <a:rPr lang="en-US" altLang="zh-CN" sz="3200" b="1" i="1"/>
                  <a:t>t</a:t>
                </a:r>
              </a:p>
            </p:txBody>
          </p:sp>
          <p:sp>
            <p:nvSpPr>
              <p:cNvPr id="46120" name="Rectangle 54"/>
              <p:cNvSpPr>
                <a:spLocks noChangeArrowheads="1"/>
              </p:cNvSpPr>
              <p:nvPr/>
            </p:nvSpPr>
            <p:spPr bwMode="auto">
              <a:xfrm>
                <a:off x="3313" y="1603"/>
                <a:ext cx="507" cy="328"/>
              </a:xfrm>
              <a:prstGeom prst="rect">
                <a:avLst/>
              </a:prstGeom>
              <a:noFill/>
              <a:ln w="12700">
                <a:noFill/>
                <a:miter lim="800000"/>
                <a:headEnd/>
                <a:tailEnd/>
              </a:ln>
            </p:spPr>
            <p:txBody>
              <a:bodyPr lIns="90488" tIns="44450" rIns="90488" bIns="44450">
                <a:spAutoFit/>
              </a:bodyPr>
              <a:lstStyle/>
              <a:p>
                <a:pPr defTabSz="762000" eaLnBrk="0" hangingPunct="0">
                  <a:spcBef>
                    <a:spcPct val="50000"/>
                  </a:spcBef>
                </a:pPr>
                <a:r>
                  <a:rPr lang="en-US" altLang="zh-CN" sz="2800" b="1" i="1" dirty="0" smtClean="0"/>
                  <a:t>V</a:t>
                </a:r>
                <a:r>
                  <a:rPr lang="en-US" altLang="zh-CN" sz="2800" b="1" i="1" baseline="-25000" dirty="0" smtClean="0"/>
                  <a:t>S</a:t>
                </a:r>
                <a:endParaRPr lang="en-US" altLang="zh-CN" sz="2800" b="1" i="1" baseline="-25000" dirty="0"/>
              </a:p>
            </p:txBody>
          </p:sp>
          <p:sp>
            <p:nvSpPr>
              <p:cNvPr id="46121" name="Line 55"/>
              <p:cNvSpPr>
                <a:spLocks noChangeShapeType="1"/>
              </p:cNvSpPr>
              <p:nvPr/>
            </p:nvSpPr>
            <p:spPr bwMode="auto">
              <a:xfrm>
                <a:off x="3739" y="2106"/>
                <a:ext cx="1473" cy="0"/>
              </a:xfrm>
              <a:prstGeom prst="line">
                <a:avLst/>
              </a:prstGeom>
              <a:noFill/>
              <a:ln w="50800">
                <a:solidFill>
                  <a:schemeClr val="tx2"/>
                </a:solidFill>
                <a:round/>
                <a:headEnd/>
                <a:tailEnd type="triangle" w="med" len="med"/>
              </a:ln>
            </p:spPr>
            <p:txBody>
              <a:bodyPr wrap="none" anchor="ctr"/>
              <a:lstStyle/>
              <a:p>
                <a:endParaRPr lang="zh-CN" altLang="en-US"/>
              </a:p>
            </p:txBody>
          </p:sp>
          <p:graphicFrame>
            <p:nvGraphicFramePr>
              <p:cNvPr id="46087" name="Object 56">
                <a:hlinkClick r:id="" action="ppaction://ole?verb=0"/>
              </p:cNvPr>
              <p:cNvGraphicFramePr>
                <a:graphicFrameLocks/>
              </p:cNvGraphicFramePr>
              <p:nvPr/>
            </p:nvGraphicFramePr>
            <p:xfrm>
              <a:off x="3734" y="1092"/>
              <a:ext cx="384" cy="572"/>
            </p:xfrm>
            <a:graphic>
              <a:graphicData uri="http://schemas.openxmlformats.org/presentationml/2006/ole">
                <p:oleObj spid="_x0000_s177156" name="Equation" r:id="rId6" imgW="152280" imgH="228600" progId="Equation.DSMT4">
                  <p:embed/>
                </p:oleObj>
              </a:graphicData>
            </a:graphic>
          </p:graphicFrame>
        </p:grpSp>
        <p:sp>
          <p:nvSpPr>
            <p:cNvPr id="46114" name="Text Box 66"/>
            <p:cNvSpPr txBox="1">
              <a:spLocks noChangeArrowheads="1"/>
            </p:cNvSpPr>
            <p:nvPr/>
          </p:nvSpPr>
          <p:spPr bwMode="auto">
            <a:xfrm>
              <a:off x="3288" y="981"/>
              <a:ext cx="226" cy="288"/>
            </a:xfrm>
            <a:prstGeom prst="rect">
              <a:avLst/>
            </a:prstGeom>
            <a:noFill/>
            <a:ln w="9525">
              <a:noFill/>
              <a:miter lim="800000"/>
              <a:headEnd/>
              <a:tailEnd/>
            </a:ln>
          </p:spPr>
          <p:txBody>
            <a:bodyPr>
              <a:spAutoFit/>
            </a:bodyPr>
            <a:lstStyle/>
            <a:p>
              <a:pPr>
                <a:spcBef>
                  <a:spcPct val="50000"/>
                </a:spcBef>
              </a:pPr>
              <a:r>
                <a:rPr lang="en-US" altLang="zh-CN" b="1"/>
                <a:t>0</a:t>
              </a:r>
            </a:p>
          </p:txBody>
        </p:sp>
      </p:grpSp>
      <p:grpSp>
        <p:nvGrpSpPr>
          <p:cNvPr id="4" name="Group 68"/>
          <p:cNvGrpSpPr>
            <a:grpSpLocks/>
          </p:cNvGrpSpPr>
          <p:nvPr/>
        </p:nvGrpSpPr>
        <p:grpSpPr bwMode="auto">
          <a:xfrm>
            <a:off x="5651500" y="3284538"/>
            <a:ext cx="423863" cy="554037"/>
            <a:chOff x="4384" y="2704"/>
            <a:chExt cx="267" cy="349"/>
          </a:xfrm>
        </p:grpSpPr>
        <p:sp>
          <p:nvSpPr>
            <p:cNvPr id="46111" name="Line 69"/>
            <p:cNvSpPr>
              <a:spLocks noChangeShapeType="1"/>
            </p:cNvSpPr>
            <p:nvPr/>
          </p:nvSpPr>
          <p:spPr bwMode="auto">
            <a:xfrm>
              <a:off x="4384" y="2724"/>
              <a:ext cx="0" cy="294"/>
            </a:xfrm>
            <a:prstGeom prst="line">
              <a:avLst/>
            </a:prstGeom>
            <a:noFill/>
            <a:ln w="50800">
              <a:solidFill>
                <a:srgbClr val="FF0000"/>
              </a:solidFill>
              <a:round/>
              <a:headEnd/>
              <a:tailEnd/>
            </a:ln>
          </p:spPr>
          <p:txBody>
            <a:bodyPr wrap="none" anchor="ctr"/>
            <a:lstStyle/>
            <a:p>
              <a:endParaRPr lang="zh-CN" altLang="en-US"/>
            </a:p>
          </p:txBody>
        </p:sp>
        <p:sp>
          <p:nvSpPr>
            <p:cNvPr id="46112" name="Arc 70"/>
            <p:cNvSpPr>
              <a:spLocks/>
            </p:cNvSpPr>
            <p:nvPr/>
          </p:nvSpPr>
          <p:spPr bwMode="auto">
            <a:xfrm rot="10800000">
              <a:off x="4384" y="2704"/>
              <a:ext cx="267" cy="34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rgbClr val="FF0000"/>
              </a:solidFill>
              <a:round/>
              <a:headEnd/>
              <a:tailEnd/>
            </a:ln>
          </p:spPr>
          <p:txBody>
            <a:bodyPr wrap="none" anchor="ctr"/>
            <a:lstStyle/>
            <a:p>
              <a:endParaRPr lang="zh-CN" altLang="en-US"/>
            </a:p>
          </p:txBody>
        </p:sp>
      </p:grpSp>
      <p:grpSp>
        <p:nvGrpSpPr>
          <p:cNvPr id="5" name="Group 71"/>
          <p:cNvGrpSpPr>
            <a:grpSpLocks/>
          </p:cNvGrpSpPr>
          <p:nvPr/>
        </p:nvGrpSpPr>
        <p:grpSpPr bwMode="auto">
          <a:xfrm>
            <a:off x="6732588" y="2673350"/>
            <a:ext cx="336550" cy="609600"/>
            <a:chOff x="3664" y="2346"/>
            <a:chExt cx="212" cy="384"/>
          </a:xfrm>
        </p:grpSpPr>
        <p:sp>
          <p:nvSpPr>
            <p:cNvPr id="46109" name="Arc 72"/>
            <p:cNvSpPr>
              <a:spLocks/>
            </p:cNvSpPr>
            <p:nvPr/>
          </p:nvSpPr>
          <p:spPr bwMode="auto">
            <a:xfrm>
              <a:off x="3664" y="2346"/>
              <a:ext cx="212" cy="3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FF0000"/>
              </a:solidFill>
              <a:round/>
              <a:headEnd/>
              <a:tailEnd/>
            </a:ln>
          </p:spPr>
          <p:txBody>
            <a:bodyPr wrap="none" anchor="ctr"/>
            <a:lstStyle/>
            <a:p>
              <a:endParaRPr lang="zh-CN" altLang="en-US"/>
            </a:p>
          </p:txBody>
        </p:sp>
        <p:sp>
          <p:nvSpPr>
            <p:cNvPr id="46110" name="Line 73"/>
            <p:cNvSpPr>
              <a:spLocks noChangeShapeType="1"/>
            </p:cNvSpPr>
            <p:nvPr/>
          </p:nvSpPr>
          <p:spPr bwMode="auto">
            <a:xfrm>
              <a:off x="3664" y="2394"/>
              <a:ext cx="0" cy="336"/>
            </a:xfrm>
            <a:prstGeom prst="line">
              <a:avLst/>
            </a:prstGeom>
            <a:noFill/>
            <a:ln w="50800">
              <a:solidFill>
                <a:srgbClr val="FF0000"/>
              </a:solidFill>
              <a:round/>
              <a:headEnd/>
              <a:tailEnd/>
            </a:ln>
          </p:spPr>
          <p:txBody>
            <a:bodyPr wrap="none" anchor="ctr"/>
            <a:lstStyle/>
            <a:p>
              <a:endParaRPr lang="zh-CN" altLang="en-US"/>
            </a:p>
          </p:txBody>
        </p:sp>
      </p:grpSp>
      <p:grpSp>
        <p:nvGrpSpPr>
          <p:cNvPr id="6" name="Group 74"/>
          <p:cNvGrpSpPr>
            <a:grpSpLocks/>
          </p:cNvGrpSpPr>
          <p:nvPr/>
        </p:nvGrpSpPr>
        <p:grpSpPr bwMode="auto">
          <a:xfrm>
            <a:off x="4787900" y="1879601"/>
            <a:ext cx="3335338" cy="2058988"/>
            <a:chOff x="3020" y="1184"/>
            <a:chExt cx="2101" cy="1297"/>
          </a:xfrm>
        </p:grpSpPr>
        <p:graphicFrame>
          <p:nvGraphicFramePr>
            <p:cNvPr id="46085" name="Object 75"/>
            <p:cNvGraphicFramePr>
              <a:graphicFrameLocks noChangeAspect="1"/>
            </p:cNvGraphicFramePr>
            <p:nvPr/>
          </p:nvGraphicFramePr>
          <p:xfrm>
            <a:off x="3020" y="2103"/>
            <a:ext cx="71" cy="135"/>
          </p:xfrm>
          <a:graphic>
            <a:graphicData uri="http://schemas.openxmlformats.org/presentationml/2006/ole">
              <p:oleObj spid="_x0000_s177157" r:id="rId7" imgW="114598" imgH="216464" progId="Equation.3">
                <p:embed/>
              </p:oleObj>
            </a:graphicData>
          </a:graphic>
        </p:graphicFrame>
        <p:sp>
          <p:nvSpPr>
            <p:cNvPr id="46103" name="Line 76"/>
            <p:cNvSpPr>
              <a:spLocks noChangeShapeType="1"/>
            </p:cNvSpPr>
            <p:nvPr/>
          </p:nvSpPr>
          <p:spPr bwMode="auto">
            <a:xfrm>
              <a:off x="4241" y="1253"/>
              <a:ext cx="2" cy="799"/>
            </a:xfrm>
            <a:prstGeom prst="line">
              <a:avLst/>
            </a:prstGeom>
            <a:noFill/>
            <a:ln w="38100">
              <a:solidFill>
                <a:schemeClr val="tx2"/>
              </a:solidFill>
              <a:prstDash val="sysDot"/>
              <a:round/>
              <a:headEnd/>
              <a:tailEnd/>
            </a:ln>
          </p:spPr>
          <p:txBody>
            <a:bodyPr wrap="none" anchor="ctr"/>
            <a:lstStyle/>
            <a:p>
              <a:endParaRPr lang="zh-CN" altLang="en-US"/>
            </a:p>
          </p:txBody>
        </p:sp>
        <p:grpSp>
          <p:nvGrpSpPr>
            <p:cNvPr id="7" name="Group 77"/>
            <p:cNvGrpSpPr>
              <a:grpSpLocks/>
            </p:cNvGrpSpPr>
            <p:nvPr/>
          </p:nvGrpSpPr>
          <p:grpSpPr bwMode="auto">
            <a:xfrm>
              <a:off x="3116" y="1184"/>
              <a:ext cx="2005" cy="1297"/>
              <a:chOff x="3323" y="2165"/>
              <a:chExt cx="2005" cy="1297"/>
            </a:xfrm>
          </p:grpSpPr>
          <p:sp>
            <p:nvSpPr>
              <p:cNvPr id="46106" name="Line 78"/>
              <p:cNvSpPr>
                <a:spLocks noChangeShapeType="1"/>
              </p:cNvSpPr>
              <p:nvPr/>
            </p:nvSpPr>
            <p:spPr bwMode="auto">
              <a:xfrm flipV="1">
                <a:off x="3746" y="2346"/>
                <a:ext cx="0" cy="1116"/>
              </a:xfrm>
              <a:prstGeom prst="line">
                <a:avLst/>
              </a:prstGeom>
              <a:noFill/>
              <a:ln w="50800">
                <a:solidFill>
                  <a:schemeClr val="tx2"/>
                </a:solidFill>
                <a:round/>
                <a:headEnd/>
                <a:tailEnd type="triangle" w="med" len="med"/>
              </a:ln>
            </p:spPr>
            <p:txBody>
              <a:bodyPr wrap="none" anchor="ctr"/>
              <a:lstStyle/>
              <a:p>
                <a:endParaRPr lang="zh-CN" altLang="en-US"/>
              </a:p>
            </p:txBody>
          </p:sp>
          <p:sp>
            <p:nvSpPr>
              <p:cNvPr id="46107" name="Line 79"/>
              <p:cNvSpPr>
                <a:spLocks noChangeShapeType="1"/>
              </p:cNvSpPr>
              <p:nvPr/>
            </p:nvSpPr>
            <p:spPr bwMode="auto">
              <a:xfrm>
                <a:off x="3714" y="3052"/>
                <a:ext cx="1552" cy="0"/>
              </a:xfrm>
              <a:prstGeom prst="line">
                <a:avLst/>
              </a:prstGeom>
              <a:noFill/>
              <a:ln w="50800">
                <a:solidFill>
                  <a:schemeClr val="tx2"/>
                </a:solidFill>
                <a:round/>
                <a:headEnd/>
                <a:tailEnd type="triangle" w="med" len="med"/>
              </a:ln>
            </p:spPr>
            <p:txBody>
              <a:bodyPr wrap="none" anchor="ctr"/>
              <a:lstStyle/>
              <a:p>
                <a:endParaRPr lang="zh-CN" altLang="en-US"/>
              </a:p>
            </p:txBody>
          </p:sp>
          <p:sp>
            <p:nvSpPr>
              <p:cNvPr id="46108" name="Rectangle 80"/>
              <p:cNvSpPr>
                <a:spLocks noChangeArrowheads="1"/>
              </p:cNvSpPr>
              <p:nvPr/>
            </p:nvSpPr>
            <p:spPr bwMode="auto">
              <a:xfrm>
                <a:off x="4994" y="2646"/>
                <a:ext cx="334" cy="363"/>
              </a:xfrm>
              <a:prstGeom prst="rect">
                <a:avLst/>
              </a:prstGeom>
              <a:noFill/>
              <a:ln w="12700">
                <a:noFill/>
                <a:miter lim="800000"/>
                <a:headEnd/>
                <a:tailEnd/>
              </a:ln>
            </p:spPr>
            <p:txBody>
              <a:bodyPr lIns="90488" tIns="44450" rIns="90488" bIns="44450">
                <a:spAutoFit/>
              </a:bodyPr>
              <a:lstStyle/>
              <a:p>
                <a:pPr defTabSz="762000" eaLnBrk="0" hangingPunct="0">
                  <a:spcBef>
                    <a:spcPct val="50000"/>
                  </a:spcBef>
                </a:pPr>
                <a:r>
                  <a:rPr lang="en-US" altLang="zh-CN" sz="3200" b="1" i="1"/>
                  <a:t>t</a:t>
                </a:r>
              </a:p>
            </p:txBody>
          </p:sp>
          <p:graphicFrame>
            <p:nvGraphicFramePr>
              <p:cNvPr id="46086" name="Object 81">
                <a:hlinkClick r:id="" action="ppaction://ole?verb=0"/>
              </p:cNvPr>
              <p:cNvGraphicFramePr>
                <a:graphicFrameLocks/>
              </p:cNvGraphicFramePr>
              <p:nvPr/>
            </p:nvGraphicFramePr>
            <p:xfrm>
              <a:off x="3323" y="2165"/>
              <a:ext cx="376" cy="512"/>
            </p:xfrm>
            <a:graphic>
              <a:graphicData uri="http://schemas.openxmlformats.org/presentationml/2006/ole">
                <p:oleObj spid="_x0000_s177158" name="Equation" r:id="rId8" imgW="152280" imgH="228600" progId="Equation.DSMT4">
                  <p:embed/>
                </p:oleObj>
              </a:graphicData>
            </a:graphic>
          </p:graphicFrame>
        </p:grpSp>
        <p:sp>
          <p:nvSpPr>
            <p:cNvPr id="46105" name="Text Box 82"/>
            <p:cNvSpPr txBox="1">
              <a:spLocks noChangeArrowheads="1"/>
            </p:cNvSpPr>
            <p:nvPr/>
          </p:nvSpPr>
          <p:spPr bwMode="auto">
            <a:xfrm>
              <a:off x="3288" y="2047"/>
              <a:ext cx="272" cy="288"/>
            </a:xfrm>
            <a:prstGeom prst="rect">
              <a:avLst/>
            </a:prstGeom>
            <a:noFill/>
            <a:ln w="9525">
              <a:noFill/>
              <a:miter lim="800000"/>
              <a:headEnd/>
              <a:tailEnd/>
            </a:ln>
          </p:spPr>
          <p:txBody>
            <a:bodyPr>
              <a:spAutoFit/>
            </a:bodyPr>
            <a:lstStyle/>
            <a:p>
              <a:pPr>
                <a:spcBef>
                  <a:spcPct val="50000"/>
                </a:spcBef>
              </a:pPr>
              <a:r>
                <a:rPr lang="en-US" altLang="zh-CN" b="1"/>
                <a:t>0</a:t>
              </a:r>
            </a:p>
          </p:txBody>
        </p:sp>
      </p:grpSp>
      <p:grpSp>
        <p:nvGrpSpPr>
          <p:cNvPr id="8" name="Group 90"/>
          <p:cNvGrpSpPr>
            <a:grpSpLocks/>
          </p:cNvGrpSpPr>
          <p:nvPr/>
        </p:nvGrpSpPr>
        <p:grpSpPr bwMode="auto">
          <a:xfrm>
            <a:off x="4914900" y="3708401"/>
            <a:ext cx="3227388" cy="2065338"/>
            <a:chOff x="3119" y="2336"/>
            <a:chExt cx="2033" cy="1301"/>
          </a:xfrm>
        </p:grpSpPr>
        <p:sp>
          <p:nvSpPr>
            <p:cNvPr id="46098" name="Text Box 91"/>
            <p:cNvSpPr txBox="1">
              <a:spLocks noChangeArrowheads="1"/>
            </p:cNvSpPr>
            <p:nvPr/>
          </p:nvSpPr>
          <p:spPr bwMode="auto">
            <a:xfrm>
              <a:off x="3311" y="3203"/>
              <a:ext cx="272" cy="288"/>
            </a:xfrm>
            <a:prstGeom prst="rect">
              <a:avLst/>
            </a:prstGeom>
            <a:noFill/>
            <a:ln w="9525">
              <a:noFill/>
              <a:miter lim="800000"/>
              <a:headEnd/>
              <a:tailEnd/>
            </a:ln>
          </p:spPr>
          <p:txBody>
            <a:bodyPr>
              <a:spAutoFit/>
            </a:bodyPr>
            <a:lstStyle/>
            <a:p>
              <a:pPr>
                <a:spcBef>
                  <a:spcPct val="50000"/>
                </a:spcBef>
              </a:pPr>
              <a:r>
                <a:rPr lang="en-US" altLang="zh-CN" b="1"/>
                <a:t>0</a:t>
              </a:r>
            </a:p>
          </p:txBody>
        </p:sp>
        <p:grpSp>
          <p:nvGrpSpPr>
            <p:cNvPr id="9" name="Group 92"/>
            <p:cNvGrpSpPr>
              <a:grpSpLocks/>
            </p:cNvGrpSpPr>
            <p:nvPr/>
          </p:nvGrpSpPr>
          <p:grpSpPr bwMode="auto">
            <a:xfrm>
              <a:off x="3119" y="2336"/>
              <a:ext cx="2033" cy="1301"/>
              <a:chOff x="3295" y="2161"/>
              <a:chExt cx="2033" cy="1301"/>
            </a:xfrm>
          </p:grpSpPr>
          <p:sp>
            <p:nvSpPr>
              <p:cNvPr id="46100" name="Line 93"/>
              <p:cNvSpPr>
                <a:spLocks noChangeShapeType="1"/>
              </p:cNvSpPr>
              <p:nvPr/>
            </p:nvSpPr>
            <p:spPr bwMode="auto">
              <a:xfrm flipV="1">
                <a:off x="3746" y="2346"/>
                <a:ext cx="0" cy="1116"/>
              </a:xfrm>
              <a:prstGeom prst="line">
                <a:avLst/>
              </a:prstGeom>
              <a:noFill/>
              <a:ln w="50800">
                <a:solidFill>
                  <a:schemeClr val="tx2"/>
                </a:solidFill>
                <a:round/>
                <a:headEnd/>
                <a:tailEnd type="triangle" w="med" len="med"/>
              </a:ln>
            </p:spPr>
            <p:txBody>
              <a:bodyPr wrap="none" anchor="ctr"/>
              <a:lstStyle/>
              <a:p>
                <a:endParaRPr lang="zh-CN" altLang="en-US"/>
              </a:p>
            </p:txBody>
          </p:sp>
          <p:sp>
            <p:nvSpPr>
              <p:cNvPr id="46101" name="Line 94"/>
              <p:cNvSpPr>
                <a:spLocks noChangeShapeType="1"/>
              </p:cNvSpPr>
              <p:nvPr/>
            </p:nvSpPr>
            <p:spPr bwMode="auto">
              <a:xfrm>
                <a:off x="3714" y="3052"/>
                <a:ext cx="1552" cy="0"/>
              </a:xfrm>
              <a:prstGeom prst="line">
                <a:avLst/>
              </a:prstGeom>
              <a:noFill/>
              <a:ln w="50800">
                <a:solidFill>
                  <a:schemeClr val="tx2"/>
                </a:solidFill>
                <a:round/>
                <a:headEnd/>
                <a:tailEnd type="triangle" w="med" len="med"/>
              </a:ln>
            </p:spPr>
            <p:txBody>
              <a:bodyPr wrap="none" anchor="ctr"/>
              <a:lstStyle/>
              <a:p>
                <a:endParaRPr lang="zh-CN" altLang="en-US"/>
              </a:p>
            </p:txBody>
          </p:sp>
          <p:sp>
            <p:nvSpPr>
              <p:cNvPr id="46102" name="Rectangle 95"/>
              <p:cNvSpPr>
                <a:spLocks noChangeArrowheads="1"/>
              </p:cNvSpPr>
              <p:nvPr/>
            </p:nvSpPr>
            <p:spPr bwMode="auto">
              <a:xfrm>
                <a:off x="4994" y="2646"/>
                <a:ext cx="334" cy="363"/>
              </a:xfrm>
              <a:prstGeom prst="rect">
                <a:avLst/>
              </a:prstGeom>
              <a:noFill/>
              <a:ln w="12700">
                <a:noFill/>
                <a:miter lim="800000"/>
                <a:headEnd/>
                <a:tailEnd/>
              </a:ln>
            </p:spPr>
            <p:txBody>
              <a:bodyPr lIns="90488" tIns="44450" rIns="90488" bIns="44450">
                <a:spAutoFit/>
              </a:bodyPr>
              <a:lstStyle/>
              <a:p>
                <a:pPr defTabSz="762000" eaLnBrk="0" hangingPunct="0">
                  <a:spcBef>
                    <a:spcPct val="50000"/>
                  </a:spcBef>
                </a:pPr>
                <a:r>
                  <a:rPr lang="en-US" altLang="zh-CN" sz="3200" b="1" i="1"/>
                  <a:t>t</a:t>
                </a:r>
              </a:p>
            </p:txBody>
          </p:sp>
          <p:graphicFrame>
            <p:nvGraphicFramePr>
              <p:cNvPr id="46084" name="Object 96">
                <a:hlinkClick r:id="" action="ppaction://ole?verb=0"/>
              </p:cNvPr>
              <p:cNvGraphicFramePr>
                <a:graphicFrameLocks/>
              </p:cNvGraphicFramePr>
              <p:nvPr/>
            </p:nvGraphicFramePr>
            <p:xfrm>
              <a:off x="3295" y="2161"/>
              <a:ext cx="440" cy="512"/>
            </p:xfrm>
            <a:graphic>
              <a:graphicData uri="http://schemas.openxmlformats.org/presentationml/2006/ole">
                <p:oleObj spid="_x0000_s177159" name="Equation" r:id="rId9" imgW="177480" imgH="228600" progId="Equation.DSMT4">
                  <p:embed/>
                </p:oleObj>
              </a:graphicData>
            </a:graphic>
          </p:graphicFrame>
        </p:grpSp>
      </p:grpSp>
      <p:sp>
        <p:nvSpPr>
          <p:cNvPr id="325729" name="Text Box 97"/>
          <p:cNvSpPr txBox="1">
            <a:spLocks noChangeArrowheads="1"/>
          </p:cNvSpPr>
          <p:nvPr/>
        </p:nvSpPr>
        <p:spPr bwMode="auto">
          <a:xfrm>
            <a:off x="468313" y="3213100"/>
            <a:ext cx="3095625" cy="457200"/>
          </a:xfrm>
          <a:prstGeom prst="rect">
            <a:avLst/>
          </a:prstGeom>
          <a:noFill/>
          <a:ln w="9525">
            <a:noFill/>
            <a:miter lim="800000"/>
            <a:headEnd/>
            <a:tailEnd/>
          </a:ln>
        </p:spPr>
        <p:txBody>
          <a:bodyPr>
            <a:spAutoFit/>
          </a:bodyPr>
          <a:lstStyle/>
          <a:p>
            <a:r>
              <a:rPr lang="zh-CN" altLang="en-US" sz="2400" b="1"/>
              <a:t>当时间常数很小时</a:t>
            </a:r>
          </a:p>
        </p:txBody>
      </p:sp>
      <p:sp>
        <p:nvSpPr>
          <p:cNvPr id="42" name="Text Box 62"/>
          <p:cNvSpPr txBox="1">
            <a:spLocks noChangeArrowheads="1"/>
          </p:cNvSpPr>
          <p:nvPr/>
        </p:nvSpPr>
        <p:spPr bwMode="auto">
          <a:xfrm>
            <a:off x="214282" y="4572008"/>
            <a:ext cx="4572032" cy="1130760"/>
          </a:xfrm>
          <a:prstGeom prst="rect">
            <a:avLst/>
          </a:prstGeom>
          <a:noFill/>
          <a:ln w="9525" algn="ctr">
            <a:noFill/>
            <a:miter lim="800000"/>
            <a:headEnd/>
            <a:tailEnd/>
          </a:ln>
        </p:spPr>
        <p:txBody>
          <a:bodyPr wrap="square" lIns="90000" tIns="46800" rIns="90000" bIns="46800">
            <a:spAutoFit/>
          </a:bodyPr>
          <a:lstStyle/>
          <a:p>
            <a:pPr>
              <a:lnSpc>
                <a:spcPct val="150000"/>
              </a:lnSpc>
              <a:spcBef>
                <a:spcPct val="50000"/>
              </a:spcBef>
            </a:pPr>
            <a:r>
              <a:rPr lang="zh-CN" altLang="en-US" sz="2400" b="1" dirty="0"/>
              <a:t>微分电路除了做微分运算外，在数字电路中可作波形变换等。</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5639"/>
                                        </p:tgtEl>
                                        <p:attrNameLst>
                                          <p:attrName>style.visibility</p:attrName>
                                        </p:attrNameLst>
                                      </p:cBhvr>
                                      <p:to>
                                        <p:strVal val="visible"/>
                                      </p:to>
                                    </p:set>
                                    <p:animEffect transition="in" filter="wipe(left)">
                                      <p:cBhvr>
                                        <p:cTn id="12" dur="500"/>
                                        <p:tgtEl>
                                          <p:spTgt spid="3256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5729"/>
                                        </p:tgtEl>
                                        <p:attrNameLst>
                                          <p:attrName>style.visibility</p:attrName>
                                        </p:attrNameLst>
                                      </p:cBhvr>
                                      <p:to>
                                        <p:strVal val="visible"/>
                                      </p:to>
                                    </p:set>
                                    <p:animEffect transition="in" filter="box(in)">
                                      <p:cBhvr>
                                        <p:cTn id="22" dur="500"/>
                                        <p:tgtEl>
                                          <p:spTgt spid="3257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569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2569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linds(horizontal)">
                                      <p:cBhvr>
                                        <p:cTn id="5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95" grpId="0" animBg="1"/>
      <p:bldP spid="325696" grpId="0" animBg="1"/>
      <p:bldP spid="325729" grpId="0"/>
      <p:bldP spid="4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25" name="日期占位符 1"/>
          <p:cNvSpPr>
            <a:spLocks noGrp="1"/>
          </p:cNvSpPr>
          <p:nvPr>
            <p:ph type="dt" sz="quarter" idx="10"/>
          </p:nvPr>
        </p:nvSpPr>
        <p:spPr>
          <a:noFill/>
        </p:spPr>
        <p:txBody>
          <a:bodyPr/>
          <a:lstStyle/>
          <a:p>
            <a:fld id="{42BF34D6-0CD8-4C1C-A2ED-3BDEB649E842}" type="datetime1">
              <a:rPr lang="zh-CN" altLang="en-US" smtClean="0">
                <a:latin typeface="Arial" pitchFamily="34" charset="0"/>
              </a:rPr>
              <a:pPr/>
              <a:t>2019-9-25</a:t>
            </a:fld>
            <a:endParaRPr lang="en-US" altLang="zh-CN" smtClean="0">
              <a:latin typeface="Arial" pitchFamily="34" charset="0"/>
            </a:endParaRPr>
          </a:p>
        </p:txBody>
      </p:sp>
      <p:sp>
        <p:nvSpPr>
          <p:cNvPr id="32826"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32827" name="灯片编号占位符 3"/>
          <p:cNvSpPr>
            <a:spLocks noGrp="1"/>
          </p:cNvSpPr>
          <p:nvPr>
            <p:ph type="sldNum" sz="quarter" idx="12"/>
          </p:nvPr>
        </p:nvSpPr>
        <p:spPr>
          <a:noFill/>
        </p:spPr>
        <p:txBody>
          <a:bodyPr/>
          <a:lstStyle/>
          <a:p>
            <a:fld id="{B6147D98-E111-4BF5-AE9D-E19DD603D64A}" type="slidenum">
              <a:rPr lang="en-US" altLang="zh-CN" smtClean="0">
                <a:latin typeface="Arial" pitchFamily="34" charset="0"/>
              </a:rPr>
              <a:pPr/>
              <a:t>70</a:t>
            </a:fld>
            <a:endParaRPr lang="en-US" altLang="zh-CN" smtClean="0">
              <a:latin typeface="Arial" pitchFamily="34" charset="0"/>
            </a:endParaRPr>
          </a:p>
        </p:txBody>
      </p:sp>
      <p:sp>
        <p:nvSpPr>
          <p:cNvPr id="32828" name="AutoShape 4"/>
          <p:cNvSpPr>
            <a:spLocks noChangeArrowheads="1"/>
          </p:cNvSpPr>
          <p:nvPr/>
        </p:nvSpPr>
        <p:spPr bwMode="auto">
          <a:xfrm>
            <a:off x="95250" y="96838"/>
            <a:ext cx="1525588" cy="671512"/>
          </a:xfrm>
          <a:prstGeom prst="horizontalScroll">
            <a:avLst>
              <a:gd name="adj" fmla="val 12500"/>
            </a:avLst>
          </a:prstGeom>
          <a:solidFill>
            <a:schemeClr val="accent1">
              <a:alpha val="47842"/>
            </a:schemeClr>
          </a:solidFill>
          <a:ln w="9525">
            <a:solidFill>
              <a:schemeClr val="tx1"/>
            </a:solidFill>
            <a:round/>
            <a:headEnd/>
            <a:tailEnd/>
          </a:ln>
        </p:spPr>
        <p:txBody>
          <a:bodyPr lIns="90000" tIns="46800" rIns="90000" bIns="46800" anchor="ctr">
            <a:spAutoFit/>
          </a:bodyPr>
          <a:lstStyle/>
          <a:p>
            <a:r>
              <a:rPr lang="zh-CN" altLang="en-US" sz="2800" b="1">
                <a:solidFill>
                  <a:srgbClr val="FF0000"/>
                </a:solidFill>
              </a:rPr>
              <a:t>例</a:t>
            </a:r>
            <a:r>
              <a:rPr lang="en-US" altLang="zh-CN" sz="2800" b="1">
                <a:solidFill>
                  <a:srgbClr val="FF0000"/>
                </a:solidFill>
              </a:rPr>
              <a:t>3.4.4</a:t>
            </a:r>
          </a:p>
        </p:txBody>
      </p:sp>
      <p:grpSp>
        <p:nvGrpSpPr>
          <p:cNvPr id="32829" name="Group 5"/>
          <p:cNvGrpSpPr>
            <a:grpSpLocks/>
          </p:cNvGrpSpPr>
          <p:nvPr/>
        </p:nvGrpSpPr>
        <p:grpSpPr bwMode="auto">
          <a:xfrm>
            <a:off x="284163" y="687388"/>
            <a:ext cx="2513012" cy="1943100"/>
            <a:chOff x="836" y="1754"/>
            <a:chExt cx="1583" cy="1224"/>
          </a:xfrm>
        </p:grpSpPr>
        <p:sp>
          <p:nvSpPr>
            <p:cNvPr id="32925" name="Rectangle 6"/>
            <p:cNvSpPr>
              <a:spLocks noChangeArrowheads="1"/>
            </p:cNvSpPr>
            <p:nvPr/>
          </p:nvSpPr>
          <p:spPr bwMode="auto">
            <a:xfrm rot="5400000">
              <a:off x="1244" y="1900"/>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2926" name="Group 7"/>
            <p:cNvGrpSpPr>
              <a:grpSpLocks/>
            </p:cNvGrpSpPr>
            <p:nvPr/>
          </p:nvGrpSpPr>
          <p:grpSpPr bwMode="auto">
            <a:xfrm>
              <a:off x="1789" y="2617"/>
              <a:ext cx="304" cy="102"/>
              <a:chOff x="112" y="3074"/>
              <a:chExt cx="304" cy="102"/>
            </a:xfrm>
          </p:grpSpPr>
          <p:sp>
            <p:nvSpPr>
              <p:cNvPr id="32942" name="Line 8"/>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2943" name="Line 9"/>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2927" name="Group 10"/>
            <p:cNvGrpSpPr>
              <a:grpSpLocks/>
            </p:cNvGrpSpPr>
            <p:nvPr/>
          </p:nvGrpSpPr>
          <p:grpSpPr bwMode="auto">
            <a:xfrm>
              <a:off x="1800" y="2246"/>
              <a:ext cx="271" cy="153"/>
              <a:chOff x="5065" y="1931"/>
              <a:chExt cx="304" cy="204"/>
            </a:xfrm>
          </p:grpSpPr>
          <p:sp>
            <p:nvSpPr>
              <p:cNvPr id="32939" name="AutoShape 11"/>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2940" name="Line 12"/>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2941" name="Line 13"/>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2816" name="Object 14"/>
            <p:cNvGraphicFramePr>
              <a:graphicFrameLocks noChangeAspect="1"/>
            </p:cNvGraphicFramePr>
            <p:nvPr/>
          </p:nvGraphicFramePr>
          <p:xfrm>
            <a:off x="1459" y="2555"/>
            <a:ext cx="358" cy="240"/>
          </p:xfrm>
          <a:graphic>
            <a:graphicData uri="http://schemas.openxmlformats.org/presentationml/2006/ole">
              <p:oleObj spid="_x0000_s32816" name="公式" r:id="rId4" imgW="317087" imgH="215619" progId="Equation.3">
                <p:embed/>
              </p:oleObj>
            </a:graphicData>
          </a:graphic>
        </p:graphicFrame>
        <p:graphicFrame>
          <p:nvGraphicFramePr>
            <p:cNvPr id="32817" name="Object 15"/>
            <p:cNvGraphicFramePr>
              <a:graphicFrameLocks noChangeAspect="1"/>
            </p:cNvGraphicFramePr>
            <p:nvPr/>
          </p:nvGraphicFramePr>
          <p:xfrm>
            <a:off x="1212" y="1754"/>
            <a:ext cx="187" cy="190"/>
          </p:xfrm>
          <a:graphic>
            <a:graphicData uri="http://schemas.openxmlformats.org/presentationml/2006/ole">
              <p:oleObj spid="_x0000_s32817" name="公式" r:id="rId5" imgW="164885" imgH="164885" progId="Equation.3">
                <p:embed/>
              </p:oleObj>
            </a:graphicData>
          </a:graphic>
        </p:graphicFrame>
        <p:graphicFrame>
          <p:nvGraphicFramePr>
            <p:cNvPr id="32818" name="Object 16"/>
            <p:cNvGraphicFramePr>
              <a:graphicFrameLocks noChangeAspect="1"/>
            </p:cNvGraphicFramePr>
            <p:nvPr/>
          </p:nvGraphicFramePr>
          <p:xfrm>
            <a:off x="856" y="2117"/>
            <a:ext cx="144" cy="145"/>
          </p:xfrm>
          <a:graphic>
            <a:graphicData uri="http://schemas.openxmlformats.org/presentationml/2006/ole">
              <p:oleObj spid="_x0000_s32818" name="公式" r:id="rId6" imgW="139680" imgH="139680" progId="Equation.3">
                <p:embed/>
              </p:oleObj>
            </a:graphicData>
          </a:graphic>
        </p:graphicFrame>
        <p:graphicFrame>
          <p:nvGraphicFramePr>
            <p:cNvPr id="32819" name="Object 17"/>
            <p:cNvGraphicFramePr>
              <a:graphicFrameLocks noChangeAspect="1"/>
            </p:cNvGraphicFramePr>
            <p:nvPr/>
          </p:nvGraphicFramePr>
          <p:xfrm>
            <a:off x="848" y="2770"/>
            <a:ext cx="158" cy="89"/>
          </p:xfrm>
          <a:graphic>
            <a:graphicData uri="http://schemas.openxmlformats.org/presentationml/2006/ole">
              <p:oleObj spid="_x0000_s32819" name="公式" r:id="rId7" imgW="139680" imgH="75960" progId="Equation.3">
                <p:embed/>
              </p:oleObj>
            </a:graphicData>
          </a:graphic>
        </p:graphicFrame>
        <p:graphicFrame>
          <p:nvGraphicFramePr>
            <p:cNvPr id="32820" name="Object 18"/>
            <p:cNvGraphicFramePr>
              <a:graphicFrameLocks noChangeAspect="1"/>
            </p:cNvGraphicFramePr>
            <p:nvPr/>
          </p:nvGraphicFramePr>
          <p:xfrm>
            <a:off x="836" y="2389"/>
            <a:ext cx="171" cy="239"/>
          </p:xfrm>
          <a:graphic>
            <a:graphicData uri="http://schemas.openxmlformats.org/presentationml/2006/ole">
              <p:oleObj spid="_x0000_s32820" name="公式" r:id="rId8" imgW="152268" imgH="215713" progId="Equation.3">
                <p:embed/>
              </p:oleObj>
            </a:graphicData>
          </a:graphic>
        </p:graphicFrame>
        <p:graphicFrame>
          <p:nvGraphicFramePr>
            <p:cNvPr id="32821" name="Object 19"/>
            <p:cNvGraphicFramePr>
              <a:graphicFrameLocks noChangeAspect="1"/>
            </p:cNvGraphicFramePr>
            <p:nvPr/>
          </p:nvGraphicFramePr>
          <p:xfrm>
            <a:off x="2224" y="2778"/>
            <a:ext cx="173" cy="93"/>
          </p:xfrm>
          <a:graphic>
            <a:graphicData uri="http://schemas.openxmlformats.org/presentationml/2006/ole">
              <p:oleObj spid="_x0000_s32821" name="公式" r:id="rId9" imgW="139518" imgH="76101" progId="Equation.3">
                <p:embed/>
              </p:oleObj>
            </a:graphicData>
          </a:graphic>
        </p:graphicFrame>
        <p:graphicFrame>
          <p:nvGraphicFramePr>
            <p:cNvPr id="32822" name="Object 20"/>
            <p:cNvGraphicFramePr>
              <a:graphicFrameLocks noChangeAspect="1"/>
            </p:cNvGraphicFramePr>
            <p:nvPr/>
          </p:nvGraphicFramePr>
          <p:xfrm>
            <a:off x="2206" y="2389"/>
            <a:ext cx="213" cy="254"/>
          </p:xfrm>
          <a:graphic>
            <a:graphicData uri="http://schemas.openxmlformats.org/presentationml/2006/ole">
              <p:oleObj spid="_x0000_s32822" name="公式" r:id="rId10" imgW="190500" imgH="228600" progId="Equation.3">
                <p:embed/>
              </p:oleObj>
            </a:graphicData>
          </a:graphic>
        </p:graphicFrame>
        <p:sp>
          <p:nvSpPr>
            <p:cNvPr id="32928" name="AutoShape 21"/>
            <p:cNvSpPr>
              <a:spLocks noChangeArrowheads="1"/>
            </p:cNvSpPr>
            <p:nvPr/>
          </p:nvSpPr>
          <p:spPr bwMode="auto">
            <a:xfrm>
              <a:off x="1915" y="292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2929" name="AutoShape 22"/>
            <p:cNvSpPr>
              <a:spLocks noChangeArrowheads="1"/>
            </p:cNvSpPr>
            <p:nvPr/>
          </p:nvSpPr>
          <p:spPr bwMode="auto">
            <a:xfrm>
              <a:off x="1906" y="201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2930" name="Line 23"/>
            <p:cNvSpPr>
              <a:spLocks noChangeShapeType="1"/>
            </p:cNvSpPr>
            <p:nvPr/>
          </p:nvSpPr>
          <p:spPr bwMode="auto">
            <a:xfrm>
              <a:off x="1931" y="2033"/>
              <a:ext cx="0" cy="584"/>
            </a:xfrm>
            <a:prstGeom prst="line">
              <a:avLst/>
            </a:prstGeom>
            <a:noFill/>
            <a:ln w="12700">
              <a:solidFill>
                <a:schemeClr val="tx1"/>
              </a:solidFill>
              <a:round/>
              <a:headEnd/>
              <a:tailEnd/>
            </a:ln>
          </p:spPr>
          <p:txBody>
            <a:bodyPr/>
            <a:lstStyle/>
            <a:p>
              <a:endParaRPr lang="zh-CN" altLang="en-US"/>
            </a:p>
          </p:txBody>
        </p:sp>
        <p:sp>
          <p:nvSpPr>
            <p:cNvPr id="32931" name="Line 24"/>
            <p:cNvSpPr>
              <a:spLocks noChangeShapeType="1"/>
            </p:cNvSpPr>
            <p:nvPr/>
          </p:nvSpPr>
          <p:spPr bwMode="auto">
            <a:xfrm>
              <a:off x="1940" y="2719"/>
              <a:ext cx="0" cy="228"/>
            </a:xfrm>
            <a:prstGeom prst="line">
              <a:avLst/>
            </a:prstGeom>
            <a:noFill/>
            <a:ln w="12700">
              <a:solidFill>
                <a:schemeClr val="tx1"/>
              </a:solidFill>
              <a:round/>
              <a:headEnd/>
              <a:tailEnd/>
            </a:ln>
          </p:spPr>
          <p:txBody>
            <a:bodyPr/>
            <a:lstStyle/>
            <a:p>
              <a:endParaRPr lang="zh-CN" altLang="en-US"/>
            </a:p>
          </p:txBody>
        </p:sp>
        <p:graphicFrame>
          <p:nvGraphicFramePr>
            <p:cNvPr id="32823" name="Object 25"/>
            <p:cNvGraphicFramePr>
              <a:graphicFrameLocks noChangeAspect="1"/>
            </p:cNvGraphicFramePr>
            <p:nvPr/>
          </p:nvGraphicFramePr>
          <p:xfrm>
            <a:off x="1557" y="2224"/>
            <a:ext cx="173" cy="190"/>
          </p:xfrm>
          <a:graphic>
            <a:graphicData uri="http://schemas.openxmlformats.org/presentationml/2006/ole">
              <p:oleObj spid="_x0000_s32823" name="公式" r:id="rId11" imgW="152268" imgH="164957" progId="Equation.3">
                <p:embed/>
              </p:oleObj>
            </a:graphicData>
          </a:graphic>
        </p:graphicFrame>
        <p:sp>
          <p:nvSpPr>
            <p:cNvPr id="32932" name="Line 26"/>
            <p:cNvSpPr>
              <a:spLocks noChangeShapeType="1"/>
            </p:cNvSpPr>
            <p:nvPr/>
          </p:nvSpPr>
          <p:spPr bwMode="auto">
            <a:xfrm>
              <a:off x="1432" y="2033"/>
              <a:ext cx="838" cy="0"/>
            </a:xfrm>
            <a:prstGeom prst="line">
              <a:avLst/>
            </a:prstGeom>
            <a:noFill/>
            <a:ln w="12700">
              <a:solidFill>
                <a:schemeClr val="tx1"/>
              </a:solidFill>
              <a:round/>
              <a:headEnd/>
              <a:tailEnd/>
            </a:ln>
          </p:spPr>
          <p:txBody>
            <a:bodyPr/>
            <a:lstStyle/>
            <a:p>
              <a:endParaRPr lang="zh-CN" altLang="en-US"/>
            </a:p>
          </p:txBody>
        </p:sp>
        <p:sp>
          <p:nvSpPr>
            <p:cNvPr id="32933" name="Line 27"/>
            <p:cNvSpPr>
              <a:spLocks noChangeShapeType="1"/>
            </p:cNvSpPr>
            <p:nvPr/>
          </p:nvSpPr>
          <p:spPr bwMode="auto">
            <a:xfrm flipH="1">
              <a:off x="949" y="2033"/>
              <a:ext cx="204" cy="0"/>
            </a:xfrm>
            <a:prstGeom prst="line">
              <a:avLst/>
            </a:prstGeom>
            <a:noFill/>
            <a:ln w="12700">
              <a:solidFill>
                <a:schemeClr val="tx1"/>
              </a:solidFill>
              <a:round/>
              <a:headEnd/>
              <a:tailEnd/>
            </a:ln>
          </p:spPr>
          <p:txBody>
            <a:bodyPr/>
            <a:lstStyle/>
            <a:p>
              <a:endParaRPr lang="zh-CN" altLang="en-US"/>
            </a:p>
          </p:txBody>
        </p:sp>
        <p:sp>
          <p:nvSpPr>
            <p:cNvPr id="32934" name="Line 28"/>
            <p:cNvSpPr>
              <a:spLocks noChangeShapeType="1"/>
            </p:cNvSpPr>
            <p:nvPr/>
          </p:nvSpPr>
          <p:spPr bwMode="auto">
            <a:xfrm>
              <a:off x="925" y="2947"/>
              <a:ext cx="1371" cy="0"/>
            </a:xfrm>
            <a:prstGeom prst="line">
              <a:avLst/>
            </a:prstGeom>
            <a:noFill/>
            <a:ln w="12700">
              <a:solidFill>
                <a:schemeClr val="tx1"/>
              </a:solidFill>
              <a:round/>
              <a:headEnd/>
              <a:tailEnd/>
            </a:ln>
          </p:spPr>
          <p:txBody>
            <a:bodyPr/>
            <a:lstStyle/>
            <a:p>
              <a:endParaRPr lang="zh-CN" altLang="en-US"/>
            </a:p>
          </p:txBody>
        </p:sp>
        <p:sp>
          <p:nvSpPr>
            <p:cNvPr id="32935" name="AutoShape 29"/>
            <p:cNvSpPr>
              <a:spLocks noChangeArrowheads="1"/>
            </p:cNvSpPr>
            <p:nvPr/>
          </p:nvSpPr>
          <p:spPr bwMode="auto">
            <a:xfrm>
              <a:off x="2270"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36" name="AutoShape 30"/>
            <p:cNvSpPr>
              <a:spLocks noChangeArrowheads="1"/>
            </p:cNvSpPr>
            <p:nvPr/>
          </p:nvSpPr>
          <p:spPr bwMode="auto">
            <a:xfrm>
              <a:off x="2262"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37" name="AutoShape 31"/>
            <p:cNvSpPr>
              <a:spLocks noChangeArrowheads="1"/>
            </p:cNvSpPr>
            <p:nvPr/>
          </p:nvSpPr>
          <p:spPr bwMode="auto">
            <a:xfrm>
              <a:off x="899"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38" name="AutoShape 32"/>
            <p:cNvSpPr>
              <a:spLocks noChangeArrowheads="1"/>
            </p:cNvSpPr>
            <p:nvPr/>
          </p:nvSpPr>
          <p:spPr bwMode="auto">
            <a:xfrm>
              <a:off x="873"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2824" name="Object 33"/>
            <p:cNvGraphicFramePr>
              <a:graphicFrameLocks noChangeAspect="1"/>
            </p:cNvGraphicFramePr>
            <p:nvPr/>
          </p:nvGraphicFramePr>
          <p:xfrm>
            <a:off x="2220" y="2091"/>
            <a:ext cx="144" cy="145"/>
          </p:xfrm>
          <a:graphic>
            <a:graphicData uri="http://schemas.openxmlformats.org/presentationml/2006/ole">
              <p:oleObj spid="_x0000_s32824" name="公式" r:id="rId12" imgW="139680" imgH="139680" progId="Equation.3">
                <p:embed/>
              </p:oleObj>
            </a:graphicData>
          </a:graphic>
        </p:graphicFrame>
      </p:grpSp>
      <p:graphicFrame>
        <p:nvGraphicFramePr>
          <p:cNvPr id="32770" name="Object 34"/>
          <p:cNvGraphicFramePr>
            <a:graphicFrameLocks noChangeAspect="1"/>
          </p:cNvGraphicFramePr>
          <p:nvPr/>
        </p:nvGraphicFramePr>
        <p:xfrm>
          <a:off x="1793875" y="254000"/>
          <a:ext cx="6146800" cy="544513"/>
        </p:xfrm>
        <a:graphic>
          <a:graphicData uri="http://schemas.openxmlformats.org/presentationml/2006/ole">
            <p:oleObj spid="_x0000_s32770" name="Equation" r:id="rId13" imgW="2565360" imgH="228600" progId="Equation.DSMT4">
              <p:embed/>
            </p:oleObj>
          </a:graphicData>
        </a:graphic>
      </p:graphicFrame>
      <p:grpSp>
        <p:nvGrpSpPr>
          <p:cNvPr id="5" name="Group 52"/>
          <p:cNvGrpSpPr>
            <a:grpSpLocks/>
          </p:cNvGrpSpPr>
          <p:nvPr/>
        </p:nvGrpSpPr>
        <p:grpSpPr bwMode="auto">
          <a:xfrm>
            <a:off x="3148013" y="768350"/>
            <a:ext cx="5591175" cy="2084388"/>
            <a:chOff x="1983" y="491"/>
            <a:chExt cx="3522" cy="1313"/>
          </a:xfrm>
        </p:grpSpPr>
        <p:sp>
          <p:nvSpPr>
            <p:cNvPr id="32917" name="Line 36"/>
            <p:cNvSpPr>
              <a:spLocks noChangeShapeType="1"/>
            </p:cNvSpPr>
            <p:nvPr/>
          </p:nvSpPr>
          <p:spPr bwMode="auto">
            <a:xfrm flipV="1">
              <a:off x="2275" y="585"/>
              <a:ext cx="0" cy="1219"/>
            </a:xfrm>
            <a:prstGeom prst="line">
              <a:avLst/>
            </a:prstGeom>
            <a:noFill/>
            <a:ln w="12700">
              <a:solidFill>
                <a:schemeClr val="tx1"/>
              </a:solidFill>
              <a:round/>
              <a:headEnd/>
              <a:tailEnd type="triangle" w="med" len="med"/>
            </a:ln>
          </p:spPr>
          <p:txBody>
            <a:bodyPr/>
            <a:lstStyle/>
            <a:p>
              <a:endParaRPr lang="zh-CN" altLang="en-US"/>
            </a:p>
          </p:txBody>
        </p:sp>
        <p:sp>
          <p:nvSpPr>
            <p:cNvPr id="32918" name="Line 37"/>
            <p:cNvSpPr>
              <a:spLocks noChangeShapeType="1"/>
            </p:cNvSpPr>
            <p:nvPr/>
          </p:nvSpPr>
          <p:spPr bwMode="auto">
            <a:xfrm>
              <a:off x="2271" y="1300"/>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2808" name="Object 38"/>
            <p:cNvGraphicFramePr>
              <a:graphicFrameLocks noChangeAspect="1"/>
            </p:cNvGraphicFramePr>
            <p:nvPr/>
          </p:nvGraphicFramePr>
          <p:xfrm>
            <a:off x="2775" y="1373"/>
            <a:ext cx="203" cy="164"/>
          </p:xfrm>
          <a:graphic>
            <a:graphicData uri="http://schemas.openxmlformats.org/presentationml/2006/ole">
              <p:oleObj spid="_x0000_s32808" name="公式" r:id="rId14" imgW="152334" imgH="139639" progId="Equation.3">
                <p:embed/>
              </p:oleObj>
            </a:graphicData>
          </a:graphic>
        </p:graphicFrame>
        <p:sp>
          <p:nvSpPr>
            <p:cNvPr id="32919" name="Freeform 39"/>
            <p:cNvSpPr>
              <a:spLocks/>
            </p:cNvSpPr>
            <p:nvPr/>
          </p:nvSpPr>
          <p:spPr bwMode="auto">
            <a:xfrm>
              <a:off x="2276" y="879"/>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32920" name="Freeform 40"/>
            <p:cNvSpPr>
              <a:spLocks/>
            </p:cNvSpPr>
            <p:nvPr/>
          </p:nvSpPr>
          <p:spPr bwMode="auto">
            <a:xfrm rot="10800000">
              <a:off x="2955" y="1300"/>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32921" name="Freeform 41"/>
            <p:cNvSpPr>
              <a:spLocks/>
            </p:cNvSpPr>
            <p:nvPr/>
          </p:nvSpPr>
          <p:spPr bwMode="auto">
            <a:xfrm>
              <a:off x="3635" y="879"/>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32809" name="Object 42"/>
            <p:cNvGraphicFramePr>
              <a:graphicFrameLocks noChangeAspect="1"/>
            </p:cNvGraphicFramePr>
            <p:nvPr/>
          </p:nvGraphicFramePr>
          <p:xfrm>
            <a:off x="3563" y="1323"/>
            <a:ext cx="304" cy="209"/>
          </p:xfrm>
          <a:graphic>
            <a:graphicData uri="http://schemas.openxmlformats.org/presentationml/2006/ole">
              <p:oleObj spid="_x0000_s32809" name="公式" r:id="rId15" imgW="228402" imgH="177646" progId="Equation.3">
                <p:embed/>
              </p:oleObj>
            </a:graphicData>
          </a:graphic>
        </p:graphicFrame>
        <p:sp>
          <p:nvSpPr>
            <p:cNvPr id="32922" name="Freeform 43"/>
            <p:cNvSpPr>
              <a:spLocks/>
            </p:cNvSpPr>
            <p:nvPr/>
          </p:nvSpPr>
          <p:spPr bwMode="auto">
            <a:xfrm rot="10800000">
              <a:off x="4311" y="1300"/>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32810" name="Object 44"/>
            <p:cNvGraphicFramePr>
              <a:graphicFrameLocks noChangeAspect="1"/>
            </p:cNvGraphicFramePr>
            <p:nvPr/>
          </p:nvGraphicFramePr>
          <p:xfrm>
            <a:off x="2085" y="1318"/>
            <a:ext cx="220" cy="208"/>
          </p:xfrm>
          <a:graphic>
            <a:graphicData uri="http://schemas.openxmlformats.org/presentationml/2006/ole">
              <p:oleObj spid="_x0000_s32810" name="公式" r:id="rId16" imgW="164814" imgH="177492" progId="Equation.3">
                <p:embed/>
              </p:oleObj>
            </a:graphicData>
          </a:graphic>
        </p:graphicFrame>
        <p:graphicFrame>
          <p:nvGraphicFramePr>
            <p:cNvPr id="32811" name="Object 45"/>
            <p:cNvGraphicFramePr>
              <a:graphicFrameLocks noChangeAspect="1"/>
            </p:cNvGraphicFramePr>
            <p:nvPr/>
          </p:nvGraphicFramePr>
          <p:xfrm>
            <a:off x="2058" y="491"/>
            <a:ext cx="203" cy="254"/>
          </p:xfrm>
          <a:graphic>
            <a:graphicData uri="http://schemas.openxmlformats.org/presentationml/2006/ole">
              <p:oleObj spid="_x0000_s32811" name="公式" r:id="rId17" imgW="152268" imgH="215713" progId="Equation.3">
                <p:embed/>
              </p:oleObj>
            </a:graphicData>
          </a:graphic>
        </p:graphicFrame>
        <p:graphicFrame>
          <p:nvGraphicFramePr>
            <p:cNvPr id="32812" name="Object 46"/>
            <p:cNvGraphicFramePr>
              <a:graphicFrameLocks noChangeAspect="1"/>
            </p:cNvGraphicFramePr>
            <p:nvPr/>
          </p:nvGraphicFramePr>
          <p:xfrm>
            <a:off x="4109" y="1323"/>
            <a:ext cx="304" cy="209"/>
          </p:xfrm>
          <a:graphic>
            <a:graphicData uri="http://schemas.openxmlformats.org/presentationml/2006/ole">
              <p:oleObj spid="_x0000_s32812" name="公式" r:id="rId18" imgW="228402" imgH="177646" progId="Equation.3">
                <p:embed/>
              </p:oleObj>
            </a:graphicData>
          </a:graphic>
        </p:graphicFrame>
        <p:graphicFrame>
          <p:nvGraphicFramePr>
            <p:cNvPr id="32813" name="Object 47"/>
            <p:cNvGraphicFramePr>
              <a:graphicFrameLocks noChangeAspect="1"/>
            </p:cNvGraphicFramePr>
            <p:nvPr/>
          </p:nvGraphicFramePr>
          <p:xfrm>
            <a:off x="4922" y="1317"/>
            <a:ext cx="304" cy="209"/>
          </p:xfrm>
          <a:graphic>
            <a:graphicData uri="http://schemas.openxmlformats.org/presentationml/2006/ole">
              <p:oleObj spid="_x0000_s32813" name="公式" r:id="rId19" imgW="228402" imgH="177646" progId="Equation.3">
                <p:embed/>
              </p:oleObj>
            </a:graphicData>
          </a:graphic>
        </p:graphicFrame>
        <p:graphicFrame>
          <p:nvGraphicFramePr>
            <p:cNvPr id="32814" name="Object 48"/>
            <p:cNvGraphicFramePr>
              <a:graphicFrameLocks noChangeAspect="1"/>
            </p:cNvGraphicFramePr>
            <p:nvPr/>
          </p:nvGraphicFramePr>
          <p:xfrm>
            <a:off x="5234" y="1323"/>
            <a:ext cx="271" cy="194"/>
          </p:xfrm>
          <a:graphic>
            <a:graphicData uri="http://schemas.openxmlformats.org/presentationml/2006/ole">
              <p:oleObj spid="_x0000_s32814" name="公式" r:id="rId20" imgW="203024" imgH="164957" progId="Equation.3">
                <p:embed/>
              </p:oleObj>
            </a:graphicData>
          </a:graphic>
        </p:graphicFrame>
        <p:sp>
          <p:nvSpPr>
            <p:cNvPr id="32923" name="Line 49"/>
            <p:cNvSpPr>
              <a:spLocks noChangeShapeType="1"/>
            </p:cNvSpPr>
            <p:nvPr/>
          </p:nvSpPr>
          <p:spPr bwMode="auto">
            <a:xfrm>
              <a:off x="2270" y="865"/>
              <a:ext cx="77" cy="0"/>
            </a:xfrm>
            <a:prstGeom prst="line">
              <a:avLst/>
            </a:prstGeom>
            <a:noFill/>
            <a:ln w="25400">
              <a:solidFill>
                <a:schemeClr val="tx1"/>
              </a:solidFill>
              <a:round/>
              <a:headEnd/>
              <a:tailEnd/>
            </a:ln>
          </p:spPr>
          <p:txBody>
            <a:bodyPr/>
            <a:lstStyle/>
            <a:p>
              <a:endParaRPr lang="zh-CN" altLang="en-US"/>
            </a:p>
          </p:txBody>
        </p:sp>
        <p:sp>
          <p:nvSpPr>
            <p:cNvPr id="32924" name="Line 50"/>
            <p:cNvSpPr>
              <a:spLocks noChangeShapeType="1"/>
            </p:cNvSpPr>
            <p:nvPr/>
          </p:nvSpPr>
          <p:spPr bwMode="auto">
            <a:xfrm>
              <a:off x="2347" y="865"/>
              <a:ext cx="1701"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32815" name="Object 51"/>
            <p:cNvGraphicFramePr>
              <a:graphicFrameLocks noChangeAspect="1"/>
            </p:cNvGraphicFramePr>
            <p:nvPr/>
          </p:nvGraphicFramePr>
          <p:xfrm>
            <a:off x="1983" y="763"/>
            <a:ext cx="322" cy="209"/>
          </p:xfrm>
          <a:graphic>
            <a:graphicData uri="http://schemas.openxmlformats.org/presentationml/2006/ole">
              <p:oleObj spid="_x0000_s32815" name="公式" r:id="rId21" imgW="241091" imgH="177646" progId="Equation.3">
                <p:embed/>
              </p:oleObj>
            </a:graphicData>
          </a:graphic>
        </p:graphicFrame>
      </p:grpSp>
      <p:grpSp>
        <p:nvGrpSpPr>
          <p:cNvPr id="6" name="Group 53"/>
          <p:cNvGrpSpPr>
            <a:grpSpLocks/>
          </p:cNvGrpSpPr>
          <p:nvPr/>
        </p:nvGrpSpPr>
        <p:grpSpPr bwMode="auto">
          <a:xfrm>
            <a:off x="284163" y="2533650"/>
            <a:ext cx="2513012" cy="1943100"/>
            <a:chOff x="836" y="1754"/>
            <a:chExt cx="1583" cy="1224"/>
          </a:xfrm>
        </p:grpSpPr>
        <p:sp>
          <p:nvSpPr>
            <p:cNvPr id="32898" name="Rectangle 54"/>
            <p:cNvSpPr>
              <a:spLocks noChangeArrowheads="1"/>
            </p:cNvSpPr>
            <p:nvPr/>
          </p:nvSpPr>
          <p:spPr bwMode="auto">
            <a:xfrm rot="5400000">
              <a:off x="1244" y="1900"/>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2899" name="Group 55"/>
            <p:cNvGrpSpPr>
              <a:grpSpLocks/>
            </p:cNvGrpSpPr>
            <p:nvPr/>
          </p:nvGrpSpPr>
          <p:grpSpPr bwMode="auto">
            <a:xfrm>
              <a:off x="1789" y="2617"/>
              <a:ext cx="304" cy="102"/>
              <a:chOff x="112" y="3074"/>
              <a:chExt cx="304" cy="102"/>
            </a:xfrm>
          </p:grpSpPr>
          <p:sp>
            <p:nvSpPr>
              <p:cNvPr id="32915" name="Line 5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2916" name="Line 5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2900" name="Group 58"/>
            <p:cNvGrpSpPr>
              <a:grpSpLocks/>
            </p:cNvGrpSpPr>
            <p:nvPr/>
          </p:nvGrpSpPr>
          <p:grpSpPr bwMode="auto">
            <a:xfrm>
              <a:off x="1800" y="2246"/>
              <a:ext cx="271" cy="153"/>
              <a:chOff x="5065" y="1931"/>
              <a:chExt cx="304" cy="204"/>
            </a:xfrm>
          </p:grpSpPr>
          <p:sp>
            <p:nvSpPr>
              <p:cNvPr id="32912" name="AutoShape 59"/>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2913" name="Line 60"/>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2914" name="Line 61"/>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2799" name="Object 62"/>
            <p:cNvGraphicFramePr>
              <a:graphicFrameLocks noChangeAspect="1"/>
            </p:cNvGraphicFramePr>
            <p:nvPr/>
          </p:nvGraphicFramePr>
          <p:xfrm>
            <a:off x="1459" y="2555"/>
            <a:ext cx="358" cy="240"/>
          </p:xfrm>
          <a:graphic>
            <a:graphicData uri="http://schemas.openxmlformats.org/presentationml/2006/ole">
              <p:oleObj spid="_x0000_s32799" name="公式" r:id="rId22" imgW="317087" imgH="215619" progId="Equation.3">
                <p:embed/>
              </p:oleObj>
            </a:graphicData>
          </a:graphic>
        </p:graphicFrame>
        <p:graphicFrame>
          <p:nvGraphicFramePr>
            <p:cNvPr id="32800" name="Object 63"/>
            <p:cNvGraphicFramePr>
              <a:graphicFrameLocks noChangeAspect="1"/>
            </p:cNvGraphicFramePr>
            <p:nvPr/>
          </p:nvGraphicFramePr>
          <p:xfrm>
            <a:off x="1212" y="1754"/>
            <a:ext cx="187" cy="190"/>
          </p:xfrm>
          <a:graphic>
            <a:graphicData uri="http://schemas.openxmlformats.org/presentationml/2006/ole">
              <p:oleObj spid="_x0000_s32800" name="公式" r:id="rId23" imgW="164885" imgH="164885" progId="Equation.3">
                <p:embed/>
              </p:oleObj>
            </a:graphicData>
          </a:graphic>
        </p:graphicFrame>
        <p:graphicFrame>
          <p:nvGraphicFramePr>
            <p:cNvPr id="32801" name="Object 64"/>
            <p:cNvGraphicFramePr>
              <a:graphicFrameLocks noChangeAspect="1"/>
            </p:cNvGraphicFramePr>
            <p:nvPr/>
          </p:nvGraphicFramePr>
          <p:xfrm>
            <a:off x="856" y="2117"/>
            <a:ext cx="144" cy="145"/>
          </p:xfrm>
          <a:graphic>
            <a:graphicData uri="http://schemas.openxmlformats.org/presentationml/2006/ole">
              <p:oleObj spid="_x0000_s32801" name="公式" r:id="rId24" imgW="139680" imgH="139680" progId="Equation.3">
                <p:embed/>
              </p:oleObj>
            </a:graphicData>
          </a:graphic>
        </p:graphicFrame>
        <p:graphicFrame>
          <p:nvGraphicFramePr>
            <p:cNvPr id="32802" name="Object 65"/>
            <p:cNvGraphicFramePr>
              <a:graphicFrameLocks noChangeAspect="1"/>
            </p:cNvGraphicFramePr>
            <p:nvPr/>
          </p:nvGraphicFramePr>
          <p:xfrm>
            <a:off x="848" y="2770"/>
            <a:ext cx="158" cy="89"/>
          </p:xfrm>
          <a:graphic>
            <a:graphicData uri="http://schemas.openxmlformats.org/presentationml/2006/ole">
              <p:oleObj spid="_x0000_s32802" name="公式" r:id="rId25" imgW="139680" imgH="75960" progId="Equation.3">
                <p:embed/>
              </p:oleObj>
            </a:graphicData>
          </a:graphic>
        </p:graphicFrame>
        <p:graphicFrame>
          <p:nvGraphicFramePr>
            <p:cNvPr id="32803" name="Object 66"/>
            <p:cNvGraphicFramePr>
              <a:graphicFrameLocks noChangeAspect="1"/>
            </p:cNvGraphicFramePr>
            <p:nvPr/>
          </p:nvGraphicFramePr>
          <p:xfrm>
            <a:off x="836" y="2389"/>
            <a:ext cx="171" cy="239"/>
          </p:xfrm>
          <a:graphic>
            <a:graphicData uri="http://schemas.openxmlformats.org/presentationml/2006/ole">
              <p:oleObj spid="_x0000_s32803" name="公式" r:id="rId26" imgW="152268" imgH="215713" progId="Equation.3">
                <p:embed/>
              </p:oleObj>
            </a:graphicData>
          </a:graphic>
        </p:graphicFrame>
        <p:graphicFrame>
          <p:nvGraphicFramePr>
            <p:cNvPr id="32804" name="Object 67"/>
            <p:cNvGraphicFramePr>
              <a:graphicFrameLocks noChangeAspect="1"/>
            </p:cNvGraphicFramePr>
            <p:nvPr/>
          </p:nvGraphicFramePr>
          <p:xfrm>
            <a:off x="2224" y="2778"/>
            <a:ext cx="173" cy="93"/>
          </p:xfrm>
          <a:graphic>
            <a:graphicData uri="http://schemas.openxmlformats.org/presentationml/2006/ole">
              <p:oleObj spid="_x0000_s32804" name="公式" r:id="rId27" imgW="139518" imgH="76101" progId="Equation.3">
                <p:embed/>
              </p:oleObj>
            </a:graphicData>
          </a:graphic>
        </p:graphicFrame>
        <p:graphicFrame>
          <p:nvGraphicFramePr>
            <p:cNvPr id="32805" name="Object 68"/>
            <p:cNvGraphicFramePr>
              <a:graphicFrameLocks noChangeAspect="1"/>
            </p:cNvGraphicFramePr>
            <p:nvPr/>
          </p:nvGraphicFramePr>
          <p:xfrm>
            <a:off x="2206" y="2389"/>
            <a:ext cx="213" cy="254"/>
          </p:xfrm>
          <a:graphic>
            <a:graphicData uri="http://schemas.openxmlformats.org/presentationml/2006/ole">
              <p:oleObj spid="_x0000_s32805" name="公式" r:id="rId28" imgW="190500" imgH="228600" progId="Equation.3">
                <p:embed/>
              </p:oleObj>
            </a:graphicData>
          </a:graphic>
        </p:graphicFrame>
        <p:sp>
          <p:nvSpPr>
            <p:cNvPr id="32901" name="AutoShape 69"/>
            <p:cNvSpPr>
              <a:spLocks noChangeArrowheads="1"/>
            </p:cNvSpPr>
            <p:nvPr/>
          </p:nvSpPr>
          <p:spPr bwMode="auto">
            <a:xfrm>
              <a:off x="1915" y="292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2902" name="AutoShape 70"/>
            <p:cNvSpPr>
              <a:spLocks noChangeArrowheads="1"/>
            </p:cNvSpPr>
            <p:nvPr/>
          </p:nvSpPr>
          <p:spPr bwMode="auto">
            <a:xfrm>
              <a:off x="1906" y="201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2903" name="Line 71"/>
            <p:cNvSpPr>
              <a:spLocks noChangeShapeType="1"/>
            </p:cNvSpPr>
            <p:nvPr/>
          </p:nvSpPr>
          <p:spPr bwMode="auto">
            <a:xfrm>
              <a:off x="1931" y="2033"/>
              <a:ext cx="0" cy="584"/>
            </a:xfrm>
            <a:prstGeom prst="line">
              <a:avLst/>
            </a:prstGeom>
            <a:noFill/>
            <a:ln w="12700">
              <a:solidFill>
                <a:schemeClr val="tx1"/>
              </a:solidFill>
              <a:round/>
              <a:headEnd/>
              <a:tailEnd/>
            </a:ln>
          </p:spPr>
          <p:txBody>
            <a:bodyPr/>
            <a:lstStyle/>
            <a:p>
              <a:endParaRPr lang="zh-CN" altLang="en-US"/>
            </a:p>
          </p:txBody>
        </p:sp>
        <p:sp>
          <p:nvSpPr>
            <p:cNvPr id="32904" name="Line 72"/>
            <p:cNvSpPr>
              <a:spLocks noChangeShapeType="1"/>
            </p:cNvSpPr>
            <p:nvPr/>
          </p:nvSpPr>
          <p:spPr bwMode="auto">
            <a:xfrm>
              <a:off x="1940" y="2719"/>
              <a:ext cx="0" cy="228"/>
            </a:xfrm>
            <a:prstGeom prst="line">
              <a:avLst/>
            </a:prstGeom>
            <a:noFill/>
            <a:ln w="12700">
              <a:solidFill>
                <a:schemeClr val="tx1"/>
              </a:solidFill>
              <a:round/>
              <a:headEnd/>
              <a:tailEnd/>
            </a:ln>
          </p:spPr>
          <p:txBody>
            <a:bodyPr/>
            <a:lstStyle/>
            <a:p>
              <a:endParaRPr lang="zh-CN" altLang="en-US"/>
            </a:p>
          </p:txBody>
        </p:sp>
        <p:graphicFrame>
          <p:nvGraphicFramePr>
            <p:cNvPr id="32806" name="Object 73"/>
            <p:cNvGraphicFramePr>
              <a:graphicFrameLocks noChangeAspect="1"/>
            </p:cNvGraphicFramePr>
            <p:nvPr/>
          </p:nvGraphicFramePr>
          <p:xfrm>
            <a:off x="1557" y="2224"/>
            <a:ext cx="173" cy="190"/>
          </p:xfrm>
          <a:graphic>
            <a:graphicData uri="http://schemas.openxmlformats.org/presentationml/2006/ole">
              <p:oleObj spid="_x0000_s32806" name="公式" r:id="rId29" imgW="152268" imgH="164957" progId="Equation.3">
                <p:embed/>
              </p:oleObj>
            </a:graphicData>
          </a:graphic>
        </p:graphicFrame>
        <p:sp>
          <p:nvSpPr>
            <p:cNvPr id="32905" name="Line 74"/>
            <p:cNvSpPr>
              <a:spLocks noChangeShapeType="1"/>
            </p:cNvSpPr>
            <p:nvPr/>
          </p:nvSpPr>
          <p:spPr bwMode="auto">
            <a:xfrm>
              <a:off x="1432" y="2033"/>
              <a:ext cx="838" cy="0"/>
            </a:xfrm>
            <a:prstGeom prst="line">
              <a:avLst/>
            </a:prstGeom>
            <a:noFill/>
            <a:ln w="12700">
              <a:solidFill>
                <a:schemeClr val="tx1"/>
              </a:solidFill>
              <a:round/>
              <a:headEnd/>
              <a:tailEnd/>
            </a:ln>
          </p:spPr>
          <p:txBody>
            <a:bodyPr/>
            <a:lstStyle/>
            <a:p>
              <a:endParaRPr lang="zh-CN" altLang="en-US"/>
            </a:p>
          </p:txBody>
        </p:sp>
        <p:sp>
          <p:nvSpPr>
            <p:cNvPr id="32906" name="Line 75"/>
            <p:cNvSpPr>
              <a:spLocks noChangeShapeType="1"/>
            </p:cNvSpPr>
            <p:nvPr/>
          </p:nvSpPr>
          <p:spPr bwMode="auto">
            <a:xfrm flipH="1">
              <a:off x="949" y="2033"/>
              <a:ext cx="204" cy="0"/>
            </a:xfrm>
            <a:prstGeom prst="line">
              <a:avLst/>
            </a:prstGeom>
            <a:noFill/>
            <a:ln w="12700">
              <a:solidFill>
                <a:schemeClr val="tx1"/>
              </a:solidFill>
              <a:round/>
              <a:headEnd/>
              <a:tailEnd/>
            </a:ln>
          </p:spPr>
          <p:txBody>
            <a:bodyPr/>
            <a:lstStyle/>
            <a:p>
              <a:endParaRPr lang="zh-CN" altLang="en-US"/>
            </a:p>
          </p:txBody>
        </p:sp>
        <p:sp>
          <p:nvSpPr>
            <p:cNvPr id="32907" name="Line 76"/>
            <p:cNvSpPr>
              <a:spLocks noChangeShapeType="1"/>
            </p:cNvSpPr>
            <p:nvPr/>
          </p:nvSpPr>
          <p:spPr bwMode="auto">
            <a:xfrm>
              <a:off x="925" y="2947"/>
              <a:ext cx="1371" cy="0"/>
            </a:xfrm>
            <a:prstGeom prst="line">
              <a:avLst/>
            </a:prstGeom>
            <a:noFill/>
            <a:ln w="12700">
              <a:solidFill>
                <a:schemeClr val="tx1"/>
              </a:solidFill>
              <a:round/>
              <a:headEnd/>
              <a:tailEnd/>
            </a:ln>
          </p:spPr>
          <p:txBody>
            <a:bodyPr/>
            <a:lstStyle/>
            <a:p>
              <a:endParaRPr lang="zh-CN" altLang="en-US"/>
            </a:p>
          </p:txBody>
        </p:sp>
        <p:sp>
          <p:nvSpPr>
            <p:cNvPr id="32908" name="AutoShape 77"/>
            <p:cNvSpPr>
              <a:spLocks noChangeArrowheads="1"/>
            </p:cNvSpPr>
            <p:nvPr/>
          </p:nvSpPr>
          <p:spPr bwMode="auto">
            <a:xfrm>
              <a:off x="2270"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09" name="AutoShape 78"/>
            <p:cNvSpPr>
              <a:spLocks noChangeArrowheads="1"/>
            </p:cNvSpPr>
            <p:nvPr/>
          </p:nvSpPr>
          <p:spPr bwMode="auto">
            <a:xfrm>
              <a:off x="2262"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10" name="AutoShape 79"/>
            <p:cNvSpPr>
              <a:spLocks noChangeArrowheads="1"/>
            </p:cNvSpPr>
            <p:nvPr/>
          </p:nvSpPr>
          <p:spPr bwMode="auto">
            <a:xfrm>
              <a:off x="899"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11" name="AutoShape 80"/>
            <p:cNvSpPr>
              <a:spLocks noChangeArrowheads="1"/>
            </p:cNvSpPr>
            <p:nvPr/>
          </p:nvSpPr>
          <p:spPr bwMode="auto">
            <a:xfrm>
              <a:off x="873"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2807" name="Object 81"/>
            <p:cNvGraphicFramePr>
              <a:graphicFrameLocks noChangeAspect="1"/>
            </p:cNvGraphicFramePr>
            <p:nvPr/>
          </p:nvGraphicFramePr>
          <p:xfrm>
            <a:off x="2220" y="2091"/>
            <a:ext cx="144" cy="145"/>
          </p:xfrm>
          <a:graphic>
            <a:graphicData uri="http://schemas.openxmlformats.org/presentationml/2006/ole">
              <p:oleObj spid="_x0000_s32807" name="公式" r:id="rId30" imgW="139680" imgH="139680" progId="Equation.3">
                <p:embed/>
              </p:oleObj>
            </a:graphicData>
          </a:graphic>
        </p:graphicFrame>
      </p:grpSp>
      <p:sp>
        <p:nvSpPr>
          <p:cNvPr id="207972" name="Line 100"/>
          <p:cNvSpPr>
            <a:spLocks noChangeShapeType="1"/>
          </p:cNvSpPr>
          <p:nvPr/>
        </p:nvSpPr>
        <p:spPr bwMode="auto">
          <a:xfrm>
            <a:off x="3603625" y="3590925"/>
            <a:ext cx="4275138" cy="0"/>
          </a:xfrm>
          <a:prstGeom prst="line">
            <a:avLst/>
          </a:prstGeom>
          <a:noFill/>
          <a:ln w="12700">
            <a:solidFill>
              <a:srgbClr val="339966"/>
            </a:solidFill>
            <a:prstDash val="lgDash"/>
            <a:round/>
            <a:headEnd/>
            <a:tailEnd/>
          </a:ln>
        </p:spPr>
        <p:txBody>
          <a:bodyPr/>
          <a:lstStyle/>
          <a:p>
            <a:endParaRPr lang="zh-CN" altLang="en-US"/>
          </a:p>
        </p:txBody>
      </p:sp>
      <p:grpSp>
        <p:nvGrpSpPr>
          <p:cNvPr id="9" name="Group 107"/>
          <p:cNvGrpSpPr>
            <a:grpSpLocks/>
          </p:cNvGrpSpPr>
          <p:nvPr/>
        </p:nvGrpSpPr>
        <p:grpSpPr bwMode="auto">
          <a:xfrm>
            <a:off x="3148013" y="2651125"/>
            <a:ext cx="5591175" cy="2095500"/>
            <a:chOff x="1983" y="1670"/>
            <a:chExt cx="3522" cy="1320"/>
          </a:xfrm>
        </p:grpSpPr>
        <p:sp>
          <p:nvSpPr>
            <p:cNvPr id="32889" name="Line 83"/>
            <p:cNvSpPr>
              <a:spLocks noChangeShapeType="1"/>
            </p:cNvSpPr>
            <p:nvPr/>
          </p:nvSpPr>
          <p:spPr bwMode="auto">
            <a:xfrm flipV="1">
              <a:off x="2275" y="1771"/>
              <a:ext cx="0" cy="1219"/>
            </a:xfrm>
            <a:prstGeom prst="line">
              <a:avLst/>
            </a:prstGeom>
            <a:noFill/>
            <a:ln w="12700">
              <a:solidFill>
                <a:schemeClr val="tx1"/>
              </a:solidFill>
              <a:round/>
              <a:headEnd/>
              <a:tailEnd type="triangle" w="med" len="med"/>
            </a:ln>
          </p:spPr>
          <p:txBody>
            <a:bodyPr/>
            <a:lstStyle/>
            <a:p>
              <a:endParaRPr lang="zh-CN" altLang="en-US"/>
            </a:p>
          </p:txBody>
        </p:sp>
        <p:sp>
          <p:nvSpPr>
            <p:cNvPr id="32890" name="Line 84"/>
            <p:cNvSpPr>
              <a:spLocks noChangeShapeType="1"/>
            </p:cNvSpPr>
            <p:nvPr/>
          </p:nvSpPr>
          <p:spPr bwMode="auto">
            <a:xfrm>
              <a:off x="2271" y="2486"/>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2791" name="Object 85"/>
            <p:cNvGraphicFramePr>
              <a:graphicFrameLocks noChangeAspect="1"/>
            </p:cNvGraphicFramePr>
            <p:nvPr/>
          </p:nvGraphicFramePr>
          <p:xfrm>
            <a:off x="2775" y="2559"/>
            <a:ext cx="203" cy="164"/>
          </p:xfrm>
          <a:graphic>
            <a:graphicData uri="http://schemas.openxmlformats.org/presentationml/2006/ole">
              <p:oleObj spid="_x0000_s32791" name="公式" r:id="rId31" imgW="152334" imgH="139639" progId="Equation.3">
                <p:embed/>
              </p:oleObj>
            </a:graphicData>
          </a:graphic>
        </p:graphicFrame>
        <p:sp>
          <p:nvSpPr>
            <p:cNvPr id="32891" name="Freeform 86"/>
            <p:cNvSpPr>
              <a:spLocks/>
            </p:cNvSpPr>
            <p:nvPr/>
          </p:nvSpPr>
          <p:spPr bwMode="auto">
            <a:xfrm>
              <a:off x="2276" y="2065"/>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2892" name="Freeform 87"/>
            <p:cNvSpPr>
              <a:spLocks/>
            </p:cNvSpPr>
            <p:nvPr/>
          </p:nvSpPr>
          <p:spPr bwMode="auto">
            <a:xfrm rot="10800000">
              <a:off x="2955"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2893" name="Freeform 88"/>
            <p:cNvSpPr>
              <a:spLocks/>
            </p:cNvSpPr>
            <p:nvPr/>
          </p:nvSpPr>
          <p:spPr bwMode="auto">
            <a:xfrm>
              <a:off x="3635" y="2065"/>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2792" name="Object 89"/>
            <p:cNvGraphicFramePr>
              <a:graphicFrameLocks noChangeAspect="1"/>
            </p:cNvGraphicFramePr>
            <p:nvPr/>
          </p:nvGraphicFramePr>
          <p:xfrm>
            <a:off x="3563" y="2509"/>
            <a:ext cx="304" cy="209"/>
          </p:xfrm>
          <a:graphic>
            <a:graphicData uri="http://schemas.openxmlformats.org/presentationml/2006/ole">
              <p:oleObj spid="_x0000_s32792" name="公式" r:id="rId32" imgW="228402" imgH="177646" progId="Equation.3">
                <p:embed/>
              </p:oleObj>
            </a:graphicData>
          </a:graphic>
        </p:graphicFrame>
        <p:sp>
          <p:nvSpPr>
            <p:cNvPr id="32894" name="Freeform 90"/>
            <p:cNvSpPr>
              <a:spLocks/>
            </p:cNvSpPr>
            <p:nvPr/>
          </p:nvSpPr>
          <p:spPr bwMode="auto">
            <a:xfrm rot="10800000">
              <a:off x="4311"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2793" name="Object 91"/>
            <p:cNvGraphicFramePr>
              <a:graphicFrameLocks noChangeAspect="1"/>
            </p:cNvGraphicFramePr>
            <p:nvPr/>
          </p:nvGraphicFramePr>
          <p:xfrm>
            <a:off x="2085" y="2504"/>
            <a:ext cx="220" cy="208"/>
          </p:xfrm>
          <a:graphic>
            <a:graphicData uri="http://schemas.openxmlformats.org/presentationml/2006/ole">
              <p:oleObj spid="_x0000_s32793" name="公式" r:id="rId33" imgW="164814" imgH="177492" progId="Equation.3">
                <p:embed/>
              </p:oleObj>
            </a:graphicData>
          </a:graphic>
        </p:graphicFrame>
        <p:graphicFrame>
          <p:nvGraphicFramePr>
            <p:cNvPr id="32794" name="Object 92"/>
            <p:cNvGraphicFramePr>
              <a:graphicFrameLocks noChangeAspect="1"/>
            </p:cNvGraphicFramePr>
            <p:nvPr/>
          </p:nvGraphicFramePr>
          <p:xfrm>
            <a:off x="2033" y="1670"/>
            <a:ext cx="254" cy="269"/>
          </p:xfrm>
          <a:graphic>
            <a:graphicData uri="http://schemas.openxmlformats.org/presentationml/2006/ole">
              <p:oleObj spid="_x0000_s32794" name="公式" r:id="rId34" imgW="190500" imgH="228600" progId="Equation.3">
                <p:embed/>
              </p:oleObj>
            </a:graphicData>
          </a:graphic>
        </p:graphicFrame>
        <p:graphicFrame>
          <p:nvGraphicFramePr>
            <p:cNvPr id="32795" name="Object 93"/>
            <p:cNvGraphicFramePr>
              <a:graphicFrameLocks noChangeAspect="1"/>
            </p:cNvGraphicFramePr>
            <p:nvPr/>
          </p:nvGraphicFramePr>
          <p:xfrm>
            <a:off x="4109" y="2509"/>
            <a:ext cx="304" cy="209"/>
          </p:xfrm>
          <a:graphic>
            <a:graphicData uri="http://schemas.openxmlformats.org/presentationml/2006/ole">
              <p:oleObj spid="_x0000_s32795" name="公式" r:id="rId35" imgW="228402" imgH="177646" progId="Equation.3">
                <p:embed/>
              </p:oleObj>
            </a:graphicData>
          </a:graphic>
        </p:graphicFrame>
        <p:graphicFrame>
          <p:nvGraphicFramePr>
            <p:cNvPr id="32796" name="Object 94"/>
            <p:cNvGraphicFramePr>
              <a:graphicFrameLocks noChangeAspect="1"/>
            </p:cNvGraphicFramePr>
            <p:nvPr/>
          </p:nvGraphicFramePr>
          <p:xfrm>
            <a:off x="4922" y="2503"/>
            <a:ext cx="304" cy="209"/>
          </p:xfrm>
          <a:graphic>
            <a:graphicData uri="http://schemas.openxmlformats.org/presentationml/2006/ole">
              <p:oleObj spid="_x0000_s32796" name="公式" r:id="rId36" imgW="228402" imgH="177646" progId="Equation.3">
                <p:embed/>
              </p:oleObj>
            </a:graphicData>
          </a:graphic>
        </p:graphicFrame>
        <p:graphicFrame>
          <p:nvGraphicFramePr>
            <p:cNvPr id="32797" name="Object 95"/>
            <p:cNvGraphicFramePr>
              <a:graphicFrameLocks noChangeAspect="1"/>
            </p:cNvGraphicFramePr>
            <p:nvPr/>
          </p:nvGraphicFramePr>
          <p:xfrm>
            <a:off x="5234" y="2509"/>
            <a:ext cx="271" cy="194"/>
          </p:xfrm>
          <a:graphic>
            <a:graphicData uri="http://schemas.openxmlformats.org/presentationml/2006/ole">
              <p:oleObj spid="_x0000_s32797" name="公式" r:id="rId37" imgW="203024" imgH="164957" progId="Equation.3">
                <p:embed/>
              </p:oleObj>
            </a:graphicData>
          </a:graphic>
        </p:graphicFrame>
        <p:sp>
          <p:nvSpPr>
            <p:cNvPr id="32895" name="Line 96"/>
            <p:cNvSpPr>
              <a:spLocks noChangeShapeType="1"/>
            </p:cNvSpPr>
            <p:nvPr/>
          </p:nvSpPr>
          <p:spPr bwMode="auto">
            <a:xfrm>
              <a:off x="2270" y="2051"/>
              <a:ext cx="77" cy="0"/>
            </a:xfrm>
            <a:prstGeom prst="line">
              <a:avLst/>
            </a:prstGeom>
            <a:noFill/>
            <a:ln w="25400">
              <a:solidFill>
                <a:schemeClr val="tx1"/>
              </a:solidFill>
              <a:round/>
              <a:headEnd/>
              <a:tailEnd/>
            </a:ln>
          </p:spPr>
          <p:txBody>
            <a:bodyPr/>
            <a:lstStyle/>
            <a:p>
              <a:endParaRPr lang="zh-CN" altLang="en-US"/>
            </a:p>
          </p:txBody>
        </p:sp>
        <p:sp>
          <p:nvSpPr>
            <p:cNvPr id="32896" name="Line 97"/>
            <p:cNvSpPr>
              <a:spLocks noChangeShapeType="1"/>
            </p:cNvSpPr>
            <p:nvPr/>
          </p:nvSpPr>
          <p:spPr bwMode="auto">
            <a:xfrm>
              <a:off x="2347" y="2051"/>
              <a:ext cx="1701"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32798" name="Object 98"/>
            <p:cNvGraphicFramePr>
              <a:graphicFrameLocks noChangeAspect="1"/>
            </p:cNvGraphicFramePr>
            <p:nvPr/>
          </p:nvGraphicFramePr>
          <p:xfrm>
            <a:off x="1983" y="1949"/>
            <a:ext cx="322" cy="209"/>
          </p:xfrm>
          <a:graphic>
            <a:graphicData uri="http://schemas.openxmlformats.org/presentationml/2006/ole">
              <p:oleObj spid="_x0000_s32798" name="公式" r:id="rId38" imgW="241091" imgH="177646" progId="Equation.3">
                <p:embed/>
              </p:oleObj>
            </a:graphicData>
          </a:graphic>
        </p:graphicFrame>
        <p:sp>
          <p:nvSpPr>
            <p:cNvPr id="32897" name="Line 101"/>
            <p:cNvSpPr>
              <a:spLocks noChangeShapeType="1"/>
            </p:cNvSpPr>
            <p:nvPr/>
          </p:nvSpPr>
          <p:spPr bwMode="auto">
            <a:xfrm>
              <a:off x="2270" y="2256"/>
              <a:ext cx="77" cy="0"/>
            </a:xfrm>
            <a:prstGeom prst="line">
              <a:avLst/>
            </a:prstGeom>
            <a:noFill/>
            <a:ln w="25400">
              <a:solidFill>
                <a:schemeClr val="tx1"/>
              </a:solidFill>
              <a:round/>
              <a:headEnd/>
              <a:tailEnd/>
            </a:ln>
          </p:spPr>
          <p:txBody>
            <a:bodyPr/>
            <a:lstStyle/>
            <a:p>
              <a:endParaRPr lang="zh-CN" altLang="en-US"/>
            </a:p>
          </p:txBody>
        </p:sp>
      </p:grpSp>
      <p:graphicFrame>
        <p:nvGraphicFramePr>
          <p:cNvPr id="207974" name="Object 102"/>
          <p:cNvGraphicFramePr>
            <a:graphicFrameLocks noChangeAspect="1"/>
          </p:cNvGraphicFramePr>
          <p:nvPr/>
        </p:nvGraphicFramePr>
        <p:xfrm>
          <a:off x="3148013" y="3419475"/>
          <a:ext cx="511175" cy="331788"/>
        </p:xfrm>
        <a:graphic>
          <a:graphicData uri="http://schemas.openxmlformats.org/presentationml/2006/ole">
            <p:oleObj spid="_x0000_s32771" name="公式" r:id="rId39" imgW="241091" imgH="177646" progId="Equation.3">
              <p:embed/>
            </p:oleObj>
          </a:graphicData>
        </a:graphic>
      </p:graphicFrame>
      <p:sp>
        <p:nvSpPr>
          <p:cNvPr id="207975" name="Freeform 103"/>
          <p:cNvSpPr>
            <a:spLocks/>
          </p:cNvSpPr>
          <p:nvPr/>
        </p:nvSpPr>
        <p:spPr bwMode="auto">
          <a:xfrm rot="10800000">
            <a:off x="4692650" y="3940175"/>
            <a:ext cx="1077913" cy="668338"/>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3366FF"/>
            </a:solidFill>
            <a:round/>
            <a:headEnd/>
            <a:tailEnd/>
          </a:ln>
        </p:spPr>
        <p:txBody>
          <a:bodyPr/>
          <a:lstStyle/>
          <a:p>
            <a:endParaRPr lang="zh-CN" altLang="en-US"/>
          </a:p>
        </p:txBody>
      </p:sp>
      <p:grpSp>
        <p:nvGrpSpPr>
          <p:cNvPr id="10" name="Group 108"/>
          <p:cNvGrpSpPr>
            <a:grpSpLocks/>
          </p:cNvGrpSpPr>
          <p:nvPr/>
        </p:nvGrpSpPr>
        <p:grpSpPr bwMode="auto">
          <a:xfrm>
            <a:off x="3603625" y="3590925"/>
            <a:ext cx="1112838" cy="361950"/>
            <a:chOff x="2270" y="2262"/>
            <a:chExt cx="701" cy="228"/>
          </a:xfrm>
        </p:grpSpPr>
        <p:sp>
          <p:nvSpPr>
            <p:cNvPr id="32886" name="Line 104"/>
            <p:cNvSpPr>
              <a:spLocks noChangeShapeType="1"/>
            </p:cNvSpPr>
            <p:nvPr/>
          </p:nvSpPr>
          <p:spPr bwMode="auto">
            <a:xfrm>
              <a:off x="2397" y="2262"/>
              <a:ext cx="432" cy="0"/>
            </a:xfrm>
            <a:prstGeom prst="line">
              <a:avLst/>
            </a:prstGeom>
            <a:noFill/>
            <a:ln w="38100">
              <a:solidFill>
                <a:srgbClr val="3366FF"/>
              </a:solidFill>
              <a:round/>
              <a:headEnd/>
              <a:tailEnd/>
            </a:ln>
          </p:spPr>
          <p:txBody>
            <a:bodyPr/>
            <a:lstStyle/>
            <a:p>
              <a:endParaRPr lang="zh-CN" altLang="en-US"/>
            </a:p>
          </p:txBody>
        </p:sp>
        <p:sp>
          <p:nvSpPr>
            <p:cNvPr id="32887" name="Freeform 105"/>
            <p:cNvSpPr>
              <a:spLocks/>
            </p:cNvSpPr>
            <p:nvPr/>
          </p:nvSpPr>
          <p:spPr bwMode="auto">
            <a:xfrm>
              <a:off x="2270" y="2262"/>
              <a:ext cx="127" cy="228"/>
            </a:xfrm>
            <a:custGeom>
              <a:avLst/>
              <a:gdLst>
                <a:gd name="T0" fmla="*/ 0 w 127"/>
                <a:gd name="T1" fmla="*/ 228 h 228"/>
                <a:gd name="T2" fmla="*/ 127 w 127"/>
                <a:gd name="T3" fmla="*/ 0 h 228"/>
                <a:gd name="T4" fmla="*/ 0 60000 65536"/>
                <a:gd name="T5" fmla="*/ 0 60000 65536"/>
                <a:gd name="T6" fmla="*/ 0 w 127"/>
                <a:gd name="T7" fmla="*/ 0 h 228"/>
                <a:gd name="T8" fmla="*/ 127 w 127"/>
                <a:gd name="T9" fmla="*/ 228 h 228"/>
              </a:gdLst>
              <a:ahLst/>
              <a:cxnLst>
                <a:cxn ang="T4">
                  <a:pos x="T0" y="T1"/>
                </a:cxn>
                <a:cxn ang="T5">
                  <a:pos x="T2" y="T3"/>
                </a:cxn>
              </a:cxnLst>
              <a:rect l="T6" t="T7" r="T8" b="T9"/>
              <a:pathLst>
                <a:path w="127" h="228">
                  <a:moveTo>
                    <a:pt x="0" y="228"/>
                  </a:moveTo>
                  <a:cubicBezTo>
                    <a:pt x="0" y="228"/>
                    <a:pt x="63" y="114"/>
                    <a:pt x="127" y="0"/>
                  </a:cubicBezTo>
                </a:path>
              </a:pathLst>
            </a:custGeom>
            <a:noFill/>
            <a:ln w="38100">
              <a:solidFill>
                <a:srgbClr val="3366FF"/>
              </a:solidFill>
              <a:round/>
              <a:headEnd/>
              <a:tailEnd/>
            </a:ln>
          </p:spPr>
          <p:txBody>
            <a:bodyPr/>
            <a:lstStyle/>
            <a:p>
              <a:endParaRPr lang="zh-CN" altLang="en-US"/>
            </a:p>
          </p:txBody>
        </p:sp>
        <p:sp>
          <p:nvSpPr>
            <p:cNvPr id="32888" name="Freeform 106"/>
            <p:cNvSpPr>
              <a:spLocks/>
            </p:cNvSpPr>
            <p:nvPr/>
          </p:nvSpPr>
          <p:spPr bwMode="auto">
            <a:xfrm>
              <a:off x="2829" y="2262"/>
              <a:ext cx="142" cy="228"/>
            </a:xfrm>
            <a:custGeom>
              <a:avLst/>
              <a:gdLst>
                <a:gd name="T0" fmla="*/ 0 w 127"/>
                <a:gd name="T1" fmla="*/ 0 h 203"/>
                <a:gd name="T2" fmla="*/ 607 w 127"/>
                <a:gd name="T3" fmla="*/ 1032 h 203"/>
                <a:gd name="T4" fmla="*/ 0 60000 65536"/>
                <a:gd name="T5" fmla="*/ 0 60000 65536"/>
                <a:gd name="T6" fmla="*/ 0 w 127"/>
                <a:gd name="T7" fmla="*/ 0 h 203"/>
                <a:gd name="T8" fmla="*/ 127 w 127"/>
                <a:gd name="T9" fmla="*/ 203 h 203"/>
              </a:gdLst>
              <a:ahLst/>
              <a:cxnLst>
                <a:cxn ang="T4">
                  <a:pos x="T0" y="T1"/>
                </a:cxn>
                <a:cxn ang="T5">
                  <a:pos x="T2" y="T3"/>
                </a:cxn>
              </a:cxnLst>
              <a:rect l="T6" t="T7" r="T8" b="T9"/>
              <a:pathLst>
                <a:path w="127" h="203">
                  <a:moveTo>
                    <a:pt x="0" y="0"/>
                  </a:moveTo>
                  <a:cubicBezTo>
                    <a:pt x="0" y="0"/>
                    <a:pt x="63" y="101"/>
                    <a:pt x="127" y="203"/>
                  </a:cubicBezTo>
                </a:path>
              </a:pathLst>
            </a:custGeom>
            <a:noFill/>
            <a:ln w="38100">
              <a:solidFill>
                <a:srgbClr val="3366FF"/>
              </a:solidFill>
              <a:round/>
              <a:headEnd/>
              <a:tailEnd/>
            </a:ln>
          </p:spPr>
          <p:txBody>
            <a:bodyPr/>
            <a:lstStyle/>
            <a:p>
              <a:endParaRPr lang="zh-CN" altLang="en-US"/>
            </a:p>
          </p:txBody>
        </p:sp>
      </p:grpSp>
      <p:grpSp>
        <p:nvGrpSpPr>
          <p:cNvPr id="11" name="Group 109"/>
          <p:cNvGrpSpPr>
            <a:grpSpLocks/>
          </p:cNvGrpSpPr>
          <p:nvPr/>
        </p:nvGrpSpPr>
        <p:grpSpPr bwMode="auto">
          <a:xfrm>
            <a:off x="5757863" y="3590925"/>
            <a:ext cx="1112837" cy="361950"/>
            <a:chOff x="2270" y="2262"/>
            <a:chExt cx="701" cy="228"/>
          </a:xfrm>
        </p:grpSpPr>
        <p:sp>
          <p:nvSpPr>
            <p:cNvPr id="32883" name="Line 110"/>
            <p:cNvSpPr>
              <a:spLocks noChangeShapeType="1"/>
            </p:cNvSpPr>
            <p:nvPr/>
          </p:nvSpPr>
          <p:spPr bwMode="auto">
            <a:xfrm>
              <a:off x="2397" y="2262"/>
              <a:ext cx="432" cy="0"/>
            </a:xfrm>
            <a:prstGeom prst="line">
              <a:avLst/>
            </a:prstGeom>
            <a:noFill/>
            <a:ln w="38100">
              <a:solidFill>
                <a:srgbClr val="3366FF"/>
              </a:solidFill>
              <a:round/>
              <a:headEnd/>
              <a:tailEnd/>
            </a:ln>
          </p:spPr>
          <p:txBody>
            <a:bodyPr/>
            <a:lstStyle/>
            <a:p>
              <a:endParaRPr lang="zh-CN" altLang="en-US"/>
            </a:p>
          </p:txBody>
        </p:sp>
        <p:sp>
          <p:nvSpPr>
            <p:cNvPr id="32884" name="Freeform 111"/>
            <p:cNvSpPr>
              <a:spLocks/>
            </p:cNvSpPr>
            <p:nvPr/>
          </p:nvSpPr>
          <p:spPr bwMode="auto">
            <a:xfrm>
              <a:off x="2270" y="2262"/>
              <a:ext cx="127" cy="228"/>
            </a:xfrm>
            <a:custGeom>
              <a:avLst/>
              <a:gdLst>
                <a:gd name="T0" fmla="*/ 0 w 127"/>
                <a:gd name="T1" fmla="*/ 228 h 228"/>
                <a:gd name="T2" fmla="*/ 127 w 127"/>
                <a:gd name="T3" fmla="*/ 0 h 228"/>
                <a:gd name="T4" fmla="*/ 0 60000 65536"/>
                <a:gd name="T5" fmla="*/ 0 60000 65536"/>
                <a:gd name="T6" fmla="*/ 0 w 127"/>
                <a:gd name="T7" fmla="*/ 0 h 228"/>
                <a:gd name="T8" fmla="*/ 127 w 127"/>
                <a:gd name="T9" fmla="*/ 228 h 228"/>
              </a:gdLst>
              <a:ahLst/>
              <a:cxnLst>
                <a:cxn ang="T4">
                  <a:pos x="T0" y="T1"/>
                </a:cxn>
                <a:cxn ang="T5">
                  <a:pos x="T2" y="T3"/>
                </a:cxn>
              </a:cxnLst>
              <a:rect l="T6" t="T7" r="T8" b="T9"/>
              <a:pathLst>
                <a:path w="127" h="228">
                  <a:moveTo>
                    <a:pt x="0" y="228"/>
                  </a:moveTo>
                  <a:cubicBezTo>
                    <a:pt x="0" y="228"/>
                    <a:pt x="63" y="114"/>
                    <a:pt x="127" y="0"/>
                  </a:cubicBezTo>
                </a:path>
              </a:pathLst>
            </a:custGeom>
            <a:noFill/>
            <a:ln w="38100">
              <a:solidFill>
                <a:srgbClr val="3366FF"/>
              </a:solidFill>
              <a:round/>
              <a:headEnd/>
              <a:tailEnd/>
            </a:ln>
          </p:spPr>
          <p:txBody>
            <a:bodyPr/>
            <a:lstStyle/>
            <a:p>
              <a:endParaRPr lang="zh-CN" altLang="en-US"/>
            </a:p>
          </p:txBody>
        </p:sp>
        <p:sp>
          <p:nvSpPr>
            <p:cNvPr id="32885" name="Freeform 112"/>
            <p:cNvSpPr>
              <a:spLocks/>
            </p:cNvSpPr>
            <p:nvPr/>
          </p:nvSpPr>
          <p:spPr bwMode="auto">
            <a:xfrm>
              <a:off x="2829" y="2262"/>
              <a:ext cx="142" cy="228"/>
            </a:xfrm>
            <a:custGeom>
              <a:avLst/>
              <a:gdLst>
                <a:gd name="T0" fmla="*/ 0 w 127"/>
                <a:gd name="T1" fmla="*/ 0 h 203"/>
                <a:gd name="T2" fmla="*/ 607 w 127"/>
                <a:gd name="T3" fmla="*/ 1032 h 203"/>
                <a:gd name="T4" fmla="*/ 0 60000 65536"/>
                <a:gd name="T5" fmla="*/ 0 60000 65536"/>
                <a:gd name="T6" fmla="*/ 0 w 127"/>
                <a:gd name="T7" fmla="*/ 0 h 203"/>
                <a:gd name="T8" fmla="*/ 127 w 127"/>
                <a:gd name="T9" fmla="*/ 203 h 203"/>
              </a:gdLst>
              <a:ahLst/>
              <a:cxnLst>
                <a:cxn ang="T4">
                  <a:pos x="T0" y="T1"/>
                </a:cxn>
                <a:cxn ang="T5">
                  <a:pos x="T2" y="T3"/>
                </a:cxn>
              </a:cxnLst>
              <a:rect l="T6" t="T7" r="T8" b="T9"/>
              <a:pathLst>
                <a:path w="127" h="203">
                  <a:moveTo>
                    <a:pt x="0" y="0"/>
                  </a:moveTo>
                  <a:cubicBezTo>
                    <a:pt x="0" y="0"/>
                    <a:pt x="63" y="101"/>
                    <a:pt x="127" y="203"/>
                  </a:cubicBezTo>
                </a:path>
              </a:pathLst>
            </a:custGeom>
            <a:noFill/>
            <a:ln w="38100">
              <a:solidFill>
                <a:srgbClr val="3366FF"/>
              </a:solidFill>
              <a:round/>
              <a:headEnd/>
              <a:tailEnd/>
            </a:ln>
          </p:spPr>
          <p:txBody>
            <a:bodyPr/>
            <a:lstStyle/>
            <a:p>
              <a:endParaRPr lang="zh-CN" altLang="en-US"/>
            </a:p>
          </p:txBody>
        </p:sp>
      </p:grpSp>
      <p:sp>
        <p:nvSpPr>
          <p:cNvPr id="207985" name="Freeform 113"/>
          <p:cNvSpPr>
            <a:spLocks/>
          </p:cNvSpPr>
          <p:nvPr/>
        </p:nvSpPr>
        <p:spPr bwMode="auto">
          <a:xfrm rot="10800000">
            <a:off x="6854825" y="3952875"/>
            <a:ext cx="1077913" cy="668338"/>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3366FF"/>
            </a:solidFill>
            <a:round/>
            <a:headEnd/>
            <a:tailEnd/>
          </a:ln>
        </p:spPr>
        <p:txBody>
          <a:bodyPr/>
          <a:lstStyle/>
          <a:p>
            <a:endParaRPr lang="zh-CN" altLang="en-US"/>
          </a:p>
        </p:txBody>
      </p:sp>
      <p:grpSp>
        <p:nvGrpSpPr>
          <p:cNvPr id="12" name="Group 114"/>
          <p:cNvGrpSpPr>
            <a:grpSpLocks/>
          </p:cNvGrpSpPr>
          <p:nvPr/>
        </p:nvGrpSpPr>
        <p:grpSpPr bwMode="auto">
          <a:xfrm>
            <a:off x="307975" y="4397375"/>
            <a:ext cx="2513013" cy="1943100"/>
            <a:chOff x="1729" y="2841"/>
            <a:chExt cx="1583" cy="1224"/>
          </a:xfrm>
        </p:grpSpPr>
        <p:sp>
          <p:nvSpPr>
            <p:cNvPr id="32860" name="Rectangle 115"/>
            <p:cNvSpPr>
              <a:spLocks noChangeArrowheads="1"/>
            </p:cNvSpPr>
            <p:nvPr/>
          </p:nvSpPr>
          <p:spPr bwMode="auto">
            <a:xfrm rot="5400000">
              <a:off x="2137" y="2987"/>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2861" name="Group 116"/>
            <p:cNvGrpSpPr>
              <a:grpSpLocks/>
            </p:cNvGrpSpPr>
            <p:nvPr/>
          </p:nvGrpSpPr>
          <p:grpSpPr bwMode="auto">
            <a:xfrm>
              <a:off x="2682" y="3785"/>
              <a:ext cx="304" cy="102"/>
              <a:chOff x="112" y="3074"/>
              <a:chExt cx="304" cy="102"/>
            </a:xfrm>
          </p:grpSpPr>
          <p:sp>
            <p:nvSpPr>
              <p:cNvPr id="32881" name="Line 117"/>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2882" name="Line 118"/>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2862" name="Group 119"/>
            <p:cNvGrpSpPr>
              <a:grpSpLocks/>
            </p:cNvGrpSpPr>
            <p:nvPr/>
          </p:nvGrpSpPr>
          <p:grpSpPr bwMode="auto">
            <a:xfrm>
              <a:off x="2684" y="3226"/>
              <a:ext cx="271" cy="153"/>
              <a:chOff x="5065" y="1931"/>
              <a:chExt cx="304" cy="204"/>
            </a:xfrm>
          </p:grpSpPr>
          <p:sp>
            <p:nvSpPr>
              <p:cNvPr id="32878" name="AutoShape 120"/>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2879" name="Line 121"/>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2880" name="Line 122"/>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2781" name="Object 123"/>
            <p:cNvGraphicFramePr>
              <a:graphicFrameLocks noChangeAspect="1"/>
            </p:cNvGraphicFramePr>
            <p:nvPr/>
          </p:nvGraphicFramePr>
          <p:xfrm>
            <a:off x="2352" y="3698"/>
            <a:ext cx="358" cy="240"/>
          </p:xfrm>
          <a:graphic>
            <a:graphicData uri="http://schemas.openxmlformats.org/presentationml/2006/ole">
              <p:oleObj spid="_x0000_s32781" name="公式" r:id="rId40" imgW="317087" imgH="215619" progId="Equation.3">
                <p:embed/>
              </p:oleObj>
            </a:graphicData>
          </a:graphic>
        </p:graphicFrame>
        <p:graphicFrame>
          <p:nvGraphicFramePr>
            <p:cNvPr id="32782" name="Object 124"/>
            <p:cNvGraphicFramePr>
              <a:graphicFrameLocks noChangeAspect="1"/>
            </p:cNvGraphicFramePr>
            <p:nvPr/>
          </p:nvGraphicFramePr>
          <p:xfrm>
            <a:off x="2105" y="2841"/>
            <a:ext cx="187" cy="190"/>
          </p:xfrm>
          <a:graphic>
            <a:graphicData uri="http://schemas.openxmlformats.org/presentationml/2006/ole">
              <p:oleObj spid="_x0000_s32782" name="公式" r:id="rId41" imgW="164885" imgH="164885" progId="Equation.3">
                <p:embed/>
              </p:oleObj>
            </a:graphicData>
          </a:graphic>
        </p:graphicFrame>
        <p:graphicFrame>
          <p:nvGraphicFramePr>
            <p:cNvPr id="32783" name="Object 125"/>
            <p:cNvGraphicFramePr>
              <a:graphicFrameLocks noChangeAspect="1"/>
            </p:cNvGraphicFramePr>
            <p:nvPr/>
          </p:nvGraphicFramePr>
          <p:xfrm>
            <a:off x="1749" y="3204"/>
            <a:ext cx="144" cy="145"/>
          </p:xfrm>
          <a:graphic>
            <a:graphicData uri="http://schemas.openxmlformats.org/presentationml/2006/ole">
              <p:oleObj spid="_x0000_s32783" name="公式" r:id="rId42" imgW="139680" imgH="139680" progId="Equation.3">
                <p:embed/>
              </p:oleObj>
            </a:graphicData>
          </a:graphic>
        </p:graphicFrame>
        <p:graphicFrame>
          <p:nvGraphicFramePr>
            <p:cNvPr id="32784" name="Object 126"/>
            <p:cNvGraphicFramePr>
              <a:graphicFrameLocks noChangeAspect="1"/>
            </p:cNvGraphicFramePr>
            <p:nvPr/>
          </p:nvGraphicFramePr>
          <p:xfrm>
            <a:off x="1741" y="3857"/>
            <a:ext cx="158" cy="89"/>
          </p:xfrm>
          <a:graphic>
            <a:graphicData uri="http://schemas.openxmlformats.org/presentationml/2006/ole">
              <p:oleObj spid="_x0000_s32784" name="公式" r:id="rId43" imgW="139680" imgH="75960" progId="Equation.3">
                <p:embed/>
              </p:oleObj>
            </a:graphicData>
          </a:graphic>
        </p:graphicFrame>
        <p:graphicFrame>
          <p:nvGraphicFramePr>
            <p:cNvPr id="32785" name="Object 127"/>
            <p:cNvGraphicFramePr>
              <a:graphicFrameLocks noChangeAspect="1"/>
            </p:cNvGraphicFramePr>
            <p:nvPr/>
          </p:nvGraphicFramePr>
          <p:xfrm>
            <a:off x="1729" y="3476"/>
            <a:ext cx="171" cy="239"/>
          </p:xfrm>
          <a:graphic>
            <a:graphicData uri="http://schemas.openxmlformats.org/presentationml/2006/ole">
              <p:oleObj spid="_x0000_s32785" name="公式" r:id="rId44" imgW="152268" imgH="215713" progId="Equation.3">
                <p:embed/>
              </p:oleObj>
            </a:graphicData>
          </a:graphic>
        </p:graphicFrame>
        <p:graphicFrame>
          <p:nvGraphicFramePr>
            <p:cNvPr id="32786" name="Object 128"/>
            <p:cNvGraphicFramePr>
              <a:graphicFrameLocks noChangeAspect="1"/>
            </p:cNvGraphicFramePr>
            <p:nvPr/>
          </p:nvGraphicFramePr>
          <p:xfrm>
            <a:off x="3117" y="3865"/>
            <a:ext cx="173" cy="93"/>
          </p:xfrm>
          <a:graphic>
            <a:graphicData uri="http://schemas.openxmlformats.org/presentationml/2006/ole">
              <p:oleObj spid="_x0000_s32786" name="公式" r:id="rId45" imgW="139518" imgH="76101" progId="Equation.3">
                <p:embed/>
              </p:oleObj>
            </a:graphicData>
          </a:graphic>
        </p:graphicFrame>
        <p:graphicFrame>
          <p:nvGraphicFramePr>
            <p:cNvPr id="32787" name="Object 129"/>
            <p:cNvGraphicFramePr>
              <a:graphicFrameLocks noChangeAspect="1"/>
            </p:cNvGraphicFramePr>
            <p:nvPr/>
          </p:nvGraphicFramePr>
          <p:xfrm>
            <a:off x="3099" y="3476"/>
            <a:ext cx="213" cy="254"/>
          </p:xfrm>
          <a:graphic>
            <a:graphicData uri="http://schemas.openxmlformats.org/presentationml/2006/ole">
              <p:oleObj spid="_x0000_s32787" name="公式" r:id="rId46" imgW="190500" imgH="228600" progId="Equation.3">
                <p:embed/>
              </p:oleObj>
            </a:graphicData>
          </a:graphic>
        </p:graphicFrame>
        <p:sp>
          <p:nvSpPr>
            <p:cNvPr id="32863" name="AutoShape 130"/>
            <p:cNvSpPr>
              <a:spLocks noChangeArrowheads="1"/>
            </p:cNvSpPr>
            <p:nvPr/>
          </p:nvSpPr>
          <p:spPr bwMode="auto">
            <a:xfrm>
              <a:off x="2808" y="4009"/>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2864" name="AutoShape 131"/>
            <p:cNvSpPr>
              <a:spLocks noChangeArrowheads="1"/>
            </p:cNvSpPr>
            <p:nvPr/>
          </p:nvSpPr>
          <p:spPr bwMode="auto">
            <a:xfrm>
              <a:off x="2799" y="3097"/>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graphicFrame>
          <p:nvGraphicFramePr>
            <p:cNvPr id="32788" name="Object 132"/>
            <p:cNvGraphicFramePr>
              <a:graphicFrameLocks noChangeAspect="1"/>
            </p:cNvGraphicFramePr>
            <p:nvPr/>
          </p:nvGraphicFramePr>
          <p:xfrm>
            <a:off x="2471" y="3176"/>
            <a:ext cx="172" cy="190"/>
          </p:xfrm>
          <a:graphic>
            <a:graphicData uri="http://schemas.openxmlformats.org/presentationml/2006/ole">
              <p:oleObj spid="_x0000_s32788" name="公式" r:id="rId47" imgW="152268" imgH="164957" progId="Equation.3">
                <p:embed/>
              </p:oleObj>
            </a:graphicData>
          </a:graphic>
        </p:graphicFrame>
        <p:sp>
          <p:nvSpPr>
            <p:cNvPr id="32865" name="Line 133"/>
            <p:cNvSpPr>
              <a:spLocks noChangeShapeType="1"/>
            </p:cNvSpPr>
            <p:nvPr/>
          </p:nvSpPr>
          <p:spPr bwMode="auto">
            <a:xfrm>
              <a:off x="2325" y="3120"/>
              <a:ext cx="838" cy="0"/>
            </a:xfrm>
            <a:prstGeom prst="line">
              <a:avLst/>
            </a:prstGeom>
            <a:noFill/>
            <a:ln w="12700">
              <a:solidFill>
                <a:schemeClr val="tx1"/>
              </a:solidFill>
              <a:round/>
              <a:headEnd/>
              <a:tailEnd/>
            </a:ln>
          </p:spPr>
          <p:txBody>
            <a:bodyPr/>
            <a:lstStyle/>
            <a:p>
              <a:endParaRPr lang="zh-CN" altLang="en-US"/>
            </a:p>
          </p:txBody>
        </p:sp>
        <p:sp>
          <p:nvSpPr>
            <p:cNvPr id="32866" name="Line 134"/>
            <p:cNvSpPr>
              <a:spLocks noChangeShapeType="1"/>
            </p:cNvSpPr>
            <p:nvPr/>
          </p:nvSpPr>
          <p:spPr bwMode="auto">
            <a:xfrm flipH="1">
              <a:off x="1842" y="3120"/>
              <a:ext cx="204" cy="0"/>
            </a:xfrm>
            <a:prstGeom prst="line">
              <a:avLst/>
            </a:prstGeom>
            <a:noFill/>
            <a:ln w="12700">
              <a:solidFill>
                <a:schemeClr val="tx1"/>
              </a:solidFill>
              <a:round/>
              <a:headEnd/>
              <a:tailEnd/>
            </a:ln>
          </p:spPr>
          <p:txBody>
            <a:bodyPr/>
            <a:lstStyle/>
            <a:p>
              <a:endParaRPr lang="zh-CN" altLang="en-US"/>
            </a:p>
          </p:txBody>
        </p:sp>
        <p:sp>
          <p:nvSpPr>
            <p:cNvPr id="32867" name="Line 135"/>
            <p:cNvSpPr>
              <a:spLocks noChangeShapeType="1"/>
            </p:cNvSpPr>
            <p:nvPr/>
          </p:nvSpPr>
          <p:spPr bwMode="auto">
            <a:xfrm>
              <a:off x="1818" y="4034"/>
              <a:ext cx="1371" cy="0"/>
            </a:xfrm>
            <a:prstGeom prst="line">
              <a:avLst/>
            </a:prstGeom>
            <a:noFill/>
            <a:ln w="12700">
              <a:solidFill>
                <a:schemeClr val="tx1"/>
              </a:solidFill>
              <a:round/>
              <a:headEnd/>
              <a:tailEnd/>
            </a:ln>
          </p:spPr>
          <p:txBody>
            <a:bodyPr/>
            <a:lstStyle/>
            <a:p>
              <a:endParaRPr lang="zh-CN" altLang="en-US"/>
            </a:p>
          </p:txBody>
        </p:sp>
        <p:sp>
          <p:nvSpPr>
            <p:cNvPr id="32868" name="AutoShape 136"/>
            <p:cNvSpPr>
              <a:spLocks noChangeArrowheads="1"/>
            </p:cNvSpPr>
            <p:nvPr/>
          </p:nvSpPr>
          <p:spPr bwMode="auto">
            <a:xfrm>
              <a:off x="3163" y="4009"/>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869" name="AutoShape 137"/>
            <p:cNvSpPr>
              <a:spLocks noChangeArrowheads="1"/>
            </p:cNvSpPr>
            <p:nvPr/>
          </p:nvSpPr>
          <p:spPr bwMode="auto">
            <a:xfrm>
              <a:off x="3155" y="309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870" name="AutoShape 138"/>
            <p:cNvSpPr>
              <a:spLocks noChangeArrowheads="1"/>
            </p:cNvSpPr>
            <p:nvPr/>
          </p:nvSpPr>
          <p:spPr bwMode="auto">
            <a:xfrm>
              <a:off x="1792" y="309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871" name="AutoShape 139"/>
            <p:cNvSpPr>
              <a:spLocks noChangeArrowheads="1"/>
            </p:cNvSpPr>
            <p:nvPr/>
          </p:nvSpPr>
          <p:spPr bwMode="auto">
            <a:xfrm>
              <a:off x="1766" y="4009"/>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2789" name="Object 140"/>
            <p:cNvGraphicFramePr>
              <a:graphicFrameLocks noChangeAspect="1"/>
            </p:cNvGraphicFramePr>
            <p:nvPr/>
          </p:nvGraphicFramePr>
          <p:xfrm>
            <a:off x="3113" y="3178"/>
            <a:ext cx="144" cy="145"/>
          </p:xfrm>
          <a:graphic>
            <a:graphicData uri="http://schemas.openxmlformats.org/presentationml/2006/ole">
              <p:oleObj spid="_x0000_s32789" name="公式" r:id="rId48" imgW="139680" imgH="139680" progId="Equation.3">
                <p:embed/>
              </p:oleObj>
            </a:graphicData>
          </a:graphic>
        </p:graphicFrame>
        <p:sp>
          <p:nvSpPr>
            <p:cNvPr id="32872" name="Line 141"/>
            <p:cNvSpPr>
              <a:spLocks noChangeShapeType="1"/>
            </p:cNvSpPr>
            <p:nvPr/>
          </p:nvSpPr>
          <p:spPr bwMode="auto">
            <a:xfrm flipV="1">
              <a:off x="2829" y="3887"/>
              <a:ext cx="0" cy="127"/>
            </a:xfrm>
            <a:prstGeom prst="line">
              <a:avLst/>
            </a:prstGeom>
            <a:noFill/>
            <a:ln w="12700">
              <a:solidFill>
                <a:schemeClr val="tx1"/>
              </a:solidFill>
              <a:round/>
              <a:headEnd/>
              <a:tailEnd/>
            </a:ln>
          </p:spPr>
          <p:txBody>
            <a:bodyPr/>
            <a:lstStyle/>
            <a:p>
              <a:endParaRPr lang="zh-CN" altLang="en-US"/>
            </a:p>
          </p:txBody>
        </p:sp>
        <p:grpSp>
          <p:nvGrpSpPr>
            <p:cNvPr id="32873" name="Group 142"/>
            <p:cNvGrpSpPr>
              <a:grpSpLocks/>
            </p:cNvGrpSpPr>
            <p:nvPr/>
          </p:nvGrpSpPr>
          <p:grpSpPr bwMode="auto">
            <a:xfrm>
              <a:off x="2677" y="3532"/>
              <a:ext cx="304" cy="102"/>
              <a:chOff x="112" y="3074"/>
              <a:chExt cx="304" cy="102"/>
            </a:xfrm>
          </p:grpSpPr>
          <p:sp>
            <p:nvSpPr>
              <p:cNvPr id="32876" name="Line 143"/>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2877" name="Line 144"/>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2874" name="Line 145"/>
            <p:cNvSpPr>
              <a:spLocks noChangeShapeType="1"/>
            </p:cNvSpPr>
            <p:nvPr/>
          </p:nvSpPr>
          <p:spPr bwMode="auto">
            <a:xfrm flipV="1">
              <a:off x="2829" y="3633"/>
              <a:ext cx="0" cy="153"/>
            </a:xfrm>
            <a:prstGeom prst="line">
              <a:avLst/>
            </a:prstGeom>
            <a:noFill/>
            <a:ln w="12700">
              <a:solidFill>
                <a:schemeClr val="tx1"/>
              </a:solidFill>
              <a:round/>
              <a:headEnd/>
              <a:tailEnd/>
            </a:ln>
          </p:spPr>
          <p:txBody>
            <a:bodyPr/>
            <a:lstStyle/>
            <a:p>
              <a:endParaRPr lang="zh-CN" altLang="en-US"/>
            </a:p>
          </p:txBody>
        </p:sp>
        <p:sp>
          <p:nvSpPr>
            <p:cNvPr id="32875" name="Line 146"/>
            <p:cNvSpPr>
              <a:spLocks noChangeShapeType="1"/>
            </p:cNvSpPr>
            <p:nvPr/>
          </p:nvSpPr>
          <p:spPr bwMode="auto">
            <a:xfrm flipV="1">
              <a:off x="2829" y="3100"/>
              <a:ext cx="0" cy="432"/>
            </a:xfrm>
            <a:prstGeom prst="line">
              <a:avLst/>
            </a:prstGeom>
            <a:noFill/>
            <a:ln w="12700">
              <a:solidFill>
                <a:schemeClr val="tx1"/>
              </a:solidFill>
              <a:round/>
              <a:headEnd/>
              <a:tailEnd/>
            </a:ln>
          </p:spPr>
          <p:txBody>
            <a:bodyPr/>
            <a:lstStyle/>
            <a:p>
              <a:endParaRPr lang="zh-CN" altLang="en-US"/>
            </a:p>
          </p:txBody>
        </p:sp>
        <p:graphicFrame>
          <p:nvGraphicFramePr>
            <p:cNvPr id="32790" name="Object 147"/>
            <p:cNvGraphicFramePr>
              <a:graphicFrameLocks noChangeAspect="1"/>
            </p:cNvGraphicFramePr>
            <p:nvPr/>
          </p:nvGraphicFramePr>
          <p:xfrm>
            <a:off x="1988" y="3469"/>
            <a:ext cx="772" cy="240"/>
          </p:xfrm>
          <a:graphic>
            <a:graphicData uri="http://schemas.openxmlformats.org/presentationml/2006/ole">
              <p:oleObj spid="_x0000_s32790" name="公式" r:id="rId49" imgW="685502" imgH="215806" progId="Equation.3">
                <p:embed/>
              </p:oleObj>
            </a:graphicData>
          </a:graphic>
        </p:graphicFrame>
      </p:grpSp>
      <p:grpSp>
        <p:nvGrpSpPr>
          <p:cNvPr id="16" name="Group 148"/>
          <p:cNvGrpSpPr>
            <a:grpSpLocks/>
          </p:cNvGrpSpPr>
          <p:nvPr/>
        </p:nvGrpSpPr>
        <p:grpSpPr bwMode="auto">
          <a:xfrm>
            <a:off x="3148013" y="4275138"/>
            <a:ext cx="5591175" cy="2095500"/>
            <a:chOff x="1983" y="1670"/>
            <a:chExt cx="3522" cy="1320"/>
          </a:xfrm>
        </p:grpSpPr>
        <p:sp>
          <p:nvSpPr>
            <p:cNvPr id="32851" name="Line 149"/>
            <p:cNvSpPr>
              <a:spLocks noChangeShapeType="1"/>
            </p:cNvSpPr>
            <p:nvPr/>
          </p:nvSpPr>
          <p:spPr bwMode="auto">
            <a:xfrm flipV="1">
              <a:off x="2275" y="1771"/>
              <a:ext cx="0" cy="1219"/>
            </a:xfrm>
            <a:prstGeom prst="line">
              <a:avLst/>
            </a:prstGeom>
            <a:noFill/>
            <a:ln w="12700">
              <a:solidFill>
                <a:schemeClr val="tx1"/>
              </a:solidFill>
              <a:round/>
              <a:headEnd/>
              <a:tailEnd type="triangle" w="med" len="med"/>
            </a:ln>
          </p:spPr>
          <p:txBody>
            <a:bodyPr/>
            <a:lstStyle/>
            <a:p>
              <a:endParaRPr lang="zh-CN" altLang="en-US"/>
            </a:p>
          </p:txBody>
        </p:sp>
        <p:sp>
          <p:nvSpPr>
            <p:cNvPr id="32852" name="Line 150"/>
            <p:cNvSpPr>
              <a:spLocks noChangeShapeType="1"/>
            </p:cNvSpPr>
            <p:nvPr/>
          </p:nvSpPr>
          <p:spPr bwMode="auto">
            <a:xfrm>
              <a:off x="2271" y="2486"/>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2773" name="Object 151"/>
            <p:cNvGraphicFramePr>
              <a:graphicFrameLocks noChangeAspect="1"/>
            </p:cNvGraphicFramePr>
            <p:nvPr/>
          </p:nvGraphicFramePr>
          <p:xfrm>
            <a:off x="2775" y="2559"/>
            <a:ext cx="203" cy="164"/>
          </p:xfrm>
          <a:graphic>
            <a:graphicData uri="http://schemas.openxmlformats.org/presentationml/2006/ole">
              <p:oleObj spid="_x0000_s32773" name="公式" r:id="rId50" imgW="152334" imgH="139639" progId="Equation.3">
                <p:embed/>
              </p:oleObj>
            </a:graphicData>
          </a:graphic>
        </p:graphicFrame>
        <p:sp>
          <p:nvSpPr>
            <p:cNvPr id="32853" name="Freeform 152"/>
            <p:cNvSpPr>
              <a:spLocks/>
            </p:cNvSpPr>
            <p:nvPr/>
          </p:nvSpPr>
          <p:spPr bwMode="auto">
            <a:xfrm>
              <a:off x="2276" y="2065"/>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2854" name="Freeform 153"/>
            <p:cNvSpPr>
              <a:spLocks/>
            </p:cNvSpPr>
            <p:nvPr/>
          </p:nvSpPr>
          <p:spPr bwMode="auto">
            <a:xfrm rot="10800000">
              <a:off x="2955"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2855" name="Freeform 154"/>
            <p:cNvSpPr>
              <a:spLocks/>
            </p:cNvSpPr>
            <p:nvPr/>
          </p:nvSpPr>
          <p:spPr bwMode="auto">
            <a:xfrm>
              <a:off x="3635" y="2065"/>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2774" name="Object 155"/>
            <p:cNvGraphicFramePr>
              <a:graphicFrameLocks noChangeAspect="1"/>
            </p:cNvGraphicFramePr>
            <p:nvPr/>
          </p:nvGraphicFramePr>
          <p:xfrm>
            <a:off x="3563" y="2509"/>
            <a:ext cx="304" cy="209"/>
          </p:xfrm>
          <a:graphic>
            <a:graphicData uri="http://schemas.openxmlformats.org/presentationml/2006/ole">
              <p:oleObj spid="_x0000_s32774" name="公式" r:id="rId51" imgW="228402" imgH="177646" progId="Equation.3">
                <p:embed/>
              </p:oleObj>
            </a:graphicData>
          </a:graphic>
        </p:graphicFrame>
        <p:sp>
          <p:nvSpPr>
            <p:cNvPr id="32856" name="Freeform 156"/>
            <p:cNvSpPr>
              <a:spLocks/>
            </p:cNvSpPr>
            <p:nvPr/>
          </p:nvSpPr>
          <p:spPr bwMode="auto">
            <a:xfrm rot="10800000">
              <a:off x="4311"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2775" name="Object 157"/>
            <p:cNvGraphicFramePr>
              <a:graphicFrameLocks noChangeAspect="1"/>
            </p:cNvGraphicFramePr>
            <p:nvPr/>
          </p:nvGraphicFramePr>
          <p:xfrm>
            <a:off x="2085" y="2504"/>
            <a:ext cx="220" cy="208"/>
          </p:xfrm>
          <a:graphic>
            <a:graphicData uri="http://schemas.openxmlformats.org/presentationml/2006/ole">
              <p:oleObj spid="_x0000_s32775" name="公式" r:id="rId52" imgW="164814" imgH="177492" progId="Equation.3">
                <p:embed/>
              </p:oleObj>
            </a:graphicData>
          </a:graphic>
        </p:graphicFrame>
        <p:graphicFrame>
          <p:nvGraphicFramePr>
            <p:cNvPr id="32776" name="Object 158"/>
            <p:cNvGraphicFramePr>
              <a:graphicFrameLocks noChangeAspect="1"/>
            </p:cNvGraphicFramePr>
            <p:nvPr/>
          </p:nvGraphicFramePr>
          <p:xfrm>
            <a:off x="2033" y="1670"/>
            <a:ext cx="254" cy="269"/>
          </p:xfrm>
          <a:graphic>
            <a:graphicData uri="http://schemas.openxmlformats.org/presentationml/2006/ole">
              <p:oleObj spid="_x0000_s32776" name="公式" r:id="rId53" imgW="190500" imgH="228600" progId="Equation.3">
                <p:embed/>
              </p:oleObj>
            </a:graphicData>
          </a:graphic>
        </p:graphicFrame>
        <p:graphicFrame>
          <p:nvGraphicFramePr>
            <p:cNvPr id="32777" name="Object 159"/>
            <p:cNvGraphicFramePr>
              <a:graphicFrameLocks noChangeAspect="1"/>
            </p:cNvGraphicFramePr>
            <p:nvPr/>
          </p:nvGraphicFramePr>
          <p:xfrm>
            <a:off x="4109" y="2509"/>
            <a:ext cx="304" cy="209"/>
          </p:xfrm>
          <a:graphic>
            <a:graphicData uri="http://schemas.openxmlformats.org/presentationml/2006/ole">
              <p:oleObj spid="_x0000_s32777" name="公式" r:id="rId54" imgW="228402" imgH="177646" progId="Equation.3">
                <p:embed/>
              </p:oleObj>
            </a:graphicData>
          </a:graphic>
        </p:graphicFrame>
        <p:graphicFrame>
          <p:nvGraphicFramePr>
            <p:cNvPr id="32778" name="Object 160"/>
            <p:cNvGraphicFramePr>
              <a:graphicFrameLocks noChangeAspect="1"/>
            </p:cNvGraphicFramePr>
            <p:nvPr/>
          </p:nvGraphicFramePr>
          <p:xfrm>
            <a:off x="4922" y="2503"/>
            <a:ext cx="304" cy="209"/>
          </p:xfrm>
          <a:graphic>
            <a:graphicData uri="http://schemas.openxmlformats.org/presentationml/2006/ole">
              <p:oleObj spid="_x0000_s32778" name="公式" r:id="rId55" imgW="228402" imgH="177646" progId="Equation.3">
                <p:embed/>
              </p:oleObj>
            </a:graphicData>
          </a:graphic>
        </p:graphicFrame>
        <p:graphicFrame>
          <p:nvGraphicFramePr>
            <p:cNvPr id="32779" name="Object 161"/>
            <p:cNvGraphicFramePr>
              <a:graphicFrameLocks noChangeAspect="1"/>
            </p:cNvGraphicFramePr>
            <p:nvPr/>
          </p:nvGraphicFramePr>
          <p:xfrm>
            <a:off x="5234" y="2509"/>
            <a:ext cx="271" cy="194"/>
          </p:xfrm>
          <a:graphic>
            <a:graphicData uri="http://schemas.openxmlformats.org/presentationml/2006/ole">
              <p:oleObj spid="_x0000_s32779" name="公式" r:id="rId56" imgW="203024" imgH="164957" progId="Equation.3">
                <p:embed/>
              </p:oleObj>
            </a:graphicData>
          </a:graphic>
        </p:graphicFrame>
        <p:sp>
          <p:nvSpPr>
            <p:cNvPr id="32857" name="Line 162"/>
            <p:cNvSpPr>
              <a:spLocks noChangeShapeType="1"/>
            </p:cNvSpPr>
            <p:nvPr/>
          </p:nvSpPr>
          <p:spPr bwMode="auto">
            <a:xfrm>
              <a:off x="2270" y="2051"/>
              <a:ext cx="77" cy="0"/>
            </a:xfrm>
            <a:prstGeom prst="line">
              <a:avLst/>
            </a:prstGeom>
            <a:noFill/>
            <a:ln w="25400">
              <a:solidFill>
                <a:schemeClr val="tx1"/>
              </a:solidFill>
              <a:round/>
              <a:headEnd/>
              <a:tailEnd/>
            </a:ln>
          </p:spPr>
          <p:txBody>
            <a:bodyPr/>
            <a:lstStyle/>
            <a:p>
              <a:endParaRPr lang="zh-CN" altLang="en-US"/>
            </a:p>
          </p:txBody>
        </p:sp>
        <p:sp>
          <p:nvSpPr>
            <p:cNvPr id="32858" name="Line 163"/>
            <p:cNvSpPr>
              <a:spLocks noChangeShapeType="1"/>
            </p:cNvSpPr>
            <p:nvPr/>
          </p:nvSpPr>
          <p:spPr bwMode="auto">
            <a:xfrm>
              <a:off x="2347" y="2051"/>
              <a:ext cx="1701"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32780" name="Object 164"/>
            <p:cNvGraphicFramePr>
              <a:graphicFrameLocks noChangeAspect="1"/>
            </p:cNvGraphicFramePr>
            <p:nvPr/>
          </p:nvGraphicFramePr>
          <p:xfrm>
            <a:off x="1983" y="1949"/>
            <a:ext cx="322" cy="209"/>
          </p:xfrm>
          <a:graphic>
            <a:graphicData uri="http://schemas.openxmlformats.org/presentationml/2006/ole">
              <p:oleObj spid="_x0000_s32780" name="公式" r:id="rId57" imgW="241091" imgH="177646" progId="Equation.3">
                <p:embed/>
              </p:oleObj>
            </a:graphicData>
          </a:graphic>
        </p:graphicFrame>
        <p:sp>
          <p:nvSpPr>
            <p:cNvPr id="32859" name="Line 165"/>
            <p:cNvSpPr>
              <a:spLocks noChangeShapeType="1"/>
            </p:cNvSpPr>
            <p:nvPr/>
          </p:nvSpPr>
          <p:spPr bwMode="auto">
            <a:xfrm>
              <a:off x="2270" y="2256"/>
              <a:ext cx="77" cy="0"/>
            </a:xfrm>
            <a:prstGeom prst="line">
              <a:avLst/>
            </a:prstGeom>
            <a:noFill/>
            <a:ln w="25400">
              <a:solidFill>
                <a:schemeClr val="tx1"/>
              </a:solidFill>
              <a:round/>
              <a:headEnd/>
              <a:tailEnd/>
            </a:ln>
          </p:spPr>
          <p:txBody>
            <a:bodyPr/>
            <a:lstStyle/>
            <a:p>
              <a:endParaRPr lang="zh-CN" altLang="en-US"/>
            </a:p>
          </p:txBody>
        </p:sp>
      </p:grpSp>
      <p:sp>
        <p:nvSpPr>
          <p:cNvPr id="208038" name="Line 166"/>
          <p:cNvSpPr>
            <a:spLocks noChangeShapeType="1"/>
          </p:cNvSpPr>
          <p:nvPr/>
        </p:nvSpPr>
        <p:spPr bwMode="auto">
          <a:xfrm>
            <a:off x="3603625" y="5122863"/>
            <a:ext cx="4275138"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208039" name="Object 167"/>
          <p:cNvGraphicFramePr>
            <a:graphicFrameLocks noChangeAspect="1"/>
          </p:cNvGraphicFramePr>
          <p:nvPr/>
        </p:nvGraphicFramePr>
        <p:xfrm>
          <a:off x="2919413" y="4992688"/>
          <a:ext cx="754062" cy="331787"/>
        </p:xfrm>
        <a:graphic>
          <a:graphicData uri="http://schemas.openxmlformats.org/presentationml/2006/ole">
            <p:oleObj spid="_x0000_s32772" name="公式" r:id="rId58" imgW="355138" imgH="177569" progId="Equation.3">
              <p:embed/>
            </p:oleObj>
          </a:graphicData>
        </a:graphic>
      </p:graphicFrame>
      <p:grpSp>
        <p:nvGrpSpPr>
          <p:cNvPr id="17" name="Group 172"/>
          <p:cNvGrpSpPr>
            <a:grpSpLocks/>
          </p:cNvGrpSpPr>
          <p:nvPr/>
        </p:nvGrpSpPr>
        <p:grpSpPr bwMode="auto">
          <a:xfrm>
            <a:off x="3617913" y="5122863"/>
            <a:ext cx="1089025" cy="442912"/>
            <a:chOff x="2279" y="3227"/>
            <a:chExt cx="686" cy="279"/>
          </a:xfrm>
        </p:grpSpPr>
        <p:sp>
          <p:nvSpPr>
            <p:cNvPr id="32848" name="Freeform 168"/>
            <p:cNvSpPr>
              <a:spLocks/>
            </p:cNvSpPr>
            <p:nvPr/>
          </p:nvSpPr>
          <p:spPr bwMode="auto">
            <a:xfrm>
              <a:off x="2279" y="3227"/>
              <a:ext cx="153" cy="279"/>
            </a:xfrm>
            <a:custGeom>
              <a:avLst/>
              <a:gdLst>
                <a:gd name="T0" fmla="*/ 0 w 153"/>
                <a:gd name="T1" fmla="*/ 279 h 279"/>
                <a:gd name="T2" fmla="*/ 77 w 153"/>
                <a:gd name="T3" fmla="*/ 127 h 279"/>
                <a:gd name="T4" fmla="*/ 153 w 153"/>
                <a:gd name="T5" fmla="*/ 0 h 279"/>
                <a:gd name="T6" fmla="*/ 0 60000 65536"/>
                <a:gd name="T7" fmla="*/ 0 60000 65536"/>
                <a:gd name="T8" fmla="*/ 0 60000 65536"/>
                <a:gd name="T9" fmla="*/ 0 w 153"/>
                <a:gd name="T10" fmla="*/ 0 h 279"/>
                <a:gd name="T11" fmla="*/ 153 w 153"/>
                <a:gd name="T12" fmla="*/ 279 h 279"/>
              </a:gdLst>
              <a:ahLst/>
              <a:cxnLst>
                <a:cxn ang="T6">
                  <a:pos x="T0" y="T1"/>
                </a:cxn>
                <a:cxn ang="T7">
                  <a:pos x="T2" y="T3"/>
                </a:cxn>
                <a:cxn ang="T8">
                  <a:pos x="T4" y="T5"/>
                </a:cxn>
              </a:cxnLst>
              <a:rect l="T9" t="T10" r="T11" b="T12"/>
              <a:pathLst>
                <a:path w="153" h="279">
                  <a:moveTo>
                    <a:pt x="0" y="279"/>
                  </a:moveTo>
                  <a:cubicBezTo>
                    <a:pt x="26" y="226"/>
                    <a:pt x="52" y="173"/>
                    <a:pt x="77" y="127"/>
                  </a:cubicBezTo>
                  <a:cubicBezTo>
                    <a:pt x="102" y="81"/>
                    <a:pt x="127" y="40"/>
                    <a:pt x="153" y="0"/>
                  </a:cubicBezTo>
                </a:path>
              </a:pathLst>
            </a:custGeom>
            <a:noFill/>
            <a:ln w="38100">
              <a:solidFill>
                <a:srgbClr val="3366FF"/>
              </a:solidFill>
              <a:round/>
              <a:headEnd/>
              <a:tailEnd/>
            </a:ln>
          </p:spPr>
          <p:txBody>
            <a:bodyPr/>
            <a:lstStyle/>
            <a:p>
              <a:endParaRPr lang="zh-CN" altLang="en-US"/>
            </a:p>
          </p:txBody>
        </p:sp>
        <p:sp>
          <p:nvSpPr>
            <p:cNvPr id="32849" name="Line 169"/>
            <p:cNvSpPr>
              <a:spLocks noChangeShapeType="1"/>
            </p:cNvSpPr>
            <p:nvPr/>
          </p:nvSpPr>
          <p:spPr bwMode="auto">
            <a:xfrm>
              <a:off x="2432" y="3227"/>
              <a:ext cx="382" cy="0"/>
            </a:xfrm>
            <a:prstGeom prst="line">
              <a:avLst/>
            </a:prstGeom>
            <a:noFill/>
            <a:ln w="38100">
              <a:solidFill>
                <a:srgbClr val="3366FF"/>
              </a:solidFill>
              <a:round/>
              <a:headEnd/>
              <a:tailEnd/>
            </a:ln>
          </p:spPr>
          <p:txBody>
            <a:bodyPr/>
            <a:lstStyle/>
            <a:p>
              <a:endParaRPr lang="zh-CN" altLang="en-US"/>
            </a:p>
          </p:txBody>
        </p:sp>
        <p:sp>
          <p:nvSpPr>
            <p:cNvPr id="32850" name="Freeform 171"/>
            <p:cNvSpPr>
              <a:spLocks/>
            </p:cNvSpPr>
            <p:nvPr/>
          </p:nvSpPr>
          <p:spPr bwMode="auto">
            <a:xfrm>
              <a:off x="2787" y="3227"/>
              <a:ext cx="178" cy="279"/>
            </a:xfrm>
            <a:custGeom>
              <a:avLst/>
              <a:gdLst>
                <a:gd name="T0" fmla="*/ 0 w 178"/>
                <a:gd name="T1" fmla="*/ 0 h 279"/>
                <a:gd name="T2" fmla="*/ 178 w 178"/>
                <a:gd name="T3" fmla="*/ 279 h 279"/>
                <a:gd name="T4" fmla="*/ 0 60000 65536"/>
                <a:gd name="T5" fmla="*/ 0 60000 65536"/>
                <a:gd name="T6" fmla="*/ 0 w 178"/>
                <a:gd name="T7" fmla="*/ 0 h 279"/>
                <a:gd name="T8" fmla="*/ 178 w 178"/>
                <a:gd name="T9" fmla="*/ 279 h 279"/>
              </a:gdLst>
              <a:ahLst/>
              <a:cxnLst>
                <a:cxn ang="T4">
                  <a:pos x="T0" y="T1"/>
                </a:cxn>
                <a:cxn ang="T5">
                  <a:pos x="T2" y="T3"/>
                </a:cxn>
              </a:cxnLst>
              <a:rect l="T6" t="T7" r="T8" b="T9"/>
              <a:pathLst>
                <a:path w="178" h="279">
                  <a:moveTo>
                    <a:pt x="0" y="0"/>
                  </a:moveTo>
                  <a:cubicBezTo>
                    <a:pt x="0" y="0"/>
                    <a:pt x="89" y="139"/>
                    <a:pt x="178" y="279"/>
                  </a:cubicBezTo>
                </a:path>
              </a:pathLst>
            </a:custGeom>
            <a:noFill/>
            <a:ln w="38100">
              <a:solidFill>
                <a:srgbClr val="3366FF"/>
              </a:solidFill>
              <a:round/>
              <a:headEnd/>
              <a:tailEnd/>
            </a:ln>
          </p:spPr>
          <p:txBody>
            <a:bodyPr/>
            <a:lstStyle/>
            <a:p>
              <a:endParaRPr lang="zh-CN" altLang="en-US"/>
            </a:p>
          </p:txBody>
        </p:sp>
      </p:grpSp>
      <p:sp>
        <p:nvSpPr>
          <p:cNvPr id="208045" name="Freeform 173"/>
          <p:cNvSpPr>
            <a:spLocks/>
          </p:cNvSpPr>
          <p:nvPr/>
        </p:nvSpPr>
        <p:spPr bwMode="auto">
          <a:xfrm rot="10800000">
            <a:off x="4705350" y="5570538"/>
            <a:ext cx="1077913" cy="668337"/>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3366FF"/>
            </a:solidFill>
            <a:round/>
            <a:headEnd/>
            <a:tailEnd/>
          </a:ln>
        </p:spPr>
        <p:txBody>
          <a:bodyPr/>
          <a:lstStyle/>
          <a:p>
            <a:endParaRPr lang="zh-CN" altLang="en-US"/>
          </a:p>
        </p:txBody>
      </p:sp>
      <p:grpSp>
        <p:nvGrpSpPr>
          <p:cNvPr id="18" name="Group 174"/>
          <p:cNvGrpSpPr>
            <a:grpSpLocks/>
          </p:cNvGrpSpPr>
          <p:nvPr/>
        </p:nvGrpSpPr>
        <p:grpSpPr bwMode="auto">
          <a:xfrm>
            <a:off x="5767388" y="5122863"/>
            <a:ext cx="1089025" cy="442912"/>
            <a:chOff x="2279" y="3227"/>
            <a:chExt cx="686" cy="279"/>
          </a:xfrm>
        </p:grpSpPr>
        <p:sp>
          <p:nvSpPr>
            <p:cNvPr id="32845" name="Freeform 175"/>
            <p:cNvSpPr>
              <a:spLocks/>
            </p:cNvSpPr>
            <p:nvPr/>
          </p:nvSpPr>
          <p:spPr bwMode="auto">
            <a:xfrm>
              <a:off x="2279" y="3227"/>
              <a:ext cx="153" cy="279"/>
            </a:xfrm>
            <a:custGeom>
              <a:avLst/>
              <a:gdLst>
                <a:gd name="T0" fmla="*/ 0 w 153"/>
                <a:gd name="T1" fmla="*/ 279 h 279"/>
                <a:gd name="T2" fmla="*/ 77 w 153"/>
                <a:gd name="T3" fmla="*/ 127 h 279"/>
                <a:gd name="T4" fmla="*/ 153 w 153"/>
                <a:gd name="T5" fmla="*/ 0 h 279"/>
                <a:gd name="T6" fmla="*/ 0 60000 65536"/>
                <a:gd name="T7" fmla="*/ 0 60000 65536"/>
                <a:gd name="T8" fmla="*/ 0 60000 65536"/>
                <a:gd name="T9" fmla="*/ 0 w 153"/>
                <a:gd name="T10" fmla="*/ 0 h 279"/>
                <a:gd name="T11" fmla="*/ 153 w 153"/>
                <a:gd name="T12" fmla="*/ 279 h 279"/>
              </a:gdLst>
              <a:ahLst/>
              <a:cxnLst>
                <a:cxn ang="T6">
                  <a:pos x="T0" y="T1"/>
                </a:cxn>
                <a:cxn ang="T7">
                  <a:pos x="T2" y="T3"/>
                </a:cxn>
                <a:cxn ang="T8">
                  <a:pos x="T4" y="T5"/>
                </a:cxn>
              </a:cxnLst>
              <a:rect l="T9" t="T10" r="T11" b="T12"/>
              <a:pathLst>
                <a:path w="153" h="279">
                  <a:moveTo>
                    <a:pt x="0" y="279"/>
                  </a:moveTo>
                  <a:cubicBezTo>
                    <a:pt x="26" y="226"/>
                    <a:pt x="52" y="173"/>
                    <a:pt x="77" y="127"/>
                  </a:cubicBezTo>
                  <a:cubicBezTo>
                    <a:pt x="102" y="81"/>
                    <a:pt x="127" y="40"/>
                    <a:pt x="153" y="0"/>
                  </a:cubicBezTo>
                </a:path>
              </a:pathLst>
            </a:custGeom>
            <a:noFill/>
            <a:ln w="38100">
              <a:solidFill>
                <a:srgbClr val="3366FF"/>
              </a:solidFill>
              <a:round/>
              <a:headEnd/>
              <a:tailEnd/>
            </a:ln>
          </p:spPr>
          <p:txBody>
            <a:bodyPr/>
            <a:lstStyle/>
            <a:p>
              <a:endParaRPr lang="zh-CN" altLang="en-US"/>
            </a:p>
          </p:txBody>
        </p:sp>
        <p:sp>
          <p:nvSpPr>
            <p:cNvPr id="32846" name="Line 176"/>
            <p:cNvSpPr>
              <a:spLocks noChangeShapeType="1"/>
            </p:cNvSpPr>
            <p:nvPr/>
          </p:nvSpPr>
          <p:spPr bwMode="auto">
            <a:xfrm>
              <a:off x="2432" y="3227"/>
              <a:ext cx="382" cy="0"/>
            </a:xfrm>
            <a:prstGeom prst="line">
              <a:avLst/>
            </a:prstGeom>
            <a:noFill/>
            <a:ln w="38100">
              <a:solidFill>
                <a:srgbClr val="3366FF"/>
              </a:solidFill>
              <a:round/>
              <a:headEnd/>
              <a:tailEnd/>
            </a:ln>
          </p:spPr>
          <p:txBody>
            <a:bodyPr/>
            <a:lstStyle/>
            <a:p>
              <a:endParaRPr lang="zh-CN" altLang="en-US"/>
            </a:p>
          </p:txBody>
        </p:sp>
        <p:sp>
          <p:nvSpPr>
            <p:cNvPr id="32847" name="Freeform 177"/>
            <p:cNvSpPr>
              <a:spLocks/>
            </p:cNvSpPr>
            <p:nvPr/>
          </p:nvSpPr>
          <p:spPr bwMode="auto">
            <a:xfrm>
              <a:off x="2787" y="3227"/>
              <a:ext cx="178" cy="279"/>
            </a:xfrm>
            <a:custGeom>
              <a:avLst/>
              <a:gdLst>
                <a:gd name="T0" fmla="*/ 0 w 178"/>
                <a:gd name="T1" fmla="*/ 0 h 279"/>
                <a:gd name="T2" fmla="*/ 178 w 178"/>
                <a:gd name="T3" fmla="*/ 279 h 279"/>
                <a:gd name="T4" fmla="*/ 0 60000 65536"/>
                <a:gd name="T5" fmla="*/ 0 60000 65536"/>
                <a:gd name="T6" fmla="*/ 0 w 178"/>
                <a:gd name="T7" fmla="*/ 0 h 279"/>
                <a:gd name="T8" fmla="*/ 178 w 178"/>
                <a:gd name="T9" fmla="*/ 279 h 279"/>
              </a:gdLst>
              <a:ahLst/>
              <a:cxnLst>
                <a:cxn ang="T4">
                  <a:pos x="T0" y="T1"/>
                </a:cxn>
                <a:cxn ang="T5">
                  <a:pos x="T2" y="T3"/>
                </a:cxn>
              </a:cxnLst>
              <a:rect l="T6" t="T7" r="T8" b="T9"/>
              <a:pathLst>
                <a:path w="178" h="279">
                  <a:moveTo>
                    <a:pt x="0" y="0"/>
                  </a:moveTo>
                  <a:cubicBezTo>
                    <a:pt x="0" y="0"/>
                    <a:pt x="89" y="139"/>
                    <a:pt x="178" y="279"/>
                  </a:cubicBezTo>
                </a:path>
              </a:pathLst>
            </a:custGeom>
            <a:noFill/>
            <a:ln w="38100">
              <a:solidFill>
                <a:srgbClr val="3366FF"/>
              </a:solidFill>
              <a:round/>
              <a:headEnd/>
              <a:tailEnd/>
            </a:ln>
          </p:spPr>
          <p:txBody>
            <a:bodyPr/>
            <a:lstStyle/>
            <a:p>
              <a:endParaRPr lang="zh-CN" altLang="en-US"/>
            </a:p>
          </p:txBody>
        </p:sp>
      </p:grpSp>
      <p:sp>
        <p:nvSpPr>
          <p:cNvPr id="208050" name="Freeform 178"/>
          <p:cNvSpPr>
            <a:spLocks/>
          </p:cNvSpPr>
          <p:nvPr/>
        </p:nvSpPr>
        <p:spPr bwMode="auto">
          <a:xfrm rot="10800000">
            <a:off x="6853238" y="5565775"/>
            <a:ext cx="1077912" cy="668338"/>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3366FF"/>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7972"/>
                                        </p:tgtEl>
                                        <p:attrNameLst>
                                          <p:attrName>style.visibility</p:attrName>
                                        </p:attrNameLst>
                                      </p:cBhvr>
                                      <p:to>
                                        <p:strVal val="visible"/>
                                      </p:to>
                                    </p:set>
                                    <p:animEffect transition="in" filter="blinds(horizontal)">
                                      <p:cBhvr>
                                        <p:cTn id="22" dur="500"/>
                                        <p:tgtEl>
                                          <p:spTgt spid="20797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builtIn="1"/>
                                        </p:tgtEl>
                                      </p:cMediaNode>
                                    </p:audio>
                                  </p:subTnLst>
                                </p:cTn>
                              </p:par>
                              <p:par>
                                <p:cTn id="23" presetID="3" presetClass="entr" presetSubtype="10" fill="hold" nodeType="withEffect">
                                  <p:stCondLst>
                                    <p:cond delay="0"/>
                                  </p:stCondLst>
                                  <p:childTnLst>
                                    <p:set>
                                      <p:cBhvr>
                                        <p:cTn id="24" dur="1" fill="hold">
                                          <p:stCondLst>
                                            <p:cond delay="0"/>
                                          </p:stCondLst>
                                        </p:cTn>
                                        <p:tgtEl>
                                          <p:spTgt spid="207974"/>
                                        </p:tgtEl>
                                        <p:attrNameLst>
                                          <p:attrName>style.visibility</p:attrName>
                                        </p:attrNameLst>
                                      </p:cBhvr>
                                      <p:to>
                                        <p:strVal val="visible"/>
                                      </p:to>
                                    </p:set>
                                    <p:animEffect transition="in" filter="blinds(horizontal)">
                                      <p:cBhvr>
                                        <p:cTn id="25" dur="500"/>
                                        <p:tgtEl>
                                          <p:spTgt spid="207974"/>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builtIn="1"/>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builtIn="1"/>
                                        </p:tgtEl>
                                      </p:cMediaNode>
                                    </p:audio>
                                  </p:subTnLst>
                                </p:cTn>
                              </p:par>
                              <p:par>
                                <p:cTn id="31" presetID="3" presetClass="entr" presetSubtype="10" fill="hold" grpId="0" nodeType="withEffect">
                                  <p:stCondLst>
                                    <p:cond delay="0"/>
                                  </p:stCondLst>
                                  <p:childTnLst>
                                    <p:set>
                                      <p:cBhvr>
                                        <p:cTn id="32" dur="1" fill="hold">
                                          <p:stCondLst>
                                            <p:cond delay="0"/>
                                          </p:stCondLst>
                                        </p:cTn>
                                        <p:tgtEl>
                                          <p:spTgt spid="207975"/>
                                        </p:tgtEl>
                                        <p:attrNameLst>
                                          <p:attrName>style.visibility</p:attrName>
                                        </p:attrNameLst>
                                      </p:cBhvr>
                                      <p:to>
                                        <p:strVal val="visible"/>
                                      </p:to>
                                    </p:set>
                                    <p:animEffect transition="in" filter="blinds(horizontal)">
                                      <p:cBhvr>
                                        <p:cTn id="33" dur="500"/>
                                        <p:tgtEl>
                                          <p:spTgt spid="207975"/>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builtIn="1"/>
                                        </p:tgtEl>
                                      </p:cMediaNode>
                                    </p:audio>
                                  </p:subTnLst>
                                </p:cTn>
                              </p:par>
                              <p:par>
                                <p:cTn id="34" presetID="3"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builtIn="1"/>
                                        </p:tgtEl>
                                      </p:cMediaNode>
                                    </p:audio>
                                  </p:subTnLst>
                                </p:cTn>
                              </p:par>
                              <p:par>
                                <p:cTn id="37" presetID="3" presetClass="entr" presetSubtype="10" fill="hold" grpId="0" nodeType="withEffect">
                                  <p:stCondLst>
                                    <p:cond delay="0"/>
                                  </p:stCondLst>
                                  <p:childTnLst>
                                    <p:set>
                                      <p:cBhvr>
                                        <p:cTn id="38" dur="1" fill="hold">
                                          <p:stCondLst>
                                            <p:cond delay="0"/>
                                          </p:stCondLst>
                                        </p:cTn>
                                        <p:tgtEl>
                                          <p:spTgt spid="207985"/>
                                        </p:tgtEl>
                                        <p:attrNameLst>
                                          <p:attrName>style.visibility</p:attrName>
                                        </p:attrNameLst>
                                      </p:cBhvr>
                                      <p:to>
                                        <p:strVal val="visible"/>
                                      </p:to>
                                    </p:set>
                                    <p:animEffect transition="in" filter="blinds(horizontal)">
                                      <p:cBhvr>
                                        <p:cTn id="39" dur="500"/>
                                        <p:tgtEl>
                                          <p:spTgt spid="207985"/>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builtIn="1"/>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builtIn="1"/>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builtIn="1"/>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08038"/>
                                        </p:tgtEl>
                                        <p:attrNameLst>
                                          <p:attrName>style.visibility</p:attrName>
                                        </p:attrNameLst>
                                      </p:cBhvr>
                                      <p:to>
                                        <p:strVal val="visible"/>
                                      </p:to>
                                    </p:set>
                                    <p:animEffect transition="in" filter="blinds(horizontal)">
                                      <p:cBhvr>
                                        <p:cTn id="54" dur="500"/>
                                        <p:tgtEl>
                                          <p:spTgt spid="208038"/>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builtIn="1"/>
                                        </p:tgtEl>
                                      </p:cMediaNode>
                                    </p:audio>
                                  </p:subTnLst>
                                </p:cTn>
                              </p:par>
                              <p:par>
                                <p:cTn id="55" presetID="3" presetClass="entr" presetSubtype="10" fill="hold" nodeType="withEffect">
                                  <p:stCondLst>
                                    <p:cond delay="0"/>
                                  </p:stCondLst>
                                  <p:childTnLst>
                                    <p:set>
                                      <p:cBhvr>
                                        <p:cTn id="56" dur="1" fill="hold">
                                          <p:stCondLst>
                                            <p:cond delay="0"/>
                                          </p:stCondLst>
                                        </p:cTn>
                                        <p:tgtEl>
                                          <p:spTgt spid="208039"/>
                                        </p:tgtEl>
                                        <p:attrNameLst>
                                          <p:attrName>style.visibility</p:attrName>
                                        </p:attrNameLst>
                                      </p:cBhvr>
                                      <p:to>
                                        <p:strVal val="visible"/>
                                      </p:to>
                                    </p:set>
                                    <p:animEffect transition="in" filter="blinds(horizontal)">
                                      <p:cBhvr>
                                        <p:cTn id="57" dur="500"/>
                                        <p:tgtEl>
                                          <p:spTgt spid="208039"/>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builtIn="1"/>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builtIn="1"/>
                                        </p:tgtEl>
                                      </p:cMediaNode>
                                    </p:audio>
                                  </p:subTnLst>
                                </p:cTn>
                              </p:par>
                              <p:par>
                                <p:cTn id="63" presetID="3" presetClass="entr" presetSubtype="10" fill="hold" grpId="0" nodeType="withEffect">
                                  <p:stCondLst>
                                    <p:cond delay="0"/>
                                  </p:stCondLst>
                                  <p:childTnLst>
                                    <p:set>
                                      <p:cBhvr>
                                        <p:cTn id="64" dur="1" fill="hold">
                                          <p:stCondLst>
                                            <p:cond delay="0"/>
                                          </p:stCondLst>
                                        </p:cTn>
                                        <p:tgtEl>
                                          <p:spTgt spid="208045"/>
                                        </p:tgtEl>
                                        <p:attrNameLst>
                                          <p:attrName>style.visibility</p:attrName>
                                        </p:attrNameLst>
                                      </p:cBhvr>
                                      <p:to>
                                        <p:strVal val="visible"/>
                                      </p:to>
                                    </p:set>
                                    <p:animEffect transition="in" filter="blinds(horizontal)">
                                      <p:cBhvr>
                                        <p:cTn id="65" dur="500"/>
                                        <p:tgtEl>
                                          <p:spTgt spid="208045"/>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builtIn="1"/>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blinds(horizontal)">
                                      <p:cBhvr>
                                        <p:cTn id="70" dur="500"/>
                                        <p:tgtEl>
                                          <p:spTgt spid="18"/>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builtIn="1"/>
                                        </p:tgtEl>
                                      </p:cMediaNode>
                                    </p:audio>
                                  </p:subTnLst>
                                </p:cTn>
                              </p:par>
                              <p:par>
                                <p:cTn id="71" presetID="3" presetClass="entr" presetSubtype="10" fill="hold" grpId="0" nodeType="withEffect">
                                  <p:stCondLst>
                                    <p:cond delay="0"/>
                                  </p:stCondLst>
                                  <p:childTnLst>
                                    <p:set>
                                      <p:cBhvr>
                                        <p:cTn id="72" dur="1" fill="hold">
                                          <p:stCondLst>
                                            <p:cond delay="0"/>
                                          </p:stCondLst>
                                        </p:cTn>
                                        <p:tgtEl>
                                          <p:spTgt spid="208050"/>
                                        </p:tgtEl>
                                        <p:attrNameLst>
                                          <p:attrName>style.visibility</p:attrName>
                                        </p:attrNameLst>
                                      </p:cBhvr>
                                      <p:to>
                                        <p:strVal val="visible"/>
                                      </p:to>
                                    </p:set>
                                    <p:animEffect transition="in" filter="blinds(horizontal)">
                                      <p:cBhvr>
                                        <p:cTn id="73" dur="500"/>
                                        <p:tgtEl>
                                          <p:spTgt spid="208050"/>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72" grpId="0" animBg="1"/>
      <p:bldP spid="207975" grpId="0" animBg="1"/>
      <p:bldP spid="207985" grpId="0" animBg="1"/>
      <p:bldP spid="208038" grpId="0" animBg="1"/>
      <p:bldP spid="208045" grpId="0" animBg="1"/>
      <p:bldP spid="20805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0" name="日期占位符 1"/>
          <p:cNvSpPr>
            <a:spLocks noGrp="1"/>
          </p:cNvSpPr>
          <p:nvPr>
            <p:ph type="dt" sz="quarter" idx="10"/>
          </p:nvPr>
        </p:nvSpPr>
        <p:spPr>
          <a:noFill/>
        </p:spPr>
        <p:txBody>
          <a:bodyPr/>
          <a:lstStyle/>
          <a:p>
            <a:fld id="{1D84BAE6-8930-43FD-9724-5E4851CF0C6F}" type="datetime1">
              <a:rPr lang="zh-CN" altLang="en-US" smtClean="0">
                <a:latin typeface="Arial" pitchFamily="34" charset="0"/>
              </a:rPr>
              <a:pPr/>
              <a:t>2019-9-25</a:t>
            </a:fld>
            <a:endParaRPr lang="en-US" altLang="zh-CN" smtClean="0">
              <a:latin typeface="Arial" pitchFamily="34" charset="0"/>
            </a:endParaRPr>
          </a:p>
        </p:txBody>
      </p:sp>
      <p:sp>
        <p:nvSpPr>
          <p:cNvPr id="33821"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33822" name="灯片编号占位符 3"/>
          <p:cNvSpPr>
            <a:spLocks noGrp="1"/>
          </p:cNvSpPr>
          <p:nvPr>
            <p:ph type="sldNum" sz="quarter" idx="12"/>
          </p:nvPr>
        </p:nvSpPr>
        <p:spPr>
          <a:noFill/>
        </p:spPr>
        <p:txBody>
          <a:bodyPr/>
          <a:lstStyle/>
          <a:p>
            <a:fld id="{467E0472-719F-4B5E-A7E7-657E2147F7F9}" type="slidenum">
              <a:rPr lang="en-US" altLang="zh-CN" smtClean="0">
                <a:latin typeface="Arial" pitchFamily="34" charset="0"/>
              </a:rPr>
              <a:pPr/>
              <a:t>71</a:t>
            </a:fld>
            <a:endParaRPr lang="en-US" altLang="zh-CN" smtClean="0">
              <a:latin typeface="Arial" pitchFamily="34" charset="0"/>
            </a:endParaRPr>
          </a:p>
        </p:txBody>
      </p:sp>
      <p:graphicFrame>
        <p:nvGraphicFramePr>
          <p:cNvPr id="33794" name="Object 34"/>
          <p:cNvGraphicFramePr>
            <a:graphicFrameLocks noChangeAspect="1"/>
          </p:cNvGraphicFramePr>
          <p:nvPr/>
        </p:nvGraphicFramePr>
        <p:xfrm>
          <a:off x="881063" y="333375"/>
          <a:ext cx="6146800" cy="544513"/>
        </p:xfrm>
        <a:graphic>
          <a:graphicData uri="http://schemas.openxmlformats.org/presentationml/2006/ole">
            <p:oleObj spid="_x0000_s33794" name="Equation" r:id="rId3" imgW="2565360" imgH="228600" progId="Equation.DSMT4">
              <p:embed/>
            </p:oleObj>
          </a:graphicData>
        </a:graphic>
      </p:graphicFrame>
      <p:grpSp>
        <p:nvGrpSpPr>
          <p:cNvPr id="33823" name="Group 52"/>
          <p:cNvGrpSpPr>
            <a:grpSpLocks/>
          </p:cNvGrpSpPr>
          <p:nvPr/>
        </p:nvGrpSpPr>
        <p:grpSpPr bwMode="auto">
          <a:xfrm>
            <a:off x="3148013" y="1554163"/>
            <a:ext cx="5591175" cy="2084387"/>
            <a:chOff x="1983" y="491"/>
            <a:chExt cx="3522" cy="1313"/>
          </a:xfrm>
        </p:grpSpPr>
        <p:sp>
          <p:nvSpPr>
            <p:cNvPr id="33854" name="Line 36"/>
            <p:cNvSpPr>
              <a:spLocks noChangeShapeType="1"/>
            </p:cNvSpPr>
            <p:nvPr/>
          </p:nvSpPr>
          <p:spPr bwMode="auto">
            <a:xfrm flipV="1">
              <a:off x="2275" y="585"/>
              <a:ext cx="0" cy="1219"/>
            </a:xfrm>
            <a:prstGeom prst="line">
              <a:avLst/>
            </a:prstGeom>
            <a:noFill/>
            <a:ln w="12700">
              <a:solidFill>
                <a:schemeClr val="tx1"/>
              </a:solidFill>
              <a:round/>
              <a:headEnd/>
              <a:tailEnd type="triangle" w="med" len="med"/>
            </a:ln>
          </p:spPr>
          <p:txBody>
            <a:bodyPr/>
            <a:lstStyle/>
            <a:p>
              <a:endParaRPr lang="zh-CN" altLang="en-US"/>
            </a:p>
          </p:txBody>
        </p:sp>
        <p:sp>
          <p:nvSpPr>
            <p:cNvPr id="33855" name="Line 37"/>
            <p:cNvSpPr>
              <a:spLocks noChangeShapeType="1"/>
            </p:cNvSpPr>
            <p:nvPr/>
          </p:nvSpPr>
          <p:spPr bwMode="auto">
            <a:xfrm>
              <a:off x="2271" y="1300"/>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3812" name="Object 38"/>
            <p:cNvGraphicFramePr>
              <a:graphicFrameLocks noChangeAspect="1"/>
            </p:cNvGraphicFramePr>
            <p:nvPr/>
          </p:nvGraphicFramePr>
          <p:xfrm>
            <a:off x="2775" y="1373"/>
            <a:ext cx="203" cy="164"/>
          </p:xfrm>
          <a:graphic>
            <a:graphicData uri="http://schemas.openxmlformats.org/presentationml/2006/ole">
              <p:oleObj spid="_x0000_s33812" name="公式" r:id="rId4" imgW="152334" imgH="139639" progId="Equation.3">
                <p:embed/>
              </p:oleObj>
            </a:graphicData>
          </a:graphic>
        </p:graphicFrame>
        <p:sp>
          <p:nvSpPr>
            <p:cNvPr id="33856" name="Freeform 39"/>
            <p:cNvSpPr>
              <a:spLocks/>
            </p:cNvSpPr>
            <p:nvPr/>
          </p:nvSpPr>
          <p:spPr bwMode="auto">
            <a:xfrm>
              <a:off x="2276" y="879"/>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33857" name="Freeform 40"/>
            <p:cNvSpPr>
              <a:spLocks/>
            </p:cNvSpPr>
            <p:nvPr/>
          </p:nvSpPr>
          <p:spPr bwMode="auto">
            <a:xfrm rot="10800000">
              <a:off x="2955" y="1300"/>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33858" name="Freeform 41"/>
            <p:cNvSpPr>
              <a:spLocks/>
            </p:cNvSpPr>
            <p:nvPr/>
          </p:nvSpPr>
          <p:spPr bwMode="auto">
            <a:xfrm>
              <a:off x="3635" y="879"/>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33813" name="Object 42"/>
            <p:cNvGraphicFramePr>
              <a:graphicFrameLocks noChangeAspect="1"/>
            </p:cNvGraphicFramePr>
            <p:nvPr/>
          </p:nvGraphicFramePr>
          <p:xfrm>
            <a:off x="3563" y="1323"/>
            <a:ext cx="304" cy="209"/>
          </p:xfrm>
          <a:graphic>
            <a:graphicData uri="http://schemas.openxmlformats.org/presentationml/2006/ole">
              <p:oleObj spid="_x0000_s33813" name="公式" r:id="rId5" imgW="228402" imgH="177646" progId="Equation.3">
                <p:embed/>
              </p:oleObj>
            </a:graphicData>
          </a:graphic>
        </p:graphicFrame>
        <p:sp>
          <p:nvSpPr>
            <p:cNvPr id="33859" name="Freeform 43"/>
            <p:cNvSpPr>
              <a:spLocks/>
            </p:cNvSpPr>
            <p:nvPr/>
          </p:nvSpPr>
          <p:spPr bwMode="auto">
            <a:xfrm rot="10800000">
              <a:off x="4311" y="1300"/>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33814" name="Object 44"/>
            <p:cNvGraphicFramePr>
              <a:graphicFrameLocks noChangeAspect="1"/>
            </p:cNvGraphicFramePr>
            <p:nvPr/>
          </p:nvGraphicFramePr>
          <p:xfrm>
            <a:off x="2085" y="1318"/>
            <a:ext cx="220" cy="208"/>
          </p:xfrm>
          <a:graphic>
            <a:graphicData uri="http://schemas.openxmlformats.org/presentationml/2006/ole">
              <p:oleObj spid="_x0000_s33814" name="公式" r:id="rId6" imgW="164814" imgH="177492" progId="Equation.3">
                <p:embed/>
              </p:oleObj>
            </a:graphicData>
          </a:graphic>
        </p:graphicFrame>
        <p:graphicFrame>
          <p:nvGraphicFramePr>
            <p:cNvPr id="33815" name="Object 45"/>
            <p:cNvGraphicFramePr>
              <a:graphicFrameLocks noChangeAspect="1"/>
            </p:cNvGraphicFramePr>
            <p:nvPr/>
          </p:nvGraphicFramePr>
          <p:xfrm>
            <a:off x="2058" y="491"/>
            <a:ext cx="203" cy="254"/>
          </p:xfrm>
          <a:graphic>
            <a:graphicData uri="http://schemas.openxmlformats.org/presentationml/2006/ole">
              <p:oleObj spid="_x0000_s33815" name="公式" r:id="rId7" imgW="152268" imgH="215713" progId="Equation.3">
                <p:embed/>
              </p:oleObj>
            </a:graphicData>
          </a:graphic>
        </p:graphicFrame>
        <p:graphicFrame>
          <p:nvGraphicFramePr>
            <p:cNvPr id="33816" name="Object 46"/>
            <p:cNvGraphicFramePr>
              <a:graphicFrameLocks noChangeAspect="1"/>
            </p:cNvGraphicFramePr>
            <p:nvPr/>
          </p:nvGraphicFramePr>
          <p:xfrm>
            <a:off x="4109" y="1323"/>
            <a:ext cx="304" cy="209"/>
          </p:xfrm>
          <a:graphic>
            <a:graphicData uri="http://schemas.openxmlformats.org/presentationml/2006/ole">
              <p:oleObj spid="_x0000_s33816" name="公式" r:id="rId8" imgW="228402" imgH="177646" progId="Equation.3">
                <p:embed/>
              </p:oleObj>
            </a:graphicData>
          </a:graphic>
        </p:graphicFrame>
        <p:graphicFrame>
          <p:nvGraphicFramePr>
            <p:cNvPr id="33817" name="Object 47"/>
            <p:cNvGraphicFramePr>
              <a:graphicFrameLocks noChangeAspect="1"/>
            </p:cNvGraphicFramePr>
            <p:nvPr/>
          </p:nvGraphicFramePr>
          <p:xfrm>
            <a:off x="4922" y="1317"/>
            <a:ext cx="304" cy="209"/>
          </p:xfrm>
          <a:graphic>
            <a:graphicData uri="http://schemas.openxmlformats.org/presentationml/2006/ole">
              <p:oleObj spid="_x0000_s33817" name="公式" r:id="rId9" imgW="228402" imgH="177646" progId="Equation.3">
                <p:embed/>
              </p:oleObj>
            </a:graphicData>
          </a:graphic>
        </p:graphicFrame>
        <p:graphicFrame>
          <p:nvGraphicFramePr>
            <p:cNvPr id="33818" name="Object 48"/>
            <p:cNvGraphicFramePr>
              <a:graphicFrameLocks noChangeAspect="1"/>
            </p:cNvGraphicFramePr>
            <p:nvPr/>
          </p:nvGraphicFramePr>
          <p:xfrm>
            <a:off x="5234" y="1323"/>
            <a:ext cx="271" cy="194"/>
          </p:xfrm>
          <a:graphic>
            <a:graphicData uri="http://schemas.openxmlformats.org/presentationml/2006/ole">
              <p:oleObj spid="_x0000_s33818" name="公式" r:id="rId10" imgW="203024" imgH="164957" progId="Equation.3">
                <p:embed/>
              </p:oleObj>
            </a:graphicData>
          </a:graphic>
        </p:graphicFrame>
        <p:sp>
          <p:nvSpPr>
            <p:cNvPr id="33860" name="Line 49"/>
            <p:cNvSpPr>
              <a:spLocks noChangeShapeType="1"/>
            </p:cNvSpPr>
            <p:nvPr/>
          </p:nvSpPr>
          <p:spPr bwMode="auto">
            <a:xfrm>
              <a:off x="2270" y="865"/>
              <a:ext cx="77" cy="0"/>
            </a:xfrm>
            <a:prstGeom prst="line">
              <a:avLst/>
            </a:prstGeom>
            <a:noFill/>
            <a:ln w="25400">
              <a:solidFill>
                <a:schemeClr val="tx1"/>
              </a:solidFill>
              <a:round/>
              <a:headEnd/>
              <a:tailEnd/>
            </a:ln>
          </p:spPr>
          <p:txBody>
            <a:bodyPr/>
            <a:lstStyle/>
            <a:p>
              <a:endParaRPr lang="zh-CN" altLang="en-US"/>
            </a:p>
          </p:txBody>
        </p:sp>
        <p:sp>
          <p:nvSpPr>
            <p:cNvPr id="33861" name="Line 50"/>
            <p:cNvSpPr>
              <a:spLocks noChangeShapeType="1"/>
            </p:cNvSpPr>
            <p:nvPr/>
          </p:nvSpPr>
          <p:spPr bwMode="auto">
            <a:xfrm>
              <a:off x="2347" y="865"/>
              <a:ext cx="1701"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33819" name="Object 51"/>
            <p:cNvGraphicFramePr>
              <a:graphicFrameLocks noChangeAspect="1"/>
            </p:cNvGraphicFramePr>
            <p:nvPr/>
          </p:nvGraphicFramePr>
          <p:xfrm>
            <a:off x="1983" y="763"/>
            <a:ext cx="322" cy="209"/>
          </p:xfrm>
          <a:graphic>
            <a:graphicData uri="http://schemas.openxmlformats.org/presentationml/2006/ole">
              <p:oleObj spid="_x0000_s33819" name="公式" r:id="rId11" imgW="241091" imgH="177646" progId="Equation.3">
                <p:embed/>
              </p:oleObj>
            </a:graphicData>
          </a:graphic>
        </p:graphicFrame>
      </p:grpSp>
      <p:grpSp>
        <p:nvGrpSpPr>
          <p:cNvPr id="33824" name="Group 53"/>
          <p:cNvGrpSpPr>
            <a:grpSpLocks/>
          </p:cNvGrpSpPr>
          <p:nvPr/>
        </p:nvGrpSpPr>
        <p:grpSpPr bwMode="auto">
          <a:xfrm>
            <a:off x="365125" y="2039938"/>
            <a:ext cx="2513013" cy="1943100"/>
            <a:chOff x="836" y="1754"/>
            <a:chExt cx="1583" cy="1224"/>
          </a:xfrm>
        </p:grpSpPr>
        <p:sp>
          <p:nvSpPr>
            <p:cNvPr id="33835" name="Rectangle 54"/>
            <p:cNvSpPr>
              <a:spLocks noChangeArrowheads="1"/>
            </p:cNvSpPr>
            <p:nvPr/>
          </p:nvSpPr>
          <p:spPr bwMode="auto">
            <a:xfrm rot="5400000">
              <a:off x="1244" y="1900"/>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3836" name="Group 55"/>
            <p:cNvGrpSpPr>
              <a:grpSpLocks/>
            </p:cNvGrpSpPr>
            <p:nvPr/>
          </p:nvGrpSpPr>
          <p:grpSpPr bwMode="auto">
            <a:xfrm>
              <a:off x="1789" y="2617"/>
              <a:ext cx="304" cy="102"/>
              <a:chOff x="112" y="3074"/>
              <a:chExt cx="304" cy="102"/>
            </a:xfrm>
          </p:grpSpPr>
          <p:sp>
            <p:nvSpPr>
              <p:cNvPr id="33852" name="Line 5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3853" name="Line 5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3837" name="Group 58"/>
            <p:cNvGrpSpPr>
              <a:grpSpLocks/>
            </p:cNvGrpSpPr>
            <p:nvPr/>
          </p:nvGrpSpPr>
          <p:grpSpPr bwMode="auto">
            <a:xfrm>
              <a:off x="1811" y="2248"/>
              <a:ext cx="271" cy="187"/>
              <a:chOff x="5077" y="1931"/>
              <a:chExt cx="304" cy="249"/>
            </a:xfrm>
          </p:grpSpPr>
          <p:sp>
            <p:nvSpPr>
              <p:cNvPr id="33849" name="AutoShape 59"/>
              <p:cNvSpPr>
                <a:spLocks noChangeArrowheads="1"/>
              </p:cNvSpPr>
              <p:nvPr/>
            </p:nvSpPr>
            <p:spPr bwMode="auto">
              <a:xfrm>
                <a:off x="5077" y="1976"/>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3850" name="Line 60"/>
              <p:cNvSpPr>
                <a:spLocks noChangeShapeType="1"/>
              </p:cNvSpPr>
              <p:nvPr/>
            </p:nvSpPr>
            <p:spPr bwMode="auto">
              <a:xfrm>
                <a:off x="5077" y="1943"/>
                <a:ext cx="304" cy="0"/>
              </a:xfrm>
              <a:prstGeom prst="line">
                <a:avLst/>
              </a:prstGeom>
              <a:noFill/>
              <a:ln w="38100">
                <a:solidFill>
                  <a:srgbClr val="800080"/>
                </a:solidFill>
                <a:round/>
                <a:headEnd/>
                <a:tailEnd/>
              </a:ln>
            </p:spPr>
            <p:txBody>
              <a:bodyPr/>
              <a:lstStyle/>
              <a:p>
                <a:endParaRPr lang="zh-CN" altLang="en-US"/>
              </a:p>
            </p:txBody>
          </p:sp>
          <p:sp>
            <p:nvSpPr>
              <p:cNvPr id="33851" name="Line 61"/>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3803" name="Object 62"/>
            <p:cNvGraphicFramePr>
              <a:graphicFrameLocks noChangeAspect="1"/>
            </p:cNvGraphicFramePr>
            <p:nvPr/>
          </p:nvGraphicFramePr>
          <p:xfrm>
            <a:off x="1459" y="2555"/>
            <a:ext cx="358" cy="240"/>
          </p:xfrm>
          <a:graphic>
            <a:graphicData uri="http://schemas.openxmlformats.org/presentationml/2006/ole">
              <p:oleObj spid="_x0000_s33803" name="公式" r:id="rId12" imgW="317087" imgH="215619" progId="Equation.3">
                <p:embed/>
              </p:oleObj>
            </a:graphicData>
          </a:graphic>
        </p:graphicFrame>
        <p:graphicFrame>
          <p:nvGraphicFramePr>
            <p:cNvPr id="33804" name="Object 63"/>
            <p:cNvGraphicFramePr>
              <a:graphicFrameLocks noChangeAspect="1"/>
            </p:cNvGraphicFramePr>
            <p:nvPr/>
          </p:nvGraphicFramePr>
          <p:xfrm>
            <a:off x="1212" y="1754"/>
            <a:ext cx="187" cy="190"/>
          </p:xfrm>
          <a:graphic>
            <a:graphicData uri="http://schemas.openxmlformats.org/presentationml/2006/ole">
              <p:oleObj spid="_x0000_s33804" name="公式" r:id="rId13" imgW="164885" imgH="164885" progId="Equation.3">
                <p:embed/>
              </p:oleObj>
            </a:graphicData>
          </a:graphic>
        </p:graphicFrame>
        <p:graphicFrame>
          <p:nvGraphicFramePr>
            <p:cNvPr id="33805" name="Object 64"/>
            <p:cNvGraphicFramePr>
              <a:graphicFrameLocks noChangeAspect="1"/>
            </p:cNvGraphicFramePr>
            <p:nvPr/>
          </p:nvGraphicFramePr>
          <p:xfrm>
            <a:off x="856" y="2117"/>
            <a:ext cx="144" cy="145"/>
          </p:xfrm>
          <a:graphic>
            <a:graphicData uri="http://schemas.openxmlformats.org/presentationml/2006/ole">
              <p:oleObj spid="_x0000_s33805" name="公式" r:id="rId14" imgW="139680" imgH="139680" progId="Equation.3">
                <p:embed/>
              </p:oleObj>
            </a:graphicData>
          </a:graphic>
        </p:graphicFrame>
        <p:graphicFrame>
          <p:nvGraphicFramePr>
            <p:cNvPr id="33806" name="Object 65"/>
            <p:cNvGraphicFramePr>
              <a:graphicFrameLocks noChangeAspect="1"/>
            </p:cNvGraphicFramePr>
            <p:nvPr/>
          </p:nvGraphicFramePr>
          <p:xfrm>
            <a:off x="848" y="2770"/>
            <a:ext cx="158" cy="89"/>
          </p:xfrm>
          <a:graphic>
            <a:graphicData uri="http://schemas.openxmlformats.org/presentationml/2006/ole">
              <p:oleObj spid="_x0000_s33806" name="公式" r:id="rId15" imgW="139680" imgH="75960" progId="Equation.3">
                <p:embed/>
              </p:oleObj>
            </a:graphicData>
          </a:graphic>
        </p:graphicFrame>
        <p:graphicFrame>
          <p:nvGraphicFramePr>
            <p:cNvPr id="33807" name="Object 66"/>
            <p:cNvGraphicFramePr>
              <a:graphicFrameLocks noChangeAspect="1"/>
            </p:cNvGraphicFramePr>
            <p:nvPr/>
          </p:nvGraphicFramePr>
          <p:xfrm>
            <a:off x="836" y="2389"/>
            <a:ext cx="171" cy="239"/>
          </p:xfrm>
          <a:graphic>
            <a:graphicData uri="http://schemas.openxmlformats.org/presentationml/2006/ole">
              <p:oleObj spid="_x0000_s33807" name="公式" r:id="rId16" imgW="152268" imgH="215713" progId="Equation.3">
                <p:embed/>
              </p:oleObj>
            </a:graphicData>
          </a:graphic>
        </p:graphicFrame>
        <p:graphicFrame>
          <p:nvGraphicFramePr>
            <p:cNvPr id="33808" name="Object 67"/>
            <p:cNvGraphicFramePr>
              <a:graphicFrameLocks noChangeAspect="1"/>
            </p:cNvGraphicFramePr>
            <p:nvPr/>
          </p:nvGraphicFramePr>
          <p:xfrm>
            <a:off x="2224" y="2778"/>
            <a:ext cx="173" cy="93"/>
          </p:xfrm>
          <a:graphic>
            <a:graphicData uri="http://schemas.openxmlformats.org/presentationml/2006/ole">
              <p:oleObj spid="_x0000_s33808" name="公式" r:id="rId17" imgW="139518" imgH="76101" progId="Equation.3">
                <p:embed/>
              </p:oleObj>
            </a:graphicData>
          </a:graphic>
        </p:graphicFrame>
        <p:graphicFrame>
          <p:nvGraphicFramePr>
            <p:cNvPr id="33809" name="Object 68"/>
            <p:cNvGraphicFramePr>
              <a:graphicFrameLocks noChangeAspect="1"/>
            </p:cNvGraphicFramePr>
            <p:nvPr/>
          </p:nvGraphicFramePr>
          <p:xfrm>
            <a:off x="2206" y="2389"/>
            <a:ext cx="213" cy="254"/>
          </p:xfrm>
          <a:graphic>
            <a:graphicData uri="http://schemas.openxmlformats.org/presentationml/2006/ole">
              <p:oleObj spid="_x0000_s33809" name="公式" r:id="rId18" imgW="190500" imgH="228600" progId="Equation.3">
                <p:embed/>
              </p:oleObj>
            </a:graphicData>
          </a:graphic>
        </p:graphicFrame>
        <p:sp>
          <p:nvSpPr>
            <p:cNvPr id="33838" name="AutoShape 69"/>
            <p:cNvSpPr>
              <a:spLocks noChangeArrowheads="1"/>
            </p:cNvSpPr>
            <p:nvPr/>
          </p:nvSpPr>
          <p:spPr bwMode="auto">
            <a:xfrm>
              <a:off x="1915" y="292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3839" name="AutoShape 70"/>
            <p:cNvSpPr>
              <a:spLocks noChangeArrowheads="1"/>
            </p:cNvSpPr>
            <p:nvPr/>
          </p:nvSpPr>
          <p:spPr bwMode="auto">
            <a:xfrm>
              <a:off x="1906" y="201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3840" name="Line 71"/>
            <p:cNvSpPr>
              <a:spLocks noChangeShapeType="1"/>
            </p:cNvSpPr>
            <p:nvPr/>
          </p:nvSpPr>
          <p:spPr bwMode="auto">
            <a:xfrm>
              <a:off x="1931" y="2033"/>
              <a:ext cx="0" cy="584"/>
            </a:xfrm>
            <a:prstGeom prst="line">
              <a:avLst/>
            </a:prstGeom>
            <a:noFill/>
            <a:ln w="12700">
              <a:solidFill>
                <a:schemeClr val="tx1"/>
              </a:solidFill>
              <a:round/>
              <a:headEnd/>
              <a:tailEnd/>
            </a:ln>
          </p:spPr>
          <p:txBody>
            <a:bodyPr/>
            <a:lstStyle/>
            <a:p>
              <a:endParaRPr lang="zh-CN" altLang="en-US"/>
            </a:p>
          </p:txBody>
        </p:sp>
        <p:sp>
          <p:nvSpPr>
            <p:cNvPr id="33841" name="Line 72"/>
            <p:cNvSpPr>
              <a:spLocks noChangeShapeType="1"/>
            </p:cNvSpPr>
            <p:nvPr/>
          </p:nvSpPr>
          <p:spPr bwMode="auto">
            <a:xfrm>
              <a:off x="1940" y="2719"/>
              <a:ext cx="0" cy="228"/>
            </a:xfrm>
            <a:prstGeom prst="line">
              <a:avLst/>
            </a:prstGeom>
            <a:noFill/>
            <a:ln w="12700">
              <a:solidFill>
                <a:schemeClr val="tx1"/>
              </a:solidFill>
              <a:round/>
              <a:headEnd/>
              <a:tailEnd/>
            </a:ln>
          </p:spPr>
          <p:txBody>
            <a:bodyPr/>
            <a:lstStyle/>
            <a:p>
              <a:endParaRPr lang="zh-CN" altLang="en-US"/>
            </a:p>
          </p:txBody>
        </p:sp>
        <p:graphicFrame>
          <p:nvGraphicFramePr>
            <p:cNvPr id="33810" name="Object 73"/>
            <p:cNvGraphicFramePr>
              <a:graphicFrameLocks noChangeAspect="1"/>
            </p:cNvGraphicFramePr>
            <p:nvPr/>
          </p:nvGraphicFramePr>
          <p:xfrm>
            <a:off x="1557" y="2224"/>
            <a:ext cx="173" cy="190"/>
          </p:xfrm>
          <a:graphic>
            <a:graphicData uri="http://schemas.openxmlformats.org/presentationml/2006/ole">
              <p:oleObj spid="_x0000_s33810" name="公式" r:id="rId19" imgW="152268" imgH="164957" progId="Equation.3">
                <p:embed/>
              </p:oleObj>
            </a:graphicData>
          </a:graphic>
        </p:graphicFrame>
        <p:sp>
          <p:nvSpPr>
            <p:cNvPr id="33842" name="Line 74"/>
            <p:cNvSpPr>
              <a:spLocks noChangeShapeType="1"/>
            </p:cNvSpPr>
            <p:nvPr/>
          </p:nvSpPr>
          <p:spPr bwMode="auto">
            <a:xfrm>
              <a:off x="1432" y="2033"/>
              <a:ext cx="838" cy="0"/>
            </a:xfrm>
            <a:prstGeom prst="line">
              <a:avLst/>
            </a:prstGeom>
            <a:noFill/>
            <a:ln w="12700">
              <a:solidFill>
                <a:schemeClr val="tx1"/>
              </a:solidFill>
              <a:round/>
              <a:headEnd/>
              <a:tailEnd/>
            </a:ln>
          </p:spPr>
          <p:txBody>
            <a:bodyPr/>
            <a:lstStyle/>
            <a:p>
              <a:endParaRPr lang="zh-CN" altLang="en-US"/>
            </a:p>
          </p:txBody>
        </p:sp>
        <p:sp>
          <p:nvSpPr>
            <p:cNvPr id="33843" name="Line 75"/>
            <p:cNvSpPr>
              <a:spLocks noChangeShapeType="1"/>
            </p:cNvSpPr>
            <p:nvPr/>
          </p:nvSpPr>
          <p:spPr bwMode="auto">
            <a:xfrm flipH="1">
              <a:off x="949" y="2033"/>
              <a:ext cx="204" cy="0"/>
            </a:xfrm>
            <a:prstGeom prst="line">
              <a:avLst/>
            </a:prstGeom>
            <a:noFill/>
            <a:ln w="12700">
              <a:solidFill>
                <a:schemeClr val="tx1"/>
              </a:solidFill>
              <a:round/>
              <a:headEnd/>
              <a:tailEnd/>
            </a:ln>
          </p:spPr>
          <p:txBody>
            <a:bodyPr/>
            <a:lstStyle/>
            <a:p>
              <a:endParaRPr lang="zh-CN" altLang="en-US"/>
            </a:p>
          </p:txBody>
        </p:sp>
        <p:sp>
          <p:nvSpPr>
            <p:cNvPr id="33844" name="Line 76"/>
            <p:cNvSpPr>
              <a:spLocks noChangeShapeType="1"/>
            </p:cNvSpPr>
            <p:nvPr/>
          </p:nvSpPr>
          <p:spPr bwMode="auto">
            <a:xfrm>
              <a:off x="925" y="2947"/>
              <a:ext cx="1371" cy="0"/>
            </a:xfrm>
            <a:prstGeom prst="line">
              <a:avLst/>
            </a:prstGeom>
            <a:noFill/>
            <a:ln w="12700">
              <a:solidFill>
                <a:schemeClr val="tx1"/>
              </a:solidFill>
              <a:round/>
              <a:headEnd/>
              <a:tailEnd/>
            </a:ln>
          </p:spPr>
          <p:txBody>
            <a:bodyPr/>
            <a:lstStyle/>
            <a:p>
              <a:endParaRPr lang="zh-CN" altLang="en-US"/>
            </a:p>
          </p:txBody>
        </p:sp>
        <p:sp>
          <p:nvSpPr>
            <p:cNvPr id="33845" name="AutoShape 77"/>
            <p:cNvSpPr>
              <a:spLocks noChangeArrowheads="1"/>
            </p:cNvSpPr>
            <p:nvPr/>
          </p:nvSpPr>
          <p:spPr bwMode="auto">
            <a:xfrm>
              <a:off x="2270"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3846" name="AutoShape 78"/>
            <p:cNvSpPr>
              <a:spLocks noChangeArrowheads="1"/>
            </p:cNvSpPr>
            <p:nvPr/>
          </p:nvSpPr>
          <p:spPr bwMode="auto">
            <a:xfrm>
              <a:off x="2262"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3847" name="AutoShape 79"/>
            <p:cNvSpPr>
              <a:spLocks noChangeArrowheads="1"/>
            </p:cNvSpPr>
            <p:nvPr/>
          </p:nvSpPr>
          <p:spPr bwMode="auto">
            <a:xfrm>
              <a:off x="899"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3848" name="AutoShape 80"/>
            <p:cNvSpPr>
              <a:spLocks noChangeArrowheads="1"/>
            </p:cNvSpPr>
            <p:nvPr/>
          </p:nvSpPr>
          <p:spPr bwMode="auto">
            <a:xfrm>
              <a:off x="873"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3811" name="Object 81"/>
            <p:cNvGraphicFramePr>
              <a:graphicFrameLocks noChangeAspect="1"/>
            </p:cNvGraphicFramePr>
            <p:nvPr/>
          </p:nvGraphicFramePr>
          <p:xfrm>
            <a:off x="2220" y="2091"/>
            <a:ext cx="144" cy="145"/>
          </p:xfrm>
          <a:graphic>
            <a:graphicData uri="http://schemas.openxmlformats.org/presentationml/2006/ole">
              <p:oleObj spid="_x0000_s33811" name="公式" r:id="rId20" imgW="139680" imgH="139680" progId="Equation.3">
                <p:embed/>
              </p:oleObj>
            </a:graphicData>
          </a:graphic>
        </p:graphicFrame>
      </p:grpSp>
      <p:grpSp>
        <p:nvGrpSpPr>
          <p:cNvPr id="33825" name="Group 107"/>
          <p:cNvGrpSpPr>
            <a:grpSpLocks/>
          </p:cNvGrpSpPr>
          <p:nvPr/>
        </p:nvGrpSpPr>
        <p:grpSpPr bwMode="auto">
          <a:xfrm>
            <a:off x="3148013" y="3436938"/>
            <a:ext cx="5591175" cy="2095500"/>
            <a:chOff x="1983" y="1670"/>
            <a:chExt cx="3522" cy="1320"/>
          </a:xfrm>
        </p:grpSpPr>
        <p:sp>
          <p:nvSpPr>
            <p:cNvPr id="33827" name="Line 83"/>
            <p:cNvSpPr>
              <a:spLocks noChangeShapeType="1"/>
            </p:cNvSpPr>
            <p:nvPr/>
          </p:nvSpPr>
          <p:spPr bwMode="auto">
            <a:xfrm flipV="1">
              <a:off x="2275" y="1771"/>
              <a:ext cx="0" cy="1219"/>
            </a:xfrm>
            <a:prstGeom prst="line">
              <a:avLst/>
            </a:prstGeom>
            <a:noFill/>
            <a:ln w="12700">
              <a:solidFill>
                <a:schemeClr val="tx1"/>
              </a:solidFill>
              <a:round/>
              <a:headEnd/>
              <a:tailEnd type="triangle" w="med" len="med"/>
            </a:ln>
          </p:spPr>
          <p:txBody>
            <a:bodyPr/>
            <a:lstStyle/>
            <a:p>
              <a:endParaRPr lang="zh-CN" altLang="en-US"/>
            </a:p>
          </p:txBody>
        </p:sp>
        <p:sp>
          <p:nvSpPr>
            <p:cNvPr id="33828" name="Line 84"/>
            <p:cNvSpPr>
              <a:spLocks noChangeShapeType="1"/>
            </p:cNvSpPr>
            <p:nvPr/>
          </p:nvSpPr>
          <p:spPr bwMode="auto">
            <a:xfrm>
              <a:off x="2271" y="2486"/>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3795" name="Object 85"/>
            <p:cNvGraphicFramePr>
              <a:graphicFrameLocks noChangeAspect="1"/>
            </p:cNvGraphicFramePr>
            <p:nvPr/>
          </p:nvGraphicFramePr>
          <p:xfrm>
            <a:off x="2775" y="2559"/>
            <a:ext cx="203" cy="164"/>
          </p:xfrm>
          <a:graphic>
            <a:graphicData uri="http://schemas.openxmlformats.org/presentationml/2006/ole">
              <p:oleObj spid="_x0000_s33795" name="公式" r:id="rId21" imgW="152334" imgH="139639" progId="Equation.3">
                <p:embed/>
              </p:oleObj>
            </a:graphicData>
          </a:graphic>
        </p:graphicFrame>
        <p:sp>
          <p:nvSpPr>
            <p:cNvPr id="33829" name="Freeform 86"/>
            <p:cNvSpPr>
              <a:spLocks/>
            </p:cNvSpPr>
            <p:nvPr/>
          </p:nvSpPr>
          <p:spPr bwMode="auto">
            <a:xfrm>
              <a:off x="2276" y="2065"/>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3830" name="Freeform 87"/>
            <p:cNvSpPr>
              <a:spLocks/>
            </p:cNvSpPr>
            <p:nvPr/>
          </p:nvSpPr>
          <p:spPr bwMode="auto">
            <a:xfrm rot="10800000">
              <a:off x="2955"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3831" name="Freeform 88"/>
            <p:cNvSpPr>
              <a:spLocks/>
            </p:cNvSpPr>
            <p:nvPr/>
          </p:nvSpPr>
          <p:spPr bwMode="auto">
            <a:xfrm>
              <a:off x="3635" y="2065"/>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3796" name="Object 89"/>
            <p:cNvGraphicFramePr>
              <a:graphicFrameLocks noChangeAspect="1"/>
            </p:cNvGraphicFramePr>
            <p:nvPr/>
          </p:nvGraphicFramePr>
          <p:xfrm>
            <a:off x="3563" y="2509"/>
            <a:ext cx="304" cy="209"/>
          </p:xfrm>
          <a:graphic>
            <a:graphicData uri="http://schemas.openxmlformats.org/presentationml/2006/ole">
              <p:oleObj spid="_x0000_s33796" name="公式" r:id="rId22" imgW="228402" imgH="177646" progId="Equation.3">
                <p:embed/>
              </p:oleObj>
            </a:graphicData>
          </a:graphic>
        </p:graphicFrame>
        <p:sp>
          <p:nvSpPr>
            <p:cNvPr id="33832" name="Freeform 90"/>
            <p:cNvSpPr>
              <a:spLocks/>
            </p:cNvSpPr>
            <p:nvPr/>
          </p:nvSpPr>
          <p:spPr bwMode="auto">
            <a:xfrm rot="10800000">
              <a:off x="4311"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3797" name="Object 91"/>
            <p:cNvGraphicFramePr>
              <a:graphicFrameLocks noChangeAspect="1"/>
            </p:cNvGraphicFramePr>
            <p:nvPr/>
          </p:nvGraphicFramePr>
          <p:xfrm>
            <a:off x="2085" y="2504"/>
            <a:ext cx="220" cy="208"/>
          </p:xfrm>
          <a:graphic>
            <a:graphicData uri="http://schemas.openxmlformats.org/presentationml/2006/ole">
              <p:oleObj spid="_x0000_s33797" name="公式" r:id="rId23" imgW="164814" imgH="177492" progId="Equation.3">
                <p:embed/>
              </p:oleObj>
            </a:graphicData>
          </a:graphic>
        </p:graphicFrame>
        <p:graphicFrame>
          <p:nvGraphicFramePr>
            <p:cNvPr id="33798" name="Object 92"/>
            <p:cNvGraphicFramePr>
              <a:graphicFrameLocks noChangeAspect="1"/>
            </p:cNvGraphicFramePr>
            <p:nvPr/>
          </p:nvGraphicFramePr>
          <p:xfrm>
            <a:off x="2033" y="1670"/>
            <a:ext cx="254" cy="269"/>
          </p:xfrm>
          <a:graphic>
            <a:graphicData uri="http://schemas.openxmlformats.org/presentationml/2006/ole">
              <p:oleObj spid="_x0000_s33798" name="公式" r:id="rId24" imgW="190500" imgH="228600" progId="Equation.3">
                <p:embed/>
              </p:oleObj>
            </a:graphicData>
          </a:graphic>
        </p:graphicFrame>
        <p:graphicFrame>
          <p:nvGraphicFramePr>
            <p:cNvPr id="33799" name="Object 93"/>
            <p:cNvGraphicFramePr>
              <a:graphicFrameLocks noChangeAspect="1"/>
            </p:cNvGraphicFramePr>
            <p:nvPr/>
          </p:nvGraphicFramePr>
          <p:xfrm>
            <a:off x="4109" y="2509"/>
            <a:ext cx="304" cy="209"/>
          </p:xfrm>
          <a:graphic>
            <a:graphicData uri="http://schemas.openxmlformats.org/presentationml/2006/ole">
              <p:oleObj spid="_x0000_s33799" name="公式" r:id="rId25" imgW="228402" imgH="177646" progId="Equation.3">
                <p:embed/>
              </p:oleObj>
            </a:graphicData>
          </a:graphic>
        </p:graphicFrame>
        <p:graphicFrame>
          <p:nvGraphicFramePr>
            <p:cNvPr id="33800" name="Object 94"/>
            <p:cNvGraphicFramePr>
              <a:graphicFrameLocks noChangeAspect="1"/>
            </p:cNvGraphicFramePr>
            <p:nvPr/>
          </p:nvGraphicFramePr>
          <p:xfrm>
            <a:off x="4922" y="2503"/>
            <a:ext cx="304" cy="209"/>
          </p:xfrm>
          <a:graphic>
            <a:graphicData uri="http://schemas.openxmlformats.org/presentationml/2006/ole">
              <p:oleObj spid="_x0000_s33800" name="公式" r:id="rId26" imgW="228402" imgH="177646" progId="Equation.3">
                <p:embed/>
              </p:oleObj>
            </a:graphicData>
          </a:graphic>
        </p:graphicFrame>
        <p:graphicFrame>
          <p:nvGraphicFramePr>
            <p:cNvPr id="33801" name="Object 95"/>
            <p:cNvGraphicFramePr>
              <a:graphicFrameLocks noChangeAspect="1"/>
            </p:cNvGraphicFramePr>
            <p:nvPr/>
          </p:nvGraphicFramePr>
          <p:xfrm>
            <a:off x="5234" y="2509"/>
            <a:ext cx="271" cy="194"/>
          </p:xfrm>
          <a:graphic>
            <a:graphicData uri="http://schemas.openxmlformats.org/presentationml/2006/ole">
              <p:oleObj spid="_x0000_s33801" name="公式" r:id="rId27" imgW="203024" imgH="164957" progId="Equation.3">
                <p:embed/>
              </p:oleObj>
            </a:graphicData>
          </a:graphic>
        </p:graphicFrame>
        <p:sp>
          <p:nvSpPr>
            <p:cNvPr id="33833" name="Line 96"/>
            <p:cNvSpPr>
              <a:spLocks noChangeShapeType="1"/>
            </p:cNvSpPr>
            <p:nvPr/>
          </p:nvSpPr>
          <p:spPr bwMode="auto">
            <a:xfrm>
              <a:off x="2270" y="2051"/>
              <a:ext cx="77" cy="0"/>
            </a:xfrm>
            <a:prstGeom prst="line">
              <a:avLst/>
            </a:prstGeom>
            <a:noFill/>
            <a:ln w="25400">
              <a:solidFill>
                <a:schemeClr val="tx1"/>
              </a:solidFill>
              <a:round/>
              <a:headEnd/>
              <a:tailEnd/>
            </a:ln>
          </p:spPr>
          <p:txBody>
            <a:bodyPr/>
            <a:lstStyle/>
            <a:p>
              <a:endParaRPr lang="zh-CN" altLang="en-US"/>
            </a:p>
          </p:txBody>
        </p:sp>
        <p:sp>
          <p:nvSpPr>
            <p:cNvPr id="33834" name="Line 97"/>
            <p:cNvSpPr>
              <a:spLocks noChangeShapeType="1"/>
            </p:cNvSpPr>
            <p:nvPr/>
          </p:nvSpPr>
          <p:spPr bwMode="auto">
            <a:xfrm>
              <a:off x="2347" y="2051"/>
              <a:ext cx="1701"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33802" name="Object 98"/>
            <p:cNvGraphicFramePr>
              <a:graphicFrameLocks noChangeAspect="1"/>
            </p:cNvGraphicFramePr>
            <p:nvPr/>
          </p:nvGraphicFramePr>
          <p:xfrm>
            <a:off x="1983" y="1949"/>
            <a:ext cx="322" cy="209"/>
          </p:xfrm>
          <a:graphic>
            <a:graphicData uri="http://schemas.openxmlformats.org/presentationml/2006/ole">
              <p:oleObj spid="_x0000_s33802" name="公式" r:id="rId28" imgW="241091" imgH="177646" progId="Equation.3">
                <p:embed/>
              </p:oleObj>
            </a:graphicData>
          </a:graphic>
        </p:graphicFrame>
      </p:grpSp>
      <p:sp>
        <p:nvSpPr>
          <p:cNvPr id="33826" name="Text Box 4"/>
          <p:cNvSpPr txBox="1">
            <a:spLocks noChangeArrowheads="1"/>
          </p:cNvSpPr>
          <p:nvPr/>
        </p:nvSpPr>
        <p:spPr bwMode="auto">
          <a:xfrm>
            <a:off x="444500" y="968375"/>
            <a:ext cx="3294063" cy="463550"/>
          </a:xfrm>
          <a:prstGeom prst="rect">
            <a:avLst/>
          </a:prstGeom>
          <a:solidFill>
            <a:schemeClr val="bg1"/>
          </a:solidFill>
          <a:ln w="9525">
            <a:noFill/>
            <a:miter lim="800000"/>
            <a:headEnd/>
            <a:tailEnd/>
          </a:ln>
        </p:spPr>
        <p:txBody>
          <a:bodyPr lIns="90000" tIns="46800" rIns="90000" bIns="46800">
            <a:spAutoFit/>
          </a:bodyPr>
          <a:lstStyle/>
          <a:p>
            <a:pPr algn="ctr">
              <a:spcBef>
                <a:spcPct val="50000"/>
              </a:spcBef>
            </a:pPr>
            <a:r>
              <a:rPr lang="zh-CN" altLang="en-US" sz="3600" b="1" baseline="-25000">
                <a:solidFill>
                  <a:srgbClr val="FF0000"/>
                </a:solidFill>
              </a:rPr>
              <a:t>绘出输出电压的波形</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149"/>
          <p:cNvSpPr txBox="1">
            <a:spLocks noChangeArrowheads="1"/>
          </p:cNvSpPr>
          <p:nvPr/>
        </p:nvSpPr>
        <p:spPr bwMode="auto">
          <a:xfrm>
            <a:off x="166688" y="254000"/>
            <a:ext cx="2471737" cy="40005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rPr>
              <a:t>1.</a:t>
            </a:r>
            <a:r>
              <a:rPr lang="zh-CN" altLang="en-US" sz="2000" b="1">
                <a:solidFill>
                  <a:srgbClr val="FF0000"/>
                </a:solidFill>
              </a:rPr>
              <a:t>半导体二极管</a:t>
            </a:r>
          </a:p>
        </p:txBody>
      </p:sp>
      <p:sp>
        <p:nvSpPr>
          <p:cNvPr id="25" name="Text Box 149"/>
          <p:cNvSpPr txBox="1">
            <a:spLocks noChangeArrowheads="1"/>
          </p:cNvSpPr>
          <p:nvPr/>
        </p:nvSpPr>
        <p:spPr bwMode="auto">
          <a:xfrm>
            <a:off x="220663" y="730250"/>
            <a:ext cx="1612900" cy="400050"/>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rPr>
              <a:t>伏安特性：</a:t>
            </a:r>
          </a:p>
        </p:txBody>
      </p:sp>
      <p:sp>
        <p:nvSpPr>
          <p:cNvPr id="26" name="Text Box 149"/>
          <p:cNvSpPr txBox="1">
            <a:spLocks noChangeArrowheads="1"/>
          </p:cNvSpPr>
          <p:nvPr/>
        </p:nvSpPr>
        <p:spPr bwMode="auto">
          <a:xfrm>
            <a:off x="1793875" y="611188"/>
            <a:ext cx="4881563" cy="708025"/>
          </a:xfrm>
          <a:prstGeom prst="rect">
            <a:avLst/>
          </a:prstGeom>
          <a:noFill/>
          <a:ln w="9525">
            <a:noFill/>
            <a:miter lim="800000"/>
            <a:headEnd/>
            <a:tailEnd/>
          </a:ln>
        </p:spPr>
        <p:txBody>
          <a:bodyPr>
            <a:spAutoFit/>
          </a:bodyPr>
          <a:lstStyle/>
          <a:p>
            <a:pPr>
              <a:spcBef>
                <a:spcPct val="50000"/>
              </a:spcBef>
            </a:pPr>
            <a:r>
              <a:rPr lang="zh-CN" altLang="en-US" sz="2000" b="1"/>
              <a:t>正向特性和反向特性（</a:t>
            </a:r>
            <a:r>
              <a:rPr lang="en-US" altLang="zh-CN" sz="2000" b="1"/>
              <a:t>4</a:t>
            </a:r>
            <a:r>
              <a:rPr lang="zh-CN" altLang="en-US" sz="2000" b="1"/>
              <a:t>区域：死区、导通区、反向饱和区和反向击穿区）</a:t>
            </a:r>
          </a:p>
        </p:txBody>
      </p:sp>
      <p:sp>
        <p:nvSpPr>
          <p:cNvPr id="27" name="Text Box 149"/>
          <p:cNvSpPr txBox="1">
            <a:spLocks noChangeArrowheads="1"/>
          </p:cNvSpPr>
          <p:nvPr/>
        </p:nvSpPr>
        <p:spPr bwMode="auto">
          <a:xfrm>
            <a:off x="2865438" y="214313"/>
            <a:ext cx="2473325" cy="400050"/>
          </a:xfrm>
          <a:prstGeom prst="rect">
            <a:avLst/>
          </a:prstGeom>
          <a:noFill/>
          <a:ln w="9525">
            <a:noFill/>
            <a:miter lim="800000"/>
            <a:headEnd/>
            <a:tailEnd/>
          </a:ln>
        </p:spPr>
        <p:txBody>
          <a:bodyPr>
            <a:spAutoFit/>
          </a:bodyPr>
          <a:lstStyle/>
          <a:p>
            <a:pPr>
              <a:spcBef>
                <a:spcPct val="50000"/>
              </a:spcBef>
            </a:pPr>
            <a:r>
              <a:rPr lang="zh-CN" altLang="en-US" sz="2000" b="1"/>
              <a:t>结构和图形符号</a:t>
            </a:r>
          </a:p>
        </p:txBody>
      </p:sp>
      <p:sp>
        <p:nvSpPr>
          <p:cNvPr id="28" name="Text Box 149"/>
          <p:cNvSpPr txBox="1">
            <a:spLocks noChangeArrowheads="1"/>
          </p:cNvSpPr>
          <p:nvPr/>
        </p:nvSpPr>
        <p:spPr bwMode="auto">
          <a:xfrm>
            <a:off x="166688" y="1881188"/>
            <a:ext cx="1562100" cy="400050"/>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rPr>
              <a:t>主要参数：</a:t>
            </a:r>
          </a:p>
        </p:txBody>
      </p:sp>
      <p:sp>
        <p:nvSpPr>
          <p:cNvPr id="34" name="Rectangle 24"/>
          <p:cNvSpPr>
            <a:spLocks noChangeArrowheads="1"/>
          </p:cNvSpPr>
          <p:nvPr/>
        </p:nvSpPr>
        <p:spPr bwMode="auto">
          <a:xfrm>
            <a:off x="0" y="1285875"/>
            <a:ext cx="7920038" cy="401638"/>
          </a:xfrm>
          <a:prstGeom prst="rect">
            <a:avLst/>
          </a:prstGeom>
          <a:noFill/>
          <a:ln w="19050">
            <a:noFill/>
            <a:miter lim="800000"/>
            <a:headEnd/>
            <a:tailEnd/>
          </a:ln>
        </p:spPr>
        <p:txBody>
          <a:bodyPr lIns="90000" tIns="46800" rIns="90000" bIns="46800" anchor="ctr">
            <a:spAutoFit/>
          </a:bodyPr>
          <a:lstStyle/>
          <a:p>
            <a:pPr algn="just"/>
            <a:r>
              <a:rPr lang="zh-CN" altLang="en-US" sz="2000" b="1">
                <a:latin typeface="宋体" pitchFamily="2" charset="-122"/>
              </a:rPr>
              <a:t>当温度升高时，正向特性曲线左移，反向特性曲线下移</a:t>
            </a:r>
            <a:endParaRPr lang="zh-CN" altLang="en-US" sz="2000" b="1"/>
          </a:p>
        </p:txBody>
      </p:sp>
      <p:grpSp>
        <p:nvGrpSpPr>
          <p:cNvPr id="2" name="组合 117"/>
          <p:cNvGrpSpPr>
            <a:grpSpLocks/>
          </p:cNvGrpSpPr>
          <p:nvPr/>
        </p:nvGrpSpPr>
        <p:grpSpPr bwMode="auto">
          <a:xfrm>
            <a:off x="7516813" y="769938"/>
            <a:ext cx="1627187" cy="2187575"/>
            <a:chOff x="5127636" y="2278048"/>
            <a:chExt cx="1428764" cy="2188251"/>
          </a:xfrm>
        </p:grpSpPr>
        <p:grpSp>
          <p:nvGrpSpPr>
            <p:cNvPr id="4" name="Group 25"/>
            <p:cNvGrpSpPr>
              <a:grpSpLocks/>
            </p:cNvGrpSpPr>
            <p:nvPr/>
          </p:nvGrpSpPr>
          <p:grpSpPr bwMode="auto">
            <a:xfrm>
              <a:off x="5127636" y="2385078"/>
              <a:ext cx="584202" cy="2040882"/>
              <a:chOff x="861" y="1843"/>
              <a:chExt cx="368" cy="1286"/>
            </a:xfrm>
          </p:grpSpPr>
          <p:sp>
            <p:nvSpPr>
              <p:cNvPr id="34924" name="Line 26"/>
              <p:cNvSpPr>
                <a:spLocks noChangeAspect="1" noChangeShapeType="1"/>
              </p:cNvSpPr>
              <p:nvPr/>
            </p:nvSpPr>
            <p:spPr bwMode="auto">
              <a:xfrm>
                <a:off x="922" y="2544"/>
                <a:ext cx="250" cy="1"/>
              </a:xfrm>
              <a:prstGeom prst="line">
                <a:avLst/>
              </a:prstGeom>
              <a:noFill/>
              <a:ln w="28575">
                <a:solidFill>
                  <a:srgbClr val="000000"/>
                </a:solidFill>
                <a:round/>
                <a:headEnd/>
                <a:tailEnd/>
              </a:ln>
            </p:spPr>
            <p:txBody>
              <a:bodyPr/>
              <a:lstStyle/>
              <a:p>
                <a:endParaRPr lang="zh-CN" altLang="en-US"/>
              </a:p>
            </p:txBody>
          </p:sp>
          <p:sp>
            <p:nvSpPr>
              <p:cNvPr id="34925" name="Line 27"/>
              <p:cNvSpPr>
                <a:spLocks noChangeAspect="1" noChangeShapeType="1"/>
              </p:cNvSpPr>
              <p:nvPr/>
            </p:nvSpPr>
            <p:spPr bwMode="auto">
              <a:xfrm>
                <a:off x="1053" y="2095"/>
                <a:ext cx="1" cy="884"/>
              </a:xfrm>
              <a:prstGeom prst="line">
                <a:avLst/>
              </a:prstGeom>
              <a:noFill/>
              <a:ln w="28575">
                <a:solidFill>
                  <a:srgbClr val="000000"/>
                </a:solidFill>
                <a:round/>
                <a:headEnd/>
                <a:tailEnd/>
              </a:ln>
            </p:spPr>
            <p:txBody>
              <a:bodyPr/>
              <a:lstStyle/>
              <a:p>
                <a:endParaRPr lang="zh-CN" altLang="en-US"/>
              </a:p>
            </p:txBody>
          </p:sp>
          <p:sp>
            <p:nvSpPr>
              <p:cNvPr id="34926" name="AutoShape 28"/>
              <p:cNvSpPr>
                <a:spLocks noChangeArrowheads="1"/>
              </p:cNvSpPr>
              <p:nvPr/>
            </p:nvSpPr>
            <p:spPr bwMode="auto">
              <a:xfrm flipV="1">
                <a:off x="936" y="2425"/>
                <a:ext cx="227" cy="118"/>
              </a:xfrm>
              <a:prstGeom prst="triangle">
                <a:avLst>
                  <a:gd name="adj" fmla="val 50000"/>
                </a:avLst>
              </a:prstGeom>
              <a:noFill/>
              <a:ln w="28575">
                <a:solidFill>
                  <a:srgbClr val="000000"/>
                </a:solidFill>
                <a:miter lim="800000"/>
                <a:headEnd/>
                <a:tailEnd/>
              </a:ln>
            </p:spPr>
            <p:txBody>
              <a:bodyPr/>
              <a:lstStyle/>
              <a:p>
                <a:endParaRPr lang="zh-CN" altLang="en-US"/>
              </a:p>
            </p:txBody>
          </p:sp>
          <p:sp>
            <p:nvSpPr>
              <p:cNvPr id="34927" name="Oval 29"/>
              <p:cNvSpPr>
                <a:spLocks noChangeAspect="1" noChangeArrowheads="1"/>
              </p:cNvSpPr>
              <p:nvPr/>
            </p:nvSpPr>
            <p:spPr bwMode="auto">
              <a:xfrm>
                <a:off x="1026" y="2038"/>
                <a:ext cx="57" cy="59"/>
              </a:xfrm>
              <a:prstGeom prst="ellipse">
                <a:avLst/>
              </a:prstGeom>
              <a:solidFill>
                <a:srgbClr val="FFFFFF"/>
              </a:solidFill>
              <a:ln w="9525">
                <a:solidFill>
                  <a:srgbClr val="000000"/>
                </a:solidFill>
                <a:round/>
                <a:headEnd/>
                <a:tailEnd/>
              </a:ln>
            </p:spPr>
            <p:txBody>
              <a:bodyPr/>
              <a:lstStyle/>
              <a:p>
                <a:endParaRPr lang="zh-CN" altLang="en-US"/>
              </a:p>
            </p:txBody>
          </p:sp>
          <p:sp>
            <p:nvSpPr>
              <p:cNvPr id="34928" name="Oval 30"/>
              <p:cNvSpPr>
                <a:spLocks noChangeAspect="1" noChangeArrowheads="1"/>
              </p:cNvSpPr>
              <p:nvPr/>
            </p:nvSpPr>
            <p:spPr bwMode="auto">
              <a:xfrm>
                <a:off x="1022" y="2966"/>
                <a:ext cx="58" cy="59"/>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34840" name="Object 31"/>
              <p:cNvGraphicFramePr>
                <a:graphicFrameLocks noChangeAspect="1"/>
              </p:cNvGraphicFramePr>
              <p:nvPr/>
            </p:nvGraphicFramePr>
            <p:xfrm>
              <a:off x="887" y="2188"/>
              <a:ext cx="125" cy="194"/>
            </p:xfrm>
            <a:graphic>
              <a:graphicData uri="http://schemas.openxmlformats.org/presentationml/2006/ole">
                <p:oleObj spid="_x0000_s365570" name="Equation" r:id="rId6" imgW="139700" imgH="139700" progId="Equation.DSMT4">
                  <p:embed/>
                </p:oleObj>
              </a:graphicData>
            </a:graphic>
          </p:graphicFrame>
          <p:graphicFrame>
            <p:nvGraphicFramePr>
              <p:cNvPr id="34841" name="Object 32"/>
              <p:cNvGraphicFramePr>
                <a:graphicFrameLocks noChangeAspect="1"/>
              </p:cNvGraphicFramePr>
              <p:nvPr/>
            </p:nvGraphicFramePr>
            <p:xfrm>
              <a:off x="861" y="2628"/>
              <a:ext cx="125" cy="152"/>
            </p:xfrm>
            <a:graphic>
              <a:graphicData uri="http://schemas.openxmlformats.org/presentationml/2006/ole">
                <p:oleObj spid="_x0000_s365571" name="Equation" r:id="rId7" imgW="139639" imgH="101556" progId="Equation.DSMT4">
                  <p:embed/>
                </p:oleObj>
              </a:graphicData>
            </a:graphic>
          </p:graphicFrame>
          <p:graphicFrame>
            <p:nvGraphicFramePr>
              <p:cNvPr id="34842" name="Object 33"/>
              <p:cNvGraphicFramePr>
                <a:graphicFrameLocks noChangeAspect="1"/>
              </p:cNvGraphicFramePr>
              <p:nvPr/>
            </p:nvGraphicFramePr>
            <p:xfrm>
              <a:off x="1114" y="1843"/>
              <a:ext cx="115" cy="193"/>
            </p:xfrm>
            <a:graphic>
              <a:graphicData uri="http://schemas.openxmlformats.org/presentationml/2006/ole">
                <p:oleObj spid="_x0000_s365572" name="Equation" r:id="rId8" imgW="126835" imgH="139518" progId="Equation.DSMT4">
                  <p:embed/>
                </p:oleObj>
              </a:graphicData>
            </a:graphic>
          </p:graphicFrame>
          <p:graphicFrame>
            <p:nvGraphicFramePr>
              <p:cNvPr id="34843" name="Object 34"/>
              <p:cNvGraphicFramePr>
                <a:graphicFrameLocks noChangeAspect="1"/>
              </p:cNvGraphicFramePr>
              <p:nvPr/>
            </p:nvGraphicFramePr>
            <p:xfrm>
              <a:off x="1090" y="2900"/>
              <a:ext cx="114" cy="229"/>
            </p:xfrm>
            <a:graphic>
              <a:graphicData uri="http://schemas.openxmlformats.org/presentationml/2006/ole">
                <p:oleObj spid="_x0000_s365573" name="Equation" r:id="rId9" imgW="126780" imgH="164814" progId="Equation.DSMT4">
                  <p:embed/>
                </p:oleObj>
              </a:graphicData>
            </a:graphic>
          </p:graphicFrame>
        </p:grpSp>
        <p:sp>
          <p:nvSpPr>
            <p:cNvPr id="34922" name="Text Box 101"/>
            <p:cNvSpPr txBox="1">
              <a:spLocks noChangeArrowheads="1"/>
            </p:cNvSpPr>
            <p:nvPr/>
          </p:nvSpPr>
          <p:spPr bwMode="auto">
            <a:xfrm>
              <a:off x="5842016" y="2278048"/>
              <a:ext cx="714384" cy="402291"/>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阳极</a:t>
              </a:r>
            </a:p>
          </p:txBody>
        </p:sp>
        <p:sp>
          <p:nvSpPr>
            <p:cNvPr id="34923" name="Text Box 101"/>
            <p:cNvSpPr txBox="1">
              <a:spLocks noChangeArrowheads="1"/>
            </p:cNvSpPr>
            <p:nvPr/>
          </p:nvSpPr>
          <p:spPr bwMode="auto">
            <a:xfrm>
              <a:off x="5762640" y="4064008"/>
              <a:ext cx="714384" cy="402291"/>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阴极</a:t>
              </a:r>
            </a:p>
          </p:txBody>
        </p:sp>
      </p:grpSp>
      <p:grpSp>
        <p:nvGrpSpPr>
          <p:cNvPr id="5" name="Group 15"/>
          <p:cNvGrpSpPr>
            <a:grpSpLocks/>
          </p:cNvGrpSpPr>
          <p:nvPr/>
        </p:nvGrpSpPr>
        <p:grpSpPr bwMode="auto">
          <a:xfrm>
            <a:off x="6715125" y="3151188"/>
            <a:ext cx="2308225" cy="1993900"/>
            <a:chOff x="1344" y="547"/>
            <a:chExt cx="3378" cy="2695"/>
          </a:xfrm>
        </p:grpSpPr>
        <p:sp>
          <p:nvSpPr>
            <p:cNvPr id="34914" name="Line 16"/>
            <p:cNvSpPr>
              <a:spLocks noChangeShapeType="1"/>
            </p:cNvSpPr>
            <p:nvPr/>
          </p:nvSpPr>
          <p:spPr bwMode="auto">
            <a:xfrm>
              <a:off x="2706" y="732"/>
              <a:ext cx="0" cy="2510"/>
            </a:xfrm>
            <a:prstGeom prst="line">
              <a:avLst/>
            </a:prstGeom>
            <a:noFill/>
            <a:ln w="25400">
              <a:solidFill>
                <a:schemeClr val="tx1"/>
              </a:solidFill>
              <a:round/>
              <a:headEnd type="arrow" w="sm" len="lg"/>
              <a:tailEnd type="none" w="sm" len="sm"/>
            </a:ln>
          </p:spPr>
          <p:txBody>
            <a:bodyPr wrap="none" lIns="90000" tIns="46800" rIns="90000" bIns="46800" anchor="ctr">
              <a:spAutoFit/>
            </a:bodyPr>
            <a:lstStyle/>
            <a:p>
              <a:endParaRPr lang="zh-CN" altLang="en-US"/>
            </a:p>
          </p:txBody>
        </p:sp>
        <p:sp>
          <p:nvSpPr>
            <p:cNvPr id="34915" name="Line 17"/>
            <p:cNvSpPr>
              <a:spLocks noChangeShapeType="1"/>
            </p:cNvSpPr>
            <p:nvPr/>
          </p:nvSpPr>
          <p:spPr bwMode="auto">
            <a:xfrm rot="5400000">
              <a:off x="2775" y="630"/>
              <a:ext cx="0" cy="2862"/>
            </a:xfrm>
            <a:prstGeom prst="line">
              <a:avLst/>
            </a:prstGeom>
            <a:noFill/>
            <a:ln w="25400">
              <a:solidFill>
                <a:schemeClr val="tx1"/>
              </a:solidFill>
              <a:round/>
              <a:headEnd type="arrow" w="sm" len="lg"/>
              <a:tailEnd type="none" w="sm" len="sm"/>
            </a:ln>
          </p:spPr>
          <p:txBody>
            <a:bodyPr lIns="90000" tIns="46800" rIns="90000" bIns="46800" anchor="ctr">
              <a:spAutoFit/>
            </a:bodyPr>
            <a:lstStyle/>
            <a:p>
              <a:endParaRPr lang="zh-CN" altLang="en-US"/>
            </a:p>
          </p:txBody>
        </p:sp>
        <p:sp>
          <p:nvSpPr>
            <p:cNvPr id="34916" name="Freeform 18"/>
            <p:cNvSpPr>
              <a:spLocks/>
            </p:cNvSpPr>
            <p:nvPr/>
          </p:nvSpPr>
          <p:spPr bwMode="auto">
            <a:xfrm>
              <a:off x="2706" y="763"/>
              <a:ext cx="609" cy="1306"/>
            </a:xfrm>
            <a:custGeom>
              <a:avLst/>
              <a:gdLst>
                <a:gd name="T0" fmla="*/ 0 w 609"/>
                <a:gd name="T1" fmla="*/ 2 h 1693"/>
                <a:gd name="T2" fmla="*/ 276 w 609"/>
                <a:gd name="T3" fmla="*/ 2 h 1693"/>
                <a:gd name="T4" fmla="*/ 355 w 609"/>
                <a:gd name="T5" fmla="*/ 2 h 1693"/>
                <a:gd name="T6" fmla="*/ 380 w 609"/>
                <a:gd name="T7" fmla="*/ 2 h 1693"/>
                <a:gd name="T8" fmla="*/ 400 w 609"/>
                <a:gd name="T9" fmla="*/ 2 h 1693"/>
                <a:gd name="T10" fmla="*/ 436 w 609"/>
                <a:gd name="T11" fmla="*/ 2 h 1693"/>
                <a:gd name="T12" fmla="*/ 609 w 609"/>
                <a:gd name="T13" fmla="*/ 0 h 1693"/>
                <a:gd name="T14" fmla="*/ 0 60000 65536"/>
                <a:gd name="T15" fmla="*/ 0 60000 65536"/>
                <a:gd name="T16" fmla="*/ 0 60000 65536"/>
                <a:gd name="T17" fmla="*/ 0 60000 65536"/>
                <a:gd name="T18" fmla="*/ 0 60000 65536"/>
                <a:gd name="T19" fmla="*/ 0 60000 65536"/>
                <a:gd name="T20" fmla="*/ 0 60000 65536"/>
                <a:gd name="T21" fmla="*/ 0 w 609"/>
                <a:gd name="T22" fmla="*/ 0 h 1693"/>
                <a:gd name="T23" fmla="*/ 609 w 609"/>
                <a:gd name="T24" fmla="*/ 1693 h 16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1693">
                  <a:moveTo>
                    <a:pt x="0" y="1689"/>
                  </a:moveTo>
                  <a:cubicBezTo>
                    <a:pt x="46" y="1687"/>
                    <a:pt x="217" y="1693"/>
                    <a:pt x="276" y="1677"/>
                  </a:cubicBezTo>
                  <a:cubicBezTo>
                    <a:pt x="335" y="1661"/>
                    <a:pt x="338" y="1615"/>
                    <a:pt x="355" y="1591"/>
                  </a:cubicBezTo>
                  <a:cubicBezTo>
                    <a:pt x="372" y="1567"/>
                    <a:pt x="373" y="1555"/>
                    <a:pt x="380" y="1533"/>
                  </a:cubicBezTo>
                  <a:cubicBezTo>
                    <a:pt x="387" y="1511"/>
                    <a:pt x="391" y="1503"/>
                    <a:pt x="400" y="1457"/>
                  </a:cubicBezTo>
                  <a:cubicBezTo>
                    <a:pt x="409" y="1411"/>
                    <a:pt x="401" y="1498"/>
                    <a:pt x="436" y="1255"/>
                  </a:cubicBezTo>
                  <a:cubicBezTo>
                    <a:pt x="471" y="1012"/>
                    <a:pt x="580" y="209"/>
                    <a:pt x="609" y="0"/>
                  </a:cubicBezTo>
                </a:path>
              </a:pathLst>
            </a:custGeom>
            <a:noFill/>
            <a:ln w="38100">
              <a:solidFill>
                <a:schemeClr val="tx1"/>
              </a:solidFill>
              <a:round/>
              <a:headEnd type="none" w="sm" len="sm"/>
              <a:tailEnd type="none" w="sm" len="sm"/>
            </a:ln>
          </p:spPr>
          <p:txBody>
            <a:bodyPr wrap="none" lIns="90000" tIns="46800" rIns="90000" bIns="46800" anchor="ctr">
              <a:spAutoFit/>
            </a:bodyPr>
            <a:lstStyle/>
            <a:p>
              <a:endParaRPr lang="zh-CN" altLang="en-US"/>
            </a:p>
          </p:txBody>
        </p:sp>
        <p:sp>
          <p:nvSpPr>
            <p:cNvPr id="34917" name="Line 19"/>
            <p:cNvSpPr>
              <a:spLocks noChangeShapeType="1"/>
            </p:cNvSpPr>
            <p:nvPr/>
          </p:nvSpPr>
          <p:spPr bwMode="auto">
            <a:xfrm>
              <a:off x="2706" y="2066"/>
              <a:ext cx="0" cy="0"/>
            </a:xfrm>
            <a:prstGeom prst="line">
              <a:avLst/>
            </a:prstGeom>
            <a:noFill/>
            <a:ln w="38100">
              <a:solidFill>
                <a:srgbClr val="FFFF99"/>
              </a:solidFill>
              <a:round/>
              <a:headEnd type="none" w="sm" len="sm"/>
              <a:tailEnd type="none" w="sm" len="sm"/>
            </a:ln>
          </p:spPr>
          <p:txBody>
            <a:bodyPr wrap="none" lIns="90000" tIns="46800" rIns="90000" bIns="46800" anchor="ctr">
              <a:spAutoFit/>
            </a:bodyPr>
            <a:lstStyle/>
            <a:p>
              <a:endParaRPr lang="zh-CN" altLang="en-US"/>
            </a:p>
          </p:txBody>
        </p:sp>
        <p:sp>
          <p:nvSpPr>
            <p:cNvPr id="34918" name="Freeform 20"/>
            <p:cNvSpPr>
              <a:spLocks/>
            </p:cNvSpPr>
            <p:nvPr/>
          </p:nvSpPr>
          <p:spPr bwMode="auto">
            <a:xfrm>
              <a:off x="1554" y="2066"/>
              <a:ext cx="1152" cy="1065"/>
            </a:xfrm>
            <a:custGeom>
              <a:avLst/>
              <a:gdLst>
                <a:gd name="T0" fmla="*/ 1152 w 1152"/>
                <a:gd name="T1" fmla="*/ 0 h 1380"/>
                <a:gd name="T2" fmla="*/ 1086 w 1152"/>
                <a:gd name="T3" fmla="*/ 2 h 1380"/>
                <a:gd name="T4" fmla="*/ 966 w 1152"/>
                <a:gd name="T5" fmla="*/ 2 h 1380"/>
                <a:gd name="T6" fmla="*/ 558 w 1152"/>
                <a:gd name="T7" fmla="*/ 2 h 1380"/>
                <a:gd name="T8" fmla="*/ 258 w 1152"/>
                <a:gd name="T9" fmla="*/ 2 h 1380"/>
                <a:gd name="T10" fmla="*/ 162 w 1152"/>
                <a:gd name="T11" fmla="*/ 2 h 1380"/>
                <a:gd name="T12" fmla="*/ 114 w 1152"/>
                <a:gd name="T13" fmla="*/ 2 h 1380"/>
                <a:gd name="T14" fmla="*/ 0 w 1152"/>
                <a:gd name="T15" fmla="*/ 2 h 1380"/>
                <a:gd name="T16" fmla="*/ 0 60000 65536"/>
                <a:gd name="T17" fmla="*/ 0 60000 65536"/>
                <a:gd name="T18" fmla="*/ 0 60000 65536"/>
                <a:gd name="T19" fmla="*/ 0 60000 65536"/>
                <a:gd name="T20" fmla="*/ 0 60000 65536"/>
                <a:gd name="T21" fmla="*/ 0 60000 65536"/>
                <a:gd name="T22" fmla="*/ 0 60000 65536"/>
                <a:gd name="T23" fmla="*/ 0 60000 65536"/>
                <a:gd name="T24" fmla="*/ 0 w 1152"/>
                <a:gd name="T25" fmla="*/ 0 h 1380"/>
                <a:gd name="T26" fmla="*/ 1152 w 1152"/>
                <a:gd name="T27" fmla="*/ 1380 h 1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 h="1380">
                  <a:moveTo>
                    <a:pt x="1152" y="0"/>
                  </a:moveTo>
                  <a:cubicBezTo>
                    <a:pt x="1141" y="8"/>
                    <a:pt x="1117" y="38"/>
                    <a:pt x="1086" y="48"/>
                  </a:cubicBezTo>
                  <a:cubicBezTo>
                    <a:pt x="1055" y="58"/>
                    <a:pt x="1054" y="57"/>
                    <a:pt x="966" y="60"/>
                  </a:cubicBezTo>
                  <a:cubicBezTo>
                    <a:pt x="878" y="63"/>
                    <a:pt x="676" y="63"/>
                    <a:pt x="558" y="66"/>
                  </a:cubicBezTo>
                  <a:cubicBezTo>
                    <a:pt x="440" y="69"/>
                    <a:pt x="324" y="70"/>
                    <a:pt x="258" y="78"/>
                  </a:cubicBezTo>
                  <a:cubicBezTo>
                    <a:pt x="192" y="86"/>
                    <a:pt x="186" y="81"/>
                    <a:pt x="162" y="114"/>
                  </a:cubicBezTo>
                  <a:cubicBezTo>
                    <a:pt x="138" y="147"/>
                    <a:pt x="141" y="65"/>
                    <a:pt x="114" y="276"/>
                  </a:cubicBezTo>
                  <a:cubicBezTo>
                    <a:pt x="87" y="487"/>
                    <a:pt x="24" y="1150"/>
                    <a:pt x="0" y="1380"/>
                  </a:cubicBezTo>
                </a:path>
              </a:pathLst>
            </a:cu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34919" name="Text Box 21"/>
            <p:cNvSpPr txBox="1">
              <a:spLocks noChangeArrowheads="1"/>
            </p:cNvSpPr>
            <p:nvPr/>
          </p:nvSpPr>
          <p:spPr bwMode="auto">
            <a:xfrm>
              <a:off x="4002" y="1883"/>
              <a:ext cx="720" cy="331"/>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i="1">
                  <a:solidFill>
                    <a:srgbClr val="FF0000"/>
                  </a:solidFill>
                  <a:ea typeface="楷体_GB2312" pitchFamily="49" charset="-122"/>
                </a:rPr>
                <a:t>V </a:t>
              </a:r>
              <a:endParaRPr lang="en-US" altLang="zh-CN" sz="2800" b="1">
                <a:solidFill>
                  <a:srgbClr val="FF0000"/>
                </a:solidFill>
                <a:ea typeface="楷体_GB2312" pitchFamily="49" charset="-122"/>
              </a:endParaRPr>
            </a:p>
          </p:txBody>
        </p:sp>
        <p:sp>
          <p:nvSpPr>
            <p:cNvPr id="34920" name="Text Box 22"/>
            <p:cNvSpPr txBox="1">
              <a:spLocks noChangeArrowheads="1"/>
            </p:cNvSpPr>
            <p:nvPr/>
          </p:nvSpPr>
          <p:spPr bwMode="auto">
            <a:xfrm>
              <a:off x="2736" y="547"/>
              <a:ext cx="252"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i="1">
                  <a:solidFill>
                    <a:srgbClr val="FF0000"/>
                  </a:solidFill>
                  <a:ea typeface="楷体_GB2312" pitchFamily="49" charset="-122"/>
                </a:rPr>
                <a:t>I</a:t>
              </a:r>
              <a:endParaRPr lang="en-US" altLang="zh-CN" sz="2800" b="1">
                <a:solidFill>
                  <a:srgbClr val="FF0000"/>
                </a:solidFill>
                <a:ea typeface="楷体_GB2312" pitchFamily="49" charset="-122"/>
              </a:endParaRPr>
            </a:p>
          </p:txBody>
        </p:sp>
      </p:grpSp>
      <p:sp>
        <p:nvSpPr>
          <p:cNvPr id="65" name="Text Box 149"/>
          <p:cNvSpPr txBox="1">
            <a:spLocks noChangeArrowheads="1"/>
          </p:cNvSpPr>
          <p:nvPr/>
        </p:nvSpPr>
        <p:spPr bwMode="auto">
          <a:xfrm>
            <a:off x="0" y="2397125"/>
            <a:ext cx="4365625" cy="40005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rPr>
              <a:t>2.</a:t>
            </a:r>
            <a:r>
              <a:rPr lang="zh-CN" altLang="en-US" sz="2000" b="1">
                <a:solidFill>
                  <a:srgbClr val="FF0000"/>
                </a:solidFill>
              </a:rPr>
              <a:t> 含二极管的电路分析方法</a:t>
            </a:r>
          </a:p>
        </p:txBody>
      </p:sp>
      <p:sp>
        <p:nvSpPr>
          <p:cNvPr id="66" name="Rectangle 24"/>
          <p:cNvSpPr>
            <a:spLocks noChangeArrowheads="1"/>
          </p:cNvSpPr>
          <p:nvPr/>
        </p:nvSpPr>
        <p:spPr bwMode="auto">
          <a:xfrm>
            <a:off x="1555750" y="1722438"/>
            <a:ext cx="5476875" cy="709612"/>
          </a:xfrm>
          <a:prstGeom prst="rect">
            <a:avLst/>
          </a:prstGeom>
          <a:noFill/>
          <a:ln w="19050">
            <a:noFill/>
            <a:miter lim="800000"/>
            <a:headEnd/>
            <a:tailEnd/>
          </a:ln>
        </p:spPr>
        <p:txBody>
          <a:bodyPr lIns="90000" tIns="46800" rIns="90000" bIns="46800" anchor="ctr">
            <a:spAutoFit/>
          </a:bodyPr>
          <a:lstStyle/>
          <a:p>
            <a:pPr algn="just"/>
            <a:r>
              <a:rPr lang="zh-CN" altLang="en-US" sz="2000" b="1"/>
              <a:t>最大整流电流、反向饱和电流、最高反向工作电压和反向击穿电压</a:t>
            </a:r>
          </a:p>
        </p:txBody>
      </p:sp>
      <p:sp>
        <p:nvSpPr>
          <p:cNvPr id="73" name="Text Box 14"/>
          <p:cNvSpPr txBox="1">
            <a:spLocks noChangeArrowheads="1"/>
          </p:cNvSpPr>
          <p:nvPr/>
        </p:nvSpPr>
        <p:spPr bwMode="auto">
          <a:xfrm>
            <a:off x="2786063" y="2714625"/>
            <a:ext cx="4852987" cy="709613"/>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仅含有一个二极管的电路，且已知二极管特性曲线</a:t>
            </a:r>
          </a:p>
        </p:txBody>
      </p:sp>
      <p:sp>
        <p:nvSpPr>
          <p:cNvPr id="74" name="Text Box 150"/>
          <p:cNvSpPr txBox="1">
            <a:spLocks noChangeArrowheads="1"/>
          </p:cNvSpPr>
          <p:nvPr/>
        </p:nvSpPr>
        <p:spPr bwMode="auto">
          <a:xfrm>
            <a:off x="0" y="3389313"/>
            <a:ext cx="1868488" cy="400050"/>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rPr>
              <a:t>分析方法</a:t>
            </a:r>
          </a:p>
        </p:txBody>
      </p:sp>
      <p:sp>
        <p:nvSpPr>
          <p:cNvPr id="75" name="Text Box 149"/>
          <p:cNvSpPr txBox="1">
            <a:spLocks noChangeArrowheads="1"/>
          </p:cNvSpPr>
          <p:nvPr/>
        </p:nvSpPr>
        <p:spPr bwMode="auto">
          <a:xfrm>
            <a:off x="1635125" y="2794000"/>
            <a:ext cx="2047875" cy="400050"/>
          </a:xfrm>
          <a:prstGeom prst="rect">
            <a:avLst/>
          </a:prstGeom>
          <a:noFill/>
          <a:ln w="9525">
            <a:noFill/>
            <a:miter lim="800000"/>
            <a:headEnd/>
            <a:tailEnd/>
          </a:ln>
        </p:spPr>
        <p:txBody>
          <a:bodyPr>
            <a:spAutoFit/>
          </a:bodyPr>
          <a:lstStyle/>
          <a:p>
            <a:pPr>
              <a:spcBef>
                <a:spcPct val="50000"/>
              </a:spcBef>
            </a:pPr>
            <a:r>
              <a:rPr lang="zh-CN" altLang="en-US" sz="2000" b="1"/>
              <a:t>图解法</a:t>
            </a:r>
          </a:p>
        </p:txBody>
      </p:sp>
      <p:sp>
        <p:nvSpPr>
          <p:cNvPr id="76" name="Text Box 149"/>
          <p:cNvSpPr txBox="1">
            <a:spLocks noChangeArrowheads="1"/>
          </p:cNvSpPr>
          <p:nvPr/>
        </p:nvSpPr>
        <p:spPr bwMode="auto">
          <a:xfrm>
            <a:off x="1508125" y="4060825"/>
            <a:ext cx="1714500" cy="400050"/>
          </a:xfrm>
          <a:prstGeom prst="rect">
            <a:avLst/>
          </a:prstGeom>
          <a:noFill/>
          <a:ln w="9525">
            <a:noFill/>
            <a:miter lim="800000"/>
            <a:headEnd/>
            <a:tailEnd/>
          </a:ln>
        </p:spPr>
        <p:txBody>
          <a:bodyPr>
            <a:spAutoFit/>
          </a:bodyPr>
          <a:lstStyle/>
          <a:p>
            <a:pPr>
              <a:spcBef>
                <a:spcPct val="50000"/>
              </a:spcBef>
            </a:pPr>
            <a:r>
              <a:rPr lang="zh-CN" altLang="en-US" sz="2000" b="1"/>
              <a:t>简化模型</a:t>
            </a:r>
          </a:p>
        </p:txBody>
      </p:sp>
      <p:sp>
        <p:nvSpPr>
          <p:cNvPr id="77" name="Text Box 14"/>
          <p:cNvSpPr txBox="1">
            <a:spLocks noChangeArrowheads="1"/>
          </p:cNvSpPr>
          <p:nvPr/>
        </p:nvSpPr>
        <p:spPr bwMode="auto">
          <a:xfrm>
            <a:off x="2944813" y="3468688"/>
            <a:ext cx="2381250" cy="401637"/>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大信号模型</a:t>
            </a:r>
          </a:p>
        </p:txBody>
      </p:sp>
      <p:graphicFrame>
        <p:nvGraphicFramePr>
          <p:cNvPr id="3" name="对象 17"/>
          <p:cNvGraphicFramePr>
            <a:graphicFrameLocks noChangeAspect="1"/>
          </p:cNvGraphicFramePr>
          <p:nvPr/>
        </p:nvGraphicFramePr>
        <p:xfrm>
          <a:off x="1079500" y="2635250"/>
          <a:ext cx="1282700" cy="1905000"/>
        </p:xfrm>
        <a:graphic>
          <a:graphicData uri="http://schemas.openxmlformats.org/presentationml/2006/ole">
            <p:oleObj spid="_x0000_s365574" name="Equation" r:id="rId10" imgW="131400" imgH="204840" progId="Equation.DSMT4">
              <p:embed/>
            </p:oleObj>
          </a:graphicData>
        </a:graphic>
      </p:graphicFrame>
      <p:sp>
        <p:nvSpPr>
          <p:cNvPr id="78" name="Text Box 14"/>
          <p:cNvSpPr txBox="1">
            <a:spLocks noChangeArrowheads="1"/>
          </p:cNvSpPr>
          <p:nvPr/>
        </p:nvSpPr>
        <p:spPr bwMode="auto">
          <a:xfrm>
            <a:off x="2984500" y="4341813"/>
            <a:ext cx="2381250" cy="401637"/>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小信号模型</a:t>
            </a:r>
          </a:p>
        </p:txBody>
      </p:sp>
      <p:graphicFrame>
        <p:nvGraphicFramePr>
          <p:cNvPr id="6" name="对象 17"/>
          <p:cNvGraphicFramePr>
            <a:graphicFrameLocks noChangeAspect="1"/>
          </p:cNvGraphicFramePr>
          <p:nvPr/>
        </p:nvGraphicFramePr>
        <p:xfrm>
          <a:off x="4375150" y="2952750"/>
          <a:ext cx="1014413" cy="1508125"/>
        </p:xfrm>
        <a:graphic>
          <a:graphicData uri="http://schemas.openxmlformats.org/presentationml/2006/ole">
            <p:oleObj spid="_x0000_s365575" name="Equation" r:id="rId11" imgW="131400" imgH="204840" progId="Equation.DSMT4">
              <p:embed/>
            </p:oleObj>
          </a:graphicData>
        </a:graphic>
      </p:graphicFrame>
      <p:graphicFrame>
        <p:nvGraphicFramePr>
          <p:cNvPr id="15" name="对象 17"/>
          <p:cNvGraphicFramePr>
            <a:graphicFrameLocks noChangeAspect="1"/>
          </p:cNvGraphicFramePr>
          <p:nvPr/>
        </p:nvGraphicFramePr>
        <p:xfrm>
          <a:off x="2587625" y="3389313"/>
          <a:ext cx="950913" cy="1412875"/>
        </p:xfrm>
        <a:graphic>
          <a:graphicData uri="http://schemas.openxmlformats.org/presentationml/2006/ole">
            <p:oleObj spid="_x0000_s365576" name="Equation" r:id="rId12" imgW="131400" imgH="204840" progId="Equation.DSMT4">
              <p:embed/>
            </p:oleObj>
          </a:graphicData>
        </a:graphic>
      </p:graphicFrame>
      <p:sp>
        <p:nvSpPr>
          <p:cNvPr id="79" name="Text Box 14"/>
          <p:cNvSpPr txBox="1">
            <a:spLocks noChangeArrowheads="1"/>
          </p:cNvSpPr>
          <p:nvPr/>
        </p:nvSpPr>
        <p:spPr bwMode="auto">
          <a:xfrm>
            <a:off x="4929188" y="3111500"/>
            <a:ext cx="1627187" cy="401638"/>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理想模型</a:t>
            </a:r>
          </a:p>
        </p:txBody>
      </p:sp>
      <p:sp>
        <p:nvSpPr>
          <p:cNvPr id="80" name="Text Box 14"/>
          <p:cNvSpPr txBox="1">
            <a:spLocks noChangeArrowheads="1"/>
          </p:cNvSpPr>
          <p:nvPr/>
        </p:nvSpPr>
        <p:spPr bwMode="auto">
          <a:xfrm>
            <a:off x="4889500" y="3548063"/>
            <a:ext cx="1627188" cy="401637"/>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恒压降模型</a:t>
            </a:r>
          </a:p>
        </p:txBody>
      </p:sp>
      <p:sp>
        <p:nvSpPr>
          <p:cNvPr id="81" name="Text Box 14"/>
          <p:cNvSpPr txBox="1">
            <a:spLocks noChangeArrowheads="1"/>
          </p:cNvSpPr>
          <p:nvPr/>
        </p:nvSpPr>
        <p:spPr bwMode="auto">
          <a:xfrm>
            <a:off x="4929188" y="3984625"/>
            <a:ext cx="1627187" cy="401638"/>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折线模型</a:t>
            </a:r>
          </a:p>
        </p:txBody>
      </p:sp>
      <p:grpSp>
        <p:nvGrpSpPr>
          <p:cNvPr id="7" name="Group 63"/>
          <p:cNvGrpSpPr>
            <a:grpSpLocks/>
          </p:cNvGrpSpPr>
          <p:nvPr/>
        </p:nvGrpSpPr>
        <p:grpSpPr bwMode="auto">
          <a:xfrm>
            <a:off x="285750" y="4699000"/>
            <a:ext cx="1389063" cy="1150938"/>
            <a:chOff x="2169" y="1601"/>
            <a:chExt cx="1026" cy="909"/>
          </a:xfrm>
        </p:grpSpPr>
        <p:grpSp>
          <p:nvGrpSpPr>
            <p:cNvPr id="8" name="Group 40"/>
            <p:cNvGrpSpPr>
              <a:grpSpLocks/>
            </p:cNvGrpSpPr>
            <p:nvPr/>
          </p:nvGrpSpPr>
          <p:grpSpPr bwMode="auto">
            <a:xfrm>
              <a:off x="2169" y="1855"/>
              <a:ext cx="1026" cy="304"/>
              <a:chOff x="2591" y="1855"/>
              <a:chExt cx="1026" cy="304"/>
            </a:xfrm>
          </p:grpSpPr>
          <p:sp>
            <p:nvSpPr>
              <p:cNvPr id="34907" name="Oval 31"/>
              <p:cNvSpPr>
                <a:spLocks noChangeArrowheads="1"/>
              </p:cNvSpPr>
              <p:nvPr/>
            </p:nvSpPr>
            <p:spPr bwMode="auto">
              <a:xfrm>
                <a:off x="2591" y="19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908" name="Oval 32"/>
              <p:cNvSpPr>
                <a:spLocks noChangeArrowheads="1"/>
              </p:cNvSpPr>
              <p:nvPr/>
            </p:nvSpPr>
            <p:spPr bwMode="auto">
              <a:xfrm>
                <a:off x="3549" y="19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909" name="Line 33"/>
              <p:cNvSpPr>
                <a:spLocks noChangeShapeType="1"/>
              </p:cNvSpPr>
              <p:nvPr/>
            </p:nvSpPr>
            <p:spPr bwMode="auto">
              <a:xfrm rot="5400000">
                <a:off x="3109" y="1550"/>
                <a:ext cx="0" cy="915"/>
              </a:xfrm>
              <a:prstGeom prst="line">
                <a:avLst/>
              </a:prstGeom>
              <a:noFill/>
              <a:ln w="25400">
                <a:solidFill>
                  <a:schemeClr val="tx1"/>
                </a:solidFill>
                <a:round/>
                <a:headEnd/>
                <a:tailEnd/>
              </a:ln>
            </p:spPr>
            <p:txBody>
              <a:bodyPr/>
              <a:lstStyle/>
              <a:p>
                <a:endParaRPr lang="zh-CN" altLang="en-US"/>
              </a:p>
            </p:txBody>
          </p:sp>
          <p:grpSp>
            <p:nvGrpSpPr>
              <p:cNvPr id="9" name="Group 34"/>
              <p:cNvGrpSpPr>
                <a:grpSpLocks/>
              </p:cNvGrpSpPr>
              <p:nvPr/>
            </p:nvGrpSpPr>
            <p:grpSpPr bwMode="auto">
              <a:xfrm rot="-5400000">
                <a:off x="2931" y="1905"/>
                <a:ext cx="304" cy="204"/>
                <a:chOff x="5065" y="1931"/>
                <a:chExt cx="304" cy="204"/>
              </a:xfrm>
            </p:grpSpPr>
            <p:sp>
              <p:nvSpPr>
                <p:cNvPr id="34911" name="AutoShape 35"/>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4912" name="Line 36"/>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4913" name="Line 37"/>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pSp>
        <p:graphicFrame>
          <p:nvGraphicFramePr>
            <p:cNvPr id="34836" name="Object 42"/>
            <p:cNvGraphicFramePr>
              <a:graphicFrameLocks noChangeAspect="1"/>
            </p:cNvGraphicFramePr>
            <p:nvPr/>
          </p:nvGraphicFramePr>
          <p:xfrm>
            <a:off x="2575" y="2262"/>
            <a:ext cx="187" cy="248"/>
          </p:xfrm>
          <a:graphic>
            <a:graphicData uri="http://schemas.openxmlformats.org/presentationml/2006/ole">
              <p:oleObj spid="_x0000_s365577" name="公式" r:id="rId13" imgW="164885" imgH="215619" progId="Equation.3">
                <p:embed/>
              </p:oleObj>
            </a:graphicData>
          </a:graphic>
        </p:graphicFrame>
        <p:graphicFrame>
          <p:nvGraphicFramePr>
            <p:cNvPr id="34837" name="Object 44"/>
            <p:cNvGraphicFramePr>
              <a:graphicFrameLocks noChangeAspect="1"/>
            </p:cNvGraphicFramePr>
            <p:nvPr/>
          </p:nvGraphicFramePr>
          <p:xfrm>
            <a:off x="2397" y="1729"/>
            <a:ext cx="102" cy="101"/>
          </p:xfrm>
          <a:graphic>
            <a:graphicData uri="http://schemas.openxmlformats.org/presentationml/2006/ole">
              <p:oleObj spid="_x0000_s365578" name="公式" r:id="rId14" imgW="139700" imgH="139700" progId="Equation.3">
                <p:embed/>
              </p:oleObj>
            </a:graphicData>
          </a:graphic>
        </p:graphicFrame>
        <p:graphicFrame>
          <p:nvGraphicFramePr>
            <p:cNvPr id="34838" name="Object 45"/>
            <p:cNvGraphicFramePr>
              <a:graphicFrameLocks noChangeAspect="1"/>
            </p:cNvGraphicFramePr>
            <p:nvPr/>
          </p:nvGraphicFramePr>
          <p:xfrm>
            <a:off x="2859" y="1737"/>
            <a:ext cx="173" cy="93"/>
          </p:xfrm>
          <a:graphic>
            <a:graphicData uri="http://schemas.openxmlformats.org/presentationml/2006/ole">
              <p:oleObj spid="_x0000_s365579" name="公式" r:id="rId15" imgW="139518" imgH="76101" progId="Equation.3">
                <p:embed/>
              </p:oleObj>
            </a:graphicData>
          </a:graphic>
        </p:graphicFrame>
        <p:graphicFrame>
          <p:nvGraphicFramePr>
            <p:cNvPr id="34839" name="Object 46"/>
            <p:cNvGraphicFramePr>
              <a:graphicFrameLocks noChangeAspect="1"/>
            </p:cNvGraphicFramePr>
            <p:nvPr/>
          </p:nvGraphicFramePr>
          <p:xfrm>
            <a:off x="2590" y="1601"/>
            <a:ext cx="214" cy="240"/>
          </p:xfrm>
          <a:graphic>
            <a:graphicData uri="http://schemas.openxmlformats.org/presentationml/2006/ole">
              <p:oleObj spid="_x0000_s365580" name="公式" r:id="rId16" imgW="190335" imgH="215713" progId="Equation.3">
                <p:embed/>
              </p:oleObj>
            </a:graphicData>
          </a:graphic>
        </p:graphicFrame>
        <p:sp>
          <p:nvSpPr>
            <p:cNvPr id="34906" name="Line 47"/>
            <p:cNvSpPr>
              <a:spLocks noChangeShapeType="1"/>
            </p:cNvSpPr>
            <p:nvPr/>
          </p:nvSpPr>
          <p:spPr bwMode="auto">
            <a:xfrm>
              <a:off x="2474" y="2236"/>
              <a:ext cx="406" cy="0"/>
            </a:xfrm>
            <a:prstGeom prst="line">
              <a:avLst/>
            </a:prstGeom>
            <a:noFill/>
            <a:ln w="12700">
              <a:solidFill>
                <a:schemeClr val="tx1"/>
              </a:solidFill>
              <a:round/>
              <a:headEnd/>
              <a:tailEnd type="triangle" w="med" len="med"/>
            </a:ln>
          </p:spPr>
          <p:txBody>
            <a:bodyPr/>
            <a:lstStyle/>
            <a:p>
              <a:endParaRPr lang="zh-CN" altLang="en-US"/>
            </a:p>
          </p:txBody>
        </p:sp>
      </p:grpSp>
      <p:grpSp>
        <p:nvGrpSpPr>
          <p:cNvPr id="10" name="Group 61"/>
          <p:cNvGrpSpPr>
            <a:grpSpLocks/>
          </p:cNvGrpSpPr>
          <p:nvPr/>
        </p:nvGrpSpPr>
        <p:grpSpPr bwMode="auto">
          <a:xfrm>
            <a:off x="2111375" y="4778375"/>
            <a:ext cx="1865313" cy="1031875"/>
            <a:chOff x="3769" y="1118"/>
            <a:chExt cx="1448" cy="909"/>
          </a:xfrm>
        </p:grpSpPr>
        <p:sp>
          <p:nvSpPr>
            <p:cNvPr id="34893" name="Oval 24"/>
            <p:cNvSpPr>
              <a:spLocks noChangeArrowheads="1"/>
            </p:cNvSpPr>
            <p:nvPr/>
          </p:nvSpPr>
          <p:spPr bwMode="auto">
            <a:xfrm>
              <a:off x="3784" y="1491"/>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94" name="Oval 25"/>
            <p:cNvSpPr>
              <a:spLocks noChangeArrowheads="1"/>
            </p:cNvSpPr>
            <p:nvPr/>
          </p:nvSpPr>
          <p:spPr bwMode="auto">
            <a:xfrm>
              <a:off x="5098" y="1491"/>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95" name="Line 26"/>
            <p:cNvSpPr>
              <a:spLocks noChangeShapeType="1"/>
            </p:cNvSpPr>
            <p:nvPr/>
          </p:nvSpPr>
          <p:spPr bwMode="auto">
            <a:xfrm rot="5400000">
              <a:off x="4302" y="1067"/>
              <a:ext cx="0" cy="915"/>
            </a:xfrm>
            <a:prstGeom prst="line">
              <a:avLst/>
            </a:prstGeom>
            <a:noFill/>
            <a:ln w="25400">
              <a:solidFill>
                <a:schemeClr val="tx1"/>
              </a:solidFill>
              <a:round/>
              <a:headEnd/>
              <a:tailEnd/>
            </a:ln>
          </p:spPr>
          <p:txBody>
            <a:bodyPr/>
            <a:lstStyle/>
            <a:p>
              <a:endParaRPr lang="zh-CN" altLang="en-US"/>
            </a:p>
          </p:txBody>
        </p:sp>
        <p:grpSp>
          <p:nvGrpSpPr>
            <p:cNvPr id="11" name="Group 27"/>
            <p:cNvGrpSpPr>
              <a:grpSpLocks/>
            </p:cNvGrpSpPr>
            <p:nvPr/>
          </p:nvGrpSpPr>
          <p:grpSpPr bwMode="auto">
            <a:xfrm rot="-5400000">
              <a:off x="4124" y="1422"/>
              <a:ext cx="304" cy="204"/>
              <a:chOff x="5065" y="1931"/>
              <a:chExt cx="304" cy="204"/>
            </a:xfrm>
          </p:grpSpPr>
          <p:sp>
            <p:nvSpPr>
              <p:cNvPr id="34902" name="AutoShape 28"/>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4903" name="Line 29"/>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4904" name="Line 30"/>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4831" name="Object 31"/>
            <p:cNvGraphicFramePr>
              <a:graphicFrameLocks noChangeAspect="1"/>
            </p:cNvGraphicFramePr>
            <p:nvPr/>
          </p:nvGraphicFramePr>
          <p:xfrm>
            <a:off x="4190" y="1779"/>
            <a:ext cx="187" cy="248"/>
          </p:xfrm>
          <a:graphic>
            <a:graphicData uri="http://schemas.openxmlformats.org/presentationml/2006/ole">
              <p:oleObj spid="_x0000_s365581" name="公式" r:id="rId17" imgW="164885" imgH="215619" progId="Equation.3">
                <p:embed/>
              </p:oleObj>
            </a:graphicData>
          </a:graphic>
        </p:graphicFrame>
        <p:graphicFrame>
          <p:nvGraphicFramePr>
            <p:cNvPr id="34832" name="Object 32"/>
            <p:cNvGraphicFramePr>
              <a:graphicFrameLocks noChangeAspect="1"/>
            </p:cNvGraphicFramePr>
            <p:nvPr/>
          </p:nvGraphicFramePr>
          <p:xfrm>
            <a:off x="3769" y="1322"/>
            <a:ext cx="102" cy="101"/>
          </p:xfrm>
          <a:graphic>
            <a:graphicData uri="http://schemas.openxmlformats.org/presentationml/2006/ole">
              <p:oleObj spid="_x0000_s365582" name="公式" r:id="rId18" imgW="139700" imgH="139700" progId="Equation.3">
                <p:embed/>
              </p:oleObj>
            </a:graphicData>
          </a:graphic>
        </p:graphicFrame>
        <p:graphicFrame>
          <p:nvGraphicFramePr>
            <p:cNvPr id="34833" name="Object 33"/>
            <p:cNvGraphicFramePr>
              <a:graphicFrameLocks noChangeAspect="1"/>
            </p:cNvGraphicFramePr>
            <p:nvPr/>
          </p:nvGraphicFramePr>
          <p:xfrm>
            <a:off x="5044" y="1347"/>
            <a:ext cx="173" cy="93"/>
          </p:xfrm>
          <a:graphic>
            <a:graphicData uri="http://schemas.openxmlformats.org/presentationml/2006/ole">
              <p:oleObj spid="_x0000_s365583" name="公式" r:id="rId19" imgW="139518" imgH="76101" progId="Equation.3">
                <p:embed/>
              </p:oleObj>
            </a:graphicData>
          </a:graphic>
        </p:graphicFrame>
        <p:graphicFrame>
          <p:nvGraphicFramePr>
            <p:cNvPr id="34834" name="Object 34"/>
            <p:cNvGraphicFramePr>
              <a:graphicFrameLocks noChangeAspect="1"/>
            </p:cNvGraphicFramePr>
            <p:nvPr/>
          </p:nvGraphicFramePr>
          <p:xfrm>
            <a:off x="4175" y="1118"/>
            <a:ext cx="214" cy="240"/>
          </p:xfrm>
          <a:graphic>
            <a:graphicData uri="http://schemas.openxmlformats.org/presentationml/2006/ole">
              <p:oleObj spid="_x0000_s365584" name="公式" r:id="rId20" imgW="190335" imgH="215713" progId="Equation.3">
                <p:embed/>
              </p:oleObj>
            </a:graphicData>
          </a:graphic>
        </p:graphicFrame>
        <p:sp>
          <p:nvSpPr>
            <p:cNvPr id="34897" name="Line 35"/>
            <p:cNvSpPr>
              <a:spLocks noChangeShapeType="1"/>
            </p:cNvSpPr>
            <p:nvPr/>
          </p:nvSpPr>
          <p:spPr bwMode="auto">
            <a:xfrm>
              <a:off x="4089" y="1753"/>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12" name="Group 44"/>
            <p:cNvGrpSpPr>
              <a:grpSpLocks/>
            </p:cNvGrpSpPr>
            <p:nvPr/>
          </p:nvGrpSpPr>
          <p:grpSpPr bwMode="auto">
            <a:xfrm rot="-5400000">
              <a:off x="4661" y="1476"/>
              <a:ext cx="304" cy="102"/>
              <a:chOff x="112" y="3074"/>
              <a:chExt cx="304" cy="102"/>
            </a:xfrm>
          </p:grpSpPr>
          <p:sp>
            <p:nvSpPr>
              <p:cNvPr id="34900" name="Line 45"/>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4901" name="Line 46"/>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4899" name="Line 59"/>
            <p:cNvSpPr>
              <a:spLocks noChangeShapeType="1"/>
            </p:cNvSpPr>
            <p:nvPr/>
          </p:nvSpPr>
          <p:spPr bwMode="auto">
            <a:xfrm>
              <a:off x="4861" y="1525"/>
              <a:ext cx="229" cy="0"/>
            </a:xfrm>
            <a:prstGeom prst="line">
              <a:avLst/>
            </a:prstGeom>
            <a:noFill/>
            <a:ln w="25400">
              <a:solidFill>
                <a:schemeClr val="tx1"/>
              </a:solidFill>
              <a:round/>
              <a:headEnd/>
              <a:tailEnd/>
            </a:ln>
          </p:spPr>
          <p:txBody>
            <a:bodyPr/>
            <a:lstStyle/>
            <a:p>
              <a:endParaRPr lang="zh-CN" altLang="en-US"/>
            </a:p>
          </p:txBody>
        </p:sp>
        <p:graphicFrame>
          <p:nvGraphicFramePr>
            <p:cNvPr id="34835" name="Object 60"/>
            <p:cNvGraphicFramePr>
              <a:graphicFrameLocks noChangeAspect="1"/>
            </p:cNvGraphicFramePr>
            <p:nvPr/>
          </p:nvGraphicFramePr>
          <p:xfrm>
            <a:off x="4615" y="1150"/>
            <a:ext cx="399" cy="197"/>
          </p:xfrm>
          <a:graphic>
            <a:graphicData uri="http://schemas.openxmlformats.org/presentationml/2006/ole">
              <p:oleObj spid="_x0000_s365585" name="公式" r:id="rId21" imgW="355138" imgH="177569" progId="Equation.3">
                <p:embed/>
              </p:oleObj>
            </a:graphicData>
          </a:graphic>
        </p:graphicFrame>
      </p:grpSp>
      <p:grpSp>
        <p:nvGrpSpPr>
          <p:cNvPr id="13" name="Group 66"/>
          <p:cNvGrpSpPr>
            <a:grpSpLocks/>
          </p:cNvGrpSpPr>
          <p:nvPr/>
        </p:nvGrpSpPr>
        <p:grpSpPr bwMode="auto">
          <a:xfrm>
            <a:off x="246063" y="5627688"/>
            <a:ext cx="2468562" cy="1230312"/>
            <a:chOff x="3617" y="1169"/>
            <a:chExt cx="1930" cy="1016"/>
          </a:xfrm>
        </p:grpSpPr>
        <p:sp>
          <p:nvSpPr>
            <p:cNvPr id="34879" name="Oval 23"/>
            <p:cNvSpPr>
              <a:spLocks noChangeArrowheads="1"/>
            </p:cNvSpPr>
            <p:nvPr/>
          </p:nvSpPr>
          <p:spPr bwMode="auto">
            <a:xfrm>
              <a:off x="3632" y="1649"/>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80" name="Oval 24"/>
            <p:cNvSpPr>
              <a:spLocks noChangeArrowheads="1"/>
            </p:cNvSpPr>
            <p:nvPr/>
          </p:nvSpPr>
          <p:spPr bwMode="auto">
            <a:xfrm>
              <a:off x="5428" y="1640"/>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81" name="Line 25"/>
            <p:cNvSpPr>
              <a:spLocks noChangeShapeType="1"/>
            </p:cNvSpPr>
            <p:nvPr/>
          </p:nvSpPr>
          <p:spPr bwMode="auto">
            <a:xfrm rot="5400000">
              <a:off x="4150" y="1225"/>
              <a:ext cx="0" cy="915"/>
            </a:xfrm>
            <a:prstGeom prst="line">
              <a:avLst/>
            </a:prstGeom>
            <a:noFill/>
            <a:ln w="25400">
              <a:solidFill>
                <a:schemeClr val="tx1"/>
              </a:solidFill>
              <a:round/>
              <a:headEnd/>
              <a:tailEnd/>
            </a:ln>
          </p:spPr>
          <p:txBody>
            <a:bodyPr/>
            <a:lstStyle/>
            <a:p>
              <a:endParaRPr lang="zh-CN" altLang="en-US"/>
            </a:p>
          </p:txBody>
        </p:sp>
        <p:grpSp>
          <p:nvGrpSpPr>
            <p:cNvPr id="14" name="Group 26"/>
            <p:cNvGrpSpPr>
              <a:grpSpLocks/>
            </p:cNvGrpSpPr>
            <p:nvPr/>
          </p:nvGrpSpPr>
          <p:grpSpPr bwMode="auto">
            <a:xfrm rot="-5400000">
              <a:off x="3972" y="1580"/>
              <a:ext cx="304" cy="204"/>
              <a:chOff x="5065" y="1931"/>
              <a:chExt cx="304" cy="204"/>
            </a:xfrm>
          </p:grpSpPr>
          <p:sp>
            <p:nvSpPr>
              <p:cNvPr id="34890" name="AutoShape 27"/>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4891" name="Line 28"/>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4892" name="Line 29"/>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4825" name="Object 30"/>
            <p:cNvGraphicFramePr>
              <a:graphicFrameLocks noChangeAspect="1"/>
            </p:cNvGraphicFramePr>
            <p:nvPr/>
          </p:nvGraphicFramePr>
          <p:xfrm>
            <a:off x="4038" y="1937"/>
            <a:ext cx="187" cy="248"/>
          </p:xfrm>
          <a:graphic>
            <a:graphicData uri="http://schemas.openxmlformats.org/presentationml/2006/ole">
              <p:oleObj spid="_x0000_s365586" name="公式" r:id="rId22" imgW="164885" imgH="215619" progId="Equation.3">
                <p:embed/>
              </p:oleObj>
            </a:graphicData>
          </a:graphic>
        </p:graphicFrame>
        <p:graphicFrame>
          <p:nvGraphicFramePr>
            <p:cNvPr id="34826" name="Object 31"/>
            <p:cNvGraphicFramePr>
              <a:graphicFrameLocks noChangeAspect="1"/>
            </p:cNvGraphicFramePr>
            <p:nvPr/>
          </p:nvGraphicFramePr>
          <p:xfrm>
            <a:off x="3617" y="1480"/>
            <a:ext cx="102" cy="101"/>
          </p:xfrm>
          <a:graphic>
            <a:graphicData uri="http://schemas.openxmlformats.org/presentationml/2006/ole">
              <p:oleObj spid="_x0000_s365587" name="公式" r:id="rId23" imgW="139700" imgH="139700" progId="Equation.3">
                <p:embed/>
              </p:oleObj>
            </a:graphicData>
          </a:graphic>
        </p:graphicFrame>
        <p:graphicFrame>
          <p:nvGraphicFramePr>
            <p:cNvPr id="34827" name="Object 32"/>
            <p:cNvGraphicFramePr>
              <a:graphicFrameLocks noChangeAspect="1"/>
            </p:cNvGraphicFramePr>
            <p:nvPr/>
          </p:nvGraphicFramePr>
          <p:xfrm>
            <a:off x="5374" y="1496"/>
            <a:ext cx="173" cy="93"/>
          </p:xfrm>
          <a:graphic>
            <a:graphicData uri="http://schemas.openxmlformats.org/presentationml/2006/ole">
              <p:oleObj spid="_x0000_s365588" name="公式" r:id="rId24" imgW="139518" imgH="76101" progId="Equation.3">
                <p:embed/>
              </p:oleObj>
            </a:graphicData>
          </a:graphic>
        </p:graphicFrame>
        <p:graphicFrame>
          <p:nvGraphicFramePr>
            <p:cNvPr id="34828" name="Object 33"/>
            <p:cNvGraphicFramePr>
              <a:graphicFrameLocks noChangeAspect="1"/>
            </p:cNvGraphicFramePr>
            <p:nvPr/>
          </p:nvGraphicFramePr>
          <p:xfrm>
            <a:off x="4469" y="1169"/>
            <a:ext cx="214" cy="240"/>
          </p:xfrm>
          <a:graphic>
            <a:graphicData uri="http://schemas.openxmlformats.org/presentationml/2006/ole">
              <p:oleObj spid="_x0000_s365589" name="公式" r:id="rId25" imgW="190335" imgH="215713" progId="Equation.3">
                <p:embed/>
              </p:oleObj>
            </a:graphicData>
          </a:graphic>
        </p:graphicFrame>
        <p:sp>
          <p:nvSpPr>
            <p:cNvPr id="34883" name="Line 34"/>
            <p:cNvSpPr>
              <a:spLocks noChangeShapeType="1"/>
            </p:cNvSpPr>
            <p:nvPr/>
          </p:nvSpPr>
          <p:spPr bwMode="auto">
            <a:xfrm>
              <a:off x="3937" y="1911"/>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16" name="Group 35"/>
            <p:cNvGrpSpPr>
              <a:grpSpLocks/>
            </p:cNvGrpSpPr>
            <p:nvPr/>
          </p:nvGrpSpPr>
          <p:grpSpPr bwMode="auto">
            <a:xfrm rot="-5400000">
              <a:off x="4509" y="1634"/>
              <a:ext cx="304" cy="102"/>
              <a:chOff x="112" y="3074"/>
              <a:chExt cx="304" cy="102"/>
            </a:xfrm>
          </p:grpSpPr>
          <p:sp>
            <p:nvSpPr>
              <p:cNvPr id="34888" name="Line 3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4889" name="Line 3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4885" name="Line 38"/>
            <p:cNvSpPr>
              <a:spLocks noChangeShapeType="1"/>
            </p:cNvSpPr>
            <p:nvPr/>
          </p:nvSpPr>
          <p:spPr bwMode="auto">
            <a:xfrm>
              <a:off x="4709" y="1683"/>
              <a:ext cx="229" cy="0"/>
            </a:xfrm>
            <a:prstGeom prst="line">
              <a:avLst/>
            </a:prstGeom>
            <a:noFill/>
            <a:ln w="25400">
              <a:solidFill>
                <a:schemeClr val="tx1"/>
              </a:solidFill>
              <a:round/>
              <a:headEnd/>
              <a:tailEnd/>
            </a:ln>
          </p:spPr>
          <p:txBody>
            <a:bodyPr/>
            <a:lstStyle/>
            <a:p>
              <a:endParaRPr lang="zh-CN" altLang="en-US"/>
            </a:p>
          </p:txBody>
        </p:sp>
        <p:graphicFrame>
          <p:nvGraphicFramePr>
            <p:cNvPr id="34829" name="Object 39"/>
            <p:cNvGraphicFramePr>
              <a:graphicFrameLocks noChangeAspect="1"/>
            </p:cNvGraphicFramePr>
            <p:nvPr/>
          </p:nvGraphicFramePr>
          <p:xfrm>
            <a:off x="4549" y="1804"/>
            <a:ext cx="242" cy="253"/>
          </p:xfrm>
          <a:graphic>
            <a:graphicData uri="http://schemas.openxmlformats.org/presentationml/2006/ole">
              <p:oleObj spid="_x0000_s365590" name="公式" r:id="rId26" imgW="215806" imgH="228501" progId="Equation.3">
                <p:embed/>
              </p:oleObj>
            </a:graphicData>
          </a:graphic>
        </p:graphicFrame>
        <p:sp>
          <p:nvSpPr>
            <p:cNvPr id="34886" name="Rectangle 45"/>
            <p:cNvSpPr>
              <a:spLocks noChangeArrowheads="1"/>
            </p:cNvSpPr>
            <p:nvPr/>
          </p:nvSpPr>
          <p:spPr bwMode="auto">
            <a:xfrm rot="5400000">
              <a:off x="5018" y="1541"/>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4830" name="Object 64"/>
            <p:cNvGraphicFramePr>
              <a:graphicFrameLocks noChangeAspect="1"/>
            </p:cNvGraphicFramePr>
            <p:nvPr/>
          </p:nvGraphicFramePr>
          <p:xfrm>
            <a:off x="4979" y="1754"/>
            <a:ext cx="187" cy="248"/>
          </p:xfrm>
          <a:graphic>
            <a:graphicData uri="http://schemas.openxmlformats.org/presentationml/2006/ole">
              <p:oleObj spid="_x0000_s365591" name="公式" r:id="rId27" imgW="164885" imgH="215619" progId="Equation.3">
                <p:embed/>
              </p:oleObj>
            </a:graphicData>
          </a:graphic>
        </p:graphicFrame>
        <p:sp>
          <p:nvSpPr>
            <p:cNvPr id="34887" name="Line 65"/>
            <p:cNvSpPr>
              <a:spLocks noChangeShapeType="1"/>
            </p:cNvSpPr>
            <p:nvPr/>
          </p:nvSpPr>
          <p:spPr bwMode="auto">
            <a:xfrm>
              <a:off x="5192" y="1677"/>
              <a:ext cx="229" cy="0"/>
            </a:xfrm>
            <a:prstGeom prst="line">
              <a:avLst/>
            </a:prstGeom>
            <a:noFill/>
            <a:ln w="25400">
              <a:solidFill>
                <a:schemeClr val="tx1"/>
              </a:solidFill>
              <a:round/>
              <a:headEnd/>
              <a:tailEnd/>
            </a:ln>
          </p:spPr>
          <p:txBody>
            <a:bodyPr/>
            <a:lstStyle/>
            <a:p>
              <a:endParaRPr lang="zh-CN" altLang="en-US"/>
            </a:p>
          </p:txBody>
        </p:sp>
      </p:grpSp>
      <p:grpSp>
        <p:nvGrpSpPr>
          <p:cNvPr id="17" name="Group 54"/>
          <p:cNvGrpSpPr>
            <a:grpSpLocks/>
          </p:cNvGrpSpPr>
          <p:nvPr/>
        </p:nvGrpSpPr>
        <p:grpSpPr bwMode="auto">
          <a:xfrm>
            <a:off x="3976688" y="4937125"/>
            <a:ext cx="1679575" cy="1541463"/>
            <a:chOff x="839" y="1661"/>
            <a:chExt cx="1058" cy="971"/>
          </a:xfrm>
        </p:grpSpPr>
        <p:graphicFrame>
          <p:nvGraphicFramePr>
            <p:cNvPr id="34822" name="Object 13"/>
            <p:cNvGraphicFramePr>
              <a:graphicFrameLocks noChangeAspect="1"/>
            </p:cNvGraphicFramePr>
            <p:nvPr/>
          </p:nvGraphicFramePr>
          <p:xfrm>
            <a:off x="1164" y="1888"/>
            <a:ext cx="243" cy="219"/>
          </p:xfrm>
          <a:graphic>
            <a:graphicData uri="http://schemas.openxmlformats.org/presentationml/2006/ole">
              <p:oleObj spid="_x0000_s365592" name="Equation" r:id="rId28" imgW="253890" imgH="228501" progId="Equation.DSMT4">
                <p:embed/>
              </p:oleObj>
            </a:graphicData>
          </a:graphic>
        </p:graphicFrame>
        <p:graphicFrame>
          <p:nvGraphicFramePr>
            <p:cNvPr id="34823" name="Object 14"/>
            <p:cNvGraphicFramePr>
              <a:graphicFrameLocks noChangeAspect="1"/>
            </p:cNvGraphicFramePr>
            <p:nvPr/>
          </p:nvGraphicFramePr>
          <p:xfrm>
            <a:off x="939" y="2121"/>
            <a:ext cx="300" cy="246"/>
          </p:xfrm>
          <a:graphic>
            <a:graphicData uri="http://schemas.openxmlformats.org/presentationml/2006/ole">
              <p:oleObj spid="_x0000_s365593" name="Equation" r:id="rId29" imgW="279400" imgH="228600" progId="Equation.DSMT4">
                <p:embed/>
              </p:oleObj>
            </a:graphicData>
          </a:graphic>
        </p:graphicFrame>
        <p:sp>
          <p:nvSpPr>
            <p:cNvPr id="34869" name="Line 57"/>
            <p:cNvSpPr>
              <a:spLocks noChangeShapeType="1"/>
            </p:cNvSpPr>
            <p:nvPr/>
          </p:nvSpPr>
          <p:spPr bwMode="auto">
            <a:xfrm>
              <a:off x="1156" y="1797"/>
              <a:ext cx="454" cy="0"/>
            </a:xfrm>
            <a:prstGeom prst="line">
              <a:avLst/>
            </a:prstGeom>
            <a:noFill/>
            <a:ln w="19050">
              <a:solidFill>
                <a:schemeClr val="tx1"/>
              </a:solidFill>
              <a:round/>
              <a:headEnd/>
              <a:tailEnd/>
            </a:ln>
          </p:spPr>
          <p:txBody>
            <a:bodyPr>
              <a:spAutoFit/>
            </a:bodyPr>
            <a:lstStyle/>
            <a:p>
              <a:endParaRPr lang="zh-CN" altLang="en-US"/>
            </a:p>
          </p:txBody>
        </p:sp>
        <p:sp>
          <p:nvSpPr>
            <p:cNvPr id="34870" name="Line 58"/>
            <p:cNvSpPr>
              <a:spLocks noChangeShapeType="1"/>
            </p:cNvSpPr>
            <p:nvPr/>
          </p:nvSpPr>
          <p:spPr bwMode="auto">
            <a:xfrm>
              <a:off x="1610" y="1797"/>
              <a:ext cx="0" cy="182"/>
            </a:xfrm>
            <a:prstGeom prst="line">
              <a:avLst/>
            </a:prstGeom>
            <a:noFill/>
            <a:ln w="19050">
              <a:solidFill>
                <a:schemeClr val="tx1"/>
              </a:solidFill>
              <a:round/>
              <a:headEnd/>
              <a:tailEnd/>
            </a:ln>
          </p:spPr>
          <p:txBody>
            <a:bodyPr>
              <a:spAutoFit/>
            </a:bodyPr>
            <a:lstStyle/>
            <a:p>
              <a:endParaRPr lang="zh-CN" altLang="en-US"/>
            </a:p>
          </p:txBody>
        </p:sp>
        <p:sp>
          <p:nvSpPr>
            <p:cNvPr id="34871" name="Rectangle 59"/>
            <p:cNvSpPr>
              <a:spLocks noChangeArrowheads="1"/>
            </p:cNvSpPr>
            <p:nvPr/>
          </p:nvSpPr>
          <p:spPr bwMode="auto">
            <a:xfrm>
              <a:off x="1541" y="1979"/>
              <a:ext cx="114" cy="291"/>
            </a:xfrm>
            <a:prstGeom prst="rect">
              <a:avLst/>
            </a:prstGeom>
            <a:solidFill>
              <a:srgbClr val="FFCC99"/>
            </a:solidFill>
            <a:ln w="19050">
              <a:solidFill>
                <a:schemeClr val="tx1"/>
              </a:solidFill>
              <a:miter lim="800000"/>
              <a:headEnd/>
              <a:tailEnd/>
            </a:ln>
          </p:spPr>
          <p:txBody>
            <a:bodyPr anchor="ctr">
              <a:spAutoFit/>
            </a:bodyPr>
            <a:lstStyle/>
            <a:p>
              <a:endParaRPr lang="zh-CN" altLang="en-US" sz="2400"/>
            </a:p>
          </p:txBody>
        </p:sp>
        <p:sp>
          <p:nvSpPr>
            <p:cNvPr id="34872" name="Line 60"/>
            <p:cNvSpPr>
              <a:spLocks noChangeShapeType="1"/>
            </p:cNvSpPr>
            <p:nvPr/>
          </p:nvSpPr>
          <p:spPr bwMode="auto">
            <a:xfrm>
              <a:off x="1610" y="2251"/>
              <a:ext cx="0" cy="317"/>
            </a:xfrm>
            <a:prstGeom prst="line">
              <a:avLst/>
            </a:prstGeom>
            <a:noFill/>
            <a:ln w="19050">
              <a:solidFill>
                <a:schemeClr val="tx1"/>
              </a:solidFill>
              <a:round/>
              <a:headEnd/>
              <a:tailEnd/>
            </a:ln>
          </p:spPr>
          <p:txBody>
            <a:bodyPr>
              <a:spAutoFit/>
            </a:bodyPr>
            <a:lstStyle/>
            <a:p>
              <a:endParaRPr lang="zh-CN" altLang="en-US"/>
            </a:p>
          </p:txBody>
        </p:sp>
        <p:sp>
          <p:nvSpPr>
            <p:cNvPr id="34873" name="Line 61"/>
            <p:cNvSpPr>
              <a:spLocks noChangeShapeType="1"/>
            </p:cNvSpPr>
            <p:nvPr/>
          </p:nvSpPr>
          <p:spPr bwMode="auto">
            <a:xfrm>
              <a:off x="1202" y="2558"/>
              <a:ext cx="408" cy="0"/>
            </a:xfrm>
            <a:prstGeom prst="line">
              <a:avLst/>
            </a:prstGeom>
            <a:noFill/>
            <a:ln w="19050">
              <a:solidFill>
                <a:schemeClr val="tx1"/>
              </a:solidFill>
              <a:round/>
              <a:headEnd/>
              <a:tailEnd/>
            </a:ln>
          </p:spPr>
          <p:txBody>
            <a:bodyPr>
              <a:spAutoFit/>
            </a:bodyPr>
            <a:lstStyle/>
            <a:p>
              <a:endParaRPr lang="zh-CN" altLang="en-US"/>
            </a:p>
          </p:txBody>
        </p:sp>
        <p:sp>
          <p:nvSpPr>
            <p:cNvPr id="34874" name="Oval 62"/>
            <p:cNvSpPr>
              <a:spLocks noChangeAspect="1" noChangeArrowheads="1"/>
            </p:cNvSpPr>
            <p:nvPr/>
          </p:nvSpPr>
          <p:spPr bwMode="auto">
            <a:xfrm>
              <a:off x="1155" y="2535"/>
              <a:ext cx="47" cy="47"/>
            </a:xfrm>
            <a:prstGeom prst="ellipse">
              <a:avLst/>
            </a:prstGeom>
            <a:noFill/>
            <a:ln w="19050">
              <a:solidFill>
                <a:schemeClr val="tx1"/>
              </a:solidFill>
              <a:round/>
              <a:headEnd/>
              <a:tailEnd/>
            </a:ln>
          </p:spPr>
          <p:txBody>
            <a:bodyPr anchor="ctr"/>
            <a:lstStyle/>
            <a:p>
              <a:endParaRPr lang="zh-CN" altLang="zh-CN" sz="2400"/>
            </a:p>
          </p:txBody>
        </p:sp>
        <p:sp>
          <p:nvSpPr>
            <p:cNvPr id="34875" name="Oval 63"/>
            <p:cNvSpPr>
              <a:spLocks noChangeAspect="1" noChangeArrowheads="1"/>
            </p:cNvSpPr>
            <p:nvPr/>
          </p:nvSpPr>
          <p:spPr bwMode="auto">
            <a:xfrm>
              <a:off x="1120" y="1764"/>
              <a:ext cx="47" cy="47"/>
            </a:xfrm>
            <a:prstGeom prst="ellipse">
              <a:avLst/>
            </a:prstGeom>
            <a:noFill/>
            <a:ln w="19050">
              <a:solidFill>
                <a:schemeClr val="tx1"/>
              </a:solidFill>
              <a:round/>
              <a:headEnd/>
              <a:tailEnd/>
            </a:ln>
          </p:spPr>
          <p:txBody>
            <a:bodyPr anchor="ctr"/>
            <a:lstStyle/>
            <a:p>
              <a:endParaRPr lang="zh-CN" altLang="zh-CN" sz="2400"/>
            </a:p>
          </p:txBody>
        </p:sp>
        <p:sp>
          <p:nvSpPr>
            <p:cNvPr id="34876" name="Text Box 64"/>
            <p:cNvSpPr txBox="1">
              <a:spLocks noChangeArrowheads="1"/>
            </p:cNvSpPr>
            <p:nvPr/>
          </p:nvSpPr>
          <p:spPr bwMode="auto">
            <a:xfrm>
              <a:off x="839" y="1661"/>
              <a:ext cx="453" cy="291"/>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34877" name="Text Box 65"/>
            <p:cNvSpPr txBox="1">
              <a:spLocks noChangeArrowheads="1"/>
            </p:cNvSpPr>
            <p:nvPr/>
          </p:nvSpPr>
          <p:spPr bwMode="auto">
            <a:xfrm>
              <a:off x="884" y="2341"/>
              <a:ext cx="363" cy="291"/>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34878" name="Line 66"/>
            <p:cNvSpPr>
              <a:spLocks noChangeShapeType="1"/>
            </p:cNvSpPr>
            <p:nvPr/>
          </p:nvSpPr>
          <p:spPr bwMode="auto">
            <a:xfrm>
              <a:off x="1247" y="1854"/>
              <a:ext cx="227" cy="0"/>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34824" name="Object 15"/>
            <p:cNvGraphicFramePr>
              <a:graphicFrameLocks noChangeAspect="1"/>
            </p:cNvGraphicFramePr>
            <p:nvPr/>
          </p:nvGraphicFramePr>
          <p:xfrm>
            <a:off x="1717" y="2024"/>
            <a:ext cx="180" cy="295"/>
          </p:xfrm>
          <a:graphic>
            <a:graphicData uri="http://schemas.openxmlformats.org/presentationml/2006/ole">
              <p:oleObj spid="_x0000_s365594" name="Equation" r:id="rId30" imgW="139700" imgH="228600" progId="Equation.DSMT4">
                <p:embed/>
              </p:oleObj>
            </a:graphicData>
          </a:graphic>
        </p:graphicFrame>
      </p:grpSp>
      <p:grpSp>
        <p:nvGrpSpPr>
          <p:cNvPr id="18" name="组合 154"/>
          <p:cNvGrpSpPr>
            <a:grpSpLocks/>
          </p:cNvGrpSpPr>
          <p:nvPr/>
        </p:nvGrpSpPr>
        <p:grpSpPr bwMode="auto">
          <a:xfrm>
            <a:off x="5921375" y="5135563"/>
            <a:ext cx="2944813" cy="1349375"/>
            <a:chOff x="5722952" y="5135584"/>
            <a:chExt cx="2438400" cy="1349080"/>
          </a:xfrm>
        </p:grpSpPr>
        <p:graphicFrame>
          <p:nvGraphicFramePr>
            <p:cNvPr id="179300" name="Object 10"/>
            <p:cNvGraphicFramePr>
              <a:graphicFrameLocks noChangeAspect="1"/>
            </p:cNvGraphicFramePr>
            <p:nvPr/>
          </p:nvGraphicFramePr>
          <p:xfrm>
            <a:off x="6227836" y="5691125"/>
            <a:ext cx="1933516" cy="793539"/>
          </p:xfrm>
          <a:graphic>
            <a:graphicData uri="http://schemas.openxmlformats.org/presentationml/2006/ole">
              <p:oleObj spid="_x0000_s365595" name="Equation" r:id="rId31" imgW="1091726" imgH="406224" progId="Equation.DSMT4">
                <p:embed/>
              </p:oleObj>
            </a:graphicData>
          </a:graphic>
        </p:graphicFrame>
        <p:sp>
          <p:nvSpPr>
            <p:cNvPr id="34868" name="Text Box 97"/>
            <p:cNvSpPr txBox="1">
              <a:spLocks noChangeArrowheads="1"/>
            </p:cNvSpPr>
            <p:nvPr/>
          </p:nvSpPr>
          <p:spPr bwMode="auto">
            <a:xfrm>
              <a:off x="5722952" y="5135584"/>
              <a:ext cx="2438400" cy="492125"/>
            </a:xfrm>
            <a:prstGeom prst="rect">
              <a:avLst/>
            </a:prstGeom>
            <a:noFill/>
            <a:ln w="9525">
              <a:noFill/>
              <a:miter lim="800000"/>
              <a:headEnd/>
              <a:tailEnd/>
            </a:ln>
          </p:spPr>
          <p:txBody>
            <a:bodyPr anchor="ctr">
              <a:spAutoFit/>
            </a:bodyPr>
            <a:lstStyle/>
            <a:p>
              <a:pPr>
                <a:lnSpc>
                  <a:spcPct val="130000"/>
                </a:lnSpc>
              </a:pPr>
              <a:r>
                <a:rPr lang="zh-CN" altLang="en-US" sz="2000" b="1">
                  <a:ea typeface=""/>
                  <a:cs typeface=""/>
                </a:rPr>
                <a:t>常温下（</a:t>
              </a:r>
              <a:r>
                <a:rPr lang="en-US" altLang="zh-CN" sz="2000" b="1" i="1">
                  <a:ea typeface=""/>
                  <a:cs typeface=""/>
                </a:rPr>
                <a:t>T</a:t>
              </a:r>
              <a:r>
                <a:rPr lang="en-US" altLang="zh-CN" sz="2000" b="1">
                  <a:ea typeface=""/>
                  <a:cs typeface=""/>
                </a:rPr>
                <a:t>=300K</a:t>
              </a:r>
              <a:r>
                <a:rPr lang="zh-CN" altLang="en-US" sz="2000" b="1">
                  <a:ea typeface=""/>
                  <a:cs typeface=""/>
                </a:rPr>
                <a:t>）</a:t>
              </a:r>
              <a:r>
                <a:rPr lang="en-US" altLang="zh-CN" sz="2000" b="1">
                  <a:ea typeface=""/>
                  <a:cs typeface=""/>
                </a:rPr>
                <a:t>:</a:t>
              </a:r>
              <a:endParaRPr lang="en-US" altLang="zh-CN" sz="2000"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i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in)">
                                      <p:cBhvr>
                                        <p:cTn id="21" dur="500"/>
                                        <p:tgtEl>
                                          <p:spTgt spid="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ou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ox(in)">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2000" fill="hold"/>
                                        <p:tgtEl>
                                          <p:spTgt spid="34"/>
                                        </p:tgtEl>
                                        <p:attrNameLst>
                                          <p:attrName>ppt_w</p:attrName>
                                        </p:attrNameLst>
                                      </p:cBhvr>
                                      <p:tavLst>
                                        <p:tav tm="0">
                                          <p:val>
                                            <p:fltVal val="0"/>
                                          </p:val>
                                        </p:tav>
                                        <p:tav tm="100000">
                                          <p:val>
                                            <p:strVal val="#ppt_w"/>
                                          </p:val>
                                        </p:tav>
                                      </p:tavLst>
                                    </p:anim>
                                    <p:anim calcmode="lin" valueType="num">
                                      <p:cBhvr>
                                        <p:cTn id="37" dur="20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ox(i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2000" fill="hold"/>
                                        <p:tgtEl>
                                          <p:spTgt spid="66"/>
                                        </p:tgtEl>
                                        <p:attrNameLst>
                                          <p:attrName>ppt_w</p:attrName>
                                        </p:attrNameLst>
                                      </p:cBhvr>
                                      <p:tavLst>
                                        <p:tav tm="0">
                                          <p:val>
                                            <p:fltVal val="0"/>
                                          </p:val>
                                        </p:tav>
                                        <p:tav tm="100000">
                                          <p:val>
                                            <p:strVal val="#ppt_w"/>
                                          </p:val>
                                        </p:tav>
                                      </p:tavLst>
                                    </p:anim>
                                    <p:anim calcmode="lin" valueType="num">
                                      <p:cBhvr>
                                        <p:cTn id="48" dur="2000" fill="hold"/>
                                        <p:tgtEl>
                                          <p:spTgt spid="66"/>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box(in)">
                                      <p:cBhvr>
                                        <p:cTn id="53" dur="500"/>
                                        <p:tgtEl>
                                          <p:spTgt spid="65"/>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box(in)">
                                      <p:cBhvr>
                                        <p:cTn id="58" dur="500"/>
                                        <p:tgtEl>
                                          <p:spTgt spid="7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box(in)">
                                      <p:cBhvr>
                                        <p:cTn id="67" dur="500"/>
                                        <p:tgtEl>
                                          <p:spTgt spid="7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box(in)">
                                      <p:cBhvr>
                                        <p:cTn id="72" dur="5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box(in)">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7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box(in)">
                                      <p:cBhvr>
                                        <p:cTn id="90" dur="500"/>
                                        <p:tgtEl>
                                          <p:spTgt spid="78"/>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box(in)">
                                      <p:cBhvr>
                                        <p:cTn id="95" dur="500"/>
                                        <p:tgtEl>
                                          <p:spTgt spid="79"/>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blinds(horizontal)">
                                      <p:cBhvr>
                                        <p:cTn id="100" dur="500"/>
                                        <p:tgtEl>
                                          <p:spTgt spid="7"/>
                                        </p:tgtEl>
                                      </p:cBhvr>
                                    </p:animEffect>
                                  </p:childTnLst>
                                  <p:subTnLst>
                                    <p:audio>
                                      <p:cMediaNode>
                                        <p:cTn display="0" masterRel="sameClick">
                                          <p:stCondLst>
                                            <p:cond evt="begin" delay="0">
                                              <p:tn val="98"/>
                                            </p:cond>
                                          </p:stCondLst>
                                          <p:endCondLst>
                                            <p:cond evt="onStopAudio" delay="0">
                                              <p:tgtEl>
                                                <p:sldTgt/>
                                              </p:tgtEl>
                                            </p:cond>
                                          </p:endCondLst>
                                        </p:cTn>
                                        <p:tgtEl>
                                          <p:sndTgt r:embed="rId4" name="camera.wav" builtIn="1"/>
                                        </p:tgtEl>
                                      </p:cMediaNode>
                                    </p:audio>
                                  </p:sub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80"/>
                                        </p:tgtEl>
                                        <p:attrNameLst>
                                          <p:attrName>style.visibility</p:attrName>
                                        </p:attrNameLst>
                                      </p:cBhvr>
                                      <p:to>
                                        <p:strVal val="visible"/>
                                      </p:to>
                                    </p:set>
                                    <p:animEffect transition="in" filter="box(in)">
                                      <p:cBhvr>
                                        <p:cTn id="105" dur="500"/>
                                        <p:tgtEl>
                                          <p:spTgt spid="80"/>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blinds(horizontal)">
                                      <p:cBhvr>
                                        <p:cTn id="110" dur="500"/>
                                        <p:tgtEl>
                                          <p:spTgt spid="10"/>
                                        </p:tgtEl>
                                      </p:cBhvr>
                                    </p:animEffect>
                                  </p:childTnLst>
                                  <p:subTnLst>
                                    <p:audio>
                                      <p:cMediaNode>
                                        <p:cTn display="0" masterRel="sameClick">
                                          <p:stCondLst>
                                            <p:cond evt="begin" delay="0">
                                              <p:tn val="108"/>
                                            </p:cond>
                                          </p:stCondLst>
                                          <p:endCondLst>
                                            <p:cond evt="onStopAudio" delay="0">
                                              <p:tgtEl>
                                                <p:sldTgt/>
                                              </p:tgtEl>
                                            </p:cond>
                                          </p:endCondLst>
                                        </p:cTn>
                                        <p:tgtEl>
                                          <p:sndTgt r:embed="rId4" name="camera.wav" builtIn="1"/>
                                        </p:tgtEl>
                                      </p:cMediaNode>
                                    </p:audio>
                                  </p:sub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box(in)">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blinds(horizontal)">
                                      <p:cBhvr>
                                        <p:cTn id="120" dur="500"/>
                                        <p:tgtEl>
                                          <p:spTgt spid="13"/>
                                        </p:tgtEl>
                                      </p:cBhvr>
                                    </p:animEffect>
                                  </p:childTnLst>
                                  <p:subTnLst>
                                    <p:audio>
                                      <p:cMediaNode>
                                        <p:cTn display="0" masterRel="sameClick">
                                          <p:stCondLst>
                                            <p:cond evt="begin" delay="0">
                                              <p:tn val="118"/>
                                            </p:cond>
                                          </p:stCondLst>
                                          <p:endCondLst>
                                            <p:cond evt="onStopAudio" delay="0">
                                              <p:tgtEl>
                                                <p:sldTgt/>
                                              </p:tgtEl>
                                            </p:cond>
                                          </p:endCondLst>
                                        </p:cTn>
                                        <p:tgtEl>
                                          <p:sndTgt r:embed="rId4" name="camera.wav" builtIn="1"/>
                                        </p:tgtEl>
                                      </p:cMediaNode>
                                    </p:audio>
                                  </p:sub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3" presetClass="entr" presetSubtype="16" fill="hold" nodeType="clickEffect">
                                  <p:stCondLst>
                                    <p:cond delay="0"/>
                                  </p:stCondLst>
                                  <p:childTnLst>
                                    <p:set>
                                      <p:cBhvr>
                                        <p:cTn id="128" dur="1" fill="hold">
                                          <p:stCondLst>
                                            <p:cond delay="0"/>
                                          </p:stCondLst>
                                        </p:cTn>
                                        <p:tgtEl>
                                          <p:spTgt spid="17"/>
                                        </p:tgtEl>
                                        <p:attrNameLst>
                                          <p:attrName>style.visibility</p:attrName>
                                        </p:attrNameLst>
                                      </p:cBhvr>
                                      <p:to>
                                        <p:strVal val="visible"/>
                                      </p:to>
                                    </p:set>
                                    <p:anim calcmode="lin" valueType="num">
                                      <p:cBhvr>
                                        <p:cTn id="129" dur="1000" fill="hold"/>
                                        <p:tgtEl>
                                          <p:spTgt spid="17"/>
                                        </p:tgtEl>
                                        <p:attrNameLst>
                                          <p:attrName>ppt_w</p:attrName>
                                        </p:attrNameLst>
                                      </p:cBhvr>
                                      <p:tavLst>
                                        <p:tav tm="0">
                                          <p:val>
                                            <p:fltVal val="0"/>
                                          </p:val>
                                        </p:tav>
                                        <p:tav tm="100000">
                                          <p:val>
                                            <p:strVal val="#ppt_w"/>
                                          </p:val>
                                        </p:tav>
                                      </p:tavLst>
                                    </p:anim>
                                    <p:anim calcmode="lin" valueType="num">
                                      <p:cBhvr>
                                        <p:cTn id="130" dur="1000" fill="hold"/>
                                        <p:tgtEl>
                                          <p:spTgt spid="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7"/>
                                            </p:cond>
                                          </p:stCondLst>
                                          <p:endCondLst>
                                            <p:cond evt="onStopAudio" delay="0">
                                              <p:tgtEl>
                                                <p:sldTgt/>
                                              </p:tgtEl>
                                            </p:cond>
                                          </p:endCondLst>
                                        </p:cTn>
                                        <p:tgtEl>
                                          <p:sndTgt r:embed="rId5" name="TYPE.WAV" builtIn="1"/>
                                        </p:tgtEl>
                                      </p:cMediaNode>
                                    </p:audio>
                                  </p:sub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4" grpId="0"/>
      <p:bldP spid="65" grpId="0"/>
      <p:bldP spid="66" grpId="0"/>
      <p:bldP spid="73" grpId="0"/>
      <p:bldP spid="74" grpId="0"/>
      <p:bldP spid="75" grpId="0"/>
      <p:bldP spid="76" grpId="0"/>
      <p:bldP spid="77" grpId="0"/>
      <p:bldP spid="78" grpId="0"/>
      <p:bldP spid="79" grpId="0"/>
      <p:bldP spid="80" grpId="0"/>
      <p:bldP spid="8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4" name="日期占位符 1"/>
          <p:cNvSpPr>
            <a:spLocks noGrp="1"/>
          </p:cNvSpPr>
          <p:nvPr>
            <p:ph type="dt" sz="quarter" idx="10"/>
          </p:nvPr>
        </p:nvSpPr>
        <p:spPr>
          <a:xfrm>
            <a:off x="365125" y="6381750"/>
            <a:ext cx="2133600" cy="476250"/>
          </a:xfrm>
          <a:noFill/>
        </p:spPr>
        <p:txBody>
          <a:bodyPr/>
          <a:lstStyle/>
          <a:p>
            <a:fld id="{9028372D-027D-4799-8EAF-98FC99980AD0}" type="datetime1">
              <a:rPr lang="zh-CN" altLang="en-US" smtClean="0">
                <a:latin typeface="Arial" pitchFamily="34" charset="0"/>
              </a:rPr>
              <a:pPr/>
              <a:t>2019-9-25</a:t>
            </a:fld>
            <a:endParaRPr lang="en-US" altLang="zh-CN" smtClean="0">
              <a:latin typeface="Arial" pitchFamily="34" charset="0"/>
            </a:endParaRPr>
          </a:p>
        </p:txBody>
      </p:sp>
      <p:sp>
        <p:nvSpPr>
          <p:cNvPr id="35865" name="页脚占位符 2"/>
          <p:cNvSpPr>
            <a:spLocks noGrp="1"/>
          </p:cNvSpPr>
          <p:nvPr>
            <p:ph type="ftr" sz="quarter" idx="11"/>
          </p:nvPr>
        </p:nvSpPr>
        <p:spPr>
          <a:xfrm>
            <a:off x="3143250" y="6381750"/>
            <a:ext cx="2895600" cy="476250"/>
          </a:xfrm>
          <a:noFill/>
        </p:spPr>
        <p:txBody>
          <a:bodyPr/>
          <a:lstStyle/>
          <a:p>
            <a:r>
              <a:rPr lang="en-US" altLang="zh-CN" smtClean="0">
                <a:latin typeface="Arial" pitchFamily="34" charset="0"/>
              </a:rPr>
              <a:t>电工电子教研室</a:t>
            </a:r>
          </a:p>
        </p:txBody>
      </p:sp>
      <p:sp>
        <p:nvSpPr>
          <p:cNvPr id="35866" name="灯片编号占位符 3"/>
          <p:cNvSpPr>
            <a:spLocks noGrp="1"/>
          </p:cNvSpPr>
          <p:nvPr>
            <p:ph type="sldNum" sz="quarter" idx="12"/>
          </p:nvPr>
        </p:nvSpPr>
        <p:spPr>
          <a:xfrm>
            <a:off x="6596063" y="6381750"/>
            <a:ext cx="2133600" cy="476250"/>
          </a:xfrm>
          <a:noFill/>
        </p:spPr>
        <p:txBody>
          <a:bodyPr/>
          <a:lstStyle/>
          <a:p>
            <a:fld id="{0CADB041-C603-4ABE-8094-B9522F7AECF1}" type="slidenum">
              <a:rPr lang="en-US" altLang="zh-CN" smtClean="0">
                <a:latin typeface="Arial" pitchFamily="34" charset="0"/>
              </a:rPr>
              <a:pPr/>
              <a:t>73</a:t>
            </a:fld>
            <a:endParaRPr lang="en-US" altLang="zh-CN" smtClean="0">
              <a:latin typeface="Arial" pitchFamily="34" charset="0"/>
            </a:endParaRPr>
          </a:p>
        </p:txBody>
      </p:sp>
      <p:sp>
        <p:nvSpPr>
          <p:cNvPr id="35867" name="Text Box 4"/>
          <p:cNvSpPr txBox="1">
            <a:spLocks noChangeArrowheads="1"/>
          </p:cNvSpPr>
          <p:nvPr/>
        </p:nvSpPr>
        <p:spPr bwMode="auto">
          <a:xfrm>
            <a:off x="257175" y="74613"/>
            <a:ext cx="2886075" cy="46355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2400" b="1">
                <a:solidFill>
                  <a:srgbClr val="FF0000"/>
                </a:solidFill>
                <a:latin typeface="宋体" pitchFamily="2" charset="-122"/>
              </a:rPr>
              <a:t>（</a:t>
            </a:r>
            <a:r>
              <a:rPr lang="en-US" altLang="zh-CN" sz="2400" b="1">
                <a:solidFill>
                  <a:srgbClr val="FF0000"/>
                </a:solidFill>
                <a:latin typeface="宋体" pitchFamily="2" charset="-122"/>
              </a:rPr>
              <a:t>4</a:t>
            </a:r>
            <a:r>
              <a:rPr lang="zh-CN" altLang="en-US" sz="2400" b="1">
                <a:solidFill>
                  <a:srgbClr val="FF0000"/>
                </a:solidFill>
                <a:latin typeface="宋体" pitchFamily="2" charset="-122"/>
              </a:rPr>
              <a:t>）</a:t>
            </a:r>
            <a:r>
              <a:rPr lang="zh-CN" altLang="en-US" sz="2400" b="1">
                <a:solidFill>
                  <a:srgbClr val="FF0000"/>
                </a:solidFill>
              </a:rPr>
              <a:t>开关电路</a:t>
            </a:r>
            <a:endParaRPr lang="zh-CN" altLang="en-US" sz="2400" b="1" baseline="-25000">
              <a:solidFill>
                <a:srgbClr val="FF0000"/>
              </a:solidFill>
            </a:endParaRPr>
          </a:p>
        </p:txBody>
      </p:sp>
      <p:sp>
        <p:nvSpPr>
          <p:cNvPr id="208901" name="Text Box 5"/>
          <p:cNvSpPr txBox="1">
            <a:spLocks noChangeArrowheads="1"/>
          </p:cNvSpPr>
          <p:nvPr/>
        </p:nvSpPr>
        <p:spPr bwMode="auto">
          <a:xfrm>
            <a:off x="106363" y="531813"/>
            <a:ext cx="8791575" cy="955675"/>
          </a:xfrm>
          <a:prstGeom prst="rect">
            <a:avLst/>
          </a:prstGeom>
          <a:solidFill>
            <a:schemeClr val="bg1"/>
          </a:solidFill>
          <a:ln w="9525" algn="ctr">
            <a:noFill/>
            <a:miter lim="800000"/>
            <a:headEnd/>
            <a:tailEnd/>
          </a:ln>
        </p:spPr>
        <p:txBody>
          <a:bodyPr lIns="90000" tIns="46800" rIns="90000" bIns="46800">
            <a:spAutoFit/>
          </a:bodyPr>
          <a:lstStyle/>
          <a:p>
            <a:pPr algn="just">
              <a:defRPr/>
            </a:pPr>
            <a:r>
              <a:rPr lang="zh-CN" altLang="en-US" sz="2400" b="1" dirty="0">
                <a:solidFill>
                  <a:srgbClr val="800000"/>
                </a:solidFill>
                <a:latin typeface="+mn-ea"/>
                <a:ea typeface="+mn-ea"/>
              </a:rPr>
              <a:t>例</a:t>
            </a:r>
            <a:r>
              <a:rPr lang="en-US" altLang="zh-CN" sz="2400" b="1" dirty="0">
                <a:solidFill>
                  <a:srgbClr val="800000"/>
                </a:solidFill>
                <a:latin typeface="+mn-ea"/>
                <a:ea typeface="+mn-ea"/>
              </a:rPr>
              <a:t>3.4.6</a:t>
            </a:r>
            <a:r>
              <a:rPr lang="en-US" altLang="zh-CN" sz="2400" b="1" dirty="0">
                <a:solidFill>
                  <a:srgbClr val="FF0000"/>
                </a:solidFill>
                <a:latin typeface="+mn-ea"/>
                <a:ea typeface="+mn-ea"/>
              </a:rPr>
              <a:t>  </a:t>
            </a:r>
            <a:r>
              <a:rPr lang="zh-CN" altLang="en-US" sz="2400" b="1" dirty="0">
                <a:latin typeface="+mn-ea"/>
                <a:ea typeface="+mn-ea"/>
              </a:rPr>
              <a:t>二极管开关电路如下图所示。当</a:t>
            </a:r>
            <a:r>
              <a:rPr lang="en-US" altLang="zh-CN" sz="2800" b="1" i="1" dirty="0">
                <a:solidFill>
                  <a:schemeClr val="tx2"/>
                </a:solidFill>
                <a:latin typeface="+mn-ea"/>
                <a:ea typeface="+mn-ea"/>
              </a:rPr>
              <a:t>v</a:t>
            </a:r>
            <a:r>
              <a:rPr lang="en-US" altLang="zh-CN" sz="2400" b="1" baseline="-25000" dirty="0">
                <a:latin typeface="+mn-ea"/>
                <a:ea typeface="+mn-ea"/>
              </a:rPr>
              <a:t>I1</a:t>
            </a:r>
            <a:r>
              <a:rPr lang="zh-CN" altLang="en-US" sz="2400" b="1" dirty="0">
                <a:latin typeface="+mn-ea"/>
                <a:ea typeface="+mn-ea"/>
              </a:rPr>
              <a:t>和</a:t>
            </a:r>
            <a:r>
              <a:rPr lang="en-US" altLang="zh-CN" sz="2800" b="1" i="1" dirty="0">
                <a:solidFill>
                  <a:schemeClr val="tx2"/>
                </a:solidFill>
                <a:latin typeface="+mn-ea"/>
                <a:ea typeface="+mn-ea"/>
              </a:rPr>
              <a:t>v</a:t>
            </a:r>
            <a:r>
              <a:rPr lang="en-US" altLang="zh-CN" sz="2400" b="1" baseline="-25000" dirty="0">
                <a:latin typeface="+mn-ea"/>
                <a:ea typeface="+mn-ea"/>
              </a:rPr>
              <a:t>I2</a:t>
            </a:r>
            <a:r>
              <a:rPr lang="zh-CN" altLang="en-US" sz="2400" b="1" dirty="0">
                <a:latin typeface="+mn-ea"/>
                <a:ea typeface="+mn-ea"/>
              </a:rPr>
              <a:t>分别为</a:t>
            </a:r>
            <a:r>
              <a:rPr lang="en-US" altLang="zh-CN" sz="2400" b="1" dirty="0">
                <a:latin typeface="+mn-ea"/>
                <a:ea typeface="+mn-ea"/>
              </a:rPr>
              <a:t>0V</a:t>
            </a:r>
            <a:r>
              <a:rPr lang="zh-CN" altLang="en-US" sz="2400" b="1" dirty="0">
                <a:latin typeface="+mn-ea"/>
                <a:ea typeface="+mn-ea"/>
              </a:rPr>
              <a:t>或</a:t>
            </a:r>
            <a:r>
              <a:rPr lang="en-US" altLang="zh-CN" sz="2400" b="1" dirty="0">
                <a:latin typeface="+mn-ea"/>
                <a:ea typeface="+mn-ea"/>
              </a:rPr>
              <a:t>5V</a:t>
            </a:r>
            <a:r>
              <a:rPr lang="zh-CN" altLang="en-US" sz="2400" b="1" dirty="0">
                <a:latin typeface="+mn-ea"/>
                <a:ea typeface="+mn-ea"/>
              </a:rPr>
              <a:t>时，求</a:t>
            </a:r>
            <a:r>
              <a:rPr lang="en-US" altLang="zh-CN" sz="2800" b="1" i="1" dirty="0">
                <a:solidFill>
                  <a:schemeClr val="tx2"/>
                </a:solidFill>
                <a:latin typeface="+mn-ea"/>
                <a:ea typeface="+mn-ea"/>
              </a:rPr>
              <a:t>v</a:t>
            </a:r>
            <a:r>
              <a:rPr lang="en-US" altLang="zh-CN" sz="2400" b="1" baseline="-25000" dirty="0">
                <a:latin typeface="+mn-ea"/>
                <a:ea typeface="+mn-ea"/>
              </a:rPr>
              <a:t>I1</a:t>
            </a:r>
            <a:r>
              <a:rPr lang="zh-CN" altLang="en-US" sz="2400" b="1" dirty="0">
                <a:latin typeface="+mn-ea"/>
                <a:ea typeface="+mn-ea"/>
              </a:rPr>
              <a:t>和</a:t>
            </a:r>
            <a:r>
              <a:rPr lang="en-US" altLang="zh-CN" sz="2800" b="1" i="1" dirty="0">
                <a:solidFill>
                  <a:schemeClr val="tx2"/>
                </a:solidFill>
                <a:latin typeface="+mn-ea"/>
                <a:ea typeface="+mn-ea"/>
              </a:rPr>
              <a:t>v</a:t>
            </a:r>
            <a:r>
              <a:rPr lang="en-US" altLang="zh-CN" sz="2400" b="1" baseline="-25000" dirty="0">
                <a:latin typeface="+mn-ea"/>
                <a:ea typeface="+mn-ea"/>
              </a:rPr>
              <a:t>I2</a:t>
            </a:r>
            <a:r>
              <a:rPr lang="zh-CN" altLang="en-US" sz="2400" b="1" dirty="0">
                <a:latin typeface="+mn-ea"/>
                <a:ea typeface="+mn-ea"/>
              </a:rPr>
              <a:t>的值不同组合情况下，输出电压</a:t>
            </a:r>
            <a:r>
              <a:rPr lang="en-US" altLang="zh-CN" sz="2800" b="1" i="1" dirty="0" err="1">
                <a:solidFill>
                  <a:schemeClr val="tx2"/>
                </a:solidFill>
                <a:latin typeface="+mn-ea"/>
                <a:ea typeface="+mn-ea"/>
              </a:rPr>
              <a:t>v</a:t>
            </a:r>
            <a:r>
              <a:rPr lang="en-US" altLang="zh-CN" sz="2400" b="1" baseline="-25000" dirty="0" err="1">
                <a:latin typeface="+mn-ea"/>
                <a:ea typeface="+mn-ea"/>
              </a:rPr>
              <a:t>O</a:t>
            </a:r>
            <a:r>
              <a:rPr lang="zh-CN" altLang="en-US" sz="2400" b="1" dirty="0">
                <a:latin typeface="+mn-ea"/>
                <a:ea typeface="+mn-ea"/>
              </a:rPr>
              <a:t>的值。</a:t>
            </a:r>
          </a:p>
        </p:txBody>
      </p:sp>
      <p:grpSp>
        <p:nvGrpSpPr>
          <p:cNvPr id="2" name="Group 52"/>
          <p:cNvGrpSpPr>
            <a:grpSpLocks/>
          </p:cNvGrpSpPr>
          <p:nvPr/>
        </p:nvGrpSpPr>
        <p:grpSpPr bwMode="auto">
          <a:xfrm>
            <a:off x="1225550" y="1412875"/>
            <a:ext cx="2982913" cy="2581275"/>
            <a:chOff x="1204" y="1042"/>
            <a:chExt cx="1879" cy="1626"/>
          </a:xfrm>
        </p:grpSpPr>
        <p:sp>
          <p:nvSpPr>
            <p:cNvPr id="35942" name="Rectangle 9"/>
            <p:cNvSpPr>
              <a:spLocks noChangeArrowheads="1"/>
            </p:cNvSpPr>
            <p:nvPr/>
          </p:nvSpPr>
          <p:spPr bwMode="auto">
            <a:xfrm>
              <a:off x="2443" y="1550"/>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5856" name="Object 12"/>
            <p:cNvGraphicFramePr>
              <a:graphicFrameLocks noChangeAspect="1"/>
            </p:cNvGraphicFramePr>
            <p:nvPr/>
          </p:nvGraphicFramePr>
          <p:xfrm>
            <a:off x="2869" y="2058"/>
            <a:ext cx="214" cy="254"/>
          </p:xfrm>
          <a:graphic>
            <a:graphicData uri="http://schemas.openxmlformats.org/presentationml/2006/ole">
              <p:oleObj spid="_x0000_s366594" name="公式" r:id="rId4" imgW="190500" imgH="228600" progId="Equation.3">
                <p:embed/>
              </p:oleObj>
            </a:graphicData>
          </a:graphic>
        </p:graphicFrame>
        <p:graphicFrame>
          <p:nvGraphicFramePr>
            <p:cNvPr id="35857" name="Object 20"/>
            <p:cNvGraphicFramePr>
              <a:graphicFrameLocks noChangeAspect="1"/>
            </p:cNvGraphicFramePr>
            <p:nvPr/>
          </p:nvGraphicFramePr>
          <p:xfrm>
            <a:off x="2580" y="1569"/>
            <a:ext cx="503" cy="205"/>
          </p:xfrm>
          <a:graphic>
            <a:graphicData uri="http://schemas.openxmlformats.org/presentationml/2006/ole">
              <p:oleObj spid="_x0000_s366595" name="公式" r:id="rId5" imgW="444114" imgH="177646" progId="Equation.3">
                <p:embed/>
              </p:oleObj>
            </a:graphicData>
          </a:graphic>
        </p:graphicFrame>
        <p:graphicFrame>
          <p:nvGraphicFramePr>
            <p:cNvPr id="35858" name="Object 25"/>
            <p:cNvGraphicFramePr>
              <a:graphicFrameLocks noChangeAspect="1"/>
            </p:cNvGraphicFramePr>
            <p:nvPr/>
          </p:nvGraphicFramePr>
          <p:xfrm>
            <a:off x="1211" y="1728"/>
            <a:ext cx="214" cy="240"/>
          </p:xfrm>
          <a:graphic>
            <a:graphicData uri="http://schemas.openxmlformats.org/presentationml/2006/ole">
              <p:oleObj spid="_x0000_s366596" name="公式" r:id="rId6" imgW="190335" imgH="215713" progId="Equation.3">
                <p:embed/>
              </p:oleObj>
            </a:graphicData>
          </a:graphic>
        </p:graphicFrame>
        <p:sp>
          <p:nvSpPr>
            <p:cNvPr id="35943" name="AutoShape 31"/>
            <p:cNvSpPr>
              <a:spLocks noChangeArrowheads="1"/>
            </p:cNvSpPr>
            <p:nvPr/>
          </p:nvSpPr>
          <p:spPr bwMode="auto">
            <a:xfrm>
              <a:off x="2474" y="2008"/>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5944" name="Line 36"/>
            <p:cNvSpPr>
              <a:spLocks noChangeShapeType="1"/>
            </p:cNvSpPr>
            <p:nvPr/>
          </p:nvSpPr>
          <p:spPr bwMode="auto">
            <a:xfrm>
              <a:off x="1331" y="2033"/>
              <a:ext cx="1168" cy="0"/>
            </a:xfrm>
            <a:prstGeom prst="line">
              <a:avLst/>
            </a:prstGeom>
            <a:noFill/>
            <a:ln w="12700">
              <a:solidFill>
                <a:schemeClr val="tx1"/>
              </a:solidFill>
              <a:round/>
              <a:headEnd/>
              <a:tailEnd/>
            </a:ln>
          </p:spPr>
          <p:txBody>
            <a:bodyPr/>
            <a:lstStyle/>
            <a:p>
              <a:endParaRPr lang="zh-CN" altLang="en-US"/>
            </a:p>
          </p:txBody>
        </p:sp>
        <p:sp>
          <p:nvSpPr>
            <p:cNvPr id="35945" name="AutoShape 35"/>
            <p:cNvSpPr>
              <a:spLocks noChangeArrowheads="1"/>
            </p:cNvSpPr>
            <p:nvPr/>
          </p:nvSpPr>
          <p:spPr bwMode="auto">
            <a:xfrm>
              <a:off x="1297" y="200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59" name="Object 8"/>
            <p:cNvGraphicFramePr>
              <a:graphicFrameLocks noChangeAspect="1"/>
            </p:cNvGraphicFramePr>
            <p:nvPr/>
          </p:nvGraphicFramePr>
          <p:xfrm>
            <a:off x="1736" y="1652"/>
            <a:ext cx="230" cy="248"/>
          </p:xfrm>
          <a:graphic>
            <a:graphicData uri="http://schemas.openxmlformats.org/presentationml/2006/ole">
              <p:oleObj spid="_x0000_s366597" name="公式" r:id="rId7" imgW="203024" imgH="215713" progId="Equation.3">
                <p:embed/>
              </p:oleObj>
            </a:graphicData>
          </a:graphic>
        </p:graphicFrame>
        <p:grpSp>
          <p:nvGrpSpPr>
            <p:cNvPr id="3" name="Group 13"/>
            <p:cNvGrpSpPr>
              <a:grpSpLocks/>
            </p:cNvGrpSpPr>
            <p:nvPr/>
          </p:nvGrpSpPr>
          <p:grpSpPr bwMode="auto">
            <a:xfrm rot="5400000">
              <a:off x="1727" y="1957"/>
              <a:ext cx="271" cy="153"/>
              <a:chOff x="5065" y="1931"/>
              <a:chExt cx="304" cy="204"/>
            </a:xfrm>
          </p:grpSpPr>
          <p:sp>
            <p:nvSpPr>
              <p:cNvPr id="35959" name="AutoShape 14"/>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5960" name="Line 15"/>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5961" name="Line 16"/>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5947" name="Line 37"/>
            <p:cNvSpPr>
              <a:spLocks noChangeShapeType="1"/>
            </p:cNvSpPr>
            <p:nvPr/>
          </p:nvSpPr>
          <p:spPr bwMode="auto">
            <a:xfrm flipV="1">
              <a:off x="2499" y="1829"/>
              <a:ext cx="0" cy="229"/>
            </a:xfrm>
            <a:prstGeom prst="line">
              <a:avLst/>
            </a:prstGeom>
            <a:noFill/>
            <a:ln w="12700">
              <a:solidFill>
                <a:schemeClr val="tx1"/>
              </a:solidFill>
              <a:round/>
              <a:headEnd/>
              <a:tailEnd/>
            </a:ln>
          </p:spPr>
          <p:txBody>
            <a:bodyPr/>
            <a:lstStyle/>
            <a:p>
              <a:endParaRPr lang="zh-CN" altLang="en-US"/>
            </a:p>
          </p:txBody>
        </p:sp>
        <p:sp>
          <p:nvSpPr>
            <p:cNvPr id="35948" name="Line 38"/>
            <p:cNvSpPr>
              <a:spLocks noChangeShapeType="1"/>
            </p:cNvSpPr>
            <p:nvPr/>
          </p:nvSpPr>
          <p:spPr bwMode="auto">
            <a:xfrm flipV="1">
              <a:off x="2499" y="1296"/>
              <a:ext cx="0" cy="254"/>
            </a:xfrm>
            <a:prstGeom prst="line">
              <a:avLst/>
            </a:prstGeom>
            <a:noFill/>
            <a:ln w="12700">
              <a:solidFill>
                <a:schemeClr val="tx1"/>
              </a:solidFill>
              <a:round/>
              <a:headEnd/>
              <a:tailEnd/>
            </a:ln>
          </p:spPr>
          <p:txBody>
            <a:bodyPr/>
            <a:lstStyle/>
            <a:p>
              <a:endParaRPr lang="zh-CN" altLang="en-US"/>
            </a:p>
          </p:txBody>
        </p:sp>
        <p:sp>
          <p:nvSpPr>
            <p:cNvPr id="35949" name="AutoShape 33"/>
            <p:cNvSpPr>
              <a:spLocks noChangeArrowheads="1"/>
            </p:cNvSpPr>
            <p:nvPr/>
          </p:nvSpPr>
          <p:spPr bwMode="auto">
            <a:xfrm>
              <a:off x="2474" y="1266"/>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60" name="Object 39"/>
            <p:cNvGraphicFramePr>
              <a:graphicFrameLocks noChangeAspect="1"/>
            </p:cNvGraphicFramePr>
            <p:nvPr/>
          </p:nvGraphicFramePr>
          <p:xfrm>
            <a:off x="2367" y="1042"/>
            <a:ext cx="284" cy="254"/>
          </p:xfrm>
          <a:graphic>
            <a:graphicData uri="http://schemas.openxmlformats.org/presentationml/2006/ole">
              <p:oleObj spid="_x0000_s366598" name="公式" r:id="rId8" imgW="253890" imgH="228501" progId="Equation.3">
                <p:embed/>
              </p:oleObj>
            </a:graphicData>
          </a:graphic>
        </p:graphicFrame>
        <p:graphicFrame>
          <p:nvGraphicFramePr>
            <p:cNvPr id="35861" name="Object 40"/>
            <p:cNvGraphicFramePr>
              <a:graphicFrameLocks noChangeAspect="1"/>
            </p:cNvGraphicFramePr>
            <p:nvPr/>
          </p:nvGraphicFramePr>
          <p:xfrm>
            <a:off x="2568" y="1271"/>
            <a:ext cx="271" cy="198"/>
          </p:xfrm>
          <a:graphic>
            <a:graphicData uri="http://schemas.openxmlformats.org/presentationml/2006/ole">
              <p:oleObj spid="_x0000_s366599" name="公式" r:id="rId9" imgW="241091" imgH="177646" progId="Equation.3">
                <p:embed/>
              </p:oleObj>
            </a:graphicData>
          </a:graphic>
        </p:graphicFrame>
        <p:sp>
          <p:nvSpPr>
            <p:cNvPr id="35950" name="Line 41"/>
            <p:cNvSpPr>
              <a:spLocks noChangeShapeType="1"/>
            </p:cNvSpPr>
            <p:nvPr/>
          </p:nvSpPr>
          <p:spPr bwMode="auto">
            <a:xfrm>
              <a:off x="1331" y="2532"/>
              <a:ext cx="1168" cy="0"/>
            </a:xfrm>
            <a:prstGeom prst="line">
              <a:avLst/>
            </a:prstGeom>
            <a:noFill/>
            <a:ln w="12700">
              <a:solidFill>
                <a:schemeClr val="tx1"/>
              </a:solidFill>
              <a:round/>
              <a:headEnd/>
              <a:tailEnd/>
            </a:ln>
          </p:spPr>
          <p:txBody>
            <a:bodyPr/>
            <a:lstStyle/>
            <a:p>
              <a:endParaRPr lang="zh-CN" altLang="en-US"/>
            </a:p>
          </p:txBody>
        </p:sp>
        <p:sp>
          <p:nvSpPr>
            <p:cNvPr id="35951" name="AutoShape 42"/>
            <p:cNvSpPr>
              <a:spLocks noChangeArrowheads="1"/>
            </p:cNvSpPr>
            <p:nvPr/>
          </p:nvSpPr>
          <p:spPr bwMode="auto">
            <a:xfrm>
              <a:off x="1297" y="2501"/>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62" name="Object 43"/>
            <p:cNvGraphicFramePr>
              <a:graphicFrameLocks noChangeAspect="1"/>
            </p:cNvGraphicFramePr>
            <p:nvPr/>
          </p:nvGraphicFramePr>
          <p:xfrm>
            <a:off x="1729" y="2151"/>
            <a:ext cx="244" cy="248"/>
          </p:xfrm>
          <a:graphic>
            <a:graphicData uri="http://schemas.openxmlformats.org/presentationml/2006/ole">
              <p:oleObj spid="_x0000_s366600" name="公式" r:id="rId10" imgW="215619" imgH="215619" progId="Equation.3">
                <p:embed/>
              </p:oleObj>
            </a:graphicData>
          </a:graphic>
        </p:graphicFrame>
        <p:grpSp>
          <p:nvGrpSpPr>
            <p:cNvPr id="4" name="Group 44"/>
            <p:cNvGrpSpPr>
              <a:grpSpLocks/>
            </p:cNvGrpSpPr>
            <p:nvPr/>
          </p:nvGrpSpPr>
          <p:grpSpPr bwMode="auto">
            <a:xfrm rot="5400000">
              <a:off x="1727" y="2456"/>
              <a:ext cx="271" cy="153"/>
              <a:chOff x="5065" y="1931"/>
              <a:chExt cx="304" cy="204"/>
            </a:xfrm>
          </p:grpSpPr>
          <p:sp>
            <p:nvSpPr>
              <p:cNvPr id="35956" name="AutoShape 45"/>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5957" name="Line 46"/>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5958" name="Line 47"/>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5953" name="Line 48"/>
            <p:cNvSpPr>
              <a:spLocks noChangeShapeType="1"/>
            </p:cNvSpPr>
            <p:nvPr/>
          </p:nvSpPr>
          <p:spPr bwMode="auto">
            <a:xfrm flipV="1">
              <a:off x="2499" y="2033"/>
              <a:ext cx="0" cy="483"/>
            </a:xfrm>
            <a:prstGeom prst="line">
              <a:avLst/>
            </a:prstGeom>
            <a:noFill/>
            <a:ln w="12700">
              <a:solidFill>
                <a:schemeClr val="tx1"/>
              </a:solidFill>
              <a:round/>
              <a:headEnd/>
              <a:tailEnd/>
            </a:ln>
          </p:spPr>
          <p:txBody>
            <a:bodyPr/>
            <a:lstStyle/>
            <a:p>
              <a:endParaRPr lang="zh-CN" altLang="en-US"/>
            </a:p>
          </p:txBody>
        </p:sp>
        <p:graphicFrame>
          <p:nvGraphicFramePr>
            <p:cNvPr id="35863" name="Object 49"/>
            <p:cNvGraphicFramePr>
              <a:graphicFrameLocks noChangeAspect="1"/>
            </p:cNvGraphicFramePr>
            <p:nvPr/>
          </p:nvGraphicFramePr>
          <p:xfrm>
            <a:off x="1204" y="2236"/>
            <a:ext cx="229" cy="240"/>
          </p:xfrm>
          <a:graphic>
            <a:graphicData uri="http://schemas.openxmlformats.org/presentationml/2006/ole">
              <p:oleObj spid="_x0000_s366601" name="公式" r:id="rId11" imgW="203024" imgH="215713" progId="Equation.3">
                <p:embed/>
              </p:oleObj>
            </a:graphicData>
          </a:graphic>
        </p:graphicFrame>
        <p:sp>
          <p:nvSpPr>
            <p:cNvPr id="35954" name="Line 51"/>
            <p:cNvSpPr>
              <a:spLocks noChangeShapeType="1"/>
            </p:cNvSpPr>
            <p:nvPr/>
          </p:nvSpPr>
          <p:spPr bwMode="auto">
            <a:xfrm>
              <a:off x="2499" y="2033"/>
              <a:ext cx="483" cy="0"/>
            </a:xfrm>
            <a:prstGeom prst="line">
              <a:avLst/>
            </a:prstGeom>
            <a:noFill/>
            <a:ln w="12700">
              <a:solidFill>
                <a:schemeClr val="tx1"/>
              </a:solidFill>
              <a:round/>
              <a:headEnd/>
              <a:tailEnd/>
            </a:ln>
          </p:spPr>
          <p:txBody>
            <a:bodyPr/>
            <a:lstStyle/>
            <a:p>
              <a:endParaRPr lang="zh-CN" altLang="en-US"/>
            </a:p>
          </p:txBody>
        </p:sp>
        <p:sp>
          <p:nvSpPr>
            <p:cNvPr id="35955" name="AutoShape 50"/>
            <p:cNvSpPr>
              <a:spLocks noChangeArrowheads="1"/>
            </p:cNvSpPr>
            <p:nvPr/>
          </p:nvSpPr>
          <p:spPr bwMode="auto">
            <a:xfrm>
              <a:off x="2948"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pSp>
      <p:grpSp>
        <p:nvGrpSpPr>
          <p:cNvPr id="5" name="Group 159"/>
          <p:cNvGrpSpPr>
            <a:grpSpLocks/>
          </p:cNvGrpSpPr>
          <p:nvPr/>
        </p:nvGrpSpPr>
        <p:grpSpPr bwMode="auto">
          <a:xfrm>
            <a:off x="4633913" y="1493838"/>
            <a:ext cx="3738562" cy="2498725"/>
            <a:chOff x="3040" y="1119"/>
            <a:chExt cx="2355" cy="1574"/>
          </a:xfrm>
        </p:grpSpPr>
        <p:graphicFrame>
          <p:nvGraphicFramePr>
            <p:cNvPr id="35842" name="Object 23"/>
            <p:cNvGraphicFramePr>
              <a:graphicFrameLocks noChangeAspect="1"/>
            </p:cNvGraphicFramePr>
            <p:nvPr/>
          </p:nvGraphicFramePr>
          <p:xfrm>
            <a:off x="3083" y="1576"/>
            <a:ext cx="142" cy="144"/>
          </p:xfrm>
          <a:graphic>
            <a:graphicData uri="http://schemas.openxmlformats.org/presentationml/2006/ole">
              <p:oleObj spid="_x0000_s366602" name="公式" r:id="rId12" imgW="139700" imgH="139700" progId="Equation.3">
                <p:embed/>
              </p:oleObj>
            </a:graphicData>
          </a:graphic>
        </p:graphicFrame>
        <p:graphicFrame>
          <p:nvGraphicFramePr>
            <p:cNvPr id="35843" name="Object 24"/>
            <p:cNvGraphicFramePr>
              <a:graphicFrameLocks noChangeAspect="1"/>
            </p:cNvGraphicFramePr>
            <p:nvPr/>
          </p:nvGraphicFramePr>
          <p:xfrm>
            <a:off x="3078" y="2427"/>
            <a:ext cx="158" cy="89"/>
          </p:xfrm>
          <a:graphic>
            <a:graphicData uri="http://schemas.openxmlformats.org/presentationml/2006/ole">
              <p:oleObj spid="_x0000_s366603" name="公式" r:id="rId13" imgW="139518" imgH="76101" progId="Equation.3">
                <p:embed/>
              </p:oleObj>
            </a:graphicData>
          </a:graphic>
        </p:graphicFrame>
        <p:sp>
          <p:nvSpPr>
            <p:cNvPr id="35912" name="Rectangle 54"/>
            <p:cNvSpPr>
              <a:spLocks noChangeArrowheads="1"/>
            </p:cNvSpPr>
            <p:nvPr/>
          </p:nvSpPr>
          <p:spPr bwMode="auto">
            <a:xfrm>
              <a:off x="4754" y="1689"/>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5844" name="Object 55"/>
            <p:cNvGraphicFramePr>
              <a:graphicFrameLocks noChangeAspect="1"/>
            </p:cNvGraphicFramePr>
            <p:nvPr/>
          </p:nvGraphicFramePr>
          <p:xfrm>
            <a:off x="5181" y="1931"/>
            <a:ext cx="214" cy="254"/>
          </p:xfrm>
          <a:graphic>
            <a:graphicData uri="http://schemas.openxmlformats.org/presentationml/2006/ole">
              <p:oleObj spid="_x0000_s366604" name="公式" r:id="rId14" imgW="190500" imgH="228600" progId="Equation.3">
                <p:embed/>
              </p:oleObj>
            </a:graphicData>
          </a:graphic>
        </p:graphicFrame>
        <p:graphicFrame>
          <p:nvGraphicFramePr>
            <p:cNvPr id="35845" name="Object 56"/>
            <p:cNvGraphicFramePr>
              <a:graphicFrameLocks noChangeAspect="1"/>
            </p:cNvGraphicFramePr>
            <p:nvPr/>
          </p:nvGraphicFramePr>
          <p:xfrm>
            <a:off x="4252" y="1703"/>
            <a:ext cx="503" cy="205"/>
          </p:xfrm>
          <a:graphic>
            <a:graphicData uri="http://schemas.openxmlformats.org/presentationml/2006/ole">
              <p:oleObj spid="_x0000_s366605" name="公式" r:id="rId15" imgW="444114" imgH="177646" progId="Equation.3">
                <p:embed/>
              </p:oleObj>
            </a:graphicData>
          </a:graphic>
        </p:graphicFrame>
        <p:graphicFrame>
          <p:nvGraphicFramePr>
            <p:cNvPr id="35846" name="Object 57"/>
            <p:cNvGraphicFramePr>
              <a:graphicFrameLocks noChangeAspect="1"/>
            </p:cNvGraphicFramePr>
            <p:nvPr/>
          </p:nvGraphicFramePr>
          <p:xfrm>
            <a:off x="3040" y="1881"/>
            <a:ext cx="215" cy="240"/>
          </p:xfrm>
          <a:graphic>
            <a:graphicData uri="http://schemas.openxmlformats.org/presentationml/2006/ole">
              <p:oleObj spid="_x0000_s366606" name="公式" r:id="rId16" imgW="190335" imgH="215713" progId="Equation.3">
                <p:embed/>
              </p:oleObj>
            </a:graphicData>
          </a:graphic>
        </p:graphicFrame>
        <p:sp>
          <p:nvSpPr>
            <p:cNvPr id="35913" name="AutoShape 58"/>
            <p:cNvSpPr>
              <a:spLocks noChangeArrowheads="1"/>
            </p:cNvSpPr>
            <p:nvPr/>
          </p:nvSpPr>
          <p:spPr bwMode="auto">
            <a:xfrm>
              <a:off x="4201" y="1475"/>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5914" name="Line 59"/>
            <p:cNvSpPr>
              <a:spLocks noChangeShapeType="1"/>
            </p:cNvSpPr>
            <p:nvPr/>
          </p:nvSpPr>
          <p:spPr bwMode="auto">
            <a:xfrm>
              <a:off x="3160" y="1500"/>
              <a:ext cx="1168" cy="0"/>
            </a:xfrm>
            <a:prstGeom prst="line">
              <a:avLst/>
            </a:prstGeom>
            <a:noFill/>
            <a:ln w="12700">
              <a:solidFill>
                <a:schemeClr val="tx1"/>
              </a:solidFill>
              <a:round/>
              <a:headEnd/>
              <a:tailEnd/>
            </a:ln>
          </p:spPr>
          <p:txBody>
            <a:bodyPr/>
            <a:lstStyle/>
            <a:p>
              <a:endParaRPr lang="zh-CN" altLang="en-US"/>
            </a:p>
          </p:txBody>
        </p:sp>
        <p:sp>
          <p:nvSpPr>
            <p:cNvPr id="35915" name="AutoShape 60"/>
            <p:cNvSpPr>
              <a:spLocks noChangeArrowheads="1"/>
            </p:cNvSpPr>
            <p:nvPr/>
          </p:nvSpPr>
          <p:spPr bwMode="auto">
            <a:xfrm>
              <a:off x="3126" y="1469"/>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47" name="Object 61"/>
            <p:cNvGraphicFramePr>
              <a:graphicFrameLocks noChangeAspect="1"/>
            </p:cNvGraphicFramePr>
            <p:nvPr/>
          </p:nvGraphicFramePr>
          <p:xfrm>
            <a:off x="3565" y="1119"/>
            <a:ext cx="230" cy="248"/>
          </p:xfrm>
          <a:graphic>
            <a:graphicData uri="http://schemas.openxmlformats.org/presentationml/2006/ole">
              <p:oleObj spid="_x0000_s366607" name="公式" r:id="rId17" imgW="203024" imgH="215713" progId="Equation.3">
                <p:embed/>
              </p:oleObj>
            </a:graphicData>
          </a:graphic>
        </p:graphicFrame>
        <p:grpSp>
          <p:nvGrpSpPr>
            <p:cNvPr id="6" name="Group 62"/>
            <p:cNvGrpSpPr>
              <a:grpSpLocks/>
            </p:cNvGrpSpPr>
            <p:nvPr/>
          </p:nvGrpSpPr>
          <p:grpSpPr bwMode="auto">
            <a:xfrm rot="5400000">
              <a:off x="3556" y="1424"/>
              <a:ext cx="271" cy="153"/>
              <a:chOff x="5065" y="1931"/>
              <a:chExt cx="304" cy="204"/>
            </a:xfrm>
          </p:grpSpPr>
          <p:sp>
            <p:nvSpPr>
              <p:cNvPr id="35939" name="AutoShape 63"/>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5940" name="Line 64"/>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5941" name="Line 65"/>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5848" name="Object 69"/>
            <p:cNvGraphicFramePr>
              <a:graphicFrameLocks noChangeAspect="1"/>
            </p:cNvGraphicFramePr>
            <p:nvPr/>
          </p:nvGraphicFramePr>
          <p:xfrm>
            <a:off x="4374" y="1931"/>
            <a:ext cx="284" cy="254"/>
          </p:xfrm>
          <a:graphic>
            <a:graphicData uri="http://schemas.openxmlformats.org/presentationml/2006/ole">
              <p:oleObj spid="_x0000_s366608" name="公式" r:id="rId18" imgW="253890" imgH="228501" progId="Equation.3">
                <p:embed/>
              </p:oleObj>
            </a:graphicData>
          </a:graphic>
        </p:graphicFrame>
        <p:graphicFrame>
          <p:nvGraphicFramePr>
            <p:cNvPr id="35849" name="Object 70"/>
            <p:cNvGraphicFramePr>
              <a:graphicFrameLocks noChangeAspect="1"/>
            </p:cNvGraphicFramePr>
            <p:nvPr/>
          </p:nvGraphicFramePr>
          <p:xfrm>
            <a:off x="4372" y="2160"/>
            <a:ext cx="271" cy="198"/>
          </p:xfrm>
          <a:graphic>
            <a:graphicData uri="http://schemas.openxmlformats.org/presentationml/2006/ole">
              <p:oleObj spid="_x0000_s366609" name="公式" r:id="rId19" imgW="241091" imgH="177646" progId="Equation.3">
                <p:embed/>
              </p:oleObj>
            </a:graphicData>
          </a:graphic>
        </p:graphicFrame>
        <p:sp>
          <p:nvSpPr>
            <p:cNvPr id="35917" name="Line 71"/>
            <p:cNvSpPr>
              <a:spLocks noChangeShapeType="1"/>
            </p:cNvSpPr>
            <p:nvPr/>
          </p:nvSpPr>
          <p:spPr bwMode="auto">
            <a:xfrm>
              <a:off x="3312" y="1999"/>
              <a:ext cx="914" cy="0"/>
            </a:xfrm>
            <a:prstGeom prst="line">
              <a:avLst/>
            </a:prstGeom>
            <a:noFill/>
            <a:ln w="12700">
              <a:solidFill>
                <a:schemeClr val="tx1"/>
              </a:solidFill>
              <a:round/>
              <a:headEnd/>
              <a:tailEnd/>
            </a:ln>
          </p:spPr>
          <p:txBody>
            <a:bodyPr/>
            <a:lstStyle/>
            <a:p>
              <a:endParaRPr lang="zh-CN" altLang="en-US"/>
            </a:p>
          </p:txBody>
        </p:sp>
        <p:sp>
          <p:nvSpPr>
            <p:cNvPr id="35918" name="AutoShape 72"/>
            <p:cNvSpPr>
              <a:spLocks noChangeArrowheads="1"/>
            </p:cNvSpPr>
            <p:nvPr/>
          </p:nvSpPr>
          <p:spPr bwMode="auto">
            <a:xfrm>
              <a:off x="3278" y="196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50" name="Object 73"/>
            <p:cNvGraphicFramePr>
              <a:graphicFrameLocks noChangeAspect="1"/>
            </p:cNvGraphicFramePr>
            <p:nvPr/>
          </p:nvGraphicFramePr>
          <p:xfrm>
            <a:off x="3558" y="1618"/>
            <a:ext cx="244" cy="248"/>
          </p:xfrm>
          <a:graphic>
            <a:graphicData uri="http://schemas.openxmlformats.org/presentationml/2006/ole">
              <p:oleObj spid="_x0000_s366610" name="公式" r:id="rId20" imgW="215619" imgH="215619" progId="Equation.3">
                <p:embed/>
              </p:oleObj>
            </a:graphicData>
          </a:graphic>
        </p:graphicFrame>
        <p:grpSp>
          <p:nvGrpSpPr>
            <p:cNvPr id="7" name="Group 74"/>
            <p:cNvGrpSpPr>
              <a:grpSpLocks/>
            </p:cNvGrpSpPr>
            <p:nvPr/>
          </p:nvGrpSpPr>
          <p:grpSpPr bwMode="auto">
            <a:xfrm rot="5400000">
              <a:off x="3556" y="1923"/>
              <a:ext cx="271" cy="153"/>
              <a:chOff x="5065" y="1931"/>
              <a:chExt cx="304" cy="204"/>
            </a:xfrm>
          </p:grpSpPr>
          <p:sp>
            <p:nvSpPr>
              <p:cNvPr id="35936" name="AutoShape 75"/>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5937" name="Line 76"/>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5938" name="Line 77"/>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5920" name="Line 78"/>
            <p:cNvSpPr>
              <a:spLocks noChangeShapeType="1"/>
            </p:cNvSpPr>
            <p:nvPr/>
          </p:nvSpPr>
          <p:spPr bwMode="auto">
            <a:xfrm flipV="1">
              <a:off x="4226" y="1491"/>
              <a:ext cx="0" cy="508"/>
            </a:xfrm>
            <a:prstGeom prst="line">
              <a:avLst/>
            </a:prstGeom>
            <a:noFill/>
            <a:ln w="12700">
              <a:solidFill>
                <a:schemeClr val="tx1"/>
              </a:solidFill>
              <a:round/>
              <a:headEnd/>
              <a:tailEnd/>
            </a:ln>
          </p:spPr>
          <p:txBody>
            <a:bodyPr/>
            <a:lstStyle/>
            <a:p>
              <a:endParaRPr lang="zh-CN" altLang="en-US"/>
            </a:p>
          </p:txBody>
        </p:sp>
        <p:graphicFrame>
          <p:nvGraphicFramePr>
            <p:cNvPr id="35851" name="Object 79"/>
            <p:cNvGraphicFramePr>
              <a:graphicFrameLocks noChangeAspect="1"/>
            </p:cNvGraphicFramePr>
            <p:nvPr/>
          </p:nvGraphicFramePr>
          <p:xfrm>
            <a:off x="3203" y="2135"/>
            <a:ext cx="229" cy="240"/>
          </p:xfrm>
          <a:graphic>
            <a:graphicData uri="http://schemas.openxmlformats.org/presentationml/2006/ole">
              <p:oleObj spid="_x0000_s366611" name="公式" r:id="rId21" imgW="203024" imgH="215713" progId="Equation.3">
                <p:embed/>
              </p:oleObj>
            </a:graphicData>
          </a:graphic>
        </p:graphicFrame>
        <p:sp>
          <p:nvSpPr>
            <p:cNvPr id="35921" name="Line 84"/>
            <p:cNvSpPr>
              <a:spLocks noChangeShapeType="1"/>
            </p:cNvSpPr>
            <p:nvPr/>
          </p:nvSpPr>
          <p:spPr bwMode="auto">
            <a:xfrm>
              <a:off x="3160" y="2566"/>
              <a:ext cx="2159" cy="0"/>
            </a:xfrm>
            <a:prstGeom prst="line">
              <a:avLst/>
            </a:prstGeom>
            <a:noFill/>
            <a:ln w="12700">
              <a:solidFill>
                <a:schemeClr val="tx1"/>
              </a:solidFill>
              <a:round/>
              <a:headEnd/>
              <a:tailEnd/>
            </a:ln>
          </p:spPr>
          <p:txBody>
            <a:bodyPr/>
            <a:lstStyle/>
            <a:p>
              <a:endParaRPr lang="zh-CN" altLang="en-US"/>
            </a:p>
          </p:txBody>
        </p:sp>
        <p:sp>
          <p:nvSpPr>
            <p:cNvPr id="35922" name="AutoShape 82"/>
            <p:cNvSpPr>
              <a:spLocks noChangeArrowheads="1"/>
            </p:cNvSpPr>
            <p:nvPr/>
          </p:nvSpPr>
          <p:spPr bwMode="auto">
            <a:xfrm>
              <a:off x="3126" y="2536"/>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52" name="Object 85"/>
            <p:cNvGraphicFramePr>
              <a:graphicFrameLocks noChangeAspect="1"/>
            </p:cNvGraphicFramePr>
            <p:nvPr/>
          </p:nvGraphicFramePr>
          <p:xfrm>
            <a:off x="3246" y="2067"/>
            <a:ext cx="142" cy="144"/>
          </p:xfrm>
          <a:graphic>
            <a:graphicData uri="http://schemas.openxmlformats.org/presentationml/2006/ole">
              <p:oleObj spid="_x0000_s366612" name="公式" r:id="rId22" imgW="139700" imgH="139700" progId="Equation.3">
                <p:embed/>
              </p:oleObj>
            </a:graphicData>
          </a:graphic>
        </p:graphicFrame>
        <p:graphicFrame>
          <p:nvGraphicFramePr>
            <p:cNvPr id="35853" name="Object 86"/>
            <p:cNvGraphicFramePr>
              <a:graphicFrameLocks noChangeAspect="1"/>
            </p:cNvGraphicFramePr>
            <p:nvPr/>
          </p:nvGraphicFramePr>
          <p:xfrm>
            <a:off x="3261" y="2427"/>
            <a:ext cx="158" cy="89"/>
          </p:xfrm>
          <a:graphic>
            <a:graphicData uri="http://schemas.openxmlformats.org/presentationml/2006/ole">
              <p:oleObj spid="_x0000_s366613" name="公式" r:id="rId23" imgW="139518" imgH="76101" progId="Equation.3">
                <p:embed/>
              </p:oleObj>
            </a:graphicData>
          </a:graphic>
        </p:graphicFrame>
        <p:sp>
          <p:nvSpPr>
            <p:cNvPr id="35923" name="AutoShape 81"/>
            <p:cNvSpPr>
              <a:spLocks noChangeArrowheads="1"/>
            </p:cNvSpPr>
            <p:nvPr/>
          </p:nvSpPr>
          <p:spPr bwMode="auto">
            <a:xfrm>
              <a:off x="5268" y="2536"/>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5924" name="Line 87"/>
            <p:cNvSpPr>
              <a:spLocks noChangeShapeType="1"/>
            </p:cNvSpPr>
            <p:nvPr/>
          </p:nvSpPr>
          <p:spPr bwMode="auto">
            <a:xfrm>
              <a:off x="4328" y="1500"/>
              <a:ext cx="965" cy="0"/>
            </a:xfrm>
            <a:prstGeom prst="line">
              <a:avLst/>
            </a:prstGeom>
            <a:noFill/>
            <a:ln w="12700">
              <a:solidFill>
                <a:schemeClr val="tx1"/>
              </a:solidFill>
              <a:round/>
              <a:headEnd/>
              <a:tailEnd/>
            </a:ln>
          </p:spPr>
          <p:txBody>
            <a:bodyPr/>
            <a:lstStyle/>
            <a:p>
              <a:endParaRPr lang="zh-CN" altLang="en-US"/>
            </a:p>
          </p:txBody>
        </p:sp>
        <p:sp>
          <p:nvSpPr>
            <p:cNvPr id="35925" name="AutoShape 68"/>
            <p:cNvSpPr>
              <a:spLocks noChangeArrowheads="1"/>
            </p:cNvSpPr>
            <p:nvPr/>
          </p:nvSpPr>
          <p:spPr bwMode="auto">
            <a:xfrm>
              <a:off x="5268" y="1474"/>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5926" name="AutoShape 88"/>
            <p:cNvSpPr>
              <a:spLocks noChangeArrowheads="1"/>
            </p:cNvSpPr>
            <p:nvPr/>
          </p:nvSpPr>
          <p:spPr bwMode="auto">
            <a:xfrm>
              <a:off x="4787" y="1477"/>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grpSp>
          <p:nvGrpSpPr>
            <p:cNvPr id="8" name="Group 97"/>
            <p:cNvGrpSpPr>
              <a:grpSpLocks/>
            </p:cNvGrpSpPr>
            <p:nvPr/>
          </p:nvGrpSpPr>
          <p:grpSpPr bwMode="auto">
            <a:xfrm>
              <a:off x="4659" y="2135"/>
              <a:ext cx="304" cy="102"/>
              <a:chOff x="112" y="3074"/>
              <a:chExt cx="304" cy="102"/>
            </a:xfrm>
          </p:grpSpPr>
          <p:sp>
            <p:nvSpPr>
              <p:cNvPr id="35934" name="Line 98"/>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5935" name="Line 99"/>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5928" name="Line 119"/>
            <p:cNvSpPr>
              <a:spLocks noChangeShapeType="1"/>
            </p:cNvSpPr>
            <p:nvPr/>
          </p:nvSpPr>
          <p:spPr bwMode="auto">
            <a:xfrm>
              <a:off x="4811" y="1500"/>
              <a:ext cx="0" cy="177"/>
            </a:xfrm>
            <a:prstGeom prst="line">
              <a:avLst/>
            </a:prstGeom>
            <a:noFill/>
            <a:ln w="12700">
              <a:solidFill>
                <a:schemeClr val="tx1"/>
              </a:solidFill>
              <a:round/>
              <a:headEnd/>
              <a:tailEnd/>
            </a:ln>
          </p:spPr>
          <p:txBody>
            <a:bodyPr/>
            <a:lstStyle/>
            <a:p>
              <a:endParaRPr lang="zh-CN" altLang="en-US"/>
            </a:p>
          </p:txBody>
        </p:sp>
        <p:sp>
          <p:nvSpPr>
            <p:cNvPr id="35929" name="Line 120"/>
            <p:cNvSpPr>
              <a:spLocks noChangeShapeType="1"/>
            </p:cNvSpPr>
            <p:nvPr/>
          </p:nvSpPr>
          <p:spPr bwMode="auto">
            <a:xfrm>
              <a:off x="4811" y="1957"/>
              <a:ext cx="0" cy="178"/>
            </a:xfrm>
            <a:prstGeom prst="line">
              <a:avLst/>
            </a:prstGeom>
            <a:noFill/>
            <a:ln w="12700">
              <a:solidFill>
                <a:schemeClr val="tx1"/>
              </a:solidFill>
              <a:round/>
              <a:headEnd/>
              <a:tailEnd/>
            </a:ln>
          </p:spPr>
          <p:txBody>
            <a:bodyPr/>
            <a:lstStyle/>
            <a:p>
              <a:endParaRPr lang="zh-CN" altLang="en-US"/>
            </a:p>
          </p:txBody>
        </p:sp>
        <p:sp>
          <p:nvSpPr>
            <p:cNvPr id="35930" name="Line 121"/>
            <p:cNvSpPr>
              <a:spLocks noChangeShapeType="1"/>
            </p:cNvSpPr>
            <p:nvPr/>
          </p:nvSpPr>
          <p:spPr bwMode="auto">
            <a:xfrm>
              <a:off x="4811" y="2236"/>
              <a:ext cx="0" cy="330"/>
            </a:xfrm>
            <a:prstGeom prst="line">
              <a:avLst/>
            </a:prstGeom>
            <a:noFill/>
            <a:ln w="12700">
              <a:solidFill>
                <a:schemeClr val="tx1"/>
              </a:solidFill>
              <a:round/>
              <a:headEnd/>
              <a:tailEnd/>
            </a:ln>
          </p:spPr>
          <p:txBody>
            <a:bodyPr/>
            <a:lstStyle/>
            <a:p>
              <a:endParaRPr lang="zh-CN" altLang="en-US"/>
            </a:p>
          </p:txBody>
        </p:sp>
        <p:sp>
          <p:nvSpPr>
            <p:cNvPr id="35931" name="AutoShape 122"/>
            <p:cNvSpPr>
              <a:spLocks noChangeArrowheads="1"/>
            </p:cNvSpPr>
            <p:nvPr/>
          </p:nvSpPr>
          <p:spPr bwMode="auto">
            <a:xfrm>
              <a:off x="4794" y="2541"/>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graphicFrame>
          <p:nvGraphicFramePr>
            <p:cNvPr id="35854" name="Object 123"/>
            <p:cNvGraphicFramePr>
              <a:graphicFrameLocks noChangeAspect="1"/>
            </p:cNvGraphicFramePr>
            <p:nvPr/>
          </p:nvGraphicFramePr>
          <p:xfrm>
            <a:off x="5216" y="1576"/>
            <a:ext cx="142" cy="144"/>
          </p:xfrm>
          <a:graphic>
            <a:graphicData uri="http://schemas.openxmlformats.org/presentationml/2006/ole">
              <p:oleObj spid="_x0000_s366614" name="公式" r:id="rId24" imgW="139700" imgH="139700" progId="Equation.3">
                <p:embed/>
              </p:oleObj>
            </a:graphicData>
          </a:graphic>
        </p:graphicFrame>
        <p:graphicFrame>
          <p:nvGraphicFramePr>
            <p:cNvPr id="35855" name="Object 124"/>
            <p:cNvGraphicFramePr>
              <a:graphicFrameLocks noChangeAspect="1"/>
            </p:cNvGraphicFramePr>
            <p:nvPr/>
          </p:nvGraphicFramePr>
          <p:xfrm>
            <a:off x="5211" y="2427"/>
            <a:ext cx="158" cy="89"/>
          </p:xfrm>
          <a:graphic>
            <a:graphicData uri="http://schemas.openxmlformats.org/presentationml/2006/ole">
              <p:oleObj spid="_x0000_s366615" name="公式" r:id="rId25" imgW="139518" imgH="76101" progId="Equation.3">
                <p:embed/>
              </p:oleObj>
            </a:graphicData>
          </a:graphic>
        </p:graphicFrame>
        <p:sp>
          <p:nvSpPr>
            <p:cNvPr id="35932" name="Line 139"/>
            <p:cNvSpPr>
              <a:spLocks noChangeShapeType="1"/>
            </p:cNvSpPr>
            <p:nvPr/>
          </p:nvSpPr>
          <p:spPr bwMode="auto">
            <a:xfrm>
              <a:off x="4818" y="2559"/>
              <a:ext cx="0" cy="134"/>
            </a:xfrm>
            <a:prstGeom prst="line">
              <a:avLst/>
            </a:prstGeom>
            <a:noFill/>
            <a:ln w="12700">
              <a:solidFill>
                <a:schemeClr val="tx1"/>
              </a:solidFill>
              <a:round/>
              <a:headEnd/>
              <a:tailEnd/>
            </a:ln>
          </p:spPr>
          <p:txBody>
            <a:bodyPr/>
            <a:lstStyle/>
            <a:p>
              <a:endParaRPr lang="zh-CN" altLang="en-US"/>
            </a:p>
          </p:txBody>
        </p:sp>
        <p:sp>
          <p:nvSpPr>
            <p:cNvPr id="35933" name="Line 140"/>
            <p:cNvSpPr>
              <a:spLocks noChangeShapeType="1"/>
            </p:cNvSpPr>
            <p:nvPr/>
          </p:nvSpPr>
          <p:spPr bwMode="auto">
            <a:xfrm>
              <a:off x="4725" y="2693"/>
              <a:ext cx="187" cy="0"/>
            </a:xfrm>
            <a:prstGeom prst="line">
              <a:avLst/>
            </a:prstGeom>
            <a:noFill/>
            <a:ln w="38100">
              <a:solidFill>
                <a:schemeClr val="tx1"/>
              </a:solidFill>
              <a:round/>
              <a:headEnd/>
              <a:tailEnd/>
            </a:ln>
          </p:spPr>
          <p:txBody>
            <a:bodyPr/>
            <a:lstStyle/>
            <a:p>
              <a:endParaRPr lang="zh-CN" altLang="en-US"/>
            </a:p>
          </p:txBody>
        </p:sp>
      </p:grpSp>
      <p:sp>
        <p:nvSpPr>
          <p:cNvPr id="35871" name="Text Box 160"/>
          <p:cNvSpPr txBox="1">
            <a:spLocks noChangeArrowheads="1"/>
          </p:cNvSpPr>
          <p:nvPr/>
        </p:nvSpPr>
        <p:spPr bwMode="auto">
          <a:xfrm>
            <a:off x="2192338" y="3952875"/>
            <a:ext cx="128905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习惯画法</a:t>
            </a:r>
          </a:p>
        </p:txBody>
      </p:sp>
      <p:sp>
        <p:nvSpPr>
          <p:cNvPr id="209057" name="Text Box 161"/>
          <p:cNvSpPr txBox="1">
            <a:spLocks noChangeArrowheads="1"/>
          </p:cNvSpPr>
          <p:nvPr/>
        </p:nvSpPr>
        <p:spPr bwMode="auto">
          <a:xfrm>
            <a:off x="5722938" y="3905250"/>
            <a:ext cx="128905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理想模型</a:t>
            </a:r>
          </a:p>
        </p:txBody>
      </p:sp>
      <p:graphicFrame>
        <p:nvGraphicFramePr>
          <p:cNvPr id="209149" name="Group 253"/>
          <p:cNvGraphicFramePr>
            <a:graphicFrameLocks noGrp="1"/>
          </p:cNvGraphicFramePr>
          <p:nvPr/>
        </p:nvGraphicFramePr>
        <p:xfrm>
          <a:off x="285750" y="4381500"/>
          <a:ext cx="6096000" cy="1992315"/>
        </p:xfrm>
        <a:graphic>
          <a:graphicData uri="http://schemas.openxmlformats.org/drawingml/2006/table">
            <a:tbl>
              <a:tblPr/>
              <a:tblGrid>
                <a:gridCol w="1219200"/>
                <a:gridCol w="1219200"/>
                <a:gridCol w="1219200"/>
                <a:gridCol w="1219200"/>
                <a:gridCol w="1219200"/>
              </a:tblGrid>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Arial" charset="0"/>
                          <a:ea typeface="宋体" pitchFamily="2" charset="-122"/>
                        </a:rPr>
                        <a:t>v</a:t>
                      </a:r>
                      <a:r>
                        <a:rPr kumimoji="0" lang="en-US" altLang="zh-CN" sz="2000" b="1" i="0" u="none" strike="noStrike" cap="none" normalizeH="0" baseline="-25000" dirty="0" smtClean="0">
                          <a:ln>
                            <a:noFill/>
                          </a:ln>
                          <a:solidFill>
                            <a:srgbClr val="FF0000"/>
                          </a:solidFill>
                          <a:effectLst/>
                          <a:latin typeface="Arial" charset="0"/>
                          <a:ea typeface="宋体" pitchFamily="2" charset="-122"/>
                        </a:rPr>
                        <a:t>I1</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v</a:t>
                      </a:r>
                      <a:r>
                        <a:rPr kumimoji="0" lang="en-US" altLang="zh-CN" sz="2000" b="1" i="0" u="none" strike="noStrike" cap="none" normalizeH="0" baseline="-25000" smtClean="0">
                          <a:ln>
                            <a:noFill/>
                          </a:ln>
                          <a:solidFill>
                            <a:srgbClr val="FF0000"/>
                          </a:solidFill>
                          <a:effectLst/>
                          <a:latin typeface="Arial" charset="0"/>
                          <a:ea typeface="宋体" pitchFamily="2" charset="-122"/>
                        </a:rPr>
                        <a:t>I2</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D</a:t>
                      </a:r>
                      <a:r>
                        <a:rPr kumimoji="0" lang="en-US" altLang="zh-CN" sz="2000" b="1" i="0" u="none" strike="noStrike" cap="none" normalizeH="0" baseline="-25000" smtClean="0">
                          <a:ln>
                            <a:noFill/>
                          </a:ln>
                          <a:solidFill>
                            <a:srgbClr val="FF0000"/>
                          </a:solidFill>
                          <a:effectLst/>
                          <a:latin typeface="Arial" charset="0"/>
                          <a:ea typeface="宋体" pitchFamily="2" charset="-122"/>
                        </a:rPr>
                        <a:t>1</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D</a:t>
                      </a:r>
                      <a:r>
                        <a:rPr kumimoji="0" lang="en-US" altLang="zh-CN" sz="2000" b="1" i="0" u="none" strike="noStrike" cap="none" normalizeH="0" baseline="-25000" smtClean="0">
                          <a:ln>
                            <a:noFill/>
                          </a:ln>
                          <a:solidFill>
                            <a:srgbClr val="FF0000"/>
                          </a:solidFill>
                          <a:effectLst/>
                          <a:latin typeface="Arial" charset="0"/>
                          <a:ea typeface="宋体" pitchFamily="2" charset="-122"/>
                        </a:rPr>
                        <a:t>2</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v</a:t>
                      </a:r>
                      <a:r>
                        <a:rPr kumimoji="0" lang="en-US" altLang="zh-CN" sz="2000" b="1" i="0" u="none" strike="noStrike" cap="none" normalizeH="0" baseline="-25000" smtClean="0">
                          <a:ln>
                            <a:noFill/>
                          </a:ln>
                          <a:solidFill>
                            <a:srgbClr val="FF0000"/>
                          </a:solidFill>
                          <a:effectLst/>
                          <a:latin typeface="Arial" charset="0"/>
                          <a:ea typeface="宋体" pitchFamily="2" charset="-122"/>
                        </a:rPr>
                        <a:t>O</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导通</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导通</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导通</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截止</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截止</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导通</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5V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截止</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截止</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5V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84" name="Text Box 147"/>
          <p:cNvSpPr txBox="1">
            <a:spLocks noChangeArrowheads="1"/>
          </p:cNvSpPr>
          <p:nvPr/>
        </p:nvSpPr>
        <p:spPr bwMode="auto">
          <a:xfrm>
            <a:off x="6477000" y="5016500"/>
            <a:ext cx="2460625" cy="519113"/>
          </a:xfrm>
          <a:prstGeom prst="rect">
            <a:avLst/>
          </a:prstGeom>
          <a:noFill/>
          <a:ln w="9525">
            <a:noFill/>
            <a:miter lim="800000"/>
            <a:headEnd/>
            <a:tailEnd/>
          </a:ln>
        </p:spPr>
        <p:txBody>
          <a:bodyPr>
            <a:spAutoFit/>
          </a:bodyPr>
          <a:lstStyle/>
          <a:p>
            <a:pPr>
              <a:spcBef>
                <a:spcPct val="50000"/>
              </a:spcBef>
            </a:pPr>
            <a:r>
              <a:rPr lang="zh-CN" altLang="en-US" sz="2800" b="1">
                <a:solidFill>
                  <a:srgbClr val="FF00FF"/>
                </a:solidFill>
              </a:rPr>
              <a:t>优先导通问题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9057"/>
                                        </p:tgtEl>
                                        <p:attrNameLst>
                                          <p:attrName>style.visibility</p:attrName>
                                        </p:attrNameLst>
                                      </p:cBhvr>
                                      <p:to>
                                        <p:strVal val="visible"/>
                                      </p:to>
                                    </p:set>
                                    <p:animEffect transition="in" filter="blinds(horizontal)">
                                      <p:cBhvr>
                                        <p:cTn id="10" dur="500"/>
                                        <p:tgtEl>
                                          <p:spTgt spid="2090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9149"/>
                                        </p:tgtEl>
                                        <p:attrNameLst>
                                          <p:attrName>style.visibility</p:attrName>
                                        </p:attrNameLst>
                                      </p:cBhvr>
                                      <p:to>
                                        <p:strVal val="visible"/>
                                      </p:to>
                                    </p:set>
                                    <p:animEffect transition="in" filter="blinds(horizontal)">
                                      <p:cBhvr>
                                        <p:cTn id="15" dur="500"/>
                                        <p:tgtEl>
                                          <p:spTgt spid="20914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grpId="0" nodeType="click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lide(fromTop)">
                                      <p:cBhvr>
                                        <p:cTn id="2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057" grpId="0"/>
      <p:bldP spid="8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16"/>
          <p:cNvGraphicFramePr>
            <a:graphicFrameLocks noChangeAspect="1"/>
          </p:cNvGraphicFramePr>
          <p:nvPr/>
        </p:nvGraphicFramePr>
        <p:xfrm>
          <a:off x="5619750" y="950913"/>
          <a:ext cx="2732088" cy="2265362"/>
        </p:xfrm>
        <a:graphic>
          <a:graphicData uri="http://schemas.openxmlformats.org/presentationml/2006/ole">
            <p:oleObj spid="_x0000_s367618" name="图片" r:id="rId4" imgW="1827594" imgH="1516331" progId="Word.Picture.8">
              <p:embed/>
            </p:oleObj>
          </a:graphicData>
        </a:graphic>
      </p:graphicFrame>
      <p:sp>
        <p:nvSpPr>
          <p:cNvPr id="36867" name="Text Box 5"/>
          <p:cNvSpPr txBox="1">
            <a:spLocks noChangeArrowheads="1"/>
          </p:cNvSpPr>
          <p:nvPr/>
        </p:nvSpPr>
        <p:spPr bwMode="auto">
          <a:xfrm>
            <a:off x="563563" y="1127125"/>
            <a:ext cx="4648200" cy="535531"/>
          </a:xfrm>
          <a:prstGeom prst="rect">
            <a:avLst/>
          </a:prstGeom>
          <a:noFill/>
          <a:ln w="9525">
            <a:noFill/>
            <a:miter lim="800000"/>
            <a:headEnd/>
            <a:tailEnd/>
          </a:ln>
        </p:spPr>
        <p:txBody>
          <a:bodyPr anchor="ctr">
            <a:spAutoFit/>
          </a:bodyPr>
          <a:lstStyle/>
          <a:p>
            <a:pPr>
              <a:lnSpc>
                <a:spcPct val="120000"/>
              </a:lnSpc>
            </a:pPr>
            <a:r>
              <a:rPr kumimoji="1" lang="zh-CN" altLang="en-US" sz="2400" b="1" dirty="0">
                <a:solidFill>
                  <a:srgbClr val="000000"/>
                </a:solidFill>
                <a:latin typeface="Times New Roman" pitchFamily="18" charset="0"/>
                <a:ea typeface="楷体_GB2312" pitchFamily="49" charset="-122"/>
              </a:rPr>
              <a:t>电路如图所示</a:t>
            </a:r>
            <a:r>
              <a:rPr kumimoji="1" lang="zh-CN" altLang="en-US" sz="2400" b="1" dirty="0" smtClean="0">
                <a:solidFill>
                  <a:srgbClr val="000000"/>
                </a:solidFill>
                <a:latin typeface="Times New Roman" pitchFamily="18" charset="0"/>
                <a:ea typeface="楷体_GB2312" pitchFamily="49" charset="-122"/>
              </a:rPr>
              <a:t>，求</a:t>
            </a:r>
            <a:r>
              <a:rPr kumimoji="1" lang="en-US" altLang="zh-CN" sz="2400" b="1" dirty="0">
                <a:solidFill>
                  <a:srgbClr val="000000"/>
                </a:solidFill>
                <a:latin typeface="Times New Roman" pitchFamily="18" charset="0"/>
                <a:ea typeface="楷体_GB2312" pitchFamily="49" charset="-122"/>
              </a:rPr>
              <a:t>AO</a:t>
            </a:r>
            <a:r>
              <a:rPr kumimoji="1" lang="zh-CN" altLang="en-US" sz="2400" b="1" dirty="0">
                <a:solidFill>
                  <a:srgbClr val="000000"/>
                </a:solidFill>
                <a:latin typeface="Times New Roman" pitchFamily="18" charset="0"/>
                <a:ea typeface="楷体_GB2312" pitchFamily="49" charset="-122"/>
              </a:rPr>
              <a:t>的电压值</a:t>
            </a:r>
          </a:p>
        </p:txBody>
      </p:sp>
      <p:sp>
        <p:nvSpPr>
          <p:cNvPr id="15" name="Text Box 6"/>
          <p:cNvSpPr txBox="1">
            <a:spLocks noChangeArrowheads="1"/>
          </p:cNvSpPr>
          <p:nvPr/>
        </p:nvSpPr>
        <p:spPr bwMode="auto">
          <a:xfrm>
            <a:off x="523875" y="1858963"/>
            <a:ext cx="914400" cy="530225"/>
          </a:xfrm>
          <a:prstGeom prst="rect">
            <a:avLst/>
          </a:prstGeom>
          <a:noFill/>
          <a:ln w="9525">
            <a:noFill/>
            <a:miter lim="800000"/>
            <a:headEnd/>
            <a:tailEnd/>
          </a:ln>
        </p:spPr>
        <p:txBody>
          <a:bodyPr anchor="ctr">
            <a:spAutoFit/>
          </a:bodyPr>
          <a:lstStyle/>
          <a:p>
            <a:pPr>
              <a:lnSpc>
                <a:spcPct val="120000"/>
              </a:lnSpc>
            </a:pPr>
            <a:r>
              <a:rPr kumimoji="1" lang="zh-CN" altLang="en-US" sz="2400" b="1">
                <a:solidFill>
                  <a:srgbClr val="000000"/>
                </a:solidFill>
                <a:latin typeface="Times New Roman" pitchFamily="18" charset="0"/>
                <a:ea typeface="楷体_GB2312" pitchFamily="49" charset="-122"/>
              </a:rPr>
              <a:t>解：</a:t>
            </a:r>
          </a:p>
        </p:txBody>
      </p:sp>
      <p:sp>
        <p:nvSpPr>
          <p:cNvPr id="16" name="Text Box 7"/>
          <p:cNvSpPr txBox="1">
            <a:spLocks noChangeArrowheads="1"/>
          </p:cNvSpPr>
          <p:nvPr/>
        </p:nvSpPr>
        <p:spPr bwMode="auto">
          <a:xfrm>
            <a:off x="600075" y="1811338"/>
            <a:ext cx="4800600" cy="1114425"/>
          </a:xfrm>
          <a:prstGeom prst="rect">
            <a:avLst/>
          </a:prstGeom>
          <a:noFill/>
          <a:ln w="9525">
            <a:noFill/>
            <a:miter lim="800000"/>
            <a:headEnd/>
            <a:tailEnd/>
          </a:ln>
        </p:spPr>
        <p:txBody>
          <a:bodyPr anchor="ctr">
            <a:spAutoFit/>
          </a:bodyPr>
          <a:lstStyle/>
          <a:p>
            <a:pPr>
              <a:lnSpc>
                <a:spcPct val="140000"/>
              </a:lnSpc>
            </a:pPr>
            <a:r>
              <a:rPr kumimoji="1" lang="en-US" altLang="zh-CN" sz="2400" b="1">
                <a:solidFill>
                  <a:srgbClr val="000000"/>
                </a:solidFill>
                <a:latin typeface="Times New Roman" pitchFamily="18" charset="0"/>
                <a:ea typeface="楷体_GB2312" pitchFamily="49" charset="-122"/>
              </a:rPr>
              <a:t>        </a:t>
            </a:r>
            <a:r>
              <a:rPr kumimoji="1" lang="zh-CN" altLang="en-US" sz="2400" b="1">
                <a:solidFill>
                  <a:srgbClr val="000000"/>
                </a:solidFill>
                <a:latin typeface="Times New Roman" pitchFamily="18" charset="0"/>
                <a:ea typeface="楷体_GB2312" pitchFamily="49" charset="-122"/>
              </a:rPr>
              <a:t>先断开</a:t>
            </a:r>
            <a:r>
              <a:rPr kumimoji="1" lang="en-US" altLang="zh-CN" sz="2400" b="1">
                <a:solidFill>
                  <a:srgbClr val="000000"/>
                </a:solidFill>
                <a:latin typeface="Times New Roman" pitchFamily="18" charset="0"/>
                <a:ea typeface="楷体_GB2312" pitchFamily="49" charset="-122"/>
              </a:rPr>
              <a:t>D</a:t>
            </a:r>
            <a:r>
              <a:rPr kumimoji="1" lang="zh-CN" altLang="en-US" sz="2400" b="1">
                <a:solidFill>
                  <a:srgbClr val="000000"/>
                </a:solidFill>
                <a:latin typeface="Times New Roman" pitchFamily="18" charset="0"/>
                <a:ea typeface="楷体_GB2312" pitchFamily="49" charset="-122"/>
              </a:rPr>
              <a:t>，以</a:t>
            </a:r>
            <a:r>
              <a:rPr kumimoji="1" lang="en-US" altLang="zh-CN" sz="2400" b="1">
                <a:solidFill>
                  <a:srgbClr val="000000"/>
                </a:solidFill>
                <a:latin typeface="Times New Roman" pitchFamily="18" charset="0"/>
                <a:ea typeface="楷体_GB2312" pitchFamily="49" charset="-122"/>
              </a:rPr>
              <a:t>O</a:t>
            </a:r>
            <a:r>
              <a:rPr kumimoji="1" lang="zh-CN" altLang="en-US" sz="2400" b="1">
                <a:solidFill>
                  <a:srgbClr val="000000"/>
                </a:solidFill>
                <a:latin typeface="Times New Roman" pitchFamily="18" charset="0"/>
                <a:ea typeface="楷体_GB2312" pitchFamily="49" charset="-122"/>
              </a:rPr>
              <a:t>为基准电位， </a:t>
            </a:r>
          </a:p>
          <a:p>
            <a:pPr>
              <a:lnSpc>
                <a:spcPct val="140000"/>
              </a:lnSpc>
            </a:pPr>
            <a:r>
              <a:rPr kumimoji="1" lang="zh-CN" altLang="en-US" sz="2400" b="1">
                <a:solidFill>
                  <a:srgbClr val="000000"/>
                </a:solidFill>
                <a:latin typeface="Times New Roman" pitchFamily="18" charset="0"/>
                <a:ea typeface="楷体_GB2312" pitchFamily="49" charset="-122"/>
              </a:rPr>
              <a:t>     即</a:t>
            </a:r>
            <a:r>
              <a:rPr kumimoji="1" lang="en-US" altLang="zh-CN" sz="2400" b="1">
                <a:solidFill>
                  <a:srgbClr val="000000"/>
                </a:solidFill>
                <a:latin typeface="Times New Roman" pitchFamily="18" charset="0"/>
                <a:ea typeface="楷体_GB2312" pitchFamily="49" charset="-122"/>
              </a:rPr>
              <a:t>O</a:t>
            </a:r>
            <a:r>
              <a:rPr kumimoji="1" lang="zh-CN" altLang="en-US" sz="2400" b="1">
                <a:solidFill>
                  <a:srgbClr val="000000"/>
                </a:solidFill>
                <a:latin typeface="Times New Roman" pitchFamily="18" charset="0"/>
                <a:ea typeface="楷体_GB2312" pitchFamily="49" charset="-122"/>
              </a:rPr>
              <a:t>点为</a:t>
            </a:r>
            <a:r>
              <a:rPr kumimoji="1" lang="en-US" altLang="zh-CN" sz="2400" b="1">
                <a:solidFill>
                  <a:srgbClr val="000000"/>
                </a:solidFill>
                <a:latin typeface="Times New Roman" pitchFamily="18" charset="0"/>
                <a:ea typeface="楷体_GB2312" pitchFamily="49" charset="-122"/>
              </a:rPr>
              <a:t>0V</a:t>
            </a:r>
            <a:r>
              <a:rPr kumimoji="1" lang="zh-CN" altLang="en-US" sz="2400" b="1">
                <a:solidFill>
                  <a:srgbClr val="000000"/>
                </a:solidFill>
                <a:latin typeface="Times New Roman" pitchFamily="18" charset="0"/>
                <a:ea typeface="楷体_GB2312" pitchFamily="49" charset="-122"/>
              </a:rPr>
              <a:t>。</a:t>
            </a:r>
          </a:p>
        </p:txBody>
      </p:sp>
      <p:sp>
        <p:nvSpPr>
          <p:cNvPr id="17" name="Text Box 8"/>
          <p:cNvSpPr txBox="1">
            <a:spLocks noChangeArrowheads="1"/>
          </p:cNvSpPr>
          <p:nvPr/>
        </p:nvSpPr>
        <p:spPr bwMode="auto">
          <a:xfrm>
            <a:off x="371475" y="2846388"/>
            <a:ext cx="5105400" cy="1114425"/>
          </a:xfrm>
          <a:prstGeom prst="rect">
            <a:avLst/>
          </a:prstGeom>
          <a:noFill/>
          <a:ln w="9525">
            <a:noFill/>
            <a:miter lim="800000"/>
            <a:headEnd/>
            <a:tailEnd/>
          </a:ln>
        </p:spPr>
        <p:txBody>
          <a:bodyPr anchor="ctr">
            <a:spAutoFit/>
          </a:bodyPr>
          <a:lstStyle/>
          <a:p>
            <a:pPr>
              <a:lnSpc>
                <a:spcPct val="140000"/>
              </a:lnSpc>
            </a:pPr>
            <a:r>
              <a:rPr kumimoji="1" lang="en-US" altLang="zh-CN" sz="2400" b="1">
                <a:solidFill>
                  <a:srgbClr val="000000"/>
                </a:solidFill>
                <a:latin typeface="Times New Roman" pitchFamily="18" charset="0"/>
                <a:ea typeface="楷体_GB2312" pitchFamily="49" charset="-122"/>
              </a:rPr>
              <a:t>        </a:t>
            </a:r>
            <a:r>
              <a:rPr kumimoji="1" lang="zh-CN" altLang="en-US" sz="2400" b="1">
                <a:solidFill>
                  <a:srgbClr val="000000"/>
                </a:solidFill>
                <a:latin typeface="Times New Roman" pitchFamily="18" charset="0"/>
                <a:ea typeface="楷体_GB2312" pitchFamily="49" charset="-122"/>
              </a:rPr>
              <a:t>则接</a:t>
            </a:r>
            <a:r>
              <a:rPr kumimoji="1" lang="en-US" altLang="zh-CN" sz="2400" b="1">
                <a:solidFill>
                  <a:srgbClr val="000000"/>
                </a:solidFill>
                <a:latin typeface="Times New Roman" pitchFamily="18" charset="0"/>
                <a:ea typeface="楷体_GB2312" pitchFamily="49" charset="-122"/>
              </a:rPr>
              <a:t>D</a:t>
            </a:r>
            <a:r>
              <a:rPr kumimoji="1" lang="zh-CN" altLang="en-US" sz="2400" b="1">
                <a:solidFill>
                  <a:srgbClr val="000000"/>
                </a:solidFill>
                <a:latin typeface="Times New Roman" pitchFamily="18" charset="0"/>
                <a:ea typeface="楷体_GB2312" pitchFamily="49" charset="-122"/>
              </a:rPr>
              <a:t>阳极的电位为</a:t>
            </a:r>
            <a:r>
              <a:rPr kumimoji="1" lang="en-US" altLang="zh-CN" sz="2400" b="1">
                <a:solidFill>
                  <a:srgbClr val="000000"/>
                </a:solidFill>
                <a:latin typeface="Times New Roman" pitchFamily="18" charset="0"/>
                <a:ea typeface="楷体_GB2312" pitchFamily="49" charset="-122"/>
              </a:rPr>
              <a:t>-6V</a:t>
            </a:r>
            <a:r>
              <a:rPr kumimoji="1" lang="zh-CN" altLang="en-US" sz="2400" b="1">
                <a:solidFill>
                  <a:srgbClr val="000000"/>
                </a:solidFill>
                <a:latin typeface="Times New Roman" pitchFamily="18" charset="0"/>
                <a:ea typeface="楷体_GB2312" pitchFamily="49" charset="-122"/>
              </a:rPr>
              <a:t>，接阴极的电位为</a:t>
            </a:r>
            <a:r>
              <a:rPr kumimoji="1" lang="en-US" altLang="zh-CN" sz="2400" b="1">
                <a:solidFill>
                  <a:srgbClr val="000000"/>
                </a:solidFill>
                <a:latin typeface="Times New Roman" pitchFamily="18" charset="0"/>
                <a:ea typeface="楷体_GB2312" pitchFamily="49" charset="-122"/>
              </a:rPr>
              <a:t>-12V</a:t>
            </a:r>
            <a:r>
              <a:rPr kumimoji="1" lang="zh-CN" altLang="en-US" sz="2400" b="1">
                <a:solidFill>
                  <a:srgbClr val="000000"/>
                </a:solidFill>
                <a:latin typeface="Times New Roman" pitchFamily="18" charset="0"/>
                <a:ea typeface="楷体_GB2312" pitchFamily="49" charset="-122"/>
              </a:rPr>
              <a:t>。</a:t>
            </a:r>
          </a:p>
        </p:txBody>
      </p:sp>
      <p:sp>
        <p:nvSpPr>
          <p:cNvPr id="18" name="Text Box 9"/>
          <p:cNvSpPr txBox="1">
            <a:spLocks noChangeArrowheads="1"/>
          </p:cNvSpPr>
          <p:nvPr/>
        </p:nvSpPr>
        <p:spPr bwMode="auto">
          <a:xfrm>
            <a:off x="981075" y="4002088"/>
            <a:ext cx="6973888" cy="530225"/>
          </a:xfrm>
          <a:prstGeom prst="rect">
            <a:avLst/>
          </a:prstGeom>
          <a:noFill/>
          <a:ln w="9525">
            <a:noFill/>
            <a:miter lim="800000"/>
            <a:headEnd/>
            <a:tailEnd/>
          </a:ln>
        </p:spPr>
        <p:txBody>
          <a:bodyPr anchor="ctr">
            <a:spAutoFit/>
          </a:bodyPr>
          <a:lstStyle/>
          <a:p>
            <a:pPr>
              <a:lnSpc>
                <a:spcPct val="120000"/>
              </a:lnSpc>
            </a:pPr>
            <a:r>
              <a:rPr kumimoji="1" lang="zh-CN" altLang="en-US" sz="2400" b="1">
                <a:solidFill>
                  <a:srgbClr val="000000"/>
                </a:solidFill>
                <a:latin typeface="Times New Roman" pitchFamily="18" charset="0"/>
                <a:ea typeface="楷体_GB2312" pitchFamily="49" charset="-122"/>
              </a:rPr>
              <a:t>阳极电位高于阴极电位，</a:t>
            </a:r>
            <a:r>
              <a:rPr kumimoji="1" lang="en-US" altLang="zh-CN" sz="2400" b="1">
                <a:solidFill>
                  <a:srgbClr val="000000"/>
                </a:solidFill>
                <a:latin typeface="Times New Roman" pitchFamily="18" charset="0"/>
                <a:ea typeface="楷体_GB2312" pitchFamily="49" charset="-122"/>
              </a:rPr>
              <a:t>D</a:t>
            </a:r>
            <a:r>
              <a:rPr kumimoji="1" lang="zh-CN" altLang="en-US" sz="2400" b="1">
                <a:solidFill>
                  <a:srgbClr val="000000"/>
                </a:solidFill>
                <a:latin typeface="Times New Roman" pitchFamily="18" charset="0"/>
                <a:ea typeface="楷体_GB2312" pitchFamily="49" charset="-122"/>
              </a:rPr>
              <a:t>接入时正向导通。</a:t>
            </a:r>
          </a:p>
        </p:txBody>
      </p:sp>
      <p:sp>
        <p:nvSpPr>
          <p:cNvPr id="19" name="Text Box 10"/>
          <p:cNvSpPr txBox="1">
            <a:spLocks noChangeArrowheads="1"/>
          </p:cNvSpPr>
          <p:nvPr/>
        </p:nvSpPr>
        <p:spPr bwMode="auto">
          <a:xfrm>
            <a:off x="395288" y="4532313"/>
            <a:ext cx="8059737" cy="530225"/>
          </a:xfrm>
          <a:prstGeom prst="rect">
            <a:avLst/>
          </a:prstGeom>
          <a:noFill/>
          <a:ln w="9525">
            <a:noFill/>
            <a:miter lim="800000"/>
            <a:headEnd/>
            <a:tailEnd/>
          </a:ln>
        </p:spPr>
        <p:txBody>
          <a:bodyPr anchor="ctr">
            <a:spAutoFit/>
          </a:bodyPr>
          <a:lstStyle/>
          <a:p>
            <a:pPr>
              <a:lnSpc>
                <a:spcPct val="120000"/>
              </a:lnSpc>
            </a:pPr>
            <a:r>
              <a:rPr kumimoji="1" lang="zh-CN" altLang="en-US" sz="2400" b="1">
                <a:solidFill>
                  <a:srgbClr val="000000"/>
                </a:solidFill>
                <a:latin typeface="Times New Roman" pitchFamily="18" charset="0"/>
                <a:ea typeface="楷体_GB2312" pitchFamily="49" charset="-122"/>
              </a:rPr>
              <a:t>导通后，</a:t>
            </a:r>
            <a:r>
              <a:rPr kumimoji="1" lang="en-US" altLang="zh-CN" sz="2400" b="1">
                <a:solidFill>
                  <a:srgbClr val="000000"/>
                </a:solidFill>
                <a:latin typeface="Times New Roman" pitchFamily="18" charset="0"/>
                <a:ea typeface="楷体_GB2312" pitchFamily="49" charset="-122"/>
              </a:rPr>
              <a:t>D</a:t>
            </a:r>
            <a:r>
              <a:rPr kumimoji="1" lang="zh-CN" altLang="en-US" sz="2400" b="1">
                <a:solidFill>
                  <a:srgbClr val="000000"/>
                </a:solidFill>
                <a:latin typeface="Times New Roman" pitchFamily="18" charset="0"/>
                <a:ea typeface="楷体_GB2312" pitchFamily="49" charset="-122"/>
              </a:rPr>
              <a:t>的压降等于零，即</a:t>
            </a:r>
            <a:r>
              <a:rPr kumimoji="1" lang="en-US" altLang="zh-CN" sz="2400" b="1">
                <a:solidFill>
                  <a:srgbClr val="000000"/>
                </a:solidFill>
                <a:latin typeface="Times New Roman" pitchFamily="18" charset="0"/>
                <a:ea typeface="楷体_GB2312" pitchFamily="49" charset="-122"/>
              </a:rPr>
              <a:t>A</a:t>
            </a:r>
            <a:r>
              <a:rPr kumimoji="1" lang="zh-CN" altLang="en-US" sz="2400" b="1">
                <a:solidFill>
                  <a:srgbClr val="000000"/>
                </a:solidFill>
                <a:latin typeface="Times New Roman" pitchFamily="18" charset="0"/>
                <a:ea typeface="楷体_GB2312" pitchFamily="49" charset="-122"/>
              </a:rPr>
              <a:t>点的电位就是</a:t>
            </a:r>
            <a:r>
              <a:rPr kumimoji="1" lang="en-US" altLang="zh-CN" sz="2400" b="1">
                <a:solidFill>
                  <a:srgbClr val="000000"/>
                </a:solidFill>
                <a:latin typeface="Times New Roman" pitchFamily="18" charset="0"/>
                <a:ea typeface="楷体_GB2312" pitchFamily="49" charset="-122"/>
              </a:rPr>
              <a:t>D</a:t>
            </a:r>
            <a:r>
              <a:rPr kumimoji="1" lang="zh-CN" altLang="en-US" sz="2400" b="1">
                <a:solidFill>
                  <a:srgbClr val="000000"/>
                </a:solidFill>
                <a:latin typeface="Times New Roman" pitchFamily="18" charset="0"/>
                <a:ea typeface="楷体_GB2312" pitchFamily="49" charset="-122"/>
              </a:rPr>
              <a:t>阳极的电位。</a:t>
            </a:r>
          </a:p>
        </p:txBody>
      </p:sp>
      <p:sp>
        <p:nvSpPr>
          <p:cNvPr id="20" name="Text Box 11"/>
          <p:cNvSpPr txBox="1">
            <a:spLocks noChangeArrowheads="1"/>
          </p:cNvSpPr>
          <p:nvPr/>
        </p:nvSpPr>
        <p:spPr bwMode="auto">
          <a:xfrm>
            <a:off x="447675" y="5059363"/>
            <a:ext cx="4114800" cy="530225"/>
          </a:xfrm>
          <a:prstGeom prst="rect">
            <a:avLst/>
          </a:prstGeom>
          <a:noFill/>
          <a:ln w="9525">
            <a:noFill/>
            <a:miter lim="800000"/>
            <a:headEnd/>
            <a:tailEnd/>
          </a:ln>
        </p:spPr>
        <p:txBody>
          <a:bodyPr anchor="ctr">
            <a:spAutoFit/>
          </a:bodyPr>
          <a:lstStyle/>
          <a:p>
            <a:pPr>
              <a:lnSpc>
                <a:spcPct val="120000"/>
              </a:lnSpc>
            </a:pPr>
            <a:r>
              <a:rPr kumimoji="1" lang="zh-CN" altLang="en-US" sz="2400" b="1">
                <a:solidFill>
                  <a:srgbClr val="000000"/>
                </a:solidFill>
                <a:latin typeface="Times New Roman" pitchFamily="18" charset="0"/>
                <a:ea typeface="楷体_GB2312" pitchFamily="49" charset="-122"/>
              </a:rPr>
              <a:t>所以，</a:t>
            </a:r>
            <a:r>
              <a:rPr kumimoji="1" lang="en-US" altLang="zh-CN" sz="2400" b="1">
                <a:solidFill>
                  <a:srgbClr val="000000"/>
                </a:solidFill>
                <a:latin typeface="Times New Roman" pitchFamily="18" charset="0"/>
                <a:ea typeface="楷体_GB2312" pitchFamily="49" charset="-122"/>
              </a:rPr>
              <a:t>AO</a:t>
            </a:r>
            <a:r>
              <a:rPr kumimoji="1" lang="zh-CN" altLang="en-US" sz="2400" b="1">
                <a:solidFill>
                  <a:srgbClr val="000000"/>
                </a:solidFill>
                <a:latin typeface="Times New Roman" pitchFamily="18" charset="0"/>
                <a:ea typeface="楷体_GB2312" pitchFamily="49" charset="-122"/>
              </a:rPr>
              <a:t>的电压值为</a:t>
            </a:r>
            <a:r>
              <a:rPr kumimoji="1" lang="en-US" altLang="zh-CN" sz="2400" b="1">
                <a:solidFill>
                  <a:srgbClr val="000000"/>
                </a:solidFill>
                <a:latin typeface="Times New Roman" pitchFamily="18" charset="0"/>
                <a:ea typeface="楷体_GB2312" pitchFamily="49" charset="-122"/>
              </a:rPr>
              <a:t>-6V</a:t>
            </a:r>
            <a:r>
              <a:rPr kumimoji="1" lang="zh-CN" altLang="en-US" sz="2400" b="1">
                <a:solidFill>
                  <a:srgbClr val="000000"/>
                </a:solidFill>
                <a:latin typeface="Times New Roman" pitchFamily="18" charset="0"/>
                <a:ea typeface="楷体_GB2312" pitchFamily="49" charset="-122"/>
              </a:rPr>
              <a:t>。</a:t>
            </a:r>
          </a:p>
        </p:txBody>
      </p:sp>
      <p:sp>
        <p:nvSpPr>
          <p:cNvPr id="36874" name="Text Box 2"/>
          <p:cNvSpPr txBox="1">
            <a:spLocks noChangeArrowheads="1"/>
          </p:cNvSpPr>
          <p:nvPr/>
        </p:nvSpPr>
        <p:spPr bwMode="auto">
          <a:xfrm>
            <a:off x="484188" y="412750"/>
            <a:ext cx="3886200" cy="449263"/>
          </a:xfrm>
          <a:prstGeom prst="rect">
            <a:avLst/>
          </a:prstGeom>
          <a:noFill/>
          <a:ln w="9525">
            <a:noFill/>
            <a:miter lim="800000"/>
            <a:headEnd/>
            <a:tailEnd/>
          </a:ln>
        </p:spPr>
        <p:txBody>
          <a:bodyPr anchor="ctr">
            <a:spAutoFit/>
          </a:bodyPr>
          <a:lstStyle/>
          <a:p>
            <a:pPr>
              <a:lnSpc>
                <a:spcPct val="110000"/>
              </a:lnSpc>
            </a:pPr>
            <a:r>
              <a:rPr kumimoji="1" lang="zh-CN" altLang="en-US" sz="2400" b="1">
                <a:solidFill>
                  <a:srgbClr val="000000"/>
                </a:solidFill>
                <a:latin typeface="楷体_GB2312" pitchFamily="49" charset="-122"/>
                <a:ea typeface="楷体_GB2312" pitchFamily="49" charset="-122"/>
              </a:rPr>
              <a:t>练习：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downRigh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downRigh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downRigh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strips(downRight)">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P spid="17" grpId="0" autoUpdateAnimBg="0"/>
      <p:bldP spid="18" grpId="0" autoUpdateAnimBg="0"/>
      <p:bldP spid="19" grpId="0" autoUpdateAnimBg="0"/>
      <p:bldP spid="2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15" name="日期占位符 1"/>
          <p:cNvSpPr>
            <a:spLocks noGrp="1"/>
          </p:cNvSpPr>
          <p:nvPr>
            <p:ph type="dt" sz="quarter" idx="10"/>
          </p:nvPr>
        </p:nvSpPr>
        <p:spPr>
          <a:noFill/>
        </p:spPr>
        <p:txBody>
          <a:bodyPr/>
          <a:lstStyle/>
          <a:p>
            <a:fld id="{CD093314-78BA-4884-A86F-786B6DA95517}" type="datetime1">
              <a:rPr lang="zh-CN" altLang="en-US" smtClean="0">
                <a:latin typeface="Arial" pitchFamily="34" charset="0"/>
              </a:rPr>
              <a:pPr/>
              <a:t>2019-9-25</a:t>
            </a:fld>
            <a:endParaRPr lang="en-US" altLang="zh-CN" smtClean="0">
              <a:latin typeface="Arial" pitchFamily="34" charset="0"/>
            </a:endParaRPr>
          </a:p>
        </p:txBody>
      </p:sp>
      <p:sp>
        <p:nvSpPr>
          <p:cNvPr id="37916"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37917" name="灯片编号占位符 3"/>
          <p:cNvSpPr>
            <a:spLocks noGrp="1"/>
          </p:cNvSpPr>
          <p:nvPr>
            <p:ph type="sldNum" sz="quarter" idx="12"/>
          </p:nvPr>
        </p:nvSpPr>
        <p:spPr>
          <a:noFill/>
        </p:spPr>
        <p:txBody>
          <a:bodyPr/>
          <a:lstStyle/>
          <a:p>
            <a:fld id="{C3BD2358-2C8F-4C26-B709-119C159EA41B}" type="slidenum">
              <a:rPr lang="en-US" altLang="zh-CN" smtClean="0">
                <a:latin typeface="Arial" pitchFamily="34" charset="0"/>
              </a:rPr>
              <a:pPr/>
              <a:t>75</a:t>
            </a:fld>
            <a:endParaRPr lang="en-US" altLang="zh-CN" smtClean="0">
              <a:latin typeface="Arial" pitchFamily="34" charset="0"/>
            </a:endParaRPr>
          </a:p>
        </p:txBody>
      </p:sp>
      <p:sp>
        <p:nvSpPr>
          <p:cNvPr id="37918" name="Text Box 4"/>
          <p:cNvSpPr txBox="1">
            <a:spLocks noChangeArrowheads="1"/>
          </p:cNvSpPr>
          <p:nvPr/>
        </p:nvSpPr>
        <p:spPr bwMode="auto">
          <a:xfrm>
            <a:off x="206375" y="68263"/>
            <a:ext cx="4198938" cy="46355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2400" b="1">
                <a:solidFill>
                  <a:srgbClr val="FF0000"/>
                </a:solidFill>
              </a:rPr>
              <a:t>（</a:t>
            </a:r>
            <a:r>
              <a:rPr lang="en-US" altLang="zh-CN" sz="2400" b="1">
                <a:solidFill>
                  <a:srgbClr val="FF0000"/>
                </a:solidFill>
              </a:rPr>
              <a:t>5</a:t>
            </a:r>
            <a:r>
              <a:rPr lang="zh-CN" altLang="en-US" sz="2400" b="1">
                <a:solidFill>
                  <a:srgbClr val="FF0000"/>
                </a:solidFill>
              </a:rPr>
              <a:t>）小信号工作情况分析</a:t>
            </a:r>
            <a:endParaRPr lang="zh-CN" altLang="en-US" sz="2400" b="1" baseline="-25000">
              <a:solidFill>
                <a:srgbClr val="FF0000"/>
              </a:solidFill>
            </a:endParaRPr>
          </a:p>
        </p:txBody>
      </p:sp>
      <p:graphicFrame>
        <p:nvGraphicFramePr>
          <p:cNvPr id="210979" name="Object 35"/>
          <p:cNvGraphicFramePr>
            <a:graphicFrameLocks noChangeAspect="1"/>
          </p:cNvGraphicFramePr>
          <p:nvPr/>
        </p:nvGraphicFramePr>
        <p:xfrm>
          <a:off x="484188" y="730250"/>
          <a:ext cx="7273925" cy="544513"/>
        </p:xfrm>
        <a:graphic>
          <a:graphicData uri="http://schemas.openxmlformats.org/presentationml/2006/ole">
            <p:oleObj spid="_x0000_s368642" name="Equation" r:id="rId4" imgW="3035300" imgH="228600" progId="Equation.DSMT4">
              <p:embed/>
            </p:oleObj>
          </a:graphicData>
        </a:graphic>
      </p:graphicFrame>
      <p:grpSp>
        <p:nvGrpSpPr>
          <p:cNvPr id="2" name="Group 98"/>
          <p:cNvGrpSpPr>
            <a:grpSpLocks/>
          </p:cNvGrpSpPr>
          <p:nvPr/>
        </p:nvGrpSpPr>
        <p:grpSpPr bwMode="auto">
          <a:xfrm>
            <a:off x="85725" y="1271588"/>
            <a:ext cx="2711450" cy="1793875"/>
            <a:chOff x="-36" y="776"/>
            <a:chExt cx="1708" cy="1130"/>
          </a:xfrm>
        </p:grpSpPr>
        <p:sp>
          <p:nvSpPr>
            <p:cNvPr id="37946" name="Line 97"/>
            <p:cNvSpPr>
              <a:spLocks noChangeShapeType="1"/>
            </p:cNvSpPr>
            <p:nvPr/>
          </p:nvSpPr>
          <p:spPr bwMode="auto">
            <a:xfrm>
              <a:off x="409" y="1119"/>
              <a:ext cx="0" cy="533"/>
            </a:xfrm>
            <a:prstGeom prst="line">
              <a:avLst/>
            </a:prstGeom>
            <a:noFill/>
            <a:ln w="12700">
              <a:solidFill>
                <a:schemeClr val="tx1"/>
              </a:solidFill>
              <a:round/>
              <a:headEnd/>
              <a:tailEnd/>
            </a:ln>
          </p:spPr>
          <p:txBody>
            <a:bodyPr/>
            <a:lstStyle/>
            <a:p>
              <a:endParaRPr lang="zh-CN" altLang="en-US"/>
            </a:p>
          </p:txBody>
        </p:sp>
        <p:graphicFrame>
          <p:nvGraphicFramePr>
            <p:cNvPr id="37902" name="Object 37"/>
            <p:cNvGraphicFramePr>
              <a:graphicFrameLocks noChangeAspect="1"/>
            </p:cNvGraphicFramePr>
            <p:nvPr/>
          </p:nvGraphicFramePr>
          <p:xfrm>
            <a:off x="820" y="776"/>
            <a:ext cx="172" cy="190"/>
          </p:xfrm>
          <a:graphic>
            <a:graphicData uri="http://schemas.openxmlformats.org/presentationml/2006/ole">
              <p:oleObj spid="_x0000_s368643" name="公式" r:id="rId5" imgW="152268" imgH="164957" progId="Equation.3">
                <p:embed/>
              </p:oleObj>
            </a:graphicData>
          </a:graphic>
        </p:graphicFrame>
        <p:sp>
          <p:nvSpPr>
            <p:cNvPr id="37947" name="Rectangle 38"/>
            <p:cNvSpPr>
              <a:spLocks noChangeArrowheads="1"/>
            </p:cNvSpPr>
            <p:nvPr/>
          </p:nvSpPr>
          <p:spPr bwMode="auto">
            <a:xfrm>
              <a:off x="1321" y="1358"/>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7903" name="Object 39"/>
            <p:cNvGraphicFramePr>
              <a:graphicFrameLocks noChangeAspect="1"/>
            </p:cNvGraphicFramePr>
            <p:nvPr/>
          </p:nvGraphicFramePr>
          <p:xfrm>
            <a:off x="1524" y="1169"/>
            <a:ext cx="102" cy="101"/>
          </p:xfrm>
          <a:graphic>
            <a:graphicData uri="http://schemas.openxmlformats.org/presentationml/2006/ole">
              <p:oleObj spid="_x0000_s368644" name="公式" r:id="rId6" imgW="139700" imgH="139700" progId="Equation.3">
                <p:embed/>
              </p:oleObj>
            </a:graphicData>
          </a:graphic>
        </p:graphicFrame>
        <p:graphicFrame>
          <p:nvGraphicFramePr>
            <p:cNvPr id="37904" name="Object 40"/>
            <p:cNvGraphicFramePr>
              <a:graphicFrameLocks noChangeAspect="1"/>
            </p:cNvGraphicFramePr>
            <p:nvPr/>
          </p:nvGraphicFramePr>
          <p:xfrm>
            <a:off x="1499" y="1737"/>
            <a:ext cx="173" cy="93"/>
          </p:xfrm>
          <a:graphic>
            <a:graphicData uri="http://schemas.openxmlformats.org/presentationml/2006/ole">
              <p:oleObj spid="_x0000_s368645" name="公式" r:id="rId7" imgW="139518" imgH="76101" progId="Equation.3">
                <p:embed/>
              </p:oleObj>
            </a:graphicData>
          </a:graphic>
        </p:graphicFrame>
        <p:graphicFrame>
          <p:nvGraphicFramePr>
            <p:cNvPr id="37905" name="Object 41"/>
            <p:cNvGraphicFramePr>
              <a:graphicFrameLocks noChangeAspect="1"/>
            </p:cNvGraphicFramePr>
            <p:nvPr/>
          </p:nvGraphicFramePr>
          <p:xfrm>
            <a:off x="1487" y="1372"/>
            <a:ext cx="185" cy="254"/>
          </p:xfrm>
          <a:graphic>
            <a:graphicData uri="http://schemas.openxmlformats.org/presentationml/2006/ole">
              <p:oleObj spid="_x0000_s368646" name="公式" r:id="rId8" imgW="165028" imgH="228501" progId="Equation.3">
                <p:embed/>
              </p:oleObj>
            </a:graphicData>
          </a:graphic>
        </p:graphicFrame>
        <p:grpSp>
          <p:nvGrpSpPr>
            <p:cNvPr id="3" name="Group 42"/>
            <p:cNvGrpSpPr>
              <a:grpSpLocks/>
            </p:cNvGrpSpPr>
            <p:nvPr/>
          </p:nvGrpSpPr>
          <p:grpSpPr bwMode="auto">
            <a:xfrm rot="-5400000">
              <a:off x="779" y="1042"/>
              <a:ext cx="271" cy="153"/>
              <a:chOff x="5065" y="1931"/>
              <a:chExt cx="304" cy="204"/>
            </a:xfrm>
          </p:grpSpPr>
          <p:sp>
            <p:nvSpPr>
              <p:cNvPr id="37967" name="AutoShape 43"/>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7968" name="Line 44"/>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7969" name="Line 45"/>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7949" name="Line 46"/>
            <p:cNvSpPr>
              <a:spLocks noChangeShapeType="1"/>
            </p:cNvSpPr>
            <p:nvPr/>
          </p:nvSpPr>
          <p:spPr bwMode="auto">
            <a:xfrm>
              <a:off x="409" y="1118"/>
              <a:ext cx="429" cy="0"/>
            </a:xfrm>
            <a:prstGeom prst="line">
              <a:avLst/>
            </a:prstGeom>
            <a:noFill/>
            <a:ln w="12700">
              <a:solidFill>
                <a:schemeClr val="tx1"/>
              </a:solidFill>
              <a:round/>
              <a:headEnd/>
              <a:tailEnd/>
            </a:ln>
          </p:spPr>
          <p:txBody>
            <a:bodyPr/>
            <a:lstStyle/>
            <a:p>
              <a:endParaRPr lang="zh-CN" altLang="en-US"/>
            </a:p>
          </p:txBody>
        </p:sp>
        <p:sp>
          <p:nvSpPr>
            <p:cNvPr id="37950" name="Line 47"/>
            <p:cNvSpPr>
              <a:spLocks noChangeShapeType="1"/>
            </p:cNvSpPr>
            <p:nvPr/>
          </p:nvSpPr>
          <p:spPr bwMode="auto">
            <a:xfrm>
              <a:off x="410" y="1880"/>
              <a:ext cx="1168" cy="0"/>
            </a:xfrm>
            <a:prstGeom prst="line">
              <a:avLst/>
            </a:prstGeom>
            <a:noFill/>
            <a:ln w="12700">
              <a:solidFill>
                <a:schemeClr val="tx1"/>
              </a:solidFill>
              <a:round/>
              <a:headEnd/>
              <a:tailEnd/>
            </a:ln>
          </p:spPr>
          <p:txBody>
            <a:bodyPr/>
            <a:lstStyle/>
            <a:p>
              <a:endParaRPr lang="zh-CN" altLang="en-US"/>
            </a:p>
          </p:txBody>
        </p:sp>
        <p:sp>
          <p:nvSpPr>
            <p:cNvPr id="37951" name="Line 48"/>
            <p:cNvSpPr>
              <a:spLocks noChangeShapeType="1"/>
            </p:cNvSpPr>
            <p:nvPr/>
          </p:nvSpPr>
          <p:spPr bwMode="auto">
            <a:xfrm>
              <a:off x="993" y="1118"/>
              <a:ext cx="585" cy="0"/>
            </a:xfrm>
            <a:prstGeom prst="line">
              <a:avLst/>
            </a:prstGeom>
            <a:noFill/>
            <a:ln w="12700">
              <a:solidFill>
                <a:schemeClr val="tx1"/>
              </a:solidFill>
              <a:round/>
              <a:headEnd/>
              <a:tailEnd/>
            </a:ln>
          </p:spPr>
          <p:txBody>
            <a:bodyPr/>
            <a:lstStyle/>
            <a:p>
              <a:endParaRPr lang="zh-CN" altLang="en-US"/>
            </a:p>
          </p:txBody>
        </p:sp>
        <p:graphicFrame>
          <p:nvGraphicFramePr>
            <p:cNvPr id="37906" name="Object 49"/>
            <p:cNvGraphicFramePr>
              <a:graphicFrameLocks noChangeAspect="1"/>
            </p:cNvGraphicFramePr>
            <p:nvPr/>
          </p:nvGraphicFramePr>
          <p:xfrm>
            <a:off x="1118" y="1386"/>
            <a:ext cx="187" cy="190"/>
          </p:xfrm>
          <a:graphic>
            <a:graphicData uri="http://schemas.openxmlformats.org/presentationml/2006/ole">
              <p:oleObj spid="_x0000_s368647" name="公式" r:id="rId9" imgW="164885" imgH="164885" progId="Equation.3">
                <p:embed/>
              </p:oleObj>
            </a:graphicData>
          </a:graphic>
        </p:graphicFrame>
        <p:grpSp>
          <p:nvGrpSpPr>
            <p:cNvPr id="4" name="Group 51"/>
            <p:cNvGrpSpPr>
              <a:grpSpLocks/>
            </p:cNvGrpSpPr>
            <p:nvPr/>
          </p:nvGrpSpPr>
          <p:grpSpPr bwMode="auto">
            <a:xfrm>
              <a:off x="67" y="1169"/>
              <a:ext cx="475" cy="373"/>
              <a:chOff x="525" y="1177"/>
              <a:chExt cx="475" cy="373"/>
            </a:xfrm>
          </p:grpSpPr>
          <p:graphicFrame>
            <p:nvGraphicFramePr>
              <p:cNvPr id="37912" name="Object 52"/>
              <p:cNvGraphicFramePr>
                <a:graphicFrameLocks noChangeAspect="1"/>
              </p:cNvGraphicFramePr>
              <p:nvPr/>
            </p:nvGraphicFramePr>
            <p:xfrm>
              <a:off x="653" y="1177"/>
              <a:ext cx="93" cy="94"/>
            </p:xfrm>
            <a:graphic>
              <a:graphicData uri="http://schemas.openxmlformats.org/presentationml/2006/ole">
                <p:oleObj spid="_x0000_s368648" name="公式" r:id="rId10" imgW="139700" imgH="139700" progId="Equation.3">
                  <p:embed/>
                </p:oleObj>
              </a:graphicData>
            </a:graphic>
          </p:graphicFrame>
          <p:graphicFrame>
            <p:nvGraphicFramePr>
              <p:cNvPr id="37913" name="Object 53"/>
              <p:cNvGraphicFramePr>
                <a:graphicFrameLocks noChangeAspect="1"/>
              </p:cNvGraphicFramePr>
              <p:nvPr/>
            </p:nvGraphicFramePr>
            <p:xfrm>
              <a:off x="619" y="1461"/>
              <a:ext cx="158" cy="89"/>
            </p:xfrm>
            <a:graphic>
              <a:graphicData uri="http://schemas.openxmlformats.org/presentationml/2006/ole">
                <p:oleObj spid="_x0000_s368649" name="公式" r:id="rId11" imgW="139518" imgH="76101" progId="Equation.3">
                  <p:embed/>
                </p:oleObj>
              </a:graphicData>
            </a:graphic>
          </p:graphicFrame>
          <p:graphicFrame>
            <p:nvGraphicFramePr>
              <p:cNvPr id="37914" name="Object 54"/>
              <p:cNvGraphicFramePr>
                <a:graphicFrameLocks noChangeAspect="1"/>
              </p:cNvGraphicFramePr>
              <p:nvPr/>
            </p:nvGraphicFramePr>
            <p:xfrm>
              <a:off x="525" y="1227"/>
              <a:ext cx="186" cy="254"/>
            </p:xfrm>
            <a:graphic>
              <a:graphicData uri="http://schemas.openxmlformats.org/presentationml/2006/ole">
                <p:oleObj spid="_x0000_s368650" name="公式" r:id="rId12" imgW="165028" imgH="228501" progId="Equation.3">
                  <p:embed/>
                </p:oleObj>
              </a:graphicData>
            </a:graphic>
          </p:graphicFrame>
          <p:grpSp>
            <p:nvGrpSpPr>
              <p:cNvPr id="5" name="Group 55"/>
              <p:cNvGrpSpPr>
                <a:grpSpLocks/>
              </p:cNvGrpSpPr>
              <p:nvPr/>
            </p:nvGrpSpPr>
            <p:grpSpPr bwMode="auto">
              <a:xfrm>
                <a:off x="731" y="1220"/>
                <a:ext cx="269" cy="268"/>
                <a:chOff x="144" y="3216"/>
                <a:chExt cx="240" cy="240"/>
              </a:xfrm>
            </p:grpSpPr>
            <p:sp>
              <p:nvSpPr>
                <p:cNvPr id="37965" name="Oval 56"/>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37966" name="Line 57"/>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sp>
          <p:nvSpPr>
            <p:cNvPr id="37953" name="Line 58"/>
            <p:cNvSpPr>
              <a:spLocks noChangeShapeType="1"/>
            </p:cNvSpPr>
            <p:nvPr/>
          </p:nvSpPr>
          <p:spPr bwMode="auto">
            <a:xfrm>
              <a:off x="1372" y="1118"/>
              <a:ext cx="0" cy="229"/>
            </a:xfrm>
            <a:prstGeom prst="line">
              <a:avLst/>
            </a:prstGeom>
            <a:noFill/>
            <a:ln w="12700">
              <a:solidFill>
                <a:schemeClr val="tx1"/>
              </a:solidFill>
              <a:round/>
              <a:headEnd/>
              <a:tailEnd/>
            </a:ln>
          </p:spPr>
          <p:txBody>
            <a:bodyPr/>
            <a:lstStyle/>
            <a:p>
              <a:endParaRPr lang="zh-CN" altLang="en-US"/>
            </a:p>
          </p:txBody>
        </p:sp>
        <p:sp>
          <p:nvSpPr>
            <p:cNvPr id="37954" name="Line 59"/>
            <p:cNvSpPr>
              <a:spLocks noChangeShapeType="1"/>
            </p:cNvSpPr>
            <p:nvPr/>
          </p:nvSpPr>
          <p:spPr bwMode="auto">
            <a:xfrm>
              <a:off x="1372" y="1626"/>
              <a:ext cx="0" cy="254"/>
            </a:xfrm>
            <a:prstGeom prst="line">
              <a:avLst/>
            </a:prstGeom>
            <a:noFill/>
            <a:ln w="12700">
              <a:solidFill>
                <a:schemeClr val="tx1"/>
              </a:solidFill>
              <a:round/>
              <a:headEnd/>
              <a:tailEnd/>
            </a:ln>
          </p:spPr>
          <p:txBody>
            <a:bodyPr/>
            <a:lstStyle/>
            <a:p>
              <a:endParaRPr lang="zh-CN" altLang="en-US"/>
            </a:p>
          </p:txBody>
        </p:sp>
        <p:sp>
          <p:nvSpPr>
            <p:cNvPr id="37955" name="AutoShape 60"/>
            <p:cNvSpPr>
              <a:spLocks noChangeArrowheads="1"/>
            </p:cNvSpPr>
            <p:nvPr/>
          </p:nvSpPr>
          <p:spPr bwMode="auto">
            <a:xfrm>
              <a:off x="1348" y="184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7956" name="AutoShape 61"/>
            <p:cNvSpPr>
              <a:spLocks noChangeArrowheads="1"/>
            </p:cNvSpPr>
            <p:nvPr/>
          </p:nvSpPr>
          <p:spPr bwMode="auto">
            <a:xfrm>
              <a:off x="1348" y="1101"/>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7957" name="AutoShape 62"/>
            <p:cNvSpPr>
              <a:spLocks noChangeArrowheads="1"/>
            </p:cNvSpPr>
            <p:nvPr/>
          </p:nvSpPr>
          <p:spPr bwMode="auto">
            <a:xfrm>
              <a:off x="1541" y="108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7958" name="AutoShape 63"/>
            <p:cNvSpPr>
              <a:spLocks noChangeArrowheads="1"/>
            </p:cNvSpPr>
            <p:nvPr/>
          </p:nvSpPr>
          <p:spPr bwMode="auto">
            <a:xfrm>
              <a:off x="1550" y="1850"/>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7907" name="Object 66"/>
            <p:cNvGraphicFramePr>
              <a:graphicFrameLocks noChangeAspect="1"/>
            </p:cNvGraphicFramePr>
            <p:nvPr/>
          </p:nvGraphicFramePr>
          <p:xfrm>
            <a:off x="1093" y="814"/>
            <a:ext cx="187" cy="248"/>
          </p:xfrm>
          <a:graphic>
            <a:graphicData uri="http://schemas.openxmlformats.org/presentationml/2006/ole">
              <p:oleObj spid="_x0000_s368651" name="公式" r:id="rId13" imgW="164885" imgH="215619" progId="Equation.3">
                <p:embed/>
              </p:oleObj>
            </a:graphicData>
          </a:graphic>
        </p:graphicFrame>
        <p:graphicFrame>
          <p:nvGraphicFramePr>
            <p:cNvPr id="37908" name="Object 68"/>
            <p:cNvGraphicFramePr>
              <a:graphicFrameLocks noChangeAspect="1"/>
            </p:cNvGraphicFramePr>
            <p:nvPr/>
          </p:nvGraphicFramePr>
          <p:xfrm>
            <a:off x="670" y="1246"/>
            <a:ext cx="102" cy="101"/>
          </p:xfrm>
          <a:graphic>
            <a:graphicData uri="http://schemas.openxmlformats.org/presentationml/2006/ole">
              <p:oleObj spid="_x0000_s368652" name="公式" r:id="rId14" imgW="139700" imgH="139700" progId="Equation.3">
                <p:embed/>
              </p:oleObj>
            </a:graphicData>
          </a:graphic>
        </p:graphicFrame>
        <p:graphicFrame>
          <p:nvGraphicFramePr>
            <p:cNvPr id="37909" name="Object 69"/>
            <p:cNvGraphicFramePr>
              <a:graphicFrameLocks noChangeAspect="1"/>
            </p:cNvGraphicFramePr>
            <p:nvPr/>
          </p:nvGraphicFramePr>
          <p:xfrm>
            <a:off x="1026" y="1271"/>
            <a:ext cx="173" cy="93"/>
          </p:xfrm>
          <a:graphic>
            <a:graphicData uri="http://schemas.openxmlformats.org/presentationml/2006/ole">
              <p:oleObj spid="_x0000_s368653" name="公式" r:id="rId15" imgW="139518" imgH="76101" progId="Equation.3">
                <p:embed/>
              </p:oleObj>
            </a:graphicData>
          </a:graphic>
        </p:graphicFrame>
        <p:graphicFrame>
          <p:nvGraphicFramePr>
            <p:cNvPr id="37910" name="Object 70"/>
            <p:cNvGraphicFramePr>
              <a:graphicFrameLocks noChangeAspect="1"/>
            </p:cNvGraphicFramePr>
            <p:nvPr/>
          </p:nvGraphicFramePr>
          <p:xfrm>
            <a:off x="812" y="1195"/>
            <a:ext cx="214" cy="240"/>
          </p:xfrm>
          <a:graphic>
            <a:graphicData uri="http://schemas.openxmlformats.org/presentationml/2006/ole">
              <p:oleObj spid="_x0000_s368654" name="公式" r:id="rId16" imgW="190335" imgH="215713" progId="Equation.3">
                <p:embed/>
              </p:oleObj>
            </a:graphicData>
          </a:graphic>
        </p:graphicFrame>
        <p:sp>
          <p:nvSpPr>
            <p:cNvPr id="37959" name="Line 71"/>
            <p:cNvSpPr>
              <a:spLocks noChangeShapeType="1"/>
            </p:cNvSpPr>
            <p:nvPr/>
          </p:nvSpPr>
          <p:spPr bwMode="auto">
            <a:xfrm>
              <a:off x="1076" y="1068"/>
              <a:ext cx="229" cy="0"/>
            </a:xfrm>
            <a:prstGeom prst="line">
              <a:avLst/>
            </a:prstGeom>
            <a:noFill/>
            <a:ln w="12700">
              <a:solidFill>
                <a:schemeClr val="tx1"/>
              </a:solidFill>
              <a:round/>
              <a:headEnd/>
              <a:tailEnd type="triangle" w="med" len="med"/>
            </a:ln>
          </p:spPr>
          <p:txBody>
            <a:bodyPr/>
            <a:lstStyle/>
            <a:p>
              <a:endParaRPr lang="zh-CN" altLang="en-US"/>
            </a:p>
          </p:txBody>
        </p:sp>
        <p:grpSp>
          <p:nvGrpSpPr>
            <p:cNvPr id="6" name="Group 72"/>
            <p:cNvGrpSpPr>
              <a:grpSpLocks/>
            </p:cNvGrpSpPr>
            <p:nvPr/>
          </p:nvGrpSpPr>
          <p:grpSpPr bwMode="auto">
            <a:xfrm>
              <a:off x="247" y="1661"/>
              <a:ext cx="304" cy="102"/>
              <a:chOff x="112" y="3074"/>
              <a:chExt cx="304" cy="102"/>
            </a:xfrm>
          </p:grpSpPr>
          <p:sp>
            <p:nvSpPr>
              <p:cNvPr id="37962" name="Line 73"/>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7963" name="Line 74"/>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aphicFrame>
          <p:nvGraphicFramePr>
            <p:cNvPr id="37911" name="Object 83"/>
            <p:cNvGraphicFramePr>
              <a:graphicFrameLocks noChangeAspect="1"/>
            </p:cNvGraphicFramePr>
            <p:nvPr/>
          </p:nvGraphicFramePr>
          <p:xfrm>
            <a:off x="-36" y="1576"/>
            <a:ext cx="300" cy="240"/>
          </p:xfrm>
          <a:graphic>
            <a:graphicData uri="http://schemas.openxmlformats.org/presentationml/2006/ole">
              <p:oleObj spid="_x0000_s368655" name="公式" r:id="rId17" imgW="266353" imgH="215619" progId="Equation.3">
                <p:embed/>
              </p:oleObj>
            </a:graphicData>
          </a:graphic>
        </p:graphicFrame>
        <p:sp>
          <p:nvSpPr>
            <p:cNvPr id="37961" name="Line 95"/>
            <p:cNvSpPr>
              <a:spLocks noChangeShapeType="1"/>
            </p:cNvSpPr>
            <p:nvPr/>
          </p:nvSpPr>
          <p:spPr bwMode="auto">
            <a:xfrm flipV="1">
              <a:off x="409" y="1781"/>
              <a:ext cx="0" cy="101"/>
            </a:xfrm>
            <a:prstGeom prst="line">
              <a:avLst/>
            </a:prstGeom>
            <a:noFill/>
            <a:ln w="12700">
              <a:solidFill>
                <a:schemeClr val="tx1"/>
              </a:solidFill>
              <a:round/>
              <a:headEnd/>
              <a:tailEnd/>
            </a:ln>
          </p:spPr>
          <p:txBody>
            <a:bodyPr/>
            <a:lstStyle/>
            <a:p>
              <a:endParaRPr lang="zh-CN" altLang="en-US"/>
            </a:p>
          </p:txBody>
        </p:sp>
      </p:grpSp>
      <p:graphicFrame>
        <p:nvGraphicFramePr>
          <p:cNvPr id="211043" name="Object 99"/>
          <p:cNvGraphicFramePr>
            <a:graphicFrameLocks noChangeAspect="1"/>
          </p:cNvGraphicFramePr>
          <p:nvPr/>
        </p:nvGraphicFramePr>
        <p:xfrm>
          <a:off x="3149600" y="1755775"/>
          <a:ext cx="5051425" cy="544513"/>
        </p:xfrm>
        <a:graphic>
          <a:graphicData uri="http://schemas.openxmlformats.org/presentationml/2006/ole">
            <p:oleObj spid="_x0000_s368656" name="公式" r:id="rId18" imgW="2108200" imgH="228600" progId="Equation.3">
              <p:embed/>
            </p:oleObj>
          </a:graphicData>
        </a:graphic>
      </p:graphicFrame>
      <p:graphicFrame>
        <p:nvGraphicFramePr>
          <p:cNvPr id="211044" name="Object 100"/>
          <p:cNvGraphicFramePr>
            <a:graphicFrameLocks noChangeAspect="1"/>
          </p:cNvGraphicFramePr>
          <p:nvPr/>
        </p:nvGraphicFramePr>
        <p:xfrm>
          <a:off x="3182938" y="2476500"/>
          <a:ext cx="2435225" cy="544513"/>
        </p:xfrm>
        <a:graphic>
          <a:graphicData uri="http://schemas.openxmlformats.org/presentationml/2006/ole">
            <p:oleObj spid="_x0000_s368657" name="公式" r:id="rId19" imgW="1016000" imgH="228600" progId="Equation.3">
              <p:embed/>
            </p:oleObj>
          </a:graphicData>
        </a:graphic>
      </p:graphicFrame>
      <p:sp>
        <p:nvSpPr>
          <p:cNvPr id="211045" name="Text Box 101"/>
          <p:cNvSpPr txBox="1">
            <a:spLocks noChangeArrowheads="1"/>
          </p:cNvSpPr>
          <p:nvPr/>
        </p:nvSpPr>
        <p:spPr bwMode="auto">
          <a:xfrm>
            <a:off x="95250" y="3187700"/>
            <a:ext cx="2944813"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直流通路（静态）：</a:t>
            </a:r>
          </a:p>
        </p:txBody>
      </p:sp>
      <p:grpSp>
        <p:nvGrpSpPr>
          <p:cNvPr id="7" name="Group 143"/>
          <p:cNvGrpSpPr>
            <a:grpSpLocks/>
          </p:cNvGrpSpPr>
          <p:nvPr/>
        </p:nvGrpSpPr>
        <p:grpSpPr bwMode="auto">
          <a:xfrm>
            <a:off x="85725" y="3811588"/>
            <a:ext cx="2724150" cy="1733550"/>
            <a:chOff x="54" y="2401"/>
            <a:chExt cx="1716" cy="1092"/>
          </a:xfrm>
        </p:grpSpPr>
        <p:sp>
          <p:nvSpPr>
            <p:cNvPr id="37923" name="Line 103"/>
            <p:cNvSpPr>
              <a:spLocks noChangeShapeType="1"/>
            </p:cNvSpPr>
            <p:nvPr/>
          </p:nvSpPr>
          <p:spPr bwMode="auto">
            <a:xfrm>
              <a:off x="499" y="2706"/>
              <a:ext cx="0" cy="533"/>
            </a:xfrm>
            <a:prstGeom prst="line">
              <a:avLst/>
            </a:prstGeom>
            <a:noFill/>
            <a:ln w="12700">
              <a:solidFill>
                <a:schemeClr val="tx1"/>
              </a:solidFill>
              <a:round/>
              <a:headEnd/>
              <a:tailEnd/>
            </a:ln>
          </p:spPr>
          <p:txBody>
            <a:bodyPr/>
            <a:lstStyle/>
            <a:p>
              <a:endParaRPr lang="zh-CN" altLang="en-US"/>
            </a:p>
          </p:txBody>
        </p:sp>
        <p:sp>
          <p:nvSpPr>
            <p:cNvPr id="37924" name="Rectangle 105"/>
            <p:cNvSpPr>
              <a:spLocks noChangeArrowheads="1"/>
            </p:cNvSpPr>
            <p:nvPr/>
          </p:nvSpPr>
          <p:spPr bwMode="auto">
            <a:xfrm>
              <a:off x="1411" y="2945"/>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7895" name="Object 106"/>
            <p:cNvGraphicFramePr>
              <a:graphicFrameLocks noChangeAspect="1"/>
            </p:cNvGraphicFramePr>
            <p:nvPr/>
          </p:nvGraphicFramePr>
          <p:xfrm>
            <a:off x="1614" y="2756"/>
            <a:ext cx="102" cy="101"/>
          </p:xfrm>
          <a:graphic>
            <a:graphicData uri="http://schemas.openxmlformats.org/presentationml/2006/ole">
              <p:oleObj spid="_x0000_s368658" name="公式" r:id="rId20" imgW="139700" imgH="139700" progId="Equation.3">
                <p:embed/>
              </p:oleObj>
            </a:graphicData>
          </a:graphic>
        </p:graphicFrame>
        <p:graphicFrame>
          <p:nvGraphicFramePr>
            <p:cNvPr id="37896" name="Object 107"/>
            <p:cNvGraphicFramePr>
              <a:graphicFrameLocks noChangeAspect="1"/>
            </p:cNvGraphicFramePr>
            <p:nvPr/>
          </p:nvGraphicFramePr>
          <p:xfrm>
            <a:off x="1589" y="3324"/>
            <a:ext cx="173" cy="93"/>
          </p:xfrm>
          <a:graphic>
            <a:graphicData uri="http://schemas.openxmlformats.org/presentationml/2006/ole">
              <p:oleObj spid="_x0000_s368659" name="公式" r:id="rId21" imgW="139518" imgH="76101" progId="Equation.3">
                <p:embed/>
              </p:oleObj>
            </a:graphicData>
          </a:graphic>
        </p:graphicFrame>
        <p:graphicFrame>
          <p:nvGraphicFramePr>
            <p:cNvPr id="37897" name="Object 108"/>
            <p:cNvGraphicFramePr>
              <a:graphicFrameLocks noChangeAspect="1"/>
            </p:cNvGraphicFramePr>
            <p:nvPr/>
          </p:nvGraphicFramePr>
          <p:xfrm>
            <a:off x="1570" y="2959"/>
            <a:ext cx="200" cy="254"/>
          </p:xfrm>
          <a:graphic>
            <a:graphicData uri="http://schemas.openxmlformats.org/presentationml/2006/ole">
              <p:oleObj spid="_x0000_s368660" name="公式" r:id="rId22" imgW="177646" imgH="228402" progId="Equation.3">
                <p:embed/>
              </p:oleObj>
            </a:graphicData>
          </a:graphic>
        </p:graphicFrame>
        <p:grpSp>
          <p:nvGrpSpPr>
            <p:cNvPr id="8" name="Group 109"/>
            <p:cNvGrpSpPr>
              <a:grpSpLocks/>
            </p:cNvGrpSpPr>
            <p:nvPr/>
          </p:nvGrpSpPr>
          <p:grpSpPr bwMode="auto">
            <a:xfrm rot="-5400000">
              <a:off x="636" y="2629"/>
              <a:ext cx="271" cy="153"/>
              <a:chOff x="5065" y="1931"/>
              <a:chExt cx="304" cy="204"/>
            </a:xfrm>
          </p:grpSpPr>
          <p:sp>
            <p:nvSpPr>
              <p:cNvPr id="37943" name="AutoShape 110"/>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7944" name="Line 111"/>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7945" name="Line 112"/>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7926" name="Line 113"/>
            <p:cNvSpPr>
              <a:spLocks noChangeShapeType="1"/>
            </p:cNvSpPr>
            <p:nvPr/>
          </p:nvSpPr>
          <p:spPr bwMode="auto">
            <a:xfrm>
              <a:off x="499" y="2705"/>
              <a:ext cx="476" cy="0"/>
            </a:xfrm>
            <a:prstGeom prst="line">
              <a:avLst/>
            </a:prstGeom>
            <a:noFill/>
            <a:ln w="12700">
              <a:solidFill>
                <a:schemeClr val="tx1"/>
              </a:solidFill>
              <a:round/>
              <a:headEnd/>
              <a:tailEnd/>
            </a:ln>
          </p:spPr>
          <p:txBody>
            <a:bodyPr/>
            <a:lstStyle/>
            <a:p>
              <a:endParaRPr lang="zh-CN" altLang="en-US"/>
            </a:p>
          </p:txBody>
        </p:sp>
        <p:sp>
          <p:nvSpPr>
            <p:cNvPr id="37927" name="Line 114"/>
            <p:cNvSpPr>
              <a:spLocks noChangeShapeType="1"/>
            </p:cNvSpPr>
            <p:nvPr/>
          </p:nvSpPr>
          <p:spPr bwMode="auto">
            <a:xfrm>
              <a:off x="500" y="3467"/>
              <a:ext cx="1168" cy="0"/>
            </a:xfrm>
            <a:prstGeom prst="line">
              <a:avLst/>
            </a:prstGeom>
            <a:noFill/>
            <a:ln w="12700">
              <a:solidFill>
                <a:schemeClr val="tx1"/>
              </a:solidFill>
              <a:round/>
              <a:headEnd/>
              <a:tailEnd/>
            </a:ln>
          </p:spPr>
          <p:txBody>
            <a:bodyPr/>
            <a:lstStyle/>
            <a:p>
              <a:endParaRPr lang="zh-CN" altLang="en-US"/>
            </a:p>
          </p:txBody>
        </p:sp>
        <p:sp>
          <p:nvSpPr>
            <p:cNvPr id="37928" name="Line 115"/>
            <p:cNvSpPr>
              <a:spLocks noChangeShapeType="1"/>
            </p:cNvSpPr>
            <p:nvPr/>
          </p:nvSpPr>
          <p:spPr bwMode="auto">
            <a:xfrm>
              <a:off x="1083" y="2705"/>
              <a:ext cx="585" cy="0"/>
            </a:xfrm>
            <a:prstGeom prst="line">
              <a:avLst/>
            </a:prstGeom>
            <a:noFill/>
            <a:ln w="12700">
              <a:solidFill>
                <a:schemeClr val="tx1"/>
              </a:solidFill>
              <a:round/>
              <a:headEnd/>
              <a:tailEnd/>
            </a:ln>
          </p:spPr>
          <p:txBody>
            <a:bodyPr/>
            <a:lstStyle/>
            <a:p>
              <a:endParaRPr lang="zh-CN" altLang="en-US"/>
            </a:p>
          </p:txBody>
        </p:sp>
        <p:graphicFrame>
          <p:nvGraphicFramePr>
            <p:cNvPr id="37898" name="Object 116"/>
            <p:cNvGraphicFramePr>
              <a:graphicFrameLocks noChangeAspect="1"/>
            </p:cNvGraphicFramePr>
            <p:nvPr/>
          </p:nvGraphicFramePr>
          <p:xfrm>
            <a:off x="1208" y="2973"/>
            <a:ext cx="187" cy="190"/>
          </p:xfrm>
          <a:graphic>
            <a:graphicData uri="http://schemas.openxmlformats.org/presentationml/2006/ole">
              <p:oleObj spid="_x0000_s368661" name="公式" r:id="rId23" imgW="164885" imgH="164885" progId="Equation.3">
                <p:embed/>
              </p:oleObj>
            </a:graphicData>
          </a:graphic>
        </p:graphicFrame>
        <p:sp>
          <p:nvSpPr>
            <p:cNvPr id="37929" name="Line 124"/>
            <p:cNvSpPr>
              <a:spLocks noChangeShapeType="1"/>
            </p:cNvSpPr>
            <p:nvPr/>
          </p:nvSpPr>
          <p:spPr bwMode="auto">
            <a:xfrm>
              <a:off x="1462" y="2705"/>
              <a:ext cx="0" cy="229"/>
            </a:xfrm>
            <a:prstGeom prst="line">
              <a:avLst/>
            </a:prstGeom>
            <a:noFill/>
            <a:ln w="12700">
              <a:solidFill>
                <a:schemeClr val="tx1"/>
              </a:solidFill>
              <a:round/>
              <a:headEnd/>
              <a:tailEnd/>
            </a:ln>
          </p:spPr>
          <p:txBody>
            <a:bodyPr/>
            <a:lstStyle/>
            <a:p>
              <a:endParaRPr lang="zh-CN" altLang="en-US"/>
            </a:p>
          </p:txBody>
        </p:sp>
        <p:sp>
          <p:nvSpPr>
            <p:cNvPr id="37930" name="Line 125"/>
            <p:cNvSpPr>
              <a:spLocks noChangeShapeType="1"/>
            </p:cNvSpPr>
            <p:nvPr/>
          </p:nvSpPr>
          <p:spPr bwMode="auto">
            <a:xfrm>
              <a:off x="1462" y="3213"/>
              <a:ext cx="0" cy="254"/>
            </a:xfrm>
            <a:prstGeom prst="line">
              <a:avLst/>
            </a:prstGeom>
            <a:noFill/>
            <a:ln w="12700">
              <a:solidFill>
                <a:schemeClr val="tx1"/>
              </a:solidFill>
              <a:round/>
              <a:headEnd/>
              <a:tailEnd/>
            </a:ln>
          </p:spPr>
          <p:txBody>
            <a:bodyPr/>
            <a:lstStyle/>
            <a:p>
              <a:endParaRPr lang="zh-CN" altLang="en-US"/>
            </a:p>
          </p:txBody>
        </p:sp>
        <p:sp>
          <p:nvSpPr>
            <p:cNvPr id="37931" name="AutoShape 126"/>
            <p:cNvSpPr>
              <a:spLocks noChangeArrowheads="1"/>
            </p:cNvSpPr>
            <p:nvPr/>
          </p:nvSpPr>
          <p:spPr bwMode="auto">
            <a:xfrm>
              <a:off x="1438" y="3429"/>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7932" name="AutoShape 127"/>
            <p:cNvSpPr>
              <a:spLocks noChangeArrowheads="1"/>
            </p:cNvSpPr>
            <p:nvPr/>
          </p:nvSpPr>
          <p:spPr bwMode="auto">
            <a:xfrm>
              <a:off x="1438" y="2688"/>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7933" name="AutoShape 128"/>
            <p:cNvSpPr>
              <a:spLocks noChangeArrowheads="1"/>
            </p:cNvSpPr>
            <p:nvPr/>
          </p:nvSpPr>
          <p:spPr bwMode="auto">
            <a:xfrm>
              <a:off x="1631" y="267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7934" name="AutoShape 129"/>
            <p:cNvSpPr>
              <a:spLocks noChangeArrowheads="1"/>
            </p:cNvSpPr>
            <p:nvPr/>
          </p:nvSpPr>
          <p:spPr bwMode="auto">
            <a:xfrm>
              <a:off x="1640" y="3437"/>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7899" name="Object 130"/>
            <p:cNvGraphicFramePr>
              <a:graphicFrameLocks noChangeAspect="1"/>
            </p:cNvGraphicFramePr>
            <p:nvPr/>
          </p:nvGraphicFramePr>
          <p:xfrm>
            <a:off x="1169" y="2401"/>
            <a:ext cx="216" cy="248"/>
          </p:xfrm>
          <a:graphic>
            <a:graphicData uri="http://schemas.openxmlformats.org/presentationml/2006/ole">
              <p:oleObj spid="_x0000_s368662" name="公式" r:id="rId24" imgW="190335" imgH="215713" progId="Equation.3">
                <p:embed/>
              </p:oleObj>
            </a:graphicData>
          </a:graphic>
        </p:graphicFrame>
        <p:graphicFrame>
          <p:nvGraphicFramePr>
            <p:cNvPr id="37900" name="Object 133"/>
            <p:cNvGraphicFramePr>
              <a:graphicFrameLocks noChangeAspect="1"/>
            </p:cNvGraphicFramePr>
            <p:nvPr/>
          </p:nvGraphicFramePr>
          <p:xfrm>
            <a:off x="924" y="2809"/>
            <a:ext cx="228" cy="240"/>
          </p:xfrm>
          <a:graphic>
            <a:graphicData uri="http://schemas.openxmlformats.org/presentationml/2006/ole">
              <p:oleObj spid="_x0000_s368663" name="公式" r:id="rId25" imgW="203024" imgH="215713" progId="Equation.3">
                <p:embed/>
              </p:oleObj>
            </a:graphicData>
          </a:graphic>
        </p:graphicFrame>
        <p:sp>
          <p:nvSpPr>
            <p:cNvPr id="37935" name="Line 134"/>
            <p:cNvSpPr>
              <a:spLocks noChangeShapeType="1"/>
            </p:cNvSpPr>
            <p:nvPr/>
          </p:nvSpPr>
          <p:spPr bwMode="auto">
            <a:xfrm>
              <a:off x="1166" y="2655"/>
              <a:ext cx="229" cy="0"/>
            </a:xfrm>
            <a:prstGeom prst="line">
              <a:avLst/>
            </a:prstGeom>
            <a:noFill/>
            <a:ln w="12700">
              <a:solidFill>
                <a:schemeClr val="tx1"/>
              </a:solidFill>
              <a:round/>
              <a:headEnd/>
              <a:tailEnd type="triangle" w="med" len="med"/>
            </a:ln>
          </p:spPr>
          <p:txBody>
            <a:bodyPr/>
            <a:lstStyle/>
            <a:p>
              <a:endParaRPr lang="zh-CN" altLang="en-US"/>
            </a:p>
          </p:txBody>
        </p:sp>
        <p:grpSp>
          <p:nvGrpSpPr>
            <p:cNvPr id="9" name="Group 135"/>
            <p:cNvGrpSpPr>
              <a:grpSpLocks/>
            </p:cNvGrpSpPr>
            <p:nvPr/>
          </p:nvGrpSpPr>
          <p:grpSpPr bwMode="auto">
            <a:xfrm>
              <a:off x="337" y="3248"/>
              <a:ext cx="304" cy="102"/>
              <a:chOff x="112" y="3074"/>
              <a:chExt cx="304" cy="102"/>
            </a:xfrm>
          </p:grpSpPr>
          <p:sp>
            <p:nvSpPr>
              <p:cNvPr id="37941" name="Line 13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7942" name="Line 13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aphicFrame>
          <p:nvGraphicFramePr>
            <p:cNvPr id="37901" name="Object 138"/>
            <p:cNvGraphicFramePr>
              <a:graphicFrameLocks noChangeAspect="1"/>
            </p:cNvGraphicFramePr>
            <p:nvPr/>
          </p:nvGraphicFramePr>
          <p:xfrm>
            <a:off x="54" y="3163"/>
            <a:ext cx="300" cy="240"/>
          </p:xfrm>
          <a:graphic>
            <a:graphicData uri="http://schemas.openxmlformats.org/presentationml/2006/ole">
              <p:oleObj spid="_x0000_s368664" name="公式" r:id="rId26" imgW="266353" imgH="215619" progId="Equation.3">
                <p:embed/>
              </p:oleObj>
            </a:graphicData>
          </a:graphic>
        </p:graphicFrame>
        <p:sp>
          <p:nvSpPr>
            <p:cNvPr id="37937" name="Line 139"/>
            <p:cNvSpPr>
              <a:spLocks noChangeShapeType="1"/>
            </p:cNvSpPr>
            <p:nvPr/>
          </p:nvSpPr>
          <p:spPr bwMode="auto">
            <a:xfrm flipV="1">
              <a:off x="499" y="3368"/>
              <a:ext cx="0" cy="101"/>
            </a:xfrm>
            <a:prstGeom prst="line">
              <a:avLst/>
            </a:prstGeom>
            <a:noFill/>
            <a:ln w="12700">
              <a:solidFill>
                <a:schemeClr val="tx1"/>
              </a:solidFill>
              <a:round/>
              <a:headEnd/>
              <a:tailEnd/>
            </a:ln>
          </p:spPr>
          <p:txBody>
            <a:bodyPr/>
            <a:lstStyle/>
            <a:p>
              <a:endParaRPr lang="zh-CN" altLang="en-US"/>
            </a:p>
          </p:txBody>
        </p:sp>
        <p:grpSp>
          <p:nvGrpSpPr>
            <p:cNvPr id="10" name="Group 140"/>
            <p:cNvGrpSpPr>
              <a:grpSpLocks/>
            </p:cNvGrpSpPr>
            <p:nvPr/>
          </p:nvGrpSpPr>
          <p:grpSpPr bwMode="auto">
            <a:xfrm rot="-5400000">
              <a:off x="881" y="2642"/>
              <a:ext cx="304" cy="102"/>
              <a:chOff x="112" y="3074"/>
              <a:chExt cx="304" cy="102"/>
            </a:xfrm>
          </p:grpSpPr>
          <p:sp>
            <p:nvSpPr>
              <p:cNvPr id="37939" name="Line 141"/>
              <p:cNvSpPr>
                <a:spLocks noChangeShapeType="1"/>
              </p:cNvSpPr>
              <p:nvPr/>
            </p:nvSpPr>
            <p:spPr bwMode="auto">
              <a:xfrm>
                <a:off x="187" y="3176"/>
                <a:ext cx="155" cy="0"/>
              </a:xfrm>
              <a:prstGeom prst="line">
                <a:avLst/>
              </a:prstGeom>
              <a:noFill/>
              <a:ln w="38100">
                <a:solidFill>
                  <a:srgbClr val="800080"/>
                </a:solidFill>
                <a:round/>
                <a:headEnd/>
                <a:tailEnd/>
              </a:ln>
            </p:spPr>
            <p:txBody>
              <a:bodyPr/>
              <a:lstStyle/>
              <a:p>
                <a:endParaRPr lang="zh-CN" altLang="en-US"/>
              </a:p>
            </p:txBody>
          </p:sp>
          <p:sp>
            <p:nvSpPr>
              <p:cNvPr id="37940" name="Line 142"/>
              <p:cNvSpPr>
                <a:spLocks noChangeShapeType="1"/>
              </p:cNvSpPr>
              <p:nvPr/>
            </p:nvSpPr>
            <p:spPr bwMode="auto">
              <a:xfrm>
                <a:off x="112" y="3074"/>
                <a:ext cx="304" cy="0"/>
              </a:xfrm>
              <a:prstGeom prst="line">
                <a:avLst/>
              </a:prstGeom>
              <a:noFill/>
              <a:ln w="38100">
                <a:solidFill>
                  <a:srgbClr val="800080"/>
                </a:solidFill>
                <a:round/>
                <a:headEnd/>
                <a:tailEnd/>
              </a:ln>
            </p:spPr>
            <p:txBody>
              <a:bodyPr/>
              <a:lstStyle/>
              <a:p>
                <a:endParaRPr lang="zh-CN" altLang="en-US"/>
              </a:p>
            </p:txBody>
          </p:sp>
        </p:grpSp>
      </p:grpSp>
      <p:graphicFrame>
        <p:nvGraphicFramePr>
          <p:cNvPr id="211089" name="Object 145"/>
          <p:cNvGraphicFramePr>
            <a:graphicFrameLocks noChangeAspect="1"/>
          </p:cNvGraphicFramePr>
          <p:nvPr/>
        </p:nvGraphicFramePr>
        <p:xfrm>
          <a:off x="3024188" y="3270250"/>
          <a:ext cx="5934075" cy="998538"/>
        </p:xfrm>
        <a:graphic>
          <a:graphicData uri="http://schemas.openxmlformats.org/presentationml/2006/ole">
            <p:oleObj spid="_x0000_s368665" name="公式" r:id="rId27" imgW="2476500" imgH="419100" progId="Equation.3">
              <p:embed/>
            </p:oleObj>
          </a:graphicData>
        </a:graphic>
      </p:graphicFrame>
      <p:graphicFrame>
        <p:nvGraphicFramePr>
          <p:cNvPr id="211090" name="Object 146"/>
          <p:cNvGraphicFramePr>
            <a:graphicFrameLocks noChangeAspect="1"/>
          </p:cNvGraphicFramePr>
          <p:nvPr/>
        </p:nvGraphicFramePr>
        <p:xfrm>
          <a:off x="3182938" y="5254625"/>
          <a:ext cx="5173662" cy="544513"/>
        </p:xfrm>
        <a:graphic>
          <a:graphicData uri="http://schemas.openxmlformats.org/presentationml/2006/ole">
            <p:oleObj spid="_x0000_s368666" name="公式" r:id="rId28" imgW="2159000" imgH="228600" progId="Equation.3">
              <p:embed/>
            </p:oleObj>
          </a:graphicData>
        </a:graphic>
      </p:graphicFrame>
      <p:sp>
        <p:nvSpPr>
          <p:cNvPr id="211091" name="Text Box 147"/>
          <p:cNvSpPr txBox="1">
            <a:spLocks noChangeArrowheads="1"/>
          </p:cNvSpPr>
          <p:nvPr/>
        </p:nvSpPr>
        <p:spPr bwMode="auto">
          <a:xfrm>
            <a:off x="3143250" y="4500563"/>
            <a:ext cx="2944813"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输出电压直流分量：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045"/>
                                        </p:tgtEl>
                                        <p:attrNameLst>
                                          <p:attrName>style.visibility</p:attrName>
                                        </p:attrNameLst>
                                      </p:cBhvr>
                                      <p:to>
                                        <p:strVal val="visible"/>
                                      </p:to>
                                    </p:set>
                                    <p:animEffect transition="in" filter="blinds(horizontal)">
                                      <p:cBhvr>
                                        <p:cTn id="7" dur="500"/>
                                        <p:tgtEl>
                                          <p:spTgt spid="211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1089"/>
                                        </p:tgtEl>
                                        <p:attrNameLst>
                                          <p:attrName>style.visibility</p:attrName>
                                        </p:attrNameLst>
                                      </p:cBhvr>
                                      <p:to>
                                        <p:strVal val="visible"/>
                                      </p:to>
                                    </p:set>
                                    <p:animEffect transition="in" filter="blinds(horizontal)">
                                      <p:cBhvr>
                                        <p:cTn id="17" dur="500"/>
                                        <p:tgtEl>
                                          <p:spTgt spid="211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1091"/>
                                        </p:tgtEl>
                                        <p:attrNameLst>
                                          <p:attrName>style.visibility</p:attrName>
                                        </p:attrNameLst>
                                      </p:cBhvr>
                                      <p:to>
                                        <p:strVal val="visible"/>
                                      </p:to>
                                    </p:set>
                                    <p:animEffect transition="in" filter="blinds(horizontal)">
                                      <p:cBhvr>
                                        <p:cTn id="22" dur="500"/>
                                        <p:tgtEl>
                                          <p:spTgt spid="2110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1090"/>
                                        </p:tgtEl>
                                        <p:attrNameLst>
                                          <p:attrName>style.visibility</p:attrName>
                                        </p:attrNameLst>
                                      </p:cBhvr>
                                      <p:to>
                                        <p:strVal val="visible"/>
                                      </p:to>
                                    </p:set>
                                    <p:animEffect transition="in" filter="blinds(horizontal)">
                                      <p:cBhvr>
                                        <p:cTn id="27" dur="500"/>
                                        <p:tgtEl>
                                          <p:spTgt spid="211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045" grpId="0" animBg="1"/>
      <p:bldP spid="21109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44" name="日期占位符 1"/>
          <p:cNvSpPr>
            <a:spLocks noGrp="1"/>
          </p:cNvSpPr>
          <p:nvPr>
            <p:ph type="dt" sz="quarter" idx="10"/>
          </p:nvPr>
        </p:nvSpPr>
        <p:spPr>
          <a:noFill/>
        </p:spPr>
        <p:txBody>
          <a:bodyPr/>
          <a:lstStyle/>
          <a:p>
            <a:fld id="{58A61093-0A22-43FE-9EA9-38D0B6746FCC}" type="datetime1">
              <a:rPr lang="zh-CN" altLang="en-US" smtClean="0">
                <a:latin typeface="Arial" pitchFamily="34" charset="0"/>
              </a:rPr>
              <a:pPr/>
              <a:t>2019-9-25</a:t>
            </a:fld>
            <a:endParaRPr lang="en-US" altLang="zh-CN" smtClean="0">
              <a:latin typeface="Arial" pitchFamily="34" charset="0"/>
            </a:endParaRPr>
          </a:p>
        </p:txBody>
      </p:sp>
      <p:sp>
        <p:nvSpPr>
          <p:cNvPr id="3894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38946" name="灯片编号占位符 3"/>
          <p:cNvSpPr>
            <a:spLocks noGrp="1"/>
          </p:cNvSpPr>
          <p:nvPr>
            <p:ph type="sldNum" sz="quarter" idx="12"/>
          </p:nvPr>
        </p:nvSpPr>
        <p:spPr>
          <a:noFill/>
        </p:spPr>
        <p:txBody>
          <a:bodyPr/>
          <a:lstStyle/>
          <a:p>
            <a:fld id="{B4DF9E56-40CC-42CA-8B7B-66FFB69EB88A}" type="slidenum">
              <a:rPr lang="en-US" altLang="zh-CN" smtClean="0">
                <a:latin typeface="Arial" pitchFamily="34" charset="0"/>
              </a:rPr>
              <a:pPr/>
              <a:t>76</a:t>
            </a:fld>
            <a:endParaRPr lang="en-US" altLang="zh-CN" smtClean="0">
              <a:latin typeface="Arial" pitchFamily="34" charset="0"/>
            </a:endParaRPr>
          </a:p>
        </p:txBody>
      </p:sp>
      <p:graphicFrame>
        <p:nvGraphicFramePr>
          <p:cNvPr id="38914" name="Object 4"/>
          <p:cNvGraphicFramePr>
            <a:graphicFrameLocks noChangeAspect="1"/>
          </p:cNvGraphicFramePr>
          <p:nvPr/>
        </p:nvGraphicFramePr>
        <p:xfrm>
          <a:off x="39688" y="82550"/>
          <a:ext cx="7243762" cy="544513"/>
        </p:xfrm>
        <a:graphic>
          <a:graphicData uri="http://schemas.openxmlformats.org/presentationml/2006/ole">
            <p:oleObj spid="_x0000_s369666" name="公式" r:id="rId3" imgW="3022600" imgH="228600" progId="Equation.3">
              <p:embed/>
            </p:oleObj>
          </a:graphicData>
        </a:graphic>
      </p:graphicFrame>
      <p:grpSp>
        <p:nvGrpSpPr>
          <p:cNvPr id="2" name="Group 5"/>
          <p:cNvGrpSpPr>
            <a:grpSpLocks/>
          </p:cNvGrpSpPr>
          <p:nvPr/>
        </p:nvGrpSpPr>
        <p:grpSpPr bwMode="auto">
          <a:xfrm>
            <a:off x="15875" y="627063"/>
            <a:ext cx="2711450" cy="1793875"/>
            <a:chOff x="-36" y="776"/>
            <a:chExt cx="1708" cy="1130"/>
          </a:xfrm>
        </p:grpSpPr>
        <p:sp>
          <p:nvSpPr>
            <p:cNvPr id="38969" name="Line 6"/>
            <p:cNvSpPr>
              <a:spLocks noChangeShapeType="1"/>
            </p:cNvSpPr>
            <p:nvPr/>
          </p:nvSpPr>
          <p:spPr bwMode="auto">
            <a:xfrm>
              <a:off x="409" y="1119"/>
              <a:ext cx="0" cy="533"/>
            </a:xfrm>
            <a:prstGeom prst="line">
              <a:avLst/>
            </a:prstGeom>
            <a:noFill/>
            <a:ln w="12700">
              <a:solidFill>
                <a:schemeClr val="tx1"/>
              </a:solidFill>
              <a:round/>
              <a:headEnd/>
              <a:tailEnd/>
            </a:ln>
          </p:spPr>
          <p:txBody>
            <a:bodyPr/>
            <a:lstStyle/>
            <a:p>
              <a:endParaRPr lang="zh-CN" altLang="en-US"/>
            </a:p>
          </p:txBody>
        </p:sp>
        <p:graphicFrame>
          <p:nvGraphicFramePr>
            <p:cNvPr id="38931" name="Object 7"/>
            <p:cNvGraphicFramePr>
              <a:graphicFrameLocks noChangeAspect="1"/>
            </p:cNvGraphicFramePr>
            <p:nvPr/>
          </p:nvGraphicFramePr>
          <p:xfrm>
            <a:off x="820" y="776"/>
            <a:ext cx="173" cy="190"/>
          </p:xfrm>
          <a:graphic>
            <a:graphicData uri="http://schemas.openxmlformats.org/presentationml/2006/ole">
              <p:oleObj spid="_x0000_s369667" name="公式" r:id="rId4" imgW="152268" imgH="164957" progId="Equation.3">
                <p:embed/>
              </p:oleObj>
            </a:graphicData>
          </a:graphic>
        </p:graphicFrame>
        <p:sp>
          <p:nvSpPr>
            <p:cNvPr id="38970" name="Rectangle 8"/>
            <p:cNvSpPr>
              <a:spLocks noChangeArrowheads="1"/>
            </p:cNvSpPr>
            <p:nvPr/>
          </p:nvSpPr>
          <p:spPr bwMode="auto">
            <a:xfrm>
              <a:off x="1321" y="1358"/>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8932" name="Object 9"/>
            <p:cNvGraphicFramePr>
              <a:graphicFrameLocks noChangeAspect="1"/>
            </p:cNvGraphicFramePr>
            <p:nvPr/>
          </p:nvGraphicFramePr>
          <p:xfrm>
            <a:off x="1524" y="1169"/>
            <a:ext cx="102" cy="101"/>
          </p:xfrm>
          <a:graphic>
            <a:graphicData uri="http://schemas.openxmlformats.org/presentationml/2006/ole">
              <p:oleObj spid="_x0000_s369668" name="公式" r:id="rId5" imgW="139700" imgH="139700" progId="Equation.3">
                <p:embed/>
              </p:oleObj>
            </a:graphicData>
          </a:graphic>
        </p:graphicFrame>
        <p:graphicFrame>
          <p:nvGraphicFramePr>
            <p:cNvPr id="38933" name="Object 10"/>
            <p:cNvGraphicFramePr>
              <a:graphicFrameLocks noChangeAspect="1"/>
            </p:cNvGraphicFramePr>
            <p:nvPr/>
          </p:nvGraphicFramePr>
          <p:xfrm>
            <a:off x="1499" y="1737"/>
            <a:ext cx="173" cy="93"/>
          </p:xfrm>
          <a:graphic>
            <a:graphicData uri="http://schemas.openxmlformats.org/presentationml/2006/ole">
              <p:oleObj spid="_x0000_s369669" name="公式" r:id="rId6" imgW="139518" imgH="76101" progId="Equation.3">
                <p:embed/>
              </p:oleObj>
            </a:graphicData>
          </a:graphic>
        </p:graphicFrame>
        <p:graphicFrame>
          <p:nvGraphicFramePr>
            <p:cNvPr id="38934" name="Object 11"/>
            <p:cNvGraphicFramePr>
              <a:graphicFrameLocks noChangeAspect="1"/>
            </p:cNvGraphicFramePr>
            <p:nvPr/>
          </p:nvGraphicFramePr>
          <p:xfrm>
            <a:off x="1487" y="1372"/>
            <a:ext cx="185" cy="254"/>
          </p:xfrm>
          <a:graphic>
            <a:graphicData uri="http://schemas.openxmlformats.org/presentationml/2006/ole">
              <p:oleObj spid="_x0000_s369670" name="公式" r:id="rId7" imgW="165028" imgH="228501" progId="Equation.3">
                <p:embed/>
              </p:oleObj>
            </a:graphicData>
          </a:graphic>
        </p:graphicFrame>
        <p:grpSp>
          <p:nvGrpSpPr>
            <p:cNvPr id="3" name="Group 12"/>
            <p:cNvGrpSpPr>
              <a:grpSpLocks/>
            </p:cNvGrpSpPr>
            <p:nvPr/>
          </p:nvGrpSpPr>
          <p:grpSpPr bwMode="auto">
            <a:xfrm rot="-5400000">
              <a:off x="779" y="1042"/>
              <a:ext cx="271" cy="153"/>
              <a:chOff x="5065" y="1931"/>
              <a:chExt cx="304" cy="204"/>
            </a:xfrm>
          </p:grpSpPr>
          <p:sp>
            <p:nvSpPr>
              <p:cNvPr id="38990" name="AutoShape 13"/>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8991" name="Line 14"/>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8992" name="Line 15"/>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8972" name="Line 16"/>
            <p:cNvSpPr>
              <a:spLocks noChangeShapeType="1"/>
            </p:cNvSpPr>
            <p:nvPr/>
          </p:nvSpPr>
          <p:spPr bwMode="auto">
            <a:xfrm>
              <a:off x="409" y="1118"/>
              <a:ext cx="429" cy="0"/>
            </a:xfrm>
            <a:prstGeom prst="line">
              <a:avLst/>
            </a:prstGeom>
            <a:noFill/>
            <a:ln w="12700">
              <a:solidFill>
                <a:schemeClr val="tx1"/>
              </a:solidFill>
              <a:round/>
              <a:headEnd/>
              <a:tailEnd/>
            </a:ln>
          </p:spPr>
          <p:txBody>
            <a:bodyPr/>
            <a:lstStyle/>
            <a:p>
              <a:endParaRPr lang="zh-CN" altLang="en-US"/>
            </a:p>
          </p:txBody>
        </p:sp>
        <p:sp>
          <p:nvSpPr>
            <p:cNvPr id="38973" name="Line 17"/>
            <p:cNvSpPr>
              <a:spLocks noChangeShapeType="1"/>
            </p:cNvSpPr>
            <p:nvPr/>
          </p:nvSpPr>
          <p:spPr bwMode="auto">
            <a:xfrm>
              <a:off x="410" y="1880"/>
              <a:ext cx="1168" cy="0"/>
            </a:xfrm>
            <a:prstGeom prst="line">
              <a:avLst/>
            </a:prstGeom>
            <a:noFill/>
            <a:ln w="12700">
              <a:solidFill>
                <a:schemeClr val="tx1"/>
              </a:solidFill>
              <a:round/>
              <a:headEnd/>
              <a:tailEnd/>
            </a:ln>
          </p:spPr>
          <p:txBody>
            <a:bodyPr/>
            <a:lstStyle/>
            <a:p>
              <a:endParaRPr lang="zh-CN" altLang="en-US"/>
            </a:p>
          </p:txBody>
        </p:sp>
        <p:sp>
          <p:nvSpPr>
            <p:cNvPr id="38974" name="Line 18"/>
            <p:cNvSpPr>
              <a:spLocks noChangeShapeType="1"/>
            </p:cNvSpPr>
            <p:nvPr/>
          </p:nvSpPr>
          <p:spPr bwMode="auto">
            <a:xfrm>
              <a:off x="993" y="1118"/>
              <a:ext cx="585" cy="0"/>
            </a:xfrm>
            <a:prstGeom prst="line">
              <a:avLst/>
            </a:prstGeom>
            <a:noFill/>
            <a:ln w="12700">
              <a:solidFill>
                <a:schemeClr val="tx1"/>
              </a:solidFill>
              <a:round/>
              <a:headEnd/>
              <a:tailEnd/>
            </a:ln>
          </p:spPr>
          <p:txBody>
            <a:bodyPr/>
            <a:lstStyle/>
            <a:p>
              <a:endParaRPr lang="zh-CN" altLang="en-US"/>
            </a:p>
          </p:txBody>
        </p:sp>
        <p:graphicFrame>
          <p:nvGraphicFramePr>
            <p:cNvPr id="38935" name="Object 19"/>
            <p:cNvGraphicFramePr>
              <a:graphicFrameLocks noChangeAspect="1"/>
            </p:cNvGraphicFramePr>
            <p:nvPr/>
          </p:nvGraphicFramePr>
          <p:xfrm>
            <a:off x="1118" y="1386"/>
            <a:ext cx="187" cy="190"/>
          </p:xfrm>
          <a:graphic>
            <a:graphicData uri="http://schemas.openxmlformats.org/presentationml/2006/ole">
              <p:oleObj spid="_x0000_s369671" name="公式" r:id="rId8" imgW="164885" imgH="164885" progId="Equation.3">
                <p:embed/>
              </p:oleObj>
            </a:graphicData>
          </a:graphic>
        </p:graphicFrame>
        <p:grpSp>
          <p:nvGrpSpPr>
            <p:cNvPr id="4" name="Group 20"/>
            <p:cNvGrpSpPr>
              <a:grpSpLocks/>
            </p:cNvGrpSpPr>
            <p:nvPr/>
          </p:nvGrpSpPr>
          <p:grpSpPr bwMode="auto">
            <a:xfrm>
              <a:off x="67" y="1169"/>
              <a:ext cx="475" cy="373"/>
              <a:chOff x="525" y="1177"/>
              <a:chExt cx="475" cy="373"/>
            </a:xfrm>
          </p:grpSpPr>
          <p:graphicFrame>
            <p:nvGraphicFramePr>
              <p:cNvPr id="38941" name="Object 21"/>
              <p:cNvGraphicFramePr>
                <a:graphicFrameLocks noChangeAspect="1"/>
              </p:cNvGraphicFramePr>
              <p:nvPr/>
            </p:nvGraphicFramePr>
            <p:xfrm>
              <a:off x="653" y="1177"/>
              <a:ext cx="93" cy="94"/>
            </p:xfrm>
            <a:graphic>
              <a:graphicData uri="http://schemas.openxmlformats.org/presentationml/2006/ole">
                <p:oleObj spid="_x0000_s369672" name="公式" r:id="rId9" imgW="139700" imgH="139700" progId="Equation.3">
                  <p:embed/>
                </p:oleObj>
              </a:graphicData>
            </a:graphic>
          </p:graphicFrame>
          <p:graphicFrame>
            <p:nvGraphicFramePr>
              <p:cNvPr id="38942" name="Object 22"/>
              <p:cNvGraphicFramePr>
                <a:graphicFrameLocks noChangeAspect="1"/>
              </p:cNvGraphicFramePr>
              <p:nvPr/>
            </p:nvGraphicFramePr>
            <p:xfrm>
              <a:off x="619" y="1461"/>
              <a:ext cx="158" cy="89"/>
            </p:xfrm>
            <a:graphic>
              <a:graphicData uri="http://schemas.openxmlformats.org/presentationml/2006/ole">
                <p:oleObj spid="_x0000_s369673" name="公式" r:id="rId10" imgW="139518" imgH="76101" progId="Equation.3">
                  <p:embed/>
                </p:oleObj>
              </a:graphicData>
            </a:graphic>
          </p:graphicFrame>
          <p:graphicFrame>
            <p:nvGraphicFramePr>
              <p:cNvPr id="38943" name="Object 23"/>
              <p:cNvGraphicFramePr>
                <a:graphicFrameLocks noChangeAspect="1"/>
              </p:cNvGraphicFramePr>
              <p:nvPr/>
            </p:nvGraphicFramePr>
            <p:xfrm>
              <a:off x="525" y="1227"/>
              <a:ext cx="186" cy="254"/>
            </p:xfrm>
            <a:graphic>
              <a:graphicData uri="http://schemas.openxmlformats.org/presentationml/2006/ole">
                <p:oleObj spid="_x0000_s369674" name="公式" r:id="rId11" imgW="165028" imgH="228501" progId="Equation.3">
                  <p:embed/>
                </p:oleObj>
              </a:graphicData>
            </a:graphic>
          </p:graphicFrame>
          <p:grpSp>
            <p:nvGrpSpPr>
              <p:cNvPr id="5" name="Group 24"/>
              <p:cNvGrpSpPr>
                <a:grpSpLocks/>
              </p:cNvGrpSpPr>
              <p:nvPr/>
            </p:nvGrpSpPr>
            <p:grpSpPr bwMode="auto">
              <a:xfrm>
                <a:off x="731" y="1220"/>
                <a:ext cx="269" cy="268"/>
                <a:chOff x="144" y="3216"/>
                <a:chExt cx="240" cy="240"/>
              </a:xfrm>
            </p:grpSpPr>
            <p:sp>
              <p:nvSpPr>
                <p:cNvPr id="38988" name="Oval 25"/>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38989" name="Line 26"/>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sp>
          <p:nvSpPr>
            <p:cNvPr id="38976" name="Line 27"/>
            <p:cNvSpPr>
              <a:spLocks noChangeShapeType="1"/>
            </p:cNvSpPr>
            <p:nvPr/>
          </p:nvSpPr>
          <p:spPr bwMode="auto">
            <a:xfrm>
              <a:off x="1372" y="1118"/>
              <a:ext cx="0" cy="229"/>
            </a:xfrm>
            <a:prstGeom prst="line">
              <a:avLst/>
            </a:prstGeom>
            <a:noFill/>
            <a:ln w="12700">
              <a:solidFill>
                <a:schemeClr val="tx1"/>
              </a:solidFill>
              <a:round/>
              <a:headEnd/>
              <a:tailEnd/>
            </a:ln>
          </p:spPr>
          <p:txBody>
            <a:bodyPr/>
            <a:lstStyle/>
            <a:p>
              <a:endParaRPr lang="zh-CN" altLang="en-US"/>
            </a:p>
          </p:txBody>
        </p:sp>
        <p:sp>
          <p:nvSpPr>
            <p:cNvPr id="38977" name="Line 28"/>
            <p:cNvSpPr>
              <a:spLocks noChangeShapeType="1"/>
            </p:cNvSpPr>
            <p:nvPr/>
          </p:nvSpPr>
          <p:spPr bwMode="auto">
            <a:xfrm>
              <a:off x="1372" y="1626"/>
              <a:ext cx="0" cy="254"/>
            </a:xfrm>
            <a:prstGeom prst="line">
              <a:avLst/>
            </a:prstGeom>
            <a:noFill/>
            <a:ln w="12700">
              <a:solidFill>
                <a:schemeClr val="tx1"/>
              </a:solidFill>
              <a:round/>
              <a:headEnd/>
              <a:tailEnd/>
            </a:ln>
          </p:spPr>
          <p:txBody>
            <a:bodyPr/>
            <a:lstStyle/>
            <a:p>
              <a:endParaRPr lang="zh-CN" altLang="en-US"/>
            </a:p>
          </p:txBody>
        </p:sp>
        <p:sp>
          <p:nvSpPr>
            <p:cNvPr id="38978" name="AutoShape 29"/>
            <p:cNvSpPr>
              <a:spLocks noChangeArrowheads="1"/>
            </p:cNvSpPr>
            <p:nvPr/>
          </p:nvSpPr>
          <p:spPr bwMode="auto">
            <a:xfrm>
              <a:off x="1348" y="184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8979" name="AutoShape 30"/>
            <p:cNvSpPr>
              <a:spLocks noChangeArrowheads="1"/>
            </p:cNvSpPr>
            <p:nvPr/>
          </p:nvSpPr>
          <p:spPr bwMode="auto">
            <a:xfrm>
              <a:off x="1348" y="1101"/>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8980" name="AutoShape 31"/>
            <p:cNvSpPr>
              <a:spLocks noChangeArrowheads="1"/>
            </p:cNvSpPr>
            <p:nvPr/>
          </p:nvSpPr>
          <p:spPr bwMode="auto">
            <a:xfrm>
              <a:off x="1541" y="108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8981" name="AutoShape 32"/>
            <p:cNvSpPr>
              <a:spLocks noChangeArrowheads="1"/>
            </p:cNvSpPr>
            <p:nvPr/>
          </p:nvSpPr>
          <p:spPr bwMode="auto">
            <a:xfrm>
              <a:off x="1550" y="1850"/>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8936" name="Object 33"/>
            <p:cNvGraphicFramePr>
              <a:graphicFrameLocks noChangeAspect="1"/>
            </p:cNvGraphicFramePr>
            <p:nvPr/>
          </p:nvGraphicFramePr>
          <p:xfrm>
            <a:off x="1093" y="814"/>
            <a:ext cx="187" cy="248"/>
          </p:xfrm>
          <a:graphic>
            <a:graphicData uri="http://schemas.openxmlformats.org/presentationml/2006/ole">
              <p:oleObj spid="_x0000_s369675" name="公式" r:id="rId12" imgW="164885" imgH="215619" progId="Equation.3">
                <p:embed/>
              </p:oleObj>
            </a:graphicData>
          </a:graphic>
        </p:graphicFrame>
        <p:graphicFrame>
          <p:nvGraphicFramePr>
            <p:cNvPr id="38937" name="Object 34"/>
            <p:cNvGraphicFramePr>
              <a:graphicFrameLocks noChangeAspect="1"/>
            </p:cNvGraphicFramePr>
            <p:nvPr/>
          </p:nvGraphicFramePr>
          <p:xfrm>
            <a:off x="670" y="1246"/>
            <a:ext cx="102" cy="101"/>
          </p:xfrm>
          <a:graphic>
            <a:graphicData uri="http://schemas.openxmlformats.org/presentationml/2006/ole">
              <p:oleObj spid="_x0000_s369676" name="公式" r:id="rId13" imgW="139700" imgH="139700" progId="Equation.3">
                <p:embed/>
              </p:oleObj>
            </a:graphicData>
          </a:graphic>
        </p:graphicFrame>
        <p:graphicFrame>
          <p:nvGraphicFramePr>
            <p:cNvPr id="38938" name="Object 35"/>
            <p:cNvGraphicFramePr>
              <a:graphicFrameLocks noChangeAspect="1"/>
            </p:cNvGraphicFramePr>
            <p:nvPr/>
          </p:nvGraphicFramePr>
          <p:xfrm>
            <a:off x="1026" y="1271"/>
            <a:ext cx="173" cy="93"/>
          </p:xfrm>
          <a:graphic>
            <a:graphicData uri="http://schemas.openxmlformats.org/presentationml/2006/ole">
              <p:oleObj spid="_x0000_s369677" name="公式" r:id="rId14" imgW="139518" imgH="76101" progId="Equation.3">
                <p:embed/>
              </p:oleObj>
            </a:graphicData>
          </a:graphic>
        </p:graphicFrame>
        <p:graphicFrame>
          <p:nvGraphicFramePr>
            <p:cNvPr id="38939" name="Object 36"/>
            <p:cNvGraphicFramePr>
              <a:graphicFrameLocks noChangeAspect="1"/>
            </p:cNvGraphicFramePr>
            <p:nvPr/>
          </p:nvGraphicFramePr>
          <p:xfrm>
            <a:off x="812" y="1195"/>
            <a:ext cx="214" cy="240"/>
          </p:xfrm>
          <a:graphic>
            <a:graphicData uri="http://schemas.openxmlformats.org/presentationml/2006/ole">
              <p:oleObj spid="_x0000_s369678" name="公式" r:id="rId15" imgW="190335" imgH="215713" progId="Equation.3">
                <p:embed/>
              </p:oleObj>
            </a:graphicData>
          </a:graphic>
        </p:graphicFrame>
        <p:sp>
          <p:nvSpPr>
            <p:cNvPr id="38982" name="Line 37"/>
            <p:cNvSpPr>
              <a:spLocks noChangeShapeType="1"/>
            </p:cNvSpPr>
            <p:nvPr/>
          </p:nvSpPr>
          <p:spPr bwMode="auto">
            <a:xfrm>
              <a:off x="1076" y="1068"/>
              <a:ext cx="229" cy="0"/>
            </a:xfrm>
            <a:prstGeom prst="line">
              <a:avLst/>
            </a:prstGeom>
            <a:noFill/>
            <a:ln w="12700">
              <a:solidFill>
                <a:schemeClr val="tx1"/>
              </a:solidFill>
              <a:round/>
              <a:headEnd/>
              <a:tailEnd type="triangle" w="med" len="med"/>
            </a:ln>
          </p:spPr>
          <p:txBody>
            <a:bodyPr/>
            <a:lstStyle/>
            <a:p>
              <a:endParaRPr lang="zh-CN" altLang="en-US"/>
            </a:p>
          </p:txBody>
        </p:sp>
        <p:grpSp>
          <p:nvGrpSpPr>
            <p:cNvPr id="6" name="Group 38"/>
            <p:cNvGrpSpPr>
              <a:grpSpLocks/>
            </p:cNvGrpSpPr>
            <p:nvPr/>
          </p:nvGrpSpPr>
          <p:grpSpPr bwMode="auto">
            <a:xfrm>
              <a:off x="247" y="1661"/>
              <a:ext cx="304" cy="102"/>
              <a:chOff x="112" y="3074"/>
              <a:chExt cx="304" cy="102"/>
            </a:xfrm>
          </p:grpSpPr>
          <p:sp>
            <p:nvSpPr>
              <p:cNvPr id="38985" name="Line 39"/>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8986" name="Line 40"/>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aphicFrame>
          <p:nvGraphicFramePr>
            <p:cNvPr id="38940" name="Object 41"/>
            <p:cNvGraphicFramePr>
              <a:graphicFrameLocks noChangeAspect="1"/>
            </p:cNvGraphicFramePr>
            <p:nvPr/>
          </p:nvGraphicFramePr>
          <p:xfrm>
            <a:off x="-36" y="1576"/>
            <a:ext cx="300" cy="240"/>
          </p:xfrm>
          <a:graphic>
            <a:graphicData uri="http://schemas.openxmlformats.org/presentationml/2006/ole">
              <p:oleObj spid="_x0000_s369679" name="公式" r:id="rId16" imgW="266353" imgH="215619" progId="Equation.3">
                <p:embed/>
              </p:oleObj>
            </a:graphicData>
          </a:graphic>
        </p:graphicFrame>
        <p:sp>
          <p:nvSpPr>
            <p:cNvPr id="38984" name="Line 42"/>
            <p:cNvSpPr>
              <a:spLocks noChangeShapeType="1"/>
            </p:cNvSpPr>
            <p:nvPr/>
          </p:nvSpPr>
          <p:spPr bwMode="auto">
            <a:xfrm flipV="1">
              <a:off x="409" y="1781"/>
              <a:ext cx="0" cy="101"/>
            </a:xfrm>
            <a:prstGeom prst="line">
              <a:avLst/>
            </a:prstGeom>
            <a:noFill/>
            <a:ln w="12700">
              <a:solidFill>
                <a:schemeClr val="tx1"/>
              </a:solidFill>
              <a:round/>
              <a:headEnd/>
              <a:tailEnd/>
            </a:ln>
          </p:spPr>
          <p:txBody>
            <a:bodyPr/>
            <a:lstStyle/>
            <a:p>
              <a:endParaRPr lang="zh-CN" altLang="en-US"/>
            </a:p>
          </p:txBody>
        </p:sp>
      </p:grpSp>
      <p:graphicFrame>
        <p:nvGraphicFramePr>
          <p:cNvPr id="38915" name="Object 43"/>
          <p:cNvGraphicFramePr>
            <a:graphicFrameLocks noChangeAspect="1"/>
          </p:cNvGraphicFramePr>
          <p:nvPr/>
        </p:nvGraphicFramePr>
        <p:xfrm>
          <a:off x="3079750" y="1111250"/>
          <a:ext cx="5051425" cy="544513"/>
        </p:xfrm>
        <a:graphic>
          <a:graphicData uri="http://schemas.openxmlformats.org/presentationml/2006/ole">
            <p:oleObj spid="_x0000_s369680" name="公式" r:id="rId17" imgW="2108200" imgH="228600" progId="Equation.3">
              <p:embed/>
            </p:oleObj>
          </a:graphicData>
        </a:graphic>
      </p:graphicFrame>
      <p:graphicFrame>
        <p:nvGraphicFramePr>
          <p:cNvPr id="38916" name="Object 44"/>
          <p:cNvGraphicFramePr>
            <a:graphicFrameLocks noChangeAspect="1"/>
          </p:cNvGraphicFramePr>
          <p:nvPr/>
        </p:nvGraphicFramePr>
        <p:xfrm>
          <a:off x="3074988" y="1836738"/>
          <a:ext cx="2435225" cy="544512"/>
        </p:xfrm>
        <a:graphic>
          <a:graphicData uri="http://schemas.openxmlformats.org/presentationml/2006/ole">
            <p:oleObj spid="_x0000_s369681" name="公式" r:id="rId18" imgW="1016000" imgH="228600" progId="Equation.3">
              <p:embed/>
            </p:oleObj>
          </a:graphicData>
        </a:graphic>
      </p:graphicFrame>
      <p:sp>
        <p:nvSpPr>
          <p:cNvPr id="213037" name="Text Box 45"/>
          <p:cNvSpPr txBox="1">
            <a:spLocks noChangeArrowheads="1"/>
          </p:cNvSpPr>
          <p:nvPr/>
        </p:nvSpPr>
        <p:spPr bwMode="auto">
          <a:xfrm>
            <a:off x="95250" y="2582863"/>
            <a:ext cx="2944813"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交流通路（动态）：</a:t>
            </a:r>
          </a:p>
        </p:txBody>
      </p:sp>
      <p:grpSp>
        <p:nvGrpSpPr>
          <p:cNvPr id="7" name="Group 86"/>
          <p:cNvGrpSpPr>
            <a:grpSpLocks/>
          </p:cNvGrpSpPr>
          <p:nvPr/>
        </p:nvGrpSpPr>
        <p:grpSpPr bwMode="auto">
          <a:xfrm>
            <a:off x="179388" y="3106738"/>
            <a:ext cx="2547937" cy="1754187"/>
            <a:chOff x="113" y="2058"/>
            <a:chExt cx="1605" cy="1105"/>
          </a:xfrm>
        </p:grpSpPr>
        <p:sp>
          <p:nvSpPr>
            <p:cNvPr id="38951" name="Line 47"/>
            <p:cNvSpPr>
              <a:spLocks noChangeShapeType="1"/>
            </p:cNvSpPr>
            <p:nvPr/>
          </p:nvSpPr>
          <p:spPr bwMode="auto">
            <a:xfrm>
              <a:off x="455" y="2376"/>
              <a:ext cx="0" cy="673"/>
            </a:xfrm>
            <a:prstGeom prst="line">
              <a:avLst/>
            </a:prstGeom>
            <a:noFill/>
            <a:ln w="12700">
              <a:solidFill>
                <a:schemeClr val="tx1"/>
              </a:solidFill>
              <a:round/>
              <a:headEnd/>
              <a:tailEnd/>
            </a:ln>
          </p:spPr>
          <p:txBody>
            <a:bodyPr/>
            <a:lstStyle/>
            <a:p>
              <a:endParaRPr lang="zh-CN" altLang="en-US"/>
            </a:p>
          </p:txBody>
        </p:sp>
        <p:sp>
          <p:nvSpPr>
            <p:cNvPr id="38952" name="Rectangle 49"/>
            <p:cNvSpPr>
              <a:spLocks noChangeArrowheads="1"/>
            </p:cNvSpPr>
            <p:nvPr/>
          </p:nvSpPr>
          <p:spPr bwMode="auto">
            <a:xfrm>
              <a:off x="1367" y="2615"/>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8919" name="Object 50"/>
            <p:cNvGraphicFramePr>
              <a:graphicFrameLocks noChangeAspect="1"/>
            </p:cNvGraphicFramePr>
            <p:nvPr/>
          </p:nvGraphicFramePr>
          <p:xfrm>
            <a:off x="1570" y="2426"/>
            <a:ext cx="102" cy="101"/>
          </p:xfrm>
          <a:graphic>
            <a:graphicData uri="http://schemas.openxmlformats.org/presentationml/2006/ole">
              <p:oleObj spid="_x0000_s369682" name="公式" r:id="rId19" imgW="139700" imgH="139700" progId="Equation.3">
                <p:embed/>
              </p:oleObj>
            </a:graphicData>
          </a:graphic>
        </p:graphicFrame>
        <p:graphicFrame>
          <p:nvGraphicFramePr>
            <p:cNvPr id="38920" name="Object 51"/>
            <p:cNvGraphicFramePr>
              <a:graphicFrameLocks noChangeAspect="1"/>
            </p:cNvGraphicFramePr>
            <p:nvPr/>
          </p:nvGraphicFramePr>
          <p:xfrm>
            <a:off x="1545" y="2994"/>
            <a:ext cx="173" cy="93"/>
          </p:xfrm>
          <a:graphic>
            <a:graphicData uri="http://schemas.openxmlformats.org/presentationml/2006/ole">
              <p:oleObj spid="_x0000_s369683" name="公式" r:id="rId20" imgW="139518" imgH="76101" progId="Equation.3">
                <p:embed/>
              </p:oleObj>
            </a:graphicData>
          </a:graphic>
        </p:graphicFrame>
        <p:graphicFrame>
          <p:nvGraphicFramePr>
            <p:cNvPr id="38921" name="Object 52"/>
            <p:cNvGraphicFramePr>
              <a:graphicFrameLocks noChangeAspect="1"/>
            </p:cNvGraphicFramePr>
            <p:nvPr/>
          </p:nvGraphicFramePr>
          <p:xfrm>
            <a:off x="1533" y="2629"/>
            <a:ext cx="185" cy="254"/>
          </p:xfrm>
          <a:graphic>
            <a:graphicData uri="http://schemas.openxmlformats.org/presentationml/2006/ole">
              <p:oleObj spid="_x0000_s369684" name="公式" r:id="rId21" imgW="165028" imgH="228501" progId="Equation.3">
                <p:embed/>
              </p:oleObj>
            </a:graphicData>
          </a:graphic>
        </p:graphicFrame>
        <p:sp>
          <p:nvSpPr>
            <p:cNvPr id="38953" name="Line 57"/>
            <p:cNvSpPr>
              <a:spLocks noChangeShapeType="1"/>
            </p:cNvSpPr>
            <p:nvPr/>
          </p:nvSpPr>
          <p:spPr bwMode="auto">
            <a:xfrm>
              <a:off x="455" y="2375"/>
              <a:ext cx="571" cy="0"/>
            </a:xfrm>
            <a:prstGeom prst="line">
              <a:avLst/>
            </a:prstGeom>
            <a:noFill/>
            <a:ln w="12700">
              <a:solidFill>
                <a:schemeClr val="tx1"/>
              </a:solidFill>
              <a:round/>
              <a:headEnd/>
              <a:tailEnd/>
            </a:ln>
          </p:spPr>
          <p:txBody>
            <a:bodyPr/>
            <a:lstStyle/>
            <a:p>
              <a:endParaRPr lang="zh-CN" altLang="en-US"/>
            </a:p>
          </p:txBody>
        </p:sp>
        <p:sp>
          <p:nvSpPr>
            <p:cNvPr id="38954" name="Line 58"/>
            <p:cNvSpPr>
              <a:spLocks noChangeShapeType="1"/>
            </p:cNvSpPr>
            <p:nvPr/>
          </p:nvSpPr>
          <p:spPr bwMode="auto">
            <a:xfrm>
              <a:off x="456" y="3137"/>
              <a:ext cx="1168" cy="0"/>
            </a:xfrm>
            <a:prstGeom prst="line">
              <a:avLst/>
            </a:prstGeom>
            <a:noFill/>
            <a:ln w="12700">
              <a:solidFill>
                <a:schemeClr val="tx1"/>
              </a:solidFill>
              <a:round/>
              <a:headEnd/>
              <a:tailEnd/>
            </a:ln>
          </p:spPr>
          <p:txBody>
            <a:bodyPr/>
            <a:lstStyle/>
            <a:p>
              <a:endParaRPr lang="zh-CN" altLang="en-US"/>
            </a:p>
          </p:txBody>
        </p:sp>
        <p:sp>
          <p:nvSpPr>
            <p:cNvPr id="38955" name="Line 59"/>
            <p:cNvSpPr>
              <a:spLocks noChangeShapeType="1"/>
            </p:cNvSpPr>
            <p:nvPr/>
          </p:nvSpPr>
          <p:spPr bwMode="auto">
            <a:xfrm>
              <a:off x="1039" y="2375"/>
              <a:ext cx="585" cy="0"/>
            </a:xfrm>
            <a:prstGeom prst="line">
              <a:avLst/>
            </a:prstGeom>
            <a:noFill/>
            <a:ln w="12700">
              <a:solidFill>
                <a:schemeClr val="tx1"/>
              </a:solidFill>
              <a:round/>
              <a:headEnd/>
              <a:tailEnd/>
            </a:ln>
          </p:spPr>
          <p:txBody>
            <a:bodyPr/>
            <a:lstStyle/>
            <a:p>
              <a:endParaRPr lang="zh-CN" altLang="en-US"/>
            </a:p>
          </p:txBody>
        </p:sp>
        <p:graphicFrame>
          <p:nvGraphicFramePr>
            <p:cNvPr id="38922" name="Object 60"/>
            <p:cNvGraphicFramePr>
              <a:graphicFrameLocks noChangeAspect="1"/>
            </p:cNvGraphicFramePr>
            <p:nvPr/>
          </p:nvGraphicFramePr>
          <p:xfrm>
            <a:off x="1164" y="2643"/>
            <a:ext cx="187" cy="190"/>
          </p:xfrm>
          <a:graphic>
            <a:graphicData uri="http://schemas.openxmlformats.org/presentationml/2006/ole">
              <p:oleObj spid="_x0000_s369685" name="公式" r:id="rId22" imgW="164885" imgH="164885" progId="Equation.3">
                <p:embed/>
              </p:oleObj>
            </a:graphicData>
          </a:graphic>
        </p:graphicFrame>
        <p:grpSp>
          <p:nvGrpSpPr>
            <p:cNvPr id="8" name="Group 61"/>
            <p:cNvGrpSpPr>
              <a:grpSpLocks/>
            </p:cNvGrpSpPr>
            <p:nvPr/>
          </p:nvGrpSpPr>
          <p:grpSpPr bwMode="auto">
            <a:xfrm>
              <a:off x="113" y="2426"/>
              <a:ext cx="475" cy="373"/>
              <a:chOff x="525" y="1177"/>
              <a:chExt cx="475" cy="373"/>
            </a:xfrm>
          </p:grpSpPr>
          <p:graphicFrame>
            <p:nvGraphicFramePr>
              <p:cNvPr id="38928" name="Object 62"/>
              <p:cNvGraphicFramePr>
                <a:graphicFrameLocks noChangeAspect="1"/>
              </p:cNvGraphicFramePr>
              <p:nvPr/>
            </p:nvGraphicFramePr>
            <p:xfrm>
              <a:off x="653" y="1177"/>
              <a:ext cx="93" cy="94"/>
            </p:xfrm>
            <a:graphic>
              <a:graphicData uri="http://schemas.openxmlformats.org/presentationml/2006/ole">
                <p:oleObj spid="_x0000_s369686" name="公式" r:id="rId23" imgW="139700" imgH="139700" progId="Equation.3">
                  <p:embed/>
                </p:oleObj>
              </a:graphicData>
            </a:graphic>
          </p:graphicFrame>
          <p:graphicFrame>
            <p:nvGraphicFramePr>
              <p:cNvPr id="38929" name="Object 63"/>
              <p:cNvGraphicFramePr>
                <a:graphicFrameLocks noChangeAspect="1"/>
              </p:cNvGraphicFramePr>
              <p:nvPr/>
            </p:nvGraphicFramePr>
            <p:xfrm>
              <a:off x="619" y="1461"/>
              <a:ext cx="158" cy="89"/>
            </p:xfrm>
            <a:graphic>
              <a:graphicData uri="http://schemas.openxmlformats.org/presentationml/2006/ole">
                <p:oleObj spid="_x0000_s369687" name="公式" r:id="rId24" imgW="139518" imgH="76101" progId="Equation.3">
                  <p:embed/>
                </p:oleObj>
              </a:graphicData>
            </a:graphic>
          </p:graphicFrame>
          <p:graphicFrame>
            <p:nvGraphicFramePr>
              <p:cNvPr id="38930" name="Object 64"/>
              <p:cNvGraphicFramePr>
                <a:graphicFrameLocks noChangeAspect="1"/>
              </p:cNvGraphicFramePr>
              <p:nvPr/>
            </p:nvGraphicFramePr>
            <p:xfrm>
              <a:off x="525" y="1227"/>
              <a:ext cx="186" cy="254"/>
            </p:xfrm>
            <a:graphic>
              <a:graphicData uri="http://schemas.openxmlformats.org/presentationml/2006/ole">
                <p:oleObj spid="_x0000_s369688" name="公式" r:id="rId25" imgW="165028" imgH="228501" progId="Equation.3">
                  <p:embed/>
                </p:oleObj>
              </a:graphicData>
            </a:graphic>
          </p:graphicFrame>
          <p:grpSp>
            <p:nvGrpSpPr>
              <p:cNvPr id="9" name="Group 65"/>
              <p:cNvGrpSpPr>
                <a:grpSpLocks/>
              </p:cNvGrpSpPr>
              <p:nvPr/>
            </p:nvGrpSpPr>
            <p:grpSpPr bwMode="auto">
              <a:xfrm>
                <a:off x="731" y="1220"/>
                <a:ext cx="269" cy="268"/>
                <a:chOff x="144" y="3216"/>
                <a:chExt cx="240" cy="240"/>
              </a:xfrm>
            </p:grpSpPr>
            <p:sp>
              <p:nvSpPr>
                <p:cNvPr id="38967" name="Oval 66"/>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38968" name="Line 67"/>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sp>
          <p:nvSpPr>
            <p:cNvPr id="38957" name="Line 68"/>
            <p:cNvSpPr>
              <a:spLocks noChangeShapeType="1"/>
            </p:cNvSpPr>
            <p:nvPr/>
          </p:nvSpPr>
          <p:spPr bwMode="auto">
            <a:xfrm>
              <a:off x="1418" y="2375"/>
              <a:ext cx="0" cy="229"/>
            </a:xfrm>
            <a:prstGeom prst="line">
              <a:avLst/>
            </a:prstGeom>
            <a:noFill/>
            <a:ln w="12700">
              <a:solidFill>
                <a:schemeClr val="tx1"/>
              </a:solidFill>
              <a:round/>
              <a:headEnd/>
              <a:tailEnd/>
            </a:ln>
          </p:spPr>
          <p:txBody>
            <a:bodyPr/>
            <a:lstStyle/>
            <a:p>
              <a:endParaRPr lang="zh-CN" altLang="en-US"/>
            </a:p>
          </p:txBody>
        </p:sp>
        <p:sp>
          <p:nvSpPr>
            <p:cNvPr id="38958" name="Line 69"/>
            <p:cNvSpPr>
              <a:spLocks noChangeShapeType="1"/>
            </p:cNvSpPr>
            <p:nvPr/>
          </p:nvSpPr>
          <p:spPr bwMode="auto">
            <a:xfrm>
              <a:off x="1418" y="2883"/>
              <a:ext cx="0" cy="254"/>
            </a:xfrm>
            <a:prstGeom prst="line">
              <a:avLst/>
            </a:prstGeom>
            <a:noFill/>
            <a:ln w="12700">
              <a:solidFill>
                <a:schemeClr val="tx1"/>
              </a:solidFill>
              <a:round/>
              <a:headEnd/>
              <a:tailEnd/>
            </a:ln>
          </p:spPr>
          <p:txBody>
            <a:bodyPr/>
            <a:lstStyle/>
            <a:p>
              <a:endParaRPr lang="zh-CN" altLang="en-US"/>
            </a:p>
          </p:txBody>
        </p:sp>
        <p:sp>
          <p:nvSpPr>
            <p:cNvPr id="38959" name="AutoShape 70"/>
            <p:cNvSpPr>
              <a:spLocks noChangeArrowheads="1"/>
            </p:cNvSpPr>
            <p:nvPr/>
          </p:nvSpPr>
          <p:spPr bwMode="auto">
            <a:xfrm>
              <a:off x="1394" y="3099"/>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8960" name="AutoShape 71"/>
            <p:cNvSpPr>
              <a:spLocks noChangeArrowheads="1"/>
            </p:cNvSpPr>
            <p:nvPr/>
          </p:nvSpPr>
          <p:spPr bwMode="auto">
            <a:xfrm>
              <a:off x="1394" y="2358"/>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8961" name="AutoShape 72"/>
            <p:cNvSpPr>
              <a:spLocks noChangeArrowheads="1"/>
            </p:cNvSpPr>
            <p:nvPr/>
          </p:nvSpPr>
          <p:spPr bwMode="auto">
            <a:xfrm>
              <a:off x="1587" y="234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8962" name="AutoShape 73"/>
            <p:cNvSpPr>
              <a:spLocks noChangeArrowheads="1"/>
            </p:cNvSpPr>
            <p:nvPr/>
          </p:nvSpPr>
          <p:spPr bwMode="auto">
            <a:xfrm>
              <a:off x="1596" y="3107"/>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8923" name="Object 74"/>
            <p:cNvGraphicFramePr>
              <a:graphicFrameLocks noChangeAspect="1"/>
            </p:cNvGraphicFramePr>
            <p:nvPr/>
          </p:nvGraphicFramePr>
          <p:xfrm>
            <a:off x="1160" y="2064"/>
            <a:ext cx="159" cy="262"/>
          </p:xfrm>
          <a:graphic>
            <a:graphicData uri="http://schemas.openxmlformats.org/presentationml/2006/ole">
              <p:oleObj spid="_x0000_s369689" name="公式" r:id="rId26" imgW="139700" imgH="228600" progId="Equation.3">
                <p:embed/>
              </p:oleObj>
            </a:graphicData>
          </a:graphic>
        </p:graphicFrame>
        <p:graphicFrame>
          <p:nvGraphicFramePr>
            <p:cNvPr id="38924" name="Object 75"/>
            <p:cNvGraphicFramePr>
              <a:graphicFrameLocks noChangeAspect="1"/>
            </p:cNvGraphicFramePr>
            <p:nvPr/>
          </p:nvGraphicFramePr>
          <p:xfrm>
            <a:off x="716" y="2503"/>
            <a:ext cx="102" cy="101"/>
          </p:xfrm>
          <a:graphic>
            <a:graphicData uri="http://schemas.openxmlformats.org/presentationml/2006/ole">
              <p:oleObj spid="_x0000_s369690" name="公式" r:id="rId27" imgW="139700" imgH="139700" progId="Equation.3">
                <p:embed/>
              </p:oleObj>
            </a:graphicData>
          </a:graphic>
        </p:graphicFrame>
        <p:graphicFrame>
          <p:nvGraphicFramePr>
            <p:cNvPr id="38925" name="Object 76"/>
            <p:cNvGraphicFramePr>
              <a:graphicFrameLocks noChangeAspect="1"/>
            </p:cNvGraphicFramePr>
            <p:nvPr/>
          </p:nvGraphicFramePr>
          <p:xfrm>
            <a:off x="1072" y="2528"/>
            <a:ext cx="173" cy="93"/>
          </p:xfrm>
          <a:graphic>
            <a:graphicData uri="http://schemas.openxmlformats.org/presentationml/2006/ole">
              <p:oleObj spid="_x0000_s369691" name="公式" r:id="rId28" imgW="139518" imgH="76101" progId="Equation.3">
                <p:embed/>
              </p:oleObj>
            </a:graphicData>
          </a:graphic>
        </p:graphicFrame>
        <p:graphicFrame>
          <p:nvGraphicFramePr>
            <p:cNvPr id="38926" name="Object 77"/>
            <p:cNvGraphicFramePr>
              <a:graphicFrameLocks noChangeAspect="1"/>
            </p:cNvGraphicFramePr>
            <p:nvPr/>
          </p:nvGraphicFramePr>
          <p:xfrm>
            <a:off x="858" y="2414"/>
            <a:ext cx="186" cy="254"/>
          </p:xfrm>
          <a:graphic>
            <a:graphicData uri="http://schemas.openxmlformats.org/presentationml/2006/ole">
              <p:oleObj spid="_x0000_s369692" name="公式" r:id="rId29" imgW="165028" imgH="228501" progId="Equation.3">
                <p:embed/>
              </p:oleObj>
            </a:graphicData>
          </a:graphic>
        </p:graphicFrame>
        <p:sp>
          <p:nvSpPr>
            <p:cNvPr id="38963" name="Line 78"/>
            <p:cNvSpPr>
              <a:spLocks noChangeShapeType="1"/>
            </p:cNvSpPr>
            <p:nvPr/>
          </p:nvSpPr>
          <p:spPr bwMode="auto">
            <a:xfrm>
              <a:off x="1122" y="2325"/>
              <a:ext cx="229" cy="0"/>
            </a:xfrm>
            <a:prstGeom prst="line">
              <a:avLst/>
            </a:prstGeom>
            <a:noFill/>
            <a:ln w="12700">
              <a:solidFill>
                <a:schemeClr val="tx1"/>
              </a:solidFill>
              <a:round/>
              <a:headEnd/>
              <a:tailEnd type="triangle" w="med" len="med"/>
            </a:ln>
          </p:spPr>
          <p:txBody>
            <a:bodyPr/>
            <a:lstStyle/>
            <a:p>
              <a:endParaRPr lang="zh-CN" altLang="en-US"/>
            </a:p>
          </p:txBody>
        </p:sp>
        <p:sp>
          <p:nvSpPr>
            <p:cNvPr id="38964" name="Line 83"/>
            <p:cNvSpPr>
              <a:spLocks noChangeShapeType="1"/>
            </p:cNvSpPr>
            <p:nvPr/>
          </p:nvSpPr>
          <p:spPr bwMode="auto">
            <a:xfrm flipV="1">
              <a:off x="455" y="3038"/>
              <a:ext cx="0" cy="101"/>
            </a:xfrm>
            <a:prstGeom prst="line">
              <a:avLst/>
            </a:prstGeom>
            <a:noFill/>
            <a:ln w="12700">
              <a:solidFill>
                <a:schemeClr val="tx1"/>
              </a:solidFill>
              <a:round/>
              <a:headEnd/>
              <a:tailEnd/>
            </a:ln>
          </p:spPr>
          <p:txBody>
            <a:bodyPr/>
            <a:lstStyle/>
            <a:p>
              <a:endParaRPr lang="zh-CN" altLang="en-US"/>
            </a:p>
          </p:txBody>
        </p:sp>
        <p:sp>
          <p:nvSpPr>
            <p:cNvPr id="38965" name="Rectangle 84"/>
            <p:cNvSpPr>
              <a:spLocks noChangeArrowheads="1"/>
            </p:cNvSpPr>
            <p:nvPr/>
          </p:nvSpPr>
          <p:spPr bwMode="auto">
            <a:xfrm rot="5400000">
              <a:off x="902" y="2232"/>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38927" name="Object 85"/>
            <p:cNvGraphicFramePr>
              <a:graphicFrameLocks noChangeAspect="1"/>
            </p:cNvGraphicFramePr>
            <p:nvPr/>
          </p:nvGraphicFramePr>
          <p:xfrm>
            <a:off x="878" y="2058"/>
            <a:ext cx="173" cy="262"/>
          </p:xfrm>
          <a:graphic>
            <a:graphicData uri="http://schemas.openxmlformats.org/presentationml/2006/ole">
              <p:oleObj spid="_x0000_s369693" name="公式" r:id="rId30" imgW="152334" imgH="228501" progId="Equation.3">
                <p:embed/>
              </p:oleObj>
            </a:graphicData>
          </a:graphic>
        </p:graphicFrame>
      </p:grpSp>
      <p:graphicFrame>
        <p:nvGraphicFramePr>
          <p:cNvPr id="213079" name="Object 87"/>
          <p:cNvGraphicFramePr>
            <a:graphicFrameLocks noChangeAspect="1"/>
          </p:cNvGraphicFramePr>
          <p:nvPr/>
        </p:nvGraphicFramePr>
        <p:xfrm>
          <a:off x="3040063" y="3157538"/>
          <a:ext cx="5386387" cy="1058862"/>
        </p:xfrm>
        <a:graphic>
          <a:graphicData uri="http://schemas.openxmlformats.org/presentationml/2006/ole">
            <p:oleObj spid="_x0000_s369694" name="公式" r:id="rId31" imgW="2247900" imgH="444500" progId="Equation.3">
              <p:embed/>
            </p:oleObj>
          </a:graphicData>
        </a:graphic>
      </p:graphicFrame>
      <p:sp>
        <p:nvSpPr>
          <p:cNvPr id="213080" name="Text Box 88"/>
          <p:cNvSpPr txBox="1">
            <a:spLocks noChangeArrowheads="1"/>
          </p:cNvSpPr>
          <p:nvPr/>
        </p:nvSpPr>
        <p:spPr bwMode="auto">
          <a:xfrm>
            <a:off x="2998788" y="4356100"/>
            <a:ext cx="2944812"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输出电压交流分量：</a:t>
            </a:r>
          </a:p>
        </p:txBody>
      </p:sp>
      <p:graphicFrame>
        <p:nvGraphicFramePr>
          <p:cNvPr id="213081" name="Object 89"/>
          <p:cNvGraphicFramePr>
            <a:graphicFrameLocks noChangeAspect="1"/>
          </p:cNvGraphicFramePr>
          <p:nvPr/>
        </p:nvGraphicFramePr>
        <p:xfrm>
          <a:off x="2551113" y="4960938"/>
          <a:ext cx="6481762" cy="1571625"/>
        </p:xfrm>
        <a:graphic>
          <a:graphicData uri="http://schemas.openxmlformats.org/presentationml/2006/ole">
            <p:oleObj spid="_x0000_s369695" name="公式" r:id="rId32" imgW="2705100" imgH="660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037"/>
                                        </p:tgtEl>
                                        <p:attrNameLst>
                                          <p:attrName>style.visibility</p:attrName>
                                        </p:attrNameLst>
                                      </p:cBhvr>
                                      <p:to>
                                        <p:strVal val="visible"/>
                                      </p:to>
                                    </p:set>
                                    <p:animEffect transition="in" filter="blinds(horizontal)">
                                      <p:cBhvr>
                                        <p:cTn id="7" dur="500"/>
                                        <p:tgtEl>
                                          <p:spTgt spid="213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3079"/>
                                        </p:tgtEl>
                                        <p:attrNameLst>
                                          <p:attrName>style.visibility</p:attrName>
                                        </p:attrNameLst>
                                      </p:cBhvr>
                                      <p:to>
                                        <p:strVal val="visible"/>
                                      </p:to>
                                    </p:set>
                                    <p:animEffect transition="in" filter="blinds(horizontal)">
                                      <p:cBhvr>
                                        <p:cTn id="17" dur="500"/>
                                        <p:tgtEl>
                                          <p:spTgt spid="213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3080"/>
                                        </p:tgtEl>
                                        <p:attrNameLst>
                                          <p:attrName>style.visibility</p:attrName>
                                        </p:attrNameLst>
                                      </p:cBhvr>
                                      <p:to>
                                        <p:strVal val="visible"/>
                                      </p:to>
                                    </p:set>
                                    <p:animEffect transition="in" filter="blinds(horizontal)">
                                      <p:cBhvr>
                                        <p:cTn id="22" dur="500"/>
                                        <p:tgtEl>
                                          <p:spTgt spid="2130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3081"/>
                                        </p:tgtEl>
                                        <p:attrNameLst>
                                          <p:attrName>style.visibility</p:attrName>
                                        </p:attrNameLst>
                                      </p:cBhvr>
                                      <p:to>
                                        <p:strVal val="visible"/>
                                      </p:to>
                                    </p:set>
                                    <p:animEffect transition="in" filter="blinds(horizontal)">
                                      <p:cBhvr>
                                        <p:cTn id="27" dur="500"/>
                                        <p:tgtEl>
                                          <p:spTgt spid="213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37" grpId="0" animBg="1"/>
      <p:bldP spid="21308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4" name="日期占位符 1"/>
          <p:cNvSpPr>
            <a:spLocks noGrp="1"/>
          </p:cNvSpPr>
          <p:nvPr>
            <p:ph type="dt" sz="quarter" idx="10"/>
          </p:nvPr>
        </p:nvSpPr>
        <p:spPr>
          <a:noFill/>
        </p:spPr>
        <p:txBody>
          <a:bodyPr/>
          <a:lstStyle/>
          <a:p>
            <a:fld id="{44D6FF57-6B61-485B-9722-DDDB8FD3002F}" type="datetime1">
              <a:rPr lang="zh-CN" altLang="en-US" smtClean="0">
                <a:latin typeface="Arial" pitchFamily="34" charset="0"/>
              </a:rPr>
              <a:pPr/>
              <a:t>2019-9-25</a:t>
            </a:fld>
            <a:endParaRPr lang="en-US" altLang="zh-CN" smtClean="0">
              <a:latin typeface="Arial" pitchFamily="34" charset="0"/>
            </a:endParaRPr>
          </a:p>
        </p:txBody>
      </p:sp>
      <p:sp>
        <p:nvSpPr>
          <p:cNvPr id="3996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39966" name="灯片编号占位符 3"/>
          <p:cNvSpPr>
            <a:spLocks noGrp="1"/>
          </p:cNvSpPr>
          <p:nvPr>
            <p:ph type="sldNum" sz="quarter" idx="12"/>
          </p:nvPr>
        </p:nvSpPr>
        <p:spPr>
          <a:noFill/>
        </p:spPr>
        <p:txBody>
          <a:bodyPr/>
          <a:lstStyle/>
          <a:p>
            <a:fld id="{66D6A4DB-68F1-4051-AD16-0AEAD4A4BD87}" type="slidenum">
              <a:rPr lang="en-US" altLang="zh-CN" smtClean="0">
                <a:latin typeface="Arial" pitchFamily="34" charset="0"/>
              </a:rPr>
              <a:pPr/>
              <a:t>77</a:t>
            </a:fld>
            <a:endParaRPr lang="en-US" altLang="zh-CN" smtClean="0">
              <a:latin typeface="Arial" pitchFamily="34" charset="0"/>
            </a:endParaRPr>
          </a:p>
        </p:txBody>
      </p:sp>
      <p:graphicFrame>
        <p:nvGraphicFramePr>
          <p:cNvPr id="39938" name="Object 4"/>
          <p:cNvGraphicFramePr>
            <a:graphicFrameLocks noChangeAspect="1"/>
          </p:cNvGraphicFramePr>
          <p:nvPr/>
        </p:nvGraphicFramePr>
        <p:xfrm>
          <a:off x="166688" y="106363"/>
          <a:ext cx="7243762" cy="544512"/>
        </p:xfrm>
        <a:graphic>
          <a:graphicData uri="http://schemas.openxmlformats.org/presentationml/2006/ole">
            <p:oleObj spid="_x0000_s370690" name="公式" r:id="rId3" imgW="3022600" imgH="228600" progId="Equation.3">
              <p:embed/>
            </p:oleObj>
          </a:graphicData>
        </a:graphic>
      </p:graphicFrame>
      <p:grpSp>
        <p:nvGrpSpPr>
          <p:cNvPr id="2" name="Group 5"/>
          <p:cNvGrpSpPr>
            <a:grpSpLocks/>
          </p:cNvGrpSpPr>
          <p:nvPr/>
        </p:nvGrpSpPr>
        <p:grpSpPr bwMode="auto">
          <a:xfrm>
            <a:off x="0" y="646113"/>
            <a:ext cx="2711450" cy="1793875"/>
            <a:chOff x="-36" y="776"/>
            <a:chExt cx="1708" cy="1130"/>
          </a:xfrm>
        </p:grpSpPr>
        <p:sp>
          <p:nvSpPr>
            <p:cNvPr id="39984" name="Line 6"/>
            <p:cNvSpPr>
              <a:spLocks noChangeShapeType="1"/>
            </p:cNvSpPr>
            <p:nvPr/>
          </p:nvSpPr>
          <p:spPr bwMode="auto">
            <a:xfrm>
              <a:off x="409" y="1119"/>
              <a:ext cx="0" cy="533"/>
            </a:xfrm>
            <a:prstGeom prst="line">
              <a:avLst/>
            </a:prstGeom>
            <a:noFill/>
            <a:ln w="12700">
              <a:solidFill>
                <a:schemeClr val="tx1"/>
              </a:solidFill>
              <a:round/>
              <a:headEnd/>
              <a:tailEnd/>
            </a:ln>
          </p:spPr>
          <p:txBody>
            <a:bodyPr/>
            <a:lstStyle/>
            <a:p>
              <a:endParaRPr lang="zh-CN" altLang="en-US"/>
            </a:p>
          </p:txBody>
        </p:sp>
        <p:graphicFrame>
          <p:nvGraphicFramePr>
            <p:cNvPr id="39951" name="Object 7"/>
            <p:cNvGraphicFramePr>
              <a:graphicFrameLocks noChangeAspect="1"/>
            </p:cNvGraphicFramePr>
            <p:nvPr/>
          </p:nvGraphicFramePr>
          <p:xfrm>
            <a:off x="820" y="776"/>
            <a:ext cx="172" cy="190"/>
          </p:xfrm>
          <a:graphic>
            <a:graphicData uri="http://schemas.openxmlformats.org/presentationml/2006/ole">
              <p:oleObj spid="_x0000_s370691" name="公式" r:id="rId4" imgW="152268" imgH="164957" progId="Equation.3">
                <p:embed/>
              </p:oleObj>
            </a:graphicData>
          </a:graphic>
        </p:graphicFrame>
        <p:sp>
          <p:nvSpPr>
            <p:cNvPr id="39985" name="Rectangle 8"/>
            <p:cNvSpPr>
              <a:spLocks noChangeArrowheads="1"/>
            </p:cNvSpPr>
            <p:nvPr/>
          </p:nvSpPr>
          <p:spPr bwMode="auto">
            <a:xfrm>
              <a:off x="1321" y="1358"/>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9952" name="Object 9"/>
            <p:cNvGraphicFramePr>
              <a:graphicFrameLocks noChangeAspect="1"/>
            </p:cNvGraphicFramePr>
            <p:nvPr/>
          </p:nvGraphicFramePr>
          <p:xfrm>
            <a:off x="1524" y="1169"/>
            <a:ext cx="102" cy="101"/>
          </p:xfrm>
          <a:graphic>
            <a:graphicData uri="http://schemas.openxmlformats.org/presentationml/2006/ole">
              <p:oleObj spid="_x0000_s370692" name="公式" r:id="rId5" imgW="139700" imgH="139700" progId="Equation.3">
                <p:embed/>
              </p:oleObj>
            </a:graphicData>
          </a:graphic>
        </p:graphicFrame>
        <p:graphicFrame>
          <p:nvGraphicFramePr>
            <p:cNvPr id="39953" name="Object 10"/>
            <p:cNvGraphicFramePr>
              <a:graphicFrameLocks noChangeAspect="1"/>
            </p:cNvGraphicFramePr>
            <p:nvPr/>
          </p:nvGraphicFramePr>
          <p:xfrm>
            <a:off x="1499" y="1737"/>
            <a:ext cx="173" cy="93"/>
          </p:xfrm>
          <a:graphic>
            <a:graphicData uri="http://schemas.openxmlformats.org/presentationml/2006/ole">
              <p:oleObj spid="_x0000_s370693" name="公式" r:id="rId6" imgW="139518" imgH="76101" progId="Equation.3">
                <p:embed/>
              </p:oleObj>
            </a:graphicData>
          </a:graphic>
        </p:graphicFrame>
        <p:graphicFrame>
          <p:nvGraphicFramePr>
            <p:cNvPr id="39954" name="Object 11"/>
            <p:cNvGraphicFramePr>
              <a:graphicFrameLocks noChangeAspect="1"/>
            </p:cNvGraphicFramePr>
            <p:nvPr/>
          </p:nvGraphicFramePr>
          <p:xfrm>
            <a:off x="1487" y="1372"/>
            <a:ext cx="185" cy="254"/>
          </p:xfrm>
          <a:graphic>
            <a:graphicData uri="http://schemas.openxmlformats.org/presentationml/2006/ole">
              <p:oleObj spid="_x0000_s370694" name="公式" r:id="rId7" imgW="165028" imgH="228501" progId="Equation.3">
                <p:embed/>
              </p:oleObj>
            </a:graphicData>
          </a:graphic>
        </p:graphicFrame>
        <p:grpSp>
          <p:nvGrpSpPr>
            <p:cNvPr id="3" name="Group 12"/>
            <p:cNvGrpSpPr>
              <a:grpSpLocks/>
            </p:cNvGrpSpPr>
            <p:nvPr/>
          </p:nvGrpSpPr>
          <p:grpSpPr bwMode="auto">
            <a:xfrm rot="-5400000">
              <a:off x="779" y="1042"/>
              <a:ext cx="271" cy="153"/>
              <a:chOff x="5065" y="1931"/>
              <a:chExt cx="304" cy="204"/>
            </a:xfrm>
          </p:grpSpPr>
          <p:sp>
            <p:nvSpPr>
              <p:cNvPr id="40005" name="AutoShape 13"/>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40006" name="Line 14"/>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40007" name="Line 15"/>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9987" name="Line 16"/>
            <p:cNvSpPr>
              <a:spLocks noChangeShapeType="1"/>
            </p:cNvSpPr>
            <p:nvPr/>
          </p:nvSpPr>
          <p:spPr bwMode="auto">
            <a:xfrm>
              <a:off x="409" y="1118"/>
              <a:ext cx="429" cy="0"/>
            </a:xfrm>
            <a:prstGeom prst="line">
              <a:avLst/>
            </a:prstGeom>
            <a:noFill/>
            <a:ln w="12700">
              <a:solidFill>
                <a:schemeClr val="tx1"/>
              </a:solidFill>
              <a:round/>
              <a:headEnd/>
              <a:tailEnd/>
            </a:ln>
          </p:spPr>
          <p:txBody>
            <a:bodyPr/>
            <a:lstStyle/>
            <a:p>
              <a:endParaRPr lang="zh-CN" altLang="en-US"/>
            </a:p>
          </p:txBody>
        </p:sp>
        <p:sp>
          <p:nvSpPr>
            <p:cNvPr id="39988" name="Line 17"/>
            <p:cNvSpPr>
              <a:spLocks noChangeShapeType="1"/>
            </p:cNvSpPr>
            <p:nvPr/>
          </p:nvSpPr>
          <p:spPr bwMode="auto">
            <a:xfrm>
              <a:off x="410" y="1880"/>
              <a:ext cx="1168" cy="0"/>
            </a:xfrm>
            <a:prstGeom prst="line">
              <a:avLst/>
            </a:prstGeom>
            <a:noFill/>
            <a:ln w="12700">
              <a:solidFill>
                <a:schemeClr val="tx1"/>
              </a:solidFill>
              <a:round/>
              <a:headEnd/>
              <a:tailEnd/>
            </a:ln>
          </p:spPr>
          <p:txBody>
            <a:bodyPr/>
            <a:lstStyle/>
            <a:p>
              <a:endParaRPr lang="zh-CN" altLang="en-US"/>
            </a:p>
          </p:txBody>
        </p:sp>
        <p:sp>
          <p:nvSpPr>
            <p:cNvPr id="39989" name="Line 18"/>
            <p:cNvSpPr>
              <a:spLocks noChangeShapeType="1"/>
            </p:cNvSpPr>
            <p:nvPr/>
          </p:nvSpPr>
          <p:spPr bwMode="auto">
            <a:xfrm>
              <a:off x="993" y="1118"/>
              <a:ext cx="585" cy="0"/>
            </a:xfrm>
            <a:prstGeom prst="line">
              <a:avLst/>
            </a:prstGeom>
            <a:noFill/>
            <a:ln w="12700">
              <a:solidFill>
                <a:schemeClr val="tx1"/>
              </a:solidFill>
              <a:round/>
              <a:headEnd/>
              <a:tailEnd/>
            </a:ln>
          </p:spPr>
          <p:txBody>
            <a:bodyPr/>
            <a:lstStyle/>
            <a:p>
              <a:endParaRPr lang="zh-CN" altLang="en-US"/>
            </a:p>
          </p:txBody>
        </p:sp>
        <p:graphicFrame>
          <p:nvGraphicFramePr>
            <p:cNvPr id="39955" name="Object 19"/>
            <p:cNvGraphicFramePr>
              <a:graphicFrameLocks noChangeAspect="1"/>
            </p:cNvGraphicFramePr>
            <p:nvPr/>
          </p:nvGraphicFramePr>
          <p:xfrm>
            <a:off x="1118" y="1386"/>
            <a:ext cx="187" cy="190"/>
          </p:xfrm>
          <a:graphic>
            <a:graphicData uri="http://schemas.openxmlformats.org/presentationml/2006/ole">
              <p:oleObj spid="_x0000_s370695" name="公式" r:id="rId8" imgW="164885" imgH="164885" progId="Equation.3">
                <p:embed/>
              </p:oleObj>
            </a:graphicData>
          </a:graphic>
        </p:graphicFrame>
        <p:grpSp>
          <p:nvGrpSpPr>
            <p:cNvPr id="4" name="Group 20"/>
            <p:cNvGrpSpPr>
              <a:grpSpLocks/>
            </p:cNvGrpSpPr>
            <p:nvPr/>
          </p:nvGrpSpPr>
          <p:grpSpPr bwMode="auto">
            <a:xfrm>
              <a:off x="67" y="1169"/>
              <a:ext cx="475" cy="373"/>
              <a:chOff x="525" y="1177"/>
              <a:chExt cx="475" cy="373"/>
            </a:xfrm>
          </p:grpSpPr>
          <p:graphicFrame>
            <p:nvGraphicFramePr>
              <p:cNvPr id="39961" name="Object 21"/>
              <p:cNvGraphicFramePr>
                <a:graphicFrameLocks noChangeAspect="1"/>
              </p:cNvGraphicFramePr>
              <p:nvPr/>
            </p:nvGraphicFramePr>
            <p:xfrm>
              <a:off x="653" y="1177"/>
              <a:ext cx="93" cy="94"/>
            </p:xfrm>
            <a:graphic>
              <a:graphicData uri="http://schemas.openxmlformats.org/presentationml/2006/ole">
                <p:oleObj spid="_x0000_s370696" name="公式" r:id="rId9" imgW="139700" imgH="139700" progId="Equation.3">
                  <p:embed/>
                </p:oleObj>
              </a:graphicData>
            </a:graphic>
          </p:graphicFrame>
          <p:graphicFrame>
            <p:nvGraphicFramePr>
              <p:cNvPr id="39962" name="Object 22"/>
              <p:cNvGraphicFramePr>
                <a:graphicFrameLocks noChangeAspect="1"/>
              </p:cNvGraphicFramePr>
              <p:nvPr/>
            </p:nvGraphicFramePr>
            <p:xfrm>
              <a:off x="619" y="1461"/>
              <a:ext cx="158" cy="89"/>
            </p:xfrm>
            <a:graphic>
              <a:graphicData uri="http://schemas.openxmlformats.org/presentationml/2006/ole">
                <p:oleObj spid="_x0000_s370697" name="公式" r:id="rId10" imgW="139518" imgH="76101" progId="Equation.3">
                  <p:embed/>
                </p:oleObj>
              </a:graphicData>
            </a:graphic>
          </p:graphicFrame>
          <p:graphicFrame>
            <p:nvGraphicFramePr>
              <p:cNvPr id="39963" name="Object 23"/>
              <p:cNvGraphicFramePr>
                <a:graphicFrameLocks noChangeAspect="1"/>
              </p:cNvGraphicFramePr>
              <p:nvPr/>
            </p:nvGraphicFramePr>
            <p:xfrm>
              <a:off x="525" y="1227"/>
              <a:ext cx="186" cy="254"/>
            </p:xfrm>
            <a:graphic>
              <a:graphicData uri="http://schemas.openxmlformats.org/presentationml/2006/ole">
                <p:oleObj spid="_x0000_s370698" name="公式" r:id="rId11" imgW="165028" imgH="228501" progId="Equation.3">
                  <p:embed/>
                </p:oleObj>
              </a:graphicData>
            </a:graphic>
          </p:graphicFrame>
          <p:grpSp>
            <p:nvGrpSpPr>
              <p:cNvPr id="5" name="Group 24"/>
              <p:cNvGrpSpPr>
                <a:grpSpLocks/>
              </p:cNvGrpSpPr>
              <p:nvPr/>
            </p:nvGrpSpPr>
            <p:grpSpPr bwMode="auto">
              <a:xfrm>
                <a:off x="731" y="1220"/>
                <a:ext cx="269" cy="268"/>
                <a:chOff x="144" y="3216"/>
                <a:chExt cx="240" cy="240"/>
              </a:xfrm>
            </p:grpSpPr>
            <p:sp>
              <p:nvSpPr>
                <p:cNvPr id="40003" name="Oval 25"/>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40004" name="Line 26"/>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sp>
          <p:nvSpPr>
            <p:cNvPr id="39991" name="Line 27"/>
            <p:cNvSpPr>
              <a:spLocks noChangeShapeType="1"/>
            </p:cNvSpPr>
            <p:nvPr/>
          </p:nvSpPr>
          <p:spPr bwMode="auto">
            <a:xfrm>
              <a:off x="1372" y="1118"/>
              <a:ext cx="0" cy="229"/>
            </a:xfrm>
            <a:prstGeom prst="line">
              <a:avLst/>
            </a:prstGeom>
            <a:noFill/>
            <a:ln w="12700">
              <a:solidFill>
                <a:schemeClr val="tx1"/>
              </a:solidFill>
              <a:round/>
              <a:headEnd/>
              <a:tailEnd/>
            </a:ln>
          </p:spPr>
          <p:txBody>
            <a:bodyPr/>
            <a:lstStyle/>
            <a:p>
              <a:endParaRPr lang="zh-CN" altLang="en-US"/>
            </a:p>
          </p:txBody>
        </p:sp>
        <p:sp>
          <p:nvSpPr>
            <p:cNvPr id="39992" name="Line 28"/>
            <p:cNvSpPr>
              <a:spLocks noChangeShapeType="1"/>
            </p:cNvSpPr>
            <p:nvPr/>
          </p:nvSpPr>
          <p:spPr bwMode="auto">
            <a:xfrm>
              <a:off x="1372" y="1626"/>
              <a:ext cx="0" cy="254"/>
            </a:xfrm>
            <a:prstGeom prst="line">
              <a:avLst/>
            </a:prstGeom>
            <a:noFill/>
            <a:ln w="12700">
              <a:solidFill>
                <a:schemeClr val="tx1"/>
              </a:solidFill>
              <a:round/>
              <a:headEnd/>
              <a:tailEnd/>
            </a:ln>
          </p:spPr>
          <p:txBody>
            <a:bodyPr/>
            <a:lstStyle/>
            <a:p>
              <a:endParaRPr lang="zh-CN" altLang="en-US"/>
            </a:p>
          </p:txBody>
        </p:sp>
        <p:sp>
          <p:nvSpPr>
            <p:cNvPr id="39993" name="AutoShape 29"/>
            <p:cNvSpPr>
              <a:spLocks noChangeArrowheads="1"/>
            </p:cNvSpPr>
            <p:nvPr/>
          </p:nvSpPr>
          <p:spPr bwMode="auto">
            <a:xfrm>
              <a:off x="1348" y="184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9994" name="AutoShape 30"/>
            <p:cNvSpPr>
              <a:spLocks noChangeArrowheads="1"/>
            </p:cNvSpPr>
            <p:nvPr/>
          </p:nvSpPr>
          <p:spPr bwMode="auto">
            <a:xfrm>
              <a:off x="1348" y="1101"/>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9995" name="AutoShape 31"/>
            <p:cNvSpPr>
              <a:spLocks noChangeArrowheads="1"/>
            </p:cNvSpPr>
            <p:nvPr/>
          </p:nvSpPr>
          <p:spPr bwMode="auto">
            <a:xfrm>
              <a:off x="1541" y="108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9996" name="AutoShape 32"/>
            <p:cNvSpPr>
              <a:spLocks noChangeArrowheads="1"/>
            </p:cNvSpPr>
            <p:nvPr/>
          </p:nvSpPr>
          <p:spPr bwMode="auto">
            <a:xfrm>
              <a:off x="1550" y="1850"/>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9956" name="Object 33"/>
            <p:cNvGraphicFramePr>
              <a:graphicFrameLocks noChangeAspect="1"/>
            </p:cNvGraphicFramePr>
            <p:nvPr/>
          </p:nvGraphicFramePr>
          <p:xfrm>
            <a:off x="1093" y="814"/>
            <a:ext cx="187" cy="248"/>
          </p:xfrm>
          <a:graphic>
            <a:graphicData uri="http://schemas.openxmlformats.org/presentationml/2006/ole">
              <p:oleObj spid="_x0000_s370699" name="公式" r:id="rId12" imgW="164885" imgH="215619" progId="Equation.3">
                <p:embed/>
              </p:oleObj>
            </a:graphicData>
          </a:graphic>
        </p:graphicFrame>
        <p:graphicFrame>
          <p:nvGraphicFramePr>
            <p:cNvPr id="39957" name="Object 34"/>
            <p:cNvGraphicFramePr>
              <a:graphicFrameLocks noChangeAspect="1"/>
            </p:cNvGraphicFramePr>
            <p:nvPr/>
          </p:nvGraphicFramePr>
          <p:xfrm>
            <a:off x="670" y="1246"/>
            <a:ext cx="102" cy="101"/>
          </p:xfrm>
          <a:graphic>
            <a:graphicData uri="http://schemas.openxmlformats.org/presentationml/2006/ole">
              <p:oleObj spid="_x0000_s370700" name="公式" r:id="rId13" imgW="139700" imgH="139700" progId="Equation.3">
                <p:embed/>
              </p:oleObj>
            </a:graphicData>
          </a:graphic>
        </p:graphicFrame>
        <p:graphicFrame>
          <p:nvGraphicFramePr>
            <p:cNvPr id="39958" name="Object 35"/>
            <p:cNvGraphicFramePr>
              <a:graphicFrameLocks noChangeAspect="1"/>
            </p:cNvGraphicFramePr>
            <p:nvPr/>
          </p:nvGraphicFramePr>
          <p:xfrm>
            <a:off x="1026" y="1271"/>
            <a:ext cx="173" cy="93"/>
          </p:xfrm>
          <a:graphic>
            <a:graphicData uri="http://schemas.openxmlformats.org/presentationml/2006/ole">
              <p:oleObj spid="_x0000_s370701" name="公式" r:id="rId14" imgW="139518" imgH="76101" progId="Equation.3">
                <p:embed/>
              </p:oleObj>
            </a:graphicData>
          </a:graphic>
        </p:graphicFrame>
        <p:graphicFrame>
          <p:nvGraphicFramePr>
            <p:cNvPr id="39959" name="Object 36"/>
            <p:cNvGraphicFramePr>
              <a:graphicFrameLocks noChangeAspect="1"/>
            </p:cNvGraphicFramePr>
            <p:nvPr/>
          </p:nvGraphicFramePr>
          <p:xfrm>
            <a:off x="812" y="1195"/>
            <a:ext cx="214" cy="240"/>
          </p:xfrm>
          <a:graphic>
            <a:graphicData uri="http://schemas.openxmlformats.org/presentationml/2006/ole">
              <p:oleObj spid="_x0000_s370702" name="公式" r:id="rId15" imgW="190335" imgH="215713" progId="Equation.3">
                <p:embed/>
              </p:oleObj>
            </a:graphicData>
          </a:graphic>
        </p:graphicFrame>
        <p:sp>
          <p:nvSpPr>
            <p:cNvPr id="39997" name="Line 37"/>
            <p:cNvSpPr>
              <a:spLocks noChangeShapeType="1"/>
            </p:cNvSpPr>
            <p:nvPr/>
          </p:nvSpPr>
          <p:spPr bwMode="auto">
            <a:xfrm>
              <a:off x="1076" y="1068"/>
              <a:ext cx="229" cy="0"/>
            </a:xfrm>
            <a:prstGeom prst="line">
              <a:avLst/>
            </a:prstGeom>
            <a:noFill/>
            <a:ln w="12700">
              <a:solidFill>
                <a:schemeClr val="tx1"/>
              </a:solidFill>
              <a:round/>
              <a:headEnd/>
              <a:tailEnd type="triangle" w="med" len="med"/>
            </a:ln>
          </p:spPr>
          <p:txBody>
            <a:bodyPr/>
            <a:lstStyle/>
            <a:p>
              <a:endParaRPr lang="zh-CN" altLang="en-US"/>
            </a:p>
          </p:txBody>
        </p:sp>
        <p:grpSp>
          <p:nvGrpSpPr>
            <p:cNvPr id="6" name="Group 38"/>
            <p:cNvGrpSpPr>
              <a:grpSpLocks/>
            </p:cNvGrpSpPr>
            <p:nvPr/>
          </p:nvGrpSpPr>
          <p:grpSpPr bwMode="auto">
            <a:xfrm>
              <a:off x="247" y="1661"/>
              <a:ext cx="304" cy="102"/>
              <a:chOff x="112" y="3074"/>
              <a:chExt cx="304" cy="102"/>
            </a:xfrm>
          </p:grpSpPr>
          <p:sp>
            <p:nvSpPr>
              <p:cNvPr id="40000" name="Line 39"/>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40001" name="Line 40"/>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aphicFrame>
          <p:nvGraphicFramePr>
            <p:cNvPr id="39960" name="Object 41"/>
            <p:cNvGraphicFramePr>
              <a:graphicFrameLocks noChangeAspect="1"/>
            </p:cNvGraphicFramePr>
            <p:nvPr/>
          </p:nvGraphicFramePr>
          <p:xfrm>
            <a:off x="-36" y="1576"/>
            <a:ext cx="300" cy="240"/>
          </p:xfrm>
          <a:graphic>
            <a:graphicData uri="http://schemas.openxmlformats.org/presentationml/2006/ole">
              <p:oleObj spid="_x0000_s370703" name="公式" r:id="rId16" imgW="266353" imgH="215619" progId="Equation.3">
                <p:embed/>
              </p:oleObj>
            </a:graphicData>
          </a:graphic>
        </p:graphicFrame>
        <p:sp>
          <p:nvSpPr>
            <p:cNvPr id="39999" name="Line 42"/>
            <p:cNvSpPr>
              <a:spLocks noChangeShapeType="1"/>
            </p:cNvSpPr>
            <p:nvPr/>
          </p:nvSpPr>
          <p:spPr bwMode="auto">
            <a:xfrm flipV="1">
              <a:off x="409" y="1781"/>
              <a:ext cx="0" cy="101"/>
            </a:xfrm>
            <a:prstGeom prst="line">
              <a:avLst/>
            </a:prstGeom>
            <a:noFill/>
            <a:ln w="12700">
              <a:solidFill>
                <a:schemeClr val="tx1"/>
              </a:solidFill>
              <a:round/>
              <a:headEnd/>
              <a:tailEnd/>
            </a:ln>
          </p:spPr>
          <p:txBody>
            <a:bodyPr/>
            <a:lstStyle/>
            <a:p>
              <a:endParaRPr lang="zh-CN" altLang="en-US"/>
            </a:p>
          </p:txBody>
        </p:sp>
      </p:grpSp>
      <p:graphicFrame>
        <p:nvGraphicFramePr>
          <p:cNvPr id="39939" name="Object 43"/>
          <p:cNvGraphicFramePr>
            <a:graphicFrameLocks noChangeAspect="1"/>
          </p:cNvGraphicFramePr>
          <p:nvPr/>
        </p:nvGraphicFramePr>
        <p:xfrm>
          <a:off x="3079750" y="1111250"/>
          <a:ext cx="5051425" cy="544513"/>
        </p:xfrm>
        <a:graphic>
          <a:graphicData uri="http://schemas.openxmlformats.org/presentationml/2006/ole">
            <p:oleObj spid="_x0000_s370704" name="公式" r:id="rId17" imgW="2108200" imgH="228600" progId="Equation.3">
              <p:embed/>
            </p:oleObj>
          </a:graphicData>
        </a:graphic>
      </p:graphicFrame>
      <p:graphicFrame>
        <p:nvGraphicFramePr>
          <p:cNvPr id="39940" name="Object 44"/>
          <p:cNvGraphicFramePr>
            <a:graphicFrameLocks noChangeAspect="1"/>
          </p:cNvGraphicFramePr>
          <p:nvPr/>
        </p:nvGraphicFramePr>
        <p:xfrm>
          <a:off x="3074988" y="1836738"/>
          <a:ext cx="2435225" cy="544512"/>
        </p:xfrm>
        <a:graphic>
          <a:graphicData uri="http://schemas.openxmlformats.org/presentationml/2006/ole">
            <p:oleObj spid="_x0000_s370705" name="公式" r:id="rId18" imgW="1016000" imgH="228600" progId="Equation.3">
              <p:embed/>
            </p:oleObj>
          </a:graphicData>
        </a:graphic>
      </p:graphicFrame>
      <p:sp>
        <p:nvSpPr>
          <p:cNvPr id="214061" name="Text Box 45"/>
          <p:cNvSpPr txBox="1">
            <a:spLocks noChangeArrowheads="1"/>
          </p:cNvSpPr>
          <p:nvPr/>
        </p:nvSpPr>
        <p:spPr bwMode="auto">
          <a:xfrm>
            <a:off x="136525" y="2582863"/>
            <a:ext cx="2944813"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输出电压总量：</a:t>
            </a:r>
          </a:p>
        </p:txBody>
      </p:sp>
      <p:graphicFrame>
        <p:nvGraphicFramePr>
          <p:cNvPr id="214062" name="Object 46"/>
          <p:cNvGraphicFramePr>
            <a:graphicFrameLocks noChangeAspect="1"/>
          </p:cNvGraphicFramePr>
          <p:nvPr/>
        </p:nvGraphicFramePr>
        <p:xfrm>
          <a:off x="3144838" y="2541588"/>
          <a:ext cx="5781675" cy="544512"/>
        </p:xfrm>
        <a:graphic>
          <a:graphicData uri="http://schemas.openxmlformats.org/presentationml/2006/ole">
            <p:oleObj spid="_x0000_s370706" name="公式" r:id="rId19" imgW="2413000" imgH="228600" progId="Equation.3">
              <p:embed/>
            </p:oleObj>
          </a:graphicData>
        </a:graphic>
      </p:graphicFrame>
      <p:grpSp>
        <p:nvGrpSpPr>
          <p:cNvPr id="7" name="Group 73"/>
          <p:cNvGrpSpPr>
            <a:grpSpLocks/>
          </p:cNvGrpSpPr>
          <p:nvPr/>
        </p:nvGrpSpPr>
        <p:grpSpPr bwMode="auto">
          <a:xfrm>
            <a:off x="1574800" y="3187700"/>
            <a:ext cx="5321300" cy="2463800"/>
            <a:chOff x="1475" y="2127"/>
            <a:chExt cx="3352" cy="1552"/>
          </a:xfrm>
        </p:grpSpPr>
        <p:sp>
          <p:nvSpPr>
            <p:cNvPr id="39970" name="Line 48"/>
            <p:cNvSpPr>
              <a:spLocks noChangeShapeType="1"/>
            </p:cNvSpPr>
            <p:nvPr/>
          </p:nvSpPr>
          <p:spPr bwMode="auto">
            <a:xfrm flipV="1">
              <a:off x="1936" y="2228"/>
              <a:ext cx="0" cy="1219"/>
            </a:xfrm>
            <a:prstGeom prst="line">
              <a:avLst/>
            </a:prstGeom>
            <a:noFill/>
            <a:ln w="12700">
              <a:solidFill>
                <a:schemeClr val="tx1"/>
              </a:solidFill>
              <a:round/>
              <a:headEnd/>
              <a:tailEnd type="triangle" w="med" len="med"/>
            </a:ln>
          </p:spPr>
          <p:txBody>
            <a:bodyPr/>
            <a:lstStyle/>
            <a:p>
              <a:endParaRPr lang="zh-CN" altLang="en-US"/>
            </a:p>
          </p:txBody>
        </p:sp>
        <p:sp>
          <p:nvSpPr>
            <p:cNvPr id="39971" name="Line 49"/>
            <p:cNvSpPr>
              <a:spLocks noChangeShapeType="1"/>
            </p:cNvSpPr>
            <p:nvPr/>
          </p:nvSpPr>
          <p:spPr bwMode="auto">
            <a:xfrm>
              <a:off x="1932" y="3447"/>
              <a:ext cx="2726"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9942" name="Object 50"/>
            <p:cNvGraphicFramePr>
              <a:graphicFrameLocks noChangeAspect="1"/>
            </p:cNvGraphicFramePr>
            <p:nvPr/>
          </p:nvGraphicFramePr>
          <p:xfrm>
            <a:off x="2423" y="3506"/>
            <a:ext cx="203" cy="164"/>
          </p:xfrm>
          <a:graphic>
            <a:graphicData uri="http://schemas.openxmlformats.org/presentationml/2006/ole">
              <p:oleObj spid="_x0000_s370707" name="公式" r:id="rId20" imgW="152334" imgH="139639" progId="Equation.3">
                <p:embed/>
              </p:oleObj>
            </a:graphicData>
          </a:graphic>
        </p:graphicFrame>
        <p:graphicFrame>
          <p:nvGraphicFramePr>
            <p:cNvPr id="39943" name="Object 51"/>
            <p:cNvGraphicFramePr>
              <a:graphicFrameLocks noChangeAspect="1"/>
            </p:cNvGraphicFramePr>
            <p:nvPr/>
          </p:nvGraphicFramePr>
          <p:xfrm>
            <a:off x="2982" y="3470"/>
            <a:ext cx="304" cy="209"/>
          </p:xfrm>
          <a:graphic>
            <a:graphicData uri="http://schemas.openxmlformats.org/presentationml/2006/ole">
              <p:oleObj spid="_x0000_s370708" name="公式" r:id="rId21" imgW="228402" imgH="177646" progId="Equation.3">
                <p:embed/>
              </p:oleObj>
            </a:graphicData>
          </a:graphic>
        </p:graphicFrame>
        <p:graphicFrame>
          <p:nvGraphicFramePr>
            <p:cNvPr id="39944" name="Object 52"/>
            <p:cNvGraphicFramePr>
              <a:graphicFrameLocks noChangeAspect="1"/>
            </p:cNvGraphicFramePr>
            <p:nvPr/>
          </p:nvGraphicFramePr>
          <p:xfrm>
            <a:off x="1746" y="3465"/>
            <a:ext cx="220" cy="208"/>
          </p:xfrm>
          <a:graphic>
            <a:graphicData uri="http://schemas.openxmlformats.org/presentationml/2006/ole">
              <p:oleObj spid="_x0000_s370709" name="公式" r:id="rId22" imgW="164814" imgH="177492" progId="Equation.3">
                <p:embed/>
              </p:oleObj>
            </a:graphicData>
          </a:graphic>
        </p:graphicFrame>
        <p:graphicFrame>
          <p:nvGraphicFramePr>
            <p:cNvPr id="39945" name="Object 53"/>
            <p:cNvGraphicFramePr>
              <a:graphicFrameLocks noChangeAspect="1"/>
            </p:cNvGraphicFramePr>
            <p:nvPr/>
          </p:nvGraphicFramePr>
          <p:xfrm>
            <a:off x="1475" y="2127"/>
            <a:ext cx="557" cy="269"/>
          </p:xfrm>
          <a:graphic>
            <a:graphicData uri="http://schemas.openxmlformats.org/presentationml/2006/ole">
              <p:oleObj spid="_x0000_s370710" name="公式" r:id="rId23" imgW="419100" imgH="228600" progId="Equation.3">
                <p:embed/>
              </p:oleObj>
            </a:graphicData>
          </a:graphic>
        </p:graphicFrame>
        <p:graphicFrame>
          <p:nvGraphicFramePr>
            <p:cNvPr id="39946" name="Object 54"/>
            <p:cNvGraphicFramePr>
              <a:graphicFrameLocks noChangeAspect="1"/>
            </p:cNvGraphicFramePr>
            <p:nvPr/>
          </p:nvGraphicFramePr>
          <p:xfrm>
            <a:off x="3567" y="3470"/>
            <a:ext cx="304" cy="209"/>
          </p:xfrm>
          <a:graphic>
            <a:graphicData uri="http://schemas.openxmlformats.org/presentationml/2006/ole">
              <p:oleObj spid="_x0000_s370711" name="公式" r:id="rId24" imgW="228402" imgH="177646" progId="Equation.3">
                <p:embed/>
              </p:oleObj>
            </a:graphicData>
          </a:graphic>
        </p:graphicFrame>
        <p:graphicFrame>
          <p:nvGraphicFramePr>
            <p:cNvPr id="39947" name="Object 55"/>
            <p:cNvGraphicFramePr>
              <a:graphicFrameLocks noChangeAspect="1"/>
            </p:cNvGraphicFramePr>
            <p:nvPr/>
          </p:nvGraphicFramePr>
          <p:xfrm>
            <a:off x="4175" y="3464"/>
            <a:ext cx="304" cy="209"/>
          </p:xfrm>
          <a:graphic>
            <a:graphicData uri="http://schemas.openxmlformats.org/presentationml/2006/ole">
              <p:oleObj spid="_x0000_s370712" name="公式" r:id="rId25" imgW="228402" imgH="177646" progId="Equation.3">
                <p:embed/>
              </p:oleObj>
            </a:graphicData>
          </a:graphic>
        </p:graphicFrame>
        <p:graphicFrame>
          <p:nvGraphicFramePr>
            <p:cNvPr id="39948" name="Object 56"/>
            <p:cNvGraphicFramePr>
              <a:graphicFrameLocks noChangeAspect="1"/>
            </p:cNvGraphicFramePr>
            <p:nvPr/>
          </p:nvGraphicFramePr>
          <p:xfrm>
            <a:off x="4556" y="3470"/>
            <a:ext cx="271" cy="194"/>
          </p:xfrm>
          <a:graphic>
            <a:graphicData uri="http://schemas.openxmlformats.org/presentationml/2006/ole">
              <p:oleObj spid="_x0000_s370713" name="公式" r:id="rId26" imgW="203024" imgH="164957" progId="Equation.3">
                <p:embed/>
              </p:oleObj>
            </a:graphicData>
          </a:graphic>
        </p:graphicFrame>
        <p:sp>
          <p:nvSpPr>
            <p:cNvPr id="39972" name="Line 57"/>
            <p:cNvSpPr>
              <a:spLocks noChangeShapeType="1"/>
            </p:cNvSpPr>
            <p:nvPr/>
          </p:nvSpPr>
          <p:spPr bwMode="auto">
            <a:xfrm flipV="1">
              <a:off x="4277" y="3367"/>
              <a:ext cx="0" cy="76"/>
            </a:xfrm>
            <a:prstGeom prst="line">
              <a:avLst/>
            </a:prstGeom>
            <a:noFill/>
            <a:ln w="25400">
              <a:solidFill>
                <a:schemeClr val="tx1"/>
              </a:solidFill>
              <a:round/>
              <a:headEnd/>
              <a:tailEnd/>
            </a:ln>
          </p:spPr>
          <p:txBody>
            <a:bodyPr/>
            <a:lstStyle/>
            <a:p>
              <a:endParaRPr lang="zh-CN" altLang="en-US"/>
            </a:p>
          </p:txBody>
        </p:sp>
        <p:sp>
          <p:nvSpPr>
            <p:cNvPr id="39973" name="Line 58"/>
            <p:cNvSpPr>
              <a:spLocks noChangeShapeType="1"/>
            </p:cNvSpPr>
            <p:nvPr/>
          </p:nvSpPr>
          <p:spPr bwMode="auto">
            <a:xfrm flipV="1">
              <a:off x="3693" y="3379"/>
              <a:ext cx="0" cy="76"/>
            </a:xfrm>
            <a:prstGeom prst="line">
              <a:avLst/>
            </a:prstGeom>
            <a:noFill/>
            <a:ln w="25400">
              <a:solidFill>
                <a:schemeClr val="tx1"/>
              </a:solidFill>
              <a:round/>
              <a:headEnd/>
              <a:tailEnd/>
            </a:ln>
          </p:spPr>
          <p:txBody>
            <a:bodyPr/>
            <a:lstStyle/>
            <a:p>
              <a:endParaRPr lang="zh-CN" altLang="en-US"/>
            </a:p>
          </p:txBody>
        </p:sp>
        <p:sp>
          <p:nvSpPr>
            <p:cNvPr id="39974" name="Line 60"/>
            <p:cNvSpPr>
              <a:spLocks noChangeShapeType="1"/>
            </p:cNvSpPr>
            <p:nvPr/>
          </p:nvSpPr>
          <p:spPr bwMode="auto">
            <a:xfrm flipV="1">
              <a:off x="3109" y="3379"/>
              <a:ext cx="0" cy="76"/>
            </a:xfrm>
            <a:prstGeom prst="line">
              <a:avLst/>
            </a:prstGeom>
            <a:noFill/>
            <a:ln w="25400">
              <a:solidFill>
                <a:schemeClr val="tx1"/>
              </a:solidFill>
              <a:round/>
              <a:headEnd/>
              <a:tailEnd/>
            </a:ln>
          </p:spPr>
          <p:txBody>
            <a:bodyPr/>
            <a:lstStyle/>
            <a:p>
              <a:endParaRPr lang="zh-CN" altLang="en-US"/>
            </a:p>
          </p:txBody>
        </p:sp>
        <p:sp>
          <p:nvSpPr>
            <p:cNvPr id="39975" name="Line 61"/>
            <p:cNvSpPr>
              <a:spLocks noChangeShapeType="1"/>
            </p:cNvSpPr>
            <p:nvPr/>
          </p:nvSpPr>
          <p:spPr bwMode="auto">
            <a:xfrm flipV="1">
              <a:off x="2524" y="3379"/>
              <a:ext cx="0" cy="76"/>
            </a:xfrm>
            <a:prstGeom prst="line">
              <a:avLst/>
            </a:prstGeom>
            <a:noFill/>
            <a:ln w="25400">
              <a:solidFill>
                <a:schemeClr val="tx1"/>
              </a:solidFill>
              <a:round/>
              <a:headEnd/>
              <a:tailEnd/>
            </a:ln>
          </p:spPr>
          <p:txBody>
            <a:bodyPr/>
            <a:lstStyle/>
            <a:p>
              <a:endParaRPr lang="zh-CN" altLang="en-US"/>
            </a:p>
          </p:txBody>
        </p:sp>
        <p:sp>
          <p:nvSpPr>
            <p:cNvPr id="39976" name="Line 62"/>
            <p:cNvSpPr>
              <a:spLocks noChangeShapeType="1"/>
            </p:cNvSpPr>
            <p:nvPr/>
          </p:nvSpPr>
          <p:spPr bwMode="auto">
            <a:xfrm>
              <a:off x="1940" y="2643"/>
              <a:ext cx="2439" cy="0"/>
            </a:xfrm>
            <a:prstGeom prst="line">
              <a:avLst/>
            </a:prstGeom>
            <a:noFill/>
            <a:ln w="12700">
              <a:solidFill>
                <a:schemeClr val="tx1"/>
              </a:solidFill>
              <a:prstDash val="lgDash"/>
              <a:round/>
              <a:headEnd/>
              <a:tailEnd/>
            </a:ln>
          </p:spPr>
          <p:txBody>
            <a:bodyPr/>
            <a:lstStyle/>
            <a:p>
              <a:endParaRPr lang="zh-CN" altLang="en-US"/>
            </a:p>
          </p:txBody>
        </p:sp>
        <p:sp>
          <p:nvSpPr>
            <p:cNvPr id="39977" name="Freeform 64"/>
            <p:cNvSpPr>
              <a:spLocks/>
            </p:cNvSpPr>
            <p:nvPr/>
          </p:nvSpPr>
          <p:spPr bwMode="auto">
            <a:xfrm>
              <a:off x="1940" y="2592"/>
              <a:ext cx="610" cy="51"/>
            </a:xfrm>
            <a:custGeom>
              <a:avLst/>
              <a:gdLst>
                <a:gd name="T0" fmla="*/ 0 w 559"/>
                <a:gd name="T1" fmla="*/ 0 h 229"/>
                <a:gd name="T2" fmla="*/ 950 w 559"/>
                <a:gd name="T3" fmla="*/ 0 h 229"/>
                <a:gd name="T4" fmla="*/ 1898 w 559"/>
                <a:gd name="T5" fmla="*/ 0 h 229"/>
                <a:gd name="T6" fmla="*/ 0 60000 65536"/>
                <a:gd name="T7" fmla="*/ 0 60000 65536"/>
                <a:gd name="T8" fmla="*/ 0 60000 65536"/>
                <a:gd name="T9" fmla="*/ 0 w 559"/>
                <a:gd name="T10" fmla="*/ 0 h 229"/>
                <a:gd name="T11" fmla="*/ 559 w 559"/>
                <a:gd name="T12" fmla="*/ 229 h 229"/>
              </a:gdLst>
              <a:ahLst/>
              <a:cxnLst>
                <a:cxn ang="T6">
                  <a:pos x="T0" y="T1"/>
                </a:cxn>
                <a:cxn ang="T7">
                  <a:pos x="T2" y="T3"/>
                </a:cxn>
                <a:cxn ang="T8">
                  <a:pos x="T4" y="T5"/>
                </a:cxn>
              </a:cxnLst>
              <a:rect l="T9" t="T10" r="T11" b="T12"/>
              <a:pathLst>
                <a:path w="559" h="229">
                  <a:moveTo>
                    <a:pt x="0" y="229"/>
                  </a:moveTo>
                  <a:cubicBezTo>
                    <a:pt x="93" y="114"/>
                    <a:pt x="187" y="0"/>
                    <a:pt x="280" y="0"/>
                  </a:cubicBezTo>
                  <a:cubicBezTo>
                    <a:pt x="373" y="0"/>
                    <a:pt x="466" y="114"/>
                    <a:pt x="559" y="229"/>
                  </a:cubicBezTo>
                </a:path>
              </a:pathLst>
            </a:custGeom>
            <a:noFill/>
            <a:ln w="38100">
              <a:solidFill>
                <a:srgbClr val="FF00FF"/>
              </a:solidFill>
              <a:round/>
              <a:headEnd/>
              <a:tailEnd/>
            </a:ln>
          </p:spPr>
          <p:txBody>
            <a:bodyPr/>
            <a:lstStyle/>
            <a:p>
              <a:endParaRPr lang="zh-CN" altLang="en-US"/>
            </a:p>
          </p:txBody>
        </p:sp>
        <p:sp>
          <p:nvSpPr>
            <p:cNvPr id="39978" name="Freeform 65"/>
            <p:cNvSpPr>
              <a:spLocks/>
            </p:cNvSpPr>
            <p:nvPr/>
          </p:nvSpPr>
          <p:spPr bwMode="auto">
            <a:xfrm rot="10800000">
              <a:off x="2524" y="2643"/>
              <a:ext cx="610" cy="51"/>
            </a:xfrm>
            <a:custGeom>
              <a:avLst/>
              <a:gdLst>
                <a:gd name="T0" fmla="*/ 0 w 559"/>
                <a:gd name="T1" fmla="*/ 0 h 229"/>
                <a:gd name="T2" fmla="*/ 950 w 559"/>
                <a:gd name="T3" fmla="*/ 0 h 229"/>
                <a:gd name="T4" fmla="*/ 1898 w 559"/>
                <a:gd name="T5" fmla="*/ 0 h 229"/>
                <a:gd name="T6" fmla="*/ 0 60000 65536"/>
                <a:gd name="T7" fmla="*/ 0 60000 65536"/>
                <a:gd name="T8" fmla="*/ 0 60000 65536"/>
                <a:gd name="T9" fmla="*/ 0 w 559"/>
                <a:gd name="T10" fmla="*/ 0 h 229"/>
                <a:gd name="T11" fmla="*/ 559 w 559"/>
                <a:gd name="T12" fmla="*/ 229 h 229"/>
              </a:gdLst>
              <a:ahLst/>
              <a:cxnLst>
                <a:cxn ang="T6">
                  <a:pos x="T0" y="T1"/>
                </a:cxn>
                <a:cxn ang="T7">
                  <a:pos x="T2" y="T3"/>
                </a:cxn>
                <a:cxn ang="T8">
                  <a:pos x="T4" y="T5"/>
                </a:cxn>
              </a:cxnLst>
              <a:rect l="T9" t="T10" r="T11" b="T12"/>
              <a:pathLst>
                <a:path w="559" h="229">
                  <a:moveTo>
                    <a:pt x="0" y="229"/>
                  </a:moveTo>
                  <a:cubicBezTo>
                    <a:pt x="93" y="114"/>
                    <a:pt x="187" y="0"/>
                    <a:pt x="280" y="0"/>
                  </a:cubicBezTo>
                  <a:cubicBezTo>
                    <a:pt x="373" y="0"/>
                    <a:pt x="466" y="114"/>
                    <a:pt x="559" y="229"/>
                  </a:cubicBezTo>
                </a:path>
              </a:pathLst>
            </a:custGeom>
            <a:noFill/>
            <a:ln w="38100">
              <a:solidFill>
                <a:srgbClr val="FF00FF"/>
              </a:solidFill>
              <a:round/>
              <a:headEnd/>
              <a:tailEnd/>
            </a:ln>
          </p:spPr>
          <p:txBody>
            <a:bodyPr/>
            <a:lstStyle/>
            <a:p>
              <a:endParaRPr lang="zh-CN" altLang="en-US"/>
            </a:p>
          </p:txBody>
        </p:sp>
        <p:sp>
          <p:nvSpPr>
            <p:cNvPr id="39979" name="Freeform 66"/>
            <p:cNvSpPr>
              <a:spLocks/>
            </p:cNvSpPr>
            <p:nvPr/>
          </p:nvSpPr>
          <p:spPr bwMode="auto">
            <a:xfrm>
              <a:off x="3109" y="2591"/>
              <a:ext cx="610" cy="51"/>
            </a:xfrm>
            <a:custGeom>
              <a:avLst/>
              <a:gdLst>
                <a:gd name="T0" fmla="*/ 0 w 559"/>
                <a:gd name="T1" fmla="*/ 0 h 229"/>
                <a:gd name="T2" fmla="*/ 950 w 559"/>
                <a:gd name="T3" fmla="*/ 0 h 229"/>
                <a:gd name="T4" fmla="*/ 1898 w 559"/>
                <a:gd name="T5" fmla="*/ 0 h 229"/>
                <a:gd name="T6" fmla="*/ 0 60000 65536"/>
                <a:gd name="T7" fmla="*/ 0 60000 65536"/>
                <a:gd name="T8" fmla="*/ 0 60000 65536"/>
                <a:gd name="T9" fmla="*/ 0 w 559"/>
                <a:gd name="T10" fmla="*/ 0 h 229"/>
                <a:gd name="T11" fmla="*/ 559 w 559"/>
                <a:gd name="T12" fmla="*/ 229 h 229"/>
              </a:gdLst>
              <a:ahLst/>
              <a:cxnLst>
                <a:cxn ang="T6">
                  <a:pos x="T0" y="T1"/>
                </a:cxn>
                <a:cxn ang="T7">
                  <a:pos x="T2" y="T3"/>
                </a:cxn>
                <a:cxn ang="T8">
                  <a:pos x="T4" y="T5"/>
                </a:cxn>
              </a:cxnLst>
              <a:rect l="T9" t="T10" r="T11" b="T12"/>
              <a:pathLst>
                <a:path w="559" h="229">
                  <a:moveTo>
                    <a:pt x="0" y="229"/>
                  </a:moveTo>
                  <a:cubicBezTo>
                    <a:pt x="93" y="114"/>
                    <a:pt x="187" y="0"/>
                    <a:pt x="280" y="0"/>
                  </a:cubicBezTo>
                  <a:cubicBezTo>
                    <a:pt x="373" y="0"/>
                    <a:pt x="466" y="114"/>
                    <a:pt x="559" y="229"/>
                  </a:cubicBezTo>
                </a:path>
              </a:pathLst>
            </a:custGeom>
            <a:noFill/>
            <a:ln w="38100">
              <a:solidFill>
                <a:srgbClr val="FF00FF"/>
              </a:solidFill>
              <a:round/>
              <a:headEnd/>
              <a:tailEnd/>
            </a:ln>
          </p:spPr>
          <p:txBody>
            <a:bodyPr/>
            <a:lstStyle/>
            <a:p>
              <a:endParaRPr lang="zh-CN" altLang="en-US"/>
            </a:p>
          </p:txBody>
        </p:sp>
        <p:sp>
          <p:nvSpPr>
            <p:cNvPr id="39980" name="Freeform 67"/>
            <p:cNvSpPr>
              <a:spLocks/>
            </p:cNvSpPr>
            <p:nvPr/>
          </p:nvSpPr>
          <p:spPr bwMode="auto">
            <a:xfrm rot="10800000">
              <a:off x="3693" y="2642"/>
              <a:ext cx="610" cy="51"/>
            </a:xfrm>
            <a:custGeom>
              <a:avLst/>
              <a:gdLst>
                <a:gd name="T0" fmla="*/ 0 w 559"/>
                <a:gd name="T1" fmla="*/ 0 h 229"/>
                <a:gd name="T2" fmla="*/ 950 w 559"/>
                <a:gd name="T3" fmla="*/ 0 h 229"/>
                <a:gd name="T4" fmla="*/ 1898 w 559"/>
                <a:gd name="T5" fmla="*/ 0 h 229"/>
                <a:gd name="T6" fmla="*/ 0 60000 65536"/>
                <a:gd name="T7" fmla="*/ 0 60000 65536"/>
                <a:gd name="T8" fmla="*/ 0 60000 65536"/>
                <a:gd name="T9" fmla="*/ 0 w 559"/>
                <a:gd name="T10" fmla="*/ 0 h 229"/>
                <a:gd name="T11" fmla="*/ 559 w 559"/>
                <a:gd name="T12" fmla="*/ 229 h 229"/>
              </a:gdLst>
              <a:ahLst/>
              <a:cxnLst>
                <a:cxn ang="T6">
                  <a:pos x="T0" y="T1"/>
                </a:cxn>
                <a:cxn ang="T7">
                  <a:pos x="T2" y="T3"/>
                </a:cxn>
                <a:cxn ang="T8">
                  <a:pos x="T4" y="T5"/>
                </a:cxn>
              </a:cxnLst>
              <a:rect l="T9" t="T10" r="T11" b="T12"/>
              <a:pathLst>
                <a:path w="559" h="229">
                  <a:moveTo>
                    <a:pt x="0" y="229"/>
                  </a:moveTo>
                  <a:cubicBezTo>
                    <a:pt x="93" y="114"/>
                    <a:pt x="187" y="0"/>
                    <a:pt x="280" y="0"/>
                  </a:cubicBezTo>
                  <a:cubicBezTo>
                    <a:pt x="373" y="0"/>
                    <a:pt x="466" y="114"/>
                    <a:pt x="559" y="229"/>
                  </a:cubicBezTo>
                </a:path>
              </a:pathLst>
            </a:custGeom>
            <a:noFill/>
            <a:ln w="38100">
              <a:solidFill>
                <a:srgbClr val="FF00FF"/>
              </a:solidFill>
              <a:round/>
              <a:headEnd/>
              <a:tailEnd/>
            </a:ln>
          </p:spPr>
          <p:txBody>
            <a:bodyPr/>
            <a:lstStyle/>
            <a:p>
              <a:endParaRPr lang="zh-CN" altLang="en-US"/>
            </a:p>
          </p:txBody>
        </p:sp>
        <p:graphicFrame>
          <p:nvGraphicFramePr>
            <p:cNvPr id="39949" name="Object 68"/>
            <p:cNvGraphicFramePr>
              <a:graphicFrameLocks noChangeAspect="1"/>
            </p:cNvGraphicFramePr>
            <p:nvPr/>
          </p:nvGraphicFramePr>
          <p:xfrm>
            <a:off x="1619" y="2561"/>
            <a:ext cx="321" cy="209"/>
          </p:xfrm>
          <a:graphic>
            <a:graphicData uri="http://schemas.openxmlformats.org/presentationml/2006/ole">
              <p:oleObj spid="_x0000_s370714" name="公式" r:id="rId27" imgW="241091" imgH="177646" progId="Equation.3">
                <p:embed/>
              </p:oleObj>
            </a:graphicData>
          </a:graphic>
        </p:graphicFrame>
        <p:sp>
          <p:nvSpPr>
            <p:cNvPr id="39981" name="Line 69"/>
            <p:cNvSpPr>
              <a:spLocks noChangeShapeType="1"/>
            </p:cNvSpPr>
            <p:nvPr/>
          </p:nvSpPr>
          <p:spPr bwMode="auto">
            <a:xfrm>
              <a:off x="1931" y="2584"/>
              <a:ext cx="619" cy="0"/>
            </a:xfrm>
            <a:prstGeom prst="line">
              <a:avLst/>
            </a:prstGeom>
            <a:noFill/>
            <a:ln w="12700">
              <a:solidFill>
                <a:schemeClr val="tx1"/>
              </a:solidFill>
              <a:prstDash val="lgDash"/>
              <a:round/>
              <a:headEnd/>
              <a:tailEnd/>
            </a:ln>
          </p:spPr>
          <p:txBody>
            <a:bodyPr/>
            <a:lstStyle/>
            <a:p>
              <a:endParaRPr lang="zh-CN" altLang="en-US"/>
            </a:p>
          </p:txBody>
        </p:sp>
        <p:sp>
          <p:nvSpPr>
            <p:cNvPr id="39982" name="Line 70"/>
            <p:cNvSpPr>
              <a:spLocks noChangeShapeType="1"/>
            </p:cNvSpPr>
            <p:nvPr/>
          </p:nvSpPr>
          <p:spPr bwMode="auto">
            <a:xfrm>
              <a:off x="2220" y="2414"/>
              <a:ext cx="0" cy="178"/>
            </a:xfrm>
            <a:prstGeom prst="line">
              <a:avLst/>
            </a:prstGeom>
            <a:noFill/>
            <a:ln w="12700">
              <a:solidFill>
                <a:schemeClr val="tx1"/>
              </a:solidFill>
              <a:round/>
              <a:headEnd/>
              <a:tailEnd type="triangle" w="sm" len="lg"/>
            </a:ln>
          </p:spPr>
          <p:txBody>
            <a:bodyPr/>
            <a:lstStyle/>
            <a:p>
              <a:endParaRPr lang="zh-CN" altLang="en-US"/>
            </a:p>
          </p:txBody>
        </p:sp>
        <p:sp>
          <p:nvSpPr>
            <p:cNvPr id="39983" name="Line 71"/>
            <p:cNvSpPr>
              <a:spLocks noChangeShapeType="1"/>
            </p:cNvSpPr>
            <p:nvPr/>
          </p:nvSpPr>
          <p:spPr bwMode="auto">
            <a:xfrm rot="10800000">
              <a:off x="2220" y="2643"/>
              <a:ext cx="0" cy="178"/>
            </a:xfrm>
            <a:prstGeom prst="line">
              <a:avLst/>
            </a:prstGeom>
            <a:noFill/>
            <a:ln w="12700">
              <a:solidFill>
                <a:schemeClr val="tx1"/>
              </a:solidFill>
              <a:round/>
              <a:headEnd/>
              <a:tailEnd type="triangle" w="sm" len="lg"/>
            </a:ln>
          </p:spPr>
          <p:txBody>
            <a:bodyPr/>
            <a:lstStyle/>
            <a:p>
              <a:endParaRPr lang="zh-CN" altLang="en-US"/>
            </a:p>
          </p:txBody>
        </p:sp>
        <p:graphicFrame>
          <p:nvGraphicFramePr>
            <p:cNvPr id="39950" name="Object 72"/>
            <p:cNvGraphicFramePr>
              <a:graphicFrameLocks noChangeAspect="1"/>
            </p:cNvGraphicFramePr>
            <p:nvPr/>
          </p:nvGraphicFramePr>
          <p:xfrm>
            <a:off x="2245" y="2363"/>
            <a:ext cx="625" cy="209"/>
          </p:xfrm>
          <a:graphic>
            <a:graphicData uri="http://schemas.openxmlformats.org/presentationml/2006/ole">
              <p:oleObj spid="_x0000_s370715" name="公式" r:id="rId28" imgW="469696" imgH="177723"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61"/>
                                        </p:tgtEl>
                                        <p:attrNameLst>
                                          <p:attrName>style.visibility</p:attrName>
                                        </p:attrNameLst>
                                      </p:cBhvr>
                                      <p:to>
                                        <p:strVal val="visible"/>
                                      </p:to>
                                    </p:set>
                                    <p:animEffect transition="in" filter="blinds(horizontal)">
                                      <p:cBhvr>
                                        <p:cTn id="7" dur="500"/>
                                        <p:tgtEl>
                                          <p:spTgt spid="214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062"/>
                                        </p:tgtEl>
                                        <p:attrNameLst>
                                          <p:attrName>style.visibility</p:attrName>
                                        </p:attrNameLst>
                                      </p:cBhvr>
                                      <p:to>
                                        <p:strVal val="visible"/>
                                      </p:to>
                                    </p:set>
                                    <p:animEffect transition="in" filter="blinds(horizontal)">
                                      <p:cBhvr>
                                        <p:cTn id="12" dur="500"/>
                                        <p:tgtEl>
                                          <p:spTgt spid="214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6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84213" y="571500"/>
            <a:ext cx="1512887" cy="1951038"/>
            <a:chOff x="2789" y="2069"/>
            <a:chExt cx="953" cy="1229"/>
          </a:xfrm>
        </p:grpSpPr>
        <p:sp>
          <p:nvSpPr>
            <p:cNvPr id="41020" name="Rectangle 4"/>
            <p:cNvSpPr>
              <a:spLocks noChangeArrowheads="1"/>
            </p:cNvSpPr>
            <p:nvPr/>
          </p:nvSpPr>
          <p:spPr bwMode="auto">
            <a:xfrm>
              <a:off x="3061" y="2432"/>
              <a:ext cx="91" cy="182"/>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41021" name="AutoShape 5"/>
            <p:cNvSpPr>
              <a:spLocks noChangeArrowheads="1"/>
            </p:cNvSpPr>
            <p:nvPr/>
          </p:nvSpPr>
          <p:spPr bwMode="auto">
            <a:xfrm flipV="1">
              <a:off x="3016" y="2841"/>
              <a:ext cx="182" cy="181"/>
            </a:xfrm>
            <a:prstGeom prst="triangle">
              <a:avLst>
                <a:gd name="adj" fmla="val 50000"/>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41022" name="Line 6"/>
            <p:cNvSpPr>
              <a:spLocks noChangeShapeType="1"/>
            </p:cNvSpPr>
            <p:nvPr/>
          </p:nvSpPr>
          <p:spPr bwMode="auto">
            <a:xfrm>
              <a:off x="3107" y="2614"/>
              <a:ext cx="0" cy="589"/>
            </a:xfrm>
            <a:prstGeom prst="line">
              <a:avLst/>
            </a:prstGeom>
            <a:noFill/>
            <a:ln w="22225">
              <a:solidFill>
                <a:schemeClr val="tx1"/>
              </a:solidFill>
              <a:round/>
              <a:headEnd/>
              <a:tailEnd/>
            </a:ln>
          </p:spPr>
          <p:txBody>
            <a:bodyPr>
              <a:spAutoFit/>
            </a:bodyPr>
            <a:lstStyle/>
            <a:p>
              <a:endParaRPr lang="zh-CN" altLang="en-US"/>
            </a:p>
          </p:txBody>
        </p:sp>
        <p:sp>
          <p:nvSpPr>
            <p:cNvPr id="41023" name="Line 7"/>
            <p:cNvSpPr>
              <a:spLocks noChangeShapeType="1"/>
            </p:cNvSpPr>
            <p:nvPr/>
          </p:nvSpPr>
          <p:spPr bwMode="auto">
            <a:xfrm>
              <a:off x="3016" y="3203"/>
              <a:ext cx="182" cy="0"/>
            </a:xfrm>
            <a:prstGeom prst="line">
              <a:avLst/>
            </a:prstGeom>
            <a:noFill/>
            <a:ln w="22225">
              <a:solidFill>
                <a:schemeClr val="tx1"/>
              </a:solidFill>
              <a:round/>
              <a:headEnd/>
              <a:tailEnd/>
            </a:ln>
          </p:spPr>
          <p:txBody>
            <a:bodyPr>
              <a:spAutoFit/>
            </a:bodyPr>
            <a:lstStyle/>
            <a:p>
              <a:endParaRPr lang="zh-CN" altLang="en-US"/>
            </a:p>
          </p:txBody>
        </p:sp>
        <p:sp>
          <p:nvSpPr>
            <p:cNvPr id="41024" name="Line 8"/>
            <p:cNvSpPr>
              <a:spLocks noChangeShapeType="1"/>
            </p:cNvSpPr>
            <p:nvPr/>
          </p:nvSpPr>
          <p:spPr bwMode="auto">
            <a:xfrm>
              <a:off x="3016" y="3022"/>
              <a:ext cx="182" cy="0"/>
            </a:xfrm>
            <a:prstGeom prst="line">
              <a:avLst/>
            </a:prstGeom>
            <a:noFill/>
            <a:ln w="22225">
              <a:solidFill>
                <a:schemeClr val="tx1"/>
              </a:solidFill>
              <a:round/>
              <a:headEnd/>
              <a:tailEnd/>
            </a:ln>
          </p:spPr>
          <p:txBody>
            <a:bodyPr>
              <a:spAutoFit/>
            </a:bodyPr>
            <a:lstStyle/>
            <a:p>
              <a:endParaRPr lang="zh-CN" altLang="en-US"/>
            </a:p>
          </p:txBody>
        </p:sp>
        <p:sp>
          <p:nvSpPr>
            <p:cNvPr id="41025" name="Line 9"/>
            <p:cNvSpPr>
              <a:spLocks noChangeShapeType="1"/>
            </p:cNvSpPr>
            <p:nvPr/>
          </p:nvSpPr>
          <p:spPr bwMode="auto">
            <a:xfrm>
              <a:off x="3107" y="2205"/>
              <a:ext cx="0" cy="227"/>
            </a:xfrm>
            <a:prstGeom prst="line">
              <a:avLst/>
            </a:prstGeom>
            <a:noFill/>
            <a:ln w="22225">
              <a:solidFill>
                <a:schemeClr val="tx1"/>
              </a:solidFill>
              <a:round/>
              <a:headEnd/>
              <a:tailEnd/>
            </a:ln>
          </p:spPr>
          <p:txBody>
            <a:bodyPr>
              <a:spAutoFit/>
            </a:bodyPr>
            <a:lstStyle/>
            <a:p>
              <a:endParaRPr lang="zh-CN" altLang="en-US"/>
            </a:p>
          </p:txBody>
        </p:sp>
        <p:sp>
          <p:nvSpPr>
            <p:cNvPr id="41026" name="Line 10"/>
            <p:cNvSpPr>
              <a:spLocks noChangeShapeType="1"/>
            </p:cNvSpPr>
            <p:nvPr/>
          </p:nvSpPr>
          <p:spPr bwMode="auto">
            <a:xfrm>
              <a:off x="3107" y="2704"/>
              <a:ext cx="363" cy="0"/>
            </a:xfrm>
            <a:prstGeom prst="line">
              <a:avLst/>
            </a:prstGeom>
            <a:noFill/>
            <a:ln w="22225">
              <a:solidFill>
                <a:schemeClr val="tx1"/>
              </a:solidFill>
              <a:round/>
              <a:headEnd/>
              <a:tailEnd/>
            </a:ln>
          </p:spPr>
          <p:txBody>
            <a:bodyPr>
              <a:spAutoFit/>
            </a:bodyPr>
            <a:lstStyle/>
            <a:p>
              <a:endParaRPr lang="zh-CN" altLang="en-US"/>
            </a:p>
          </p:txBody>
        </p:sp>
        <p:sp>
          <p:nvSpPr>
            <p:cNvPr id="41027" name="Oval 11"/>
            <p:cNvSpPr>
              <a:spLocks noChangeArrowheads="1"/>
            </p:cNvSpPr>
            <p:nvPr/>
          </p:nvSpPr>
          <p:spPr bwMode="auto">
            <a:xfrm>
              <a:off x="3089" y="2169"/>
              <a:ext cx="45" cy="45"/>
            </a:xfrm>
            <a:prstGeom prst="ellipse">
              <a:avLst/>
            </a:prstGeom>
            <a:solidFill>
              <a:schemeClr val="bg1"/>
            </a:solidFill>
            <a:ln w="22225">
              <a:solidFill>
                <a:schemeClr val="tx1"/>
              </a:solidFill>
              <a:round/>
              <a:headEnd/>
              <a:tailEnd/>
            </a:ln>
          </p:spPr>
          <p:txBody>
            <a:bodyPr wrap="none" anchor="ctr">
              <a:spAutoFit/>
            </a:bodyPr>
            <a:lstStyle/>
            <a:p>
              <a:endParaRPr lang="zh-CN" altLang="en-US"/>
            </a:p>
          </p:txBody>
        </p:sp>
        <p:sp>
          <p:nvSpPr>
            <p:cNvPr id="41028" name="Oval 12"/>
            <p:cNvSpPr>
              <a:spLocks noChangeArrowheads="1"/>
            </p:cNvSpPr>
            <p:nvPr/>
          </p:nvSpPr>
          <p:spPr bwMode="auto">
            <a:xfrm>
              <a:off x="3090" y="2687"/>
              <a:ext cx="45" cy="45"/>
            </a:xfrm>
            <a:prstGeom prst="ellipse">
              <a:avLst/>
            </a:prstGeom>
            <a:solidFill>
              <a:schemeClr val="tx1"/>
            </a:solidFill>
            <a:ln w="22225">
              <a:solidFill>
                <a:schemeClr val="tx1"/>
              </a:solidFill>
              <a:round/>
              <a:headEnd/>
              <a:tailEnd/>
            </a:ln>
          </p:spPr>
          <p:txBody>
            <a:bodyPr wrap="none" anchor="ctr">
              <a:spAutoFit/>
            </a:bodyPr>
            <a:lstStyle/>
            <a:p>
              <a:endParaRPr lang="zh-CN" altLang="en-US"/>
            </a:p>
          </p:txBody>
        </p:sp>
        <p:sp>
          <p:nvSpPr>
            <p:cNvPr id="41029" name="Oval 13"/>
            <p:cNvSpPr>
              <a:spLocks noChangeArrowheads="1"/>
            </p:cNvSpPr>
            <p:nvPr/>
          </p:nvSpPr>
          <p:spPr bwMode="auto">
            <a:xfrm>
              <a:off x="3470" y="2678"/>
              <a:ext cx="45" cy="45"/>
            </a:xfrm>
            <a:prstGeom prst="ellipse">
              <a:avLst/>
            </a:prstGeom>
            <a:solidFill>
              <a:schemeClr val="bg1"/>
            </a:solidFill>
            <a:ln w="22225">
              <a:solidFill>
                <a:schemeClr val="tx1"/>
              </a:solidFill>
              <a:round/>
              <a:headEnd/>
              <a:tailEnd/>
            </a:ln>
          </p:spPr>
          <p:txBody>
            <a:bodyPr wrap="none" anchor="ctr">
              <a:spAutoFit/>
            </a:bodyPr>
            <a:lstStyle/>
            <a:p>
              <a:endParaRPr lang="zh-CN" altLang="en-US"/>
            </a:p>
          </p:txBody>
        </p:sp>
        <p:sp>
          <p:nvSpPr>
            <p:cNvPr id="41030" name="Text Box 14"/>
            <p:cNvSpPr txBox="1">
              <a:spLocks noChangeArrowheads="1"/>
            </p:cNvSpPr>
            <p:nvPr/>
          </p:nvSpPr>
          <p:spPr bwMode="auto">
            <a:xfrm>
              <a:off x="2789" y="2795"/>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D</a:t>
              </a:r>
            </a:p>
          </p:txBody>
        </p:sp>
        <p:sp>
          <p:nvSpPr>
            <p:cNvPr id="41031" name="Line 15"/>
            <p:cNvSpPr>
              <a:spLocks noChangeShapeType="1"/>
            </p:cNvSpPr>
            <p:nvPr/>
          </p:nvSpPr>
          <p:spPr bwMode="auto">
            <a:xfrm>
              <a:off x="3016" y="2296"/>
              <a:ext cx="0" cy="272"/>
            </a:xfrm>
            <a:prstGeom prst="line">
              <a:avLst/>
            </a:prstGeom>
            <a:noFill/>
            <a:ln w="9525">
              <a:solidFill>
                <a:srgbClr val="FF0000"/>
              </a:solidFill>
              <a:round/>
              <a:headEnd/>
              <a:tailEnd type="stealth" w="med" len="lg"/>
            </a:ln>
          </p:spPr>
          <p:txBody>
            <a:bodyPr>
              <a:spAutoFit/>
            </a:bodyPr>
            <a:lstStyle/>
            <a:p>
              <a:endParaRPr lang="zh-CN" altLang="en-US"/>
            </a:p>
          </p:txBody>
        </p:sp>
        <p:sp>
          <p:nvSpPr>
            <p:cNvPr id="41032" name="Text Box 16"/>
            <p:cNvSpPr txBox="1">
              <a:spLocks noChangeArrowheads="1"/>
            </p:cNvSpPr>
            <p:nvPr/>
          </p:nvSpPr>
          <p:spPr bwMode="auto">
            <a:xfrm>
              <a:off x="2789" y="2296"/>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i</a:t>
              </a:r>
              <a:r>
                <a:rPr lang="en-US" altLang="zh-CN" baseline="-25000">
                  <a:solidFill>
                    <a:srgbClr val="000099"/>
                  </a:solidFill>
                </a:rPr>
                <a:t>D</a:t>
              </a:r>
              <a:endParaRPr lang="en-US" altLang="zh-CN">
                <a:solidFill>
                  <a:srgbClr val="000099"/>
                </a:solidFill>
              </a:endParaRPr>
            </a:p>
          </p:txBody>
        </p:sp>
        <p:sp>
          <p:nvSpPr>
            <p:cNvPr id="41033" name="Text Box 17"/>
            <p:cNvSpPr txBox="1">
              <a:spLocks noChangeArrowheads="1"/>
            </p:cNvSpPr>
            <p:nvPr/>
          </p:nvSpPr>
          <p:spPr bwMode="auto">
            <a:xfrm>
              <a:off x="3062" y="2069"/>
              <a:ext cx="453"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V</a:t>
              </a:r>
              <a:r>
                <a:rPr lang="en-US" altLang="zh-CN" baseline="-25000">
                  <a:solidFill>
                    <a:srgbClr val="000099"/>
                  </a:solidFill>
                </a:rPr>
                <a:t>I</a:t>
              </a:r>
              <a:endParaRPr lang="en-US" altLang="zh-CN">
                <a:solidFill>
                  <a:srgbClr val="000099"/>
                </a:solidFill>
              </a:endParaRPr>
            </a:p>
          </p:txBody>
        </p:sp>
        <p:sp>
          <p:nvSpPr>
            <p:cNvPr id="41034" name="Text Box 18"/>
            <p:cNvSpPr txBox="1">
              <a:spLocks noChangeArrowheads="1"/>
            </p:cNvSpPr>
            <p:nvPr/>
          </p:nvSpPr>
          <p:spPr bwMode="auto">
            <a:xfrm>
              <a:off x="3379" y="2795"/>
              <a:ext cx="272" cy="231"/>
            </a:xfrm>
            <a:prstGeom prst="rect">
              <a:avLst/>
            </a:prstGeom>
            <a:noFill/>
            <a:ln w="9525">
              <a:noFill/>
              <a:miter lim="800000"/>
              <a:headEnd/>
              <a:tailEnd/>
            </a:ln>
          </p:spPr>
          <p:txBody>
            <a:bodyPr>
              <a:spAutoFit/>
            </a:bodyPr>
            <a:lstStyle/>
            <a:p>
              <a:pPr>
                <a:spcBef>
                  <a:spcPct val="50000"/>
                </a:spcBef>
              </a:pPr>
              <a:r>
                <a:rPr lang="en-US" altLang="zh-CN"/>
                <a:t>v</a:t>
              </a:r>
              <a:r>
                <a:rPr lang="en-US" altLang="zh-CN" baseline="-25000"/>
                <a:t>D</a:t>
              </a:r>
              <a:endParaRPr lang="en-US" altLang="zh-CN"/>
            </a:p>
          </p:txBody>
        </p:sp>
        <p:sp>
          <p:nvSpPr>
            <p:cNvPr id="41035" name="Text Box 19"/>
            <p:cNvSpPr txBox="1">
              <a:spLocks noChangeArrowheads="1"/>
            </p:cNvSpPr>
            <p:nvPr/>
          </p:nvSpPr>
          <p:spPr bwMode="auto">
            <a:xfrm>
              <a:off x="3515" y="2568"/>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36" name="Text Box 20"/>
            <p:cNvSpPr txBox="1">
              <a:spLocks noChangeArrowheads="1"/>
            </p:cNvSpPr>
            <p:nvPr/>
          </p:nvSpPr>
          <p:spPr bwMode="auto">
            <a:xfrm>
              <a:off x="3515" y="3067"/>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37" name="Text Box 21"/>
            <p:cNvSpPr txBox="1">
              <a:spLocks noChangeArrowheads="1"/>
            </p:cNvSpPr>
            <p:nvPr/>
          </p:nvSpPr>
          <p:spPr bwMode="auto">
            <a:xfrm>
              <a:off x="3107" y="2428"/>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R</a:t>
              </a:r>
            </a:p>
          </p:txBody>
        </p:sp>
      </p:grpSp>
      <p:sp>
        <p:nvSpPr>
          <p:cNvPr id="40966" name="Text Box 66"/>
          <p:cNvSpPr txBox="1">
            <a:spLocks noChangeArrowheads="1"/>
          </p:cNvSpPr>
          <p:nvPr/>
        </p:nvSpPr>
        <p:spPr bwMode="auto">
          <a:xfrm>
            <a:off x="444500" y="2635250"/>
            <a:ext cx="8316913" cy="1477963"/>
          </a:xfrm>
          <a:prstGeom prst="rect">
            <a:avLst/>
          </a:prstGeom>
          <a:noFill/>
          <a:ln w="9525">
            <a:noFill/>
            <a:miter lim="800000"/>
            <a:headEnd/>
            <a:tailEnd/>
          </a:ln>
        </p:spPr>
        <p:txBody>
          <a:bodyPr>
            <a:spAutoFit/>
          </a:bodyPr>
          <a:lstStyle/>
          <a:p>
            <a:pPr>
              <a:lnSpc>
                <a:spcPct val="150000"/>
              </a:lnSpc>
              <a:spcBef>
                <a:spcPct val="50000"/>
              </a:spcBef>
            </a:pPr>
            <a:r>
              <a:rPr lang="zh-CN" altLang="en-US" sz="2000" b="1">
                <a:solidFill>
                  <a:srgbClr val="FF0000"/>
                </a:solidFill>
                <a:latin typeface="楷体_GB2312" pitchFamily="49" charset="-122"/>
                <a:ea typeface="楷体_GB2312" pitchFamily="49" charset="-122"/>
              </a:rPr>
              <a:t>例</a:t>
            </a:r>
            <a:r>
              <a:rPr lang="en-US" altLang="zh-CN" sz="2000" b="1">
                <a:solidFill>
                  <a:srgbClr val="FF0000"/>
                </a:solidFill>
                <a:latin typeface="楷体_GB2312" pitchFamily="49" charset="-122"/>
                <a:ea typeface="楷体_GB2312" pitchFamily="49" charset="-122"/>
              </a:rPr>
              <a:t>:</a:t>
            </a:r>
            <a:r>
              <a:rPr lang="zh-CN" altLang="en-US" sz="2000" b="1">
                <a:solidFill>
                  <a:schemeClr val="tx2"/>
                </a:solidFill>
                <a:latin typeface="楷体_GB2312" pitchFamily="49" charset="-122"/>
                <a:ea typeface="楷体_GB2312" pitchFamily="49" charset="-122"/>
              </a:rPr>
              <a:t>在图所示的低电压稳压电路中，直流电源电压</a:t>
            </a:r>
            <a:r>
              <a:rPr lang="en-US" altLang="zh-CN" sz="2000" b="1">
                <a:solidFill>
                  <a:srgbClr val="FF0000"/>
                </a:solidFill>
                <a:latin typeface="楷体_GB2312" pitchFamily="49" charset="-122"/>
                <a:ea typeface="楷体_GB2312" pitchFamily="49" charset="-122"/>
              </a:rPr>
              <a:t>V</a:t>
            </a:r>
            <a:r>
              <a:rPr lang="en-US" altLang="zh-CN" sz="2000" b="1" baseline="-25000">
                <a:solidFill>
                  <a:srgbClr val="FF0000"/>
                </a:solidFill>
                <a:latin typeface="楷体_GB2312" pitchFamily="49" charset="-122"/>
                <a:ea typeface="楷体_GB2312" pitchFamily="49" charset="-122"/>
              </a:rPr>
              <a:t>I</a:t>
            </a:r>
            <a:r>
              <a:rPr lang="zh-CN" altLang="en-US" sz="2000" b="1">
                <a:solidFill>
                  <a:schemeClr val="tx2"/>
                </a:solidFill>
                <a:latin typeface="楷体_GB2312" pitchFamily="49" charset="-122"/>
                <a:ea typeface="楷体_GB2312" pitchFamily="49" charset="-122"/>
              </a:rPr>
              <a:t>的正常值为</a:t>
            </a:r>
            <a:r>
              <a:rPr lang="en-US" altLang="zh-CN" sz="2000" b="1">
                <a:solidFill>
                  <a:srgbClr val="FF0000"/>
                </a:solidFill>
                <a:latin typeface="楷体_GB2312" pitchFamily="49" charset="-122"/>
                <a:ea typeface="楷体_GB2312" pitchFamily="49" charset="-122"/>
              </a:rPr>
              <a:t>10V</a:t>
            </a:r>
            <a:r>
              <a:rPr lang="zh-CN" altLang="en-US" sz="2000" b="1">
                <a:solidFill>
                  <a:schemeClr val="tx2"/>
                </a:solidFill>
                <a:latin typeface="楷体_GB2312" pitchFamily="49" charset="-122"/>
                <a:ea typeface="楷体_GB2312" pitchFamily="49" charset="-122"/>
              </a:rPr>
              <a:t>，</a:t>
            </a:r>
            <a:r>
              <a:rPr lang="en-US" altLang="zh-CN" sz="2000" b="1">
                <a:solidFill>
                  <a:schemeClr val="tx2"/>
                </a:solidFill>
                <a:latin typeface="楷体_GB2312" pitchFamily="49" charset="-122"/>
                <a:ea typeface="楷体_GB2312" pitchFamily="49" charset="-122"/>
              </a:rPr>
              <a:t>R=10K</a:t>
            </a:r>
            <a:r>
              <a:rPr lang="el-GR" altLang="zh-CN" sz="2000" b="1">
                <a:solidFill>
                  <a:schemeClr val="tx2"/>
                </a:solidFill>
                <a:latin typeface="楷体_GB2312" pitchFamily="49" charset="-122"/>
                <a:ea typeface="楷体_GB2312" pitchFamily="49" charset="-122"/>
                <a:cs typeface="Times New Roman" pitchFamily="18" charset="0"/>
              </a:rPr>
              <a:t>Ω</a:t>
            </a:r>
            <a:r>
              <a:rPr lang="en-US" altLang="zh-CN" sz="2000" b="1">
                <a:solidFill>
                  <a:schemeClr val="tx2"/>
                </a:solidFill>
                <a:latin typeface="楷体_GB2312" pitchFamily="49" charset="-122"/>
                <a:ea typeface="楷体_GB2312" pitchFamily="49" charset="-122"/>
                <a:cs typeface="Times New Roman" pitchFamily="18" charset="0"/>
              </a:rPr>
              <a:t>,</a:t>
            </a:r>
            <a:r>
              <a:rPr lang="zh-CN" altLang="en-US" sz="2000" b="1">
                <a:solidFill>
                  <a:schemeClr val="tx2"/>
                </a:solidFill>
                <a:latin typeface="楷体_GB2312" pitchFamily="49" charset="-122"/>
                <a:ea typeface="楷体_GB2312" pitchFamily="49" charset="-122"/>
                <a:cs typeface="Times New Roman" pitchFamily="18" charset="0"/>
              </a:rPr>
              <a:t>若</a:t>
            </a:r>
            <a:r>
              <a:rPr lang="en-US" altLang="zh-CN" sz="2000" b="1">
                <a:solidFill>
                  <a:srgbClr val="FF0000"/>
                </a:solidFill>
                <a:latin typeface="楷体_GB2312" pitchFamily="49" charset="-122"/>
                <a:ea typeface="楷体_GB2312" pitchFamily="49" charset="-122"/>
                <a:cs typeface="Times New Roman" pitchFamily="18" charset="0"/>
              </a:rPr>
              <a:t>V</a:t>
            </a:r>
            <a:r>
              <a:rPr lang="en-US" altLang="zh-CN" sz="2000" b="1" baseline="-25000">
                <a:solidFill>
                  <a:srgbClr val="FF0000"/>
                </a:solidFill>
                <a:latin typeface="楷体_GB2312" pitchFamily="49" charset="-122"/>
                <a:ea typeface="楷体_GB2312" pitchFamily="49" charset="-122"/>
                <a:cs typeface="Times New Roman" pitchFamily="18" charset="0"/>
              </a:rPr>
              <a:t>I</a:t>
            </a:r>
            <a:r>
              <a:rPr lang="en-US" altLang="zh-CN" sz="2000" b="1">
                <a:solidFill>
                  <a:srgbClr val="FF0000"/>
                </a:solidFill>
                <a:latin typeface="楷体_GB2312" pitchFamily="49" charset="-122"/>
                <a:ea typeface="楷体_GB2312" pitchFamily="49" charset="-122"/>
                <a:cs typeface="Times New Roman" pitchFamily="18" charset="0"/>
              </a:rPr>
              <a:t> </a:t>
            </a:r>
            <a:r>
              <a:rPr lang="zh-CN" altLang="en-US" sz="2000" b="1">
                <a:solidFill>
                  <a:schemeClr val="tx2"/>
                </a:solidFill>
                <a:latin typeface="楷体_GB2312" pitchFamily="49" charset="-122"/>
                <a:ea typeface="楷体_GB2312" pitchFamily="49" charset="-122"/>
                <a:cs typeface="Times New Roman" pitchFamily="18" charset="0"/>
              </a:rPr>
              <a:t>变化</a:t>
            </a:r>
            <a:r>
              <a:rPr lang="en-US" altLang="zh-CN" sz="2000" b="1">
                <a:solidFill>
                  <a:srgbClr val="FF0000"/>
                </a:solidFill>
                <a:latin typeface="楷体_GB2312" pitchFamily="49" charset="-122"/>
                <a:ea typeface="楷体_GB2312" pitchFamily="49" charset="-122"/>
                <a:cs typeface="Times New Roman" pitchFamily="18" charset="0"/>
              </a:rPr>
              <a:t>±1</a:t>
            </a:r>
            <a:r>
              <a:rPr lang="en-US" altLang="zh-CN" sz="2000" b="1">
                <a:solidFill>
                  <a:srgbClr val="FF0000"/>
                </a:solidFill>
                <a:latin typeface="楷体_GB2312" pitchFamily="49" charset="-122"/>
                <a:ea typeface="楷体_GB2312" pitchFamily="49" charset="-122"/>
              </a:rPr>
              <a:t>V</a:t>
            </a:r>
            <a:r>
              <a:rPr lang="zh-CN" altLang="en-US" sz="2000" b="1">
                <a:solidFill>
                  <a:schemeClr val="tx2"/>
                </a:solidFill>
                <a:latin typeface="楷体_GB2312" pitchFamily="49" charset="-122"/>
                <a:ea typeface="楷体_GB2312" pitchFamily="49" charset="-122"/>
              </a:rPr>
              <a:t>时，问相应的硅二极管电压（输出电压）的变化如何？</a:t>
            </a:r>
          </a:p>
        </p:txBody>
      </p:sp>
      <p:sp>
        <p:nvSpPr>
          <p:cNvPr id="259139" name="Text Box 67"/>
          <p:cNvSpPr txBox="1">
            <a:spLocks noChangeArrowheads="1"/>
          </p:cNvSpPr>
          <p:nvPr/>
        </p:nvSpPr>
        <p:spPr bwMode="auto">
          <a:xfrm>
            <a:off x="747713" y="3960813"/>
            <a:ext cx="3529012" cy="1328737"/>
          </a:xfrm>
          <a:prstGeom prst="rect">
            <a:avLst/>
          </a:prstGeom>
          <a:noFill/>
          <a:ln w="9525">
            <a:noFill/>
            <a:miter lim="800000"/>
            <a:headEnd/>
            <a:tailEnd/>
          </a:ln>
        </p:spPr>
        <p:txBody>
          <a:bodyPr>
            <a:spAutoFit/>
          </a:bodyPr>
          <a:lstStyle/>
          <a:p>
            <a:pPr>
              <a:spcBef>
                <a:spcPct val="50000"/>
              </a:spcBef>
            </a:pPr>
            <a:r>
              <a:rPr lang="zh-CN" altLang="en-US" b="1">
                <a:latin typeface="楷体_GB2312" pitchFamily="49" charset="-122"/>
                <a:ea typeface="楷体_GB2312" pitchFamily="49" charset="-122"/>
              </a:rPr>
              <a:t>解</a:t>
            </a:r>
            <a:r>
              <a:rPr lang="zh-CN" altLang="en-US" b="1">
                <a:latin typeface="楷体_GB2312" pitchFamily="49" charset="-122"/>
                <a:ea typeface="楷体_GB2312" pitchFamily="49" charset="-122"/>
                <a:sym typeface="Wingdings" pitchFamily="2" charset="2"/>
              </a:rPr>
              <a:t>：</a:t>
            </a:r>
            <a:r>
              <a:rPr lang="zh-CN" altLang="zh-CN" b="1">
                <a:latin typeface="楷体_GB2312" pitchFamily="49" charset="-122"/>
                <a:ea typeface="楷体_GB2312" pitchFamily="49" charset="-122"/>
                <a:sym typeface="Wingdings" pitchFamily="2" charset="2"/>
              </a:rPr>
              <a:t>①当</a:t>
            </a:r>
            <a:r>
              <a:rPr lang="zh-CN" altLang="en-US" b="1">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V</a:t>
            </a:r>
            <a:r>
              <a:rPr lang="en-US" altLang="zh-CN" sz="1600" b="1" baseline="-25000">
                <a:solidFill>
                  <a:srgbClr val="FF0000"/>
                </a:solidFill>
                <a:latin typeface="楷体_GB2312" pitchFamily="49" charset="-122"/>
                <a:ea typeface="楷体_GB2312" pitchFamily="49" charset="-122"/>
              </a:rPr>
              <a:t>I</a:t>
            </a:r>
            <a:r>
              <a:rPr lang="zh-CN" altLang="en-US" b="1">
                <a:solidFill>
                  <a:schemeClr val="tx2"/>
                </a:solidFill>
                <a:latin typeface="楷体_GB2312" pitchFamily="49" charset="-122"/>
                <a:ea typeface="楷体_GB2312" pitchFamily="49" charset="-122"/>
              </a:rPr>
              <a:t>的正常值为</a:t>
            </a:r>
            <a:r>
              <a:rPr lang="en-US" altLang="zh-CN" b="1">
                <a:solidFill>
                  <a:srgbClr val="FF0000"/>
                </a:solidFill>
                <a:latin typeface="楷体_GB2312" pitchFamily="49" charset="-122"/>
                <a:ea typeface="楷体_GB2312" pitchFamily="49" charset="-122"/>
              </a:rPr>
              <a:t>10V</a:t>
            </a:r>
            <a:r>
              <a:rPr lang="zh-CN" altLang="en-US" b="1">
                <a:solidFill>
                  <a:schemeClr val="tx2"/>
                </a:solidFill>
                <a:latin typeface="楷体_GB2312" pitchFamily="49" charset="-122"/>
                <a:ea typeface="楷体_GB2312" pitchFamily="49" charset="-122"/>
              </a:rPr>
              <a:t>，利用恒压降模型，</a:t>
            </a:r>
            <a:r>
              <a:rPr lang="en-US" altLang="zh-CN" b="1">
                <a:solidFill>
                  <a:schemeClr val="tx2"/>
                </a:solidFill>
                <a:latin typeface="楷体_GB2312" pitchFamily="49" charset="-122"/>
                <a:ea typeface="楷体_GB2312" pitchFamily="49" charset="-122"/>
              </a:rPr>
              <a:t>V</a:t>
            </a:r>
            <a:r>
              <a:rPr lang="en-US" altLang="zh-CN" b="1" baseline="-25000">
                <a:solidFill>
                  <a:schemeClr val="tx2"/>
                </a:solidFill>
                <a:latin typeface="楷体_GB2312" pitchFamily="49" charset="-122"/>
                <a:ea typeface="楷体_GB2312" pitchFamily="49" charset="-122"/>
              </a:rPr>
              <a:t>D</a:t>
            </a:r>
            <a:r>
              <a:rPr lang="en-US" altLang="zh-CN" b="1">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0.7V  </a:t>
            </a:r>
            <a:r>
              <a:rPr lang="zh-CN" altLang="en-US" b="1">
                <a:solidFill>
                  <a:schemeClr val="tx2"/>
                </a:solidFill>
                <a:latin typeface="楷体_GB2312" pitchFamily="49" charset="-122"/>
                <a:ea typeface="楷体_GB2312" pitchFamily="49" charset="-122"/>
              </a:rPr>
              <a:t>。可得</a:t>
            </a:r>
            <a:r>
              <a:rPr lang="en-US" altLang="zh-CN" b="1">
                <a:solidFill>
                  <a:schemeClr val="tx2"/>
                </a:solidFill>
                <a:latin typeface="楷体_GB2312" pitchFamily="49" charset="-122"/>
                <a:ea typeface="楷体_GB2312" pitchFamily="49" charset="-122"/>
              </a:rPr>
              <a:t>Q</a:t>
            </a:r>
            <a:r>
              <a:rPr lang="zh-CN" altLang="en-US" b="1">
                <a:solidFill>
                  <a:schemeClr val="tx2"/>
                </a:solidFill>
                <a:latin typeface="楷体_GB2312" pitchFamily="49" charset="-122"/>
                <a:ea typeface="楷体_GB2312" pitchFamily="49" charset="-122"/>
              </a:rPr>
              <a:t>点上的电流为</a:t>
            </a:r>
            <a:r>
              <a:rPr lang="en-US" altLang="zh-CN" b="1">
                <a:solidFill>
                  <a:schemeClr val="tx2"/>
                </a:solidFill>
                <a:latin typeface="楷体_GB2312" pitchFamily="49" charset="-122"/>
                <a:ea typeface="楷体_GB2312" pitchFamily="49" charset="-122"/>
              </a:rPr>
              <a:t>:</a:t>
            </a:r>
          </a:p>
          <a:p>
            <a:pPr>
              <a:spcBef>
                <a:spcPct val="50000"/>
              </a:spcBef>
            </a:pPr>
            <a:endParaRPr lang="en-US" altLang="zh-CN" b="1">
              <a:solidFill>
                <a:schemeClr val="tx2"/>
              </a:solidFill>
              <a:latin typeface="楷体_GB2312" pitchFamily="49" charset="-122"/>
              <a:ea typeface="楷体_GB2312" pitchFamily="49" charset="-122"/>
            </a:endParaRPr>
          </a:p>
        </p:txBody>
      </p:sp>
      <p:graphicFrame>
        <p:nvGraphicFramePr>
          <p:cNvPr id="259140" name="Object 2"/>
          <p:cNvGraphicFramePr>
            <a:graphicFrameLocks noGrp="1" noChangeAspect="1"/>
          </p:cNvGraphicFramePr>
          <p:nvPr>
            <p:ph sz="half" idx="1"/>
          </p:nvPr>
        </p:nvGraphicFramePr>
        <p:xfrm>
          <a:off x="841375" y="4870450"/>
          <a:ext cx="3046413" cy="622300"/>
        </p:xfrm>
        <a:graphic>
          <a:graphicData uri="http://schemas.openxmlformats.org/presentationml/2006/ole">
            <p:oleObj spid="_x0000_s371714" name="Equation" r:id="rId5" imgW="1651000" imgH="393700" progId="Equation.DSMT4">
              <p:embed/>
            </p:oleObj>
          </a:graphicData>
        </a:graphic>
      </p:graphicFrame>
      <p:graphicFrame>
        <p:nvGraphicFramePr>
          <p:cNvPr id="259141" name="Object 3"/>
          <p:cNvGraphicFramePr>
            <a:graphicFrameLocks noGrp="1" noChangeAspect="1"/>
          </p:cNvGraphicFramePr>
          <p:nvPr>
            <p:ph sz="quarter" idx="2"/>
          </p:nvPr>
        </p:nvGraphicFramePr>
        <p:xfrm>
          <a:off x="881063" y="6021388"/>
          <a:ext cx="3328987" cy="701675"/>
        </p:xfrm>
        <a:graphic>
          <a:graphicData uri="http://schemas.openxmlformats.org/presentationml/2006/ole">
            <p:oleObj spid="_x0000_s371715" name="Equation" r:id="rId6" imgW="1548728" imgH="431613" progId="Equation.DSMT4">
              <p:embed/>
            </p:oleObj>
          </a:graphicData>
        </a:graphic>
      </p:graphicFrame>
      <p:sp>
        <p:nvSpPr>
          <p:cNvPr id="259142" name="Text Box 70"/>
          <p:cNvSpPr txBox="1">
            <a:spLocks noChangeArrowheads="1"/>
          </p:cNvSpPr>
          <p:nvPr/>
        </p:nvSpPr>
        <p:spPr bwMode="auto">
          <a:xfrm>
            <a:off x="722313" y="5465763"/>
            <a:ext cx="3600450" cy="366712"/>
          </a:xfrm>
          <a:prstGeom prst="rect">
            <a:avLst/>
          </a:prstGeom>
          <a:noFill/>
          <a:ln w="9525">
            <a:noFill/>
            <a:miter lim="800000"/>
            <a:headEnd/>
            <a:tailEnd/>
          </a:ln>
        </p:spPr>
        <p:txBody>
          <a:bodyPr>
            <a:spAutoFit/>
          </a:bodyPr>
          <a:lstStyle/>
          <a:p>
            <a:pPr>
              <a:spcBef>
                <a:spcPct val="50000"/>
              </a:spcBef>
            </a:pPr>
            <a:r>
              <a:rPr lang="en-US" altLang="zh-CN" b="1">
                <a:latin typeface="楷体_GB2312" pitchFamily="49" charset="-122"/>
                <a:ea typeface="楷体_GB2312" pitchFamily="49" charset="-122"/>
              </a:rPr>
              <a:t>②</a:t>
            </a:r>
            <a:r>
              <a:rPr lang="zh-CN" altLang="en-US" sz="1600" b="1">
                <a:latin typeface="楷体_GB2312" pitchFamily="49" charset="-122"/>
                <a:ea typeface="楷体_GB2312" pitchFamily="49" charset="-122"/>
              </a:rPr>
              <a:t>在此</a:t>
            </a:r>
            <a:r>
              <a:rPr lang="en-US" altLang="zh-CN" sz="1600" b="1">
                <a:latin typeface="楷体_GB2312" pitchFamily="49" charset="-122"/>
                <a:ea typeface="楷体_GB2312" pitchFamily="49" charset="-122"/>
              </a:rPr>
              <a:t>Q</a:t>
            </a:r>
            <a:r>
              <a:rPr lang="zh-CN" altLang="en-US" sz="1600" b="1">
                <a:latin typeface="楷体_GB2312" pitchFamily="49" charset="-122"/>
                <a:ea typeface="楷体_GB2312" pitchFamily="49" charset="-122"/>
              </a:rPr>
              <a:t>点上，二极管的微变电阻为</a:t>
            </a:r>
          </a:p>
        </p:txBody>
      </p:sp>
      <p:sp>
        <p:nvSpPr>
          <p:cNvPr id="259143" name="Text Box 71"/>
          <p:cNvSpPr txBox="1">
            <a:spLocks noChangeArrowheads="1"/>
          </p:cNvSpPr>
          <p:nvPr/>
        </p:nvSpPr>
        <p:spPr bwMode="auto">
          <a:xfrm>
            <a:off x="4637088" y="3887788"/>
            <a:ext cx="3887787" cy="915987"/>
          </a:xfrm>
          <a:prstGeom prst="rect">
            <a:avLst/>
          </a:prstGeom>
          <a:noFill/>
          <a:ln w="9525">
            <a:noFill/>
            <a:miter lim="800000"/>
            <a:headEnd/>
            <a:tailEnd/>
          </a:ln>
        </p:spPr>
        <p:txBody>
          <a:bodyPr>
            <a:spAutoFit/>
          </a:bodyPr>
          <a:lstStyle/>
          <a:p>
            <a:pPr>
              <a:spcBef>
                <a:spcPct val="50000"/>
              </a:spcBef>
            </a:pPr>
            <a:r>
              <a:rPr lang="en-US" altLang="zh-CN" b="1">
                <a:latin typeface="楷体_GB2312" pitchFamily="49" charset="-122"/>
                <a:ea typeface="楷体_GB2312" pitchFamily="49" charset="-122"/>
              </a:rPr>
              <a:t>③</a:t>
            </a:r>
            <a:r>
              <a:rPr lang="en-US" altLang="zh-CN" b="1">
                <a:solidFill>
                  <a:schemeClr val="tx2"/>
                </a:solidFill>
                <a:latin typeface="楷体_GB2312" pitchFamily="49" charset="-122"/>
                <a:ea typeface="楷体_GB2312" pitchFamily="49" charset="-122"/>
              </a:rPr>
              <a:t>V</a:t>
            </a:r>
            <a:r>
              <a:rPr lang="en-US" altLang="zh-CN" b="1" baseline="-25000">
                <a:solidFill>
                  <a:schemeClr val="tx2"/>
                </a:solidFill>
                <a:latin typeface="楷体_GB2312" pitchFamily="49" charset="-122"/>
                <a:ea typeface="楷体_GB2312" pitchFamily="49" charset="-122"/>
              </a:rPr>
              <a:t>I</a:t>
            </a:r>
            <a:r>
              <a:rPr lang="zh-CN" altLang="en-US" b="1">
                <a:solidFill>
                  <a:schemeClr val="tx2"/>
                </a:solidFill>
                <a:latin typeface="楷体_GB2312" pitchFamily="49" charset="-122"/>
                <a:ea typeface="楷体_GB2312" pitchFamily="49" charset="-122"/>
              </a:rPr>
              <a:t>有</a:t>
            </a:r>
            <a:r>
              <a:rPr lang="en-US" altLang="zh-CN" b="1">
                <a:solidFill>
                  <a:schemeClr val="tx2"/>
                </a:solidFill>
                <a:latin typeface="楷体_GB2312" pitchFamily="49" charset="-122"/>
                <a:ea typeface="楷体_GB2312" pitchFamily="49" charset="-122"/>
                <a:cs typeface="Times New Roman" pitchFamily="18" charset="0"/>
              </a:rPr>
              <a:t>±1V</a:t>
            </a:r>
            <a:r>
              <a:rPr lang="zh-CN" altLang="en-US" b="1">
                <a:solidFill>
                  <a:schemeClr val="tx2"/>
                </a:solidFill>
                <a:latin typeface="楷体_GB2312" pitchFamily="49" charset="-122"/>
                <a:ea typeface="楷体_GB2312" pitchFamily="49" charset="-122"/>
                <a:cs typeface="Times New Roman" pitchFamily="18" charset="0"/>
              </a:rPr>
              <a:t>的波动，可视为一峰</a:t>
            </a:r>
            <a:r>
              <a:rPr lang="en-US" altLang="zh-CN" b="1">
                <a:solidFill>
                  <a:schemeClr val="tx2"/>
                </a:solidFill>
                <a:latin typeface="楷体_GB2312" pitchFamily="49" charset="-122"/>
                <a:ea typeface="楷体_GB2312" pitchFamily="49" charset="-122"/>
                <a:cs typeface="Times New Roman" pitchFamily="18" charset="0"/>
              </a:rPr>
              <a:t>-</a:t>
            </a:r>
            <a:r>
              <a:rPr lang="zh-CN" altLang="en-US" b="1">
                <a:solidFill>
                  <a:schemeClr val="tx2"/>
                </a:solidFill>
                <a:latin typeface="楷体_GB2312" pitchFamily="49" charset="-122"/>
                <a:ea typeface="楷体_GB2312" pitchFamily="49" charset="-122"/>
                <a:cs typeface="Times New Roman" pitchFamily="18" charset="0"/>
              </a:rPr>
              <a:t>峰值为</a:t>
            </a:r>
            <a:r>
              <a:rPr lang="en-US" altLang="zh-CN" b="1">
                <a:solidFill>
                  <a:schemeClr val="tx2"/>
                </a:solidFill>
                <a:latin typeface="楷体_GB2312" pitchFamily="49" charset="-122"/>
                <a:ea typeface="楷体_GB2312" pitchFamily="49" charset="-122"/>
                <a:cs typeface="Times New Roman" pitchFamily="18" charset="0"/>
              </a:rPr>
              <a:t>2V</a:t>
            </a:r>
            <a:r>
              <a:rPr lang="zh-CN" altLang="en-US" b="1">
                <a:solidFill>
                  <a:schemeClr val="tx2"/>
                </a:solidFill>
                <a:latin typeface="楷体_GB2312" pitchFamily="49" charset="-122"/>
                <a:ea typeface="楷体_GB2312" pitchFamily="49" charset="-122"/>
                <a:cs typeface="Times New Roman" pitchFamily="18" charset="0"/>
              </a:rPr>
              <a:t>的交流信号作用于由</a:t>
            </a:r>
            <a:r>
              <a:rPr lang="en-US" altLang="zh-CN" b="1">
                <a:latin typeface="楷体_GB2312" pitchFamily="49" charset="-122"/>
                <a:ea typeface="楷体_GB2312" pitchFamily="49" charset="-122"/>
                <a:cs typeface="Times New Roman" pitchFamily="18" charset="0"/>
              </a:rPr>
              <a:t>R</a:t>
            </a:r>
            <a:r>
              <a:rPr lang="zh-CN" altLang="en-US" b="1">
                <a:latin typeface="楷体_GB2312" pitchFamily="49" charset="-122"/>
                <a:ea typeface="楷体_GB2312" pitchFamily="49" charset="-122"/>
                <a:cs typeface="Times New Roman" pitchFamily="18" charset="0"/>
              </a:rPr>
              <a:t>和</a:t>
            </a:r>
            <a:r>
              <a:rPr lang="en-US" altLang="zh-CN" b="1">
                <a:latin typeface="楷体_GB2312" pitchFamily="49" charset="-122"/>
                <a:ea typeface="楷体_GB2312" pitchFamily="49" charset="-122"/>
                <a:cs typeface="Times New Roman" pitchFamily="18" charset="0"/>
              </a:rPr>
              <a:t>r</a:t>
            </a:r>
            <a:r>
              <a:rPr lang="en-US" altLang="zh-CN" b="1" baseline="-25000">
                <a:latin typeface="楷体_GB2312" pitchFamily="49" charset="-122"/>
                <a:ea typeface="楷体_GB2312" pitchFamily="49" charset="-122"/>
                <a:cs typeface="Times New Roman" pitchFamily="18" charset="0"/>
              </a:rPr>
              <a:t>D</a:t>
            </a:r>
            <a:r>
              <a:rPr lang="zh-CN" altLang="en-US" b="1">
                <a:latin typeface="楷体_GB2312" pitchFamily="49" charset="-122"/>
                <a:ea typeface="楷体_GB2312" pitchFamily="49" charset="-122"/>
                <a:cs typeface="Times New Roman" pitchFamily="18" charset="0"/>
              </a:rPr>
              <a:t>组成的分压器上</a:t>
            </a:r>
          </a:p>
        </p:txBody>
      </p:sp>
      <p:graphicFrame>
        <p:nvGraphicFramePr>
          <p:cNvPr id="259144" name="Object 4"/>
          <p:cNvGraphicFramePr>
            <a:graphicFrameLocks noGrp="1" noChangeAspect="1"/>
          </p:cNvGraphicFramePr>
          <p:nvPr>
            <p:ph sz="quarter" idx="3"/>
          </p:nvPr>
        </p:nvGraphicFramePr>
        <p:xfrm>
          <a:off x="4572000" y="4699000"/>
          <a:ext cx="4264025" cy="1262063"/>
        </p:xfrm>
        <a:graphic>
          <a:graphicData uri="http://schemas.openxmlformats.org/presentationml/2006/ole">
            <p:oleObj spid="_x0000_s371716" name="Equation" r:id="rId7" imgW="1866900" imgH="838200" progId="Equation.DSMT4">
              <p:embed/>
            </p:oleObj>
          </a:graphicData>
        </a:graphic>
      </p:graphicFrame>
      <p:sp>
        <p:nvSpPr>
          <p:cNvPr id="259145" name="Text Box 73"/>
          <p:cNvSpPr txBox="1">
            <a:spLocks noChangeArrowheads="1"/>
          </p:cNvSpPr>
          <p:nvPr/>
        </p:nvSpPr>
        <p:spPr bwMode="auto">
          <a:xfrm>
            <a:off x="4452938" y="6180138"/>
            <a:ext cx="4611687" cy="400050"/>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latin typeface="楷体_GB2312" pitchFamily="49" charset="-122"/>
                <a:ea typeface="楷体_GB2312" pitchFamily="49" charset="-122"/>
              </a:rPr>
              <a:t>二极管电压</a:t>
            </a:r>
            <a:r>
              <a:rPr lang="en-US" altLang="zh-CN" sz="2000" b="1">
                <a:solidFill>
                  <a:srgbClr val="FF0000"/>
                </a:solidFill>
                <a:latin typeface="楷体_GB2312" pitchFamily="49" charset="-122"/>
                <a:ea typeface="楷体_GB2312" pitchFamily="49" charset="-122"/>
              </a:rPr>
              <a:t>v</a:t>
            </a:r>
            <a:r>
              <a:rPr lang="en-US" altLang="zh-CN" sz="2000" b="1" baseline="-25000">
                <a:solidFill>
                  <a:srgbClr val="FF0000"/>
                </a:solidFill>
                <a:latin typeface="楷体_GB2312" pitchFamily="49" charset="-122"/>
                <a:ea typeface="楷体_GB2312" pitchFamily="49" charset="-122"/>
              </a:rPr>
              <a:t>d</a:t>
            </a:r>
            <a:r>
              <a:rPr lang="zh-CN" altLang="en-US" sz="2000" b="1">
                <a:solidFill>
                  <a:srgbClr val="FF0000"/>
                </a:solidFill>
                <a:latin typeface="楷体_GB2312" pitchFamily="49" charset="-122"/>
                <a:ea typeface="楷体_GB2312" pitchFamily="49" charset="-122"/>
              </a:rPr>
              <a:t>的变化范围为</a:t>
            </a:r>
            <a:r>
              <a:rPr lang="en-US" altLang="zh-CN" sz="2000" b="1">
                <a:solidFill>
                  <a:srgbClr val="FF0000"/>
                </a:solidFill>
                <a:latin typeface="楷体_GB2312" pitchFamily="49" charset="-122"/>
                <a:ea typeface="楷体_GB2312" pitchFamily="49" charset="-122"/>
                <a:cs typeface="Times New Roman" pitchFamily="18" charset="0"/>
              </a:rPr>
              <a:t>±2.79mV</a:t>
            </a:r>
            <a:r>
              <a:rPr lang="zh-CN" altLang="en-US" sz="2000" b="1">
                <a:solidFill>
                  <a:srgbClr val="FF0000"/>
                </a:solidFill>
                <a:latin typeface="楷体_GB2312" pitchFamily="49" charset="-122"/>
                <a:ea typeface="楷体_GB2312" pitchFamily="49" charset="-122"/>
                <a:cs typeface="Times New Roman" pitchFamily="18" charset="0"/>
              </a:rPr>
              <a:t>。</a:t>
            </a:r>
          </a:p>
        </p:txBody>
      </p:sp>
      <p:grpSp>
        <p:nvGrpSpPr>
          <p:cNvPr id="3" name="组合 76"/>
          <p:cNvGrpSpPr>
            <a:grpSpLocks/>
          </p:cNvGrpSpPr>
          <p:nvPr/>
        </p:nvGrpSpPr>
        <p:grpSpPr bwMode="auto">
          <a:xfrm>
            <a:off x="5076825" y="722313"/>
            <a:ext cx="3095625" cy="1366837"/>
            <a:chOff x="5076825" y="722313"/>
            <a:chExt cx="3095625" cy="1366837"/>
          </a:xfrm>
        </p:grpSpPr>
        <p:grpSp>
          <p:nvGrpSpPr>
            <p:cNvPr id="4" name="Group 48"/>
            <p:cNvGrpSpPr>
              <a:grpSpLocks/>
            </p:cNvGrpSpPr>
            <p:nvPr/>
          </p:nvGrpSpPr>
          <p:grpSpPr bwMode="auto">
            <a:xfrm>
              <a:off x="5076825" y="722313"/>
              <a:ext cx="3095625" cy="1366837"/>
              <a:chOff x="3107" y="890"/>
              <a:chExt cx="1950" cy="861"/>
            </a:xfrm>
          </p:grpSpPr>
          <p:sp>
            <p:nvSpPr>
              <p:cNvPr id="41003" name="Freeform 49"/>
              <p:cNvSpPr>
                <a:spLocks/>
              </p:cNvSpPr>
              <p:nvPr/>
            </p:nvSpPr>
            <p:spPr bwMode="auto">
              <a:xfrm>
                <a:off x="3606" y="935"/>
                <a:ext cx="953" cy="816"/>
              </a:xfrm>
              <a:custGeom>
                <a:avLst/>
                <a:gdLst>
                  <a:gd name="T0" fmla="*/ 0 w 953"/>
                  <a:gd name="T1" fmla="*/ 544 h 816"/>
                  <a:gd name="T2" fmla="*/ 0 w 953"/>
                  <a:gd name="T3" fmla="*/ 0 h 816"/>
                  <a:gd name="T4" fmla="*/ 953 w 953"/>
                  <a:gd name="T5" fmla="*/ 0 h 816"/>
                  <a:gd name="T6" fmla="*/ 953 w 953"/>
                  <a:gd name="T7" fmla="*/ 816 h 816"/>
                  <a:gd name="T8" fmla="*/ 0 w 953"/>
                  <a:gd name="T9" fmla="*/ 816 h 816"/>
                  <a:gd name="T10" fmla="*/ 0 w 953"/>
                  <a:gd name="T11" fmla="*/ 544 h 816"/>
                  <a:gd name="T12" fmla="*/ 0 60000 65536"/>
                  <a:gd name="T13" fmla="*/ 0 60000 65536"/>
                  <a:gd name="T14" fmla="*/ 0 60000 65536"/>
                  <a:gd name="T15" fmla="*/ 0 60000 65536"/>
                  <a:gd name="T16" fmla="*/ 0 60000 65536"/>
                  <a:gd name="T17" fmla="*/ 0 60000 65536"/>
                  <a:gd name="T18" fmla="*/ 0 w 953"/>
                  <a:gd name="T19" fmla="*/ 0 h 816"/>
                  <a:gd name="T20" fmla="*/ 953 w 953"/>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953" h="816">
                    <a:moveTo>
                      <a:pt x="0" y="544"/>
                    </a:moveTo>
                    <a:lnTo>
                      <a:pt x="0" y="0"/>
                    </a:lnTo>
                    <a:lnTo>
                      <a:pt x="953" y="0"/>
                    </a:lnTo>
                    <a:lnTo>
                      <a:pt x="953" y="816"/>
                    </a:lnTo>
                    <a:lnTo>
                      <a:pt x="0" y="816"/>
                    </a:lnTo>
                    <a:lnTo>
                      <a:pt x="0" y="544"/>
                    </a:lnTo>
                    <a:close/>
                  </a:path>
                </a:pathLst>
              </a:custGeom>
              <a:solidFill>
                <a:schemeClr val="bg1"/>
              </a:solidFill>
              <a:ln w="22225">
                <a:solidFill>
                  <a:schemeClr val="tx1"/>
                </a:solidFill>
                <a:round/>
                <a:headEnd/>
                <a:tailEnd/>
              </a:ln>
            </p:spPr>
            <p:txBody>
              <a:bodyPr>
                <a:spAutoFit/>
              </a:bodyPr>
              <a:lstStyle/>
              <a:p>
                <a:endParaRPr lang="zh-CN" altLang="en-US"/>
              </a:p>
            </p:txBody>
          </p:sp>
          <p:sp>
            <p:nvSpPr>
              <p:cNvPr id="41004" name="Oval 50"/>
              <p:cNvSpPr>
                <a:spLocks noChangeArrowheads="1"/>
              </p:cNvSpPr>
              <p:nvPr/>
            </p:nvSpPr>
            <p:spPr bwMode="auto">
              <a:xfrm>
                <a:off x="3470" y="1071"/>
                <a:ext cx="272" cy="272"/>
              </a:xfrm>
              <a:prstGeom prst="ellipse">
                <a:avLst/>
              </a:prstGeom>
              <a:solidFill>
                <a:srgbClr val="FFCC99"/>
              </a:solidFill>
              <a:ln w="22225">
                <a:solidFill>
                  <a:schemeClr val="tx1"/>
                </a:solidFill>
                <a:round/>
                <a:headEnd/>
                <a:tailEnd/>
              </a:ln>
            </p:spPr>
            <p:txBody>
              <a:bodyPr wrap="none" anchor="ctr">
                <a:spAutoFit/>
              </a:bodyPr>
              <a:lstStyle/>
              <a:p>
                <a:endParaRPr lang="zh-CN" altLang="en-US"/>
              </a:p>
            </p:txBody>
          </p:sp>
          <p:sp>
            <p:nvSpPr>
              <p:cNvPr id="41005" name="Rectangle 51"/>
              <p:cNvSpPr>
                <a:spLocks noChangeArrowheads="1"/>
              </p:cNvSpPr>
              <p:nvPr/>
            </p:nvSpPr>
            <p:spPr bwMode="auto">
              <a:xfrm rot="-5400000">
                <a:off x="3968" y="845"/>
                <a:ext cx="91" cy="182"/>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41006" name="Line 52"/>
              <p:cNvSpPr>
                <a:spLocks noChangeShapeType="1"/>
              </p:cNvSpPr>
              <p:nvPr/>
            </p:nvSpPr>
            <p:spPr bwMode="auto">
              <a:xfrm rot="16200000" flipH="1">
                <a:off x="4195" y="890"/>
                <a:ext cx="0" cy="272"/>
              </a:xfrm>
              <a:prstGeom prst="line">
                <a:avLst/>
              </a:prstGeom>
              <a:noFill/>
              <a:ln w="9525">
                <a:solidFill>
                  <a:srgbClr val="FF0000"/>
                </a:solidFill>
                <a:round/>
                <a:headEnd/>
                <a:tailEnd type="stealth" w="med" len="lg"/>
              </a:ln>
            </p:spPr>
            <p:txBody>
              <a:bodyPr>
                <a:spAutoFit/>
              </a:bodyPr>
              <a:lstStyle/>
              <a:p>
                <a:endParaRPr lang="zh-CN" altLang="en-US"/>
              </a:p>
            </p:txBody>
          </p:sp>
          <p:sp>
            <p:nvSpPr>
              <p:cNvPr id="41007" name="Text Box 53"/>
              <p:cNvSpPr txBox="1">
                <a:spLocks noChangeArrowheads="1"/>
              </p:cNvSpPr>
              <p:nvPr/>
            </p:nvSpPr>
            <p:spPr bwMode="auto">
              <a:xfrm>
                <a:off x="4059" y="1022"/>
                <a:ext cx="499" cy="231"/>
              </a:xfrm>
              <a:prstGeom prst="rect">
                <a:avLst/>
              </a:prstGeom>
              <a:noFill/>
              <a:ln w="9525">
                <a:noFill/>
                <a:miter lim="800000"/>
                <a:headEnd/>
                <a:tailEnd/>
              </a:ln>
            </p:spPr>
            <p:txBody>
              <a:bodyPr>
                <a:spAutoFit/>
              </a:bodyPr>
              <a:lstStyle/>
              <a:p>
                <a:pPr>
                  <a:spcBef>
                    <a:spcPct val="50000"/>
                  </a:spcBef>
                </a:pPr>
                <a:r>
                  <a:rPr lang="el-GR" altLang="zh-CN">
                    <a:solidFill>
                      <a:srgbClr val="000099"/>
                    </a:solidFill>
                    <a:cs typeface="Times New Roman" pitchFamily="18" charset="0"/>
                  </a:rPr>
                  <a:t>Δ</a:t>
                </a:r>
                <a:r>
                  <a:rPr lang="en-US" altLang="zh-CN">
                    <a:solidFill>
                      <a:srgbClr val="000099"/>
                    </a:solidFill>
                  </a:rPr>
                  <a:t>i</a:t>
                </a:r>
                <a:r>
                  <a:rPr lang="en-US" altLang="zh-CN" baseline="-25000">
                    <a:solidFill>
                      <a:srgbClr val="000099"/>
                    </a:solidFill>
                  </a:rPr>
                  <a:t>D</a:t>
                </a:r>
                <a:endParaRPr lang="en-US" altLang="zh-CN">
                  <a:solidFill>
                    <a:srgbClr val="000099"/>
                  </a:solidFill>
                </a:endParaRPr>
              </a:p>
            </p:txBody>
          </p:sp>
          <p:sp>
            <p:nvSpPr>
              <p:cNvPr id="41008" name="Text Box 54"/>
              <p:cNvSpPr txBox="1">
                <a:spLocks noChangeArrowheads="1"/>
              </p:cNvSpPr>
              <p:nvPr/>
            </p:nvSpPr>
            <p:spPr bwMode="auto">
              <a:xfrm>
                <a:off x="3878" y="981"/>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R</a:t>
                </a:r>
              </a:p>
            </p:txBody>
          </p:sp>
          <p:sp>
            <p:nvSpPr>
              <p:cNvPr id="41009" name="Line 55"/>
              <p:cNvSpPr>
                <a:spLocks noChangeShapeType="1"/>
              </p:cNvSpPr>
              <p:nvPr/>
            </p:nvSpPr>
            <p:spPr bwMode="auto">
              <a:xfrm>
                <a:off x="3606" y="1071"/>
                <a:ext cx="0" cy="272"/>
              </a:xfrm>
              <a:prstGeom prst="line">
                <a:avLst/>
              </a:prstGeom>
              <a:noFill/>
              <a:ln w="22225">
                <a:solidFill>
                  <a:schemeClr val="tx1"/>
                </a:solidFill>
                <a:round/>
                <a:headEnd/>
                <a:tailEnd/>
              </a:ln>
            </p:spPr>
            <p:txBody>
              <a:bodyPr>
                <a:spAutoFit/>
              </a:bodyPr>
              <a:lstStyle/>
              <a:p>
                <a:endParaRPr lang="zh-CN" altLang="en-US"/>
              </a:p>
            </p:txBody>
          </p:sp>
          <p:sp>
            <p:nvSpPr>
              <p:cNvPr id="41010" name="Rectangle 56"/>
              <p:cNvSpPr>
                <a:spLocks noChangeArrowheads="1"/>
              </p:cNvSpPr>
              <p:nvPr/>
            </p:nvSpPr>
            <p:spPr bwMode="auto">
              <a:xfrm rot="10800000">
                <a:off x="4513" y="1253"/>
                <a:ext cx="91" cy="182"/>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grpSp>
            <p:nvGrpSpPr>
              <p:cNvPr id="5" name="Group 57"/>
              <p:cNvGrpSpPr>
                <a:grpSpLocks/>
              </p:cNvGrpSpPr>
              <p:nvPr/>
            </p:nvGrpSpPr>
            <p:grpSpPr bwMode="auto">
              <a:xfrm>
                <a:off x="4558" y="1117"/>
                <a:ext cx="499" cy="503"/>
                <a:chOff x="4966" y="1117"/>
                <a:chExt cx="499" cy="503"/>
              </a:xfrm>
            </p:grpSpPr>
            <p:sp>
              <p:nvSpPr>
                <p:cNvPr id="41017" name="Text Box 58"/>
                <p:cNvSpPr txBox="1">
                  <a:spLocks noChangeArrowheads="1"/>
                </p:cNvSpPr>
                <p:nvPr/>
              </p:nvSpPr>
              <p:spPr bwMode="auto">
                <a:xfrm>
                  <a:off x="4966" y="1117"/>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18" name="Text Box 59"/>
                <p:cNvSpPr txBox="1">
                  <a:spLocks noChangeArrowheads="1"/>
                </p:cNvSpPr>
                <p:nvPr/>
              </p:nvSpPr>
              <p:spPr bwMode="auto">
                <a:xfrm>
                  <a:off x="4966" y="1389"/>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19" name="Text Box 60"/>
                <p:cNvSpPr txBox="1">
                  <a:spLocks noChangeArrowheads="1"/>
                </p:cNvSpPr>
                <p:nvPr/>
              </p:nvSpPr>
              <p:spPr bwMode="auto">
                <a:xfrm>
                  <a:off x="4966" y="1253"/>
                  <a:ext cx="499" cy="231"/>
                </a:xfrm>
                <a:prstGeom prst="rect">
                  <a:avLst/>
                </a:prstGeom>
                <a:noFill/>
                <a:ln w="9525">
                  <a:noFill/>
                  <a:miter lim="800000"/>
                  <a:headEnd/>
                  <a:tailEnd/>
                </a:ln>
              </p:spPr>
              <p:txBody>
                <a:bodyPr>
                  <a:spAutoFit/>
                </a:bodyPr>
                <a:lstStyle/>
                <a:p>
                  <a:pPr>
                    <a:spcBef>
                      <a:spcPct val="50000"/>
                    </a:spcBef>
                  </a:pPr>
                  <a:r>
                    <a:rPr lang="el-GR" altLang="zh-CN">
                      <a:cs typeface="Times New Roman" pitchFamily="18" charset="0"/>
                    </a:rPr>
                    <a:t>Δ</a:t>
                  </a:r>
                  <a:r>
                    <a:rPr lang="en-US" altLang="zh-CN">
                      <a:cs typeface="Times New Roman" pitchFamily="18" charset="0"/>
                    </a:rPr>
                    <a:t>v</a:t>
                  </a:r>
                  <a:r>
                    <a:rPr lang="en-US" altLang="zh-CN" baseline="-25000">
                      <a:cs typeface="Times New Roman" pitchFamily="18" charset="0"/>
                    </a:rPr>
                    <a:t>O</a:t>
                  </a:r>
                  <a:endParaRPr lang="el-GR" altLang="zh-CN">
                    <a:cs typeface="Times New Roman" pitchFamily="18" charset="0"/>
                  </a:endParaRPr>
                </a:p>
              </p:txBody>
            </p:sp>
          </p:grpSp>
          <p:sp>
            <p:nvSpPr>
              <p:cNvPr id="41012" name="Text Box 61"/>
              <p:cNvSpPr txBox="1">
                <a:spLocks noChangeArrowheads="1"/>
              </p:cNvSpPr>
              <p:nvPr/>
            </p:nvSpPr>
            <p:spPr bwMode="auto">
              <a:xfrm>
                <a:off x="4241" y="1253"/>
                <a:ext cx="363" cy="231"/>
              </a:xfrm>
              <a:prstGeom prst="rect">
                <a:avLst/>
              </a:prstGeom>
              <a:noFill/>
              <a:ln w="9525">
                <a:noFill/>
                <a:miter lim="800000"/>
                <a:headEnd/>
                <a:tailEnd/>
              </a:ln>
            </p:spPr>
            <p:txBody>
              <a:bodyPr>
                <a:spAutoFit/>
              </a:bodyPr>
              <a:lstStyle/>
              <a:p>
                <a:pPr>
                  <a:spcBef>
                    <a:spcPct val="50000"/>
                  </a:spcBef>
                </a:pPr>
                <a:r>
                  <a:rPr lang="en-US" altLang="zh-CN"/>
                  <a:t>r</a:t>
                </a:r>
                <a:r>
                  <a:rPr lang="en-US" altLang="zh-CN" baseline="-25000"/>
                  <a:t>d</a:t>
                </a:r>
                <a:endParaRPr lang="en-US" altLang="zh-CN"/>
              </a:p>
            </p:txBody>
          </p:sp>
          <p:grpSp>
            <p:nvGrpSpPr>
              <p:cNvPr id="6" name="Group 62"/>
              <p:cNvGrpSpPr>
                <a:grpSpLocks/>
              </p:cNvGrpSpPr>
              <p:nvPr/>
            </p:nvGrpSpPr>
            <p:grpSpPr bwMode="auto">
              <a:xfrm>
                <a:off x="3107" y="981"/>
                <a:ext cx="453" cy="503"/>
                <a:chOff x="793" y="2614"/>
                <a:chExt cx="453" cy="503"/>
              </a:xfrm>
            </p:grpSpPr>
            <p:sp>
              <p:nvSpPr>
                <p:cNvPr id="41014" name="Text Box 63"/>
                <p:cNvSpPr txBox="1">
                  <a:spLocks noChangeArrowheads="1"/>
                </p:cNvSpPr>
                <p:nvPr/>
              </p:nvSpPr>
              <p:spPr bwMode="auto">
                <a:xfrm>
                  <a:off x="974" y="2614"/>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15" name="Text Box 64"/>
                <p:cNvSpPr txBox="1">
                  <a:spLocks noChangeArrowheads="1"/>
                </p:cNvSpPr>
                <p:nvPr/>
              </p:nvSpPr>
              <p:spPr bwMode="auto">
                <a:xfrm>
                  <a:off x="974" y="2886"/>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16" name="Text Box 65"/>
                <p:cNvSpPr txBox="1">
                  <a:spLocks noChangeArrowheads="1"/>
                </p:cNvSpPr>
                <p:nvPr/>
              </p:nvSpPr>
              <p:spPr bwMode="auto">
                <a:xfrm>
                  <a:off x="793" y="2750"/>
                  <a:ext cx="453" cy="231"/>
                </a:xfrm>
                <a:prstGeom prst="rect">
                  <a:avLst/>
                </a:prstGeom>
                <a:noFill/>
                <a:ln w="9525">
                  <a:noFill/>
                  <a:miter lim="800000"/>
                  <a:headEnd/>
                  <a:tailEnd/>
                </a:ln>
              </p:spPr>
              <p:txBody>
                <a:bodyPr>
                  <a:spAutoFit/>
                </a:bodyPr>
                <a:lstStyle/>
                <a:p>
                  <a:pPr>
                    <a:spcBef>
                      <a:spcPct val="50000"/>
                    </a:spcBef>
                  </a:pPr>
                  <a:r>
                    <a:rPr lang="el-GR" altLang="zh-CN">
                      <a:cs typeface="Times New Roman" pitchFamily="18" charset="0"/>
                    </a:rPr>
                    <a:t>Δ</a:t>
                  </a:r>
                  <a:r>
                    <a:rPr lang="en-US" altLang="zh-CN">
                      <a:cs typeface="Times New Roman" pitchFamily="18" charset="0"/>
                    </a:rPr>
                    <a:t>v</a:t>
                  </a:r>
                  <a:r>
                    <a:rPr lang="en-US" altLang="zh-CN" baseline="-25000">
                      <a:cs typeface="Times New Roman" pitchFamily="18" charset="0"/>
                    </a:rPr>
                    <a:t>I</a:t>
                  </a:r>
                  <a:endParaRPr lang="el-GR" altLang="zh-CN">
                    <a:cs typeface="Times New Roman" pitchFamily="18" charset="0"/>
                  </a:endParaRPr>
                </a:p>
              </p:txBody>
            </p:sp>
          </p:grpSp>
        </p:grpSp>
        <p:sp>
          <p:nvSpPr>
            <p:cNvPr id="41002" name="Text Box 78"/>
            <p:cNvSpPr txBox="1">
              <a:spLocks noChangeArrowheads="1"/>
            </p:cNvSpPr>
            <p:nvPr/>
          </p:nvSpPr>
          <p:spPr bwMode="auto">
            <a:xfrm>
              <a:off x="6084888" y="1370013"/>
              <a:ext cx="1152525" cy="473075"/>
            </a:xfrm>
            <a:prstGeom prst="rect">
              <a:avLst/>
            </a:prstGeom>
            <a:noFill/>
            <a:ln w="9525">
              <a:noFill/>
              <a:miter lim="800000"/>
              <a:headEnd/>
              <a:tailEnd/>
            </a:ln>
          </p:spPr>
          <p:txBody>
            <a:bodyPr>
              <a:spAutoFit/>
            </a:bodyPr>
            <a:lstStyle/>
            <a:p>
              <a:pPr>
                <a:spcBef>
                  <a:spcPct val="50000"/>
                </a:spcBef>
              </a:pPr>
              <a:r>
                <a:rPr lang="zh-CN" altLang="en-US" sz="1000" b="1">
                  <a:solidFill>
                    <a:srgbClr val="3333FF"/>
                  </a:solidFill>
                </a:rPr>
                <a:t>小信号</a:t>
              </a:r>
            </a:p>
            <a:p>
              <a:pPr>
                <a:spcBef>
                  <a:spcPct val="50000"/>
                </a:spcBef>
              </a:pPr>
              <a:r>
                <a:rPr lang="zh-CN" altLang="en-US" sz="1000" b="1">
                  <a:solidFill>
                    <a:srgbClr val="3333FF"/>
                  </a:solidFill>
                </a:rPr>
                <a:t>等效电路</a:t>
              </a:r>
            </a:p>
          </p:txBody>
        </p:sp>
      </p:grpSp>
      <p:grpSp>
        <p:nvGrpSpPr>
          <p:cNvPr id="7" name="组合 75"/>
          <p:cNvGrpSpPr>
            <a:grpSpLocks/>
          </p:cNvGrpSpPr>
          <p:nvPr/>
        </p:nvGrpSpPr>
        <p:grpSpPr bwMode="auto">
          <a:xfrm>
            <a:off x="2195513" y="722313"/>
            <a:ext cx="2449512" cy="2022475"/>
            <a:chOff x="2195513" y="722313"/>
            <a:chExt cx="2449512" cy="2022475"/>
          </a:xfrm>
        </p:grpSpPr>
        <p:grpSp>
          <p:nvGrpSpPr>
            <p:cNvPr id="8" name="Group 22"/>
            <p:cNvGrpSpPr>
              <a:grpSpLocks/>
            </p:cNvGrpSpPr>
            <p:nvPr/>
          </p:nvGrpSpPr>
          <p:grpSpPr bwMode="auto">
            <a:xfrm>
              <a:off x="2195513" y="722313"/>
              <a:ext cx="2449512" cy="2022475"/>
              <a:chOff x="1655" y="709"/>
              <a:chExt cx="1543" cy="1274"/>
            </a:xfrm>
          </p:grpSpPr>
          <p:sp>
            <p:nvSpPr>
              <p:cNvPr id="40976" name="Freeform 23"/>
              <p:cNvSpPr>
                <a:spLocks/>
              </p:cNvSpPr>
              <p:nvPr/>
            </p:nvSpPr>
            <p:spPr bwMode="auto">
              <a:xfrm>
                <a:off x="2154" y="754"/>
                <a:ext cx="953" cy="816"/>
              </a:xfrm>
              <a:custGeom>
                <a:avLst/>
                <a:gdLst>
                  <a:gd name="T0" fmla="*/ 0 w 953"/>
                  <a:gd name="T1" fmla="*/ 544 h 816"/>
                  <a:gd name="T2" fmla="*/ 0 w 953"/>
                  <a:gd name="T3" fmla="*/ 0 h 816"/>
                  <a:gd name="T4" fmla="*/ 953 w 953"/>
                  <a:gd name="T5" fmla="*/ 0 h 816"/>
                  <a:gd name="T6" fmla="*/ 953 w 953"/>
                  <a:gd name="T7" fmla="*/ 816 h 816"/>
                  <a:gd name="T8" fmla="*/ 0 w 953"/>
                  <a:gd name="T9" fmla="*/ 816 h 816"/>
                  <a:gd name="T10" fmla="*/ 0 w 953"/>
                  <a:gd name="T11" fmla="*/ 544 h 816"/>
                  <a:gd name="T12" fmla="*/ 0 60000 65536"/>
                  <a:gd name="T13" fmla="*/ 0 60000 65536"/>
                  <a:gd name="T14" fmla="*/ 0 60000 65536"/>
                  <a:gd name="T15" fmla="*/ 0 60000 65536"/>
                  <a:gd name="T16" fmla="*/ 0 60000 65536"/>
                  <a:gd name="T17" fmla="*/ 0 60000 65536"/>
                  <a:gd name="T18" fmla="*/ 0 w 953"/>
                  <a:gd name="T19" fmla="*/ 0 h 816"/>
                  <a:gd name="T20" fmla="*/ 953 w 953"/>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953" h="816">
                    <a:moveTo>
                      <a:pt x="0" y="544"/>
                    </a:moveTo>
                    <a:lnTo>
                      <a:pt x="0" y="0"/>
                    </a:lnTo>
                    <a:lnTo>
                      <a:pt x="953" y="0"/>
                    </a:lnTo>
                    <a:lnTo>
                      <a:pt x="953" y="816"/>
                    </a:lnTo>
                    <a:lnTo>
                      <a:pt x="0" y="816"/>
                    </a:lnTo>
                    <a:lnTo>
                      <a:pt x="0" y="544"/>
                    </a:lnTo>
                    <a:close/>
                  </a:path>
                </a:pathLst>
              </a:custGeom>
              <a:solidFill>
                <a:schemeClr val="bg1"/>
              </a:solidFill>
              <a:ln w="22225">
                <a:solidFill>
                  <a:schemeClr val="tx1"/>
                </a:solidFill>
                <a:round/>
                <a:headEnd/>
                <a:tailEnd/>
              </a:ln>
            </p:spPr>
            <p:txBody>
              <a:bodyPr>
                <a:spAutoFit/>
              </a:bodyPr>
              <a:lstStyle/>
              <a:p>
                <a:endParaRPr lang="zh-CN" altLang="en-US"/>
              </a:p>
            </p:txBody>
          </p:sp>
          <p:sp>
            <p:nvSpPr>
              <p:cNvPr id="40977" name="Oval 24"/>
              <p:cNvSpPr>
                <a:spLocks noChangeArrowheads="1"/>
              </p:cNvSpPr>
              <p:nvPr/>
            </p:nvSpPr>
            <p:spPr bwMode="auto">
              <a:xfrm>
                <a:off x="2018" y="890"/>
                <a:ext cx="272" cy="272"/>
              </a:xfrm>
              <a:prstGeom prst="ellipse">
                <a:avLst/>
              </a:prstGeom>
              <a:solidFill>
                <a:srgbClr val="FFCC99"/>
              </a:solidFill>
              <a:ln w="22225">
                <a:solidFill>
                  <a:schemeClr val="tx1"/>
                </a:solidFill>
                <a:round/>
                <a:headEnd/>
                <a:tailEnd/>
              </a:ln>
            </p:spPr>
            <p:txBody>
              <a:bodyPr wrap="none" anchor="ctr">
                <a:spAutoFit/>
              </a:bodyPr>
              <a:lstStyle/>
              <a:p>
                <a:endParaRPr lang="zh-CN" altLang="en-US"/>
              </a:p>
            </p:txBody>
          </p:sp>
          <p:sp>
            <p:nvSpPr>
              <p:cNvPr id="40978" name="Rectangle 25"/>
              <p:cNvSpPr>
                <a:spLocks noChangeArrowheads="1"/>
              </p:cNvSpPr>
              <p:nvPr/>
            </p:nvSpPr>
            <p:spPr bwMode="auto">
              <a:xfrm rot="-5400000">
                <a:off x="2517" y="664"/>
                <a:ext cx="91" cy="182"/>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40979" name="AutoShape 26"/>
              <p:cNvSpPr>
                <a:spLocks noChangeArrowheads="1"/>
              </p:cNvSpPr>
              <p:nvPr/>
            </p:nvSpPr>
            <p:spPr bwMode="auto">
              <a:xfrm flipV="1">
                <a:off x="3016" y="1117"/>
                <a:ext cx="182" cy="181"/>
              </a:xfrm>
              <a:prstGeom prst="triangle">
                <a:avLst>
                  <a:gd name="adj" fmla="val 50000"/>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40980" name="Line 27"/>
              <p:cNvSpPr>
                <a:spLocks noChangeShapeType="1"/>
              </p:cNvSpPr>
              <p:nvPr/>
            </p:nvSpPr>
            <p:spPr bwMode="auto">
              <a:xfrm>
                <a:off x="3016" y="1298"/>
                <a:ext cx="182" cy="0"/>
              </a:xfrm>
              <a:prstGeom prst="line">
                <a:avLst/>
              </a:prstGeom>
              <a:noFill/>
              <a:ln w="22225">
                <a:solidFill>
                  <a:schemeClr val="tx1"/>
                </a:solidFill>
                <a:round/>
                <a:headEnd/>
                <a:tailEnd/>
              </a:ln>
            </p:spPr>
            <p:txBody>
              <a:bodyPr>
                <a:spAutoFit/>
              </a:bodyPr>
              <a:lstStyle/>
              <a:p>
                <a:endParaRPr lang="zh-CN" altLang="en-US"/>
              </a:p>
            </p:txBody>
          </p:sp>
          <p:sp>
            <p:nvSpPr>
              <p:cNvPr id="40981" name="Line 28"/>
              <p:cNvSpPr>
                <a:spLocks noChangeShapeType="1"/>
              </p:cNvSpPr>
              <p:nvPr/>
            </p:nvSpPr>
            <p:spPr bwMode="auto">
              <a:xfrm rot="16200000" flipH="1">
                <a:off x="2608" y="709"/>
                <a:ext cx="0" cy="272"/>
              </a:xfrm>
              <a:prstGeom prst="line">
                <a:avLst/>
              </a:prstGeom>
              <a:noFill/>
              <a:ln w="9525">
                <a:solidFill>
                  <a:srgbClr val="FF0000"/>
                </a:solidFill>
                <a:round/>
                <a:headEnd/>
                <a:tailEnd type="stealth" w="med" len="lg"/>
              </a:ln>
            </p:spPr>
            <p:txBody>
              <a:bodyPr>
                <a:spAutoFit/>
              </a:bodyPr>
              <a:lstStyle/>
              <a:p>
                <a:endParaRPr lang="zh-CN" altLang="en-US"/>
              </a:p>
            </p:txBody>
          </p:sp>
          <p:sp>
            <p:nvSpPr>
              <p:cNvPr id="40982" name="Text Box 29"/>
              <p:cNvSpPr txBox="1">
                <a:spLocks noChangeArrowheads="1"/>
              </p:cNvSpPr>
              <p:nvPr/>
            </p:nvSpPr>
            <p:spPr bwMode="auto">
              <a:xfrm>
                <a:off x="2426" y="799"/>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i</a:t>
                </a:r>
                <a:r>
                  <a:rPr lang="en-US" altLang="zh-CN" baseline="-25000">
                    <a:solidFill>
                      <a:srgbClr val="000099"/>
                    </a:solidFill>
                  </a:rPr>
                  <a:t>D</a:t>
                </a:r>
                <a:endParaRPr lang="en-US" altLang="zh-CN">
                  <a:solidFill>
                    <a:srgbClr val="000099"/>
                  </a:solidFill>
                </a:endParaRPr>
              </a:p>
            </p:txBody>
          </p:sp>
          <p:grpSp>
            <p:nvGrpSpPr>
              <p:cNvPr id="9" name="Group 30"/>
              <p:cNvGrpSpPr>
                <a:grpSpLocks/>
              </p:cNvGrpSpPr>
              <p:nvPr/>
            </p:nvGrpSpPr>
            <p:grpSpPr bwMode="auto">
              <a:xfrm>
                <a:off x="2789" y="886"/>
                <a:ext cx="363" cy="730"/>
                <a:chOff x="4422" y="1434"/>
                <a:chExt cx="363" cy="730"/>
              </a:xfrm>
            </p:grpSpPr>
            <p:sp>
              <p:nvSpPr>
                <p:cNvPr id="40998" name="Text Box 31"/>
                <p:cNvSpPr txBox="1">
                  <a:spLocks noChangeArrowheads="1"/>
                </p:cNvSpPr>
                <p:nvPr/>
              </p:nvSpPr>
              <p:spPr bwMode="auto">
                <a:xfrm>
                  <a:off x="4422" y="1661"/>
                  <a:ext cx="272" cy="231"/>
                </a:xfrm>
                <a:prstGeom prst="rect">
                  <a:avLst/>
                </a:prstGeom>
                <a:noFill/>
                <a:ln w="9525">
                  <a:noFill/>
                  <a:miter lim="800000"/>
                  <a:headEnd/>
                  <a:tailEnd/>
                </a:ln>
              </p:spPr>
              <p:txBody>
                <a:bodyPr>
                  <a:spAutoFit/>
                </a:bodyPr>
                <a:lstStyle/>
                <a:p>
                  <a:pPr>
                    <a:spcBef>
                      <a:spcPct val="50000"/>
                    </a:spcBef>
                  </a:pPr>
                  <a:r>
                    <a:rPr lang="en-US" altLang="zh-CN"/>
                    <a:t>v</a:t>
                  </a:r>
                  <a:r>
                    <a:rPr lang="en-US" altLang="zh-CN" baseline="-25000"/>
                    <a:t>D</a:t>
                  </a:r>
                  <a:endParaRPr lang="en-US" altLang="zh-CN"/>
                </a:p>
              </p:txBody>
            </p:sp>
            <p:sp>
              <p:nvSpPr>
                <p:cNvPr id="40999" name="Text Box 32"/>
                <p:cNvSpPr txBox="1">
                  <a:spLocks noChangeArrowheads="1"/>
                </p:cNvSpPr>
                <p:nvPr/>
              </p:nvSpPr>
              <p:spPr bwMode="auto">
                <a:xfrm>
                  <a:off x="4558" y="1434"/>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00" name="Text Box 33"/>
                <p:cNvSpPr txBox="1">
                  <a:spLocks noChangeArrowheads="1"/>
                </p:cNvSpPr>
                <p:nvPr/>
              </p:nvSpPr>
              <p:spPr bwMode="auto">
                <a:xfrm>
                  <a:off x="4558" y="1933"/>
                  <a:ext cx="227" cy="231"/>
                </a:xfrm>
                <a:prstGeom prst="rect">
                  <a:avLst/>
                </a:prstGeom>
                <a:noFill/>
                <a:ln w="9525">
                  <a:noFill/>
                  <a:miter lim="800000"/>
                  <a:headEnd/>
                  <a:tailEnd/>
                </a:ln>
              </p:spPr>
              <p:txBody>
                <a:bodyPr>
                  <a:spAutoFit/>
                </a:bodyPr>
                <a:lstStyle/>
                <a:p>
                  <a:pPr>
                    <a:spcBef>
                      <a:spcPct val="50000"/>
                    </a:spcBef>
                  </a:pPr>
                  <a:r>
                    <a:rPr lang="en-US" altLang="zh-CN"/>
                    <a:t>-</a:t>
                  </a:r>
                </a:p>
              </p:txBody>
            </p:sp>
          </p:grpSp>
          <p:sp>
            <p:nvSpPr>
              <p:cNvPr id="40984" name="Text Box 34"/>
              <p:cNvSpPr txBox="1">
                <a:spLocks noChangeArrowheads="1"/>
              </p:cNvSpPr>
              <p:nvPr/>
            </p:nvSpPr>
            <p:spPr bwMode="auto">
              <a:xfrm>
                <a:off x="2245" y="754"/>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R</a:t>
                </a:r>
              </a:p>
            </p:txBody>
          </p:sp>
          <p:sp>
            <p:nvSpPr>
              <p:cNvPr id="40985" name="Line 35"/>
              <p:cNvSpPr>
                <a:spLocks noChangeShapeType="1"/>
              </p:cNvSpPr>
              <p:nvPr/>
            </p:nvSpPr>
            <p:spPr bwMode="auto">
              <a:xfrm>
                <a:off x="2064" y="1298"/>
                <a:ext cx="181" cy="0"/>
              </a:xfrm>
              <a:prstGeom prst="line">
                <a:avLst/>
              </a:prstGeom>
              <a:noFill/>
              <a:ln w="22225">
                <a:solidFill>
                  <a:schemeClr val="bg1"/>
                </a:solidFill>
                <a:round/>
                <a:headEnd/>
                <a:tailEnd/>
              </a:ln>
            </p:spPr>
            <p:txBody>
              <a:bodyPr>
                <a:spAutoFit/>
              </a:bodyPr>
              <a:lstStyle/>
              <a:p>
                <a:endParaRPr lang="zh-CN" altLang="en-US"/>
              </a:p>
            </p:txBody>
          </p:sp>
          <p:grpSp>
            <p:nvGrpSpPr>
              <p:cNvPr id="10" name="Group 36"/>
              <p:cNvGrpSpPr>
                <a:grpSpLocks/>
              </p:cNvGrpSpPr>
              <p:nvPr/>
            </p:nvGrpSpPr>
            <p:grpSpPr bwMode="auto">
              <a:xfrm>
                <a:off x="2018" y="1253"/>
                <a:ext cx="272" cy="46"/>
                <a:chOff x="2018" y="3157"/>
                <a:chExt cx="272" cy="46"/>
              </a:xfrm>
            </p:grpSpPr>
            <p:sp>
              <p:nvSpPr>
                <p:cNvPr id="40995" name="Rectangle 37"/>
                <p:cNvSpPr>
                  <a:spLocks noChangeArrowheads="1"/>
                </p:cNvSpPr>
                <p:nvPr/>
              </p:nvSpPr>
              <p:spPr bwMode="auto">
                <a:xfrm>
                  <a:off x="2018" y="3158"/>
                  <a:ext cx="272" cy="45"/>
                </a:xfrm>
                <a:prstGeom prst="rect">
                  <a:avLst/>
                </a:prstGeom>
                <a:solidFill>
                  <a:schemeClr val="bg1"/>
                </a:solidFill>
                <a:ln w="9525">
                  <a:noFill/>
                  <a:miter lim="800000"/>
                  <a:headEnd/>
                  <a:tailEnd/>
                </a:ln>
              </p:spPr>
              <p:txBody>
                <a:bodyPr wrap="none" anchor="ctr">
                  <a:spAutoFit/>
                </a:bodyPr>
                <a:lstStyle/>
                <a:p>
                  <a:endParaRPr lang="zh-CN" altLang="en-US"/>
                </a:p>
              </p:txBody>
            </p:sp>
            <p:sp>
              <p:nvSpPr>
                <p:cNvPr id="40996" name="Line 38"/>
                <p:cNvSpPr>
                  <a:spLocks noChangeShapeType="1"/>
                </p:cNvSpPr>
                <p:nvPr/>
              </p:nvSpPr>
              <p:spPr bwMode="auto">
                <a:xfrm>
                  <a:off x="2064" y="3157"/>
                  <a:ext cx="181" cy="0"/>
                </a:xfrm>
                <a:prstGeom prst="line">
                  <a:avLst/>
                </a:prstGeom>
                <a:noFill/>
                <a:ln w="22225">
                  <a:solidFill>
                    <a:schemeClr val="tx1"/>
                  </a:solidFill>
                  <a:round/>
                  <a:headEnd/>
                  <a:tailEnd/>
                </a:ln>
              </p:spPr>
              <p:txBody>
                <a:bodyPr>
                  <a:spAutoFit/>
                </a:bodyPr>
                <a:lstStyle/>
                <a:p>
                  <a:endParaRPr lang="zh-CN" altLang="en-US"/>
                </a:p>
              </p:txBody>
            </p:sp>
            <p:sp>
              <p:nvSpPr>
                <p:cNvPr id="40997" name="Line 39"/>
                <p:cNvSpPr>
                  <a:spLocks noChangeShapeType="1"/>
                </p:cNvSpPr>
                <p:nvPr/>
              </p:nvSpPr>
              <p:spPr bwMode="auto">
                <a:xfrm>
                  <a:off x="2109" y="3203"/>
                  <a:ext cx="91" cy="0"/>
                </a:xfrm>
                <a:prstGeom prst="line">
                  <a:avLst/>
                </a:prstGeom>
                <a:noFill/>
                <a:ln w="22225">
                  <a:solidFill>
                    <a:srgbClr val="333300"/>
                  </a:solidFill>
                  <a:round/>
                  <a:headEnd/>
                  <a:tailEnd/>
                </a:ln>
              </p:spPr>
              <p:txBody>
                <a:bodyPr>
                  <a:spAutoFit/>
                </a:bodyPr>
                <a:lstStyle/>
                <a:p>
                  <a:endParaRPr lang="zh-CN" altLang="en-US"/>
                </a:p>
              </p:txBody>
            </p:sp>
          </p:grpSp>
          <p:sp>
            <p:nvSpPr>
              <p:cNvPr id="40987" name="Text Box 40"/>
              <p:cNvSpPr txBox="1">
                <a:spLocks noChangeArrowheads="1"/>
              </p:cNvSpPr>
              <p:nvPr/>
            </p:nvSpPr>
            <p:spPr bwMode="auto">
              <a:xfrm>
                <a:off x="1882" y="1207"/>
                <a:ext cx="272" cy="231"/>
              </a:xfrm>
              <a:prstGeom prst="rect">
                <a:avLst/>
              </a:prstGeom>
              <a:noFill/>
              <a:ln w="9525">
                <a:noFill/>
                <a:miter lim="800000"/>
                <a:headEnd/>
                <a:tailEnd/>
              </a:ln>
            </p:spPr>
            <p:txBody>
              <a:bodyPr>
                <a:spAutoFit/>
              </a:bodyPr>
              <a:lstStyle/>
              <a:p>
                <a:pPr>
                  <a:spcBef>
                    <a:spcPct val="50000"/>
                  </a:spcBef>
                </a:pPr>
                <a:r>
                  <a:rPr lang="en-US" altLang="zh-CN"/>
                  <a:t>V</a:t>
                </a:r>
                <a:r>
                  <a:rPr lang="en-US" altLang="zh-CN" baseline="-25000"/>
                  <a:t>I</a:t>
                </a:r>
                <a:endParaRPr lang="en-US" altLang="zh-CN"/>
              </a:p>
            </p:txBody>
          </p:sp>
          <p:grpSp>
            <p:nvGrpSpPr>
              <p:cNvPr id="11" name="Group 41"/>
              <p:cNvGrpSpPr>
                <a:grpSpLocks/>
              </p:cNvGrpSpPr>
              <p:nvPr/>
            </p:nvGrpSpPr>
            <p:grpSpPr bwMode="auto">
              <a:xfrm>
                <a:off x="1655" y="754"/>
                <a:ext cx="499" cy="503"/>
                <a:chOff x="1746" y="1661"/>
                <a:chExt cx="499" cy="503"/>
              </a:xfrm>
            </p:grpSpPr>
            <p:sp>
              <p:nvSpPr>
                <p:cNvPr id="40992" name="Text Box 42"/>
                <p:cNvSpPr txBox="1">
                  <a:spLocks noChangeArrowheads="1"/>
                </p:cNvSpPr>
                <p:nvPr/>
              </p:nvSpPr>
              <p:spPr bwMode="auto">
                <a:xfrm>
                  <a:off x="1927" y="1661"/>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0993" name="Text Box 43"/>
                <p:cNvSpPr txBox="1">
                  <a:spLocks noChangeArrowheads="1"/>
                </p:cNvSpPr>
                <p:nvPr/>
              </p:nvSpPr>
              <p:spPr bwMode="auto">
                <a:xfrm>
                  <a:off x="1927" y="1933"/>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0994" name="Text Box 44"/>
                <p:cNvSpPr txBox="1">
                  <a:spLocks noChangeArrowheads="1"/>
                </p:cNvSpPr>
                <p:nvPr/>
              </p:nvSpPr>
              <p:spPr bwMode="auto">
                <a:xfrm>
                  <a:off x="1746" y="1842"/>
                  <a:ext cx="499" cy="173"/>
                </a:xfrm>
                <a:prstGeom prst="rect">
                  <a:avLst/>
                </a:prstGeom>
                <a:noFill/>
                <a:ln w="9525">
                  <a:noFill/>
                  <a:miter lim="800000"/>
                  <a:headEnd/>
                  <a:tailEnd/>
                </a:ln>
              </p:spPr>
              <p:txBody>
                <a:bodyPr>
                  <a:spAutoFit/>
                </a:bodyPr>
                <a:lstStyle/>
                <a:p>
                  <a:pPr>
                    <a:spcBef>
                      <a:spcPct val="50000"/>
                    </a:spcBef>
                  </a:pPr>
                  <a:r>
                    <a:rPr lang="el-GR" altLang="zh-CN" baseline="-25000">
                      <a:cs typeface="Times New Roman" pitchFamily="18" charset="0"/>
                    </a:rPr>
                    <a:t>Δ</a:t>
                  </a:r>
                  <a:r>
                    <a:rPr lang="en-US" altLang="zh-CN" baseline="-25000">
                      <a:cs typeface="Times New Roman" pitchFamily="18" charset="0"/>
                    </a:rPr>
                    <a:t>VI</a:t>
                  </a:r>
                  <a:endParaRPr lang="el-GR" altLang="zh-CN" baseline="-25000">
                    <a:cs typeface="Times New Roman" pitchFamily="18" charset="0"/>
                  </a:endParaRPr>
                </a:p>
              </p:txBody>
            </p:sp>
          </p:grpSp>
          <p:sp>
            <p:nvSpPr>
              <p:cNvPr id="40989" name="Line 45"/>
              <p:cNvSpPr>
                <a:spLocks noChangeShapeType="1"/>
              </p:cNvSpPr>
              <p:nvPr/>
            </p:nvSpPr>
            <p:spPr bwMode="auto">
              <a:xfrm>
                <a:off x="2154" y="890"/>
                <a:ext cx="0" cy="272"/>
              </a:xfrm>
              <a:prstGeom prst="line">
                <a:avLst/>
              </a:prstGeom>
              <a:noFill/>
              <a:ln w="22225">
                <a:solidFill>
                  <a:schemeClr val="tx1"/>
                </a:solidFill>
                <a:round/>
                <a:headEnd/>
                <a:tailEnd/>
              </a:ln>
            </p:spPr>
            <p:txBody>
              <a:bodyPr>
                <a:spAutoFit/>
              </a:bodyPr>
              <a:lstStyle/>
              <a:p>
                <a:endParaRPr lang="zh-CN" altLang="en-US"/>
              </a:p>
            </p:txBody>
          </p:sp>
          <p:sp>
            <p:nvSpPr>
              <p:cNvPr id="40990" name="Text Box 46"/>
              <p:cNvSpPr txBox="1">
                <a:spLocks noChangeArrowheads="1"/>
              </p:cNvSpPr>
              <p:nvPr/>
            </p:nvSpPr>
            <p:spPr bwMode="auto">
              <a:xfrm>
                <a:off x="2109" y="1570"/>
                <a:ext cx="998" cy="231"/>
              </a:xfrm>
              <a:prstGeom prst="rect">
                <a:avLst/>
              </a:prstGeom>
              <a:noFill/>
              <a:ln w="9525">
                <a:noFill/>
                <a:miter lim="800000"/>
                <a:headEnd/>
                <a:tailEnd/>
              </a:ln>
            </p:spPr>
            <p:txBody>
              <a:bodyPr>
                <a:spAutoFit/>
              </a:bodyPr>
              <a:lstStyle/>
              <a:p>
                <a:pPr>
                  <a:spcBef>
                    <a:spcPct val="50000"/>
                  </a:spcBef>
                </a:pPr>
                <a:r>
                  <a:rPr lang="en-US" altLang="zh-CN">
                    <a:solidFill>
                      <a:srgbClr val="A50021"/>
                    </a:solidFill>
                  </a:rPr>
                  <a:t>i</a:t>
                </a:r>
                <a:r>
                  <a:rPr lang="en-US" altLang="zh-CN" baseline="-25000">
                    <a:solidFill>
                      <a:srgbClr val="A50021"/>
                    </a:solidFill>
                  </a:rPr>
                  <a:t>D</a:t>
                </a:r>
                <a:r>
                  <a:rPr lang="en-US" altLang="zh-CN">
                    <a:solidFill>
                      <a:srgbClr val="A50021"/>
                    </a:solidFill>
                  </a:rPr>
                  <a:t>=I</a:t>
                </a:r>
                <a:r>
                  <a:rPr lang="en-US" altLang="zh-CN" baseline="-25000">
                    <a:solidFill>
                      <a:srgbClr val="A50021"/>
                    </a:solidFill>
                  </a:rPr>
                  <a:t>D</a:t>
                </a:r>
                <a:r>
                  <a:rPr lang="en-US" altLang="zh-CN">
                    <a:solidFill>
                      <a:srgbClr val="A50021"/>
                    </a:solidFill>
                  </a:rPr>
                  <a:t>+</a:t>
                </a:r>
                <a:r>
                  <a:rPr lang="el-GR" altLang="zh-CN">
                    <a:solidFill>
                      <a:srgbClr val="A50021"/>
                    </a:solidFill>
                    <a:cs typeface="Times New Roman" pitchFamily="18" charset="0"/>
                  </a:rPr>
                  <a:t>Δ</a:t>
                </a:r>
                <a:r>
                  <a:rPr lang="en-US" altLang="zh-CN">
                    <a:solidFill>
                      <a:srgbClr val="A50021"/>
                    </a:solidFill>
                    <a:cs typeface="Times New Roman" pitchFamily="18" charset="0"/>
                  </a:rPr>
                  <a:t>i</a:t>
                </a:r>
                <a:r>
                  <a:rPr lang="en-US" altLang="zh-CN" baseline="-25000">
                    <a:solidFill>
                      <a:srgbClr val="A50021"/>
                    </a:solidFill>
                    <a:cs typeface="Times New Roman" pitchFamily="18" charset="0"/>
                  </a:rPr>
                  <a:t>D</a:t>
                </a:r>
                <a:endParaRPr lang="el-GR" altLang="zh-CN">
                  <a:solidFill>
                    <a:srgbClr val="A50021"/>
                  </a:solidFill>
                  <a:cs typeface="Times New Roman" pitchFamily="18" charset="0"/>
                </a:endParaRPr>
              </a:p>
            </p:txBody>
          </p:sp>
          <p:sp>
            <p:nvSpPr>
              <p:cNvPr id="40991" name="Text Box 47"/>
              <p:cNvSpPr txBox="1">
                <a:spLocks noChangeArrowheads="1"/>
              </p:cNvSpPr>
              <p:nvPr/>
            </p:nvSpPr>
            <p:spPr bwMode="auto">
              <a:xfrm>
                <a:off x="2154" y="1752"/>
                <a:ext cx="998" cy="231"/>
              </a:xfrm>
              <a:prstGeom prst="rect">
                <a:avLst/>
              </a:prstGeom>
              <a:noFill/>
              <a:ln w="9525">
                <a:noFill/>
                <a:miter lim="800000"/>
                <a:headEnd/>
                <a:tailEnd/>
              </a:ln>
            </p:spPr>
            <p:txBody>
              <a:bodyPr>
                <a:spAutoFit/>
              </a:bodyPr>
              <a:lstStyle/>
              <a:p>
                <a:pPr>
                  <a:spcBef>
                    <a:spcPct val="50000"/>
                  </a:spcBef>
                </a:pPr>
                <a:r>
                  <a:rPr lang="en-US" altLang="zh-CN">
                    <a:solidFill>
                      <a:srgbClr val="A50021"/>
                    </a:solidFill>
                  </a:rPr>
                  <a:t>v</a:t>
                </a:r>
                <a:r>
                  <a:rPr lang="en-US" altLang="zh-CN" baseline="-25000">
                    <a:solidFill>
                      <a:srgbClr val="A50021"/>
                    </a:solidFill>
                  </a:rPr>
                  <a:t>D</a:t>
                </a:r>
                <a:r>
                  <a:rPr lang="en-US" altLang="zh-CN">
                    <a:solidFill>
                      <a:srgbClr val="A50021"/>
                    </a:solidFill>
                  </a:rPr>
                  <a:t>=V</a:t>
                </a:r>
                <a:r>
                  <a:rPr lang="en-US" altLang="zh-CN" baseline="-25000">
                    <a:solidFill>
                      <a:srgbClr val="A50021"/>
                    </a:solidFill>
                  </a:rPr>
                  <a:t>D</a:t>
                </a:r>
                <a:r>
                  <a:rPr lang="en-US" altLang="zh-CN">
                    <a:solidFill>
                      <a:srgbClr val="A50021"/>
                    </a:solidFill>
                  </a:rPr>
                  <a:t>+</a:t>
                </a:r>
                <a:r>
                  <a:rPr lang="el-GR" altLang="zh-CN">
                    <a:solidFill>
                      <a:srgbClr val="A50021"/>
                    </a:solidFill>
                    <a:cs typeface="Times New Roman" pitchFamily="18" charset="0"/>
                  </a:rPr>
                  <a:t>Δ</a:t>
                </a:r>
                <a:r>
                  <a:rPr lang="en-US" altLang="zh-CN">
                    <a:solidFill>
                      <a:srgbClr val="A50021"/>
                    </a:solidFill>
                    <a:cs typeface="Times New Roman" pitchFamily="18" charset="0"/>
                  </a:rPr>
                  <a:t>v</a:t>
                </a:r>
                <a:r>
                  <a:rPr lang="en-US" altLang="zh-CN" baseline="-25000">
                    <a:solidFill>
                      <a:srgbClr val="A50021"/>
                    </a:solidFill>
                    <a:cs typeface="Times New Roman" pitchFamily="18" charset="0"/>
                  </a:rPr>
                  <a:t>D</a:t>
                </a:r>
                <a:endParaRPr lang="el-GR" altLang="zh-CN">
                  <a:solidFill>
                    <a:srgbClr val="A50021"/>
                  </a:solidFill>
                  <a:cs typeface="Times New Roman" pitchFamily="18" charset="0"/>
                </a:endParaRPr>
              </a:p>
            </p:txBody>
          </p:sp>
        </p:grpSp>
        <p:sp>
          <p:nvSpPr>
            <p:cNvPr id="40975" name="Text Box 79"/>
            <p:cNvSpPr txBox="1">
              <a:spLocks noChangeArrowheads="1"/>
            </p:cNvSpPr>
            <p:nvPr/>
          </p:nvSpPr>
          <p:spPr bwMode="auto">
            <a:xfrm>
              <a:off x="3348038" y="1370013"/>
              <a:ext cx="792162" cy="473075"/>
            </a:xfrm>
            <a:prstGeom prst="rect">
              <a:avLst/>
            </a:prstGeom>
            <a:noFill/>
            <a:ln w="9525">
              <a:noFill/>
              <a:miter lim="800000"/>
              <a:headEnd/>
              <a:tailEnd/>
            </a:ln>
          </p:spPr>
          <p:txBody>
            <a:bodyPr>
              <a:spAutoFit/>
            </a:bodyPr>
            <a:lstStyle/>
            <a:p>
              <a:pPr>
                <a:spcBef>
                  <a:spcPct val="50000"/>
                </a:spcBef>
              </a:pPr>
              <a:r>
                <a:rPr lang="en-US" altLang="zh-CN" sz="1000" b="1">
                  <a:solidFill>
                    <a:srgbClr val="3333FF"/>
                  </a:solidFill>
                </a:rPr>
                <a:t>V</a:t>
              </a:r>
              <a:r>
                <a:rPr lang="en-US" altLang="zh-CN" sz="1000" b="1" baseline="-25000">
                  <a:solidFill>
                    <a:srgbClr val="3333FF"/>
                  </a:solidFill>
                </a:rPr>
                <a:t>I  </a:t>
              </a:r>
              <a:r>
                <a:rPr lang="zh-CN" altLang="en-US" sz="1000" b="1">
                  <a:solidFill>
                    <a:srgbClr val="3333FF"/>
                  </a:solidFill>
                </a:rPr>
                <a:t>波动后</a:t>
              </a:r>
            </a:p>
            <a:p>
              <a:pPr>
                <a:spcBef>
                  <a:spcPct val="50000"/>
                </a:spcBef>
              </a:pPr>
              <a:r>
                <a:rPr lang="zh-CN" altLang="en-US" sz="1000" b="1">
                  <a:solidFill>
                    <a:srgbClr val="3333FF"/>
                  </a:solidFill>
                </a:rPr>
                <a:t>的电路</a:t>
              </a:r>
            </a:p>
          </p:txBody>
        </p:sp>
      </p:grpSp>
      <p:sp>
        <p:nvSpPr>
          <p:cNvPr id="78" name="Text Box 4"/>
          <p:cNvSpPr txBox="1">
            <a:spLocks noChangeArrowheads="1"/>
          </p:cNvSpPr>
          <p:nvPr/>
        </p:nvSpPr>
        <p:spPr bwMode="auto">
          <a:xfrm>
            <a:off x="206375" y="134938"/>
            <a:ext cx="3371850" cy="461962"/>
          </a:xfrm>
          <a:prstGeom prst="rect">
            <a:avLst/>
          </a:prstGeom>
          <a:noFill/>
          <a:ln w="9525">
            <a:noFill/>
            <a:miter lim="800000"/>
            <a:headEnd/>
            <a:tailEnd/>
          </a:ln>
        </p:spPr>
        <p:txBody>
          <a:bodyPr>
            <a:spAutoFit/>
          </a:bodyPr>
          <a:lstStyle/>
          <a:p>
            <a:pPr>
              <a:spcBef>
                <a:spcPct val="50000"/>
              </a:spcBef>
              <a:defRPr/>
            </a:pPr>
            <a:r>
              <a:rPr lang="zh-CN" altLang="en-US" sz="2400" b="1" dirty="0">
                <a:solidFill>
                  <a:srgbClr val="FF0000"/>
                </a:solidFill>
                <a:latin typeface="+mn-ea"/>
                <a:ea typeface="+mn-ea"/>
              </a:rPr>
              <a:t>（</a:t>
            </a:r>
            <a:r>
              <a:rPr lang="en-US" altLang="zh-CN" sz="2400" b="1" dirty="0">
                <a:solidFill>
                  <a:srgbClr val="FF0000"/>
                </a:solidFill>
                <a:latin typeface="+mn-ea"/>
                <a:ea typeface="+mn-ea"/>
              </a:rPr>
              <a:t>6</a:t>
            </a:r>
            <a:r>
              <a:rPr lang="zh-CN" altLang="en-US" sz="2400" b="1" dirty="0">
                <a:solidFill>
                  <a:srgbClr val="FF0000"/>
                </a:solidFill>
                <a:latin typeface="+mn-ea"/>
                <a:ea typeface="+mn-ea"/>
              </a:rPr>
              <a:t>）低电压稳压电路</a:t>
            </a:r>
          </a:p>
        </p:txBody>
      </p:sp>
    </p:spTree>
  </p:cSld>
  <p:clrMapOvr>
    <a:masterClrMapping/>
  </p:clrMapOvr>
  <p:transition>
    <p:sndAc>
      <p:stSnd>
        <p:snd r:embed="rId4" name="TYP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9139"/>
                                        </p:tgtEl>
                                        <p:attrNameLst>
                                          <p:attrName>style.visibility</p:attrName>
                                        </p:attrNameLst>
                                      </p:cBhvr>
                                      <p:to>
                                        <p:strVal val="visible"/>
                                      </p:to>
                                    </p:set>
                                    <p:animEffect transition="in" filter="blinds(horizontal)">
                                      <p:cBhvr>
                                        <p:cTn id="15" dur="500"/>
                                        <p:tgtEl>
                                          <p:spTgt spid="259139"/>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259140"/>
                                        </p:tgtEl>
                                        <p:attrNameLst>
                                          <p:attrName>style.visibility</p:attrName>
                                        </p:attrNameLst>
                                      </p:cBhvr>
                                      <p:to>
                                        <p:strVal val="visible"/>
                                      </p:to>
                                    </p:set>
                                    <p:animEffect transition="in" filter="blinds(horizontal)">
                                      <p:cBhvr>
                                        <p:cTn id="19" dur="500"/>
                                        <p:tgtEl>
                                          <p:spTgt spid="25914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59142"/>
                                        </p:tgtEl>
                                        <p:attrNameLst>
                                          <p:attrName>style.visibility</p:attrName>
                                        </p:attrNameLst>
                                      </p:cBhvr>
                                      <p:to>
                                        <p:strVal val="visible"/>
                                      </p:to>
                                    </p:set>
                                    <p:animEffect transition="in" filter="wipe(left)">
                                      <p:cBhvr>
                                        <p:cTn id="24" dur="500"/>
                                        <p:tgtEl>
                                          <p:spTgt spid="259142"/>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59141"/>
                                        </p:tgtEl>
                                        <p:attrNameLst>
                                          <p:attrName>style.visibility</p:attrName>
                                        </p:attrNameLst>
                                      </p:cBhvr>
                                      <p:to>
                                        <p:strVal val="visible"/>
                                      </p:to>
                                    </p:set>
                                    <p:animEffect transition="in" filter="wipe(left)">
                                      <p:cBhvr>
                                        <p:cTn id="28" dur="500"/>
                                        <p:tgtEl>
                                          <p:spTgt spid="25914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9143"/>
                                        </p:tgtEl>
                                        <p:attrNameLst>
                                          <p:attrName>style.visibility</p:attrName>
                                        </p:attrNameLst>
                                      </p:cBhvr>
                                      <p:to>
                                        <p:strVal val="visible"/>
                                      </p:to>
                                    </p:set>
                                    <p:animEffect transition="in" filter="wipe(left)">
                                      <p:cBhvr>
                                        <p:cTn id="33" dur="500"/>
                                        <p:tgtEl>
                                          <p:spTgt spid="25914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59144"/>
                                        </p:tgtEl>
                                        <p:attrNameLst>
                                          <p:attrName>style.visibility</p:attrName>
                                        </p:attrNameLst>
                                      </p:cBhvr>
                                      <p:to>
                                        <p:strVal val="visible"/>
                                      </p:to>
                                    </p:set>
                                    <p:animEffect transition="in" filter="wipe(left)">
                                      <p:cBhvr>
                                        <p:cTn id="37" dur="500"/>
                                        <p:tgtEl>
                                          <p:spTgt spid="259144"/>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259145"/>
                                        </p:tgtEl>
                                        <p:attrNameLst>
                                          <p:attrName>style.visibility</p:attrName>
                                        </p:attrNameLst>
                                      </p:cBhvr>
                                      <p:to>
                                        <p:strVal val="visible"/>
                                      </p:to>
                                    </p:set>
                                    <p:anim calcmode="lin" valueType="num">
                                      <p:cBhvr>
                                        <p:cTn id="42" dur="1000" fill="hold"/>
                                        <p:tgtEl>
                                          <p:spTgt spid="259145"/>
                                        </p:tgtEl>
                                        <p:attrNameLst>
                                          <p:attrName>ppt_w</p:attrName>
                                        </p:attrNameLst>
                                      </p:cBhvr>
                                      <p:tavLst>
                                        <p:tav tm="0">
                                          <p:val>
                                            <p:strVal val="#ppt_w*0.70"/>
                                          </p:val>
                                        </p:tav>
                                        <p:tav tm="100000">
                                          <p:val>
                                            <p:strVal val="#ppt_w"/>
                                          </p:val>
                                        </p:tav>
                                      </p:tavLst>
                                    </p:anim>
                                    <p:anim calcmode="lin" valueType="num">
                                      <p:cBhvr>
                                        <p:cTn id="43" dur="1000" fill="hold"/>
                                        <p:tgtEl>
                                          <p:spTgt spid="259145"/>
                                        </p:tgtEl>
                                        <p:attrNameLst>
                                          <p:attrName>ppt_h</p:attrName>
                                        </p:attrNameLst>
                                      </p:cBhvr>
                                      <p:tavLst>
                                        <p:tav tm="0">
                                          <p:val>
                                            <p:strVal val="#ppt_h"/>
                                          </p:val>
                                        </p:tav>
                                        <p:tav tm="100000">
                                          <p:val>
                                            <p:strVal val="#ppt_h"/>
                                          </p:val>
                                        </p:tav>
                                      </p:tavLst>
                                    </p:anim>
                                    <p:animEffect transition="in" filter="fade">
                                      <p:cBhvr>
                                        <p:cTn id="44" dur="1000"/>
                                        <p:tgtEl>
                                          <p:spTgt spid="259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39" grpId="0"/>
      <p:bldP spid="259142" grpId="0"/>
      <p:bldP spid="259143" grpId="0"/>
      <p:bldP spid="25914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ctrTitle"/>
          </p:nvPr>
        </p:nvSpPr>
        <p:spPr>
          <a:xfrm>
            <a:off x="611188" y="981075"/>
            <a:ext cx="7772400" cy="719138"/>
          </a:xfrm>
        </p:spPr>
        <p:txBody>
          <a:bodyPr/>
          <a:lstStyle/>
          <a:p>
            <a:r>
              <a:rPr lang="en-US" altLang="zh-CN" smtClean="0"/>
              <a:t>3.5  </a:t>
            </a:r>
            <a:r>
              <a:rPr lang="zh-CN" altLang="en-US" smtClean="0"/>
              <a:t>特殊二极管</a:t>
            </a:r>
          </a:p>
        </p:txBody>
      </p:sp>
      <p:sp>
        <p:nvSpPr>
          <p:cNvPr id="92163" name="副标题 2"/>
          <p:cNvSpPr>
            <a:spLocks noGrp="1"/>
          </p:cNvSpPr>
          <p:nvPr>
            <p:ph type="subTitle" idx="1"/>
          </p:nvPr>
        </p:nvSpPr>
        <p:spPr>
          <a:xfrm>
            <a:off x="1371600" y="1989138"/>
            <a:ext cx="6400800" cy="3649662"/>
          </a:xfrm>
        </p:spPr>
        <p:txBody>
          <a:bodyPr/>
          <a:lstStyle/>
          <a:p>
            <a:pPr>
              <a:lnSpc>
                <a:spcPct val="150000"/>
              </a:lnSpc>
            </a:pPr>
            <a:r>
              <a:rPr lang="en-US" altLang="zh-CN" smtClean="0"/>
              <a:t> 3.5.1   </a:t>
            </a:r>
            <a:r>
              <a:rPr lang="zh-CN" altLang="en-US" smtClean="0"/>
              <a:t>齐纳二极管</a:t>
            </a:r>
            <a:endParaRPr lang="en-US" altLang="zh-CN" smtClean="0"/>
          </a:p>
          <a:p>
            <a:pPr>
              <a:lnSpc>
                <a:spcPct val="150000"/>
              </a:lnSpc>
            </a:pPr>
            <a:r>
              <a:rPr lang="en-US" altLang="zh-CN" smtClean="0"/>
              <a:t> 3.5.2   </a:t>
            </a:r>
            <a:r>
              <a:rPr lang="zh-CN" altLang="en-US" smtClean="0"/>
              <a:t>变容二极管</a:t>
            </a:r>
          </a:p>
          <a:p>
            <a:pPr>
              <a:lnSpc>
                <a:spcPct val="150000"/>
              </a:lnSpc>
            </a:pPr>
            <a:r>
              <a:rPr lang="en-US" altLang="zh-CN" smtClean="0"/>
              <a:t>     3.5.3   </a:t>
            </a:r>
            <a:r>
              <a:rPr lang="zh-CN" altLang="en-US" smtClean="0"/>
              <a:t>肖特基二极管</a:t>
            </a:r>
            <a:endParaRPr lang="en-US" altLang="zh-CN" smtClean="0"/>
          </a:p>
          <a:p>
            <a:pPr>
              <a:lnSpc>
                <a:spcPct val="150000"/>
              </a:lnSpc>
            </a:pPr>
            <a:r>
              <a:rPr lang="en-US" altLang="zh-CN" smtClean="0"/>
              <a:t>3.5.4   </a:t>
            </a:r>
            <a:r>
              <a:rPr lang="zh-CN" altLang="en-US" smtClean="0"/>
              <a:t>光电器件</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Text Box 2"/>
          <p:cNvSpPr txBox="1">
            <a:spLocks noChangeArrowheads="1"/>
          </p:cNvSpPr>
          <p:nvPr/>
        </p:nvSpPr>
        <p:spPr bwMode="auto">
          <a:xfrm>
            <a:off x="4143375" y="142875"/>
            <a:ext cx="1143000" cy="6413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3600" b="1">
                <a:solidFill>
                  <a:schemeClr val="accent2"/>
                </a:solidFill>
              </a:rPr>
              <a:t>小结</a:t>
            </a:r>
          </a:p>
        </p:txBody>
      </p:sp>
      <p:sp>
        <p:nvSpPr>
          <p:cNvPr id="202755" name="Rectangle 3"/>
          <p:cNvSpPr>
            <a:spLocks noChangeArrowheads="1"/>
          </p:cNvSpPr>
          <p:nvPr/>
        </p:nvSpPr>
        <p:spPr bwMode="auto">
          <a:xfrm>
            <a:off x="142875" y="1000125"/>
            <a:ext cx="8831263"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集成运算放大器是一种高增益直接耦合放大器，作为基本的电子器件，可以实现多种电路功能</a:t>
            </a:r>
          </a:p>
        </p:txBody>
      </p:sp>
      <p:sp>
        <p:nvSpPr>
          <p:cNvPr id="202756" name="Rectangle 4"/>
          <p:cNvSpPr>
            <a:spLocks noChangeArrowheads="1"/>
          </p:cNvSpPr>
          <p:nvPr/>
        </p:nvSpPr>
        <p:spPr bwMode="auto">
          <a:xfrm>
            <a:off x="142875" y="1912938"/>
            <a:ext cx="8872538"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运算放大器有两个工作区域。在线性区放大小信号；输入为大信号时，工作在非线性区，输出电压为饱和值</a:t>
            </a:r>
          </a:p>
        </p:txBody>
      </p:sp>
      <p:sp>
        <p:nvSpPr>
          <p:cNvPr id="202757" name="Rectangle 5"/>
          <p:cNvSpPr>
            <a:spLocks noChangeArrowheads="1"/>
          </p:cNvSpPr>
          <p:nvPr/>
        </p:nvSpPr>
        <p:spPr bwMode="auto">
          <a:xfrm>
            <a:off x="142875" y="4306888"/>
            <a:ext cx="8872538"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dirty="0"/>
              <a:t>同相放大电路和反向放大电路是两种最基本的线性应用电路，由此推广到求和、求差、积分和微分等电路</a:t>
            </a:r>
          </a:p>
        </p:txBody>
      </p:sp>
      <p:sp>
        <p:nvSpPr>
          <p:cNvPr id="202759" name="Rectangle 7"/>
          <p:cNvSpPr>
            <a:spLocks noChangeArrowheads="1"/>
          </p:cNvSpPr>
          <p:nvPr/>
        </p:nvSpPr>
        <p:spPr bwMode="auto">
          <a:xfrm>
            <a:off x="142875" y="2814638"/>
            <a:ext cx="8872538"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理想运放具有理想参数</a:t>
            </a:r>
          </a:p>
        </p:txBody>
      </p:sp>
      <p:sp>
        <p:nvSpPr>
          <p:cNvPr id="202760" name="Rectangle 8"/>
          <p:cNvSpPr>
            <a:spLocks noChangeArrowheads="1"/>
          </p:cNvSpPr>
          <p:nvPr/>
        </p:nvSpPr>
        <p:spPr bwMode="auto">
          <a:xfrm>
            <a:off x="142875" y="3379788"/>
            <a:ext cx="8872538"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运放稳定地工作在线性区时，均需引入深度负反馈，具有“虚短”、“虚断”的特点</a:t>
            </a:r>
          </a:p>
        </p:txBody>
      </p:sp>
      <p:sp>
        <p:nvSpPr>
          <p:cNvPr id="202761" name="Rectangle 9"/>
          <p:cNvSpPr>
            <a:spLocks noChangeArrowheads="1"/>
          </p:cNvSpPr>
          <p:nvPr/>
        </p:nvSpPr>
        <p:spPr bwMode="auto">
          <a:xfrm>
            <a:off x="142875" y="5233988"/>
            <a:ext cx="8872538"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dirty="0"/>
              <a:t>结合运放电路的特性对含有电阻、电容元件的积分和微分电路进行分析。</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4" name="日期占位符 1"/>
          <p:cNvSpPr>
            <a:spLocks noGrp="1"/>
          </p:cNvSpPr>
          <p:nvPr>
            <p:ph type="dt" sz="quarter" idx="10"/>
          </p:nvPr>
        </p:nvSpPr>
        <p:spPr>
          <a:noFill/>
        </p:spPr>
        <p:txBody>
          <a:bodyPr/>
          <a:lstStyle/>
          <a:p>
            <a:fld id="{7F5DD164-FF87-4523-B44B-5C98F51D0D52}" type="datetime1">
              <a:rPr lang="zh-CN" altLang="en-US" smtClean="0">
                <a:latin typeface="Arial" pitchFamily="34" charset="0"/>
              </a:rPr>
              <a:pPr/>
              <a:t>2019-9-25</a:t>
            </a:fld>
            <a:endParaRPr lang="en-US" altLang="zh-CN" smtClean="0">
              <a:latin typeface="Arial" pitchFamily="34" charset="0"/>
            </a:endParaRPr>
          </a:p>
        </p:txBody>
      </p:sp>
      <p:sp>
        <p:nvSpPr>
          <p:cNvPr id="4200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42006" name="灯片编号占位符 3"/>
          <p:cNvSpPr>
            <a:spLocks noGrp="1"/>
          </p:cNvSpPr>
          <p:nvPr>
            <p:ph type="sldNum" sz="quarter" idx="12"/>
          </p:nvPr>
        </p:nvSpPr>
        <p:spPr>
          <a:noFill/>
        </p:spPr>
        <p:txBody>
          <a:bodyPr/>
          <a:lstStyle/>
          <a:p>
            <a:fld id="{8D26E88D-F51C-475B-9AE0-C6DFFD7D47C4}" type="slidenum">
              <a:rPr lang="en-US" altLang="zh-CN" smtClean="0">
                <a:latin typeface="Arial" pitchFamily="34" charset="0"/>
              </a:rPr>
              <a:pPr/>
              <a:t>80</a:t>
            </a:fld>
            <a:endParaRPr lang="en-US" altLang="zh-CN" smtClean="0">
              <a:latin typeface="Arial" pitchFamily="34" charset="0"/>
            </a:endParaRPr>
          </a:p>
        </p:txBody>
      </p:sp>
      <p:sp>
        <p:nvSpPr>
          <p:cNvPr id="42007" name="Text Box 5"/>
          <p:cNvSpPr txBox="1">
            <a:spLocks noChangeArrowheads="1"/>
          </p:cNvSpPr>
          <p:nvPr/>
        </p:nvSpPr>
        <p:spPr bwMode="auto">
          <a:xfrm>
            <a:off x="246063" y="174625"/>
            <a:ext cx="2984500" cy="55562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3000" b="1">
                <a:solidFill>
                  <a:srgbClr val="FF0000"/>
                </a:solidFill>
              </a:rPr>
              <a:t>一、齐纳二极管</a:t>
            </a:r>
          </a:p>
        </p:txBody>
      </p:sp>
      <p:sp>
        <p:nvSpPr>
          <p:cNvPr id="215046" name="Text Box 6"/>
          <p:cNvSpPr txBox="1">
            <a:spLocks noChangeArrowheads="1"/>
          </p:cNvSpPr>
          <p:nvPr/>
        </p:nvSpPr>
        <p:spPr bwMode="auto">
          <a:xfrm>
            <a:off x="352425" y="809625"/>
            <a:ext cx="8791575"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齐纳二极管又称稳压管，是一种特殊工艺制造的面结型硅半导体二极管。</a:t>
            </a:r>
          </a:p>
        </p:txBody>
      </p:sp>
      <p:sp>
        <p:nvSpPr>
          <p:cNvPr id="215054" name="Text Box 14"/>
          <p:cNvSpPr txBox="1">
            <a:spLocks noChangeArrowheads="1"/>
          </p:cNvSpPr>
          <p:nvPr/>
        </p:nvSpPr>
        <p:spPr bwMode="auto">
          <a:xfrm>
            <a:off x="376238" y="2917825"/>
            <a:ext cx="887412" cy="396875"/>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solidFill>
                  <a:srgbClr val="3399FF"/>
                </a:solidFill>
              </a:rPr>
              <a:t>a</a:t>
            </a:r>
            <a:r>
              <a:rPr lang="zh-CN" altLang="en-US" sz="2000" b="1">
                <a:solidFill>
                  <a:srgbClr val="3399FF"/>
                </a:solidFill>
              </a:rPr>
              <a:t>阳极</a:t>
            </a:r>
          </a:p>
        </p:txBody>
      </p:sp>
      <p:sp>
        <p:nvSpPr>
          <p:cNvPr id="215055" name="Text Box 15"/>
          <p:cNvSpPr txBox="1">
            <a:spLocks noChangeArrowheads="1"/>
          </p:cNvSpPr>
          <p:nvPr/>
        </p:nvSpPr>
        <p:spPr bwMode="auto">
          <a:xfrm>
            <a:off x="376238" y="4927600"/>
            <a:ext cx="887412" cy="396875"/>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solidFill>
                  <a:srgbClr val="3399FF"/>
                </a:solidFill>
              </a:rPr>
              <a:t>k</a:t>
            </a:r>
            <a:r>
              <a:rPr lang="zh-CN" altLang="en-US" sz="2000" b="1">
                <a:solidFill>
                  <a:srgbClr val="3399FF"/>
                </a:solidFill>
              </a:rPr>
              <a:t>阴极</a:t>
            </a:r>
          </a:p>
        </p:txBody>
      </p:sp>
      <p:sp>
        <p:nvSpPr>
          <p:cNvPr id="215056" name="Text Box 16"/>
          <p:cNvSpPr txBox="1">
            <a:spLocks noChangeArrowheads="1"/>
          </p:cNvSpPr>
          <p:nvPr/>
        </p:nvSpPr>
        <p:spPr bwMode="auto">
          <a:xfrm>
            <a:off x="179388" y="5613400"/>
            <a:ext cx="124777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代表符号</a:t>
            </a:r>
          </a:p>
        </p:txBody>
      </p:sp>
      <p:grpSp>
        <p:nvGrpSpPr>
          <p:cNvPr id="2" name="Group 19"/>
          <p:cNvGrpSpPr>
            <a:grpSpLocks/>
          </p:cNvGrpSpPr>
          <p:nvPr/>
        </p:nvGrpSpPr>
        <p:grpSpPr bwMode="auto">
          <a:xfrm>
            <a:off x="538163" y="3287713"/>
            <a:ext cx="485775" cy="1681162"/>
            <a:chOff x="339" y="1783"/>
            <a:chExt cx="306" cy="1059"/>
          </a:xfrm>
        </p:grpSpPr>
        <p:sp>
          <p:nvSpPr>
            <p:cNvPr id="42047" name="Oval 7"/>
            <p:cNvSpPr>
              <a:spLocks noChangeArrowheads="1"/>
            </p:cNvSpPr>
            <p:nvPr/>
          </p:nvSpPr>
          <p:spPr bwMode="auto">
            <a:xfrm>
              <a:off x="456" y="1783"/>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42048" name="Oval 8"/>
            <p:cNvSpPr>
              <a:spLocks noChangeArrowheads="1"/>
            </p:cNvSpPr>
            <p:nvPr/>
          </p:nvSpPr>
          <p:spPr bwMode="auto">
            <a:xfrm>
              <a:off x="457" y="27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42049" name="Line 9"/>
            <p:cNvSpPr>
              <a:spLocks noChangeShapeType="1"/>
            </p:cNvSpPr>
            <p:nvPr/>
          </p:nvSpPr>
          <p:spPr bwMode="auto">
            <a:xfrm>
              <a:off x="491" y="1851"/>
              <a:ext cx="0" cy="915"/>
            </a:xfrm>
            <a:prstGeom prst="line">
              <a:avLst/>
            </a:prstGeom>
            <a:noFill/>
            <a:ln w="25400">
              <a:solidFill>
                <a:schemeClr val="tx1"/>
              </a:solidFill>
              <a:round/>
              <a:headEnd/>
              <a:tailEnd/>
            </a:ln>
          </p:spPr>
          <p:txBody>
            <a:bodyPr/>
            <a:lstStyle/>
            <a:p>
              <a:endParaRPr lang="zh-CN" altLang="en-US"/>
            </a:p>
          </p:txBody>
        </p:sp>
        <p:grpSp>
          <p:nvGrpSpPr>
            <p:cNvPr id="3" name="Group 18"/>
            <p:cNvGrpSpPr>
              <a:grpSpLocks/>
            </p:cNvGrpSpPr>
            <p:nvPr/>
          </p:nvGrpSpPr>
          <p:grpSpPr bwMode="auto">
            <a:xfrm>
              <a:off x="339" y="2181"/>
              <a:ext cx="306" cy="214"/>
              <a:chOff x="339" y="2181"/>
              <a:chExt cx="306" cy="214"/>
            </a:xfrm>
          </p:grpSpPr>
          <p:sp>
            <p:nvSpPr>
              <p:cNvPr id="42051" name="AutoShape 11"/>
              <p:cNvSpPr>
                <a:spLocks noChangeArrowheads="1"/>
              </p:cNvSpPr>
              <p:nvPr/>
            </p:nvSpPr>
            <p:spPr bwMode="auto">
              <a:xfrm rot="10800000">
                <a:off x="364" y="218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42052" name="Line 12"/>
              <p:cNvSpPr>
                <a:spLocks noChangeShapeType="1"/>
              </p:cNvSpPr>
              <p:nvPr/>
            </p:nvSpPr>
            <p:spPr bwMode="auto">
              <a:xfrm>
                <a:off x="339" y="2385"/>
                <a:ext cx="304" cy="0"/>
              </a:xfrm>
              <a:prstGeom prst="line">
                <a:avLst/>
              </a:prstGeom>
              <a:noFill/>
              <a:ln w="38100">
                <a:solidFill>
                  <a:srgbClr val="800080"/>
                </a:solidFill>
                <a:round/>
                <a:headEnd/>
                <a:tailEnd/>
              </a:ln>
            </p:spPr>
            <p:txBody>
              <a:bodyPr/>
              <a:lstStyle/>
              <a:p>
                <a:endParaRPr lang="zh-CN" altLang="en-US"/>
              </a:p>
            </p:txBody>
          </p:sp>
          <p:sp>
            <p:nvSpPr>
              <p:cNvPr id="42053" name="Line 13"/>
              <p:cNvSpPr>
                <a:spLocks noChangeShapeType="1"/>
              </p:cNvSpPr>
              <p:nvPr/>
            </p:nvSpPr>
            <p:spPr bwMode="auto">
              <a:xfrm>
                <a:off x="491" y="2181"/>
                <a:ext cx="0" cy="178"/>
              </a:xfrm>
              <a:prstGeom prst="line">
                <a:avLst/>
              </a:prstGeom>
              <a:noFill/>
              <a:ln w="38100">
                <a:solidFill>
                  <a:srgbClr val="800080"/>
                </a:solidFill>
                <a:round/>
                <a:headEnd/>
                <a:tailEnd/>
              </a:ln>
            </p:spPr>
            <p:txBody>
              <a:bodyPr/>
              <a:lstStyle/>
              <a:p>
                <a:endParaRPr lang="zh-CN" altLang="en-US"/>
              </a:p>
            </p:txBody>
          </p:sp>
          <p:sp>
            <p:nvSpPr>
              <p:cNvPr id="42054" name="Line 17"/>
              <p:cNvSpPr>
                <a:spLocks noChangeShapeType="1"/>
              </p:cNvSpPr>
              <p:nvPr/>
            </p:nvSpPr>
            <p:spPr bwMode="auto">
              <a:xfrm flipV="1">
                <a:off x="645" y="2295"/>
                <a:ext cx="0" cy="100"/>
              </a:xfrm>
              <a:prstGeom prst="line">
                <a:avLst/>
              </a:prstGeom>
              <a:noFill/>
              <a:ln w="38100">
                <a:solidFill>
                  <a:srgbClr val="800080"/>
                </a:solidFill>
                <a:round/>
                <a:headEnd/>
                <a:tailEnd/>
              </a:ln>
            </p:spPr>
            <p:txBody>
              <a:bodyPr/>
              <a:lstStyle/>
              <a:p>
                <a:endParaRPr lang="zh-CN" altLang="en-US"/>
              </a:p>
            </p:txBody>
          </p:sp>
        </p:grpSp>
      </p:grpSp>
      <p:grpSp>
        <p:nvGrpSpPr>
          <p:cNvPr id="4" name="Group 102"/>
          <p:cNvGrpSpPr>
            <a:grpSpLocks/>
          </p:cNvGrpSpPr>
          <p:nvPr/>
        </p:nvGrpSpPr>
        <p:grpSpPr bwMode="auto">
          <a:xfrm>
            <a:off x="2193925" y="2501900"/>
            <a:ext cx="3386138" cy="2903538"/>
            <a:chOff x="1280" y="1576"/>
            <a:chExt cx="2133" cy="1829"/>
          </a:xfrm>
        </p:grpSpPr>
        <p:sp>
          <p:nvSpPr>
            <p:cNvPr id="42043" name="Freeform 60"/>
            <p:cNvSpPr>
              <a:spLocks/>
            </p:cNvSpPr>
            <p:nvPr/>
          </p:nvSpPr>
          <p:spPr bwMode="auto">
            <a:xfrm>
              <a:off x="2982" y="1576"/>
              <a:ext cx="431" cy="406"/>
            </a:xfrm>
            <a:custGeom>
              <a:avLst/>
              <a:gdLst>
                <a:gd name="T0" fmla="*/ 0 w 431"/>
                <a:gd name="T1" fmla="*/ 406 h 406"/>
                <a:gd name="T2" fmla="*/ 330 w 431"/>
                <a:gd name="T3" fmla="*/ 279 h 406"/>
                <a:gd name="T4" fmla="*/ 431 w 431"/>
                <a:gd name="T5" fmla="*/ 0 h 406"/>
                <a:gd name="T6" fmla="*/ 0 60000 65536"/>
                <a:gd name="T7" fmla="*/ 0 60000 65536"/>
                <a:gd name="T8" fmla="*/ 0 60000 65536"/>
                <a:gd name="T9" fmla="*/ 0 w 431"/>
                <a:gd name="T10" fmla="*/ 0 h 406"/>
                <a:gd name="T11" fmla="*/ 431 w 431"/>
                <a:gd name="T12" fmla="*/ 406 h 406"/>
              </a:gdLst>
              <a:ahLst/>
              <a:cxnLst>
                <a:cxn ang="T6">
                  <a:pos x="T0" y="T1"/>
                </a:cxn>
                <a:cxn ang="T7">
                  <a:pos x="T2" y="T3"/>
                </a:cxn>
                <a:cxn ang="T8">
                  <a:pos x="T4" y="T5"/>
                </a:cxn>
              </a:cxnLst>
              <a:rect l="T9" t="T10" r="T11" b="T12"/>
              <a:pathLst>
                <a:path w="431" h="406">
                  <a:moveTo>
                    <a:pt x="0" y="406"/>
                  </a:moveTo>
                  <a:cubicBezTo>
                    <a:pt x="129" y="376"/>
                    <a:pt x="258" y="346"/>
                    <a:pt x="330" y="279"/>
                  </a:cubicBezTo>
                  <a:cubicBezTo>
                    <a:pt x="402" y="212"/>
                    <a:pt x="416" y="106"/>
                    <a:pt x="431" y="0"/>
                  </a:cubicBezTo>
                </a:path>
              </a:pathLst>
            </a:custGeom>
            <a:noFill/>
            <a:ln w="38100">
              <a:solidFill>
                <a:srgbClr val="FF00FF"/>
              </a:solidFill>
              <a:round/>
              <a:headEnd/>
              <a:tailEnd/>
            </a:ln>
          </p:spPr>
          <p:txBody>
            <a:bodyPr/>
            <a:lstStyle/>
            <a:p>
              <a:endParaRPr lang="zh-CN" altLang="en-US"/>
            </a:p>
          </p:txBody>
        </p:sp>
        <p:sp>
          <p:nvSpPr>
            <p:cNvPr id="42044" name="Line 64"/>
            <p:cNvSpPr>
              <a:spLocks noChangeShapeType="1"/>
            </p:cNvSpPr>
            <p:nvPr/>
          </p:nvSpPr>
          <p:spPr bwMode="auto">
            <a:xfrm flipH="1">
              <a:off x="1534" y="1982"/>
              <a:ext cx="1448" cy="76"/>
            </a:xfrm>
            <a:prstGeom prst="line">
              <a:avLst/>
            </a:prstGeom>
            <a:noFill/>
            <a:ln w="38100">
              <a:solidFill>
                <a:srgbClr val="0066FF"/>
              </a:solidFill>
              <a:round/>
              <a:headEnd/>
              <a:tailEnd/>
            </a:ln>
          </p:spPr>
          <p:txBody>
            <a:bodyPr/>
            <a:lstStyle/>
            <a:p>
              <a:endParaRPr lang="zh-CN" altLang="en-US"/>
            </a:p>
          </p:txBody>
        </p:sp>
        <p:sp>
          <p:nvSpPr>
            <p:cNvPr id="42045" name="Freeform 66"/>
            <p:cNvSpPr>
              <a:spLocks/>
            </p:cNvSpPr>
            <p:nvPr/>
          </p:nvSpPr>
          <p:spPr bwMode="auto">
            <a:xfrm>
              <a:off x="1374" y="2058"/>
              <a:ext cx="178" cy="153"/>
            </a:xfrm>
            <a:custGeom>
              <a:avLst/>
              <a:gdLst>
                <a:gd name="T0" fmla="*/ 178 w 178"/>
                <a:gd name="T1" fmla="*/ 0 h 153"/>
                <a:gd name="T2" fmla="*/ 51 w 178"/>
                <a:gd name="T3" fmla="*/ 51 h 153"/>
                <a:gd name="T4" fmla="*/ 0 w 178"/>
                <a:gd name="T5" fmla="*/ 153 h 153"/>
                <a:gd name="T6" fmla="*/ 0 60000 65536"/>
                <a:gd name="T7" fmla="*/ 0 60000 65536"/>
                <a:gd name="T8" fmla="*/ 0 60000 65536"/>
                <a:gd name="T9" fmla="*/ 0 w 178"/>
                <a:gd name="T10" fmla="*/ 0 h 153"/>
                <a:gd name="T11" fmla="*/ 178 w 178"/>
                <a:gd name="T12" fmla="*/ 153 h 153"/>
              </a:gdLst>
              <a:ahLst/>
              <a:cxnLst>
                <a:cxn ang="T6">
                  <a:pos x="T0" y="T1"/>
                </a:cxn>
                <a:cxn ang="T7">
                  <a:pos x="T2" y="T3"/>
                </a:cxn>
                <a:cxn ang="T8">
                  <a:pos x="T4" y="T5"/>
                </a:cxn>
              </a:cxnLst>
              <a:rect l="T9" t="T10" r="T11" b="T12"/>
              <a:pathLst>
                <a:path w="178" h="153">
                  <a:moveTo>
                    <a:pt x="178" y="0"/>
                  </a:moveTo>
                  <a:cubicBezTo>
                    <a:pt x="129" y="12"/>
                    <a:pt x="81" y="25"/>
                    <a:pt x="51" y="51"/>
                  </a:cubicBezTo>
                  <a:cubicBezTo>
                    <a:pt x="21" y="77"/>
                    <a:pt x="10" y="115"/>
                    <a:pt x="0" y="153"/>
                  </a:cubicBezTo>
                </a:path>
              </a:pathLst>
            </a:custGeom>
            <a:noFill/>
            <a:ln w="38100">
              <a:solidFill>
                <a:srgbClr val="0066FF"/>
              </a:solidFill>
              <a:round/>
              <a:headEnd/>
              <a:tailEnd/>
            </a:ln>
          </p:spPr>
          <p:txBody>
            <a:bodyPr/>
            <a:lstStyle/>
            <a:p>
              <a:endParaRPr lang="zh-CN" altLang="en-US"/>
            </a:p>
          </p:txBody>
        </p:sp>
        <p:sp>
          <p:nvSpPr>
            <p:cNvPr id="42046" name="Line 68"/>
            <p:cNvSpPr>
              <a:spLocks noChangeShapeType="1"/>
            </p:cNvSpPr>
            <p:nvPr/>
          </p:nvSpPr>
          <p:spPr bwMode="auto">
            <a:xfrm flipH="1">
              <a:off x="1280" y="2185"/>
              <a:ext cx="94" cy="1220"/>
            </a:xfrm>
            <a:prstGeom prst="line">
              <a:avLst/>
            </a:prstGeom>
            <a:noFill/>
            <a:ln w="38100">
              <a:solidFill>
                <a:srgbClr val="0066FF"/>
              </a:solidFill>
              <a:round/>
              <a:headEnd/>
              <a:tailEnd/>
            </a:ln>
          </p:spPr>
          <p:txBody>
            <a:bodyPr/>
            <a:lstStyle/>
            <a:p>
              <a:endParaRPr lang="zh-CN" altLang="en-US"/>
            </a:p>
          </p:txBody>
        </p:sp>
      </p:grpSp>
      <p:grpSp>
        <p:nvGrpSpPr>
          <p:cNvPr id="5" name="Group 70"/>
          <p:cNvGrpSpPr>
            <a:grpSpLocks/>
          </p:cNvGrpSpPr>
          <p:nvPr/>
        </p:nvGrpSpPr>
        <p:grpSpPr bwMode="auto">
          <a:xfrm>
            <a:off x="1668463" y="2339975"/>
            <a:ext cx="4476750" cy="3186113"/>
            <a:chOff x="949" y="1474"/>
            <a:chExt cx="2820" cy="2007"/>
          </a:xfrm>
        </p:grpSpPr>
        <p:sp>
          <p:nvSpPr>
            <p:cNvPr id="42041" name="Line 21"/>
            <p:cNvSpPr>
              <a:spLocks noChangeShapeType="1"/>
            </p:cNvSpPr>
            <p:nvPr/>
          </p:nvSpPr>
          <p:spPr bwMode="auto">
            <a:xfrm flipV="1">
              <a:off x="2982" y="1529"/>
              <a:ext cx="0" cy="1952"/>
            </a:xfrm>
            <a:prstGeom prst="line">
              <a:avLst/>
            </a:prstGeom>
            <a:noFill/>
            <a:ln w="12700">
              <a:solidFill>
                <a:schemeClr val="tx1"/>
              </a:solidFill>
              <a:round/>
              <a:headEnd/>
              <a:tailEnd type="triangle" w="med" len="med"/>
            </a:ln>
          </p:spPr>
          <p:txBody>
            <a:bodyPr/>
            <a:lstStyle/>
            <a:p>
              <a:endParaRPr lang="zh-CN" altLang="en-US"/>
            </a:p>
          </p:txBody>
        </p:sp>
        <p:sp>
          <p:nvSpPr>
            <p:cNvPr id="42042" name="Line 22"/>
            <p:cNvSpPr>
              <a:spLocks noChangeShapeType="1"/>
            </p:cNvSpPr>
            <p:nvPr/>
          </p:nvSpPr>
          <p:spPr bwMode="auto">
            <a:xfrm>
              <a:off x="949" y="1982"/>
              <a:ext cx="2642"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42001" name="Object 23"/>
            <p:cNvGraphicFramePr>
              <a:graphicFrameLocks noChangeAspect="1"/>
            </p:cNvGraphicFramePr>
            <p:nvPr/>
          </p:nvGraphicFramePr>
          <p:xfrm>
            <a:off x="2481" y="1474"/>
            <a:ext cx="482" cy="218"/>
          </p:xfrm>
          <a:graphic>
            <a:graphicData uri="http://schemas.openxmlformats.org/presentationml/2006/ole">
              <p:oleObj spid="_x0000_s372738" name="公式" r:id="rId4" imgW="507780" imgH="215806" progId="Equation.3">
                <p:embed/>
              </p:oleObj>
            </a:graphicData>
          </a:graphic>
        </p:graphicFrame>
        <p:graphicFrame>
          <p:nvGraphicFramePr>
            <p:cNvPr id="42002" name="Object 27"/>
            <p:cNvGraphicFramePr>
              <a:graphicFrameLocks noChangeAspect="1"/>
            </p:cNvGraphicFramePr>
            <p:nvPr/>
          </p:nvGraphicFramePr>
          <p:xfrm>
            <a:off x="3313" y="1982"/>
            <a:ext cx="456" cy="223"/>
          </p:xfrm>
          <a:graphic>
            <a:graphicData uri="http://schemas.openxmlformats.org/presentationml/2006/ole">
              <p:oleObj spid="_x0000_s372739" name="公式" r:id="rId5" imgW="406048" imgH="215713" progId="Equation.3">
                <p:embed/>
              </p:oleObj>
            </a:graphicData>
          </a:graphic>
        </p:graphicFrame>
        <p:graphicFrame>
          <p:nvGraphicFramePr>
            <p:cNvPr id="42003" name="Object 69"/>
            <p:cNvGraphicFramePr>
              <a:graphicFrameLocks noChangeAspect="1"/>
            </p:cNvGraphicFramePr>
            <p:nvPr/>
          </p:nvGraphicFramePr>
          <p:xfrm>
            <a:off x="3000" y="2002"/>
            <a:ext cx="185" cy="183"/>
          </p:xfrm>
          <a:graphic>
            <a:graphicData uri="http://schemas.openxmlformats.org/presentationml/2006/ole">
              <p:oleObj spid="_x0000_s372740" name="公式" r:id="rId6" imgW="164814" imgH="177492" progId="Equation.3">
                <p:embed/>
              </p:oleObj>
            </a:graphicData>
          </a:graphic>
        </p:graphicFrame>
      </p:grpSp>
      <p:sp>
        <p:nvSpPr>
          <p:cNvPr id="215111" name="Text Box 71"/>
          <p:cNvSpPr txBox="1">
            <a:spLocks noChangeArrowheads="1"/>
          </p:cNvSpPr>
          <p:nvPr/>
        </p:nvSpPr>
        <p:spPr bwMode="auto">
          <a:xfrm>
            <a:off x="3887788" y="5692775"/>
            <a:ext cx="1128712" cy="396875"/>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t>V- I</a:t>
            </a:r>
            <a:r>
              <a:rPr lang="zh-CN" altLang="en-US" sz="2000" b="1"/>
              <a:t>特性</a:t>
            </a:r>
          </a:p>
        </p:txBody>
      </p:sp>
      <p:grpSp>
        <p:nvGrpSpPr>
          <p:cNvPr id="6" name="Group 104"/>
          <p:cNvGrpSpPr>
            <a:grpSpLocks/>
          </p:cNvGrpSpPr>
          <p:nvPr/>
        </p:nvGrpSpPr>
        <p:grpSpPr bwMode="auto">
          <a:xfrm>
            <a:off x="1881188" y="2824163"/>
            <a:ext cx="3559175" cy="1419225"/>
            <a:chOff x="1083" y="1779"/>
            <a:chExt cx="2242" cy="894"/>
          </a:xfrm>
        </p:grpSpPr>
        <p:sp>
          <p:nvSpPr>
            <p:cNvPr id="42038" name="Oval 82"/>
            <p:cNvSpPr>
              <a:spLocks noChangeArrowheads="1"/>
            </p:cNvSpPr>
            <p:nvPr/>
          </p:nvSpPr>
          <p:spPr bwMode="auto">
            <a:xfrm>
              <a:off x="1306" y="2535"/>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42039" name="Line 83"/>
            <p:cNvSpPr>
              <a:spLocks noChangeShapeType="1"/>
            </p:cNvSpPr>
            <p:nvPr/>
          </p:nvSpPr>
          <p:spPr bwMode="auto">
            <a:xfrm flipH="1">
              <a:off x="1331" y="2566"/>
              <a:ext cx="1651" cy="0"/>
            </a:xfrm>
            <a:prstGeom prst="line">
              <a:avLst/>
            </a:prstGeom>
            <a:noFill/>
            <a:ln w="12700">
              <a:solidFill>
                <a:schemeClr val="tx1"/>
              </a:solidFill>
              <a:prstDash val="lgDash"/>
              <a:round/>
              <a:headEnd/>
              <a:tailEnd/>
            </a:ln>
          </p:spPr>
          <p:txBody>
            <a:bodyPr/>
            <a:lstStyle/>
            <a:p>
              <a:endParaRPr lang="zh-CN" altLang="en-US"/>
            </a:p>
          </p:txBody>
        </p:sp>
        <p:graphicFrame>
          <p:nvGraphicFramePr>
            <p:cNvPr id="41998" name="Object 84"/>
            <p:cNvGraphicFramePr>
              <a:graphicFrameLocks noChangeAspect="1"/>
            </p:cNvGraphicFramePr>
            <p:nvPr/>
          </p:nvGraphicFramePr>
          <p:xfrm>
            <a:off x="1083" y="1779"/>
            <a:ext cx="288" cy="208"/>
          </p:xfrm>
          <a:graphic>
            <a:graphicData uri="http://schemas.openxmlformats.org/presentationml/2006/ole">
              <p:oleObj spid="_x0000_s372741" name="公式" r:id="rId7" imgW="304536" imgH="215713" progId="Equation.3">
                <p:embed/>
              </p:oleObj>
            </a:graphicData>
          </a:graphic>
        </p:graphicFrame>
        <p:sp>
          <p:nvSpPr>
            <p:cNvPr id="42040" name="Line 86"/>
            <p:cNvSpPr>
              <a:spLocks noChangeShapeType="1"/>
            </p:cNvSpPr>
            <p:nvPr/>
          </p:nvSpPr>
          <p:spPr bwMode="auto">
            <a:xfrm>
              <a:off x="1331" y="1982"/>
              <a:ext cx="0" cy="584"/>
            </a:xfrm>
            <a:prstGeom prst="line">
              <a:avLst/>
            </a:prstGeom>
            <a:noFill/>
            <a:ln w="12700">
              <a:solidFill>
                <a:schemeClr val="tx1"/>
              </a:solidFill>
              <a:prstDash val="lgDash"/>
              <a:round/>
              <a:headEnd/>
              <a:tailEnd/>
            </a:ln>
          </p:spPr>
          <p:txBody>
            <a:bodyPr/>
            <a:lstStyle/>
            <a:p>
              <a:endParaRPr lang="zh-CN" altLang="en-US"/>
            </a:p>
          </p:txBody>
        </p:sp>
        <p:graphicFrame>
          <p:nvGraphicFramePr>
            <p:cNvPr id="41999" name="Object 87"/>
            <p:cNvGraphicFramePr>
              <a:graphicFrameLocks noChangeAspect="1"/>
            </p:cNvGraphicFramePr>
            <p:nvPr/>
          </p:nvGraphicFramePr>
          <p:xfrm>
            <a:off x="1356" y="2389"/>
            <a:ext cx="156" cy="195"/>
          </p:xfrm>
          <a:graphic>
            <a:graphicData uri="http://schemas.openxmlformats.org/presentationml/2006/ole">
              <p:oleObj spid="_x0000_s372742" name="公式" r:id="rId8" imgW="164957" imgH="203024" progId="Equation.3">
                <p:embed/>
              </p:oleObj>
            </a:graphicData>
          </a:graphic>
        </p:graphicFrame>
        <p:graphicFrame>
          <p:nvGraphicFramePr>
            <p:cNvPr id="42000" name="Object 89"/>
            <p:cNvGraphicFramePr>
              <a:graphicFrameLocks noChangeAspect="1"/>
            </p:cNvGraphicFramePr>
            <p:nvPr/>
          </p:nvGraphicFramePr>
          <p:xfrm>
            <a:off x="2989" y="2465"/>
            <a:ext cx="336" cy="208"/>
          </p:xfrm>
          <a:graphic>
            <a:graphicData uri="http://schemas.openxmlformats.org/presentationml/2006/ole">
              <p:oleObj spid="_x0000_s372743" name="公式" r:id="rId9" imgW="355292" imgH="215713" progId="Equation.3">
                <p:embed/>
              </p:oleObj>
            </a:graphicData>
          </a:graphic>
        </p:graphicFrame>
      </p:grpSp>
      <p:grpSp>
        <p:nvGrpSpPr>
          <p:cNvPr id="7" name="Group 105"/>
          <p:cNvGrpSpPr>
            <a:grpSpLocks/>
          </p:cNvGrpSpPr>
          <p:nvPr/>
        </p:nvGrpSpPr>
        <p:grpSpPr bwMode="auto">
          <a:xfrm>
            <a:off x="2193925" y="2797175"/>
            <a:ext cx="3629025" cy="2779713"/>
            <a:chOff x="1280" y="1762"/>
            <a:chExt cx="2286" cy="1751"/>
          </a:xfrm>
        </p:grpSpPr>
        <p:sp>
          <p:nvSpPr>
            <p:cNvPr id="42035" name="Line 94"/>
            <p:cNvSpPr>
              <a:spLocks noChangeShapeType="1"/>
            </p:cNvSpPr>
            <p:nvPr/>
          </p:nvSpPr>
          <p:spPr bwMode="auto">
            <a:xfrm flipH="1">
              <a:off x="1381" y="2236"/>
              <a:ext cx="1601" cy="0"/>
            </a:xfrm>
            <a:prstGeom prst="line">
              <a:avLst/>
            </a:prstGeom>
            <a:noFill/>
            <a:ln w="12700">
              <a:solidFill>
                <a:schemeClr val="tx1"/>
              </a:solidFill>
              <a:prstDash val="lgDash"/>
              <a:round/>
              <a:headEnd/>
              <a:tailEnd/>
            </a:ln>
          </p:spPr>
          <p:txBody>
            <a:bodyPr/>
            <a:lstStyle/>
            <a:p>
              <a:endParaRPr lang="zh-CN" altLang="en-US"/>
            </a:p>
          </p:txBody>
        </p:sp>
        <p:graphicFrame>
          <p:nvGraphicFramePr>
            <p:cNvPr id="41995" name="Object 98"/>
            <p:cNvGraphicFramePr>
              <a:graphicFrameLocks noChangeAspect="1"/>
            </p:cNvGraphicFramePr>
            <p:nvPr/>
          </p:nvGraphicFramePr>
          <p:xfrm>
            <a:off x="2982" y="2130"/>
            <a:ext cx="584" cy="277"/>
          </p:xfrm>
          <a:graphic>
            <a:graphicData uri="http://schemas.openxmlformats.org/presentationml/2006/ole">
              <p:oleObj spid="_x0000_s372744" name="公式" r:id="rId10" imgW="520474" imgH="241195" progId="Equation.3">
                <p:embed/>
              </p:oleObj>
            </a:graphicData>
          </a:graphic>
        </p:graphicFrame>
        <p:sp>
          <p:nvSpPr>
            <p:cNvPr id="42036" name="Line 99"/>
            <p:cNvSpPr>
              <a:spLocks noChangeShapeType="1"/>
            </p:cNvSpPr>
            <p:nvPr/>
          </p:nvSpPr>
          <p:spPr bwMode="auto">
            <a:xfrm flipH="1">
              <a:off x="1280" y="3354"/>
              <a:ext cx="1702" cy="0"/>
            </a:xfrm>
            <a:prstGeom prst="line">
              <a:avLst/>
            </a:prstGeom>
            <a:noFill/>
            <a:ln w="12700">
              <a:solidFill>
                <a:schemeClr val="tx1"/>
              </a:solidFill>
              <a:prstDash val="lgDash"/>
              <a:round/>
              <a:headEnd/>
              <a:tailEnd/>
            </a:ln>
          </p:spPr>
          <p:txBody>
            <a:bodyPr/>
            <a:lstStyle/>
            <a:p>
              <a:endParaRPr lang="zh-CN" altLang="en-US"/>
            </a:p>
          </p:txBody>
        </p:sp>
        <p:graphicFrame>
          <p:nvGraphicFramePr>
            <p:cNvPr id="41996" name="Object 100"/>
            <p:cNvGraphicFramePr>
              <a:graphicFrameLocks noChangeAspect="1"/>
            </p:cNvGraphicFramePr>
            <p:nvPr/>
          </p:nvGraphicFramePr>
          <p:xfrm>
            <a:off x="2998" y="3248"/>
            <a:ext cx="561" cy="265"/>
          </p:xfrm>
          <a:graphic>
            <a:graphicData uri="http://schemas.openxmlformats.org/presentationml/2006/ole">
              <p:oleObj spid="_x0000_s372745" name="公式" r:id="rId11" imgW="520474" imgH="241195" progId="Equation.3">
                <p:embed/>
              </p:oleObj>
            </a:graphicData>
          </a:graphic>
        </p:graphicFrame>
        <p:sp>
          <p:nvSpPr>
            <p:cNvPr id="42037" name="Line 101"/>
            <p:cNvSpPr>
              <a:spLocks noChangeShapeType="1"/>
            </p:cNvSpPr>
            <p:nvPr/>
          </p:nvSpPr>
          <p:spPr bwMode="auto">
            <a:xfrm flipV="1">
              <a:off x="1373" y="1982"/>
              <a:ext cx="25" cy="229"/>
            </a:xfrm>
            <a:prstGeom prst="line">
              <a:avLst/>
            </a:prstGeom>
            <a:noFill/>
            <a:ln w="12700">
              <a:solidFill>
                <a:schemeClr val="tx1"/>
              </a:solidFill>
              <a:prstDash val="lgDash"/>
              <a:round/>
              <a:headEnd/>
              <a:tailEnd/>
            </a:ln>
          </p:spPr>
          <p:txBody>
            <a:bodyPr/>
            <a:lstStyle/>
            <a:p>
              <a:endParaRPr lang="zh-CN" altLang="en-US"/>
            </a:p>
          </p:txBody>
        </p:sp>
        <p:graphicFrame>
          <p:nvGraphicFramePr>
            <p:cNvPr id="41997" name="Object 103"/>
            <p:cNvGraphicFramePr>
              <a:graphicFrameLocks noChangeAspect="1"/>
            </p:cNvGraphicFramePr>
            <p:nvPr/>
          </p:nvGraphicFramePr>
          <p:xfrm>
            <a:off x="1395" y="1762"/>
            <a:ext cx="336" cy="220"/>
          </p:xfrm>
          <a:graphic>
            <a:graphicData uri="http://schemas.openxmlformats.org/presentationml/2006/ole">
              <p:oleObj spid="_x0000_s372746" name="公式" r:id="rId12" imgW="355446" imgH="228501" progId="Equation.3">
                <p:embed/>
              </p:oleObj>
            </a:graphicData>
          </a:graphic>
        </p:graphicFrame>
      </p:grpSp>
      <p:sp>
        <p:nvSpPr>
          <p:cNvPr id="215146" name="Line 106"/>
          <p:cNvSpPr>
            <a:spLocks noChangeShapeType="1"/>
          </p:cNvSpPr>
          <p:nvPr/>
        </p:nvSpPr>
        <p:spPr bwMode="auto">
          <a:xfrm flipV="1">
            <a:off x="2395538" y="1090613"/>
            <a:ext cx="1935162" cy="2055812"/>
          </a:xfrm>
          <a:prstGeom prst="line">
            <a:avLst/>
          </a:prstGeom>
          <a:noFill/>
          <a:ln w="12700">
            <a:solidFill>
              <a:srgbClr val="FF0000"/>
            </a:solidFill>
            <a:prstDash val="lgDash"/>
            <a:round/>
            <a:headEnd/>
            <a:tailEnd type="triangle" w="med" len="med"/>
          </a:ln>
        </p:spPr>
        <p:txBody>
          <a:bodyPr/>
          <a:lstStyle/>
          <a:p>
            <a:endParaRPr lang="zh-CN" altLang="en-US"/>
          </a:p>
        </p:txBody>
      </p:sp>
      <p:sp>
        <p:nvSpPr>
          <p:cNvPr id="215147" name="Text Box 107"/>
          <p:cNvSpPr txBox="1">
            <a:spLocks noChangeArrowheads="1"/>
          </p:cNvSpPr>
          <p:nvPr/>
        </p:nvSpPr>
        <p:spPr bwMode="auto">
          <a:xfrm>
            <a:off x="4294188" y="412750"/>
            <a:ext cx="3492500" cy="40163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过</a:t>
            </a:r>
            <a:r>
              <a:rPr lang="en-US" altLang="zh-CN" sz="2000" b="1"/>
              <a:t>Q</a:t>
            </a:r>
            <a:r>
              <a:rPr lang="zh-CN" altLang="en-US" sz="2000" b="1"/>
              <a:t>点的切线与横轴的交点</a:t>
            </a:r>
          </a:p>
        </p:txBody>
      </p:sp>
      <p:sp>
        <p:nvSpPr>
          <p:cNvPr id="215148" name="Line 108"/>
          <p:cNvSpPr>
            <a:spLocks noChangeShapeType="1"/>
          </p:cNvSpPr>
          <p:nvPr/>
        </p:nvSpPr>
        <p:spPr bwMode="auto">
          <a:xfrm>
            <a:off x="2233613" y="4879975"/>
            <a:ext cx="161925" cy="766763"/>
          </a:xfrm>
          <a:prstGeom prst="line">
            <a:avLst/>
          </a:prstGeom>
          <a:noFill/>
          <a:ln w="12700">
            <a:solidFill>
              <a:srgbClr val="FF0000"/>
            </a:solidFill>
            <a:prstDash val="lgDash"/>
            <a:round/>
            <a:headEnd/>
            <a:tailEnd type="triangle" w="med" len="med"/>
          </a:ln>
        </p:spPr>
        <p:txBody>
          <a:bodyPr/>
          <a:lstStyle/>
          <a:p>
            <a:endParaRPr lang="zh-CN" altLang="en-US"/>
          </a:p>
        </p:txBody>
      </p:sp>
      <p:sp>
        <p:nvSpPr>
          <p:cNvPr id="215149" name="Text Box 109"/>
          <p:cNvSpPr txBox="1">
            <a:spLocks noChangeArrowheads="1"/>
          </p:cNvSpPr>
          <p:nvPr/>
        </p:nvSpPr>
        <p:spPr bwMode="auto">
          <a:xfrm>
            <a:off x="1790700" y="5630863"/>
            <a:ext cx="1450975" cy="7016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切线的斜率为</a:t>
            </a:r>
            <a:r>
              <a:rPr lang="en-US" altLang="zh-CN" sz="2000" b="1"/>
              <a:t>1/r</a:t>
            </a:r>
            <a:r>
              <a:rPr lang="en-US" altLang="zh-CN" sz="2000" b="1" baseline="-25000"/>
              <a:t>Z</a:t>
            </a:r>
          </a:p>
        </p:txBody>
      </p:sp>
      <p:grpSp>
        <p:nvGrpSpPr>
          <p:cNvPr id="8" name="Group 134"/>
          <p:cNvGrpSpPr>
            <a:grpSpLocks/>
          </p:cNvGrpSpPr>
          <p:nvPr/>
        </p:nvGrpSpPr>
        <p:grpSpPr bwMode="auto">
          <a:xfrm>
            <a:off x="6837363" y="2471738"/>
            <a:ext cx="1231900" cy="2762250"/>
            <a:chOff x="4412" y="2147"/>
            <a:chExt cx="776" cy="1740"/>
          </a:xfrm>
        </p:grpSpPr>
        <p:graphicFrame>
          <p:nvGraphicFramePr>
            <p:cNvPr id="41987" name="Object 118"/>
            <p:cNvGraphicFramePr>
              <a:graphicFrameLocks noChangeAspect="1"/>
            </p:cNvGraphicFramePr>
            <p:nvPr/>
          </p:nvGraphicFramePr>
          <p:xfrm>
            <a:off x="4925" y="2465"/>
            <a:ext cx="216" cy="248"/>
          </p:xfrm>
          <a:graphic>
            <a:graphicData uri="http://schemas.openxmlformats.org/presentationml/2006/ole">
              <p:oleObj spid="_x0000_s372747" name="公式" r:id="rId13" imgW="190335" imgH="215713" progId="Equation.3">
                <p:embed/>
              </p:oleObj>
            </a:graphicData>
          </a:graphic>
        </p:graphicFrame>
        <p:graphicFrame>
          <p:nvGraphicFramePr>
            <p:cNvPr id="41988" name="Object 119"/>
            <p:cNvGraphicFramePr>
              <a:graphicFrameLocks noChangeAspect="1"/>
            </p:cNvGraphicFramePr>
            <p:nvPr/>
          </p:nvGraphicFramePr>
          <p:xfrm>
            <a:off x="4429" y="2516"/>
            <a:ext cx="153" cy="152"/>
          </p:xfrm>
          <a:graphic>
            <a:graphicData uri="http://schemas.openxmlformats.org/presentationml/2006/ole">
              <p:oleObj spid="_x0000_s372748" name="公式" r:id="rId14" imgW="139700" imgH="139700" progId="Equation.3">
                <p:embed/>
              </p:oleObj>
            </a:graphicData>
          </a:graphic>
        </p:graphicFrame>
        <p:graphicFrame>
          <p:nvGraphicFramePr>
            <p:cNvPr id="41989" name="Object 120"/>
            <p:cNvGraphicFramePr>
              <a:graphicFrameLocks noChangeAspect="1"/>
            </p:cNvGraphicFramePr>
            <p:nvPr/>
          </p:nvGraphicFramePr>
          <p:xfrm>
            <a:off x="4434" y="3312"/>
            <a:ext cx="173" cy="93"/>
          </p:xfrm>
          <a:graphic>
            <a:graphicData uri="http://schemas.openxmlformats.org/presentationml/2006/ole">
              <p:oleObj spid="_x0000_s372749" name="公式" r:id="rId15" imgW="139518" imgH="76101" progId="Equation.3">
                <p:embed/>
              </p:oleObj>
            </a:graphicData>
          </a:graphic>
        </p:graphicFrame>
        <p:graphicFrame>
          <p:nvGraphicFramePr>
            <p:cNvPr id="41990" name="Object 121"/>
            <p:cNvGraphicFramePr>
              <a:graphicFrameLocks noChangeAspect="1"/>
            </p:cNvGraphicFramePr>
            <p:nvPr/>
          </p:nvGraphicFramePr>
          <p:xfrm>
            <a:off x="4412" y="2821"/>
            <a:ext cx="214" cy="240"/>
          </p:xfrm>
          <a:graphic>
            <a:graphicData uri="http://schemas.openxmlformats.org/presentationml/2006/ole">
              <p:oleObj spid="_x0000_s372750" name="公式" r:id="rId16" imgW="190335" imgH="215713" progId="Equation.3">
                <p:embed/>
              </p:oleObj>
            </a:graphicData>
          </a:graphic>
        </p:graphicFrame>
        <p:sp>
          <p:nvSpPr>
            <p:cNvPr id="42025" name="Line 122"/>
            <p:cNvSpPr>
              <a:spLocks noChangeShapeType="1"/>
            </p:cNvSpPr>
            <p:nvPr/>
          </p:nvSpPr>
          <p:spPr bwMode="auto">
            <a:xfrm rot="5400000">
              <a:off x="4772" y="2579"/>
              <a:ext cx="27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41991" name="Object 127"/>
            <p:cNvGraphicFramePr>
              <a:graphicFrameLocks noChangeAspect="1"/>
            </p:cNvGraphicFramePr>
            <p:nvPr/>
          </p:nvGraphicFramePr>
          <p:xfrm>
            <a:off x="4917" y="2771"/>
            <a:ext cx="271" cy="253"/>
          </p:xfrm>
          <a:graphic>
            <a:graphicData uri="http://schemas.openxmlformats.org/presentationml/2006/ole">
              <p:oleObj spid="_x0000_s372751" name="公式" r:id="rId17" imgW="241300" imgH="228600" progId="Equation.3">
                <p:embed/>
              </p:oleObj>
            </a:graphicData>
          </a:graphic>
        </p:graphicFrame>
        <p:graphicFrame>
          <p:nvGraphicFramePr>
            <p:cNvPr id="41992" name="Object 129"/>
            <p:cNvGraphicFramePr>
              <a:graphicFrameLocks noChangeAspect="1"/>
            </p:cNvGraphicFramePr>
            <p:nvPr/>
          </p:nvGraphicFramePr>
          <p:xfrm>
            <a:off x="4878" y="3182"/>
            <a:ext cx="187" cy="248"/>
          </p:xfrm>
          <a:graphic>
            <a:graphicData uri="http://schemas.openxmlformats.org/presentationml/2006/ole">
              <p:oleObj spid="_x0000_s372752" name="公式" r:id="rId18" imgW="164885" imgH="215619" progId="Equation.3">
                <p:embed/>
              </p:oleObj>
            </a:graphicData>
          </a:graphic>
        </p:graphicFrame>
        <p:sp>
          <p:nvSpPr>
            <p:cNvPr id="42026" name="Oval 112"/>
            <p:cNvSpPr>
              <a:spLocks noChangeArrowheads="1"/>
            </p:cNvSpPr>
            <p:nvPr/>
          </p:nvSpPr>
          <p:spPr bwMode="auto">
            <a:xfrm rot="5400000">
              <a:off x="4761" y="3640"/>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42027" name="Line 113"/>
            <p:cNvSpPr>
              <a:spLocks noChangeShapeType="1"/>
            </p:cNvSpPr>
            <p:nvPr/>
          </p:nvSpPr>
          <p:spPr bwMode="auto">
            <a:xfrm rot="10800000">
              <a:off x="4786" y="2414"/>
              <a:ext cx="0" cy="405"/>
            </a:xfrm>
            <a:prstGeom prst="line">
              <a:avLst/>
            </a:prstGeom>
            <a:noFill/>
            <a:ln w="25400">
              <a:solidFill>
                <a:schemeClr val="tx1"/>
              </a:solidFill>
              <a:round/>
              <a:headEnd/>
              <a:tailEnd/>
            </a:ln>
          </p:spPr>
          <p:txBody>
            <a:bodyPr/>
            <a:lstStyle/>
            <a:p>
              <a:endParaRPr lang="zh-CN" altLang="en-US"/>
            </a:p>
          </p:txBody>
        </p:sp>
        <p:grpSp>
          <p:nvGrpSpPr>
            <p:cNvPr id="9" name="Group 123"/>
            <p:cNvGrpSpPr>
              <a:grpSpLocks/>
            </p:cNvGrpSpPr>
            <p:nvPr/>
          </p:nvGrpSpPr>
          <p:grpSpPr bwMode="auto">
            <a:xfrm>
              <a:off x="4634" y="2820"/>
              <a:ext cx="304" cy="102"/>
              <a:chOff x="112" y="3074"/>
              <a:chExt cx="304" cy="102"/>
            </a:xfrm>
          </p:grpSpPr>
          <p:sp>
            <p:nvSpPr>
              <p:cNvPr id="42033" name="Line 124"/>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42034" name="Line 125"/>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42029" name="Line 126"/>
            <p:cNvSpPr>
              <a:spLocks noChangeShapeType="1"/>
            </p:cNvSpPr>
            <p:nvPr/>
          </p:nvSpPr>
          <p:spPr bwMode="auto">
            <a:xfrm rot="5400000">
              <a:off x="4671" y="3036"/>
              <a:ext cx="229" cy="0"/>
            </a:xfrm>
            <a:prstGeom prst="line">
              <a:avLst/>
            </a:prstGeom>
            <a:noFill/>
            <a:ln w="25400">
              <a:solidFill>
                <a:schemeClr val="tx1"/>
              </a:solidFill>
              <a:round/>
              <a:headEnd/>
              <a:tailEnd/>
            </a:ln>
          </p:spPr>
          <p:txBody>
            <a:bodyPr/>
            <a:lstStyle/>
            <a:p>
              <a:endParaRPr lang="zh-CN" altLang="en-US"/>
            </a:p>
          </p:txBody>
        </p:sp>
        <p:sp>
          <p:nvSpPr>
            <p:cNvPr id="42030" name="Rectangle 128"/>
            <p:cNvSpPr>
              <a:spLocks noChangeArrowheads="1"/>
            </p:cNvSpPr>
            <p:nvPr/>
          </p:nvSpPr>
          <p:spPr bwMode="auto">
            <a:xfrm rot="10800000">
              <a:off x="4740" y="3150"/>
              <a:ext cx="107" cy="268"/>
            </a:xfrm>
            <a:prstGeom prst="rect">
              <a:avLst/>
            </a:prstGeom>
            <a:noFill/>
            <a:ln w="25400" algn="ctr">
              <a:solidFill>
                <a:srgbClr val="3366FF"/>
              </a:solidFill>
              <a:miter lim="800000"/>
              <a:headEnd/>
              <a:tailEnd/>
            </a:ln>
          </p:spPr>
          <p:txBody>
            <a:bodyPr wrap="none" anchor="ctr"/>
            <a:lstStyle/>
            <a:p>
              <a:endParaRPr lang="zh-CN" altLang="en-US"/>
            </a:p>
          </p:txBody>
        </p:sp>
        <p:sp>
          <p:nvSpPr>
            <p:cNvPr id="42031" name="Line 130"/>
            <p:cNvSpPr>
              <a:spLocks noChangeShapeType="1"/>
            </p:cNvSpPr>
            <p:nvPr/>
          </p:nvSpPr>
          <p:spPr bwMode="auto">
            <a:xfrm rot="5400000">
              <a:off x="4677" y="3519"/>
              <a:ext cx="229" cy="0"/>
            </a:xfrm>
            <a:prstGeom prst="line">
              <a:avLst/>
            </a:prstGeom>
            <a:noFill/>
            <a:ln w="25400">
              <a:solidFill>
                <a:schemeClr val="tx1"/>
              </a:solidFill>
              <a:round/>
              <a:headEnd/>
              <a:tailEnd/>
            </a:ln>
          </p:spPr>
          <p:txBody>
            <a:bodyPr/>
            <a:lstStyle/>
            <a:p>
              <a:endParaRPr lang="zh-CN" altLang="en-US"/>
            </a:p>
          </p:txBody>
        </p:sp>
        <p:sp>
          <p:nvSpPr>
            <p:cNvPr id="42032" name="Oval 111"/>
            <p:cNvSpPr>
              <a:spLocks noChangeArrowheads="1"/>
            </p:cNvSpPr>
            <p:nvPr/>
          </p:nvSpPr>
          <p:spPr bwMode="auto">
            <a:xfrm rot="5400000">
              <a:off x="4752" y="2389"/>
              <a:ext cx="68" cy="68"/>
            </a:xfrm>
            <a:prstGeom prst="ellipse">
              <a:avLst/>
            </a:prstGeom>
            <a:solidFill>
              <a:schemeClr val="bg1"/>
            </a:solidFill>
            <a:ln w="25400" algn="ctr">
              <a:solidFill>
                <a:schemeClr val="tx1"/>
              </a:solidFill>
              <a:round/>
              <a:headEnd/>
              <a:tailEnd/>
            </a:ln>
          </p:spPr>
          <p:txBody>
            <a:bodyPr wrap="none" anchor="ctr"/>
            <a:lstStyle/>
            <a:p>
              <a:endParaRPr lang="zh-CN" altLang="en-US"/>
            </a:p>
          </p:txBody>
        </p:sp>
        <p:graphicFrame>
          <p:nvGraphicFramePr>
            <p:cNvPr id="41993" name="Object 132"/>
            <p:cNvGraphicFramePr>
              <a:graphicFrameLocks noChangeAspect="1"/>
            </p:cNvGraphicFramePr>
            <p:nvPr/>
          </p:nvGraphicFramePr>
          <p:xfrm>
            <a:off x="4709" y="2147"/>
            <a:ext cx="157" cy="184"/>
          </p:xfrm>
          <a:graphic>
            <a:graphicData uri="http://schemas.openxmlformats.org/presentationml/2006/ole">
              <p:oleObj spid="_x0000_s372753" name="公式" r:id="rId19" imgW="139579" imgH="164957" progId="Equation.3">
                <p:embed/>
              </p:oleObj>
            </a:graphicData>
          </a:graphic>
        </p:graphicFrame>
        <p:graphicFrame>
          <p:nvGraphicFramePr>
            <p:cNvPr id="41994" name="Object 133"/>
            <p:cNvGraphicFramePr>
              <a:graphicFrameLocks noChangeAspect="1"/>
            </p:cNvGraphicFramePr>
            <p:nvPr/>
          </p:nvGraphicFramePr>
          <p:xfrm>
            <a:off x="4716" y="3731"/>
            <a:ext cx="143" cy="156"/>
          </p:xfrm>
          <a:graphic>
            <a:graphicData uri="http://schemas.openxmlformats.org/presentationml/2006/ole">
              <p:oleObj spid="_x0000_s372754" name="公式" r:id="rId20" imgW="126835" imgH="139518" progId="Equation.3">
                <p:embed/>
              </p:oleObj>
            </a:graphicData>
          </a:graphic>
        </p:graphicFrame>
      </p:grpSp>
      <p:sp>
        <p:nvSpPr>
          <p:cNvPr id="215175" name="Text Box 135"/>
          <p:cNvSpPr txBox="1">
            <a:spLocks noChangeArrowheads="1"/>
          </p:cNvSpPr>
          <p:nvPr/>
        </p:nvSpPr>
        <p:spPr bwMode="auto">
          <a:xfrm>
            <a:off x="6386513" y="5324475"/>
            <a:ext cx="2259012"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反向击穿时的模型</a:t>
            </a:r>
          </a:p>
        </p:txBody>
      </p:sp>
      <p:graphicFrame>
        <p:nvGraphicFramePr>
          <p:cNvPr id="215176" name="Object 136"/>
          <p:cNvGraphicFramePr>
            <a:graphicFrameLocks noChangeAspect="1"/>
          </p:cNvGraphicFramePr>
          <p:nvPr/>
        </p:nvGraphicFramePr>
        <p:xfrm>
          <a:off x="5772150" y="5808663"/>
          <a:ext cx="2343150" cy="544512"/>
        </p:xfrm>
        <a:graphic>
          <a:graphicData uri="http://schemas.openxmlformats.org/presentationml/2006/ole">
            <p:oleObj spid="_x0000_s372755" name="公式" r:id="rId21" imgW="977900" imgH="228600" progId="Equation.3">
              <p:embed/>
            </p:oleObj>
          </a:graphicData>
        </a:graphic>
      </p:graphicFrame>
      <p:sp>
        <p:nvSpPr>
          <p:cNvPr id="70" name="Rectangle 33"/>
          <p:cNvSpPr>
            <a:spLocks noChangeArrowheads="1"/>
          </p:cNvSpPr>
          <p:nvPr/>
        </p:nvSpPr>
        <p:spPr bwMode="auto">
          <a:xfrm>
            <a:off x="325438" y="1563688"/>
            <a:ext cx="8620125" cy="830262"/>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稳压管在电路中起稳压作用时，工作在反向击穿区，即：           </a:t>
            </a:r>
            <a:r>
              <a:rPr lang="zh-CN" altLang="en-US" sz="2400" b="1">
                <a:solidFill>
                  <a:schemeClr val="accent2"/>
                </a:solidFill>
                <a:ea typeface="楷体_GB2312" pitchFamily="49" charset="-122"/>
              </a:rPr>
              <a:t>阴极接高电位，阳极接低电位。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6"/>
                                        </p:tgtEl>
                                        <p:attrNameLst>
                                          <p:attrName>style.visibility</p:attrName>
                                        </p:attrNameLst>
                                      </p:cBhvr>
                                      <p:to>
                                        <p:strVal val="visible"/>
                                      </p:to>
                                    </p:set>
                                    <p:animEffect transition="in" filter="blinds(horizontal)">
                                      <p:cBhvr>
                                        <p:cTn id="7" dur="500"/>
                                        <p:tgtEl>
                                          <p:spTgt spid="2150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54"/>
                                        </p:tgtEl>
                                        <p:attrNameLst>
                                          <p:attrName>style.visibility</p:attrName>
                                        </p:attrNameLst>
                                      </p:cBhvr>
                                      <p:to>
                                        <p:strVal val="visible"/>
                                      </p:to>
                                    </p:set>
                                    <p:animEffect transition="in" filter="blinds(horizontal)">
                                      <p:cBhvr>
                                        <p:cTn id="12" dur="500"/>
                                        <p:tgtEl>
                                          <p:spTgt spid="21505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5055"/>
                                        </p:tgtEl>
                                        <p:attrNameLst>
                                          <p:attrName>style.visibility</p:attrName>
                                        </p:attrNameLst>
                                      </p:cBhvr>
                                      <p:to>
                                        <p:strVal val="visible"/>
                                      </p:to>
                                    </p:set>
                                    <p:animEffect transition="in" filter="blinds(horizontal)">
                                      <p:cBhvr>
                                        <p:cTn id="15" dur="500"/>
                                        <p:tgtEl>
                                          <p:spTgt spid="21505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5056"/>
                                        </p:tgtEl>
                                        <p:attrNameLst>
                                          <p:attrName>style.visibility</p:attrName>
                                        </p:attrNameLst>
                                      </p:cBhvr>
                                      <p:to>
                                        <p:strVal val="visible"/>
                                      </p:to>
                                    </p:set>
                                    <p:animEffect transition="in" filter="blinds(horizontal)">
                                      <p:cBhvr>
                                        <p:cTn id="18" dur="500"/>
                                        <p:tgtEl>
                                          <p:spTgt spid="215056"/>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15111"/>
                                        </p:tgtEl>
                                        <p:attrNameLst>
                                          <p:attrName>style.visibility</p:attrName>
                                        </p:attrNameLst>
                                      </p:cBhvr>
                                      <p:to>
                                        <p:strVal val="visible"/>
                                      </p:to>
                                    </p:set>
                                    <p:animEffect transition="in" filter="blinds(horizontal)">
                                      <p:cBhvr>
                                        <p:cTn id="29" dur="500"/>
                                        <p:tgtEl>
                                          <p:spTgt spid="2151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additive="base">
                                        <p:cTn id="39" dur="2000" fill="hold"/>
                                        <p:tgtEl>
                                          <p:spTgt spid="70"/>
                                        </p:tgtEl>
                                        <p:attrNameLst>
                                          <p:attrName>ppt_x</p:attrName>
                                        </p:attrNameLst>
                                      </p:cBhvr>
                                      <p:tavLst>
                                        <p:tav tm="0">
                                          <p:val>
                                            <p:strVal val="#ppt_x"/>
                                          </p:val>
                                        </p:tav>
                                        <p:tav tm="100000">
                                          <p:val>
                                            <p:strVal val="#ppt_x"/>
                                          </p:val>
                                        </p:tav>
                                      </p:tavLst>
                                    </p:anim>
                                    <p:anim calcmode="lin" valueType="num">
                                      <p:cBhvr additive="base">
                                        <p:cTn id="40" dur="20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15146"/>
                                        </p:tgtEl>
                                        <p:attrNameLst>
                                          <p:attrName>style.visibility</p:attrName>
                                        </p:attrNameLst>
                                      </p:cBhvr>
                                      <p:to>
                                        <p:strVal val="visible"/>
                                      </p:to>
                                    </p:set>
                                    <p:animEffect transition="in" filter="blinds(horizontal)">
                                      <p:cBhvr>
                                        <p:cTn id="55" dur="500"/>
                                        <p:tgtEl>
                                          <p:spTgt spid="21514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15147"/>
                                        </p:tgtEl>
                                        <p:attrNameLst>
                                          <p:attrName>style.visibility</p:attrName>
                                        </p:attrNameLst>
                                      </p:cBhvr>
                                      <p:to>
                                        <p:strVal val="visible"/>
                                      </p:to>
                                    </p:set>
                                    <p:animEffect transition="in" filter="blinds(horizontal)">
                                      <p:cBhvr>
                                        <p:cTn id="58" dur="500"/>
                                        <p:tgtEl>
                                          <p:spTgt spid="21514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15148"/>
                                        </p:tgtEl>
                                        <p:attrNameLst>
                                          <p:attrName>style.visibility</p:attrName>
                                        </p:attrNameLst>
                                      </p:cBhvr>
                                      <p:to>
                                        <p:strVal val="visible"/>
                                      </p:to>
                                    </p:set>
                                    <p:animEffect transition="in" filter="blinds(horizontal)">
                                      <p:cBhvr>
                                        <p:cTn id="63" dur="500"/>
                                        <p:tgtEl>
                                          <p:spTgt spid="2151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15149"/>
                                        </p:tgtEl>
                                        <p:attrNameLst>
                                          <p:attrName>style.visibility</p:attrName>
                                        </p:attrNameLst>
                                      </p:cBhvr>
                                      <p:to>
                                        <p:strVal val="visible"/>
                                      </p:to>
                                    </p:set>
                                    <p:animEffect transition="in" filter="blinds(horizontal)">
                                      <p:cBhvr>
                                        <p:cTn id="66" dur="500"/>
                                        <p:tgtEl>
                                          <p:spTgt spid="21514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blinds(horizontal)">
                                      <p:cBhvr>
                                        <p:cTn id="71" dur="500"/>
                                        <p:tgtEl>
                                          <p:spTgt spid="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15175"/>
                                        </p:tgtEl>
                                        <p:attrNameLst>
                                          <p:attrName>style.visibility</p:attrName>
                                        </p:attrNameLst>
                                      </p:cBhvr>
                                      <p:to>
                                        <p:strVal val="visible"/>
                                      </p:to>
                                    </p:set>
                                    <p:animEffect transition="in" filter="blinds(horizontal)">
                                      <p:cBhvr>
                                        <p:cTn id="74" dur="500"/>
                                        <p:tgtEl>
                                          <p:spTgt spid="21517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215176"/>
                                        </p:tgtEl>
                                        <p:attrNameLst>
                                          <p:attrName>style.visibility</p:attrName>
                                        </p:attrNameLst>
                                      </p:cBhvr>
                                      <p:to>
                                        <p:strVal val="visible"/>
                                      </p:to>
                                    </p:set>
                                    <p:animEffect transition="in" filter="blinds(horizontal)">
                                      <p:cBhvr>
                                        <p:cTn id="79" dur="500"/>
                                        <p:tgtEl>
                                          <p:spTgt spid="215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6" grpId="0" animBg="1"/>
      <p:bldP spid="215054" grpId="0"/>
      <p:bldP spid="215055" grpId="0"/>
      <p:bldP spid="215056" grpId="0"/>
      <p:bldP spid="215111" grpId="0"/>
      <p:bldP spid="215146" grpId="0" animBg="1"/>
      <p:bldP spid="215147" grpId="0"/>
      <p:bldP spid="215148" grpId="0" animBg="1"/>
      <p:bldP spid="215149" grpId="0"/>
      <p:bldP spid="215175" grpId="0"/>
      <p:bldP spid="7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250825" y="188913"/>
            <a:ext cx="7634288" cy="609600"/>
          </a:xfrm>
          <a:prstGeom prst="rect">
            <a:avLst/>
          </a:prstGeom>
          <a:noFill/>
          <a:ln>
            <a:noFill/>
          </a:ln>
          <a:effectLst/>
          <a:extLst/>
        </p:spPr>
        <p:txBody>
          <a:bodyPr/>
          <a:lstStyle/>
          <a:p>
            <a:pPr>
              <a:spcBef>
                <a:spcPct val="20000"/>
              </a:spcBef>
              <a:defRPr/>
            </a:pPr>
            <a:r>
              <a:rPr lang="zh-CN" altLang="en-US" sz="2400" b="1" dirty="0">
                <a:solidFill>
                  <a:srgbClr val="FF0000"/>
                </a:solidFill>
                <a:effectLst>
                  <a:outerShdw blurRad="38100" dist="38100" dir="2700000" algn="tl">
                    <a:srgbClr val="C0C0C0"/>
                  </a:outerShdw>
                </a:effectLst>
              </a:rPr>
              <a:t>稳压管主要参数：</a:t>
            </a:r>
            <a:endParaRPr lang="zh-CN" altLang="en-US" sz="2400" b="1" dirty="0">
              <a:solidFill>
                <a:srgbClr val="FF0000"/>
              </a:solidFill>
              <a:latin typeface="宋体" pitchFamily="2" charset="-122"/>
            </a:endParaRPr>
          </a:p>
        </p:txBody>
      </p:sp>
      <p:sp>
        <p:nvSpPr>
          <p:cNvPr id="337938" name="Rectangle 18"/>
          <p:cNvSpPr>
            <a:spLocks noChangeArrowheads="1"/>
          </p:cNvSpPr>
          <p:nvPr/>
        </p:nvSpPr>
        <p:spPr bwMode="auto">
          <a:xfrm>
            <a:off x="250825" y="1376363"/>
            <a:ext cx="5792788" cy="830262"/>
          </a:xfrm>
          <a:prstGeom prst="rect">
            <a:avLst/>
          </a:prstGeom>
          <a:noFill/>
          <a:ln w="9525">
            <a:noFill/>
            <a:miter lim="800000"/>
            <a:headEnd/>
            <a:tailEnd/>
          </a:ln>
        </p:spPr>
        <p:txBody>
          <a:bodyPr>
            <a:spAutoFit/>
          </a:bodyPr>
          <a:lstStyle/>
          <a:p>
            <a:pPr>
              <a:spcBef>
                <a:spcPct val="50000"/>
              </a:spcBef>
            </a:pPr>
            <a:r>
              <a:rPr lang="zh-CN" altLang="en-US" sz="2400" b="1">
                <a:latin typeface="楷体_GB2312" pitchFamily="49" charset="-122"/>
                <a:ea typeface="楷体_GB2312" pitchFamily="49" charset="-122"/>
              </a:rPr>
              <a:t>稳压管具有稳压作用时，             其工作电流称为稳定工作电流</a:t>
            </a:r>
          </a:p>
        </p:txBody>
      </p:sp>
      <p:sp>
        <p:nvSpPr>
          <p:cNvPr id="337939" name="Rectangle 19"/>
          <p:cNvSpPr>
            <a:spLocks noChangeArrowheads="1"/>
          </p:cNvSpPr>
          <p:nvPr/>
        </p:nvSpPr>
        <p:spPr bwMode="auto">
          <a:xfrm>
            <a:off x="179388" y="2997200"/>
            <a:ext cx="4103687" cy="830263"/>
          </a:xfrm>
          <a:prstGeom prst="rect">
            <a:avLst/>
          </a:prstGeom>
          <a:noFill/>
          <a:ln w="9525">
            <a:noFill/>
            <a:miter lim="800000"/>
            <a:headEnd/>
            <a:tailEnd/>
          </a:ln>
        </p:spPr>
        <p:txBody>
          <a:bodyPr>
            <a:spAutoFit/>
          </a:bodyPr>
          <a:lstStyle/>
          <a:p>
            <a:pPr>
              <a:spcBef>
                <a:spcPct val="50000"/>
              </a:spcBef>
            </a:pPr>
            <a:r>
              <a:rPr lang="zh-CN" altLang="en-US" sz="2400" b="1">
                <a:latin typeface="楷体_GB2312" pitchFamily="49" charset="-122"/>
                <a:ea typeface="楷体_GB2312" pitchFamily="49" charset="-122"/>
              </a:rPr>
              <a:t>稳压管的电流为稳定电流时，其两端的电压值。</a:t>
            </a:r>
          </a:p>
        </p:txBody>
      </p:sp>
      <p:sp>
        <p:nvSpPr>
          <p:cNvPr id="337940" name="Rectangle 20"/>
          <p:cNvSpPr>
            <a:spLocks noChangeArrowheads="1"/>
          </p:cNvSpPr>
          <p:nvPr/>
        </p:nvSpPr>
        <p:spPr bwMode="auto">
          <a:xfrm>
            <a:off x="323850" y="4579938"/>
            <a:ext cx="7920038" cy="830262"/>
          </a:xfrm>
          <a:prstGeom prst="rect">
            <a:avLst/>
          </a:prstGeom>
          <a:noFill/>
          <a:ln w="9525">
            <a:noFill/>
            <a:miter lim="800000"/>
            <a:headEnd/>
            <a:tailEnd/>
          </a:ln>
        </p:spPr>
        <p:txBody>
          <a:bodyPr>
            <a:spAutoFit/>
          </a:bodyPr>
          <a:lstStyle/>
          <a:p>
            <a:pPr>
              <a:spcBef>
                <a:spcPct val="50000"/>
              </a:spcBef>
            </a:pPr>
            <a:r>
              <a:rPr lang="zh-CN" altLang="en-US" sz="2400" b="1">
                <a:latin typeface="楷体_GB2312" pitchFamily="49" charset="-122"/>
                <a:ea typeface="楷体_GB2312" pitchFamily="49" charset="-122"/>
              </a:rPr>
              <a:t>稳压管不因为过热而损坏的最大功率损耗值（或电流值），它取决于</a:t>
            </a:r>
            <a:r>
              <a:rPr lang="en-US" altLang="zh-CN" sz="2400" b="1">
                <a:ea typeface="楷体_GB2312" pitchFamily="49" charset="-122"/>
              </a:rPr>
              <a:t>PN</a:t>
            </a:r>
            <a:r>
              <a:rPr lang="zh-CN" altLang="en-US" sz="2400" b="1">
                <a:latin typeface="楷体_GB2312" pitchFamily="49" charset="-122"/>
                <a:ea typeface="楷体_GB2312" pitchFamily="49" charset="-122"/>
              </a:rPr>
              <a:t>结的面积和散热等条件。</a:t>
            </a:r>
            <a:r>
              <a:rPr lang="en-US" altLang="zh-CN" sz="2400" b="1" i="1">
                <a:solidFill>
                  <a:schemeClr val="accent2"/>
                </a:solidFill>
                <a:ea typeface="楷体_GB2312" pitchFamily="49" charset="-122"/>
              </a:rPr>
              <a:t>I</a:t>
            </a:r>
            <a:r>
              <a:rPr lang="en-US" altLang="zh-CN" sz="2400" b="1" baseline="-25000">
                <a:solidFill>
                  <a:schemeClr val="accent2"/>
                </a:solidFill>
                <a:ea typeface="楷体_GB2312" pitchFamily="49" charset="-122"/>
              </a:rPr>
              <a:t>ZM</a:t>
            </a:r>
            <a:r>
              <a:rPr lang="en-US" altLang="zh-CN" sz="2400" b="1">
                <a:solidFill>
                  <a:schemeClr val="accent2"/>
                </a:solidFill>
                <a:ea typeface="楷体_GB2312" pitchFamily="49" charset="-122"/>
              </a:rPr>
              <a:t>= </a:t>
            </a:r>
            <a:r>
              <a:rPr lang="en-US" altLang="zh-CN" sz="2400" b="1" i="1">
                <a:solidFill>
                  <a:schemeClr val="accent2"/>
                </a:solidFill>
                <a:ea typeface="楷体_GB2312" pitchFamily="49" charset="-122"/>
              </a:rPr>
              <a:t>P</a:t>
            </a:r>
            <a:r>
              <a:rPr lang="en-US" altLang="zh-CN" sz="2400" b="1" baseline="-25000">
                <a:solidFill>
                  <a:schemeClr val="accent2"/>
                </a:solidFill>
                <a:ea typeface="楷体_GB2312" pitchFamily="49" charset="-122"/>
              </a:rPr>
              <a:t>ZM</a:t>
            </a:r>
            <a:r>
              <a:rPr lang="zh-CN" altLang="en-US" sz="2400" b="1">
                <a:solidFill>
                  <a:schemeClr val="accent2"/>
                </a:solidFill>
                <a:ea typeface="楷体_GB2312" pitchFamily="49" charset="-122"/>
              </a:rPr>
              <a:t>／</a:t>
            </a:r>
            <a:r>
              <a:rPr lang="en-US" altLang="zh-CN" sz="2400" b="1">
                <a:solidFill>
                  <a:schemeClr val="accent2"/>
                </a:solidFill>
                <a:ea typeface="楷体_GB2312" pitchFamily="49" charset="-122"/>
              </a:rPr>
              <a:t>V</a:t>
            </a:r>
            <a:r>
              <a:rPr lang="en-US" altLang="zh-CN" sz="2400" b="1" baseline="-25000">
                <a:solidFill>
                  <a:schemeClr val="accent2"/>
                </a:solidFill>
                <a:ea typeface="楷体_GB2312" pitchFamily="49" charset="-122"/>
              </a:rPr>
              <a:t>Z</a:t>
            </a:r>
            <a:endParaRPr lang="en-US" altLang="zh-CN" sz="2400" b="1" i="1">
              <a:solidFill>
                <a:schemeClr val="accent2"/>
              </a:solidFill>
              <a:ea typeface="楷体_GB2312" pitchFamily="49" charset="-122"/>
            </a:endParaRPr>
          </a:p>
        </p:txBody>
      </p:sp>
      <p:sp>
        <p:nvSpPr>
          <p:cNvPr id="337943" name="Text Box 23"/>
          <p:cNvSpPr txBox="1">
            <a:spLocks noChangeArrowheads="1"/>
          </p:cNvSpPr>
          <p:nvPr/>
        </p:nvSpPr>
        <p:spPr bwMode="auto">
          <a:xfrm>
            <a:off x="395288" y="728663"/>
            <a:ext cx="2443162" cy="463550"/>
          </a:xfrm>
          <a:prstGeom prst="rect">
            <a:avLst/>
          </a:prstGeom>
          <a:noFill/>
          <a:ln w="38100">
            <a:solidFill>
              <a:schemeClr val="accent2"/>
            </a:solidFill>
            <a:miter lim="800000"/>
            <a:headEnd type="none" w="sm" len="sm"/>
            <a:tailEnd type="none" w="sm" len="sm"/>
          </a:ln>
          <a:effectLst/>
          <a:extLst/>
        </p:spPr>
        <p:txBody>
          <a:bodyPr lIns="90000" tIns="46800" rIns="90000" bIns="46800">
            <a:spAutoFit/>
          </a:bodyPr>
          <a:lstStyle/>
          <a:p>
            <a:pPr>
              <a:spcBef>
                <a:spcPct val="50000"/>
              </a:spcBef>
              <a:defRPr/>
            </a:pPr>
            <a:r>
              <a:rPr lang="zh-CN" altLang="en-US" sz="2400" b="1">
                <a:solidFill>
                  <a:schemeClr val="accent2"/>
                </a:solidFill>
                <a:effectLst>
                  <a:outerShdw blurRad="38100" dist="38100" dir="2700000" algn="tl">
                    <a:srgbClr val="C0C0C0"/>
                  </a:outerShdw>
                </a:effectLst>
                <a:ea typeface="楷体_GB2312" pitchFamily="49" charset="-122"/>
              </a:rPr>
              <a:t>稳定电流</a:t>
            </a:r>
            <a:r>
              <a:rPr lang="en-US" altLang="zh-CN" sz="2400" b="1" i="1">
                <a:solidFill>
                  <a:schemeClr val="accent2"/>
                </a:solidFill>
                <a:effectLst>
                  <a:outerShdw blurRad="38100" dist="38100" dir="2700000" algn="tl">
                    <a:srgbClr val="C0C0C0"/>
                  </a:outerShdw>
                </a:effectLst>
                <a:ea typeface="楷体_GB2312" pitchFamily="49" charset="-122"/>
              </a:rPr>
              <a:t>I</a:t>
            </a:r>
            <a:r>
              <a:rPr lang="en-US" altLang="zh-CN" sz="2400" b="1" baseline="-25000">
                <a:solidFill>
                  <a:schemeClr val="accent2"/>
                </a:solidFill>
                <a:effectLst>
                  <a:outerShdw blurRad="38100" dist="38100" dir="2700000" algn="tl">
                    <a:srgbClr val="C0C0C0"/>
                  </a:outerShdw>
                </a:effectLst>
                <a:ea typeface="楷体_GB2312" pitchFamily="49" charset="-122"/>
              </a:rPr>
              <a:t>Z</a:t>
            </a:r>
          </a:p>
        </p:txBody>
      </p:sp>
      <p:sp>
        <p:nvSpPr>
          <p:cNvPr id="337944" name="Text Box 24"/>
          <p:cNvSpPr txBox="1">
            <a:spLocks noChangeArrowheads="1"/>
          </p:cNvSpPr>
          <p:nvPr/>
        </p:nvSpPr>
        <p:spPr bwMode="auto">
          <a:xfrm>
            <a:off x="323850" y="2384425"/>
            <a:ext cx="2443163" cy="463550"/>
          </a:xfrm>
          <a:prstGeom prst="rect">
            <a:avLst/>
          </a:prstGeom>
          <a:noFill/>
          <a:ln w="38100">
            <a:solidFill>
              <a:schemeClr val="accent2"/>
            </a:solidFill>
            <a:miter lim="800000"/>
            <a:headEnd type="none" w="sm" len="sm"/>
            <a:tailEnd type="none" w="sm" len="sm"/>
          </a:ln>
          <a:effectLst/>
          <a:extLst/>
        </p:spPr>
        <p:txBody>
          <a:bodyPr lIns="90000" tIns="46800" rIns="90000" bIns="46800">
            <a:spAutoFit/>
          </a:bodyPr>
          <a:lstStyle/>
          <a:p>
            <a:pPr>
              <a:spcBef>
                <a:spcPct val="50000"/>
              </a:spcBef>
              <a:defRPr/>
            </a:pPr>
            <a:r>
              <a:rPr lang="zh-CN" altLang="en-US" sz="2400" b="1" dirty="0">
                <a:solidFill>
                  <a:schemeClr val="accent2"/>
                </a:solidFill>
                <a:effectLst>
                  <a:outerShdw blurRad="38100" dist="38100" dir="2700000" algn="tl">
                    <a:srgbClr val="C0C0C0"/>
                  </a:outerShdw>
                </a:effectLst>
                <a:ea typeface="楷体_GB2312" pitchFamily="49" charset="-122"/>
              </a:rPr>
              <a:t>稳定电压</a:t>
            </a:r>
            <a:r>
              <a:rPr lang="en-US" altLang="zh-CN" sz="2400" b="1" i="1" dirty="0">
                <a:solidFill>
                  <a:schemeClr val="accent2"/>
                </a:solidFill>
                <a:effectLst>
                  <a:outerShdw blurRad="38100" dist="38100" dir="2700000" algn="tl">
                    <a:srgbClr val="C0C0C0"/>
                  </a:outerShdw>
                </a:effectLst>
                <a:ea typeface="楷体_GB2312" pitchFamily="49" charset="-122"/>
              </a:rPr>
              <a:t>V</a:t>
            </a:r>
            <a:r>
              <a:rPr lang="en-US" altLang="zh-CN" sz="2400" b="1" baseline="-25000" dirty="0">
                <a:solidFill>
                  <a:schemeClr val="accent2"/>
                </a:solidFill>
                <a:effectLst>
                  <a:outerShdw blurRad="38100" dist="38100" dir="2700000" algn="tl">
                    <a:srgbClr val="C0C0C0"/>
                  </a:outerShdw>
                </a:effectLst>
                <a:ea typeface="楷体_GB2312" pitchFamily="49" charset="-122"/>
              </a:rPr>
              <a:t>Z</a:t>
            </a:r>
          </a:p>
        </p:txBody>
      </p:sp>
      <p:sp>
        <p:nvSpPr>
          <p:cNvPr id="337945" name="Text Box 25"/>
          <p:cNvSpPr txBox="1">
            <a:spLocks noChangeArrowheads="1"/>
          </p:cNvSpPr>
          <p:nvPr/>
        </p:nvSpPr>
        <p:spPr bwMode="auto">
          <a:xfrm>
            <a:off x="323850" y="3968750"/>
            <a:ext cx="6153150" cy="463550"/>
          </a:xfrm>
          <a:prstGeom prst="rect">
            <a:avLst/>
          </a:prstGeom>
          <a:noFill/>
          <a:ln w="38100">
            <a:solidFill>
              <a:schemeClr val="accent2"/>
            </a:solidFill>
            <a:miter lim="800000"/>
            <a:headEnd type="none" w="sm" len="sm"/>
            <a:tailEnd type="none" w="sm" len="sm"/>
          </a:ln>
        </p:spPr>
        <p:txBody>
          <a:bodyPr lIns="90000" tIns="46800" rIns="90000" bIns="46800">
            <a:spAutoFit/>
          </a:bodyPr>
          <a:lstStyle/>
          <a:p>
            <a:pPr>
              <a:spcBef>
                <a:spcPct val="50000"/>
              </a:spcBef>
            </a:pPr>
            <a:r>
              <a:rPr lang="zh-CN" altLang="en-US" sz="2400" b="1">
                <a:solidFill>
                  <a:schemeClr val="accent2"/>
                </a:solidFill>
                <a:ea typeface="楷体_GB2312" pitchFamily="49" charset="-122"/>
              </a:rPr>
              <a:t>最大耗散功率</a:t>
            </a:r>
            <a:r>
              <a:rPr lang="en-US" altLang="zh-CN" sz="2400" b="1" i="1">
                <a:solidFill>
                  <a:schemeClr val="accent2"/>
                </a:solidFill>
                <a:ea typeface="楷体_GB2312" pitchFamily="49" charset="-122"/>
              </a:rPr>
              <a:t>P</a:t>
            </a:r>
            <a:r>
              <a:rPr lang="en-US" altLang="zh-CN" sz="2400" b="1" baseline="-25000">
                <a:solidFill>
                  <a:schemeClr val="accent2"/>
                </a:solidFill>
                <a:ea typeface="楷体_GB2312" pitchFamily="49" charset="-122"/>
              </a:rPr>
              <a:t>ZM </a:t>
            </a:r>
            <a:r>
              <a:rPr lang="zh-CN" altLang="en-US" sz="2400" b="1">
                <a:solidFill>
                  <a:schemeClr val="accent2"/>
                </a:solidFill>
                <a:ea typeface="楷体_GB2312" pitchFamily="49" charset="-122"/>
              </a:rPr>
              <a:t>（最大稳定电流</a:t>
            </a:r>
            <a:r>
              <a:rPr lang="en-US" altLang="zh-CN" sz="2400" b="1" i="1">
                <a:solidFill>
                  <a:schemeClr val="accent2"/>
                </a:solidFill>
                <a:ea typeface="楷体_GB2312" pitchFamily="49" charset="-122"/>
              </a:rPr>
              <a:t>I</a:t>
            </a:r>
            <a:r>
              <a:rPr lang="en-US" altLang="zh-CN" sz="2400" b="1" baseline="-25000">
                <a:solidFill>
                  <a:schemeClr val="accent2"/>
                </a:solidFill>
                <a:ea typeface="楷体_GB2312" pitchFamily="49" charset="-122"/>
              </a:rPr>
              <a:t>ZM</a:t>
            </a:r>
            <a:r>
              <a:rPr lang="en-US" altLang="zh-CN" sz="2400" b="1" i="1">
                <a:solidFill>
                  <a:srgbClr val="FF0000"/>
                </a:solidFill>
                <a:ea typeface="楷体_GB2312" pitchFamily="49" charset="-122"/>
              </a:rPr>
              <a:t> </a:t>
            </a:r>
            <a:r>
              <a:rPr lang="zh-CN" altLang="en-US" sz="2400" b="1">
                <a:solidFill>
                  <a:schemeClr val="accent2"/>
                </a:solidFill>
                <a:ea typeface="楷体_GB2312" pitchFamily="49" charset="-122"/>
              </a:rPr>
              <a:t>）</a:t>
            </a:r>
          </a:p>
        </p:txBody>
      </p:sp>
      <p:grpSp>
        <p:nvGrpSpPr>
          <p:cNvPr id="2" name="Group 46"/>
          <p:cNvGrpSpPr>
            <a:grpSpLocks/>
          </p:cNvGrpSpPr>
          <p:nvPr/>
        </p:nvGrpSpPr>
        <p:grpSpPr bwMode="auto">
          <a:xfrm>
            <a:off x="5113338" y="549275"/>
            <a:ext cx="4030662" cy="2868613"/>
            <a:chOff x="3221" y="709"/>
            <a:chExt cx="2539" cy="1807"/>
          </a:xfrm>
        </p:grpSpPr>
        <p:sp>
          <p:nvSpPr>
            <p:cNvPr id="43026" name="Freeform 4"/>
            <p:cNvSpPr>
              <a:spLocks/>
            </p:cNvSpPr>
            <p:nvPr/>
          </p:nvSpPr>
          <p:spPr bwMode="auto">
            <a:xfrm>
              <a:off x="3373" y="1689"/>
              <a:ext cx="106" cy="781"/>
            </a:xfrm>
            <a:custGeom>
              <a:avLst/>
              <a:gdLst>
                <a:gd name="T0" fmla="*/ 2 w 141"/>
                <a:gd name="T1" fmla="*/ 1 h 1384"/>
                <a:gd name="T2" fmla="*/ 2 w 141"/>
                <a:gd name="T3" fmla="*/ 1 h 1384"/>
                <a:gd name="T4" fmla="*/ 2 w 141"/>
                <a:gd name="T5" fmla="*/ 1 h 1384"/>
                <a:gd name="T6" fmla="*/ 0 w 141"/>
                <a:gd name="T7" fmla="*/ 1 h 1384"/>
                <a:gd name="T8" fmla="*/ 0 60000 65536"/>
                <a:gd name="T9" fmla="*/ 0 60000 65536"/>
                <a:gd name="T10" fmla="*/ 0 60000 65536"/>
                <a:gd name="T11" fmla="*/ 0 60000 65536"/>
                <a:gd name="T12" fmla="*/ 0 w 141"/>
                <a:gd name="T13" fmla="*/ 0 h 1384"/>
                <a:gd name="T14" fmla="*/ 141 w 141"/>
                <a:gd name="T15" fmla="*/ 1384 h 1384"/>
              </a:gdLst>
              <a:ahLst/>
              <a:cxnLst>
                <a:cxn ang="T8">
                  <a:pos x="T0" y="T1"/>
                </a:cxn>
                <a:cxn ang="T9">
                  <a:pos x="T2" y="T3"/>
                </a:cxn>
                <a:cxn ang="T10">
                  <a:pos x="T4" y="T5"/>
                </a:cxn>
                <a:cxn ang="T11">
                  <a:pos x="T6" y="T7"/>
                </a:cxn>
              </a:cxnLst>
              <a:rect l="T12" t="T13" r="T14" b="T15"/>
              <a:pathLst>
                <a:path w="141" h="1384">
                  <a:moveTo>
                    <a:pt x="141" y="44"/>
                  </a:moveTo>
                  <a:cubicBezTo>
                    <a:pt x="109" y="39"/>
                    <a:pt x="77" y="35"/>
                    <a:pt x="60" y="64"/>
                  </a:cubicBezTo>
                  <a:cubicBezTo>
                    <a:pt x="43" y="93"/>
                    <a:pt x="46" y="0"/>
                    <a:pt x="36" y="220"/>
                  </a:cubicBezTo>
                  <a:cubicBezTo>
                    <a:pt x="26" y="440"/>
                    <a:pt x="13" y="912"/>
                    <a:pt x="0" y="1384"/>
                  </a:cubicBezTo>
                </a:path>
              </a:pathLst>
            </a:custGeom>
            <a:noFill/>
            <a:ln w="28575">
              <a:solidFill>
                <a:schemeClr val="accent2"/>
              </a:solidFill>
              <a:round/>
              <a:headEnd/>
              <a:tailEnd/>
            </a:ln>
          </p:spPr>
          <p:txBody>
            <a:bodyPr/>
            <a:lstStyle/>
            <a:p>
              <a:endParaRPr lang="zh-CN" altLang="en-US"/>
            </a:p>
          </p:txBody>
        </p:sp>
        <p:sp>
          <p:nvSpPr>
            <p:cNvPr id="43027" name="Line 5"/>
            <p:cNvSpPr>
              <a:spLocks noChangeShapeType="1"/>
            </p:cNvSpPr>
            <p:nvPr/>
          </p:nvSpPr>
          <p:spPr bwMode="auto">
            <a:xfrm>
              <a:off x="3221" y="1659"/>
              <a:ext cx="2117" cy="0"/>
            </a:xfrm>
            <a:prstGeom prst="line">
              <a:avLst/>
            </a:prstGeom>
            <a:noFill/>
            <a:ln w="19050">
              <a:solidFill>
                <a:srgbClr val="000000"/>
              </a:solidFill>
              <a:round/>
              <a:headEnd type="none" w="sm" len="sm"/>
              <a:tailEnd type="stealth" w="med" len="lg"/>
            </a:ln>
          </p:spPr>
          <p:txBody>
            <a:bodyPr anchor="ctr"/>
            <a:lstStyle/>
            <a:p>
              <a:endParaRPr lang="zh-CN" altLang="en-US"/>
            </a:p>
          </p:txBody>
        </p:sp>
        <p:sp>
          <p:nvSpPr>
            <p:cNvPr id="43028" name="Line 6"/>
            <p:cNvSpPr>
              <a:spLocks noChangeShapeType="1"/>
            </p:cNvSpPr>
            <p:nvPr/>
          </p:nvSpPr>
          <p:spPr bwMode="auto">
            <a:xfrm>
              <a:off x="4709" y="709"/>
              <a:ext cx="0" cy="1790"/>
            </a:xfrm>
            <a:prstGeom prst="line">
              <a:avLst/>
            </a:prstGeom>
            <a:noFill/>
            <a:ln w="19050">
              <a:solidFill>
                <a:srgbClr val="000000"/>
              </a:solidFill>
              <a:round/>
              <a:headEnd type="stealth" w="med" len="lg"/>
              <a:tailEnd type="none" w="sm" len="sm"/>
            </a:ln>
          </p:spPr>
          <p:txBody>
            <a:bodyPr anchor="ctr"/>
            <a:lstStyle/>
            <a:p>
              <a:endParaRPr lang="zh-CN" altLang="en-US"/>
            </a:p>
          </p:txBody>
        </p:sp>
        <p:sp>
          <p:nvSpPr>
            <p:cNvPr id="43029" name="Freeform 7"/>
            <p:cNvSpPr>
              <a:spLocks/>
            </p:cNvSpPr>
            <p:nvPr/>
          </p:nvSpPr>
          <p:spPr bwMode="auto">
            <a:xfrm>
              <a:off x="4698" y="736"/>
              <a:ext cx="428" cy="920"/>
            </a:xfrm>
            <a:custGeom>
              <a:avLst/>
              <a:gdLst>
                <a:gd name="T0" fmla="*/ 0 w 903"/>
                <a:gd name="T1" fmla="*/ 1 h 1632"/>
                <a:gd name="T2" fmla="*/ 0 w 903"/>
                <a:gd name="T3" fmla="*/ 1 h 1632"/>
                <a:gd name="T4" fmla="*/ 0 w 903"/>
                <a:gd name="T5" fmla="*/ 1 h 1632"/>
                <a:gd name="T6" fmla="*/ 0 w 903"/>
                <a:gd name="T7" fmla="*/ 1 h 1632"/>
                <a:gd name="T8" fmla="*/ 0 w 903"/>
                <a:gd name="T9" fmla="*/ 1 h 1632"/>
                <a:gd name="T10" fmla="*/ 0 w 903"/>
                <a:gd name="T11" fmla="*/ 1 h 1632"/>
                <a:gd name="T12" fmla="*/ 0 w 903"/>
                <a:gd name="T13" fmla="*/ 0 h 1632"/>
                <a:gd name="T14" fmla="*/ 0 60000 65536"/>
                <a:gd name="T15" fmla="*/ 0 60000 65536"/>
                <a:gd name="T16" fmla="*/ 0 60000 65536"/>
                <a:gd name="T17" fmla="*/ 0 60000 65536"/>
                <a:gd name="T18" fmla="*/ 0 60000 65536"/>
                <a:gd name="T19" fmla="*/ 0 60000 65536"/>
                <a:gd name="T20" fmla="*/ 0 60000 65536"/>
                <a:gd name="T21" fmla="*/ 0 w 903"/>
                <a:gd name="T22" fmla="*/ 0 h 1632"/>
                <a:gd name="T23" fmla="*/ 903 w 903"/>
                <a:gd name="T24" fmla="*/ 1632 h 1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3" h="1632">
                  <a:moveTo>
                    <a:pt x="0" y="1617"/>
                  </a:moveTo>
                  <a:cubicBezTo>
                    <a:pt x="102" y="1624"/>
                    <a:pt x="205" y="1632"/>
                    <a:pt x="288" y="1620"/>
                  </a:cubicBezTo>
                  <a:cubicBezTo>
                    <a:pt x="371" y="1608"/>
                    <a:pt x="445" y="1577"/>
                    <a:pt x="498" y="1545"/>
                  </a:cubicBezTo>
                  <a:cubicBezTo>
                    <a:pt x="551" y="1513"/>
                    <a:pt x="568" y="1493"/>
                    <a:pt x="603" y="1425"/>
                  </a:cubicBezTo>
                  <a:cubicBezTo>
                    <a:pt x="638" y="1357"/>
                    <a:pt x="673" y="1277"/>
                    <a:pt x="708" y="1140"/>
                  </a:cubicBezTo>
                  <a:cubicBezTo>
                    <a:pt x="743" y="1003"/>
                    <a:pt x="781" y="790"/>
                    <a:pt x="813" y="600"/>
                  </a:cubicBezTo>
                  <a:cubicBezTo>
                    <a:pt x="845" y="410"/>
                    <a:pt x="874" y="205"/>
                    <a:pt x="903" y="0"/>
                  </a:cubicBezTo>
                </a:path>
              </a:pathLst>
            </a:custGeom>
            <a:noFill/>
            <a:ln w="28575">
              <a:solidFill>
                <a:srgbClr val="996633"/>
              </a:solidFill>
              <a:round/>
              <a:headEnd/>
              <a:tailEnd/>
            </a:ln>
          </p:spPr>
          <p:txBody>
            <a:bodyPr/>
            <a:lstStyle/>
            <a:p>
              <a:endParaRPr lang="zh-CN" altLang="en-US"/>
            </a:p>
          </p:txBody>
        </p:sp>
        <p:sp>
          <p:nvSpPr>
            <p:cNvPr id="43030" name="Line 8"/>
            <p:cNvSpPr>
              <a:spLocks noChangeShapeType="1"/>
            </p:cNvSpPr>
            <p:nvPr/>
          </p:nvSpPr>
          <p:spPr bwMode="auto">
            <a:xfrm>
              <a:off x="3475" y="1715"/>
              <a:ext cx="1194" cy="0"/>
            </a:xfrm>
            <a:prstGeom prst="line">
              <a:avLst/>
            </a:prstGeom>
            <a:noFill/>
            <a:ln w="28575">
              <a:solidFill>
                <a:srgbClr val="006600"/>
              </a:solidFill>
              <a:round/>
              <a:headEnd/>
              <a:tailEnd/>
            </a:ln>
          </p:spPr>
          <p:txBody>
            <a:bodyPr/>
            <a:lstStyle/>
            <a:p>
              <a:endParaRPr lang="zh-CN" altLang="en-US"/>
            </a:p>
          </p:txBody>
        </p:sp>
        <p:sp>
          <p:nvSpPr>
            <p:cNvPr id="43031" name="Freeform 9"/>
            <p:cNvSpPr>
              <a:spLocks/>
            </p:cNvSpPr>
            <p:nvPr/>
          </p:nvSpPr>
          <p:spPr bwMode="auto">
            <a:xfrm>
              <a:off x="4670" y="1622"/>
              <a:ext cx="41" cy="95"/>
            </a:xfrm>
            <a:custGeom>
              <a:avLst/>
              <a:gdLst>
                <a:gd name="T0" fmla="*/ 0 w 87"/>
                <a:gd name="T1" fmla="*/ 0 h 168"/>
                <a:gd name="T2" fmla="*/ 0 w 87"/>
                <a:gd name="T3" fmla="*/ 1 h 168"/>
                <a:gd name="T4" fmla="*/ 0 60000 65536"/>
                <a:gd name="T5" fmla="*/ 0 60000 65536"/>
                <a:gd name="T6" fmla="*/ 0 w 87"/>
                <a:gd name="T7" fmla="*/ 0 h 168"/>
                <a:gd name="T8" fmla="*/ 87 w 87"/>
                <a:gd name="T9" fmla="*/ 168 h 168"/>
              </a:gdLst>
              <a:ahLst/>
              <a:cxnLst>
                <a:cxn ang="T4">
                  <a:pos x="T0" y="T1"/>
                </a:cxn>
                <a:cxn ang="T5">
                  <a:pos x="T2" y="T3"/>
                </a:cxn>
              </a:cxnLst>
              <a:rect l="T6" t="T7" r="T8" b="T9"/>
              <a:pathLst>
                <a:path w="87" h="168">
                  <a:moveTo>
                    <a:pt x="87" y="0"/>
                  </a:moveTo>
                  <a:cubicBezTo>
                    <a:pt x="55" y="72"/>
                    <a:pt x="24" y="145"/>
                    <a:pt x="0" y="168"/>
                  </a:cubicBezTo>
                </a:path>
              </a:pathLst>
            </a:custGeom>
            <a:noFill/>
            <a:ln w="28575">
              <a:solidFill>
                <a:srgbClr val="000000"/>
              </a:solidFill>
              <a:round/>
              <a:headEnd/>
              <a:tailEnd/>
            </a:ln>
          </p:spPr>
          <p:txBody>
            <a:bodyPr/>
            <a:lstStyle/>
            <a:p>
              <a:endParaRPr lang="zh-CN" altLang="en-US"/>
            </a:p>
          </p:txBody>
        </p:sp>
        <p:graphicFrame>
          <p:nvGraphicFramePr>
            <p:cNvPr id="43010" name="Object 10"/>
            <p:cNvGraphicFramePr>
              <a:graphicFrameLocks noChangeAspect="1"/>
            </p:cNvGraphicFramePr>
            <p:nvPr/>
          </p:nvGraphicFramePr>
          <p:xfrm>
            <a:off x="4537" y="730"/>
            <a:ext cx="111" cy="171"/>
          </p:xfrm>
          <a:graphic>
            <a:graphicData uri="http://schemas.openxmlformats.org/presentationml/2006/ole">
              <p:oleObj spid="_x0000_s373762" name="Equation" r:id="rId4" imgW="126835" imgH="152202" progId="Equation.DSMT4">
                <p:embed/>
              </p:oleObj>
            </a:graphicData>
          </a:graphic>
        </p:graphicFrame>
        <p:graphicFrame>
          <p:nvGraphicFramePr>
            <p:cNvPr id="43011" name="Object 11"/>
            <p:cNvGraphicFramePr>
              <a:graphicFrameLocks noChangeAspect="1"/>
            </p:cNvGraphicFramePr>
            <p:nvPr/>
          </p:nvGraphicFramePr>
          <p:xfrm>
            <a:off x="5172" y="1456"/>
            <a:ext cx="278" cy="184"/>
          </p:xfrm>
          <a:graphic>
            <a:graphicData uri="http://schemas.openxmlformats.org/presentationml/2006/ole">
              <p:oleObj spid="_x0000_s373763" name="Equation" r:id="rId5" imgW="164885" imgH="164885" progId="Equation.DSMT4">
                <p:embed/>
              </p:oleObj>
            </a:graphicData>
          </a:graphic>
        </p:graphicFrame>
        <p:graphicFrame>
          <p:nvGraphicFramePr>
            <p:cNvPr id="43012" name="Object 12"/>
            <p:cNvGraphicFramePr>
              <a:graphicFrameLocks noChangeAspect="1"/>
            </p:cNvGraphicFramePr>
            <p:nvPr/>
          </p:nvGraphicFramePr>
          <p:xfrm>
            <a:off x="4563" y="1501"/>
            <a:ext cx="110" cy="184"/>
          </p:xfrm>
          <a:graphic>
            <a:graphicData uri="http://schemas.openxmlformats.org/presentationml/2006/ole">
              <p:oleObj spid="_x0000_s373764" name="Equation" r:id="rId6" imgW="114102" imgH="177492" progId="Equation.DSMT4">
                <p:embed/>
              </p:oleObj>
            </a:graphicData>
          </a:graphic>
        </p:graphicFrame>
        <p:sp>
          <p:nvSpPr>
            <p:cNvPr id="43032" name="Line 15"/>
            <p:cNvSpPr>
              <a:spLocks noChangeShapeType="1"/>
            </p:cNvSpPr>
            <p:nvPr/>
          </p:nvSpPr>
          <p:spPr bwMode="auto">
            <a:xfrm>
              <a:off x="3379" y="1956"/>
              <a:ext cx="1358" cy="0"/>
            </a:xfrm>
            <a:prstGeom prst="line">
              <a:avLst/>
            </a:prstGeom>
            <a:noFill/>
            <a:ln w="28575">
              <a:solidFill>
                <a:srgbClr val="000000"/>
              </a:solidFill>
              <a:prstDash val="sysDot"/>
              <a:round/>
              <a:headEnd/>
              <a:tailEnd/>
            </a:ln>
          </p:spPr>
          <p:txBody>
            <a:bodyPr/>
            <a:lstStyle/>
            <a:p>
              <a:endParaRPr lang="zh-CN" altLang="en-US"/>
            </a:p>
          </p:txBody>
        </p:sp>
        <p:graphicFrame>
          <p:nvGraphicFramePr>
            <p:cNvPr id="43013" name="Object 16"/>
            <p:cNvGraphicFramePr>
              <a:graphicFrameLocks noChangeAspect="1"/>
            </p:cNvGraphicFramePr>
            <p:nvPr/>
          </p:nvGraphicFramePr>
          <p:xfrm>
            <a:off x="4714" y="1773"/>
            <a:ext cx="295" cy="425"/>
          </p:xfrm>
          <a:graphic>
            <a:graphicData uri="http://schemas.openxmlformats.org/presentationml/2006/ole">
              <p:oleObj spid="_x0000_s373765" name="Equation" r:id="rId7" imgW="177646" imgH="228402" progId="Equation.DSMT4">
                <p:embed/>
              </p:oleObj>
            </a:graphicData>
          </a:graphic>
        </p:graphicFrame>
        <p:sp>
          <p:nvSpPr>
            <p:cNvPr id="43033" name="Text Box 17"/>
            <p:cNvSpPr txBox="1">
              <a:spLocks noChangeArrowheads="1"/>
            </p:cNvSpPr>
            <p:nvPr/>
          </p:nvSpPr>
          <p:spPr bwMode="auto">
            <a:xfrm>
              <a:off x="4945" y="1781"/>
              <a:ext cx="815" cy="264"/>
            </a:xfrm>
            <a:prstGeom prst="rect">
              <a:avLst/>
            </a:prstGeom>
            <a:noFill/>
            <a:ln w="9525">
              <a:noFill/>
              <a:miter lim="800000"/>
              <a:headEnd/>
              <a:tailEnd/>
            </a:ln>
          </p:spPr>
          <p:txBody>
            <a:bodyPr/>
            <a:lstStyle/>
            <a:p>
              <a:pPr algn="just"/>
              <a:r>
                <a:rPr lang="zh-CN" altLang="en-US" sz="2000" b="1">
                  <a:solidFill>
                    <a:schemeClr val="accent2"/>
                  </a:solidFill>
                </a:rPr>
                <a:t>稳定电流</a:t>
              </a:r>
            </a:p>
          </p:txBody>
        </p:sp>
        <p:sp>
          <p:nvSpPr>
            <p:cNvPr id="43034" name="Line 42"/>
            <p:cNvSpPr>
              <a:spLocks noChangeShapeType="1"/>
            </p:cNvSpPr>
            <p:nvPr/>
          </p:nvSpPr>
          <p:spPr bwMode="auto">
            <a:xfrm flipV="1">
              <a:off x="3379" y="1661"/>
              <a:ext cx="0" cy="295"/>
            </a:xfrm>
            <a:prstGeom prst="line">
              <a:avLst/>
            </a:prstGeom>
            <a:noFill/>
            <a:ln w="28575">
              <a:solidFill>
                <a:srgbClr val="000000"/>
              </a:solidFill>
              <a:prstDash val="sysDot"/>
              <a:round/>
              <a:headEnd/>
              <a:tailEnd/>
            </a:ln>
          </p:spPr>
          <p:txBody>
            <a:bodyPr/>
            <a:lstStyle/>
            <a:p>
              <a:endParaRPr lang="zh-CN" altLang="en-US"/>
            </a:p>
          </p:txBody>
        </p:sp>
        <p:sp>
          <p:nvSpPr>
            <p:cNvPr id="43035" name="Rectangle 43"/>
            <p:cNvSpPr>
              <a:spLocks noChangeArrowheads="1"/>
            </p:cNvSpPr>
            <p:nvPr/>
          </p:nvSpPr>
          <p:spPr bwMode="auto">
            <a:xfrm>
              <a:off x="3243" y="1344"/>
              <a:ext cx="324" cy="291"/>
            </a:xfrm>
            <a:prstGeom prst="rect">
              <a:avLst/>
            </a:prstGeom>
            <a:noFill/>
            <a:ln w="9525">
              <a:noFill/>
              <a:miter lim="800000"/>
              <a:headEnd/>
              <a:tailEnd/>
            </a:ln>
          </p:spPr>
          <p:txBody>
            <a:bodyPr wrap="none">
              <a:spAutoFit/>
            </a:bodyPr>
            <a:lstStyle/>
            <a:p>
              <a:r>
                <a:rPr lang="en-US" altLang="zh-CN" sz="2400" b="1">
                  <a:solidFill>
                    <a:schemeClr val="accent2"/>
                  </a:solidFill>
                </a:rPr>
                <a:t>V</a:t>
              </a:r>
              <a:r>
                <a:rPr lang="en-US" altLang="zh-CN" sz="2400" b="1" baseline="-25000">
                  <a:solidFill>
                    <a:schemeClr val="accent2"/>
                  </a:solidFill>
                </a:rPr>
                <a:t>Z</a:t>
              </a:r>
            </a:p>
          </p:txBody>
        </p:sp>
        <p:sp>
          <p:nvSpPr>
            <p:cNvPr id="43036" name="Rectangle 44"/>
            <p:cNvSpPr>
              <a:spLocks noChangeArrowheads="1"/>
            </p:cNvSpPr>
            <p:nvPr/>
          </p:nvSpPr>
          <p:spPr bwMode="auto">
            <a:xfrm>
              <a:off x="4740" y="2228"/>
              <a:ext cx="511" cy="288"/>
            </a:xfrm>
            <a:prstGeom prst="rect">
              <a:avLst/>
            </a:prstGeom>
            <a:noFill/>
            <a:ln w="9525">
              <a:noFill/>
              <a:miter lim="800000"/>
              <a:headEnd/>
              <a:tailEnd/>
            </a:ln>
          </p:spPr>
          <p:txBody>
            <a:bodyPr wrap="none">
              <a:spAutoFit/>
            </a:bodyPr>
            <a:lstStyle/>
            <a:p>
              <a:r>
                <a:rPr lang="en-US" altLang="zh-CN" sz="2400" b="1" i="1">
                  <a:solidFill>
                    <a:schemeClr val="accent2"/>
                  </a:solidFill>
                </a:rPr>
                <a:t>I</a:t>
              </a:r>
              <a:r>
                <a:rPr lang="en-US" altLang="zh-CN" sz="2400" b="1" baseline="-25000">
                  <a:solidFill>
                    <a:schemeClr val="accent2"/>
                  </a:solidFill>
                </a:rPr>
                <a:t>Zmax</a:t>
              </a:r>
            </a:p>
          </p:txBody>
        </p:sp>
        <p:sp>
          <p:nvSpPr>
            <p:cNvPr id="43037" name="Line 45"/>
            <p:cNvSpPr>
              <a:spLocks noChangeShapeType="1"/>
            </p:cNvSpPr>
            <p:nvPr/>
          </p:nvSpPr>
          <p:spPr bwMode="auto">
            <a:xfrm>
              <a:off x="3379" y="2387"/>
              <a:ext cx="1358" cy="0"/>
            </a:xfrm>
            <a:prstGeom prst="line">
              <a:avLst/>
            </a:prstGeom>
            <a:noFill/>
            <a:ln w="28575">
              <a:solidFill>
                <a:srgbClr val="000000"/>
              </a:solidFill>
              <a:prstDash val="sysDot"/>
              <a:round/>
              <a:headEnd/>
              <a:tailEnd/>
            </a:ln>
          </p:spPr>
          <p:txBody>
            <a:bodyPr/>
            <a:lstStyle/>
            <a:p>
              <a:endParaRPr lang="zh-CN" altLang="en-US"/>
            </a:p>
          </p:txBody>
        </p:sp>
      </p:grpSp>
      <p:sp>
        <p:nvSpPr>
          <p:cNvPr id="28" name="Rectangle 8"/>
          <p:cNvSpPr>
            <a:spLocks noChangeArrowheads="1"/>
          </p:cNvSpPr>
          <p:nvPr/>
        </p:nvSpPr>
        <p:spPr bwMode="auto">
          <a:xfrm>
            <a:off x="2820988" y="6048375"/>
            <a:ext cx="3219450" cy="461963"/>
          </a:xfrm>
          <a:prstGeom prst="rect">
            <a:avLst/>
          </a:prstGeom>
          <a:noFill/>
          <a:ln w="9525">
            <a:noFill/>
            <a:miter lim="800000"/>
            <a:headEnd/>
            <a:tailEnd/>
          </a:ln>
        </p:spPr>
        <p:txBody>
          <a:bodyPr>
            <a:spAutoFit/>
          </a:bodyPr>
          <a:lstStyle/>
          <a:p>
            <a:r>
              <a:rPr lang="en-US" altLang="zh-CN" sz="2400" b="1" i="1"/>
              <a:t>r</a:t>
            </a:r>
            <a:r>
              <a:rPr lang="en-US" altLang="zh-CN" sz="2400" b="1" baseline="-25000"/>
              <a:t>Z </a:t>
            </a:r>
            <a:r>
              <a:rPr lang="en-US" altLang="zh-CN" sz="2400" b="1"/>
              <a:t>= </a:t>
            </a:r>
            <a:r>
              <a:rPr lang="en-US" altLang="zh-CN" sz="2400" b="1">
                <a:sym typeface="Symbol" pitchFamily="18" charset="2"/>
              </a:rPr>
              <a:t>V</a:t>
            </a:r>
            <a:r>
              <a:rPr lang="en-US" altLang="zh-CN" sz="2400" b="1" baseline="-25000"/>
              <a:t>Z </a:t>
            </a:r>
            <a:r>
              <a:rPr lang="en-US" altLang="zh-CN" sz="2400" b="1"/>
              <a:t>/ </a:t>
            </a:r>
            <a:r>
              <a:rPr lang="en-US" altLang="zh-CN" sz="2400" b="1">
                <a:sym typeface="Symbol" pitchFamily="18" charset="2"/>
              </a:rPr>
              <a:t></a:t>
            </a:r>
            <a:r>
              <a:rPr lang="en-US" altLang="zh-CN" sz="2400" b="1" i="1"/>
              <a:t>I</a:t>
            </a:r>
            <a:r>
              <a:rPr lang="en-US" altLang="zh-CN" sz="2400" b="1" baseline="-25000"/>
              <a:t>Z</a:t>
            </a:r>
          </a:p>
        </p:txBody>
      </p:sp>
      <p:sp>
        <p:nvSpPr>
          <p:cNvPr id="29" name="Rectangle 9"/>
          <p:cNvSpPr>
            <a:spLocks noChangeArrowheads="1"/>
          </p:cNvSpPr>
          <p:nvPr/>
        </p:nvSpPr>
        <p:spPr bwMode="auto">
          <a:xfrm>
            <a:off x="5219700" y="6048375"/>
            <a:ext cx="3924300" cy="461963"/>
          </a:xfrm>
          <a:prstGeom prst="rect">
            <a:avLst/>
          </a:prstGeom>
          <a:noFill/>
          <a:ln w="9525">
            <a:noFill/>
            <a:miter lim="800000"/>
            <a:headEnd/>
            <a:tailEnd/>
          </a:ln>
        </p:spPr>
        <p:txBody>
          <a:bodyPr>
            <a:spAutoFit/>
          </a:bodyPr>
          <a:lstStyle/>
          <a:p>
            <a:r>
              <a:rPr lang="en-US" altLang="zh-CN" sz="2400" b="1"/>
              <a:t> </a:t>
            </a:r>
            <a:r>
              <a:rPr lang="zh-CN" altLang="en-US" sz="2400" b="1"/>
              <a:t>越小稳压效果越好。</a:t>
            </a:r>
            <a:endParaRPr lang="zh-CN" altLang="en-US" sz="2400" b="1">
              <a:latin typeface="Symbol" pitchFamily="18" charset="2"/>
              <a:sym typeface="Symbol" pitchFamily="18" charset="2"/>
            </a:endParaRPr>
          </a:p>
        </p:txBody>
      </p:sp>
      <p:sp>
        <p:nvSpPr>
          <p:cNvPr id="30" name="Rectangle 10"/>
          <p:cNvSpPr>
            <a:spLocks noChangeArrowheads="1"/>
          </p:cNvSpPr>
          <p:nvPr/>
        </p:nvSpPr>
        <p:spPr bwMode="auto">
          <a:xfrm>
            <a:off x="196850" y="6084888"/>
            <a:ext cx="2827338" cy="461962"/>
          </a:xfrm>
          <a:prstGeom prst="rect">
            <a:avLst/>
          </a:prstGeom>
          <a:noFill/>
          <a:ln w="9525">
            <a:noFill/>
            <a:miter lim="800000"/>
            <a:headEnd/>
            <a:tailEnd/>
          </a:ln>
          <a:effectLst/>
        </p:spPr>
        <p:txBody>
          <a:bodyPr>
            <a:spAutoFit/>
          </a:bodyPr>
          <a:lstStyle/>
          <a:p>
            <a:pPr>
              <a:defRPr/>
            </a:pPr>
            <a:r>
              <a:rPr lang="zh-CN" altLang="en-US" sz="2400" b="1" dirty="0">
                <a:latin typeface="+mn-lt"/>
              </a:rPr>
              <a:t>几 </a:t>
            </a:r>
            <a:r>
              <a:rPr lang="zh-CN" altLang="en-US" sz="2400" b="1" dirty="0">
                <a:latin typeface="+mn-lt"/>
                <a:sym typeface="Symbol" pitchFamily="18" charset="2"/>
              </a:rPr>
              <a:t>  </a:t>
            </a:r>
            <a:r>
              <a:rPr lang="zh-CN" altLang="en-US" sz="2400" b="1" dirty="0">
                <a:latin typeface="+mn-lt"/>
              </a:rPr>
              <a:t>几十 </a:t>
            </a:r>
            <a:r>
              <a:rPr lang="zh-CN" altLang="en-US" sz="2400" b="1" dirty="0">
                <a:latin typeface="+mn-lt"/>
                <a:sym typeface="Symbol" pitchFamily="18" charset="2"/>
              </a:rPr>
              <a:t></a:t>
            </a:r>
          </a:p>
        </p:txBody>
      </p:sp>
      <p:sp>
        <p:nvSpPr>
          <p:cNvPr id="31" name="Text Box 25"/>
          <p:cNvSpPr txBox="1">
            <a:spLocks noChangeArrowheads="1"/>
          </p:cNvSpPr>
          <p:nvPr/>
        </p:nvSpPr>
        <p:spPr bwMode="auto">
          <a:xfrm>
            <a:off x="365125" y="5413375"/>
            <a:ext cx="2341563" cy="476250"/>
          </a:xfrm>
          <a:prstGeom prst="rect">
            <a:avLst/>
          </a:prstGeom>
          <a:noFill/>
          <a:ln w="38100">
            <a:solidFill>
              <a:schemeClr val="accent2"/>
            </a:solidFill>
            <a:miter lim="800000"/>
            <a:headEnd type="none" w="sm" len="sm"/>
            <a:tailEnd type="none" w="sm" len="sm"/>
          </a:ln>
        </p:spPr>
        <p:txBody>
          <a:bodyPr lIns="90000" tIns="46800" rIns="90000" bIns="46800">
            <a:spAutoFit/>
          </a:bodyPr>
          <a:lstStyle/>
          <a:p>
            <a:pPr>
              <a:spcBef>
                <a:spcPct val="50000"/>
              </a:spcBef>
            </a:pPr>
            <a:r>
              <a:rPr lang="zh-CN" altLang="en-US" sz="2400" b="1">
                <a:solidFill>
                  <a:schemeClr val="accent2"/>
                </a:solidFill>
                <a:ea typeface="楷体_GB2312" pitchFamily="49" charset="-122"/>
              </a:rPr>
              <a:t>动态电阻</a:t>
            </a:r>
            <a:r>
              <a:rPr lang="en-US" altLang="zh-CN" sz="2400" b="1" i="1">
                <a:solidFill>
                  <a:schemeClr val="accent2"/>
                </a:solidFill>
                <a:ea typeface="楷体_GB2312" pitchFamily="49" charset="-122"/>
              </a:rPr>
              <a:t>r</a:t>
            </a:r>
            <a:r>
              <a:rPr lang="en-US" altLang="zh-CN" sz="2400" b="1" baseline="-25000">
                <a:solidFill>
                  <a:schemeClr val="accent2"/>
                </a:solidFill>
                <a:ea typeface="楷体_GB2312" pitchFamily="49" charset="-122"/>
              </a:rPr>
              <a:t>Z</a:t>
            </a:r>
            <a:endParaRPr lang="zh-CN" altLang="en-US" sz="2400" b="1">
              <a:solidFill>
                <a:schemeClr val="accent2"/>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38"/>
                                        </p:tgtEl>
                                        <p:attrNameLst>
                                          <p:attrName>style.visibility</p:attrName>
                                        </p:attrNameLst>
                                      </p:cBhvr>
                                      <p:to>
                                        <p:strVal val="visible"/>
                                      </p:to>
                                    </p:set>
                                    <p:anim calcmode="lin" valueType="num">
                                      <p:cBhvr additive="base">
                                        <p:cTn id="7" dur="500" fill="hold"/>
                                        <p:tgtEl>
                                          <p:spTgt spid="337938"/>
                                        </p:tgtEl>
                                        <p:attrNameLst>
                                          <p:attrName>ppt_x</p:attrName>
                                        </p:attrNameLst>
                                      </p:cBhvr>
                                      <p:tavLst>
                                        <p:tav tm="0">
                                          <p:val>
                                            <p:strVal val="0-#ppt_w/2"/>
                                          </p:val>
                                        </p:tav>
                                        <p:tav tm="100000">
                                          <p:val>
                                            <p:strVal val="#ppt_x"/>
                                          </p:val>
                                        </p:tav>
                                      </p:tavLst>
                                    </p:anim>
                                    <p:anim calcmode="lin" valueType="num">
                                      <p:cBhvr additive="base">
                                        <p:cTn id="8" dur="500" fill="hold"/>
                                        <p:tgtEl>
                                          <p:spTgt spid="3379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7943"/>
                                        </p:tgtEl>
                                        <p:attrNameLst>
                                          <p:attrName>style.visibility</p:attrName>
                                        </p:attrNameLst>
                                      </p:cBhvr>
                                      <p:to>
                                        <p:strVal val="visible"/>
                                      </p:to>
                                    </p:set>
                                    <p:animEffect transition="in" filter="wipe(left)">
                                      <p:cBhvr>
                                        <p:cTn id="13" dur="500"/>
                                        <p:tgtEl>
                                          <p:spTgt spid="3379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37939"/>
                                        </p:tgtEl>
                                        <p:attrNameLst>
                                          <p:attrName>style.visibility</p:attrName>
                                        </p:attrNameLst>
                                      </p:cBhvr>
                                      <p:to>
                                        <p:strVal val="visible"/>
                                      </p:to>
                                    </p:set>
                                    <p:anim calcmode="lin" valueType="num">
                                      <p:cBhvr additive="base">
                                        <p:cTn id="18" dur="2000" fill="hold"/>
                                        <p:tgtEl>
                                          <p:spTgt spid="337939"/>
                                        </p:tgtEl>
                                        <p:attrNameLst>
                                          <p:attrName>ppt_x</p:attrName>
                                        </p:attrNameLst>
                                      </p:cBhvr>
                                      <p:tavLst>
                                        <p:tav tm="0">
                                          <p:val>
                                            <p:strVal val="0-#ppt_w/2"/>
                                          </p:val>
                                        </p:tav>
                                        <p:tav tm="100000">
                                          <p:val>
                                            <p:strVal val="#ppt_x"/>
                                          </p:val>
                                        </p:tav>
                                      </p:tavLst>
                                    </p:anim>
                                    <p:anim calcmode="lin" valueType="num">
                                      <p:cBhvr additive="base">
                                        <p:cTn id="19" dur="2000" fill="hold"/>
                                        <p:tgtEl>
                                          <p:spTgt spid="33793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37944"/>
                                        </p:tgtEl>
                                        <p:attrNameLst>
                                          <p:attrName>style.visibility</p:attrName>
                                        </p:attrNameLst>
                                      </p:cBhvr>
                                      <p:to>
                                        <p:strVal val="visible"/>
                                      </p:to>
                                    </p:set>
                                    <p:animEffect transition="in" filter="wipe(left)">
                                      <p:cBhvr>
                                        <p:cTn id="24" dur="500"/>
                                        <p:tgtEl>
                                          <p:spTgt spid="337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0" presetClass="entr" presetSubtype="0" fill="hold" grpId="0" nodeType="clickEffect">
                                  <p:stCondLst>
                                    <p:cond delay="0"/>
                                  </p:stCondLst>
                                  <p:childTnLst>
                                    <p:set>
                                      <p:cBhvr>
                                        <p:cTn id="28" dur="1" fill="hold">
                                          <p:stCondLst>
                                            <p:cond delay="0"/>
                                          </p:stCondLst>
                                        </p:cTn>
                                        <p:tgtEl>
                                          <p:spTgt spid="337940"/>
                                        </p:tgtEl>
                                        <p:attrNameLst>
                                          <p:attrName>style.visibility</p:attrName>
                                        </p:attrNameLst>
                                      </p:cBhvr>
                                      <p:to>
                                        <p:strVal val="visible"/>
                                      </p:to>
                                    </p:set>
                                    <p:animEffect transition="in" filter="wedge">
                                      <p:cBhvr>
                                        <p:cTn id="29" dur="2000"/>
                                        <p:tgtEl>
                                          <p:spTgt spid="33794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37945"/>
                                        </p:tgtEl>
                                        <p:attrNameLst>
                                          <p:attrName>style.visibility</p:attrName>
                                        </p:attrNameLst>
                                      </p:cBhvr>
                                      <p:to>
                                        <p:strVal val="visible"/>
                                      </p:to>
                                    </p:set>
                                    <p:animEffect transition="in" filter="wipe(left)">
                                      <p:cBhvr>
                                        <p:cTn id="34" dur="500"/>
                                        <p:tgtEl>
                                          <p:spTgt spid="33794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iterate type="lt">
                                    <p:tmPct val="100000"/>
                                  </p:iterate>
                                  <p:childTnLst>
                                    <p:set>
                                      <p:cBhvr>
                                        <p:cTn id="38" dur="1" fill="hold">
                                          <p:stCondLst>
                                            <p:cond delay="0"/>
                                          </p:stCondLst>
                                        </p:cTn>
                                        <p:tgtEl>
                                          <p:spTgt spid="28">
                                            <p:txEl>
                                              <p:pRg st="0" end="0"/>
                                            </p:txEl>
                                          </p:spTgt>
                                        </p:tgtEl>
                                        <p:attrNameLst>
                                          <p:attrName>style.visibility</p:attrName>
                                        </p:attrNameLst>
                                      </p:cBhvr>
                                      <p:to>
                                        <p:strVal val="visible"/>
                                      </p:to>
                                    </p:set>
                                    <p:animEffect transition="in" filter="wipe(up)">
                                      <p:cBhvr>
                                        <p:cTn id="39" dur="75"/>
                                        <p:tgtEl>
                                          <p:spTgt spid="2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5"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linds(vertical)">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iterate type="lt">
                                    <p:tmPct val="100000"/>
                                  </p:iterate>
                                  <p:childTnLst>
                                    <p:set>
                                      <p:cBhvr>
                                        <p:cTn id="53" dur="1" fill="hold">
                                          <p:stCondLst>
                                            <p:cond delay="0"/>
                                          </p:stCondLst>
                                        </p:cTn>
                                        <p:tgtEl>
                                          <p:spTgt spid="29">
                                            <p:txEl>
                                              <p:pRg st="0" end="0"/>
                                            </p:txEl>
                                          </p:spTgt>
                                        </p:tgtEl>
                                        <p:attrNameLst>
                                          <p:attrName>style.visibility</p:attrName>
                                        </p:attrNameLst>
                                      </p:cBhvr>
                                      <p:to>
                                        <p:strVal val="visible"/>
                                      </p:to>
                                    </p:set>
                                    <p:animEffect transition="in" filter="wipe(up)">
                                      <p:cBhvr>
                                        <p:cTn id="54" dur="75"/>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8" grpId="0"/>
      <p:bldP spid="337939" grpId="0"/>
      <p:bldP spid="337940" grpId="0"/>
      <p:bldP spid="337943" grpId="0" animBg="1" autoUpdateAnimBg="0"/>
      <p:bldP spid="337944" grpId="0" animBg="1" autoUpdateAnimBg="0"/>
      <p:bldP spid="337945" grpId="0" animBg="1" autoUpdateAnimBg="0"/>
      <p:bldP spid="28" grpId="0" build="p" autoUpdateAnimBg="0"/>
      <p:bldP spid="29" grpId="0" build="p" autoUpdateAnimBg="0"/>
      <p:bldP spid="30" grpId="0" autoUpdateAnimBg="0"/>
      <p:bldP spid="31"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2083" name="Object 2"/>
          <p:cNvGraphicFramePr>
            <a:graphicFrameLocks noChangeAspect="1"/>
          </p:cNvGraphicFramePr>
          <p:nvPr/>
        </p:nvGraphicFramePr>
        <p:xfrm>
          <a:off x="2416175" y="1695450"/>
          <a:ext cx="3563938" cy="1339850"/>
        </p:xfrm>
        <a:graphic>
          <a:graphicData uri="http://schemas.openxmlformats.org/presentationml/2006/ole">
            <p:oleObj spid="_x0000_s374786" name="Equation" r:id="rId4" imgW="1270000" imgH="609600" progId="Equation.DSMT4">
              <p:embed/>
            </p:oleObj>
          </a:graphicData>
        </a:graphic>
      </p:graphicFrame>
      <p:sp>
        <p:nvSpPr>
          <p:cNvPr id="302084" name="Rectangle 4"/>
          <p:cNvSpPr>
            <a:spLocks noChangeArrowheads="1"/>
          </p:cNvSpPr>
          <p:nvPr/>
        </p:nvSpPr>
        <p:spPr bwMode="auto">
          <a:xfrm>
            <a:off x="642938" y="3573463"/>
            <a:ext cx="1112837" cy="461962"/>
          </a:xfrm>
          <a:prstGeom prst="rect">
            <a:avLst/>
          </a:prstGeom>
          <a:noFill/>
          <a:ln w="9525">
            <a:noFill/>
            <a:miter lim="800000"/>
            <a:headEnd/>
            <a:tailEnd/>
          </a:ln>
          <a:effectLst/>
        </p:spPr>
        <p:txBody>
          <a:bodyPr wrap="none">
            <a:spAutoFit/>
          </a:bodyPr>
          <a:lstStyle/>
          <a:p>
            <a:pPr>
              <a:defRPr/>
            </a:pPr>
            <a:r>
              <a:rPr lang="zh-CN" altLang="en-US" sz="2400" b="1">
                <a:latin typeface="Times New Roman" pitchFamily="18" charset="0"/>
                <a:ea typeface="+mn-ea"/>
                <a:cs typeface="Times New Roman" pitchFamily="18" charset="0"/>
              </a:rPr>
              <a:t>一般，</a:t>
            </a:r>
          </a:p>
        </p:txBody>
      </p:sp>
      <p:sp>
        <p:nvSpPr>
          <p:cNvPr id="302085" name="Rectangle 5"/>
          <p:cNvSpPr>
            <a:spLocks noChangeArrowheads="1"/>
          </p:cNvSpPr>
          <p:nvPr/>
        </p:nvSpPr>
        <p:spPr bwMode="auto">
          <a:xfrm>
            <a:off x="1924050" y="3644900"/>
            <a:ext cx="6983413" cy="457200"/>
          </a:xfrm>
          <a:prstGeom prst="rect">
            <a:avLst/>
          </a:prstGeom>
          <a:noFill/>
          <a:ln w="9525">
            <a:noFill/>
            <a:miter lim="800000"/>
            <a:headEnd/>
            <a:tailEnd/>
          </a:ln>
          <a:effectLst/>
        </p:spPr>
        <p:txBody>
          <a:bodyPr>
            <a:spAutoFit/>
          </a:bodyPr>
          <a:lstStyle/>
          <a:p>
            <a:pPr>
              <a:defRPr/>
            </a:pPr>
            <a:r>
              <a:rPr lang="en-US" altLang="zh-CN" sz="2400" b="1" i="1" dirty="0">
                <a:latin typeface="Times New Roman" pitchFamily="18" charset="0"/>
                <a:ea typeface="+mn-ea"/>
                <a:cs typeface="Times New Roman" pitchFamily="18" charset="0"/>
              </a:rPr>
              <a:t>V</a:t>
            </a:r>
            <a:r>
              <a:rPr lang="en-US" altLang="zh-CN" sz="2400" b="1" baseline="-25000" dirty="0">
                <a:latin typeface="Times New Roman" pitchFamily="18" charset="0"/>
                <a:ea typeface="+mn-ea"/>
                <a:cs typeface="Times New Roman" pitchFamily="18" charset="0"/>
              </a:rPr>
              <a:t>Z</a:t>
            </a:r>
            <a:r>
              <a:rPr lang="en-US" altLang="zh-CN" sz="2400" b="1" dirty="0">
                <a:latin typeface="Times New Roman" pitchFamily="18" charset="0"/>
                <a:ea typeface="+mn-ea"/>
                <a:cs typeface="Times New Roman" pitchFamily="18" charset="0"/>
              </a:rPr>
              <a:t> &lt; 4 V</a:t>
            </a:r>
            <a:r>
              <a:rPr lang="zh-CN" altLang="en-US"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sym typeface="Symbol" pitchFamily="18" charset="2"/>
              </a:rPr>
              <a:t>C</a:t>
            </a:r>
            <a:r>
              <a:rPr lang="en-US" altLang="zh-CN" sz="2400" b="1" baseline="-25000" dirty="0">
                <a:latin typeface="Times New Roman" pitchFamily="18" charset="0"/>
                <a:ea typeface="+mn-ea"/>
                <a:cs typeface="Times New Roman" pitchFamily="18" charset="0"/>
              </a:rPr>
              <a:t>TV  </a:t>
            </a:r>
            <a:r>
              <a:rPr lang="en-US" altLang="zh-CN" sz="2400" b="1" dirty="0">
                <a:latin typeface="Times New Roman" pitchFamily="18" charset="0"/>
                <a:ea typeface="+mn-ea"/>
                <a:cs typeface="Times New Roman" pitchFamily="18" charset="0"/>
              </a:rPr>
              <a:t>&lt; 0 (</a:t>
            </a:r>
            <a:r>
              <a:rPr lang="zh-CN" altLang="en-US" sz="2400" b="1" dirty="0">
                <a:latin typeface="Times New Roman" pitchFamily="18" charset="0"/>
                <a:ea typeface="+mn-ea"/>
                <a:cs typeface="Times New Roman" pitchFamily="18" charset="0"/>
              </a:rPr>
              <a:t>为齐纳击穿</a:t>
            </a:r>
            <a:r>
              <a:rPr lang="en-US" altLang="zh-CN" sz="2400" b="1" dirty="0">
                <a:latin typeface="Times New Roman" pitchFamily="18" charset="0"/>
                <a:ea typeface="+mn-ea"/>
                <a:cs typeface="Times New Roman" pitchFamily="18" charset="0"/>
              </a:rPr>
              <a:t>)</a:t>
            </a:r>
            <a:r>
              <a:rPr lang="zh-CN" altLang="en-US" sz="2400" b="1" dirty="0">
                <a:latin typeface="Times New Roman" pitchFamily="18" charset="0"/>
                <a:ea typeface="+mn-ea"/>
                <a:cs typeface="Times New Roman" pitchFamily="18" charset="0"/>
              </a:rPr>
              <a:t>具有负温度系数；</a:t>
            </a:r>
          </a:p>
        </p:txBody>
      </p:sp>
      <p:sp>
        <p:nvSpPr>
          <p:cNvPr id="302086" name="Rectangle 6"/>
          <p:cNvSpPr>
            <a:spLocks noChangeArrowheads="1"/>
          </p:cNvSpPr>
          <p:nvPr/>
        </p:nvSpPr>
        <p:spPr bwMode="auto">
          <a:xfrm>
            <a:off x="735013" y="4267200"/>
            <a:ext cx="7056437" cy="457200"/>
          </a:xfrm>
          <a:prstGeom prst="rect">
            <a:avLst/>
          </a:prstGeom>
          <a:noFill/>
          <a:ln w="9525">
            <a:noFill/>
            <a:miter lim="800000"/>
            <a:headEnd/>
            <a:tailEnd/>
          </a:ln>
          <a:effectLst/>
        </p:spPr>
        <p:txBody>
          <a:bodyPr>
            <a:spAutoFit/>
          </a:bodyPr>
          <a:lstStyle/>
          <a:p>
            <a:pPr>
              <a:defRPr/>
            </a:pPr>
            <a:r>
              <a:rPr lang="en-US" altLang="zh-CN" sz="2400" b="1" i="1" dirty="0">
                <a:latin typeface="Times New Roman" pitchFamily="18" charset="0"/>
                <a:ea typeface="+mn-ea"/>
                <a:cs typeface="Times New Roman" pitchFamily="18" charset="0"/>
              </a:rPr>
              <a:t>V</a:t>
            </a:r>
            <a:r>
              <a:rPr lang="en-US" altLang="zh-CN" sz="2400" b="1" baseline="-25000" dirty="0">
                <a:latin typeface="Times New Roman" pitchFamily="18" charset="0"/>
                <a:ea typeface="+mn-ea"/>
                <a:cs typeface="Times New Roman" pitchFamily="18" charset="0"/>
              </a:rPr>
              <a:t>Z</a:t>
            </a:r>
            <a:r>
              <a:rPr lang="en-US" altLang="zh-CN" sz="2400" b="1" dirty="0">
                <a:latin typeface="Times New Roman" pitchFamily="18" charset="0"/>
                <a:ea typeface="+mn-ea"/>
                <a:cs typeface="Times New Roman" pitchFamily="18" charset="0"/>
              </a:rPr>
              <a:t> &gt; 7 V</a:t>
            </a:r>
            <a:r>
              <a:rPr lang="zh-CN" altLang="en-US"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sym typeface="Symbol" pitchFamily="18" charset="2"/>
              </a:rPr>
              <a:t>C</a:t>
            </a:r>
            <a:r>
              <a:rPr lang="en-US" altLang="zh-CN" sz="2400" b="1" baseline="-25000" dirty="0">
                <a:latin typeface="Times New Roman" pitchFamily="18" charset="0"/>
                <a:ea typeface="+mn-ea"/>
                <a:cs typeface="Times New Roman" pitchFamily="18" charset="0"/>
              </a:rPr>
              <a:t>TV  </a:t>
            </a:r>
            <a:r>
              <a:rPr lang="en-US" altLang="zh-CN" sz="2400" b="1" dirty="0">
                <a:latin typeface="Times New Roman" pitchFamily="18" charset="0"/>
                <a:ea typeface="+mn-ea"/>
                <a:cs typeface="Times New Roman" pitchFamily="18" charset="0"/>
              </a:rPr>
              <a:t>&gt; 0 (</a:t>
            </a:r>
            <a:r>
              <a:rPr lang="zh-CN" altLang="en-US" sz="2400" b="1" dirty="0">
                <a:latin typeface="Times New Roman" pitchFamily="18" charset="0"/>
                <a:ea typeface="+mn-ea"/>
                <a:cs typeface="Times New Roman" pitchFamily="18" charset="0"/>
              </a:rPr>
              <a:t>为雪崩击穿</a:t>
            </a:r>
            <a:r>
              <a:rPr lang="en-US" altLang="zh-CN" sz="2400" b="1" dirty="0">
                <a:latin typeface="Times New Roman" pitchFamily="18" charset="0"/>
                <a:ea typeface="+mn-ea"/>
                <a:cs typeface="Times New Roman" pitchFamily="18" charset="0"/>
              </a:rPr>
              <a:t>)</a:t>
            </a:r>
            <a:r>
              <a:rPr lang="zh-CN" altLang="en-US" sz="2400" b="1" dirty="0">
                <a:latin typeface="Times New Roman" pitchFamily="18" charset="0"/>
                <a:ea typeface="+mn-ea"/>
                <a:cs typeface="Times New Roman" pitchFamily="18" charset="0"/>
              </a:rPr>
              <a:t>具有正温度系数；</a:t>
            </a:r>
          </a:p>
        </p:txBody>
      </p:sp>
      <p:sp>
        <p:nvSpPr>
          <p:cNvPr id="302087" name="Rectangle 7"/>
          <p:cNvSpPr>
            <a:spLocks noChangeArrowheads="1"/>
          </p:cNvSpPr>
          <p:nvPr/>
        </p:nvSpPr>
        <p:spPr bwMode="auto">
          <a:xfrm>
            <a:off x="806450" y="4941888"/>
            <a:ext cx="5105400" cy="457200"/>
          </a:xfrm>
          <a:prstGeom prst="rect">
            <a:avLst/>
          </a:prstGeom>
          <a:noFill/>
          <a:ln w="9525">
            <a:noFill/>
            <a:miter lim="800000"/>
            <a:headEnd/>
            <a:tailEnd/>
          </a:ln>
          <a:effectLst/>
        </p:spPr>
        <p:txBody>
          <a:bodyPr>
            <a:spAutoFit/>
          </a:bodyPr>
          <a:lstStyle/>
          <a:p>
            <a:pPr>
              <a:defRPr/>
            </a:pPr>
            <a:r>
              <a:rPr lang="en-US" altLang="zh-CN" sz="2400" b="1" dirty="0">
                <a:latin typeface="Times New Roman" pitchFamily="18" charset="0"/>
                <a:ea typeface="+mn-ea"/>
                <a:cs typeface="Times New Roman" pitchFamily="18" charset="0"/>
              </a:rPr>
              <a:t>4 V &lt; </a:t>
            </a:r>
            <a:r>
              <a:rPr lang="en-US" altLang="zh-CN" sz="2400" b="1" i="1" dirty="0">
                <a:latin typeface="Times New Roman" pitchFamily="18" charset="0"/>
                <a:ea typeface="+mn-ea"/>
                <a:cs typeface="Times New Roman" pitchFamily="18" charset="0"/>
              </a:rPr>
              <a:t>V</a:t>
            </a:r>
            <a:r>
              <a:rPr lang="en-US" altLang="zh-CN" sz="2400" b="1" baseline="-25000" dirty="0">
                <a:latin typeface="Times New Roman" pitchFamily="18" charset="0"/>
                <a:ea typeface="+mn-ea"/>
                <a:cs typeface="Times New Roman" pitchFamily="18" charset="0"/>
              </a:rPr>
              <a:t>Z</a:t>
            </a:r>
            <a:r>
              <a:rPr lang="en-US" altLang="zh-CN" sz="2400" b="1" dirty="0">
                <a:latin typeface="Times New Roman" pitchFamily="18" charset="0"/>
                <a:ea typeface="+mn-ea"/>
                <a:cs typeface="Times New Roman" pitchFamily="18" charset="0"/>
              </a:rPr>
              <a:t> &lt; 7 V</a:t>
            </a:r>
            <a:r>
              <a:rPr lang="zh-CN" altLang="en-US"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rPr>
              <a:t>C</a:t>
            </a:r>
            <a:r>
              <a:rPr lang="en-US" altLang="zh-CN" sz="2400" b="1" baseline="-25000" dirty="0">
                <a:latin typeface="Times New Roman" pitchFamily="18" charset="0"/>
                <a:ea typeface="+mn-ea"/>
                <a:cs typeface="Times New Roman" pitchFamily="18" charset="0"/>
              </a:rPr>
              <a:t>TV  </a:t>
            </a:r>
            <a:r>
              <a:rPr lang="zh-CN" altLang="en-US" sz="2400" b="1" dirty="0">
                <a:latin typeface="Times New Roman" pitchFamily="18" charset="0"/>
                <a:ea typeface="+mn-ea"/>
                <a:cs typeface="Times New Roman" pitchFamily="18" charset="0"/>
              </a:rPr>
              <a:t>很小。</a:t>
            </a:r>
          </a:p>
        </p:txBody>
      </p:sp>
      <p:sp>
        <p:nvSpPr>
          <p:cNvPr id="10" name="Text Box 25"/>
          <p:cNvSpPr txBox="1">
            <a:spLocks noChangeArrowheads="1"/>
          </p:cNvSpPr>
          <p:nvPr/>
        </p:nvSpPr>
        <p:spPr bwMode="auto">
          <a:xfrm>
            <a:off x="682625" y="730250"/>
            <a:ext cx="4286250" cy="463550"/>
          </a:xfrm>
          <a:prstGeom prst="rect">
            <a:avLst/>
          </a:prstGeom>
          <a:noFill/>
          <a:ln w="38100">
            <a:solidFill>
              <a:schemeClr val="accent2"/>
            </a:solidFill>
            <a:miter lim="800000"/>
            <a:headEnd type="none" w="sm" len="sm"/>
            <a:tailEnd type="none" w="sm" len="sm"/>
          </a:ln>
        </p:spPr>
        <p:txBody>
          <a:bodyPr lIns="90000" tIns="46800" rIns="90000" bIns="46800">
            <a:spAutoFit/>
          </a:bodyPr>
          <a:lstStyle/>
          <a:p>
            <a:pPr>
              <a:defRPr/>
            </a:pPr>
            <a:r>
              <a:rPr lang="zh-CN" altLang="en-US" sz="2400" b="1" dirty="0">
                <a:solidFill>
                  <a:schemeClr val="accent2"/>
                </a:solidFill>
                <a:ea typeface="楷体_GB2312" pitchFamily="49" charset="-122"/>
              </a:rPr>
              <a:t>稳定电压温度系数</a:t>
            </a:r>
            <a:r>
              <a:rPr lang="en-US" altLang="zh-CN" sz="2400" b="1" i="1" dirty="0">
                <a:solidFill>
                  <a:schemeClr val="accent2">
                    <a:lumMod val="60000"/>
                    <a:lumOff val="40000"/>
                  </a:schemeClr>
                </a:solidFill>
                <a:latin typeface="+mn-ea"/>
                <a:sym typeface="Symbol" pitchFamily="18" charset="2"/>
              </a:rPr>
              <a:t>C</a:t>
            </a:r>
            <a:r>
              <a:rPr lang="en-US" altLang="zh-CN" sz="2400" b="1" baseline="-25000" dirty="0">
                <a:solidFill>
                  <a:schemeClr val="accent2">
                    <a:lumMod val="60000"/>
                    <a:lumOff val="40000"/>
                  </a:schemeClr>
                </a:solidFill>
                <a:latin typeface="+mn-ea"/>
              </a:rPr>
              <a:t>TV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2083"/>
                                        </p:tgtEl>
                                        <p:attrNameLst>
                                          <p:attrName>style.visibility</p:attrName>
                                        </p:attrNameLst>
                                      </p:cBhvr>
                                      <p:to>
                                        <p:strVal val="visible"/>
                                      </p:to>
                                    </p:set>
                                    <p:animEffect transition="in" filter="dissolve">
                                      <p:cBhvr>
                                        <p:cTn id="7" dur="500"/>
                                        <p:tgtEl>
                                          <p:spTgt spid="302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302084">
                                            <p:txEl>
                                              <p:pRg st="0" end="0"/>
                                            </p:txEl>
                                          </p:spTgt>
                                        </p:tgtEl>
                                        <p:attrNameLst>
                                          <p:attrName>style.visibility</p:attrName>
                                        </p:attrNameLst>
                                      </p:cBhvr>
                                      <p:to>
                                        <p:strVal val="visible"/>
                                      </p:to>
                                    </p:set>
                                    <p:animEffect transition="in" filter="wipe(up)">
                                      <p:cBhvr>
                                        <p:cTn id="12" dur="75"/>
                                        <p:tgtEl>
                                          <p:spTgt spid="302084">
                                            <p:txEl>
                                              <p:pRg st="0" end="0"/>
                                            </p:txEl>
                                          </p:spTgt>
                                        </p:tgtEl>
                                      </p:cBhvr>
                                    </p:animEffect>
                                  </p:childTnLst>
                                </p:cTn>
                              </p:par>
                            </p:childTnLst>
                          </p:cTn>
                        </p:par>
                        <p:par>
                          <p:cTn id="13" fill="hold">
                            <p:stCondLst>
                              <p:cond delay="225"/>
                            </p:stCondLst>
                            <p:childTnLst>
                              <p:par>
                                <p:cTn id="14" presetID="22" presetClass="entr" presetSubtype="1" fill="hold" grpId="0" nodeType="afterEffect">
                                  <p:stCondLst>
                                    <p:cond delay="0"/>
                                  </p:stCondLst>
                                  <p:iterate type="lt">
                                    <p:tmPct val="100000"/>
                                  </p:iterate>
                                  <p:childTnLst>
                                    <p:set>
                                      <p:cBhvr>
                                        <p:cTn id="15" dur="1" fill="hold">
                                          <p:stCondLst>
                                            <p:cond delay="0"/>
                                          </p:stCondLst>
                                        </p:cTn>
                                        <p:tgtEl>
                                          <p:spTgt spid="302085">
                                            <p:txEl>
                                              <p:pRg st="0" end="0"/>
                                            </p:txEl>
                                          </p:spTgt>
                                        </p:tgtEl>
                                        <p:attrNameLst>
                                          <p:attrName>style.visibility</p:attrName>
                                        </p:attrNameLst>
                                      </p:cBhvr>
                                      <p:to>
                                        <p:strVal val="visible"/>
                                      </p:to>
                                    </p:set>
                                    <p:animEffect transition="in" filter="wipe(up)">
                                      <p:cBhvr>
                                        <p:cTn id="16" dur="75"/>
                                        <p:tgtEl>
                                          <p:spTgt spid="30208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iterate type="lt">
                                    <p:tmPct val="100000"/>
                                  </p:iterate>
                                  <p:childTnLst>
                                    <p:set>
                                      <p:cBhvr>
                                        <p:cTn id="20" dur="1" fill="hold">
                                          <p:stCondLst>
                                            <p:cond delay="0"/>
                                          </p:stCondLst>
                                        </p:cTn>
                                        <p:tgtEl>
                                          <p:spTgt spid="302086">
                                            <p:txEl>
                                              <p:pRg st="0" end="0"/>
                                            </p:txEl>
                                          </p:spTgt>
                                        </p:tgtEl>
                                        <p:attrNameLst>
                                          <p:attrName>style.visibility</p:attrName>
                                        </p:attrNameLst>
                                      </p:cBhvr>
                                      <p:to>
                                        <p:strVal val="visible"/>
                                      </p:to>
                                    </p:set>
                                    <p:animEffect transition="in" filter="wipe(up)">
                                      <p:cBhvr>
                                        <p:cTn id="21" dur="75"/>
                                        <p:tgtEl>
                                          <p:spTgt spid="30208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iterate type="lt">
                                    <p:tmPct val="100000"/>
                                  </p:iterate>
                                  <p:childTnLst>
                                    <p:set>
                                      <p:cBhvr>
                                        <p:cTn id="25" dur="1" fill="hold">
                                          <p:stCondLst>
                                            <p:cond delay="0"/>
                                          </p:stCondLst>
                                        </p:cTn>
                                        <p:tgtEl>
                                          <p:spTgt spid="302087">
                                            <p:txEl>
                                              <p:pRg st="0" end="0"/>
                                            </p:txEl>
                                          </p:spTgt>
                                        </p:tgtEl>
                                        <p:attrNameLst>
                                          <p:attrName>style.visibility</p:attrName>
                                        </p:attrNameLst>
                                      </p:cBhvr>
                                      <p:to>
                                        <p:strVal val="visible"/>
                                      </p:to>
                                    </p:set>
                                    <p:animEffect transition="in" filter="wipe(up)">
                                      <p:cBhvr>
                                        <p:cTn id="26" dur="75"/>
                                        <p:tgtEl>
                                          <p:spTgt spid="3020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build="p" autoUpdateAnimBg="0"/>
      <p:bldP spid="302085" grpId="0" build="p" autoUpdateAnimBg="0" advAuto="0"/>
      <p:bldP spid="302086" grpId="0" build="p" autoUpdateAnimBg="0"/>
      <p:bldP spid="302087"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287338" y="1808163"/>
            <a:ext cx="1133475" cy="1117600"/>
            <a:chOff x="295" y="1024"/>
            <a:chExt cx="714" cy="704"/>
          </a:xfrm>
        </p:grpSpPr>
        <p:grpSp>
          <p:nvGrpSpPr>
            <p:cNvPr id="3" name="Group 70"/>
            <p:cNvGrpSpPr>
              <a:grpSpLocks/>
            </p:cNvGrpSpPr>
            <p:nvPr/>
          </p:nvGrpSpPr>
          <p:grpSpPr bwMode="auto">
            <a:xfrm>
              <a:off x="305" y="1154"/>
              <a:ext cx="704" cy="574"/>
              <a:chOff x="305" y="1154"/>
              <a:chExt cx="704" cy="574"/>
            </a:xfrm>
          </p:grpSpPr>
          <p:grpSp>
            <p:nvGrpSpPr>
              <p:cNvPr id="4" name="Group 29"/>
              <p:cNvGrpSpPr>
                <a:grpSpLocks/>
              </p:cNvGrpSpPr>
              <p:nvPr/>
            </p:nvGrpSpPr>
            <p:grpSpPr bwMode="auto">
              <a:xfrm>
                <a:off x="307" y="1154"/>
                <a:ext cx="702" cy="399"/>
                <a:chOff x="1089" y="2072"/>
                <a:chExt cx="702" cy="399"/>
              </a:xfrm>
            </p:grpSpPr>
            <p:sp>
              <p:nvSpPr>
                <p:cNvPr id="93260" name="Line 30"/>
                <p:cNvSpPr>
                  <a:spLocks noChangeShapeType="1"/>
                </p:cNvSpPr>
                <p:nvPr/>
              </p:nvSpPr>
              <p:spPr bwMode="auto">
                <a:xfrm flipV="1">
                  <a:off x="1089" y="2072"/>
                  <a:ext cx="0" cy="39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61" name="Line 31"/>
                <p:cNvSpPr>
                  <a:spLocks noChangeShapeType="1"/>
                </p:cNvSpPr>
                <p:nvPr/>
              </p:nvSpPr>
              <p:spPr bwMode="auto">
                <a:xfrm>
                  <a:off x="1089" y="2471"/>
                  <a:ext cx="702" cy="0"/>
                </a:xfrm>
                <a:prstGeom prst="line">
                  <a:avLst/>
                </a:prstGeom>
                <a:noFill/>
                <a:ln w="28575">
                  <a:solidFill>
                    <a:srgbClr val="000000"/>
                  </a:solidFill>
                  <a:round/>
                  <a:headEnd/>
                  <a:tailEnd type="triangle" w="med" len="med"/>
                </a:ln>
              </p:spPr>
              <p:txBody>
                <a:bodyPr wrap="none" anchor="ctr"/>
                <a:lstStyle/>
                <a:p>
                  <a:endParaRPr lang="zh-CN" altLang="en-US"/>
                </a:p>
              </p:txBody>
            </p:sp>
          </p:grpSp>
          <p:sp>
            <p:nvSpPr>
              <p:cNvPr id="93259" name="Freeform 32"/>
              <p:cNvSpPr>
                <a:spLocks noChangeAspect="1"/>
              </p:cNvSpPr>
              <p:nvPr/>
            </p:nvSpPr>
            <p:spPr bwMode="auto">
              <a:xfrm>
                <a:off x="305" y="1352"/>
                <a:ext cx="509" cy="376"/>
              </a:xfrm>
              <a:custGeom>
                <a:avLst/>
                <a:gdLst>
                  <a:gd name="T0" fmla="*/ 0 w 1932"/>
                  <a:gd name="T1" fmla="*/ 0 h 753"/>
                  <a:gd name="T2" fmla="*/ 0 w 1932"/>
                  <a:gd name="T3" fmla="*/ 0 h 753"/>
                  <a:gd name="T4" fmla="*/ 0 w 1932"/>
                  <a:gd name="T5" fmla="*/ 0 h 753"/>
                  <a:gd name="T6" fmla="*/ 0 w 1932"/>
                  <a:gd name="T7" fmla="*/ 0 h 753"/>
                  <a:gd name="T8" fmla="*/ 0 w 1932"/>
                  <a:gd name="T9" fmla="*/ 0 h 753"/>
                  <a:gd name="T10" fmla="*/ 0 60000 65536"/>
                  <a:gd name="T11" fmla="*/ 0 60000 65536"/>
                  <a:gd name="T12" fmla="*/ 0 60000 65536"/>
                  <a:gd name="T13" fmla="*/ 0 60000 65536"/>
                  <a:gd name="T14" fmla="*/ 0 60000 65536"/>
                  <a:gd name="T15" fmla="*/ 0 w 1932"/>
                  <a:gd name="T16" fmla="*/ 0 h 753"/>
                  <a:gd name="T17" fmla="*/ 1932 w 1932"/>
                  <a:gd name="T18" fmla="*/ 753 h 753"/>
                </a:gdLst>
                <a:ahLst/>
                <a:cxnLst>
                  <a:cxn ang="T10">
                    <a:pos x="T0" y="T1"/>
                  </a:cxn>
                  <a:cxn ang="T11">
                    <a:pos x="T2" y="T3"/>
                  </a:cxn>
                  <a:cxn ang="T12">
                    <a:pos x="T4" y="T5"/>
                  </a:cxn>
                  <a:cxn ang="T13">
                    <a:pos x="T6" y="T7"/>
                  </a:cxn>
                  <a:cxn ang="T14">
                    <a:pos x="T8" y="T9"/>
                  </a:cxn>
                </a:cxnLst>
                <a:rect l="T15" t="T16" r="T17" b="T18"/>
                <a:pathLst>
                  <a:path w="1932" h="753">
                    <a:moveTo>
                      <a:pt x="0" y="376"/>
                    </a:moveTo>
                    <a:cubicBezTo>
                      <a:pt x="166" y="190"/>
                      <a:pt x="332" y="4"/>
                      <a:pt x="492" y="2"/>
                    </a:cubicBezTo>
                    <a:cubicBezTo>
                      <a:pt x="652" y="0"/>
                      <a:pt x="798" y="239"/>
                      <a:pt x="960" y="364"/>
                    </a:cubicBezTo>
                    <a:cubicBezTo>
                      <a:pt x="1122" y="489"/>
                      <a:pt x="1301" y="749"/>
                      <a:pt x="1463" y="751"/>
                    </a:cubicBezTo>
                    <a:cubicBezTo>
                      <a:pt x="1625" y="753"/>
                      <a:pt x="1854" y="439"/>
                      <a:pt x="1932" y="376"/>
                    </a:cubicBezTo>
                  </a:path>
                </a:pathLst>
              </a:custGeom>
              <a:noFill/>
              <a:ln w="28575">
                <a:solidFill>
                  <a:srgbClr val="000000"/>
                </a:solidFill>
                <a:round/>
                <a:headEnd/>
                <a:tailEnd/>
              </a:ln>
            </p:spPr>
            <p:txBody>
              <a:bodyPr wrap="none" anchor="ctr"/>
              <a:lstStyle/>
              <a:p>
                <a:endParaRPr lang="zh-CN" altLang="en-US"/>
              </a:p>
            </p:txBody>
          </p:sp>
        </p:grpSp>
        <p:sp>
          <p:nvSpPr>
            <p:cNvPr id="93257" name="Text Box 33"/>
            <p:cNvSpPr txBox="1">
              <a:spLocks noChangeArrowheads="1"/>
            </p:cNvSpPr>
            <p:nvPr/>
          </p:nvSpPr>
          <p:spPr bwMode="auto">
            <a:xfrm>
              <a:off x="295" y="1024"/>
              <a:ext cx="354" cy="327"/>
            </a:xfrm>
            <a:prstGeom prst="rect">
              <a:avLst/>
            </a:prstGeom>
            <a:noFill/>
            <a:ln w="28575">
              <a:noFill/>
              <a:miter lim="800000"/>
              <a:headEnd/>
              <a:tailEnd/>
            </a:ln>
          </p:spPr>
          <p:txBody>
            <a:bodyPr>
              <a:spAutoFit/>
            </a:bodyPr>
            <a:lstStyle/>
            <a:p>
              <a:r>
                <a:rPr lang="en-US" altLang="zh-CN" sz="2800" b="1" baseline="-25000" dirty="0" smtClean="0">
                  <a:ea typeface="楷体_GB2312" pitchFamily="49" charset="-122"/>
                </a:rPr>
                <a:t>v1</a:t>
              </a:r>
              <a:endParaRPr lang="en-US" altLang="zh-CN" sz="2800" b="1" dirty="0">
                <a:ea typeface="楷体_GB2312" pitchFamily="49" charset="-122"/>
              </a:endParaRPr>
            </a:p>
          </p:txBody>
        </p:sp>
      </p:grpSp>
      <p:grpSp>
        <p:nvGrpSpPr>
          <p:cNvPr id="5" name="Group 81"/>
          <p:cNvGrpSpPr>
            <a:grpSpLocks/>
          </p:cNvGrpSpPr>
          <p:nvPr/>
        </p:nvGrpSpPr>
        <p:grpSpPr bwMode="auto">
          <a:xfrm>
            <a:off x="2195513" y="1916113"/>
            <a:ext cx="912812" cy="1185862"/>
            <a:chOff x="2381" y="0"/>
            <a:chExt cx="575" cy="747"/>
          </a:xfrm>
        </p:grpSpPr>
        <p:grpSp>
          <p:nvGrpSpPr>
            <p:cNvPr id="6" name="Group 80"/>
            <p:cNvGrpSpPr>
              <a:grpSpLocks/>
            </p:cNvGrpSpPr>
            <p:nvPr/>
          </p:nvGrpSpPr>
          <p:grpSpPr bwMode="auto">
            <a:xfrm>
              <a:off x="2381" y="164"/>
              <a:ext cx="575" cy="583"/>
              <a:chOff x="1338" y="1250"/>
              <a:chExt cx="575" cy="583"/>
            </a:xfrm>
          </p:grpSpPr>
          <p:sp>
            <p:nvSpPr>
              <p:cNvPr id="93253" name="Line 34"/>
              <p:cNvSpPr>
                <a:spLocks noChangeShapeType="1"/>
              </p:cNvSpPr>
              <p:nvPr/>
            </p:nvSpPr>
            <p:spPr bwMode="auto">
              <a:xfrm flipV="1">
                <a:off x="1340" y="1250"/>
                <a:ext cx="0" cy="39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54" name="Line 35"/>
              <p:cNvSpPr>
                <a:spLocks noChangeShapeType="1"/>
              </p:cNvSpPr>
              <p:nvPr/>
            </p:nvSpPr>
            <p:spPr bwMode="auto">
              <a:xfrm flipV="1">
                <a:off x="1340" y="1637"/>
                <a:ext cx="573" cy="12"/>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55" name="Freeform 36"/>
              <p:cNvSpPr>
                <a:spLocks noChangeAspect="1"/>
              </p:cNvSpPr>
              <p:nvPr/>
            </p:nvSpPr>
            <p:spPr bwMode="auto">
              <a:xfrm>
                <a:off x="1338" y="1457"/>
                <a:ext cx="451" cy="376"/>
              </a:xfrm>
              <a:custGeom>
                <a:avLst/>
                <a:gdLst>
                  <a:gd name="T0" fmla="*/ 0 w 1932"/>
                  <a:gd name="T1" fmla="*/ 0 h 753"/>
                  <a:gd name="T2" fmla="*/ 0 w 1932"/>
                  <a:gd name="T3" fmla="*/ 0 h 753"/>
                  <a:gd name="T4" fmla="*/ 0 w 1932"/>
                  <a:gd name="T5" fmla="*/ 0 h 753"/>
                  <a:gd name="T6" fmla="*/ 0 w 1932"/>
                  <a:gd name="T7" fmla="*/ 0 h 753"/>
                  <a:gd name="T8" fmla="*/ 0 w 1932"/>
                  <a:gd name="T9" fmla="*/ 0 h 753"/>
                  <a:gd name="T10" fmla="*/ 0 60000 65536"/>
                  <a:gd name="T11" fmla="*/ 0 60000 65536"/>
                  <a:gd name="T12" fmla="*/ 0 60000 65536"/>
                  <a:gd name="T13" fmla="*/ 0 60000 65536"/>
                  <a:gd name="T14" fmla="*/ 0 60000 65536"/>
                  <a:gd name="T15" fmla="*/ 0 w 1932"/>
                  <a:gd name="T16" fmla="*/ 0 h 753"/>
                  <a:gd name="T17" fmla="*/ 1932 w 1932"/>
                  <a:gd name="T18" fmla="*/ 753 h 753"/>
                </a:gdLst>
                <a:ahLst/>
                <a:cxnLst>
                  <a:cxn ang="T10">
                    <a:pos x="T0" y="T1"/>
                  </a:cxn>
                  <a:cxn ang="T11">
                    <a:pos x="T2" y="T3"/>
                  </a:cxn>
                  <a:cxn ang="T12">
                    <a:pos x="T4" y="T5"/>
                  </a:cxn>
                  <a:cxn ang="T13">
                    <a:pos x="T6" y="T7"/>
                  </a:cxn>
                  <a:cxn ang="T14">
                    <a:pos x="T8" y="T9"/>
                  </a:cxn>
                </a:cxnLst>
                <a:rect l="T15" t="T16" r="T17" b="T18"/>
                <a:pathLst>
                  <a:path w="1932" h="753">
                    <a:moveTo>
                      <a:pt x="0" y="376"/>
                    </a:moveTo>
                    <a:cubicBezTo>
                      <a:pt x="166" y="190"/>
                      <a:pt x="332" y="4"/>
                      <a:pt x="492" y="2"/>
                    </a:cubicBezTo>
                    <a:cubicBezTo>
                      <a:pt x="652" y="0"/>
                      <a:pt x="798" y="239"/>
                      <a:pt x="960" y="364"/>
                    </a:cubicBezTo>
                    <a:cubicBezTo>
                      <a:pt x="1122" y="489"/>
                      <a:pt x="1301" y="749"/>
                      <a:pt x="1463" y="751"/>
                    </a:cubicBezTo>
                    <a:cubicBezTo>
                      <a:pt x="1625" y="753"/>
                      <a:pt x="1854" y="439"/>
                      <a:pt x="1932" y="376"/>
                    </a:cubicBezTo>
                  </a:path>
                </a:pathLst>
              </a:custGeom>
              <a:noFill/>
              <a:ln w="28575">
                <a:solidFill>
                  <a:srgbClr val="000000"/>
                </a:solidFill>
                <a:round/>
                <a:headEnd/>
                <a:tailEnd/>
              </a:ln>
            </p:spPr>
            <p:txBody>
              <a:bodyPr wrap="none" anchor="ctr"/>
              <a:lstStyle/>
              <a:p>
                <a:endParaRPr lang="zh-CN" altLang="en-US"/>
              </a:p>
            </p:txBody>
          </p:sp>
        </p:grpSp>
        <p:sp>
          <p:nvSpPr>
            <p:cNvPr id="93252" name="Text Box 37"/>
            <p:cNvSpPr txBox="1">
              <a:spLocks noChangeArrowheads="1"/>
            </p:cNvSpPr>
            <p:nvPr/>
          </p:nvSpPr>
          <p:spPr bwMode="auto">
            <a:xfrm>
              <a:off x="2381" y="0"/>
              <a:ext cx="354" cy="327"/>
            </a:xfrm>
            <a:prstGeom prst="rect">
              <a:avLst/>
            </a:prstGeom>
            <a:noFill/>
            <a:ln w="28575">
              <a:noFill/>
              <a:miter lim="800000"/>
              <a:headEnd/>
              <a:tailEnd/>
            </a:ln>
          </p:spPr>
          <p:txBody>
            <a:bodyPr>
              <a:spAutoFit/>
            </a:bodyPr>
            <a:lstStyle/>
            <a:p>
              <a:r>
                <a:rPr lang="en-US" altLang="zh-CN" sz="2800" b="1" i="1" dirty="0" smtClean="0">
                  <a:ea typeface="楷体_GB2312" pitchFamily="49" charset="-122"/>
                </a:rPr>
                <a:t>v</a:t>
              </a:r>
              <a:r>
                <a:rPr lang="en-US" altLang="zh-CN" sz="2800" b="1" baseline="-25000" dirty="0" smtClean="0">
                  <a:ea typeface="楷体_GB2312" pitchFamily="49" charset="-122"/>
                </a:rPr>
                <a:t>2</a:t>
              </a:r>
              <a:endParaRPr lang="en-US" altLang="zh-CN" sz="2800" b="1" dirty="0">
                <a:ea typeface="楷体_GB2312" pitchFamily="49" charset="-122"/>
              </a:endParaRPr>
            </a:p>
          </p:txBody>
        </p:sp>
      </p:grpSp>
      <p:grpSp>
        <p:nvGrpSpPr>
          <p:cNvPr id="7" name="Group 78"/>
          <p:cNvGrpSpPr>
            <a:grpSpLocks/>
          </p:cNvGrpSpPr>
          <p:nvPr/>
        </p:nvGrpSpPr>
        <p:grpSpPr bwMode="auto">
          <a:xfrm>
            <a:off x="3816350" y="1916113"/>
            <a:ext cx="1116013" cy="881062"/>
            <a:chOff x="2434" y="1094"/>
            <a:chExt cx="703" cy="555"/>
          </a:xfrm>
        </p:grpSpPr>
        <p:grpSp>
          <p:nvGrpSpPr>
            <p:cNvPr id="8" name="Group 38"/>
            <p:cNvGrpSpPr>
              <a:grpSpLocks/>
            </p:cNvGrpSpPr>
            <p:nvPr/>
          </p:nvGrpSpPr>
          <p:grpSpPr bwMode="auto">
            <a:xfrm>
              <a:off x="2436" y="1250"/>
              <a:ext cx="701" cy="399"/>
              <a:chOff x="1089" y="2072"/>
              <a:chExt cx="702" cy="399"/>
            </a:xfrm>
          </p:grpSpPr>
          <p:sp>
            <p:nvSpPr>
              <p:cNvPr id="93249" name="Line 39"/>
              <p:cNvSpPr>
                <a:spLocks noChangeShapeType="1"/>
              </p:cNvSpPr>
              <p:nvPr/>
            </p:nvSpPr>
            <p:spPr bwMode="auto">
              <a:xfrm flipV="1">
                <a:off x="1089" y="2072"/>
                <a:ext cx="0" cy="39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50" name="Line 40"/>
              <p:cNvSpPr>
                <a:spLocks noChangeShapeType="1"/>
              </p:cNvSpPr>
              <p:nvPr/>
            </p:nvSpPr>
            <p:spPr bwMode="auto">
              <a:xfrm>
                <a:off x="1089" y="2471"/>
                <a:ext cx="702" cy="0"/>
              </a:xfrm>
              <a:prstGeom prst="line">
                <a:avLst/>
              </a:prstGeom>
              <a:noFill/>
              <a:ln w="28575">
                <a:solidFill>
                  <a:srgbClr val="000000"/>
                </a:solidFill>
                <a:round/>
                <a:headEnd/>
                <a:tailEnd type="triangle" w="med" len="med"/>
              </a:ln>
            </p:spPr>
            <p:txBody>
              <a:bodyPr wrap="none" anchor="ctr"/>
              <a:lstStyle/>
              <a:p>
                <a:endParaRPr lang="zh-CN" altLang="en-US"/>
              </a:p>
            </p:txBody>
          </p:sp>
        </p:grpSp>
        <p:sp>
          <p:nvSpPr>
            <p:cNvPr id="93247" name="Freeform 41"/>
            <p:cNvSpPr>
              <a:spLocks/>
            </p:cNvSpPr>
            <p:nvPr/>
          </p:nvSpPr>
          <p:spPr bwMode="auto">
            <a:xfrm>
              <a:off x="2444" y="1467"/>
              <a:ext cx="549" cy="177"/>
            </a:xfrm>
            <a:custGeom>
              <a:avLst/>
              <a:gdLst>
                <a:gd name="T0" fmla="*/ 0 w 1908"/>
                <a:gd name="T1" fmla="*/ 0 h 388"/>
                <a:gd name="T2" fmla="*/ 0 w 1908"/>
                <a:gd name="T3" fmla="*/ 0 h 388"/>
                <a:gd name="T4" fmla="*/ 0 w 1908"/>
                <a:gd name="T5" fmla="*/ 0 h 388"/>
                <a:gd name="T6" fmla="*/ 0 w 1908"/>
                <a:gd name="T7" fmla="*/ 0 h 388"/>
                <a:gd name="T8" fmla="*/ 0 w 1908"/>
                <a:gd name="T9" fmla="*/ 0 h 388"/>
                <a:gd name="T10" fmla="*/ 0 60000 65536"/>
                <a:gd name="T11" fmla="*/ 0 60000 65536"/>
                <a:gd name="T12" fmla="*/ 0 60000 65536"/>
                <a:gd name="T13" fmla="*/ 0 60000 65536"/>
                <a:gd name="T14" fmla="*/ 0 60000 65536"/>
                <a:gd name="T15" fmla="*/ 0 w 1908"/>
                <a:gd name="T16" fmla="*/ 0 h 388"/>
                <a:gd name="T17" fmla="*/ 1908 w 1908"/>
                <a:gd name="T18" fmla="*/ 388 h 388"/>
              </a:gdLst>
              <a:ahLst/>
              <a:cxnLst>
                <a:cxn ang="T10">
                  <a:pos x="T0" y="T1"/>
                </a:cxn>
                <a:cxn ang="T11">
                  <a:pos x="T2" y="T3"/>
                </a:cxn>
                <a:cxn ang="T12">
                  <a:pos x="T4" y="T5"/>
                </a:cxn>
                <a:cxn ang="T13">
                  <a:pos x="T6" y="T7"/>
                </a:cxn>
                <a:cxn ang="T14">
                  <a:pos x="T8" y="T9"/>
                </a:cxn>
              </a:cxnLst>
              <a:rect l="T15" t="T16" r="T17" b="T18"/>
              <a:pathLst>
                <a:path w="1908" h="388">
                  <a:moveTo>
                    <a:pt x="0" y="388"/>
                  </a:moveTo>
                  <a:cubicBezTo>
                    <a:pt x="161" y="196"/>
                    <a:pt x="322" y="4"/>
                    <a:pt x="480" y="2"/>
                  </a:cubicBezTo>
                  <a:cubicBezTo>
                    <a:pt x="638" y="0"/>
                    <a:pt x="786" y="376"/>
                    <a:pt x="948" y="376"/>
                  </a:cubicBezTo>
                  <a:cubicBezTo>
                    <a:pt x="1110" y="376"/>
                    <a:pt x="1291" y="2"/>
                    <a:pt x="1451" y="2"/>
                  </a:cubicBezTo>
                  <a:cubicBezTo>
                    <a:pt x="1611" y="2"/>
                    <a:pt x="1759" y="189"/>
                    <a:pt x="1908" y="376"/>
                  </a:cubicBezTo>
                </a:path>
              </a:pathLst>
            </a:custGeom>
            <a:noFill/>
            <a:ln w="28575">
              <a:solidFill>
                <a:srgbClr val="000000"/>
              </a:solidFill>
              <a:round/>
              <a:headEnd/>
              <a:tailEnd/>
            </a:ln>
          </p:spPr>
          <p:txBody>
            <a:bodyPr wrap="none" anchor="ctr"/>
            <a:lstStyle/>
            <a:p>
              <a:endParaRPr lang="zh-CN" altLang="en-US"/>
            </a:p>
          </p:txBody>
        </p:sp>
        <p:sp>
          <p:nvSpPr>
            <p:cNvPr id="93248" name="Text Box 42"/>
            <p:cNvSpPr txBox="1">
              <a:spLocks noChangeArrowheads="1"/>
            </p:cNvSpPr>
            <p:nvPr/>
          </p:nvSpPr>
          <p:spPr bwMode="auto">
            <a:xfrm>
              <a:off x="2434" y="1094"/>
              <a:ext cx="354" cy="327"/>
            </a:xfrm>
            <a:prstGeom prst="rect">
              <a:avLst/>
            </a:prstGeom>
            <a:noFill/>
            <a:ln w="28575">
              <a:noFill/>
              <a:miter lim="800000"/>
              <a:headEnd/>
              <a:tailEnd/>
            </a:ln>
          </p:spPr>
          <p:txBody>
            <a:bodyPr>
              <a:spAutoFit/>
            </a:bodyPr>
            <a:lstStyle/>
            <a:p>
              <a:r>
                <a:rPr lang="en-US" altLang="zh-CN" sz="2800" b="1" i="1" dirty="0" smtClean="0">
                  <a:ea typeface="楷体_GB2312" pitchFamily="49" charset="-122"/>
                </a:rPr>
                <a:t>v</a:t>
              </a:r>
              <a:r>
                <a:rPr lang="en-US" altLang="zh-CN" sz="2800" b="1" baseline="-25000" dirty="0" smtClean="0">
                  <a:ea typeface="楷体_GB2312" pitchFamily="49" charset="-122"/>
                </a:rPr>
                <a:t>3</a:t>
              </a:r>
              <a:endParaRPr lang="en-US" altLang="zh-CN" sz="2800" b="1" dirty="0">
                <a:ea typeface="楷体_GB2312" pitchFamily="49" charset="-122"/>
              </a:endParaRPr>
            </a:p>
          </p:txBody>
        </p:sp>
      </p:grpSp>
      <p:grpSp>
        <p:nvGrpSpPr>
          <p:cNvPr id="9" name="Group 77"/>
          <p:cNvGrpSpPr>
            <a:grpSpLocks/>
          </p:cNvGrpSpPr>
          <p:nvPr/>
        </p:nvGrpSpPr>
        <p:grpSpPr bwMode="auto">
          <a:xfrm>
            <a:off x="5616575" y="1808163"/>
            <a:ext cx="974725" cy="977900"/>
            <a:chOff x="3585" y="1094"/>
            <a:chExt cx="614" cy="616"/>
          </a:xfrm>
        </p:grpSpPr>
        <p:grpSp>
          <p:nvGrpSpPr>
            <p:cNvPr id="10" name="Group 43"/>
            <p:cNvGrpSpPr>
              <a:grpSpLocks/>
            </p:cNvGrpSpPr>
            <p:nvPr/>
          </p:nvGrpSpPr>
          <p:grpSpPr bwMode="auto">
            <a:xfrm>
              <a:off x="3602" y="1311"/>
              <a:ext cx="597" cy="399"/>
              <a:chOff x="1089" y="2072"/>
              <a:chExt cx="702" cy="399"/>
            </a:xfrm>
          </p:grpSpPr>
          <p:sp>
            <p:nvSpPr>
              <p:cNvPr id="93244" name="Line 44"/>
              <p:cNvSpPr>
                <a:spLocks noChangeShapeType="1"/>
              </p:cNvSpPr>
              <p:nvPr/>
            </p:nvSpPr>
            <p:spPr bwMode="auto">
              <a:xfrm flipV="1">
                <a:off x="1089" y="2072"/>
                <a:ext cx="0" cy="39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45" name="Line 45"/>
              <p:cNvSpPr>
                <a:spLocks noChangeShapeType="1"/>
              </p:cNvSpPr>
              <p:nvPr/>
            </p:nvSpPr>
            <p:spPr bwMode="auto">
              <a:xfrm>
                <a:off x="1089" y="2471"/>
                <a:ext cx="702" cy="0"/>
              </a:xfrm>
              <a:prstGeom prst="line">
                <a:avLst/>
              </a:prstGeom>
              <a:noFill/>
              <a:ln w="28575">
                <a:solidFill>
                  <a:srgbClr val="000000"/>
                </a:solidFill>
                <a:round/>
                <a:headEnd/>
                <a:tailEnd type="triangle" w="med" len="med"/>
              </a:ln>
            </p:spPr>
            <p:txBody>
              <a:bodyPr wrap="none" anchor="ctr"/>
              <a:lstStyle/>
              <a:p>
                <a:endParaRPr lang="zh-CN" altLang="en-US"/>
              </a:p>
            </p:txBody>
          </p:sp>
        </p:grpSp>
        <p:sp>
          <p:nvSpPr>
            <p:cNvPr id="93242" name="Freeform 46"/>
            <p:cNvSpPr>
              <a:spLocks/>
            </p:cNvSpPr>
            <p:nvPr/>
          </p:nvSpPr>
          <p:spPr bwMode="auto">
            <a:xfrm>
              <a:off x="3585" y="1458"/>
              <a:ext cx="550" cy="55"/>
            </a:xfrm>
            <a:custGeom>
              <a:avLst/>
              <a:gdLst>
                <a:gd name="T0" fmla="*/ 0 w 1908"/>
                <a:gd name="T1" fmla="*/ 0 h 388"/>
                <a:gd name="T2" fmla="*/ 0 w 1908"/>
                <a:gd name="T3" fmla="*/ 0 h 388"/>
                <a:gd name="T4" fmla="*/ 0 w 1908"/>
                <a:gd name="T5" fmla="*/ 0 h 388"/>
                <a:gd name="T6" fmla="*/ 0 w 1908"/>
                <a:gd name="T7" fmla="*/ 0 h 388"/>
                <a:gd name="T8" fmla="*/ 0 w 1908"/>
                <a:gd name="T9" fmla="*/ 0 h 388"/>
                <a:gd name="T10" fmla="*/ 0 60000 65536"/>
                <a:gd name="T11" fmla="*/ 0 60000 65536"/>
                <a:gd name="T12" fmla="*/ 0 60000 65536"/>
                <a:gd name="T13" fmla="*/ 0 60000 65536"/>
                <a:gd name="T14" fmla="*/ 0 60000 65536"/>
                <a:gd name="T15" fmla="*/ 0 w 1908"/>
                <a:gd name="T16" fmla="*/ 0 h 388"/>
                <a:gd name="T17" fmla="*/ 1908 w 1908"/>
                <a:gd name="T18" fmla="*/ 388 h 388"/>
              </a:gdLst>
              <a:ahLst/>
              <a:cxnLst>
                <a:cxn ang="T10">
                  <a:pos x="T0" y="T1"/>
                </a:cxn>
                <a:cxn ang="T11">
                  <a:pos x="T2" y="T3"/>
                </a:cxn>
                <a:cxn ang="T12">
                  <a:pos x="T4" y="T5"/>
                </a:cxn>
                <a:cxn ang="T13">
                  <a:pos x="T6" y="T7"/>
                </a:cxn>
                <a:cxn ang="T14">
                  <a:pos x="T8" y="T9"/>
                </a:cxn>
              </a:cxnLst>
              <a:rect l="T15" t="T16" r="T17" b="T18"/>
              <a:pathLst>
                <a:path w="1908" h="388">
                  <a:moveTo>
                    <a:pt x="0" y="388"/>
                  </a:moveTo>
                  <a:cubicBezTo>
                    <a:pt x="161" y="196"/>
                    <a:pt x="322" y="4"/>
                    <a:pt x="480" y="2"/>
                  </a:cubicBezTo>
                  <a:cubicBezTo>
                    <a:pt x="638" y="0"/>
                    <a:pt x="786" y="376"/>
                    <a:pt x="948" y="376"/>
                  </a:cubicBezTo>
                  <a:cubicBezTo>
                    <a:pt x="1110" y="376"/>
                    <a:pt x="1291" y="2"/>
                    <a:pt x="1451" y="2"/>
                  </a:cubicBezTo>
                  <a:cubicBezTo>
                    <a:pt x="1611" y="2"/>
                    <a:pt x="1759" y="189"/>
                    <a:pt x="1908" y="376"/>
                  </a:cubicBezTo>
                </a:path>
              </a:pathLst>
            </a:custGeom>
            <a:noFill/>
            <a:ln w="28575">
              <a:solidFill>
                <a:srgbClr val="000000"/>
              </a:solidFill>
              <a:round/>
              <a:headEnd/>
              <a:tailEnd/>
            </a:ln>
          </p:spPr>
          <p:txBody>
            <a:bodyPr wrap="none" anchor="ctr"/>
            <a:lstStyle/>
            <a:p>
              <a:endParaRPr lang="zh-CN" altLang="en-US"/>
            </a:p>
          </p:txBody>
        </p:sp>
        <p:sp>
          <p:nvSpPr>
            <p:cNvPr id="93243" name="Text Box 47"/>
            <p:cNvSpPr txBox="1">
              <a:spLocks noChangeArrowheads="1"/>
            </p:cNvSpPr>
            <p:nvPr/>
          </p:nvSpPr>
          <p:spPr bwMode="auto">
            <a:xfrm>
              <a:off x="3597" y="1094"/>
              <a:ext cx="354" cy="327"/>
            </a:xfrm>
            <a:prstGeom prst="rect">
              <a:avLst/>
            </a:prstGeom>
            <a:noFill/>
            <a:ln w="28575">
              <a:noFill/>
              <a:miter lim="800000"/>
              <a:headEnd/>
              <a:tailEnd/>
            </a:ln>
          </p:spPr>
          <p:txBody>
            <a:bodyPr>
              <a:spAutoFit/>
            </a:bodyPr>
            <a:lstStyle/>
            <a:p>
              <a:r>
                <a:rPr lang="en-US" altLang="zh-CN" sz="2800" b="1" i="1" dirty="0" smtClean="0">
                  <a:ea typeface="楷体_GB2312" pitchFamily="49" charset="-122"/>
                </a:rPr>
                <a:t>v</a:t>
              </a:r>
              <a:r>
                <a:rPr lang="en-US" altLang="zh-CN" sz="2800" b="1" baseline="-25000" dirty="0" smtClean="0">
                  <a:ea typeface="楷体_GB2312" pitchFamily="49" charset="-122"/>
                </a:rPr>
                <a:t>4</a:t>
              </a:r>
              <a:endParaRPr lang="en-US" altLang="zh-CN" sz="2800" b="1" dirty="0">
                <a:ea typeface="楷体_GB2312" pitchFamily="49" charset="-122"/>
              </a:endParaRPr>
            </a:p>
          </p:txBody>
        </p:sp>
      </p:grpSp>
      <p:sp>
        <p:nvSpPr>
          <p:cNvPr id="93190" name="Rectangle 64"/>
          <p:cNvSpPr>
            <a:spLocks noChangeArrowheads="1"/>
          </p:cNvSpPr>
          <p:nvPr/>
        </p:nvSpPr>
        <p:spPr bwMode="auto">
          <a:xfrm>
            <a:off x="-288925" y="5913438"/>
            <a:ext cx="8991600" cy="519112"/>
          </a:xfrm>
          <a:prstGeom prst="rect">
            <a:avLst/>
          </a:prstGeom>
          <a:noFill/>
          <a:ln w="57150">
            <a:noFill/>
            <a:miter lim="800000"/>
            <a:headEnd/>
            <a:tailEnd/>
          </a:ln>
        </p:spPr>
        <p:txBody>
          <a:bodyPr>
            <a:spAutoFit/>
          </a:bodyPr>
          <a:lstStyle/>
          <a:p>
            <a:pPr marL="342900" indent="-342900">
              <a:spcBef>
                <a:spcPct val="20000"/>
              </a:spcBef>
              <a:buFontTx/>
              <a:buChar char=" "/>
            </a:pPr>
            <a:r>
              <a:rPr lang="zh-CN" altLang="zh-CN" sz="2800" b="1">
                <a:solidFill>
                  <a:srgbClr val="FF3300"/>
                </a:solidFill>
                <a:ea typeface="楷体_GB2312" pitchFamily="49" charset="-122"/>
              </a:rPr>
              <a:t>4.</a:t>
            </a:r>
            <a:r>
              <a:rPr lang="en-US" altLang="zh-CN" sz="2800" b="1">
                <a:solidFill>
                  <a:srgbClr val="FF3300"/>
                </a:solidFill>
                <a:ea typeface="楷体_GB2312" pitchFamily="49" charset="-122"/>
              </a:rPr>
              <a:t> </a:t>
            </a:r>
            <a:r>
              <a:rPr lang="zh-CN" altLang="zh-CN" sz="2800" b="1">
                <a:solidFill>
                  <a:srgbClr val="FF3300"/>
                </a:solidFill>
                <a:ea typeface="楷体_GB2312" pitchFamily="49" charset="-122"/>
              </a:rPr>
              <a:t>稳</a:t>
            </a:r>
            <a:r>
              <a:rPr lang="zh-CN" altLang="en-US" sz="2800" b="1">
                <a:solidFill>
                  <a:srgbClr val="FF3300"/>
                </a:solidFill>
                <a:ea typeface="楷体_GB2312" pitchFamily="49" charset="-122"/>
              </a:rPr>
              <a:t>压 </a:t>
            </a:r>
            <a:r>
              <a:rPr lang="zh-CN" altLang="en-US" sz="2800" b="1">
                <a:ea typeface="楷体_GB2312" pitchFamily="49" charset="-122"/>
              </a:rPr>
              <a:t> 稳定输出电压  </a:t>
            </a:r>
            <a:r>
              <a:rPr lang="zh-CN" altLang="en-US" sz="2800" b="1">
                <a:solidFill>
                  <a:srgbClr val="FF0000"/>
                </a:solidFill>
                <a:ea typeface="楷体_GB2312" pitchFamily="49" charset="-122"/>
              </a:rPr>
              <a:t>电网电压波动，负载变化</a:t>
            </a:r>
            <a:r>
              <a:rPr lang="zh-CN" altLang="en-US" sz="2800" b="1">
                <a:solidFill>
                  <a:schemeClr val="accent1"/>
                </a:solidFill>
                <a:ea typeface="楷体_GB2312" pitchFamily="49" charset="-122"/>
              </a:rPr>
              <a:t>  	</a:t>
            </a:r>
            <a:endParaRPr lang="zh-CN" altLang="en-US" sz="2800" b="1">
              <a:ea typeface="楷体_GB2312" pitchFamily="49" charset="-122"/>
            </a:endParaRPr>
          </a:p>
        </p:txBody>
      </p:sp>
      <p:sp>
        <p:nvSpPr>
          <p:cNvPr id="93191" name="Rectangle 65"/>
          <p:cNvSpPr>
            <a:spLocks noChangeArrowheads="1"/>
          </p:cNvSpPr>
          <p:nvPr/>
        </p:nvSpPr>
        <p:spPr bwMode="auto">
          <a:xfrm>
            <a:off x="-288925" y="3897313"/>
            <a:ext cx="8991600" cy="519112"/>
          </a:xfrm>
          <a:prstGeom prst="rect">
            <a:avLst/>
          </a:prstGeom>
          <a:noFill/>
          <a:ln w="57150">
            <a:noFill/>
            <a:miter lim="800000"/>
            <a:headEnd/>
            <a:tailEnd/>
          </a:ln>
        </p:spPr>
        <p:txBody>
          <a:bodyPr>
            <a:spAutoFit/>
          </a:bodyPr>
          <a:lstStyle/>
          <a:p>
            <a:pPr marL="342900" indent="-342900">
              <a:spcBef>
                <a:spcPct val="20000"/>
              </a:spcBef>
              <a:buFontTx/>
              <a:buChar char=" "/>
            </a:pPr>
            <a:r>
              <a:rPr lang="en-US" altLang="zh-CN" sz="2800" b="1">
                <a:solidFill>
                  <a:srgbClr val="FF3300"/>
                </a:solidFill>
                <a:ea typeface="楷体_GB2312" pitchFamily="49" charset="-122"/>
              </a:rPr>
              <a:t>1. </a:t>
            </a:r>
            <a:r>
              <a:rPr lang="zh-CN" altLang="en-US" sz="2800" b="1">
                <a:solidFill>
                  <a:srgbClr val="FF3300"/>
                </a:solidFill>
                <a:ea typeface="楷体_GB2312" pitchFamily="49" charset="-122"/>
              </a:rPr>
              <a:t>变压 </a:t>
            </a:r>
            <a:r>
              <a:rPr lang="zh-CN" altLang="en-US" sz="2800" b="1">
                <a:ea typeface="楷体_GB2312" pitchFamily="49" charset="-122"/>
              </a:rPr>
              <a:t> 提供合适的交流电压     </a:t>
            </a:r>
            <a:r>
              <a:rPr lang="zh-CN" altLang="en-US" sz="2800" b="1">
                <a:solidFill>
                  <a:srgbClr val="FF0000"/>
                </a:solidFill>
                <a:ea typeface="楷体_GB2312" pitchFamily="49" charset="-122"/>
              </a:rPr>
              <a:t>变压器</a:t>
            </a:r>
            <a:endParaRPr lang="zh-CN" altLang="en-US" b="1">
              <a:solidFill>
                <a:srgbClr val="FF0000"/>
              </a:solidFill>
              <a:ea typeface="楷体_GB2312" pitchFamily="49" charset="-122"/>
            </a:endParaRPr>
          </a:p>
        </p:txBody>
      </p:sp>
      <p:sp>
        <p:nvSpPr>
          <p:cNvPr id="93192" name="Rectangle 66"/>
          <p:cNvSpPr>
            <a:spLocks noChangeArrowheads="1"/>
          </p:cNvSpPr>
          <p:nvPr/>
        </p:nvSpPr>
        <p:spPr bwMode="auto">
          <a:xfrm>
            <a:off x="-288925" y="4581525"/>
            <a:ext cx="8991600" cy="519113"/>
          </a:xfrm>
          <a:prstGeom prst="rect">
            <a:avLst/>
          </a:prstGeom>
          <a:noFill/>
          <a:ln w="57150">
            <a:noFill/>
            <a:miter lim="800000"/>
            <a:headEnd/>
            <a:tailEnd/>
          </a:ln>
        </p:spPr>
        <p:txBody>
          <a:bodyPr>
            <a:spAutoFit/>
          </a:bodyPr>
          <a:lstStyle/>
          <a:p>
            <a:pPr marL="342900" indent="-342900">
              <a:spcBef>
                <a:spcPct val="20000"/>
              </a:spcBef>
              <a:buFontTx/>
              <a:buChar char=" "/>
            </a:pPr>
            <a:r>
              <a:rPr lang="en-US" altLang="zh-CN" sz="2800" b="1">
                <a:solidFill>
                  <a:srgbClr val="FF3300"/>
                </a:solidFill>
                <a:ea typeface="楷体_GB2312" pitchFamily="49" charset="-122"/>
              </a:rPr>
              <a:t>2. </a:t>
            </a:r>
            <a:r>
              <a:rPr lang="zh-CN" altLang="en-US" sz="2800" b="1">
                <a:solidFill>
                  <a:srgbClr val="FF3300"/>
                </a:solidFill>
                <a:ea typeface="楷体_GB2312" pitchFamily="49" charset="-122"/>
              </a:rPr>
              <a:t>整流 </a:t>
            </a:r>
            <a:r>
              <a:rPr lang="zh-CN" altLang="en-US" sz="2800" b="1">
                <a:ea typeface="楷体_GB2312" pitchFamily="49" charset="-122"/>
              </a:rPr>
              <a:t> 交流→单向脉动电压    </a:t>
            </a:r>
            <a:r>
              <a:rPr lang="zh-CN" altLang="en-US" sz="2800" b="1">
                <a:solidFill>
                  <a:srgbClr val="FF0000"/>
                </a:solidFill>
                <a:ea typeface="楷体_GB2312" pitchFamily="49" charset="-122"/>
              </a:rPr>
              <a:t>二极管</a:t>
            </a:r>
            <a:r>
              <a:rPr lang="zh-CN" altLang="en-US" sz="2800" b="1">
                <a:ea typeface="楷体_GB2312" pitchFamily="49" charset="-122"/>
              </a:rPr>
              <a:t> </a:t>
            </a:r>
          </a:p>
        </p:txBody>
      </p:sp>
      <p:sp>
        <p:nvSpPr>
          <p:cNvPr id="93193" name="Rectangle 67"/>
          <p:cNvSpPr>
            <a:spLocks noChangeArrowheads="1"/>
          </p:cNvSpPr>
          <p:nvPr/>
        </p:nvSpPr>
        <p:spPr bwMode="auto">
          <a:xfrm>
            <a:off x="-288925" y="5276850"/>
            <a:ext cx="9432925" cy="519113"/>
          </a:xfrm>
          <a:prstGeom prst="rect">
            <a:avLst/>
          </a:prstGeom>
          <a:noFill/>
          <a:ln w="57150">
            <a:noFill/>
            <a:miter lim="800000"/>
            <a:headEnd/>
            <a:tailEnd/>
          </a:ln>
        </p:spPr>
        <p:txBody>
          <a:bodyPr>
            <a:spAutoFit/>
          </a:bodyPr>
          <a:lstStyle/>
          <a:p>
            <a:pPr marL="342900" indent="-342900">
              <a:spcBef>
                <a:spcPct val="20000"/>
              </a:spcBef>
              <a:buFontTx/>
              <a:buChar char=" "/>
            </a:pPr>
            <a:r>
              <a:rPr lang="en-US" altLang="zh-CN" sz="2800" b="1">
                <a:solidFill>
                  <a:srgbClr val="FF3300"/>
                </a:solidFill>
                <a:ea typeface="楷体_GB2312" pitchFamily="49" charset="-122"/>
              </a:rPr>
              <a:t>3. </a:t>
            </a:r>
            <a:r>
              <a:rPr lang="zh-CN" altLang="en-US" sz="2800" b="1">
                <a:solidFill>
                  <a:srgbClr val="FF3300"/>
                </a:solidFill>
                <a:ea typeface="楷体_GB2312" pitchFamily="49" charset="-122"/>
              </a:rPr>
              <a:t>滤波 </a:t>
            </a:r>
            <a:r>
              <a:rPr lang="zh-CN" altLang="en-US" sz="2800" b="1">
                <a:ea typeface="楷体_GB2312" pitchFamily="49" charset="-122"/>
              </a:rPr>
              <a:t> 单向脉动电压→平滑直流电压   </a:t>
            </a:r>
            <a:r>
              <a:rPr lang="en-US" altLang="zh-CN" sz="2800" b="1" i="1">
                <a:solidFill>
                  <a:srgbClr val="FF0000"/>
                </a:solidFill>
                <a:ea typeface="楷体_GB2312" pitchFamily="49" charset="-122"/>
              </a:rPr>
              <a:t>L</a:t>
            </a:r>
            <a:r>
              <a:rPr lang="zh-CN" altLang="en-US" sz="2800" b="1">
                <a:solidFill>
                  <a:srgbClr val="FF0000"/>
                </a:solidFill>
                <a:ea typeface="楷体_GB2312" pitchFamily="49" charset="-122"/>
              </a:rPr>
              <a:t>、</a:t>
            </a:r>
            <a:r>
              <a:rPr lang="en-US" altLang="zh-CN" sz="2800" b="1" i="1">
                <a:solidFill>
                  <a:srgbClr val="FF0000"/>
                </a:solidFill>
                <a:ea typeface="楷体_GB2312" pitchFamily="49" charset="-122"/>
              </a:rPr>
              <a:t>C</a:t>
            </a:r>
            <a:r>
              <a:rPr lang="zh-CN" altLang="en-US" sz="2800" b="1">
                <a:solidFill>
                  <a:srgbClr val="FF0000"/>
                </a:solidFill>
                <a:ea typeface="楷体_GB2312" pitchFamily="49" charset="-122"/>
              </a:rPr>
              <a:t>去交流成分</a:t>
            </a:r>
            <a:endParaRPr lang="zh-CN" altLang="en-US" sz="2800" b="1">
              <a:ea typeface="楷体_GB2312" pitchFamily="49" charset="-122"/>
            </a:endParaRPr>
          </a:p>
        </p:txBody>
      </p:sp>
      <p:sp>
        <p:nvSpPr>
          <p:cNvPr id="93194" name="Text Box 68"/>
          <p:cNvSpPr txBox="1">
            <a:spLocks noChangeArrowheads="1"/>
          </p:cNvSpPr>
          <p:nvPr/>
        </p:nvSpPr>
        <p:spPr bwMode="auto">
          <a:xfrm>
            <a:off x="179388" y="188913"/>
            <a:ext cx="3313112" cy="579437"/>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b="1">
                <a:solidFill>
                  <a:srgbClr val="FF0000"/>
                </a:solidFill>
                <a:ea typeface="楷体_GB2312" pitchFamily="49" charset="-122"/>
              </a:rPr>
              <a:t>直流电源的组成</a:t>
            </a:r>
          </a:p>
        </p:txBody>
      </p:sp>
      <p:grpSp>
        <p:nvGrpSpPr>
          <p:cNvPr id="11" name="Group 79"/>
          <p:cNvGrpSpPr>
            <a:grpSpLocks/>
          </p:cNvGrpSpPr>
          <p:nvPr/>
        </p:nvGrpSpPr>
        <p:grpSpPr bwMode="auto">
          <a:xfrm>
            <a:off x="7343775" y="1844675"/>
            <a:ext cx="950913" cy="954088"/>
            <a:chOff x="4672" y="1139"/>
            <a:chExt cx="599" cy="601"/>
          </a:xfrm>
        </p:grpSpPr>
        <p:grpSp>
          <p:nvGrpSpPr>
            <p:cNvPr id="12" name="Group 48"/>
            <p:cNvGrpSpPr>
              <a:grpSpLocks/>
            </p:cNvGrpSpPr>
            <p:nvPr/>
          </p:nvGrpSpPr>
          <p:grpSpPr bwMode="auto">
            <a:xfrm>
              <a:off x="4674" y="1323"/>
              <a:ext cx="597" cy="399"/>
              <a:chOff x="1089" y="2072"/>
              <a:chExt cx="702" cy="399"/>
            </a:xfrm>
          </p:grpSpPr>
          <p:sp>
            <p:nvSpPr>
              <p:cNvPr id="93239" name="Line 49"/>
              <p:cNvSpPr>
                <a:spLocks noChangeShapeType="1"/>
              </p:cNvSpPr>
              <p:nvPr/>
            </p:nvSpPr>
            <p:spPr bwMode="auto">
              <a:xfrm flipV="1">
                <a:off x="1089" y="2072"/>
                <a:ext cx="0" cy="39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40" name="Line 50"/>
              <p:cNvSpPr>
                <a:spLocks noChangeShapeType="1"/>
              </p:cNvSpPr>
              <p:nvPr/>
            </p:nvSpPr>
            <p:spPr bwMode="auto">
              <a:xfrm>
                <a:off x="1089" y="2471"/>
                <a:ext cx="702" cy="0"/>
              </a:xfrm>
              <a:prstGeom prst="line">
                <a:avLst/>
              </a:prstGeom>
              <a:noFill/>
              <a:ln w="28575">
                <a:solidFill>
                  <a:srgbClr val="000000"/>
                </a:solidFill>
                <a:round/>
                <a:headEnd/>
                <a:tailEnd type="triangle" w="med" len="med"/>
              </a:ln>
            </p:spPr>
            <p:txBody>
              <a:bodyPr wrap="none" anchor="ctr"/>
              <a:lstStyle/>
              <a:p>
                <a:endParaRPr lang="zh-CN" altLang="en-US"/>
              </a:p>
            </p:txBody>
          </p:sp>
        </p:grpSp>
        <p:sp>
          <p:nvSpPr>
            <p:cNvPr id="93237" name="Text Box 51"/>
            <p:cNvSpPr txBox="1">
              <a:spLocks noChangeArrowheads="1"/>
            </p:cNvSpPr>
            <p:nvPr/>
          </p:nvSpPr>
          <p:spPr bwMode="auto">
            <a:xfrm>
              <a:off x="4672" y="1139"/>
              <a:ext cx="354" cy="601"/>
            </a:xfrm>
            <a:prstGeom prst="rect">
              <a:avLst/>
            </a:prstGeom>
            <a:noFill/>
            <a:ln w="28575">
              <a:noFill/>
              <a:miter lim="800000"/>
              <a:headEnd/>
              <a:tailEnd/>
            </a:ln>
          </p:spPr>
          <p:txBody>
            <a:bodyPr>
              <a:spAutoFit/>
            </a:bodyPr>
            <a:lstStyle/>
            <a:p>
              <a:r>
                <a:rPr lang="en-US" altLang="zh-CN" sz="2800" b="1" i="1" dirty="0" smtClean="0">
                  <a:ea typeface="楷体_GB2312" pitchFamily="49" charset="-122"/>
                </a:rPr>
                <a:t>V</a:t>
              </a:r>
              <a:r>
                <a:rPr lang="en-US" altLang="zh-CN" sz="2800" b="1" baseline="-25000" dirty="0" smtClean="0">
                  <a:ea typeface="楷体_GB2312" pitchFamily="49" charset="-122"/>
                </a:rPr>
                <a:t>o</a:t>
              </a:r>
              <a:endParaRPr lang="en-US" altLang="zh-CN" sz="2800" b="1" dirty="0">
                <a:ea typeface="楷体_GB2312" pitchFamily="49" charset="-122"/>
              </a:endParaRPr>
            </a:p>
          </p:txBody>
        </p:sp>
        <p:sp>
          <p:nvSpPr>
            <p:cNvPr id="93238" name="Line 74"/>
            <p:cNvSpPr>
              <a:spLocks noChangeShapeType="1"/>
            </p:cNvSpPr>
            <p:nvPr/>
          </p:nvSpPr>
          <p:spPr bwMode="auto">
            <a:xfrm>
              <a:off x="4672" y="1480"/>
              <a:ext cx="431" cy="0"/>
            </a:xfrm>
            <a:prstGeom prst="line">
              <a:avLst/>
            </a:prstGeom>
            <a:noFill/>
            <a:ln w="31750">
              <a:solidFill>
                <a:schemeClr val="tx1"/>
              </a:solidFill>
              <a:round/>
              <a:headEnd/>
              <a:tailEnd/>
            </a:ln>
          </p:spPr>
          <p:txBody>
            <a:bodyPr/>
            <a:lstStyle/>
            <a:p>
              <a:endParaRPr lang="zh-CN" altLang="en-US"/>
            </a:p>
          </p:txBody>
        </p:sp>
      </p:grpSp>
      <p:grpSp>
        <p:nvGrpSpPr>
          <p:cNvPr id="13" name="Group 85"/>
          <p:cNvGrpSpPr>
            <a:grpSpLocks/>
          </p:cNvGrpSpPr>
          <p:nvPr/>
        </p:nvGrpSpPr>
        <p:grpSpPr bwMode="auto">
          <a:xfrm>
            <a:off x="358775" y="1484313"/>
            <a:ext cx="8785225" cy="2057400"/>
            <a:chOff x="226" y="822"/>
            <a:chExt cx="5534" cy="1296"/>
          </a:xfrm>
        </p:grpSpPr>
        <p:sp>
          <p:nvSpPr>
            <p:cNvPr id="93197" name="Line 4"/>
            <p:cNvSpPr>
              <a:spLocks noChangeShapeType="1"/>
            </p:cNvSpPr>
            <p:nvPr/>
          </p:nvSpPr>
          <p:spPr bwMode="auto">
            <a:xfrm>
              <a:off x="478" y="966"/>
              <a:ext cx="576" cy="0"/>
            </a:xfrm>
            <a:prstGeom prst="line">
              <a:avLst/>
            </a:prstGeom>
            <a:noFill/>
            <a:ln w="28575">
              <a:solidFill>
                <a:srgbClr val="000000"/>
              </a:solidFill>
              <a:round/>
              <a:headEnd/>
              <a:tailEnd/>
            </a:ln>
          </p:spPr>
          <p:txBody>
            <a:bodyPr wrap="none" anchor="ctr"/>
            <a:lstStyle/>
            <a:p>
              <a:endParaRPr lang="zh-CN" altLang="en-US"/>
            </a:p>
          </p:txBody>
        </p:sp>
        <p:sp>
          <p:nvSpPr>
            <p:cNvPr id="93198" name="Oval 5"/>
            <p:cNvSpPr>
              <a:spLocks noChangeArrowheads="1"/>
            </p:cNvSpPr>
            <p:nvPr/>
          </p:nvSpPr>
          <p:spPr bwMode="auto">
            <a:xfrm>
              <a:off x="428" y="940"/>
              <a:ext cx="48" cy="48"/>
            </a:xfrm>
            <a:prstGeom prst="ellipse">
              <a:avLst/>
            </a:prstGeom>
            <a:noFill/>
            <a:ln w="28575">
              <a:solidFill>
                <a:srgbClr val="000000"/>
              </a:solidFill>
              <a:round/>
              <a:headEnd/>
              <a:tailEnd/>
            </a:ln>
          </p:spPr>
          <p:txBody>
            <a:bodyPr wrap="none" anchor="ctr"/>
            <a:lstStyle/>
            <a:p>
              <a:endParaRPr lang="zh-CN" altLang="en-US"/>
            </a:p>
          </p:txBody>
        </p:sp>
        <p:sp>
          <p:nvSpPr>
            <p:cNvPr id="93199" name="Line 6"/>
            <p:cNvSpPr>
              <a:spLocks noChangeShapeType="1"/>
            </p:cNvSpPr>
            <p:nvPr/>
          </p:nvSpPr>
          <p:spPr bwMode="auto">
            <a:xfrm>
              <a:off x="478" y="1974"/>
              <a:ext cx="576" cy="0"/>
            </a:xfrm>
            <a:prstGeom prst="line">
              <a:avLst/>
            </a:prstGeom>
            <a:noFill/>
            <a:ln w="28575">
              <a:solidFill>
                <a:srgbClr val="000000"/>
              </a:solidFill>
              <a:round/>
              <a:headEnd/>
              <a:tailEnd/>
            </a:ln>
          </p:spPr>
          <p:txBody>
            <a:bodyPr wrap="none" anchor="ctr"/>
            <a:lstStyle/>
            <a:p>
              <a:endParaRPr lang="zh-CN" altLang="en-US"/>
            </a:p>
          </p:txBody>
        </p:sp>
        <p:sp>
          <p:nvSpPr>
            <p:cNvPr id="93200" name="Oval 7"/>
            <p:cNvSpPr>
              <a:spLocks noChangeArrowheads="1"/>
            </p:cNvSpPr>
            <p:nvPr/>
          </p:nvSpPr>
          <p:spPr bwMode="auto">
            <a:xfrm>
              <a:off x="428" y="1948"/>
              <a:ext cx="48" cy="48"/>
            </a:xfrm>
            <a:prstGeom prst="ellipse">
              <a:avLst/>
            </a:prstGeom>
            <a:noFill/>
            <a:ln w="28575">
              <a:solidFill>
                <a:srgbClr val="000000"/>
              </a:solidFill>
              <a:round/>
              <a:headEnd/>
              <a:tailEnd/>
            </a:ln>
          </p:spPr>
          <p:txBody>
            <a:bodyPr wrap="none" anchor="ctr"/>
            <a:lstStyle/>
            <a:p>
              <a:endParaRPr lang="zh-CN" altLang="en-US"/>
            </a:p>
          </p:txBody>
        </p:sp>
        <p:sp>
          <p:nvSpPr>
            <p:cNvPr id="93201" name="Line 8"/>
            <p:cNvSpPr>
              <a:spLocks noChangeShapeType="1"/>
            </p:cNvSpPr>
            <p:nvPr/>
          </p:nvSpPr>
          <p:spPr bwMode="auto">
            <a:xfrm>
              <a:off x="1054" y="966"/>
              <a:ext cx="0" cy="144"/>
            </a:xfrm>
            <a:prstGeom prst="line">
              <a:avLst/>
            </a:prstGeom>
            <a:noFill/>
            <a:ln w="28575">
              <a:solidFill>
                <a:srgbClr val="000000"/>
              </a:solidFill>
              <a:round/>
              <a:headEnd/>
              <a:tailEnd/>
            </a:ln>
          </p:spPr>
          <p:txBody>
            <a:bodyPr wrap="none" anchor="ctr"/>
            <a:lstStyle/>
            <a:p>
              <a:endParaRPr lang="zh-CN" altLang="en-US"/>
            </a:p>
          </p:txBody>
        </p:sp>
        <p:sp>
          <p:nvSpPr>
            <p:cNvPr id="93202" name="Line 11"/>
            <p:cNvSpPr>
              <a:spLocks noChangeShapeType="1"/>
            </p:cNvSpPr>
            <p:nvPr/>
          </p:nvSpPr>
          <p:spPr bwMode="auto">
            <a:xfrm flipH="1">
              <a:off x="1294" y="966"/>
              <a:ext cx="0" cy="144"/>
            </a:xfrm>
            <a:prstGeom prst="line">
              <a:avLst/>
            </a:prstGeom>
            <a:noFill/>
            <a:ln w="28575">
              <a:solidFill>
                <a:srgbClr val="000000"/>
              </a:solidFill>
              <a:round/>
              <a:headEnd/>
              <a:tailEnd/>
            </a:ln>
          </p:spPr>
          <p:txBody>
            <a:bodyPr wrap="none" anchor="ctr"/>
            <a:lstStyle/>
            <a:p>
              <a:endParaRPr lang="zh-CN" altLang="en-US"/>
            </a:p>
          </p:txBody>
        </p:sp>
        <p:sp>
          <p:nvSpPr>
            <p:cNvPr id="93203" name="Line 14"/>
            <p:cNvSpPr>
              <a:spLocks noChangeShapeType="1"/>
            </p:cNvSpPr>
            <p:nvPr/>
          </p:nvSpPr>
          <p:spPr bwMode="auto">
            <a:xfrm>
              <a:off x="1176" y="966"/>
              <a:ext cx="0" cy="1008"/>
            </a:xfrm>
            <a:prstGeom prst="line">
              <a:avLst/>
            </a:prstGeom>
            <a:noFill/>
            <a:ln w="28575">
              <a:solidFill>
                <a:srgbClr val="000000"/>
              </a:solidFill>
              <a:round/>
              <a:headEnd/>
              <a:tailEnd/>
            </a:ln>
          </p:spPr>
          <p:txBody>
            <a:bodyPr wrap="none" anchor="ctr"/>
            <a:lstStyle/>
            <a:p>
              <a:endParaRPr lang="zh-CN" altLang="en-US"/>
            </a:p>
          </p:txBody>
        </p:sp>
        <p:sp>
          <p:nvSpPr>
            <p:cNvPr id="93204" name="Line 15"/>
            <p:cNvSpPr>
              <a:spLocks noChangeShapeType="1"/>
            </p:cNvSpPr>
            <p:nvPr/>
          </p:nvSpPr>
          <p:spPr bwMode="auto">
            <a:xfrm>
              <a:off x="1294" y="966"/>
              <a:ext cx="672" cy="0"/>
            </a:xfrm>
            <a:prstGeom prst="line">
              <a:avLst/>
            </a:prstGeom>
            <a:noFill/>
            <a:ln w="28575">
              <a:solidFill>
                <a:srgbClr val="000000"/>
              </a:solidFill>
              <a:round/>
              <a:headEnd/>
              <a:tailEnd/>
            </a:ln>
          </p:spPr>
          <p:txBody>
            <a:bodyPr wrap="none" anchor="ctr"/>
            <a:lstStyle/>
            <a:p>
              <a:endParaRPr lang="zh-CN" altLang="en-US"/>
            </a:p>
          </p:txBody>
        </p:sp>
        <p:sp>
          <p:nvSpPr>
            <p:cNvPr id="93205" name="Rectangle 17"/>
            <p:cNvSpPr>
              <a:spLocks noChangeArrowheads="1"/>
            </p:cNvSpPr>
            <p:nvPr/>
          </p:nvSpPr>
          <p:spPr bwMode="auto">
            <a:xfrm>
              <a:off x="1966" y="822"/>
              <a:ext cx="384" cy="1296"/>
            </a:xfrm>
            <a:prstGeom prst="rect">
              <a:avLst/>
            </a:prstGeom>
            <a:noFill/>
            <a:ln w="28575">
              <a:solidFill>
                <a:srgbClr val="000000"/>
              </a:solidFill>
              <a:miter lim="800000"/>
              <a:headEnd/>
              <a:tailEnd/>
            </a:ln>
          </p:spPr>
          <p:txBody>
            <a:bodyPr vert="eaVert" wrap="none" anchor="ctr"/>
            <a:lstStyle/>
            <a:p>
              <a:pPr algn="ctr"/>
              <a:r>
                <a:rPr lang="zh-CN" altLang="en-US" sz="2800" b="1">
                  <a:ea typeface="楷体_GB2312" pitchFamily="49" charset="-122"/>
                </a:rPr>
                <a:t>整 流 电 路</a:t>
              </a:r>
            </a:p>
          </p:txBody>
        </p:sp>
        <p:sp>
          <p:nvSpPr>
            <p:cNvPr id="93206" name="Rectangle 18"/>
            <p:cNvSpPr>
              <a:spLocks noChangeArrowheads="1"/>
            </p:cNvSpPr>
            <p:nvPr/>
          </p:nvSpPr>
          <p:spPr bwMode="auto">
            <a:xfrm>
              <a:off x="3117" y="822"/>
              <a:ext cx="384" cy="1296"/>
            </a:xfrm>
            <a:prstGeom prst="rect">
              <a:avLst/>
            </a:prstGeom>
            <a:noFill/>
            <a:ln w="28575">
              <a:solidFill>
                <a:srgbClr val="000000"/>
              </a:solidFill>
              <a:miter lim="800000"/>
              <a:headEnd/>
              <a:tailEnd/>
            </a:ln>
          </p:spPr>
          <p:txBody>
            <a:bodyPr vert="eaVert" wrap="none" anchor="ctr"/>
            <a:lstStyle/>
            <a:p>
              <a:pPr algn="ctr"/>
              <a:r>
                <a:rPr lang="zh-CN" altLang="en-US" sz="2800" b="1">
                  <a:ea typeface="楷体_GB2312" pitchFamily="49" charset="-122"/>
                </a:rPr>
                <a:t>滤 波 电 路</a:t>
              </a:r>
            </a:p>
          </p:txBody>
        </p:sp>
        <p:sp>
          <p:nvSpPr>
            <p:cNvPr id="93207" name="Rectangle 19"/>
            <p:cNvSpPr>
              <a:spLocks noChangeArrowheads="1"/>
            </p:cNvSpPr>
            <p:nvPr/>
          </p:nvSpPr>
          <p:spPr bwMode="auto">
            <a:xfrm>
              <a:off x="4173" y="822"/>
              <a:ext cx="384" cy="1296"/>
            </a:xfrm>
            <a:prstGeom prst="rect">
              <a:avLst/>
            </a:prstGeom>
            <a:noFill/>
            <a:ln w="28575">
              <a:solidFill>
                <a:srgbClr val="000000"/>
              </a:solidFill>
              <a:miter lim="800000"/>
              <a:headEnd/>
              <a:tailEnd/>
            </a:ln>
          </p:spPr>
          <p:txBody>
            <a:bodyPr vert="eaVert" wrap="none" anchor="ctr"/>
            <a:lstStyle/>
            <a:p>
              <a:pPr algn="ctr"/>
              <a:r>
                <a:rPr lang="zh-CN" altLang="en-US" sz="2800" b="1">
                  <a:ea typeface="楷体_GB2312" pitchFamily="49" charset="-122"/>
                </a:rPr>
                <a:t>稳 压 电 路</a:t>
              </a:r>
            </a:p>
          </p:txBody>
        </p:sp>
        <p:sp>
          <p:nvSpPr>
            <p:cNvPr id="93208" name="Line 20"/>
            <p:cNvSpPr>
              <a:spLocks noChangeShapeType="1"/>
            </p:cNvSpPr>
            <p:nvPr/>
          </p:nvSpPr>
          <p:spPr bwMode="auto">
            <a:xfrm>
              <a:off x="2350" y="966"/>
              <a:ext cx="767" cy="0"/>
            </a:xfrm>
            <a:prstGeom prst="line">
              <a:avLst/>
            </a:prstGeom>
            <a:noFill/>
            <a:ln w="28575">
              <a:solidFill>
                <a:srgbClr val="000000"/>
              </a:solidFill>
              <a:round/>
              <a:headEnd/>
              <a:tailEnd/>
            </a:ln>
          </p:spPr>
          <p:txBody>
            <a:bodyPr wrap="none" anchor="ctr"/>
            <a:lstStyle/>
            <a:p>
              <a:endParaRPr lang="zh-CN" altLang="en-US"/>
            </a:p>
          </p:txBody>
        </p:sp>
        <p:sp>
          <p:nvSpPr>
            <p:cNvPr id="93209" name="Line 22"/>
            <p:cNvSpPr>
              <a:spLocks noChangeShapeType="1"/>
            </p:cNvSpPr>
            <p:nvPr/>
          </p:nvSpPr>
          <p:spPr bwMode="auto">
            <a:xfrm>
              <a:off x="3502" y="966"/>
              <a:ext cx="658" cy="0"/>
            </a:xfrm>
            <a:prstGeom prst="line">
              <a:avLst/>
            </a:prstGeom>
            <a:noFill/>
            <a:ln w="28575">
              <a:solidFill>
                <a:srgbClr val="000000"/>
              </a:solidFill>
              <a:round/>
              <a:headEnd/>
              <a:tailEnd/>
            </a:ln>
          </p:spPr>
          <p:txBody>
            <a:bodyPr wrap="none" anchor="ctr"/>
            <a:lstStyle/>
            <a:p>
              <a:endParaRPr lang="zh-CN" altLang="en-US"/>
            </a:p>
          </p:txBody>
        </p:sp>
        <p:sp>
          <p:nvSpPr>
            <p:cNvPr id="93210" name="Line 24"/>
            <p:cNvSpPr>
              <a:spLocks noChangeShapeType="1"/>
            </p:cNvSpPr>
            <p:nvPr/>
          </p:nvSpPr>
          <p:spPr bwMode="auto">
            <a:xfrm>
              <a:off x="4556" y="966"/>
              <a:ext cx="948" cy="0"/>
            </a:xfrm>
            <a:prstGeom prst="line">
              <a:avLst/>
            </a:prstGeom>
            <a:noFill/>
            <a:ln w="28575">
              <a:solidFill>
                <a:srgbClr val="000000"/>
              </a:solidFill>
              <a:round/>
              <a:headEnd/>
              <a:tailEnd/>
            </a:ln>
          </p:spPr>
          <p:txBody>
            <a:bodyPr wrap="none" anchor="ctr"/>
            <a:lstStyle/>
            <a:p>
              <a:endParaRPr lang="zh-CN" altLang="en-US"/>
            </a:p>
          </p:txBody>
        </p:sp>
        <p:sp>
          <p:nvSpPr>
            <p:cNvPr id="93211" name="Line 25"/>
            <p:cNvSpPr>
              <a:spLocks noChangeShapeType="1"/>
            </p:cNvSpPr>
            <p:nvPr/>
          </p:nvSpPr>
          <p:spPr bwMode="auto">
            <a:xfrm flipH="1">
              <a:off x="5503" y="966"/>
              <a:ext cx="1" cy="350"/>
            </a:xfrm>
            <a:prstGeom prst="line">
              <a:avLst/>
            </a:prstGeom>
            <a:noFill/>
            <a:ln w="28575">
              <a:solidFill>
                <a:srgbClr val="000000"/>
              </a:solidFill>
              <a:round/>
              <a:headEnd/>
              <a:tailEnd/>
            </a:ln>
          </p:spPr>
          <p:txBody>
            <a:bodyPr wrap="none" anchor="ctr"/>
            <a:lstStyle/>
            <a:p>
              <a:endParaRPr lang="zh-CN" altLang="en-US"/>
            </a:p>
          </p:txBody>
        </p:sp>
        <p:sp>
          <p:nvSpPr>
            <p:cNvPr id="93212" name="Rectangle 26"/>
            <p:cNvSpPr>
              <a:spLocks noChangeArrowheads="1"/>
            </p:cNvSpPr>
            <p:nvPr/>
          </p:nvSpPr>
          <p:spPr bwMode="auto">
            <a:xfrm>
              <a:off x="5447" y="1317"/>
              <a:ext cx="117" cy="387"/>
            </a:xfrm>
            <a:prstGeom prst="rect">
              <a:avLst/>
            </a:prstGeom>
            <a:noFill/>
            <a:ln w="28575">
              <a:solidFill>
                <a:srgbClr val="000000"/>
              </a:solidFill>
              <a:miter lim="800000"/>
              <a:headEnd/>
              <a:tailEnd/>
            </a:ln>
          </p:spPr>
          <p:txBody>
            <a:bodyPr wrap="none" anchor="ctr"/>
            <a:lstStyle/>
            <a:p>
              <a:endParaRPr lang="zh-CN" altLang="en-US"/>
            </a:p>
          </p:txBody>
        </p:sp>
        <p:sp>
          <p:nvSpPr>
            <p:cNvPr id="93213" name="Line 27"/>
            <p:cNvSpPr>
              <a:spLocks noChangeShapeType="1"/>
            </p:cNvSpPr>
            <p:nvPr/>
          </p:nvSpPr>
          <p:spPr bwMode="auto">
            <a:xfrm>
              <a:off x="5504" y="1704"/>
              <a:ext cx="0" cy="269"/>
            </a:xfrm>
            <a:prstGeom prst="line">
              <a:avLst/>
            </a:prstGeom>
            <a:noFill/>
            <a:ln w="28575">
              <a:solidFill>
                <a:srgbClr val="000000"/>
              </a:solidFill>
              <a:round/>
              <a:headEnd/>
              <a:tailEnd/>
            </a:ln>
          </p:spPr>
          <p:txBody>
            <a:bodyPr wrap="none" anchor="ctr"/>
            <a:lstStyle/>
            <a:p>
              <a:endParaRPr lang="zh-CN" altLang="en-US"/>
            </a:p>
          </p:txBody>
        </p:sp>
        <p:sp>
          <p:nvSpPr>
            <p:cNvPr id="93214" name="Line 28"/>
            <p:cNvSpPr>
              <a:spLocks noChangeShapeType="1"/>
            </p:cNvSpPr>
            <p:nvPr/>
          </p:nvSpPr>
          <p:spPr bwMode="auto">
            <a:xfrm>
              <a:off x="4568" y="1961"/>
              <a:ext cx="936" cy="0"/>
            </a:xfrm>
            <a:prstGeom prst="line">
              <a:avLst/>
            </a:prstGeom>
            <a:noFill/>
            <a:ln w="28575">
              <a:solidFill>
                <a:srgbClr val="000000"/>
              </a:solidFill>
              <a:round/>
              <a:headEnd/>
              <a:tailEnd/>
            </a:ln>
          </p:spPr>
          <p:txBody>
            <a:bodyPr wrap="none" anchor="ctr"/>
            <a:lstStyle/>
            <a:p>
              <a:endParaRPr lang="zh-CN" altLang="en-US"/>
            </a:p>
          </p:txBody>
        </p:sp>
        <p:sp>
          <p:nvSpPr>
            <p:cNvPr id="93215" name="Line 9"/>
            <p:cNvSpPr>
              <a:spLocks noChangeShapeType="1"/>
            </p:cNvSpPr>
            <p:nvPr/>
          </p:nvSpPr>
          <p:spPr bwMode="auto">
            <a:xfrm flipV="1">
              <a:off x="1054" y="1830"/>
              <a:ext cx="0" cy="144"/>
            </a:xfrm>
            <a:prstGeom prst="line">
              <a:avLst/>
            </a:prstGeom>
            <a:noFill/>
            <a:ln w="28575">
              <a:solidFill>
                <a:srgbClr val="000000"/>
              </a:solidFill>
              <a:round/>
              <a:headEnd/>
              <a:tailEnd/>
            </a:ln>
          </p:spPr>
          <p:txBody>
            <a:bodyPr wrap="none" anchor="ctr"/>
            <a:lstStyle/>
            <a:p>
              <a:endParaRPr lang="zh-CN" altLang="en-US"/>
            </a:p>
          </p:txBody>
        </p:sp>
        <p:sp>
          <p:nvSpPr>
            <p:cNvPr id="93216" name="Freeform 10"/>
            <p:cNvSpPr>
              <a:spLocks/>
            </p:cNvSpPr>
            <p:nvPr/>
          </p:nvSpPr>
          <p:spPr bwMode="auto">
            <a:xfrm>
              <a:off x="1054" y="1110"/>
              <a:ext cx="48" cy="720"/>
            </a:xfrm>
            <a:custGeom>
              <a:avLst/>
              <a:gdLst>
                <a:gd name="T0" fmla="*/ 0 w 48"/>
                <a:gd name="T1" fmla="*/ 0 h 768"/>
                <a:gd name="T2" fmla="*/ 48 w 48"/>
                <a:gd name="T3" fmla="*/ 41 h 768"/>
                <a:gd name="T4" fmla="*/ 0 w 48"/>
                <a:gd name="T5" fmla="*/ 83 h 768"/>
                <a:gd name="T6" fmla="*/ 48 w 48"/>
                <a:gd name="T7" fmla="*/ 125 h 768"/>
                <a:gd name="T8" fmla="*/ 0 w 48"/>
                <a:gd name="T9" fmla="*/ 166 h 768"/>
                <a:gd name="T10" fmla="*/ 48 w 48"/>
                <a:gd name="T11" fmla="*/ 207 h 768"/>
                <a:gd name="T12" fmla="*/ 0 w 48"/>
                <a:gd name="T13" fmla="*/ 248 h 768"/>
                <a:gd name="T14" fmla="*/ 48 w 48"/>
                <a:gd name="T15" fmla="*/ 291 h 768"/>
                <a:gd name="T16" fmla="*/ 0 w 48"/>
                <a:gd name="T17" fmla="*/ 331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768"/>
                <a:gd name="T29" fmla="*/ 48 w 48"/>
                <a:gd name="T30" fmla="*/ 768 h 7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768">
                  <a:moveTo>
                    <a:pt x="0" y="0"/>
                  </a:moveTo>
                  <a:cubicBezTo>
                    <a:pt x="24" y="32"/>
                    <a:pt x="48" y="64"/>
                    <a:pt x="48" y="96"/>
                  </a:cubicBezTo>
                  <a:cubicBezTo>
                    <a:pt x="48" y="128"/>
                    <a:pt x="0" y="160"/>
                    <a:pt x="0" y="192"/>
                  </a:cubicBezTo>
                  <a:cubicBezTo>
                    <a:pt x="0" y="224"/>
                    <a:pt x="48" y="256"/>
                    <a:pt x="48" y="288"/>
                  </a:cubicBezTo>
                  <a:cubicBezTo>
                    <a:pt x="48" y="320"/>
                    <a:pt x="0" y="352"/>
                    <a:pt x="0" y="384"/>
                  </a:cubicBezTo>
                  <a:cubicBezTo>
                    <a:pt x="0" y="416"/>
                    <a:pt x="48" y="448"/>
                    <a:pt x="48" y="480"/>
                  </a:cubicBezTo>
                  <a:cubicBezTo>
                    <a:pt x="48" y="512"/>
                    <a:pt x="0" y="544"/>
                    <a:pt x="0" y="576"/>
                  </a:cubicBezTo>
                  <a:cubicBezTo>
                    <a:pt x="0" y="608"/>
                    <a:pt x="48" y="640"/>
                    <a:pt x="48" y="672"/>
                  </a:cubicBezTo>
                  <a:cubicBezTo>
                    <a:pt x="48" y="704"/>
                    <a:pt x="8" y="752"/>
                    <a:pt x="0" y="768"/>
                  </a:cubicBezTo>
                </a:path>
              </a:pathLst>
            </a:custGeom>
            <a:noFill/>
            <a:ln w="28575">
              <a:solidFill>
                <a:srgbClr val="000000"/>
              </a:solidFill>
              <a:round/>
              <a:headEnd/>
              <a:tailEnd/>
            </a:ln>
          </p:spPr>
          <p:txBody>
            <a:bodyPr wrap="none" anchor="ctr"/>
            <a:lstStyle/>
            <a:p>
              <a:endParaRPr lang="zh-CN" altLang="en-US"/>
            </a:p>
          </p:txBody>
        </p:sp>
        <p:sp>
          <p:nvSpPr>
            <p:cNvPr id="93217" name="Line 12"/>
            <p:cNvSpPr>
              <a:spLocks noChangeShapeType="1"/>
            </p:cNvSpPr>
            <p:nvPr/>
          </p:nvSpPr>
          <p:spPr bwMode="auto">
            <a:xfrm flipH="1" flipV="1">
              <a:off x="1294" y="1830"/>
              <a:ext cx="0" cy="144"/>
            </a:xfrm>
            <a:prstGeom prst="line">
              <a:avLst/>
            </a:prstGeom>
            <a:noFill/>
            <a:ln w="28575">
              <a:solidFill>
                <a:srgbClr val="000000"/>
              </a:solidFill>
              <a:round/>
              <a:headEnd/>
              <a:tailEnd/>
            </a:ln>
          </p:spPr>
          <p:txBody>
            <a:bodyPr wrap="none" anchor="ctr"/>
            <a:lstStyle/>
            <a:p>
              <a:endParaRPr lang="zh-CN" altLang="en-US"/>
            </a:p>
          </p:txBody>
        </p:sp>
        <p:sp>
          <p:nvSpPr>
            <p:cNvPr id="93218" name="Freeform 13"/>
            <p:cNvSpPr>
              <a:spLocks/>
            </p:cNvSpPr>
            <p:nvPr/>
          </p:nvSpPr>
          <p:spPr bwMode="auto">
            <a:xfrm flipH="1">
              <a:off x="1246" y="1110"/>
              <a:ext cx="48" cy="720"/>
            </a:xfrm>
            <a:custGeom>
              <a:avLst/>
              <a:gdLst>
                <a:gd name="T0" fmla="*/ 0 w 48"/>
                <a:gd name="T1" fmla="*/ 0 h 768"/>
                <a:gd name="T2" fmla="*/ 48 w 48"/>
                <a:gd name="T3" fmla="*/ 41 h 768"/>
                <a:gd name="T4" fmla="*/ 0 w 48"/>
                <a:gd name="T5" fmla="*/ 83 h 768"/>
                <a:gd name="T6" fmla="*/ 48 w 48"/>
                <a:gd name="T7" fmla="*/ 125 h 768"/>
                <a:gd name="T8" fmla="*/ 0 w 48"/>
                <a:gd name="T9" fmla="*/ 166 h 768"/>
                <a:gd name="T10" fmla="*/ 48 w 48"/>
                <a:gd name="T11" fmla="*/ 207 h 768"/>
                <a:gd name="T12" fmla="*/ 0 w 48"/>
                <a:gd name="T13" fmla="*/ 248 h 768"/>
                <a:gd name="T14" fmla="*/ 48 w 48"/>
                <a:gd name="T15" fmla="*/ 291 h 768"/>
                <a:gd name="T16" fmla="*/ 0 w 48"/>
                <a:gd name="T17" fmla="*/ 331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768"/>
                <a:gd name="T29" fmla="*/ 48 w 48"/>
                <a:gd name="T30" fmla="*/ 768 h 7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768">
                  <a:moveTo>
                    <a:pt x="0" y="0"/>
                  </a:moveTo>
                  <a:cubicBezTo>
                    <a:pt x="24" y="32"/>
                    <a:pt x="48" y="64"/>
                    <a:pt x="48" y="96"/>
                  </a:cubicBezTo>
                  <a:cubicBezTo>
                    <a:pt x="48" y="128"/>
                    <a:pt x="0" y="160"/>
                    <a:pt x="0" y="192"/>
                  </a:cubicBezTo>
                  <a:cubicBezTo>
                    <a:pt x="0" y="224"/>
                    <a:pt x="48" y="256"/>
                    <a:pt x="48" y="288"/>
                  </a:cubicBezTo>
                  <a:cubicBezTo>
                    <a:pt x="48" y="320"/>
                    <a:pt x="0" y="352"/>
                    <a:pt x="0" y="384"/>
                  </a:cubicBezTo>
                  <a:cubicBezTo>
                    <a:pt x="0" y="416"/>
                    <a:pt x="48" y="448"/>
                    <a:pt x="48" y="480"/>
                  </a:cubicBezTo>
                  <a:cubicBezTo>
                    <a:pt x="48" y="512"/>
                    <a:pt x="0" y="544"/>
                    <a:pt x="0" y="576"/>
                  </a:cubicBezTo>
                  <a:cubicBezTo>
                    <a:pt x="0" y="608"/>
                    <a:pt x="48" y="640"/>
                    <a:pt x="48" y="672"/>
                  </a:cubicBezTo>
                  <a:cubicBezTo>
                    <a:pt x="48" y="704"/>
                    <a:pt x="8" y="752"/>
                    <a:pt x="0" y="768"/>
                  </a:cubicBezTo>
                </a:path>
              </a:pathLst>
            </a:custGeom>
            <a:noFill/>
            <a:ln w="28575">
              <a:solidFill>
                <a:srgbClr val="000000"/>
              </a:solidFill>
              <a:round/>
              <a:headEnd/>
              <a:tailEnd/>
            </a:ln>
          </p:spPr>
          <p:txBody>
            <a:bodyPr wrap="none" anchor="ctr"/>
            <a:lstStyle/>
            <a:p>
              <a:endParaRPr lang="zh-CN" altLang="en-US"/>
            </a:p>
          </p:txBody>
        </p:sp>
        <p:sp>
          <p:nvSpPr>
            <p:cNvPr id="93219" name="Line 16"/>
            <p:cNvSpPr>
              <a:spLocks noChangeShapeType="1"/>
            </p:cNvSpPr>
            <p:nvPr/>
          </p:nvSpPr>
          <p:spPr bwMode="auto">
            <a:xfrm>
              <a:off x="1294" y="1974"/>
              <a:ext cx="672" cy="0"/>
            </a:xfrm>
            <a:prstGeom prst="line">
              <a:avLst/>
            </a:prstGeom>
            <a:noFill/>
            <a:ln w="28575">
              <a:solidFill>
                <a:srgbClr val="000000"/>
              </a:solidFill>
              <a:round/>
              <a:headEnd/>
              <a:tailEnd/>
            </a:ln>
          </p:spPr>
          <p:txBody>
            <a:bodyPr wrap="none" anchor="ctr"/>
            <a:lstStyle/>
            <a:p>
              <a:endParaRPr lang="zh-CN" altLang="en-US"/>
            </a:p>
          </p:txBody>
        </p:sp>
        <p:sp>
          <p:nvSpPr>
            <p:cNvPr id="93220" name="Line 21"/>
            <p:cNvSpPr>
              <a:spLocks noChangeShapeType="1"/>
            </p:cNvSpPr>
            <p:nvPr/>
          </p:nvSpPr>
          <p:spPr bwMode="auto">
            <a:xfrm>
              <a:off x="2358" y="1962"/>
              <a:ext cx="767" cy="0"/>
            </a:xfrm>
            <a:prstGeom prst="line">
              <a:avLst/>
            </a:prstGeom>
            <a:noFill/>
            <a:ln w="28575">
              <a:solidFill>
                <a:srgbClr val="000000"/>
              </a:solidFill>
              <a:round/>
              <a:headEnd/>
              <a:tailEnd/>
            </a:ln>
          </p:spPr>
          <p:txBody>
            <a:bodyPr wrap="none" anchor="ctr"/>
            <a:lstStyle/>
            <a:p>
              <a:endParaRPr lang="zh-CN" altLang="en-US"/>
            </a:p>
          </p:txBody>
        </p:sp>
        <p:sp>
          <p:nvSpPr>
            <p:cNvPr id="93221" name="Line 23"/>
            <p:cNvSpPr>
              <a:spLocks noChangeShapeType="1"/>
            </p:cNvSpPr>
            <p:nvPr/>
          </p:nvSpPr>
          <p:spPr bwMode="auto">
            <a:xfrm>
              <a:off x="3515" y="1956"/>
              <a:ext cx="672" cy="0"/>
            </a:xfrm>
            <a:prstGeom prst="line">
              <a:avLst/>
            </a:prstGeom>
            <a:noFill/>
            <a:ln w="28575">
              <a:solidFill>
                <a:srgbClr val="000000"/>
              </a:solidFill>
              <a:round/>
              <a:headEnd/>
              <a:tailEnd/>
            </a:ln>
          </p:spPr>
          <p:txBody>
            <a:bodyPr wrap="none" anchor="ctr"/>
            <a:lstStyle/>
            <a:p>
              <a:endParaRPr lang="zh-CN" altLang="en-US"/>
            </a:p>
          </p:txBody>
        </p:sp>
        <p:sp>
          <p:nvSpPr>
            <p:cNvPr id="93222" name="Rectangle 52"/>
            <p:cNvSpPr>
              <a:spLocks noChangeArrowheads="1"/>
            </p:cNvSpPr>
            <p:nvPr/>
          </p:nvSpPr>
          <p:spPr bwMode="auto">
            <a:xfrm>
              <a:off x="1963" y="836"/>
              <a:ext cx="385" cy="1264"/>
            </a:xfrm>
            <a:prstGeom prst="rect">
              <a:avLst/>
            </a:prstGeom>
            <a:solidFill>
              <a:srgbClr val="FFFF00"/>
            </a:solidFill>
            <a:ln w="57150">
              <a:solidFill>
                <a:srgbClr val="FF0000"/>
              </a:solidFill>
              <a:miter lim="800000"/>
              <a:headEnd/>
              <a:tailEnd/>
            </a:ln>
          </p:spPr>
          <p:txBody>
            <a:bodyPr vert="eaVert" wrap="none" anchor="ctr"/>
            <a:lstStyle/>
            <a:p>
              <a:pPr algn="ctr"/>
              <a:r>
                <a:rPr lang="zh-CN" altLang="en-US" sz="2800" b="1">
                  <a:ea typeface="楷体_GB2312" pitchFamily="49" charset="-122"/>
                </a:rPr>
                <a:t>整 流 电 路</a:t>
              </a:r>
            </a:p>
          </p:txBody>
        </p:sp>
        <p:sp>
          <p:nvSpPr>
            <p:cNvPr id="93223" name="Rectangle 53"/>
            <p:cNvSpPr>
              <a:spLocks noChangeArrowheads="1"/>
            </p:cNvSpPr>
            <p:nvPr/>
          </p:nvSpPr>
          <p:spPr bwMode="auto">
            <a:xfrm>
              <a:off x="3116" y="838"/>
              <a:ext cx="385" cy="1264"/>
            </a:xfrm>
            <a:prstGeom prst="rect">
              <a:avLst/>
            </a:prstGeom>
            <a:solidFill>
              <a:srgbClr val="FFFF00"/>
            </a:solidFill>
            <a:ln w="57150">
              <a:solidFill>
                <a:srgbClr val="FF0000"/>
              </a:solidFill>
              <a:miter lim="800000"/>
              <a:headEnd/>
              <a:tailEnd/>
            </a:ln>
          </p:spPr>
          <p:txBody>
            <a:bodyPr vert="eaVert" wrap="none" anchor="ctr"/>
            <a:lstStyle/>
            <a:p>
              <a:pPr algn="ctr"/>
              <a:r>
                <a:rPr lang="zh-CN" altLang="en-US" sz="2800" b="1">
                  <a:ea typeface="楷体_GB2312" pitchFamily="49" charset="-122"/>
                </a:rPr>
                <a:t>滤 波 电 路</a:t>
              </a:r>
            </a:p>
          </p:txBody>
        </p:sp>
        <p:sp>
          <p:nvSpPr>
            <p:cNvPr id="93224" name="Rectangle 54"/>
            <p:cNvSpPr>
              <a:spLocks noChangeArrowheads="1"/>
            </p:cNvSpPr>
            <p:nvPr/>
          </p:nvSpPr>
          <p:spPr bwMode="auto">
            <a:xfrm>
              <a:off x="4173" y="822"/>
              <a:ext cx="384" cy="1296"/>
            </a:xfrm>
            <a:prstGeom prst="rect">
              <a:avLst/>
            </a:prstGeom>
            <a:solidFill>
              <a:srgbClr val="FFFF00"/>
            </a:solidFill>
            <a:ln w="57150">
              <a:solidFill>
                <a:srgbClr val="FF0000"/>
              </a:solidFill>
              <a:miter lim="800000"/>
              <a:headEnd/>
              <a:tailEnd/>
            </a:ln>
          </p:spPr>
          <p:txBody>
            <a:bodyPr vert="eaVert" wrap="none" anchor="ctr"/>
            <a:lstStyle/>
            <a:p>
              <a:pPr algn="ctr"/>
              <a:r>
                <a:rPr lang="zh-CN" altLang="en-US" sz="2800" b="1">
                  <a:ea typeface="楷体_GB2312" pitchFamily="49" charset="-122"/>
                </a:rPr>
                <a:t>稳 压 电 路</a:t>
              </a:r>
            </a:p>
          </p:txBody>
        </p:sp>
        <p:grpSp>
          <p:nvGrpSpPr>
            <p:cNvPr id="14" name="Group 55"/>
            <p:cNvGrpSpPr>
              <a:grpSpLocks/>
            </p:cNvGrpSpPr>
            <p:nvPr/>
          </p:nvGrpSpPr>
          <p:grpSpPr bwMode="auto">
            <a:xfrm>
              <a:off x="1052" y="967"/>
              <a:ext cx="240" cy="1008"/>
              <a:chOff x="946" y="786"/>
              <a:chExt cx="240" cy="1008"/>
            </a:xfrm>
          </p:grpSpPr>
          <p:sp>
            <p:nvSpPr>
              <p:cNvPr id="93229" name="Line 56"/>
              <p:cNvSpPr>
                <a:spLocks noChangeShapeType="1"/>
              </p:cNvSpPr>
              <p:nvPr/>
            </p:nvSpPr>
            <p:spPr bwMode="auto">
              <a:xfrm>
                <a:off x="946" y="786"/>
                <a:ext cx="0" cy="144"/>
              </a:xfrm>
              <a:prstGeom prst="line">
                <a:avLst/>
              </a:prstGeom>
              <a:noFill/>
              <a:ln w="57150">
                <a:solidFill>
                  <a:srgbClr val="FF0000"/>
                </a:solidFill>
                <a:round/>
                <a:headEnd/>
                <a:tailEnd/>
              </a:ln>
            </p:spPr>
            <p:txBody>
              <a:bodyPr wrap="none" anchor="ctr"/>
              <a:lstStyle/>
              <a:p>
                <a:endParaRPr lang="zh-CN" altLang="en-US"/>
              </a:p>
            </p:txBody>
          </p:sp>
          <p:sp>
            <p:nvSpPr>
              <p:cNvPr id="93230" name="Line 57"/>
              <p:cNvSpPr>
                <a:spLocks noChangeShapeType="1"/>
              </p:cNvSpPr>
              <p:nvPr/>
            </p:nvSpPr>
            <p:spPr bwMode="auto">
              <a:xfrm flipV="1">
                <a:off x="946" y="1650"/>
                <a:ext cx="0" cy="144"/>
              </a:xfrm>
              <a:prstGeom prst="line">
                <a:avLst/>
              </a:prstGeom>
              <a:noFill/>
              <a:ln w="57150">
                <a:solidFill>
                  <a:srgbClr val="FF0000"/>
                </a:solidFill>
                <a:round/>
                <a:headEnd/>
                <a:tailEnd/>
              </a:ln>
            </p:spPr>
            <p:txBody>
              <a:bodyPr wrap="none" anchor="ctr"/>
              <a:lstStyle/>
              <a:p>
                <a:endParaRPr lang="zh-CN" altLang="en-US"/>
              </a:p>
            </p:txBody>
          </p:sp>
          <p:sp>
            <p:nvSpPr>
              <p:cNvPr id="93231" name="Freeform 58"/>
              <p:cNvSpPr>
                <a:spLocks/>
              </p:cNvSpPr>
              <p:nvPr/>
            </p:nvSpPr>
            <p:spPr bwMode="auto">
              <a:xfrm>
                <a:off x="946" y="930"/>
                <a:ext cx="48" cy="720"/>
              </a:xfrm>
              <a:custGeom>
                <a:avLst/>
                <a:gdLst>
                  <a:gd name="T0" fmla="*/ 0 w 48"/>
                  <a:gd name="T1" fmla="*/ 0 h 768"/>
                  <a:gd name="T2" fmla="*/ 48 w 48"/>
                  <a:gd name="T3" fmla="*/ 41 h 768"/>
                  <a:gd name="T4" fmla="*/ 0 w 48"/>
                  <a:gd name="T5" fmla="*/ 83 h 768"/>
                  <a:gd name="T6" fmla="*/ 48 w 48"/>
                  <a:gd name="T7" fmla="*/ 125 h 768"/>
                  <a:gd name="T8" fmla="*/ 0 w 48"/>
                  <a:gd name="T9" fmla="*/ 166 h 768"/>
                  <a:gd name="T10" fmla="*/ 48 w 48"/>
                  <a:gd name="T11" fmla="*/ 207 h 768"/>
                  <a:gd name="T12" fmla="*/ 0 w 48"/>
                  <a:gd name="T13" fmla="*/ 248 h 768"/>
                  <a:gd name="T14" fmla="*/ 48 w 48"/>
                  <a:gd name="T15" fmla="*/ 291 h 768"/>
                  <a:gd name="T16" fmla="*/ 0 w 48"/>
                  <a:gd name="T17" fmla="*/ 331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768"/>
                  <a:gd name="T29" fmla="*/ 48 w 48"/>
                  <a:gd name="T30" fmla="*/ 768 h 7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768">
                    <a:moveTo>
                      <a:pt x="0" y="0"/>
                    </a:moveTo>
                    <a:cubicBezTo>
                      <a:pt x="24" y="32"/>
                      <a:pt x="48" y="64"/>
                      <a:pt x="48" y="96"/>
                    </a:cubicBezTo>
                    <a:cubicBezTo>
                      <a:pt x="48" y="128"/>
                      <a:pt x="0" y="160"/>
                      <a:pt x="0" y="192"/>
                    </a:cubicBezTo>
                    <a:cubicBezTo>
                      <a:pt x="0" y="224"/>
                      <a:pt x="48" y="256"/>
                      <a:pt x="48" y="288"/>
                    </a:cubicBezTo>
                    <a:cubicBezTo>
                      <a:pt x="48" y="320"/>
                      <a:pt x="0" y="352"/>
                      <a:pt x="0" y="384"/>
                    </a:cubicBezTo>
                    <a:cubicBezTo>
                      <a:pt x="0" y="416"/>
                      <a:pt x="48" y="448"/>
                      <a:pt x="48" y="480"/>
                    </a:cubicBezTo>
                    <a:cubicBezTo>
                      <a:pt x="48" y="512"/>
                      <a:pt x="0" y="544"/>
                      <a:pt x="0" y="576"/>
                    </a:cubicBezTo>
                    <a:cubicBezTo>
                      <a:pt x="0" y="608"/>
                      <a:pt x="48" y="640"/>
                      <a:pt x="48" y="672"/>
                    </a:cubicBezTo>
                    <a:cubicBezTo>
                      <a:pt x="48" y="704"/>
                      <a:pt x="8" y="752"/>
                      <a:pt x="0" y="768"/>
                    </a:cubicBezTo>
                  </a:path>
                </a:pathLst>
              </a:custGeom>
              <a:noFill/>
              <a:ln w="57150">
                <a:solidFill>
                  <a:srgbClr val="FF0000"/>
                </a:solidFill>
                <a:round/>
                <a:headEnd/>
                <a:tailEnd/>
              </a:ln>
            </p:spPr>
            <p:txBody>
              <a:bodyPr wrap="none" anchor="ctr"/>
              <a:lstStyle/>
              <a:p>
                <a:endParaRPr lang="zh-CN" altLang="en-US"/>
              </a:p>
            </p:txBody>
          </p:sp>
          <p:sp>
            <p:nvSpPr>
              <p:cNvPr id="93232" name="Line 59"/>
              <p:cNvSpPr>
                <a:spLocks noChangeShapeType="1"/>
              </p:cNvSpPr>
              <p:nvPr/>
            </p:nvSpPr>
            <p:spPr bwMode="auto">
              <a:xfrm flipH="1">
                <a:off x="1186" y="786"/>
                <a:ext cx="0" cy="144"/>
              </a:xfrm>
              <a:prstGeom prst="line">
                <a:avLst/>
              </a:prstGeom>
              <a:noFill/>
              <a:ln w="57150">
                <a:solidFill>
                  <a:srgbClr val="FF0000"/>
                </a:solidFill>
                <a:round/>
                <a:headEnd/>
                <a:tailEnd/>
              </a:ln>
            </p:spPr>
            <p:txBody>
              <a:bodyPr wrap="none" anchor="ctr"/>
              <a:lstStyle/>
              <a:p>
                <a:endParaRPr lang="zh-CN" altLang="en-US"/>
              </a:p>
            </p:txBody>
          </p:sp>
          <p:sp>
            <p:nvSpPr>
              <p:cNvPr id="93233" name="Line 60"/>
              <p:cNvSpPr>
                <a:spLocks noChangeShapeType="1"/>
              </p:cNvSpPr>
              <p:nvPr/>
            </p:nvSpPr>
            <p:spPr bwMode="auto">
              <a:xfrm flipH="1" flipV="1">
                <a:off x="1186" y="1650"/>
                <a:ext cx="0" cy="144"/>
              </a:xfrm>
              <a:prstGeom prst="line">
                <a:avLst/>
              </a:prstGeom>
              <a:noFill/>
              <a:ln w="57150">
                <a:solidFill>
                  <a:srgbClr val="FF0000"/>
                </a:solidFill>
                <a:round/>
                <a:headEnd/>
                <a:tailEnd/>
              </a:ln>
            </p:spPr>
            <p:txBody>
              <a:bodyPr wrap="none" anchor="ctr"/>
              <a:lstStyle/>
              <a:p>
                <a:endParaRPr lang="zh-CN" altLang="en-US"/>
              </a:p>
            </p:txBody>
          </p:sp>
          <p:sp>
            <p:nvSpPr>
              <p:cNvPr id="93234" name="Freeform 61"/>
              <p:cNvSpPr>
                <a:spLocks/>
              </p:cNvSpPr>
              <p:nvPr/>
            </p:nvSpPr>
            <p:spPr bwMode="auto">
              <a:xfrm flipH="1">
                <a:off x="1138" y="930"/>
                <a:ext cx="48" cy="720"/>
              </a:xfrm>
              <a:custGeom>
                <a:avLst/>
                <a:gdLst>
                  <a:gd name="T0" fmla="*/ 0 w 48"/>
                  <a:gd name="T1" fmla="*/ 0 h 768"/>
                  <a:gd name="T2" fmla="*/ 48 w 48"/>
                  <a:gd name="T3" fmla="*/ 41 h 768"/>
                  <a:gd name="T4" fmla="*/ 0 w 48"/>
                  <a:gd name="T5" fmla="*/ 83 h 768"/>
                  <a:gd name="T6" fmla="*/ 48 w 48"/>
                  <a:gd name="T7" fmla="*/ 125 h 768"/>
                  <a:gd name="T8" fmla="*/ 0 w 48"/>
                  <a:gd name="T9" fmla="*/ 166 h 768"/>
                  <a:gd name="T10" fmla="*/ 48 w 48"/>
                  <a:gd name="T11" fmla="*/ 207 h 768"/>
                  <a:gd name="T12" fmla="*/ 0 w 48"/>
                  <a:gd name="T13" fmla="*/ 248 h 768"/>
                  <a:gd name="T14" fmla="*/ 48 w 48"/>
                  <a:gd name="T15" fmla="*/ 291 h 768"/>
                  <a:gd name="T16" fmla="*/ 0 w 48"/>
                  <a:gd name="T17" fmla="*/ 331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768"/>
                  <a:gd name="T29" fmla="*/ 48 w 48"/>
                  <a:gd name="T30" fmla="*/ 768 h 7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768">
                    <a:moveTo>
                      <a:pt x="0" y="0"/>
                    </a:moveTo>
                    <a:cubicBezTo>
                      <a:pt x="24" y="32"/>
                      <a:pt x="48" y="64"/>
                      <a:pt x="48" y="96"/>
                    </a:cubicBezTo>
                    <a:cubicBezTo>
                      <a:pt x="48" y="128"/>
                      <a:pt x="0" y="160"/>
                      <a:pt x="0" y="192"/>
                    </a:cubicBezTo>
                    <a:cubicBezTo>
                      <a:pt x="0" y="224"/>
                      <a:pt x="48" y="256"/>
                      <a:pt x="48" y="288"/>
                    </a:cubicBezTo>
                    <a:cubicBezTo>
                      <a:pt x="48" y="320"/>
                      <a:pt x="0" y="352"/>
                      <a:pt x="0" y="384"/>
                    </a:cubicBezTo>
                    <a:cubicBezTo>
                      <a:pt x="0" y="416"/>
                      <a:pt x="48" y="448"/>
                      <a:pt x="48" y="480"/>
                    </a:cubicBezTo>
                    <a:cubicBezTo>
                      <a:pt x="48" y="512"/>
                      <a:pt x="0" y="544"/>
                      <a:pt x="0" y="576"/>
                    </a:cubicBezTo>
                    <a:cubicBezTo>
                      <a:pt x="0" y="608"/>
                      <a:pt x="48" y="640"/>
                      <a:pt x="48" y="672"/>
                    </a:cubicBezTo>
                    <a:cubicBezTo>
                      <a:pt x="48" y="704"/>
                      <a:pt x="8" y="752"/>
                      <a:pt x="0" y="768"/>
                    </a:cubicBezTo>
                  </a:path>
                </a:pathLst>
              </a:custGeom>
              <a:noFill/>
              <a:ln w="57150">
                <a:solidFill>
                  <a:srgbClr val="FF0000"/>
                </a:solidFill>
                <a:round/>
                <a:headEnd/>
                <a:tailEnd/>
              </a:ln>
            </p:spPr>
            <p:txBody>
              <a:bodyPr wrap="none" anchor="ctr"/>
              <a:lstStyle/>
              <a:p>
                <a:endParaRPr lang="zh-CN" altLang="en-US"/>
              </a:p>
            </p:txBody>
          </p:sp>
          <p:sp>
            <p:nvSpPr>
              <p:cNvPr id="93235" name="Line 62"/>
              <p:cNvSpPr>
                <a:spLocks noChangeShapeType="1"/>
              </p:cNvSpPr>
              <p:nvPr/>
            </p:nvSpPr>
            <p:spPr bwMode="auto">
              <a:xfrm>
                <a:off x="1068" y="786"/>
                <a:ext cx="0" cy="1008"/>
              </a:xfrm>
              <a:prstGeom prst="line">
                <a:avLst/>
              </a:prstGeom>
              <a:noFill/>
              <a:ln w="57150">
                <a:solidFill>
                  <a:srgbClr val="FF0000"/>
                </a:solidFill>
                <a:round/>
                <a:headEnd/>
                <a:tailEnd/>
              </a:ln>
            </p:spPr>
            <p:txBody>
              <a:bodyPr wrap="none" anchor="ctr"/>
              <a:lstStyle/>
              <a:p>
                <a:endParaRPr lang="zh-CN" altLang="en-US"/>
              </a:p>
            </p:txBody>
          </p:sp>
        </p:grpSp>
        <p:sp>
          <p:nvSpPr>
            <p:cNvPr id="93226" name="Text Box 82"/>
            <p:cNvSpPr txBox="1">
              <a:spLocks noChangeArrowheads="1"/>
            </p:cNvSpPr>
            <p:nvPr/>
          </p:nvSpPr>
          <p:spPr bwMode="auto">
            <a:xfrm>
              <a:off x="5193" y="1502"/>
              <a:ext cx="567" cy="288"/>
            </a:xfrm>
            <a:prstGeom prst="rect">
              <a:avLst/>
            </a:prstGeom>
            <a:noFill/>
            <a:ln w="9525">
              <a:noFill/>
              <a:miter lim="800000"/>
              <a:headEnd/>
              <a:tailEnd/>
            </a:ln>
          </p:spPr>
          <p:txBody>
            <a:bodyPr>
              <a:spAutoFit/>
            </a:bodyPr>
            <a:lstStyle/>
            <a:p>
              <a:pPr>
                <a:spcBef>
                  <a:spcPct val="50000"/>
                </a:spcBef>
              </a:pPr>
              <a:r>
                <a:rPr lang="en-US" altLang="zh-CN" b="1" i="1"/>
                <a:t>R</a:t>
              </a:r>
              <a:r>
                <a:rPr lang="en-US" altLang="zh-CN" b="1" baseline="-25000"/>
                <a:t>L</a:t>
              </a:r>
            </a:p>
          </p:txBody>
        </p:sp>
        <p:sp>
          <p:nvSpPr>
            <p:cNvPr id="93227" name="Rectangle 83"/>
            <p:cNvSpPr>
              <a:spLocks noChangeArrowheads="1"/>
            </p:cNvSpPr>
            <p:nvPr/>
          </p:nvSpPr>
          <p:spPr bwMode="auto">
            <a:xfrm>
              <a:off x="226" y="1351"/>
              <a:ext cx="116" cy="212"/>
            </a:xfrm>
            <a:prstGeom prst="rect">
              <a:avLst/>
            </a:prstGeom>
            <a:noFill/>
            <a:ln w="9525">
              <a:noFill/>
              <a:miter lim="800000"/>
              <a:headEnd/>
              <a:tailEnd/>
            </a:ln>
          </p:spPr>
          <p:txBody>
            <a:bodyPr wrap="none">
              <a:spAutoFit/>
            </a:bodyPr>
            <a:lstStyle/>
            <a:p>
              <a:endParaRPr lang="zh-CN" altLang="zh-CN" b="1" baseline="-25000"/>
            </a:p>
          </p:txBody>
        </p:sp>
        <p:sp>
          <p:nvSpPr>
            <p:cNvPr id="93228" name="Line 84"/>
            <p:cNvSpPr>
              <a:spLocks noChangeShapeType="1"/>
            </p:cNvSpPr>
            <p:nvPr/>
          </p:nvSpPr>
          <p:spPr bwMode="auto">
            <a:xfrm>
              <a:off x="499" y="1207"/>
              <a:ext cx="0" cy="567"/>
            </a:xfrm>
            <a:prstGeom prst="line">
              <a:avLst/>
            </a:prstGeom>
            <a:noFill/>
            <a:ln w="31750">
              <a:solidFill>
                <a:schemeClr val="bg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4" name="Text Box 2"/>
          <p:cNvSpPr txBox="1">
            <a:spLocks noChangeArrowheads="1"/>
          </p:cNvSpPr>
          <p:nvPr/>
        </p:nvSpPr>
        <p:spPr bwMode="auto">
          <a:xfrm>
            <a:off x="279400" y="25400"/>
            <a:ext cx="3816350" cy="523875"/>
          </a:xfrm>
          <a:prstGeom prst="rect">
            <a:avLst/>
          </a:prstGeom>
          <a:noFill/>
          <a:ln w="9525">
            <a:noFill/>
            <a:miter lim="800000"/>
            <a:headEnd/>
            <a:tailEnd/>
          </a:ln>
        </p:spPr>
        <p:txBody>
          <a:bodyPr>
            <a:spAutoFit/>
          </a:bodyPr>
          <a:lstStyle/>
          <a:p>
            <a:pPr>
              <a:spcBef>
                <a:spcPct val="50000"/>
              </a:spcBef>
            </a:pPr>
            <a:r>
              <a:rPr lang="zh-CN" altLang="en-US" sz="2800" b="1">
                <a:solidFill>
                  <a:srgbClr val="FF0000"/>
                </a:solidFill>
                <a:ea typeface="楷体_GB2312" pitchFamily="49" charset="-122"/>
              </a:rPr>
              <a:t>稳压管的稳压作用</a:t>
            </a:r>
          </a:p>
        </p:txBody>
      </p:sp>
      <p:sp>
        <p:nvSpPr>
          <p:cNvPr id="45075" name="Text Box 4"/>
          <p:cNvSpPr txBox="1">
            <a:spLocks noChangeArrowheads="1"/>
          </p:cNvSpPr>
          <p:nvPr/>
        </p:nvSpPr>
        <p:spPr bwMode="auto">
          <a:xfrm>
            <a:off x="112713" y="2033588"/>
            <a:ext cx="1143000"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45076" name="Text Box 5"/>
          <p:cNvSpPr txBox="1">
            <a:spLocks noChangeArrowheads="1"/>
          </p:cNvSpPr>
          <p:nvPr/>
        </p:nvSpPr>
        <p:spPr bwMode="auto">
          <a:xfrm>
            <a:off x="112713" y="2033588"/>
            <a:ext cx="1143000" cy="457200"/>
          </a:xfrm>
          <a:prstGeom prst="rect">
            <a:avLst/>
          </a:prstGeom>
          <a:noFill/>
          <a:ln w="9525">
            <a:noFill/>
            <a:miter lim="800000"/>
            <a:headEnd/>
            <a:tailEnd/>
          </a:ln>
        </p:spPr>
        <p:txBody>
          <a:bodyPr>
            <a:spAutoFit/>
          </a:bodyPr>
          <a:lstStyle/>
          <a:p>
            <a:pPr>
              <a:spcBef>
                <a:spcPct val="50000"/>
              </a:spcBef>
            </a:pPr>
            <a:endParaRPr lang="zh-CN" altLang="zh-CN"/>
          </a:p>
        </p:txBody>
      </p:sp>
      <p:grpSp>
        <p:nvGrpSpPr>
          <p:cNvPr id="2" name="Group 38"/>
          <p:cNvGrpSpPr>
            <a:grpSpLocks/>
          </p:cNvGrpSpPr>
          <p:nvPr/>
        </p:nvGrpSpPr>
        <p:grpSpPr bwMode="auto">
          <a:xfrm>
            <a:off x="6069013" y="293688"/>
            <a:ext cx="2663825" cy="2144712"/>
            <a:chOff x="4014" y="582"/>
            <a:chExt cx="1678" cy="1351"/>
          </a:xfrm>
        </p:grpSpPr>
        <p:grpSp>
          <p:nvGrpSpPr>
            <p:cNvPr id="3" name="Group 39"/>
            <p:cNvGrpSpPr>
              <a:grpSpLocks/>
            </p:cNvGrpSpPr>
            <p:nvPr/>
          </p:nvGrpSpPr>
          <p:grpSpPr bwMode="auto">
            <a:xfrm>
              <a:off x="4014" y="671"/>
              <a:ext cx="1610" cy="1228"/>
              <a:chOff x="1512" y="1457"/>
              <a:chExt cx="2580" cy="2563"/>
            </a:xfrm>
          </p:grpSpPr>
          <p:sp>
            <p:nvSpPr>
              <p:cNvPr id="45162" name="Line 40"/>
              <p:cNvSpPr>
                <a:spLocks noChangeShapeType="1"/>
              </p:cNvSpPr>
              <p:nvPr/>
            </p:nvSpPr>
            <p:spPr bwMode="auto">
              <a:xfrm>
                <a:off x="2916" y="1457"/>
                <a:ext cx="0" cy="2563"/>
              </a:xfrm>
              <a:prstGeom prst="line">
                <a:avLst/>
              </a:prstGeom>
              <a:noFill/>
              <a:ln w="25400">
                <a:solidFill>
                  <a:schemeClr val="tx1"/>
                </a:solidFill>
                <a:round/>
                <a:headEnd type="triangle" w="med" len="med"/>
                <a:tailEnd/>
              </a:ln>
            </p:spPr>
            <p:txBody>
              <a:bodyPr lIns="90000" tIns="46800" rIns="90000" bIns="46800" anchor="ctr">
                <a:spAutoFit/>
              </a:bodyPr>
              <a:lstStyle/>
              <a:p>
                <a:endParaRPr lang="zh-CN" altLang="en-US"/>
              </a:p>
            </p:txBody>
          </p:sp>
          <p:sp>
            <p:nvSpPr>
              <p:cNvPr id="45163" name="Line 41"/>
              <p:cNvSpPr>
                <a:spLocks noChangeShapeType="1"/>
              </p:cNvSpPr>
              <p:nvPr/>
            </p:nvSpPr>
            <p:spPr bwMode="auto">
              <a:xfrm>
                <a:off x="1512" y="2724"/>
                <a:ext cx="2580" cy="12"/>
              </a:xfrm>
              <a:prstGeom prst="line">
                <a:avLst/>
              </a:prstGeom>
              <a:noFill/>
              <a:ln w="25400">
                <a:solidFill>
                  <a:schemeClr val="tx1"/>
                </a:solidFill>
                <a:round/>
                <a:headEnd type="none" w="sm" len="sm"/>
                <a:tailEnd type="triangle" w="med" len="med"/>
              </a:ln>
            </p:spPr>
            <p:txBody>
              <a:bodyPr lIns="90000" tIns="46800" rIns="90000" bIns="46800" anchor="ctr">
                <a:spAutoFit/>
              </a:bodyPr>
              <a:lstStyle/>
              <a:p>
                <a:endParaRPr lang="zh-CN" altLang="en-US"/>
              </a:p>
            </p:txBody>
          </p:sp>
        </p:grpSp>
        <p:sp>
          <p:nvSpPr>
            <p:cNvPr id="45156" name="Freeform 42"/>
            <p:cNvSpPr>
              <a:spLocks/>
            </p:cNvSpPr>
            <p:nvPr/>
          </p:nvSpPr>
          <p:spPr bwMode="auto">
            <a:xfrm>
              <a:off x="4890" y="668"/>
              <a:ext cx="360" cy="617"/>
            </a:xfrm>
            <a:custGeom>
              <a:avLst/>
              <a:gdLst>
                <a:gd name="T0" fmla="*/ 0 w 576"/>
                <a:gd name="T1" fmla="*/ 0 h 1288"/>
                <a:gd name="T2" fmla="*/ 1 w 576"/>
                <a:gd name="T3" fmla="*/ 0 h 1288"/>
                <a:gd name="T4" fmla="*/ 1 w 576"/>
                <a:gd name="T5" fmla="*/ 0 h 1288"/>
                <a:gd name="T6" fmla="*/ 1 w 576"/>
                <a:gd name="T7" fmla="*/ 0 h 1288"/>
                <a:gd name="T8" fmla="*/ 1 w 576"/>
                <a:gd name="T9" fmla="*/ 0 h 1288"/>
                <a:gd name="T10" fmla="*/ 1 w 576"/>
                <a:gd name="T11" fmla="*/ 0 h 1288"/>
                <a:gd name="T12" fmla="*/ 0 60000 65536"/>
                <a:gd name="T13" fmla="*/ 0 60000 65536"/>
                <a:gd name="T14" fmla="*/ 0 60000 65536"/>
                <a:gd name="T15" fmla="*/ 0 60000 65536"/>
                <a:gd name="T16" fmla="*/ 0 60000 65536"/>
                <a:gd name="T17" fmla="*/ 0 60000 65536"/>
                <a:gd name="T18" fmla="*/ 0 w 576"/>
                <a:gd name="T19" fmla="*/ 0 h 1288"/>
                <a:gd name="T20" fmla="*/ 576 w 576"/>
                <a:gd name="T21" fmla="*/ 1288 h 1288"/>
              </a:gdLst>
              <a:ahLst/>
              <a:cxnLst>
                <a:cxn ang="T12">
                  <a:pos x="T0" y="T1"/>
                </a:cxn>
                <a:cxn ang="T13">
                  <a:pos x="T2" y="T3"/>
                </a:cxn>
                <a:cxn ang="T14">
                  <a:pos x="T4" y="T5"/>
                </a:cxn>
                <a:cxn ang="T15">
                  <a:pos x="T6" y="T7"/>
                </a:cxn>
                <a:cxn ang="T16">
                  <a:pos x="T8" y="T9"/>
                </a:cxn>
                <a:cxn ang="T17">
                  <a:pos x="T10" y="T11"/>
                </a:cxn>
              </a:cxnLst>
              <a:rect l="T18" t="T19" r="T20" b="T21"/>
              <a:pathLst>
                <a:path w="576" h="1288">
                  <a:moveTo>
                    <a:pt x="0" y="1284"/>
                  </a:moveTo>
                  <a:cubicBezTo>
                    <a:pt x="48" y="1282"/>
                    <a:pt x="226" y="1288"/>
                    <a:pt x="288" y="1284"/>
                  </a:cubicBezTo>
                  <a:cubicBezTo>
                    <a:pt x="350" y="1280"/>
                    <a:pt x="350" y="1280"/>
                    <a:pt x="372" y="1260"/>
                  </a:cubicBezTo>
                  <a:cubicBezTo>
                    <a:pt x="394" y="1240"/>
                    <a:pt x="400" y="1236"/>
                    <a:pt x="420" y="1164"/>
                  </a:cubicBezTo>
                  <a:cubicBezTo>
                    <a:pt x="440" y="1092"/>
                    <a:pt x="466" y="1022"/>
                    <a:pt x="492" y="828"/>
                  </a:cubicBezTo>
                  <a:cubicBezTo>
                    <a:pt x="518" y="634"/>
                    <a:pt x="562" y="138"/>
                    <a:pt x="576" y="0"/>
                  </a:cubicBezTo>
                </a:path>
              </a:pathLst>
            </a:custGeom>
            <a:noFill/>
            <a:ln w="38100">
              <a:solidFill>
                <a:schemeClr val="tx1"/>
              </a:solidFill>
              <a:round/>
              <a:headEnd type="none" w="sm" len="sm"/>
              <a:tailEnd type="none" w="med" len="lg"/>
            </a:ln>
          </p:spPr>
          <p:txBody>
            <a:bodyPr wrap="none" lIns="90000" tIns="46800" rIns="90000" bIns="46800" anchor="ctr">
              <a:spAutoFit/>
            </a:bodyPr>
            <a:lstStyle/>
            <a:p>
              <a:endParaRPr lang="zh-CN" altLang="en-US"/>
            </a:p>
          </p:txBody>
        </p:sp>
        <p:sp>
          <p:nvSpPr>
            <p:cNvPr id="45157" name="Freeform 43"/>
            <p:cNvSpPr>
              <a:spLocks/>
            </p:cNvSpPr>
            <p:nvPr/>
          </p:nvSpPr>
          <p:spPr bwMode="auto">
            <a:xfrm>
              <a:off x="4246" y="1277"/>
              <a:ext cx="644" cy="656"/>
            </a:xfrm>
            <a:custGeom>
              <a:avLst/>
              <a:gdLst>
                <a:gd name="T0" fmla="*/ 1 w 1032"/>
                <a:gd name="T1" fmla="*/ 0 h 1466"/>
                <a:gd name="T2" fmla="*/ 1 w 1032"/>
                <a:gd name="T3" fmla="*/ 0 h 1466"/>
                <a:gd name="T4" fmla="*/ 1 w 1032"/>
                <a:gd name="T5" fmla="*/ 0 h 1466"/>
                <a:gd name="T6" fmla="*/ 1 w 1032"/>
                <a:gd name="T7" fmla="*/ 0 h 1466"/>
                <a:gd name="T8" fmla="*/ 1 w 1032"/>
                <a:gd name="T9" fmla="*/ 0 h 1466"/>
                <a:gd name="T10" fmla="*/ 1 w 1032"/>
                <a:gd name="T11" fmla="*/ 0 h 1466"/>
                <a:gd name="T12" fmla="*/ 0 w 1032"/>
                <a:gd name="T13" fmla="*/ 0 h 1466"/>
                <a:gd name="T14" fmla="*/ 0 60000 65536"/>
                <a:gd name="T15" fmla="*/ 0 60000 65536"/>
                <a:gd name="T16" fmla="*/ 0 60000 65536"/>
                <a:gd name="T17" fmla="*/ 0 60000 65536"/>
                <a:gd name="T18" fmla="*/ 0 60000 65536"/>
                <a:gd name="T19" fmla="*/ 0 60000 65536"/>
                <a:gd name="T20" fmla="*/ 0 60000 65536"/>
                <a:gd name="T21" fmla="*/ 0 w 1032"/>
                <a:gd name="T22" fmla="*/ 0 h 1466"/>
                <a:gd name="T23" fmla="*/ 1032 w 1032"/>
                <a:gd name="T24" fmla="*/ 1466 h 14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2" h="1466">
                  <a:moveTo>
                    <a:pt x="1032" y="2"/>
                  </a:moveTo>
                  <a:cubicBezTo>
                    <a:pt x="943" y="7"/>
                    <a:pt x="854" y="12"/>
                    <a:pt x="720" y="14"/>
                  </a:cubicBezTo>
                  <a:cubicBezTo>
                    <a:pt x="586" y="16"/>
                    <a:pt x="332" y="0"/>
                    <a:pt x="228" y="14"/>
                  </a:cubicBezTo>
                  <a:cubicBezTo>
                    <a:pt x="124" y="28"/>
                    <a:pt x="124" y="20"/>
                    <a:pt x="96" y="98"/>
                  </a:cubicBezTo>
                  <a:cubicBezTo>
                    <a:pt x="68" y="176"/>
                    <a:pt x="74" y="288"/>
                    <a:pt x="60" y="482"/>
                  </a:cubicBezTo>
                  <a:cubicBezTo>
                    <a:pt x="46" y="676"/>
                    <a:pt x="22" y="1098"/>
                    <a:pt x="12" y="1262"/>
                  </a:cubicBezTo>
                  <a:cubicBezTo>
                    <a:pt x="2" y="1426"/>
                    <a:pt x="2" y="1432"/>
                    <a:pt x="0" y="1466"/>
                  </a:cubicBezTo>
                </a:path>
              </a:pathLst>
            </a:cu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sp>
          <p:nvSpPr>
            <p:cNvPr id="45158" name="Text Box 44"/>
            <p:cNvSpPr txBox="1">
              <a:spLocks noChangeArrowheads="1"/>
            </p:cNvSpPr>
            <p:nvPr/>
          </p:nvSpPr>
          <p:spPr bwMode="auto">
            <a:xfrm>
              <a:off x="4905" y="582"/>
              <a:ext cx="198" cy="288"/>
            </a:xfrm>
            <a:prstGeom prst="rect">
              <a:avLst/>
            </a:prstGeom>
            <a:noFill/>
            <a:ln w="25400">
              <a:noFill/>
              <a:miter lim="800000"/>
              <a:headEnd type="none" w="sm" len="sm"/>
              <a:tailEnd type="none" w="med" len="lg"/>
            </a:ln>
          </p:spPr>
          <p:txBody>
            <a:bodyPr lIns="90000" tIns="46800" rIns="90000" bIns="46800">
              <a:spAutoFit/>
            </a:bodyPr>
            <a:lstStyle/>
            <a:p>
              <a:pPr>
                <a:spcBef>
                  <a:spcPct val="50000"/>
                </a:spcBef>
              </a:pPr>
              <a:r>
                <a:rPr lang="en-US" altLang="zh-CN" b="1" i="1">
                  <a:ea typeface="楷体_GB2312" pitchFamily="49" charset="-122"/>
                </a:rPr>
                <a:t>I</a:t>
              </a:r>
            </a:p>
          </p:txBody>
        </p:sp>
        <p:sp>
          <p:nvSpPr>
            <p:cNvPr id="45159" name="Line 45"/>
            <p:cNvSpPr>
              <a:spLocks noChangeShapeType="1"/>
            </p:cNvSpPr>
            <p:nvPr/>
          </p:nvSpPr>
          <p:spPr bwMode="auto">
            <a:xfrm>
              <a:off x="4269" y="1278"/>
              <a:ext cx="0" cy="655"/>
            </a:xfrm>
            <a:prstGeom prst="line">
              <a:avLst/>
            </a:prstGeom>
            <a:noFill/>
            <a:ln w="28575">
              <a:solidFill>
                <a:schemeClr val="accent2"/>
              </a:solidFill>
              <a:round/>
              <a:headEnd type="none" w="sm" len="sm"/>
              <a:tailEnd type="none" w="med" len="lg"/>
            </a:ln>
          </p:spPr>
          <p:txBody>
            <a:bodyPr wrap="none" lIns="90000" tIns="46800" rIns="90000" bIns="46800" anchor="ctr">
              <a:spAutoFit/>
            </a:bodyPr>
            <a:lstStyle/>
            <a:p>
              <a:endParaRPr lang="zh-CN" altLang="en-US"/>
            </a:p>
          </p:txBody>
        </p:sp>
        <p:sp>
          <p:nvSpPr>
            <p:cNvPr id="45160" name="Line 46"/>
            <p:cNvSpPr>
              <a:spLocks noChangeShapeType="1"/>
            </p:cNvSpPr>
            <p:nvPr/>
          </p:nvSpPr>
          <p:spPr bwMode="auto">
            <a:xfrm>
              <a:off x="4246" y="1600"/>
              <a:ext cx="644" cy="0"/>
            </a:xfrm>
            <a:prstGeom prst="line">
              <a:avLst/>
            </a:prstGeom>
            <a:noFill/>
            <a:ln w="28575">
              <a:solidFill>
                <a:schemeClr val="accent2"/>
              </a:solidFill>
              <a:round/>
              <a:headEnd type="none" w="sm" len="sm"/>
              <a:tailEnd type="none" w="med" len="lg"/>
            </a:ln>
          </p:spPr>
          <p:txBody>
            <a:bodyPr wrap="none" lIns="90000" tIns="46800" rIns="90000" bIns="46800" anchor="ctr">
              <a:spAutoFit/>
            </a:bodyPr>
            <a:lstStyle/>
            <a:p>
              <a:endParaRPr lang="zh-CN" altLang="en-US"/>
            </a:p>
          </p:txBody>
        </p:sp>
        <p:sp>
          <p:nvSpPr>
            <p:cNvPr id="45161" name="Text Box 47"/>
            <p:cNvSpPr txBox="1">
              <a:spLocks noChangeArrowheads="1"/>
            </p:cNvSpPr>
            <p:nvPr/>
          </p:nvSpPr>
          <p:spPr bwMode="auto">
            <a:xfrm>
              <a:off x="5420" y="1298"/>
              <a:ext cx="272" cy="234"/>
            </a:xfrm>
            <a:prstGeom prst="rect">
              <a:avLst/>
            </a:prstGeom>
            <a:noFill/>
            <a:ln w="25400">
              <a:noFill/>
              <a:miter lim="800000"/>
              <a:headEnd type="none" w="sm" len="sm"/>
              <a:tailEnd type="none" w="med" len="lg"/>
            </a:ln>
          </p:spPr>
          <p:txBody>
            <a:bodyPr lIns="90000" tIns="46800" rIns="90000" bIns="46800">
              <a:spAutoFit/>
            </a:bodyPr>
            <a:lstStyle/>
            <a:p>
              <a:pPr>
                <a:spcBef>
                  <a:spcPct val="50000"/>
                </a:spcBef>
              </a:pPr>
              <a:r>
                <a:rPr lang="en-US" altLang="zh-CN" b="1" i="1" dirty="0" smtClean="0">
                  <a:ea typeface="楷体_GB2312" pitchFamily="49" charset="-122"/>
                </a:rPr>
                <a:t>V</a:t>
              </a:r>
              <a:endParaRPr lang="en-US" altLang="zh-CN" b="1" i="1" dirty="0">
                <a:ea typeface="楷体_GB2312" pitchFamily="49" charset="-122"/>
              </a:endParaRPr>
            </a:p>
          </p:txBody>
        </p:sp>
      </p:grpSp>
      <p:grpSp>
        <p:nvGrpSpPr>
          <p:cNvPr id="4" name="Group 48"/>
          <p:cNvGrpSpPr>
            <a:grpSpLocks/>
          </p:cNvGrpSpPr>
          <p:nvPr/>
        </p:nvGrpSpPr>
        <p:grpSpPr bwMode="auto">
          <a:xfrm>
            <a:off x="468313" y="2514598"/>
            <a:ext cx="8021638" cy="755649"/>
            <a:chOff x="570" y="2504"/>
            <a:chExt cx="5053" cy="476"/>
          </a:xfrm>
        </p:grpSpPr>
        <p:graphicFrame>
          <p:nvGraphicFramePr>
            <p:cNvPr id="45071" name="Object 49"/>
            <p:cNvGraphicFramePr>
              <a:graphicFrameLocks noChangeAspect="1"/>
            </p:cNvGraphicFramePr>
            <p:nvPr/>
          </p:nvGraphicFramePr>
          <p:xfrm>
            <a:off x="570" y="2504"/>
            <a:ext cx="1025" cy="472"/>
          </p:xfrm>
          <a:graphic>
            <a:graphicData uri="http://schemas.openxmlformats.org/presentationml/2006/ole">
              <p:oleObj spid="_x0000_s375810" name="Equation" r:id="rId6" imgW="545760" imgH="241200" progId="Equation.DSMT4">
                <p:embed/>
              </p:oleObj>
            </a:graphicData>
          </a:graphic>
        </p:graphicFrame>
        <p:graphicFrame>
          <p:nvGraphicFramePr>
            <p:cNvPr id="45072" name="Object 50"/>
            <p:cNvGraphicFramePr>
              <a:graphicFrameLocks noChangeAspect="1"/>
            </p:cNvGraphicFramePr>
            <p:nvPr/>
          </p:nvGraphicFramePr>
          <p:xfrm>
            <a:off x="2045" y="2507"/>
            <a:ext cx="1461" cy="473"/>
          </p:xfrm>
          <a:graphic>
            <a:graphicData uri="http://schemas.openxmlformats.org/presentationml/2006/ole">
              <p:oleObj spid="_x0000_s375811" name="Equation" r:id="rId7" imgW="774364" imgH="241195" progId="Equation.DSMT4">
                <p:embed/>
              </p:oleObj>
            </a:graphicData>
          </a:graphic>
        </p:graphicFrame>
        <p:graphicFrame>
          <p:nvGraphicFramePr>
            <p:cNvPr id="45073" name="Object 51"/>
            <p:cNvGraphicFramePr>
              <a:graphicFrameLocks noChangeAspect="1"/>
            </p:cNvGraphicFramePr>
            <p:nvPr/>
          </p:nvGraphicFramePr>
          <p:xfrm>
            <a:off x="3998" y="2504"/>
            <a:ext cx="1625" cy="472"/>
          </p:xfrm>
          <a:graphic>
            <a:graphicData uri="http://schemas.openxmlformats.org/presentationml/2006/ole">
              <p:oleObj spid="_x0000_s375812" name="Equation" r:id="rId8" imgW="863280" imgH="241200" progId="Equation.DSMT4">
                <p:embed/>
              </p:oleObj>
            </a:graphicData>
          </a:graphic>
        </p:graphicFrame>
      </p:grpSp>
      <p:sp>
        <p:nvSpPr>
          <p:cNvPr id="53" name="Text Box 12"/>
          <p:cNvSpPr txBox="1">
            <a:spLocks noChangeArrowheads="1"/>
          </p:cNvSpPr>
          <p:nvPr/>
        </p:nvSpPr>
        <p:spPr bwMode="auto">
          <a:xfrm>
            <a:off x="6126163" y="5413375"/>
            <a:ext cx="2851150" cy="461963"/>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ea typeface="仿宋_GB2312" pitchFamily="49" charset="-122"/>
              </a:rPr>
              <a:t>电阻</a:t>
            </a:r>
            <a:r>
              <a:rPr lang="en-US" altLang="zh-CN" sz="2400" b="1">
                <a:solidFill>
                  <a:srgbClr val="FF0000"/>
                </a:solidFill>
                <a:ea typeface="仿宋_GB2312" pitchFamily="49" charset="-122"/>
              </a:rPr>
              <a:t>R</a:t>
            </a:r>
            <a:r>
              <a:rPr lang="zh-CN" altLang="en-US" sz="2400" b="1">
                <a:solidFill>
                  <a:srgbClr val="FF0000"/>
                </a:solidFill>
                <a:ea typeface="仿宋_GB2312" pitchFamily="49" charset="-122"/>
              </a:rPr>
              <a:t>的作用：</a:t>
            </a:r>
          </a:p>
        </p:txBody>
      </p:sp>
      <p:sp>
        <p:nvSpPr>
          <p:cNvPr id="55" name="Text Box 12"/>
          <p:cNvSpPr txBox="1">
            <a:spLocks noChangeArrowheads="1"/>
          </p:cNvSpPr>
          <p:nvPr/>
        </p:nvSpPr>
        <p:spPr bwMode="auto">
          <a:xfrm>
            <a:off x="6108700" y="5969000"/>
            <a:ext cx="3186113" cy="461963"/>
          </a:xfrm>
          <a:prstGeom prst="rect">
            <a:avLst/>
          </a:prstGeom>
          <a:noFill/>
          <a:ln w="9525">
            <a:noFill/>
            <a:miter lim="800000"/>
            <a:headEnd/>
            <a:tailEnd/>
          </a:ln>
        </p:spPr>
        <p:txBody>
          <a:bodyPr>
            <a:spAutoFit/>
          </a:bodyPr>
          <a:lstStyle/>
          <a:p>
            <a:pPr>
              <a:spcBef>
                <a:spcPct val="50000"/>
              </a:spcBef>
            </a:pPr>
            <a:r>
              <a:rPr lang="zh-CN" altLang="en-US" sz="2400" b="1">
                <a:solidFill>
                  <a:srgbClr val="000050"/>
                </a:solidFill>
                <a:ea typeface="仿宋_GB2312" pitchFamily="49" charset="-122"/>
              </a:rPr>
              <a:t>起调节电压作用。</a:t>
            </a:r>
          </a:p>
        </p:txBody>
      </p:sp>
      <p:sp>
        <p:nvSpPr>
          <p:cNvPr id="50" name="Text Box 12"/>
          <p:cNvSpPr txBox="1">
            <a:spLocks noChangeArrowheads="1"/>
          </p:cNvSpPr>
          <p:nvPr/>
        </p:nvSpPr>
        <p:spPr bwMode="auto">
          <a:xfrm>
            <a:off x="6199188" y="4262438"/>
            <a:ext cx="2628900" cy="461962"/>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ea typeface="仿宋_GB2312" pitchFamily="49" charset="-122"/>
              </a:rPr>
              <a:t>稳压管的作用：</a:t>
            </a:r>
          </a:p>
        </p:txBody>
      </p:sp>
      <p:sp>
        <p:nvSpPr>
          <p:cNvPr id="51" name="Text Box 12"/>
          <p:cNvSpPr txBox="1">
            <a:spLocks noChangeArrowheads="1"/>
          </p:cNvSpPr>
          <p:nvPr/>
        </p:nvSpPr>
        <p:spPr bwMode="auto">
          <a:xfrm>
            <a:off x="6070600" y="4857750"/>
            <a:ext cx="3073400" cy="461963"/>
          </a:xfrm>
          <a:prstGeom prst="rect">
            <a:avLst/>
          </a:prstGeom>
          <a:noFill/>
          <a:ln w="9525">
            <a:noFill/>
            <a:miter lim="800000"/>
            <a:headEnd/>
            <a:tailEnd/>
          </a:ln>
        </p:spPr>
        <p:txBody>
          <a:bodyPr>
            <a:spAutoFit/>
          </a:bodyPr>
          <a:lstStyle/>
          <a:p>
            <a:pPr>
              <a:spcBef>
                <a:spcPct val="50000"/>
              </a:spcBef>
            </a:pPr>
            <a:r>
              <a:rPr lang="zh-CN" altLang="en-US" sz="2400" b="1">
                <a:solidFill>
                  <a:srgbClr val="000050"/>
                </a:solidFill>
                <a:ea typeface="仿宋_GB2312" pitchFamily="49" charset="-122"/>
              </a:rPr>
              <a:t>起调节电流的作用</a:t>
            </a:r>
          </a:p>
        </p:txBody>
      </p:sp>
      <p:grpSp>
        <p:nvGrpSpPr>
          <p:cNvPr id="5" name="Group 6"/>
          <p:cNvGrpSpPr>
            <a:grpSpLocks/>
          </p:cNvGrpSpPr>
          <p:nvPr/>
        </p:nvGrpSpPr>
        <p:grpSpPr bwMode="auto">
          <a:xfrm>
            <a:off x="196850" y="549275"/>
            <a:ext cx="5689600" cy="1982788"/>
            <a:chOff x="158" y="866"/>
            <a:chExt cx="3584" cy="1249"/>
          </a:xfrm>
        </p:grpSpPr>
        <p:sp>
          <p:nvSpPr>
            <p:cNvPr id="45124" name="Text Box 7"/>
            <p:cNvSpPr txBox="1">
              <a:spLocks noChangeArrowheads="1"/>
            </p:cNvSpPr>
            <p:nvPr/>
          </p:nvSpPr>
          <p:spPr bwMode="auto">
            <a:xfrm>
              <a:off x="2880" y="1320"/>
              <a:ext cx="336" cy="288"/>
            </a:xfrm>
            <a:prstGeom prst="rect">
              <a:avLst/>
            </a:prstGeom>
            <a:noFill/>
            <a:ln w="9525">
              <a:noFill/>
              <a:miter lim="800000"/>
              <a:headEnd/>
              <a:tailEnd/>
            </a:ln>
          </p:spPr>
          <p:txBody>
            <a:bodyPr>
              <a:spAutoFit/>
            </a:bodyPr>
            <a:lstStyle/>
            <a:p>
              <a:pPr>
                <a:spcBef>
                  <a:spcPct val="50000"/>
                </a:spcBef>
              </a:pPr>
              <a:r>
                <a:rPr lang="en-US" altLang="zh-CN" i="1"/>
                <a:t>R</a:t>
              </a:r>
              <a:r>
                <a:rPr lang="en-US" altLang="zh-CN" baseline="-25000"/>
                <a:t>L</a:t>
              </a:r>
            </a:p>
          </p:txBody>
        </p:sp>
        <p:sp>
          <p:nvSpPr>
            <p:cNvPr id="45125" name="Text Box 8"/>
            <p:cNvSpPr txBox="1">
              <a:spLocks noChangeArrowheads="1"/>
            </p:cNvSpPr>
            <p:nvPr/>
          </p:nvSpPr>
          <p:spPr bwMode="auto">
            <a:xfrm>
              <a:off x="2064" y="915"/>
              <a:ext cx="384" cy="288"/>
            </a:xfrm>
            <a:prstGeom prst="rect">
              <a:avLst/>
            </a:prstGeom>
            <a:noFill/>
            <a:ln w="9525">
              <a:noFill/>
              <a:miter lim="800000"/>
              <a:headEnd/>
              <a:tailEnd/>
            </a:ln>
          </p:spPr>
          <p:txBody>
            <a:bodyPr>
              <a:spAutoFit/>
            </a:bodyPr>
            <a:lstStyle/>
            <a:p>
              <a:pPr>
                <a:spcBef>
                  <a:spcPct val="50000"/>
                </a:spcBef>
              </a:pPr>
              <a:r>
                <a:rPr lang="en-US" altLang="zh-CN" i="1"/>
                <a:t>R</a:t>
              </a:r>
            </a:p>
          </p:txBody>
        </p:sp>
        <p:grpSp>
          <p:nvGrpSpPr>
            <p:cNvPr id="6" name="Group 9"/>
            <p:cNvGrpSpPr>
              <a:grpSpLocks/>
            </p:cNvGrpSpPr>
            <p:nvPr/>
          </p:nvGrpSpPr>
          <p:grpSpPr bwMode="auto">
            <a:xfrm>
              <a:off x="816" y="1107"/>
              <a:ext cx="816" cy="1008"/>
              <a:chOff x="1920" y="2784"/>
              <a:chExt cx="816" cy="1008"/>
            </a:xfrm>
          </p:grpSpPr>
          <p:sp>
            <p:nvSpPr>
              <p:cNvPr id="45153" name="Rectangle 10"/>
              <p:cNvSpPr>
                <a:spLocks noChangeArrowheads="1"/>
              </p:cNvSpPr>
              <p:nvPr/>
            </p:nvSpPr>
            <p:spPr bwMode="auto">
              <a:xfrm>
                <a:off x="1920" y="2784"/>
                <a:ext cx="816" cy="100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5154" name="Text Box 11"/>
              <p:cNvSpPr txBox="1">
                <a:spLocks noChangeArrowheads="1"/>
              </p:cNvSpPr>
              <p:nvPr/>
            </p:nvSpPr>
            <p:spPr bwMode="auto">
              <a:xfrm>
                <a:off x="2064" y="2928"/>
                <a:ext cx="528" cy="748"/>
              </a:xfrm>
              <a:prstGeom prst="rect">
                <a:avLst/>
              </a:prstGeom>
              <a:noFill/>
              <a:ln w="9525">
                <a:noFill/>
                <a:miter lim="800000"/>
                <a:headEnd/>
                <a:tailEnd/>
              </a:ln>
            </p:spPr>
            <p:txBody>
              <a:bodyPr>
                <a:spAutoFit/>
              </a:bodyPr>
              <a:lstStyle/>
              <a:p>
                <a:pPr>
                  <a:spcBef>
                    <a:spcPct val="50000"/>
                  </a:spcBef>
                </a:pPr>
                <a:r>
                  <a:rPr lang="zh-CN" altLang="en-US" b="1"/>
                  <a:t>整流滤波电路</a:t>
                </a:r>
              </a:p>
            </p:txBody>
          </p:sp>
        </p:grpSp>
        <p:sp>
          <p:nvSpPr>
            <p:cNvPr id="45127" name="AutoShape 12"/>
            <p:cNvSpPr>
              <a:spLocks noChangeArrowheads="1"/>
            </p:cNvSpPr>
            <p:nvPr/>
          </p:nvSpPr>
          <p:spPr bwMode="auto">
            <a:xfrm rot="10816051" flipV="1">
              <a:off x="2446" y="1571"/>
              <a:ext cx="193" cy="184"/>
            </a:xfrm>
            <a:prstGeom prst="triangle">
              <a:avLst>
                <a:gd name="adj" fmla="val 50000"/>
              </a:avLst>
            </a:prstGeom>
            <a:noFill/>
            <a:ln w="38100">
              <a:solidFill>
                <a:schemeClr val="tx1"/>
              </a:solidFill>
              <a:miter lim="800000"/>
              <a:headEnd type="none" w="sm" len="sm"/>
              <a:tailEnd type="none" w="sm" len="sm"/>
            </a:ln>
          </p:spPr>
          <p:txBody>
            <a:bodyPr wrap="none" lIns="90000" tIns="46800" rIns="90000" bIns="46800" anchor="ctr">
              <a:spAutoFit/>
            </a:bodyPr>
            <a:lstStyle/>
            <a:p>
              <a:endParaRPr lang="zh-CN" altLang="en-US"/>
            </a:p>
          </p:txBody>
        </p:sp>
        <p:sp>
          <p:nvSpPr>
            <p:cNvPr id="45128" name="Line 13"/>
            <p:cNvSpPr>
              <a:spLocks noChangeShapeType="1"/>
            </p:cNvSpPr>
            <p:nvPr/>
          </p:nvSpPr>
          <p:spPr bwMode="auto">
            <a:xfrm rot="-10783949">
              <a:off x="2400" y="1538"/>
              <a:ext cx="288" cy="0"/>
            </a:xfrm>
            <a:prstGeom prst="line">
              <a:avLst/>
            </a:pr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45129" name="Line 14"/>
            <p:cNvSpPr>
              <a:spLocks noChangeShapeType="1"/>
            </p:cNvSpPr>
            <p:nvPr/>
          </p:nvSpPr>
          <p:spPr bwMode="auto">
            <a:xfrm rot="-10783949">
              <a:off x="2544" y="1249"/>
              <a:ext cx="0" cy="720"/>
            </a:xfrm>
            <a:prstGeom prst="line">
              <a:avLst/>
            </a:prstGeom>
            <a:noFill/>
            <a:ln w="38100">
              <a:solidFill>
                <a:schemeClr val="tx1"/>
              </a:solidFill>
              <a:round/>
              <a:headEnd type="oval" w="med" len="med"/>
              <a:tailEnd type="oval" w="med" len="med"/>
            </a:ln>
          </p:spPr>
          <p:txBody>
            <a:bodyPr wrap="none" lIns="90000" tIns="46800" rIns="90000" bIns="46800" anchor="ctr">
              <a:spAutoFit/>
            </a:bodyPr>
            <a:lstStyle/>
            <a:p>
              <a:endParaRPr lang="zh-CN" altLang="en-US"/>
            </a:p>
          </p:txBody>
        </p:sp>
        <p:sp>
          <p:nvSpPr>
            <p:cNvPr id="45130" name="Line 15"/>
            <p:cNvSpPr>
              <a:spLocks noChangeShapeType="1"/>
            </p:cNvSpPr>
            <p:nvPr/>
          </p:nvSpPr>
          <p:spPr bwMode="auto">
            <a:xfrm>
              <a:off x="1632" y="1971"/>
              <a:ext cx="1632" cy="0"/>
            </a:xfrm>
            <a:prstGeom prst="line">
              <a:avLst/>
            </a:prstGeom>
            <a:noFill/>
            <a:ln w="28575">
              <a:solidFill>
                <a:schemeClr val="tx1"/>
              </a:solidFill>
              <a:round/>
              <a:headEnd/>
              <a:tailEnd/>
            </a:ln>
          </p:spPr>
          <p:txBody>
            <a:bodyPr/>
            <a:lstStyle/>
            <a:p>
              <a:endParaRPr lang="zh-CN" altLang="en-US"/>
            </a:p>
          </p:txBody>
        </p:sp>
        <p:sp>
          <p:nvSpPr>
            <p:cNvPr id="45131" name="Rectangle 16"/>
            <p:cNvSpPr>
              <a:spLocks noChangeArrowheads="1"/>
            </p:cNvSpPr>
            <p:nvPr/>
          </p:nvSpPr>
          <p:spPr bwMode="auto">
            <a:xfrm>
              <a:off x="2064" y="1203"/>
              <a:ext cx="336" cy="144"/>
            </a:xfrm>
            <a:prstGeom prst="rect">
              <a:avLst/>
            </a:prstGeom>
            <a:solidFill>
              <a:schemeClr val="bg1"/>
            </a:solidFill>
            <a:ln w="28575">
              <a:solidFill>
                <a:schemeClr val="tx1"/>
              </a:solidFill>
              <a:miter lim="800000"/>
              <a:headEnd/>
              <a:tailEnd/>
            </a:ln>
          </p:spPr>
          <p:txBody>
            <a:bodyPr wrap="none" anchor="ctr"/>
            <a:lstStyle/>
            <a:p>
              <a:endParaRPr lang="zh-CN" altLang="en-US"/>
            </a:p>
          </p:txBody>
        </p:sp>
        <p:sp>
          <p:nvSpPr>
            <p:cNvPr id="45132" name="Rectangle 17"/>
            <p:cNvSpPr>
              <a:spLocks noChangeArrowheads="1"/>
            </p:cNvSpPr>
            <p:nvPr/>
          </p:nvSpPr>
          <p:spPr bwMode="auto">
            <a:xfrm rot="-5466912">
              <a:off x="3072" y="1539"/>
              <a:ext cx="336" cy="144"/>
            </a:xfrm>
            <a:prstGeom prst="rect">
              <a:avLst/>
            </a:prstGeom>
            <a:solidFill>
              <a:schemeClr val="bg1"/>
            </a:solidFill>
            <a:ln w="28575">
              <a:solidFill>
                <a:schemeClr val="tx1"/>
              </a:solidFill>
              <a:miter lim="800000"/>
              <a:headEnd/>
              <a:tailEnd/>
            </a:ln>
          </p:spPr>
          <p:txBody>
            <a:bodyPr wrap="none" anchor="ctr"/>
            <a:lstStyle/>
            <a:p>
              <a:endParaRPr lang="zh-CN" altLang="en-US"/>
            </a:p>
          </p:txBody>
        </p:sp>
        <p:sp>
          <p:nvSpPr>
            <p:cNvPr id="45133" name="Line 18"/>
            <p:cNvSpPr>
              <a:spLocks noChangeShapeType="1"/>
            </p:cNvSpPr>
            <p:nvPr/>
          </p:nvSpPr>
          <p:spPr bwMode="auto">
            <a:xfrm>
              <a:off x="2688" y="1539"/>
              <a:ext cx="0" cy="96"/>
            </a:xfrm>
            <a:prstGeom prst="line">
              <a:avLst/>
            </a:prstGeom>
            <a:noFill/>
            <a:ln w="38100">
              <a:solidFill>
                <a:schemeClr val="tx1"/>
              </a:solidFill>
              <a:round/>
              <a:headEnd/>
              <a:tailEnd/>
            </a:ln>
          </p:spPr>
          <p:txBody>
            <a:bodyPr/>
            <a:lstStyle/>
            <a:p>
              <a:endParaRPr lang="zh-CN" altLang="en-US"/>
            </a:p>
          </p:txBody>
        </p:sp>
        <p:sp>
          <p:nvSpPr>
            <p:cNvPr id="45134" name="Line 19"/>
            <p:cNvSpPr>
              <a:spLocks noChangeShapeType="1"/>
            </p:cNvSpPr>
            <p:nvPr/>
          </p:nvSpPr>
          <p:spPr bwMode="auto">
            <a:xfrm flipH="1">
              <a:off x="1632" y="1251"/>
              <a:ext cx="432" cy="0"/>
            </a:xfrm>
            <a:prstGeom prst="line">
              <a:avLst/>
            </a:prstGeom>
            <a:noFill/>
            <a:ln w="28575">
              <a:solidFill>
                <a:schemeClr val="tx1"/>
              </a:solidFill>
              <a:round/>
              <a:headEnd/>
              <a:tailEnd/>
            </a:ln>
          </p:spPr>
          <p:txBody>
            <a:bodyPr/>
            <a:lstStyle/>
            <a:p>
              <a:endParaRPr lang="zh-CN" altLang="en-US"/>
            </a:p>
          </p:txBody>
        </p:sp>
        <p:sp>
          <p:nvSpPr>
            <p:cNvPr id="45135" name="Line 20"/>
            <p:cNvSpPr>
              <a:spLocks noChangeShapeType="1"/>
            </p:cNvSpPr>
            <p:nvPr/>
          </p:nvSpPr>
          <p:spPr bwMode="auto">
            <a:xfrm>
              <a:off x="2400" y="1251"/>
              <a:ext cx="864" cy="0"/>
            </a:xfrm>
            <a:prstGeom prst="line">
              <a:avLst/>
            </a:prstGeom>
            <a:noFill/>
            <a:ln w="28575">
              <a:solidFill>
                <a:schemeClr val="tx1"/>
              </a:solidFill>
              <a:round/>
              <a:headEnd/>
              <a:tailEnd/>
            </a:ln>
          </p:spPr>
          <p:txBody>
            <a:bodyPr/>
            <a:lstStyle/>
            <a:p>
              <a:endParaRPr lang="zh-CN" altLang="en-US"/>
            </a:p>
          </p:txBody>
        </p:sp>
        <p:sp>
          <p:nvSpPr>
            <p:cNvPr id="45136" name="Line 21"/>
            <p:cNvSpPr>
              <a:spLocks noChangeShapeType="1"/>
            </p:cNvSpPr>
            <p:nvPr/>
          </p:nvSpPr>
          <p:spPr bwMode="auto">
            <a:xfrm>
              <a:off x="3264" y="1251"/>
              <a:ext cx="0" cy="192"/>
            </a:xfrm>
            <a:prstGeom prst="line">
              <a:avLst/>
            </a:prstGeom>
            <a:noFill/>
            <a:ln w="28575">
              <a:solidFill>
                <a:schemeClr val="tx1"/>
              </a:solidFill>
              <a:round/>
              <a:headEnd/>
              <a:tailEnd/>
            </a:ln>
          </p:spPr>
          <p:txBody>
            <a:bodyPr/>
            <a:lstStyle/>
            <a:p>
              <a:endParaRPr lang="zh-CN" altLang="en-US"/>
            </a:p>
          </p:txBody>
        </p:sp>
        <p:sp>
          <p:nvSpPr>
            <p:cNvPr id="45137" name="Line 22"/>
            <p:cNvSpPr>
              <a:spLocks noChangeShapeType="1"/>
            </p:cNvSpPr>
            <p:nvPr/>
          </p:nvSpPr>
          <p:spPr bwMode="auto">
            <a:xfrm>
              <a:off x="3264" y="1779"/>
              <a:ext cx="0" cy="192"/>
            </a:xfrm>
            <a:prstGeom prst="line">
              <a:avLst/>
            </a:prstGeom>
            <a:noFill/>
            <a:ln w="28575">
              <a:solidFill>
                <a:schemeClr val="tx1"/>
              </a:solidFill>
              <a:round/>
              <a:headEnd/>
              <a:tailEnd/>
            </a:ln>
          </p:spPr>
          <p:txBody>
            <a:bodyPr/>
            <a:lstStyle/>
            <a:p>
              <a:endParaRPr lang="zh-CN" altLang="en-US"/>
            </a:p>
          </p:txBody>
        </p:sp>
        <p:sp>
          <p:nvSpPr>
            <p:cNvPr id="45138" name="Line 23"/>
            <p:cNvSpPr>
              <a:spLocks noChangeShapeType="1"/>
            </p:cNvSpPr>
            <p:nvPr/>
          </p:nvSpPr>
          <p:spPr bwMode="auto">
            <a:xfrm flipH="1">
              <a:off x="384" y="1203"/>
              <a:ext cx="432" cy="0"/>
            </a:xfrm>
            <a:prstGeom prst="line">
              <a:avLst/>
            </a:prstGeom>
            <a:noFill/>
            <a:ln w="28575">
              <a:solidFill>
                <a:schemeClr val="tx1"/>
              </a:solidFill>
              <a:round/>
              <a:headEnd/>
              <a:tailEnd/>
            </a:ln>
          </p:spPr>
          <p:txBody>
            <a:bodyPr/>
            <a:lstStyle/>
            <a:p>
              <a:endParaRPr lang="zh-CN" altLang="en-US"/>
            </a:p>
          </p:txBody>
        </p:sp>
        <p:sp>
          <p:nvSpPr>
            <p:cNvPr id="45139" name="Line 24"/>
            <p:cNvSpPr>
              <a:spLocks noChangeShapeType="1"/>
            </p:cNvSpPr>
            <p:nvPr/>
          </p:nvSpPr>
          <p:spPr bwMode="auto">
            <a:xfrm flipH="1">
              <a:off x="384" y="1971"/>
              <a:ext cx="432" cy="0"/>
            </a:xfrm>
            <a:prstGeom prst="line">
              <a:avLst/>
            </a:prstGeom>
            <a:noFill/>
            <a:ln w="28575">
              <a:solidFill>
                <a:schemeClr val="tx1"/>
              </a:solidFill>
              <a:round/>
              <a:headEnd/>
              <a:tailEnd/>
            </a:ln>
          </p:spPr>
          <p:txBody>
            <a:bodyPr/>
            <a:lstStyle/>
            <a:p>
              <a:endParaRPr lang="zh-CN" altLang="en-US"/>
            </a:p>
          </p:txBody>
        </p:sp>
        <p:sp>
          <p:nvSpPr>
            <p:cNvPr id="45140" name="Text Box 25"/>
            <p:cNvSpPr txBox="1">
              <a:spLocks noChangeArrowheads="1"/>
            </p:cNvSpPr>
            <p:nvPr/>
          </p:nvSpPr>
          <p:spPr bwMode="auto">
            <a:xfrm>
              <a:off x="158" y="1443"/>
              <a:ext cx="816" cy="288"/>
            </a:xfrm>
            <a:prstGeom prst="rect">
              <a:avLst/>
            </a:prstGeom>
            <a:noFill/>
            <a:ln w="9525">
              <a:noFill/>
              <a:miter lim="800000"/>
              <a:headEnd/>
              <a:tailEnd/>
            </a:ln>
          </p:spPr>
          <p:txBody>
            <a:bodyPr>
              <a:spAutoFit/>
            </a:bodyPr>
            <a:lstStyle/>
            <a:p>
              <a:pPr>
                <a:spcBef>
                  <a:spcPct val="50000"/>
                </a:spcBef>
              </a:pPr>
              <a:r>
                <a:rPr lang="en-US" altLang="zh-CN"/>
                <a:t>~220V</a:t>
              </a:r>
            </a:p>
          </p:txBody>
        </p:sp>
        <p:sp>
          <p:nvSpPr>
            <p:cNvPr id="45141" name="Line 26"/>
            <p:cNvSpPr>
              <a:spLocks noChangeShapeType="1"/>
            </p:cNvSpPr>
            <p:nvPr/>
          </p:nvSpPr>
          <p:spPr bwMode="auto">
            <a:xfrm>
              <a:off x="2744" y="1347"/>
              <a:ext cx="0" cy="528"/>
            </a:xfrm>
            <a:prstGeom prst="line">
              <a:avLst/>
            </a:prstGeom>
            <a:noFill/>
            <a:ln w="19050">
              <a:solidFill>
                <a:schemeClr val="tx1"/>
              </a:solidFill>
              <a:round/>
              <a:headEnd/>
              <a:tailEnd type="triangle" w="med" len="med"/>
            </a:ln>
          </p:spPr>
          <p:txBody>
            <a:bodyPr/>
            <a:lstStyle/>
            <a:p>
              <a:endParaRPr lang="zh-CN" altLang="en-US"/>
            </a:p>
          </p:txBody>
        </p:sp>
        <p:sp>
          <p:nvSpPr>
            <p:cNvPr id="45142" name="Text Box 27"/>
            <p:cNvSpPr txBox="1">
              <a:spLocks noChangeArrowheads="1"/>
            </p:cNvSpPr>
            <p:nvPr/>
          </p:nvSpPr>
          <p:spPr bwMode="auto">
            <a:xfrm>
              <a:off x="2723" y="1539"/>
              <a:ext cx="384" cy="233"/>
            </a:xfrm>
            <a:prstGeom prst="rect">
              <a:avLst/>
            </a:prstGeom>
            <a:noFill/>
            <a:ln w="9525">
              <a:noFill/>
              <a:miter lim="800000"/>
              <a:headEnd/>
              <a:tailEnd/>
            </a:ln>
          </p:spPr>
          <p:txBody>
            <a:bodyPr>
              <a:spAutoFit/>
            </a:bodyPr>
            <a:lstStyle/>
            <a:p>
              <a:pPr>
                <a:spcBef>
                  <a:spcPct val="50000"/>
                </a:spcBef>
              </a:pPr>
              <a:r>
                <a:rPr lang="en-US" altLang="zh-CN" b="1" i="1" dirty="0" smtClean="0">
                  <a:ea typeface="楷体_GB2312" pitchFamily="49" charset="-122"/>
                </a:rPr>
                <a:t>V</a:t>
              </a:r>
              <a:r>
                <a:rPr lang="en-US" altLang="zh-CN" b="1" baseline="-25000" dirty="0" smtClean="0">
                  <a:ea typeface="楷体_GB2312" pitchFamily="49" charset="-122"/>
                </a:rPr>
                <a:t>Z</a:t>
              </a:r>
              <a:endParaRPr lang="en-US" altLang="zh-CN" b="1" baseline="-25000" dirty="0">
                <a:ea typeface="楷体_GB2312" pitchFamily="49" charset="-122"/>
              </a:endParaRPr>
            </a:p>
          </p:txBody>
        </p:sp>
        <p:sp>
          <p:nvSpPr>
            <p:cNvPr id="45143" name="Line 28"/>
            <p:cNvSpPr>
              <a:spLocks noChangeShapeType="1"/>
            </p:cNvSpPr>
            <p:nvPr/>
          </p:nvSpPr>
          <p:spPr bwMode="auto">
            <a:xfrm>
              <a:off x="1882" y="1410"/>
              <a:ext cx="470" cy="0"/>
            </a:xfrm>
            <a:prstGeom prst="line">
              <a:avLst/>
            </a:prstGeom>
            <a:noFill/>
            <a:ln w="19050">
              <a:solidFill>
                <a:schemeClr val="tx1"/>
              </a:solidFill>
              <a:round/>
              <a:headEnd/>
              <a:tailEnd type="triangle" w="med" len="med"/>
            </a:ln>
          </p:spPr>
          <p:txBody>
            <a:bodyPr/>
            <a:lstStyle/>
            <a:p>
              <a:endParaRPr lang="zh-CN" altLang="en-US"/>
            </a:p>
          </p:txBody>
        </p:sp>
        <p:sp>
          <p:nvSpPr>
            <p:cNvPr id="45144" name="Text Box 29"/>
            <p:cNvSpPr txBox="1">
              <a:spLocks noChangeArrowheads="1"/>
            </p:cNvSpPr>
            <p:nvPr/>
          </p:nvSpPr>
          <p:spPr bwMode="auto">
            <a:xfrm>
              <a:off x="2002" y="1389"/>
              <a:ext cx="288" cy="288"/>
            </a:xfrm>
            <a:prstGeom prst="rect">
              <a:avLst/>
            </a:prstGeom>
            <a:noFill/>
            <a:ln w="9525">
              <a:noFill/>
              <a:miter lim="800000"/>
              <a:headEnd/>
              <a:tailEnd/>
            </a:ln>
          </p:spPr>
          <p:txBody>
            <a:bodyPr>
              <a:spAutoFit/>
            </a:bodyPr>
            <a:lstStyle/>
            <a:p>
              <a:pPr>
                <a:spcBef>
                  <a:spcPct val="50000"/>
                </a:spcBef>
              </a:pPr>
              <a:r>
                <a:rPr lang="en-US" altLang="zh-CN" i="1"/>
                <a:t>I</a:t>
              </a:r>
            </a:p>
          </p:txBody>
        </p:sp>
        <p:sp>
          <p:nvSpPr>
            <p:cNvPr id="45145" name="Text Box 30"/>
            <p:cNvSpPr txBox="1">
              <a:spLocks noChangeArrowheads="1"/>
            </p:cNvSpPr>
            <p:nvPr/>
          </p:nvSpPr>
          <p:spPr bwMode="auto">
            <a:xfrm>
              <a:off x="2971" y="866"/>
              <a:ext cx="384" cy="288"/>
            </a:xfrm>
            <a:prstGeom prst="rect">
              <a:avLst/>
            </a:prstGeom>
            <a:noFill/>
            <a:ln w="9525">
              <a:noFill/>
              <a:miter lim="800000"/>
              <a:headEnd/>
              <a:tailEnd/>
            </a:ln>
          </p:spPr>
          <p:txBody>
            <a:bodyPr>
              <a:spAutoFit/>
            </a:bodyPr>
            <a:lstStyle/>
            <a:p>
              <a:pPr>
                <a:spcBef>
                  <a:spcPct val="50000"/>
                </a:spcBef>
              </a:pPr>
              <a:r>
                <a:rPr lang="en-US" altLang="zh-CN" i="1"/>
                <a:t>I</a:t>
              </a:r>
              <a:r>
                <a:rPr lang="en-US" altLang="zh-CN" baseline="-25000"/>
                <a:t>L</a:t>
              </a:r>
            </a:p>
          </p:txBody>
        </p:sp>
        <p:sp>
          <p:nvSpPr>
            <p:cNvPr id="45146" name="Line 31"/>
            <p:cNvSpPr>
              <a:spLocks noChangeShapeType="1"/>
            </p:cNvSpPr>
            <p:nvPr/>
          </p:nvSpPr>
          <p:spPr bwMode="auto">
            <a:xfrm>
              <a:off x="2971" y="1184"/>
              <a:ext cx="240" cy="0"/>
            </a:xfrm>
            <a:prstGeom prst="line">
              <a:avLst/>
            </a:prstGeom>
            <a:noFill/>
            <a:ln w="19050">
              <a:solidFill>
                <a:schemeClr val="tx1"/>
              </a:solidFill>
              <a:round/>
              <a:headEnd/>
              <a:tailEnd type="triangle" w="med" len="med"/>
            </a:ln>
          </p:spPr>
          <p:txBody>
            <a:bodyPr/>
            <a:lstStyle/>
            <a:p>
              <a:endParaRPr lang="zh-CN" altLang="en-US"/>
            </a:p>
          </p:txBody>
        </p:sp>
        <p:sp>
          <p:nvSpPr>
            <p:cNvPr id="45147" name="Line 32"/>
            <p:cNvSpPr>
              <a:spLocks noChangeShapeType="1"/>
            </p:cNvSpPr>
            <p:nvPr/>
          </p:nvSpPr>
          <p:spPr bwMode="auto">
            <a:xfrm>
              <a:off x="2352" y="1501"/>
              <a:ext cx="0" cy="422"/>
            </a:xfrm>
            <a:prstGeom prst="line">
              <a:avLst/>
            </a:prstGeom>
            <a:noFill/>
            <a:ln w="19050">
              <a:solidFill>
                <a:schemeClr val="tx1"/>
              </a:solidFill>
              <a:round/>
              <a:headEnd/>
              <a:tailEnd type="triangle" w="med" len="med"/>
            </a:ln>
          </p:spPr>
          <p:txBody>
            <a:bodyPr/>
            <a:lstStyle/>
            <a:p>
              <a:endParaRPr lang="zh-CN" altLang="en-US"/>
            </a:p>
          </p:txBody>
        </p:sp>
        <p:sp>
          <p:nvSpPr>
            <p:cNvPr id="45148" name="Text Box 33"/>
            <p:cNvSpPr txBox="1">
              <a:spLocks noChangeArrowheads="1"/>
            </p:cNvSpPr>
            <p:nvPr/>
          </p:nvSpPr>
          <p:spPr bwMode="auto">
            <a:xfrm>
              <a:off x="2109" y="1548"/>
              <a:ext cx="288" cy="288"/>
            </a:xfrm>
            <a:prstGeom prst="rect">
              <a:avLst/>
            </a:prstGeom>
            <a:noFill/>
            <a:ln w="9525">
              <a:noFill/>
              <a:miter lim="800000"/>
              <a:headEnd/>
              <a:tailEnd/>
            </a:ln>
          </p:spPr>
          <p:txBody>
            <a:bodyPr>
              <a:spAutoFit/>
            </a:bodyPr>
            <a:lstStyle/>
            <a:p>
              <a:pPr>
                <a:spcBef>
                  <a:spcPct val="50000"/>
                </a:spcBef>
              </a:pPr>
              <a:r>
                <a:rPr lang="en-US" altLang="zh-CN" i="1"/>
                <a:t>I</a:t>
              </a:r>
              <a:r>
                <a:rPr lang="en-US" altLang="zh-CN" baseline="-25000"/>
                <a:t>Z</a:t>
              </a:r>
            </a:p>
          </p:txBody>
        </p:sp>
        <p:sp>
          <p:nvSpPr>
            <p:cNvPr id="45149" name="Line 34"/>
            <p:cNvSpPr>
              <a:spLocks noChangeShapeType="1"/>
            </p:cNvSpPr>
            <p:nvPr/>
          </p:nvSpPr>
          <p:spPr bwMode="auto">
            <a:xfrm>
              <a:off x="1701" y="1412"/>
              <a:ext cx="0" cy="480"/>
            </a:xfrm>
            <a:prstGeom prst="line">
              <a:avLst/>
            </a:prstGeom>
            <a:noFill/>
            <a:ln w="19050">
              <a:solidFill>
                <a:schemeClr val="tx1"/>
              </a:solidFill>
              <a:round/>
              <a:headEnd/>
              <a:tailEnd type="triangle" w="med" len="med"/>
            </a:ln>
          </p:spPr>
          <p:txBody>
            <a:bodyPr/>
            <a:lstStyle/>
            <a:p>
              <a:endParaRPr lang="zh-CN" altLang="en-US"/>
            </a:p>
          </p:txBody>
        </p:sp>
        <p:sp>
          <p:nvSpPr>
            <p:cNvPr id="45150" name="Text Box 35"/>
            <p:cNvSpPr txBox="1">
              <a:spLocks noChangeArrowheads="1"/>
            </p:cNvSpPr>
            <p:nvPr/>
          </p:nvSpPr>
          <p:spPr bwMode="auto">
            <a:xfrm>
              <a:off x="1680" y="1509"/>
              <a:ext cx="384" cy="233"/>
            </a:xfrm>
            <a:prstGeom prst="rect">
              <a:avLst/>
            </a:prstGeom>
            <a:noFill/>
            <a:ln w="9525">
              <a:noFill/>
              <a:miter lim="800000"/>
              <a:headEnd/>
              <a:tailEnd/>
            </a:ln>
          </p:spPr>
          <p:txBody>
            <a:bodyPr>
              <a:spAutoFit/>
            </a:bodyPr>
            <a:lstStyle/>
            <a:p>
              <a:pPr>
                <a:spcBef>
                  <a:spcPct val="50000"/>
                </a:spcBef>
              </a:pPr>
              <a:r>
                <a:rPr lang="en-US" altLang="zh-CN" i="1" dirty="0" smtClean="0"/>
                <a:t>V</a:t>
              </a:r>
              <a:r>
                <a:rPr lang="en-US" altLang="zh-CN" b="1" baseline="-25000" dirty="0" smtClean="0"/>
                <a:t>i</a:t>
              </a:r>
              <a:endParaRPr lang="en-US" altLang="zh-CN" b="1" baseline="-25000" dirty="0"/>
            </a:p>
          </p:txBody>
        </p:sp>
        <p:sp>
          <p:nvSpPr>
            <p:cNvPr id="45151" name="Line 36"/>
            <p:cNvSpPr>
              <a:spLocks noChangeShapeType="1"/>
            </p:cNvSpPr>
            <p:nvPr/>
          </p:nvSpPr>
          <p:spPr bwMode="auto">
            <a:xfrm>
              <a:off x="3379" y="1354"/>
              <a:ext cx="0" cy="528"/>
            </a:xfrm>
            <a:prstGeom prst="line">
              <a:avLst/>
            </a:prstGeom>
            <a:noFill/>
            <a:ln w="19050">
              <a:solidFill>
                <a:schemeClr val="tx1"/>
              </a:solidFill>
              <a:round/>
              <a:headEnd/>
              <a:tailEnd type="triangle" w="med" len="med"/>
            </a:ln>
          </p:spPr>
          <p:txBody>
            <a:bodyPr/>
            <a:lstStyle/>
            <a:p>
              <a:endParaRPr lang="zh-CN" altLang="en-US"/>
            </a:p>
          </p:txBody>
        </p:sp>
        <p:sp>
          <p:nvSpPr>
            <p:cNvPr id="45152" name="Text Box 37"/>
            <p:cNvSpPr txBox="1">
              <a:spLocks noChangeArrowheads="1"/>
            </p:cNvSpPr>
            <p:nvPr/>
          </p:nvSpPr>
          <p:spPr bwMode="auto">
            <a:xfrm>
              <a:off x="3358" y="1457"/>
              <a:ext cx="384" cy="233"/>
            </a:xfrm>
            <a:prstGeom prst="rect">
              <a:avLst/>
            </a:prstGeom>
            <a:noFill/>
            <a:ln w="9525">
              <a:noFill/>
              <a:miter lim="800000"/>
              <a:headEnd/>
              <a:tailEnd/>
            </a:ln>
          </p:spPr>
          <p:txBody>
            <a:bodyPr>
              <a:spAutoFit/>
            </a:bodyPr>
            <a:lstStyle/>
            <a:p>
              <a:pPr>
                <a:spcBef>
                  <a:spcPct val="50000"/>
                </a:spcBef>
              </a:pPr>
              <a:r>
                <a:rPr lang="en-US" altLang="zh-CN" b="1" i="1" dirty="0" smtClean="0">
                  <a:ea typeface="楷体_GB2312" pitchFamily="49" charset="-122"/>
                </a:rPr>
                <a:t>V</a:t>
              </a:r>
              <a:r>
                <a:rPr lang="en-US" altLang="zh-CN" b="1" baseline="-25000" dirty="0" smtClean="0">
                  <a:ea typeface="楷体_GB2312" pitchFamily="49" charset="-122"/>
                </a:rPr>
                <a:t>O</a:t>
              </a:r>
              <a:endParaRPr lang="en-US" altLang="zh-CN" b="1" baseline="-25000" dirty="0">
                <a:ea typeface="楷体_GB2312" pitchFamily="49" charset="-122"/>
              </a:endParaRPr>
            </a:p>
          </p:txBody>
        </p:sp>
      </p:grpSp>
      <p:graphicFrame>
        <p:nvGraphicFramePr>
          <p:cNvPr id="57" name="Object 57"/>
          <p:cNvGraphicFramePr>
            <a:graphicFrameLocks noChangeAspect="1"/>
          </p:cNvGraphicFramePr>
          <p:nvPr/>
        </p:nvGraphicFramePr>
        <p:xfrm>
          <a:off x="1128713" y="3786188"/>
          <a:ext cx="414337" cy="577850"/>
        </p:xfrm>
        <a:graphic>
          <a:graphicData uri="http://schemas.openxmlformats.org/presentationml/2006/ole">
            <p:oleObj spid="_x0000_s375813" name="Equation" r:id="rId9" imgW="165028" imgH="228501" progId="Equation.DSMT4">
              <p:embed/>
            </p:oleObj>
          </a:graphicData>
        </a:graphic>
      </p:graphicFrame>
      <p:graphicFrame>
        <p:nvGraphicFramePr>
          <p:cNvPr id="58" name="Object 58"/>
          <p:cNvGraphicFramePr>
            <a:graphicFrameLocks noChangeAspect="1"/>
          </p:cNvGraphicFramePr>
          <p:nvPr/>
        </p:nvGraphicFramePr>
        <p:xfrm>
          <a:off x="3279775" y="3784600"/>
          <a:ext cx="360363" cy="495300"/>
        </p:xfrm>
        <a:graphic>
          <a:graphicData uri="http://schemas.openxmlformats.org/presentationml/2006/ole">
            <p:oleObj spid="_x0000_s375814" name="Equation" r:id="rId10" imgW="164880" imgH="228600" progId="Equation.DSMT4">
              <p:embed/>
            </p:oleObj>
          </a:graphicData>
        </a:graphic>
      </p:graphicFrame>
      <p:graphicFrame>
        <p:nvGraphicFramePr>
          <p:cNvPr id="59" name="Object 59"/>
          <p:cNvGraphicFramePr>
            <a:graphicFrameLocks noChangeAspect="1"/>
          </p:cNvGraphicFramePr>
          <p:nvPr/>
        </p:nvGraphicFramePr>
        <p:xfrm>
          <a:off x="2235200" y="3857625"/>
          <a:ext cx="338138" cy="504825"/>
        </p:xfrm>
        <a:graphic>
          <a:graphicData uri="http://schemas.openxmlformats.org/presentationml/2006/ole">
            <p:oleObj spid="_x0000_s375815" name="Equation" r:id="rId11" imgW="152334" imgH="228501" progId="Equation.DSMT4">
              <p:embed/>
            </p:oleObj>
          </a:graphicData>
        </a:graphic>
      </p:graphicFrame>
      <p:graphicFrame>
        <p:nvGraphicFramePr>
          <p:cNvPr id="60" name="Object 60"/>
          <p:cNvGraphicFramePr>
            <a:graphicFrameLocks noChangeAspect="1"/>
          </p:cNvGraphicFramePr>
          <p:nvPr/>
        </p:nvGraphicFramePr>
        <p:xfrm>
          <a:off x="5203825" y="3786188"/>
          <a:ext cx="336550" cy="503237"/>
        </p:xfrm>
        <a:graphic>
          <a:graphicData uri="http://schemas.openxmlformats.org/presentationml/2006/ole">
            <p:oleObj spid="_x0000_s375816" name="Equation" r:id="rId12" imgW="152334" imgH="228501" progId="Equation.DSMT4">
              <p:embed/>
            </p:oleObj>
          </a:graphicData>
        </a:graphic>
      </p:graphicFrame>
      <p:graphicFrame>
        <p:nvGraphicFramePr>
          <p:cNvPr id="61" name="Object 61"/>
          <p:cNvGraphicFramePr>
            <a:graphicFrameLocks noChangeAspect="1"/>
          </p:cNvGraphicFramePr>
          <p:nvPr/>
        </p:nvGraphicFramePr>
        <p:xfrm>
          <a:off x="4224338" y="3857625"/>
          <a:ext cx="395287" cy="504825"/>
        </p:xfrm>
        <a:graphic>
          <a:graphicData uri="http://schemas.openxmlformats.org/presentationml/2006/ole">
            <p:oleObj spid="_x0000_s375817" name="Equation" r:id="rId13" imgW="177646" imgH="228402" progId="Equation.DSMT4">
              <p:embed/>
            </p:oleObj>
          </a:graphicData>
        </a:graphic>
      </p:graphicFrame>
      <p:sp>
        <p:nvSpPr>
          <p:cNvPr id="62" name="Line 45"/>
          <p:cNvSpPr>
            <a:spLocks noChangeShapeType="1"/>
          </p:cNvSpPr>
          <p:nvPr/>
        </p:nvSpPr>
        <p:spPr bwMode="auto">
          <a:xfrm>
            <a:off x="552450" y="4146550"/>
            <a:ext cx="431800" cy="0"/>
          </a:xfrm>
          <a:prstGeom prst="line">
            <a:avLst/>
          </a:prstGeom>
          <a:noFill/>
          <a:ln w="19050">
            <a:solidFill>
              <a:schemeClr val="tx1"/>
            </a:solidFill>
            <a:round/>
            <a:headEnd/>
            <a:tailEnd type="triangle" w="med" len="med"/>
          </a:ln>
        </p:spPr>
        <p:txBody>
          <a:bodyPr>
            <a:spAutoFit/>
          </a:bodyPr>
          <a:lstStyle/>
          <a:p>
            <a:endParaRPr lang="zh-CN" altLang="en-US"/>
          </a:p>
        </p:txBody>
      </p:sp>
      <p:grpSp>
        <p:nvGrpSpPr>
          <p:cNvPr id="7" name="Group 46"/>
          <p:cNvGrpSpPr>
            <a:grpSpLocks/>
          </p:cNvGrpSpPr>
          <p:nvPr/>
        </p:nvGrpSpPr>
        <p:grpSpPr bwMode="auto">
          <a:xfrm>
            <a:off x="0" y="3641725"/>
            <a:ext cx="422275" cy="720725"/>
            <a:chOff x="627" y="1661"/>
            <a:chExt cx="266" cy="454"/>
          </a:xfrm>
        </p:grpSpPr>
        <p:graphicFrame>
          <p:nvGraphicFramePr>
            <p:cNvPr id="45070" name="Object 62"/>
            <p:cNvGraphicFramePr>
              <a:graphicFrameLocks noChangeAspect="1"/>
            </p:cNvGraphicFramePr>
            <p:nvPr/>
          </p:nvGraphicFramePr>
          <p:xfrm>
            <a:off x="627" y="1797"/>
            <a:ext cx="266" cy="318"/>
          </p:xfrm>
          <a:graphic>
            <a:graphicData uri="http://schemas.openxmlformats.org/presentationml/2006/ole">
              <p:oleObj spid="_x0000_s375818" name="Equation" r:id="rId14" imgW="190500" imgH="228600" progId="Equation.DSMT4">
                <p:embed/>
              </p:oleObj>
            </a:graphicData>
          </a:graphic>
        </p:graphicFrame>
        <p:sp>
          <p:nvSpPr>
            <p:cNvPr id="45123" name="Line 48"/>
            <p:cNvSpPr>
              <a:spLocks noChangeShapeType="1"/>
            </p:cNvSpPr>
            <p:nvPr/>
          </p:nvSpPr>
          <p:spPr bwMode="auto">
            <a:xfrm>
              <a:off x="839" y="1661"/>
              <a:ext cx="0" cy="182"/>
            </a:xfrm>
            <a:prstGeom prst="line">
              <a:avLst/>
            </a:prstGeom>
            <a:noFill/>
            <a:ln w="28575">
              <a:solidFill>
                <a:srgbClr val="FF0000"/>
              </a:solidFill>
              <a:round/>
              <a:headEnd/>
              <a:tailEnd type="triangle" w="med" len="med"/>
            </a:ln>
          </p:spPr>
          <p:txBody>
            <a:bodyPr>
              <a:spAutoFit/>
            </a:bodyPr>
            <a:lstStyle/>
            <a:p>
              <a:endParaRPr lang="zh-CN" altLang="en-US"/>
            </a:p>
          </p:txBody>
        </p:sp>
      </p:grpSp>
      <p:sp>
        <p:nvSpPr>
          <p:cNvPr id="66" name="Line 49"/>
          <p:cNvSpPr>
            <a:spLocks noChangeShapeType="1"/>
          </p:cNvSpPr>
          <p:nvPr/>
        </p:nvSpPr>
        <p:spPr bwMode="auto">
          <a:xfrm>
            <a:off x="1560513" y="4146550"/>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67" name="Line 50"/>
          <p:cNvSpPr>
            <a:spLocks noChangeShapeType="1"/>
          </p:cNvSpPr>
          <p:nvPr/>
        </p:nvSpPr>
        <p:spPr bwMode="auto">
          <a:xfrm>
            <a:off x="2640013" y="4111625"/>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68" name="Line 51"/>
          <p:cNvSpPr>
            <a:spLocks noChangeShapeType="1"/>
          </p:cNvSpPr>
          <p:nvPr/>
        </p:nvSpPr>
        <p:spPr bwMode="auto">
          <a:xfrm>
            <a:off x="3686175" y="4092575"/>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69" name="Line 52"/>
          <p:cNvSpPr>
            <a:spLocks noChangeShapeType="1"/>
          </p:cNvSpPr>
          <p:nvPr/>
        </p:nvSpPr>
        <p:spPr bwMode="auto">
          <a:xfrm>
            <a:off x="4675188" y="4073525"/>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70" name="Line 53"/>
          <p:cNvSpPr>
            <a:spLocks noChangeShapeType="1"/>
          </p:cNvSpPr>
          <p:nvPr/>
        </p:nvSpPr>
        <p:spPr bwMode="auto">
          <a:xfrm>
            <a:off x="3576638" y="3641725"/>
            <a:ext cx="0" cy="288925"/>
          </a:xfrm>
          <a:prstGeom prst="line">
            <a:avLst/>
          </a:prstGeom>
          <a:noFill/>
          <a:ln w="28575">
            <a:solidFill>
              <a:srgbClr val="FF0000"/>
            </a:solidFill>
            <a:round/>
            <a:headEnd/>
            <a:tailEnd type="triangle" w="med" len="med"/>
          </a:ln>
        </p:spPr>
        <p:txBody>
          <a:bodyPr>
            <a:spAutoFit/>
          </a:bodyPr>
          <a:lstStyle/>
          <a:p>
            <a:endParaRPr lang="zh-CN" altLang="en-US"/>
          </a:p>
        </p:txBody>
      </p:sp>
      <p:sp>
        <p:nvSpPr>
          <p:cNvPr id="71" name="Line 54"/>
          <p:cNvSpPr>
            <a:spLocks noChangeShapeType="1"/>
          </p:cNvSpPr>
          <p:nvPr/>
        </p:nvSpPr>
        <p:spPr bwMode="auto">
          <a:xfrm>
            <a:off x="5592763" y="3713163"/>
            <a:ext cx="0" cy="288925"/>
          </a:xfrm>
          <a:prstGeom prst="line">
            <a:avLst/>
          </a:prstGeom>
          <a:noFill/>
          <a:ln w="9525">
            <a:solidFill>
              <a:srgbClr val="000099"/>
            </a:solidFill>
            <a:round/>
            <a:headEnd/>
            <a:tailEnd type="triangle" w="med" len="med"/>
          </a:ln>
        </p:spPr>
        <p:txBody>
          <a:bodyPr>
            <a:spAutoFit/>
          </a:bodyPr>
          <a:lstStyle/>
          <a:p>
            <a:endParaRPr lang="zh-CN" altLang="en-US"/>
          </a:p>
        </p:txBody>
      </p:sp>
      <p:sp>
        <p:nvSpPr>
          <p:cNvPr id="72" name="Line 55"/>
          <p:cNvSpPr>
            <a:spLocks noChangeShapeType="1"/>
          </p:cNvSpPr>
          <p:nvPr/>
        </p:nvSpPr>
        <p:spPr bwMode="auto">
          <a:xfrm flipV="1">
            <a:off x="1454150" y="3641725"/>
            <a:ext cx="0" cy="288925"/>
          </a:xfrm>
          <a:prstGeom prst="line">
            <a:avLst/>
          </a:prstGeom>
          <a:noFill/>
          <a:ln w="9525">
            <a:solidFill>
              <a:srgbClr val="000099"/>
            </a:solidFill>
            <a:round/>
            <a:headEnd/>
            <a:tailEnd type="triangle" w="med" len="med"/>
          </a:ln>
        </p:spPr>
        <p:txBody>
          <a:bodyPr>
            <a:spAutoFit/>
          </a:bodyPr>
          <a:lstStyle/>
          <a:p>
            <a:endParaRPr lang="zh-CN" altLang="en-US"/>
          </a:p>
        </p:txBody>
      </p:sp>
      <p:sp>
        <p:nvSpPr>
          <p:cNvPr id="73" name="Line 56"/>
          <p:cNvSpPr>
            <a:spLocks noChangeShapeType="1"/>
          </p:cNvSpPr>
          <p:nvPr/>
        </p:nvSpPr>
        <p:spPr bwMode="auto">
          <a:xfrm flipV="1">
            <a:off x="2497138" y="3641725"/>
            <a:ext cx="0" cy="288925"/>
          </a:xfrm>
          <a:prstGeom prst="line">
            <a:avLst/>
          </a:prstGeom>
          <a:noFill/>
          <a:ln w="9525">
            <a:solidFill>
              <a:srgbClr val="000099"/>
            </a:solidFill>
            <a:round/>
            <a:headEnd/>
            <a:tailEnd type="triangle" w="med" len="med"/>
          </a:ln>
        </p:spPr>
        <p:txBody>
          <a:bodyPr>
            <a:spAutoFit/>
          </a:bodyPr>
          <a:lstStyle/>
          <a:p>
            <a:endParaRPr lang="zh-CN" altLang="en-US"/>
          </a:p>
        </p:txBody>
      </p:sp>
      <p:grpSp>
        <p:nvGrpSpPr>
          <p:cNvPr id="8" name="Group 57"/>
          <p:cNvGrpSpPr>
            <a:grpSpLocks/>
          </p:cNvGrpSpPr>
          <p:nvPr/>
        </p:nvGrpSpPr>
        <p:grpSpPr bwMode="auto">
          <a:xfrm>
            <a:off x="4513263" y="3425825"/>
            <a:ext cx="104775" cy="431800"/>
            <a:chOff x="3470" y="1640"/>
            <a:chExt cx="66" cy="339"/>
          </a:xfrm>
        </p:grpSpPr>
        <p:sp>
          <p:nvSpPr>
            <p:cNvPr id="45121" name="Line 58"/>
            <p:cNvSpPr>
              <a:spLocks noChangeShapeType="1"/>
            </p:cNvSpPr>
            <p:nvPr/>
          </p:nvSpPr>
          <p:spPr bwMode="auto">
            <a:xfrm>
              <a:off x="3470" y="1752"/>
              <a:ext cx="0" cy="227"/>
            </a:xfrm>
            <a:prstGeom prst="line">
              <a:avLst/>
            </a:prstGeom>
            <a:noFill/>
            <a:ln w="9525">
              <a:solidFill>
                <a:srgbClr val="000099"/>
              </a:solidFill>
              <a:round/>
              <a:headEnd/>
              <a:tailEnd type="triangle" w="med" len="med"/>
            </a:ln>
          </p:spPr>
          <p:txBody>
            <a:bodyPr>
              <a:spAutoFit/>
            </a:bodyPr>
            <a:lstStyle/>
            <a:p>
              <a:endParaRPr lang="zh-CN" altLang="en-US"/>
            </a:p>
          </p:txBody>
        </p:sp>
        <p:sp>
          <p:nvSpPr>
            <p:cNvPr id="45122" name="Line 59"/>
            <p:cNvSpPr>
              <a:spLocks noChangeShapeType="1"/>
            </p:cNvSpPr>
            <p:nvPr/>
          </p:nvSpPr>
          <p:spPr bwMode="auto">
            <a:xfrm>
              <a:off x="3536" y="1640"/>
              <a:ext cx="0" cy="227"/>
            </a:xfrm>
            <a:prstGeom prst="line">
              <a:avLst/>
            </a:prstGeom>
            <a:noFill/>
            <a:ln w="9525">
              <a:solidFill>
                <a:srgbClr val="000099"/>
              </a:solidFill>
              <a:round/>
              <a:headEnd/>
              <a:tailEnd type="triangle" w="med" len="med"/>
            </a:ln>
          </p:spPr>
          <p:txBody>
            <a:bodyPr>
              <a:spAutoFit/>
            </a:bodyPr>
            <a:lstStyle/>
            <a:p>
              <a:endParaRPr lang="zh-CN" altLang="en-US"/>
            </a:p>
          </p:txBody>
        </p:sp>
      </p:grpSp>
      <p:grpSp>
        <p:nvGrpSpPr>
          <p:cNvPr id="9" name="Group 60"/>
          <p:cNvGrpSpPr>
            <a:grpSpLocks/>
          </p:cNvGrpSpPr>
          <p:nvPr/>
        </p:nvGrpSpPr>
        <p:grpSpPr bwMode="auto">
          <a:xfrm>
            <a:off x="3648075" y="4505325"/>
            <a:ext cx="1800225" cy="431800"/>
            <a:chOff x="2880" y="2251"/>
            <a:chExt cx="1134" cy="272"/>
          </a:xfrm>
        </p:grpSpPr>
        <p:sp>
          <p:nvSpPr>
            <p:cNvPr id="45118" name="Line 61"/>
            <p:cNvSpPr>
              <a:spLocks noChangeShapeType="1"/>
            </p:cNvSpPr>
            <p:nvPr/>
          </p:nvSpPr>
          <p:spPr bwMode="auto">
            <a:xfrm>
              <a:off x="4014" y="2251"/>
              <a:ext cx="0" cy="272"/>
            </a:xfrm>
            <a:prstGeom prst="line">
              <a:avLst/>
            </a:prstGeom>
            <a:noFill/>
            <a:ln w="19050">
              <a:solidFill>
                <a:srgbClr val="000099"/>
              </a:solidFill>
              <a:round/>
              <a:headEnd/>
              <a:tailEnd/>
            </a:ln>
          </p:spPr>
          <p:txBody>
            <a:bodyPr>
              <a:spAutoFit/>
            </a:bodyPr>
            <a:lstStyle/>
            <a:p>
              <a:endParaRPr lang="zh-CN" altLang="en-US"/>
            </a:p>
          </p:txBody>
        </p:sp>
        <p:sp>
          <p:nvSpPr>
            <p:cNvPr id="45119" name="Line 62"/>
            <p:cNvSpPr>
              <a:spLocks noChangeShapeType="1"/>
            </p:cNvSpPr>
            <p:nvPr/>
          </p:nvSpPr>
          <p:spPr bwMode="auto">
            <a:xfrm>
              <a:off x="2880" y="2523"/>
              <a:ext cx="1134" cy="0"/>
            </a:xfrm>
            <a:prstGeom prst="line">
              <a:avLst/>
            </a:prstGeom>
            <a:noFill/>
            <a:ln w="19050">
              <a:solidFill>
                <a:srgbClr val="000099"/>
              </a:solidFill>
              <a:round/>
              <a:headEnd/>
              <a:tailEnd/>
            </a:ln>
          </p:spPr>
          <p:txBody>
            <a:bodyPr>
              <a:spAutoFit/>
            </a:bodyPr>
            <a:lstStyle/>
            <a:p>
              <a:endParaRPr lang="zh-CN" altLang="en-US"/>
            </a:p>
          </p:txBody>
        </p:sp>
        <p:sp>
          <p:nvSpPr>
            <p:cNvPr id="45120" name="Line 63"/>
            <p:cNvSpPr>
              <a:spLocks noChangeShapeType="1"/>
            </p:cNvSpPr>
            <p:nvPr/>
          </p:nvSpPr>
          <p:spPr bwMode="auto">
            <a:xfrm flipV="1">
              <a:off x="2880" y="2251"/>
              <a:ext cx="0" cy="272"/>
            </a:xfrm>
            <a:prstGeom prst="line">
              <a:avLst/>
            </a:prstGeom>
            <a:noFill/>
            <a:ln w="19050">
              <a:solidFill>
                <a:srgbClr val="000099"/>
              </a:solidFill>
              <a:round/>
              <a:headEnd/>
              <a:tailEnd type="triangle" w="med" len="med"/>
            </a:ln>
          </p:spPr>
          <p:txBody>
            <a:bodyPr>
              <a:spAutoFit/>
            </a:bodyPr>
            <a:lstStyle/>
            <a:p>
              <a:endParaRPr lang="zh-CN" altLang="en-US"/>
            </a:p>
          </p:txBody>
        </p:sp>
      </p:grpSp>
      <p:graphicFrame>
        <p:nvGraphicFramePr>
          <p:cNvPr id="81" name="Object 63"/>
          <p:cNvGraphicFramePr>
            <a:graphicFrameLocks noChangeAspect="1"/>
          </p:cNvGraphicFramePr>
          <p:nvPr/>
        </p:nvGraphicFramePr>
        <p:xfrm>
          <a:off x="1520825" y="5295900"/>
          <a:ext cx="412750" cy="571500"/>
        </p:xfrm>
        <a:graphic>
          <a:graphicData uri="http://schemas.openxmlformats.org/presentationml/2006/ole">
            <p:oleObj spid="_x0000_s375819" name="Equation" r:id="rId15" imgW="164880" imgH="228600" progId="Equation.DSMT4">
              <p:embed/>
            </p:oleObj>
          </a:graphicData>
        </a:graphic>
      </p:graphicFrame>
      <p:graphicFrame>
        <p:nvGraphicFramePr>
          <p:cNvPr id="82" name="Object 64"/>
          <p:cNvGraphicFramePr>
            <a:graphicFrameLocks noChangeAspect="1"/>
          </p:cNvGraphicFramePr>
          <p:nvPr/>
        </p:nvGraphicFramePr>
        <p:xfrm>
          <a:off x="3703638" y="5305425"/>
          <a:ext cx="339725" cy="504825"/>
        </p:xfrm>
        <a:graphic>
          <a:graphicData uri="http://schemas.openxmlformats.org/presentationml/2006/ole">
            <p:oleObj spid="_x0000_s375820" name="Equation" r:id="rId16" imgW="152334" imgH="228501" progId="Equation.DSMT4">
              <p:embed/>
            </p:oleObj>
          </a:graphicData>
        </a:graphic>
      </p:graphicFrame>
      <p:graphicFrame>
        <p:nvGraphicFramePr>
          <p:cNvPr id="83" name="Object 65"/>
          <p:cNvGraphicFramePr>
            <a:graphicFrameLocks noChangeAspect="1"/>
          </p:cNvGraphicFramePr>
          <p:nvPr/>
        </p:nvGraphicFramePr>
        <p:xfrm>
          <a:off x="2590800" y="5307013"/>
          <a:ext cx="384175" cy="574675"/>
        </p:xfrm>
        <a:graphic>
          <a:graphicData uri="http://schemas.openxmlformats.org/presentationml/2006/ole">
            <p:oleObj spid="_x0000_s375821" name="Equation" r:id="rId17" imgW="152334" imgH="228501" progId="Equation.DSMT4">
              <p:embed/>
            </p:oleObj>
          </a:graphicData>
        </a:graphic>
      </p:graphicFrame>
      <p:sp>
        <p:nvSpPr>
          <p:cNvPr id="84" name="Line 68"/>
          <p:cNvSpPr>
            <a:spLocks noChangeShapeType="1"/>
          </p:cNvSpPr>
          <p:nvPr/>
        </p:nvSpPr>
        <p:spPr bwMode="auto">
          <a:xfrm>
            <a:off x="954088" y="5665788"/>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85" name="Line 69"/>
          <p:cNvSpPr>
            <a:spLocks noChangeShapeType="1"/>
          </p:cNvSpPr>
          <p:nvPr/>
        </p:nvSpPr>
        <p:spPr bwMode="auto">
          <a:xfrm>
            <a:off x="1962150" y="5665788"/>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86" name="Line 70"/>
          <p:cNvSpPr>
            <a:spLocks noChangeShapeType="1"/>
          </p:cNvSpPr>
          <p:nvPr/>
        </p:nvSpPr>
        <p:spPr bwMode="auto">
          <a:xfrm>
            <a:off x="3041650" y="5630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87" name="Line 71"/>
          <p:cNvSpPr>
            <a:spLocks noChangeShapeType="1"/>
          </p:cNvSpPr>
          <p:nvPr/>
        </p:nvSpPr>
        <p:spPr bwMode="auto">
          <a:xfrm>
            <a:off x="4087813" y="5611813"/>
            <a:ext cx="431800" cy="0"/>
          </a:xfrm>
          <a:prstGeom prst="line">
            <a:avLst/>
          </a:prstGeom>
          <a:noFill/>
          <a:ln w="19050">
            <a:solidFill>
              <a:schemeClr val="tx1"/>
            </a:solidFill>
            <a:round/>
            <a:headEnd/>
            <a:tailEnd type="triangle" w="med" len="med"/>
          </a:ln>
        </p:spPr>
        <p:txBody>
          <a:bodyPr>
            <a:spAutoFit/>
          </a:bodyPr>
          <a:lstStyle/>
          <a:p>
            <a:endParaRPr lang="zh-CN" altLang="en-US"/>
          </a:p>
        </p:txBody>
      </p:sp>
      <p:grpSp>
        <p:nvGrpSpPr>
          <p:cNvPr id="10" name="Group 72"/>
          <p:cNvGrpSpPr>
            <a:grpSpLocks/>
          </p:cNvGrpSpPr>
          <p:nvPr/>
        </p:nvGrpSpPr>
        <p:grpSpPr bwMode="auto">
          <a:xfrm>
            <a:off x="433388" y="5235572"/>
            <a:ext cx="328612" cy="631825"/>
            <a:chOff x="632" y="2795"/>
            <a:chExt cx="207" cy="398"/>
          </a:xfrm>
        </p:grpSpPr>
        <p:graphicFrame>
          <p:nvGraphicFramePr>
            <p:cNvPr id="45069" name="Object 66"/>
            <p:cNvGraphicFramePr>
              <a:graphicFrameLocks noChangeAspect="1"/>
            </p:cNvGraphicFramePr>
            <p:nvPr/>
          </p:nvGraphicFramePr>
          <p:xfrm>
            <a:off x="632" y="2881"/>
            <a:ext cx="206" cy="312"/>
          </p:xfrm>
          <a:graphic>
            <a:graphicData uri="http://schemas.openxmlformats.org/presentationml/2006/ole">
              <p:oleObj spid="_x0000_s375822" name="Equation" r:id="rId18" imgW="152280" imgH="228600" progId="Equation.DSMT4">
                <p:embed/>
              </p:oleObj>
            </a:graphicData>
          </a:graphic>
        </p:graphicFrame>
        <p:sp>
          <p:nvSpPr>
            <p:cNvPr id="45117" name="Line 74"/>
            <p:cNvSpPr>
              <a:spLocks noChangeShapeType="1"/>
            </p:cNvSpPr>
            <p:nvPr/>
          </p:nvSpPr>
          <p:spPr bwMode="auto">
            <a:xfrm flipV="1">
              <a:off x="839" y="2795"/>
              <a:ext cx="0" cy="182"/>
            </a:xfrm>
            <a:prstGeom prst="line">
              <a:avLst/>
            </a:prstGeom>
            <a:noFill/>
            <a:ln w="28575">
              <a:solidFill>
                <a:srgbClr val="FF0000"/>
              </a:solidFill>
              <a:round/>
              <a:headEnd/>
              <a:tailEnd type="triangle" w="med" len="med"/>
            </a:ln>
          </p:spPr>
          <p:txBody>
            <a:bodyPr>
              <a:spAutoFit/>
            </a:bodyPr>
            <a:lstStyle/>
            <a:p>
              <a:endParaRPr lang="zh-CN" altLang="en-US"/>
            </a:p>
          </p:txBody>
        </p:sp>
      </p:grpSp>
      <p:grpSp>
        <p:nvGrpSpPr>
          <p:cNvPr id="11" name="Group 75"/>
          <p:cNvGrpSpPr>
            <a:grpSpLocks/>
          </p:cNvGrpSpPr>
          <p:nvPr/>
        </p:nvGrpSpPr>
        <p:grpSpPr bwMode="auto">
          <a:xfrm rot="10800000">
            <a:off x="2992438" y="5127625"/>
            <a:ext cx="104775" cy="431800"/>
            <a:chOff x="3470" y="1640"/>
            <a:chExt cx="66" cy="339"/>
          </a:xfrm>
        </p:grpSpPr>
        <p:sp>
          <p:nvSpPr>
            <p:cNvPr id="45115" name="Line 76"/>
            <p:cNvSpPr>
              <a:spLocks noChangeShapeType="1"/>
            </p:cNvSpPr>
            <p:nvPr/>
          </p:nvSpPr>
          <p:spPr bwMode="auto">
            <a:xfrm>
              <a:off x="3470" y="1752"/>
              <a:ext cx="0" cy="227"/>
            </a:xfrm>
            <a:prstGeom prst="line">
              <a:avLst/>
            </a:prstGeom>
            <a:noFill/>
            <a:ln w="9525">
              <a:solidFill>
                <a:srgbClr val="000099"/>
              </a:solidFill>
              <a:round/>
              <a:headEnd/>
              <a:tailEnd type="triangle" w="med" len="med"/>
            </a:ln>
          </p:spPr>
          <p:txBody>
            <a:bodyPr>
              <a:spAutoFit/>
            </a:bodyPr>
            <a:lstStyle/>
            <a:p>
              <a:endParaRPr lang="zh-CN" altLang="en-US"/>
            </a:p>
          </p:txBody>
        </p:sp>
        <p:sp>
          <p:nvSpPr>
            <p:cNvPr id="45116" name="Line 77"/>
            <p:cNvSpPr>
              <a:spLocks noChangeShapeType="1"/>
            </p:cNvSpPr>
            <p:nvPr/>
          </p:nvSpPr>
          <p:spPr bwMode="auto">
            <a:xfrm>
              <a:off x="3536" y="1640"/>
              <a:ext cx="0" cy="227"/>
            </a:xfrm>
            <a:prstGeom prst="line">
              <a:avLst/>
            </a:prstGeom>
            <a:noFill/>
            <a:ln w="9525">
              <a:solidFill>
                <a:srgbClr val="000099"/>
              </a:solidFill>
              <a:round/>
              <a:headEnd/>
              <a:tailEnd type="triangle" w="med" len="med"/>
            </a:ln>
          </p:spPr>
          <p:txBody>
            <a:bodyPr>
              <a:spAutoFit/>
            </a:bodyPr>
            <a:lstStyle/>
            <a:p>
              <a:endParaRPr lang="zh-CN" altLang="en-US"/>
            </a:p>
          </p:txBody>
        </p:sp>
      </p:grpSp>
      <p:grpSp>
        <p:nvGrpSpPr>
          <p:cNvPr id="12" name="Group 78"/>
          <p:cNvGrpSpPr>
            <a:grpSpLocks/>
          </p:cNvGrpSpPr>
          <p:nvPr/>
        </p:nvGrpSpPr>
        <p:grpSpPr bwMode="auto">
          <a:xfrm rot="10800000">
            <a:off x="4000500" y="5127625"/>
            <a:ext cx="104775" cy="431800"/>
            <a:chOff x="3470" y="1640"/>
            <a:chExt cx="66" cy="339"/>
          </a:xfrm>
        </p:grpSpPr>
        <p:sp>
          <p:nvSpPr>
            <p:cNvPr id="45113" name="Line 79"/>
            <p:cNvSpPr>
              <a:spLocks noChangeShapeType="1"/>
            </p:cNvSpPr>
            <p:nvPr/>
          </p:nvSpPr>
          <p:spPr bwMode="auto">
            <a:xfrm>
              <a:off x="3470" y="1752"/>
              <a:ext cx="0" cy="227"/>
            </a:xfrm>
            <a:prstGeom prst="line">
              <a:avLst/>
            </a:prstGeom>
            <a:noFill/>
            <a:ln w="9525">
              <a:solidFill>
                <a:srgbClr val="000099"/>
              </a:solidFill>
              <a:round/>
              <a:headEnd/>
              <a:tailEnd type="triangle" w="med" len="med"/>
            </a:ln>
          </p:spPr>
          <p:txBody>
            <a:bodyPr>
              <a:spAutoFit/>
            </a:bodyPr>
            <a:lstStyle/>
            <a:p>
              <a:endParaRPr lang="zh-CN" altLang="en-US"/>
            </a:p>
          </p:txBody>
        </p:sp>
        <p:sp>
          <p:nvSpPr>
            <p:cNvPr id="45114" name="Line 80"/>
            <p:cNvSpPr>
              <a:spLocks noChangeShapeType="1"/>
            </p:cNvSpPr>
            <p:nvPr/>
          </p:nvSpPr>
          <p:spPr bwMode="auto">
            <a:xfrm>
              <a:off x="3536" y="1640"/>
              <a:ext cx="0" cy="227"/>
            </a:xfrm>
            <a:prstGeom prst="line">
              <a:avLst/>
            </a:prstGeom>
            <a:noFill/>
            <a:ln w="9525">
              <a:solidFill>
                <a:srgbClr val="000099"/>
              </a:solidFill>
              <a:round/>
              <a:headEnd/>
              <a:tailEnd type="triangle" w="med" len="med"/>
            </a:ln>
          </p:spPr>
          <p:txBody>
            <a:bodyPr>
              <a:spAutoFit/>
            </a:bodyPr>
            <a:lstStyle/>
            <a:p>
              <a:endParaRPr lang="zh-CN" altLang="en-US"/>
            </a:p>
          </p:txBody>
        </p:sp>
      </p:grpSp>
      <p:sp>
        <p:nvSpPr>
          <p:cNvPr id="97" name="Line 84"/>
          <p:cNvSpPr>
            <a:spLocks noChangeShapeType="1"/>
          </p:cNvSpPr>
          <p:nvPr/>
        </p:nvSpPr>
        <p:spPr bwMode="auto">
          <a:xfrm flipV="1">
            <a:off x="1841500" y="5164138"/>
            <a:ext cx="0" cy="288925"/>
          </a:xfrm>
          <a:prstGeom prst="line">
            <a:avLst/>
          </a:prstGeom>
          <a:noFill/>
          <a:ln w="28575">
            <a:solidFill>
              <a:srgbClr val="FF0000"/>
            </a:solidFill>
            <a:round/>
            <a:headEnd/>
            <a:tailEnd type="triangle" w="med" len="med"/>
          </a:ln>
        </p:spPr>
        <p:txBody>
          <a:bodyPr>
            <a:spAutoFit/>
          </a:bodyPr>
          <a:lstStyle/>
          <a:p>
            <a:endParaRPr lang="zh-CN" altLang="en-US"/>
          </a:p>
        </p:txBody>
      </p:sp>
      <p:graphicFrame>
        <p:nvGraphicFramePr>
          <p:cNvPr id="98" name="Object 67"/>
          <p:cNvGraphicFramePr>
            <a:graphicFrameLocks noGrp="1" noChangeAspect="1"/>
          </p:cNvGraphicFramePr>
          <p:nvPr/>
        </p:nvGraphicFramePr>
        <p:xfrm>
          <a:off x="1470025" y="6019800"/>
          <a:ext cx="412750" cy="571500"/>
        </p:xfrm>
        <a:graphic>
          <a:graphicData uri="http://schemas.openxmlformats.org/presentationml/2006/ole">
            <p:oleObj spid="_x0000_s375823" name="Equation" r:id="rId19" imgW="164880" imgH="228600" progId="Equation.DSMT4">
              <p:embed/>
            </p:oleObj>
          </a:graphicData>
        </a:graphic>
      </p:graphicFrame>
      <p:sp>
        <p:nvSpPr>
          <p:cNvPr id="99" name="Line 86"/>
          <p:cNvSpPr>
            <a:spLocks noChangeShapeType="1"/>
          </p:cNvSpPr>
          <p:nvPr/>
        </p:nvSpPr>
        <p:spPr bwMode="auto">
          <a:xfrm>
            <a:off x="1841500" y="5883275"/>
            <a:ext cx="0" cy="360363"/>
          </a:xfrm>
          <a:prstGeom prst="line">
            <a:avLst/>
          </a:prstGeom>
          <a:noFill/>
          <a:ln w="28575">
            <a:solidFill>
              <a:srgbClr val="FF0000"/>
            </a:solidFill>
            <a:round/>
            <a:headEnd/>
            <a:tailEnd type="triangle" w="med" len="med"/>
          </a:ln>
        </p:spPr>
        <p:txBody>
          <a:bodyPr>
            <a:spAutoFit/>
          </a:bodyPr>
          <a:lstStyle/>
          <a:p>
            <a:endParaRPr lang="zh-CN" altLang="en-US"/>
          </a:p>
        </p:txBody>
      </p:sp>
      <p:graphicFrame>
        <p:nvGraphicFramePr>
          <p:cNvPr id="100" name="Object 68"/>
          <p:cNvGraphicFramePr>
            <a:graphicFrameLocks noChangeAspect="1"/>
          </p:cNvGraphicFramePr>
          <p:nvPr/>
        </p:nvGraphicFramePr>
        <p:xfrm>
          <a:off x="3133725" y="4216400"/>
          <a:ext cx="412750" cy="495300"/>
        </p:xfrm>
        <a:graphic>
          <a:graphicData uri="http://schemas.openxmlformats.org/presentationml/2006/ole">
            <p:oleObj spid="_x0000_s375824" name="Equation" r:id="rId20" imgW="164880" imgH="228600" progId="Equation.DSMT4">
              <p:embed/>
            </p:oleObj>
          </a:graphicData>
        </a:graphic>
      </p:graphicFrame>
      <p:sp>
        <p:nvSpPr>
          <p:cNvPr id="101" name="Line 88"/>
          <p:cNvSpPr>
            <a:spLocks noChangeShapeType="1"/>
          </p:cNvSpPr>
          <p:nvPr/>
        </p:nvSpPr>
        <p:spPr bwMode="auto">
          <a:xfrm flipV="1">
            <a:off x="3473450" y="4291013"/>
            <a:ext cx="0" cy="288925"/>
          </a:xfrm>
          <a:prstGeom prst="line">
            <a:avLst/>
          </a:prstGeom>
          <a:noFill/>
          <a:ln w="28575">
            <a:solidFill>
              <a:srgbClr val="FF0000"/>
            </a:solidFill>
            <a:round/>
            <a:headEnd/>
            <a:tailEnd type="triangle" w="med" len="med"/>
          </a:ln>
        </p:spPr>
        <p:txBody>
          <a:bodyPr>
            <a:spAutoFit/>
          </a:bodyPr>
          <a:lstStyle/>
          <a:p>
            <a:endParaRPr lang="zh-CN" altLang="en-US"/>
          </a:p>
        </p:txBody>
      </p:sp>
      <p:grpSp>
        <p:nvGrpSpPr>
          <p:cNvPr id="13" name="Group 89"/>
          <p:cNvGrpSpPr>
            <a:grpSpLocks/>
          </p:cNvGrpSpPr>
          <p:nvPr/>
        </p:nvGrpSpPr>
        <p:grpSpPr bwMode="auto">
          <a:xfrm>
            <a:off x="1985963" y="6027738"/>
            <a:ext cx="2879725" cy="576262"/>
            <a:chOff x="1610" y="3294"/>
            <a:chExt cx="1814" cy="363"/>
          </a:xfrm>
        </p:grpSpPr>
        <p:sp>
          <p:nvSpPr>
            <p:cNvPr id="45110" name="Line 90"/>
            <p:cNvSpPr>
              <a:spLocks noChangeShapeType="1"/>
            </p:cNvSpPr>
            <p:nvPr/>
          </p:nvSpPr>
          <p:spPr bwMode="auto">
            <a:xfrm>
              <a:off x="3424" y="3294"/>
              <a:ext cx="0" cy="363"/>
            </a:xfrm>
            <a:prstGeom prst="line">
              <a:avLst/>
            </a:prstGeom>
            <a:noFill/>
            <a:ln w="19050">
              <a:solidFill>
                <a:srgbClr val="000099"/>
              </a:solidFill>
              <a:round/>
              <a:headEnd/>
              <a:tailEnd/>
            </a:ln>
          </p:spPr>
          <p:txBody>
            <a:bodyPr>
              <a:spAutoFit/>
            </a:bodyPr>
            <a:lstStyle/>
            <a:p>
              <a:endParaRPr lang="zh-CN" altLang="en-US"/>
            </a:p>
          </p:txBody>
        </p:sp>
        <p:sp>
          <p:nvSpPr>
            <p:cNvPr id="45111" name="Line 91"/>
            <p:cNvSpPr>
              <a:spLocks noChangeShapeType="1"/>
            </p:cNvSpPr>
            <p:nvPr/>
          </p:nvSpPr>
          <p:spPr bwMode="auto">
            <a:xfrm>
              <a:off x="1610" y="3657"/>
              <a:ext cx="1814" cy="0"/>
            </a:xfrm>
            <a:prstGeom prst="line">
              <a:avLst/>
            </a:prstGeom>
            <a:noFill/>
            <a:ln w="19050">
              <a:solidFill>
                <a:srgbClr val="000099"/>
              </a:solidFill>
              <a:round/>
              <a:headEnd/>
              <a:tailEnd/>
            </a:ln>
          </p:spPr>
          <p:txBody>
            <a:bodyPr>
              <a:spAutoFit/>
            </a:bodyPr>
            <a:lstStyle/>
            <a:p>
              <a:endParaRPr lang="zh-CN" altLang="en-US"/>
            </a:p>
          </p:txBody>
        </p:sp>
        <p:sp>
          <p:nvSpPr>
            <p:cNvPr id="45112" name="Line 92"/>
            <p:cNvSpPr>
              <a:spLocks noChangeShapeType="1"/>
            </p:cNvSpPr>
            <p:nvPr/>
          </p:nvSpPr>
          <p:spPr bwMode="auto">
            <a:xfrm flipV="1">
              <a:off x="1610" y="3339"/>
              <a:ext cx="0" cy="318"/>
            </a:xfrm>
            <a:prstGeom prst="line">
              <a:avLst/>
            </a:prstGeom>
            <a:noFill/>
            <a:ln w="19050">
              <a:solidFill>
                <a:srgbClr val="000099"/>
              </a:solidFill>
              <a:round/>
              <a:headEnd/>
              <a:tailEnd type="triangle" w="med" len="med"/>
            </a:ln>
          </p:spPr>
          <p:txBody>
            <a:bodyPr>
              <a:spAutoFit/>
            </a:bodyPr>
            <a:lstStyle/>
            <a:p>
              <a:endParaRPr lang="zh-CN" altLang="en-US"/>
            </a:p>
          </p:txBody>
        </p:sp>
      </p:grpSp>
      <p:grpSp>
        <p:nvGrpSpPr>
          <p:cNvPr id="14" name="Group 100"/>
          <p:cNvGrpSpPr>
            <a:grpSpLocks/>
          </p:cNvGrpSpPr>
          <p:nvPr/>
        </p:nvGrpSpPr>
        <p:grpSpPr bwMode="auto">
          <a:xfrm>
            <a:off x="4613281" y="5235572"/>
            <a:ext cx="393700" cy="631825"/>
            <a:chOff x="3265" y="2795"/>
            <a:chExt cx="248" cy="398"/>
          </a:xfrm>
        </p:grpSpPr>
        <p:graphicFrame>
          <p:nvGraphicFramePr>
            <p:cNvPr id="45068" name="Object 69"/>
            <p:cNvGraphicFramePr>
              <a:graphicFrameLocks noChangeAspect="1"/>
            </p:cNvGraphicFramePr>
            <p:nvPr/>
          </p:nvGraphicFramePr>
          <p:xfrm>
            <a:off x="3265" y="2881"/>
            <a:ext cx="244" cy="312"/>
          </p:xfrm>
          <a:graphic>
            <a:graphicData uri="http://schemas.openxmlformats.org/presentationml/2006/ole">
              <p:oleObj spid="_x0000_s375825" name="Equation" r:id="rId21" imgW="177480" imgH="228600" progId="Equation.DSMT4">
                <p:embed/>
              </p:oleObj>
            </a:graphicData>
          </a:graphic>
        </p:graphicFrame>
        <p:sp>
          <p:nvSpPr>
            <p:cNvPr id="45108" name="Line 83"/>
            <p:cNvSpPr>
              <a:spLocks noChangeShapeType="1"/>
            </p:cNvSpPr>
            <p:nvPr/>
          </p:nvSpPr>
          <p:spPr bwMode="auto">
            <a:xfrm rot="10800000">
              <a:off x="3513" y="2862"/>
              <a:ext cx="0" cy="182"/>
            </a:xfrm>
            <a:prstGeom prst="line">
              <a:avLst/>
            </a:prstGeom>
            <a:noFill/>
            <a:ln w="9525">
              <a:solidFill>
                <a:srgbClr val="000099"/>
              </a:solidFill>
              <a:round/>
              <a:headEnd/>
              <a:tailEnd type="triangle" w="med" len="med"/>
            </a:ln>
          </p:spPr>
          <p:txBody>
            <a:bodyPr>
              <a:spAutoFit/>
            </a:bodyPr>
            <a:lstStyle/>
            <a:p>
              <a:endParaRPr lang="zh-CN" altLang="en-US"/>
            </a:p>
          </p:txBody>
        </p:sp>
        <p:sp>
          <p:nvSpPr>
            <p:cNvPr id="45109" name="Line 99"/>
            <p:cNvSpPr>
              <a:spLocks noChangeShapeType="1"/>
            </p:cNvSpPr>
            <p:nvPr/>
          </p:nvSpPr>
          <p:spPr bwMode="auto">
            <a:xfrm flipV="1">
              <a:off x="3470" y="2795"/>
              <a:ext cx="0" cy="181"/>
            </a:xfrm>
            <a:prstGeom prst="line">
              <a:avLst/>
            </a:prstGeom>
            <a:noFill/>
            <a:ln w="9525">
              <a:solidFill>
                <a:srgbClr val="3333FF"/>
              </a:solidFill>
              <a:round/>
              <a:headEnd/>
              <a:tailEnd type="triangle" w="med" len="med"/>
            </a:ln>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4" name="TYPE.WAV" builtIn="1"/>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left)">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down)">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down)">
                                      <p:cBhvr>
                                        <p:cTn id="44" dur="1000"/>
                                        <p:tgtEl>
                                          <p:spTgt spid="7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wipe(left)">
                                      <p:cBhvr>
                                        <p:cTn id="49" dur="500"/>
                                        <p:tgtEl>
                                          <p:spTgt spid="6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8"/>
                                        </p:tgtEl>
                                        <p:attrNameLst>
                                          <p:attrName>style.visibility</p:attrName>
                                        </p:attrNameLst>
                                      </p:cBhvr>
                                      <p:to>
                                        <p:strVal val="visible"/>
                                      </p:to>
                                    </p:set>
                                  </p:childTnLst>
                                  <p:subTnLst>
                                    <p:audio>
                                      <p:cMediaNode>
                                        <p:cTn display="0" masterRel="sameClick">
                                          <p:stCondLst>
                                            <p:cond evt="begin" delay="0">
                                              <p:tn val="52"/>
                                            </p:cond>
                                          </p:stCondLst>
                                          <p:endCondLst>
                                            <p:cond evt="onStopAudio" delay="0">
                                              <p:tgtEl>
                                                <p:sldTgt/>
                                              </p:tgtEl>
                                            </p:cond>
                                          </p:endCondLst>
                                        </p:cTn>
                                        <p:tgtEl>
                                          <p:sndTgt r:embed="rId5" name="hammer.wav" builtIn="1"/>
                                        </p:tgtEl>
                                      </p:cMediaNode>
                                    </p:audio>
                                  </p:sub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wipe(up)">
                                      <p:cBhvr>
                                        <p:cTn id="58" dur="500"/>
                                        <p:tgtEl>
                                          <p:spTgt spid="7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wipe(left)">
                                      <p:cBhvr>
                                        <p:cTn id="63" dur="500"/>
                                        <p:tgtEl>
                                          <p:spTgt spid="68"/>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up)">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wipe(left)">
                                      <p:cBhvr>
                                        <p:cTn id="77" dur="500"/>
                                        <p:tgtEl>
                                          <p:spTgt spid="6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6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wipe(up)">
                                      <p:cBhvr>
                                        <p:cTn id="86" dur="500"/>
                                        <p:tgtEl>
                                          <p:spTgt spid="7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right)">
                                      <p:cBhvr>
                                        <p:cTn id="91" dur="500"/>
                                        <p:tgtEl>
                                          <p:spTgt spid="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100"/>
                                        </p:tgtEl>
                                        <p:attrNameLst>
                                          <p:attrName>style.visibility</p:attrName>
                                        </p:attrNameLst>
                                      </p:cBhvr>
                                      <p:to>
                                        <p:strVal val="visible"/>
                                      </p:to>
                                    </p:set>
                                    <p:animEffect transition="in" filter="wipe(down)">
                                      <p:cBhvr>
                                        <p:cTn id="96" dur="500"/>
                                        <p:tgtEl>
                                          <p:spTgt spid="10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wipe(down)">
                                      <p:cBhvr>
                                        <p:cTn id="101" dur="1000"/>
                                        <p:tgtEl>
                                          <p:spTgt spid="101"/>
                                        </p:tgtEl>
                                      </p:cBhvr>
                                    </p:animEffect>
                                  </p:childTnLst>
                                  <p:subTnLst>
                                    <p:audio>
                                      <p:cMediaNode>
                                        <p:cTn display="0" masterRel="sameClick">
                                          <p:stCondLst>
                                            <p:cond evt="begin" delay="0">
                                              <p:tn val="99"/>
                                            </p:cond>
                                          </p:stCondLst>
                                          <p:endCondLst>
                                            <p:cond evt="onStopAudio" delay="0">
                                              <p:tgtEl>
                                                <p:sldTgt/>
                                              </p:tgtEl>
                                            </p:cond>
                                          </p:endCondLst>
                                        </p:cTn>
                                        <p:tgtEl>
                                          <p:sndTgt r:embed="rId5" name="hammer.wav" builtIn="1"/>
                                        </p:tgtEl>
                                      </p:cMediaNode>
                                    </p:audio>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0"/>
                                        </p:tgtEl>
                                        <p:attrNameLst>
                                          <p:attrName>style.visibility</p:attrName>
                                        </p:attrNameLst>
                                      </p:cBhvr>
                                      <p:to>
                                        <p:strVal val="visible"/>
                                      </p:to>
                                    </p:set>
                                  </p:childTnLst>
                                  <p:subTnLst>
                                    <p:audio>
                                      <p:cMediaNode>
                                        <p:cTn display="0" masterRel="sameClick">
                                          <p:stCondLst>
                                            <p:cond evt="begin" delay="0">
                                              <p:tn val="104"/>
                                            </p:cond>
                                          </p:stCondLst>
                                          <p:endCondLst>
                                            <p:cond evt="onStopAudio" delay="0">
                                              <p:tgtEl>
                                                <p:sldTgt/>
                                              </p:tgtEl>
                                            </p:cond>
                                          </p:endCondLst>
                                        </p:cTn>
                                        <p:tgtEl>
                                          <p:sndTgt r:embed="rId4" name="TYPE.WAV" builtIn="1"/>
                                        </p:tgtEl>
                                      </p:cMediaNode>
                                    </p:audio>
                                  </p:sub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84"/>
                                        </p:tgtEl>
                                        <p:attrNameLst>
                                          <p:attrName>style.visibility</p:attrName>
                                        </p:attrNameLst>
                                      </p:cBhvr>
                                      <p:to>
                                        <p:strVal val="visible"/>
                                      </p:to>
                                    </p:set>
                                    <p:animEffect transition="in" filter="wipe(left)">
                                      <p:cBhvr>
                                        <p:cTn id="110" dur="500"/>
                                        <p:tgtEl>
                                          <p:spTgt spid="84"/>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1000"/>
                                        <p:tgtEl>
                                          <p:spTgt spid="97"/>
                                        </p:tgtEl>
                                      </p:cBhvr>
                                    </p:animEffect>
                                  </p:childTnLst>
                                  <p:subTnLst>
                                    <p:audio>
                                      <p:cMediaNode>
                                        <p:cTn display="0" masterRel="sameClick">
                                          <p:stCondLst>
                                            <p:cond evt="begin" delay="0">
                                              <p:tn val="117"/>
                                            </p:cond>
                                          </p:stCondLst>
                                          <p:endCondLst>
                                            <p:cond evt="onStopAudio" delay="0">
                                              <p:tgtEl>
                                                <p:sldTgt/>
                                              </p:tgtEl>
                                            </p:cond>
                                          </p:endCondLst>
                                        </p:cTn>
                                        <p:tgtEl>
                                          <p:sndTgt r:embed="rId5" name="hammer.wav" builtIn="1"/>
                                        </p:tgtEl>
                                      </p:cMediaNode>
                                    </p:audio>
                                  </p:sub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wipe(left)">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11"/>
                                        </p:tgtEl>
                                        <p:attrNameLst>
                                          <p:attrName>style.visibility</p:attrName>
                                        </p:attrNameLst>
                                      </p:cBhvr>
                                      <p:to>
                                        <p:strVal val="visible"/>
                                      </p:to>
                                    </p:set>
                                    <p:animEffect transition="in" filter="wipe(down)">
                                      <p:cBhvr>
                                        <p:cTn id="133" dur="500"/>
                                        <p:tgtEl>
                                          <p:spTgt spid="11"/>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86"/>
                                        </p:tgtEl>
                                        <p:attrNameLst>
                                          <p:attrName>style.visibility</p:attrName>
                                        </p:attrNameLst>
                                      </p:cBhvr>
                                      <p:to>
                                        <p:strVal val="visible"/>
                                      </p:to>
                                    </p:set>
                                    <p:animEffect transition="in" filter="wipe(left)">
                                      <p:cBhvr>
                                        <p:cTn id="138" dur="500"/>
                                        <p:tgtEl>
                                          <p:spTgt spid="86"/>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8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wipe(down)">
                                      <p:cBhvr>
                                        <p:cTn id="147" dur="500"/>
                                        <p:tgtEl>
                                          <p:spTgt spid="1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87"/>
                                        </p:tgtEl>
                                        <p:attrNameLst>
                                          <p:attrName>style.visibility</p:attrName>
                                        </p:attrNameLst>
                                      </p:cBhvr>
                                      <p:to>
                                        <p:strVal val="visible"/>
                                      </p:to>
                                    </p:set>
                                    <p:animEffect transition="in" filter="wipe(left)">
                                      <p:cBhvr>
                                        <p:cTn id="152" dur="500"/>
                                        <p:tgtEl>
                                          <p:spTgt spid="8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14"/>
                                        </p:tgtEl>
                                        <p:attrNameLst>
                                          <p:attrName>style.visibility</p:attrName>
                                        </p:attrNameLst>
                                      </p:cBhvr>
                                      <p:to>
                                        <p:strVal val="visible"/>
                                      </p:to>
                                    </p:set>
                                    <p:animEffect transition="in" filter="wipe(down)">
                                      <p:cBhvr>
                                        <p:cTn id="157" dur="500"/>
                                        <p:tgtEl>
                                          <p:spTgt spid="1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2" fill="hold" nodeType="clickEffect">
                                  <p:stCondLst>
                                    <p:cond delay="0"/>
                                  </p:stCondLst>
                                  <p:childTnLst>
                                    <p:set>
                                      <p:cBhvr>
                                        <p:cTn id="161" dur="1" fill="hold">
                                          <p:stCondLst>
                                            <p:cond delay="0"/>
                                          </p:stCondLst>
                                        </p:cTn>
                                        <p:tgtEl>
                                          <p:spTgt spid="13"/>
                                        </p:tgtEl>
                                        <p:attrNameLst>
                                          <p:attrName>style.visibility</p:attrName>
                                        </p:attrNameLst>
                                      </p:cBhvr>
                                      <p:to>
                                        <p:strVal val="visible"/>
                                      </p:to>
                                    </p:set>
                                    <p:animEffect transition="in" filter="wipe(right)">
                                      <p:cBhvr>
                                        <p:cTn id="162" dur="1000"/>
                                        <p:tgtEl>
                                          <p:spTgt spid="13"/>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9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grpId="0" nodeType="clickEffect">
                                  <p:stCondLst>
                                    <p:cond delay="0"/>
                                  </p:stCondLst>
                                  <p:childTnLst>
                                    <p:set>
                                      <p:cBhvr>
                                        <p:cTn id="170" dur="1" fill="hold">
                                          <p:stCondLst>
                                            <p:cond delay="0"/>
                                          </p:stCondLst>
                                        </p:cTn>
                                        <p:tgtEl>
                                          <p:spTgt spid="99"/>
                                        </p:tgtEl>
                                        <p:attrNameLst>
                                          <p:attrName>style.visibility</p:attrName>
                                        </p:attrNameLst>
                                      </p:cBhvr>
                                      <p:to>
                                        <p:strVal val="visible"/>
                                      </p:to>
                                    </p:set>
                                    <p:animEffect transition="in" filter="wipe(up)">
                                      <p:cBhvr>
                                        <p:cTn id="171" dur="3000"/>
                                        <p:tgtEl>
                                          <p:spTgt spid="99"/>
                                        </p:tgtEl>
                                      </p:cBhvr>
                                    </p:animEffect>
                                  </p:childTnLst>
                                  <p:subTnLst>
                                    <p:audio>
                                      <p:cMediaNode>
                                        <p:cTn display="0" masterRel="sameClick">
                                          <p:stCondLst>
                                            <p:cond evt="begin" delay="0">
                                              <p:tn val="169"/>
                                            </p:cond>
                                          </p:stCondLst>
                                          <p:endCondLst>
                                            <p:cond evt="onStopAudio" delay="0">
                                              <p:tgtEl>
                                                <p:sldTgt/>
                                              </p:tgtEl>
                                            </p:cond>
                                          </p:endCondLst>
                                        </p:cTn>
                                        <p:tgtEl>
                                          <p:sndTgt r:embed="rId5" name="hammer.wav" builtIn="1"/>
                                        </p:tgtEl>
                                      </p:cMediaNode>
                                    </p:audio>
                                  </p:sub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5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3"/>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0" grpId="0"/>
      <p:bldP spid="51" grpId="0"/>
      <p:bldP spid="62" grpId="0" animBg="1"/>
      <p:bldP spid="66" grpId="0" animBg="1"/>
      <p:bldP spid="67" grpId="0" animBg="1"/>
      <p:bldP spid="68" grpId="0" animBg="1"/>
      <p:bldP spid="69" grpId="0" animBg="1"/>
      <p:bldP spid="70" grpId="0" animBg="1"/>
      <p:bldP spid="71" grpId="0" animBg="1"/>
      <p:bldP spid="72" grpId="0" animBg="1"/>
      <p:bldP spid="73" grpId="0" animBg="1"/>
      <p:bldP spid="84" grpId="0" animBg="1"/>
      <p:bldP spid="85" grpId="0" animBg="1"/>
      <p:bldP spid="86" grpId="0" animBg="1"/>
      <p:bldP spid="87" grpId="0" animBg="1"/>
      <p:bldP spid="97" grpId="0" animBg="1"/>
      <p:bldP spid="99" grpId="0" animBg="1"/>
      <p:bldP spid="10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Text Box 6"/>
          <p:cNvSpPr txBox="1">
            <a:spLocks noChangeArrowheads="1"/>
          </p:cNvSpPr>
          <p:nvPr/>
        </p:nvSpPr>
        <p:spPr bwMode="auto">
          <a:xfrm>
            <a:off x="206375" y="130175"/>
            <a:ext cx="4675188" cy="401638"/>
          </a:xfrm>
          <a:prstGeom prst="rect">
            <a:avLst/>
          </a:prstGeom>
          <a:noFill/>
          <a:ln w="25400">
            <a:noFill/>
            <a:miter lim="800000"/>
            <a:headEnd type="none" w="sm" len="sm"/>
            <a:tailEnd type="none" w="med" len="lg"/>
          </a:ln>
          <a:effectLst/>
        </p:spPr>
        <p:txBody>
          <a:bodyPr lIns="90000" tIns="46800" rIns="90000" bIns="46800" anchor="ctr">
            <a:spAutoFit/>
          </a:bodyPr>
          <a:lstStyle/>
          <a:p>
            <a:pPr>
              <a:spcBef>
                <a:spcPct val="50000"/>
              </a:spcBef>
              <a:defRPr/>
            </a:pPr>
            <a:r>
              <a:rPr lang="zh-CN" altLang="en-US" sz="2000" b="1" dirty="0">
                <a:solidFill>
                  <a:srgbClr val="FF0000"/>
                </a:solidFill>
                <a:latin typeface="+mn-ea"/>
                <a:ea typeface="+mn-ea"/>
              </a:rPr>
              <a:t>稳压二极管的应用举例</a:t>
            </a:r>
          </a:p>
        </p:txBody>
      </p:sp>
      <p:graphicFrame>
        <p:nvGraphicFramePr>
          <p:cNvPr id="46082" name="Object 2"/>
          <p:cNvGraphicFramePr>
            <a:graphicFrameLocks noGrp="1" noChangeAspect="1"/>
          </p:cNvGraphicFramePr>
          <p:nvPr>
            <p:ph sz="quarter" idx="1"/>
          </p:nvPr>
        </p:nvGraphicFramePr>
        <p:xfrm>
          <a:off x="2930525" y="725488"/>
          <a:ext cx="4032250" cy="357187"/>
        </p:xfrm>
        <a:graphic>
          <a:graphicData uri="http://schemas.openxmlformats.org/presentationml/2006/ole">
            <p:oleObj spid="_x0000_s376834" name="Equation" r:id="rId4" imgW="2578100" imgH="228600" progId="Equation.DSMT4">
              <p:embed/>
            </p:oleObj>
          </a:graphicData>
        </a:graphic>
      </p:graphicFrame>
      <p:graphicFrame>
        <p:nvGraphicFramePr>
          <p:cNvPr id="46083" name="Object 3"/>
          <p:cNvGraphicFramePr>
            <a:graphicFrameLocks noGrp="1" noChangeAspect="1"/>
          </p:cNvGraphicFramePr>
          <p:nvPr>
            <p:ph sz="quarter" idx="2"/>
          </p:nvPr>
        </p:nvGraphicFramePr>
        <p:xfrm>
          <a:off x="1128713" y="1152525"/>
          <a:ext cx="1081087" cy="347663"/>
        </p:xfrm>
        <a:graphic>
          <a:graphicData uri="http://schemas.openxmlformats.org/presentationml/2006/ole">
            <p:oleObj spid="_x0000_s376835" name="Equation" r:id="rId5" imgW="711200" imgH="228600" progId="Equation.DSMT4">
              <p:embed/>
            </p:oleObj>
          </a:graphicData>
        </a:graphic>
      </p:graphicFrame>
      <p:graphicFrame>
        <p:nvGraphicFramePr>
          <p:cNvPr id="228365" name="Object 4"/>
          <p:cNvGraphicFramePr>
            <a:graphicFrameLocks noGrp="1" noChangeAspect="1"/>
          </p:cNvGraphicFramePr>
          <p:nvPr>
            <p:ph sz="quarter" idx="3"/>
          </p:nvPr>
        </p:nvGraphicFramePr>
        <p:xfrm>
          <a:off x="1992313" y="2574925"/>
          <a:ext cx="2613025" cy="682625"/>
        </p:xfrm>
        <a:graphic>
          <a:graphicData uri="http://schemas.openxmlformats.org/presentationml/2006/ole">
            <p:oleObj spid="_x0000_s376836" name="Equation" r:id="rId6" imgW="1651000" imgH="431800" progId="Equation.DSMT4">
              <p:embed/>
            </p:oleObj>
          </a:graphicData>
        </a:graphic>
      </p:graphicFrame>
      <p:sp>
        <p:nvSpPr>
          <p:cNvPr id="228360" name="Rectangle 8"/>
          <p:cNvSpPr>
            <a:spLocks noChangeArrowheads="1"/>
          </p:cNvSpPr>
          <p:nvPr/>
        </p:nvSpPr>
        <p:spPr bwMode="auto">
          <a:xfrm>
            <a:off x="166688" y="650875"/>
            <a:ext cx="2746375" cy="401638"/>
          </a:xfrm>
          <a:prstGeom prst="rect">
            <a:avLst/>
          </a:prstGeom>
          <a:noFill/>
          <a:ln w="38100">
            <a:noFill/>
            <a:miter lim="800000"/>
            <a:headEnd/>
            <a:tailEnd/>
          </a:ln>
          <a:effectLst/>
        </p:spPr>
        <p:txBody>
          <a:bodyPr wrap="none" lIns="90000" tIns="46800" rIns="90000" bIns="46800">
            <a:spAutoFit/>
          </a:bodyPr>
          <a:lstStyle/>
          <a:p>
            <a:pPr>
              <a:spcBef>
                <a:spcPct val="50000"/>
              </a:spcBef>
              <a:defRPr/>
            </a:pPr>
            <a:r>
              <a:rPr lang="zh-CN" altLang="en-US" sz="2000" b="1">
                <a:solidFill>
                  <a:srgbClr val="FF0000"/>
                </a:solidFill>
                <a:latin typeface="+mn-ea"/>
                <a:ea typeface="+mn-ea"/>
              </a:rPr>
              <a:t>例</a:t>
            </a:r>
            <a:r>
              <a:rPr lang="en-US" altLang="zh-CN" sz="2000" b="1">
                <a:solidFill>
                  <a:srgbClr val="FF0000"/>
                </a:solidFill>
                <a:latin typeface="+mn-ea"/>
                <a:ea typeface="+mn-ea"/>
              </a:rPr>
              <a:t>:</a:t>
            </a:r>
            <a:r>
              <a:rPr lang="zh-CN" altLang="en-US" sz="2000" b="1">
                <a:latin typeface="+mn-ea"/>
                <a:ea typeface="+mn-ea"/>
              </a:rPr>
              <a:t>稳压管的技术参数</a:t>
            </a:r>
            <a:r>
              <a:rPr lang="en-US" altLang="zh-CN" sz="2000" b="1">
                <a:latin typeface="+mn-ea"/>
                <a:ea typeface="+mn-ea"/>
              </a:rPr>
              <a:t>:</a:t>
            </a:r>
          </a:p>
        </p:txBody>
      </p:sp>
      <p:grpSp>
        <p:nvGrpSpPr>
          <p:cNvPr id="2" name="Group 46"/>
          <p:cNvGrpSpPr>
            <a:grpSpLocks/>
          </p:cNvGrpSpPr>
          <p:nvPr/>
        </p:nvGrpSpPr>
        <p:grpSpPr bwMode="auto">
          <a:xfrm>
            <a:off x="5775325" y="1166813"/>
            <a:ext cx="3368675" cy="1662112"/>
            <a:chOff x="3558" y="1048"/>
            <a:chExt cx="2284" cy="1183"/>
          </a:xfrm>
        </p:grpSpPr>
        <p:sp>
          <p:nvSpPr>
            <p:cNvPr id="46109" name="Line 18"/>
            <p:cNvSpPr>
              <a:spLocks noChangeShapeType="1"/>
            </p:cNvSpPr>
            <p:nvPr/>
          </p:nvSpPr>
          <p:spPr bwMode="auto">
            <a:xfrm>
              <a:off x="3564" y="1346"/>
              <a:ext cx="1833" cy="0"/>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0" name="Line 19"/>
            <p:cNvSpPr>
              <a:spLocks noChangeShapeType="1"/>
            </p:cNvSpPr>
            <p:nvPr/>
          </p:nvSpPr>
          <p:spPr bwMode="auto">
            <a:xfrm>
              <a:off x="3558" y="2201"/>
              <a:ext cx="1833" cy="0"/>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1" name="Line 20"/>
            <p:cNvSpPr>
              <a:spLocks noChangeShapeType="1"/>
            </p:cNvSpPr>
            <p:nvPr/>
          </p:nvSpPr>
          <p:spPr bwMode="auto">
            <a:xfrm>
              <a:off x="4628" y="1346"/>
              <a:ext cx="0" cy="871"/>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2" name="Line 21"/>
            <p:cNvSpPr>
              <a:spLocks noChangeShapeType="1"/>
            </p:cNvSpPr>
            <p:nvPr/>
          </p:nvSpPr>
          <p:spPr bwMode="auto">
            <a:xfrm>
              <a:off x="5381" y="1342"/>
              <a:ext cx="0" cy="871"/>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3" name="Rectangle 22"/>
            <p:cNvSpPr>
              <a:spLocks noChangeArrowheads="1"/>
            </p:cNvSpPr>
            <p:nvPr/>
          </p:nvSpPr>
          <p:spPr bwMode="auto">
            <a:xfrm>
              <a:off x="4026" y="1296"/>
              <a:ext cx="270" cy="109"/>
            </a:xfrm>
            <a:prstGeom prst="rect">
              <a:avLst/>
            </a:prstGeom>
            <a:solidFill>
              <a:srgbClr val="FFFFFF"/>
            </a:solidFill>
            <a:ln w="38100">
              <a:solidFill>
                <a:schemeClr val="tx1"/>
              </a:solidFill>
              <a:miter lim="800000"/>
              <a:headEnd/>
              <a:tailEnd/>
            </a:ln>
          </p:spPr>
          <p:txBody>
            <a:bodyPr lIns="90000" tIns="46800" rIns="90000" bIns="46800" anchor="ctr">
              <a:spAutoFit/>
            </a:bodyPr>
            <a:lstStyle/>
            <a:p>
              <a:endParaRPr lang="zh-CN" altLang="en-US"/>
            </a:p>
          </p:txBody>
        </p:sp>
        <p:sp>
          <p:nvSpPr>
            <p:cNvPr id="46114" name="AutoShape 23"/>
            <p:cNvSpPr>
              <a:spLocks noChangeArrowheads="1"/>
            </p:cNvSpPr>
            <p:nvPr/>
          </p:nvSpPr>
          <p:spPr bwMode="auto">
            <a:xfrm flipH="1">
              <a:off x="4509" y="1622"/>
              <a:ext cx="234" cy="242"/>
            </a:xfrm>
            <a:prstGeom prst="triangle">
              <a:avLst>
                <a:gd name="adj" fmla="val 50000"/>
              </a:avLst>
            </a:prstGeom>
            <a:noFill/>
            <a:ln w="38100">
              <a:solidFill>
                <a:schemeClr val="tx1"/>
              </a:solidFill>
              <a:miter lim="800000"/>
              <a:headEnd/>
              <a:tailEnd/>
            </a:ln>
          </p:spPr>
          <p:txBody>
            <a:bodyPr lIns="90000" tIns="46800" rIns="90000" bIns="46800" anchor="ctr">
              <a:spAutoFit/>
            </a:bodyPr>
            <a:lstStyle/>
            <a:p>
              <a:endParaRPr lang="zh-CN" altLang="en-US"/>
            </a:p>
          </p:txBody>
        </p:sp>
        <p:sp>
          <p:nvSpPr>
            <p:cNvPr id="46115" name="Line 24"/>
            <p:cNvSpPr>
              <a:spLocks noChangeShapeType="1"/>
            </p:cNvSpPr>
            <p:nvPr/>
          </p:nvSpPr>
          <p:spPr bwMode="auto">
            <a:xfrm>
              <a:off x="4504" y="1649"/>
              <a:ext cx="270" cy="0"/>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6" name="Line 25"/>
            <p:cNvSpPr>
              <a:spLocks noChangeShapeType="1"/>
            </p:cNvSpPr>
            <p:nvPr/>
          </p:nvSpPr>
          <p:spPr bwMode="auto">
            <a:xfrm>
              <a:off x="4767" y="1649"/>
              <a:ext cx="0" cy="85"/>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7" name="Rectangle 26"/>
            <p:cNvSpPr>
              <a:spLocks noChangeArrowheads="1"/>
            </p:cNvSpPr>
            <p:nvPr/>
          </p:nvSpPr>
          <p:spPr bwMode="auto">
            <a:xfrm rot="5400000">
              <a:off x="5247" y="1717"/>
              <a:ext cx="267" cy="111"/>
            </a:xfrm>
            <a:prstGeom prst="rect">
              <a:avLst/>
            </a:prstGeom>
            <a:solidFill>
              <a:srgbClr val="FFFFFF"/>
            </a:solidFill>
            <a:ln w="38100">
              <a:solidFill>
                <a:schemeClr val="tx1"/>
              </a:solidFill>
              <a:miter lim="800000"/>
              <a:headEnd/>
              <a:tailEnd/>
            </a:ln>
          </p:spPr>
          <p:txBody>
            <a:bodyPr lIns="90000" tIns="46800" rIns="90000" bIns="46800" anchor="ctr">
              <a:spAutoFit/>
            </a:bodyPr>
            <a:lstStyle/>
            <a:p>
              <a:endParaRPr lang="zh-CN" altLang="en-US"/>
            </a:p>
          </p:txBody>
        </p:sp>
        <p:sp>
          <p:nvSpPr>
            <p:cNvPr id="46118" name="Line 27"/>
            <p:cNvSpPr>
              <a:spLocks noChangeShapeType="1"/>
            </p:cNvSpPr>
            <p:nvPr/>
          </p:nvSpPr>
          <p:spPr bwMode="auto">
            <a:xfrm flipH="1">
              <a:off x="5531" y="1563"/>
              <a:ext cx="0" cy="423"/>
            </a:xfrm>
            <a:prstGeom prst="line">
              <a:avLst/>
            </a:prstGeom>
            <a:noFill/>
            <a:ln w="38100">
              <a:solidFill>
                <a:srgbClr val="0000FF"/>
              </a:solidFill>
              <a:round/>
              <a:headEnd/>
              <a:tailEnd type="triangle" w="med" len="med"/>
            </a:ln>
          </p:spPr>
          <p:txBody>
            <a:bodyPr lIns="90000" tIns="46800" rIns="90000" bIns="46800" anchor="ctr">
              <a:spAutoFit/>
            </a:bodyPr>
            <a:lstStyle/>
            <a:p>
              <a:endParaRPr lang="zh-CN" altLang="en-US"/>
            </a:p>
          </p:txBody>
        </p:sp>
        <p:sp>
          <p:nvSpPr>
            <p:cNvPr id="46119" name="Text Box 28"/>
            <p:cNvSpPr txBox="1">
              <a:spLocks noChangeArrowheads="1"/>
            </p:cNvSpPr>
            <p:nvPr/>
          </p:nvSpPr>
          <p:spPr bwMode="auto">
            <a:xfrm>
              <a:off x="5445" y="1540"/>
              <a:ext cx="397" cy="412"/>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3200" i="1">
                  <a:solidFill>
                    <a:srgbClr val="0000FF"/>
                  </a:solidFill>
                </a:rPr>
                <a:t>V</a:t>
              </a:r>
              <a:r>
                <a:rPr lang="en-US" altLang="zh-CN" sz="3200" i="1" baseline="-25000">
                  <a:solidFill>
                    <a:srgbClr val="0000FF"/>
                  </a:solidFill>
                </a:rPr>
                <a:t>o</a:t>
              </a:r>
            </a:p>
          </p:txBody>
        </p:sp>
        <p:sp>
          <p:nvSpPr>
            <p:cNvPr id="46120" name="Line 29"/>
            <p:cNvSpPr>
              <a:spLocks noChangeShapeType="1"/>
            </p:cNvSpPr>
            <p:nvPr/>
          </p:nvSpPr>
          <p:spPr bwMode="auto">
            <a:xfrm flipH="1">
              <a:off x="4819" y="1668"/>
              <a:ext cx="0" cy="423"/>
            </a:xfrm>
            <a:prstGeom prst="line">
              <a:avLst/>
            </a:prstGeom>
            <a:noFill/>
            <a:ln w="38100">
              <a:solidFill>
                <a:srgbClr val="0000FF"/>
              </a:solidFill>
              <a:round/>
              <a:headEnd/>
              <a:tailEnd type="triangle" w="med" len="med"/>
            </a:ln>
          </p:spPr>
          <p:txBody>
            <a:bodyPr lIns="90000" tIns="46800" rIns="90000" bIns="46800" anchor="ctr">
              <a:spAutoFit/>
            </a:bodyPr>
            <a:lstStyle/>
            <a:p>
              <a:endParaRPr lang="zh-CN" altLang="en-US"/>
            </a:p>
          </p:txBody>
        </p:sp>
        <p:sp>
          <p:nvSpPr>
            <p:cNvPr id="46121" name="Text Box 30"/>
            <p:cNvSpPr txBox="1">
              <a:spLocks noChangeArrowheads="1"/>
            </p:cNvSpPr>
            <p:nvPr/>
          </p:nvSpPr>
          <p:spPr bwMode="auto">
            <a:xfrm>
              <a:off x="4823" y="1643"/>
              <a:ext cx="310" cy="413"/>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3200" i="1">
                  <a:solidFill>
                    <a:srgbClr val="0000FF"/>
                  </a:solidFill>
                </a:rPr>
                <a:t>i</a:t>
              </a:r>
              <a:r>
                <a:rPr lang="en-US" altLang="zh-CN" sz="3200" i="1" baseline="-25000">
                  <a:solidFill>
                    <a:srgbClr val="0000FF"/>
                  </a:solidFill>
                </a:rPr>
                <a:t>Z</a:t>
              </a:r>
            </a:p>
          </p:txBody>
        </p:sp>
        <p:sp>
          <p:nvSpPr>
            <p:cNvPr id="46122" name="Text Box 31"/>
            <p:cNvSpPr txBox="1">
              <a:spLocks noChangeArrowheads="1"/>
            </p:cNvSpPr>
            <p:nvPr/>
          </p:nvSpPr>
          <p:spPr bwMode="auto">
            <a:xfrm>
              <a:off x="4125" y="1658"/>
              <a:ext cx="397" cy="370"/>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2800" i="1"/>
                <a:t>D</a:t>
              </a:r>
              <a:r>
                <a:rPr lang="en-US" altLang="zh-CN" sz="2800" i="1" baseline="-25000"/>
                <a:t>Z</a:t>
              </a:r>
            </a:p>
          </p:txBody>
        </p:sp>
        <p:sp>
          <p:nvSpPr>
            <p:cNvPr id="46123" name="Text Box 32"/>
            <p:cNvSpPr txBox="1">
              <a:spLocks noChangeArrowheads="1"/>
            </p:cNvSpPr>
            <p:nvPr/>
          </p:nvSpPr>
          <p:spPr bwMode="auto">
            <a:xfrm>
              <a:off x="4010" y="1359"/>
              <a:ext cx="283" cy="369"/>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2800" i="1"/>
                <a:t>R</a:t>
              </a:r>
              <a:endParaRPr lang="en-US" altLang="zh-CN" sz="2800" i="1" baseline="-25000"/>
            </a:p>
          </p:txBody>
        </p:sp>
        <p:sp>
          <p:nvSpPr>
            <p:cNvPr id="46124" name="Text Box 33"/>
            <p:cNvSpPr txBox="1">
              <a:spLocks noChangeArrowheads="1"/>
            </p:cNvSpPr>
            <p:nvPr/>
          </p:nvSpPr>
          <p:spPr bwMode="auto">
            <a:xfrm>
              <a:off x="4702" y="1048"/>
              <a:ext cx="123" cy="294"/>
            </a:xfrm>
            <a:prstGeom prst="rect">
              <a:avLst/>
            </a:prstGeom>
            <a:noFill/>
            <a:ln w="38100">
              <a:noFill/>
              <a:miter lim="800000"/>
              <a:headEnd/>
              <a:tailEnd/>
            </a:ln>
          </p:spPr>
          <p:txBody>
            <a:bodyPr wrap="none" lIns="90000" tIns="46800" rIns="90000" bIns="46800">
              <a:spAutoFit/>
            </a:bodyPr>
            <a:lstStyle/>
            <a:p>
              <a:pPr>
                <a:spcBef>
                  <a:spcPct val="50000"/>
                </a:spcBef>
              </a:pPr>
              <a:endParaRPr lang="zh-CN" altLang="zh-CN" sz="3200" i="1" baseline="-25000">
                <a:solidFill>
                  <a:srgbClr val="0000FF"/>
                </a:solidFill>
              </a:endParaRPr>
            </a:p>
          </p:txBody>
        </p:sp>
        <p:sp>
          <p:nvSpPr>
            <p:cNvPr id="46125" name="Line 37"/>
            <p:cNvSpPr>
              <a:spLocks noChangeShapeType="1"/>
            </p:cNvSpPr>
            <p:nvPr/>
          </p:nvSpPr>
          <p:spPr bwMode="auto">
            <a:xfrm>
              <a:off x="3588" y="1466"/>
              <a:ext cx="0" cy="520"/>
            </a:xfrm>
            <a:prstGeom prst="line">
              <a:avLst/>
            </a:prstGeom>
            <a:noFill/>
            <a:ln w="38100">
              <a:solidFill>
                <a:srgbClr val="0000FF"/>
              </a:solidFill>
              <a:round/>
              <a:headEnd/>
              <a:tailEnd type="triangle" w="med" len="med"/>
            </a:ln>
          </p:spPr>
          <p:txBody>
            <a:bodyPr lIns="90000" tIns="46800" rIns="90000" bIns="46800" anchor="ctr">
              <a:spAutoFit/>
            </a:bodyPr>
            <a:lstStyle/>
            <a:p>
              <a:endParaRPr lang="zh-CN" altLang="en-US"/>
            </a:p>
          </p:txBody>
        </p:sp>
        <p:sp>
          <p:nvSpPr>
            <p:cNvPr id="46126" name="Text Box 38"/>
            <p:cNvSpPr txBox="1">
              <a:spLocks noChangeArrowheads="1"/>
            </p:cNvSpPr>
            <p:nvPr/>
          </p:nvSpPr>
          <p:spPr bwMode="auto">
            <a:xfrm>
              <a:off x="3578" y="1547"/>
              <a:ext cx="358" cy="413"/>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3200" i="1">
                  <a:solidFill>
                    <a:srgbClr val="0000FF"/>
                  </a:solidFill>
                </a:rPr>
                <a:t>V</a:t>
              </a:r>
              <a:r>
                <a:rPr lang="en-US" altLang="zh-CN" sz="3200" i="1" baseline="-25000">
                  <a:solidFill>
                    <a:srgbClr val="0000FF"/>
                  </a:solidFill>
                </a:rPr>
                <a:t>i</a:t>
              </a:r>
            </a:p>
          </p:txBody>
        </p:sp>
        <p:sp>
          <p:nvSpPr>
            <p:cNvPr id="46127" name="Text Box 39"/>
            <p:cNvSpPr txBox="1">
              <a:spLocks noChangeArrowheads="1"/>
            </p:cNvSpPr>
            <p:nvPr/>
          </p:nvSpPr>
          <p:spPr bwMode="auto">
            <a:xfrm>
              <a:off x="4984" y="1553"/>
              <a:ext cx="383" cy="370"/>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2800" i="1"/>
                <a:t>R</a:t>
              </a:r>
              <a:r>
                <a:rPr lang="en-US" altLang="zh-CN" sz="2800" i="1" baseline="-25000"/>
                <a:t>L</a:t>
              </a:r>
            </a:p>
          </p:txBody>
        </p:sp>
        <p:sp>
          <p:nvSpPr>
            <p:cNvPr id="46128" name="Oval 40"/>
            <p:cNvSpPr>
              <a:spLocks noChangeArrowheads="1"/>
            </p:cNvSpPr>
            <p:nvPr/>
          </p:nvSpPr>
          <p:spPr bwMode="auto">
            <a:xfrm>
              <a:off x="4588" y="1306"/>
              <a:ext cx="70" cy="70"/>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46129" name="Oval 41"/>
            <p:cNvSpPr>
              <a:spLocks noChangeArrowheads="1"/>
            </p:cNvSpPr>
            <p:nvPr/>
          </p:nvSpPr>
          <p:spPr bwMode="auto">
            <a:xfrm>
              <a:off x="4595" y="2161"/>
              <a:ext cx="71" cy="70"/>
            </a:xfrm>
            <a:prstGeom prst="ellipse">
              <a:avLst/>
            </a:prstGeom>
            <a:solidFill>
              <a:schemeClr val="tx1"/>
            </a:solidFill>
            <a:ln w="12700">
              <a:solidFill>
                <a:schemeClr val="tx1"/>
              </a:solidFill>
              <a:round/>
              <a:headEnd/>
              <a:tailEnd/>
            </a:ln>
          </p:spPr>
          <p:txBody>
            <a:bodyPr wrap="none" anchor="ctr"/>
            <a:lstStyle/>
            <a:p>
              <a:endParaRPr lang="zh-CN" altLang="en-US"/>
            </a:p>
          </p:txBody>
        </p:sp>
      </p:grpSp>
      <p:sp>
        <p:nvSpPr>
          <p:cNvPr id="228395" name="Text Box 43"/>
          <p:cNvSpPr txBox="1">
            <a:spLocks noChangeArrowheads="1"/>
          </p:cNvSpPr>
          <p:nvPr/>
        </p:nvSpPr>
        <p:spPr bwMode="auto">
          <a:xfrm>
            <a:off x="409575" y="1082675"/>
            <a:ext cx="6335713" cy="396875"/>
          </a:xfrm>
          <a:prstGeom prst="rect">
            <a:avLst/>
          </a:prstGeom>
          <a:noFill/>
          <a:ln w="9525">
            <a:noFill/>
            <a:miter lim="800000"/>
            <a:headEnd/>
            <a:tailEnd/>
          </a:ln>
          <a:effectLst/>
        </p:spPr>
        <p:txBody>
          <a:bodyPr>
            <a:spAutoFit/>
          </a:bodyPr>
          <a:lstStyle/>
          <a:p>
            <a:pPr>
              <a:spcBef>
                <a:spcPct val="50000"/>
              </a:spcBef>
              <a:defRPr/>
            </a:pPr>
            <a:r>
              <a:rPr lang="en-US" altLang="zh-CN" sz="2000" b="1" dirty="0">
                <a:latin typeface="+mn-ea"/>
                <a:ea typeface="+mn-ea"/>
              </a:rPr>
              <a:t>(1)</a:t>
            </a:r>
            <a:r>
              <a:rPr lang="zh-CN" altLang="en-US" sz="2000" b="1" dirty="0">
                <a:latin typeface="+mn-ea"/>
                <a:ea typeface="+mn-ea"/>
              </a:rPr>
              <a:t>若         </a:t>
            </a:r>
            <a:r>
              <a:rPr lang="en-US" altLang="zh-CN" sz="2000" b="1" dirty="0">
                <a:latin typeface="+mn-ea"/>
                <a:ea typeface="+mn-ea"/>
              </a:rPr>
              <a:t>,</a:t>
            </a:r>
            <a:r>
              <a:rPr lang="zh-CN" altLang="en-US" sz="2000" b="1" dirty="0">
                <a:latin typeface="+mn-ea"/>
                <a:ea typeface="+mn-ea"/>
              </a:rPr>
              <a:t>试求</a:t>
            </a:r>
            <a:r>
              <a:rPr lang="en-US" altLang="zh-CN" sz="2000" b="1" dirty="0">
                <a:latin typeface="+mn-ea"/>
                <a:ea typeface="+mn-ea"/>
              </a:rPr>
              <a:t>V</a:t>
            </a:r>
            <a:r>
              <a:rPr lang="en-US" altLang="zh-CN" sz="2000" b="1" baseline="-25000" dirty="0">
                <a:latin typeface="+mn-ea"/>
                <a:ea typeface="+mn-ea"/>
              </a:rPr>
              <a:t>i</a:t>
            </a:r>
            <a:r>
              <a:rPr lang="zh-CN" altLang="en-US" sz="2000" b="1" dirty="0">
                <a:latin typeface="+mn-ea"/>
                <a:ea typeface="+mn-ea"/>
              </a:rPr>
              <a:t>允许的变化范围</a:t>
            </a:r>
          </a:p>
        </p:txBody>
      </p:sp>
      <p:sp>
        <p:nvSpPr>
          <p:cNvPr id="228396" name="Text Box 44"/>
          <p:cNvSpPr txBox="1">
            <a:spLocks noChangeArrowheads="1"/>
          </p:cNvSpPr>
          <p:nvPr/>
        </p:nvSpPr>
        <p:spPr bwMode="auto">
          <a:xfrm>
            <a:off x="404813" y="1444625"/>
            <a:ext cx="4921250" cy="400050"/>
          </a:xfrm>
          <a:prstGeom prst="rect">
            <a:avLst/>
          </a:prstGeom>
          <a:noFill/>
          <a:ln w="9525">
            <a:noFill/>
            <a:miter lim="800000"/>
            <a:headEnd/>
            <a:tailEnd/>
          </a:ln>
          <a:effectLst/>
        </p:spPr>
        <p:txBody>
          <a:bodyPr>
            <a:spAutoFit/>
          </a:bodyPr>
          <a:lstStyle/>
          <a:p>
            <a:pPr>
              <a:spcBef>
                <a:spcPct val="50000"/>
              </a:spcBef>
              <a:defRPr/>
            </a:pPr>
            <a:r>
              <a:rPr lang="en-US" altLang="zh-CN" sz="2000" b="1" dirty="0">
                <a:latin typeface="+mn-ea"/>
                <a:ea typeface="+mn-ea"/>
              </a:rPr>
              <a:t>(2)</a:t>
            </a:r>
            <a:r>
              <a:rPr lang="zh-CN" altLang="en-US" sz="2000" b="1" dirty="0">
                <a:latin typeface="+mn-ea"/>
                <a:ea typeface="+mn-ea"/>
              </a:rPr>
              <a:t>若 </a:t>
            </a:r>
            <a:r>
              <a:rPr lang="en-US" altLang="zh-CN" sz="2000" b="1" dirty="0">
                <a:latin typeface="+mn-ea"/>
                <a:ea typeface="+mn-ea"/>
              </a:rPr>
              <a:t>V</a:t>
            </a:r>
            <a:r>
              <a:rPr lang="en-US" altLang="zh-CN" sz="2000" b="1" baseline="-25000" dirty="0">
                <a:latin typeface="+mn-ea"/>
                <a:ea typeface="+mn-ea"/>
              </a:rPr>
              <a:t>i</a:t>
            </a:r>
            <a:r>
              <a:rPr lang="en-US" altLang="zh-CN" sz="2000" b="1" dirty="0">
                <a:latin typeface="+mn-ea"/>
                <a:ea typeface="+mn-ea"/>
              </a:rPr>
              <a:t>=22V ,</a:t>
            </a:r>
            <a:r>
              <a:rPr lang="zh-CN" altLang="en-US" sz="2000" b="1" dirty="0">
                <a:latin typeface="+mn-ea"/>
                <a:ea typeface="+mn-ea"/>
              </a:rPr>
              <a:t>试求</a:t>
            </a:r>
            <a:r>
              <a:rPr lang="en-US" altLang="zh-CN" sz="2000" b="1" dirty="0">
                <a:latin typeface="+mn-ea"/>
                <a:ea typeface="+mn-ea"/>
              </a:rPr>
              <a:t>R</a:t>
            </a:r>
            <a:r>
              <a:rPr lang="en-US" altLang="zh-CN" sz="2000" b="1" baseline="-25000" dirty="0">
                <a:latin typeface="+mn-ea"/>
                <a:ea typeface="+mn-ea"/>
              </a:rPr>
              <a:t>L</a:t>
            </a:r>
            <a:r>
              <a:rPr lang="zh-CN" altLang="en-US" sz="2000" b="1" dirty="0">
                <a:latin typeface="+mn-ea"/>
                <a:ea typeface="+mn-ea"/>
              </a:rPr>
              <a:t>允许的变化范围</a:t>
            </a:r>
          </a:p>
        </p:txBody>
      </p:sp>
      <p:sp>
        <p:nvSpPr>
          <p:cNvPr id="228397" name="Rectangle 45"/>
          <p:cNvSpPr>
            <a:spLocks noChangeArrowheads="1"/>
          </p:cNvSpPr>
          <p:nvPr/>
        </p:nvSpPr>
        <p:spPr bwMode="auto">
          <a:xfrm>
            <a:off x="325438" y="2119313"/>
            <a:ext cx="696912" cy="400050"/>
          </a:xfrm>
          <a:prstGeom prst="rect">
            <a:avLst/>
          </a:prstGeom>
          <a:noFill/>
          <a:ln w="9525">
            <a:noFill/>
            <a:miter lim="800000"/>
            <a:headEnd/>
            <a:tailEnd/>
          </a:ln>
          <a:effectLst/>
        </p:spPr>
        <p:txBody>
          <a:bodyPr wrap="none">
            <a:spAutoFit/>
          </a:bodyPr>
          <a:lstStyle/>
          <a:p>
            <a:pPr>
              <a:defRPr/>
            </a:pPr>
            <a:r>
              <a:rPr lang="zh-CN" altLang="en-US" sz="2000" b="1" dirty="0">
                <a:solidFill>
                  <a:srgbClr val="FF0000"/>
                </a:solidFill>
                <a:latin typeface="+mn-ea"/>
                <a:ea typeface="+mn-ea"/>
              </a:rPr>
              <a:t>解：</a:t>
            </a:r>
          </a:p>
        </p:txBody>
      </p:sp>
      <p:sp>
        <p:nvSpPr>
          <p:cNvPr id="228404" name="Text Box 52"/>
          <p:cNvSpPr txBox="1">
            <a:spLocks noChangeArrowheads="1"/>
          </p:cNvSpPr>
          <p:nvPr/>
        </p:nvSpPr>
        <p:spPr bwMode="auto">
          <a:xfrm>
            <a:off x="841375" y="2119313"/>
            <a:ext cx="3527425" cy="396875"/>
          </a:xfrm>
          <a:prstGeom prst="rect">
            <a:avLst/>
          </a:prstGeom>
          <a:noFill/>
          <a:ln w="9525">
            <a:noFill/>
            <a:miter lim="800000"/>
            <a:headEnd/>
            <a:tailEnd/>
          </a:ln>
          <a:effectLst/>
        </p:spPr>
        <p:txBody>
          <a:bodyPr>
            <a:spAutoFit/>
          </a:bodyPr>
          <a:lstStyle/>
          <a:p>
            <a:pPr>
              <a:spcBef>
                <a:spcPct val="50000"/>
              </a:spcBef>
              <a:defRPr/>
            </a:pPr>
            <a:r>
              <a:rPr lang="en-US" altLang="zh-CN" sz="2000" b="1" dirty="0">
                <a:solidFill>
                  <a:srgbClr val="FF33CC"/>
                </a:solidFill>
                <a:latin typeface="+mn-ea"/>
                <a:ea typeface="+mn-ea"/>
              </a:rPr>
              <a:t>(1)</a:t>
            </a:r>
            <a:r>
              <a:rPr lang="en-US" altLang="zh-CN" sz="2000" b="1" dirty="0">
                <a:latin typeface="+mn-ea"/>
                <a:ea typeface="+mn-ea"/>
              </a:rPr>
              <a:t> D</a:t>
            </a:r>
            <a:r>
              <a:rPr lang="en-US" altLang="zh-CN" sz="2000" b="1" baseline="-25000" dirty="0">
                <a:latin typeface="+mn-ea"/>
                <a:ea typeface="+mn-ea"/>
              </a:rPr>
              <a:t>Z</a:t>
            </a:r>
            <a:r>
              <a:rPr lang="zh-CN" altLang="en-US" sz="2000" b="1" dirty="0">
                <a:latin typeface="+mn-ea"/>
                <a:ea typeface="+mn-ea"/>
              </a:rPr>
              <a:t>管允许的最大电流为</a:t>
            </a:r>
          </a:p>
        </p:txBody>
      </p:sp>
      <p:graphicFrame>
        <p:nvGraphicFramePr>
          <p:cNvPr id="228405" name="Object 5"/>
          <p:cNvGraphicFramePr>
            <a:graphicFrameLocks noGrp="1" noChangeAspect="1"/>
          </p:cNvGraphicFramePr>
          <p:nvPr>
            <p:ph sz="quarter" idx="4"/>
          </p:nvPr>
        </p:nvGraphicFramePr>
        <p:xfrm>
          <a:off x="5205413" y="3495675"/>
          <a:ext cx="1223962" cy="376238"/>
        </p:xfrm>
        <a:graphic>
          <a:graphicData uri="http://schemas.openxmlformats.org/presentationml/2006/ole">
            <p:oleObj spid="_x0000_s376837" name="Equation" r:id="rId7" imgW="787400" imgH="241300" progId="Equation.DSMT4">
              <p:embed/>
            </p:oleObj>
          </a:graphicData>
        </a:graphic>
      </p:graphicFrame>
      <p:graphicFrame>
        <p:nvGraphicFramePr>
          <p:cNvPr id="228408" name="Object 6"/>
          <p:cNvGraphicFramePr>
            <a:graphicFrameLocks noChangeAspect="1"/>
          </p:cNvGraphicFramePr>
          <p:nvPr/>
        </p:nvGraphicFramePr>
        <p:xfrm>
          <a:off x="2403475" y="3400425"/>
          <a:ext cx="2222500" cy="690563"/>
        </p:xfrm>
        <a:graphic>
          <a:graphicData uri="http://schemas.openxmlformats.org/presentationml/2006/ole">
            <p:oleObj spid="_x0000_s376838" name="Equation" r:id="rId8" imgW="1473200" imgH="457200" progId="Equation.DSMT4">
              <p:embed/>
            </p:oleObj>
          </a:graphicData>
        </a:graphic>
      </p:graphicFrame>
      <p:sp>
        <p:nvSpPr>
          <p:cNvPr id="228413" name="Text Box 61"/>
          <p:cNvSpPr txBox="1">
            <a:spLocks noChangeArrowheads="1"/>
          </p:cNvSpPr>
          <p:nvPr/>
        </p:nvSpPr>
        <p:spPr bwMode="auto">
          <a:xfrm>
            <a:off x="525463" y="3275013"/>
            <a:ext cx="1728787" cy="396875"/>
          </a:xfrm>
          <a:prstGeom prst="rect">
            <a:avLst/>
          </a:prstGeom>
          <a:noFill/>
          <a:ln w="9525">
            <a:noFill/>
            <a:miter lim="800000"/>
            <a:headEnd/>
            <a:tailEnd/>
          </a:ln>
          <a:effectLst/>
        </p:spPr>
        <p:txBody>
          <a:bodyPr>
            <a:spAutoFit/>
          </a:bodyPr>
          <a:lstStyle/>
          <a:p>
            <a:pPr>
              <a:spcBef>
                <a:spcPct val="50000"/>
              </a:spcBef>
              <a:defRPr/>
            </a:pPr>
            <a:r>
              <a:rPr lang="en-US" altLang="zh-CN" sz="2000" b="1">
                <a:latin typeface="+mn-ea"/>
                <a:ea typeface="+mn-ea"/>
              </a:rPr>
              <a:t>V</a:t>
            </a:r>
            <a:r>
              <a:rPr lang="en-US" altLang="zh-CN" sz="2000" b="1" baseline="-25000">
                <a:latin typeface="+mn-ea"/>
                <a:ea typeface="+mn-ea"/>
              </a:rPr>
              <a:t>i(max)</a:t>
            </a:r>
            <a:r>
              <a:rPr lang="zh-CN" altLang="en-US" sz="2000" b="1">
                <a:latin typeface="+mn-ea"/>
                <a:ea typeface="+mn-ea"/>
              </a:rPr>
              <a:t>应满足</a:t>
            </a:r>
            <a:r>
              <a:rPr lang="en-US" altLang="zh-CN" sz="2000" b="1">
                <a:latin typeface="+mn-ea"/>
                <a:ea typeface="+mn-ea"/>
              </a:rPr>
              <a:t>:</a:t>
            </a:r>
          </a:p>
        </p:txBody>
      </p:sp>
      <p:sp>
        <p:nvSpPr>
          <p:cNvPr id="228414" name="Line 62"/>
          <p:cNvSpPr>
            <a:spLocks noChangeShapeType="1"/>
          </p:cNvSpPr>
          <p:nvPr/>
        </p:nvSpPr>
        <p:spPr bwMode="auto">
          <a:xfrm>
            <a:off x="4629150" y="3706813"/>
            <a:ext cx="576263" cy="0"/>
          </a:xfrm>
          <a:prstGeom prst="line">
            <a:avLst/>
          </a:prstGeom>
          <a:noFill/>
          <a:ln w="19050">
            <a:solidFill>
              <a:srgbClr val="800000"/>
            </a:solidFill>
            <a:round/>
            <a:headEnd/>
            <a:tailEnd type="triangle" w="med" len="med"/>
          </a:ln>
          <a:effectLst/>
        </p:spPr>
        <p:txBody>
          <a:bodyPr>
            <a:spAutoFit/>
          </a:bodyPr>
          <a:lstStyle/>
          <a:p>
            <a:pPr>
              <a:defRPr/>
            </a:pPr>
            <a:endParaRPr lang="zh-CN" altLang="en-US" sz="2000" b="1">
              <a:latin typeface="+mn-ea"/>
              <a:ea typeface="+mn-ea"/>
            </a:endParaRPr>
          </a:p>
        </p:txBody>
      </p:sp>
      <p:graphicFrame>
        <p:nvGraphicFramePr>
          <p:cNvPr id="228415" name="Object 7"/>
          <p:cNvGraphicFramePr>
            <a:graphicFrameLocks noChangeAspect="1"/>
          </p:cNvGraphicFramePr>
          <p:nvPr/>
        </p:nvGraphicFramePr>
        <p:xfrm>
          <a:off x="5205413" y="4059238"/>
          <a:ext cx="1298575" cy="363537"/>
        </p:xfrm>
        <a:graphic>
          <a:graphicData uri="http://schemas.openxmlformats.org/presentationml/2006/ole">
            <p:oleObj spid="_x0000_s376839" name="Equation" r:id="rId9" imgW="863225" imgH="241195" progId="Equation.DSMT4">
              <p:embed/>
            </p:oleObj>
          </a:graphicData>
        </a:graphic>
      </p:graphicFrame>
      <p:graphicFrame>
        <p:nvGraphicFramePr>
          <p:cNvPr id="228416" name="Object 8"/>
          <p:cNvGraphicFramePr>
            <a:graphicFrameLocks noChangeAspect="1"/>
          </p:cNvGraphicFramePr>
          <p:nvPr/>
        </p:nvGraphicFramePr>
        <p:xfrm>
          <a:off x="2432050" y="3976688"/>
          <a:ext cx="2106613" cy="688975"/>
        </p:xfrm>
        <a:graphic>
          <a:graphicData uri="http://schemas.openxmlformats.org/presentationml/2006/ole">
            <p:oleObj spid="_x0000_s376840" name="Equation" r:id="rId10" imgW="1397000" imgH="457200" progId="Equation.DSMT4">
              <p:embed/>
            </p:oleObj>
          </a:graphicData>
        </a:graphic>
      </p:graphicFrame>
      <p:sp>
        <p:nvSpPr>
          <p:cNvPr id="228417" name="Text Box 65"/>
          <p:cNvSpPr txBox="1">
            <a:spLocks noChangeArrowheads="1"/>
          </p:cNvSpPr>
          <p:nvPr/>
        </p:nvSpPr>
        <p:spPr bwMode="auto">
          <a:xfrm>
            <a:off x="525463" y="3851275"/>
            <a:ext cx="2286000" cy="396875"/>
          </a:xfrm>
          <a:prstGeom prst="rect">
            <a:avLst/>
          </a:prstGeom>
          <a:noFill/>
          <a:ln w="9525">
            <a:noFill/>
            <a:miter lim="800000"/>
            <a:headEnd/>
            <a:tailEnd/>
          </a:ln>
          <a:effectLst/>
        </p:spPr>
        <p:txBody>
          <a:bodyPr>
            <a:spAutoFit/>
          </a:bodyPr>
          <a:lstStyle/>
          <a:p>
            <a:pPr>
              <a:spcBef>
                <a:spcPct val="50000"/>
              </a:spcBef>
              <a:defRPr/>
            </a:pPr>
            <a:r>
              <a:rPr lang="en-US" altLang="zh-CN" sz="2000" b="1">
                <a:latin typeface="+mn-ea"/>
                <a:ea typeface="+mn-ea"/>
              </a:rPr>
              <a:t>V</a:t>
            </a:r>
            <a:r>
              <a:rPr lang="en-US" altLang="zh-CN" sz="2000" b="1" baseline="-25000">
                <a:latin typeface="+mn-ea"/>
                <a:ea typeface="+mn-ea"/>
              </a:rPr>
              <a:t>i(min)</a:t>
            </a:r>
            <a:r>
              <a:rPr lang="zh-CN" altLang="en-US" sz="2000" b="1">
                <a:latin typeface="+mn-ea"/>
                <a:ea typeface="+mn-ea"/>
              </a:rPr>
              <a:t>应满足</a:t>
            </a:r>
            <a:r>
              <a:rPr lang="en-US" altLang="zh-CN" sz="2000" b="1">
                <a:latin typeface="+mn-ea"/>
                <a:ea typeface="+mn-ea"/>
              </a:rPr>
              <a:t>:</a:t>
            </a:r>
          </a:p>
        </p:txBody>
      </p:sp>
      <p:sp>
        <p:nvSpPr>
          <p:cNvPr id="228418" name="Line 66"/>
          <p:cNvSpPr>
            <a:spLocks noChangeShapeType="1"/>
          </p:cNvSpPr>
          <p:nvPr/>
        </p:nvSpPr>
        <p:spPr bwMode="auto">
          <a:xfrm>
            <a:off x="4629150" y="4283075"/>
            <a:ext cx="576263" cy="0"/>
          </a:xfrm>
          <a:prstGeom prst="line">
            <a:avLst/>
          </a:prstGeom>
          <a:noFill/>
          <a:ln w="19050">
            <a:solidFill>
              <a:srgbClr val="800000"/>
            </a:solidFill>
            <a:round/>
            <a:headEnd/>
            <a:tailEnd type="triangle" w="med" len="med"/>
          </a:ln>
          <a:effectLst/>
        </p:spPr>
        <p:txBody>
          <a:bodyPr>
            <a:spAutoFit/>
          </a:bodyPr>
          <a:lstStyle/>
          <a:p>
            <a:pPr>
              <a:defRPr/>
            </a:pPr>
            <a:endParaRPr lang="zh-CN" altLang="en-US" sz="2000" b="1">
              <a:latin typeface="+mn-ea"/>
              <a:ea typeface="+mn-ea"/>
            </a:endParaRPr>
          </a:p>
        </p:txBody>
      </p:sp>
      <p:graphicFrame>
        <p:nvGraphicFramePr>
          <p:cNvPr id="228419" name="Object 9"/>
          <p:cNvGraphicFramePr>
            <a:graphicFrameLocks noChangeAspect="1"/>
          </p:cNvGraphicFramePr>
          <p:nvPr/>
        </p:nvGraphicFramePr>
        <p:xfrm>
          <a:off x="2835275" y="4921250"/>
          <a:ext cx="2220913" cy="669925"/>
        </p:xfrm>
        <a:graphic>
          <a:graphicData uri="http://schemas.openxmlformats.org/presentationml/2006/ole">
            <p:oleObj spid="_x0000_s376841" name="Equation" r:id="rId11" imgW="1473200" imgH="444500" progId="Equation.DSMT4">
              <p:embed/>
            </p:oleObj>
          </a:graphicData>
        </a:graphic>
      </p:graphicFrame>
      <p:graphicFrame>
        <p:nvGraphicFramePr>
          <p:cNvPr id="228420" name="Object 10"/>
          <p:cNvGraphicFramePr>
            <a:graphicFrameLocks noChangeAspect="1"/>
          </p:cNvGraphicFramePr>
          <p:nvPr/>
        </p:nvGraphicFramePr>
        <p:xfrm>
          <a:off x="2835275" y="5497513"/>
          <a:ext cx="2182813" cy="669925"/>
        </p:xfrm>
        <a:graphic>
          <a:graphicData uri="http://schemas.openxmlformats.org/presentationml/2006/ole">
            <p:oleObj spid="_x0000_s376842" name="Equation" r:id="rId12" imgW="1447172" imgH="444307" progId="Equation.DSMT4">
              <p:embed/>
            </p:oleObj>
          </a:graphicData>
        </a:graphic>
      </p:graphicFrame>
      <p:sp>
        <p:nvSpPr>
          <p:cNvPr id="228421" name="Rectangle 69"/>
          <p:cNvSpPr>
            <a:spLocks noChangeArrowheads="1"/>
          </p:cNvSpPr>
          <p:nvPr/>
        </p:nvSpPr>
        <p:spPr bwMode="auto">
          <a:xfrm>
            <a:off x="404813" y="4427538"/>
            <a:ext cx="2251075" cy="708025"/>
          </a:xfrm>
          <a:prstGeom prst="rect">
            <a:avLst/>
          </a:prstGeom>
          <a:noFill/>
          <a:ln w="9525">
            <a:noFill/>
            <a:miter lim="800000"/>
            <a:headEnd/>
            <a:tailEnd/>
          </a:ln>
          <a:effectLst/>
        </p:spPr>
        <p:txBody>
          <a:bodyPr>
            <a:spAutoFit/>
          </a:bodyPr>
          <a:lstStyle/>
          <a:p>
            <a:pPr>
              <a:defRPr/>
            </a:pPr>
            <a:r>
              <a:rPr lang="en-US" altLang="zh-CN" sz="2000" b="1" dirty="0">
                <a:latin typeface="+mn-ea"/>
                <a:ea typeface="+mn-ea"/>
              </a:rPr>
              <a:t>    </a:t>
            </a:r>
            <a:r>
              <a:rPr lang="en-US" altLang="zh-CN" sz="2000" b="1" dirty="0" err="1">
                <a:latin typeface="+mn-ea"/>
                <a:ea typeface="+mn-ea"/>
              </a:rPr>
              <a:t>R</a:t>
            </a:r>
            <a:r>
              <a:rPr lang="en-US" altLang="zh-CN" sz="2000" b="1" baseline="-25000" dirty="0" err="1">
                <a:latin typeface="+mn-ea"/>
                <a:ea typeface="+mn-ea"/>
              </a:rPr>
              <a:t>Lmax</a:t>
            </a:r>
            <a:r>
              <a:rPr lang="en-US" altLang="zh-CN" sz="2000" b="1" baseline="-25000" dirty="0">
                <a:latin typeface="+mn-ea"/>
                <a:ea typeface="+mn-ea"/>
              </a:rPr>
              <a:t> </a:t>
            </a:r>
            <a:r>
              <a:rPr lang="en-US" altLang="en-US" sz="2000" b="1" dirty="0">
                <a:latin typeface="+mn-ea"/>
                <a:ea typeface="+mn-ea"/>
              </a:rPr>
              <a:t>、</a:t>
            </a:r>
            <a:r>
              <a:rPr lang="en-US" altLang="zh-CN" sz="2000" b="1" dirty="0" err="1">
                <a:latin typeface="+mn-ea"/>
                <a:ea typeface="+mn-ea"/>
              </a:rPr>
              <a:t>R</a:t>
            </a:r>
            <a:r>
              <a:rPr lang="en-US" altLang="zh-CN" sz="2000" b="1" baseline="-25000" dirty="0" err="1">
                <a:latin typeface="+mn-ea"/>
                <a:ea typeface="+mn-ea"/>
              </a:rPr>
              <a:t>Lnin</a:t>
            </a:r>
            <a:endParaRPr lang="en-US" altLang="zh-CN" sz="2000" b="1" baseline="-25000" dirty="0">
              <a:latin typeface="+mn-ea"/>
              <a:ea typeface="+mn-ea"/>
            </a:endParaRPr>
          </a:p>
          <a:p>
            <a:pPr>
              <a:defRPr/>
            </a:pPr>
            <a:r>
              <a:rPr lang="en-US" altLang="zh-CN" sz="2000" b="1" baseline="-25000" dirty="0">
                <a:latin typeface="+mn-ea"/>
                <a:ea typeface="+mn-ea"/>
              </a:rPr>
              <a:t>        </a:t>
            </a:r>
            <a:r>
              <a:rPr lang="zh-CN" altLang="en-US" sz="2000" b="1" dirty="0">
                <a:latin typeface="+mn-ea"/>
                <a:ea typeface="+mn-ea"/>
              </a:rPr>
              <a:t>应分别满足</a:t>
            </a:r>
            <a:r>
              <a:rPr lang="en-US" altLang="zh-CN" sz="2000" b="1" dirty="0">
                <a:latin typeface="+mn-ea"/>
                <a:ea typeface="+mn-ea"/>
              </a:rPr>
              <a:t>:</a:t>
            </a:r>
          </a:p>
        </p:txBody>
      </p:sp>
      <p:sp>
        <p:nvSpPr>
          <p:cNvPr id="228422" name="AutoShape 70"/>
          <p:cNvSpPr>
            <a:spLocks/>
          </p:cNvSpPr>
          <p:nvPr/>
        </p:nvSpPr>
        <p:spPr bwMode="auto">
          <a:xfrm>
            <a:off x="5167313" y="5413375"/>
            <a:ext cx="192087" cy="484188"/>
          </a:xfrm>
          <a:prstGeom prst="rightBrace">
            <a:avLst>
              <a:gd name="adj1" fmla="val 123188"/>
              <a:gd name="adj2" fmla="val 50000"/>
            </a:avLst>
          </a:prstGeom>
          <a:noFill/>
          <a:ln w="28575">
            <a:solidFill>
              <a:srgbClr val="800000"/>
            </a:solidFill>
            <a:round/>
            <a:headEnd/>
            <a:tailEnd/>
          </a:ln>
          <a:effectLst/>
        </p:spPr>
        <p:txBody>
          <a:bodyPr anchor="ctr">
            <a:spAutoFit/>
          </a:bodyPr>
          <a:lstStyle/>
          <a:p>
            <a:pPr>
              <a:defRPr/>
            </a:pPr>
            <a:endParaRPr lang="zh-CN" altLang="en-US" sz="2000" b="1">
              <a:latin typeface="+mn-ea"/>
              <a:ea typeface="+mn-ea"/>
            </a:endParaRPr>
          </a:p>
        </p:txBody>
      </p:sp>
      <p:sp>
        <p:nvSpPr>
          <p:cNvPr id="228424" name="AutoShape 72"/>
          <p:cNvSpPr>
            <a:spLocks/>
          </p:cNvSpPr>
          <p:nvPr/>
        </p:nvSpPr>
        <p:spPr bwMode="auto">
          <a:xfrm>
            <a:off x="6477000" y="3746500"/>
            <a:ext cx="198438" cy="454025"/>
          </a:xfrm>
          <a:prstGeom prst="rightBrace">
            <a:avLst>
              <a:gd name="adj1" fmla="val 49909"/>
              <a:gd name="adj2" fmla="val 41861"/>
            </a:avLst>
          </a:prstGeom>
          <a:noFill/>
          <a:ln w="28575">
            <a:solidFill>
              <a:srgbClr val="800000"/>
            </a:solidFill>
            <a:round/>
            <a:headEnd/>
            <a:tailEnd/>
          </a:ln>
          <a:effectLst/>
        </p:spPr>
        <p:txBody>
          <a:bodyPr anchor="ctr">
            <a:spAutoFit/>
          </a:bodyPr>
          <a:lstStyle/>
          <a:p>
            <a:pPr>
              <a:defRPr/>
            </a:pPr>
            <a:endParaRPr lang="zh-CN" altLang="en-US" sz="2000" b="1">
              <a:latin typeface="+mn-ea"/>
              <a:ea typeface="+mn-ea"/>
            </a:endParaRPr>
          </a:p>
        </p:txBody>
      </p:sp>
      <p:sp>
        <p:nvSpPr>
          <p:cNvPr id="228425" name="AutoShape 73"/>
          <p:cNvSpPr>
            <a:spLocks noChangeArrowheads="1"/>
          </p:cNvSpPr>
          <p:nvPr/>
        </p:nvSpPr>
        <p:spPr bwMode="auto">
          <a:xfrm>
            <a:off x="6873875" y="3905250"/>
            <a:ext cx="2270125" cy="503238"/>
          </a:xfrm>
          <a:prstGeom prst="wedgeRoundRectCallout">
            <a:avLst>
              <a:gd name="adj1" fmla="val -20000"/>
              <a:gd name="adj2" fmla="val -43060"/>
              <a:gd name="adj3" fmla="val 16667"/>
            </a:avLst>
          </a:prstGeom>
          <a:solidFill>
            <a:srgbClr val="FFCC99"/>
          </a:solidFill>
          <a:ln w="9525">
            <a:noFill/>
            <a:miter lim="800000"/>
            <a:headEnd/>
            <a:tailEnd/>
          </a:ln>
          <a:effectLst/>
        </p:spPr>
        <p:txBody>
          <a:bodyPr/>
          <a:lstStyle/>
          <a:p>
            <a:pPr>
              <a:defRPr/>
            </a:pPr>
            <a:r>
              <a:rPr lang="en-US" altLang="zh-CN" sz="2000" b="1" dirty="0" smtClean="0">
                <a:latin typeface="+mn-ea"/>
                <a:ea typeface="+mn-ea"/>
              </a:rPr>
              <a:t>14.2V</a:t>
            </a:r>
            <a:r>
              <a:rPr lang="zh-CN" altLang="en-US" sz="2000" b="1" dirty="0" smtClean="0">
                <a:latin typeface="+mn-ea"/>
                <a:ea typeface="+mn-ea"/>
              </a:rPr>
              <a:t>＜</a:t>
            </a:r>
            <a:r>
              <a:rPr lang="en-US" altLang="zh-CN" sz="2000" b="1" dirty="0">
                <a:latin typeface="+mn-ea"/>
                <a:ea typeface="+mn-ea"/>
              </a:rPr>
              <a:t>V</a:t>
            </a:r>
            <a:r>
              <a:rPr lang="en-US" altLang="zh-CN" sz="2000" b="1" baseline="-25000" dirty="0">
                <a:latin typeface="+mn-ea"/>
                <a:ea typeface="+mn-ea"/>
              </a:rPr>
              <a:t>i </a:t>
            </a:r>
            <a:r>
              <a:rPr lang="zh-CN" altLang="en-US" sz="2000" b="1" dirty="0">
                <a:latin typeface="+mn-ea"/>
                <a:ea typeface="+mn-ea"/>
              </a:rPr>
              <a:t>＜</a:t>
            </a:r>
            <a:r>
              <a:rPr lang="en-US" altLang="zh-CN" sz="2000" b="1" dirty="0">
                <a:latin typeface="+mn-ea"/>
                <a:ea typeface="+mn-ea"/>
              </a:rPr>
              <a:t>24V</a:t>
            </a:r>
          </a:p>
        </p:txBody>
      </p:sp>
      <p:sp>
        <p:nvSpPr>
          <p:cNvPr id="228427" name="Line 75"/>
          <p:cNvSpPr>
            <a:spLocks noChangeShapeType="1"/>
          </p:cNvSpPr>
          <p:nvPr/>
        </p:nvSpPr>
        <p:spPr bwMode="auto">
          <a:xfrm>
            <a:off x="5349875" y="5651500"/>
            <a:ext cx="576263" cy="0"/>
          </a:xfrm>
          <a:prstGeom prst="line">
            <a:avLst/>
          </a:prstGeom>
          <a:noFill/>
          <a:ln w="19050">
            <a:solidFill>
              <a:srgbClr val="800000"/>
            </a:solidFill>
            <a:round/>
            <a:headEnd/>
            <a:tailEnd type="triangle" w="med" len="med"/>
          </a:ln>
          <a:effectLst/>
        </p:spPr>
        <p:txBody>
          <a:bodyPr>
            <a:spAutoFit/>
          </a:bodyPr>
          <a:lstStyle/>
          <a:p>
            <a:pPr>
              <a:defRPr/>
            </a:pPr>
            <a:endParaRPr lang="zh-CN" altLang="en-US" sz="2000" b="1">
              <a:latin typeface="+mn-ea"/>
              <a:ea typeface="+mn-ea"/>
            </a:endParaRPr>
          </a:p>
        </p:txBody>
      </p:sp>
      <p:graphicFrame>
        <p:nvGraphicFramePr>
          <p:cNvPr id="228428" name="Object 11"/>
          <p:cNvGraphicFramePr>
            <a:graphicFrameLocks noChangeAspect="1"/>
          </p:cNvGraphicFramePr>
          <p:nvPr/>
        </p:nvGraphicFramePr>
        <p:xfrm>
          <a:off x="6213475" y="5362575"/>
          <a:ext cx="2427288" cy="531813"/>
        </p:xfrm>
        <a:graphic>
          <a:graphicData uri="http://schemas.openxmlformats.org/presentationml/2006/ole">
            <p:oleObj spid="_x0000_s376843" name="Equation" r:id="rId13" imgW="1040948" imgH="228501" progId="Equation.DSMT4">
              <p:embed/>
            </p:oleObj>
          </a:graphicData>
        </a:graphic>
      </p:graphicFrame>
      <p:sp>
        <p:nvSpPr>
          <p:cNvPr id="228429" name="Rectangle 77"/>
          <p:cNvSpPr>
            <a:spLocks noChangeArrowheads="1"/>
          </p:cNvSpPr>
          <p:nvPr/>
        </p:nvSpPr>
        <p:spPr bwMode="auto">
          <a:xfrm>
            <a:off x="484188" y="4405313"/>
            <a:ext cx="569912" cy="400050"/>
          </a:xfrm>
          <a:prstGeom prst="rect">
            <a:avLst/>
          </a:prstGeom>
          <a:noFill/>
          <a:ln w="9525">
            <a:noFill/>
            <a:miter lim="800000"/>
            <a:headEnd/>
            <a:tailEnd/>
          </a:ln>
          <a:effectLst/>
        </p:spPr>
        <p:txBody>
          <a:bodyPr wrap="none">
            <a:spAutoFit/>
          </a:bodyPr>
          <a:lstStyle/>
          <a:p>
            <a:pPr>
              <a:defRPr/>
            </a:pPr>
            <a:r>
              <a:rPr lang="en-US" altLang="zh-CN" sz="2000" b="1">
                <a:solidFill>
                  <a:srgbClr val="FF33CC"/>
                </a:solidFill>
                <a:latin typeface="+mn-ea"/>
                <a:ea typeface="+mn-ea"/>
              </a:rPr>
              <a:t>(2)</a:t>
            </a:r>
          </a:p>
        </p:txBody>
      </p:sp>
    </p:spTree>
  </p:cSld>
  <p:clrMapOvr>
    <a:masterClrMapping/>
  </p:clrMapOvr>
  <p:transition>
    <p:sndAc>
      <p:stSnd>
        <p:snd r:embed="rId3" name="TYP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4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8365"/>
                                        </p:tgtEl>
                                        <p:attrNameLst>
                                          <p:attrName>style.visibility</p:attrName>
                                        </p:attrNameLst>
                                      </p:cBhvr>
                                      <p:to>
                                        <p:strVal val="visible"/>
                                      </p:to>
                                    </p:set>
                                    <p:animEffect transition="in" filter="wipe(left)">
                                      <p:cBhvr>
                                        <p:cTn id="11" dur="500"/>
                                        <p:tgtEl>
                                          <p:spTgt spid="228365"/>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28413"/>
                                        </p:tgtEl>
                                        <p:attrNameLst>
                                          <p:attrName>style.visibility</p:attrName>
                                        </p:attrNameLst>
                                      </p:cBhvr>
                                      <p:to>
                                        <p:strVal val="visible"/>
                                      </p:to>
                                    </p:set>
                                    <p:animEffect transition="in" filter="checkerboard(across)">
                                      <p:cBhvr>
                                        <p:cTn id="16" dur="500"/>
                                        <p:tgtEl>
                                          <p:spTgt spid="2284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8408"/>
                                        </p:tgtEl>
                                        <p:attrNameLst>
                                          <p:attrName>style.visibility</p:attrName>
                                        </p:attrNameLst>
                                      </p:cBhvr>
                                      <p:to>
                                        <p:strVal val="visible"/>
                                      </p:to>
                                    </p:set>
                                    <p:animEffect transition="in" filter="wipe(left)">
                                      <p:cBhvr>
                                        <p:cTn id="21" dur="500"/>
                                        <p:tgtEl>
                                          <p:spTgt spid="2284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414"/>
                                        </p:tgtEl>
                                        <p:attrNameLst>
                                          <p:attrName>style.visibility</p:attrName>
                                        </p:attrNameLst>
                                      </p:cBhvr>
                                      <p:to>
                                        <p:strVal val="visible"/>
                                      </p:to>
                                    </p:set>
                                    <p:animEffect transition="in" filter="wipe(left)">
                                      <p:cBhvr>
                                        <p:cTn id="26" dur="500"/>
                                        <p:tgtEl>
                                          <p:spTgt spid="2284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8405"/>
                                        </p:tgtEl>
                                        <p:attrNameLst>
                                          <p:attrName>style.visibility</p:attrName>
                                        </p:attrNameLst>
                                      </p:cBhvr>
                                      <p:to>
                                        <p:strVal val="visible"/>
                                      </p:to>
                                    </p:set>
                                    <p:animEffect transition="in" filter="wipe(left)">
                                      <p:cBhvr>
                                        <p:cTn id="31" dur="500"/>
                                        <p:tgtEl>
                                          <p:spTgt spid="22840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28417"/>
                                        </p:tgtEl>
                                        <p:attrNameLst>
                                          <p:attrName>style.visibility</p:attrName>
                                        </p:attrNameLst>
                                      </p:cBhvr>
                                      <p:to>
                                        <p:strVal val="visible"/>
                                      </p:to>
                                    </p:set>
                                    <p:animEffect transition="in" filter="wipe(down)">
                                      <p:cBhvr>
                                        <p:cTn id="36" dur="500"/>
                                        <p:tgtEl>
                                          <p:spTgt spid="2284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8416"/>
                                        </p:tgtEl>
                                        <p:attrNameLst>
                                          <p:attrName>style.visibility</p:attrName>
                                        </p:attrNameLst>
                                      </p:cBhvr>
                                      <p:to>
                                        <p:strVal val="visible"/>
                                      </p:to>
                                    </p:set>
                                    <p:animEffect transition="in" filter="wipe(left)">
                                      <p:cBhvr>
                                        <p:cTn id="41" dur="500"/>
                                        <p:tgtEl>
                                          <p:spTgt spid="2284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8418"/>
                                        </p:tgtEl>
                                        <p:attrNameLst>
                                          <p:attrName>style.visibility</p:attrName>
                                        </p:attrNameLst>
                                      </p:cBhvr>
                                      <p:to>
                                        <p:strVal val="visible"/>
                                      </p:to>
                                    </p:set>
                                    <p:animEffect transition="in" filter="wipe(left)">
                                      <p:cBhvr>
                                        <p:cTn id="46" dur="500"/>
                                        <p:tgtEl>
                                          <p:spTgt spid="2284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8415"/>
                                        </p:tgtEl>
                                        <p:attrNameLst>
                                          <p:attrName>style.visibility</p:attrName>
                                        </p:attrNameLst>
                                      </p:cBhvr>
                                      <p:to>
                                        <p:strVal val="visible"/>
                                      </p:to>
                                    </p:set>
                                    <p:animEffect transition="in" filter="wipe(left)">
                                      <p:cBhvr>
                                        <p:cTn id="51" dur="500"/>
                                        <p:tgtEl>
                                          <p:spTgt spid="2284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28424"/>
                                        </p:tgtEl>
                                        <p:attrNameLst>
                                          <p:attrName>style.visibility</p:attrName>
                                        </p:attrNameLst>
                                      </p:cBhvr>
                                      <p:to>
                                        <p:strVal val="visible"/>
                                      </p:to>
                                    </p:set>
                                    <p:animEffect transition="in" filter="wipe(up)">
                                      <p:cBhvr>
                                        <p:cTn id="56" dur="500"/>
                                        <p:tgtEl>
                                          <p:spTgt spid="228424"/>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228425"/>
                                        </p:tgtEl>
                                        <p:attrNameLst>
                                          <p:attrName>style.visibility</p:attrName>
                                        </p:attrNameLst>
                                      </p:cBhvr>
                                      <p:to>
                                        <p:strVal val="visible"/>
                                      </p:to>
                                    </p:set>
                                    <p:anim calcmode="lin" valueType="num">
                                      <p:cBhvr>
                                        <p:cTn id="61" dur="500" fill="hold"/>
                                        <p:tgtEl>
                                          <p:spTgt spid="228425"/>
                                        </p:tgtEl>
                                        <p:attrNameLst>
                                          <p:attrName>ppt_w</p:attrName>
                                        </p:attrNameLst>
                                      </p:cBhvr>
                                      <p:tavLst>
                                        <p:tav tm="0">
                                          <p:val>
                                            <p:fltVal val="0"/>
                                          </p:val>
                                        </p:tav>
                                        <p:tav tm="100000">
                                          <p:val>
                                            <p:strVal val="#ppt_w"/>
                                          </p:val>
                                        </p:tav>
                                      </p:tavLst>
                                    </p:anim>
                                    <p:anim calcmode="lin" valueType="num">
                                      <p:cBhvr>
                                        <p:cTn id="62" dur="500" fill="hold"/>
                                        <p:tgtEl>
                                          <p:spTgt spid="228425"/>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84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28421"/>
                                        </p:tgtEl>
                                        <p:attrNameLst>
                                          <p:attrName>style.visibility</p:attrName>
                                        </p:attrNameLst>
                                      </p:cBhvr>
                                      <p:to>
                                        <p:strVal val="visible"/>
                                      </p:to>
                                    </p:set>
                                    <p:animEffect transition="in" filter="wipe(down)">
                                      <p:cBhvr>
                                        <p:cTn id="71" dur="500"/>
                                        <p:tgtEl>
                                          <p:spTgt spid="2284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8419"/>
                                        </p:tgtEl>
                                        <p:attrNameLst>
                                          <p:attrName>style.visibility</p:attrName>
                                        </p:attrNameLst>
                                      </p:cBhvr>
                                      <p:to>
                                        <p:strVal val="visible"/>
                                      </p:to>
                                    </p:set>
                                    <p:animEffect transition="in" filter="wipe(left)">
                                      <p:cBhvr>
                                        <p:cTn id="76" dur="500"/>
                                        <p:tgtEl>
                                          <p:spTgt spid="22841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8420"/>
                                        </p:tgtEl>
                                        <p:attrNameLst>
                                          <p:attrName>style.visibility</p:attrName>
                                        </p:attrNameLst>
                                      </p:cBhvr>
                                      <p:to>
                                        <p:strVal val="visible"/>
                                      </p:to>
                                    </p:set>
                                    <p:animEffect transition="in" filter="wipe(left)">
                                      <p:cBhvr>
                                        <p:cTn id="81" dur="500"/>
                                        <p:tgtEl>
                                          <p:spTgt spid="22842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28422"/>
                                        </p:tgtEl>
                                        <p:attrNameLst>
                                          <p:attrName>style.visibility</p:attrName>
                                        </p:attrNameLst>
                                      </p:cBhvr>
                                      <p:to>
                                        <p:strVal val="visible"/>
                                      </p:to>
                                    </p:set>
                                    <p:animEffect transition="in" filter="wipe(up)">
                                      <p:cBhvr>
                                        <p:cTn id="86" dur="500"/>
                                        <p:tgtEl>
                                          <p:spTgt spid="22842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8427"/>
                                        </p:tgtEl>
                                        <p:attrNameLst>
                                          <p:attrName>style.visibility</p:attrName>
                                        </p:attrNameLst>
                                      </p:cBhvr>
                                      <p:to>
                                        <p:strVal val="visible"/>
                                      </p:to>
                                    </p:set>
                                    <p:animEffect transition="in" filter="wipe(left)">
                                      <p:cBhvr>
                                        <p:cTn id="91" dur="500"/>
                                        <p:tgtEl>
                                          <p:spTgt spid="22842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28428"/>
                                        </p:tgtEl>
                                        <p:attrNameLst>
                                          <p:attrName>style.visibility</p:attrName>
                                        </p:attrNameLst>
                                      </p:cBhvr>
                                      <p:to>
                                        <p:strVal val="visible"/>
                                      </p:to>
                                    </p:set>
                                    <p:animEffect transition="in" filter="wipe(left)">
                                      <p:cBhvr>
                                        <p:cTn id="96" dur="500"/>
                                        <p:tgtEl>
                                          <p:spTgt spid="22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04" grpId="0"/>
      <p:bldP spid="228413" grpId="0"/>
      <p:bldP spid="228417" grpId="0"/>
      <p:bldP spid="228421" grpId="0"/>
      <p:bldP spid="228422" grpId="0" animBg="1"/>
      <p:bldP spid="228424" grpId="0" animBg="1"/>
      <p:bldP spid="228425" grpId="0" animBg="1"/>
      <p:bldP spid="22842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5407025" y="2079625"/>
            <a:ext cx="3736975" cy="1992313"/>
            <a:chOff x="192" y="816"/>
            <a:chExt cx="2354" cy="1255"/>
          </a:xfrm>
        </p:grpSpPr>
        <p:sp>
          <p:nvSpPr>
            <p:cNvPr id="260104" name="Line 8"/>
            <p:cNvSpPr>
              <a:spLocks noChangeShapeType="1"/>
            </p:cNvSpPr>
            <p:nvPr/>
          </p:nvSpPr>
          <p:spPr bwMode="auto">
            <a:xfrm>
              <a:off x="581" y="1208"/>
              <a:ext cx="0" cy="746"/>
            </a:xfrm>
            <a:prstGeom prst="lin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sp>
          <p:nvSpPr>
            <p:cNvPr id="260105" name="Line 9"/>
            <p:cNvSpPr>
              <a:spLocks noChangeShapeType="1"/>
            </p:cNvSpPr>
            <p:nvPr/>
          </p:nvSpPr>
          <p:spPr bwMode="auto">
            <a:xfrm>
              <a:off x="1334" y="1200"/>
              <a:ext cx="0" cy="754"/>
            </a:xfrm>
            <a:prstGeom prst="lin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sp>
          <p:nvSpPr>
            <p:cNvPr id="260106" name="Line 10"/>
            <p:cNvSpPr>
              <a:spLocks noChangeShapeType="1"/>
            </p:cNvSpPr>
            <p:nvPr/>
          </p:nvSpPr>
          <p:spPr bwMode="auto">
            <a:xfrm flipV="1">
              <a:off x="581" y="1200"/>
              <a:ext cx="1471" cy="0"/>
            </a:xfrm>
            <a:prstGeom prst="lin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sp>
          <p:nvSpPr>
            <p:cNvPr id="260107" name="Line 11"/>
            <p:cNvSpPr>
              <a:spLocks noChangeShapeType="1"/>
            </p:cNvSpPr>
            <p:nvPr/>
          </p:nvSpPr>
          <p:spPr bwMode="auto">
            <a:xfrm>
              <a:off x="1846" y="1208"/>
              <a:ext cx="0" cy="848"/>
            </a:xfrm>
            <a:prstGeom prst="lin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grpSp>
          <p:nvGrpSpPr>
            <p:cNvPr id="3" name="Group 12"/>
            <p:cNvGrpSpPr>
              <a:grpSpLocks/>
            </p:cNvGrpSpPr>
            <p:nvPr/>
          </p:nvGrpSpPr>
          <p:grpSpPr bwMode="auto">
            <a:xfrm>
              <a:off x="1244" y="1497"/>
              <a:ext cx="179" cy="154"/>
              <a:chOff x="1227" y="1235"/>
              <a:chExt cx="160" cy="121"/>
            </a:xfrm>
          </p:grpSpPr>
          <p:sp>
            <p:nvSpPr>
              <p:cNvPr id="260109" name="Line 13"/>
              <p:cNvSpPr>
                <a:spLocks noChangeShapeType="1"/>
              </p:cNvSpPr>
              <p:nvPr/>
            </p:nvSpPr>
            <p:spPr bwMode="auto">
              <a:xfrm>
                <a:off x="1227" y="1235"/>
                <a:ext cx="160" cy="0"/>
              </a:xfrm>
              <a:prstGeom prst="line">
                <a:avLst/>
              </a:prstGeom>
              <a:noFill/>
              <a:ln w="38100">
                <a:solidFill>
                  <a:schemeClr val="tx1"/>
                </a:solidFill>
                <a:round/>
                <a:headEnd/>
                <a:tailEnd/>
              </a:ln>
              <a:effectLst/>
            </p:spPr>
            <p:txBody>
              <a:bodyPr wrap="none" anchor="ctr"/>
              <a:lstStyle/>
              <a:p>
                <a:pPr>
                  <a:defRPr/>
                </a:pPr>
                <a:endParaRPr lang="zh-CN" altLang="en-US" b="1">
                  <a:latin typeface="+mn-ea"/>
                  <a:ea typeface="+mn-ea"/>
                </a:endParaRPr>
              </a:p>
            </p:txBody>
          </p:sp>
          <p:sp>
            <p:nvSpPr>
              <p:cNvPr id="260110" name="AutoShape 14"/>
              <p:cNvSpPr>
                <a:spLocks noChangeArrowheads="1"/>
              </p:cNvSpPr>
              <p:nvPr/>
            </p:nvSpPr>
            <p:spPr bwMode="auto">
              <a:xfrm>
                <a:off x="1227" y="1235"/>
                <a:ext cx="160" cy="121"/>
              </a:xfrm>
              <a:prstGeom prst="triangle">
                <a:avLst>
                  <a:gd name="adj" fmla="val 50000"/>
                </a:avLst>
              </a:prstGeom>
              <a:noFill/>
              <a:ln w="38100">
                <a:solidFill>
                  <a:schemeClr val="tx1"/>
                </a:solidFill>
                <a:miter lim="800000"/>
                <a:headEnd/>
                <a:tailEnd/>
              </a:ln>
              <a:effectLst/>
            </p:spPr>
            <p:txBody>
              <a:bodyPr wrap="none" anchor="ctr"/>
              <a:lstStyle/>
              <a:p>
                <a:pPr>
                  <a:defRPr/>
                </a:pPr>
                <a:endParaRPr lang="zh-CN" altLang="en-US" b="1">
                  <a:latin typeface="+mn-ea"/>
                  <a:ea typeface="+mn-ea"/>
                </a:endParaRPr>
              </a:p>
            </p:txBody>
          </p:sp>
        </p:grpSp>
        <p:sp>
          <p:nvSpPr>
            <p:cNvPr id="260111" name="Rectangle 15"/>
            <p:cNvSpPr>
              <a:spLocks noChangeArrowheads="1"/>
            </p:cNvSpPr>
            <p:nvPr/>
          </p:nvSpPr>
          <p:spPr bwMode="auto">
            <a:xfrm rot="5400000">
              <a:off x="851" y="1117"/>
              <a:ext cx="95" cy="166"/>
            </a:xfrm>
            <a:prstGeom prst="rect">
              <a:avLst/>
            </a:prstGeom>
            <a:solidFill>
              <a:schemeClr val="bg1"/>
            </a:solidFill>
            <a:ln w="38100">
              <a:solidFill>
                <a:schemeClr val="tx1"/>
              </a:solidFill>
              <a:miter lim="800000"/>
              <a:headEnd/>
              <a:tailEnd/>
            </a:ln>
            <a:effectLst/>
          </p:spPr>
          <p:txBody>
            <a:bodyPr wrap="none" anchor="ctr"/>
            <a:lstStyle/>
            <a:p>
              <a:pPr>
                <a:defRPr/>
              </a:pPr>
              <a:endParaRPr lang="zh-CN" altLang="en-US" b="1">
                <a:latin typeface="+mn-ea"/>
                <a:ea typeface="+mn-ea"/>
              </a:endParaRPr>
            </a:p>
          </p:txBody>
        </p:sp>
        <p:sp>
          <p:nvSpPr>
            <p:cNvPr id="260112" name="Line 16"/>
            <p:cNvSpPr>
              <a:spLocks noChangeShapeType="1"/>
            </p:cNvSpPr>
            <p:nvPr/>
          </p:nvSpPr>
          <p:spPr bwMode="auto">
            <a:xfrm>
              <a:off x="1778" y="2071"/>
              <a:ext cx="136" cy="0"/>
            </a:xfrm>
            <a:prstGeom prst="line">
              <a:avLst/>
            </a:prstGeom>
            <a:noFill/>
            <a:ln w="57150">
              <a:solidFill>
                <a:schemeClr val="tx1"/>
              </a:solidFill>
              <a:round/>
              <a:headEnd/>
              <a:tailEnd/>
            </a:ln>
            <a:effectLst/>
          </p:spPr>
          <p:txBody>
            <a:bodyPr wrap="none" anchor="ctr"/>
            <a:lstStyle/>
            <a:p>
              <a:pPr>
                <a:defRPr/>
              </a:pPr>
              <a:endParaRPr lang="zh-CN" altLang="en-US" b="1">
                <a:latin typeface="+mn-ea"/>
                <a:ea typeface="+mn-ea"/>
              </a:endParaRPr>
            </a:p>
          </p:txBody>
        </p:sp>
        <p:sp>
          <p:nvSpPr>
            <p:cNvPr id="260113" name="Oval 17"/>
            <p:cNvSpPr>
              <a:spLocks noChangeArrowheads="1"/>
            </p:cNvSpPr>
            <p:nvPr/>
          </p:nvSpPr>
          <p:spPr bwMode="auto">
            <a:xfrm>
              <a:off x="490" y="1493"/>
              <a:ext cx="181" cy="181"/>
            </a:xfrm>
            <a:prstGeom prst="ellips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grpSp>
          <p:nvGrpSpPr>
            <p:cNvPr id="4" name="Group 18"/>
            <p:cNvGrpSpPr>
              <a:grpSpLocks/>
            </p:cNvGrpSpPr>
            <p:nvPr/>
          </p:nvGrpSpPr>
          <p:grpSpPr bwMode="auto">
            <a:xfrm rot="-5400000">
              <a:off x="442" y="1424"/>
              <a:ext cx="96" cy="96"/>
              <a:chOff x="3360" y="2832"/>
              <a:chExt cx="96" cy="96"/>
            </a:xfrm>
          </p:grpSpPr>
          <p:sp>
            <p:nvSpPr>
              <p:cNvPr id="260115" name="Line 19"/>
              <p:cNvSpPr>
                <a:spLocks noChangeShapeType="1"/>
              </p:cNvSpPr>
              <p:nvPr/>
            </p:nvSpPr>
            <p:spPr bwMode="auto">
              <a:xfrm>
                <a:off x="3360" y="2880"/>
                <a:ext cx="96" cy="0"/>
              </a:xfrm>
              <a:prstGeom prst="line">
                <a:avLst/>
              </a:prstGeom>
              <a:noFill/>
              <a:ln w="38100">
                <a:solidFill>
                  <a:srgbClr val="FF0000"/>
                </a:solidFill>
                <a:round/>
                <a:headEnd/>
                <a:tailEnd/>
              </a:ln>
              <a:effectLst/>
            </p:spPr>
            <p:txBody>
              <a:bodyPr lIns="90000" tIns="46800" rIns="90000" bIns="46800">
                <a:spAutoFit/>
              </a:bodyPr>
              <a:lstStyle/>
              <a:p>
                <a:pPr>
                  <a:defRPr/>
                </a:pPr>
                <a:endParaRPr lang="zh-CN" altLang="en-US" b="1">
                  <a:latin typeface="+mn-ea"/>
                  <a:ea typeface="+mn-ea"/>
                </a:endParaRPr>
              </a:p>
            </p:txBody>
          </p:sp>
          <p:sp>
            <p:nvSpPr>
              <p:cNvPr id="260116" name="Line 20"/>
              <p:cNvSpPr>
                <a:spLocks noChangeShapeType="1"/>
              </p:cNvSpPr>
              <p:nvPr/>
            </p:nvSpPr>
            <p:spPr bwMode="auto">
              <a:xfrm rot="-5400000">
                <a:off x="3360" y="2880"/>
                <a:ext cx="96" cy="0"/>
              </a:xfrm>
              <a:prstGeom prst="line">
                <a:avLst/>
              </a:prstGeom>
              <a:noFill/>
              <a:ln w="38100">
                <a:solidFill>
                  <a:srgbClr val="FF0000"/>
                </a:solidFill>
                <a:round/>
                <a:headEnd/>
                <a:tailEnd/>
              </a:ln>
              <a:effectLst/>
            </p:spPr>
            <p:txBody>
              <a:bodyPr lIns="90000" tIns="46800" rIns="90000" bIns="46800">
                <a:spAutoFit/>
              </a:bodyPr>
              <a:lstStyle/>
              <a:p>
                <a:pPr>
                  <a:defRPr/>
                </a:pPr>
                <a:endParaRPr lang="zh-CN" altLang="en-US" b="1">
                  <a:latin typeface="+mn-ea"/>
                  <a:ea typeface="+mn-ea"/>
                </a:endParaRPr>
              </a:p>
            </p:txBody>
          </p:sp>
        </p:grpSp>
        <p:sp>
          <p:nvSpPr>
            <p:cNvPr id="260117" name="Line 21"/>
            <p:cNvSpPr>
              <a:spLocks noChangeShapeType="1"/>
            </p:cNvSpPr>
            <p:nvPr/>
          </p:nvSpPr>
          <p:spPr bwMode="auto">
            <a:xfrm rot="-10800000">
              <a:off x="456" y="1734"/>
              <a:ext cx="96" cy="0"/>
            </a:xfrm>
            <a:prstGeom prst="line">
              <a:avLst/>
            </a:prstGeom>
            <a:noFill/>
            <a:ln w="38100">
              <a:solidFill>
                <a:srgbClr val="FF0000"/>
              </a:solidFill>
              <a:round/>
              <a:headEnd/>
              <a:tailEnd/>
            </a:ln>
            <a:effectLst/>
          </p:spPr>
          <p:txBody>
            <a:bodyPr lIns="90000" tIns="46800" rIns="90000" bIns="46800">
              <a:spAutoFit/>
            </a:bodyPr>
            <a:lstStyle/>
            <a:p>
              <a:pPr>
                <a:defRPr/>
              </a:pPr>
              <a:endParaRPr lang="zh-CN" altLang="en-US" b="1">
                <a:latin typeface="+mn-ea"/>
                <a:ea typeface="+mn-ea"/>
              </a:endParaRPr>
            </a:p>
          </p:txBody>
        </p:sp>
        <p:grpSp>
          <p:nvGrpSpPr>
            <p:cNvPr id="5" name="Group 22"/>
            <p:cNvGrpSpPr>
              <a:grpSpLocks/>
            </p:cNvGrpSpPr>
            <p:nvPr/>
          </p:nvGrpSpPr>
          <p:grpSpPr bwMode="auto">
            <a:xfrm rot="-5400000">
              <a:off x="2112" y="1296"/>
              <a:ext cx="96" cy="96"/>
              <a:chOff x="3360" y="2832"/>
              <a:chExt cx="96" cy="96"/>
            </a:xfrm>
          </p:grpSpPr>
          <p:sp>
            <p:nvSpPr>
              <p:cNvPr id="260119" name="Line 23"/>
              <p:cNvSpPr>
                <a:spLocks noChangeShapeType="1"/>
              </p:cNvSpPr>
              <p:nvPr/>
            </p:nvSpPr>
            <p:spPr bwMode="auto">
              <a:xfrm>
                <a:off x="3360" y="2880"/>
                <a:ext cx="96" cy="0"/>
              </a:xfrm>
              <a:prstGeom prst="line">
                <a:avLst/>
              </a:prstGeom>
              <a:noFill/>
              <a:ln w="38100">
                <a:solidFill>
                  <a:srgbClr val="FF0066"/>
                </a:solidFill>
                <a:round/>
                <a:headEnd/>
                <a:tailEnd/>
              </a:ln>
              <a:effectLst/>
            </p:spPr>
            <p:txBody>
              <a:bodyPr lIns="90000" tIns="46800" rIns="90000" bIns="46800">
                <a:spAutoFit/>
              </a:bodyPr>
              <a:lstStyle/>
              <a:p>
                <a:pPr>
                  <a:defRPr/>
                </a:pPr>
                <a:endParaRPr lang="zh-CN" altLang="en-US" b="1">
                  <a:latin typeface="+mn-ea"/>
                  <a:ea typeface="+mn-ea"/>
                </a:endParaRPr>
              </a:p>
            </p:txBody>
          </p:sp>
          <p:sp>
            <p:nvSpPr>
              <p:cNvPr id="260120" name="Line 24"/>
              <p:cNvSpPr>
                <a:spLocks noChangeShapeType="1"/>
              </p:cNvSpPr>
              <p:nvPr/>
            </p:nvSpPr>
            <p:spPr bwMode="auto">
              <a:xfrm rot="-5400000">
                <a:off x="3360" y="2880"/>
                <a:ext cx="96" cy="0"/>
              </a:xfrm>
              <a:prstGeom prst="line">
                <a:avLst/>
              </a:prstGeom>
              <a:noFill/>
              <a:ln w="38100">
                <a:solidFill>
                  <a:srgbClr val="FF0066"/>
                </a:solidFill>
                <a:round/>
                <a:headEnd/>
                <a:tailEnd/>
              </a:ln>
              <a:effectLst/>
            </p:spPr>
            <p:txBody>
              <a:bodyPr lIns="90000" tIns="46800" rIns="90000" bIns="46800">
                <a:spAutoFit/>
              </a:bodyPr>
              <a:lstStyle/>
              <a:p>
                <a:pPr>
                  <a:defRPr/>
                </a:pPr>
                <a:endParaRPr lang="zh-CN" altLang="en-US" b="1">
                  <a:latin typeface="+mn-ea"/>
                  <a:ea typeface="+mn-ea"/>
                </a:endParaRPr>
              </a:p>
            </p:txBody>
          </p:sp>
        </p:grpSp>
        <p:sp>
          <p:nvSpPr>
            <p:cNvPr id="260121" name="Line 25"/>
            <p:cNvSpPr>
              <a:spLocks noChangeShapeType="1"/>
            </p:cNvSpPr>
            <p:nvPr/>
          </p:nvSpPr>
          <p:spPr bwMode="auto">
            <a:xfrm rot="-10800000">
              <a:off x="2139" y="1813"/>
              <a:ext cx="96" cy="0"/>
            </a:xfrm>
            <a:prstGeom prst="line">
              <a:avLst/>
            </a:prstGeom>
            <a:noFill/>
            <a:ln w="38100">
              <a:solidFill>
                <a:srgbClr val="FF0066"/>
              </a:solidFill>
              <a:round/>
              <a:headEnd/>
              <a:tailEnd/>
            </a:ln>
            <a:effectLst/>
          </p:spPr>
          <p:txBody>
            <a:bodyPr lIns="90000" tIns="46800" rIns="90000" bIns="46800">
              <a:spAutoFit/>
            </a:bodyPr>
            <a:lstStyle/>
            <a:p>
              <a:pPr>
                <a:defRPr/>
              </a:pPr>
              <a:endParaRPr lang="zh-CN" altLang="en-US" b="1">
                <a:latin typeface="+mn-ea"/>
                <a:ea typeface="+mn-ea"/>
              </a:endParaRPr>
            </a:p>
          </p:txBody>
        </p:sp>
        <p:sp>
          <p:nvSpPr>
            <p:cNvPr id="260122" name="Rectangle 26"/>
            <p:cNvSpPr>
              <a:spLocks noChangeArrowheads="1"/>
            </p:cNvSpPr>
            <p:nvPr/>
          </p:nvSpPr>
          <p:spPr bwMode="auto">
            <a:xfrm>
              <a:off x="192" y="1392"/>
              <a:ext cx="530" cy="327"/>
            </a:xfrm>
            <a:prstGeom prst="rect">
              <a:avLst/>
            </a:prstGeom>
            <a:noFill/>
            <a:ln w="28575">
              <a:noFill/>
              <a:miter lim="800000"/>
              <a:headEnd/>
              <a:tailEnd/>
            </a:ln>
            <a:effectLst/>
          </p:spPr>
          <p:txBody>
            <a:bodyPr>
              <a:spAutoFit/>
            </a:bodyPr>
            <a:lstStyle/>
            <a:p>
              <a:pPr>
                <a:defRPr/>
              </a:pPr>
              <a:r>
                <a:rPr lang="en-US" altLang="zh-CN" sz="2800" b="1" i="1">
                  <a:solidFill>
                    <a:srgbClr val="0033CC"/>
                  </a:solidFill>
                  <a:latin typeface="+mn-ea"/>
                  <a:ea typeface="+mn-ea"/>
                </a:rPr>
                <a:t>V</a:t>
              </a:r>
              <a:r>
                <a:rPr lang="en-US" altLang="zh-CN" sz="2800" b="1" baseline="-25000">
                  <a:solidFill>
                    <a:srgbClr val="0033CC"/>
                  </a:solidFill>
                  <a:latin typeface="+mn-ea"/>
                  <a:ea typeface="+mn-ea"/>
                </a:rPr>
                <a:t>I</a:t>
              </a:r>
            </a:p>
          </p:txBody>
        </p:sp>
        <p:sp>
          <p:nvSpPr>
            <p:cNvPr id="260123" name="Rectangle 27"/>
            <p:cNvSpPr>
              <a:spLocks noChangeArrowheads="1"/>
            </p:cNvSpPr>
            <p:nvPr/>
          </p:nvSpPr>
          <p:spPr bwMode="auto">
            <a:xfrm>
              <a:off x="2016" y="1392"/>
              <a:ext cx="530" cy="327"/>
            </a:xfrm>
            <a:prstGeom prst="rect">
              <a:avLst/>
            </a:prstGeom>
            <a:noFill/>
            <a:ln w="28575">
              <a:noFill/>
              <a:miter lim="800000"/>
              <a:headEnd/>
              <a:tailEnd/>
            </a:ln>
            <a:effectLst/>
          </p:spPr>
          <p:txBody>
            <a:bodyPr>
              <a:spAutoFit/>
            </a:bodyPr>
            <a:lstStyle/>
            <a:p>
              <a:pPr>
                <a:defRPr/>
              </a:pPr>
              <a:r>
                <a:rPr lang="en-US" altLang="zh-CN" sz="2800" b="1" i="1">
                  <a:solidFill>
                    <a:srgbClr val="0033CC"/>
                  </a:solidFill>
                  <a:latin typeface="+mn-ea"/>
                  <a:ea typeface="+mn-ea"/>
                </a:rPr>
                <a:t>V</a:t>
              </a:r>
              <a:r>
                <a:rPr lang="en-US" altLang="zh-CN" sz="2800" b="1" baseline="-25000">
                  <a:solidFill>
                    <a:srgbClr val="0033CC"/>
                  </a:solidFill>
                  <a:latin typeface="+mn-ea"/>
                  <a:ea typeface="+mn-ea"/>
                </a:rPr>
                <a:t>O</a:t>
              </a:r>
            </a:p>
          </p:txBody>
        </p:sp>
        <p:sp>
          <p:nvSpPr>
            <p:cNvPr id="260124" name="Oval 28"/>
            <p:cNvSpPr>
              <a:spLocks noChangeArrowheads="1"/>
            </p:cNvSpPr>
            <p:nvPr/>
          </p:nvSpPr>
          <p:spPr bwMode="auto">
            <a:xfrm>
              <a:off x="2052" y="1173"/>
              <a:ext cx="54" cy="54"/>
            </a:xfrm>
            <a:prstGeom prst="ellipse">
              <a:avLst/>
            </a:prstGeom>
            <a:noFill/>
            <a:ln w="19050">
              <a:solidFill>
                <a:schemeClr val="tx1"/>
              </a:solidFill>
              <a:round/>
              <a:headEnd/>
              <a:tailEnd/>
            </a:ln>
            <a:effectLst/>
          </p:spPr>
          <p:txBody>
            <a:bodyPr wrap="none" anchor="ctr"/>
            <a:lstStyle/>
            <a:p>
              <a:pPr>
                <a:defRPr/>
              </a:pPr>
              <a:endParaRPr lang="zh-CN" altLang="en-US" b="1">
                <a:latin typeface="+mn-ea"/>
                <a:ea typeface="+mn-ea"/>
              </a:endParaRPr>
            </a:p>
          </p:txBody>
        </p:sp>
        <p:sp>
          <p:nvSpPr>
            <p:cNvPr id="260125" name="Rectangle 29"/>
            <p:cNvSpPr>
              <a:spLocks noChangeArrowheads="1"/>
            </p:cNvSpPr>
            <p:nvPr/>
          </p:nvSpPr>
          <p:spPr bwMode="auto">
            <a:xfrm>
              <a:off x="672" y="912"/>
              <a:ext cx="410" cy="288"/>
            </a:xfrm>
            <a:prstGeom prst="rect">
              <a:avLst/>
            </a:prstGeom>
            <a:noFill/>
            <a:ln w="28575">
              <a:noFill/>
              <a:miter lim="800000"/>
              <a:headEnd/>
              <a:tailEnd/>
            </a:ln>
            <a:effectLst/>
          </p:spPr>
          <p:txBody>
            <a:bodyPr>
              <a:spAutoFit/>
            </a:bodyPr>
            <a:lstStyle/>
            <a:p>
              <a:pPr>
                <a:defRPr/>
              </a:pPr>
              <a:r>
                <a:rPr lang="en-US" altLang="zh-CN" sz="2400" b="1" i="1">
                  <a:solidFill>
                    <a:srgbClr val="0033CC"/>
                  </a:solidFill>
                  <a:latin typeface="+mn-ea"/>
                  <a:ea typeface="+mn-ea"/>
                </a:rPr>
                <a:t>R</a:t>
              </a:r>
            </a:p>
          </p:txBody>
        </p:sp>
        <p:sp>
          <p:nvSpPr>
            <p:cNvPr id="260126" name="Oval 30"/>
            <p:cNvSpPr>
              <a:spLocks noChangeArrowheads="1"/>
            </p:cNvSpPr>
            <p:nvPr/>
          </p:nvSpPr>
          <p:spPr bwMode="auto">
            <a:xfrm>
              <a:off x="1819" y="1916"/>
              <a:ext cx="54" cy="54"/>
            </a:xfrm>
            <a:prstGeom prst="ellipse">
              <a:avLst/>
            </a:prstGeom>
            <a:solidFill>
              <a:schemeClr val="tx1"/>
            </a:solidFill>
            <a:ln w="28575">
              <a:solidFill>
                <a:schemeClr val="tx1"/>
              </a:solidFill>
              <a:round/>
              <a:headEnd/>
              <a:tailEnd/>
            </a:ln>
            <a:effectLst/>
          </p:spPr>
          <p:txBody>
            <a:bodyPr wrap="none" anchor="ctr"/>
            <a:lstStyle/>
            <a:p>
              <a:pPr>
                <a:defRPr/>
              </a:pPr>
              <a:endParaRPr lang="zh-CN" altLang="en-US" b="1">
                <a:latin typeface="+mn-ea"/>
                <a:ea typeface="+mn-ea"/>
              </a:endParaRPr>
            </a:p>
          </p:txBody>
        </p:sp>
        <p:sp>
          <p:nvSpPr>
            <p:cNvPr id="260127" name="Rectangle 31"/>
            <p:cNvSpPr>
              <a:spLocks noChangeArrowheads="1"/>
            </p:cNvSpPr>
            <p:nvPr/>
          </p:nvSpPr>
          <p:spPr bwMode="auto">
            <a:xfrm>
              <a:off x="1813" y="1488"/>
              <a:ext cx="95" cy="166"/>
            </a:xfrm>
            <a:prstGeom prst="rect">
              <a:avLst/>
            </a:prstGeom>
            <a:solidFill>
              <a:schemeClr val="bg1"/>
            </a:solidFill>
            <a:ln w="38100">
              <a:solidFill>
                <a:schemeClr val="tx1"/>
              </a:solidFill>
              <a:miter lim="800000"/>
              <a:headEnd/>
              <a:tailEnd/>
            </a:ln>
            <a:effectLst/>
          </p:spPr>
          <p:txBody>
            <a:bodyPr wrap="none" anchor="ctr"/>
            <a:lstStyle/>
            <a:p>
              <a:pPr>
                <a:defRPr/>
              </a:pPr>
              <a:endParaRPr lang="zh-CN" altLang="en-US" b="1">
                <a:latin typeface="+mn-ea"/>
                <a:ea typeface="+mn-ea"/>
              </a:endParaRPr>
            </a:p>
          </p:txBody>
        </p:sp>
        <p:sp>
          <p:nvSpPr>
            <p:cNvPr id="260128" name="Line 32"/>
            <p:cNvSpPr>
              <a:spLocks noChangeShapeType="1"/>
            </p:cNvSpPr>
            <p:nvPr/>
          </p:nvSpPr>
          <p:spPr bwMode="auto">
            <a:xfrm>
              <a:off x="1428" y="1488"/>
              <a:ext cx="0" cy="48"/>
            </a:xfrm>
            <a:prstGeom prst="line">
              <a:avLst/>
            </a:prstGeom>
            <a:noFill/>
            <a:ln w="38100">
              <a:solidFill>
                <a:schemeClr val="tx1"/>
              </a:solidFill>
              <a:round/>
              <a:headEnd/>
              <a:tailEnd/>
            </a:ln>
            <a:effectLst/>
          </p:spPr>
          <p:txBody>
            <a:bodyPr/>
            <a:lstStyle/>
            <a:p>
              <a:pPr>
                <a:defRPr/>
              </a:pPr>
              <a:endParaRPr lang="zh-CN" altLang="en-US" b="1">
                <a:latin typeface="+mn-ea"/>
                <a:ea typeface="+mn-ea"/>
              </a:endParaRPr>
            </a:p>
          </p:txBody>
        </p:sp>
        <p:sp>
          <p:nvSpPr>
            <p:cNvPr id="260129" name="Rectangle 33"/>
            <p:cNvSpPr>
              <a:spLocks noChangeArrowheads="1"/>
            </p:cNvSpPr>
            <p:nvPr/>
          </p:nvSpPr>
          <p:spPr bwMode="auto">
            <a:xfrm>
              <a:off x="1488" y="1488"/>
              <a:ext cx="410" cy="288"/>
            </a:xfrm>
            <a:prstGeom prst="rect">
              <a:avLst/>
            </a:prstGeom>
            <a:noFill/>
            <a:ln w="28575">
              <a:noFill/>
              <a:miter lim="800000"/>
              <a:headEnd/>
              <a:tailEnd/>
            </a:ln>
            <a:effectLst/>
          </p:spPr>
          <p:txBody>
            <a:bodyPr>
              <a:spAutoFit/>
            </a:bodyPr>
            <a:lstStyle/>
            <a:p>
              <a:pPr>
                <a:defRPr/>
              </a:pPr>
              <a:r>
                <a:rPr lang="en-US" altLang="zh-CN" sz="2400" b="1" i="1">
                  <a:solidFill>
                    <a:srgbClr val="0033CC"/>
                  </a:solidFill>
                  <a:latin typeface="+mn-ea"/>
                  <a:ea typeface="+mn-ea"/>
                </a:rPr>
                <a:t>R</a:t>
              </a:r>
              <a:r>
                <a:rPr lang="en-US" altLang="zh-CN" sz="2400" b="1" baseline="-25000">
                  <a:solidFill>
                    <a:srgbClr val="0033CC"/>
                  </a:solidFill>
                  <a:latin typeface="+mn-ea"/>
                  <a:ea typeface="+mn-ea"/>
                </a:rPr>
                <a:t>L</a:t>
              </a:r>
            </a:p>
          </p:txBody>
        </p:sp>
        <p:sp>
          <p:nvSpPr>
            <p:cNvPr id="260130" name="Line 34"/>
            <p:cNvSpPr>
              <a:spLocks noChangeShapeType="1"/>
            </p:cNvSpPr>
            <p:nvPr/>
          </p:nvSpPr>
          <p:spPr bwMode="auto">
            <a:xfrm flipV="1">
              <a:off x="576" y="1938"/>
              <a:ext cx="1471" cy="0"/>
            </a:xfrm>
            <a:prstGeom prst="lin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sp>
          <p:nvSpPr>
            <p:cNvPr id="260131" name="Oval 35"/>
            <p:cNvSpPr>
              <a:spLocks noChangeArrowheads="1"/>
            </p:cNvSpPr>
            <p:nvPr/>
          </p:nvSpPr>
          <p:spPr bwMode="auto">
            <a:xfrm>
              <a:off x="2016" y="1904"/>
              <a:ext cx="54" cy="54"/>
            </a:xfrm>
            <a:prstGeom prst="ellipse">
              <a:avLst/>
            </a:prstGeom>
            <a:solidFill>
              <a:schemeClr val="bg1"/>
            </a:solidFill>
            <a:ln w="19050">
              <a:solidFill>
                <a:schemeClr val="tx1"/>
              </a:solidFill>
              <a:round/>
              <a:headEnd/>
              <a:tailEnd/>
            </a:ln>
            <a:effectLst/>
          </p:spPr>
          <p:txBody>
            <a:bodyPr wrap="none" anchor="ctr"/>
            <a:lstStyle/>
            <a:p>
              <a:pPr>
                <a:defRPr/>
              </a:pPr>
              <a:endParaRPr lang="zh-CN" altLang="en-US" b="1">
                <a:latin typeface="+mn-ea"/>
                <a:ea typeface="+mn-ea"/>
              </a:endParaRPr>
            </a:p>
          </p:txBody>
        </p:sp>
        <p:sp>
          <p:nvSpPr>
            <p:cNvPr id="260132" name="Line 36"/>
            <p:cNvSpPr>
              <a:spLocks noChangeShapeType="1"/>
            </p:cNvSpPr>
            <p:nvPr/>
          </p:nvSpPr>
          <p:spPr bwMode="auto">
            <a:xfrm flipV="1">
              <a:off x="1008" y="1152"/>
              <a:ext cx="288" cy="0"/>
            </a:xfrm>
            <a:prstGeom prst="line">
              <a:avLst/>
            </a:prstGeom>
            <a:noFill/>
            <a:ln w="28575">
              <a:solidFill>
                <a:srgbClr val="FF0066"/>
              </a:solidFill>
              <a:round/>
              <a:headEnd/>
              <a:tailEnd type="stealth" w="med" len="lg"/>
            </a:ln>
            <a:effectLst/>
          </p:spPr>
          <p:txBody>
            <a:bodyPr/>
            <a:lstStyle/>
            <a:p>
              <a:pPr>
                <a:defRPr/>
              </a:pPr>
              <a:endParaRPr lang="zh-CN" altLang="en-US" b="1">
                <a:latin typeface="+mn-ea"/>
                <a:ea typeface="+mn-ea"/>
              </a:endParaRPr>
            </a:p>
          </p:txBody>
        </p:sp>
        <p:sp>
          <p:nvSpPr>
            <p:cNvPr id="260133" name="Line 37"/>
            <p:cNvSpPr>
              <a:spLocks noChangeShapeType="1"/>
            </p:cNvSpPr>
            <p:nvPr/>
          </p:nvSpPr>
          <p:spPr bwMode="auto">
            <a:xfrm flipV="1">
              <a:off x="1536" y="1152"/>
              <a:ext cx="288" cy="0"/>
            </a:xfrm>
            <a:prstGeom prst="line">
              <a:avLst/>
            </a:prstGeom>
            <a:noFill/>
            <a:ln w="28575">
              <a:solidFill>
                <a:srgbClr val="FF0066"/>
              </a:solidFill>
              <a:round/>
              <a:headEnd/>
              <a:tailEnd type="stealth" w="med" len="lg"/>
            </a:ln>
            <a:effectLst/>
          </p:spPr>
          <p:txBody>
            <a:bodyPr/>
            <a:lstStyle/>
            <a:p>
              <a:pPr>
                <a:defRPr/>
              </a:pPr>
              <a:endParaRPr lang="zh-CN" altLang="en-US" b="1">
                <a:latin typeface="+mn-ea"/>
                <a:ea typeface="+mn-ea"/>
              </a:endParaRPr>
            </a:p>
          </p:txBody>
        </p:sp>
        <p:sp>
          <p:nvSpPr>
            <p:cNvPr id="260134" name="Rectangle 38"/>
            <p:cNvSpPr>
              <a:spLocks noChangeArrowheads="1"/>
            </p:cNvSpPr>
            <p:nvPr/>
          </p:nvSpPr>
          <p:spPr bwMode="auto">
            <a:xfrm>
              <a:off x="1488" y="816"/>
              <a:ext cx="280" cy="291"/>
            </a:xfrm>
            <a:prstGeom prst="rect">
              <a:avLst/>
            </a:prstGeom>
            <a:noFill/>
            <a:ln w="9525">
              <a:noFill/>
              <a:miter lim="800000"/>
              <a:headEnd/>
              <a:tailEnd/>
            </a:ln>
            <a:effectLst/>
          </p:spPr>
          <p:txBody>
            <a:bodyPr wrap="none">
              <a:spAutoFit/>
            </a:bodyPr>
            <a:lstStyle/>
            <a:p>
              <a:pPr>
                <a:defRPr/>
              </a:pPr>
              <a:r>
                <a:rPr lang="en-US" altLang="zh-CN" sz="2400" b="1" i="1">
                  <a:latin typeface="+mn-ea"/>
                  <a:ea typeface="+mn-ea"/>
                </a:rPr>
                <a:t>I</a:t>
              </a:r>
              <a:r>
                <a:rPr lang="en-US" altLang="zh-CN" sz="2400" b="1" baseline="-25000">
                  <a:latin typeface="+mn-ea"/>
                  <a:ea typeface="+mn-ea"/>
                </a:rPr>
                <a:t>L</a:t>
              </a:r>
            </a:p>
          </p:txBody>
        </p:sp>
        <p:sp>
          <p:nvSpPr>
            <p:cNvPr id="260135" name="Rectangle 39"/>
            <p:cNvSpPr>
              <a:spLocks noChangeArrowheads="1"/>
            </p:cNvSpPr>
            <p:nvPr/>
          </p:nvSpPr>
          <p:spPr bwMode="auto">
            <a:xfrm>
              <a:off x="960" y="816"/>
              <a:ext cx="283" cy="288"/>
            </a:xfrm>
            <a:prstGeom prst="rect">
              <a:avLst/>
            </a:prstGeom>
            <a:noFill/>
            <a:ln w="9525">
              <a:noFill/>
              <a:miter lim="800000"/>
              <a:headEnd/>
              <a:tailEnd/>
            </a:ln>
            <a:effectLst/>
          </p:spPr>
          <p:txBody>
            <a:bodyPr wrap="none">
              <a:spAutoFit/>
            </a:bodyPr>
            <a:lstStyle/>
            <a:p>
              <a:pPr>
                <a:defRPr/>
              </a:pPr>
              <a:r>
                <a:rPr lang="en-US" altLang="zh-CN" sz="2400" b="1" i="1">
                  <a:latin typeface="+mn-ea"/>
                  <a:ea typeface="+mn-ea"/>
                </a:rPr>
                <a:t>I</a:t>
              </a:r>
              <a:r>
                <a:rPr lang="en-US" altLang="zh-CN" sz="2400" b="1" baseline="-25000">
                  <a:latin typeface="+mn-ea"/>
                  <a:ea typeface="+mn-ea"/>
                </a:rPr>
                <a:t>R</a:t>
              </a:r>
            </a:p>
          </p:txBody>
        </p:sp>
        <p:sp>
          <p:nvSpPr>
            <p:cNvPr id="260136" name="Line 40"/>
            <p:cNvSpPr>
              <a:spLocks noChangeShapeType="1"/>
            </p:cNvSpPr>
            <p:nvPr/>
          </p:nvSpPr>
          <p:spPr bwMode="auto">
            <a:xfrm rot="5400000" flipV="1">
              <a:off x="1332" y="1392"/>
              <a:ext cx="288" cy="0"/>
            </a:xfrm>
            <a:prstGeom prst="line">
              <a:avLst/>
            </a:prstGeom>
            <a:noFill/>
            <a:ln w="28575">
              <a:solidFill>
                <a:srgbClr val="FF0066"/>
              </a:solidFill>
              <a:round/>
              <a:headEnd/>
              <a:tailEnd type="stealth" w="med" len="lg"/>
            </a:ln>
            <a:effectLst/>
          </p:spPr>
          <p:txBody>
            <a:bodyPr/>
            <a:lstStyle/>
            <a:p>
              <a:pPr>
                <a:defRPr/>
              </a:pPr>
              <a:endParaRPr lang="zh-CN" altLang="en-US" b="1">
                <a:latin typeface="+mn-ea"/>
                <a:ea typeface="+mn-ea"/>
              </a:endParaRPr>
            </a:p>
          </p:txBody>
        </p:sp>
        <p:sp>
          <p:nvSpPr>
            <p:cNvPr id="260137" name="Rectangle 41"/>
            <p:cNvSpPr>
              <a:spLocks noChangeArrowheads="1"/>
            </p:cNvSpPr>
            <p:nvPr/>
          </p:nvSpPr>
          <p:spPr bwMode="auto">
            <a:xfrm>
              <a:off x="1488" y="1248"/>
              <a:ext cx="280" cy="291"/>
            </a:xfrm>
            <a:prstGeom prst="rect">
              <a:avLst/>
            </a:prstGeom>
            <a:noFill/>
            <a:ln w="9525">
              <a:noFill/>
              <a:miter lim="800000"/>
              <a:headEnd/>
              <a:tailEnd/>
            </a:ln>
            <a:effectLst/>
          </p:spPr>
          <p:txBody>
            <a:bodyPr wrap="none">
              <a:spAutoFit/>
            </a:bodyPr>
            <a:lstStyle/>
            <a:p>
              <a:pPr>
                <a:defRPr/>
              </a:pPr>
              <a:r>
                <a:rPr lang="en-US" altLang="zh-CN" sz="2400" b="1" i="1">
                  <a:latin typeface="+mn-ea"/>
                  <a:ea typeface="+mn-ea"/>
                </a:rPr>
                <a:t>I</a:t>
              </a:r>
              <a:r>
                <a:rPr lang="en-US" altLang="zh-CN" sz="2400" b="1" baseline="-25000">
                  <a:latin typeface="+mn-ea"/>
                  <a:ea typeface="+mn-ea"/>
                </a:rPr>
                <a:t>Z</a:t>
              </a:r>
            </a:p>
          </p:txBody>
        </p:sp>
      </p:grpSp>
      <p:sp>
        <p:nvSpPr>
          <p:cNvPr id="260138" name="Text Box 42"/>
          <p:cNvSpPr txBox="1">
            <a:spLocks noChangeArrowheads="1"/>
          </p:cNvSpPr>
          <p:nvPr/>
        </p:nvSpPr>
        <p:spPr bwMode="auto">
          <a:xfrm>
            <a:off x="206375" y="333375"/>
            <a:ext cx="8493125" cy="1631950"/>
          </a:xfrm>
          <a:prstGeom prst="rect">
            <a:avLst/>
          </a:prstGeom>
          <a:noFill/>
          <a:ln w="9525">
            <a:solidFill>
              <a:schemeClr val="hlink"/>
            </a:solidFill>
            <a:miter lim="800000"/>
            <a:headEnd/>
            <a:tailEnd/>
          </a:ln>
          <a:effectLst/>
        </p:spPr>
        <p:txBody>
          <a:bodyPr>
            <a:spAutoFit/>
          </a:bodyPr>
          <a:lstStyle/>
          <a:p>
            <a:pPr>
              <a:spcBef>
                <a:spcPct val="50000"/>
              </a:spcBef>
              <a:defRPr/>
            </a:pPr>
            <a:r>
              <a:rPr lang="zh-CN" altLang="en-US" sz="2000" b="1">
                <a:solidFill>
                  <a:srgbClr val="FF0000"/>
                </a:solidFill>
                <a:latin typeface="+mn-ea"/>
                <a:ea typeface="+mn-ea"/>
              </a:rPr>
              <a:t>例 </a:t>
            </a:r>
            <a:r>
              <a:rPr lang="en-US" altLang="zh-CN" sz="2000" b="1">
                <a:solidFill>
                  <a:srgbClr val="FF0000"/>
                </a:solidFill>
                <a:latin typeface="+mn-ea"/>
                <a:ea typeface="+mn-ea"/>
              </a:rPr>
              <a:t>:</a:t>
            </a:r>
            <a:r>
              <a:rPr lang="zh-CN" altLang="en-US" sz="2000" b="1">
                <a:latin typeface="+mn-ea"/>
                <a:ea typeface="+mn-ea"/>
              </a:rPr>
              <a:t>一稳压电路如图所示，其中的直流输入电压</a:t>
            </a:r>
            <a:r>
              <a:rPr lang="en-US" altLang="zh-CN" sz="2000" b="1">
                <a:latin typeface="+mn-ea"/>
                <a:ea typeface="+mn-ea"/>
              </a:rPr>
              <a:t>V</a:t>
            </a:r>
            <a:r>
              <a:rPr lang="en-US" altLang="zh-CN" sz="2000" b="1" baseline="-25000">
                <a:latin typeface="+mn-ea"/>
                <a:ea typeface="+mn-ea"/>
              </a:rPr>
              <a:t>I</a:t>
            </a:r>
            <a:r>
              <a:rPr lang="zh-CN" altLang="en-US" sz="2000" b="1">
                <a:latin typeface="+mn-ea"/>
                <a:ea typeface="+mn-ea"/>
              </a:rPr>
              <a:t>系由汽车上铅酸电池供电，电压在</a:t>
            </a:r>
            <a:r>
              <a:rPr lang="en-US" altLang="zh-CN" sz="2000" b="1">
                <a:latin typeface="+mn-ea"/>
                <a:ea typeface="+mn-ea"/>
              </a:rPr>
              <a:t>12</a:t>
            </a:r>
            <a:r>
              <a:rPr lang="zh-CN" altLang="en-US" sz="2000" b="1">
                <a:latin typeface="+mn-ea"/>
                <a:ea typeface="+mn-ea"/>
              </a:rPr>
              <a:t>～</a:t>
            </a:r>
            <a:r>
              <a:rPr lang="en-US" altLang="zh-CN" sz="2000" b="1">
                <a:latin typeface="+mn-ea"/>
                <a:ea typeface="+mn-ea"/>
              </a:rPr>
              <a:t>13.6V</a:t>
            </a:r>
            <a:r>
              <a:rPr lang="zh-CN" altLang="en-US" sz="2000" b="1">
                <a:latin typeface="+mn-ea"/>
                <a:ea typeface="+mn-ea"/>
              </a:rPr>
              <a:t>之间波动。负载为一移动式</a:t>
            </a:r>
            <a:r>
              <a:rPr lang="en-US" altLang="zh-CN" sz="2000" b="1">
                <a:latin typeface="+mn-ea"/>
                <a:ea typeface="+mn-ea"/>
              </a:rPr>
              <a:t>9V</a:t>
            </a:r>
            <a:r>
              <a:rPr lang="zh-CN" altLang="en-US" sz="2000" b="1">
                <a:latin typeface="+mn-ea"/>
                <a:ea typeface="+mn-ea"/>
              </a:rPr>
              <a:t>半导体收音机，当它的音量最大时，需供给的功率为</a:t>
            </a:r>
            <a:r>
              <a:rPr lang="en-US" altLang="zh-CN" sz="2000" b="1">
                <a:latin typeface="+mn-ea"/>
                <a:ea typeface="+mn-ea"/>
              </a:rPr>
              <a:t>0.5W</a:t>
            </a:r>
            <a:r>
              <a:rPr lang="zh-CN" altLang="en-US" sz="2000" b="1">
                <a:latin typeface="+mn-ea"/>
                <a:ea typeface="+mn-ea"/>
              </a:rPr>
              <a:t>。稳压管的参数为</a:t>
            </a:r>
            <a:r>
              <a:rPr lang="en-US" altLang="zh-CN" sz="2000" b="1">
                <a:latin typeface="+mn-ea"/>
                <a:ea typeface="+mn-ea"/>
              </a:rPr>
              <a:t>:</a:t>
            </a:r>
            <a:r>
              <a:rPr lang="zh-CN" altLang="en-US" sz="2000" b="1">
                <a:latin typeface="+mn-ea"/>
                <a:ea typeface="+mn-ea"/>
              </a:rPr>
              <a:t>稳定电压</a:t>
            </a:r>
            <a:r>
              <a:rPr lang="en-US" altLang="zh-CN" sz="2000" b="1">
                <a:latin typeface="+mn-ea"/>
                <a:ea typeface="+mn-ea"/>
              </a:rPr>
              <a:t>V</a:t>
            </a:r>
            <a:r>
              <a:rPr lang="en-US" altLang="zh-CN" sz="2000" b="1" baseline="-25000">
                <a:latin typeface="+mn-ea"/>
                <a:ea typeface="+mn-ea"/>
              </a:rPr>
              <a:t>Z</a:t>
            </a:r>
            <a:r>
              <a:rPr lang="en-US" altLang="zh-CN" sz="2000" b="1">
                <a:latin typeface="+mn-ea"/>
                <a:ea typeface="+mn-ea"/>
              </a:rPr>
              <a:t>=9V,</a:t>
            </a:r>
            <a:r>
              <a:rPr lang="zh-CN" altLang="en-US" sz="2000" b="1">
                <a:latin typeface="+mn-ea"/>
                <a:ea typeface="+mn-ea"/>
              </a:rPr>
              <a:t>稳定电流范围为</a:t>
            </a:r>
            <a:r>
              <a:rPr lang="en-US" altLang="zh-CN" sz="2000" b="1">
                <a:latin typeface="+mn-ea"/>
                <a:ea typeface="+mn-ea"/>
              </a:rPr>
              <a:t>I</a:t>
            </a:r>
            <a:r>
              <a:rPr lang="en-US" altLang="zh-CN" sz="2000" b="1" baseline="-25000">
                <a:latin typeface="+mn-ea"/>
                <a:ea typeface="+mn-ea"/>
              </a:rPr>
              <a:t>Z</a:t>
            </a:r>
            <a:r>
              <a:rPr lang="en-US" altLang="zh-CN" sz="2000" b="1">
                <a:latin typeface="+mn-ea"/>
                <a:ea typeface="+mn-ea"/>
              </a:rPr>
              <a:t>=5mA</a:t>
            </a:r>
            <a:r>
              <a:rPr lang="zh-CN" altLang="en-US" sz="2000" b="1">
                <a:latin typeface="+mn-ea"/>
                <a:ea typeface="+mn-ea"/>
              </a:rPr>
              <a:t>至</a:t>
            </a:r>
            <a:r>
              <a:rPr lang="en-US" altLang="zh-CN" sz="2000" b="1">
                <a:latin typeface="+mn-ea"/>
                <a:ea typeface="+mn-ea"/>
              </a:rPr>
              <a:t>I</a:t>
            </a:r>
            <a:r>
              <a:rPr lang="en-US" altLang="zh-CN" sz="2000" b="1" baseline="-25000">
                <a:latin typeface="+mn-ea"/>
                <a:ea typeface="+mn-ea"/>
              </a:rPr>
              <a:t>ZM</a:t>
            </a:r>
            <a:r>
              <a:rPr lang="en-US" altLang="zh-CN" sz="2000" b="1">
                <a:latin typeface="+mn-ea"/>
                <a:ea typeface="+mn-ea"/>
              </a:rPr>
              <a:t>=56mA,</a:t>
            </a:r>
            <a:r>
              <a:rPr lang="zh-CN" altLang="en-US" sz="2000" b="1">
                <a:latin typeface="+mn-ea"/>
                <a:ea typeface="+mn-ea"/>
              </a:rPr>
              <a:t>耗散功率为</a:t>
            </a:r>
            <a:r>
              <a:rPr lang="en-US" altLang="zh-CN" sz="2000" b="1">
                <a:latin typeface="+mn-ea"/>
                <a:ea typeface="+mn-ea"/>
              </a:rPr>
              <a:t>1W</a:t>
            </a:r>
            <a:r>
              <a:rPr lang="zh-CN" altLang="en-US" sz="2000" b="1">
                <a:latin typeface="+mn-ea"/>
                <a:ea typeface="+mn-ea"/>
              </a:rPr>
              <a:t>。限流电阻</a:t>
            </a:r>
            <a:r>
              <a:rPr lang="en-US" altLang="zh-CN" sz="2000" b="1">
                <a:latin typeface="+mn-ea"/>
                <a:ea typeface="+mn-ea"/>
              </a:rPr>
              <a:t>R</a:t>
            </a:r>
            <a:r>
              <a:rPr lang="zh-CN" altLang="en-US" sz="2000" b="1">
                <a:latin typeface="+mn-ea"/>
                <a:ea typeface="+mn-ea"/>
              </a:rPr>
              <a:t>的值为</a:t>
            </a:r>
            <a:r>
              <a:rPr lang="en-US" altLang="zh-CN" sz="2000" b="1">
                <a:latin typeface="+mn-ea"/>
                <a:ea typeface="+mn-ea"/>
              </a:rPr>
              <a:t>51</a:t>
            </a:r>
            <a:r>
              <a:rPr lang="el-GR" altLang="zh-CN" sz="2000" b="1">
                <a:latin typeface="+mn-ea"/>
                <a:ea typeface="+mn-ea"/>
                <a:cs typeface="Times New Roman" pitchFamily="18" charset="0"/>
              </a:rPr>
              <a:t>Ω</a:t>
            </a:r>
            <a:r>
              <a:rPr lang="zh-CN" altLang="el-GR" sz="2000" b="1">
                <a:latin typeface="+mn-ea"/>
                <a:ea typeface="+mn-ea"/>
                <a:cs typeface="Times New Roman" pitchFamily="18" charset="0"/>
              </a:rPr>
              <a:t>。分析此稳压电路能否正常工作。</a:t>
            </a:r>
            <a:endParaRPr lang="el-GR" altLang="zh-CN" sz="2000" b="1">
              <a:latin typeface="+mn-ea"/>
              <a:ea typeface="+mn-ea"/>
              <a:cs typeface="Times New Roman" pitchFamily="18" charset="0"/>
            </a:endParaRPr>
          </a:p>
        </p:txBody>
      </p:sp>
      <p:sp>
        <p:nvSpPr>
          <p:cNvPr id="260139" name="Text Box 43"/>
          <p:cNvSpPr txBox="1">
            <a:spLocks noChangeArrowheads="1"/>
          </p:cNvSpPr>
          <p:nvPr/>
        </p:nvSpPr>
        <p:spPr bwMode="auto">
          <a:xfrm>
            <a:off x="166688" y="2198688"/>
            <a:ext cx="3673475" cy="400050"/>
          </a:xfrm>
          <a:prstGeom prst="rect">
            <a:avLst/>
          </a:prstGeom>
          <a:noFill/>
          <a:ln w="9525">
            <a:noFill/>
            <a:miter lim="800000"/>
            <a:headEnd/>
            <a:tailEnd/>
          </a:ln>
          <a:effectLst/>
        </p:spPr>
        <p:txBody>
          <a:bodyPr>
            <a:spAutoFit/>
          </a:bodyPr>
          <a:lstStyle/>
          <a:p>
            <a:pPr>
              <a:spcBef>
                <a:spcPct val="50000"/>
              </a:spcBef>
              <a:defRPr/>
            </a:pPr>
            <a:r>
              <a:rPr lang="zh-CN" altLang="en-US" sz="2000" b="1" dirty="0">
                <a:latin typeface="+mn-ea"/>
                <a:ea typeface="+mn-ea"/>
              </a:rPr>
              <a:t>解：①负载所消耗的功率</a:t>
            </a:r>
            <a:r>
              <a:rPr lang="en-US" altLang="zh-CN" sz="2000" b="1" dirty="0">
                <a:latin typeface="+mn-ea"/>
                <a:ea typeface="+mn-ea"/>
              </a:rPr>
              <a:t>=V</a:t>
            </a:r>
            <a:r>
              <a:rPr lang="en-US" altLang="zh-CN" sz="2000" b="1" baseline="-25000" dirty="0">
                <a:latin typeface="+mn-ea"/>
                <a:ea typeface="+mn-ea"/>
              </a:rPr>
              <a:t>L</a:t>
            </a:r>
            <a:r>
              <a:rPr lang="en-US" altLang="zh-CN" sz="2000" b="1" dirty="0">
                <a:latin typeface="+mn-ea"/>
                <a:ea typeface="+mn-ea"/>
              </a:rPr>
              <a:t>I</a:t>
            </a:r>
            <a:r>
              <a:rPr lang="en-US" altLang="zh-CN" sz="2000" b="1" baseline="-25000" dirty="0">
                <a:latin typeface="+mn-ea"/>
                <a:ea typeface="+mn-ea"/>
              </a:rPr>
              <a:t>L</a:t>
            </a:r>
          </a:p>
        </p:txBody>
      </p:sp>
      <p:graphicFrame>
        <p:nvGraphicFramePr>
          <p:cNvPr id="47106" name="Object 2"/>
          <p:cNvGraphicFramePr>
            <a:graphicFrameLocks noChangeAspect="1"/>
          </p:cNvGraphicFramePr>
          <p:nvPr/>
        </p:nvGraphicFramePr>
        <p:xfrm>
          <a:off x="1500188" y="2979738"/>
          <a:ext cx="114300" cy="177800"/>
        </p:xfrm>
        <a:graphic>
          <a:graphicData uri="http://schemas.openxmlformats.org/presentationml/2006/ole">
            <p:oleObj spid="_x0000_s377858" name="Equation" r:id="rId4" imgW="114102" imgH="177492" progId="Equation.DSMT4">
              <p:embed/>
            </p:oleObj>
          </a:graphicData>
        </a:graphic>
      </p:graphicFrame>
      <p:graphicFrame>
        <p:nvGraphicFramePr>
          <p:cNvPr id="260141" name="Object 3"/>
          <p:cNvGraphicFramePr>
            <a:graphicFrameLocks noChangeAspect="1"/>
          </p:cNvGraphicFramePr>
          <p:nvPr/>
        </p:nvGraphicFramePr>
        <p:xfrm>
          <a:off x="722313" y="2674938"/>
          <a:ext cx="3816350" cy="566737"/>
        </p:xfrm>
        <a:graphic>
          <a:graphicData uri="http://schemas.openxmlformats.org/presentationml/2006/ole">
            <p:oleObj spid="_x0000_s377859" name="Equation" r:id="rId5" imgW="2908300" imgH="431800" progId="Equation.DSMT4">
              <p:embed/>
            </p:oleObj>
          </a:graphicData>
        </a:graphic>
      </p:graphicFrame>
      <p:sp>
        <p:nvSpPr>
          <p:cNvPr id="260142" name="Text Box 46"/>
          <p:cNvSpPr txBox="1">
            <a:spLocks noChangeArrowheads="1"/>
          </p:cNvSpPr>
          <p:nvPr/>
        </p:nvSpPr>
        <p:spPr bwMode="auto">
          <a:xfrm>
            <a:off x="603250" y="3389313"/>
            <a:ext cx="3887788" cy="400050"/>
          </a:xfrm>
          <a:prstGeom prst="rect">
            <a:avLst/>
          </a:prstGeom>
          <a:noFill/>
          <a:ln w="9525">
            <a:noFill/>
            <a:miter lim="800000"/>
            <a:headEnd/>
            <a:tailEnd/>
          </a:ln>
          <a:effectLst/>
        </p:spPr>
        <p:txBody>
          <a:bodyPr>
            <a:spAutoFit/>
          </a:bodyPr>
          <a:lstStyle/>
          <a:p>
            <a:pPr>
              <a:spcBef>
                <a:spcPct val="50000"/>
              </a:spcBef>
              <a:defRPr/>
            </a:pPr>
            <a:r>
              <a:rPr lang="en-US" altLang="zh-CN" sz="2000" b="1" dirty="0">
                <a:latin typeface="+mn-ea"/>
                <a:ea typeface="+mn-ea"/>
              </a:rPr>
              <a:t>②</a:t>
            </a:r>
            <a:r>
              <a:rPr lang="zh-CN" altLang="en-US" sz="2000" b="1" dirty="0">
                <a:latin typeface="+mn-ea"/>
                <a:ea typeface="+mn-ea"/>
              </a:rPr>
              <a:t>检验稳压管的耗散功率</a:t>
            </a:r>
          </a:p>
        </p:txBody>
      </p:sp>
      <p:sp>
        <p:nvSpPr>
          <p:cNvPr id="260143" name="Text Box 47"/>
          <p:cNvSpPr txBox="1">
            <a:spLocks noChangeArrowheads="1"/>
          </p:cNvSpPr>
          <p:nvPr/>
        </p:nvSpPr>
        <p:spPr bwMode="auto">
          <a:xfrm>
            <a:off x="404813" y="3984625"/>
            <a:ext cx="4895850" cy="708025"/>
          </a:xfrm>
          <a:prstGeom prst="rect">
            <a:avLst/>
          </a:prstGeom>
          <a:noFill/>
          <a:ln w="9525">
            <a:noFill/>
            <a:miter lim="800000"/>
            <a:headEnd/>
            <a:tailEnd/>
          </a:ln>
          <a:effectLst/>
        </p:spPr>
        <p:txBody>
          <a:bodyPr>
            <a:spAutoFit/>
          </a:bodyPr>
          <a:lstStyle/>
          <a:p>
            <a:pPr>
              <a:spcBef>
                <a:spcPct val="50000"/>
              </a:spcBef>
              <a:defRPr/>
            </a:pPr>
            <a:r>
              <a:rPr lang="zh-CN" altLang="en-US" sz="2000" b="1" dirty="0">
                <a:latin typeface="+mn-ea"/>
                <a:ea typeface="+mn-ea"/>
              </a:rPr>
              <a:t>当空载（</a:t>
            </a:r>
            <a:r>
              <a:rPr lang="en-US" altLang="zh-CN" sz="2000" b="1" dirty="0">
                <a:latin typeface="+mn-ea"/>
                <a:ea typeface="+mn-ea"/>
              </a:rPr>
              <a:t>I</a:t>
            </a:r>
            <a:r>
              <a:rPr lang="en-US" altLang="zh-CN" sz="2000" b="1" baseline="-25000" dirty="0">
                <a:latin typeface="+mn-ea"/>
                <a:ea typeface="+mn-ea"/>
              </a:rPr>
              <a:t>L</a:t>
            </a:r>
            <a:r>
              <a:rPr lang="en-US" altLang="zh-CN" sz="2000" b="1" dirty="0">
                <a:latin typeface="+mn-ea"/>
                <a:ea typeface="+mn-ea"/>
              </a:rPr>
              <a:t>=0</a:t>
            </a:r>
            <a:r>
              <a:rPr lang="zh-CN" altLang="en-US" sz="2000" b="1" dirty="0">
                <a:latin typeface="+mn-ea"/>
                <a:ea typeface="+mn-ea"/>
              </a:rPr>
              <a:t>）时，稳压管的最大耗散功率为</a:t>
            </a:r>
          </a:p>
        </p:txBody>
      </p:sp>
      <p:graphicFrame>
        <p:nvGraphicFramePr>
          <p:cNvPr id="260144" name="Object 4"/>
          <p:cNvGraphicFramePr>
            <a:graphicFrameLocks noChangeAspect="1"/>
          </p:cNvGraphicFramePr>
          <p:nvPr/>
        </p:nvGraphicFramePr>
        <p:xfrm>
          <a:off x="1079500" y="4341813"/>
          <a:ext cx="3646488" cy="455612"/>
        </p:xfrm>
        <a:graphic>
          <a:graphicData uri="http://schemas.openxmlformats.org/presentationml/2006/ole">
            <p:oleObj spid="_x0000_s377860" name="Equation" r:id="rId6" imgW="3149600" imgH="393700" progId="Equation.DSMT4">
              <p:embed/>
            </p:oleObj>
          </a:graphicData>
        </a:graphic>
      </p:graphicFrame>
      <p:sp>
        <p:nvSpPr>
          <p:cNvPr id="260145" name="Text Box 49"/>
          <p:cNvSpPr txBox="1">
            <a:spLocks noChangeArrowheads="1"/>
          </p:cNvSpPr>
          <p:nvPr/>
        </p:nvSpPr>
        <p:spPr bwMode="auto">
          <a:xfrm>
            <a:off x="682625" y="4857750"/>
            <a:ext cx="3600450" cy="400050"/>
          </a:xfrm>
          <a:prstGeom prst="rect">
            <a:avLst/>
          </a:prstGeom>
          <a:noFill/>
          <a:ln w="9525">
            <a:noFill/>
            <a:miter lim="800000"/>
            <a:headEnd/>
            <a:tailEnd/>
          </a:ln>
          <a:effectLst/>
        </p:spPr>
        <p:txBody>
          <a:bodyPr>
            <a:spAutoFit/>
          </a:bodyPr>
          <a:lstStyle/>
          <a:p>
            <a:pPr>
              <a:spcBef>
                <a:spcPct val="50000"/>
              </a:spcBef>
              <a:defRPr/>
            </a:pPr>
            <a:r>
              <a:rPr lang="en-US" altLang="zh-CN" sz="2000" b="1" dirty="0">
                <a:latin typeface="+mn-ea"/>
                <a:ea typeface="+mn-ea"/>
              </a:rPr>
              <a:t>③</a:t>
            </a:r>
            <a:r>
              <a:rPr lang="zh-CN" altLang="en-US" sz="2000" b="1" dirty="0">
                <a:latin typeface="+mn-ea"/>
                <a:ea typeface="+mn-ea"/>
              </a:rPr>
              <a:t>检验限流电阻</a:t>
            </a:r>
            <a:r>
              <a:rPr lang="en-US" altLang="zh-CN" sz="2000" b="1" dirty="0">
                <a:latin typeface="+mn-ea"/>
                <a:ea typeface="+mn-ea"/>
              </a:rPr>
              <a:t>R</a:t>
            </a:r>
            <a:r>
              <a:rPr lang="zh-CN" altLang="en-US" sz="2000" b="1" dirty="0">
                <a:latin typeface="+mn-ea"/>
                <a:ea typeface="+mn-ea"/>
              </a:rPr>
              <a:t>的功率定额</a:t>
            </a:r>
          </a:p>
        </p:txBody>
      </p:sp>
      <p:graphicFrame>
        <p:nvGraphicFramePr>
          <p:cNvPr id="260146" name="Object 5"/>
          <p:cNvGraphicFramePr>
            <a:graphicFrameLocks noChangeAspect="1"/>
          </p:cNvGraphicFramePr>
          <p:nvPr/>
        </p:nvGraphicFramePr>
        <p:xfrm>
          <a:off x="603250" y="5294313"/>
          <a:ext cx="3690938" cy="960437"/>
        </p:xfrm>
        <a:graphic>
          <a:graphicData uri="http://schemas.openxmlformats.org/presentationml/2006/ole">
            <p:oleObj spid="_x0000_s377861" name="Equation" r:id="rId7" imgW="2755900" imgH="838200" progId="Equation.DSMT4">
              <p:embed/>
            </p:oleObj>
          </a:graphicData>
        </a:graphic>
      </p:graphicFrame>
      <p:sp>
        <p:nvSpPr>
          <p:cNvPr id="260147" name="Text Box 51"/>
          <p:cNvSpPr txBox="1">
            <a:spLocks noChangeArrowheads="1"/>
          </p:cNvSpPr>
          <p:nvPr/>
        </p:nvSpPr>
        <p:spPr bwMode="auto">
          <a:xfrm>
            <a:off x="4651375" y="5492750"/>
            <a:ext cx="4092575" cy="708025"/>
          </a:xfrm>
          <a:prstGeom prst="rect">
            <a:avLst/>
          </a:prstGeom>
          <a:solidFill>
            <a:schemeClr val="bg1"/>
          </a:solidFill>
          <a:ln w="9525">
            <a:noFill/>
            <a:miter lim="800000"/>
            <a:headEnd/>
            <a:tailEnd/>
          </a:ln>
          <a:effectLst/>
        </p:spPr>
        <p:txBody>
          <a:bodyPr>
            <a:spAutoFit/>
          </a:bodyPr>
          <a:lstStyle/>
          <a:p>
            <a:pPr>
              <a:spcBef>
                <a:spcPct val="50000"/>
              </a:spcBef>
              <a:defRPr/>
            </a:pPr>
            <a:r>
              <a:rPr lang="zh-CN" altLang="en-US" sz="2000" b="1" dirty="0">
                <a:latin typeface="+mn-ea"/>
                <a:ea typeface="+mn-ea"/>
              </a:rPr>
              <a:t>为安全可靠，限流电阻</a:t>
            </a:r>
            <a:r>
              <a:rPr lang="en-US" altLang="zh-CN" sz="2000" b="1" dirty="0">
                <a:latin typeface="+mn-ea"/>
                <a:ea typeface="+mn-ea"/>
              </a:rPr>
              <a:t>R</a:t>
            </a:r>
            <a:r>
              <a:rPr lang="zh-CN" altLang="en-US" sz="2000" b="1" dirty="0">
                <a:latin typeface="+mn-ea"/>
                <a:ea typeface="+mn-ea"/>
              </a:rPr>
              <a:t>宜选用</a:t>
            </a:r>
            <a:r>
              <a:rPr lang="en-US" altLang="zh-CN" sz="2000" b="1" dirty="0">
                <a:latin typeface="+mn-ea"/>
                <a:ea typeface="+mn-ea"/>
              </a:rPr>
              <a:t>51</a:t>
            </a:r>
            <a:r>
              <a:rPr lang="el-GR" altLang="zh-CN" sz="2000" b="1" dirty="0">
                <a:latin typeface="+mn-ea"/>
                <a:ea typeface="+mn-ea"/>
                <a:cs typeface="Times New Roman" pitchFamily="18" charset="0"/>
              </a:rPr>
              <a:t>Ω</a:t>
            </a:r>
            <a:r>
              <a:rPr lang="zh-CN" altLang="el-GR" sz="2000" b="1" dirty="0">
                <a:latin typeface="+mn-ea"/>
                <a:ea typeface="+mn-ea"/>
                <a:cs typeface="Times New Roman" pitchFamily="18" charset="0"/>
              </a:rPr>
              <a:t>、</a:t>
            </a:r>
            <a:r>
              <a:rPr lang="el-GR" altLang="zh-CN" sz="2000" b="1" dirty="0">
                <a:latin typeface="+mn-ea"/>
                <a:ea typeface="+mn-ea"/>
                <a:cs typeface="Times New Roman" pitchFamily="18" charset="0"/>
              </a:rPr>
              <a:t>1W</a:t>
            </a:r>
            <a:r>
              <a:rPr lang="zh-CN" altLang="el-GR" sz="2000" b="1" dirty="0">
                <a:latin typeface="+mn-ea"/>
                <a:ea typeface="+mn-ea"/>
                <a:cs typeface="Times New Roman" pitchFamily="18" charset="0"/>
              </a:rPr>
              <a:t>的电阻</a:t>
            </a:r>
            <a:r>
              <a:rPr lang="zh-CN" altLang="en-US" sz="2000" b="1" dirty="0">
                <a:latin typeface="+mn-ea"/>
                <a:ea typeface="+mn-ea"/>
                <a:cs typeface="Times New Roman" pitchFamily="18" charset="0"/>
              </a:rPr>
              <a:t>。</a:t>
            </a:r>
            <a:endParaRPr lang="zh-CN" altLang="el-GR" sz="2000" b="1" dirty="0">
              <a:latin typeface="+mn-ea"/>
              <a:ea typeface="+mn-ea"/>
              <a:cs typeface="Times New Roman" pitchFamily="18" charset="0"/>
            </a:endParaRPr>
          </a:p>
        </p:txBody>
      </p:sp>
      <p:graphicFrame>
        <p:nvGraphicFramePr>
          <p:cNvPr id="260150" name="Object 6"/>
          <p:cNvGraphicFramePr>
            <a:graphicFrameLocks noChangeAspect="1"/>
          </p:cNvGraphicFramePr>
          <p:nvPr/>
        </p:nvGraphicFramePr>
        <p:xfrm>
          <a:off x="4810125" y="4421188"/>
          <a:ext cx="647700" cy="323850"/>
        </p:xfrm>
        <a:graphic>
          <a:graphicData uri="http://schemas.openxmlformats.org/presentationml/2006/ole">
            <p:oleObj spid="_x0000_s377862" name="Equation" r:id="rId8" imgW="355138" imgH="177569" progId="Equation.DSMT4">
              <p:embed/>
            </p:oleObj>
          </a:graphicData>
        </a:graphic>
      </p:graphicFrame>
    </p:spTree>
  </p:cSld>
  <p:clrMapOvr>
    <a:masterClrMapping/>
  </p:clrMapOvr>
  <p:transition>
    <p:sndAc>
      <p:stSnd>
        <p:snd r:embed="rId3" name="CHIMES.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0138"/>
                                        </p:tgtEl>
                                        <p:attrNameLst>
                                          <p:attrName>style.visibility</p:attrName>
                                        </p:attrNameLst>
                                      </p:cBhvr>
                                      <p:to>
                                        <p:strVal val="visible"/>
                                      </p:to>
                                    </p:set>
                                    <p:animEffect transition="in" filter="blinds(horizontal)">
                                      <p:cBhvr>
                                        <p:cTn id="12" dur="500"/>
                                        <p:tgtEl>
                                          <p:spTgt spid="2601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139"/>
                                        </p:tgtEl>
                                        <p:attrNameLst>
                                          <p:attrName>style.visibility</p:attrName>
                                        </p:attrNameLst>
                                      </p:cBhvr>
                                      <p:to>
                                        <p:strVal val="visible"/>
                                      </p:to>
                                    </p:set>
                                    <p:animEffect transition="in" filter="wipe(left)">
                                      <p:cBhvr>
                                        <p:cTn id="17" dur="500"/>
                                        <p:tgtEl>
                                          <p:spTgt spid="26013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60141"/>
                                        </p:tgtEl>
                                        <p:attrNameLst>
                                          <p:attrName>style.visibility</p:attrName>
                                        </p:attrNameLst>
                                      </p:cBhvr>
                                      <p:to>
                                        <p:strVal val="visible"/>
                                      </p:to>
                                    </p:set>
                                    <p:animEffect transition="in" filter="wipe(left)">
                                      <p:cBhvr>
                                        <p:cTn id="21" dur="500"/>
                                        <p:tgtEl>
                                          <p:spTgt spid="2601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0142"/>
                                        </p:tgtEl>
                                        <p:attrNameLst>
                                          <p:attrName>style.visibility</p:attrName>
                                        </p:attrNameLst>
                                      </p:cBhvr>
                                      <p:to>
                                        <p:strVal val="visible"/>
                                      </p:to>
                                    </p:set>
                                    <p:animEffect transition="in" filter="wipe(left)">
                                      <p:cBhvr>
                                        <p:cTn id="26" dur="500"/>
                                        <p:tgtEl>
                                          <p:spTgt spid="26014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60143"/>
                                        </p:tgtEl>
                                        <p:attrNameLst>
                                          <p:attrName>style.visibility</p:attrName>
                                        </p:attrNameLst>
                                      </p:cBhvr>
                                      <p:to>
                                        <p:strVal val="visible"/>
                                      </p:to>
                                    </p:set>
                                    <p:animEffect transition="in" filter="wipe(left)">
                                      <p:cBhvr>
                                        <p:cTn id="30" dur="500"/>
                                        <p:tgtEl>
                                          <p:spTgt spid="260143"/>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260144"/>
                                        </p:tgtEl>
                                        <p:attrNameLst>
                                          <p:attrName>style.visibility</p:attrName>
                                        </p:attrNameLst>
                                      </p:cBhvr>
                                      <p:to>
                                        <p:strVal val="visible"/>
                                      </p:to>
                                    </p:set>
                                    <p:animEffect transition="in" filter="wipe(left)">
                                      <p:cBhvr>
                                        <p:cTn id="34" dur="500"/>
                                        <p:tgtEl>
                                          <p:spTgt spid="2601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60150"/>
                                        </p:tgtEl>
                                        <p:attrNameLst>
                                          <p:attrName>style.visibility</p:attrName>
                                        </p:attrNameLst>
                                      </p:cBhvr>
                                      <p:to>
                                        <p:strVal val="visible"/>
                                      </p:to>
                                    </p:set>
                                    <p:animEffect transition="in" filter="wipe(down)">
                                      <p:cBhvr>
                                        <p:cTn id="39" dur="500"/>
                                        <p:tgtEl>
                                          <p:spTgt spid="26015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0145"/>
                                        </p:tgtEl>
                                        <p:attrNameLst>
                                          <p:attrName>style.visibility</p:attrName>
                                        </p:attrNameLst>
                                      </p:cBhvr>
                                      <p:to>
                                        <p:strVal val="visible"/>
                                      </p:to>
                                    </p:set>
                                    <p:animEffect transition="in" filter="wipe(left)">
                                      <p:cBhvr>
                                        <p:cTn id="44" dur="500"/>
                                        <p:tgtEl>
                                          <p:spTgt spid="26014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60146"/>
                                        </p:tgtEl>
                                        <p:attrNameLst>
                                          <p:attrName>style.visibility</p:attrName>
                                        </p:attrNameLst>
                                      </p:cBhvr>
                                      <p:to>
                                        <p:strVal val="visible"/>
                                      </p:to>
                                    </p:set>
                                    <p:animEffect transition="in" filter="wipe(left)">
                                      <p:cBhvr>
                                        <p:cTn id="49" dur="500"/>
                                        <p:tgtEl>
                                          <p:spTgt spid="260146"/>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260147"/>
                                        </p:tgtEl>
                                        <p:attrNameLst>
                                          <p:attrName>style.visibility</p:attrName>
                                        </p:attrNameLst>
                                      </p:cBhvr>
                                      <p:to>
                                        <p:strVal val="visible"/>
                                      </p:to>
                                    </p:set>
                                    <p:anim calcmode="lin" valueType="num">
                                      <p:cBhvr>
                                        <p:cTn id="54" dur="1000" fill="hold"/>
                                        <p:tgtEl>
                                          <p:spTgt spid="260147"/>
                                        </p:tgtEl>
                                        <p:attrNameLst>
                                          <p:attrName>ppt_w</p:attrName>
                                        </p:attrNameLst>
                                      </p:cBhvr>
                                      <p:tavLst>
                                        <p:tav tm="0">
                                          <p:val>
                                            <p:strVal val="#ppt_w*0.70"/>
                                          </p:val>
                                        </p:tav>
                                        <p:tav tm="100000">
                                          <p:val>
                                            <p:strVal val="#ppt_w"/>
                                          </p:val>
                                        </p:tav>
                                      </p:tavLst>
                                    </p:anim>
                                    <p:anim calcmode="lin" valueType="num">
                                      <p:cBhvr>
                                        <p:cTn id="55" dur="1000" fill="hold"/>
                                        <p:tgtEl>
                                          <p:spTgt spid="260147"/>
                                        </p:tgtEl>
                                        <p:attrNameLst>
                                          <p:attrName>ppt_h</p:attrName>
                                        </p:attrNameLst>
                                      </p:cBhvr>
                                      <p:tavLst>
                                        <p:tav tm="0">
                                          <p:val>
                                            <p:strVal val="#ppt_h"/>
                                          </p:val>
                                        </p:tav>
                                        <p:tav tm="100000">
                                          <p:val>
                                            <p:strVal val="#ppt_h"/>
                                          </p:val>
                                        </p:tav>
                                      </p:tavLst>
                                    </p:anim>
                                    <p:animEffect transition="in" filter="fade">
                                      <p:cBhvr>
                                        <p:cTn id="56" dur="1000"/>
                                        <p:tgtEl>
                                          <p:spTgt spid="260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38" grpId="0" animBg="1"/>
      <p:bldP spid="260139" grpId="0"/>
      <p:bldP spid="260142" grpId="0"/>
      <p:bldP spid="260143" grpId="0"/>
      <p:bldP spid="260145" grpId="0"/>
      <p:bldP spid="26014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标题 1"/>
          <p:cNvSpPr>
            <a:spLocks noGrp="1"/>
          </p:cNvSpPr>
          <p:nvPr>
            <p:ph type="title"/>
          </p:nvPr>
        </p:nvSpPr>
        <p:spPr>
          <a:xfrm>
            <a:off x="0" y="650875"/>
            <a:ext cx="7888288" cy="646113"/>
          </a:xfrm>
        </p:spPr>
        <p:txBody>
          <a:bodyPr/>
          <a:lstStyle/>
          <a:p>
            <a:r>
              <a:rPr lang="en-US" altLang="zh-CN" smtClean="0"/>
              <a:t>1.</a:t>
            </a:r>
            <a:r>
              <a:rPr lang="zh-CN" altLang="en-US" smtClean="0"/>
              <a:t>变容二极管</a:t>
            </a:r>
          </a:p>
        </p:txBody>
      </p:sp>
      <p:graphicFrame>
        <p:nvGraphicFramePr>
          <p:cNvPr id="48130" name="Object 5"/>
          <p:cNvGraphicFramePr>
            <a:graphicFrameLocks noChangeAspect="1"/>
          </p:cNvGraphicFramePr>
          <p:nvPr/>
        </p:nvGraphicFramePr>
        <p:xfrm>
          <a:off x="1277938" y="2686050"/>
          <a:ext cx="6808787" cy="3600450"/>
        </p:xfrm>
        <a:graphic>
          <a:graphicData uri="http://schemas.openxmlformats.org/presentationml/2006/ole">
            <p:oleObj spid="_x0000_s378882" name="图片" r:id="rId4" imgW="2817855" imgH="1497223" progId="Word.Picture.8">
              <p:embed/>
            </p:oleObj>
          </a:graphicData>
        </a:graphic>
      </p:graphicFrame>
      <p:sp>
        <p:nvSpPr>
          <p:cNvPr id="48132" name="Rectangle 3"/>
          <p:cNvSpPr>
            <a:spLocks noChangeArrowheads="1"/>
          </p:cNvSpPr>
          <p:nvPr/>
        </p:nvSpPr>
        <p:spPr bwMode="auto">
          <a:xfrm>
            <a:off x="1096963" y="6286500"/>
            <a:ext cx="7159625" cy="396875"/>
          </a:xfrm>
          <a:prstGeom prst="rect">
            <a:avLst/>
          </a:prstGeom>
          <a:noFill/>
          <a:ln w="9525">
            <a:noFill/>
            <a:miter lim="800000"/>
            <a:headEnd/>
            <a:tailEnd/>
          </a:ln>
        </p:spPr>
        <p:txBody>
          <a:bodyPr wrap="none" anchor="ctr">
            <a:spAutoFit/>
          </a:bodyPr>
          <a:lstStyle/>
          <a:p>
            <a:r>
              <a:rPr kumimoji="1" lang="zh-CN" altLang="en-US" sz="2000" b="1">
                <a:solidFill>
                  <a:srgbClr val="000000"/>
                </a:solidFill>
                <a:latin typeface="Times New Roman" pitchFamily="18" charset="0"/>
                <a:ea typeface="楷体_GB2312" pitchFamily="49" charset="-122"/>
              </a:rPr>
              <a:t>（</a:t>
            </a:r>
            <a:r>
              <a:rPr kumimoji="1" lang="en-US" altLang="zh-CN" sz="2000" b="1">
                <a:solidFill>
                  <a:srgbClr val="000000"/>
                </a:solidFill>
                <a:latin typeface="Times New Roman" pitchFamily="18" charset="0"/>
                <a:ea typeface="楷体_GB2312" pitchFamily="49" charset="-122"/>
              </a:rPr>
              <a:t>a</a:t>
            </a:r>
            <a:r>
              <a:rPr kumimoji="1" lang="zh-CN" altLang="en-US" sz="2000" b="1">
                <a:solidFill>
                  <a:srgbClr val="000000"/>
                </a:solidFill>
                <a:latin typeface="Times New Roman" pitchFamily="18" charset="0"/>
                <a:ea typeface="楷体_GB2312" pitchFamily="49" charset="-122"/>
              </a:rPr>
              <a:t>）符号    （</a:t>
            </a:r>
            <a:r>
              <a:rPr kumimoji="1" lang="en-US" altLang="zh-CN" sz="2000" b="1">
                <a:solidFill>
                  <a:srgbClr val="000000"/>
                </a:solidFill>
                <a:latin typeface="Times New Roman" pitchFamily="18" charset="0"/>
                <a:ea typeface="楷体_GB2312" pitchFamily="49" charset="-122"/>
              </a:rPr>
              <a:t>b</a:t>
            </a:r>
            <a:r>
              <a:rPr kumimoji="1" lang="zh-CN" altLang="en-US" sz="2000" b="1">
                <a:solidFill>
                  <a:srgbClr val="000000"/>
                </a:solidFill>
                <a:latin typeface="Times New Roman" pitchFamily="18" charset="0"/>
                <a:ea typeface="楷体_GB2312" pitchFamily="49" charset="-122"/>
              </a:rPr>
              <a:t>）结电容与电压的关系（纵坐标为对数刻度） </a:t>
            </a:r>
          </a:p>
        </p:txBody>
      </p:sp>
      <p:sp>
        <p:nvSpPr>
          <p:cNvPr id="48133" name="Text Box 5"/>
          <p:cNvSpPr txBox="1">
            <a:spLocks noChangeArrowheads="1"/>
          </p:cNvSpPr>
          <p:nvPr/>
        </p:nvSpPr>
        <p:spPr bwMode="auto">
          <a:xfrm>
            <a:off x="246063" y="174625"/>
            <a:ext cx="4445000" cy="55562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3000" b="1">
                <a:solidFill>
                  <a:srgbClr val="FF0000"/>
                </a:solidFill>
              </a:rPr>
              <a:t>二、其他特殊二极管</a:t>
            </a:r>
          </a:p>
        </p:txBody>
      </p:sp>
      <p:sp>
        <p:nvSpPr>
          <p:cNvPr id="6" name="Text Box 3"/>
          <p:cNvSpPr txBox="1">
            <a:spLocks noChangeArrowheads="1"/>
          </p:cNvSpPr>
          <p:nvPr/>
        </p:nvSpPr>
        <p:spPr bwMode="auto">
          <a:xfrm>
            <a:off x="127000" y="1382713"/>
            <a:ext cx="8580438" cy="1570037"/>
          </a:xfrm>
          <a:prstGeom prst="rect">
            <a:avLst/>
          </a:prstGeom>
          <a:noFill/>
          <a:ln w="9525">
            <a:noFill/>
            <a:miter lim="800000"/>
            <a:headEnd/>
            <a:tailEnd/>
          </a:ln>
          <a:effectLst/>
        </p:spPr>
        <p:txBody>
          <a:bodyPr>
            <a:spAutoFit/>
          </a:bodyPr>
          <a:lstStyle/>
          <a:p>
            <a:pPr>
              <a:defRPr/>
            </a:pPr>
            <a:r>
              <a:rPr lang="en-US" altLang="zh-CN" sz="2400" b="1" dirty="0">
                <a:latin typeface="+mn-ea"/>
                <a:ea typeface="+mn-ea"/>
              </a:rPr>
              <a:t>    </a:t>
            </a:r>
            <a:r>
              <a:rPr lang="zh-CN" altLang="en-US" sz="2400" b="1" dirty="0">
                <a:latin typeface="+mn-ea"/>
                <a:ea typeface="+mn-ea"/>
              </a:rPr>
              <a:t>二极管结电容的大小除了与本身结构和工艺有关外，还与外加电压有关。结电容随反向电压的增加而减小，这种效应显著的二极管称为变容二极管。 </a:t>
            </a:r>
          </a:p>
          <a:p>
            <a:pPr>
              <a:defRPr/>
            </a:pPr>
            <a:endParaRPr lang="en-US" altLang="zh-CN" sz="2400" b="1" dirty="0">
              <a:latin typeface="+mn-ea"/>
              <a:ea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标题 1"/>
          <p:cNvSpPr>
            <a:spLocks noGrp="1"/>
          </p:cNvSpPr>
          <p:nvPr>
            <p:ph type="title"/>
          </p:nvPr>
        </p:nvSpPr>
        <p:spPr>
          <a:xfrm>
            <a:off x="285750" y="293688"/>
            <a:ext cx="7888288" cy="646112"/>
          </a:xfrm>
        </p:spPr>
        <p:txBody>
          <a:bodyPr/>
          <a:lstStyle/>
          <a:p>
            <a:r>
              <a:rPr lang="en-US" altLang="zh-CN" smtClean="0"/>
              <a:t>2.</a:t>
            </a:r>
            <a:r>
              <a:rPr lang="zh-CN" altLang="en-US" smtClean="0"/>
              <a:t>肖特基二极管</a:t>
            </a:r>
          </a:p>
        </p:txBody>
      </p:sp>
      <p:grpSp>
        <p:nvGrpSpPr>
          <p:cNvPr id="2" name="组合 12"/>
          <p:cNvGrpSpPr>
            <a:grpSpLocks/>
          </p:cNvGrpSpPr>
          <p:nvPr/>
        </p:nvGrpSpPr>
        <p:grpSpPr bwMode="auto">
          <a:xfrm>
            <a:off x="0" y="968375"/>
            <a:ext cx="8826500" cy="5343525"/>
            <a:chOff x="0" y="968344"/>
            <a:chExt cx="8826496" cy="5343289"/>
          </a:xfrm>
        </p:grpSpPr>
        <p:sp>
          <p:nvSpPr>
            <p:cNvPr id="49161" name="Rectangle 4"/>
            <p:cNvSpPr>
              <a:spLocks noChangeArrowheads="1"/>
            </p:cNvSpPr>
            <p:nvPr/>
          </p:nvSpPr>
          <p:spPr bwMode="auto">
            <a:xfrm>
              <a:off x="404760" y="5849968"/>
              <a:ext cx="4451861" cy="461665"/>
            </a:xfrm>
            <a:prstGeom prst="rect">
              <a:avLst/>
            </a:prstGeom>
            <a:noFill/>
            <a:ln w="9525">
              <a:noFill/>
              <a:miter lim="800000"/>
              <a:headEnd/>
              <a:tailEnd/>
            </a:ln>
          </p:spPr>
          <p:txBody>
            <a:bodyPr wrap="none" anchor="ctr">
              <a:spAutoFit/>
            </a:bodyPr>
            <a:lstStyle/>
            <a:p>
              <a:pPr algn="ctr"/>
              <a:r>
                <a:rPr kumimoji="1" lang="zh-CN" altLang="en-US" sz="2400" b="1">
                  <a:solidFill>
                    <a:srgbClr val="000000"/>
                  </a:solidFill>
                  <a:latin typeface="Times New Roman" pitchFamily="18" charset="0"/>
                  <a:ea typeface="楷体_GB2312" pitchFamily="49" charset="-122"/>
                </a:rPr>
                <a:t>（</a:t>
              </a:r>
              <a:r>
                <a:rPr kumimoji="1" lang="en-US" altLang="zh-CN" sz="2400" b="1">
                  <a:solidFill>
                    <a:srgbClr val="000000"/>
                  </a:solidFill>
                  <a:latin typeface="Times New Roman" pitchFamily="18" charset="0"/>
                  <a:ea typeface="楷体_GB2312" pitchFamily="49" charset="-122"/>
                </a:rPr>
                <a:t>a</a:t>
              </a:r>
              <a:r>
                <a:rPr kumimoji="1" lang="zh-CN" altLang="en-US" sz="2400" b="1">
                  <a:solidFill>
                    <a:srgbClr val="000000"/>
                  </a:solidFill>
                  <a:latin typeface="Times New Roman" pitchFamily="18" charset="0"/>
                  <a:ea typeface="楷体_GB2312" pitchFamily="49" charset="-122"/>
                </a:rPr>
                <a:t>）结构示意图       （</a:t>
              </a:r>
              <a:r>
                <a:rPr kumimoji="1" lang="en-US" altLang="zh-CN" sz="2400" b="1">
                  <a:solidFill>
                    <a:srgbClr val="000000"/>
                  </a:solidFill>
                  <a:latin typeface="Times New Roman" pitchFamily="18" charset="0"/>
                  <a:ea typeface="楷体_GB2312" pitchFamily="49" charset="-122"/>
                </a:rPr>
                <a:t>b</a:t>
              </a:r>
              <a:r>
                <a:rPr kumimoji="1" lang="zh-CN" altLang="en-US" sz="2400" b="1">
                  <a:solidFill>
                    <a:srgbClr val="000000"/>
                  </a:solidFill>
                  <a:latin typeface="Times New Roman" pitchFamily="18" charset="0"/>
                  <a:ea typeface="楷体_GB2312" pitchFamily="49" charset="-122"/>
                </a:rPr>
                <a:t>）符号</a:t>
              </a:r>
            </a:p>
          </p:txBody>
        </p:sp>
        <p:sp>
          <p:nvSpPr>
            <p:cNvPr id="5" name="Rectangle 2"/>
            <p:cNvSpPr txBox="1">
              <a:spLocks noChangeArrowheads="1"/>
            </p:cNvSpPr>
            <p:nvPr/>
          </p:nvSpPr>
          <p:spPr bwMode="auto">
            <a:xfrm>
              <a:off x="127000" y="968344"/>
              <a:ext cx="8699496" cy="1150887"/>
            </a:xfrm>
            <a:prstGeom prst="rect">
              <a:avLst/>
            </a:prstGeom>
            <a:solidFill>
              <a:srgbClr val="FFFFFF"/>
            </a:solidFill>
            <a:ln>
              <a:solidFill>
                <a:schemeClr val="bg1"/>
              </a:solidFill>
              <a:miter lim="800000"/>
              <a:headEnd/>
              <a:tailEnd/>
            </a:ln>
          </p:spPr>
          <p:txBody>
            <a:bodyPr/>
            <a:lstStyle/>
            <a:p>
              <a:pPr marL="342900" indent="-342900" algn="just">
                <a:lnSpc>
                  <a:spcPts val="2800"/>
                </a:lnSpc>
                <a:spcBef>
                  <a:spcPct val="20000"/>
                </a:spcBef>
                <a:defRPr/>
              </a:pPr>
              <a:r>
                <a:rPr lang="zh-CN" altLang="en-US" sz="2400" b="1" kern="0" dirty="0">
                  <a:latin typeface="+mn-ea"/>
                  <a:ea typeface="+mn-ea"/>
                </a:rPr>
                <a:t>      当金属与</a:t>
              </a:r>
              <a:r>
                <a:rPr lang="en-US" altLang="zh-CN" sz="2400" b="1" kern="0" dirty="0">
                  <a:latin typeface="+mn-ea"/>
                  <a:ea typeface="+mn-ea"/>
                </a:rPr>
                <a:t>N</a:t>
              </a:r>
              <a:r>
                <a:rPr lang="zh-CN" altLang="en-US" sz="2400" b="1" kern="0" dirty="0">
                  <a:latin typeface="+mn-ea"/>
                  <a:ea typeface="+mn-ea"/>
                </a:rPr>
                <a:t>型半导体接触时，在其交界面处会形成势垒区，利用该势垒制作的二极管，称为肖特基二极管或表面势垒二极管。</a:t>
              </a:r>
            </a:p>
            <a:p>
              <a:pPr marL="342900" indent="-342900">
                <a:lnSpc>
                  <a:spcPts val="2800"/>
                </a:lnSpc>
                <a:spcBef>
                  <a:spcPct val="20000"/>
                </a:spcBef>
                <a:buFontTx/>
                <a:buChar char="•"/>
                <a:defRPr/>
              </a:pPr>
              <a:endParaRPr lang="en-US" altLang="zh-CN" sz="2400" b="1" kern="0" dirty="0">
                <a:latin typeface="+mn-ea"/>
                <a:ea typeface="+mn-ea"/>
              </a:endParaRPr>
            </a:p>
          </p:txBody>
        </p:sp>
        <p:graphicFrame>
          <p:nvGraphicFramePr>
            <p:cNvPr id="49154" name="Object 2"/>
            <p:cNvGraphicFramePr>
              <a:graphicFrameLocks noChangeAspect="1"/>
            </p:cNvGraphicFramePr>
            <p:nvPr/>
          </p:nvGraphicFramePr>
          <p:xfrm>
            <a:off x="0" y="2397112"/>
            <a:ext cx="5368894" cy="3254416"/>
          </p:xfrm>
          <a:graphic>
            <a:graphicData uri="http://schemas.openxmlformats.org/presentationml/2006/ole">
              <p:oleObj spid="_x0000_s379906" name="VISIO" r:id="rId4" imgW="2339340" imgH="1417320" progId="Visio.Drawing.11">
                <p:embed/>
              </p:oleObj>
            </a:graphicData>
          </a:graphic>
        </p:graphicFrame>
      </p:grpSp>
      <p:sp>
        <p:nvSpPr>
          <p:cNvPr id="49157" name="AutoShape 6" descr="C:\Users\dell\AppData\Roaming\Tencent\Users\164930053\QQ\WinTemp\RichOle\6F {NA{59{3QYO$GS@RMK.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sp>
        <p:nvSpPr>
          <p:cNvPr id="49158" name="AutoShape 7" descr="C:\Users\dell\AppData\Roaming\Tencent\Users\164930053\QQ\WinTemp\RichOle\6F {NA{59{3QYO$GS@RMK.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sp>
        <p:nvSpPr>
          <p:cNvPr id="49159" name="AutoShape 8" descr="C:\Users\dell\AppData\Roaming\Tencent\Users\164930053\QQ\WinTemp\RichOle\6F {NA{59{3QYO$GS@RMK.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pic>
        <p:nvPicPr>
          <p:cNvPr id="162825" name="Picture 9" descr="C:\Users\dell\AppData\Roaming\Tencent\Users\164930053\QQ\WinTemp\RichOle\KWGPAW]M9CFY4P3ZQ0AN$WH.png"/>
          <p:cNvPicPr>
            <a:picLocks noChangeAspect="1" noChangeArrowheads="1"/>
          </p:cNvPicPr>
          <p:nvPr/>
        </p:nvPicPr>
        <p:blipFill>
          <a:blip r:embed="rId5"/>
          <a:srcRect/>
          <a:stretch>
            <a:fillRect/>
          </a:stretch>
        </p:blipFill>
        <p:spPr bwMode="auto">
          <a:xfrm>
            <a:off x="5484813" y="2238375"/>
            <a:ext cx="3448050" cy="33734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标题 1"/>
          <p:cNvSpPr>
            <a:spLocks noGrp="1"/>
          </p:cNvSpPr>
          <p:nvPr>
            <p:ph type="title"/>
          </p:nvPr>
        </p:nvSpPr>
        <p:spPr>
          <a:xfrm>
            <a:off x="365125" y="0"/>
            <a:ext cx="7888288" cy="646113"/>
          </a:xfrm>
        </p:spPr>
        <p:txBody>
          <a:bodyPr/>
          <a:lstStyle/>
          <a:p>
            <a:r>
              <a:rPr lang="en-US" altLang="zh-CN" smtClean="0"/>
              <a:t>3.</a:t>
            </a:r>
            <a:r>
              <a:rPr lang="zh-CN" altLang="en-US" smtClean="0"/>
              <a:t>光电器件</a:t>
            </a:r>
          </a:p>
        </p:txBody>
      </p:sp>
      <p:graphicFrame>
        <p:nvGraphicFramePr>
          <p:cNvPr id="50178" name="Object 7"/>
          <p:cNvGraphicFramePr>
            <a:graphicFrameLocks noChangeAspect="1"/>
          </p:cNvGraphicFramePr>
          <p:nvPr/>
        </p:nvGraphicFramePr>
        <p:xfrm>
          <a:off x="563563" y="2952750"/>
          <a:ext cx="7302500" cy="2862263"/>
        </p:xfrm>
        <a:graphic>
          <a:graphicData uri="http://schemas.openxmlformats.org/presentationml/2006/ole">
            <p:oleObj spid="_x0000_s380930" name="图片" r:id="rId4" imgW="4550452" imgH="1792847" progId="Word.Picture.8">
              <p:embed/>
            </p:oleObj>
          </a:graphicData>
        </a:graphic>
      </p:graphicFrame>
      <p:sp>
        <p:nvSpPr>
          <p:cNvPr id="50180" name="Rectangle 3"/>
          <p:cNvSpPr>
            <a:spLocks noChangeArrowheads="1"/>
          </p:cNvSpPr>
          <p:nvPr/>
        </p:nvSpPr>
        <p:spPr bwMode="auto">
          <a:xfrm>
            <a:off x="404813" y="650875"/>
            <a:ext cx="2271712" cy="461963"/>
          </a:xfrm>
          <a:prstGeom prst="rect">
            <a:avLst/>
          </a:prstGeom>
          <a:noFill/>
          <a:ln w="9525">
            <a:noFill/>
            <a:miter lim="800000"/>
            <a:headEnd/>
            <a:tailEnd/>
          </a:ln>
        </p:spPr>
        <p:txBody>
          <a:bodyPr wrap="none" anchor="ctr">
            <a:spAutoFit/>
          </a:bodyPr>
          <a:lstStyle/>
          <a:p>
            <a:r>
              <a:rPr kumimoji="1" lang="en-US" altLang="zh-CN" sz="2400" b="1">
                <a:solidFill>
                  <a:srgbClr val="000000"/>
                </a:solidFill>
                <a:latin typeface="Times New Roman" pitchFamily="18" charset="0"/>
                <a:ea typeface="楷体_GB2312" pitchFamily="49" charset="-122"/>
              </a:rPr>
              <a:t>1</a:t>
            </a:r>
            <a:r>
              <a:rPr kumimoji="1" lang="zh-CN" altLang="en-US" sz="2400" b="1">
                <a:solidFill>
                  <a:srgbClr val="000000"/>
                </a:solidFill>
                <a:latin typeface="Times New Roman" pitchFamily="18" charset="0"/>
                <a:ea typeface="楷体_GB2312" pitchFamily="49" charset="-122"/>
              </a:rPr>
              <a:t>）光电二极管 </a:t>
            </a:r>
          </a:p>
        </p:txBody>
      </p:sp>
      <p:sp>
        <p:nvSpPr>
          <p:cNvPr id="50181" name="Rectangle 4"/>
          <p:cNvSpPr>
            <a:spLocks noChangeArrowheads="1"/>
          </p:cNvSpPr>
          <p:nvPr/>
        </p:nvSpPr>
        <p:spPr bwMode="auto">
          <a:xfrm>
            <a:off x="1595438" y="5810250"/>
            <a:ext cx="5275262" cy="400050"/>
          </a:xfrm>
          <a:prstGeom prst="rect">
            <a:avLst/>
          </a:prstGeom>
          <a:noFill/>
          <a:ln w="9525">
            <a:noFill/>
            <a:miter lim="800000"/>
            <a:headEnd/>
            <a:tailEnd/>
          </a:ln>
        </p:spPr>
        <p:txBody>
          <a:bodyPr wrap="none" anchor="ctr">
            <a:spAutoFit/>
          </a:bodyPr>
          <a:lstStyle/>
          <a:p>
            <a:r>
              <a:rPr kumimoji="1" lang="zh-CN" altLang="en-US" sz="2000" b="1">
                <a:solidFill>
                  <a:srgbClr val="000000"/>
                </a:solidFill>
                <a:latin typeface="Times New Roman" pitchFamily="18" charset="0"/>
                <a:ea typeface="楷体_GB2312" pitchFamily="49" charset="-122"/>
              </a:rPr>
              <a:t>（</a:t>
            </a:r>
            <a:r>
              <a:rPr kumimoji="1" lang="en-US" altLang="zh-CN" sz="2000" b="1">
                <a:solidFill>
                  <a:srgbClr val="000000"/>
                </a:solidFill>
                <a:latin typeface="Times New Roman" pitchFamily="18" charset="0"/>
                <a:ea typeface="楷体_GB2312" pitchFamily="49" charset="-122"/>
              </a:rPr>
              <a:t>a</a:t>
            </a:r>
            <a:r>
              <a:rPr kumimoji="1" lang="zh-CN" altLang="en-US" sz="2000" b="1">
                <a:solidFill>
                  <a:srgbClr val="000000"/>
                </a:solidFill>
                <a:latin typeface="Times New Roman" pitchFamily="18" charset="0"/>
                <a:ea typeface="楷体_GB2312" pitchFamily="49" charset="-122"/>
              </a:rPr>
              <a:t>）符号    （</a:t>
            </a:r>
            <a:r>
              <a:rPr kumimoji="1" lang="en-US" altLang="zh-CN" sz="2000" b="1">
                <a:solidFill>
                  <a:srgbClr val="000000"/>
                </a:solidFill>
                <a:latin typeface="Times New Roman" pitchFamily="18" charset="0"/>
                <a:ea typeface="楷体_GB2312" pitchFamily="49" charset="-122"/>
              </a:rPr>
              <a:t>b</a:t>
            </a:r>
            <a:r>
              <a:rPr kumimoji="1" lang="zh-CN" altLang="en-US" sz="2000" b="1">
                <a:solidFill>
                  <a:srgbClr val="000000"/>
                </a:solidFill>
                <a:latin typeface="Times New Roman" pitchFamily="18" charset="0"/>
                <a:ea typeface="楷体_GB2312" pitchFamily="49" charset="-122"/>
              </a:rPr>
              <a:t>）电路模型    （</a:t>
            </a:r>
            <a:r>
              <a:rPr kumimoji="1" lang="en-US" altLang="zh-CN" sz="2000" b="1">
                <a:solidFill>
                  <a:srgbClr val="000000"/>
                </a:solidFill>
                <a:latin typeface="Times New Roman" pitchFamily="18" charset="0"/>
                <a:ea typeface="楷体_GB2312" pitchFamily="49" charset="-122"/>
              </a:rPr>
              <a:t>c</a:t>
            </a:r>
            <a:r>
              <a:rPr kumimoji="1" lang="zh-CN" altLang="en-US" sz="2000" b="1">
                <a:solidFill>
                  <a:srgbClr val="000000"/>
                </a:solidFill>
                <a:latin typeface="Times New Roman" pitchFamily="18" charset="0"/>
                <a:ea typeface="楷体_GB2312" pitchFamily="49" charset="-122"/>
              </a:rPr>
              <a:t>）特性曲线 </a:t>
            </a:r>
          </a:p>
        </p:txBody>
      </p:sp>
      <p:sp>
        <p:nvSpPr>
          <p:cNvPr id="6" name="Text Box 3"/>
          <p:cNvSpPr txBox="1">
            <a:spLocks noChangeArrowheads="1"/>
          </p:cNvSpPr>
          <p:nvPr/>
        </p:nvSpPr>
        <p:spPr bwMode="auto">
          <a:xfrm>
            <a:off x="404813" y="1801813"/>
            <a:ext cx="8229600" cy="708025"/>
          </a:xfrm>
          <a:prstGeom prst="rect">
            <a:avLst/>
          </a:prstGeom>
          <a:noFill/>
          <a:ln w="9525">
            <a:noFill/>
            <a:miter lim="800000"/>
            <a:headEnd/>
            <a:tailEnd/>
          </a:ln>
          <a:effectLst/>
        </p:spPr>
        <p:txBody>
          <a:bodyPr>
            <a:spAutoFit/>
          </a:bodyPr>
          <a:lstStyle/>
          <a:p>
            <a:pPr>
              <a:defRPr/>
            </a:pPr>
            <a:r>
              <a:rPr lang="en-US" altLang="zh-CN" sz="2000" b="1" dirty="0">
                <a:latin typeface="+mn-ea"/>
                <a:ea typeface="+mn-ea"/>
              </a:rPr>
              <a:t>    </a:t>
            </a:r>
            <a:r>
              <a:rPr lang="zh-CN" altLang="en-US" sz="2000" b="1" dirty="0">
                <a:latin typeface="+mn-ea"/>
                <a:ea typeface="+mn-ea"/>
              </a:rPr>
              <a:t>光电二极管的结构与</a:t>
            </a:r>
            <a:r>
              <a:rPr lang="en-US" altLang="zh-CN" sz="2000" b="1" dirty="0">
                <a:latin typeface="+mn-ea"/>
                <a:ea typeface="+mn-ea"/>
              </a:rPr>
              <a:t>PN</a:t>
            </a:r>
            <a:r>
              <a:rPr lang="zh-CN" altLang="en-US" sz="2000" b="1" dirty="0">
                <a:latin typeface="+mn-ea"/>
                <a:ea typeface="+mn-ea"/>
              </a:rPr>
              <a:t>结二极管类似，但在它的</a:t>
            </a:r>
            <a:r>
              <a:rPr lang="en-US" altLang="zh-CN" sz="2000" b="1" dirty="0">
                <a:latin typeface="+mn-ea"/>
                <a:ea typeface="+mn-ea"/>
              </a:rPr>
              <a:t>PN</a:t>
            </a:r>
            <a:r>
              <a:rPr lang="zh-CN" altLang="en-US" sz="2000" b="1" dirty="0">
                <a:latin typeface="+mn-ea"/>
                <a:ea typeface="+mn-ea"/>
              </a:rPr>
              <a:t>结处，通过管壳上的一个玻璃窗口能接收外部的光照。</a:t>
            </a:r>
          </a:p>
        </p:txBody>
      </p:sp>
      <p:sp>
        <p:nvSpPr>
          <p:cNvPr id="7" name="Rectangle 2"/>
          <p:cNvSpPr txBox="1">
            <a:spLocks noChangeArrowheads="1"/>
          </p:cNvSpPr>
          <p:nvPr/>
        </p:nvSpPr>
        <p:spPr>
          <a:xfrm>
            <a:off x="2032000" y="1127125"/>
            <a:ext cx="5159375" cy="595313"/>
          </a:xfrm>
          <a:prstGeom prst="rect">
            <a:avLst/>
          </a:prstGeom>
          <a:noFill/>
        </p:spPr>
        <p:txBody>
          <a:bodyPr/>
          <a:lstStyle/>
          <a:p>
            <a:pPr marL="342900" indent="-342900">
              <a:spcBef>
                <a:spcPct val="20000"/>
              </a:spcBef>
              <a:defRPr/>
            </a:pPr>
            <a:r>
              <a:rPr lang="zh-CN" altLang="en-US" sz="2400" b="1" kern="0" dirty="0">
                <a:solidFill>
                  <a:srgbClr val="FF0066"/>
                </a:solidFill>
                <a:latin typeface="+mn-lt"/>
                <a:ea typeface="楷体_GB2312" pitchFamily="49" charset="-122"/>
              </a:rPr>
              <a:t>将光信号变为电信号</a:t>
            </a:r>
            <a:r>
              <a:rPr lang="zh-CN" altLang="en-US" sz="2400" b="1" kern="0" dirty="0">
                <a:latin typeface="+mn-lt"/>
                <a:ea typeface="楷体_GB2312" pitchFamily="49" charset="-122"/>
              </a:rPr>
              <a:t>的器件。</a:t>
            </a:r>
            <a:endParaRPr lang="en-US" altLang="zh-CN" sz="2400" b="1" kern="0" dirty="0">
              <a:latin typeface="+mn-lt"/>
              <a:ea typeface="楷体_GB2312" pitchFamily="49" charset="-122"/>
            </a:endParaRPr>
          </a:p>
        </p:txBody>
      </p:sp>
      <p:sp>
        <p:nvSpPr>
          <p:cNvPr id="8" name="Rectangle 15"/>
          <p:cNvSpPr>
            <a:spLocks noChangeArrowheads="1"/>
          </p:cNvSpPr>
          <p:nvPr/>
        </p:nvSpPr>
        <p:spPr bwMode="auto">
          <a:xfrm>
            <a:off x="523875" y="2714625"/>
            <a:ext cx="8135938" cy="400050"/>
          </a:xfrm>
          <a:prstGeom prst="rect">
            <a:avLst/>
          </a:prstGeom>
          <a:noFill/>
          <a:ln w="9525">
            <a:noFill/>
            <a:miter lim="800000"/>
            <a:headEnd/>
            <a:tailEnd/>
          </a:ln>
        </p:spPr>
        <p:txBody>
          <a:bodyPr>
            <a:spAutoFit/>
          </a:bodyPr>
          <a:lstStyle/>
          <a:p>
            <a:r>
              <a:rPr lang="zh-CN" altLang="en-US" sz="2000" b="1">
                <a:ea typeface="楷体_GB2312" pitchFamily="49" charset="-122"/>
              </a:rPr>
              <a:t>光电二极管工作于反向偏置状态，其特点是反向电流与光照强度成正比。</a:t>
            </a:r>
          </a:p>
        </p:txBody>
      </p:sp>
      <p:sp>
        <p:nvSpPr>
          <p:cNvPr id="9" name="Rectangle 15"/>
          <p:cNvSpPr>
            <a:spLocks noChangeArrowheads="1"/>
          </p:cNvSpPr>
          <p:nvPr/>
        </p:nvSpPr>
        <p:spPr bwMode="auto">
          <a:xfrm>
            <a:off x="2587625" y="6207125"/>
            <a:ext cx="4405313" cy="461963"/>
          </a:xfrm>
          <a:prstGeom prst="rect">
            <a:avLst/>
          </a:prstGeom>
          <a:noFill/>
          <a:ln w="9525">
            <a:noFill/>
            <a:miter lim="800000"/>
            <a:headEnd/>
            <a:tailEnd/>
          </a:ln>
        </p:spPr>
        <p:txBody>
          <a:bodyPr>
            <a:spAutoFit/>
          </a:bodyPr>
          <a:lstStyle/>
          <a:p>
            <a:r>
              <a:rPr lang="zh-CN" altLang="en-US" sz="2400" b="1">
                <a:ea typeface="楷体_GB2312" pitchFamily="49" charset="-122"/>
              </a:rPr>
              <a:t>应用于光控电路中。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23824" y="2357424"/>
            <a:ext cx="8229600" cy="1143000"/>
          </a:xfrm>
          <a:noFill/>
        </p:spPr>
        <p:txBody>
          <a:bodyPr/>
          <a:lstStyle/>
          <a:p>
            <a:pPr eaLnBrk="1" hangingPunct="1"/>
            <a:r>
              <a:rPr lang="en-US" altLang="zh-CN" sz="5400" b="1" dirty="0" smtClean="0">
                <a:solidFill>
                  <a:schemeClr val="accent2"/>
                </a:solidFill>
              </a:rPr>
              <a:t>3</a:t>
            </a:r>
            <a:r>
              <a:rPr lang="zh-CN" altLang="en-US" sz="5400" b="1" dirty="0" smtClean="0">
                <a:solidFill>
                  <a:schemeClr val="accent2"/>
                </a:solidFill>
              </a:rPr>
              <a:t>、</a:t>
            </a:r>
            <a:r>
              <a:rPr lang="zh-CN" altLang="en-US" sz="5400" b="1" dirty="0" smtClean="0">
                <a:solidFill>
                  <a:srgbClr val="FF3300"/>
                </a:solidFill>
              </a:rPr>
              <a:t>二极管及其基本电路</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a:grpSpLocks/>
          </p:cNvGrpSpPr>
          <p:nvPr/>
        </p:nvGrpSpPr>
        <p:grpSpPr bwMode="auto">
          <a:xfrm>
            <a:off x="1238250" y="1563688"/>
            <a:ext cx="604838" cy="1635125"/>
            <a:chOff x="2829151" y="1145803"/>
            <a:chExt cx="605061" cy="1635125"/>
          </a:xfrm>
        </p:grpSpPr>
        <p:grpSp>
          <p:nvGrpSpPr>
            <p:cNvPr id="3" name="Group 3"/>
            <p:cNvGrpSpPr>
              <a:grpSpLocks noChangeAspect="1"/>
            </p:cNvGrpSpPr>
            <p:nvPr/>
          </p:nvGrpSpPr>
          <p:grpSpPr bwMode="auto">
            <a:xfrm rot="-4368563">
              <a:off x="3123579" y="1736037"/>
              <a:ext cx="418352" cy="202914"/>
              <a:chOff x="5577" y="4145"/>
              <a:chExt cx="174" cy="235"/>
            </a:xfrm>
          </p:grpSpPr>
          <p:sp>
            <p:nvSpPr>
              <p:cNvPr id="51220" name="Line 4"/>
              <p:cNvSpPr>
                <a:spLocks noChangeAspect="1" noChangeShapeType="1"/>
              </p:cNvSpPr>
              <p:nvPr/>
            </p:nvSpPr>
            <p:spPr bwMode="auto">
              <a:xfrm>
                <a:off x="5632" y="4145"/>
                <a:ext cx="119" cy="159"/>
              </a:xfrm>
              <a:prstGeom prst="line">
                <a:avLst/>
              </a:prstGeom>
              <a:noFill/>
              <a:ln w="9525">
                <a:solidFill>
                  <a:srgbClr val="000000"/>
                </a:solidFill>
                <a:round/>
                <a:headEnd/>
                <a:tailEnd type="triangle" w="sm" len="sm"/>
              </a:ln>
            </p:spPr>
            <p:txBody>
              <a:bodyPr/>
              <a:lstStyle/>
              <a:p>
                <a:endParaRPr lang="zh-CN" altLang="en-US"/>
              </a:p>
            </p:txBody>
          </p:sp>
          <p:sp>
            <p:nvSpPr>
              <p:cNvPr id="51221" name="Line 5"/>
              <p:cNvSpPr>
                <a:spLocks noChangeAspect="1" noChangeShapeType="1"/>
              </p:cNvSpPr>
              <p:nvPr/>
            </p:nvSpPr>
            <p:spPr bwMode="auto">
              <a:xfrm>
                <a:off x="5577" y="4221"/>
                <a:ext cx="119" cy="159"/>
              </a:xfrm>
              <a:prstGeom prst="line">
                <a:avLst/>
              </a:prstGeom>
              <a:noFill/>
              <a:ln w="9525">
                <a:solidFill>
                  <a:srgbClr val="000000"/>
                </a:solidFill>
                <a:round/>
                <a:headEnd/>
                <a:tailEnd type="triangle" w="sm" len="sm"/>
              </a:ln>
            </p:spPr>
            <p:txBody>
              <a:bodyPr/>
              <a:lstStyle/>
              <a:p>
                <a:endParaRPr lang="zh-CN" altLang="en-US"/>
              </a:p>
            </p:txBody>
          </p:sp>
        </p:grpSp>
        <p:grpSp>
          <p:nvGrpSpPr>
            <p:cNvPr id="4" name="组合 1"/>
            <p:cNvGrpSpPr>
              <a:grpSpLocks/>
            </p:cNvGrpSpPr>
            <p:nvPr/>
          </p:nvGrpSpPr>
          <p:grpSpPr bwMode="auto">
            <a:xfrm>
              <a:off x="2829151" y="1145803"/>
              <a:ext cx="491799" cy="1635125"/>
              <a:chOff x="2829151" y="1145803"/>
              <a:chExt cx="491799" cy="1635125"/>
            </a:xfrm>
          </p:grpSpPr>
          <p:sp>
            <p:nvSpPr>
              <p:cNvPr id="51215" name="Line 6"/>
              <p:cNvSpPr>
                <a:spLocks noChangeAspect="1" noChangeShapeType="1"/>
              </p:cNvSpPr>
              <p:nvPr/>
            </p:nvSpPr>
            <p:spPr bwMode="auto">
              <a:xfrm>
                <a:off x="2829151" y="2039566"/>
                <a:ext cx="491799" cy="0"/>
              </a:xfrm>
              <a:prstGeom prst="line">
                <a:avLst/>
              </a:prstGeom>
              <a:noFill/>
              <a:ln w="28575">
                <a:solidFill>
                  <a:srgbClr val="000000"/>
                </a:solidFill>
                <a:round/>
                <a:headEnd/>
                <a:tailEnd/>
              </a:ln>
            </p:spPr>
            <p:txBody>
              <a:bodyPr/>
              <a:lstStyle/>
              <a:p>
                <a:endParaRPr lang="zh-CN" altLang="en-US"/>
              </a:p>
            </p:txBody>
          </p:sp>
          <p:sp>
            <p:nvSpPr>
              <p:cNvPr id="51216" name="Line 7"/>
              <p:cNvSpPr>
                <a:spLocks noChangeAspect="1" noChangeShapeType="1"/>
              </p:cNvSpPr>
              <p:nvPr/>
            </p:nvSpPr>
            <p:spPr bwMode="auto">
              <a:xfrm>
                <a:off x="3021240" y="1250578"/>
                <a:ext cx="0" cy="1441450"/>
              </a:xfrm>
              <a:prstGeom prst="line">
                <a:avLst/>
              </a:prstGeom>
              <a:noFill/>
              <a:ln w="28575">
                <a:solidFill>
                  <a:srgbClr val="000000"/>
                </a:solidFill>
                <a:round/>
                <a:headEnd/>
                <a:tailEnd/>
              </a:ln>
            </p:spPr>
            <p:txBody>
              <a:bodyPr/>
              <a:lstStyle/>
              <a:p>
                <a:endParaRPr lang="zh-CN" altLang="en-US"/>
              </a:p>
            </p:txBody>
          </p:sp>
          <p:sp>
            <p:nvSpPr>
              <p:cNvPr id="51217" name="AutoShape 8"/>
              <p:cNvSpPr>
                <a:spLocks noChangeAspect="1" noChangeArrowheads="1"/>
              </p:cNvSpPr>
              <p:nvPr/>
            </p:nvSpPr>
            <p:spPr bwMode="auto">
              <a:xfrm flipV="1">
                <a:off x="2860902" y="1836366"/>
                <a:ext cx="330200" cy="201613"/>
              </a:xfrm>
              <a:prstGeom prst="triangle">
                <a:avLst>
                  <a:gd name="adj" fmla="val 50000"/>
                </a:avLst>
              </a:prstGeom>
              <a:noFill/>
              <a:ln w="28575">
                <a:solidFill>
                  <a:srgbClr val="000000"/>
                </a:solidFill>
                <a:miter lim="800000"/>
                <a:headEnd/>
                <a:tailEnd/>
              </a:ln>
            </p:spPr>
            <p:txBody>
              <a:bodyPr/>
              <a:lstStyle/>
              <a:p>
                <a:endParaRPr lang="zh-CN" altLang="en-US"/>
              </a:p>
            </p:txBody>
          </p:sp>
          <p:sp>
            <p:nvSpPr>
              <p:cNvPr id="51218" name="Oval 9"/>
              <p:cNvSpPr>
                <a:spLocks noChangeAspect="1" noChangeArrowheads="1"/>
              </p:cNvSpPr>
              <p:nvPr/>
            </p:nvSpPr>
            <p:spPr bwMode="auto">
              <a:xfrm>
                <a:off x="2981552" y="2679328"/>
                <a:ext cx="82550" cy="101600"/>
              </a:xfrm>
              <a:prstGeom prst="ellipse">
                <a:avLst/>
              </a:prstGeom>
              <a:solidFill>
                <a:srgbClr val="FFFFFF"/>
              </a:solidFill>
              <a:ln w="9525">
                <a:solidFill>
                  <a:srgbClr val="000000"/>
                </a:solidFill>
                <a:round/>
                <a:headEnd/>
                <a:tailEnd/>
              </a:ln>
            </p:spPr>
            <p:txBody>
              <a:bodyPr/>
              <a:lstStyle/>
              <a:p>
                <a:endParaRPr lang="zh-CN" altLang="en-US"/>
              </a:p>
            </p:txBody>
          </p:sp>
          <p:sp>
            <p:nvSpPr>
              <p:cNvPr id="51219" name="Oval 10"/>
              <p:cNvSpPr>
                <a:spLocks noChangeAspect="1" noChangeArrowheads="1"/>
              </p:cNvSpPr>
              <p:nvPr/>
            </p:nvSpPr>
            <p:spPr bwMode="auto">
              <a:xfrm>
                <a:off x="2981552" y="1145803"/>
                <a:ext cx="84138" cy="101600"/>
              </a:xfrm>
              <a:prstGeom prst="ellipse">
                <a:avLst/>
              </a:prstGeom>
              <a:solidFill>
                <a:srgbClr val="FFFFFF"/>
              </a:solidFill>
              <a:ln w="9525">
                <a:solidFill>
                  <a:srgbClr val="000000"/>
                </a:solidFill>
                <a:round/>
                <a:headEnd/>
                <a:tailEnd/>
              </a:ln>
            </p:spPr>
            <p:txBody>
              <a:bodyPr/>
              <a:lstStyle/>
              <a:p>
                <a:endParaRPr lang="zh-CN" altLang="en-US"/>
              </a:p>
            </p:txBody>
          </p:sp>
        </p:grpSp>
      </p:grpSp>
      <p:sp>
        <p:nvSpPr>
          <p:cNvPr id="51204" name="Rectangle 11"/>
          <p:cNvSpPr>
            <a:spLocks noChangeAspect="1" noChangeArrowheads="1"/>
          </p:cNvSpPr>
          <p:nvPr/>
        </p:nvSpPr>
        <p:spPr bwMode="auto">
          <a:xfrm>
            <a:off x="246063" y="1166813"/>
            <a:ext cx="1190625" cy="401637"/>
          </a:xfrm>
          <a:prstGeom prst="rect">
            <a:avLst/>
          </a:prstGeom>
          <a:noFill/>
          <a:ln w="19050">
            <a:noFill/>
            <a:miter lim="800000"/>
            <a:headEnd/>
            <a:tailEnd/>
          </a:ln>
        </p:spPr>
        <p:txBody>
          <a:bodyPr lIns="90000" tIns="46800" rIns="90000" bIns="46800" anchor="ctr">
            <a:spAutoFit/>
          </a:bodyPr>
          <a:lstStyle/>
          <a:p>
            <a:pPr algn="ctr"/>
            <a:r>
              <a:rPr lang="zh-CN" altLang="en-US" sz="2000" b="1">
                <a:solidFill>
                  <a:schemeClr val="accent2"/>
                </a:solidFill>
              </a:rPr>
              <a:t>符号</a:t>
            </a:r>
          </a:p>
        </p:txBody>
      </p:sp>
      <p:sp>
        <p:nvSpPr>
          <p:cNvPr id="341005" name="Rectangle 13"/>
          <p:cNvSpPr>
            <a:spLocks noChangeArrowheads="1"/>
          </p:cNvSpPr>
          <p:nvPr/>
        </p:nvSpPr>
        <p:spPr bwMode="auto">
          <a:xfrm>
            <a:off x="88900" y="3795713"/>
            <a:ext cx="8809038" cy="704850"/>
          </a:xfrm>
          <a:prstGeom prst="rect">
            <a:avLst/>
          </a:prstGeom>
          <a:solidFill>
            <a:srgbClr val="FFFFFF"/>
          </a:solidFill>
          <a:ln w="9525">
            <a:noFill/>
            <a:miter lim="800000"/>
            <a:headEnd/>
            <a:tailEnd/>
          </a:ln>
        </p:spPr>
        <p:txBody>
          <a:bodyPr/>
          <a:lstStyle/>
          <a:p>
            <a:pPr marL="342900" indent="-342900">
              <a:lnSpc>
                <a:spcPct val="105000"/>
              </a:lnSpc>
              <a:spcBef>
                <a:spcPct val="20000"/>
              </a:spcBef>
            </a:pPr>
            <a:r>
              <a:rPr lang="zh-CN" altLang="en-US" b="1">
                <a:latin typeface="楷体_GB2312" pitchFamily="49" charset="-122"/>
                <a:ea typeface="楷体_GB2312" pitchFamily="49" charset="-122"/>
              </a:rPr>
              <a:t>       工作于正向偏置状态，当正向电流流过时，二极管会发光。光的颜色由二极管的制造材料（如砷化镓、磷化镓等）决定。</a:t>
            </a:r>
          </a:p>
        </p:txBody>
      </p:sp>
      <p:sp>
        <p:nvSpPr>
          <p:cNvPr id="341007" name="Rectangle 15"/>
          <p:cNvSpPr>
            <a:spLocks noChangeArrowheads="1"/>
          </p:cNvSpPr>
          <p:nvPr/>
        </p:nvSpPr>
        <p:spPr bwMode="auto">
          <a:xfrm>
            <a:off x="325438" y="4937125"/>
            <a:ext cx="8653462" cy="1200150"/>
          </a:xfrm>
          <a:prstGeom prst="rect">
            <a:avLst/>
          </a:prstGeom>
          <a:noFill/>
          <a:ln w="9525">
            <a:noFill/>
            <a:miter lim="800000"/>
            <a:headEnd/>
            <a:tailEnd/>
          </a:ln>
        </p:spPr>
        <p:txBody>
          <a:bodyPr>
            <a:spAutoFit/>
          </a:bodyPr>
          <a:lstStyle/>
          <a:p>
            <a:r>
              <a:rPr lang="zh-CN" altLang="en-US" b="1">
                <a:ea typeface="楷体_GB2312" pitchFamily="49" charset="-122"/>
              </a:rPr>
              <a:t>常用作</a:t>
            </a:r>
            <a:r>
              <a:rPr lang="zh-CN" altLang="zh-CN" b="1">
                <a:solidFill>
                  <a:srgbClr val="000050"/>
                </a:solidFill>
                <a:ea typeface="仿宋_GB2312" pitchFamily="49" charset="-122"/>
              </a:rPr>
              <a:t>为数字电路的数码及图形显示的七段式或阵列器件</a:t>
            </a:r>
            <a:r>
              <a:rPr lang="zh-CN" altLang="en-US" b="1">
                <a:solidFill>
                  <a:srgbClr val="000050"/>
                </a:solidFill>
                <a:ea typeface="仿宋_GB2312" pitchFamily="49" charset="-122"/>
              </a:rPr>
              <a:t>。</a:t>
            </a:r>
            <a:endParaRPr lang="en-US" altLang="zh-CN" b="1">
              <a:solidFill>
                <a:srgbClr val="000050"/>
              </a:solidFill>
              <a:ea typeface="仿宋_GB2312" pitchFamily="49" charset="-122"/>
            </a:endParaRPr>
          </a:p>
          <a:p>
            <a:r>
              <a:rPr lang="zh-CN" altLang="en-US" b="1">
                <a:ea typeface="楷体_GB2312" pitchFamily="49" charset="-122"/>
              </a:rPr>
              <a:t>其工作电压一般要</a:t>
            </a:r>
            <a:r>
              <a:rPr lang="en-US" altLang="zh-CN" b="1">
                <a:ea typeface="楷体_GB2312" pitchFamily="49" charset="-122"/>
              </a:rPr>
              <a:t>2V</a:t>
            </a:r>
            <a:r>
              <a:rPr lang="zh-CN" altLang="en-US" b="1">
                <a:ea typeface="楷体_GB2312" pitchFamily="49" charset="-122"/>
              </a:rPr>
              <a:t>左右，工作电流一般在几毫安到十几毫安之间。</a:t>
            </a:r>
          </a:p>
        </p:txBody>
      </p:sp>
      <p:sp>
        <p:nvSpPr>
          <p:cNvPr id="341008" name="Rectangle 16"/>
          <p:cNvSpPr>
            <a:spLocks noChangeArrowheads="1"/>
          </p:cNvSpPr>
          <p:nvPr/>
        </p:nvSpPr>
        <p:spPr bwMode="auto">
          <a:xfrm>
            <a:off x="82550" y="4519613"/>
            <a:ext cx="3298825" cy="457200"/>
          </a:xfrm>
          <a:prstGeom prst="rect">
            <a:avLst/>
          </a:prstGeom>
          <a:noFill/>
          <a:ln w="9525">
            <a:noFill/>
            <a:miter lim="800000"/>
            <a:headEnd/>
            <a:tailEnd/>
          </a:ln>
        </p:spPr>
        <p:txBody>
          <a:bodyPr>
            <a:spAutoFit/>
          </a:bodyPr>
          <a:lstStyle/>
          <a:p>
            <a:r>
              <a:rPr lang="zh-CN" altLang="en-US" b="1">
                <a:solidFill>
                  <a:srgbClr val="FF0000"/>
                </a:solidFill>
                <a:ea typeface="楷体_GB2312" pitchFamily="49" charset="-122"/>
              </a:rPr>
              <a:t>发光二极管的应用</a:t>
            </a:r>
          </a:p>
        </p:txBody>
      </p:sp>
      <p:sp>
        <p:nvSpPr>
          <p:cNvPr id="341010" name="Text Box 18"/>
          <p:cNvSpPr txBox="1">
            <a:spLocks noChangeArrowheads="1"/>
          </p:cNvSpPr>
          <p:nvPr/>
        </p:nvSpPr>
        <p:spPr bwMode="auto">
          <a:xfrm>
            <a:off x="285750" y="5611813"/>
            <a:ext cx="8472488" cy="1169987"/>
          </a:xfrm>
          <a:prstGeom prst="rect">
            <a:avLst/>
          </a:prstGeom>
          <a:noFill/>
          <a:ln w="9525">
            <a:noFill/>
            <a:miter lim="800000"/>
            <a:headEnd/>
            <a:tailEnd/>
          </a:ln>
        </p:spPr>
        <p:txBody>
          <a:bodyPr>
            <a:spAutoFit/>
          </a:bodyPr>
          <a:lstStyle/>
          <a:p>
            <a:pPr>
              <a:spcBef>
                <a:spcPct val="50000"/>
              </a:spcBef>
            </a:pPr>
            <a:r>
              <a:rPr lang="zh-CN" altLang="en-US" sz="2000" b="1"/>
              <a:t>与光电二极管配合用于光纤通讯系统中</a:t>
            </a:r>
            <a:endParaRPr lang="en-US" altLang="zh-CN" sz="2000" b="1"/>
          </a:p>
          <a:p>
            <a:pPr>
              <a:spcBef>
                <a:spcPct val="50000"/>
              </a:spcBef>
            </a:pPr>
            <a:r>
              <a:rPr lang="zh-CN" altLang="en-US" sz="2000" b="1"/>
              <a:t>（将电信号变为光信号，通过光缆传输，然后用光电二极管接收，再现电信号。）</a:t>
            </a:r>
          </a:p>
        </p:txBody>
      </p:sp>
      <p:sp>
        <p:nvSpPr>
          <p:cNvPr id="18" name="Rectangle 13"/>
          <p:cNvSpPr>
            <a:spLocks noChangeArrowheads="1"/>
          </p:cNvSpPr>
          <p:nvPr/>
        </p:nvSpPr>
        <p:spPr bwMode="auto">
          <a:xfrm>
            <a:off x="0" y="646113"/>
            <a:ext cx="7000875" cy="514350"/>
          </a:xfrm>
          <a:prstGeom prst="rect">
            <a:avLst/>
          </a:prstGeom>
          <a:solidFill>
            <a:srgbClr val="FFFFFF"/>
          </a:solidFill>
          <a:ln w="9525">
            <a:noFill/>
            <a:miter lim="800000"/>
            <a:headEnd/>
            <a:tailEnd/>
          </a:ln>
        </p:spPr>
        <p:txBody>
          <a:bodyPr/>
          <a:lstStyle/>
          <a:p>
            <a:pPr marL="342900" indent="-342900">
              <a:lnSpc>
                <a:spcPct val="105000"/>
              </a:lnSpc>
              <a:spcBef>
                <a:spcPct val="20000"/>
              </a:spcBef>
            </a:pPr>
            <a:r>
              <a:rPr lang="en-US" altLang="zh-CN" sz="2000" b="1">
                <a:latin typeface="楷体_GB2312" pitchFamily="49" charset="-122"/>
                <a:ea typeface="楷体_GB2312" pitchFamily="49" charset="-122"/>
              </a:rPr>
              <a:t> </a:t>
            </a:r>
            <a:r>
              <a:rPr lang="zh-CN" altLang="en-US" sz="2000" b="1">
                <a:latin typeface="楷体_GB2312" pitchFamily="49" charset="-122"/>
                <a:ea typeface="楷体_GB2312" pitchFamily="49" charset="-122"/>
              </a:rPr>
              <a:t>发光二极管是将</a:t>
            </a:r>
            <a:r>
              <a:rPr lang="zh-CN" altLang="en-US" sz="2000" b="1">
                <a:solidFill>
                  <a:srgbClr val="FF0066"/>
                </a:solidFill>
                <a:latin typeface="楷体_GB2312" pitchFamily="49" charset="-122"/>
                <a:ea typeface="楷体_GB2312" pitchFamily="49" charset="-122"/>
              </a:rPr>
              <a:t>电信号转变为光信号</a:t>
            </a:r>
            <a:r>
              <a:rPr lang="zh-CN" altLang="en-US" sz="2000" b="1">
                <a:latin typeface="楷体_GB2312" pitchFamily="49" charset="-122"/>
                <a:ea typeface="楷体_GB2312" pitchFamily="49" charset="-122"/>
              </a:rPr>
              <a:t>的器件</a:t>
            </a:r>
          </a:p>
        </p:txBody>
      </p:sp>
      <p:grpSp>
        <p:nvGrpSpPr>
          <p:cNvPr id="5" name="组合 22"/>
          <p:cNvGrpSpPr>
            <a:grpSpLocks/>
          </p:cNvGrpSpPr>
          <p:nvPr/>
        </p:nvGrpSpPr>
        <p:grpSpPr bwMode="auto">
          <a:xfrm>
            <a:off x="2468563" y="912813"/>
            <a:ext cx="5794375" cy="2714625"/>
            <a:chOff x="2468536" y="912833"/>
            <a:chExt cx="5794448" cy="2714602"/>
          </a:xfrm>
        </p:grpSpPr>
        <p:graphicFrame>
          <p:nvGraphicFramePr>
            <p:cNvPr id="51202" name="Object 14"/>
            <p:cNvGraphicFramePr>
              <a:graphicFrameLocks noChangeAspect="1"/>
            </p:cNvGraphicFramePr>
            <p:nvPr/>
          </p:nvGraphicFramePr>
          <p:xfrm>
            <a:off x="2468536" y="912833"/>
            <a:ext cx="5794448" cy="2555855"/>
          </p:xfrm>
          <a:graphic>
            <a:graphicData uri="http://schemas.openxmlformats.org/presentationml/2006/ole">
              <p:oleObj spid="_x0000_s381954" name="图片" r:id="rId4" imgW="4131606" imgH="1831061" progId="Word.Picture.8">
                <p:embed/>
              </p:oleObj>
            </a:graphicData>
          </a:graphic>
        </p:graphicFrame>
        <p:sp>
          <p:nvSpPr>
            <p:cNvPr id="22" name="Rectangle 8"/>
            <p:cNvSpPr>
              <a:spLocks noChangeArrowheads="1"/>
            </p:cNvSpPr>
            <p:nvPr/>
          </p:nvSpPr>
          <p:spPr bwMode="auto">
            <a:xfrm>
              <a:off x="4611688" y="3230563"/>
              <a:ext cx="1781197" cy="396872"/>
            </a:xfrm>
            <a:prstGeom prst="rect">
              <a:avLst/>
            </a:prstGeom>
            <a:noFill/>
            <a:ln>
              <a:noFill/>
            </a:ln>
            <a:effectLst/>
            <a:extLst/>
          </p:spPr>
          <p:txBody>
            <a:bodyPr wrap="none" anchor="ctr">
              <a:spAutoFit/>
            </a:bodyPr>
            <a:lstStyle/>
            <a:p>
              <a:pPr>
                <a:defRPr/>
              </a:pPr>
              <a:r>
                <a:rPr kumimoji="1" lang="zh-CN" altLang="en-US" sz="2000" b="1" kern="0" dirty="0">
                  <a:solidFill>
                    <a:srgbClr val="000000"/>
                  </a:solidFill>
                  <a:latin typeface="Times New Roman" pitchFamily="18" charset="0"/>
                  <a:ea typeface="楷体_GB2312" pitchFamily="49" charset="-122"/>
                </a:rPr>
                <a:t>光电传输系统 </a:t>
              </a:r>
            </a:p>
          </p:txBody>
        </p:sp>
      </p:grpSp>
      <p:sp>
        <p:nvSpPr>
          <p:cNvPr id="51211" name="Rectangle 3"/>
          <p:cNvSpPr>
            <a:spLocks noChangeArrowheads="1"/>
          </p:cNvSpPr>
          <p:nvPr/>
        </p:nvSpPr>
        <p:spPr bwMode="auto">
          <a:xfrm>
            <a:off x="563563" y="95250"/>
            <a:ext cx="4405312" cy="461963"/>
          </a:xfrm>
          <a:prstGeom prst="rect">
            <a:avLst/>
          </a:prstGeom>
          <a:noFill/>
          <a:ln w="9525">
            <a:noFill/>
            <a:miter lim="800000"/>
            <a:headEnd/>
            <a:tailEnd/>
          </a:ln>
        </p:spPr>
        <p:txBody>
          <a:bodyPr anchor="ctr">
            <a:spAutoFit/>
          </a:bodyPr>
          <a:lstStyle/>
          <a:p>
            <a:r>
              <a:rPr kumimoji="1" lang="en-US" altLang="zh-CN" sz="2400" b="1">
                <a:solidFill>
                  <a:srgbClr val="000000"/>
                </a:solidFill>
                <a:latin typeface="Times New Roman" pitchFamily="18" charset="0"/>
                <a:ea typeface="楷体_GB2312" pitchFamily="49" charset="-122"/>
              </a:rPr>
              <a:t>2</a:t>
            </a:r>
            <a:r>
              <a:rPr kumimoji="1" lang="zh-CN" altLang="en-US" sz="2400" b="1">
                <a:solidFill>
                  <a:srgbClr val="000000"/>
                </a:solidFill>
                <a:latin typeface="Times New Roman" pitchFamily="18" charset="0"/>
                <a:ea typeface="楷体_GB2312" pitchFamily="49" charset="-122"/>
              </a:rPr>
              <a:t>）发光二极管（</a:t>
            </a:r>
            <a:r>
              <a:rPr kumimoji="1" lang="en-US" altLang="zh-CN" sz="2400" b="1">
                <a:solidFill>
                  <a:srgbClr val="000000"/>
                </a:solidFill>
                <a:latin typeface="Times New Roman" pitchFamily="18" charset="0"/>
                <a:ea typeface="楷体_GB2312" pitchFamily="49" charset="-122"/>
              </a:rPr>
              <a:t> LED </a:t>
            </a:r>
            <a:r>
              <a:rPr kumimoji="1" lang="zh-CN" altLang="en-US" sz="2400" b="1">
                <a:solidFill>
                  <a:srgbClr val="000000"/>
                </a:solidFill>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1005"/>
                                        </p:tgtEl>
                                        <p:attrNameLst>
                                          <p:attrName>style.visibility</p:attrName>
                                        </p:attrNameLst>
                                      </p:cBhvr>
                                      <p:to>
                                        <p:strVal val="visible"/>
                                      </p:to>
                                    </p:set>
                                    <p:animEffect transition="in" filter="box(in)">
                                      <p:cBhvr>
                                        <p:cTn id="12" dur="500"/>
                                        <p:tgtEl>
                                          <p:spTgt spid="3410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1008"/>
                                        </p:tgtEl>
                                        <p:attrNameLst>
                                          <p:attrName>style.visibility</p:attrName>
                                        </p:attrNameLst>
                                      </p:cBhvr>
                                      <p:to>
                                        <p:strVal val="visible"/>
                                      </p:to>
                                    </p:set>
                                    <p:animEffect transition="in" filter="box(in)">
                                      <p:cBhvr>
                                        <p:cTn id="17" dur="500"/>
                                        <p:tgtEl>
                                          <p:spTgt spid="3410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1007"/>
                                        </p:tgtEl>
                                        <p:attrNameLst>
                                          <p:attrName>style.visibility</p:attrName>
                                        </p:attrNameLst>
                                      </p:cBhvr>
                                      <p:to>
                                        <p:strVal val="visible"/>
                                      </p:to>
                                    </p:set>
                                    <p:animEffect transition="in" filter="box(in)">
                                      <p:cBhvr>
                                        <p:cTn id="22" dur="500"/>
                                        <p:tgtEl>
                                          <p:spTgt spid="3410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41010"/>
                                        </p:tgtEl>
                                        <p:attrNameLst>
                                          <p:attrName>style.visibility</p:attrName>
                                        </p:attrNameLst>
                                      </p:cBhvr>
                                      <p:to>
                                        <p:strVal val="visible"/>
                                      </p:to>
                                    </p:set>
                                    <p:animEffect transition="in" filter="box(in)">
                                      <p:cBhvr>
                                        <p:cTn id="27" dur="500"/>
                                        <p:tgtEl>
                                          <p:spTgt spid="34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5" grpId="0" animBg="1"/>
      <p:bldP spid="341007" grpId="0"/>
      <p:bldP spid="341008" grpId="0"/>
      <p:bldP spid="341010" grpId="0"/>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0250302"/>
          <p:cNvPicPr>
            <a:picLocks noChangeAspect="1" noChangeArrowheads="1"/>
          </p:cNvPicPr>
          <p:nvPr/>
        </p:nvPicPr>
        <p:blipFill>
          <a:blip r:embed="rId2"/>
          <a:srcRect/>
          <a:stretch>
            <a:fillRect/>
          </a:stretch>
        </p:blipFill>
        <p:spPr bwMode="auto">
          <a:xfrm>
            <a:off x="920750" y="3746500"/>
            <a:ext cx="7086600" cy="2779713"/>
          </a:xfrm>
          <a:prstGeom prst="rect">
            <a:avLst/>
          </a:prstGeom>
          <a:noFill/>
          <a:ln w="9525">
            <a:noFill/>
            <a:miter lim="800000"/>
            <a:headEnd/>
            <a:tailEnd/>
          </a:ln>
        </p:spPr>
      </p:pic>
      <p:sp>
        <p:nvSpPr>
          <p:cNvPr id="8" name="Text Box 3"/>
          <p:cNvSpPr txBox="1">
            <a:spLocks noChangeArrowheads="1"/>
          </p:cNvSpPr>
          <p:nvPr/>
        </p:nvSpPr>
        <p:spPr bwMode="auto">
          <a:xfrm>
            <a:off x="523875" y="1246188"/>
            <a:ext cx="8102600" cy="1938337"/>
          </a:xfrm>
          <a:prstGeom prst="rect">
            <a:avLst/>
          </a:prstGeom>
          <a:noFill/>
          <a:ln w="9525">
            <a:noFill/>
            <a:miter lim="800000"/>
            <a:headEnd/>
            <a:tailEnd/>
          </a:ln>
          <a:effectLst/>
        </p:spPr>
        <p:txBody>
          <a:bodyPr>
            <a:spAutoFit/>
          </a:bodyPr>
          <a:lstStyle/>
          <a:p>
            <a:pPr>
              <a:defRPr/>
            </a:pPr>
            <a:r>
              <a:rPr lang="en-US" altLang="zh-CN" sz="2400" b="1" dirty="0">
                <a:latin typeface="+mn-ea"/>
                <a:ea typeface="+mn-ea"/>
              </a:rPr>
              <a:t>    </a:t>
            </a:r>
            <a:r>
              <a:rPr lang="zh-CN" altLang="en-US" sz="2400" b="1" dirty="0">
                <a:latin typeface="+mn-ea"/>
                <a:ea typeface="+mn-ea"/>
              </a:rPr>
              <a:t>激光二极管的物理结构是在发光二极管的结间安置一层具有光活性的半导体，其端面经过抛光后具有部分反射功能，因而形成一光谐振腔。在正向偏置的情况下，</a:t>
            </a:r>
            <a:r>
              <a:rPr lang="en-US" altLang="zh-CN" sz="2400" b="1" dirty="0">
                <a:latin typeface="+mn-ea"/>
                <a:ea typeface="+mn-ea"/>
              </a:rPr>
              <a:t>LED</a:t>
            </a:r>
            <a:r>
              <a:rPr lang="zh-CN" altLang="en-US" sz="2400" b="1" dirty="0">
                <a:latin typeface="+mn-ea"/>
                <a:ea typeface="+mn-ea"/>
              </a:rPr>
              <a:t>结发射出光来并与光谐振腔相互作用，从而进一步激励从结上发射出单波长的光，这种光的物理性质与材料有关。</a:t>
            </a:r>
          </a:p>
        </p:txBody>
      </p:sp>
      <p:sp>
        <p:nvSpPr>
          <p:cNvPr id="9" name="Text Box 4"/>
          <p:cNvSpPr txBox="1">
            <a:spLocks noChangeArrowheads="1"/>
          </p:cNvSpPr>
          <p:nvPr/>
        </p:nvSpPr>
        <p:spPr bwMode="auto">
          <a:xfrm>
            <a:off x="484188" y="373063"/>
            <a:ext cx="2197100" cy="461962"/>
          </a:xfrm>
          <a:prstGeom prst="rect">
            <a:avLst/>
          </a:prstGeom>
          <a:noFill/>
          <a:ln w="9525">
            <a:noFill/>
            <a:miter lim="800000"/>
            <a:headEnd/>
            <a:tailEnd/>
          </a:ln>
          <a:effectLst/>
        </p:spPr>
        <p:txBody>
          <a:bodyPr wrap="none">
            <a:spAutoFit/>
          </a:bodyPr>
          <a:lstStyle/>
          <a:p>
            <a:pPr>
              <a:defRPr/>
            </a:pPr>
            <a:r>
              <a:rPr lang="en-US" altLang="zh-CN" sz="2400" b="1" dirty="0">
                <a:latin typeface="+mn-ea"/>
                <a:ea typeface="+mn-ea"/>
              </a:rPr>
              <a:t>3</a:t>
            </a:r>
            <a:r>
              <a:rPr lang="zh-CN" altLang="en-US" sz="2400" b="1" dirty="0">
                <a:latin typeface="+mn-ea"/>
                <a:ea typeface="+mn-ea"/>
              </a:rPr>
              <a:t>）激光二极管</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ChangeArrowheads="1"/>
          </p:cNvSpPr>
          <p:nvPr/>
        </p:nvSpPr>
        <p:spPr bwMode="auto">
          <a:xfrm>
            <a:off x="404813" y="254000"/>
            <a:ext cx="2195512" cy="461963"/>
          </a:xfrm>
          <a:prstGeom prst="rect">
            <a:avLst/>
          </a:prstGeom>
          <a:noFill/>
          <a:ln w="9525">
            <a:noFill/>
            <a:miter lim="800000"/>
            <a:headEnd/>
            <a:tailEnd/>
          </a:ln>
        </p:spPr>
        <p:txBody>
          <a:bodyPr wrap="none" anchor="ctr">
            <a:spAutoFit/>
          </a:bodyPr>
          <a:lstStyle/>
          <a:p>
            <a:r>
              <a:rPr kumimoji="1" lang="en-US" altLang="zh-CN" sz="2400" b="1">
                <a:solidFill>
                  <a:srgbClr val="000000"/>
                </a:solidFill>
                <a:latin typeface="Times New Roman" pitchFamily="18" charset="0"/>
                <a:ea typeface="楷体_GB2312" pitchFamily="49" charset="-122"/>
              </a:rPr>
              <a:t>4</a:t>
            </a:r>
            <a:r>
              <a:rPr kumimoji="1" lang="zh-CN" altLang="en-US" sz="2400" b="1">
                <a:solidFill>
                  <a:srgbClr val="000000"/>
                </a:solidFill>
                <a:latin typeface="Times New Roman" pitchFamily="18" charset="0"/>
                <a:ea typeface="楷体_GB2312" pitchFamily="49" charset="-122"/>
              </a:rPr>
              <a:t>）太阳能电池</a:t>
            </a:r>
          </a:p>
        </p:txBody>
      </p:sp>
      <p:graphicFrame>
        <p:nvGraphicFramePr>
          <p:cNvPr id="52226" name="Object 7"/>
          <p:cNvGraphicFramePr>
            <a:graphicFrameLocks noChangeAspect="1"/>
          </p:cNvGraphicFramePr>
          <p:nvPr/>
        </p:nvGraphicFramePr>
        <p:xfrm>
          <a:off x="1595438" y="2516188"/>
          <a:ext cx="5913437" cy="3597275"/>
        </p:xfrm>
        <a:graphic>
          <a:graphicData uri="http://schemas.openxmlformats.org/presentationml/2006/ole">
            <p:oleObj spid="_x0000_s382978" name="图片" r:id="rId4" imgW="2998491" imgH="1840435" progId="Word.Picture.8">
              <p:embed/>
            </p:oleObj>
          </a:graphicData>
        </a:graphic>
      </p:graphicFrame>
      <p:sp>
        <p:nvSpPr>
          <p:cNvPr id="8" name="Text Box 3"/>
          <p:cNvSpPr txBox="1">
            <a:spLocks noChangeArrowheads="1"/>
          </p:cNvSpPr>
          <p:nvPr/>
        </p:nvSpPr>
        <p:spPr bwMode="auto">
          <a:xfrm>
            <a:off x="325438" y="769938"/>
            <a:ext cx="8659812" cy="461962"/>
          </a:xfrm>
          <a:prstGeom prst="rect">
            <a:avLst/>
          </a:prstGeom>
          <a:noFill/>
          <a:ln w="9525">
            <a:noFill/>
            <a:miter lim="800000"/>
            <a:headEnd/>
            <a:tailEnd/>
          </a:ln>
          <a:effectLst/>
        </p:spPr>
        <p:txBody>
          <a:bodyPr>
            <a:spAutoFit/>
          </a:bodyPr>
          <a:lstStyle/>
          <a:p>
            <a:pPr>
              <a:defRPr/>
            </a:pPr>
            <a:r>
              <a:rPr lang="en-US" altLang="zh-CN" sz="2400" b="1" dirty="0">
                <a:latin typeface="+mn-ea"/>
                <a:ea typeface="+mn-ea"/>
              </a:rPr>
              <a:t>   </a:t>
            </a:r>
            <a:r>
              <a:rPr lang="zh-CN" altLang="en-US" sz="2400" b="1" dirty="0">
                <a:latin typeface="+mn-ea"/>
                <a:ea typeface="+mn-ea"/>
              </a:rPr>
              <a:t>由一个特殊的</a:t>
            </a:r>
            <a:r>
              <a:rPr lang="en-US" altLang="zh-CN" sz="2400" b="1" dirty="0">
                <a:latin typeface="+mn-ea"/>
                <a:ea typeface="+mn-ea"/>
              </a:rPr>
              <a:t>PN</a:t>
            </a:r>
            <a:r>
              <a:rPr lang="zh-CN" altLang="en-US" sz="2400" b="1" dirty="0">
                <a:latin typeface="+mn-ea"/>
                <a:ea typeface="+mn-ea"/>
              </a:rPr>
              <a:t>结构成的，该</a:t>
            </a:r>
            <a:r>
              <a:rPr lang="en-US" altLang="zh-CN" sz="2400" b="1" dirty="0">
                <a:latin typeface="+mn-ea"/>
                <a:ea typeface="+mn-ea"/>
              </a:rPr>
              <a:t>PN</a:t>
            </a:r>
            <a:r>
              <a:rPr lang="zh-CN" altLang="en-US" sz="2400" b="1" dirty="0">
                <a:latin typeface="+mn-ea"/>
                <a:ea typeface="+mn-ea"/>
              </a:rPr>
              <a:t>结能将太阳能转换为电能。</a:t>
            </a:r>
          </a:p>
        </p:txBody>
      </p:sp>
      <p:sp>
        <p:nvSpPr>
          <p:cNvPr id="9" name="Text Box 3"/>
          <p:cNvSpPr txBox="1">
            <a:spLocks noChangeArrowheads="1"/>
          </p:cNvSpPr>
          <p:nvPr/>
        </p:nvSpPr>
        <p:spPr bwMode="auto">
          <a:xfrm>
            <a:off x="325438" y="1444625"/>
            <a:ext cx="8659812" cy="830263"/>
          </a:xfrm>
          <a:prstGeom prst="rect">
            <a:avLst/>
          </a:prstGeom>
          <a:noFill/>
          <a:ln w="9525">
            <a:noFill/>
            <a:miter lim="800000"/>
            <a:headEnd/>
            <a:tailEnd/>
          </a:ln>
          <a:effectLst/>
        </p:spPr>
        <p:txBody>
          <a:bodyPr>
            <a:spAutoFit/>
          </a:bodyPr>
          <a:lstStyle/>
          <a:p>
            <a:pPr>
              <a:defRPr/>
            </a:pPr>
            <a:r>
              <a:rPr lang="en-US" altLang="zh-CN" sz="2400" b="1" dirty="0">
                <a:latin typeface="+mn-ea"/>
                <a:ea typeface="+mn-ea"/>
              </a:rPr>
              <a:t>   </a:t>
            </a:r>
            <a:r>
              <a:rPr lang="zh-CN" altLang="en-US" sz="2400" b="1" dirty="0">
                <a:latin typeface="+mn-ea"/>
                <a:ea typeface="+mn-ea"/>
              </a:rPr>
              <a:t>当光照射在</a:t>
            </a:r>
            <a:r>
              <a:rPr lang="en-US" altLang="zh-CN" sz="2400" b="1" dirty="0">
                <a:latin typeface="+mn-ea"/>
                <a:ea typeface="+mn-ea"/>
              </a:rPr>
              <a:t>PN</a:t>
            </a:r>
            <a:r>
              <a:rPr lang="zh-CN" altLang="en-US" sz="2400" b="1" dirty="0">
                <a:latin typeface="+mn-ea"/>
                <a:ea typeface="+mn-ea"/>
              </a:rPr>
              <a:t>结的空间电荷区时，将激发出电子和空穴，在</a:t>
            </a:r>
            <a:r>
              <a:rPr lang="en-US" altLang="zh-CN" sz="2400" b="1" dirty="0">
                <a:latin typeface="+mn-ea"/>
                <a:ea typeface="+mn-ea"/>
              </a:rPr>
              <a:t>PN</a:t>
            </a:r>
            <a:r>
              <a:rPr lang="zh-CN" altLang="en-US" sz="2400" b="1" dirty="0">
                <a:latin typeface="+mn-ea"/>
                <a:ea typeface="+mn-ea"/>
              </a:rPr>
              <a:t>结的电场力作用下形成光电流</a:t>
            </a:r>
            <a:r>
              <a:rPr lang="en-US" altLang="zh-CN" sz="2400" b="1" i="1" dirty="0" err="1">
                <a:latin typeface="+mn-ea"/>
                <a:ea typeface="+mn-ea"/>
              </a:rPr>
              <a:t>I</a:t>
            </a:r>
            <a:r>
              <a:rPr lang="en-US" altLang="zh-CN" sz="2400" b="1" baseline="-25000" dirty="0" err="1">
                <a:latin typeface="+mn-ea"/>
                <a:ea typeface="+mn-ea"/>
              </a:rPr>
              <a:t>ph</a:t>
            </a:r>
            <a:r>
              <a:rPr lang="zh-CN" altLang="en-US" sz="2400" b="1" baseline="-25000" dirty="0">
                <a:latin typeface="+mn-ea"/>
                <a:ea typeface="+mn-ea"/>
              </a:rPr>
              <a:t>。</a:t>
            </a:r>
            <a:endParaRPr lang="en-US" altLang="zh-CN" sz="2400" b="1" baseline="-25000" dirty="0">
              <a:latin typeface="+mn-ea"/>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1"/>
          <p:cNvSpPr>
            <a:spLocks noGrp="1"/>
          </p:cNvSpPr>
          <p:nvPr>
            <p:ph type="dt" sz="quarter" idx="10"/>
          </p:nvPr>
        </p:nvSpPr>
        <p:spPr>
          <a:noFill/>
        </p:spPr>
        <p:txBody>
          <a:bodyPr/>
          <a:lstStyle/>
          <a:p>
            <a:fld id="{B14995ED-07C8-41D0-AD65-1E893A6361EA}" type="datetime1">
              <a:rPr lang="zh-CN" altLang="en-US" smtClean="0">
                <a:latin typeface="Arial" pitchFamily="34" charset="0"/>
              </a:rPr>
              <a:pPr/>
              <a:t>2019-9-25</a:t>
            </a:fld>
            <a:endParaRPr lang="en-US" altLang="zh-CN" smtClean="0">
              <a:latin typeface="Arial" pitchFamily="34" charset="0"/>
            </a:endParaRPr>
          </a:p>
        </p:txBody>
      </p:sp>
      <p:sp>
        <p:nvSpPr>
          <p:cNvPr id="9523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95236" name="灯片编号占位符 3"/>
          <p:cNvSpPr>
            <a:spLocks noGrp="1"/>
          </p:cNvSpPr>
          <p:nvPr>
            <p:ph type="sldNum" sz="quarter" idx="12"/>
          </p:nvPr>
        </p:nvSpPr>
        <p:spPr>
          <a:noFill/>
        </p:spPr>
        <p:txBody>
          <a:bodyPr/>
          <a:lstStyle/>
          <a:p>
            <a:fld id="{F7F7193C-38FE-4308-8944-82C6C151863B}" type="slidenum">
              <a:rPr lang="en-US" altLang="zh-CN" smtClean="0">
                <a:latin typeface="Arial" pitchFamily="34" charset="0"/>
              </a:rPr>
              <a:pPr/>
              <a:t>93</a:t>
            </a:fld>
            <a:endParaRPr lang="en-US" altLang="zh-CN" smtClean="0">
              <a:latin typeface="Arial" pitchFamily="34" charset="0"/>
            </a:endParaRPr>
          </a:p>
        </p:txBody>
      </p:sp>
      <p:sp>
        <p:nvSpPr>
          <p:cNvPr id="95237" name="Text Box 2"/>
          <p:cNvSpPr txBox="1">
            <a:spLocks noChangeArrowheads="1"/>
          </p:cNvSpPr>
          <p:nvPr/>
        </p:nvSpPr>
        <p:spPr bwMode="auto">
          <a:xfrm>
            <a:off x="3857625" y="214313"/>
            <a:ext cx="1143000" cy="6413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3600" b="1">
                <a:solidFill>
                  <a:schemeClr val="accent2"/>
                </a:solidFill>
              </a:rPr>
              <a:t>小结</a:t>
            </a:r>
          </a:p>
        </p:txBody>
      </p:sp>
      <p:sp>
        <p:nvSpPr>
          <p:cNvPr id="220164" name="Rectangle 4"/>
          <p:cNvSpPr>
            <a:spLocks noChangeArrowheads="1"/>
          </p:cNvSpPr>
          <p:nvPr/>
        </p:nvSpPr>
        <p:spPr bwMode="auto">
          <a:xfrm>
            <a:off x="206375" y="1536700"/>
            <a:ext cx="8872538"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2400" b="1"/>
              <a:t>PN</a:t>
            </a:r>
            <a:r>
              <a:rPr lang="zh-CN" altLang="en-US" sz="2400" b="1"/>
              <a:t>结外加正向电压时，耗尽区变窄，有电流流过；当外加反向电压时，耗尽区变宽，没有电流流过或电流极小。</a:t>
            </a:r>
          </a:p>
        </p:txBody>
      </p:sp>
      <p:sp>
        <p:nvSpPr>
          <p:cNvPr id="220165" name="Rectangle 5"/>
          <p:cNvSpPr>
            <a:spLocks noChangeArrowheads="1"/>
          </p:cNvSpPr>
          <p:nvPr/>
        </p:nvSpPr>
        <p:spPr bwMode="auto">
          <a:xfrm>
            <a:off x="206375" y="3282950"/>
            <a:ext cx="8872538" cy="155257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由于二极管是非线性器件，通常采用二极管的简化模型来分析设计二极管电路；分析电路的静态或大信号情况时，根据信号的大小，选用不同的模型；只有当信号很微小且有静态偏置时，才采用小信号模型。</a:t>
            </a:r>
          </a:p>
        </p:txBody>
      </p:sp>
      <p:sp>
        <p:nvSpPr>
          <p:cNvPr id="220168" name="Rectangle 8"/>
          <p:cNvSpPr>
            <a:spLocks noChangeArrowheads="1"/>
          </p:cNvSpPr>
          <p:nvPr/>
        </p:nvSpPr>
        <p:spPr bwMode="auto">
          <a:xfrm>
            <a:off x="206375" y="2568575"/>
            <a:ext cx="8872538"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半导体二极管的伏安特性。</a:t>
            </a:r>
          </a:p>
        </p:txBody>
      </p:sp>
      <p:sp>
        <p:nvSpPr>
          <p:cNvPr id="220169" name="Rectangle 9"/>
          <p:cNvSpPr>
            <a:spLocks noChangeArrowheads="1"/>
          </p:cNvSpPr>
          <p:nvPr/>
        </p:nvSpPr>
        <p:spPr bwMode="auto">
          <a:xfrm>
            <a:off x="206375" y="5227638"/>
            <a:ext cx="8626475"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稳压二极管工作在反向击穿区，要特别注意限流电阻的选取。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64"/>
                                        </p:tgtEl>
                                        <p:attrNameLst>
                                          <p:attrName>style.visibility</p:attrName>
                                        </p:attrNameLst>
                                      </p:cBhvr>
                                      <p:to>
                                        <p:strVal val="visible"/>
                                      </p:to>
                                    </p:set>
                                    <p:animEffect transition="in" filter="blinds(horizontal)">
                                      <p:cBhvr>
                                        <p:cTn id="7" dur="500"/>
                                        <p:tgtEl>
                                          <p:spTgt spid="220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68"/>
                                        </p:tgtEl>
                                        <p:attrNameLst>
                                          <p:attrName>style.visibility</p:attrName>
                                        </p:attrNameLst>
                                      </p:cBhvr>
                                      <p:to>
                                        <p:strVal val="visible"/>
                                      </p:to>
                                    </p:set>
                                    <p:animEffect transition="in" filter="blinds(horizontal)">
                                      <p:cBhvr>
                                        <p:cTn id="12" dur="500"/>
                                        <p:tgtEl>
                                          <p:spTgt spid="220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0165"/>
                                        </p:tgtEl>
                                        <p:attrNameLst>
                                          <p:attrName>style.visibility</p:attrName>
                                        </p:attrNameLst>
                                      </p:cBhvr>
                                      <p:to>
                                        <p:strVal val="visible"/>
                                      </p:to>
                                    </p:set>
                                    <p:animEffect transition="in" filter="blinds(horizontal)">
                                      <p:cBhvr>
                                        <p:cTn id="17" dur="500"/>
                                        <p:tgtEl>
                                          <p:spTgt spid="2201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0169"/>
                                        </p:tgtEl>
                                        <p:attrNameLst>
                                          <p:attrName>style.visibility</p:attrName>
                                        </p:attrNameLst>
                                      </p:cBhvr>
                                      <p:to>
                                        <p:strVal val="visible"/>
                                      </p:to>
                                    </p:set>
                                    <p:animEffect transition="in" filter="blinds(horizontal)">
                                      <p:cBhvr>
                                        <p:cTn id="22" dur="500"/>
                                        <p:tgtEl>
                                          <p:spTgt spid="22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animBg="1"/>
      <p:bldP spid="220165" grpId="0" animBg="1"/>
      <p:bldP spid="220168" grpId="0" animBg="1"/>
      <p:bldP spid="22016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71438" y="0"/>
            <a:ext cx="9294813" cy="1127125"/>
          </a:xfrm>
          <a:noFill/>
        </p:spPr>
        <p:txBody>
          <a:bodyPr/>
          <a:lstStyle/>
          <a:p>
            <a:pPr eaLnBrk="1" hangingPunct="1"/>
            <a:r>
              <a:rPr lang="en-US" altLang="zh-CN" sz="3900" b="1" smtClean="0">
                <a:solidFill>
                  <a:schemeClr val="tx1"/>
                </a:solidFill>
              </a:rPr>
              <a:t>5 </a:t>
            </a:r>
            <a:r>
              <a:rPr lang="zh-CN" altLang="en-US" sz="3900" b="1" smtClean="0">
                <a:solidFill>
                  <a:schemeClr val="tx1"/>
                </a:solidFill>
              </a:rPr>
              <a:t>双极结型三极管（</a:t>
            </a:r>
            <a:r>
              <a:rPr lang="en-US" altLang="zh-CN" sz="3900" b="1" smtClean="0">
                <a:solidFill>
                  <a:schemeClr val="tx1"/>
                </a:solidFill>
              </a:rPr>
              <a:t>BJT</a:t>
            </a:r>
            <a:r>
              <a:rPr lang="zh-CN" altLang="en-US" sz="3900" b="1" smtClean="0">
                <a:solidFill>
                  <a:schemeClr val="tx1"/>
                </a:solidFill>
              </a:rPr>
              <a:t>）及其放大电路</a:t>
            </a:r>
          </a:p>
        </p:txBody>
      </p:sp>
      <p:sp>
        <p:nvSpPr>
          <p:cNvPr id="117763" name="Rectangle 3"/>
          <p:cNvSpPr>
            <a:spLocks noGrp="1" noChangeArrowheads="1"/>
          </p:cNvSpPr>
          <p:nvPr>
            <p:ph type="body" idx="1"/>
          </p:nvPr>
        </p:nvSpPr>
        <p:spPr>
          <a:xfrm>
            <a:off x="484188" y="1127125"/>
            <a:ext cx="8507412" cy="5080000"/>
          </a:xfrm>
          <a:noFill/>
        </p:spPr>
        <p:txBody>
          <a:bodyPr/>
          <a:lstStyle/>
          <a:p>
            <a:pPr marL="609600" indent="-609600" eaLnBrk="1" fontAlgn="ctr" hangingPunct="1">
              <a:lnSpc>
                <a:spcPts val="4200"/>
              </a:lnSpc>
              <a:buFontTx/>
              <a:buNone/>
            </a:pPr>
            <a:r>
              <a:rPr lang="en-US" altLang="zh-CN" b="1" dirty="0" smtClean="0"/>
              <a:t>5.1 BJT</a:t>
            </a:r>
          </a:p>
          <a:p>
            <a:pPr marL="609600" indent="-609600" eaLnBrk="1" fontAlgn="ctr" hangingPunct="1">
              <a:lnSpc>
                <a:spcPts val="4200"/>
              </a:lnSpc>
              <a:buFontTx/>
              <a:buNone/>
            </a:pPr>
            <a:r>
              <a:rPr lang="en-US" altLang="zh-CN" b="1" dirty="0" smtClean="0"/>
              <a:t>5.2 </a:t>
            </a:r>
            <a:r>
              <a:rPr lang="zh-CN" altLang="en-US" b="1" dirty="0" smtClean="0"/>
              <a:t>基本共射极放大电路</a:t>
            </a:r>
          </a:p>
          <a:p>
            <a:pPr marL="609600" indent="-609600" eaLnBrk="1" fontAlgn="ctr" hangingPunct="1">
              <a:lnSpc>
                <a:spcPts val="4200"/>
              </a:lnSpc>
              <a:buFontTx/>
              <a:buNone/>
            </a:pPr>
            <a:r>
              <a:rPr lang="en-US" altLang="zh-CN" b="1" dirty="0" smtClean="0"/>
              <a:t>5.3 BJT</a:t>
            </a:r>
            <a:r>
              <a:rPr lang="zh-CN" altLang="en-US" b="1" dirty="0" smtClean="0"/>
              <a:t>放大电路的分析方法</a:t>
            </a:r>
          </a:p>
          <a:p>
            <a:pPr marL="609600" indent="-609600" eaLnBrk="1" fontAlgn="ctr" hangingPunct="1">
              <a:lnSpc>
                <a:spcPts val="4200"/>
              </a:lnSpc>
              <a:buFontTx/>
              <a:buNone/>
            </a:pPr>
            <a:r>
              <a:rPr lang="en-US" altLang="zh-CN" b="1" dirty="0" smtClean="0"/>
              <a:t>5.4 BJT</a:t>
            </a:r>
            <a:r>
              <a:rPr lang="zh-CN" altLang="en-US" b="1" dirty="0" smtClean="0"/>
              <a:t>放大电路静态工作点的稳定问题</a:t>
            </a:r>
          </a:p>
          <a:p>
            <a:pPr marL="609600" indent="-609600" eaLnBrk="1" fontAlgn="ctr" hangingPunct="1">
              <a:lnSpc>
                <a:spcPts val="4200"/>
              </a:lnSpc>
              <a:buFontTx/>
              <a:buNone/>
            </a:pPr>
            <a:r>
              <a:rPr lang="en-US" altLang="zh-CN" b="1" dirty="0" smtClean="0"/>
              <a:t>5.5 </a:t>
            </a:r>
            <a:r>
              <a:rPr lang="zh-CN" altLang="en-US" b="1" dirty="0" smtClean="0"/>
              <a:t>共集电极放大电路和共基极放大电路</a:t>
            </a:r>
          </a:p>
          <a:p>
            <a:pPr marL="609600" indent="-609600" eaLnBrk="1" fontAlgn="ctr" hangingPunct="1">
              <a:lnSpc>
                <a:spcPts val="4200"/>
              </a:lnSpc>
              <a:buFontTx/>
              <a:buNone/>
            </a:pPr>
            <a:r>
              <a:rPr lang="en-US" altLang="zh-CN" b="1" dirty="0" smtClean="0"/>
              <a:t>5.6 FET</a:t>
            </a:r>
            <a:r>
              <a:rPr lang="zh-CN" altLang="en-US" b="1" dirty="0" smtClean="0"/>
              <a:t>和</a:t>
            </a:r>
            <a:r>
              <a:rPr lang="en-US" altLang="zh-CN" b="1" dirty="0" smtClean="0"/>
              <a:t> BJT</a:t>
            </a:r>
            <a:r>
              <a:rPr lang="zh-CN" altLang="en-US" b="1" dirty="0" smtClean="0"/>
              <a:t>及其基本放大电路性能的比较</a:t>
            </a:r>
          </a:p>
          <a:p>
            <a:pPr marL="609600" indent="-609600" eaLnBrk="1" fontAlgn="ctr" hangingPunct="1">
              <a:lnSpc>
                <a:spcPts val="4200"/>
              </a:lnSpc>
              <a:buFontTx/>
              <a:buNone/>
            </a:pPr>
            <a:r>
              <a:rPr lang="en-US" altLang="zh-CN" b="1" dirty="0" smtClean="0"/>
              <a:t>5.7 </a:t>
            </a:r>
            <a:r>
              <a:rPr lang="zh-CN" altLang="en-US" b="1" dirty="0" smtClean="0"/>
              <a:t>多级放大电路</a:t>
            </a:r>
            <a:endParaRPr lang="en-US" altLang="zh-CN" b="1" dirty="0" smtClean="0"/>
          </a:p>
          <a:p>
            <a:pPr marL="609600" indent="-609600" eaLnBrk="1" fontAlgn="ctr" hangingPunct="1">
              <a:lnSpc>
                <a:spcPts val="4200"/>
              </a:lnSpc>
              <a:buFontTx/>
              <a:buNone/>
            </a:pPr>
            <a:r>
              <a:rPr lang="en-US" altLang="zh-CN" b="1" dirty="0" smtClean="0"/>
              <a:t>5.8 </a:t>
            </a:r>
            <a:r>
              <a:rPr lang="zh-CN" altLang="en-US" b="1" dirty="0" smtClean="0"/>
              <a:t>光电三极管</a:t>
            </a:r>
          </a:p>
        </p:txBody>
      </p:sp>
      <p:sp>
        <p:nvSpPr>
          <p:cNvPr id="117764" name="日期占位符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9A447AD8-CE08-4F12-9F7B-E39F2F475BA0}" type="datetime1">
              <a:rPr lang="zh-CN" altLang="en-US" b="0" smtClean="0">
                <a:solidFill>
                  <a:srgbClr val="009900"/>
                </a:solidFill>
                <a:ea typeface="楷体_GB2312" pitchFamily="49" charset="-122"/>
              </a:rPr>
              <a:pPr eaLnBrk="1" hangingPunct="1"/>
              <a:t>2019-9-25</a:t>
            </a:fld>
            <a:endParaRPr lang="en-US" altLang="zh-CN" b="0" smtClean="0">
              <a:solidFill>
                <a:srgbClr val="009900"/>
              </a:solidFill>
              <a:ea typeface="楷体_GB2312" pitchFamily="49" charset="-122"/>
            </a:endParaRPr>
          </a:p>
        </p:txBody>
      </p:sp>
      <p:sp>
        <p:nvSpPr>
          <p:cNvPr id="117765"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31D4480-941B-436F-8C8B-8C2D0370A11D}" type="slidenum">
              <a:rPr lang="en-US" altLang="zh-CN" b="0" smtClean="0">
                <a:solidFill>
                  <a:srgbClr val="009900"/>
                </a:solidFill>
                <a:ea typeface="楷体_GB2312" pitchFamily="49" charset="-122"/>
              </a:rPr>
              <a:pPr eaLnBrk="1" hangingPunct="1"/>
              <a:t>94</a:t>
            </a:fld>
            <a:endParaRPr lang="en-US" altLang="zh-CN" b="0" smtClean="0">
              <a:solidFill>
                <a:srgbClr val="009900"/>
              </a:solidFill>
              <a:ea typeface="楷体_GB2312" pitchFamily="49" charset="-122"/>
            </a:endParaRPr>
          </a:p>
        </p:txBody>
      </p:sp>
      <p:sp>
        <p:nvSpPr>
          <p:cNvPr id="117766" name="页脚占位符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b="0" smtClean="0">
                <a:solidFill>
                  <a:srgbClr val="009900"/>
                </a:solidFill>
                <a:ea typeface="楷体_GB2312" pitchFamily="49" charset="-122"/>
              </a:rPr>
              <a:t>电工电子教研室</a:t>
            </a:r>
          </a:p>
        </p:txBody>
      </p:sp>
    </p:spTree>
    <p:extLst>
      <p:ext uri="{BB962C8B-B14F-4D97-AF65-F5344CB8AC3E}">
        <p14:creationId xmlns:p14="http://schemas.microsoft.com/office/powerpoint/2010/main" xmlns="" val="1113032429"/>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03250" y="373063"/>
            <a:ext cx="7772400" cy="1143000"/>
          </a:xfrm>
        </p:spPr>
        <p:txBody>
          <a:bodyPr/>
          <a:lstStyle/>
          <a:p>
            <a:pPr eaLnBrk="1" hangingPunct="1"/>
            <a:r>
              <a:rPr lang="zh-CN" altLang="en-US" b="1" smtClean="0">
                <a:solidFill>
                  <a:srgbClr val="FF0000"/>
                </a:solidFill>
                <a:ea typeface="隶书" pitchFamily="49" charset="-122"/>
              </a:rPr>
              <a:t>重点内容</a:t>
            </a:r>
          </a:p>
        </p:txBody>
      </p:sp>
      <p:sp>
        <p:nvSpPr>
          <p:cNvPr id="118787" name="Rectangle 9"/>
          <p:cNvSpPr>
            <a:spLocks noGrp="1" noChangeArrowheads="1"/>
          </p:cNvSpPr>
          <p:nvPr>
            <p:ph type="body" sz="half" idx="2"/>
          </p:nvPr>
        </p:nvSpPr>
        <p:spPr>
          <a:xfrm>
            <a:off x="603250" y="1484313"/>
            <a:ext cx="8172450" cy="4037012"/>
          </a:xfrm>
        </p:spPr>
        <p:txBody>
          <a:bodyPr/>
          <a:lstStyle/>
          <a:p>
            <a:pPr eaLnBrk="1" hangingPunct="1">
              <a:lnSpc>
                <a:spcPct val="130000"/>
              </a:lnSpc>
              <a:spcBef>
                <a:spcPct val="0"/>
              </a:spcBef>
            </a:pPr>
            <a:r>
              <a:rPr lang="en-US" altLang="zh-CN" sz="3600" b="1" smtClean="0">
                <a:solidFill>
                  <a:srgbClr val="0000FF"/>
                </a:solidFill>
                <a:ea typeface="隶书" pitchFamily="49" charset="-122"/>
              </a:rPr>
              <a:t>BJT</a:t>
            </a:r>
            <a:r>
              <a:rPr lang="zh-CN" altLang="en-US" sz="3600" b="1" smtClean="0">
                <a:solidFill>
                  <a:srgbClr val="0000FF"/>
                </a:solidFill>
                <a:ea typeface="隶书" pitchFamily="49" charset="-122"/>
              </a:rPr>
              <a:t>的工作原理、电流分配关系、</a:t>
            </a:r>
            <a:r>
              <a:rPr lang="en-US" altLang="zh-CN" sz="3600" b="1" i="1" smtClean="0">
                <a:solidFill>
                  <a:srgbClr val="0000FF"/>
                </a:solidFill>
                <a:ea typeface="隶书" pitchFamily="49" charset="-122"/>
              </a:rPr>
              <a:t>I-V</a:t>
            </a:r>
            <a:r>
              <a:rPr lang="zh-CN" altLang="en-US" sz="3600" b="1" smtClean="0">
                <a:solidFill>
                  <a:srgbClr val="0000FF"/>
                </a:solidFill>
                <a:ea typeface="隶书" pitchFamily="49" charset="-122"/>
              </a:rPr>
              <a:t>特性曲线、主要参数</a:t>
            </a:r>
            <a:endParaRPr lang="en-US" altLang="zh-CN" sz="3600" b="1" smtClean="0">
              <a:solidFill>
                <a:srgbClr val="0000FF"/>
              </a:solidFill>
              <a:ea typeface="隶书" pitchFamily="49" charset="-122"/>
            </a:endParaRPr>
          </a:p>
          <a:p>
            <a:pPr eaLnBrk="1" hangingPunct="1">
              <a:lnSpc>
                <a:spcPct val="130000"/>
              </a:lnSpc>
              <a:spcBef>
                <a:spcPct val="0"/>
              </a:spcBef>
            </a:pPr>
            <a:r>
              <a:rPr lang="en-US" altLang="zh-CN" sz="3600" b="1" smtClean="0">
                <a:solidFill>
                  <a:srgbClr val="0000FF"/>
                </a:solidFill>
                <a:ea typeface="隶书" pitchFamily="49" charset="-122"/>
              </a:rPr>
              <a:t>BJT</a:t>
            </a:r>
            <a:r>
              <a:rPr lang="zh-CN" altLang="en-US" sz="3600" b="1" smtClean="0">
                <a:solidFill>
                  <a:srgbClr val="0000FF"/>
                </a:solidFill>
                <a:ea typeface="隶书" pitchFamily="49" charset="-122"/>
              </a:rPr>
              <a:t>放大电路的组成、工作原理、静态和动态的分析与计算</a:t>
            </a:r>
          </a:p>
          <a:p>
            <a:pPr eaLnBrk="1" hangingPunct="1">
              <a:lnSpc>
                <a:spcPct val="130000"/>
              </a:lnSpc>
              <a:spcBef>
                <a:spcPct val="0"/>
              </a:spcBef>
            </a:pPr>
            <a:r>
              <a:rPr lang="zh-CN" altLang="en-US" sz="3600" b="1" smtClean="0">
                <a:solidFill>
                  <a:srgbClr val="0000FF"/>
                </a:solidFill>
                <a:ea typeface="隶书" pitchFamily="49" charset="-122"/>
              </a:rPr>
              <a:t>多级放大电路的分析计算</a:t>
            </a:r>
          </a:p>
        </p:txBody>
      </p:sp>
      <p:sp>
        <p:nvSpPr>
          <p:cNvPr id="118788" name="日期占位符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B8C851CB-9F66-48C0-BE41-934EAE88FB21}" type="datetime1">
              <a:rPr lang="zh-CN" altLang="en-US" b="0" smtClean="0">
                <a:solidFill>
                  <a:srgbClr val="009900"/>
                </a:solidFill>
                <a:ea typeface="楷体_GB2312" pitchFamily="49" charset="-122"/>
              </a:rPr>
              <a:pPr eaLnBrk="1" hangingPunct="1"/>
              <a:t>2019-9-25</a:t>
            </a:fld>
            <a:endParaRPr lang="en-US" altLang="zh-CN" b="0" smtClean="0">
              <a:solidFill>
                <a:srgbClr val="009900"/>
              </a:solidFill>
              <a:ea typeface="楷体_GB2312" pitchFamily="49" charset="-122"/>
            </a:endParaRPr>
          </a:p>
        </p:txBody>
      </p:sp>
      <p:sp>
        <p:nvSpPr>
          <p:cNvPr id="118789"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90EFD84-FC8D-444B-B39E-5CBFCB1954DE}" type="slidenum">
              <a:rPr lang="en-US" altLang="zh-CN" b="0" smtClean="0">
                <a:solidFill>
                  <a:srgbClr val="009900"/>
                </a:solidFill>
                <a:ea typeface="楷体_GB2312" pitchFamily="49" charset="-122"/>
              </a:rPr>
              <a:pPr eaLnBrk="1" hangingPunct="1"/>
              <a:t>95</a:t>
            </a:fld>
            <a:endParaRPr lang="en-US" altLang="zh-CN" b="0" smtClean="0">
              <a:solidFill>
                <a:srgbClr val="009900"/>
              </a:solidFill>
              <a:ea typeface="楷体_GB2312" pitchFamily="49" charset="-122"/>
            </a:endParaRPr>
          </a:p>
        </p:txBody>
      </p:sp>
      <p:sp>
        <p:nvSpPr>
          <p:cNvPr id="118790" name="页脚占位符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b="0" smtClean="0">
                <a:solidFill>
                  <a:srgbClr val="009900"/>
                </a:solidFill>
                <a:ea typeface="楷体_GB2312" pitchFamily="49" charset="-122"/>
              </a:rPr>
              <a:t>电工电子教研室</a:t>
            </a:r>
          </a:p>
        </p:txBody>
      </p:sp>
    </p:spTree>
    <p:extLst>
      <p:ext uri="{BB962C8B-B14F-4D97-AF65-F5344CB8AC3E}">
        <p14:creationId xmlns:p14="http://schemas.microsoft.com/office/powerpoint/2010/main" xmlns="" val="17635071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ctrTitle"/>
          </p:nvPr>
        </p:nvSpPr>
        <p:spPr>
          <a:xfrm>
            <a:off x="1000125" y="769938"/>
            <a:ext cx="7132638" cy="719137"/>
          </a:xfrm>
        </p:spPr>
        <p:txBody>
          <a:bodyPr/>
          <a:lstStyle/>
          <a:p>
            <a:r>
              <a:rPr lang="en-US" altLang="zh-CN" smtClean="0">
                <a:latin typeface="Times New Roman" pitchFamily="18" charset="0"/>
                <a:cs typeface="Times New Roman" pitchFamily="18" charset="0"/>
              </a:rPr>
              <a:t>5.1  BJT</a:t>
            </a:r>
            <a:endParaRPr lang="zh-CN" altLang="en-US" smtClean="0">
              <a:latin typeface="Times New Roman" pitchFamily="18" charset="0"/>
              <a:cs typeface="Times New Roman" pitchFamily="18" charset="0"/>
            </a:endParaRPr>
          </a:p>
        </p:txBody>
      </p:sp>
      <p:sp>
        <p:nvSpPr>
          <p:cNvPr id="119811" name="副标题 2"/>
          <p:cNvSpPr>
            <a:spLocks noGrp="1"/>
          </p:cNvSpPr>
          <p:nvPr>
            <p:ph type="subTitle" idx="1"/>
          </p:nvPr>
        </p:nvSpPr>
        <p:spPr>
          <a:xfrm>
            <a:off x="1238250" y="1682750"/>
            <a:ext cx="7200900" cy="3960813"/>
          </a:xfrm>
        </p:spPr>
        <p:txBody>
          <a:bodyPr/>
          <a:lstStyle/>
          <a:p>
            <a:pPr algn="l">
              <a:lnSpc>
                <a:spcPct val="150000"/>
              </a:lnSpc>
            </a:pPr>
            <a:r>
              <a:rPr lang="en-US" altLang="zh-CN" smtClean="0">
                <a:latin typeface="Times New Roman" pitchFamily="18" charset="0"/>
                <a:cs typeface="Times New Roman" pitchFamily="18" charset="0"/>
              </a:rPr>
              <a:t>5.1.1   BJT</a:t>
            </a:r>
            <a:r>
              <a:rPr lang="zh-CN" altLang="en-US" smtClean="0">
                <a:latin typeface="Times New Roman" pitchFamily="18" charset="0"/>
                <a:cs typeface="Times New Roman" pitchFamily="18" charset="0"/>
              </a:rPr>
              <a:t>的结构简介</a:t>
            </a:r>
          </a:p>
          <a:p>
            <a:pPr algn="l">
              <a:lnSpc>
                <a:spcPct val="150000"/>
              </a:lnSpc>
            </a:pPr>
            <a:r>
              <a:rPr lang="en-US" altLang="zh-CN" smtClean="0">
                <a:latin typeface="Times New Roman" pitchFamily="18" charset="0"/>
                <a:cs typeface="Times New Roman" pitchFamily="18" charset="0"/>
              </a:rPr>
              <a:t>5.1.2   </a:t>
            </a:r>
            <a:r>
              <a:rPr lang="zh-CN" altLang="en-US" smtClean="0">
                <a:latin typeface="Times New Roman" pitchFamily="18" charset="0"/>
                <a:cs typeface="Times New Roman" pitchFamily="18" charset="0"/>
              </a:rPr>
              <a:t>放大状态下</a:t>
            </a:r>
            <a:r>
              <a:rPr lang="en-US" altLang="zh-CN" smtClean="0">
                <a:latin typeface="Times New Roman" pitchFamily="18" charset="0"/>
                <a:cs typeface="Times New Roman" pitchFamily="18" charset="0"/>
              </a:rPr>
              <a:t>BJT</a:t>
            </a:r>
            <a:r>
              <a:rPr lang="zh-CN" altLang="en-US" smtClean="0">
                <a:latin typeface="Times New Roman" pitchFamily="18" charset="0"/>
                <a:cs typeface="Times New Roman" pitchFamily="18" charset="0"/>
              </a:rPr>
              <a:t>的工作原理</a:t>
            </a:r>
          </a:p>
          <a:p>
            <a:pPr algn="l">
              <a:lnSpc>
                <a:spcPct val="150000"/>
              </a:lnSpc>
            </a:pPr>
            <a:r>
              <a:rPr lang="en-US" altLang="zh-CN" smtClean="0">
                <a:latin typeface="Times New Roman" pitchFamily="18" charset="0"/>
                <a:cs typeface="Times New Roman" pitchFamily="18" charset="0"/>
              </a:rPr>
              <a:t>5.1.3   BJT</a:t>
            </a:r>
            <a:r>
              <a:rPr lang="zh-CN" altLang="en-US" smtClean="0">
                <a:latin typeface="Times New Roman" pitchFamily="18" charset="0"/>
                <a:cs typeface="Times New Roman" pitchFamily="18" charset="0"/>
              </a:rPr>
              <a:t>的</a:t>
            </a:r>
            <a:r>
              <a:rPr lang="en-US" altLang="zh-CN" i="1" smtClean="0">
                <a:latin typeface="Times New Roman" pitchFamily="18" charset="0"/>
                <a:cs typeface="Times New Roman" pitchFamily="18" charset="0"/>
              </a:rPr>
              <a:t>V</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特性曲线</a:t>
            </a:r>
          </a:p>
          <a:p>
            <a:pPr algn="l">
              <a:lnSpc>
                <a:spcPct val="150000"/>
              </a:lnSpc>
            </a:pPr>
            <a:r>
              <a:rPr lang="en-US" altLang="zh-CN" smtClean="0">
                <a:latin typeface="Times New Roman" pitchFamily="18" charset="0"/>
                <a:cs typeface="Times New Roman" pitchFamily="18" charset="0"/>
              </a:rPr>
              <a:t>5.1.4   BJT</a:t>
            </a:r>
            <a:r>
              <a:rPr lang="zh-CN" altLang="en-US" smtClean="0">
                <a:latin typeface="Times New Roman" pitchFamily="18" charset="0"/>
                <a:cs typeface="Times New Roman" pitchFamily="18" charset="0"/>
              </a:rPr>
              <a:t>的主要参数</a:t>
            </a:r>
            <a:endParaRPr lang="en-US" altLang="zh-CN" smtClean="0">
              <a:latin typeface="Times New Roman" pitchFamily="18" charset="0"/>
              <a:cs typeface="Times New Roman" pitchFamily="18" charset="0"/>
            </a:endParaRPr>
          </a:p>
          <a:p>
            <a:pPr algn="l">
              <a:lnSpc>
                <a:spcPct val="150000"/>
              </a:lnSpc>
            </a:pPr>
            <a:r>
              <a:rPr lang="en-US" altLang="zh-CN" smtClean="0">
                <a:latin typeface="Times New Roman" pitchFamily="18" charset="0"/>
                <a:cs typeface="Times New Roman" pitchFamily="18" charset="0"/>
              </a:rPr>
              <a:t>5.1.5   </a:t>
            </a:r>
            <a:r>
              <a:rPr lang="zh-CN" altLang="en-US" smtClean="0">
                <a:latin typeface="Times New Roman" pitchFamily="18" charset="0"/>
                <a:cs typeface="Times New Roman" pitchFamily="18" charset="0"/>
              </a:rPr>
              <a:t>温度对</a:t>
            </a:r>
            <a:r>
              <a:rPr lang="en-US" altLang="zh-CN" smtClean="0">
                <a:latin typeface="Times New Roman" pitchFamily="18" charset="0"/>
                <a:cs typeface="Times New Roman" pitchFamily="18" charset="0"/>
              </a:rPr>
              <a:t>BJT</a:t>
            </a:r>
            <a:r>
              <a:rPr lang="zh-CN" altLang="en-US" smtClean="0">
                <a:latin typeface="Times New Roman" pitchFamily="18" charset="0"/>
                <a:cs typeface="Times New Roman" pitchFamily="18" charset="0"/>
              </a:rPr>
              <a:t>参数及特性的影响</a:t>
            </a:r>
          </a:p>
        </p:txBody>
      </p:sp>
      <p:sp>
        <p:nvSpPr>
          <p:cNvPr id="119812" name="日期占位符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E4C72DF6-A2D4-46B3-B5DF-3F4EF1318C7C}" type="datetime1">
              <a:rPr lang="zh-CN" altLang="en-US" b="0" smtClean="0">
                <a:solidFill>
                  <a:srgbClr val="009900"/>
                </a:solidFill>
                <a:ea typeface="楷体_GB2312" pitchFamily="49" charset="-122"/>
              </a:rPr>
              <a:pPr eaLnBrk="1" hangingPunct="1"/>
              <a:t>2019-9-25</a:t>
            </a:fld>
            <a:endParaRPr lang="en-US" altLang="zh-CN" b="0" smtClean="0">
              <a:solidFill>
                <a:srgbClr val="009900"/>
              </a:solidFill>
              <a:ea typeface="楷体_GB2312" pitchFamily="49" charset="-122"/>
            </a:endParaRPr>
          </a:p>
        </p:txBody>
      </p:sp>
      <p:sp>
        <p:nvSpPr>
          <p:cNvPr id="119813"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136970CF-79AB-4DFB-B960-CAFA9F522383}" type="slidenum">
              <a:rPr lang="en-US" altLang="zh-CN" b="0" smtClean="0">
                <a:solidFill>
                  <a:srgbClr val="009900"/>
                </a:solidFill>
                <a:ea typeface="楷体_GB2312" pitchFamily="49" charset="-122"/>
              </a:rPr>
              <a:pPr eaLnBrk="1" hangingPunct="1"/>
              <a:t>96</a:t>
            </a:fld>
            <a:endParaRPr lang="en-US" altLang="zh-CN" b="0" smtClean="0">
              <a:solidFill>
                <a:srgbClr val="009900"/>
              </a:solidFill>
              <a:ea typeface="楷体_GB2312" pitchFamily="49" charset="-122"/>
            </a:endParaRPr>
          </a:p>
        </p:txBody>
      </p:sp>
      <p:sp>
        <p:nvSpPr>
          <p:cNvPr id="119814" name="页脚占位符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b="0" smtClean="0">
                <a:solidFill>
                  <a:srgbClr val="009900"/>
                </a:solidFill>
                <a:ea typeface="楷体_GB2312" pitchFamily="49" charset="-122"/>
              </a:rPr>
              <a:t>电工电子教研室</a:t>
            </a:r>
          </a:p>
        </p:txBody>
      </p:sp>
    </p:spTree>
    <p:extLst>
      <p:ext uri="{BB962C8B-B14F-4D97-AF65-F5344CB8AC3E}">
        <p14:creationId xmlns:p14="http://schemas.microsoft.com/office/powerpoint/2010/main" xmlns="" val="24580852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2"/>
          <p:cNvSpPr>
            <a:spLocks noGrp="1"/>
          </p:cNvSpPr>
          <p:nvPr>
            <p:ph type="title"/>
          </p:nvPr>
        </p:nvSpPr>
        <p:spPr>
          <a:xfrm>
            <a:off x="206375" y="134938"/>
            <a:ext cx="7888288" cy="646112"/>
          </a:xfrm>
        </p:spPr>
        <p:txBody>
          <a:bodyPr/>
          <a:lstStyle/>
          <a:p>
            <a:pPr>
              <a:defRPr/>
            </a:pPr>
            <a:r>
              <a:rPr lang="zh-CN" altLang="en-US" dirty="0" smtClean="0">
                <a:latin typeface="Times New Roman" pitchFamily="18" charset="0"/>
                <a:ea typeface="+mn-ea"/>
                <a:cs typeface="Times New Roman" pitchFamily="18" charset="0"/>
              </a:rPr>
              <a:t>一、</a:t>
            </a:r>
            <a:r>
              <a:rPr lang="en-US" altLang="zh-CN" dirty="0" smtClean="0">
                <a:latin typeface="Times New Roman" pitchFamily="18" charset="0"/>
                <a:ea typeface="+mn-ea"/>
                <a:cs typeface="Times New Roman" pitchFamily="18" charset="0"/>
              </a:rPr>
              <a:t> BJT</a:t>
            </a:r>
            <a:r>
              <a:rPr lang="zh-CN" altLang="en-US" dirty="0" smtClean="0">
                <a:latin typeface="Times New Roman" pitchFamily="18" charset="0"/>
                <a:ea typeface="+mn-ea"/>
                <a:cs typeface="Times New Roman" pitchFamily="18" charset="0"/>
              </a:rPr>
              <a:t>的结构简介</a:t>
            </a:r>
          </a:p>
        </p:txBody>
      </p:sp>
      <p:sp>
        <p:nvSpPr>
          <p:cNvPr id="5" name="Text Box 3"/>
          <p:cNvSpPr txBox="1">
            <a:spLocks noChangeArrowheads="1"/>
          </p:cNvSpPr>
          <p:nvPr/>
        </p:nvSpPr>
        <p:spPr bwMode="auto">
          <a:xfrm>
            <a:off x="206375" y="849313"/>
            <a:ext cx="8686800" cy="833437"/>
          </a:xfrm>
          <a:prstGeom prst="rect">
            <a:avLst/>
          </a:prstGeom>
          <a:solidFill>
            <a:schemeClr val="bg1"/>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lIns="90000" tIns="46800" rIns="90000" bIns="4680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sz="2400"/>
              <a:t>又称半导体三极管、晶体管，简称为三极管。有自由电子和空穴两种极性的载流子参与导电。</a:t>
            </a:r>
          </a:p>
        </p:txBody>
      </p:sp>
      <p:sp>
        <p:nvSpPr>
          <p:cNvPr id="6" name="Text Box 24"/>
          <p:cNvSpPr txBox="1">
            <a:spLocks noChangeArrowheads="1"/>
          </p:cNvSpPr>
          <p:nvPr/>
        </p:nvSpPr>
        <p:spPr bwMode="auto">
          <a:xfrm>
            <a:off x="127000" y="2347913"/>
            <a:ext cx="2346325" cy="461962"/>
          </a:xfrm>
          <a:prstGeom prst="rect">
            <a:avLst/>
          </a:prstGeom>
          <a:noFill/>
          <a:ln w="9525">
            <a:noFill/>
            <a:miter lim="800000"/>
            <a:headEnd/>
            <a:tailEnd/>
          </a:ln>
        </p:spPr>
        <p:txBody>
          <a:bodyPr>
            <a:spAutoFit/>
          </a:bodyPr>
          <a:lstStyle/>
          <a:p>
            <a:pPr>
              <a:spcBef>
                <a:spcPct val="50000"/>
              </a:spcBef>
              <a:defRPr/>
            </a:pPr>
            <a:r>
              <a:rPr lang="zh-CN" altLang="en-US" sz="2400" dirty="0">
                <a:latin typeface="+mn-ea"/>
                <a:ea typeface="+mn-ea"/>
              </a:rPr>
              <a:t>按频率分</a:t>
            </a:r>
          </a:p>
        </p:txBody>
      </p:sp>
      <p:sp>
        <p:nvSpPr>
          <p:cNvPr id="7" name="AutoShape 25"/>
          <p:cNvSpPr>
            <a:spLocks/>
          </p:cNvSpPr>
          <p:nvPr/>
        </p:nvSpPr>
        <p:spPr bwMode="auto">
          <a:xfrm>
            <a:off x="1595438" y="1951038"/>
            <a:ext cx="88900" cy="1392237"/>
          </a:xfrm>
          <a:prstGeom prst="leftBrace">
            <a:avLst>
              <a:gd name="adj1" fmla="val 130506"/>
              <a:gd name="adj2" fmla="val 50000"/>
            </a:avLst>
          </a:prstGeom>
          <a:noFill/>
          <a:ln w="38100">
            <a:solidFill>
              <a:schemeClr val="tx1"/>
            </a:solidFill>
            <a:round/>
            <a:headEnd/>
            <a:tailEnd/>
          </a:ln>
        </p:spPr>
        <p:txBody>
          <a:bodyPr wrap="none" anchor="ctr"/>
          <a:lstStyle/>
          <a:p>
            <a:pPr>
              <a:defRPr/>
            </a:pPr>
            <a:endParaRPr lang="zh-CN" altLang="en-US" sz="2400">
              <a:latin typeface="+mn-ea"/>
              <a:ea typeface="+mn-ea"/>
            </a:endParaRPr>
          </a:p>
        </p:txBody>
      </p:sp>
      <p:sp>
        <p:nvSpPr>
          <p:cNvPr id="8" name="Text Box 26"/>
          <p:cNvSpPr txBox="1">
            <a:spLocks noChangeArrowheads="1"/>
          </p:cNvSpPr>
          <p:nvPr/>
        </p:nvSpPr>
        <p:spPr bwMode="auto">
          <a:xfrm>
            <a:off x="1833563" y="1831975"/>
            <a:ext cx="1800225" cy="461963"/>
          </a:xfrm>
          <a:prstGeom prst="rect">
            <a:avLst/>
          </a:prstGeom>
          <a:noFill/>
          <a:ln w="9525">
            <a:noFill/>
            <a:miter lim="800000"/>
            <a:headEnd/>
            <a:tailEnd/>
          </a:ln>
        </p:spPr>
        <p:txBody>
          <a:bodyPr>
            <a:spAutoFit/>
          </a:bodyPr>
          <a:lstStyle/>
          <a:p>
            <a:pPr>
              <a:spcBef>
                <a:spcPct val="50000"/>
              </a:spcBef>
              <a:defRPr/>
            </a:pPr>
            <a:r>
              <a:rPr lang="zh-CN" altLang="en-US" sz="2400">
                <a:latin typeface="+mn-ea"/>
                <a:ea typeface="+mn-ea"/>
              </a:rPr>
              <a:t>高频管</a:t>
            </a:r>
          </a:p>
        </p:txBody>
      </p:sp>
      <p:sp>
        <p:nvSpPr>
          <p:cNvPr id="9" name="Text Box 27"/>
          <p:cNvSpPr txBox="1">
            <a:spLocks noChangeArrowheads="1"/>
          </p:cNvSpPr>
          <p:nvPr/>
        </p:nvSpPr>
        <p:spPr bwMode="auto">
          <a:xfrm>
            <a:off x="1822450" y="2354263"/>
            <a:ext cx="1800225" cy="461962"/>
          </a:xfrm>
          <a:prstGeom prst="rect">
            <a:avLst/>
          </a:prstGeom>
          <a:noFill/>
          <a:ln w="9525">
            <a:noFill/>
            <a:miter lim="800000"/>
            <a:headEnd/>
            <a:tailEnd/>
          </a:ln>
        </p:spPr>
        <p:txBody>
          <a:bodyPr>
            <a:spAutoFit/>
          </a:bodyPr>
          <a:lstStyle/>
          <a:p>
            <a:pPr>
              <a:spcBef>
                <a:spcPct val="50000"/>
              </a:spcBef>
              <a:defRPr/>
            </a:pPr>
            <a:r>
              <a:rPr lang="zh-CN" altLang="en-US" sz="2400" dirty="0">
                <a:latin typeface="+mn-ea"/>
                <a:ea typeface="+mn-ea"/>
              </a:rPr>
              <a:t>中频管</a:t>
            </a:r>
          </a:p>
        </p:txBody>
      </p:sp>
      <p:sp>
        <p:nvSpPr>
          <p:cNvPr id="10" name="Text Box 28"/>
          <p:cNvSpPr txBox="1">
            <a:spLocks noChangeArrowheads="1"/>
          </p:cNvSpPr>
          <p:nvPr/>
        </p:nvSpPr>
        <p:spPr bwMode="auto">
          <a:xfrm>
            <a:off x="1876425" y="2927350"/>
            <a:ext cx="1800225" cy="461963"/>
          </a:xfrm>
          <a:prstGeom prst="rect">
            <a:avLst/>
          </a:prstGeom>
          <a:noFill/>
          <a:ln w="9525">
            <a:noFill/>
            <a:miter lim="800000"/>
            <a:headEnd/>
            <a:tailEnd/>
          </a:ln>
        </p:spPr>
        <p:txBody>
          <a:bodyPr>
            <a:spAutoFit/>
          </a:bodyPr>
          <a:lstStyle/>
          <a:p>
            <a:pPr>
              <a:spcBef>
                <a:spcPct val="50000"/>
              </a:spcBef>
              <a:defRPr/>
            </a:pPr>
            <a:r>
              <a:rPr lang="zh-CN" altLang="en-US" sz="2400">
                <a:latin typeface="+mn-ea"/>
                <a:ea typeface="+mn-ea"/>
              </a:rPr>
              <a:t>低频管</a:t>
            </a:r>
          </a:p>
        </p:txBody>
      </p:sp>
      <p:sp>
        <p:nvSpPr>
          <p:cNvPr id="11" name="Text Box 29"/>
          <p:cNvSpPr txBox="1">
            <a:spLocks noChangeArrowheads="1"/>
          </p:cNvSpPr>
          <p:nvPr/>
        </p:nvSpPr>
        <p:spPr bwMode="auto">
          <a:xfrm>
            <a:off x="5562600" y="2305050"/>
            <a:ext cx="2346325" cy="461963"/>
          </a:xfrm>
          <a:prstGeom prst="rect">
            <a:avLst/>
          </a:prstGeom>
          <a:noFill/>
          <a:ln w="9525">
            <a:noFill/>
            <a:miter lim="800000"/>
            <a:headEnd/>
            <a:tailEnd/>
          </a:ln>
        </p:spPr>
        <p:txBody>
          <a:bodyPr>
            <a:spAutoFit/>
          </a:bodyPr>
          <a:lstStyle/>
          <a:p>
            <a:pPr>
              <a:spcBef>
                <a:spcPct val="50000"/>
              </a:spcBef>
              <a:defRPr/>
            </a:pPr>
            <a:r>
              <a:rPr lang="zh-CN" altLang="en-US" sz="2400" dirty="0">
                <a:latin typeface="+mn-ea"/>
                <a:ea typeface="+mn-ea"/>
              </a:rPr>
              <a:t>按功率分</a:t>
            </a:r>
          </a:p>
        </p:txBody>
      </p:sp>
      <p:sp>
        <p:nvSpPr>
          <p:cNvPr id="12" name="AutoShape 30"/>
          <p:cNvSpPr>
            <a:spLocks/>
          </p:cNvSpPr>
          <p:nvPr/>
        </p:nvSpPr>
        <p:spPr bwMode="auto">
          <a:xfrm>
            <a:off x="6911975" y="1851025"/>
            <a:ext cx="88900" cy="1392238"/>
          </a:xfrm>
          <a:prstGeom prst="leftBrace">
            <a:avLst>
              <a:gd name="adj1" fmla="val 130506"/>
              <a:gd name="adj2" fmla="val 50000"/>
            </a:avLst>
          </a:prstGeom>
          <a:noFill/>
          <a:ln w="38100">
            <a:solidFill>
              <a:schemeClr val="tx1"/>
            </a:solidFill>
            <a:round/>
            <a:headEnd/>
            <a:tailEnd/>
          </a:ln>
        </p:spPr>
        <p:txBody>
          <a:bodyPr wrap="none" anchor="ctr"/>
          <a:lstStyle/>
          <a:p>
            <a:pPr>
              <a:defRPr/>
            </a:pPr>
            <a:endParaRPr lang="zh-CN" altLang="en-US" sz="2400">
              <a:latin typeface="+mn-ea"/>
              <a:ea typeface="+mn-ea"/>
            </a:endParaRPr>
          </a:p>
        </p:txBody>
      </p:sp>
      <p:sp>
        <p:nvSpPr>
          <p:cNvPr id="13" name="Text Box 31"/>
          <p:cNvSpPr txBox="1">
            <a:spLocks noChangeArrowheads="1"/>
          </p:cNvSpPr>
          <p:nvPr/>
        </p:nvSpPr>
        <p:spPr bwMode="auto">
          <a:xfrm>
            <a:off x="7077075" y="1673225"/>
            <a:ext cx="2257425" cy="461963"/>
          </a:xfrm>
          <a:prstGeom prst="rect">
            <a:avLst/>
          </a:prstGeom>
          <a:noFill/>
          <a:ln w="9525">
            <a:noFill/>
            <a:miter lim="800000"/>
            <a:headEnd/>
            <a:tailEnd/>
          </a:ln>
        </p:spPr>
        <p:txBody>
          <a:bodyPr>
            <a:spAutoFit/>
          </a:bodyPr>
          <a:lstStyle/>
          <a:p>
            <a:pPr>
              <a:spcBef>
                <a:spcPct val="50000"/>
              </a:spcBef>
              <a:defRPr/>
            </a:pPr>
            <a:r>
              <a:rPr lang="zh-CN" altLang="en-US" sz="2400">
                <a:latin typeface="+mn-ea"/>
                <a:ea typeface="+mn-ea"/>
              </a:rPr>
              <a:t>大功率管</a:t>
            </a:r>
          </a:p>
        </p:txBody>
      </p:sp>
      <p:sp>
        <p:nvSpPr>
          <p:cNvPr id="14" name="Text Box 32"/>
          <p:cNvSpPr txBox="1">
            <a:spLocks noChangeArrowheads="1"/>
          </p:cNvSpPr>
          <p:nvPr/>
        </p:nvSpPr>
        <p:spPr bwMode="auto">
          <a:xfrm>
            <a:off x="7065963" y="2195513"/>
            <a:ext cx="2151062" cy="461962"/>
          </a:xfrm>
          <a:prstGeom prst="rect">
            <a:avLst/>
          </a:prstGeom>
          <a:noFill/>
          <a:ln w="9525">
            <a:noFill/>
            <a:miter lim="800000"/>
            <a:headEnd/>
            <a:tailEnd/>
          </a:ln>
        </p:spPr>
        <p:txBody>
          <a:bodyPr>
            <a:spAutoFit/>
          </a:bodyPr>
          <a:lstStyle/>
          <a:p>
            <a:pPr>
              <a:spcBef>
                <a:spcPct val="50000"/>
              </a:spcBef>
              <a:defRPr/>
            </a:pPr>
            <a:r>
              <a:rPr lang="zh-CN" altLang="en-US" sz="2400">
                <a:latin typeface="+mn-ea"/>
                <a:ea typeface="+mn-ea"/>
              </a:rPr>
              <a:t>中功率管</a:t>
            </a:r>
          </a:p>
        </p:txBody>
      </p:sp>
      <p:sp>
        <p:nvSpPr>
          <p:cNvPr id="15" name="Text Box 33"/>
          <p:cNvSpPr txBox="1">
            <a:spLocks noChangeArrowheads="1"/>
          </p:cNvSpPr>
          <p:nvPr/>
        </p:nvSpPr>
        <p:spPr bwMode="auto">
          <a:xfrm>
            <a:off x="7119938" y="2768600"/>
            <a:ext cx="2163762" cy="461963"/>
          </a:xfrm>
          <a:prstGeom prst="rect">
            <a:avLst/>
          </a:prstGeom>
          <a:noFill/>
          <a:ln w="9525">
            <a:noFill/>
            <a:miter lim="800000"/>
            <a:headEnd/>
            <a:tailEnd/>
          </a:ln>
        </p:spPr>
        <p:txBody>
          <a:bodyPr>
            <a:spAutoFit/>
          </a:bodyPr>
          <a:lstStyle/>
          <a:p>
            <a:pPr>
              <a:spcBef>
                <a:spcPct val="50000"/>
              </a:spcBef>
              <a:defRPr/>
            </a:pPr>
            <a:r>
              <a:rPr lang="zh-CN" altLang="en-US" sz="2400" dirty="0">
                <a:latin typeface="+mn-ea"/>
                <a:ea typeface="+mn-ea"/>
              </a:rPr>
              <a:t>小功率管</a:t>
            </a:r>
          </a:p>
        </p:txBody>
      </p:sp>
      <p:sp>
        <p:nvSpPr>
          <p:cNvPr id="16" name="Text Box 34"/>
          <p:cNvSpPr txBox="1">
            <a:spLocks noChangeArrowheads="1"/>
          </p:cNvSpPr>
          <p:nvPr/>
        </p:nvSpPr>
        <p:spPr bwMode="auto">
          <a:xfrm>
            <a:off x="2984500" y="2387600"/>
            <a:ext cx="2346325" cy="461963"/>
          </a:xfrm>
          <a:prstGeom prst="rect">
            <a:avLst/>
          </a:prstGeom>
          <a:noFill/>
          <a:ln w="9525">
            <a:noFill/>
            <a:miter lim="800000"/>
            <a:headEnd/>
            <a:tailEnd/>
          </a:ln>
        </p:spPr>
        <p:txBody>
          <a:bodyPr>
            <a:spAutoFit/>
          </a:bodyPr>
          <a:lstStyle/>
          <a:p>
            <a:pPr>
              <a:spcBef>
                <a:spcPct val="50000"/>
              </a:spcBef>
              <a:defRPr/>
            </a:pPr>
            <a:r>
              <a:rPr lang="zh-CN" altLang="en-US" sz="2400" dirty="0">
                <a:latin typeface="+mn-ea"/>
                <a:ea typeface="+mn-ea"/>
              </a:rPr>
              <a:t>按材料分</a:t>
            </a:r>
          </a:p>
        </p:txBody>
      </p:sp>
      <p:sp>
        <p:nvSpPr>
          <p:cNvPr id="17" name="AutoShape 35"/>
          <p:cNvSpPr>
            <a:spLocks/>
          </p:cNvSpPr>
          <p:nvPr/>
        </p:nvSpPr>
        <p:spPr bwMode="auto">
          <a:xfrm>
            <a:off x="4562475" y="1947863"/>
            <a:ext cx="88900" cy="1392237"/>
          </a:xfrm>
          <a:prstGeom prst="leftBrace">
            <a:avLst>
              <a:gd name="adj1" fmla="val 130506"/>
              <a:gd name="adj2" fmla="val 50000"/>
            </a:avLst>
          </a:prstGeom>
          <a:noFill/>
          <a:ln w="38100">
            <a:solidFill>
              <a:schemeClr val="tx1"/>
            </a:solidFill>
            <a:round/>
            <a:headEnd/>
            <a:tailEnd/>
          </a:ln>
        </p:spPr>
        <p:txBody>
          <a:bodyPr wrap="none" anchor="ctr"/>
          <a:lstStyle/>
          <a:p>
            <a:pPr>
              <a:defRPr/>
            </a:pPr>
            <a:endParaRPr lang="zh-CN" altLang="en-US" sz="2400">
              <a:latin typeface="+mn-ea"/>
              <a:ea typeface="+mn-ea"/>
            </a:endParaRPr>
          </a:p>
        </p:txBody>
      </p:sp>
      <p:sp>
        <p:nvSpPr>
          <p:cNvPr id="18" name="Text Box 36"/>
          <p:cNvSpPr txBox="1">
            <a:spLocks noChangeArrowheads="1"/>
          </p:cNvSpPr>
          <p:nvPr/>
        </p:nvSpPr>
        <p:spPr bwMode="auto">
          <a:xfrm>
            <a:off x="4716463" y="1906588"/>
            <a:ext cx="1800225" cy="461962"/>
          </a:xfrm>
          <a:prstGeom prst="rect">
            <a:avLst/>
          </a:prstGeom>
          <a:noFill/>
          <a:ln w="9525">
            <a:noFill/>
            <a:miter lim="800000"/>
            <a:headEnd/>
            <a:tailEnd/>
          </a:ln>
        </p:spPr>
        <p:txBody>
          <a:bodyPr>
            <a:spAutoFit/>
          </a:bodyPr>
          <a:lstStyle/>
          <a:p>
            <a:pPr>
              <a:spcBef>
                <a:spcPct val="50000"/>
              </a:spcBef>
              <a:defRPr/>
            </a:pPr>
            <a:r>
              <a:rPr lang="zh-CN" altLang="en-US" sz="2400">
                <a:latin typeface="+mn-ea"/>
                <a:ea typeface="+mn-ea"/>
              </a:rPr>
              <a:t>硅管</a:t>
            </a:r>
          </a:p>
        </p:txBody>
      </p:sp>
      <p:sp>
        <p:nvSpPr>
          <p:cNvPr id="19" name="Text Box 37"/>
          <p:cNvSpPr txBox="1">
            <a:spLocks noChangeArrowheads="1"/>
          </p:cNvSpPr>
          <p:nvPr/>
        </p:nvSpPr>
        <p:spPr bwMode="auto">
          <a:xfrm>
            <a:off x="4694238" y="2824163"/>
            <a:ext cx="1800225" cy="461962"/>
          </a:xfrm>
          <a:prstGeom prst="rect">
            <a:avLst/>
          </a:prstGeom>
          <a:noFill/>
          <a:ln w="9525">
            <a:noFill/>
            <a:miter lim="800000"/>
            <a:headEnd/>
            <a:tailEnd/>
          </a:ln>
        </p:spPr>
        <p:txBody>
          <a:bodyPr>
            <a:spAutoFit/>
          </a:bodyPr>
          <a:lstStyle/>
          <a:p>
            <a:pPr>
              <a:spcBef>
                <a:spcPct val="50000"/>
              </a:spcBef>
              <a:defRPr/>
            </a:pPr>
            <a:r>
              <a:rPr lang="zh-CN" altLang="en-US" sz="2400">
                <a:latin typeface="+mn-ea"/>
                <a:ea typeface="+mn-ea"/>
              </a:rPr>
              <a:t>锗管</a:t>
            </a:r>
          </a:p>
        </p:txBody>
      </p:sp>
      <p:pic>
        <p:nvPicPr>
          <p:cNvPr id="120850" name="Picture 6" descr="41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674813" y="3706813"/>
            <a:ext cx="5946775" cy="2319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0851" name="Text Box 7"/>
          <p:cNvSpPr txBox="1">
            <a:spLocks noChangeArrowheads="1"/>
          </p:cNvSpPr>
          <p:nvPr/>
        </p:nvSpPr>
        <p:spPr bwMode="auto">
          <a:xfrm>
            <a:off x="1357313" y="6048375"/>
            <a:ext cx="7543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kumimoji="1" lang="en-US" altLang="zh-CN" sz="2000">
                <a:solidFill>
                  <a:srgbClr val="000000"/>
                </a:solidFill>
                <a:latin typeface="Times New Roman" pitchFamily="18" charset="0"/>
                <a:ea typeface="楷体_GB2312" pitchFamily="49" charset="-122"/>
              </a:rPr>
              <a:t>(a) </a:t>
            </a:r>
            <a:r>
              <a:rPr kumimoji="1" lang="zh-CN" altLang="en-US" sz="2000">
                <a:solidFill>
                  <a:srgbClr val="000000"/>
                </a:solidFill>
                <a:latin typeface="Times New Roman" pitchFamily="18" charset="0"/>
                <a:ea typeface="楷体_GB2312" pitchFamily="49" charset="-122"/>
              </a:rPr>
              <a:t>小功率管       </a:t>
            </a:r>
            <a:r>
              <a:rPr kumimoji="1" lang="en-US" altLang="zh-CN" sz="2000">
                <a:solidFill>
                  <a:srgbClr val="000000"/>
                </a:solidFill>
                <a:latin typeface="Times New Roman" pitchFamily="18" charset="0"/>
                <a:ea typeface="楷体_GB2312" pitchFamily="49" charset="-122"/>
              </a:rPr>
              <a:t>(b) </a:t>
            </a:r>
            <a:r>
              <a:rPr kumimoji="1" lang="zh-CN" altLang="en-US" sz="2000">
                <a:solidFill>
                  <a:srgbClr val="000000"/>
                </a:solidFill>
                <a:latin typeface="Times New Roman" pitchFamily="18" charset="0"/>
                <a:ea typeface="楷体_GB2312" pitchFamily="49" charset="-122"/>
              </a:rPr>
              <a:t>小功率管       </a:t>
            </a:r>
            <a:r>
              <a:rPr kumimoji="1" lang="en-US" altLang="zh-CN" sz="2000">
                <a:solidFill>
                  <a:srgbClr val="000000"/>
                </a:solidFill>
                <a:latin typeface="Times New Roman" pitchFamily="18" charset="0"/>
                <a:ea typeface="楷体_GB2312" pitchFamily="49" charset="-122"/>
              </a:rPr>
              <a:t>(c) </a:t>
            </a:r>
            <a:r>
              <a:rPr kumimoji="1" lang="zh-CN" altLang="en-US" sz="2000">
                <a:solidFill>
                  <a:srgbClr val="000000"/>
                </a:solidFill>
                <a:latin typeface="Times New Roman" pitchFamily="18" charset="0"/>
                <a:ea typeface="楷体_GB2312" pitchFamily="49" charset="-122"/>
              </a:rPr>
              <a:t>大功率管        </a:t>
            </a:r>
            <a:r>
              <a:rPr kumimoji="1" lang="en-US" altLang="zh-CN" sz="2000">
                <a:solidFill>
                  <a:srgbClr val="000000"/>
                </a:solidFill>
                <a:latin typeface="Times New Roman" pitchFamily="18" charset="0"/>
                <a:ea typeface="楷体_GB2312" pitchFamily="49" charset="-122"/>
              </a:rPr>
              <a:t>(d) </a:t>
            </a:r>
            <a:r>
              <a:rPr kumimoji="1" lang="zh-CN" altLang="en-US" sz="2000">
                <a:solidFill>
                  <a:srgbClr val="000000"/>
                </a:solidFill>
                <a:latin typeface="Times New Roman" pitchFamily="18" charset="0"/>
                <a:ea typeface="楷体_GB2312" pitchFamily="49" charset="-122"/>
              </a:rPr>
              <a:t>中功率管</a:t>
            </a:r>
          </a:p>
        </p:txBody>
      </p:sp>
      <p:sp>
        <p:nvSpPr>
          <p:cNvPr id="120852" name="日期占位符 3"/>
          <p:cNvSpPr>
            <a:spLocks noGrp="1"/>
          </p:cNvSpPr>
          <p:nvPr>
            <p:ph type="dt" sz="quarter" idx="10"/>
          </p:nvPr>
        </p:nvSpPr>
        <p:spPr>
          <a:xfrm>
            <a:off x="457200" y="6405563"/>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7C502C9B-86BA-4E50-86BB-08F17DBB7FD7}" type="datetime1">
              <a:rPr lang="zh-CN" altLang="en-US" b="0" smtClean="0">
                <a:solidFill>
                  <a:srgbClr val="009900"/>
                </a:solidFill>
                <a:ea typeface="楷体_GB2312" pitchFamily="49" charset="-122"/>
              </a:rPr>
              <a:pPr eaLnBrk="1" hangingPunct="1"/>
              <a:t>2019-9-25</a:t>
            </a:fld>
            <a:endParaRPr lang="en-US" altLang="zh-CN" b="0" smtClean="0">
              <a:solidFill>
                <a:srgbClr val="009900"/>
              </a:solidFill>
              <a:ea typeface="楷体_GB2312" pitchFamily="49" charset="-122"/>
            </a:endParaRPr>
          </a:p>
        </p:txBody>
      </p:sp>
      <p:sp>
        <p:nvSpPr>
          <p:cNvPr id="120853" name="页脚占位符 5"/>
          <p:cNvSpPr>
            <a:spLocks noGrp="1"/>
          </p:cNvSpPr>
          <p:nvPr>
            <p:ph type="ftr" sz="quarter" idx="11"/>
          </p:nvPr>
        </p:nvSpPr>
        <p:spPr>
          <a:xfrm>
            <a:off x="3124200" y="6405563"/>
            <a:ext cx="2895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b="0" smtClean="0">
                <a:solidFill>
                  <a:srgbClr val="009900"/>
                </a:solidFill>
                <a:ea typeface="楷体_GB2312" pitchFamily="49" charset="-122"/>
              </a:rPr>
              <a:t>电工电子教研室</a:t>
            </a:r>
          </a:p>
        </p:txBody>
      </p:sp>
      <p:sp>
        <p:nvSpPr>
          <p:cNvPr id="120854" name="灯片编号占位符 4"/>
          <p:cNvSpPr txBox="1">
            <a:spLocks/>
          </p:cNvSpPr>
          <p:nvPr/>
        </p:nvSpPr>
        <p:spPr bwMode="auto">
          <a:xfrm>
            <a:off x="7667625" y="6381750"/>
            <a:ext cx="12700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C3D0DD33-89E4-42AC-BF11-FC40456DF881}" type="slidenum">
              <a:rPr lang="en-US" altLang="zh-CN"/>
              <a:pPr eaLnBrk="1" hangingPunct="1"/>
              <a:t>97</a:t>
            </a:fld>
            <a:endParaRPr lang="en-US" altLang="zh-CN"/>
          </a:p>
        </p:txBody>
      </p:sp>
    </p:spTree>
    <p:extLst>
      <p:ext uri="{BB962C8B-B14F-4D97-AF65-F5344CB8AC3E}">
        <p14:creationId xmlns:p14="http://schemas.microsoft.com/office/powerpoint/2010/main" xmlns="" val="893331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utoUpdateAnimBg="0"/>
      <p:bldP spid="7" grpId="0" animBg="1"/>
      <p:bldP spid="8" grpId="0" autoUpdateAnimBg="0"/>
      <p:bldP spid="9" grpId="0" autoUpdateAnimBg="0"/>
      <p:bldP spid="10" grpId="0" autoUpdateAnimBg="0"/>
      <p:bldP spid="11" grpId="0" autoUpdateAnimBg="0"/>
      <p:bldP spid="12" grpId="0" animBg="1"/>
      <p:bldP spid="13" grpId="0" autoUpdateAnimBg="0"/>
      <p:bldP spid="14" grpId="0" autoUpdateAnimBg="0"/>
      <p:bldP spid="15" grpId="0" autoUpdateAnimBg="0"/>
      <p:bldP spid="16" grpId="0" autoUpdateAnimBg="0"/>
      <p:bldP spid="17" grpId="0" animBg="1"/>
      <p:bldP spid="18" grpId="0" autoUpdateAnimBg="0"/>
      <p:bldP spid="19"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AutoShape 2"/>
          <p:cNvSpPr>
            <a:spLocks noChangeArrowheads="1"/>
          </p:cNvSpPr>
          <p:nvPr/>
        </p:nvSpPr>
        <p:spPr bwMode="auto">
          <a:xfrm>
            <a:off x="2627313" y="5445125"/>
            <a:ext cx="1928812" cy="895350"/>
          </a:xfrm>
          <a:prstGeom prst="wedgeRectCallout">
            <a:avLst>
              <a:gd name="adj1" fmla="val 12222"/>
              <a:gd name="adj2" fmla="val -197343"/>
            </a:avLst>
          </a:prstGeom>
          <a:solidFill>
            <a:schemeClr val="bg1"/>
          </a:solidFill>
          <a:ln w="9525">
            <a:solidFill>
              <a:srgbClr val="FF00FF"/>
            </a:solidFill>
            <a:miter lim="800000"/>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solidFill>
                  <a:schemeClr val="accent2"/>
                </a:solidFill>
              </a:rPr>
              <a:t>箭头代表发射极</a:t>
            </a:r>
          </a:p>
          <a:p>
            <a:pPr eaLnBrk="1" hangingPunct="1"/>
            <a:r>
              <a:rPr lang="zh-CN" altLang="en-US">
                <a:solidFill>
                  <a:schemeClr val="accent2"/>
                </a:solidFill>
              </a:rPr>
              <a:t>实际电流方向</a:t>
            </a:r>
            <a:endParaRPr lang="zh-CN" altLang="en-US" i="1">
              <a:solidFill>
                <a:schemeClr val="accent2"/>
              </a:solidFill>
            </a:endParaRPr>
          </a:p>
        </p:txBody>
      </p:sp>
      <p:sp>
        <p:nvSpPr>
          <p:cNvPr id="344068" name="Text Box 4"/>
          <p:cNvSpPr txBox="1">
            <a:spLocks noChangeArrowheads="1"/>
          </p:cNvSpPr>
          <p:nvPr/>
        </p:nvSpPr>
        <p:spPr bwMode="auto">
          <a:xfrm>
            <a:off x="2168525" y="3228975"/>
            <a:ext cx="94615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sz="2000">
                <a:solidFill>
                  <a:srgbClr val="006600"/>
                </a:solidFill>
                <a:ea typeface="华文新魏" pitchFamily="2" charset="-122"/>
              </a:rPr>
              <a:t>集电结</a:t>
            </a:r>
          </a:p>
        </p:txBody>
      </p:sp>
      <p:sp>
        <p:nvSpPr>
          <p:cNvPr id="344069" name="Line 5"/>
          <p:cNvSpPr>
            <a:spLocks noChangeShapeType="1"/>
          </p:cNvSpPr>
          <p:nvPr/>
        </p:nvSpPr>
        <p:spPr bwMode="auto">
          <a:xfrm flipH="1">
            <a:off x="2001838" y="3546475"/>
            <a:ext cx="333375" cy="158750"/>
          </a:xfrm>
          <a:prstGeom prst="line">
            <a:avLst/>
          </a:prstGeom>
          <a:noFill/>
          <a:ln w="38100" cmpd="dbl">
            <a:solidFill>
              <a:srgbClr val="D60093"/>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4070" name="Text Box 6"/>
          <p:cNvSpPr txBox="1">
            <a:spLocks noChangeArrowheads="1"/>
          </p:cNvSpPr>
          <p:nvPr/>
        </p:nvSpPr>
        <p:spPr bwMode="auto">
          <a:xfrm>
            <a:off x="2178050" y="4262438"/>
            <a:ext cx="974725" cy="474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sz="2000">
                <a:solidFill>
                  <a:srgbClr val="006600"/>
                </a:solidFill>
                <a:ea typeface="华文新魏" pitchFamily="2" charset="-122"/>
              </a:rPr>
              <a:t>发射结</a:t>
            </a:r>
          </a:p>
        </p:txBody>
      </p:sp>
      <p:sp>
        <p:nvSpPr>
          <p:cNvPr id="344071" name="Line 7"/>
          <p:cNvSpPr>
            <a:spLocks noChangeShapeType="1"/>
          </p:cNvSpPr>
          <p:nvPr/>
        </p:nvSpPr>
        <p:spPr bwMode="auto">
          <a:xfrm>
            <a:off x="2001838" y="4181475"/>
            <a:ext cx="333375" cy="157163"/>
          </a:xfrm>
          <a:prstGeom prst="line">
            <a:avLst/>
          </a:prstGeom>
          <a:noFill/>
          <a:ln w="38100" cmpd="dbl">
            <a:solidFill>
              <a:srgbClr val="D60093"/>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4081" name="Text Box 17"/>
          <p:cNvSpPr txBox="1">
            <a:spLocks noChangeArrowheads="1"/>
          </p:cNvSpPr>
          <p:nvPr/>
        </p:nvSpPr>
        <p:spPr bwMode="auto">
          <a:xfrm>
            <a:off x="2209800" y="2709863"/>
            <a:ext cx="904875"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a:solidFill>
                  <a:srgbClr val="CC0000"/>
                </a:solidFill>
              </a:rPr>
              <a:t>集电区</a:t>
            </a:r>
          </a:p>
        </p:txBody>
      </p:sp>
      <p:sp>
        <p:nvSpPr>
          <p:cNvPr id="344082" name="Line 18"/>
          <p:cNvSpPr>
            <a:spLocks noChangeShapeType="1"/>
          </p:cNvSpPr>
          <p:nvPr/>
        </p:nvSpPr>
        <p:spPr bwMode="auto">
          <a:xfrm flipV="1">
            <a:off x="1905000" y="2997200"/>
            <a:ext cx="333375" cy="1571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4083" name="Text Box 19"/>
          <p:cNvSpPr txBox="1">
            <a:spLocks noChangeArrowheads="1"/>
          </p:cNvSpPr>
          <p:nvPr/>
        </p:nvSpPr>
        <p:spPr bwMode="auto">
          <a:xfrm>
            <a:off x="2138363" y="4694238"/>
            <a:ext cx="903287" cy="474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a:solidFill>
                  <a:srgbClr val="CC0000"/>
                </a:solidFill>
              </a:rPr>
              <a:t>发射区</a:t>
            </a:r>
          </a:p>
        </p:txBody>
      </p:sp>
      <p:sp>
        <p:nvSpPr>
          <p:cNvPr id="344085" name="Text Box 21"/>
          <p:cNvSpPr txBox="1">
            <a:spLocks noChangeArrowheads="1"/>
          </p:cNvSpPr>
          <p:nvPr/>
        </p:nvSpPr>
        <p:spPr bwMode="auto">
          <a:xfrm>
            <a:off x="2065338" y="3722688"/>
            <a:ext cx="831850" cy="474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sz="1600">
                <a:solidFill>
                  <a:srgbClr val="000099"/>
                </a:solidFill>
              </a:rPr>
              <a:t>基区</a:t>
            </a:r>
          </a:p>
        </p:txBody>
      </p:sp>
      <p:sp>
        <p:nvSpPr>
          <p:cNvPr id="344087" name="Rectangle 23"/>
          <p:cNvSpPr>
            <a:spLocks noChangeArrowheads="1"/>
          </p:cNvSpPr>
          <p:nvPr/>
        </p:nvSpPr>
        <p:spPr bwMode="auto">
          <a:xfrm>
            <a:off x="5189538" y="5511800"/>
            <a:ext cx="28527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90000" tIns="46800" rIns="90000" bIns="46800"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a:t>PNP</a:t>
            </a:r>
            <a:r>
              <a:rPr lang="zh-CN" altLang="en-US"/>
              <a:t>型管</a:t>
            </a:r>
          </a:p>
        </p:txBody>
      </p:sp>
      <p:sp>
        <p:nvSpPr>
          <p:cNvPr id="344088" name="Rectangle 24"/>
          <p:cNvSpPr>
            <a:spLocks noChangeArrowheads="1"/>
          </p:cNvSpPr>
          <p:nvPr/>
        </p:nvSpPr>
        <p:spPr bwMode="auto">
          <a:xfrm>
            <a:off x="449263" y="5595938"/>
            <a:ext cx="2447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90000" tIns="46800" rIns="90000" bIns="46800"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a:t>NPN</a:t>
            </a:r>
            <a:r>
              <a:rPr lang="zh-CN" altLang="en-US"/>
              <a:t>型管</a:t>
            </a:r>
          </a:p>
        </p:txBody>
      </p:sp>
      <p:grpSp>
        <p:nvGrpSpPr>
          <p:cNvPr id="2" name="Group 25"/>
          <p:cNvGrpSpPr>
            <a:grpSpLocks/>
          </p:cNvGrpSpPr>
          <p:nvPr/>
        </p:nvGrpSpPr>
        <p:grpSpPr bwMode="auto">
          <a:xfrm>
            <a:off x="3187700" y="3095625"/>
            <a:ext cx="869950" cy="1711325"/>
            <a:chOff x="2110" y="2079"/>
            <a:chExt cx="548" cy="1078"/>
          </a:xfrm>
        </p:grpSpPr>
        <p:sp>
          <p:nvSpPr>
            <p:cNvPr id="1122" name="Line 26"/>
            <p:cNvSpPr>
              <a:spLocks noChangeShapeType="1"/>
            </p:cNvSpPr>
            <p:nvPr/>
          </p:nvSpPr>
          <p:spPr bwMode="auto">
            <a:xfrm rot="-5400000">
              <a:off x="2554" y="2894"/>
              <a:ext cx="159"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3" name="Line 27"/>
            <p:cNvSpPr>
              <a:spLocks noChangeShapeType="1"/>
            </p:cNvSpPr>
            <p:nvPr/>
          </p:nvSpPr>
          <p:spPr bwMode="auto">
            <a:xfrm>
              <a:off x="2412" y="2395"/>
              <a:ext cx="2" cy="37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4" name="Line 28"/>
            <p:cNvSpPr>
              <a:spLocks noChangeShapeType="1"/>
            </p:cNvSpPr>
            <p:nvPr/>
          </p:nvSpPr>
          <p:spPr bwMode="auto">
            <a:xfrm flipV="1">
              <a:off x="2412" y="2387"/>
              <a:ext cx="218" cy="15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5" name="Line 29"/>
            <p:cNvSpPr>
              <a:spLocks noChangeShapeType="1"/>
            </p:cNvSpPr>
            <p:nvPr/>
          </p:nvSpPr>
          <p:spPr bwMode="auto">
            <a:xfrm>
              <a:off x="2412" y="2658"/>
              <a:ext cx="232" cy="155"/>
            </a:xfrm>
            <a:prstGeom prst="line">
              <a:avLst/>
            </a:prstGeom>
            <a:noFill/>
            <a:ln w="2857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126" name="Line 30"/>
            <p:cNvSpPr>
              <a:spLocks noChangeShapeType="1"/>
            </p:cNvSpPr>
            <p:nvPr/>
          </p:nvSpPr>
          <p:spPr bwMode="auto">
            <a:xfrm>
              <a:off x="2307" y="2594"/>
              <a:ext cx="10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7" name="Oval 31"/>
            <p:cNvSpPr>
              <a:spLocks noChangeAspect="1" noChangeArrowheads="1"/>
            </p:cNvSpPr>
            <p:nvPr/>
          </p:nvSpPr>
          <p:spPr bwMode="auto">
            <a:xfrm>
              <a:off x="2605" y="2975"/>
              <a:ext cx="53" cy="51"/>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128" name="Oval 32"/>
            <p:cNvSpPr>
              <a:spLocks noChangeAspect="1" noChangeArrowheads="1"/>
            </p:cNvSpPr>
            <p:nvPr/>
          </p:nvSpPr>
          <p:spPr bwMode="auto">
            <a:xfrm>
              <a:off x="2255" y="2575"/>
              <a:ext cx="53" cy="51"/>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129" name="Line 33"/>
            <p:cNvSpPr>
              <a:spLocks noChangeShapeType="1"/>
            </p:cNvSpPr>
            <p:nvPr/>
          </p:nvSpPr>
          <p:spPr bwMode="auto">
            <a:xfrm rot="-5400000">
              <a:off x="2542" y="2304"/>
              <a:ext cx="159"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 name="Oval 34"/>
            <p:cNvSpPr>
              <a:spLocks noChangeAspect="1" noChangeArrowheads="1"/>
            </p:cNvSpPr>
            <p:nvPr/>
          </p:nvSpPr>
          <p:spPr bwMode="auto">
            <a:xfrm>
              <a:off x="2587" y="2185"/>
              <a:ext cx="53" cy="51"/>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aphicFrame>
          <p:nvGraphicFramePr>
            <p:cNvPr id="1041" name="Object 35"/>
            <p:cNvGraphicFramePr>
              <a:graphicFrameLocks noChangeAspect="1"/>
            </p:cNvGraphicFramePr>
            <p:nvPr/>
          </p:nvGraphicFramePr>
          <p:xfrm>
            <a:off x="2480" y="2993"/>
            <a:ext cx="113" cy="164"/>
          </p:xfrm>
          <a:graphic>
            <a:graphicData uri="http://schemas.openxmlformats.org/presentationml/2006/ole">
              <p:oleObj spid="_x0000_s384002" name="Equation" r:id="rId4" imgW="114201" imgH="139579" progId="Equation.DSMT4">
                <p:embed/>
              </p:oleObj>
            </a:graphicData>
          </a:graphic>
        </p:graphicFrame>
        <p:graphicFrame>
          <p:nvGraphicFramePr>
            <p:cNvPr id="1042" name="Object 36"/>
            <p:cNvGraphicFramePr>
              <a:graphicFrameLocks noChangeAspect="1"/>
            </p:cNvGraphicFramePr>
            <p:nvPr/>
          </p:nvGraphicFramePr>
          <p:xfrm>
            <a:off x="2463" y="2079"/>
            <a:ext cx="113" cy="151"/>
          </p:xfrm>
          <a:graphic>
            <a:graphicData uri="http://schemas.openxmlformats.org/presentationml/2006/ole">
              <p:oleObj spid="_x0000_s384003" name="Equation" r:id="rId5" imgW="114201" imgH="139579" progId="Equation.DSMT4">
                <p:embed/>
              </p:oleObj>
            </a:graphicData>
          </a:graphic>
        </p:graphicFrame>
        <p:graphicFrame>
          <p:nvGraphicFramePr>
            <p:cNvPr id="1043" name="Object 37"/>
            <p:cNvGraphicFramePr>
              <a:graphicFrameLocks noChangeAspect="1"/>
            </p:cNvGraphicFramePr>
            <p:nvPr/>
          </p:nvGraphicFramePr>
          <p:xfrm>
            <a:off x="2110" y="2479"/>
            <a:ext cx="125" cy="210"/>
          </p:xfrm>
          <a:graphic>
            <a:graphicData uri="http://schemas.openxmlformats.org/presentationml/2006/ole">
              <p:oleObj spid="_x0000_s384004" name="Equation" r:id="rId6" imgW="126725" imgH="177415" progId="Equation.DSMT4">
                <p:embed/>
              </p:oleObj>
            </a:graphicData>
          </a:graphic>
        </p:graphicFrame>
        <p:sp>
          <p:nvSpPr>
            <p:cNvPr id="1131" name="Freeform 38"/>
            <p:cNvSpPr>
              <a:spLocks/>
            </p:cNvSpPr>
            <p:nvPr/>
          </p:nvSpPr>
          <p:spPr bwMode="auto">
            <a:xfrm>
              <a:off x="2508" y="2713"/>
              <a:ext cx="135" cy="86"/>
            </a:xfrm>
            <a:custGeom>
              <a:avLst/>
              <a:gdLst>
                <a:gd name="T0" fmla="*/ 257 w 128"/>
                <a:gd name="T1" fmla="*/ 0 h 86"/>
                <a:gd name="T2" fmla="*/ 1479 w 128"/>
                <a:gd name="T3" fmla="*/ 86 h 86"/>
                <a:gd name="T4" fmla="*/ 0 w 128"/>
                <a:gd name="T5" fmla="*/ 40 h 86"/>
                <a:gd name="T6" fmla="*/ 257 w 128"/>
                <a:gd name="T7" fmla="*/ 0 h 86"/>
                <a:gd name="T8" fmla="*/ 0 60000 65536"/>
                <a:gd name="T9" fmla="*/ 0 60000 65536"/>
                <a:gd name="T10" fmla="*/ 0 60000 65536"/>
                <a:gd name="T11" fmla="*/ 0 60000 65536"/>
                <a:gd name="T12" fmla="*/ 0 w 128"/>
                <a:gd name="T13" fmla="*/ 0 h 86"/>
                <a:gd name="T14" fmla="*/ 128 w 128"/>
                <a:gd name="T15" fmla="*/ 86 h 86"/>
              </a:gdLst>
              <a:ahLst/>
              <a:cxnLst>
                <a:cxn ang="T8">
                  <a:pos x="T0" y="T1"/>
                </a:cxn>
                <a:cxn ang="T9">
                  <a:pos x="T2" y="T3"/>
                </a:cxn>
                <a:cxn ang="T10">
                  <a:pos x="T4" y="T5"/>
                </a:cxn>
                <a:cxn ang="T11">
                  <a:pos x="T6" y="T7"/>
                </a:cxn>
              </a:cxnLst>
              <a:rect l="T12" t="T13" r="T14" b="T15"/>
              <a:pathLst>
                <a:path w="128" h="86">
                  <a:moveTo>
                    <a:pt x="23" y="0"/>
                  </a:moveTo>
                  <a:lnTo>
                    <a:pt x="128" y="86"/>
                  </a:lnTo>
                  <a:lnTo>
                    <a:pt x="0" y="40"/>
                  </a:lnTo>
                  <a:lnTo>
                    <a:pt x="23" y="0"/>
                  </a:lnTo>
                  <a:close/>
                </a:path>
              </a:pathLst>
            </a:custGeom>
            <a:solidFill>
              <a:schemeClr val="tx1"/>
            </a:solidFill>
            <a:ln w="28575">
              <a:solidFill>
                <a:schemeClr val="tx1"/>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grpSp>
        <p:nvGrpSpPr>
          <p:cNvPr id="3" name="Group 39"/>
          <p:cNvGrpSpPr>
            <a:grpSpLocks/>
          </p:cNvGrpSpPr>
          <p:nvPr/>
        </p:nvGrpSpPr>
        <p:grpSpPr bwMode="auto">
          <a:xfrm>
            <a:off x="7691438" y="3128963"/>
            <a:ext cx="869950" cy="1711325"/>
            <a:chOff x="4555" y="1953"/>
            <a:chExt cx="548" cy="1078"/>
          </a:xfrm>
        </p:grpSpPr>
        <p:sp>
          <p:nvSpPr>
            <p:cNvPr id="1111" name="Line 40"/>
            <p:cNvSpPr>
              <a:spLocks noChangeShapeType="1"/>
            </p:cNvSpPr>
            <p:nvPr/>
          </p:nvSpPr>
          <p:spPr bwMode="auto">
            <a:xfrm rot="-5400000">
              <a:off x="4999" y="2768"/>
              <a:ext cx="159"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12" name="Line 41"/>
            <p:cNvSpPr>
              <a:spLocks noChangeShapeType="1"/>
            </p:cNvSpPr>
            <p:nvPr/>
          </p:nvSpPr>
          <p:spPr bwMode="auto">
            <a:xfrm>
              <a:off x="4857" y="2269"/>
              <a:ext cx="2" cy="37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13" name="Line 42"/>
            <p:cNvSpPr>
              <a:spLocks noChangeShapeType="1"/>
            </p:cNvSpPr>
            <p:nvPr/>
          </p:nvSpPr>
          <p:spPr bwMode="auto">
            <a:xfrm flipV="1">
              <a:off x="4857" y="2261"/>
              <a:ext cx="218" cy="15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14" name="Line 43"/>
            <p:cNvSpPr>
              <a:spLocks noChangeShapeType="1"/>
            </p:cNvSpPr>
            <p:nvPr/>
          </p:nvSpPr>
          <p:spPr bwMode="auto">
            <a:xfrm>
              <a:off x="4752" y="2468"/>
              <a:ext cx="105"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15" name="Oval 44"/>
            <p:cNvSpPr>
              <a:spLocks noChangeAspect="1" noChangeArrowheads="1"/>
            </p:cNvSpPr>
            <p:nvPr/>
          </p:nvSpPr>
          <p:spPr bwMode="auto">
            <a:xfrm>
              <a:off x="5050" y="2849"/>
              <a:ext cx="53" cy="51"/>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116" name="Oval 45"/>
            <p:cNvSpPr>
              <a:spLocks noChangeAspect="1" noChangeArrowheads="1"/>
            </p:cNvSpPr>
            <p:nvPr/>
          </p:nvSpPr>
          <p:spPr bwMode="auto">
            <a:xfrm>
              <a:off x="4700" y="2449"/>
              <a:ext cx="53" cy="51"/>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117" name="Line 46"/>
            <p:cNvSpPr>
              <a:spLocks noChangeShapeType="1"/>
            </p:cNvSpPr>
            <p:nvPr/>
          </p:nvSpPr>
          <p:spPr bwMode="auto">
            <a:xfrm rot="-5400000">
              <a:off x="4987" y="2178"/>
              <a:ext cx="159"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18" name="Oval 47"/>
            <p:cNvSpPr>
              <a:spLocks noChangeAspect="1" noChangeArrowheads="1"/>
            </p:cNvSpPr>
            <p:nvPr/>
          </p:nvSpPr>
          <p:spPr bwMode="auto">
            <a:xfrm>
              <a:off x="5032" y="2059"/>
              <a:ext cx="53" cy="51"/>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aphicFrame>
          <p:nvGraphicFramePr>
            <p:cNvPr id="1038" name="Object 48"/>
            <p:cNvGraphicFramePr>
              <a:graphicFrameLocks noChangeAspect="1"/>
            </p:cNvGraphicFramePr>
            <p:nvPr/>
          </p:nvGraphicFramePr>
          <p:xfrm>
            <a:off x="4926" y="2867"/>
            <a:ext cx="112" cy="164"/>
          </p:xfrm>
          <a:graphic>
            <a:graphicData uri="http://schemas.openxmlformats.org/presentationml/2006/ole">
              <p:oleObj spid="_x0000_s384005" name="Equation" r:id="rId7" imgW="114201" imgH="139579" progId="Equation.DSMT4">
                <p:embed/>
              </p:oleObj>
            </a:graphicData>
          </a:graphic>
        </p:graphicFrame>
        <p:graphicFrame>
          <p:nvGraphicFramePr>
            <p:cNvPr id="1039" name="Object 49"/>
            <p:cNvGraphicFramePr>
              <a:graphicFrameLocks noChangeAspect="1"/>
            </p:cNvGraphicFramePr>
            <p:nvPr/>
          </p:nvGraphicFramePr>
          <p:xfrm>
            <a:off x="4908" y="1953"/>
            <a:ext cx="113" cy="151"/>
          </p:xfrm>
          <a:graphic>
            <a:graphicData uri="http://schemas.openxmlformats.org/presentationml/2006/ole">
              <p:oleObj spid="_x0000_s384006" name="Equation" r:id="rId8" imgW="114201" imgH="139579" progId="Equation.DSMT4">
                <p:embed/>
              </p:oleObj>
            </a:graphicData>
          </a:graphic>
        </p:graphicFrame>
        <p:graphicFrame>
          <p:nvGraphicFramePr>
            <p:cNvPr id="1040" name="Object 50"/>
            <p:cNvGraphicFramePr>
              <a:graphicFrameLocks noChangeAspect="1"/>
            </p:cNvGraphicFramePr>
            <p:nvPr/>
          </p:nvGraphicFramePr>
          <p:xfrm>
            <a:off x="4555" y="2353"/>
            <a:ext cx="125" cy="210"/>
          </p:xfrm>
          <a:graphic>
            <a:graphicData uri="http://schemas.openxmlformats.org/presentationml/2006/ole">
              <p:oleObj spid="_x0000_s384007" name="Equation" r:id="rId9" imgW="126725" imgH="177415" progId="Equation.DSMT4">
                <p:embed/>
              </p:oleObj>
            </a:graphicData>
          </a:graphic>
        </p:graphicFrame>
        <p:grpSp>
          <p:nvGrpSpPr>
            <p:cNvPr id="4" name="Group 51"/>
            <p:cNvGrpSpPr>
              <a:grpSpLocks/>
            </p:cNvGrpSpPr>
            <p:nvPr/>
          </p:nvGrpSpPr>
          <p:grpSpPr bwMode="auto">
            <a:xfrm flipH="1" flipV="1">
              <a:off x="4857" y="2532"/>
              <a:ext cx="232" cy="155"/>
              <a:chOff x="4857" y="2532"/>
              <a:chExt cx="232" cy="155"/>
            </a:xfrm>
          </p:grpSpPr>
          <p:sp>
            <p:nvSpPr>
              <p:cNvPr id="1120" name="Line 52"/>
              <p:cNvSpPr>
                <a:spLocks noChangeShapeType="1"/>
              </p:cNvSpPr>
              <p:nvPr/>
            </p:nvSpPr>
            <p:spPr bwMode="auto">
              <a:xfrm>
                <a:off x="4857" y="2532"/>
                <a:ext cx="232" cy="155"/>
              </a:xfrm>
              <a:prstGeom prst="line">
                <a:avLst/>
              </a:prstGeom>
              <a:noFill/>
              <a:ln w="2857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121" name="Freeform 53"/>
              <p:cNvSpPr>
                <a:spLocks/>
              </p:cNvSpPr>
              <p:nvPr/>
            </p:nvSpPr>
            <p:spPr bwMode="auto">
              <a:xfrm>
                <a:off x="4953" y="2587"/>
                <a:ext cx="135" cy="86"/>
              </a:xfrm>
              <a:custGeom>
                <a:avLst/>
                <a:gdLst>
                  <a:gd name="T0" fmla="*/ 257 w 128"/>
                  <a:gd name="T1" fmla="*/ 0 h 86"/>
                  <a:gd name="T2" fmla="*/ 1479 w 128"/>
                  <a:gd name="T3" fmla="*/ 86 h 86"/>
                  <a:gd name="T4" fmla="*/ 0 w 128"/>
                  <a:gd name="T5" fmla="*/ 40 h 86"/>
                  <a:gd name="T6" fmla="*/ 257 w 128"/>
                  <a:gd name="T7" fmla="*/ 0 h 86"/>
                  <a:gd name="T8" fmla="*/ 0 60000 65536"/>
                  <a:gd name="T9" fmla="*/ 0 60000 65536"/>
                  <a:gd name="T10" fmla="*/ 0 60000 65536"/>
                  <a:gd name="T11" fmla="*/ 0 60000 65536"/>
                  <a:gd name="T12" fmla="*/ 0 w 128"/>
                  <a:gd name="T13" fmla="*/ 0 h 86"/>
                  <a:gd name="T14" fmla="*/ 128 w 128"/>
                  <a:gd name="T15" fmla="*/ 86 h 86"/>
                </a:gdLst>
                <a:ahLst/>
                <a:cxnLst>
                  <a:cxn ang="T8">
                    <a:pos x="T0" y="T1"/>
                  </a:cxn>
                  <a:cxn ang="T9">
                    <a:pos x="T2" y="T3"/>
                  </a:cxn>
                  <a:cxn ang="T10">
                    <a:pos x="T4" y="T5"/>
                  </a:cxn>
                  <a:cxn ang="T11">
                    <a:pos x="T6" y="T7"/>
                  </a:cxn>
                </a:cxnLst>
                <a:rect l="T12" t="T13" r="T14" b="T15"/>
                <a:pathLst>
                  <a:path w="128" h="86">
                    <a:moveTo>
                      <a:pt x="23" y="0"/>
                    </a:moveTo>
                    <a:lnTo>
                      <a:pt x="128" y="86"/>
                    </a:lnTo>
                    <a:lnTo>
                      <a:pt x="0" y="40"/>
                    </a:lnTo>
                    <a:lnTo>
                      <a:pt x="23" y="0"/>
                    </a:lnTo>
                    <a:close/>
                  </a:path>
                </a:pathLst>
              </a:custGeom>
              <a:solidFill>
                <a:schemeClr val="tx1"/>
              </a:solidFill>
              <a:ln w="28575">
                <a:solidFill>
                  <a:schemeClr val="tx1"/>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grpSp>
      <p:grpSp>
        <p:nvGrpSpPr>
          <p:cNvPr id="5" name="Group 101"/>
          <p:cNvGrpSpPr>
            <a:grpSpLocks/>
          </p:cNvGrpSpPr>
          <p:nvPr/>
        </p:nvGrpSpPr>
        <p:grpSpPr bwMode="auto">
          <a:xfrm>
            <a:off x="811213" y="2735263"/>
            <a:ext cx="1341437" cy="2479675"/>
            <a:chOff x="573" y="1209"/>
            <a:chExt cx="845" cy="1562"/>
          </a:xfrm>
        </p:grpSpPr>
        <p:sp>
          <p:nvSpPr>
            <p:cNvPr id="1092" name="Line 8"/>
            <p:cNvSpPr>
              <a:spLocks noChangeShapeType="1"/>
            </p:cNvSpPr>
            <p:nvPr/>
          </p:nvSpPr>
          <p:spPr bwMode="auto">
            <a:xfrm>
              <a:off x="666" y="1981"/>
              <a:ext cx="14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93" name="Line 9"/>
            <p:cNvSpPr>
              <a:spLocks noChangeShapeType="1"/>
            </p:cNvSpPr>
            <p:nvPr/>
          </p:nvSpPr>
          <p:spPr bwMode="auto">
            <a:xfrm rot="-5400000">
              <a:off x="990" y="2590"/>
              <a:ext cx="159"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94" name="Line 10"/>
            <p:cNvSpPr>
              <a:spLocks noChangeShapeType="1"/>
            </p:cNvSpPr>
            <p:nvPr/>
          </p:nvSpPr>
          <p:spPr bwMode="auto">
            <a:xfrm rot="-5400000">
              <a:off x="987" y="1352"/>
              <a:ext cx="1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95" name="Oval 11"/>
            <p:cNvSpPr>
              <a:spLocks noChangeAspect="1" noChangeArrowheads="1"/>
            </p:cNvSpPr>
            <p:nvPr/>
          </p:nvSpPr>
          <p:spPr bwMode="auto">
            <a:xfrm>
              <a:off x="1041" y="1240"/>
              <a:ext cx="53" cy="50"/>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096" name="Oval 12"/>
            <p:cNvSpPr>
              <a:spLocks noChangeAspect="1" noChangeArrowheads="1"/>
            </p:cNvSpPr>
            <p:nvPr/>
          </p:nvSpPr>
          <p:spPr bwMode="auto">
            <a:xfrm>
              <a:off x="631" y="1948"/>
              <a:ext cx="53" cy="51"/>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097" name="Oval 13"/>
            <p:cNvSpPr>
              <a:spLocks noChangeAspect="1" noChangeArrowheads="1"/>
            </p:cNvSpPr>
            <p:nvPr/>
          </p:nvSpPr>
          <p:spPr bwMode="auto">
            <a:xfrm>
              <a:off x="1041" y="2648"/>
              <a:ext cx="53" cy="50"/>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aphicFrame>
          <p:nvGraphicFramePr>
            <p:cNvPr id="1032" name="Object 14"/>
            <p:cNvGraphicFramePr>
              <a:graphicFrameLocks noChangeAspect="1"/>
            </p:cNvGraphicFramePr>
            <p:nvPr/>
          </p:nvGraphicFramePr>
          <p:xfrm>
            <a:off x="573" y="1762"/>
            <a:ext cx="125" cy="210"/>
          </p:xfrm>
          <a:graphic>
            <a:graphicData uri="http://schemas.openxmlformats.org/presentationml/2006/ole">
              <p:oleObj spid="_x0000_s384008" name="Equation" r:id="rId10" imgW="126725" imgH="177415" progId="Equation.DSMT4">
                <p:embed/>
              </p:oleObj>
            </a:graphicData>
          </a:graphic>
        </p:graphicFrame>
        <p:graphicFrame>
          <p:nvGraphicFramePr>
            <p:cNvPr id="1033" name="Object 15"/>
            <p:cNvGraphicFramePr>
              <a:graphicFrameLocks noChangeAspect="1"/>
            </p:cNvGraphicFramePr>
            <p:nvPr/>
          </p:nvGraphicFramePr>
          <p:xfrm>
            <a:off x="1112" y="2607"/>
            <a:ext cx="113" cy="164"/>
          </p:xfrm>
          <a:graphic>
            <a:graphicData uri="http://schemas.openxmlformats.org/presentationml/2006/ole">
              <p:oleObj spid="_x0000_s384009" name="Equation" r:id="rId11" imgW="114201" imgH="139579" progId="Equation.DSMT4">
                <p:embed/>
              </p:oleObj>
            </a:graphicData>
          </a:graphic>
        </p:graphicFrame>
        <p:graphicFrame>
          <p:nvGraphicFramePr>
            <p:cNvPr id="1034" name="Object 16"/>
            <p:cNvGraphicFramePr>
              <a:graphicFrameLocks noChangeAspect="1"/>
            </p:cNvGraphicFramePr>
            <p:nvPr/>
          </p:nvGraphicFramePr>
          <p:xfrm>
            <a:off x="1103" y="1209"/>
            <a:ext cx="113" cy="151"/>
          </p:xfrm>
          <a:graphic>
            <a:graphicData uri="http://schemas.openxmlformats.org/presentationml/2006/ole">
              <p:oleObj spid="_x0000_s384010" name="Equation" r:id="rId12" imgW="114201" imgH="139579" progId="Equation.DSMT4">
                <p:embed/>
              </p:oleObj>
            </a:graphicData>
          </a:graphic>
        </p:graphicFrame>
        <p:sp>
          <p:nvSpPr>
            <p:cNvPr id="1098" name="Line 20"/>
            <p:cNvSpPr>
              <a:spLocks noChangeShapeType="1"/>
            </p:cNvSpPr>
            <p:nvPr/>
          </p:nvSpPr>
          <p:spPr bwMode="auto">
            <a:xfrm>
              <a:off x="1190" y="2388"/>
              <a:ext cx="228" cy="12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99" name="Line 22"/>
            <p:cNvSpPr>
              <a:spLocks noChangeShapeType="1"/>
            </p:cNvSpPr>
            <p:nvPr/>
          </p:nvSpPr>
          <p:spPr bwMode="auto">
            <a:xfrm>
              <a:off x="1198" y="1988"/>
              <a:ext cx="21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6" name="Group 54"/>
            <p:cNvGrpSpPr>
              <a:grpSpLocks/>
            </p:cNvGrpSpPr>
            <p:nvPr/>
          </p:nvGrpSpPr>
          <p:grpSpPr bwMode="auto">
            <a:xfrm>
              <a:off x="805" y="1416"/>
              <a:ext cx="524" cy="1099"/>
              <a:chOff x="812" y="1605"/>
              <a:chExt cx="524" cy="1099"/>
            </a:xfrm>
          </p:grpSpPr>
          <p:grpSp>
            <p:nvGrpSpPr>
              <p:cNvPr id="7" name="Group 55"/>
              <p:cNvGrpSpPr>
                <a:grpSpLocks/>
              </p:cNvGrpSpPr>
              <p:nvPr/>
            </p:nvGrpSpPr>
            <p:grpSpPr bwMode="auto">
              <a:xfrm>
                <a:off x="812" y="1605"/>
                <a:ext cx="524" cy="1099"/>
                <a:chOff x="2697" y="5964"/>
                <a:chExt cx="900" cy="1716"/>
              </a:xfrm>
            </p:grpSpPr>
            <p:sp>
              <p:nvSpPr>
                <p:cNvPr id="1109" name="Rectangle 56"/>
                <p:cNvSpPr>
                  <a:spLocks noChangeArrowheads="1"/>
                </p:cNvSpPr>
                <p:nvPr/>
              </p:nvSpPr>
              <p:spPr bwMode="auto">
                <a:xfrm>
                  <a:off x="2697" y="5964"/>
                  <a:ext cx="900" cy="1716"/>
                </a:xfrm>
                <a:prstGeom prst="rect">
                  <a:avLst/>
                </a:prstGeom>
                <a:solidFill>
                  <a:srgbClr val="FFFF99"/>
                </a:solidFill>
                <a:ln w="19050">
                  <a:solidFill>
                    <a:srgbClr val="000000"/>
                  </a:solidFill>
                  <a:miter lim="800000"/>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110" name="Rectangle 57"/>
                <p:cNvSpPr>
                  <a:spLocks noChangeArrowheads="1"/>
                </p:cNvSpPr>
                <p:nvPr/>
              </p:nvSpPr>
              <p:spPr bwMode="auto">
                <a:xfrm>
                  <a:off x="2697" y="6588"/>
                  <a:ext cx="900" cy="468"/>
                </a:xfrm>
                <a:prstGeom prst="rect">
                  <a:avLst/>
                </a:prstGeom>
                <a:solidFill>
                  <a:srgbClr val="FFFF99"/>
                </a:solidFill>
                <a:ln w="12700">
                  <a:solidFill>
                    <a:srgbClr val="000000"/>
                  </a:solidFill>
                  <a:miter lim="800000"/>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sp>
            <p:nvSpPr>
              <p:cNvPr id="1102" name="Rectangle 58"/>
              <p:cNvSpPr>
                <a:spLocks noChangeArrowheads="1"/>
              </p:cNvSpPr>
              <p:nvPr/>
            </p:nvSpPr>
            <p:spPr bwMode="auto">
              <a:xfrm>
                <a:off x="821" y="2011"/>
                <a:ext cx="506" cy="295"/>
              </a:xfrm>
              <a:prstGeom prst="rect">
                <a:avLst/>
              </a:prstGeom>
              <a:solidFill>
                <a:srgbClr val="CCFFCC"/>
              </a:solidFill>
              <a:ln w="9525">
                <a:solidFill>
                  <a:srgbClr val="CC0000"/>
                </a:solidFill>
                <a:miter lim="800000"/>
                <a:headEnd/>
                <a:tailEnd/>
              </a:ln>
            </p:spPr>
            <p:txBody>
              <a:bodyPr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nvGrpSpPr>
              <p:cNvPr id="8" name="Group 59"/>
              <p:cNvGrpSpPr>
                <a:grpSpLocks/>
              </p:cNvGrpSpPr>
              <p:nvPr/>
            </p:nvGrpSpPr>
            <p:grpSpPr bwMode="auto">
              <a:xfrm>
                <a:off x="812" y="2234"/>
                <a:ext cx="524" cy="142"/>
                <a:chOff x="839" y="2692"/>
                <a:chExt cx="524" cy="142"/>
              </a:xfrm>
            </p:grpSpPr>
            <p:sp>
              <p:nvSpPr>
                <p:cNvPr id="1107" name="Line 60"/>
                <p:cNvSpPr>
                  <a:spLocks noChangeShapeType="1"/>
                </p:cNvSpPr>
                <p:nvPr/>
              </p:nvSpPr>
              <p:spPr bwMode="auto">
                <a:xfrm>
                  <a:off x="839" y="2692"/>
                  <a:ext cx="524"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08" name="Line 61"/>
                <p:cNvSpPr>
                  <a:spLocks noChangeShapeType="1"/>
                </p:cNvSpPr>
                <p:nvPr/>
              </p:nvSpPr>
              <p:spPr bwMode="auto">
                <a:xfrm>
                  <a:off x="839" y="2834"/>
                  <a:ext cx="524"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9" name="Group 62"/>
              <p:cNvGrpSpPr>
                <a:grpSpLocks/>
              </p:cNvGrpSpPr>
              <p:nvPr/>
            </p:nvGrpSpPr>
            <p:grpSpPr bwMode="auto">
              <a:xfrm>
                <a:off x="812" y="1895"/>
                <a:ext cx="524" cy="210"/>
                <a:chOff x="839" y="2353"/>
                <a:chExt cx="524" cy="210"/>
              </a:xfrm>
            </p:grpSpPr>
            <p:sp>
              <p:nvSpPr>
                <p:cNvPr id="1105" name="Line 63"/>
                <p:cNvSpPr>
                  <a:spLocks noChangeShapeType="1"/>
                </p:cNvSpPr>
                <p:nvPr/>
              </p:nvSpPr>
              <p:spPr bwMode="auto">
                <a:xfrm>
                  <a:off x="839" y="2563"/>
                  <a:ext cx="524"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06" name="Line 64"/>
                <p:cNvSpPr>
                  <a:spLocks noChangeShapeType="1"/>
                </p:cNvSpPr>
                <p:nvPr/>
              </p:nvSpPr>
              <p:spPr bwMode="auto">
                <a:xfrm>
                  <a:off x="839" y="2353"/>
                  <a:ext cx="524"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aphicFrame>
            <p:nvGraphicFramePr>
              <p:cNvPr id="1035" name="Object 65"/>
              <p:cNvGraphicFramePr>
                <a:graphicFrameLocks noChangeAspect="1"/>
              </p:cNvGraphicFramePr>
              <p:nvPr/>
            </p:nvGraphicFramePr>
            <p:xfrm>
              <a:off x="987" y="1635"/>
              <a:ext cx="175" cy="193"/>
            </p:xfrm>
            <a:graphic>
              <a:graphicData uri="http://schemas.openxmlformats.org/presentationml/2006/ole">
                <p:oleObj spid="_x0000_s384011" name="Equation" r:id="rId13" imgW="177492" imgH="164814" progId="Equation.DSMT4">
                  <p:embed/>
                </p:oleObj>
              </a:graphicData>
            </a:graphic>
          </p:graphicFrame>
          <p:graphicFrame>
            <p:nvGraphicFramePr>
              <p:cNvPr id="1036" name="Object 66"/>
              <p:cNvGraphicFramePr>
                <a:graphicFrameLocks noChangeAspect="1"/>
              </p:cNvGraphicFramePr>
              <p:nvPr/>
            </p:nvGraphicFramePr>
            <p:xfrm>
              <a:off x="987" y="2474"/>
              <a:ext cx="175" cy="192"/>
            </p:xfrm>
            <a:graphic>
              <a:graphicData uri="http://schemas.openxmlformats.org/presentationml/2006/ole">
                <p:oleObj spid="_x0000_s384012" name="Equation" r:id="rId14" imgW="177492" imgH="164814" progId="Equation.DSMT4">
                  <p:embed/>
                </p:oleObj>
              </a:graphicData>
            </a:graphic>
          </p:graphicFrame>
          <p:graphicFrame>
            <p:nvGraphicFramePr>
              <p:cNvPr id="1037" name="Object 67"/>
              <p:cNvGraphicFramePr>
                <a:graphicFrameLocks noChangeAspect="1"/>
              </p:cNvGraphicFramePr>
              <p:nvPr/>
            </p:nvGraphicFramePr>
            <p:xfrm>
              <a:off x="978" y="2082"/>
              <a:ext cx="151" cy="179"/>
            </p:xfrm>
            <a:graphic>
              <a:graphicData uri="http://schemas.openxmlformats.org/presentationml/2006/ole">
                <p:oleObj spid="_x0000_s384013" name="Equation" r:id="rId15" imgW="152268" imgH="152268" progId="Equation.DSMT4">
                  <p:embed/>
                </p:oleObj>
              </a:graphicData>
            </a:graphic>
          </p:graphicFrame>
        </p:grpSp>
      </p:grpSp>
      <p:grpSp>
        <p:nvGrpSpPr>
          <p:cNvPr id="10" name="Group 68"/>
          <p:cNvGrpSpPr>
            <a:grpSpLocks/>
          </p:cNvGrpSpPr>
          <p:nvPr/>
        </p:nvGrpSpPr>
        <p:grpSpPr bwMode="auto">
          <a:xfrm>
            <a:off x="5130800" y="2738438"/>
            <a:ext cx="2436813" cy="2511425"/>
            <a:chOff x="3302" y="1358"/>
            <a:chExt cx="1535" cy="1582"/>
          </a:xfrm>
        </p:grpSpPr>
        <p:grpSp>
          <p:nvGrpSpPr>
            <p:cNvPr id="11" name="Group 69"/>
            <p:cNvGrpSpPr>
              <a:grpSpLocks/>
            </p:cNvGrpSpPr>
            <p:nvPr/>
          </p:nvGrpSpPr>
          <p:grpSpPr bwMode="auto">
            <a:xfrm>
              <a:off x="3588" y="1585"/>
              <a:ext cx="524" cy="1099"/>
              <a:chOff x="2697" y="5964"/>
              <a:chExt cx="900" cy="1716"/>
            </a:xfrm>
          </p:grpSpPr>
          <p:sp>
            <p:nvSpPr>
              <p:cNvPr id="1090" name="Rectangle 70"/>
              <p:cNvSpPr>
                <a:spLocks noChangeArrowheads="1"/>
              </p:cNvSpPr>
              <p:nvPr/>
            </p:nvSpPr>
            <p:spPr bwMode="auto">
              <a:xfrm>
                <a:off x="2697" y="5964"/>
                <a:ext cx="900" cy="1716"/>
              </a:xfrm>
              <a:prstGeom prst="rect">
                <a:avLst/>
              </a:prstGeom>
              <a:solidFill>
                <a:srgbClr val="FFFF99"/>
              </a:solidFill>
              <a:ln w="12700">
                <a:solidFill>
                  <a:srgbClr val="000000"/>
                </a:solidFill>
                <a:miter lim="800000"/>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091" name="Rectangle 71"/>
              <p:cNvSpPr>
                <a:spLocks noChangeArrowheads="1"/>
              </p:cNvSpPr>
              <p:nvPr/>
            </p:nvSpPr>
            <p:spPr bwMode="auto">
              <a:xfrm>
                <a:off x="2697" y="6588"/>
                <a:ext cx="900" cy="468"/>
              </a:xfrm>
              <a:prstGeom prst="rect">
                <a:avLst/>
              </a:prstGeom>
              <a:solidFill>
                <a:srgbClr val="FFFF99"/>
              </a:solidFill>
              <a:ln w="12700">
                <a:solidFill>
                  <a:srgbClr val="000000"/>
                </a:solidFill>
                <a:miter lim="800000"/>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sp>
          <p:nvSpPr>
            <p:cNvPr id="1069" name="Rectangle 72"/>
            <p:cNvSpPr>
              <a:spLocks noChangeArrowheads="1"/>
            </p:cNvSpPr>
            <p:nvPr/>
          </p:nvSpPr>
          <p:spPr bwMode="auto">
            <a:xfrm>
              <a:off x="3597" y="1991"/>
              <a:ext cx="506" cy="295"/>
            </a:xfrm>
            <a:prstGeom prst="rect">
              <a:avLst/>
            </a:prstGeom>
            <a:solidFill>
              <a:srgbClr val="CCFFCC"/>
            </a:solidFill>
            <a:ln w="9525">
              <a:solidFill>
                <a:srgbClr val="CC0000"/>
              </a:solidFill>
              <a:miter lim="800000"/>
              <a:headEnd/>
              <a:tailEnd/>
            </a:ln>
          </p:spPr>
          <p:txBody>
            <a:bodyPr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070" name="Line 73"/>
            <p:cNvSpPr>
              <a:spLocks noChangeShapeType="1"/>
            </p:cNvSpPr>
            <p:nvPr/>
          </p:nvSpPr>
          <p:spPr bwMode="auto">
            <a:xfrm>
              <a:off x="3588" y="2356"/>
              <a:ext cx="524"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71" name="Line 74"/>
            <p:cNvSpPr>
              <a:spLocks noChangeShapeType="1"/>
            </p:cNvSpPr>
            <p:nvPr/>
          </p:nvSpPr>
          <p:spPr bwMode="auto">
            <a:xfrm>
              <a:off x="3588" y="1875"/>
              <a:ext cx="524"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72" name="Text Box 75"/>
            <p:cNvSpPr txBox="1">
              <a:spLocks noChangeArrowheads="1"/>
            </p:cNvSpPr>
            <p:nvPr/>
          </p:nvSpPr>
          <p:spPr bwMode="auto">
            <a:xfrm>
              <a:off x="4217" y="1685"/>
              <a:ext cx="596" cy="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sz="2000">
                  <a:solidFill>
                    <a:srgbClr val="006600"/>
                  </a:solidFill>
                  <a:ea typeface="华文新魏" pitchFamily="2" charset="-122"/>
                </a:rPr>
                <a:t>集电结</a:t>
              </a:r>
            </a:p>
          </p:txBody>
        </p:sp>
        <p:sp>
          <p:nvSpPr>
            <p:cNvPr id="1073" name="Line 76"/>
            <p:cNvSpPr>
              <a:spLocks noChangeShapeType="1"/>
            </p:cNvSpPr>
            <p:nvPr/>
          </p:nvSpPr>
          <p:spPr bwMode="auto">
            <a:xfrm flipH="1">
              <a:off x="4112" y="1885"/>
              <a:ext cx="210" cy="100"/>
            </a:xfrm>
            <a:prstGeom prst="line">
              <a:avLst/>
            </a:prstGeom>
            <a:noFill/>
            <a:ln w="38100" cmpd="dbl">
              <a:solidFill>
                <a:srgbClr val="D60093"/>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74" name="Text Box 77"/>
            <p:cNvSpPr txBox="1">
              <a:spLocks noChangeArrowheads="1"/>
            </p:cNvSpPr>
            <p:nvPr/>
          </p:nvSpPr>
          <p:spPr bwMode="auto">
            <a:xfrm>
              <a:off x="4223" y="2336"/>
              <a:ext cx="614"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sz="2000">
                  <a:solidFill>
                    <a:srgbClr val="006600"/>
                  </a:solidFill>
                  <a:ea typeface="华文新魏" pitchFamily="2" charset="-122"/>
                </a:rPr>
                <a:t>发射结</a:t>
              </a:r>
            </a:p>
          </p:txBody>
        </p:sp>
        <p:sp>
          <p:nvSpPr>
            <p:cNvPr id="1075" name="Line 78"/>
            <p:cNvSpPr>
              <a:spLocks noChangeShapeType="1"/>
            </p:cNvSpPr>
            <p:nvPr/>
          </p:nvSpPr>
          <p:spPr bwMode="auto">
            <a:xfrm>
              <a:off x="4112" y="2285"/>
              <a:ext cx="210" cy="99"/>
            </a:xfrm>
            <a:prstGeom prst="line">
              <a:avLst/>
            </a:prstGeom>
            <a:noFill/>
            <a:ln w="38100" cmpd="dbl">
              <a:solidFill>
                <a:srgbClr val="D60093"/>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76" name="Line 79"/>
            <p:cNvSpPr>
              <a:spLocks noChangeShapeType="1"/>
            </p:cNvSpPr>
            <p:nvPr/>
          </p:nvSpPr>
          <p:spPr bwMode="auto">
            <a:xfrm>
              <a:off x="3449" y="2150"/>
              <a:ext cx="14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77" name="Line 80"/>
            <p:cNvSpPr>
              <a:spLocks noChangeShapeType="1"/>
            </p:cNvSpPr>
            <p:nvPr/>
          </p:nvSpPr>
          <p:spPr bwMode="auto">
            <a:xfrm rot="-5400000">
              <a:off x="3773" y="2759"/>
              <a:ext cx="159"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78" name="Line 81"/>
            <p:cNvSpPr>
              <a:spLocks noChangeShapeType="1"/>
            </p:cNvSpPr>
            <p:nvPr/>
          </p:nvSpPr>
          <p:spPr bwMode="auto">
            <a:xfrm rot="-5400000">
              <a:off x="3770" y="1521"/>
              <a:ext cx="1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79" name="Oval 82"/>
            <p:cNvSpPr>
              <a:spLocks noChangeAspect="1" noChangeArrowheads="1"/>
            </p:cNvSpPr>
            <p:nvPr/>
          </p:nvSpPr>
          <p:spPr bwMode="auto">
            <a:xfrm>
              <a:off x="3824" y="1409"/>
              <a:ext cx="53" cy="50"/>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080" name="Oval 83"/>
            <p:cNvSpPr>
              <a:spLocks noChangeAspect="1" noChangeArrowheads="1"/>
            </p:cNvSpPr>
            <p:nvPr/>
          </p:nvSpPr>
          <p:spPr bwMode="auto">
            <a:xfrm>
              <a:off x="3442" y="2126"/>
              <a:ext cx="53" cy="51"/>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081" name="Oval 84"/>
            <p:cNvSpPr>
              <a:spLocks noChangeAspect="1" noChangeArrowheads="1"/>
            </p:cNvSpPr>
            <p:nvPr/>
          </p:nvSpPr>
          <p:spPr bwMode="auto">
            <a:xfrm>
              <a:off x="3824" y="2817"/>
              <a:ext cx="53" cy="50"/>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aphicFrame>
          <p:nvGraphicFramePr>
            <p:cNvPr id="1026" name="Object 85"/>
            <p:cNvGraphicFramePr>
              <a:graphicFrameLocks noChangeAspect="1"/>
            </p:cNvGraphicFramePr>
            <p:nvPr/>
          </p:nvGraphicFramePr>
          <p:xfrm>
            <a:off x="3302" y="1940"/>
            <a:ext cx="125" cy="210"/>
          </p:xfrm>
          <a:graphic>
            <a:graphicData uri="http://schemas.openxmlformats.org/presentationml/2006/ole">
              <p:oleObj spid="_x0000_s384014" name="Equation" r:id="rId16" imgW="126725" imgH="177415" progId="Equation.DSMT4">
                <p:embed/>
              </p:oleObj>
            </a:graphicData>
          </a:graphic>
        </p:graphicFrame>
        <p:graphicFrame>
          <p:nvGraphicFramePr>
            <p:cNvPr id="1027" name="Object 86"/>
            <p:cNvGraphicFramePr>
              <a:graphicFrameLocks noChangeAspect="1"/>
            </p:cNvGraphicFramePr>
            <p:nvPr/>
          </p:nvGraphicFramePr>
          <p:xfrm>
            <a:off x="3895" y="2776"/>
            <a:ext cx="113" cy="164"/>
          </p:xfrm>
          <a:graphic>
            <a:graphicData uri="http://schemas.openxmlformats.org/presentationml/2006/ole">
              <p:oleObj spid="_x0000_s384015" name="Equation" r:id="rId17" imgW="114201" imgH="139579" progId="Equation.DSMT4">
                <p:embed/>
              </p:oleObj>
            </a:graphicData>
          </a:graphic>
        </p:graphicFrame>
        <p:graphicFrame>
          <p:nvGraphicFramePr>
            <p:cNvPr id="1028" name="Object 87"/>
            <p:cNvGraphicFramePr>
              <a:graphicFrameLocks noChangeAspect="1"/>
            </p:cNvGraphicFramePr>
            <p:nvPr/>
          </p:nvGraphicFramePr>
          <p:xfrm>
            <a:off x="3887" y="1379"/>
            <a:ext cx="112" cy="150"/>
          </p:xfrm>
          <a:graphic>
            <a:graphicData uri="http://schemas.openxmlformats.org/presentationml/2006/ole">
              <p:oleObj spid="_x0000_s384016" name="Equation" r:id="rId18" imgW="114201" imgH="139579" progId="Equation.DSMT4">
                <p:embed/>
              </p:oleObj>
            </a:graphicData>
          </a:graphic>
        </p:graphicFrame>
        <p:sp>
          <p:nvSpPr>
            <p:cNvPr id="1082" name="Text Box 88"/>
            <p:cNvSpPr txBox="1">
              <a:spLocks noChangeArrowheads="1"/>
            </p:cNvSpPr>
            <p:nvPr/>
          </p:nvSpPr>
          <p:spPr bwMode="auto">
            <a:xfrm>
              <a:off x="4243" y="1358"/>
              <a:ext cx="570" cy="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a:solidFill>
                    <a:srgbClr val="CC0000"/>
                  </a:solidFill>
                </a:rPr>
                <a:t>集电区</a:t>
              </a:r>
            </a:p>
          </p:txBody>
        </p:sp>
        <p:sp>
          <p:nvSpPr>
            <p:cNvPr id="1083" name="Line 89"/>
            <p:cNvSpPr>
              <a:spLocks noChangeShapeType="1"/>
            </p:cNvSpPr>
            <p:nvPr/>
          </p:nvSpPr>
          <p:spPr bwMode="auto">
            <a:xfrm flipV="1">
              <a:off x="4051" y="1539"/>
              <a:ext cx="210" cy="9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4" name="Text Box 90"/>
            <p:cNvSpPr txBox="1">
              <a:spLocks noChangeArrowheads="1"/>
            </p:cNvSpPr>
            <p:nvPr/>
          </p:nvSpPr>
          <p:spPr bwMode="auto">
            <a:xfrm>
              <a:off x="4198" y="2608"/>
              <a:ext cx="569"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a:solidFill>
                    <a:srgbClr val="CC0000"/>
                  </a:solidFill>
                </a:rPr>
                <a:t>发射区</a:t>
              </a:r>
            </a:p>
          </p:txBody>
        </p:sp>
        <p:sp>
          <p:nvSpPr>
            <p:cNvPr id="1085" name="Line 91"/>
            <p:cNvSpPr>
              <a:spLocks noChangeShapeType="1"/>
            </p:cNvSpPr>
            <p:nvPr/>
          </p:nvSpPr>
          <p:spPr bwMode="auto">
            <a:xfrm>
              <a:off x="3973" y="2557"/>
              <a:ext cx="228" cy="12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6" name="Text Box 92"/>
            <p:cNvSpPr txBox="1">
              <a:spLocks noChangeArrowheads="1"/>
            </p:cNvSpPr>
            <p:nvPr/>
          </p:nvSpPr>
          <p:spPr bwMode="auto">
            <a:xfrm>
              <a:off x="4152" y="1996"/>
              <a:ext cx="524"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r>
                <a:rPr lang="zh-CN" altLang="en-US" sz="1600">
                  <a:solidFill>
                    <a:srgbClr val="000099"/>
                  </a:solidFill>
                </a:rPr>
                <a:t>基区</a:t>
              </a:r>
            </a:p>
          </p:txBody>
        </p:sp>
        <p:sp>
          <p:nvSpPr>
            <p:cNvPr id="1087" name="Line 93"/>
            <p:cNvSpPr>
              <a:spLocks noChangeShapeType="1"/>
            </p:cNvSpPr>
            <p:nvPr/>
          </p:nvSpPr>
          <p:spPr bwMode="auto">
            <a:xfrm>
              <a:off x="3981" y="2157"/>
              <a:ext cx="21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1029" name="Object 94"/>
            <p:cNvGraphicFramePr>
              <a:graphicFrameLocks noChangeAspect="1"/>
            </p:cNvGraphicFramePr>
            <p:nvPr/>
          </p:nvGraphicFramePr>
          <p:xfrm>
            <a:off x="3782" y="1630"/>
            <a:ext cx="151" cy="179"/>
          </p:xfrm>
          <a:graphic>
            <a:graphicData uri="http://schemas.openxmlformats.org/presentationml/2006/ole">
              <p:oleObj spid="_x0000_s384017" name="Equation" r:id="rId19" imgW="152268" imgH="152268" progId="Equation.DSMT4">
                <p:embed/>
              </p:oleObj>
            </a:graphicData>
          </a:graphic>
        </p:graphicFrame>
        <p:graphicFrame>
          <p:nvGraphicFramePr>
            <p:cNvPr id="1030" name="Object 95"/>
            <p:cNvGraphicFramePr>
              <a:graphicFrameLocks noChangeAspect="1"/>
            </p:cNvGraphicFramePr>
            <p:nvPr/>
          </p:nvGraphicFramePr>
          <p:xfrm>
            <a:off x="3763" y="2084"/>
            <a:ext cx="175" cy="192"/>
          </p:xfrm>
          <a:graphic>
            <a:graphicData uri="http://schemas.openxmlformats.org/presentationml/2006/ole">
              <p:oleObj spid="_x0000_s384018" name="Equation" r:id="rId20" imgW="177492" imgH="164814" progId="Equation.DSMT4">
                <p:embed/>
              </p:oleObj>
            </a:graphicData>
          </a:graphic>
        </p:graphicFrame>
        <p:sp>
          <p:nvSpPr>
            <p:cNvPr id="1088" name="Line 96"/>
            <p:cNvSpPr>
              <a:spLocks noChangeShapeType="1"/>
            </p:cNvSpPr>
            <p:nvPr/>
          </p:nvSpPr>
          <p:spPr bwMode="auto">
            <a:xfrm>
              <a:off x="3588" y="2214"/>
              <a:ext cx="524"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9" name="Line 97"/>
            <p:cNvSpPr>
              <a:spLocks noChangeShapeType="1"/>
            </p:cNvSpPr>
            <p:nvPr/>
          </p:nvSpPr>
          <p:spPr bwMode="auto">
            <a:xfrm>
              <a:off x="3588" y="2085"/>
              <a:ext cx="524"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1031" name="Object 98"/>
            <p:cNvGraphicFramePr>
              <a:graphicFrameLocks noChangeAspect="1"/>
            </p:cNvGraphicFramePr>
            <p:nvPr/>
          </p:nvGraphicFramePr>
          <p:xfrm>
            <a:off x="3752" y="2449"/>
            <a:ext cx="151" cy="179"/>
          </p:xfrm>
          <a:graphic>
            <a:graphicData uri="http://schemas.openxmlformats.org/presentationml/2006/ole">
              <p:oleObj spid="_x0000_s384019" name="Equation" r:id="rId21" imgW="152268" imgH="152268" progId="Equation.DSMT4">
                <p:embed/>
              </p:oleObj>
            </a:graphicData>
          </a:graphic>
        </p:graphicFrame>
      </p:grpSp>
      <p:sp>
        <p:nvSpPr>
          <p:cNvPr id="101" name="Rectangle 23"/>
          <p:cNvSpPr>
            <a:spLocks noChangeArrowheads="1"/>
          </p:cNvSpPr>
          <p:nvPr/>
        </p:nvSpPr>
        <p:spPr bwMode="auto">
          <a:xfrm>
            <a:off x="166688" y="1563688"/>
            <a:ext cx="8818562" cy="463550"/>
          </a:xfrm>
          <a:prstGeom prst="rect">
            <a:avLst/>
          </a:prstGeom>
          <a:noFill/>
          <a:ln w="19050">
            <a:noFill/>
            <a:miter lim="800000"/>
            <a:headEnd/>
            <a:tailEnd/>
          </a:ln>
        </p:spPr>
        <p:txBody>
          <a:bodyPr lIns="90000" tIns="46800" rIns="90000" bIns="46800" anchor="ctr">
            <a:spAutoFit/>
          </a:bodyPr>
          <a:lstStyle/>
          <a:p>
            <a:pPr>
              <a:defRPr/>
            </a:pPr>
            <a:r>
              <a:rPr lang="zh-CN" altLang="en-US" sz="2400" dirty="0">
                <a:latin typeface="+mn-ea"/>
                <a:ea typeface="+mn-ea"/>
              </a:rPr>
              <a:t>按照</a:t>
            </a:r>
            <a:r>
              <a:rPr lang="en-US" altLang="zh-CN" sz="2400" dirty="0">
                <a:latin typeface="+mn-ea"/>
                <a:ea typeface="+mn-ea"/>
              </a:rPr>
              <a:t>PN</a:t>
            </a:r>
            <a:r>
              <a:rPr lang="zh-CN" altLang="en-US" sz="2400" dirty="0">
                <a:latin typeface="+mn-ea"/>
                <a:ea typeface="+mn-ea"/>
              </a:rPr>
              <a:t>结的组合方式不同，分为</a:t>
            </a:r>
            <a:r>
              <a:rPr lang="en-US" altLang="zh-CN" sz="2400" dirty="0">
                <a:latin typeface="+mn-ea"/>
                <a:ea typeface="+mn-ea"/>
              </a:rPr>
              <a:t>NPN</a:t>
            </a:r>
            <a:r>
              <a:rPr lang="zh-CN" altLang="en-US" sz="2400" dirty="0">
                <a:latin typeface="+mn-ea"/>
                <a:ea typeface="+mn-ea"/>
              </a:rPr>
              <a:t>型（硅管）和</a:t>
            </a:r>
            <a:r>
              <a:rPr lang="en-US" altLang="zh-CN" sz="2400" dirty="0">
                <a:latin typeface="+mn-ea"/>
                <a:ea typeface="+mn-ea"/>
              </a:rPr>
              <a:t>PNP</a:t>
            </a:r>
            <a:r>
              <a:rPr lang="zh-CN" altLang="en-US" sz="2400" dirty="0">
                <a:latin typeface="+mn-ea"/>
                <a:ea typeface="+mn-ea"/>
              </a:rPr>
              <a:t>型（锗管）。</a:t>
            </a:r>
          </a:p>
        </p:txBody>
      </p:sp>
      <p:sp>
        <p:nvSpPr>
          <p:cNvPr id="102" name="Rectangle 23"/>
          <p:cNvSpPr>
            <a:spLocks noChangeArrowheads="1"/>
          </p:cNvSpPr>
          <p:nvPr/>
        </p:nvSpPr>
        <p:spPr bwMode="auto">
          <a:xfrm>
            <a:off x="404813" y="928688"/>
            <a:ext cx="6057900"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90000" tIns="46800" rIns="90000" bIns="46800"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2400"/>
              <a:t>结构：平面型（硅管）和合金型（锗管）</a:t>
            </a:r>
          </a:p>
        </p:txBody>
      </p:sp>
      <p:sp>
        <p:nvSpPr>
          <p:cNvPr id="139" name="Text Box 57"/>
          <p:cNvSpPr txBox="1">
            <a:spLocks noChangeArrowheads="1"/>
          </p:cNvSpPr>
          <p:nvPr/>
        </p:nvSpPr>
        <p:spPr bwMode="auto">
          <a:xfrm>
            <a:off x="1000125" y="2476500"/>
            <a:ext cx="11303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90000" tIns="46800" rIns="90000" bIns="4680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a:solidFill>
                  <a:srgbClr val="FF3300"/>
                </a:solidFill>
              </a:rPr>
              <a:t>集电极</a:t>
            </a:r>
            <a:endParaRPr lang="en-US" altLang="zh-CN">
              <a:solidFill>
                <a:srgbClr val="FF3300"/>
              </a:solidFill>
            </a:endParaRPr>
          </a:p>
        </p:txBody>
      </p:sp>
      <p:sp>
        <p:nvSpPr>
          <p:cNvPr id="140" name="Text Box 61"/>
          <p:cNvSpPr txBox="1">
            <a:spLocks noChangeArrowheads="1"/>
          </p:cNvSpPr>
          <p:nvPr/>
        </p:nvSpPr>
        <p:spPr bwMode="auto">
          <a:xfrm>
            <a:off x="246063" y="3746500"/>
            <a:ext cx="8477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90000" tIns="46800" rIns="90000" bIns="4680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a:solidFill>
                  <a:srgbClr val="FF3300"/>
                </a:solidFill>
              </a:rPr>
              <a:t>基极</a:t>
            </a:r>
            <a:endParaRPr lang="en-US" altLang="zh-CN">
              <a:solidFill>
                <a:srgbClr val="FF3300"/>
              </a:solidFill>
            </a:endParaRPr>
          </a:p>
        </p:txBody>
      </p:sp>
      <p:sp>
        <p:nvSpPr>
          <p:cNvPr id="141" name="Text Box 66"/>
          <p:cNvSpPr txBox="1">
            <a:spLocks noChangeArrowheads="1"/>
          </p:cNvSpPr>
          <p:nvPr/>
        </p:nvSpPr>
        <p:spPr bwMode="auto">
          <a:xfrm>
            <a:off x="920750" y="5135563"/>
            <a:ext cx="11699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90000" tIns="46800" rIns="90000" bIns="46800">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a:solidFill>
                  <a:srgbClr val="FF3300"/>
                </a:solidFill>
              </a:rPr>
              <a:t>发射极</a:t>
            </a:r>
            <a:endParaRPr lang="en-US" altLang="zh-CN">
              <a:solidFill>
                <a:srgbClr val="FF3300"/>
              </a:solidFill>
            </a:endParaRPr>
          </a:p>
        </p:txBody>
      </p:sp>
      <p:sp>
        <p:nvSpPr>
          <p:cNvPr id="143" name="标题 2"/>
          <p:cNvSpPr txBox="1">
            <a:spLocks/>
          </p:cNvSpPr>
          <p:nvPr/>
        </p:nvSpPr>
        <p:spPr bwMode="auto">
          <a:xfrm>
            <a:off x="0" y="174625"/>
            <a:ext cx="4197350" cy="646113"/>
          </a:xfrm>
          <a:prstGeom prst="rect">
            <a:avLst/>
          </a:prstGeom>
          <a:noFill/>
          <a:ln w="9525">
            <a:noFill/>
            <a:miter lim="800000"/>
            <a:headEnd/>
            <a:tailEnd/>
          </a:ln>
        </p:spPr>
        <p:txBody>
          <a:bodyPr anchor="ctr"/>
          <a:lstStyle/>
          <a:p>
            <a:pPr algn="ctr" eaLnBrk="0" hangingPunct="0">
              <a:defRPr/>
            </a:pPr>
            <a:r>
              <a:rPr lang="zh-CN" altLang="en-US" sz="2800" kern="0" dirty="0">
                <a:solidFill>
                  <a:schemeClr val="tx2"/>
                </a:solidFill>
                <a:latin typeface="Times New Roman" pitchFamily="18" charset="0"/>
                <a:ea typeface="+mn-ea"/>
                <a:cs typeface="Times New Roman" pitchFamily="18" charset="0"/>
              </a:rPr>
              <a:t>一、</a:t>
            </a:r>
            <a:r>
              <a:rPr lang="en-US" altLang="zh-CN" sz="2800" kern="0" dirty="0">
                <a:solidFill>
                  <a:schemeClr val="tx2"/>
                </a:solidFill>
                <a:latin typeface="Times New Roman" pitchFamily="18" charset="0"/>
                <a:ea typeface="+mn-ea"/>
                <a:cs typeface="Times New Roman" pitchFamily="18" charset="0"/>
              </a:rPr>
              <a:t>BJT</a:t>
            </a:r>
            <a:r>
              <a:rPr lang="zh-CN" altLang="en-US" sz="2800" kern="0" dirty="0">
                <a:solidFill>
                  <a:schemeClr val="tx2"/>
                </a:solidFill>
                <a:latin typeface="Times New Roman" pitchFamily="18" charset="0"/>
                <a:ea typeface="+mn-ea"/>
                <a:cs typeface="Times New Roman" pitchFamily="18" charset="0"/>
              </a:rPr>
              <a:t>的结构简介</a:t>
            </a:r>
          </a:p>
        </p:txBody>
      </p:sp>
      <p:sp>
        <p:nvSpPr>
          <p:cNvPr id="1065" name="日期占位符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D718F5E8-AB37-4E01-AEB4-6A70C042BC3E}" type="datetime1">
              <a:rPr lang="zh-CN" altLang="en-US" b="0" smtClean="0">
                <a:solidFill>
                  <a:srgbClr val="009900"/>
                </a:solidFill>
                <a:ea typeface="楷体_GB2312" pitchFamily="49" charset="-122"/>
              </a:rPr>
              <a:pPr eaLnBrk="1" hangingPunct="1"/>
              <a:t>2019-9-25</a:t>
            </a:fld>
            <a:endParaRPr lang="en-US" altLang="zh-CN" b="0" smtClean="0">
              <a:solidFill>
                <a:srgbClr val="009900"/>
              </a:solidFill>
              <a:ea typeface="楷体_GB2312" pitchFamily="49" charset="-122"/>
            </a:endParaRPr>
          </a:p>
        </p:txBody>
      </p:sp>
      <p:sp>
        <p:nvSpPr>
          <p:cNvPr id="1066"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A911FEA6-D3F1-454E-9A5A-55ABADF18F21}" type="slidenum">
              <a:rPr lang="en-US" altLang="zh-CN" b="0" smtClean="0">
                <a:solidFill>
                  <a:srgbClr val="009900"/>
                </a:solidFill>
                <a:ea typeface="楷体_GB2312" pitchFamily="49" charset="-122"/>
              </a:rPr>
              <a:pPr eaLnBrk="1" hangingPunct="1"/>
              <a:t>98</a:t>
            </a:fld>
            <a:endParaRPr lang="en-US" altLang="zh-CN" b="0" smtClean="0">
              <a:solidFill>
                <a:srgbClr val="009900"/>
              </a:solidFill>
              <a:ea typeface="楷体_GB2312" pitchFamily="49" charset="-122"/>
            </a:endParaRPr>
          </a:p>
        </p:txBody>
      </p:sp>
      <p:sp>
        <p:nvSpPr>
          <p:cNvPr id="1067" name="页脚占位符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b="0" smtClean="0">
                <a:solidFill>
                  <a:srgbClr val="009900"/>
                </a:solidFill>
                <a:ea typeface="楷体_GB2312" pitchFamily="49" charset="-122"/>
              </a:rPr>
              <a:t>电工电子教研室</a:t>
            </a:r>
          </a:p>
        </p:txBody>
      </p:sp>
    </p:spTree>
    <p:extLst>
      <p:ext uri="{BB962C8B-B14F-4D97-AF65-F5344CB8AC3E}">
        <p14:creationId xmlns:p14="http://schemas.microsoft.com/office/powerpoint/2010/main" xmlns="" val="28943643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ox(in)">
                                      <p:cBhvr>
                                        <p:cTn id="7" dur="500"/>
                                        <p:tgtEl>
                                          <p:spTgt spid="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box(in)">
                                      <p:cBhvr>
                                        <p:cTn id="12" dur="500"/>
                                        <p:tgtEl>
                                          <p:spTgt spid="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44085"/>
                                        </p:tgtEl>
                                        <p:attrNameLst>
                                          <p:attrName>style.visibility</p:attrName>
                                        </p:attrNameLst>
                                      </p:cBhvr>
                                      <p:to>
                                        <p:strVal val="visible"/>
                                      </p:to>
                                    </p:set>
                                    <p:anim calcmode="lin" valueType="num">
                                      <p:cBhvr additive="base">
                                        <p:cTn id="22" dur="500" fill="hold"/>
                                        <p:tgtEl>
                                          <p:spTgt spid="344085"/>
                                        </p:tgtEl>
                                        <p:attrNameLst>
                                          <p:attrName>ppt_x</p:attrName>
                                        </p:attrNameLst>
                                      </p:cBhvr>
                                      <p:tavLst>
                                        <p:tav tm="0">
                                          <p:val>
                                            <p:strVal val="0-#ppt_w/2"/>
                                          </p:val>
                                        </p:tav>
                                        <p:tav tm="100000">
                                          <p:val>
                                            <p:strVal val="#ppt_x"/>
                                          </p:val>
                                        </p:tav>
                                      </p:tavLst>
                                    </p:anim>
                                    <p:anim calcmode="lin" valueType="num">
                                      <p:cBhvr additive="base">
                                        <p:cTn id="23" dur="500" fill="hold"/>
                                        <p:tgtEl>
                                          <p:spTgt spid="344085"/>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44083"/>
                                        </p:tgtEl>
                                        <p:attrNameLst>
                                          <p:attrName>style.visibility</p:attrName>
                                        </p:attrNameLst>
                                      </p:cBhvr>
                                      <p:to>
                                        <p:strVal val="visible"/>
                                      </p:to>
                                    </p:set>
                                    <p:anim calcmode="lin" valueType="num">
                                      <p:cBhvr additive="base">
                                        <p:cTn id="32" dur="500" fill="hold"/>
                                        <p:tgtEl>
                                          <p:spTgt spid="344083"/>
                                        </p:tgtEl>
                                        <p:attrNameLst>
                                          <p:attrName>ppt_x</p:attrName>
                                        </p:attrNameLst>
                                      </p:cBhvr>
                                      <p:tavLst>
                                        <p:tav tm="0">
                                          <p:val>
                                            <p:strVal val="#ppt_x"/>
                                          </p:val>
                                        </p:tav>
                                        <p:tav tm="100000">
                                          <p:val>
                                            <p:strVal val="#ppt_x"/>
                                          </p:val>
                                        </p:tav>
                                      </p:tavLst>
                                    </p:anim>
                                    <p:anim calcmode="lin" valueType="num">
                                      <p:cBhvr additive="base">
                                        <p:cTn id="33" dur="500" fill="hold"/>
                                        <p:tgtEl>
                                          <p:spTgt spid="344083"/>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44082"/>
                                        </p:tgtEl>
                                        <p:attrNameLst>
                                          <p:attrName>style.visibility</p:attrName>
                                        </p:attrNameLst>
                                      </p:cBhvr>
                                      <p:to>
                                        <p:strVal val="visible"/>
                                      </p:to>
                                    </p:set>
                                    <p:animEffect transition="in" filter="box(in)">
                                      <p:cBhvr>
                                        <p:cTn id="42" dur="500"/>
                                        <p:tgtEl>
                                          <p:spTgt spid="3440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344081"/>
                                        </p:tgtEl>
                                        <p:attrNameLst>
                                          <p:attrName>style.visibility</p:attrName>
                                        </p:attrNameLst>
                                      </p:cBhvr>
                                      <p:to>
                                        <p:strVal val="visible"/>
                                      </p:to>
                                    </p:set>
                                    <p:anim calcmode="lin" valueType="num">
                                      <p:cBhvr additive="base">
                                        <p:cTn id="47" dur="500" fill="hold"/>
                                        <p:tgtEl>
                                          <p:spTgt spid="344081"/>
                                        </p:tgtEl>
                                        <p:attrNameLst>
                                          <p:attrName>ppt_x</p:attrName>
                                        </p:attrNameLst>
                                      </p:cBhvr>
                                      <p:tavLst>
                                        <p:tav tm="0">
                                          <p:val>
                                            <p:strVal val="#ppt_x"/>
                                          </p:val>
                                        </p:tav>
                                        <p:tav tm="100000">
                                          <p:val>
                                            <p:strVal val="#ppt_x"/>
                                          </p:val>
                                        </p:tav>
                                      </p:tavLst>
                                    </p:anim>
                                    <p:anim calcmode="lin" valueType="num">
                                      <p:cBhvr additive="base">
                                        <p:cTn id="48" dur="500" fill="hold"/>
                                        <p:tgtEl>
                                          <p:spTgt spid="344081"/>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44069"/>
                                        </p:tgtEl>
                                        <p:attrNameLst>
                                          <p:attrName>style.visibility</p:attrName>
                                        </p:attrNameLst>
                                      </p:cBhvr>
                                      <p:to>
                                        <p:strVal val="visible"/>
                                      </p:to>
                                    </p:set>
                                    <p:animEffect transition="in" filter="box(in)">
                                      <p:cBhvr>
                                        <p:cTn id="57" dur="500"/>
                                        <p:tgtEl>
                                          <p:spTgt spid="3440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0" presetClass="entr" presetSubtype="0" fill="hold" grpId="0" nodeType="clickEffect">
                                  <p:stCondLst>
                                    <p:cond delay="0"/>
                                  </p:stCondLst>
                                  <p:childTnLst>
                                    <p:set>
                                      <p:cBhvr>
                                        <p:cTn id="61" dur="1" fill="hold">
                                          <p:stCondLst>
                                            <p:cond delay="0"/>
                                          </p:stCondLst>
                                        </p:cTn>
                                        <p:tgtEl>
                                          <p:spTgt spid="344068"/>
                                        </p:tgtEl>
                                        <p:attrNameLst>
                                          <p:attrName>style.visibility</p:attrName>
                                        </p:attrNameLst>
                                      </p:cBhvr>
                                      <p:to>
                                        <p:strVal val="visible"/>
                                      </p:to>
                                    </p:set>
                                    <p:animEffect transition="in" filter="wedge">
                                      <p:cBhvr>
                                        <p:cTn id="62" dur="2000"/>
                                        <p:tgtEl>
                                          <p:spTgt spid="3440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44071"/>
                                        </p:tgtEl>
                                        <p:attrNameLst>
                                          <p:attrName>style.visibility</p:attrName>
                                        </p:attrNameLst>
                                      </p:cBhvr>
                                      <p:to>
                                        <p:strVal val="visible"/>
                                      </p:to>
                                    </p:set>
                                    <p:animEffect transition="in" filter="box(in)">
                                      <p:cBhvr>
                                        <p:cTn id="67" dur="500"/>
                                        <p:tgtEl>
                                          <p:spTgt spid="34407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0" presetClass="entr" presetSubtype="0" fill="hold" grpId="0" nodeType="clickEffect">
                                  <p:stCondLst>
                                    <p:cond delay="0"/>
                                  </p:stCondLst>
                                  <p:childTnLst>
                                    <p:set>
                                      <p:cBhvr>
                                        <p:cTn id="71" dur="1" fill="hold">
                                          <p:stCondLst>
                                            <p:cond delay="0"/>
                                          </p:stCondLst>
                                        </p:cTn>
                                        <p:tgtEl>
                                          <p:spTgt spid="344070"/>
                                        </p:tgtEl>
                                        <p:attrNameLst>
                                          <p:attrName>style.visibility</p:attrName>
                                        </p:attrNameLst>
                                      </p:cBhvr>
                                      <p:to>
                                        <p:strVal val="visible"/>
                                      </p:to>
                                    </p:set>
                                    <p:animEffect transition="in" filter="wedge">
                                      <p:cBhvr>
                                        <p:cTn id="72" dur="2000"/>
                                        <p:tgtEl>
                                          <p:spTgt spid="34407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344088"/>
                                        </p:tgtEl>
                                        <p:attrNameLst>
                                          <p:attrName>style.visibility</p:attrName>
                                        </p:attrNameLst>
                                      </p:cBhvr>
                                      <p:to>
                                        <p:strVal val="visible"/>
                                      </p:to>
                                    </p:set>
                                    <p:animEffect transition="in" filter="box(in)">
                                      <p:cBhvr>
                                        <p:cTn id="77" dur="500"/>
                                        <p:tgtEl>
                                          <p:spTgt spid="34408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box(in)">
                                      <p:cBhvr>
                                        <p:cTn id="82" dur="500"/>
                                        <p:tgtEl>
                                          <p:spTgt spid="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344066"/>
                                        </p:tgtEl>
                                        <p:attrNameLst>
                                          <p:attrName>style.visibility</p:attrName>
                                        </p:attrNameLst>
                                      </p:cBhvr>
                                      <p:to>
                                        <p:strVal val="visible"/>
                                      </p:to>
                                    </p:set>
                                    <p:animEffect transition="in" filter="box(in)">
                                      <p:cBhvr>
                                        <p:cTn id="87" dur="500"/>
                                        <p:tgtEl>
                                          <p:spTgt spid="34406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box(in)">
                                      <p:cBhvr>
                                        <p:cTn id="92" dur="500"/>
                                        <p:tgtEl>
                                          <p:spTgt spid="1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344087"/>
                                        </p:tgtEl>
                                        <p:attrNameLst>
                                          <p:attrName>style.visibility</p:attrName>
                                        </p:attrNameLst>
                                      </p:cBhvr>
                                      <p:to>
                                        <p:strVal val="visible"/>
                                      </p:to>
                                    </p:set>
                                    <p:animEffect transition="in" filter="box(in)">
                                      <p:cBhvr>
                                        <p:cTn id="97" dur="500"/>
                                        <p:tgtEl>
                                          <p:spTgt spid="34408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animBg="1"/>
      <p:bldP spid="344068" grpId="0"/>
      <p:bldP spid="344069" grpId="0" animBg="1"/>
      <p:bldP spid="344070" grpId="0"/>
      <p:bldP spid="344071" grpId="0" animBg="1"/>
      <p:bldP spid="344081" grpId="0"/>
      <p:bldP spid="344082" grpId="0" animBg="1"/>
      <p:bldP spid="344083" grpId="0"/>
      <p:bldP spid="344085" grpId="0"/>
      <p:bldP spid="344087" grpId="0"/>
      <p:bldP spid="344088" grpId="0"/>
      <p:bldP spid="101" grpId="0"/>
      <p:bldP spid="102" grpId="0"/>
      <p:bldP spid="139" grpId="0"/>
      <p:bldP spid="140" grpId="0"/>
      <p:bldP spid="141"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70125" y="981075"/>
            <a:ext cx="3922713" cy="4852988"/>
            <a:chOff x="1430" y="618"/>
            <a:chExt cx="2471" cy="3057"/>
          </a:xfrm>
        </p:grpSpPr>
        <p:sp>
          <p:nvSpPr>
            <p:cNvPr id="121871" name="Rectangle 3"/>
            <p:cNvSpPr>
              <a:spLocks noChangeArrowheads="1"/>
            </p:cNvSpPr>
            <p:nvPr/>
          </p:nvSpPr>
          <p:spPr bwMode="auto">
            <a:xfrm>
              <a:off x="1430" y="1739"/>
              <a:ext cx="2471" cy="1147"/>
            </a:xfrm>
            <a:prstGeom prst="rect">
              <a:avLst/>
            </a:prstGeom>
            <a:solidFill>
              <a:srgbClr val="CCFFFF"/>
            </a:solidFill>
            <a:ln w="38100">
              <a:solidFill>
                <a:srgbClr val="000000"/>
              </a:solidFill>
              <a:miter lim="800000"/>
              <a:headEnd/>
              <a:tailEnd type="none" w="sm" len="lg"/>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21872" name="Rectangle 4"/>
            <p:cNvSpPr>
              <a:spLocks noChangeAspect="1" noChangeArrowheads="1"/>
            </p:cNvSpPr>
            <p:nvPr/>
          </p:nvSpPr>
          <p:spPr bwMode="auto">
            <a:xfrm>
              <a:off x="1975" y="1739"/>
              <a:ext cx="1134" cy="417"/>
            </a:xfrm>
            <a:prstGeom prst="rect">
              <a:avLst/>
            </a:prstGeom>
            <a:solidFill>
              <a:srgbClr val="FFFFCC"/>
            </a:solidFill>
            <a:ln w="28575">
              <a:solidFill>
                <a:srgbClr val="000000"/>
              </a:solidFill>
              <a:miter lim="800000"/>
              <a:headEnd/>
              <a:tailEnd type="none" w="sm" len="lg"/>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21873" name="Rectangle 5"/>
            <p:cNvSpPr>
              <a:spLocks noChangeArrowheads="1"/>
            </p:cNvSpPr>
            <p:nvPr/>
          </p:nvSpPr>
          <p:spPr bwMode="auto">
            <a:xfrm>
              <a:off x="1430" y="1500"/>
              <a:ext cx="2471" cy="239"/>
            </a:xfrm>
            <a:prstGeom prst="rect">
              <a:avLst/>
            </a:prstGeom>
            <a:solidFill>
              <a:srgbClr val="99FFCC"/>
            </a:solidFill>
            <a:ln w="38100">
              <a:solidFill>
                <a:schemeClr val="accent1"/>
              </a:solidFill>
              <a:miter lim="800000"/>
              <a:headEnd/>
              <a:tailEnd type="none" w="sm" len="lg"/>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121874" name="Rectangle 6"/>
            <p:cNvSpPr>
              <a:spLocks noChangeArrowheads="1"/>
            </p:cNvSpPr>
            <p:nvPr/>
          </p:nvSpPr>
          <p:spPr bwMode="auto">
            <a:xfrm>
              <a:off x="2315" y="1739"/>
              <a:ext cx="701" cy="338"/>
            </a:xfrm>
            <a:prstGeom prst="rect">
              <a:avLst/>
            </a:prstGeom>
            <a:solidFill>
              <a:srgbClr val="CCFFFF"/>
            </a:solidFill>
            <a:ln w="38100">
              <a:solidFill>
                <a:schemeClr val="hlink"/>
              </a:solidFill>
              <a:miter lim="800000"/>
              <a:headEnd/>
              <a:tailEnd type="none" w="sm" len="lg"/>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zh-CN" sz="2800" baseline="30000"/>
            </a:p>
          </p:txBody>
        </p:sp>
        <p:sp>
          <p:nvSpPr>
            <p:cNvPr id="121875" name="Text Box 7"/>
            <p:cNvSpPr txBox="1">
              <a:spLocks noChangeArrowheads="1"/>
            </p:cNvSpPr>
            <p:nvPr/>
          </p:nvSpPr>
          <p:spPr bwMode="auto">
            <a:xfrm>
              <a:off x="2335" y="2523"/>
              <a:ext cx="68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lg"/>
                </a14:hiddenLine>
              </a:ext>
            </a:extLst>
          </p:spPr>
          <p:txBody>
            <a:bodyPr wrap="none"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a:t>N </a:t>
              </a:r>
              <a:r>
                <a:rPr lang="zh-CN" altLang="en-US"/>
                <a:t>型硅</a:t>
              </a:r>
            </a:p>
          </p:txBody>
        </p:sp>
        <p:grpSp>
          <p:nvGrpSpPr>
            <p:cNvPr id="3" name="Group 8"/>
            <p:cNvGrpSpPr>
              <a:grpSpLocks/>
            </p:cNvGrpSpPr>
            <p:nvPr/>
          </p:nvGrpSpPr>
          <p:grpSpPr bwMode="auto">
            <a:xfrm>
              <a:off x="2024" y="639"/>
              <a:ext cx="205" cy="1100"/>
              <a:chOff x="935" y="864"/>
              <a:chExt cx="204" cy="1104"/>
            </a:xfrm>
          </p:grpSpPr>
          <p:sp>
            <p:nvSpPr>
              <p:cNvPr id="121891" name="Rectangle 9"/>
              <p:cNvSpPr>
                <a:spLocks noChangeArrowheads="1"/>
              </p:cNvSpPr>
              <p:nvPr/>
            </p:nvSpPr>
            <p:spPr bwMode="auto">
              <a:xfrm>
                <a:off x="960" y="1728"/>
                <a:ext cx="144" cy="240"/>
              </a:xfrm>
              <a:prstGeom prst="rect">
                <a:avLst/>
              </a:prstGeom>
              <a:solidFill>
                <a:srgbClr val="111111"/>
              </a:solidFill>
              <a:ln w="38100">
                <a:solidFill>
                  <a:srgbClr val="000000"/>
                </a:solidFill>
                <a:miter lim="800000"/>
                <a:headEnd/>
                <a:tailEnd type="none" w="sm" len="lg"/>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nvGrpSpPr>
              <p:cNvPr id="4" name="Group 10"/>
              <p:cNvGrpSpPr>
                <a:grpSpLocks/>
              </p:cNvGrpSpPr>
              <p:nvPr/>
            </p:nvGrpSpPr>
            <p:grpSpPr bwMode="auto">
              <a:xfrm>
                <a:off x="984" y="1188"/>
                <a:ext cx="96" cy="540"/>
                <a:chOff x="984" y="1188"/>
                <a:chExt cx="96" cy="540"/>
              </a:xfrm>
            </p:grpSpPr>
            <p:sp>
              <p:nvSpPr>
                <p:cNvPr id="121894" name="Line 11"/>
                <p:cNvSpPr>
                  <a:spLocks noChangeShapeType="1"/>
                </p:cNvSpPr>
                <p:nvPr/>
              </p:nvSpPr>
              <p:spPr bwMode="auto">
                <a:xfrm flipV="1">
                  <a:off x="1032" y="1296"/>
                  <a:ext cx="0" cy="432"/>
                </a:xfrm>
                <a:prstGeom prst="line">
                  <a:avLst/>
                </a:prstGeom>
                <a:noFill/>
                <a:ln w="38100">
                  <a:solidFill>
                    <a:srgbClr val="000000"/>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1895" name="Oval 12"/>
                <p:cNvSpPr>
                  <a:spLocks noChangeArrowheads="1"/>
                </p:cNvSpPr>
                <p:nvPr/>
              </p:nvSpPr>
              <p:spPr bwMode="auto">
                <a:xfrm>
                  <a:off x="984" y="1188"/>
                  <a:ext cx="96" cy="96"/>
                </a:xfrm>
                <a:prstGeom prst="ellipse">
                  <a:avLst/>
                </a:prstGeom>
                <a:solidFill>
                  <a:srgbClr val="FFFFFF"/>
                </a:solidFill>
                <a:ln w="38100">
                  <a:solidFill>
                    <a:srgbClr val="000000"/>
                  </a:solidFill>
                  <a:round/>
                  <a:headEnd/>
                  <a:tailEnd type="none" w="sm" len="lg"/>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sp>
            <p:nvSpPr>
              <p:cNvPr id="121893" name="Text Box 13"/>
              <p:cNvSpPr txBox="1">
                <a:spLocks noChangeArrowheads="1"/>
              </p:cNvSpPr>
              <p:nvPr/>
            </p:nvSpPr>
            <p:spPr bwMode="auto">
              <a:xfrm>
                <a:off x="935" y="864"/>
                <a:ext cx="20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lg"/>
                  </a14:hiddenLine>
                </a:ext>
              </a:extLst>
            </p:spPr>
            <p:txBody>
              <a:bodyPr wrap="none"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a:t>b</a:t>
                </a:r>
              </a:p>
            </p:txBody>
          </p:sp>
        </p:grpSp>
        <p:grpSp>
          <p:nvGrpSpPr>
            <p:cNvPr id="5" name="Group 14"/>
            <p:cNvGrpSpPr>
              <a:grpSpLocks/>
            </p:cNvGrpSpPr>
            <p:nvPr/>
          </p:nvGrpSpPr>
          <p:grpSpPr bwMode="auto">
            <a:xfrm>
              <a:off x="2522" y="618"/>
              <a:ext cx="242" cy="1121"/>
              <a:chOff x="1519" y="843"/>
              <a:chExt cx="240" cy="1125"/>
            </a:xfrm>
          </p:grpSpPr>
          <p:sp>
            <p:nvSpPr>
              <p:cNvPr id="121886" name="Rectangle 15"/>
              <p:cNvSpPr>
                <a:spLocks noChangeArrowheads="1"/>
              </p:cNvSpPr>
              <p:nvPr/>
            </p:nvSpPr>
            <p:spPr bwMode="auto">
              <a:xfrm>
                <a:off x="1536" y="1728"/>
                <a:ext cx="192" cy="240"/>
              </a:xfrm>
              <a:prstGeom prst="rect">
                <a:avLst/>
              </a:prstGeom>
              <a:solidFill>
                <a:srgbClr val="111111"/>
              </a:solidFill>
              <a:ln w="38100">
                <a:solidFill>
                  <a:srgbClr val="000000"/>
                </a:solidFill>
                <a:miter lim="800000"/>
                <a:headEnd/>
                <a:tailEnd type="none" w="sm" len="lg"/>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nvGrpSpPr>
              <p:cNvPr id="6" name="Group 16"/>
              <p:cNvGrpSpPr>
                <a:grpSpLocks/>
              </p:cNvGrpSpPr>
              <p:nvPr/>
            </p:nvGrpSpPr>
            <p:grpSpPr bwMode="auto">
              <a:xfrm>
                <a:off x="1584" y="1176"/>
                <a:ext cx="96" cy="540"/>
                <a:chOff x="984" y="1188"/>
                <a:chExt cx="96" cy="540"/>
              </a:xfrm>
            </p:grpSpPr>
            <p:sp>
              <p:nvSpPr>
                <p:cNvPr id="121889" name="Line 17"/>
                <p:cNvSpPr>
                  <a:spLocks noChangeShapeType="1"/>
                </p:cNvSpPr>
                <p:nvPr/>
              </p:nvSpPr>
              <p:spPr bwMode="auto">
                <a:xfrm flipV="1">
                  <a:off x="1032" y="1296"/>
                  <a:ext cx="0" cy="432"/>
                </a:xfrm>
                <a:prstGeom prst="line">
                  <a:avLst/>
                </a:prstGeom>
                <a:noFill/>
                <a:ln w="38100">
                  <a:solidFill>
                    <a:srgbClr val="000000"/>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1890" name="Oval 18"/>
                <p:cNvSpPr>
                  <a:spLocks noChangeArrowheads="1"/>
                </p:cNvSpPr>
                <p:nvPr/>
              </p:nvSpPr>
              <p:spPr bwMode="auto">
                <a:xfrm>
                  <a:off x="984" y="1188"/>
                  <a:ext cx="96" cy="96"/>
                </a:xfrm>
                <a:prstGeom prst="ellipse">
                  <a:avLst/>
                </a:prstGeom>
                <a:solidFill>
                  <a:srgbClr val="FFFFFF"/>
                </a:solidFill>
                <a:ln w="38100">
                  <a:solidFill>
                    <a:srgbClr val="000000"/>
                  </a:solidFill>
                  <a:round/>
                  <a:headEnd/>
                  <a:tailEnd type="none" w="sm" len="lg"/>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sp>
            <p:nvSpPr>
              <p:cNvPr id="121888" name="Text Box 19"/>
              <p:cNvSpPr txBox="1">
                <a:spLocks noChangeArrowheads="1"/>
              </p:cNvSpPr>
              <p:nvPr/>
            </p:nvSpPr>
            <p:spPr bwMode="auto">
              <a:xfrm>
                <a:off x="1519" y="843"/>
                <a:ext cx="240" cy="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lg"/>
                  </a14:hiddenLine>
                </a:ext>
              </a:extLst>
            </p:spPr>
            <p:txBody>
              <a:bodyPr wrap="none"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2800"/>
                  <a:t>e</a:t>
                </a:r>
              </a:p>
            </p:txBody>
          </p:sp>
        </p:grpSp>
        <p:grpSp>
          <p:nvGrpSpPr>
            <p:cNvPr id="7" name="Group 20"/>
            <p:cNvGrpSpPr>
              <a:grpSpLocks/>
            </p:cNvGrpSpPr>
            <p:nvPr/>
          </p:nvGrpSpPr>
          <p:grpSpPr bwMode="auto">
            <a:xfrm>
              <a:off x="2541" y="2886"/>
              <a:ext cx="444" cy="789"/>
              <a:chOff x="1536" y="3120"/>
              <a:chExt cx="440" cy="792"/>
            </a:xfrm>
          </p:grpSpPr>
          <p:sp>
            <p:nvSpPr>
              <p:cNvPr id="121881" name="Rectangle 21"/>
              <p:cNvSpPr>
                <a:spLocks noChangeArrowheads="1"/>
              </p:cNvSpPr>
              <p:nvPr/>
            </p:nvSpPr>
            <p:spPr bwMode="auto">
              <a:xfrm>
                <a:off x="1536" y="3120"/>
                <a:ext cx="240" cy="96"/>
              </a:xfrm>
              <a:prstGeom prst="rect">
                <a:avLst/>
              </a:prstGeom>
              <a:solidFill>
                <a:srgbClr val="111111"/>
              </a:solidFill>
              <a:ln w="38100">
                <a:solidFill>
                  <a:srgbClr val="000000"/>
                </a:solidFill>
                <a:miter lim="800000"/>
                <a:headEnd/>
                <a:tailEnd type="none" w="sm" len="lg"/>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nvGrpSpPr>
              <p:cNvPr id="8" name="Group 22"/>
              <p:cNvGrpSpPr>
                <a:grpSpLocks/>
              </p:cNvGrpSpPr>
              <p:nvPr/>
            </p:nvGrpSpPr>
            <p:grpSpPr bwMode="auto">
              <a:xfrm flipV="1">
                <a:off x="1608" y="3216"/>
                <a:ext cx="96" cy="540"/>
                <a:chOff x="984" y="1188"/>
                <a:chExt cx="96" cy="540"/>
              </a:xfrm>
            </p:grpSpPr>
            <p:sp>
              <p:nvSpPr>
                <p:cNvPr id="121884" name="Line 23"/>
                <p:cNvSpPr>
                  <a:spLocks noChangeShapeType="1"/>
                </p:cNvSpPr>
                <p:nvPr/>
              </p:nvSpPr>
              <p:spPr bwMode="auto">
                <a:xfrm flipV="1">
                  <a:off x="1032" y="1296"/>
                  <a:ext cx="0" cy="432"/>
                </a:xfrm>
                <a:prstGeom prst="line">
                  <a:avLst/>
                </a:prstGeom>
                <a:noFill/>
                <a:ln w="38100">
                  <a:solidFill>
                    <a:srgbClr val="000000"/>
                  </a:solidFill>
                  <a:round/>
                  <a:headEnd/>
                  <a:tailEnd type="non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1885" name="Oval 24"/>
                <p:cNvSpPr>
                  <a:spLocks noChangeArrowheads="1"/>
                </p:cNvSpPr>
                <p:nvPr/>
              </p:nvSpPr>
              <p:spPr bwMode="auto">
                <a:xfrm>
                  <a:off x="984" y="1188"/>
                  <a:ext cx="96" cy="96"/>
                </a:xfrm>
                <a:prstGeom prst="ellipse">
                  <a:avLst/>
                </a:prstGeom>
                <a:solidFill>
                  <a:srgbClr val="FFFFFF"/>
                </a:solidFill>
                <a:ln w="38100">
                  <a:solidFill>
                    <a:srgbClr val="000000"/>
                  </a:solidFill>
                  <a:round/>
                  <a:headEnd/>
                  <a:tailEnd type="none" w="sm" len="lg"/>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sp>
            <p:nvSpPr>
              <p:cNvPr id="121883" name="Text Box 25"/>
              <p:cNvSpPr txBox="1">
                <a:spLocks noChangeArrowheads="1"/>
              </p:cNvSpPr>
              <p:nvPr/>
            </p:nvSpPr>
            <p:spPr bwMode="auto">
              <a:xfrm>
                <a:off x="1736" y="3581"/>
                <a:ext cx="240" cy="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lg"/>
                  </a14:hiddenLine>
                </a:ext>
              </a:extLst>
            </p:spPr>
            <p:txBody>
              <a:bodyPr wrap="none"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2800"/>
                  <a:t>c</a:t>
                </a:r>
              </a:p>
            </p:txBody>
          </p:sp>
        </p:grpSp>
        <p:sp>
          <p:nvSpPr>
            <p:cNvPr id="121879" name="Text Box 26"/>
            <p:cNvSpPr txBox="1">
              <a:spLocks noChangeArrowheads="1"/>
            </p:cNvSpPr>
            <p:nvPr/>
          </p:nvSpPr>
          <p:spPr bwMode="auto">
            <a:xfrm>
              <a:off x="2355" y="1776"/>
              <a:ext cx="68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lg"/>
                </a14:hiddenLine>
              </a:ext>
            </a:extLst>
          </p:spPr>
          <p:txBody>
            <a:bodyPr wrap="none"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a:t>N </a:t>
              </a:r>
              <a:r>
                <a:rPr lang="zh-CN" altLang="en-US"/>
                <a:t>型硅</a:t>
              </a:r>
            </a:p>
          </p:txBody>
        </p:sp>
        <p:sp>
          <p:nvSpPr>
            <p:cNvPr id="46100" name="Text Box 27"/>
            <p:cNvSpPr txBox="1">
              <a:spLocks noChangeArrowheads="1"/>
            </p:cNvSpPr>
            <p:nvPr/>
          </p:nvSpPr>
          <p:spPr bwMode="auto">
            <a:xfrm>
              <a:off x="2365" y="2097"/>
              <a:ext cx="557" cy="233"/>
            </a:xfrm>
            <a:prstGeom prst="rect">
              <a:avLst/>
            </a:prstGeom>
            <a:noFill/>
            <a:ln w="38100">
              <a:noFill/>
              <a:miter lim="800000"/>
              <a:headEnd/>
              <a:tailEnd type="none" w="sm" len="lg"/>
            </a:ln>
          </p:spPr>
          <p:txBody>
            <a:bodyPr wrap="none" anchor="ctr">
              <a:spAutoFit/>
            </a:bodyPr>
            <a:lstStyle/>
            <a:p>
              <a:pPr algn="ctr">
                <a:defRPr/>
              </a:pPr>
              <a:r>
                <a:rPr lang="en-US" altLang="zh-CN" dirty="0">
                  <a:solidFill>
                    <a:srgbClr val="FF0066"/>
                  </a:solidFill>
                  <a:latin typeface="+mn-ea"/>
                  <a:ea typeface="+mn-ea"/>
                </a:rPr>
                <a:t>P </a:t>
              </a:r>
              <a:r>
                <a:rPr lang="zh-CN" altLang="en-US" dirty="0">
                  <a:solidFill>
                    <a:srgbClr val="FF0066"/>
                  </a:solidFill>
                  <a:latin typeface="+mn-ea"/>
                  <a:ea typeface="+mn-ea"/>
                </a:rPr>
                <a:t>型硅</a:t>
              </a:r>
            </a:p>
          </p:txBody>
        </p:sp>
      </p:grpSp>
      <p:sp>
        <p:nvSpPr>
          <p:cNvPr id="121859" name="Text Box 28"/>
          <p:cNvSpPr txBox="1">
            <a:spLocks noChangeArrowheads="1"/>
          </p:cNvSpPr>
          <p:nvPr/>
        </p:nvSpPr>
        <p:spPr bwMode="auto">
          <a:xfrm>
            <a:off x="3430588" y="5926138"/>
            <a:ext cx="32448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lg"/>
              </a14:hiddenLine>
            </a:ext>
          </a:extLst>
        </p:spPr>
        <p:txBody>
          <a:bodyPr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2400"/>
              <a:t> </a:t>
            </a:r>
            <a:r>
              <a:rPr lang="zh-CN" altLang="en-US" sz="2400">
                <a:solidFill>
                  <a:srgbClr val="006600"/>
                </a:solidFill>
              </a:rPr>
              <a:t>管芯结构剖面图</a:t>
            </a:r>
          </a:p>
        </p:txBody>
      </p:sp>
      <p:sp>
        <p:nvSpPr>
          <p:cNvPr id="345117" name="Rectangle 29"/>
          <p:cNvSpPr>
            <a:spLocks noChangeArrowheads="1"/>
          </p:cNvSpPr>
          <p:nvPr/>
        </p:nvSpPr>
        <p:spPr bwMode="auto">
          <a:xfrm>
            <a:off x="250825" y="333375"/>
            <a:ext cx="4191000" cy="609600"/>
          </a:xfrm>
          <a:prstGeom prst="rect">
            <a:avLst/>
          </a:prstGeom>
          <a:noFill/>
          <a:ln>
            <a:noFill/>
          </a:ln>
          <a:extLst/>
        </p:spPr>
        <p:txBody>
          <a:bodyPr/>
          <a:lstStyle/>
          <a:p>
            <a:pPr marL="342900" indent="-342900">
              <a:spcBef>
                <a:spcPct val="20000"/>
              </a:spcBef>
              <a:defRPr/>
            </a:pPr>
            <a:r>
              <a:rPr lang="zh-CN" altLang="en-US" sz="2800" dirty="0">
                <a:solidFill>
                  <a:srgbClr val="000099"/>
                </a:solidFill>
                <a:effectLst>
                  <a:outerShdw blurRad="38100" dist="38100" dir="2700000" algn="tl">
                    <a:srgbClr val="C0C0C0"/>
                  </a:outerShdw>
                </a:effectLst>
                <a:latin typeface="楷体_GB2312" pitchFamily="49" charset="-122"/>
                <a:ea typeface="楷体_GB2312" pitchFamily="49" charset="-122"/>
              </a:rPr>
              <a:t>三极管的内部结构特点</a:t>
            </a:r>
          </a:p>
        </p:txBody>
      </p:sp>
      <p:sp>
        <p:nvSpPr>
          <p:cNvPr id="345118" name="AutoShape 30"/>
          <p:cNvSpPr>
            <a:spLocks noChangeArrowheads="1"/>
          </p:cNvSpPr>
          <p:nvPr/>
        </p:nvSpPr>
        <p:spPr bwMode="auto">
          <a:xfrm>
            <a:off x="6465888" y="3209925"/>
            <a:ext cx="2511425" cy="1152525"/>
          </a:xfrm>
          <a:prstGeom prst="wedgeRoundRectCallout">
            <a:avLst>
              <a:gd name="adj1" fmla="val -114810"/>
              <a:gd name="adj2" fmla="val -38019"/>
              <a:gd name="adj3" fmla="val 16667"/>
            </a:avLst>
          </a:prstGeom>
          <a:solidFill>
            <a:srgbClr val="FFFFCC"/>
          </a:solidFill>
          <a:ln w="12700">
            <a:solidFill>
              <a:srgbClr val="969696"/>
            </a:solidFill>
            <a:miter lim="800000"/>
            <a:headEnd type="none" w="sm" len="sm"/>
            <a:tailEnd type="none" w="sm" len="sm"/>
          </a:ln>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a:r>
              <a:rPr lang="zh-CN" altLang="en-US" sz="2000">
                <a:solidFill>
                  <a:srgbClr val="FF0000"/>
                </a:solidFill>
                <a:latin typeface="宋体" pitchFamily="2" charset="-122"/>
              </a:rPr>
              <a:t>基区包在发射区外</a:t>
            </a:r>
          </a:p>
          <a:p>
            <a:pPr algn="ctr"/>
            <a:r>
              <a:rPr lang="zh-CN" altLang="en-US" sz="2000">
                <a:solidFill>
                  <a:srgbClr val="FF0000"/>
                </a:solidFill>
                <a:latin typeface="宋体" pitchFamily="2" charset="-122"/>
              </a:rPr>
              <a:t>最薄，掺杂浓度很低</a:t>
            </a:r>
          </a:p>
        </p:txBody>
      </p:sp>
      <p:sp>
        <p:nvSpPr>
          <p:cNvPr id="345119" name="AutoShape 31"/>
          <p:cNvSpPr>
            <a:spLocks noChangeArrowheads="1"/>
          </p:cNvSpPr>
          <p:nvPr/>
        </p:nvSpPr>
        <p:spPr bwMode="auto">
          <a:xfrm>
            <a:off x="250825" y="1341438"/>
            <a:ext cx="1952625" cy="779462"/>
          </a:xfrm>
          <a:prstGeom prst="wedgeRoundRectCallout">
            <a:avLst>
              <a:gd name="adj1" fmla="val 125204"/>
              <a:gd name="adj2" fmla="val 155704"/>
              <a:gd name="adj3" fmla="val 16667"/>
            </a:avLst>
          </a:prstGeom>
          <a:solidFill>
            <a:srgbClr val="C0C0C0"/>
          </a:solidFill>
          <a:ln w="28575">
            <a:solidFill>
              <a:srgbClr val="00FF00"/>
            </a:solidFill>
            <a:miter lim="800000"/>
            <a:headEnd type="none" w="sm" len="sm"/>
            <a:tailEnd type="none" w="sm" len="sm"/>
          </a:ln>
          <a:effectLst/>
          <a:extLst/>
        </p:spPr>
        <p:txBody>
          <a:bodyPr wrap="none" anchor="ctr"/>
          <a:lstStyle/>
          <a:p>
            <a:pPr algn="ctr">
              <a:spcBef>
                <a:spcPct val="20000"/>
              </a:spcBef>
              <a:defRPr/>
            </a:pPr>
            <a:r>
              <a:rPr lang="zh-CN" altLang="en-US" sz="2000" dirty="0">
                <a:solidFill>
                  <a:schemeClr val="accent2"/>
                </a:solidFill>
                <a:effectLst>
                  <a:outerShdw blurRad="38100" dist="38100" dir="2700000" algn="tl">
                    <a:srgbClr val="000000"/>
                  </a:outerShdw>
                </a:effectLst>
                <a:latin typeface="宋体" pitchFamily="2" charset="-122"/>
              </a:rPr>
              <a:t>发射区掺</a:t>
            </a:r>
          </a:p>
          <a:p>
            <a:pPr algn="ctr">
              <a:spcBef>
                <a:spcPct val="20000"/>
              </a:spcBef>
              <a:defRPr/>
            </a:pPr>
            <a:r>
              <a:rPr lang="zh-CN" altLang="en-US" sz="2000" dirty="0">
                <a:solidFill>
                  <a:schemeClr val="accent2"/>
                </a:solidFill>
                <a:effectLst>
                  <a:outerShdw blurRad="38100" dist="38100" dir="2700000" algn="tl">
                    <a:srgbClr val="000000"/>
                  </a:outerShdw>
                </a:effectLst>
                <a:latin typeface="宋体" pitchFamily="2" charset="-122"/>
              </a:rPr>
              <a:t>杂浓度最高</a:t>
            </a:r>
          </a:p>
        </p:txBody>
      </p:sp>
      <p:sp>
        <p:nvSpPr>
          <p:cNvPr id="345120" name="AutoShape 32" descr="70%"/>
          <p:cNvSpPr>
            <a:spLocks noChangeArrowheads="1"/>
          </p:cNvSpPr>
          <p:nvPr/>
        </p:nvSpPr>
        <p:spPr bwMode="auto">
          <a:xfrm>
            <a:off x="203200" y="4941888"/>
            <a:ext cx="3503613" cy="804862"/>
          </a:xfrm>
          <a:prstGeom prst="wedgeRoundRectCallout">
            <a:avLst>
              <a:gd name="adj1" fmla="val 33685"/>
              <a:gd name="adj2" fmla="val -153157"/>
              <a:gd name="adj3" fmla="val 16667"/>
            </a:avLst>
          </a:prstGeom>
          <a:pattFill prst="pct70">
            <a:fgClr>
              <a:srgbClr val="FFFF00"/>
            </a:fgClr>
            <a:bgClr>
              <a:schemeClr val="bg1"/>
            </a:bgClr>
          </a:pattFill>
          <a:ln w="28575">
            <a:solidFill>
              <a:srgbClr val="FF0000"/>
            </a:solidFill>
            <a:miter lim="800000"/>
            <a:headEnd type="none" w="sm" len="sm"/>
            <a:tailEnd type="none" w="sm" len="sm"/>
          </a:ln>
          <a:effectLst/>
          <a:extLst/>
        </p:spPr>
        <p:txBody>
          <a:bodyPr wrap="none" anchor="ctr"/>
          <a:lstStyle/>
          <a:p>
            <a:pPr algn="ctr">
              <a:defRPr/>
            </a:pPr>
            <a:r>
              <a:rPr lang="zh-CN" altLang="en-US" sz="2000" dirty="0">
                <a:solidFill>
                  <a:schemeClr val="accent2"/>
                </a:solidFill>
                <a:effectLst>
                  <a:outerShdw blurRad="38100" dist="38100" dir="2700000" algn="tl">
                    <a:srgbClr val="C0C0C0"/>
                  </a:outerShdw>
                </a:effectLst>
                <a:latin typeface="宋体" pitchFamily="2" charset="-122"/>
              </a:rPr>
              <a:t>集电区包在基区外，掺杂</a:t>
            </a:r>
            <a:endParaRPr lang="en-US" altLang="zh-CN" sz="2000" dirty="0">
              <a:solidFill>
                <a:schemeClr val="accent2"/>
              </a:solidFill>
              <a:effectLst>
                <a:outerShdw blurRad="38100" dist="38100" dir="2700000" algn="tl">
                  <a:srgbClr val="C0C0C0"/>
                </a:outerShdw>
              </a:effectLst>
              <a:latin typeface="宋体" pitchFamily="2" charset="-122"/>
            </a:endParaRPr>
          </a:p>
          <a:p>
            <a:pPr algn="ctr">
              <a:defRPr/>
            </a:pPr>
            <a:r>
              <a:rPr lang="zh-CN" altLang="en-US" sz="2000" dirty="0">
                <a:solidFill>
                  <a:schemeClr val="accent2"/>
                </a:solidFill>
                <a:effectLst>
                  <a:outerShdw blurRad="38100" dist="38100" dir="2700000" algn="tl">
                    <a:srgbClr val="C0C0C0"/>
                  </a:outerShdw>
                </a:effectLst>
                <a:latin typeface="宋体" pitchFamily="2" charset="-122"/>
              </a:rPr>
              <a:t>浓度较低，但面积最大</a:t>
            </a:r>
          </a:p>
        </p:txBody>
      </p:sp>
      <p:grpSp>
        <p:nvGrpSpPr>
          <p:cNvPr id="9" name="Group 33"/>
          <p:cNvGrpSpPr>
            <a:grpSpLocks/>
          </p:cNvGrpSpPr>
          <p:nvPr/>
        </p:nvGrpSpPr>
        <p:grpSpPr bwMode="auto">
          <a:xfrm>
            <a:off x="5116513" y="1393825"/>
            <a:ext cx="2768600" cy="608013"/>
            <a:chOff x="2448" y="816"/>
            <a:chExt cx="1728" cy="384"/>
          </a:xfrm>
        </p:grpSpPr>
        <p:sp>
          <p:nvSpPr>
            <p:cNvPr id="121869" name="Text Box 34"/>
            <p:cNvSpPr txBox="1">
              <a:spLocks noChangeArrowheads="1"/>
            </p:cNvSpPr>
            <p:nvPr/>
          </p:nvSpPr>
          <p:spPr bwMode="auto">
            <a:xfrm>
              <a:off x="2569" y="847"/>
              <a:ext cx="1453"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lg"/>
                </a14:hiddenLine>
              </a:ext>
            </a:extLst>
          </p:spPr>
          <p:txBody>
            <a:bodyPr wrap="none"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a:solidFill>
                    <a:schemeClr val="accent2"/>
                  </a:solidFill>
                </a:rPr>
                <a:t>二氧化硅绝缘层</a:t>
              </a:r>
              <a:endParaRPr lang="zh-CN" altLang="en-US"/>
            </a:p>
          </p:txBody>
        </p:sp>
        <p:sp>
          <p:nvSpPr>
            <p:cNvPr id="121870" name="AutoShape 35"/>
            <p:cNvSpPr>
              <a:spLocks noChangeArrowheads="1"/>
            </p:cNvSpPr>
            <p:nvPr/>
          </p:nvSpPr>
          <p:spPr bwMode="auto">
            <a:xfrm>
              <a:off x="2448" y="816"/>
              <a:ext cx="1728" cy="384"/>
            </a:xfrm>
            <a:prstGeom prst="wedgeRoundRectCallout">
              <a:avLst>
                <a:gd name="adj1" fmla="val -56250"/>
                <a:gd name="adj2" fmla="val 132551"/>
                <a:gd name="adj3" fmla="val 16667"/>
              </a:avLst>
            </a:prstGeom>
            <a:noFill/>
            <a:ln w="38100">
              <a:solidFill>
                <a:schemeClr val="accent2"/>
              </a:solidFill>
              <a:miter lim="800000"/>
              <a:headEnd/>
              <a:tailEnd type="none" w="sm" len="lg"/>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zh-CN" sz="2000"/>
            </a:p>
          </p:txBody>
        </p:sp>
      </p:grpSp>
      <p:sp>
        <p:nvSpPr>
          <p:cNvPr id="36" name="Text Box 42"/>
          <p:cNvSpPr txBox="1">
            <a:spLocks noChangeArrowheads="1"/>
          </p:cNvSpPr>
          <p:nvPr/>
        </p:nvSpPr>
        <p:spPr bwMode="auto">
          <a:xfrm>
            <a:off x="4333875" y="452438"/>
            <a:ext cx="4170363" cy="519112"/>
          </a:xfrm>
          <a:prstGeom prst="rect">
            <a:avLst/>
          </a:prstGeom>
          <a:noFill/>
          <a:ln w="9525">
            <a:noFill/>
            <a:miter lim="800000"/>
            <a:headEnd/>
            <a:tailEnd/>
          </a:ln>
        </p:spPr>
        <p:txBody>
          <a:bodyPr>
            <a:spAutoFit/>
          </a:bodyPr>
          <a:lstStyle/>
          <a:p>
            <a:pPr>
              <a:spcBef>
                <a:spcPct val="50000"/>
              </a:spcBef>
              <a:defRPr/>
            </a:pPr>
            <a:r>
              <a:rPr lang="zh-CN" altLang="en-US" sz="2800" dirty="0">
                <a:solidFill>
                  <a:srgbClr val="CC3399"/>
                </a:solidFill>
                <a:latin typeface="+mn-ea"/>
                <a:ea typeface="+mn-ea"/>
              </a:rPr>
              <a:t>非对称结构的特点</a:t>
            </a:r>
          </a:p>
        </p:txBody>
      </p:sp>
      <p:sp>
        <p:nvSpPr>
          <p:cNvPr id="121866" name="日期占位符 3"/>
          <p:cNvSpPr>
            <a:spLocks noGrp="1"/>
          </p:cNvSpPr>
          <p:nvPr>
            <p:ph type="dt" sz="quarter" idx="10"/>
          </p:nvPr>
        </p:nvSpPr>
        <p:spPr>
          <a:xfrm>
            <a:off x="457200" y="636587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E60ADA0C-94DE-42A3-8311-5E61ED619DE0}" type="datetime1">
              <a:rPr lang="zh-CN" altLang="en-US" b="0" smtClean="0">
                <a:solidFill>
                  <a:srgbClr val="009900"/>
                </a:solidFill>
                <a:ea typeface="楷体_GB2312" pitchFamily="49" charset="-122"/>
              </a:rPr>
              <a:pPr eaLnBrk="1" hangingPunct="1"/>
              <a:t>2019-9-25</a:t>
            </a:fld>
            <a:endParaRPr lang="en-US" altLang="zh-CN" b="0" smtClean="0">
              <a:solidFill>
                <a:srgbClr val="009900"/>
              </a:solidFill>
              <a:ea typeface="楷体_GB2312" pitchFamily="49" charset="-122"/>
            </a:endParaRPr>
          </a:p>
        </p:txBody>
      </p:sp>
      <p:sp>
        <p:nvSpPr>
          <p:cNvPr id="121867" name="灯片编号占位符 4"/>
          <p:cNvSpPr>
            <a:spLocks noGrp="1"/>
          </p:cNvSpPr>
          <p:nvPr>
            <p:ph type="sldNum" sz="quarter" idx="12"/>
          </p:nvPr>
        </p:nvSpPr>
        <p:spPr>
          <a:xfrm>
            <a:off x="6553200" y="636587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85B5A7B8-96A7-4F47-A707-252875C9DF53}" type="slidenum">
              <a:rPr lang="en-US" altLang="zh-CN" b="0" smtClean="0">
                <a:solidFill>
                  <a:srgbClr val="009900"/>
                </a:solidFill>
                <a:ea typeface="楷体_GB2312" pitchFamily="49" charset="-122"/>
              </a:rPr>
              <a:pPr eaLnBrk="1" hangingPunct="1"/>
              <a:t>99</a:t>
            </a:fld>
            <a:endParaRPr lang="en-US" altLang="zh-CN" b="0" smtClean="0">
              <a:solidFill>
                <a:srgbClr val="009900"/>
              </a:solidFill>
              <a:ea typeface="楷体_GB2312" pitchFamily="49" charset="-122"/>
            </a:endParaRPr>
          </a:p>
        </p:txBody>
      </p:sp>
      <p:sp>
        <p:nvSpPr>
          <p:cNvPr id="121868" name="页脚占位符 5"/>
          <p:cNvSpPr>
            <a:spLocks noGrp="1"/>
          </p:cNvSpPr>
          <p:nvPr>
            <p:ph type="ftr" sz="quarter" idx="11"/>
          </p:nvPr>
        </p:nvSpPr>
        <p:spPr>
          <a:xfrm>
            <a:off x="3124200" y="6365875"/>
            <a:ext cx="2895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b="0" smtClean="0">
                <a:solidFill>
                  <a:srgbClr val="009900"/>
                </a:solidFill>
                <a:ea typeface="楷体_GB2312" pitchFamily="49" charset="-122"/>
              </a:rPr>
              <a:t>电工电子教研室</a:t>
            </a:r>
          </a:p>
        </p:txBody>
      </p:sp>
    </p:spTree>
    <p:extLst>
      <p:ext uri="{BB962C8B-B14F-4D97-AF65-F5344CB8AC3E}">
        <p14:creationId xmlns:p14="http://schemas.microsoft.com/office/powerpoint/2010/main" xmlns="" val="1321266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2000" fill="hold"/>
                                        <p:tgtEl>
                                          <p:spTgt spid="9"/>
                                        </p:tgtEl>
                                        <p:attrNameLst>
                                          <p:attrName>ppt_x</p:attrName>
                                        </p:attrNameLst>
                                      </p:cBhvr>
                                      <p:tavLst>
                                        <p:tav tm="0">
                                          <p:val>
                                            <p:strVal val="#ppt_x"/>
                                          </p:val>
                                        </p:tav>
                                        <p:tav tm="100000">
                                          <p:val>
                                            <p:strVal val="#ppt_x"/>
                                          </p:val>
                                        </p:tav>
                                      </p:tavLst>
                                    </p:anim>
                                    <p:anim calcmode="lin" valueType="num">
                                      <p:cBhvr additive="base">
                                        <p:cTn id="13" dur="20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345119"/>
                                        </p:tgtEl>
                                        <p:attrNameLst>
                                          <p:attrName>style.visibility</p:attrName>
                                        </p:attrNameLst>
                                      </p:cBhvr>
                                      <p:to>
                                        <p:strVal val="visible"/>
                                      </p:to>
                                    </p:set>
                                    <p:animEffect transition="in" filter="wipe(right)">
                                      <p:cBhvr>
                                        <p:cTn id="18" dur="2000"/>
                                        <p:tgtEl>
                                          <p:spTgt spid="3451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345118"/>
                                        </p:tgtEl>
                                        <p:attrNameLst>
                                          <p:attrName>style.visibility</p:attrName>
                                        </p:attrNameLst>
                                      </p:cBhvr>
                                      <p:to>
                                        <p:strVal val="visible"/>
                                      </p:to>
                                    </p:set>
                                    <p:animEffect transition="in" filter="wipe(right)">
                                      <p:cBhvr>
                                        <p:cTn id="23" dur="2000"/>
                                        <p:tgtEl>
                                          <p:spTgt spid="3451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45120"/>
                                        </p:tgtEl>
                                        <p:attrNameLst>
                                          <p:attrName>style.visibility</p:attrName>
                                        </p:attrNameLst>
                                      </p:cBhvr>
                                      <p:to>
                                        <p:strVal val="visible"/>
                                      </p:to>
                                    </p:set>
                                    <p:animEffect transition="in" filter="wipe(left)">
                                      <p:cBhvr>
                                        <p:cTn id="28" dur="2000"/>
                                        <p:tgtEl>
                                          <p:spTgt spid="3451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blinds(horizontal)">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18" grpId="0" animBg="1" autoUpdateAnimBg="0"/>
      <p:bldP spid="345119" grpId="0" animBg="1" autoUpdateAnimBg="0"/>
      <p:bldP spid="345120" grpId="0" animBg="1" autoUpdateAnimBg="0"/>
      <p:bldP spid="36" grpId="0" autoUpdateAnimBg="0"/>
    </p:bldLst>
  </p:timing>
</p:sld>
</file>

<file path=ppt/theme/theme1.xml><?xml version="1.0" encoding="utf-8"?>
<a:theme xmlns:a="http://schemas.openxmlformats.org/drawingml/2006/main" name="华南农业大学">
  <a:themeElements>
    <a:clrScheme name="华南农业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华南农业大学">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华南农业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华南农业大学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华南农业大学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华南农业大学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华南农业大学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华南农业大学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华南农业大学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华南农业大学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华南农业大学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华南农业大学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华南农业大学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华南农业大学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14324</TotalTime>
  <Words>7072</Words>
  <Application>Microsoft Office PowerPoint</Application>
  <PresentationFormat>全屏显示(4:3)</PresentationFormat>
  <Paragraphs>1197</Paragraphs>
  <Slides>102</Slides>
  <Notes>75</Notes>
  <HiddenSlides>0</HiddenSlides>
  <MMClips>0</MMClips>
  <ScaleCrop>false</ScaleCrop>
  <HeadingPairs>
    <vt:vector size="6" baseType="variant">
      <vt:variant>
        <vt:lpstr>主题</vt:lpstr>
      </vt:variant>
      <vt:variant>
        <vt:i4>1</vt:i4>
      </vt:variant>
      <vt:variant>
        <vt:lpstr>嵌入 OLE 服务器</vt:lpstr>
      </vt:variant>
      <vt:variant>
        <vt:i4>10</vt:i4>
      </vt:variant>
      <vt:variant>
        <vt:lpstr>幻灯片标题</vt:lpstr>
      </vt:variant>
      <vt:variant>
        <vt:i4>102</vt:i4>
      </vt:variant>
    </vt:vector>
  </HeadingPairs>
  <TitlesOfParts>
    <vt:vector size="113" baseType="lpstr">
      <vt:lpstr>华南农业大学</vt:lpstr>
      <vt:lpstr>Equation</vt:lpstr>
      <vt:lpstr>图片</vt:lpstr>
      <vt:lpstr>Picture</vt:lpstr>
      <vt:lpstr>公式</vt:lpstr>
      <vt:lpstr>Microsoft Equation 3.0</vt:lpstr>
      <vt:lpstr>Clip</vt:lpstr>
      <vt:lpstr>BMP 图象</vt:lpstr>
      <vt:lpstr>Visio</vt:lpstr>
      <vt:lpstr>MathType 6.0 Equation</vt:lpstr>
      <vt:lpstr>VISIO</vt:lpstr>
      <vt:lpstr>幻灯片 1</vt:lpstr>
      <vt:lpstr>幻灯片 2</vt:lpstr>
      <vt:lpstr>幻灯片 3</vt:lpstr>
      <vt:lpstr>2.4.4  积分电路和微分电路</vt:lpstr>
      <vt:lpstr>幻灯片 5</vt:lpstr>
      <vt:lpstr>幻灯片 6</vt:lpstr>
      <vt:lpstr>幻灯片 7</vt:lpstr>
      <vt:lpstr>幻灯片 8</vt:lpstr>
      <vt:lpstr>3、二极管及其基本电路</vt:lpstr>
      <vt:lpstr>内容</vt:lpstr>
      <vt:lpstr>重点内容</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3.2  PN结的形成及特性</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势垒电容CB  </vt:lpstr>
      <vt:lpstr>幻灯片 41</vt:lpstr>
      <vt:lpstr>3.3  半导体二极管</vt:lpstr>
      <vt:lpstr>幻灯片 43</vt:lpstr>
      <vt:lpstr>幻灯片 44</vt:lpstr>
      <vt:lpstr>幻灯片 45</vt:lpstr>
      <vt:lpstr>幻灯片 46</vt:lpstr>
      <vt:lpstr>幻灯片 47</vt:lpstr>
      <vt:lpstr>幻灯片 48</vt:lpstr>
      <vt:lpstr>幻灯片 49</vt:lpstr>
      <vt:lpstr>幻灯片 50</vt:lpstr>
      <vt:lpstr>3.4  二极管的基本电路及其分析方法</vt:lpstr>
      <vt:lpstr>3.4.1  简单二极管电路的图解分析方法</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3.5  特殊二极管</vt:lpstr>
      <vt:lpstr>幻灯片 80</vt:lpstr>
      <vt:lpstr>幻灯片 81</vt:lpstr>
      <vt:lpstr>幻灯片 82</vt:lpstr>
      <vt:lpstr>幻灯片 83</vt:lpstr>
      <vt:lpstr>幻灯片 84</vt:lpstr>
      <vt:lpstr>幻灯片 85</vt:lpstr>
      <vt:lpstr>幻灯片 86</vt:lpstr>
      <vt:lpstr>1.变容二极管</vt:lpstr>
      <vt:lpstr>2.肖特基二极管</vt:lpstr>
      <vt:lpstr>3.光电器件</vt:lpstr>
      <vt:lpstr>幻灯片 90</vt:lpstr>
      <vt:lpstr>幻灯片 91</vt:lpstr>
      <vt:lpstr>幻灯片 92</vt:lpstr>
      <vt:lpstr>幻灯片 93</vt:lpstr>
      <vt:lpstr>5 双极结型三极管（BJT）及其放大电路</vt:lpstr>
      <vt:lpstr>重点内容</vt:lpstr>
      <vt:lpstr>5.1  BJT</vt:lpstr>
      <vt:lpstr>一、 BJT的结构简介</vt:lpstr>
      <vt:lpstr>幻灯片 98</vt:lpstr>
      <vt:lpstr>幻灯片 99</vt:lpstr>
      <vt:lpstr>幻灯片 100</vt:lpstr>
      <vt:lpstr>幻灯片 101</vt:lpstr>
      <vt:lpstr>幻灯片 102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dc:title>
  <dc:subject>二极管及其基本电路</dc:subject>
  <dc:creator>wangp</dc:creator>
  <cp:lastModifiedBy>汪沛</cp:lastModifiedBy>
  <cp:revision>455</cp:revision>
  <cp:lastPrinted>1601-01-01T00:00:00Z</cp:lastPrinted>
  <dcterms:created xsi:type="dcterms:W3CDTF">1601-01-01T00:00:00Z</dcterms:created>
  <dcterms:modified xsi:type="dcterms:W3CDTF">2019-09-25T03:55:08Z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