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9"/>
  </p:notesMasterIdLst>
  <p:sldIdLst>
    <p:sldId id="256" r:id="rId3"/>
    <p:sldId id="316" r:id="rId4"/>
    <p:sldId id="623" r:id="rId5"/>
    <p:sldId id="622" r:id="rId6"/>
    <p:sldId id="621" r:id="rId7"/>
    <p:sldId id="624" r:id="rId8"/>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0075" autoAdjust="0"/>
  </p:normalViewPr>
  <p:slideViewPr>
    <p:cSldViewPr snapToGrid="0">
      <p:cViewPr varScale="1">
        <p:scale>
          <a:sx n="77" d="100"/>
          <a:sy n="77" d="100"/>
        </p:scale>
        <p:origin x="82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80179-EA48-41DA-B20C-76B9850B630C}" type="datetimeFigureOut">
              <a:rPr lang="nl-NL" smtClean="0"/>
              <a:t>17-6-2024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6DD366-B849-4E7A-9561-DD9D98B5F140}" type="slidenum">
              <a:rPr lang="nl-NL" smtClean="0"/>
              <a:t>‹#›</a:t>
            </a:fld>
            <a:endParaRPr lang="nl-NL"/>
          </a:p>
        </p:txBody>
      </p:sp>
    </p:spTree>
    <p:extLst>
      <p:ext uri="{BB962C8B-B14F-4D97-AF65-F5344CB8AC3E}">
        <p14:creationId xmlns:p14="http://schemas.microsoft.com/office/powerpoint/2010/main" val="1284623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ur01.safelinks.protection.outlook.com/?url=https%3A%2F%2Fdoi.org%2F10.1017%2FS0033291718001873&amp;data=05%7C01%7Cg.ter.riet%40hva.nl%7C95992d29f30c439b066308db200e47b7%7C0907bb1e21fc476f884302d09ceb59a7%7C0%7C0%7C638139017932653771%7CUnknown%7CTWFpbGZsb3d8eyJWIjoiMC4wLjAwMDAiLCJQIjoiV2luMzIiLCJBTiI6Ik1haWwiLCJXVCI6Mn0%3D%7C3000%7C%7C%7C&amp;sdata=%2B8RdUw3WRc9oCBFX8AGPqdjks3Jt5hP%2BTNQPiAgOeXg%3D&amp;reserved=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ur01.safelinks.protection.outlook.com/?url=https%3A%2F%2Fdoi.org%2F10.1017%2FS0033291718001873&amp;data=05%7C01%7Cg.ter.riet%40hva.nl%7C95992d29f30c439b066308db200e47b7%7C0907bb1e21fc476f884302d09ceb59a7%7C0%7C0%7C638139017932653771%7CUnknown%7CTWFpbGZsb3d8eyJWIjoiMC4wLjAwMDAiLCJQIjoiV2luMzIiLCJBTiI6Ik1haWwiLCJXVCI6Mn0%3D%7C3000%7C%7C%7C&amp;sdata=%2B8RdUw3WRc9oCBFX8AGPqdjks3Jt5hP%2BTNQPiAgOeXg%3D&amp;reserved=0"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dirty="0">
                <a:effectLst/>
                <a:latin typeface="Calibri Light" panose="020F0302020204030204" pitchFamily="34" charset="0"/>
                <a:ea typeface="Calibri" panose="020F0502020204030204" pitchFamily="34" charset="0"/>
              </a:rPr>
              <a:t>de Vries YA, Roest AM, de Jonge P, </a:t>
            </a:r>
            <a:r>
              <a:rPr lang="nl-NL" sz="1800" dirty="0" err="1">
                <a:effectLst/>
                <a:latin typeface="Calibri Light" panose="020F0302020204030204" pitchFamily="34" charset="0"/>
                <a:ea typeface="Calibri" panose="020F0502020204030204" pitchFamily="34" charset="0"/>
              </a:rPr>
              <a:t>Cuijpers</a:t>
            </a:r>
            <a:r>
              <a:rPr lang="nl-NL" sz="1800" dirty="0">
                <a:effectLst/>
                <a:latin typeface="Calibri Light" panose="020F0302020204030204" pitchFamily="34" charset="0"/>
                <a:ea typeface="Calibri" panose="020F0502020204030204" pitchFamily="34" charset="0"/>
              </a:rPr>
              <a:t> P, </a:t>
            </a:r>
            <a:r>
              <a:rPr lang="nl-NL" sz="1800" dirty="0" err="1">
                <a:effectLst/>
                <a:latin typeface="Calibri Light" panose="020F0302020204030204" pitchFamily="34" charset="0"/>
                <a:ea typeface="Calibri" panose="020F0502020204030204" pitchFamily="34" charset="0"/>
              </a:rPr>
              <a:t>Munafò</a:t>
            </a:r>
            <a:r>
              <a:rPr lang="nl-NL" sz="1800" dirty="0">
                <a:effectLst/>
                <a:latin typeface="Calibri Light" panose="020F0302020204030204" pitchFamily="34" charset="0"/>
                <a:ea typeface="Calibri" panose="020F0502020204030204" pitchFamily="34" charset="0"/>
              </a:rPr>
              <a:t> MR, Bastiaansen JA. </a:t>
            </a:r>
            <a:r>
              <a:rPr lang="en-GB" sz="1800" dirty="0">
                <a:effectLst/>
                <a:latin typeface="Calibri Light" panose="020F0302020204030204" pitchFamily="34" charset="0"/>
                <a:ea typeface="Calibri" panose="020F0502020204030204" pitchFamily="34" charset="0"/>
              </a:rPr>
              <a:t>The cumulative effect of reporting and citation biases on the apparent efficacy of treatments: the case of depression. </a:t>
            </a:r>
            <a:r>
              <a:rPr lang="nl-NL" sz="1800" dirty="0" err="1">
                <a:effectLst/>
                <a:latin typeface="Calibri Light" panose="020F0302020204030204" pitchFamily="34" charset="0"/>
                <a:ea typeface="Calibri" panose="020F0502020204030204" pitchFamily="34" charset="0"/>
              </a:rPr>
              <a:t>Psychological</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Medicine</a:t>
            </a:r>
            <a:r>
              <a:rPr lang="nl-NL" sz="1800" dirty="0">
                <a:effectLst/>
                <a:latin typeface="Calibri Light" panose="020F0302020204030204" pitchFamily="34" charset="0"/>
                <a:ea typeface="Calibri" panose="020F0502020204030204" pitchFamily="34" charset="0"/>
              </a:rPr>
              <a:t> 2018: 1–3. </a:t>
            </a:r>
            <a:r>
              <a:rPr lang="nl-NL" sz="1800" u="sng" dirty="0">
                <a:solidFill>
                  <a:srgbClr val="0563C1"/>
                </a:solidFill>
                <a:effectLst/>
                <a:latin typeface="Calibri Light" panose="020F0302020204030204" pitchFamily="34" charset="0"/>
                <a:ea typeface="Calibri" panose="020F0502020204030204" pitchFamily="34" charset="0"/>
                <a:hlinkClick r:id="rId3"/>
              </a:rPr>
              <a:t>https://doi.org/10.1017/S0033291718001873</a:t>
            </a:r>
            <a:r>
              <a:rPr lang="nl-NL" sz="1800" dirty="0">
                <a:effectLst/>
                <a:latin typeface="Calibri Light" panose="020F0302020204030204" pitchFamily="34" charset="0"/>
                <a:ea typeface="Calibri" panose="020F0502020204030204" pitchFamily="34" charset="0"/>
              </a:rPr>
              <a:t> </a:t>
            </a:r>
            <a:endParaRPr lang="nl-NL"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 ” Ik denk dat we gewoon niet weten hoe </a:t>
            </a:r>
            <a:r>
              <a:rPr lang="nl-NL" sz="1800" dirty="0" err="1">
                <a:effectLst/>
                <a:latin typeface="Calibri Light" panose="020F0302020204030204" pitchFamily="34" charset="0"/>
                <a:ea typeface="Calibri" panose="020F0502020204030204" pitchFamily="34" charset="0"/>
              </a:rPr>
              <a:t>generaliseerbaar</a:t>
            </a:r>
            <a:r>
              <a:rPr lang="nl-NL" sz="1800" dirty="0">
                <a:effectLst/>
                <a:latin typeface="Calibri Light" panose="020F0302020204030204" pitchFamily="34" charset="0"/>
                <a:ea typeface="Calibri" panose="020F0502020204030204" pitchFamily="34" charset="0"/>
              </a:rPr>
              <a:t> de analyse is. Het zou geweldig zijn om deze analyse ook voor een aantal andere onderzoeksvragen te doen, zo mogelijk ook in verschillende (sub-) disciplines. Het probleem is wel dat de linker kolom (de gouden standaard die alle studies omvat die naar de betreffende onderzoeksvraag zijn gedaan in een bepaald tijdvak) alleen in uitzonderlijke gevallen beschikbaar is. Dat is het geval bij </a:t>
            </a:r>
            <a:r>
              <a:rPr lang="nl-NL" sz="1800" dirty="0" err="1">
                <a:effectLst/>
                <a:latin typeface="Calibri Light" panose="020F0302020204030204" pitchFamily="34" charset="0"/>
                <a:ea typeface="Calibri" panose="020F0502020204030204" pitchFamily="34" charset="0"/>
              </a:rPr>
              <a:t>RCTs</a:t>
            </a:r>
            <a:r>
              <a:rPr lang="nl-NL" sz="1800" dirty="0">
                <a:effectLst/>
                <a:latin typeface="Calibri Light" panose="020F0302020204030204" pitchFamily="34" charset="0"/>
                <a:ea typeface="Calibri" panose="020F0502020204030204" pitchFamily="34" charset="0"/>
              </a:rPr>
              <a:t> naar nieuwe geneesmiddelen die een </a:t>
            </a:r>
            <a:r>
              <a:rPr lang="nl-NL" sz="1800" dirty="0" err="1">
                <a:effectLst/>
                <a:latin typeface="Calibri Light" panose="020F0302020204030204" pitchFamily="34" charset="0"/>
                <a:ea typeface="Calibri" panose="020F0502020204030204" pitchFamily="34" charset="0"/>
              </a:rPr>
              <a:t>handelslicensie</a:t>
            </a:r>
            <a:r>
              <a:rPr lang="nl-NL" sz="1800" dirty="0">
                <a:effectLst/>
                <a:latin typeface="Calibri Light" panose="020F0302020204030204" pitchFamily="34" charset="0"/>
                <a:ea typeface="Calibri" panose="020F0502020204030204" pitchFamily="34" charset="0"/>
              </a:rPr>
              <a:t> willen verwerven en daarom 100% van de betreffende studies pre-registreren bij de FDA of EMA en daarbij ook het volledige onderzoeksprotocol aanleveren. Ik ken geen andere voorbeelden waar dit gebeurt, maar wellicht zijn die er wel.”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dirty="0">
              <a:effectLst/>
              <a:latin typeface="Calibri Light" panose="020F03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1: rood=52; groen = 53 [omvang bijna nooit bekend, zie NEJM paper </a:t>
            </a:r>
            <a:r>
              <a:rPr lang="nl-NL" sz="1800" dirty="0" err="1">
                <a:effectLst/>
                <a:latin typeface="Calibri Light" panose="020F0302020204030204" pitchFamily="34" charset="0"/>
                <a:ea typeface="Calibri" panose="020F0502020204030204" pitchFamily="34" charset="0"/>
              </a:rPr>
              <a:t>antidepressives</a:t>
            </a:r>
            <a:r>
              <a:rPr lang="nl-NL" sz="1800" dirty="0">
                <a:effectLst/>
                <a:latin typeface="Calibri Light" panose="020F0302020204030204" pitchFamily="34"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2: rood=25; groen = 52 [deze kolom is alleen zichtbaar bij 100% preregistratie van hoge kwaliteit]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3: rood=15; groen = 62 [dit is wat kritische lezers/</a:t>
            </a:r>
            <a:r>
              <a:rPr lang="nl-NL" sz="1800" dirty="0" err="1">
                <a:effectLst/>
                <a:latin typeface="Calibri Light" panose="020F0302020204030204" pitchFamily="34" charset="0"/>
                <a:ea typeface="Calibri" panose="020F0502020204030204" pitchFamily="34" charset="0"/>
              </a:rPr>
              <a:t>reviewers</a:t>
            </a:r>
            <a:r>
              <a:rPr lang="nl-NL" sz="1800" dirty="0">
                <a:effectLst/>
                <a:latin typeface="Calibri Light" panose="020F0302020204030204" pitchFamily="34" charset="0"/>
                <a:ea typeface="Calibri" panose="020F0502020204030204" pitchFamily="34" charset="0"/>
              </a:rPr>
              <a:t> zien, die door spin kunnen heen kijken, maar geen zicht hebben op de geplande </a:t>
            </a:r>
            <a:r>
              <a:rPr lang="nl-NL" sz="1800" dirty="0" err="1">
                <a:effectLst/>
                <a:latin typeface="Calibri Light" panose="020F0302020204030204" pitchFamily="34" charset="0"/>
                <a:ea typeface="Calibri" panose="020F0502020204030204" pitchFamily="34" charset="0"/>
              </a:rPr>
              <a:t>outcomes</a:t>
            </a:r>
            <a:r>
              <a:rPr lang="nl-NL" sz="1800" dirty="0">
                <a:effectLst/>
                <a:latin typeface="Calibri Light" panose="020F0302020204030204" pitchFamily="34"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3b (</a:t>
            </a:r>
            <a:r>
              <a:rPr lang="nl-NL" sz="1800" dirty="0" err="1">
                <a:effectLst/>
                <a:latin typeface="Calibri Light" panose="020F0302020204030204" pitchFamily="34" charset="0"/>
                <a:ea typeface="Calibri" panose="020F0502020204030204" pitchFamily="34" charset="0"/>
              </a:rPr>
              <a:t>not</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shown</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the</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realitty</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for</a:t>
            </a:r>
            <a:r>
              <a:rPr lang="nl-NL" sz="1800" dirty="0">
                <a:effectLst/>
                <a:latin typeface="Calibri Light" panose="020F0302020204030204" pitchFamily="34" charset="0"/>
                <a:ea typeface="Calibri" panose="020F0502020204030204" pitchFamily="34" charset="0"/>
              </a:rPr>
              <a:t> a </a:t>
            </a:r>
            <a:r>
              <a:rPr lang="nl-NL" sz="1800" dirty="0" err="1">
                <a:effectLst/>
                <a:latin typeface="Calibri Light" panose="020F0302020204030204" pitchFamily="34" charset="0"/>
                <a:ea typeface="Calibri" panose="020F0502020204030204" pitchFamily="34" charset="0"/>
              </a:rPr>
              <a:t>critical</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reviewer</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who</a:t>
            </a:r>
            <a:r>
              <a:rPr lang="nl-NL" sz="1800" dirty="0">
                <a:effectLst/>
                <a:latin typeface="Calibri Light" panose="020F0302020204030204" pitchFamily="34" charset="0"/>
                <a:ea typeface="Calibri" panose="020F0502020204030204" pitchFamily="34" charset="0"/>
              </a:rPr>
              <a:t> looks at </a:t>
            </a:r>
            <a:r>
              <a:rPr lang="nl-NL" sz="1800" dirty="0" err="1">
                <a:effectLst/>
                <a:latin typeface="Calibri Light" panose="020F0302020204030204" pitchFamily="34" charset="0"/>
                <a:ea typeface="Calibri" panose="020F0502020204030204" pitchFamily="34" charset="0"/>
              </a:rPr>
              <a:t>the</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available</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preregistrations</a:t>
            </a:r>
            <a:r>
              <a:rPr lang="nl-NL" sz="1800" dirty="0">
                <a:effectLst/>
                <a:latin typeface="Calibri Light" panose="020F0302020204030204" pitchFamily="34" charset="0"/>
                <a:ea typeface="Calibri" panose="020F0502020204030204" pitchFamily="34" charset="0"/>
              </a:rPr>
              <a:t> and is </a:t>
            </a:r>
            <a:r>
              <a:rPr lang="nl-NL" sz="1800" dirty="0" err="1">
                <a:effectLst/>
                <a:latin typeface="Calibri Light" panose="020F0302020204030204" pitchFamily="34" charset="0"/>
                <a:ea typeface="Calibri" panose="020F0502020204030204" pitchFamily="34" charset="0"/>
              </a:rPr>
              <a:t>able</a:t>
            </a:r>
            <a:r>
              <a:rPr lang="nl-NL" sz="1800" dirty="0">
                <a:effectLst/>
                <a:latin typeface="Calibri Light" panose="020F0302020204030204" pitchFamily="34" charset="0"/>
                <a:ea typeface="Calibri" panose="020F0502020204030204" pitchFamily="34" charset="0"/>
              </a:rPr>
              <a:t> to </a:t>
            </a:r>
            <a:r>
              <a:rPr lang="nl-NL" sz="1800" dirty="0" err="1">
                <a:effectLst/>
                <a:latin typeface="Calibri Light" panose="020F0302020204030204" pitchFamily="34" charset="0"/>
                <a:ea typeface="Calibri" panose="020F0502020204030204" pitchFamily="34" charset="0"/>
              </a:rPr>
              <a:t>detect</a:t>
            </a:r>
            <a:r>
              <a:rPr lang="nl-NL" sz="1800" dirty="0">
                <a:effectLst/>
                <a:latin typeface="Calibri Light" panose="020F0302020204030204" pitchFamily="34" charset="0"/>
                <a:ea typeface="Calibri" panose="020F0502020204030204" pitchFamily="34" charset="0"/>
              </a:rPr>
              <a:t> spin (at </a:t>
            </a:r>
            <a:r>
              <a:rPr lang="nl-NL" sz="1800" dirty="0" err="1">
                <a:effectLst/>
                <a:latin typeface="Calibri Light" panose="020F0302020204030204" pitchFamily="34" charset="0"/>
                <a:ea typeface="Calibri" panose="020F0502020204030204" pitchFamily="34" charset="0"/>
              </a:rPr>
              <a:t>least</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partly</a:t>
            </a:r>
            <a:r>
              <a:rPr lang="nl-NL" sz="1800" dirty="0">
                <a:effectLst/>
                <a:latin typeface="Calibri Light" panose="020F0302020204030204" pitchFamily="34"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4: rood=4;   groen = 62; geel=11 [dit is wat lezers/</a:t>
            </a:r>
            <a:r>
              <a:rPr lang="nl-NL" sz="1800" dirty="0" err="1">
                <a:effectLst/>
                <a:latin typeface="Calibri Light" panose="020F0302020204030204" pitchFamily="34" charset="0"/>
                <a:ea typeface="Calibri" panose="020F0502020204030204" pitchFamily="34" charset="0"/>
              </a:rPr>
              <a:t>reviewers</a:t>
            </a:r>
            <a:r>
              <a:rPr lang="nl-NL" sz="1800" dirty="0">
                <a:effectLst/>
                <a:latin typeface="Calibri Light" panose="020F0302020204030204" pitchFamily="34" charset="0"/>
                <a:ea typeface="Calibri" panose="020F0502020204030204" pitchFamily="34" charset="0"/>
              </a:rPr>
              <a:t> zien, die NIET door spin kunnen heen kijken]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5: rood=4;   groen = 62;geel=11 [maar let op de felheid en omvang van de bolletjes; nadruk door selectieve citatie]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De roze bol met No abstract begrijp ik niet; een negatieve trial waarvan het abstract wordt verwijderd?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dirty="0">
              <a:effectLst/>
              <a:latin typeface="Calibri" panose="020F0502020204030204" pitchFamily="34" charset="0"/>
              <a:ea typeface="Calibri" panose="020F0502020204030204" pitchFamily="34" charset="0"/>
            </a:endParaRPr>
          </a:p>
          <a:p>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77A807-5E72-431C-805D-3D6AB6E6C407}"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907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sz="1800" dirty="0">
                <a:effectLst/>
                <a:latin typeface="Calibri Light" panose="020F0302020204030204" pitchFamily="34" charset="0"/>
                <a:ea typeface="Calibri" panose="020F0502020204030204" pitchFamily="34" charset="0"/>
              </a:rPr>
              <a:t>de Vries YA, Roest AM, de Jonge P, </a:t>
            </a:r>
            <a:r>
              <a:rPr lang="nl-NL" sz="1800" dirty="0" err="1">
                <a:effectLst/>
                <a:latin typeface="Calibri Light" panose="020F0302020204030204" pitchFamily="34" charset="0"/>
                <a:ea typeface="Calibri" panose="020F0502020204030204" pitchFamily="34" charset="0"/>
              </a:rPr>
              <a:t>Cuijpers</a:t>
            </a:r>
            <a:r>
              <a:rPr lang="nl-NL" sz="1800" dirty="0">
                <a:effectLst/>
                <a:latin typeface="Calibri Light" panose="020F0302020204030204" pitchFamily="34" charset="0"/>
                <a:ea typeface="Calibri" panose="020F0502020204030204" pitchFamily="34" charset="0"/>
              </a:rPr>
              <a:t> P, </a:t>
            </a:r>
            <a:r>
              <a:rPr lang="nl-NL" sz="1800" dirty="0" err="1">
                <a:effectLst/>
                <a:latin typeface="Calibri Light" panose="020F0302020204030204" pitchFamily="34" charset="0"/>
                <a:ea typeface="Calibri" panose="020F0502020204030204" pitchFamily="34" charset="0"/>
              </a:rPr>
              <a:t>Munafò</a:t>
            </a:r>
            <a:r>
              <a:rPr lang="nl-NL" sz="1800" dirty="0">
                <a:effectLst/>
                <a:latin typeface="Calibri Light" panose="020F0302020204030204" pitchFamily="34" charset="0"/>
                <a:ea typeface="Calibri" panose="020F0502020204030204" pitchFamily="34" charset="0"/>
              </a:rPr>
              <a:t> MR, Bastiaansen JA. </a:t>
            </a:r>
            <a:r>
              <a:rPr lang="en-GB" sz="1800" dirty="0">
                <a:effectLst/>
                <a:latin typeface="Calibri Light" panose="020F0302020204030204" pitchFamily="34" charset="0"/>
                <a:ea typeface="Calibri" panose="020F0502020204030204" pitchFamily="34" charset="0"/>
              </a:rPr>
              <a:t>The cumulative effect of reporting and citation biases on the apparent efficacy of treatments: the case of depression. </a:t>
            </a:r>
            <a:r>
              <a:rPr lang="nl-NL" sz="1800" dirty="0" err="1">
                <a:effectLst/>
                <a:latin typeface="Calibri Light" panose="020F0302020204030204" pitchFamily="34" charset="0"/>
                <a:ea typeface="Calibri" panose="020F0502020204030204" pitchFamily="34" charset="0"/>
              </a:rPr>
              <a:t>Psychological</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Medicine</a:t>
            </a:r>
            <a:r>
              <a:rPr lang="nl-NL" sz="1800" dirty="0">
                <a:effectLst/>
                <a:latin typeface="Calibri Light" panose="020F0302020204030204" pitchFamily="34" charset="0"/>
                <a:ea typeface="Calibri" panose="020F0502020204030204" pitchFamily="34" charset="0"/>
              </a:rPr>
              <a:t> 2018: 1–3. </a:t>
            </a:r>
            <a:r>
              <a:rPr lang="nl-NL" sz="1800" u="sng" dirty="0">
                <a:solidFill>
                  <a:srgbClr val="0563C1"/>
                </a:solidFill>
                <a:effectLst/>
                <a:latin typeface="Calibri Light" panose="020F0302020204030204" pitchFamily="34" charset="0"/>
                <a:ea typeface="Calibri" panose="020F0502020204030204" pitchFamily="34" charset="0"/>
                <a:hlinkClick r:id="rId3"/>
              </a:rPr>
              <a:t>https://doi.org/10.1017/S0033291718001873</a:t>
            </a:r>
            <a:r>
              <a:rPr lang="nl-NL" sz="1800" dirty="0">
                <a:effectLst/>
                <a:latin typeface="Calibri Light" panose="020F0302020204030204" pitchFamily="34" charset="0"/>
                <a:ea typeface="Calibri" panose="020F0502020204030204" pitchFamily="34" charset="0"/>
              </a:rPr>
              <a:t> </a:t>
            </a:r>
            <a:endParaRPr lang="nl-NL" sz="1800" dirty="0">
              <a:effectLst/>
              <a:latin typeface="Calibri" panose="020F05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 ” Ik denk dat we gewoon niet weten hoe </a:t>
            </a:r>
            <a:r>
              <a:rPr lang="nl-NL" sz="1800" dirty="0" err="1">
                <a:effectLst/>
                <a:latin typeface="Calibri Light" panose="020F0302020204030204" pitchFamily="34" charset="0"/>
                <a:ea typeface="Calibri" panose="020F0502020204030204" pitchFamily="34" charset="0"/>
              </a:rPr>
              <a:t>generaliseerbaar</a:t>
            </a:r>
            <a:r>
              <a:rPr lang="nl-NL" sz="1800" dirty="0">
                <a:effectLst/>
                <a:latin typeface="Calibri Light" panose="020F0302020204030204" pitchFamily="34" charset="0"/>
                <a:ea typeface="Calibri" panose="020F0502020204030204" pitchFamily="34" charset="0"/>
              </a:rPr>
              <a:t> de analyse is. Het zou geweldig zijn om deze analyse ook voor een aantal andere onderzoeksvragen te doen, zo mogelijk ook in verschillende (sub-) disciplines. Het probleem is wel dat de linker kolom (de gouden standaard die alle studies omvat die naar de betreffende onderzoeksvraag zijn gedaan in een bepaald tijdvak) alleen in uitzonderlijke gevallen beschikbaar is. Dat is het geval bij </a:t>
            </a:r>
            <a:r>
              <a:rPr lang="nl-NL" sz="1800" dirty="0" err="1">
                <a:effectLst/>
                <a:latin typeface="Calibri Light" panose="020F0302020204030204" pitchFamily="34" charset="0"/>
                <a:ea typeface="Calibri" panose="020F0502020204030204" pitchFamily="34" charset="0"/>
              </a:rPr>
              <a:t>RCTs</a:t>
            </a:r>
            <a:r>
              <a:rPr lang="nl-NL" sz="1800" dirty="0">
                <a:effectLst/>
                <a:latin typeface="Calibri Light" panose="020F0302020204030204" pitchFamily="34" charset="0"/>
                <a:ea typeface="Calibri" panose="020F0502020204030204" pitchFamily="34" charset="0"/>
              </a:rPr>
              <a:t> naar nieuwe geneesmiddelen die een </a:t>
            </a:r>
            <a:r>
              <a:rPr lang="nl-NL" sz="1800" dirty="0" err="1">
                <a:effectLst/>
                <a:latin typeface="Calibri Light" panose="020F0302020204030204" pitchFamily="34" charset="0"/>
                <a:ea typeface="Calibri" panose="020F0502020204030204" pitchFamily="34" charset="0"/>
              </a:rPr>
              <a:t>handelslicensie</a:t>
            </a:r>
            <a:r>
              <a:rPr lang="nl-NL" sz="1800" dirty="0">
                <a:effectLst/>
                <a:latin typeface="Calibri Light" panose="020F0302020204030204" pitchFamily="34" charset="0"/>
                <a:ea typeface="Calibri" panose="020F0502020204030204" pitchFamily="34" charset="0"/>
              </a:rPr>
              <a:t> willen verwerven en daarom 100% van de betreffende studies pre-registreren bij de FDA of EMA en daarbij ook het volledige onderzoeksprotocol aanleveren. Ik ken geen andere voorbeelden waar dit gebeurt, maar wellicht zijn die er wel.”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dirty="0">
              <a:effectLst/>
              <a:latin typeface="Calibri Light" panose="020F0302020204030204" pitchFamily="34"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1: rood=52; groen = 53 [omvang bijna nooit bekend, zie NEJM paper </a:t>
            </a:r>
            <a:r>
              <a:rPr lang="nl-NL" sz="1800" dirty="0" err="1">
                <a:effectLst/>
                <a:latin typeface="Calibri Light" panose="020F0302020204030204" pitchFamily="34" charset="0"/>
                <a:ea typeface="Calibri" panose="020F0502020204030204" pitchFamily="34" charset="0"/>
              </a:rPr>
              <a:t>antidepressives</a:t>
            </a:r>
            <a:r>
              <a:rPr lang="nl-NL" sz="1800" dirty="0">
                <a:effectLst/>
                <a:latin typeface="Calibri Light" panose="020F0302020204030204" pitchFamily="34"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2: rood=25; groen = 52 [deze kolom is alleen zichtbaar bij 100% preregistratie van hoge kwaliteit]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3: rood=15; groen = 62 [dit is wat kritische lezers/</a:t>
            </a:r>
            <a:r>
              <a:rPr lang="nl-NL" sz="1800" dirty="0" err="1">
                <a:effectLst/>
                <a:latin typeface="Calibri Light" panose="020F0302020204030204" pitchFamily="34" charset="0"/>
                <a:ea typeface="Calibri" panose="020F0502020204030204" pitchFamily="34" charset="0"/>
              </a:rPr>
              <a:t>reviewers</a:t>
            </a:r>
            <a:r>
              <a:rPr lang="nl-NL" sz="1800" dirty="0">
                <a:effectLst/>
                <a:latin typeface="Calibri Light" panose="020F0302020204030204" pitchFamily="34" charset="0"/>
                <a:ea typeface="Calibri" panose="020F0502020204030204" pitchFamily="34" charset="0"/>
              </a:rPr>
              <a:t> zien, die door spin kunnen heen kijken, maar geen zicht hebben op de geplande </a:t>
            </a:r>
            <a:r>
              <a:rPr lang="nl-NL" sz="1800" dirty="0" err="1">
                <a:effectLst/>
                <a:latin typeface="Calibri Light" panose="020F0302020204030204" pitchFamily="34" charset="0"/>
                <a:ea typeface="Calibri" panose="020F0502020204030204" pitchFamily="34" charset="0"/>
              </a:rPr>
              <a:t>outcomes</a:t>
            </a:r>
            <a:r>
              <a:rPr lang="nl-NL" sz="1800" dirty="0">
                <a:effectLst/>
                <a:latin typeface="Calibri Light" panose="020F0302020204030204" pitchFamily="34"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3b (</a:t>
            </a:r>
            <a:r>
              <a:rPr lang="nl-NL" sz="1800" dirty="0" err="1">
                <a:effectLst/>
                <a:latin typeface="Calibri Light" panose="020F0302020204030204" pitchFamily="34" charset="0"/>
                <a:ea typeface="Calibri" panose="020F0502020204030204" pitchFamily="34" charset="0"/>
              </a:rPr>
              <a:t>not</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shown</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the</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realitty</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for</a:t>
            </a:r>
            <a:r>
              <a:rPr lang="nl-NL" sz="1800" dirty="0">
                <a:effectLst/>
                <a:latin typeface="Calibri Light" panose="020F0302020204030204" pitchFamily="34" charset="0"/>
                <a:ea typeface="Calibri" panose="020F0502020204030204" pitchFamily="34" charset="0"/>
              </a:rPr>
              <a:t> a </a:t>
            </a:r>
            <a:r>
              <a:rPr lang="nl-NL" sz="1800" dirty="0" err="1">
                <a:effectLst/>
                <a:latin typeface="Calibri Light" panose="020F0302020204030204" pitchFamily="34" charset="0"/>
                <a:ea typeface="Calibri" panose="020F0502020204030204" pitchFamily="34" charset="0"/>
              </a:rPr>
              <a:t>critical</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reviewer</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who</a:t>
            </a:r>
            <a:r>
              <a:rPr lang="nl-NL" sz="1800" dirty="0">
                <a:effectLst/>
                <a:latin typeface="Calibri Light" panose="020F0302020204030204" pitchFamily="34" charset="0"/>
                <a:ea typeface="Calibri" panose="020F0502020204030204" pitchFamily="34" charset="0"/>
              </a:rPr>
              <a:t> looks at </a:t>
            </a:r>
            <a:r>
              <a:rPr lang="nl-NL" sz="1800" dirty="0" err="1">
                <a:effectLst/>
                <a:latin typeface="Calibri Light" panose="020F0302020204030204" pitchFamily="34" charset="0"/>
                <a:ea typeface="Calibri" panose="020F0502020204030204" pitchFamily="34" charset="0"/>
              </a:rPr>
              <a:t>the</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available</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preregistrations</a:t>
            </a:r>
            <a:r>
              <a:rPr lang="nl-NL" sz="1800" dirty="0">
                <a:effectLst/>
                <a:latin typeface="Calibri Light" panose="020F0302020204030204" pitchFamily="34" charset="0"/>
                <a:ea typeface="Calibri" panose="020F0502020204030204" pitchFamily="34" charset="0"/>
              </a:rPr>
              <a:t> and is </a:t>
            </a:r>
            <a:r>
              <a:rPr lang="nl-NL" sz="1800" dirty="0" err="1">
                <a:effectLst/>
                <a:latin typeface="Calibri Light" panose="020F0302020204030204" pitchFamily="34" charset="0"/>
                <a:ea typeface="Calibri" panose="020F0502020204030204" pitchFamily="34" charset="0"/>
              </a:rPr>
              <a:t>able</a:t>
            </a:r>
            <a:r>
              <a:rPr lang="nl-NL" sz="1800" dirty="0">
                <a:effectLst/>
                <a:latin typeface="Calibri Light" panose="020F0302020204030204" pitchFamily="34" charset="0"/>
                <a:ea typeface="Calibri" panose="020F0502020204030204" pitchFamily="34" charset="0"/>
              </a:rPr>
              <a:t> to </a:t>
            </a:r>
            <a:r>
              <a:rPr lang="nl-NL" sz="1800" dirty="0" err="1">
                <a:effectLst/>
                <a:latin typeface="Calibri Light" panose="020F0302020204030204" pitchFamily="34" charset="0"/>
                <a:ea typeface="Calibri" panose="020F0502020204030204" pitchFamily="34" charset="0"/>
              </a:rPr>
              <a:t>detect</a:t>
            </a:r>
            <a:r>
              <a:rPr lang="nl-NL" sz="1800" dirty="0">
                <a:effectLst/>
                <a:latin typeface="Calibri Light" panose="020F0302020204030204" pitchFamily="34" charset="0"/>
                <a:ea typeface="Calibri" panose="020F0502020204030204" pitchFamily="34" charset="0"/>
              </a:rPr>
              <a:t> spin (at </a:t>
            </a:r>
            <a:r>
              <a:rPr lang="nl-NL" sz="1800" dirty="0" err="1">
                <a:effectLst/>
                <a:latin typeface="Calibri Light" panose="020F0302020204030204" pitchFamily="34" charset="0"/>
                <a:ea typeface="Calibri" panose="020F0502020204030204" pitchFamily="34" charset="0"/>
              </a:rPr>
              <a:t>least</a:t>
            </a:r>
            <a:r>
              <a:rPr lang="nl-NL" sz="1800" dirty="0">
                <a:effectLst/>
                <a:latin typeface="Calibri Light" panose="020F0302020204030204" pitchFamily="34" charset="0"/>
                <a:ea typeface="Calibri" panose="020F0502020204030204" pitchFamily="34" charset="0"/>
              </a:rPr>
              <a:t> </a:t>
            </a:r>
            <a:r>
              <a:rPr lang="nl-NL" sz="1800" dirty="0" err="1">
                <a:effectLst/>
                <a:latin typeface="Calibri Light" panose="020F0302020204030204" pitchFamily="34" charset="0"/>
                <a:ea typeface="Calibri" panose="020F0502020204030204" pitchFamily="34" charset="0"/>
              </a:rPr>
              <a:t>partly</a:t>
            </a:r>
            <a:r>
              <a:rPr lang="nl-NL" sz="1800" dirty="0">
                <a:effectLst/>
                <a:latin typeface="Calibri Light" panose="020F0302020204030204" pitchFamily="34" charset="0"/>
                <a:ea typeface="Calibri" panose="020F05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4: rood=4;   groen = 62; geel=11 [dit is wat lezers/</a:t>
            </a:r>
            <a:r>
              <a:rPr lang="nl-NL" sz="1800" dirty="0" err="1">
                <a:effectLst/>
                <a:latin typeface="Calibri Light" panose="020F0302020204030204" pitchFamily="34" charset="0"/>
                <a:ea typeface="Calibri" panose="020F0502020204030204" pitchFamily="34" charset="0"/>
              </a:rPr>
              <a:t>reviewers</a:t>
            </a:r>
            <a:r>
              <a:rPr lang="nl-NL" sz="1800" dirty="0">
                <a:effectLst/>
                <a:latin typeface="Calibri Light" panose="020F0302020204030204" pitchFamily="34" charset="0"/>
                <a:ea typeface="Calibri" panose="020F0502020204030204" pitchFamily="34" charset="0"/>
              </a:rPr>
              <a:t> zien, die NIET door spin kunnen heen kijken]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Kolom 5: rood=4;   groen = 62;geel=11 [maar let op de felheid en omvang van de bolletjes; nadruk door selectieve citatie]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Calibri Light" panose="020F0302020204030204" pitchFamily="34" charset="0"/>
                <a:ea typeface="Calibri" panose="020F0502020204030204" pitchFamily="34" charset="0"/>
              </a:rPr>
              <a:t>De roze bol met No abstract begrijp ik niet; een negatieve trial waarvan het abstract wordt verwijderd?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dirty="0">
              <a:effectLst/>
              <a:latin typeface="Calibri" panose="020F0502020204030204" pitchFamily="34" charset="0"/>
              <a:ea typeface="Calibri" panose="020F0502020204030204" pitchFamily="34" charset="0"/>
            </a:endParaRPr>
          </a:p>
          <a:p>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77A807-5E72-431C-805D-3D6AB6E6C407}"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020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Statistical techniques can offer some correction for selective outcome reporting and "spin," but their effectiveness is limited and relies on several key assumptions. Here’s a more detailed look at these techniques and their underlying assumptions:</a:t>
            </a:r>
          </a:p>
          <a:p>
            <a:endParaRPr lang="en-US" dirty="0"/>
          </a:p>
          <a:p>
            <a:r>
              <a:rPr lang="en-US" dirty="0"/>
              <a:t>### Effectiveness of Statistical Techniques</a:t>
            </a:r>
          </a:p>
          <a:p>
            <a:endParaRPr lang="en-US" dirty="0"/>
          </a:p>
          <a:p>
            <a:r>
              <a:rPr lang="en-US" dirty="0"/>
              <a:t>#### Meta-Analysis Adjustments</a:t>
            </a:r>
          </a:p>
          <a:p>
            <a:r>
              <a:rPr lang="en-US" dirty="0"/>
              <a:t>- **Trim and Fill Method**: This technique aims to estimate the number of missing studies (due to publication bias) and adjust the overall effect size accordingly. It can correct some bias, but its accuracy diminishes if the assumptions about the missing studies are wrong.</a:t>
            </a:r>
          </a:p>
          <a:p>
            <a:r>
              <a:rPr lang="en-US" dirty="0"/>
              <a:t>- **Funnel Plots**: Used to visually inspect for publication bias. Asymmetry in the plot suggests bias, but this method is more of a diagnostic tool and not a corrective one.</a:t>
            </a:r>
          </a:p>
          <a:p>
            <a:r>
              <a:rPr lang="en-US" dirty="0"/>
              <a:t>- **Egger’s Test**: A statistical test to detect funnel plot asymmetry, indicating publication bias. While useful, it doesn't correct the bias itself.</a:t>
            </a:r>
          </a:p>
          <a:p>
            <a:endParaRPr lang="en-US" dirty="0"/>
          </a:p>
          <a:p>
            <a:r>
              <a:rPr lang="en-US" dirty="0"/>
              <a:t>#### Sensitivity Analysis</a:t>
            </a:r>
          </a:p>
          <a:p>
            <a:r>
              <a:rPr lang="en-US" dirty="0"/>
              <a:t>- **P-Hacking Adjustments**: Techniques like p-curve analysis and robustness checks can identify and adjust for the presence of p-hacking (selective reporting of p-values). These methods help gauge the extent of bias but may not fully correct it.</a:t>
            </a:r>
          </a:p>
          <a:p>
            <a:endParaRPr lang="en-US" dirty="0"/>
          </a:p>
          <a:p>
            <a:r>
              <a:rPr lang="en-US" dirty="0"/>
              <a:t>### Key Assumptions Underlying Statistical Techniques</a:t>
            </a:r>
          </a:p>
          <a:p>
            <a:endParaRPr lang="en-US" dirty="0"/>
          </a:p>
          <a:p>
            <a:r>
              <a:rPr lang="en-US" dirty="0"/>
              <a:t>#### Assumptions for Publication Bias Adjustments</a:t>
            </a:r>
          </a:p>
          <a:p>
            <a:r>
              <a:rPr lang="en-US" dirty="0"/>
              <a:t>1. **Missing at Random**: Many techniques assume that the missing studies (those not published) are randomly missing based on the effect size and other known factors. This assumption is often unrealistic, as studies are frequently missing for systematic reasons related to their findings.</a:t>
            </a:r>
          </a:p>
          <a:p>
            <a:r>
              <a:rPr lang="en-US" dirty="0"/>
              <a:t>2. **Distributional Assumptions**: Methods like the trim and fill rely on the assumption that the underlying distribution of study effects is known and that missing studies are symmetrically distributed around this central effect. If the true distribution is skewed, these methods may fail.</a:t>
            </a:r>
          </a:p>
          <a:p>
            <a:r>
              <a:rPr lang="en-US" dirty="0"/>
              <a:t>3. **Independence of Studies**: Meta-analytic techniques often assume that the included studies are independent of one another. However, if multiple studies come from the same research group or dataset, this assumption is violated, leading to biased results.</a:t>
            </a:r>
          </a:p>
          <a:p>
            <a:r>
              <a:rPr lang="en-US" dirty="0"/>
              <a:t>4. **Constant Bias Across Studies**: Some methods assume that the bias is constant across all studies. If the bias varies (e.g., larger biases in smaller studies), these techniques may not correct adequately.</a:t>
            </a:r>
          </a:p>
          <a:p>
            <a:endParaRPr lang="en-US" dirty="0"/>
          </a:p>
          <a:p>
            <a:r>
              <a:rPr lang="en-US" dirty="0"/>
              <a:t>#### Assumptions for Correcting Selective Outcome Reporting and Spin</a:t>
            </a:r>
          </a:p>
          <a:p>
            <a:r>
              <a:rPr lang="en-US" dirty="0"/>
              <a:t>1. **Known Number of Outcomes**: Techniques often assume that the researcher knows the number of potential outcomes and which ones might be selectively reported. In reality, this information is often unknown or incomplete.</a:t>
            </a:r>
          </a:p>
          <a:p>
            <a:r>
              <a:rPr lang="en-US" dirty="0"/>
              <a:t>2. **Proportional Reporting**: Some methods assume that the proportion of reported to non-reported outcomes is consistent across studies. This is often not the case, as selective reporting can be more prevalent in studies with certain characteristics.</a:t>
            </a:r>
          </a:p>
          <a:p>
            <a:r>
              <a:rPr lang="en-US" dirty="0"/>
              <a:t>3. **Objective Criteria for Outcome Selection**: Effective adjustment requires objective criteria to identify selectively reported outcomes. However, distinguishing between genuinely important results and selectively reported ones can be challenging.</a:t>
            </a:r>
          </a:p>
          <a:p>
            <a:r>
              <a:rPr lang="en-US" dirty="0"/>
              <a:t>4. **Availability of Raw Data**: Advanced methods for correcting selective reporting often rely on access to raw data to reanalyze and verify reported outcomes. This data is frequently unavailable, limiting the effectiveness of these corrections.</a:t>
            </a:r>
          </a:p>
          <a:p>
            <a:endParaRPr lang="en-US" dirty="0"/>
          </a:p>
          <a:p>
            <a:r>
              <a:rPr lang="en-US" dirty="0"/>
              <a:t>### Limitations and Complementary Approaches</a:t>
            </a:r>
          </a:p>
          <a:p>
            <a:endParaRPr lang="en-US" dirty="0"/>
          </a:p>
          <a:p>
            <a:r>
              <a:rPr lang="en-US" dirty="0"/>
              <a:t>Despite the availability of these statistical techniques, they have notable limitations. They often rely on assumptions that are difficult to verify and may not hold in practice. Therefore, these techniques should be complemented with:</a:t>
            </a:r>
          </a:p>
          <a:p>
            <a:endParaRPr lang="en-US" dirty="0"/>
          </a:p>
          <a:p>
            <a:r>
              <a:rPr lang="en-US" dirty="0"/>
              <a:t>- **Pre-Registration**: Registering study protocols and analysis plans in advance to prevent selective reporting.</a:t>
            </a:r>
          </a:p>
          <a:p>
            <a:r>
              <a:rPr lang="en-US" dirty="0"/>
              <a:t>- **Transparency and Open Data**: Encouraging researchers to share their data and analysis code to facilitate independent verification and meta-analyses.</a:t>
            </a:r>
          </a:p>
          <a:p>
            <a:r>
              <a:rPr lang="en-US" dirty="0"/>
              <a:t>- **Improved Peer Review**: Enhancing the rigor of the peer review process to detect and address potential biases and spin.</a:t>
            </a:r>
          </a:p>
          <a:p>
            <a:r>
              <a:rPr lang="en-US" dirty="0"/>
              <a:t>- **Education and Training**: Educating researchers about the risks of selective reporting and the importance of maintaining scientific integrity.</a:t>
            </a:r>
          </a:p>
          <a:p>
            <a:endParaRPr lang="en-US" dirty="0"/>
          </a:p>
          <a:p>
            <a:r>
              <a:rPr lang="en-US" dirty="0"/>
              <a:t>In conclusion, while statistical techniques can mitigate some effects of selective outcome reporting and publication bias, their effectiveness is limited by several key assumptions. A combination of methodological rigor, transparency, and ethical research practices is necessary to address these issues comprehensively.</a:t>
            </a:r>
            <a:endParaRPr lang="nl-NL" dirty="0"/>
          </a:p>
        </p:txBody>
      </p:sp>
      <p:sp>
        <p:nvSpPr>
          <p:cNvPr id="4" name="Slide Number Placeholder 3"/>
          <p:cNvSpPr>
            <a:spLocks noGrp="1"/>
          </p:cNvSpPr>
          <p:nvPr>
            <p:ph type="sldNum" sz="quarter" idx="5"/>
          </p:nvPr>
        </p:nvSpPr>
        <p:spPr/>
        <p:txBody>
          <a:bodyPr/>
          <a:lstStyle/>
          <a:p>
            <a:fld id="{ED6DD366-B849-4E7A-9561-DD9D98B5F140}" type="slidenum">
              <a:rPr lang="nl-NL" smtClean="0"/>
              <a:t>4</a:t>
            </a:fld>
            <a:endParaRPr lang="nl-NL"/>
          </a:p>
        </p:txBody>
      </p:sp>
    </p:spTree>
    <p:extLst>
      <p:ext uri="{BB962C8B-B14F-4D97-AF65-F5344CB8AC3E}">
        <p14:creationId xmlns:p14="http://schemas.microsoft.com/office/powerpoint/2010/main" val="103203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https://fdaaa.trialstracker.net/rankings/</a:t>
            </a:r>
          </a:p>
          <a:p>
            <a:r>
              <a:rPr lang="nl-NL" dirty="0"/>
              <a:t>https://eu.trialstracker.net/</a:t>
            </a:r>
          </a:p>
          <a:p>
            <a:endParaRPr lang="nl-NL" dirty="0"/>
          </a:p>
          <a:p>
            <a:endParaRPr lang="nl-NL" dirty="0"/>
          </a:p>
        </p:txBody>
      </p:sp>
      <p:sp>
        <p:nvSpPr>
          <p:cNvPr id="4" name="Slide Number Placeholder 3"/>
          <p:cNvSpPr>
            <a:spLocks noGrp="1"/>
          </p:cNvSpPr>
          <p:nvPr>
            <p:ph type="sldNum" sz="quarter" idx="5"/>
          </p:nvPr>
        </p:nvSpPr>
        <p:spPr/>
        <p:txBody>
          <a:bodyPr/>
          <a:lstStyle/>
          <a:p>
            <a:fld id="{ED6DD366-B849-4E7A-9561-DD9D98B5F140}" type="slidenum">
              <a:rPr lang="nl-NL" smtClean="0"/>
              <a:t>5</a:t>
            </a:fld>
            <a:endParaRPr lang="nl-NL"/>
          </a:p>
        </p:txBody>
      </p:sp>
    </p:spTree>
    <p:extLst>
      <p:ext uri="{BB962C8B-B14F-4D97-AF65-F5344CB8AC3E}">
        <p14:creationId xmlns:p14="http://schemas.microsoft.com/office/powerpoint/2010/main" val="284668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0F5A-5BD0-ABB1-4433-B10E2E28E3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42AF2BBE-73F8-D235-5B8E-F6C0BF6DB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FED1BB79-54EA-A68D-14F9-1888333C8C14}"/>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2DD75ECF-2F5E-6D99-756B-5A9078B2B44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AECC242-1137-2248-5A56-3FD92C952D62}"/>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3780803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103F-FE80-7CD9-46FA-BA08D95A2F6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FA6EE69-2DE5-2428-93DB-60E1CAEA8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DC7E9A3-E86E-2291-1B59-C2D713AD18CE}"/>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02D45DD0-26D4-FB8C-FA33-9B7D39E67B6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FEE2494-5E54-34CD-F228-D8D1ED2FE81E}"/>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278486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1CDC9-F4BB-C7BC-043C-BE8CE772F4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E9DBBFCE-79F5-37C3-13F9-700625EF1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042F14B-0937-84CE-D734-F6BC999C59F4}"/>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1C5F6BB0-7D79-BF0F-D742-558508F2FA4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13EC087-7143-6DEB-F01B-F1628FDB1CAA}"/>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1833424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60F5A-5BD0-ABB1-4433-B10E2E28E3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42AF2BBE-73F8-D235-5B8E-F6C0BF6DB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FED1BB79-54EA-A68D-14F9-1888333C8C14}"/>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2DD75ECF-2F5E-6D99-756B-5A9078B2B44D}"/>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AECC242-1137-2248-5A56-3FD92C952D62}"/>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4131378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9980-D8D8-452D-D3F4-ECD298F19F0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5AFFF1-3078-D041-8AD0-F9181170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9B53EE9-9A95-AAD0-948C-A558FC885897}"/>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D135EF9C-D6E5-580F-F176-08EFA5C1DF9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278F96F-AB04-19EB-726D-AA9170396806}"/>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2435819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657D-9CB8-9853-0035-072E9BF89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241AAFA-CA2B-902F-9091-A7E71110E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1D1F3-870C-63FE-D849-1779F971E430}"/>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3004802E-F699-33AE-68A7-E0A19D5243E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54C590A-EE5E-0ED8-8560-5BB4B3EFA00B}"/>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8181457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A8FB-DAF1-8A10-21F5-97D41564F1A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B76BCE07-91CC-D8B5-4BAF-872660FFF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E9BA76A-3D97-0677-831B-1B338E31D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3728464-1C87-1962-B0BB-E686EF8D64B5}"/>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6" name="Footer Placeholder 5">
            <a:extLst>
              <a:ext uri="{FF2B5EF4-FFF2-40B4-BE49-F238E27FC236}">
                <a16:creationId xmlns:a16="http://schemas.microsoft.com/office/drawing/2014/main" id="{CA26C0F0-01B8-C925-2F81-658E4AA9995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95D9AE9-E882-664B-C563-E69D8129ED82}"/>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826836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9A3C-2DB2-31BA-4A46-C3F8D28708DD}"/>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B7C9391-28E0-4606-66D7-129AABBD7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21250-25B1-07F8-2722-10CCB0000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A3E0C01-AC8B-9882-7F93-DC7CC7563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E1CC66-9C71-FE8B-CD13-76E743BF3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012B0B5-7ECD-960E-02A1-6C71925C65FC}"/>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8" name="Footer Placeholder 7">
            <a:extLst>
              <a:ext uri="{FF2B5EF4-FFF2-40B4-BE49-F238E27FC236}">
                <a16:creationId xmlns:a16="http://schemas.microsoft.com/office/drawing/2014/main" id="{77692500-ED49-181A-D218-C3A2CED95F0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C4AC8E34-3C83-01A7-C23A-D6F309989025}"/>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1706058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D7BA-8E50-1408-39EB-8AADF3A5A71F}"/>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E5056B3E-3140-9133-CA82-AA6B97717C74}"/>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4" name="Footer Placeholder 3">
            <a:extLst>
              <a:ext uri="{FF2B5EF4-FFF2-40B4-BE49-F238E27FC236}">
                <a16:creationId xmlns:a16="http://schemas.microsoft.com/office/drawing/2014/main" id="{32F593D7-FF9C-930E-A3D2-AB8A175B20ED}"/>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3C4A5FC8-F843-1A6A-CC83-C5035924B4BC}"/>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7019053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72FD86-8660-8CF1-A7DC-8D97A510E1A5}"/>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3" name="Footer Placeholder 2">
            <a:extLst>
              <a:ext uri="{FF2B5EF4-FFF2-40B4-BE49-F238E27FC236}">
                <a16:creationId xmlns:a16="http://schemas.microsoft.com/office/drawing/2014/main" id="{43AF83F0-77A3-BFD4-A63C-D4BC3719F75B}"/>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C98F885A-A8F0-ED59-75D5-1AF1CB39F8A8}"/>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3613135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DB1C-0ADD-9675-1216-C0495A94B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7194425-9FF8-7D06-B522-0DB13EAFD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7A0F5266-446C-48AA-B528-865A0966C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A446D-8C3B-62E0-1DAF-C51D499D0FA0}"/>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6" name="Footer Placeholder 5">
            <a:extLst>
              <a:ext uri="{FF2B5EF4-FFF2-40B4-BE49-F238E27FC236}">
                <a16:creationId xmlns:a16="http://schemas.microsoft.com/office/drawing/2014/main" id="{151B9FD0-71D5-55EA-BFD5-B0858CE0CC7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58A364-C77E-11EF-CAD9-B6BBD698AAE8}"/>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1896872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9980-D8D8-452D-D3F4-ECD298F19F09}"/>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5AFFF1-3078-D041-8AD0-F9181170C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9B53EE9-9A95-AAD0-948C-A558FC885897}"/>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D135EF9C-D6E5-580F-F176-08EFA5C1DF9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278F96F-AB04-19EB-726D-AA9170396806}"/>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193142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6CDA-0C79-CEC2-F2B5-84607D0B3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9CECF27-8FAF-67D3-862C-9994A486D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09D92BB7-8E4C-DA78-F1D3-1A199AFDA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F6D0F-A04E-808E-722A-2632F6463356}"/>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6" name="Footer Placeholder 5">
            <a:extLst>
              <a:ext uri="{FF2B5EF4-FFF2-40B4-BE49-F238E27FC236}">
                <a16:creationId xmlns:a16="http://schemas.microsoft.com/office/drawing/2014/main" id="{AF10900B-D4FA-DAC4-80DF-712ADC61DB6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C8F9AB1-1D1E-55E9-3A39-02AA287EDB43}"/>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2207738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8103F-FE80-7CD9-46FA-BA08D95A2F6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AFA6EE69-2DE5-2428-93DB-60E1CAEA8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DC7E9A3-E86E-2291-1B59-C2D713AD18CE}"/>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02D45DD0-26D4-FB8C-FA33-9B7D39E67B6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FEE2494-5E54-34CD-F228-D8D1ED2FE81E}"/>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3489740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D1CDC9-F4BB-C7BC-043C-BE8CE772F4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E9DBBFCE-79F5-37C3-13F9-700625EF1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042F14B-0937-84CE-D734-F6BC999C59F4}"/>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1C5F6BB0-7D79-BF0F-D742-558508F2FA4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13EC087-7143-6DEB-F01B-F1628FDB1CAA}"/>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3989550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Een kolom - onderzoe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841DAF-11CD-4D6E-A9E2-F440749B1112}"/>
              </a:ext>
            </a:extLst>
          </p:cNvPr>
          <p:cNvSpPr>
            <a:spLocks noGrp="1"/>
          </p:cNvSpPr>
          <p:nvPr>
            <p:ph type="title" hasCustomPrompt="1"/>
          </p:nvPr>
        </p:nvSpPr>
        <p:spPr>
          <a:xfrm>
            <a:off x="673101" y="1100094"/>
            <a:ext cx="10766044" cy="1325563"/>
          </a:xfrm>
        </p:spPr>
        <p:txBody>
          <a:bodyPr>
            <a:noAutofit/>
          </a:bodyPr>
          <a:lstStyle>
            <a:lvl1pPr>
              <a:defRPr>
                <a:solidFill>
                  <a:srgbClr val="009CB4"/>
                </a:solidFill>
              </a:defRPr>
            </a:lvl1pPr>
          </a:lstStyle>
          <a:p>
            <a:r>
              <a:rPr lang="nl-NL" dirty="0"/>
              <a:t>Hier de titel</a:t>
            </a:r>
          </a:p>
        </p:txBody>
      </p:sp>
      <p:sp>
        <p:nvSpPr>
          <p:cNvPr id="4" name="Tijdelijke aanduiding voor inhoud 3">
            <a:extLst>
              <a:ext uri="{FF2B5EF4-FFF2-40B4-BE49-F238E27FC236}">
                <a16:creationId xmlns:a16="http://schemas.microsoft.com/office/drawing/2014/main" id="{3C723EE4-8616-4984-A1F0-0582DFEC5738}"/>
              </a:ext>
            </a:extLst>
          </p:cNvPr>
          <p:cNvSpPr>
            <a:spLocks noGrp="1"/>
          </p:cNvSpPr>
          <p:nvPr>
            <p:ph sz="half" idx="2" hasCustomPrompt="1"/>
          </p:nvPr>
        </p:nvSpPr>
        <p:spPr>
          <a:xfrm>
            <a:off x="694944" y="2425655"/>
            <a:ext cx="10744200" cy="3751308"/>
          </a:xfrm>
          <a:prstGeom prst="rect">
            <a:avLst/>
          </a:prstGeom>
        </p:spPr>
        <p:txBody>
          <a:bodyPr/>
          <a:lstStyle>
            <a:lvl1pPr>
              <a:lnSpc>
                <a:spcPct val="125000"/>
              </a:lnSpc>
              <a:spcBef>
                <a:spcPts val="0"/>
              </a:spcBef>
              <a:defRPr sz="1725"/>
            </a:lvl1pPr>
            <a:lvl2pPr>
              <a:defRPr sz="1725"/>
            </a:lvl2pPr>
            <a:lvl3pPr>
              <a:defRPr sz="1725"/>
            </a:lvl3pPr>
            <a:lvl4pPr>
              <a:defRPr sz="1725"/>
            </a:lvl4pPr>
            <a:lvl5pPr>
              <a:defRPr sz="1725"/>
            </a:lvl5pPr>
          </a:lstStyle>
          <a:p>
            <a:pPr lvl="0"/>
            <a:r>
              <a:rPr lang="nl-NL" dirty="0"/>
              <a:t>Hier een puntenlijst</a:t>
            </a:r>
          </a:p>
        </p:txBody>
      </p:sp>
      <p:sp>
        <p:nvSpPr>
          <p:cNvPr id="6" name="Tijdelijke aanduiding voor voettekst 5">
            <a:extLst>
              <a:ext uri="{FF2B5EF4-FFF2-40B4-BE49-F238E27FC236}">
                <a16:creationId xmlns:a16="http://schemas.microsoft.com/office/drawing/2014/main" id="{F493DA45-1050-4E5B-B003-C91658D346E8}"/>
              </a:ext>
            </a:extLst>
          </p:cNvPr>
          <p:cNvSpPr>
            <a:spLocks noGrp="1"/>
          </p:cNvSpPr>
          <p:nvPr>
            <p:ph type="ftr" sz="quarter" idx="11"/>
          </p:nvPr>
        </p:nvSpPr>
        <p:spPr/>
        <p:txBody>
          <a:bodyPr/>
          <a:lstStyle/>
          <a:p>
            <a:r>
              <a:rPr lang="nl-NL"/>
              <a:t>Tips voor een PowerPointpresentatie| juli 2018</a:t>
            </a:r>
          </a:p>
        </p:txBody>
      </p:sp>
    </p:spTree>
    <p:extLst>
      <p:ext uri="{BB962C8B-B14F-4D97-AF65-F5344CB8AC3E}">
        <p14:creationId xmlns:p14="http://schemas.microsoft.com/office/powerpoint/2010/main" val="297143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657D-9CB8-9853-0035-072E9BF89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C241AAFA-CA2B-902F-9091-A7E71110E1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1D1F3-870C-63FE-D849-1779F971E430}"/>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3004802E-F699-33AE-68A7-E0A19D5243E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54C590A-EE5E-0ED8-8560-5BB4B3EFA00B}"/>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245911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A8FB-DAF1-8A10-21F5-97D41564F1A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B76BCE07-91CC-D8B5-4BAF-872660FFF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6E9BA76A-3D97-0677-831B-1B338E31DF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B3728464-1C87-1962-B0BB-E686EF8D64B5}"/>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6" name="Footer Placeholder 5">
            <a:extLst>
              <a:ext uri="{FF2B5EF4-FFF2-40B4-BE49-F238E27FC236}">
                <a16:creationId xmlns:a16="http://schemas.microsoft.com/office/drawing/2014/main" id="{CA26C0F0-01B8-C925-2F81-658E4AA9995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95D9AE9-E882-664B-C563-E69D8129ED82}"/>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358206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9A3C-2DB2-31BA-4A46-C3F8D28708DD}"/>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BB7C9391-28E0-4606-66D7-129AABBD7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C21250-25B1-07F8-2722-10CCB00000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A3E0C01-AC8B-9882-7F93-DC7CC7563A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E1CC66-9C71-FE8B-CD13-76E743BF3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5012B0B5-7ECD-960E-02A1-6C71925C65FC}"/>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8" name="Footer Placeholder 7">
            <a:extLst>
              <a:ext uri="{FF2B5EF4-FFF2-40B4-BE49-F238E27FC236}">
                <a16:creationId xmlns:a16="http://schemas.microsoft.com/office/drawing/2014/main" id="{77692500-ED49-181A-D218-C3A2CED95F0D}"/>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C4AC8E34-3C83-01A7-C23A-D6F309989025}"/>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2738749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D7BA-8E50-1408-39EB-8AADF3A5A71F}"/>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E5056B3E-3140-9133-CA82-AA6B97717C74}"/>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4" name="Footer Placeholder 3">
            <a:extLst>
              <a:ext uri="{FF2B5EF4-FFF2-40B4-BE49-F238E27FC236}">
                <a16:creationId xmlns:a16="http://schemas.microsoft.com/office/drawing/2014/main" id="{32F593D7-FF9C-930E-A3D2-AB8A175B20ED}"/>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3C4A5FC8-F843-1A6A-CC83-C5035924B4BC}"/>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429429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72FD86-8660-8CF1-A7DC-8D97A510E1A5}"/>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3" name="Footer Placeholder 2">
            <a:extLst>
              <a:ext uri="{FF2B5EF4-FFF2-40B4-BE49-F238E27FC236}">
                <a16:creationId xmlns:a16="http://schemas.microsoft.com/office/drawing/2014/main" id="{43AF83F0-77A3-BFD4-A63C-D4BC3719F75B}"/>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C98F885A-A8F0-ED59-75D5-1AF1CB39F8A8}"/>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2971522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DB1C-0ADD-9675-1216-C0495A94B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7194425-9FF8-7D06-B522-0DB13EAFDA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7A0F5266-446C-48AA-B528-865A0966C0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A446D-8C3B-62E0-1DAF-C51D499D0FA0}"/>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6" name="Footer Placeholder 5">
            <a:extLst>
              <a:ext uri="{FF2B5EF4-FFF2-40B4-BE49-F238E27FC236}">
                <a16:creationId xmlns:a16="http://schemas.microsoft.com/office/drawing/2014/main" id="{151B9FD0-71D5-55EA-BFD5-B0858CE0CC7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158A364-C77E-11EF-CAD9-B6BBD698AAE8}"/>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3866114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6CDA-0C79-CEC2-F2B5-84607D0B3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C9CECF27-8FAF-67D3-862C-9994A486DC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09D92BB7-8E4C-DA78-F1D3-1A199AFDA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F6D0F-A04E-808E-722A-2632F6463356}"/>
              </a:ext>
            </a:extLst>
          </p:cNvPr>
          <p:cNvSpPr>
            <a:spLocks noGrp="1"/>
          </p:cNvSpPr>
          <p:nvPr>
            <p:ph type="dt" sz="half" idx="10"/>
          </p:nvPr>
        </p:nvSpPr>
        <p:spPr/>
        <p:txBody>
          <a:bodyPr/>
          <a:lstStyle/>
          <a:p>
            <a:fld id="{6BAFC771-25A8-42FA-83F8-81A615B238CF}" type="datetimeFigureOut">
              <a:rPr lang="nl-NL" smtClean="0"/>
              <a:t>17-6-2024</a:t>
            </a:fld>
            <a:endParaRPr lang="nl-NL"/>
          </a:p>
        </p:txBody>
      </p:sp>
      <p:sp>
        <p:nvSpPr>
          <p:cNvPr id="6" name="Footer Placeholder 5">
            <a:extLst>
              <a:ext uri="{FF2B5EF4-FFF2-40B4-BE49-F238E27FC236}">
                <a16:creationId xmlns:a16="http://schemas.microsoft.com/office/drawing/2014/main" id="{AF10900B-D4FA-DAC4-80DF-712ADC61DB68}"/>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C8F9AB1-1D1E-55E9-3A39-02AA287EDB43}"/>
              </a:ext>
            </a:extLst>
          </p:cNvPr>
          <p:cNvSpPr>
            <a:spLocks noGrp="1"/>
          </p:cNvSpPr>
          <p:nvPr>
            <p:ph type="sldNum" sz="quarter" idx="12"/>
          </p:nvPr>
        </p:nvSpPr>
        <p:spPr/>
        <p:txBody>
          <a:bodyPr/>
          <a:lstStyle/>
          <a:p>
            <a:fld id="{C07ED229-651A-4CCD-B70B-3A4BE1F60AFB}" type="slidenum">
              <a:rPr lang="nl-NL" smtClean="0"/>
              <a:t>‹#›</a:t>
            </a:fld>
            <a:endParaRPr lang="nl-NL"/>
          </a:p>
        </p:txBody>
      </p:sp>
    </p:spTree>
    <p:extLst>
      <p:ext uri="{BB962C8B-B14F-4D97-AF65-F5344CB8AC3E}">
        <p14:creationId xmlns:p14="http://schemas.microsoft.com/office/powerpoint/2010/main" val="1432368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5EC8A-455F-1700-F22A-9EF28C9C9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1EEDFAC-940B-41FB-0CCD-599B8AE40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4550930-965B-822D-6ED1-09E637E4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9AEB63C6-7122-C99C-35F1-31F2979EB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E701D212-423A-41B6-8CBE-E5BD96D1E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ED229-651A-4CCD-B70B-3A4BE1F60AFB}" type="slidenum">
              <a:rPr lang="nl-NL" smtClean="0"/>
              <a:t>‹#›</a:t>
            </a:fld>
            <a:endParaRPr lang="nl-NL"/>
          </a:p>
        </p:txBody>
      </p:sp>
    </p:spTree>
    <p:extLst>
      <p:ext uri="{BB962C8B-B14F-4D97-AF65-F5344CB8AC3E}">
        <p14:creationId xmlns:p14="http://schemas.microsoft.com/office/powerpoint/2010/main" val="634820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B5EC8A-455F-1700-F22A-9EF28C9C9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1EEDFAC-940B-41FB-0CCD-599B8AE409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B4550930-965B-822D-6ED1-09E637E47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FC771-25A8-42FA-83F8-81A615B238CF}" type="datetimeFigureOut">
              <a:rPr lang="nl-NL" smtClean="0"/>
              <a:t>17-6-2024</a:t>
            </a:fld>
            <a:endParaRPr lang="nl-NL"/>
          </a:p>
        </p:txBody>
      </p:sp>
      <p:sp>
        <p:nvSpPr>
          <p:cNvPr id="5" name="Footer Placeholder 4">
            <a:extLst>
              <a:ext uri="{FF2B5EF4-FFF2-40B4-BE49-F238E27FC236}">
                <a16:creationId xmlns:a16="http://schemas.microsoft.com/office/drawing/2014/main" id="{9AEB63C6-7122-C99C-35F1-31F2979EB0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E701D212-423A-41B6-8CBE-E5BD96D1E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ED229-651A-4CCD-B70B-3A4BE1F60AFB}" type="slidenum">
              <a:rPr lang="nl-NL" smtClean="0"/>
              <a:t>‹#›</a:t>
            </a:fld>
            <a:endParaRPr lang="nl-NL"/>
          </a:p>
        </p:txBody>
      </p:sp>
    </p:spTree>
    <p:extLst>
      <p:ext uri="{BB962C8B-B14F-4D97-AF65-F5344CB8AC3E}">
        <p14:creationId xmlns:p14="http://schemas.microsoft.com/office/powerpoint/2010/main" val="34956866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orcid.org/0000-0002-2231-763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D7A67-6D7F-3F93-02B4-96C079A1F054}"/>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Selective Outcome Reporting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2690E322-E774-C16A-B19E-1101572DE7EA}"/>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dirty="0"/>
              <a:t>EBM Masters</a:t>
            </a:r>
            <a:endParaRPr lang="en-US"/>
          </a:p>
          <a:p>
            <a:pPr indent="-228600" algn="l">
              <a:buFont typeface="Arial" panose="020B0604020202020204" pitchFamily="34" charset="0"/>
              <a:buChar char="•"/>
            </a:pPr>
            <a:r>
              <a:rPr lang="en-US" dirty="0"/>
              <a:t>19 June 2024</a:t>
            </a:r>
            <a:endParaRPr lang="en-US"/>
          </a:p>
          <a:p>
            <a:pPr indent="-228600" algn="l">
              <a:buFont typeface="Arial" panose="020B0604020202020204" pitchFamily="34" charset="0"/>
              <a:buChar char="•"/>
            </a:pPr>
            <a:r>
              <a:rPr lang="en-US" dirty="0"/>
              <a:t>Gerben ter Riet</a:t>
            </a:r>
            <a:endParaRPr lang="en-US"/>
          </a:p>
          <a:p>
            <a:pPr indent="-228600" algn="l">
              <a:buFont typeface="Arial" panose="020B0604020202020204" pitchFamily="34" charset="0"/>
              <a:buChar char="•"/>
            </a:pPr>
            <a:r>
              <a:rPr lang="en-US">
                <a:hlinkClick r:id="rId2"/>
              </a:rPr>
              <a:t>https://orcid.org/0000-0002-2231-7637</a:t>
            </a:r>
            <a:r>
              <a:rPr lang="en-US"/>
              <a:t> </a:t>
            </a:r>
          </a:p>
        </p:txBody>
      </p:sp>
    </p:spTree>
    <p:extLst>
      <p:ext uri="{BB962C8B-B14F-4D97-AF65-F5344CB8AC3E}">
        <p14:creationId xmlns:p14="http://schemas.microsoft.com/office/powerpoint/2010/main" val="2296757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How negative results disappear</a:t>
            </a:r>
          </a:p>
        </p:txBody>
      </p:sp>
      <p:pic>
        <p:nvPicPr>
          <p:cNvPr id="4" name="Afbeelding 3"/>
          <p:cNvPicPr>
            <a:picLocks noGrp="1" noChangeAspect="1"/>
          </p:cNvPicPr>
          <p:nvPr>
            <p:ph sz="half" idx="2"/>
          </p:nvPr>
        </p:nvPicPr>
        <p:blipFill rotWithShape="1">
          <a:blip r:embed="rId3"/>
          <a:srcRect l="38322" t="14741" r="18425" b="22739"/>
          <a:stretch/>
        </p:blipFill>
        <p:spPr>
          <a:xfrm>
            <a:off x="4777316" y="671262"/>
            <a:ext cx="6780700" cy="5513147"/>
          </a:xfrm>
          <a:prstGeom prst="rect">
            <a:avLst/>
          </a:prstGeom>
        </p:spPr>
      </p:pic>
    </p:spTree>
    <p:extLst>
      <p:ext uri="{BB962C8B-B14F-4D97-AF65-F5344CB8AC3E}">
        <p14:creationId xmlns:p14="http://schemas.microsoft.com/office/powerpoint/2010/main" val="265459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How negative results disappear</a:t>
            </a:r>
          </a:p>
        </p:txBody>
      </p:sp>
      <p:pic>
        <p:nvPicPr>
          <p:cNvPr id="4" name="Afbeelding 3"/>
          <p:cNvPicPr>
            <a:picLocks noGrp="1" noChangeAspect="1"/>
          </p:cNvPicPr>
          <p:nvPr>
            <p:ph sz="half" idx="2"/>
          </p:nvPr>
        </p:nvPicPr>
        <p:blipFill rotWithShape="1">
          <a:blip r:embed="rId3"/>
          <a:srcRect l="38322" t="14741" r="18425" b="22739"/>
          <a:stretch/>
        </p:blipFill>
        <p:spPr>
          <a:xfrm>
            <a:off x="4777316" y="671262"/>
            <a:ext cx="6780700" cy="5513147"/>
          </a:xfrm>
          <a:prstGeom prst="rect">
            <a:avLst/>
          </a:prstGeom>
        </p:spPr>
      </p:pic>
      <p:sp>
        <p:nvSpPr>
          <p:cNvPr id="3" name="Rectangle: Rounded Corners 2">
            <a:extLst>
              <a:ext uri="{FF2B5EF4-FFF2-40B4-BE49-F238E27FC236}">
                <a16:creationId xmlns:a16="http://schemas.microsoft.com/office/drawing/2014/main" id="{FA020020-CEC0-7491-D72F-B17E43AA772F}"/>
              </a:ext>
            </a:extLst>
          </p:cNvPr>
          <p:cNvSpPr/>
          <p:nvPr/>
        </p:nvSpPr>
        <p:spPr>
          <a:xfrm>
            <a:off x="4678017" y="1574019"/>
            <a:ext cx="1417983" cy="4610390"/>
          </a:xfrm>
          <a:prstGeom prst="roundRect">
            <a:avLst/>
          </a:prstGeom>
          <a:solidFill>
            <a:schemeClr val="accent4">
              <a:lumMod val="60000"/>
              <a:lumOff val="4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4000" b="1" dirty="0">
                <a:solidFill>
                  <a:schemeClr val="tx1"/>
                </a:solidFill>
              </a:rPr>
              <a:t>True state of affairs</a:t>
            </a:r>
            <a:endParaRPr lang="nl-NL" sz="4000" b="1" dirty="0">
              <a:solidFill>
                <a:schemeClr val="tx1"/>
              </a:solidFill>
            </a:endParaRPr>
          </a:p>
        </p:txBody>
      </p:sp>
      <p:sp>
        <p:nvSpPr>
          <p:cNvPr id="5" name="Rectangle: Rounded Corners 4">
            <a:extLst>
              <a:ext uri="{FF2B5EF4-FFF2-40B4-BE49-F238E27FC236}">
                <a16:creationId xmlns:a16="http://schemas.microsoft.com/office/drawing/2014/main" id="{DA9CDB2E-CB08-4FEB-BA43-C39A76F2A395}"/>
              </a:ext>
            </a:extLst>
          </p:cNvPr>
          <p:cNvSpPr/>
          <p:nvPr/>
        </p:nvSpPr>
        <p:spPr>
          <a:xfrm>
            <a:off x="6062869" y="2703443"/>
            <a:ext cx="1417983" cy="3421334"/>
          </a:xfrm>
          <a:prstGeom prst="roundRect">
            <a:avLst/>
          </a:prstGeom>
          <a:solidFill>
            <a:schemeClr val="accent4">
              <a:lumMod val="60000"/>
              <a:lumOff val="4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b="1" dirty="0">
                <a:solidFill>
                  <a:schemeClr val="tx1"/>
                </a:solidFill>
              </a:rPr>
              <a:t>Preregistration,</a:t>
            </a:r>
          </a:p>
          <a:p>
            <a:pPr algn="ctr"/>
            <a:r>
              <a:rPr lang="en-US" sz="2400" b="1" dirty="0">
                <a:solidFill>
                  <a:schemeClr val="tx1"/>
                </a:solidFill>
              </a:rPr>
              <a:t>spin detection,</a:t>
            </a:r>
          </a:p>
          <a:p>
            <a:pPr algn="ctr"/>
            <a:r>
              <a:rPr lang="en-US" sz="2400" b="1" dirty="0">
                <a:solidFill>
                  <a:schemeClr val="tx1"/>
                </a:solidFill>
              </a:rPr>
              <a:t>complete search</a:t>
            </a:r>
            <a:endParaRPr lang="nl-NL" sz="2400" b="1" dirty="0">
              <a:solidFill>
                <a:schemeClr val="tx1"/>
              </a:solidFill>
            </a:endParaRPr>
          </a:p>
        </p:txBody>
      </p:sp>
      <p:sp>
        <p:nvSpPr>
          <p:cNvPr id="7" name="Rectangle: Rounded Corners 6">
            <a:extLst>
              <a:ext uri="{FF2B5EF4-FFF2-40B4-BE49-F238E27FC236}">
                <a16:creationId xmlns:a16="http://schemas.microsoft.com/office/drawing/2014/main" id="{1A6259D2-B489-659A-5AD2-B0669DE875A0}"/>
              </a:ext>
            </a:extLst>
          </p:cNvPr>
          <p:cNvSpPr/>
          <p:nvPr/>
        </p:nvSpPr>
        <p:spPr>
          <a:xfrm>
            <a:off x="7392459" y="2703443"/>
            <a:ext cx="1417983" cy="3421334"/>
          </a:xfrm>
          <a:prstGeom prst="roundRect">
            <a:avLst/>
          </a:prstGeom>
          <a:solidFill>
            <a:schemeClr val="accent4">
              <a:lumMod val="60000"/>
              <a:lumOff val="4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b="1" dirty="0">
                <a:solidFill>
                  <a:schemeClr val="tx1"/>
                </a:solidFill>
              </a:rPr>
              <a:t>No preregistration,</a:t>
            </a:r>
          </a:p>
          <a:p>
            <a:pPr algn="ctr"/>
            <a:r>
              <a:rPr lang="en-US" sz="2400" b="1" dirty="0">
                <a:solidFill>
                  <a:schemeClr val="tx1"/>
                </a:solidFill>
              </a:rPr>
              <a:t>spin detection,</a:t>
            </a:r>
          </a:p>
          <a:p>
            <a:pPr algn="ctr"/>
            <a:r>
              <a:rPr lang="en-US" sz="2400" b="1" dirty="0">
                <a:solidFill>
                  <a:schemeClr val="tx1"/>
                </a:solidFill>
              </a:rPr>
              <a:t>complete search</a:t>
            </a:r>
            <a:endParaRPr lang="nl-NL" sz="2400" b="1" dirty="0">
              <a:solidFill>
                <a:schemeClr val="tx1"/>
              </a:solidFill>
            </a:endParaRPr>
          </a:p>
        </p:txBody>
      </p:sp>
      <p:sp>
        <p:nvSpPr>
          <p:cNvPr id="8" name="Rectangle: Rounded Corners 7">
            <a:extLst>
              <a:ext uri="{FF2B5EF4-FFF2-40B4-BE49-F238E27FC236}">
                <a16:creationId xmlns:a16="http://schemas.microsoft.com/office/drawing/2014/main" id="{03788D32-95A5-2665-B899-F080AF2AE31A}"/>
              </a:ext>
            </a:extLst>
          </p:cNvPr>
          <p:cNvSpPr/>
          <p:nvPr/>
        </p:nvSpPr>
        <p:spPr>
          <a:xfrm>
            <a:off x="8766246" y="2703443"/>
            <a:ext cx="1165774" cy="3421334"/>
          </a:xfrm>
          <a:prstGeom prst="roundRect">
            <a:avLst/>
          </a:prstGeom>
          <a:solidFill>
            <a:schemeClr val="accent4">
              <a:lumMod val="60000"/>
              <a:lumOff val="4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endParaRPr lang="en-US" sz="2400" b="1" dirty="0">
              <a:solidFill>
                <a:schemeClr val="tx1"/>
              </a:solidFill>
            </a:endParaRPr>
          </a:p>
          <a:p>
            <a:pPr algn="ctr"/>
            <a:r>
              <a:rPr lang="en-US" sz="2400" b="1" dirty="0">
                <a:solidFill>
                  <a:schemeClr val="tx1"/>
                </a:solidFill>
              </a:rPr>
              <a:t>No preregistration,</a:t>
            </a:r>
          </a:p>
          <a:p>
            <a:pPr algn="ctr"/>
            <a:r>
              <a:rPr lang="en-US" sz="2400" b="1" dirty="0">
                <a:solidFill>
                  <a:schemeClr val="tx1"/>
                </a:solidFill>
              </a:rPr>
              <a:t>no spin detection, complete search</a:t>
            </a:r>
            <a:endParaRPr lang="nl-NL" sz="2400" b="1" dirty="0">
              <a:solidFill>
                <a:schemeClr val="tx1"/>
              </a:solidFill>
            </a:endParaRPr>
          </a:p>
          <a:p>
            <a:pPr algn="ctr"/>
            <a:endParaRPr lang="nl-NL" sz="2800" b="1" dirty="0">
              <a:solidFill>
                <a:schemeClr val="tx1"/>
              </a:solidFill>
            </a:endParaRPr>
          </a:p>
        </p:txBody>
      </p:sp>
      <p:sp>
        <p:nvSpPr>
          <p:cNvPr id="10" name="Rectangle: Rounded Corners 9">
            <a:extLst>
              <a:ext uri="{FF2B5EF4-FFF2-40B4-BE49-F238E27FC236}">
                <a16:creationId xmlns:a16="http://schemas.microsoft.com/office/drawing/2014/main" id="{59D0E9C3-9061-8E8E-F72E-F84FFA04F767}"/>
              </a:ext>
            </a:extLst>
          </p:cNvPr>
          <p:cNvSpPr/>
          <p:nvPr/>
        </p:nvSpPr>
        <p:spPr>
          <a:xfrm>
            <a:off x="10036026" y="2703443"/>
            <a:ext cx="1417983" cy="3421334"/>
          </a:xfrm>
          <a:prstGeom prst="roundRect">
            <a:avLst/>
          </a:prstGeom>
          <a:solidFill>
            <a:schemeClr val="accent4">
              <a:lumMod val="60000"/>
              <a:lumOff val="4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2400" b="1" dirty="0">
                <a:solidFill>
                  <a:schemeClr val="tx1"/>
                </a:solidFill>
              </a:rPr>
              <a:t>No preregistration,</a:t>
            </a:r>
          </a:p>
          <a:p>
            <a:pPr algn="ctr"/>
            <a:r>
              <a:rPr lang="en-US" sz="2400" b="1" dirty="0">
                <a:solidFill>
                  <a:schemeClr val="tx1"/>
                </a:solidFill>
              </a:rPr>
              <a:t>no spin detection, incomplete search</a:t>
            </a:r>
            <a:endParaRPr lang="nl-NL" sz="2400" b="1" dirty="0">
              <a:solidFill>
                <a:schemeClr val="tx1"/>
              </a:solidFill>
            </a:endParaRPr>
          </a:p>
        </p:txBody>
      </p:sp>
    </p:spTree>
    <p:extLst>
      <p:ext uri="{BB962C8B-B14F-4D97-AF65-F5344CB8AC3E}">
        <p14:creationId xmlns:p14="http://schemas.microsoft.com/office/powerpoint/2010/main" val="1381891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5A98-A2CB-9FB7-800A-5EFD283B9E79}"/>
              </a:ext>
            </a:extLst>
          </p:cNvPr>
          <p:cNvSpPr>
            <a:spLocks noGrp="1"/>
          </p:cNvSpPr>
          <p:nvPr>
            <p:ph type="title"/>
          </p:nvPr>
        </p:nvSpPr>
        <p:spPr/>
        <p:txBody>
          <a:bodyPr/>
          <a:lstStyle/>
          <a:p>
            <a:endParaRPr lang="nl-NL"/>
          </a:p>
        </p:txBody>
      </p:sp>
      <p:sp>
        <p:nvSpPr>
          <p:cNvPr id="3" name="Content Placeholder 2">
            <a:extLst>
              <a:ext uri="{FF2B5EF4-FFF2-40B4-BE49-F238E27FC236}">
                <a16:creationId xmlns:a16="http://schemas.microsoft.com/office/drawing/2014/main" id="{AC84CE2C-17A4-85D2-2E3F-B237CF4C7AB5}"/>
              </a:ext>
            </a:extLst>
          </p:cNvPr>
          <p:cNvSpPr>
            <a:spLocks noGrp="1"/>
          </p:cNvSpPr>
          <p:nvPr>
            <p:ph idx="1"/>
          </p:nvPr>
        </p:nvSpPr>
        <p:spPr/>
        <p:txBody>
          <a:bodyPr>
            <a:normAutofit fontScale="85000" lnSpcReduction="20000"/>
          </a:bodyPr>
          <a:lstStyle/>
          <a:p>
            <a:pPr marL="0" indent="0">
              <a:buNone/>
            </a:pPr>
            <a:r>
              <a:rPr lang="en-US" sz="14000" dirty="0"/>
              <a:t>How dangerous are systematic reviews?</a:t>
            </a:r>
            <a:endParaRPr lang="nl-NL" sz="14000" dirty="0"/>
          </a:p>
        </p:txBody>
      </p:sp>
    </p:spTree>
    <p:extLst>
      <p:ext uri="{BB962C8B-B14F-4D97-AF65-F5344CB8AC3E}">
        <p14:creationId xmlns:p14="http://schemas.microsoft.com/office/powerpoint/2010/main" val="19019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79C8469F-B98D-5B16-F4B6-EB693CDDDA9E}"/>
              </a:ext>
            </a:extLst>
          </p:cNvPr>
          <p:cNvSpPr>
            <a:spLocks noGrp="1"/>
          </p:cNvSpPr>
          <p:nvPr>
            <p:ph idx="1"/>
          </p:nvPr>
        </p:nvSpPr>
        <p:spPr>
          <a:xfrm>
            <a:off x="6186619" y="547815"/>
            <a:ext cx="5178960" cy="1680519"/>
          </a:xfrm>
        </p:spPr>
        <p:txBody>
          <a:bodyPr anchor="ctr">
            <a:normAutofit/>
          </a:bodyPr>
          <a:lstStyle/>
          <a:p>
            <a:pPr marL="0" indent="0">
              <a:buNone/>
            </a:pPr>
            <a:r>
              <a:rPr lang="en-US" sz="4400" dirty="0"/>
              <a:t>Proud to be a trialist in the AUMC?</a:t>
            </a:r>
            <a:endParaRPr lang="nl-NL" sz="4400" dirty="0"/>
          </a:p>
        </p:txBody>
      </p:sp>
      <p:pic>
        <p:nvPicPr>
          <p:cNvPr id="11" name="Picture 10" descr="A screenshot of a web page&#10;&#10;Description automatically generated">
            <a:extLst>
              <a:ext uri="{FF2B5EF4-FFF2-40B4-BE49-F238E27FC236}">
                <a16:creationId xmlns:a16="http://schemas.microsoft.com/office/drawing/2014/main" id="{D31AA68E-32D2-5D20-B2B5-438FA1875DDD}"/>
              </a:ext>
            </a:extLst>
          </p:cNvPr>
          <p:cNvPicPr>
            <a:picLocks noChangeAspect="1"/>
          </p:cNvPicPr>
          <p:nvPr/>
        </p:nvPicPr>
        <p:blipFill>
          <a:blip r:embed="rId3"/>
          <a:stretch>
            <a:fillRect/>
          </a:stretch>
        </p:blipFill>
        <p:spPr>
          <a:xfrm>
            <a:off x="838198" y="2481900"/>
            <a:ext cx="5167185" cy="3591193"/>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8219C60-7F22-66C2-68FA-93F8152641C7}"/>
              </a:ext>
            </a:extLst>
          </p:cNvPr>
          <p:cNvPicPr>
            <a:picLocks noChangeAspect="1"/>
          </p:cNvPicPr>
          <p:nvPr/>
        </p:nvPicPr>
        <p:blipFill>
          <a:blip r:embed="rId4"/>
          <a:stretch>
            <a:fillRect/>
          </a:stretch>
        </p:blipFill>
        <p:spPr>
          <a:xfrm>
            <a:off x="6198394" y="3534714"/>
            <a:ext cx="5167185" cy="1485565"/>
          </a:xfrm>
          <a:prstGeom prst="rect">
            <a:avLst/>
          </a:prstGeom>
        </p:spPr>
      </p:pic>
    </p:spTree>
    <p:extLst>
      <p:ext uri="{BB962C8B-B14F-4D97-AF65-F5344CB8AC3E}">
        <p14:creationId xmlns:p14="http://schemas.microsoft.com/office/powerpoint/2010/main" val="166373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AD726-C6F2-D227-0A4B-877FD53B801B}"/>
              </a:ext>
            </a:extLst>
          </p:cNvPr>
          <p:cNvSpPr>
            <a:spLocks noGrp="1"/>
          </p:cNvSpPr>
          <p:nvPr>
            <p:ph type="title"/>
          </p:nvPr>
        </p:nvSpPr>
        <p:spPr/>
        <p:txBody>
          <a:bodyPr/>
          <a:lstStyle/>
          <a:p>
            <a:r>
              <a:rPr lang="en-US" dirty="0"/>
              <a:t>Implications for systematic reviewers</a:t>
            </a:r>
            <a:endParaRPr lang="nl-NL" dirty="0"/>
          </a:p>
        </p:txBody>
      </p:sp>
      <p:sp>
        <p:nvSpPr>
          <p:cNvPr id="3" name="Content Placeholder 2">
            <a:extLst>
              <a:ext uri="{FF2B5EF4-FFF2-40B4-BE49-F238E27FC236}">
                <a16:creationId xmlns:a16="http://schemas.microsoft.com/office/drawing/2014/main" id="{C528BD2A-DC54-D2F7-2E06-52F1F6D1AE19}"/>
              </a:ext>
            </a:extLst>
          </p:cNvPr>
          <p:cNvSpPr>
            <a:spLocks noGrp="1"/>
          </p:cNvSpPr>
          <p:nvPr>
            <p:ph idx="1"/>
          </p:nvPr>
        </p:nvSpPr>
        <p:spPr/>
        <p:txBody>
          <a:bodyPr/>
          <a:lstStyle/>
          <a:p>
            <a:r>
              <a:rPr lang="en-US" dirty="0"/>
              <a:t>Professional and up-to-date search specialist</a:t>
            </a:r>
          </a:p>
          <a:p>
            <a:r>
              <a:rPr lang="en-US" dirty="0"/>
              <a:t>Expert at four levels</a:t>
            </a:r>
          </a:p>
          <a:p>
            <a:pPr lvl="1"/>
            <a:r>
              <a:rPr lang="en-US" dirty="0"/>
              <a:t>Systematic review methods</a:t>
            </a:r>
          </a:p>
          <a:p>
            <a:pPr lvl="1"/>
            <a:r>
              <a:rPr lang="en-US" dirty="0"/>
              <a:t>Methods of primary studies</a:t>
            </a:r>
          </a:p>
          <a:p>
            <a:pPr lvl="1"/>
            <a:r>
              <a:rPr lang="en-US" dirty="0"/>
              <a:t>Subject matter of studies reviewed</a:t>
            </a:r>
          </a:p>
          <a:p>
            <a:pPr lvl="1"/>
            <a:r>
              <a:rPr lang="en-US" dirty="0"/>
              <a:t>Types of spin</a:t>
            </a:r>
          </a:p>
          <a:p>
            <a:r>
              <a:rPr lang="en-US" dirty="0"/>
              <a:t>Statistical adjustments for biased reporting (sensitivity analyses, multiverse)</a:t>
            </a:r>
          </a:p>
          <a:p>
            <a:r>
              <a:rPr lang="en-US" dirty="0"/>
              <a:t>Open science practices (sharing data and code, ..)</a:t>
            </a:r>
          </a:p>
          <a:p>
            <a:endParaRPr lang="nl-NL" dirty="0"/>
          </a:p>
        </p:txBody>
      </p:sp>
    </p:spTree>
    <p:extLst>
      <p:ext uri="{BB962C8B-B14F-4D97-AF65-F5344CB8AC3E}">
        <p14:creationId xmlns:p14="http://schemas.microsoft.com/office/powerpoint/2010/main" val="1679071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1646</Words>
  <Application>Microsoft Office PowerPoint</Application>
  <PresentationFormat>Widescreen</PresentationFormat>
  <Paragraphs>92</Paragraphs>
  <Slides>6</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Calibri Light</vt:lpstr>
      <vt:lpstr>Office Theme</vt:lpstr>
      <vt:lpstr>2_Office Theme</vt:lpstr>
      <vt:lpstr>Selective Outcome Reporting</vt:lpstr>
      <vt:lpstr>How negative results disappear</vt:lpstr>
      <vt:lpstr>How negative results disappear</vt:lpstr>
      <vt:lpstr>PowerPoint Presentation</vt:lpstr>
      <vt:lpstr>PowerPoint Presentation</vt:lpstr>
      <vt:lpstr>Implications for systematic reviewers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 and more</dc:title>
  <dc:creator>Gerben ter Riet</dc:creator>
  <cp:lastModifiedBy>Gerben ter Riet</cp:lastModifiedBy>
  <cp:revision>3</cp:revision>
  <dcterms:created xsi:type="dcterms:W3CDTF">2024-05-16T12:54:04Z</dcterms:created>
  <dcterms:modified xsi:type="dcterms:W3CDTF">2024-06-17T17:37:52Z</dcterms:modified>
</cp:coreProperties>
</file>