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8"/>
  </p:notesMasterIdLst>
  <p:sldIdLst>
    <p:sldId id="331" r:id="rId5"/>
    <p:sldId id="333" r:id="rId6"/>
    <p:sldId id="318" r:id="rId7"/>
    <p:sldId id="953" r:id="rId8"/>
    <p:sldId id="950" r:id="rId9"/>
    <p:sldId id="949" r:id="rId10"/>
    <p:sldId id="494" r:id="rId11"/>
    <p:sldId id="334" r:id="rId12"/>
    <p:sldId id="340" r:id="rId13"/>
    <p:sldId id="319" r:id="rId14"/>
    <p:sldId id="955" r:id="rId15"/>
    <p:sldId id="342" r:id="rId16"/>
    <p:sldId id="343" r:id="rId17"/>
    <p:sldId id="347" r:id="rId18"/>
    <p:sldId id="339" r:id="rId19"/>
    <p:sldId id="951" r:id="rId20"/>
    <p:sldId id="952" r:id="rId21"/>
    <p:sldId id="320" r:id="rId22"/>
    <p:sldId id="261" r:id="rId23"/>
    <p:sldId id="344" r:id="rId24"/>
    <p:sldId id="323" r:id="rId25"/>
    <p:sldId id="954" r:id="rId26"/>
    <p:sldId id="332" r:id="rId27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0BC968-56B8-C84B-8A58-F580FBC5DC85}">
          <p14:sldIdLst>
            <p14:sldId id="331"/>
            <p14:sldId id="333"/>
            <p14:sldId id="318"/>
            <p14:sldId id="953"/>
            <p14:sldId id="950"/>
            <p14:sldId id="949"/>
            <p14:sldId id="494"/>
            <p14:sldId id="334"/>
            <p14:sldId id="340"/>
            <p14:sldId id="319"/>
            <p14:sldId id="955"/>
            <p14:sldId id="342"/>
            <p14:sldId id="343"/>
            <p14:sldId id="347"/>
            <p14:sldId id="339"/>
            <p14:sldId id="951"/>
            <p14:sldId id="952"/>
            <p14:sldId id="320"/>
            <p14:sldId id="261"/>
            <p14:sldId id="344"/>
            <p14:sldId id="323"/>
            <p14:sldId id="954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919"/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A23A1-5A16-FA4F-A817-81EA5B14CD57}" v="186" dt="2024-06-21T07:17:47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7"/>
    <p:restoredTop sz="73961"/>
  </p:normalViewPr>
  <p:slideViewPr>
    <p:cSldViewPr snapToGrid="0">
      <p:cViewPr varScale="1">
        <p:scale>
          <a:sx n="75" d="100"/>
          <a:sy n="75" d="100"/>
        </p:scale>
        <p:origin x="18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267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For more information about costs, see:</a:t>
            </a:r>
          </a:p>
          <a:p>
            <a:r>
              <a:rPr lang="en-GB"/>
              <a:t>https://data.4tu.nl/info/</a:t>
            </a:r>
            <a:r>
              <a:rPr lang="en-GB" err="1"/>
              <a:t>en</a:t>
            </a:r>
            <a:r>
              <a:rPr lang="en-GB"/>
              <a:t>/use/publish-cite/our-users</a:t>
            </a:r>
          </a:p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979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123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Metadata reviewers use guidelines:</a:t>
            </a:r>
          </a:p>
          <a:p>
            <a:r>
              <a:rPr lang="en-US"/>
              <a:t>https://data.4tu.nl/s/documents/Metadata_review_guidelines_June_2021.pdf</a:t>
            </a:r>
            <a:endParaRPr lang="en-NL"/>
          </a:p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6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0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On 17 September we are organizing a university-wide event “Everything you wanted to know about Open Science”. Make sure to register and come! </a:t>
            </a:r>
            <a:endParaRPr lang="LID4096"/>
          </a:p>
          <a:p>
            <a:endParaRPr lang="en-US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Why should you attend?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• Gain insights into Open Science and what it means for you</a:t>
            </a:r>
            <a:b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• Experience inspiring examples of Open Science from the TU/e academic community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• Co-design the Open Science agenda of the TU/e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66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If you would like to join a community of like-minded people at TU/e – you are welcome to become a member of the OS community Eindhoven. </a:t>
            </a:r>
          </a:p>
          <a:p>
            <a:pPr marL="171450" indent="-171450">
              <a:buFontTx/>
              <a:buChar char="-"/>
            </a:pPr>
            <a:r>
              <a:rPr lang="en-US"/>
              <a:t>It’s a space where you can exchange experiences with fellow researchers, learn something new and/or share your knowledge with others. </a:t>
            </a:r>
          </a:p>
          <a:p>
            <a:pPr marL="171450" indent="-171450">
              <a:buFontTx/>
              <a:buChar char="-"/>
            </a:pPr>
            <a:r>
              <a:rPr lang="en-US"/>
              <a:t>Starting from the new academic year, we are going to have budget from NWO which will help the community to develop and grow and you can be part of it. 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37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996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Get your dataset a DOI it deserves.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773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Example dataset is from SAFI Study: </a:t>
            </a:r>
            <a:r>
              <a:rPr lang="en-US"/>
              <a:t>Studying African Farmer-Led Irrigation</a:t>
            </a:r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433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6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7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61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 27pt headline on a slide with three images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/>
              <a:t>Sample slide with table and text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049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NL" noProof="0"/>
              <a:t>This is an example of a 27 pt headline with 27 pt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NL" noProof="0"/>
              <a:t>Click to enter text</a:t>
            </a:r>
          </a:p>
          <a:p>
            <a:pPr lvl="1"/>
            <a:r>
              <a:rPr lang="en-NL" noProof="0"/>
              <a:t>Tweede </a:t>
            </a:r>
            <a:r>
              <a:rPr lang="en-NL" noProof="0" err="1"/>
              <a:t>niveau</a:t>
            </a:r>
            <a:endParaRPr lang="en-NL" noProof="0"/>
          </a:p>
          <a:p>
            <a:pPr lvl="2"/>
            <a:r>
              <a:rPr lang="en-NL" noProof="0" err="1"/>
              <a:t>Derde</a:t>
            </a:r>
            <a:r>
              <a:rPr lang="en-NL" noProof="0"/>
              <a:t> </a:t>
            </a:r>
            <a:r>
              <a:rPr lang="en-NL" noProof="0" err="1"/>
              <a:t>niveau</a:t>
            </a:r>
            <a:endParaRPr lang="en-NL" noProof="0"/>
          </a:p>
          <a:p>
            <a:pPr lvl="3"/>
            <a:r>
              <a:rPr lang="en-NL" noProof="0" err="1"/>
              <a:t>Vierde</a:t>
            </a:r>
            <a:r>
              <a:rPr lang="en-NL" noProof="0"/>
              <a:t> </a:t>
            </a:r>
            <a:r>
              <a:rPr lang="en-NL" noProof="0" err="1"/>
              <a:t>niveau</a:t>
            </a:r>
            <a:endParaRPr lang="en-NL" noProof="0"/>
          </a:p>
          <a:p>
            <a:pPr lvl="4"/>
            <a:r>
              <a:rPr lang="en-NL" noProof="0" err="1"/>
              <a:t>Vijfde</a:t>
            </a:r>
            <a:r>
              <a:rPr lang="en-NL" noProof="0"/>
              <a:t> </a:t>
            </a:r>
            <a:r>
              <a:rPr lang="en-NL" noProof="0" err="1"/>
              <a:t>niveau</a:t>
            </a:r>
            <a:endParaRPr lang="en-N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endParaRPr lang="en-N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NL" noProof="0"/>
              <a:t>Upload Your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fld id="{C194BDB0-F4EA-4DD6-8281-CCE2440D0CE0}" type="slidenum">
              <a:rPr lang="en-NL" noProof="0" smtClean="0"/>
              <a:pPr/>
              <a:t>‹#›</a:t>
            </a:fld>
            <a:endParaRPr lang="en-NL" noProof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err="1"/>
              <a:t>Klik</a:t>
            </a:r>
            <a:r>
              <a:rPr lang="en-GB"/>
              <a:t> om de </a:t>
            </a:r>
            <a:r>
              <a:rPr lang="en-GB" err="1"/>
              <a:t>modelstijlen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bewerken</a:t>
            </a:r>
            <a:endParaRPr lang="en-GB"/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4" r:id="rId3"/>
    <p:sldLayoutId id="2147483685" r:id="rId4"/>
    <p:sldLayoutId id="2147483661" r:id="rId5"/>
    <p:sldLayoutId id="2147483662" r:id="rId6"/>
    <p:sldLayoutId id="2147483664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hyperlink" Target="https://edu.nl/pg33f" TargetMode="Externa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hyperlink" Target="https://edu.nl/pg33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4tu.nl/info/en/use/publish-cite/after-upload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ata.4tu.nl/s/documents/Metadata_review_guidelines_June_2021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lucide.dev/icons/rainbo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ue.nl/en/our-university/calendar-and-events/11-04-2024-shaping-the-future-of-open-science-at-tue" TargetMode="External"/><Relationship Id="rId4" Type="http://schemas.openxmlformats.org/officeDocument/2006/relationships/hyperlink" Target="https://edu.nl/8wd8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hyperlink" Target="https://de.wikipedia.org/wiki/Datei:Twitter_bird_logo_2012.svg" TargetMode="External"/><Relationship Id="rId12" Type="http://schemas.openxmlformats.org/officeDocument/2006/relationships/hyperlink" Target="mailto:openscience@tue.n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7.svg"/><Relationship Id="rId5" Type="http://schemas.openxmlformats.org/officeDocument/2006/relationships/hyperlink" Target="https://www.google.com/url?q=https%3A%2F%2Ftwitter.com%2Fosceindhoven&amp;sa=D&amp;sntz=1&amp;usg=AFQjCNEOL_uW_vKNxwGwQjT09gwFjj7qMg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sites.google.com/view/osceindhoven" TargetMode="External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erson climbing a tall tower">
            <a:extLst>
              <a:ext uri="{FF2B5EF4-FFF2-40B4-BE49-F238E27FC236}">
                <a16:creationId xmlns:a16="http://schemas.microsoft.com/office/drawing/2014/main" id="{1BA95F44-88C9-AC54-986F-F8D8A7301C1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6940" y="-20840"/>
            <a:ext cx="9217880" cy="518518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2B8DA01-4A99-4F86-F843-627F41BD75B6}"/>
              </a:ext>
            </a:extLst>
          </p:cNvPr>
          <p:cNvSpPr/>
          <p:nvPr/>
        </p:nvSpPr>
        <p:spPr>
          <a:xfrm>
            <a:off x="-36940" y="609821"/>
            <a:ext cx="9217880" cy="1961929"/>
          </a:xfrm>
          <a:prstGeom prst="rect">
            <a:avLst/>
          </a:prstGeom>
          <a:solidFill>
            <a:srgbClr val="C8191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3D2BB-D52B-132B-9718-72FC08F0A1CD}"/>
              </a:ext>
            </a:extLst>
          </p:cNvPr>
          <p:cNvSpPr txBox="1"/>
          <p:nvPr/>
        </p:nvSpPr>
        <p:spPr>
          <a:xfrm>
            <a:off x="774864" y="1076819"/>
            <a:ext cx="5468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>
                <a:solidFill>
                  <a:schemeClr val="bg1"/>
                </a:solidFill>
                <a:latin typeface="Avenir Next LT Pro" panose="020B0504020202020204" pitchFamily="34" charset="0"/>
              </a:rPr>
              <a:t>Sharing your data on 4TU.ResearchData</a:t>
            </a:r>
            <a:endParaRPr lang="en-NL" sz="3200" b="1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Picture 4" descr="A grey and black sign with a person in a circle&#10;&#10;Description automatically generated">
            <a:extLst>
              <a:ext uri="{FF2B5EF4-FFF2-40B4-BE49-F238E27FC236}">
                <a16:creationId xmlns:a16="http://schemas.microsoft.com/office/drawing/2014/main" id="{26B6C964-1E56-0EB8-642D-38D1BEBEF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3714" y="4539210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49487" y="1853702"/>
            <a:ext cx="4645025" cy="1436095"/>
          </a:xfrm>
        </p:spPr>
        <p:txBody>
          <a:bodyPr/>
          <a:lstStyle/>
          <a:p>
            <a:r>
              <a:rPr lang="en-GB"/>
              <a:t>Publishing your data makes your research </a:t>
            </a:r>
            <a:r>
              <a:rPr lang="en-GB">
                <a:solidFill>
                  <a:srgbClr val="C00000"/>
                </a:solidFill>
              </a:rPr>
              <a:t>visible</a:t>
            </a:r>
            <a:r>
              <a:rPr lang="en-GB"/>
              <a:t> and </a:t>
            </a:r>
            <a:r>
              <a:rPr lang="en-GB">
                <a:solidFill>
                  <a:srgbClr val="C00000"/>
                </a:solidFill>
              </a:rPr>
              <a:t>usable</a:t>
            </a:r>
            <a:r>
              <a:rPr lang="en-GB"/>
              <a:t> to others,</a:t>
            </a:r>
            <a:br>
              <a:rPr lang="en-GB"/>
            </a:br>
            <a:r>
              <a:rPr lang="en-GB"/>
              <a:t>including </a:t>
            </a:r>
            <a:r>
              <a:rPr lang="en-GB">
                <a:solidFill>
                  <a:srgbClr val="C00000"/>
                </a:solidFill>
              </a:rPr>
              <a:t>you in the future</a:t>
            </a:r>
          </a:p>
        </p:txBody>
      </p:sp>
    </p:spTree>
    <p:extLst>
      <p:ext uri="{BB962C8B-B14F-4D97-AF65-F5344CB8AC3E}">
        <p14:creationId xmlns:p14="http://schemas.microsoft.com/office/powerpoint/2010/main" val="6383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32951" y="1841251"/>
            <a:ext cx="3886137" cy="16438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4000"/>
              <a:t>Your dataset deserves a </a:t>
            </a:r>
            <a:r>
              <a:rPr lang="en-GB" sz="4000">
                <a:solidFill>
                  <a:srgbClr val="C00000"/>
                </a:solidFill>
              </a:rPr>
              <a:t>DOI</a:t>
            </a:r>
            <a:r>
              <a:rPr lang="en-GB" sz="4000"/>
              <a:t>.</a:t>
            </a:r>
            <a:endParaRPr lang="en-GB" sz="4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4759" y="588008"/>
            <a:ext cx="5047888" cy="723957"/>
          </a:xfrm>
        </p:spPr>
        <p:txBody>
          <a:bodyPr/>
          <a:lstStyle/>
          <a:p>
            <a:r>
              <a:rPr lang="en-GB"/>
              <a:t>Today’s Goal is to </a:t>
            </a:r>
            <a:r>
              <a:rPr lang="en-GB">
                <a:solidFill>
                  <a:srgbClr val="C00000"/>
                </a:solidFill>
              </a:rPr>
              <a:t>submit a dataset </a:t>
            </a:r>
            <a:r>
              <a:rPr lang="en-GB"/>
              <a:t>on 4TU.ResearchData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14A5F1FB-C0D4-6742-0722-D25DF9021D06}"/>
              </a:ext>
            </a:extLst>
          </p:cNvPr>
          <p:cNvSpPr txBox="1">
            <a:spLocks/>
          </p:cNvSpPr>
          <p:nvPr/>
        </p:nvSpPr>
        <p:spPr>
          <a:xfrm>
            <a:off x="1828018" y="3050447"/>
            <a:ext cx="2288312" cy="5354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Your own dataset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0F3AB5A-3F28-40AC-C21A-54BC46A33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2229" y="1824512"/>
            <a:ext cx="1213184" cy="1213184"/>
          </a:xfrm>
          <a:prstGeom prst="rect">
            <a:avLst/>
          </a:prstGeom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163B1F67-5DC9-BE6A-6547-B4412A8BA8B3}"/>
              </a:ext>
            </a:extLst>
          </p:cNvPr>
          <p:cNvSpPr txBox="1">
            <a:spLocks/>
          </p:cNvSpPr>
          <p:nvPr/>
        </p:nvSpPr>
        <p:spPr>
          <a:xfrm>
            <a:off x="5581510" y="3113158"/>
            <a:ext cx="2141967" cy="7239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Example dataset </a:t>
            </a:r>
            <a:br>
              <a:rPr lang="en-GB"/>
            </a:br>
            <a:r>
              <a:rPr lang="en-GB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edu.nl/pg33f</a:t>
            </a:r>
            <a:endParaRPr lang="en-GB">
              <a:solidFill>
                <a:srgbClr val="C00000"/>
              </a:solidFill>
            </a:endParaRPr>
          </a:p>
          <a:p>
            <a:endParaRPr lang="en-US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D05E2-359E-5FB8-30A7-4258B50DF419}"/>
              </a:ext>
            </a:extLst>
          </p:cNvPr>
          <p:cNvSpPr txBox="1"/>
          <p:nvPr/>
        </p:nvSpPr>
        <p:spPr>
          <a:xfrm>
            <a:off x="4663751" y="3995844"/>
            <a:ext cx="3738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Klapwijk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, E., Sunami, N., Mania, J.,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Lushaj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, B., &amp; Volkova, A. (2023). EUR publication package example [Data set]. Zenodo. https://doi.org/10.5281/zenodo.7956600</a:t>
            </a:r>
            <a:endParaRPr lang="en-N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016F40E-73F8-2F1E-6A29-007E7D6F0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8588" y="1950057"/>
            <a:ext cx="1243386" cy="12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2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3960-3B5F-3324-EAE2-6F821604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62" y="505432"/>
            <a:ext cx="7556500" cy="539038"/>
          </a:xfrm>
        </p:spPr>
        <p:txBody>
          <a:bodyPr anchor="ctr"/>
          <a:lstStyle/>
          <a:p>
            <a:r>
              <a:rPr lang="en-NL"/>
              <a:t>4TU.ResearchData Deposit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DE0AA-5E09-12BA-281F-0480A3D0B6DB}"/>
              </a:ext>
            </a:extLst>
          </p:cNvPr>
          <p:cNvSpPr/>
          <p:nvPr/>
        </p:nvSpPr>
        <p:spPr>
          <a:xfrm>
            <a:off x="1762394" y="2059801"/>
            <a:ext cx="1810871" cy="319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latin typeface="Aptos" panose="020B0004020202020204" pitchFamily="34" charset="0"/>
              </a:rPr>
              <a:t>Submits a package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B2E41-6A8D-E7E3-3DDA-75B61E557BA0}"/>
              </a:ext>
            </a:extLst>
          </p:cNvPr>
          <p:cNvSpPr/>
          <p:nvPr/>
        </p:nvSpPr>
        <p:spPr>
          <a:xfrm>
            <a:off x="5433501" y="2032375"/>
            <a:ext cx="1810871" cy="742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latin typeface="Aptos" panose="020B0004020202020204" pitchFamily="34" charset="0"/>
              </a:rPr>
              <a:t>Reviews the metadata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CBC8E-CED3-0D7B-E10C-3F907B9DB6E8}"/>
              </a:ext>
            </a:extLst>
          </p:cNvPr>
          <p:cNvSpPr txBox="1"/>
          <p:nvPr/>
        </p:nvSpPr>
        <p:spPr>
          <a:xfrm>
            <a:off x="1975358" y="1515512"/>
            <a:ext cx="13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800">
                <a:latin typeface="Aptos" panose="020B0004020202020204" pitchFamily="34" charset="0"/>
              </a:rPr>
              <a:t>Researcher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EB31C-B723-9A59-EE1B-3B6246A47D53}"/>
              </a:ext>
            </a:extLst>
          </p:cNvPr>
          <p:cNvSpPr txBox="1"/>
          <p:nvPr/>
        </p:nvSpPr>
        <p:spPr>
          <a:xfrm>
            <a:off x="5311699" y="1461743"/>
            <a:ext cx="205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800">
                <a:latin typeface="Aptos" panose="020B0004020202020204" pitchFamily="34" charset="0"/>
              </a:rPr>
              <a:t>4TU.ResearchData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F33D3B-6A8C-5884-353D-313518C04B9E}"/>
              </a:ext>
            </a:extLst>
          </p:cNvPr>
          <p:cNvCxnSpPr>
            <a:cxnSpLocks/>
          </p:cNvCxnSpPr>
          <p:nvPr/>
        </p:nvCxnSpPr>
        <p:spPr>
          <a:xfrm>
            <a:off x="3719937" y="2219320"/>
            <a:ext cx="1566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33B498-7EED-F8DC-F3E0-86BC2D964B8B}"/>
              </a:ext>
            </a:extLst>
          </p:cNvPr>
          <p:cNvSpPr txBox="1"/>
          <p:nvPr/>
        </p:nvSpPr>
        <p:spPr>
          <a:xfrm>
            <a:off x="3798881" y="1409552"/>
            <a:ext cx="138995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Data Steward can help in between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CEE428-365D-EC7D-A03C-9C5ED00FE5A1}"/>
              </a:ext>
            </a:extLst>
          </p:cNvPr>
          <p:cNvCxnSpPr>
            <a:cxnSpLocks/>
          </p:cNvCxnSpPr>
          <p:nvPr/>
        </p:nvCxnSpPr>
        <p:spPr>
          <a:xfrm flipH="1">
            <a:off x="3719937" y="2706375"/>
            <a:ext cx="15478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E06FB25-7680-192D-372B-0D070A89D6BE}"/>
              </a:ext>
            </a:extLst>
          </p:cNvPr>
          <p:cNvSpPr/>
          <p:nvPr/>
        </p:nvSpPr>
        <p:spPr>
          <a:xfrm>
            <a:off x="1762394" y="2569932"/>
            <a:ext cx="1810871" cy="319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latin typeface="Aptos" panose="020B0004020202020204" pitchFamily="34" charset="0"/>
              </a:rPr>
              <a:t>Revise the package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80101E-0928-E6B9-9F4C-1490233F7A74}"/>
              </a:ext>
            </a:extLst>
          </p:cNvPr>
          <p:cNvSpPr/>
          <p:nvPr/>
        </p:nvSpPr>
        <p:spPr>
          <a:xfrm>
            <a:off x="1762395" y="3269099"/>
            <a:ext cx="1810871" cy="319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latin typeface="Aptos" panose="020B0004020202020204" pitchFamily="34" charset="0"/>
              </a:rPr>
              <a:t>Resubmits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715651-966E-340C-77D2-1EB64BDFF42C}"/>
              </a:ext>
            </a:extLst>
          </p:cNvPr>
          <p:cNvCxnSpPr>
            <a:cxnSpLocks/>
          </p:cNvCxnSpPr>
          <p:nvPr/>
        </p:nvCxnSpPr>
        <p:spPr>
          <a:xfrm>
            <a:off x="2637591" y="2973690"/>
            <a:ext cx="0" cy="213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2C2CC-4604-4B03-341F-7B4EDFFDD9AA}"/>
              </a:ext>
            </a:extLst>
          </p:cNvPr>
          <p:cNvSpPr/>
          <p:nvPr/>
        </p:nvSpPr>
        <p:spPr>
          <a:xfrm>
            <a:off x="5417625" y="3269099"/>
            <a:ext cx="1810871" cy="7423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latin typeface="Aptos" panose="020B0004020202020204" pitchFamily="34" charset="0"/>
              </a:rPr>
              <a:t>Make the package visible to public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E1652A-CF5F-D510-6B76-8348BE281093}"/>
              </a:ext>
            </a:extLst>
          </p:cNvPr>
          <p:cNvCxnSpPr>
            <a:cxnSpLocks/>
          </p:cNvCxnSpPr>
          <p:nvPr/>
        </p:nvCxnSpPr>
        <p:spPr>
          <a:xfrm>
            <a:off x="3719937" y="3428618"/>
            <a:ext cx="1566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5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>
            <a:extLst>
              <a:ext uri="{FF2B5EF4-FFF2-40B4-BE49-F238E27FC236}">
                <a16:creationId xmlns:a16="http://schemas.microsoft.com/office/drawing/2014/main" id="{405D1657-042D-976E-97C2-10B4CF8B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1026711"/>
            <a:ext cx="7556500" cy="539038"/>
          </a:xfrm>
        </p:spPr>
        <p:txBody>
          <a:bodyPr/>
          <a:lstStyle/>
          <a:p>
            <a:r>
              <a:rPr lang="en-GB"/>
              <a:t>The </a:t>
            </a:r>
            <a:r>
              <a:rPr lang="en-GB">
                <a:latin typeface="Aptos" panose="020B0004020202020204" pitchFamily="34" charset="0"/>
              </a:rPr>
              <a:t>whole</a:t>
            </a:r>
            <a:r>
              <a:rPr lang="en-GB"/>
              <a:t> game today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B5475F-15B8-7F4A-6397-47F28B828D24}"/>
              </a:ext>
            </a:extLst>
          </p:cNvPr>
          <p:cNvSpPr txBox="1"/>
          <p:nvPr/>
        </p:nvSpPr>
        <p:spPr>
          <a:xfrm>
            <a:off x="1459706" y="3010369"/>
            <a:ext cx="1810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For a test dataset, use the sandbox (next.data.4tu.nl)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813F8B-DC8B-72C7-F2A9-62582E8DE6E9}"/>
              </a:ext>
            </a:extLst>
          </p:cNvPr>
          <p:cNvSpPr/>
          <p:nvPr/>
        </p:nvSpPr>
        <p:spPr>
          <a:xfrm>
            <a:off x="1319769" y="1799122"/>
            <a:ext cx="2090746" cy="1108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800">
                <a:latin typeface="Aptos" panose="020B0004020202020204" pitchFamily="34" charset="0"/>
              </a:rPr>
              <a:t>Login to 4TU.RD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88C598-B08E-708E-64BC-91659A34A1CB}"/>
              </a:ext>
            </a:extLst>
          </p:cNvPr>
          <p:cNvSpPr/>
          <p:nvPr/>
        </p:nvSpPr>
        <p:spPr>
          <a:xfrm>
            <a:off x="3811511" y="1799122"/>
            <a:ext cx="2090746" cy="1108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800">
                <a:latin typeface="Aptos" panose="020B0004020202020204" pitchFamily="34" charset="0"/>
              </a:rPr>
              <a:t>Upload data amd complete the form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73DEC5-979B-A432-7C70-7A07B4CEC649}"/>
              </a:ext>
            </a:extLst>
          </p:cNvPr>
          <p:cNvSpPr/>
          <p:nvPr/>
        </p:nvSpPr>
        <p:spPr>
          <a:xfrm>
            <a:off x="6259504" y="1799122"/>
            <a:ext cx="2090746" cy="1108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800">
                <a:latin typeface="Aptos" panose="020B0004020202020204" pitchFamily="34" charset="0"/>
              </a:rPr>
              <a:t>Submit </a:t>
            </a:r>
            <a:r>
              <a:rPr lang="en-US" sz="1800">
                <a:latin typeface="Aptos" panose="020B0004020202020204" pitchFamily="34" charset="0"/>
              </a:rPr>
              <a:t>/</a:t>
            </a:r>
            <a:br>
              <a:rPr lang="en-NL" sz="1800">
                <a:latin typeface="Aptos" panose="020B0004020202020204" pitchFamily="34" charset="0"/>
              </a:rPr>
            </a:br>
            <a:r>
              <a:rPr lang="en-NL" sz="1800">
                <a:latin typeface="Aptos" panose="020B0004020202020204" pitchFamily="34" charset="0"/>
              </a:rPr>
              <a:t>save draft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F7CE277-7696-04E4-7CB7-EB79F564C65D}"/>
              </a:ext>
            </a:extLst>
          </p:cNvPr>
          <p:cNvCxnSpPr>
            <a:cxnSpLocks/>
          </p:cNvCxnSpPr>
          <p:nvPr/>
        </p:nvCxnSpPr>
        <p:spPr>
          <a:xfrm>
            <a:off x="3474131" y="2396301"/>
            <a:ext cx="2522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228B3D-68C6-DFB6-81BE-2F705AA9F5BB}"/>
              </a:ext>
            </a:extLst>
          </p:cNvPr>
          <p:cNvCxnSpPr>
            <a:cxnSpLocks/>
          </p:cNvCxnSpPr>
          <p:nvPr/>
        </p:nvCxnSpPr>
        <p:spPr>
          <a:xfrm>
            <a:off x="5967881" y="2396301"/>
            <a:ext cx="2522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62E780-580E-FEAA-C1FC-F6872D4E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261" y="2389270"/>
            <a:ext cx="6373477" cy="539038"/>
          </a:xfrm>
        </p:spPr>
        <p:txBody>
          <a:bodyPr/>
          <a:lstStyle/>
          <a:p>
            <a:pPr algn="ctr"/>
            <a:r>
              <a:rPr lang="en-NL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8655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62E780-580E-FEAA-C1FC-F6872D4E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261" y="2389270"/>
            <a:ext cx="6373477" cy="539038"/>
          </a:xfrm>
        </p:spPr>
        <p:txBody>
          <a:bodyPr/>
          <a:lstStyle/>
          <a:p>
            <a:pPr algn="ctr"/>
            <a:r>
              <a:rPr lang="en-NL"/>
              <a:t>FAQ</a:t>
            </a:r>
            <a:r>
              <a:rPr lang="en-US"/>
              <a:t>s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997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3A5BB-18B4-E47B-B44A-A7E7C4286B6C}"/>
              </a:ext>
            </a:extLst>
          </p:cNvPr>
          <p:cNvSpPr txBox="1"/>
          <p:nvPr/>
        </p:nvSpPr>
        <p:spPr>
          <a:xfrm>
            <a:off x="4346512" y="2115643"/>
            <a:ext cx="3346664" cy="64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latin typeface="Aptos" panose="020B0004020202020204" pitchFamily="34" charset="0"/>
              </a:rPr>
              <a:t>50</a:t>
            </a:r>
            <a:r>
              <a:rPr lang="en-US" sz="4000" b="1">
                <a:latin typeface="Aptos" panose="020B0004020202020204" pitchFamily="34" charset="0"/>
              </a:rPr>
              <a:t> GB/year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2E97A-3783-550D-BFA3-B693F335A119}"/>
              </a:ext>
            </a:extLst>
          </p:cNvPr>
          <p:cNvSpPr txBox="1"/>
          <p:nvPr/>
        </p:nvSpPr>
        <p:spPr>
          <a:xfrm>
            <a:off x="321489" y="708891"/>
            <a:ext cx="4831082" cy="42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latin typeface="Aptos" panose="020B0004020202020204" pitchFamily="34" charset="0"/>
              </a:rPr>
              <a:t>How much data can I deposit?</a:t>
            </a:r>
            <a:endParaRPr lang="en-US" sz="2400">
              <a:latin typeface="Aptos" panose="020B0004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64F610A-0602-0EF5-E83C-5D3D1F9B0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5782" y="1523242"/>
            <a:ext cx="2484519" cy="2484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F77CB-FF04-CF54-321C-44B008F197B0}"/>
              </a:ext>
            </a:extLst>
          </p:cNvPr>
          <p:cNvSpPr txBox="1"/>
          <p:nvPr/>
        </p:nvSpPr>
        <p:spPr>
          <a:xfrm>
            <a:off x="4526185" y="3195850"/>
            <a:ext cx="3227523" cy="31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More space available by request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106A2-BD97-C8FC-AAA1-E2C5FE8B9C24}"/>
              </a:ext>
            </a:extLst>
          </p:cNvPr>
          <p:cNvSpPr txBox="1"/>
          <p:nvPr/>
        </p:nvSpPr>
        <p:spPr>
          <a:xfrm>
            <a:off x="4526185" y="2823004"/>
            <a:ext cx="4017569" cy="31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By default, as a TU/e user / depositor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AEC70-6273-5808-3B58-1E42A4C2EC65}"/>
              </a:ext>
            </a:extLst>
          </p:cNvPr>
          <p:cNvSpPr txBox="1"/>
          <p:nvPr/>
        </p:nvSpPr>
        <p:spPr>
          <a:xfrm>
            <a:off x="6182987" y="4897279"/>
            <a:ext cx="30203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>
                <a:solidFill>
                  <a:schemeClr val="tx1">
                    <a:lumMod val="50000"/>
                    <a:lumOff val="50000"/>
                  </a:schemeClr>
                </a:solidFill>
              </a:rPr>
              <a:t>https://data.4tu.nl/info/</a:t>
            </a:r>
            <a:r>
              <a:rPr lang="en-GB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GB" sz="1000">
                <a:solidFill>
                  <a:schemeClr val="tx1">
                    <a:lumMod val="50000"/>
                    <a:lumOff val="50000"/>
                  </a:schemeClr>
                </a:solidFill>
              </a:rPr>
              <a:t>/use/publish-cite/our-users</a:t>
            </a:r>
          </a:p>
        </p:txBody>
      </p:sp>
    </p:spTree>
    <p:extLst>
      <p:ext uri="{BB962C8B-B14F-4D97-AF65-F5344CB8AC3E}">
        <p14:creationId xmlns:p14="http://schemas.microsoft.com/office/powerpoint/2010/main" val="269563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92CB68-7599-59F8-7795-9950DB490BFB}"/>
              </a:ext>
            </a:extLst>
          </p:cNvPr>
          <p:cNvSpPr txBox="1"/>
          <p:nvPr/>
        </p:nvSpPr>
        <p:spPr>
          <a:xfrm>
            <a:off x="4826521" y="2985006"/>
            <a:ext cx="3185859" cy="88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sz="1800" b="1">
                <a:latin typeface="Aptos" panose="020B0004020202020204" pitchFamily="34" charset="0"/>
              </a:rPr>
              <a:t>Author</a:t>
            </a:r>
            <a:endParaRPr lang="en-US" sz="1400" b="1">
              <a:latin typeface="Aptos" panose="020B0004020202020204" pitchFamily="34" charset="0"/>
            </a:endParaRPr>
          </a:p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latin typeface="Aptos" panose="020B0004020202020204" pitchFamily="34" charset="0"/>
              </a:rPr>
              <a:t>The contributor to the dataset.</a:t>
            </a:r>
          </a:p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latin typeface="Aptos" panose="020B0004020202020204" pitchFamily="34" charset="0"/>
              </a:rPr>
              <a:t>One dataset can have many authors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3A5BB-18B4-E47B-B44A-A7E7C4286B6C}"/>
              </a:ext>
            </a:extLst>
          </p:cNvPr>
          <p:cNvSpPr txBox="1"/>
          <p:nvPr/>
        </p:nvSpPr>
        <p:spPr>
          <a:xfrm>
            <a:off x="1521639" y="3017262"/>
            <a:ext cx="2795841" cy="1155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sz="1800" b="1">
                <a:latin typeface="Aptos" panose="020B0004020202020204" pitchFamily="34" charset="0"/>
              </a:rPr>
              <a:t>Depositor</a:t>
            </a:r>
            <a:endParaRPr lang="en-US" sz="1400" b="1">
              <a:latin typeface="Aptos" panose="020B0004020202020204" pitchFamily="34" charset="0"/>
            </a:endParaRPr>
          </a:p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latin typeface="Aptos" panose="020B0004020202020204" pitchFamily="34" charset="0"/>
              </a:rPr>
              <a:t>The person who uploads dataset.</a:t>
            </a:r>
          </a:p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latin typeface="Aptos" panose="020B0004020202020204" pitchFamily="34" charset="0"/>
              </a:rPr>
              <a:t>One dataset has one depositor.</a:t>
            </a:r>
          </a:p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latin typeface="Aptos" panose="020B0004020202020204" pitchFamily="34" charset="0"/>
              </a:rPr>
              <a:t>First </a:t>
            </a:r>
            <a:r>
              <a:rPr lang="en-US" sz="1400" dirty="0">
                <a:latin typeface="Aptos" panose="020B0004020202020204" pitchFamily="34" charset="0"/>
              </a:rPr>
              <a:t>50</a:t>
            </a:r>
            <a:r>
              <a:rPr lang="en-US" sz="1400">
                <a:latin typeface="Aptos" panose="020B0004020202020204" pitchFamily="34" charset="0"/>
              </a:rPr>
              <a:t> GB per year is free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DCBDA-6BFA-895A-DAD4-3CFDBB82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190" y="1315658"/>
            <a:ext cx="2484519" cy="1417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B2E97A-3783-550D-BFA3-B693F335A119}"/>
              </a:ext>
            </a:extLst>
          </p:cNvPr>
          <p:cNvSpPr txBox="1"/>
          <p:nvPr/>
        </p:nvSpPr>
        <p:spPr>
          <a:xfrm>
            <a:off x="169089" y="470912"/>
            <a:ext cx="3494861" cy="42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latin typeface="Aptos" panose="020B0004020202020204" pitchFamily="34" charset="0"/>
              </a:rPr>
              <a:t>Depositor or Author?</a:t>
            </a:r>
            <a:endParaRPr lang="en-US" sz="2400">
              <a:latin typeface="Aptos" panose="020B00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9BC0FD0-17A0-86B4-A6CC-68F80296E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1781" y="1315658"/>
            <a:ext cx="1558089" cy="155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8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5657F2-BFBF-4ACD-A2BB-7BE97FB5C143}"/>
              </a:ext>
            </a:extLst>
          </p:cNvPr>
          <p:cNvSpPr txBox="1"/>
          <p:nvPr/>
        </p:nvSpPr>
        <p:spPr>
          <a:xfrm>
            <a:off x="573256" y="492014"/>
            <a:ext cx="4547290" cy="42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latin typeface="Aptos" panose="020B0004020202020204" pitchFamily="34" charset="0"/>
              </a:rPr>
              <a:t>How do I choose a license?</a:t>
            </a:r>
            <a:endParaRPr lang="en-US" sz="2400"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9D898-1D23-26F2-F3E6-F8AD4B0049DD}"/>
              </a:ext>
            </a:extLst>
          </p:cNvPr>
          <p:cNvSpPr txBox="1"/>
          <p:nvPr/>
        </p:nvSpPr>
        <p:spPr>
          <a:xfrm>
            <a:off x="1603498" y="1390180"/>
            <a:ext cx="3076324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800">
                <a:latin typeface="Aptos" panose="020B0004020202020204" pitchFamily="34" charset="0"/>
              </a:rPr>
              <a:t>Data, documentation,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5B5C5-A0A4-4743-E7F7-53D6B991EC7C}"/>
              </a:ext>
            </a:extLst>
          </p:cNvPr>
          <p:cNvSpPr txBox="1"/>
          <p:nvPr/>
        </p:nvSpPr>
        <p:spPr>
          <a:xfrm>
            <a:off x="4679823" y="1480092"/>
            <a:ext cx="3076322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sz="1800">
                <a:latin typeface="Aptos" panose="020B0004020202020204" pitchFamily="34" charset="0"/>
              </a:rPr>
              <a:t>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1B00A-C105-645B-7AF1-2695D5F1EC02}"/>
              </a:ext>
            </a:extLst>
          </p:cNvPr>
          <p:cNvSpPr txBox="1"/>
          <p:nvPr/>
        </p:nvSpPr>
        <p:spPr>
          <a:xfrm>
            <a:off x="2201860" y="3320174"/>
            <a:ext cx="1290082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sz="1800" b="1">
                <a:latin typeface="Aptos" panose="020B0004020202020204" pitchFamily="34" charset="0"/>
              </a:rPr>
              <a:t>CC-BY 4.0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36F9AC-6B3A-5D5C-7100-9BBF2A2C0BC8}"/>
              </a:ext>
            </a:extLst>
          </p:cNvPr>
          <p:cNvSpPr txBox="1"/>
          <p:nvPr/>
        </p:nvSpPr>
        <p:spPr>
          <a:xfrm>
            <a:off x="5572943" y="3240807"/>
            <a:ext cx="1290082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sz="1800" b="1">
                <a:latin typeface="Aptos" panose="020B0004020202020204" pitchFamily="34" charset="0"/>
              </a:rPr>
              <a:t>MIT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CB6E0247-7F93-B533-66DE-D48FA6E4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3831" y="1859181"/>
            <a:ext cx="1337226" cy="13372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75A432-495C-BCB1-EA75-A79E077F4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943" y="2182344"/>
            <a:ext cx="1337226" cy="690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8EEF22-14D2-9A96-A67B-CFCB2EAB5102}"/>
              </a:ext>
            </a:extLst>
          </p:cNvPr>
          <p:cNvSpPr txBox="1"/>
          <p:nvPr/>
        </p:nvSpPr>
        <p:spPr>
          <a:xfrm>
            <a:off x="1257667" y="4066813"/>
            <a:ext cx="6844311" cy="4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Note: If the research project is under agreements, you may need to follow the terms. Consult a Data Steward.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7C8C4D-1C5F-39DB-433E-5F0B110E5CF5}"/>
              </a:ext>
            </a:extLst>
          </p:cNvPr>
          <p:cNvSpPr txBox="1"/>
          <p:nvPr/>
        </p:nvSpPr>
        <p:spPr>
          <a:xfrm>
            <a:off x="575437" y="896121"/>
            <a:ext cx="3076324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Recommended licenses</a:t>
            </a:r>
          </a:p>
        </p:txBody>
      </p:sp>
    </p:spTree>
    <p:extLst>
      <p:ext uri="{BB962C8B-B14F-4D97-AF65-F5344CB8AC3E}">
        <p14:creationId xmlns:p14="http://schemas.microsoft.com/office/powerpoint/2010/main" val="407499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2AAB8-B517-E60C-F35C-A02E21DC5D9A}"/>
              </a:ext>
            </a:extLst>
          </p:cNvPr>
          <p:cNvSpPr txBox="1"/>
          <p:nvPr/>
        </p:nvSpPr>
        <p:spPr>
          <a:xfrm>
            <a:off x="4674028" y="2030776"/>
            <a:ext cx="316035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NL" sz="4000">
                <a:latin typeface="Aptos" panose="020B0004020202020204" pitchFamily="34" charset="0"/>
              </a:rPr>
              <a:t>Data Steward</a:t>
            </a: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1A094A83-6192-25C1-62E5-3B4C8A587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2986" y="1325070"/>
            <a:ext cx="2108200" cy="210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A1737-FC3D-DD84-11B2-0200891DA40D}"/>
              </a:ext>
            </a:extLst>
          </p:cNvPr>
          <p:cNvSpPr txBox="1"/>
          <p:nvPr/>
        </p:nvSpPr>
        <p:spPr>
          <a:xfrm>
            <a:off x="1846301" y="3528415"/>
            <a:ext cx="238157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L" sz="2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Nami Sunami</a:t>
            </a:r>
          </a:p>
          <a:p>
            <a:pPr algn="ctr"/>
            <a:r>
              <a:rPr lang="en-NL" sz="2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n.sunami@tue.nl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CAA42-C66F-EDA8-B73A-176C9B917F03}"/>
              </a:ext>
            </a:extLst>
          </p:cNvPr>
          <p:cNvSpPr txBox="1"/>
          <p:nvPr/>
        </p:nvSpPr>
        <p:spPr>
          <a:xfrm>
            <a:off x="1437243" y="617184"/>
            <a:ext cx="323678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>
                <a:solidFill>
                  <a:srgbClr val="C00000"/>
                </a:solidFill>
                <a:latin typeface="Aptos" panose="020B0004020202020204" pitchFamily="34" charset="0"/>
              </a:rPr>
              <a:t>Who is Nami?</a:t>
            </a:r>
            <a:endParaRPr lang="en-NL" sz="400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62E780-580E-FEAA-C1FC-F6872D4E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26" y="583050"/>
            <a:ext cx="4405939" cy="539038"/>
          </a:xfrm>
        </p:spPr>
        <p:txBody>
          <a:bodyPr anchor="ctr"/>
          <a:lstStyle/>
          <a:p>
            <a:pPr algn="ctr"/>
            <a:r>
              <a:rPr lang="en-NL"/>
              <a:t>Let’s deposit a dataset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D9E4CB-C2A4-53A6-7183-59C756069A98}"/>
              </a:ext>
            </a:extLst>
          </p:cNvPr>
          <p:cNvSpPr txBox="1">
            <a:spLocks/>
          </p:cNvSpPr>
          <p:nvPr/>
        </p:nvSpPr>
        <p:spPr>
          <a:xfrm>
            <a:off x="1516542" y="3746238"/>
            <a:ext cx="1999289" cy="5390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NL"/>
              <a:t>data.4tu.nl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2D49B3-16E9-1662-A301-E5BC0F69D8A3}"/>
              </a:ext>
            </a:extLst>
          </p:cNvPr>
          <p:cNvSpPr txBox="1">
            <a:spLocks/>
          </p:cNvSpPr>
          <p:nvPr/>
        </p:nvSpPr>
        <p:spPr>
          <a:xfrm>
            <a:off x="5395559" y="3746238"/>
            <a:ext cx="2857500" cy="5390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NL"/>
              <a:t>next.data.4tu.nl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AEA8D8-8BE3-D07E-D9B0-865CB32A3624}"/>
              </a:ext>
            </a:extLst>
          </p:cNvPr>
          <p:cNvSpPr txBox="1">
            <a:spLocks/>
          </p:cNvSpPr>
          <p:nvPr/>
        </p:nvSpPr>
        <p:spPr>
          <a:xfrm>
            <a:off x="940111" y="1387424"/>
            <a:ext cx="3152149" cy="5390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NL" b="0"/>
              <a:t>Your own data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34DA838-F2AC-F548-E4F3-5ED04DA8E1E9}"/>
              </a:ext>
            </a:extLst>
          </p:cNvPr>
          <p:cNvSpPr txBox="1">
            <a:spLocks/>
          </p:cNvSpPr>
          <p:nvPr/>
        </p:nvSpPr>
        <p:spPr>
          <a:xfrm>
            <a:off x="5248234" y="1397262"/>
            <a:ext cx="3152149" cy="5390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NL" b="0"/>
              <a:t>Test data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F581B62-3430-2FF5-085A-D3DDC6011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9593" y="2191798"/>
            <a:ext cx="1213184" cy="121318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0E2B338-AD8A-3B44-E099-CC5827EEA707}"/>
              </a:ext>
            </a:extLst>
          </p:cNvPr>
          <p:cNvSpPr txBox="1">
            <a:spLocks/>
          </p:cNvSpPr>
          <p:nvPr/>
        </p:nvSpPr>
        <p:spPr>
          <a:xfrm>
            <a:off x="6241978" y="2733199"/>
            <a:ext cx="2484061" cy="5390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edu.nl/pg33f</a:t>
            </a:r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531F84-66E2-F645-A205-A6DF90B78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01954" y="2315487"/>
            <a:ext cx="1243386" cy="12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298CF2D-C92E-9B9E-210B-EC70A8AD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43" y="960335"/>
            <a:ext cx="6715401" cy="539038"/>
          </a:xfrm>
        </p:spPr>
        <p:txBody>
          <a:bodyPr/>
          <a:lstStyle/>
          <a:p>
            <a:r>
              <a:rPr lang="en-US"/>
              <a:t>What happens after I submit the package?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A0C72-DFBA-4CA1-59F9-F38366F321E4}"/>
              </a:ext>
            </a:extLst>
          </p:cNvPr>
          <p:cNvSpPr txBox="1"/>
          <p:nvPr/>
        </p:nvSpPr>
        <p:spPr>
          <a:xfrm>
            <a:off x="4538893" y="4546450"/>
            <a:ext cx="46051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https://data.4tu.nl/info/en/use/publish-cite/after-uploading</a:t>
            </a:r>
            <a:endParaRPr lang="en-US">
              <a:solidFill>
                <a:schemeClr val="bg1">
                  <a:lumMod val="6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3D359-3DD1-0581-9338-458B9BA36918}"/>
              </a:ext>
            </a:extLst>
          </p:cNvPr>
          <p:cNvSpPr txBox="1"/>
          <p:nvPr/>
        </p:nvSpPr>
        <p:spPr>
          <a:xfrm>
            <a:off x="3201283" y="4846532"/>
            <a:ext cx="59427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https://data.4tu.nl/s/documents/Metadata_review_guidelines_June_2021.pdf</a:t>
            </a:r>
            <a:endParaRPr lang="en-US">
              <a:solidFill>
                <a:schemeClr val="bg1">
                  <a:lumMod val="6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B0C3E5-8762-66C8-7D20-BA9EAE701D4C}"/>
              </a:ext>
            </a:extLst>
          </p:cNvPr>
          <p:cNvSpPr/>
          <p:nvPr/>
        </p:nvSpPr>
        <p:spPr>
          <a:xfrm>
            <a:off x="1028415" y="2280549"/>
            <a:ext cx="1810871" cy="742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latin typeface="Aptos" panose="020B0004020202020204" pitchFamily="34" charset="0"/>
              </a:rPr>
              <a:t>Metadata review by 4TU.RD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DA04E6-51E5-EC65-808C-C27AC75E1032}"/>
              </a:ext>
            </a:extLst>
          </p:cNvPr>
          <p:cNvCxnSpPr>
            <a:cxnSpLocks/>
          </p:cNvCxnSpPr>
          <p:nvPr/>
        </p:nvCxnSpPr>
        <p:spPr>
          <a:xfrm>
            <a:off x="2921651" y="2651730"/>
            <a:ext cx="5472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199382E-2DF9-691B-97B1-A173D8BB2B60}"/>
              </a:ext>
            </a:extLst>
          </p:cNvPr>
          <p:cNvSpPr/>
          <p:nvPr/>
        </p:nvSpPr>
        <p:spPr>
          <a:xfrm>
            <a:off x="3568143" y="2280549"/>
            <a:ext cx="1810871" cy="742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latin typeface="Aptos" panose="020B0004020202020204" pitchFamily="34" charset="0"/>
              </a:rPr>
              <a:t>Revise the package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2BDF34-AD5E-11DB-B993-5A51FC8C8133}"/>
              </a:ext>
            </a:extLst>
          </p:cNvPr>
          <p:cNvSpPr/>
          <p:nvPr/>
        </p:nvSpPr>
        <p:spPr>
          <a:xfrm>
            <a:off x="6360351" y="2280549"/>
            <a:ext cx="1810871" cy="742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latin typeface="Aptos" panose="020B0004020202020204" pitchFamily="34" charset="0"/>
              </a:rPr>
              <a:t>Published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861FA1-30E3-DC4F-BB36-A9B30DC68A14}"/>
              </a:ext>
            </a:extLst>
          </p:cNvPr>
          <p:cNvCxnSpPr>
            <a:cxnSpLocks/>
          </p:cNvCxnSpPr>
          <p:nvPr/>
        </p:nvCxnSpPr>
        <p:spPr>
          <a:xfrm>
            <a:off x="5560064" y="2672443"/>
            <a:ext cx="5472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90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C7BB-1721-B0FB-42D9-41D3107D129D}"/>
              </a:ext>
            </a:extLst>
          </p:cNvPr>
          <p:cNvSpPr txBox="1">
            <a:spLocks/>
          </p:cNvSpPr>
          <p:nvPr/>
        </p:nvSpPr>
        <p:spPr>
          <a:xfrm>
            <a:off x="4572000" y="2146296"/>
            <a:ext cx="3359849" cy="539038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NL"/>
              <a:t>Thoughts to share?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07C579-0E76-0186-63D1-70F974BBCCC6}"/>
              </a:ext>
            </a:extLst>
          </p:cNvPr>
          <p:cNvSpPr txBox="1">
            <a:spLocks/>
          </p:cNvSpPr>
          <p:nvPr/>
        </p:nvSpPr>
        <p:spPr>
          <a:xfrm>
            <a:off x="5331399" y="4395712"/>
            <a:ext cx="3581008" cy="539038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NL"/>
              <a:t>rdmsupport@tue.nl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2F13DB-BB43-8877-869B-CE00D0579668}"/>
              </a:ext>
            </a:extLst>
          </p:cNvPr>
          <p:cNvSpPr txBox="1">
            <a:spLocks/>
          </p:cNvSpPr>
          <p:nvPr/>
        </p:nvSpPr>
        <p:spPr>
          <a:xfrm>
            <a:off x="1607673" y="2146296"/>
            <a:ext cx="2024029" cy="539038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NL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6339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9D7BF8-9BB6-0484-DDF6-3FF7BA9A12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3750" y="601662"/>
            <a:ext cx="7556500" cy="73342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Footnotes</a:t>
            </a:r>
            <a:endParaRPr lang="en-N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E1024A-8C9C-E808-81E9-BB7ECCB202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1001" y="1335087"/>
            <a:ext cx="7056828" cy="349255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Research Data Management (RDM) refers</a:t>
            </a:r>
            <a:r>
              <a:rPr lang="en-US" sz="1200"/>
              <a:t> to </a:t>
            </a:r>
            <a:r>
              <a:rPr lang="en-US" sz="1200">
                <a:solidFill>
                  <a:schemeClr val="tx1"/>
                </a:solidFill>
              </a:rPr>
              <a:t>the </a:t>
            </a:r>
            <a:r>
              <a:rPr lang="en-US" sz="1200"/>
              <a:t>process in which</a:t>
            </a:r>
            <a:r>
              <a:rPr lang="en-US" sz="1200">
                <a:solidFill>
                  <a:schemeClr val="tx1"/>
                </a:solidFill>
              </a:rPr>
              <a:t> you collect, analyze, store, share, archive and publish research data, to satisfy the needs of current and future data users (</a:t>
            </a:r>
            <a:r>
              <a:rPr lang="en-US" sz="1200"/>
              <a:t>including you in the future)</a:t>
            </a:r>
            <a:endParaRPr lang="en-US" sz="1200">
              <a:solidFill>
                <a:schemeClr val="tx1"/>
              </a:solidFill>
            </a:endParaRPr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Icons in this slide deck are from </a:t>
            </a:r>
            <a:r>
              <a:rPr lang="en-US" sz="1200" err="1"/>
              <a:t>Lucide</a:t>
            </a:r>
            <a:r>
              <a:rPr lang="en-US" sz="1200"/>
              <a:t>, open-source icon library (</a:t>
            </a:r>
            <a:r>
              <a:rPr lang="en-US" sz="120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https://lucide.dev/icons/rainbow</a:t>
            </a:r>
            <a:r>
              <a:rPr lang="en-US" sz="1200"/>
              <a:t>)</a:t>
            </a:r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This slide deck is licensed under </a:t>
            </a:r>
            <a:r>
              <a:rPr lang="en-US" sz="120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</a:t>
            </a:r>
            <a:endParaRPr lang="en-US" sz="120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This slide deck was inspired by the work of Floor </a:t>
            </a:r>
            <a:r>
              <a:rPr lang="en-US" sz="1200" err="1"/>
              <a:t>Luub</a:t>
            </a:r>
            <a:r>
              <a:rPr lang="en-US" sz="1200"/>
              <a:t> who previously gave a similar workshop. I (Nami) would like to thank her for pioneering the work and sharing materials with me.</a:t>
            </a:r>
          </a:p>
        </p:txBody>
      </p:sp>
    </p:spTree>
    <p:extLst>
      <p:ext uri="{BB962C8B-B14F-4D97-AF65-F5344CB8AC3E}">
        <p14:creationId xmlns:p14="http://schemas.microsoft.com/office/powerpoint/2010/main" val="212174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7">
            <a:extLst>
              <a:ext uri="{FF2B5EF4-FFF2-40B4-BE49-F238E27FC236}">
                <a16:creationId xmlns:a16="http://schemas.microsoft.com/office/drawing/2014/main" id="{4F38790D-971B-1832-7B43-2CD515831FE9}"/>
              </a:ext>
            </a:extLst>
          </p:cNvPr>
          <p:cNvSpPr/>
          <p:nvPr/>
        </p:nvSpPr>
        <p:spPr>
          <a:xfrm>
            <a:off x="0" y="0"/>
            <a:ext cx="9143999" cy="5143499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235" y="290677"/>
            <a:ext cx="4849828" cy="539038"/>
          </a:xfrm>
        </p:spPr>
        <p:txBody>
          <a:bodyPr/>
          <a:lstStyle/>
          <a:p>
            <a:r>
              <a:rPr lang="en-US" b="0">
                <a:solidFill>
                  <a:schemeClr val="tx1">
                    <a:lumMod val="50000"/>
                    <a:lumOff val="50000"/>
                  </a:schemeClr>
                </a:solidFill>
              </a:rPr>
              <a:t>A Data Steward can help with …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EF1400A1-D000-4613-AD8A-513FA2D1CAD9}"/>
              </a:ext>
            </a:extLst>
          </p:cNvPr>
          <p:cNvSpPr txBox="1">
            <a:spLocks/>
          </p:cNvSpPr>
          <p:nvPr/>
        </p:nvSpPr>
        <p:spPr>
          <a:xfrm>
            <a:off x="1151918" y="2654770"/>
            <a:ext cx="2494549" cy="6570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ptos" panose="020B0004020202020204" pitchFamily="34" charset="0"/>
              </a:rPr>
              <a:t>Ethical Review Board (ERB) applications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2EF6A64-2E74-14C6-3CC4-058834FD739A}"/>
              </a:ext>
            </a:extLst>
          </p:cNvPr>
          <p:cNvSpPr txBox="1">
            <a:spLocks/>
          </p:cNvSpPr>
          <p:nvPr/>
        </p:nvSpPr>
        <p:spPr>
          <a:xfrm>
            <a:off x="1143350" y="1012001"/>
            <a:ext cx="2248256" cy="395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Aptos" panose="020B0004020202020204" pitchFamily="34" charset="0"/>
              </a:rPr>
              <a:t>Responsible Science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D6C917F0-9AA0-AA89-BC0E-96CEBCA41261}"/>
              </a:ext>
            </a:extLst>
          </p:cNvPr>
          <p:cNvSpPr txBox="1">
            <a:spLocks/>
          </p:cNvSpPr>
          <p:nvPr/>
        </p:nvSpPr>
        <p:spPr>
          <a:xfrm>
            <a:off x="5811825" y="2581272"/>
            <a:ext cx="3012123" cy="5901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Open Science &amp;</a:t>
            </a:r>
            <a:b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RDM</a:t>
            </a:r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D2993A68-7977-8CFF-2D6A-CBB118325040}"/>
              </a:ext>
            </a:extLst>
          </p:cNvPr>
          <p:cNvSpPr txBox="1">
            <a:spLocks/>
          </p:cNvSpPr>
          <p:nvPr/>
        </p:nvSpPr>
        <p:spPr>
          <a:xfrm>
            <a:off x="5811825" y="3576727"/>
            <a:ext cx="1064121" cy="310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ptos" panose="020B0004020202020204" pitchFamily="34" charset="0"/>
              </a:rPr>
              <a:t>FAIR Data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2A3D9C2C-98A9-7FBD-BEB2-9E5649FA560C}"/>
              </a:ext>
            </a:extLst>
          </p:cNvPr>
          <p:cNvSpPr txBox="1">
            <a:spLocks/>
          </p:cNvSpPr>
          <p:nvPr/>
        </p:nvSpPr>
        <p:spPr>
          <a:xfrm>
            <a:off x="5811825" y="4299333"/>
            <a:ext cx="2286818" cy="3105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ptos" panose="020B0004020202020204" pitchFamily="34" charset="0"/>
              </a:rPr>
              <a:t>Sustainable Workflow</a:t>
            </a:r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EA558520-06B6-E8D0-08A8-8D19E3F26D76}"/>
              </a:ext>
            </a:extLst>
          </p:cNvPr>
          <p:cNvSpPr txBox="1">
            <a:spLocks/>
          </p:cNvSpPr>
          <p:nvPr/>
        </p:nvSpPr>
        <p:spPr>
          <a:xfrm>
            <a:off x="1143350" y="1977440"/>
            <a:ext cx="1646887" cy="313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ptos" panose="020B0004020202020204" pitchFamily="34" charset="0"/>
              </a:rPr>
              <a:t>Privacy &amp; GDPR </a:t>
            </a: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6EF95B02-9941-22DB-98B4-64D21B3C6515}"/>
              </a:ext>
            </a:extLst>
          </p:cNvPr>
          <p:cNvSpPr txBox="1">
            <a:spLocks/>
          </p:cNvSpPr>
          <p:nvPr/>
        </p:nvSpPr>
        <p:spPr>
          <a:xfrm>
            <a:off x="5811825" y="3920038"/>
            <a:ext cx="924497" cy="3105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ptos" panose="020B0004020202020204" pitchFamily="34" charset="0"/>
              </a:rPr>
              <a:t>Sharing</a:t>
            </a:r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7B63F624-AF06-8218-3E9F-B2B055CCBB42}"/>
              </a:ext>
            </a:extLst>
          </p:cNvPr>
          <p:cNvSpPr txBox="1">
            <a:spLocks/>
          </p:cNvSpPr>
          <p:nvPr/>
        </p:nvSpPr>
        <p:spPr>
          <a:xfrm>
            <a:off x="1143350" y="2314532"/>
            <a:ext cx="1490779" cy="313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ptos" panose="020B0004020202020204" pitchFamily="34" charset="0"/>
              </a:rPr>
              <a:t>Agreements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500B2B6-B60D-A52D-789F-3677FE87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1454" y="1793148"/>
            <a:ext cx="830495" cy="830495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5354A8A-BAC7-D1FE-0E18-C62B6AC7A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1999" y="2213672"/>
            <a:ext cx="1148129" cy="11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D6C917F0-9AA0-AA89-BC0E-96CEBCA41261}"/>
              </a:ext>
            </a:extLst>
          </p:cNvPr>
          <p:cNvSpPr txBox="1">
            <a:spLocks/>
          </p:cNvSpPr>
          <p:nvPr/>
        </p:nvSpPr>
        <p:spPr>
          <a:xfrm>
            <a:off x="4395149" y="2276667"/>
            <a:ext cx="3012123" cy="5901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Aptos" panose="020B0004020202020204" pitchFamily="34" charset="0"/>
              </a:rPr>
              <a:t>Open Science &amp;</a:t>
            </a:r>
            <a:br>
              <a:rPr lang="en-US" sz="2800" b="1">
                <a:latin typeface="Aptos" panose="020B0004020202020204" pitchFamily="34" charset="0"/>
              </a:rPr>
            </a:br>
            <a:r>
              <a:rPr lang="en-US" sz="2800" b="1">
                <a:latin typeface="Aptos" panose="020B0004020202020204" pitchFamily="34" charset="0"/>
              </a:rPr>
              <a:t>RDM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500B2B6-B60D-A52D-789F-3677FE87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1454" y="1793148"/>
            <a:ext cx="830495" cy="830495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5354A8A-BAC7-D1FE-0E18-C62B6AC7A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6642" y="1421635"/>
            <a:ext cx="2086379" cy="20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D8BB-8D77-00B2-7271-714FB967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261" y="2223212"/>
            <a:ext cx="6373477" cy="539038"/>
          </a:xfrm>
        </p:spPr>
        <p:txBody>
          <a:bodyPr anchor="ctr"/>
          <a:lstStyle/>
          <a:p>
            <a:pPr algn="ctr"/>
            <a:r>
              <a:rPr lang="en-NL"/>
              <a:t>TU/e Open Science Initiatives</a:t>
            </a:r>
          </a:p>
        </p:txBody>
      </p:sp>
    </p:spTree>
    <p:extLst>
      <p:ext uri="{BB962C8B-B14F-4D97-AF65-F5344CB8AC3E}">
        <p14:creationId xmlns:p14="http://schemas.microsoft.com/office/powerpoint/2010/main" val="62747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red and white diagram with a qr code&#10;&#10;Description automatically generated">
            <a:extLst>
              <a:ext uri="{FF2B5EF4-FFF2-40B4-BE49-F238E27FC236}">
                <a16:creationId xmlns:a16="http://schemas.microsoft.com/office/drawing/2014/main" id="{52D264B8-5711-2737-792F-A354F074C4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5143499"/>
          </a:xfr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8601FE2-1D57-321A-D00A-765C4C3A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586" y="4390571"/>
            <a:ext cx="2899899" cy="435429"/>
          </a:xfrm>
        </p:spPr>
        <p:txBody>
          <a:bodyPr anchor="t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i="0">
                <a:solidFill>
                  <a:schemeClr val="bg1"/>
                </a:solidFill>
                <a:effectLst/>
              </a:rPr>
              <a:t>Register: </a:t>
            </a:r>
            <a:r>
              <a:rPr lang="en-US" sz="1400" i="0">
                <a:solidFill>
                  <a:schemeClr val="bg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edu.nl/8wd8g</a:t>
            </a:r>
            <a:br>
              <a:rPr lang="en-US" sz="1400" i="0">
                <a:solidFill>
                  <a:schemeClr val="bg1"/>
                </a:solidFill>
                <a:effectLst/>
              </a:rPr>
            </a:br>
            <a:r>
              <a:rPr lang="en-US" sz="1400" i="0">
                <a:solidFill>
                  <a:schemeClr val="bg1"/>
                </a:solidFill>
                <a:effectLst/>
              </a:rPr>
              <a:t>Contact: </a:t>
            </a:r>
            <a:r>
              <a:rPr lang="en-US" sz="1400" i="0" u="sng">
                <a:solidFill>
                  <a:schemeClr val="bg1"/>
                </a:solidFill>
                <a:effectLst/>
                <a:hlinkClick r:id="rId5" tooltip="E-ma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openscience@tue.nl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Logo&#10;&#10;Description automatically generated">
            <a:extLst>
              <a:ext uri="{FF2B5EF4-FFF2-40B4-BE49-F238E27FC236}">
                <a16:creationId xmlns:a16="http://schemas.microsoft.com/office/drawing/2014/main" id="{E2947914-90E4-4E5A-B5B2-7F703EE3D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1148" y="1122981"/>
            <a:ext cx="4632345" cy="1840956"/>
          </a:xfr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AFF40C-D92E-4E4D-9602-FB06F1398891}"/>
              </a:ext>
            </a:extLst>
          </p:cNvPr>
          <p:cNvSpPr/>
          <p:nvPr/>
        </p:nvSpPr>
        <p:spPr>
          <a:xfrm>
            <a:off x="3169272" y="3290778"/>
            <a:ext cx="280545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ID4096">
                <a:hlinkClick r:id="rId4"/>
              </a:rPr>
              <a:t>sites.google.com/view/osceindhoven</a:t>
            </a:r>
            <a:r>
              <a:rPr lang="en-US"/>
              <a:t> </a:t>
            </a:r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292CD-DBEE-434F-8A6F-DDED3D656E35}"/>
              </a:ext>
            </a:extLst>
          </p:cNvPr>
          <p:cNvSpPr/>
          <p:nvPr/>
        </p:nvSpPr>
        <p:spPr>
          <a:xfrm>
            <a:off x="3059210" y="3817441"/>
            <a:ext cx="203485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5"/>
              </a:rPr>
              <a:t>twitter.com/osceindhoven</a:t>
            </a:r>
            <a:endParaRPr lang="LID409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0B6188-DC13-409A-96CD-7C212D99F7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641683" y="3817512"/>
            <a:ext cx="417527" cy="339589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3BF97E05-3154-4BFD-9C71-A61E661CF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2990" y="3182252"/>
            <a:ext cx="536282" cy="536282"/>
          </a:xfrm>
          <a:prstGeom prst="rect">
            <a:avLst/>
          </a:prstGeom>
        </p:spPr>
      </p:pic>
      <p:pic>
        <p:nvPicPr>
          <p:cNvPr id="28" name="Graphic 27" descr="Email outline">
            <a:extLst>
              <a:ext uri="{FF2B5EF4-FFF2-40B4-BE49-F238E27FC236}">
                <a16:creationId xmlns:a16="http://schemas.microsoft.com/office/drawing/2014/main" id="{C0E853B3-9ADA-4FD4-85D3-A98A5C6554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2990" y="4264670"/>
            <a:ext cx="457200" cy="4572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F1C6258-0F4D-400E-AB2A-747F2A21FBF8}"/>
              </a:ext>
            </a:extLst>
          </p:cNvPr>
          <p:cNvSpPr/>
          <p:nvPr/>
        </p:nvSpPr>
        <p:spPr>
          <a:xfrm>
            <a:off x="3032946" y="4344104"/>
            <a:ext cx="1681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openscience@tue.nl</a:t>
            </a:r>
            <a:endParaRPr lang="LID4096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82CA0-3557-45B0-8FC5-26085F3FB946}"/>
              </a:ext>
            </a:extLst>
          </p:cNvPr>
          <p:cNvSpPr/>
          <p:nvPr/>
        </p:nvSpPr>
        <p:spPr>
          <a:xfrm>
            <a:off x="3620581" y="233698"/>
            <a:ext cx="147348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i="0"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135935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D8BB-8D77-00B2-7271-714FB967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261" y="2223212"/>
            <a:ext cx="6373477" cy="539038"/>
          </a:xfrm>
        </p:spPr>
        <p:txBody>
          <a:bodyPr anchor="ctr"/>
          <a:lstStyle/>
          <a:p>
            <a:pPr algn="ctr"/>
            <a:r>
              <a:rPr lang="en-NL"/>
              <a:t>Uploadiing data to 4TU.ResearchData</a:t>
            </a:r>
          </a:p>
        </p:txBody>
      </p:sp>
    </p:spTree>
    <p:extLst>
      <p:ext uri="{BB962C8B-B14F-4D97-AF65-F5344CB8AC3E}">
        <p14:creationId xmlns:p14="http://schemas.microsoft.com/office/powerpoint/2010/main" val="274620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D8BB-8D77-00B2-7271-714FB967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261" y="2223212"/>
            <a:ext cx="6373477" cy="539038"/>
          </a:xfrm>
        </p:spPr>
        <p:txBody>
          <a:bodyPr anchor="ctr"/>
          <a:lstStyle/>
          <a:p>
            <a:pPr algn="ctr"/>
            <a:r>
              <a:rPr lang="en-NL"/>
              <a:t>Why publish your data?</a:t>
            </a:r>
          </a:p>
        </p:txBody>
      </p:sp>
    </p:spTree>
    <p:extLst>
      <p:ext uri="{BB962C8B-B14F-4D97-AF65-F5344CB8AC3E}">
        <p14:creationId xmlns:p14="http://schemas.microsoft.com/office/powerpoint/2010/main" val="133259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A999B518C8EF4A9F0A52055D700488" ma:contentTypeVersion="38" ma:contentTypeDescription="Create a new document." ma:contentTypeScope="" ma:versionID="6dc32e411753eb8f70674e79eebaefad">
  <xsd:schema xmlns:xsd="http://www.w3.org/2001/XMLSchema" xmlns:xs="http://www.w3.org/2001/XMLSchema" xmlns:p="http://schemas.microsoft.com/office/2006/metadata/properties" xmlns:ns2="c9e239e1-eba3-46c3-b6c4-774a7c1dd7fe" xmlns:ns3="9bddcc6d-5a40-4ec2-9543-10e19496ba30" targetNamespace="http://schemas.microsoft.com/office/2006/metadata/properties" ma:root="true" ma:fieldsID="de3b04577c74f6843cc5702558630934" ns2:_="" ns3:_="">
    <xsd:import namespace="c9e239e1-eba3-46c3-b6c4-774a7c1dd7fe"/>
    <xsd:import namespace="9bddcc6d-5a40-4ec2-9543-10e19496ba30"/>
    <xsd:element name="properties">
      <xsd:complexType>
        <xsd:sequence>
          <xsd:element name="documentManagement">
            <xsd:complexType>
              <xsd:all>
                <xsd:element ref="ns2:ObjectType" minOccurs="0"/>
                <xsd:element ref="ns2:Category_x0020_RDM" minOccurs="0"/>
                <xsd:element ref="ns2:Descriptions" minOccurs="0"/>
                <xsd:element ref="ns2:Department_x0020_TU_x002f_e" minOccurs="0"/>
                <xsd:element ref="ns2:Creator" minOccurs="0"/>
                <xsd:element ref="ns2:Date_x0020_Document" minOccurs="0"/>
                <xsd:element ref="ns2:Results" minOccurs="0"/>
                <xsd:element ref="ns2:Origin" minOccurs="0"/>
                <xsd:element ref="ns2:Authourised_x0020_by" minOccurs="0"/>
                <xsd:element ref="ns2:Identification_x0020_Code" minOccurs="0"/>
                <xsd:element ref="ns3:MediaServiceMetadata" minOccurs="0"/>
                <xsd:element ref="ns3:MediaServiceFastMetadata" minOccurs="0"/>
                <xsd:element ref="ns2:Coverages" minOccurs="0"/>
                <xsd:element ref="ns2:Date_x0020_Authourised" minOccurs="0"/>
                <xsd:element ref="ns2:Relations" minOccurs="0"/>
                <xsd:element ref="ns2:Leader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239e1-eba3-46c3-b6c4-774a7c1dd7fe" elementFormDefault="qualified">
    <xsd:import namespace="http://schemas.microsoft.com/office/2006/documentManagement/types"/>
    <xsd:import namespace="http://schemas.microsoft.com/office/infopath/2007/PartnerControls"/>
    <xsd:element name="ObjectType" ma:index="1" nillable="true" ma:displayName="ObjectType" ma:default="Concept" ma:description="Type of Information object." ma:format="Dropdown" ma:indexed="true" ma:internalName="ObjectType">
      <xsd:simpleType>
        <xsd:union memberTypes="dms:Text">
          <xsd:simpleType>
            <xsd:restriction base="dms:Choice">
              <xsd:enumeration value="Concept"/>
              <xsd:enumeration value="Report"/>
              <xsd:enumeration value="Project document"/>
              <xsd:enumeration value="Policy document"/>
              <xsd:enumeration value="Agenda"/>
              <xsd:enumeration value="Attachment"/>
              <xsd:enumeration value="Letter"/>
              <xsd:enumeration value="Book"/>
              <xsd:enumeration value="Brochure"/>
              <xsd:enumeration value="Contract"/>
              <xsd:enumeration value="List"/>
              <xsd:enumeration value="Article"/>
              <xsd:enumeration value="Image"/>
              <xsd:enumeration value="Education document"/>
              <xsd:enumeration value="Invoice"/>
              <xsd:enumeration value="Resolution"/>
              <xsd:enumeration value="Plan"/>
            </xsd:restriction>
          </xsd:simpleType>
        </xsd:union>
      </xsd:simpleType>
    </xsd:element>
    <xsd:element name="Category_x0020_RDM" ma:index="2" nillable="true" ma:displayName="Category RDM" ma:default="General" ma:description="Topic of which the object is classified.&#10;" ma:format="Dropdown" ma:internalName="Category_x0020_RDM">
      <xsd:simpleType>
        <xsd:union memberTypes="dms:Text">
          <xsd:simpleType>
            <xsd:restriction base="dms:Choice">
              <xsd:enumeration value="General"/>
              <xsd:enumeration value="NWO"/>
              <xsd:enumeration value="H2020"/>
              <xsd:enumeration value="Non-Funder"/>
              <xsd:enumeration value="ZonMW"/>
              <xsd:enumeration value="GDPR"/>
              <xsd:enumeration value="IPR"/>
              <xsd:enumeration value="Licences"/>
              <xsd:enumeration value="Statistics"/>
              <xsd:enumeration value="Metadata"/>
              <xsd:enumeration value="FAIR"/>
              <xsd:enumeration value="Bachelor"/>
              <xsd:enumeration value="Master"/>
              <xsd:enumeration value="PDH"/>
              <xsd:enumeration value="Researchers"/>
              <xsd:enumeration value="Support Department"/>
              <xsd:enumeration value="Software training"/>
              <xsd:enumeration value="Standard"/>
              <xsd:enumeration value="4TU"/>
              <xsd:enumeration value="Generic repository"/>
              <xsd:enumeration value="Subject specific repository"/>
              <xsd:enumeration value="Internal archiving"/>
              <xsd:enumeration value="Internal policies"/>
              <xsd:enumeration value="External policies"/>
              <xsd:enumeration value="Communication plan"/>
              <xsd:enumeration value="Website"/>
              <xsd:enumeration value="Research support portal"/>
              <xsd:enumeration value="UKB"/>
              <xsd:enumeration value="LCRDM"/>
              <xsd:enumeration value="RDA"/>
              <xsd:enumeration value="OSCTU/e"/>
            </xsd:restriction>
          </xsd:simpleType>
        </xsd:union>
      </xsd:simpleType>
    </xsd:element>
    <xsd:element name="Descriptions" ma:index="3" nillable="true" ma:displayName="Descriptions" ma:description="Context information. Short explanation about the object. &#10;" ma:internalName="Descriptions">
      <xsd:simpleType>
        <xsd:restriction base="dms:Note">
          <xsd:maxLength value="255"/>
        </xsd:restriction>
      </xsd:simpleType>
    </xsd:element>
    <xsd:element name="Department_x0020_TU_x002f_e" ma:index="4" nillable="true" ma:displayName="Department TU/e" ma:default="Data Management and Library" ma:description="Organisation that owns the object at the moment of registration.&#10;" ma:format="Dropdown" ma:internalName="Department_x0020_TU_x002F_e">
      <xsd:simpleType>
        <xsd:union memberTypes="dms:Text">
          <xsd:simpleType>
            <xsd:restriction base="dms:Choice">
              <xsd:enumeration value="Data Management and Library"/>
              <xsd:enumeration value="Biomedical Engineering"/>
              <xsd:enumeration value="Built Environment"/>
              <xsd:enumeration value="Electrical Engineering"/>
              <xsd:enumeration value="Industrial Design"/>
              <xsd:enumeration value="Chemical Engineering and Chemistry"/>
              <xsd:enumeration value="Industrial Engineering &amp; Innovation Sciences"/>
              <xsd:enumeration value="Applied Physics"/>
              <xsd:enumeration value="Mechanical Engineering"/>
              <xsd:enumeration value="Mathematics and Computer Science"/>
            </xsd:restriction>
          </xsd:simpleType>
        </xsd:union>
      </xsd:simpleType>
    </xsd:element>
    <xsd:element name="Creator" ma:index="5" nillable="true" ma:displayName="Creator" ma:description="Actual writer or creator of the object." ma:list="UserInfo" ma:SearchPeopleOnly="false" ma:SharePointGroup="0" ma:internalName="Creat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ate_x0020_Document" ma:index="6" nillable="true" ma:displayName="Date Document" ma:default="[today]" ma:description="The actual date that the object was created.&#10;" ma:format="DateOnly" ma:internalName="Date_x0020_Document">
      <xsd:simpleType>
        <xsd:restriction base="dms:DateTime"/>
      </xsd:simpleType>
    </xsd:element>
    <xsd:element name="Results" ma:index="7" nillable="true" ma:displayName="Results" ma:default="Unknown" ma:description="The result of the proces or status of the document.&#10;" ma:format="RadioButtons" ma:internalName="Results">
      <xsd:simpleType>
        <xsd:union memberTypes="dms:Text">
          <xsd:simpleType>
            <xsd:restriction base="dms:Choice">
              <xsd:enumeration value="Unknown"/>
              <xsd:enumeration value="Not started"/>
              <xsd:enumeration value="To be reviewed"/>
              <xsd:enumeration value="In progress"/>
              <xsd:enumeration value="Completed"/>
            </xsd:restriction>
          </xsd:simpleType>
        </xsd:union>
      </xsd:simpleType>
    </xsd:element>
    <xsd:element name="Origin" ma:index="8" nillable="true" ma:displayName="Origin" ma:description="Original source" ma:internalName="Origin">
      <xsd:simpleType>
        <xsd:restriction base="dms:Note">
          <xsd:maxLength value="255"/>
        </xsd:restriction>
      </xsd:simpleType>
    </xsd:element>
    <xsd:element name="Authourised_x0020_by" ma:index="9" nillable="true" ma:displayName="Authourised by" ma:description="An organization or person responsible for or involved in the creation, recording of an object." ma:list="UserInfo" ma:SharePointGroup="0" ma:internalName="Authouris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dentification_x0020_Code" ma:index="10" nillable="true" ma:displayName="Identification Code" ma:description="Number or code assigned to an object outside the dynamic archive&#10;" ma:internalName="Identification_x0020_Code">
      <xsd:simpleType>
        <xsd:restriction base="dms:Text">
          <xsd:maxLength value="255"/>
        </xsd:restriction>
      </xsd:simpleType>
    </xsd:element>
    <xsd:element name="Coverages" ma:index="20" nillable="true" ma:displayName="Coverages" ma:description="Valid period or location." ma:internalName="Coverages">
      <xsd:simpleType>
        <xsd:restriction base="dms:Text">
          <xsd:maxLength value="255"/>
        </xsd:restriction>
      </xsd:simpleType>
    </xsd:element>
    <xsd:element name="Date_x0020_Authourised" ma:index="21" nillable="true" ma:displayName="Date Authourised" ma:description="Date approved" ma:format="DateOnly" ma:internalName="Date_x0020_Authourised">
      <xsd:simpleType>
        <xsd:restriction base="dms:DateTime"/>
      </xsd:simpleType>
    </xsd:element>
    <xsd:element name="Relations" ma:index="22" nillable="true" ma:displayName="Relations" ma:description="Naam project or workflow of which document is part of." ma:internalName="Relations">
      <xsd:simpleType>
        <xsd:restriction base="dms:Text">
          <xsd:maxLength value="255"/>
        </xsd:restriction>
      </xsd:simpleType>
    </xsd:element>
    <xsd:element name="Leader" ma:index="23" nillable="true" ma:displayName="Leader" ma:description="Project or team leader or person responsible" ma:list="UserInfo" ma:SharePointGroup="0" ma:internalName="Lead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Users" ma:index="2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6" nillable="true" ma:displayName="Taxonomy Catch All Column" ma:hidden="true" ma:list="{2bfc0286-fbfa-4171-b0cb-d3863062621c}" ma:internalName="TaxCatchAll" ma:showField="CatchAllData" ma:web="c9e239e1-eba3-46c3-b6c4-774a7c1dd7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ddcc6d-5a40-4ec2-9543-10e19496b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8" nillable="true" ma:displayName="Tags" ma:internalName="MediaServiceAutoTags" ma:readOnly="true">
      <xsd:simpleType>
        <xsd:restriction base="dms:Text"/>
      </xsd:simpleType>
    </xsd:element>
    <xsd:element name="MediaServiceGenerationTime" ma:index="2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2" nillable="true" ma:displayName="Location" ma:internalName="MediaServiceLocation" ma:readOnly="true">
      <xsd:simpleType>
        <xsd:restriction base="dms:Text"/>
      </xsd:simpleType>
    </xsd:element>
    <xsd:element name="MediaServiceOCR" ma:index="3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35" nillable="true" ma:taxonomy="true" ma:internalName="lcf76f155ced4ddcb4097134ff3c332f" ma:taxonomyFieldName="MediaServiceImageTags" ma:displayName="Image Tags" ma:readOnly="false" ma:fieldId="{5cf76f15-5ced-4ddc-b409-7134ff3c332f}" ma:taxonomyMulti="true" ma:sspId="5f80264a-99e7-47cd-820c-3e92ce78c5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3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3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8" ma:displayName="Content Type"/>
        <xsd:element ref="dc:title" minOccurs="0" maxOccurs="1" ma:index="1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_x0020_Document xmlns="c9e239e1-eba3-46c3-b6c4-774a7c1dd7fe">2024-04-05T07:00:35+00:00</Date_x0020_Document>
    <Relations xmlns="c9e239e1-eba3-46c3-b6c4-774a7c1dd7fe" xsi:nil="true"/>
    <Authourised_x0020_by xmlns="c9e239e1-eba3-46c3-b6c4-774a7c1dd7fe">
      <UserInfo>
        <DisplayName/>
        <AccountId xsi:nil="true"/>
        <AccountType/>
      </UserInfo>
    </Authourised_x0020_by>
    <Origin xmlns="c9e239e1-eba3-46c3-b6c4-774a7c1dd7fe" xsi:nil="true"/>
    <TaxCatchAll xmlns="c9e239e1-eba3-46c3-b6c4-774a7c1dd7fe" xsi:nil="true"/>
    <Category_x0020_RDM xmlns="c9e239e1-eba3-46c3-b6c4-774a7c1dd7fe">General</Category_x0020_RDM>
    <Creator xmlns="c9e239e1-eba3-46c3-b6c4-774a7c1dd7fe">
      <UserInfo>
        <DisplayName/>
        <AccountId xsi:nil="true"/>
        <AccountType/>
      </UserInfo>
    </Creator>
    <Leader xmlns="c9e239e1-eba3-46c3-b6c4-774a7c1dd7fe">
      <UserInfo>
        <DisplayName/>
        <AccountId xsi:nil="true"/>
        <AccountType/>
      </UserInfo>
    </Leader>
    <Descriptions xmlns="c9e239e1-eba3-46c3-b6c4-774a7c1dd7fe" xsi:nil="true"/>
    <Results xmlns="c9e239e1-eba3-46c3-b6c4-774a7c1dd7fe">Unknown</Results>
    <Coverages xmlns="c9e239e1-eba3-46c3-b6c4-774a7c1dd7fe" xsi:nil="true"/>
    <lcf76f155ced4ddcb4097134ff3c332f xmlns="9bddcc6d-5a40-4ec2-9543-10e19496ba30">
      <Terms xmlns="http://schemas.microsoft.com/office/infopath/2007/PartnerControls"/>
    </lcf76f155ced4ddcb4097134ff3c332f>
    <ObjectType xmlns="c9e239e1-eba3-46c3-b6c4-774a7c1dd7fe">Concept</ObjectType>
    <Department_x0020_TU_x002f_e xmlns="c9e239e1-eba3-46c3-b6c4-774a7c1dd7fe">Data Management and Library</Department_x0020_TU_x002f_e>
    <Identification_x0020_Code xmlns="c9e239e1-eba3-46c3-b6c4-774a7c1dd7fe" xsi:nil="true"/>
    <Date_x0020_Authourised xmlns="c9e239e1-eba3-46c3-b6c4-774a7c1dd7fe" xsi:nil="true"/>
    <SharedWithUsers xmlns="c9e239e1-eba3-46c3-b6c4-774a7c1dd7fe">
      <UserInfo>
        <DisplayName>Guzman Ramirez, Liz</DisplayName>
        <AccountId>82</AccountId>
        <AccountType/>
      </UserInfo>
      <UserInfo>
        <DisplayName>Sunami, Nami</DisplayName>
        <AccountId>94</AccountId>
        <AccountType/>
      </UserInfo>
      <UserInfo>
        <DisplayName>Korshunova, Kristina</DisplayName>
        <AccountId>79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AACB8877-EAAB-4C7C-B7BB-E08EE3C2DB15}">
  <ds:schemaRefs>
    <ds:schemaRef ds:uri="9bddcc6d-5a40-4ec2-9543-10e19496ba30"/>
    <ds:schemaRef ds:uri="c9e239e1-eba3-46c3-b6c4-774a7c1dd7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52CED0E-D382-4B4E-BA89-F21782FF45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BBF71C-0D4D-46F3-AACB-23F1C9EE2770}">
  <ds:schemaRefs>
    <ds:schemaRef ds:uri="http://purl.org/dc/dcmitype/"/>
    <ds:schemaRef ds:uri="http://schemas.microsoft.com/office/2006/documentManagement/types"/>
    <ds:schemaRef ds:uri="9bddcc6d-5a40-4ec2-9543-10e19496ba30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c9e239e1-eba3-46c3-b6c4-774a7c1dd7f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0</TotalTime>
  <Words>842</Words>
  <Application>Microsoft Macintosh PowerPoint</Application>
  <PresentationFormat>On-screen Show (16:9)</PresentationFormat>
  <Paragraphs>115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Avenir Next LT Pro</vt:lpstr>
      <vt:lpstr>Calibri</vt:lpstr>
      <vt:lpstr>Kantoorthema</vt:lpstr>
      <vt:lpstr>PowerPoint Presentation</vt:lpstr>
      <vt:lpstr>PowerPoint Presentation</vt:lpstr>
      <vt:lpstr>A Data Steward can help with …</vt:lpstr>
      <vt:lpstr>PowerPoint Presentation</vt:lpstr>
      <vt:lpstr>TU/e Open Science Initiatives</vt:lpstr>
      <vt:lpstr>Register: edu.nl/8wd8g Contact: openscience@tue.nl</vt:lpstr>
      <vt:lpstr>PowerPoint Presentation</vt:lpstr>
      <vt:lpstr>Uploadiing data to 4TU.ResearchData</vt:lpstr>
      <vt:lpstr>Why publish your data?</vt:lpstr>
      <vt:lpstr>Publishing your data makes your research visible and usable to others, including you in the future</vt:lpstr>
      <vt:lpstr>Your dataset deserves a DOI.</vt:lpstr>
      <vt:lpstr>Today’s Goal is to submit a dataset on 4TU.ResearchData</vt:lpstr>
      <vt:lpstr>4TU.ResearchData Deposit Workflow</vt:lpstr>
      <vt:lpstr>The whole game today</vt:lpstr>
      <vt:lpstr>Demo</vt:lpstr>
      <vt:lpstr>FAQs</vt:lpstr>
      <vt:lpstr>PowerPoint Presentation</vt:lpstr>
      <vt:lpstr>PowerPoint Presentation</vt:lpstr>
      <vt:lpstr>PowerPoint Presentation</vt:lpstr>
      <vt:lpstr>Let’s deposit a dataset</vt:lpstr>
      <vt:lpstr>What happens after I submit the package?</vt:lpstr>
      <vt:lpstr>PowerPoint Presentation</vt:lpstr>
      <vt:lpstr>Footnotes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Sunami, Nami</cp:lastModifiedBy>
  <cp:revision>1</cp:revision>
  <dcterms:created xsi:type="dcterms:W3CDTF">2019-11-27T15:26:32Z</dcterms:created>
  <dcterms:modified xsi:type="dcterms:W3CDTF">2024-06-21T07:17:56Z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0x01010023A999B518C8EF4A9F0A52055D700488</vt:lpwstr>
  </property>
  <property fmtid="{D5CDD505-2E9C-101B-9397-08002B2CF9AE}" pid="3" name="MediaServiceImageTags">
    <vt:lpwstr/>
  </property>
</Properties>
</file>