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816" r:id="rId4"/>
  </p:sldMasterIdLst>
  <p:notesMasterIdLst>
    <p:notesMasterId r:id="rId94"/>
  </p:notesMasterIdLst>
  <p:handoutMasterIdLst>
    <p:handoutMasterId r:id="rId95"/>
  </p:handoutMasterIdLst>
  <p:sldIdLst>
    <p:sldId id="708" r:id="rId5"/>
    <p:sldId id="957" r:id="rId6"/>
    <p:sldId id="955" r:id="rId7"/>
    <p:sldId id="318" r:id="rId8"/>
    <p:sldId id="953" r:id="rId9"/>
    <p:sldId id="273" r:id="rId10"/>
    <p:sldId id="962" r:id="rId11"/>
    <p:sldId id="275" r:id="rId12"/>
    <p:sldId id="956" r:id="rId13"/>
    <p:sldId id="959" r:id="rId14"/>
    <p:sldId id="964" r:id="rId15"/>
    <p:sldId id="967" r:id="rId16"/>
    <p:sldId id="983" r:id="rId17"/>
    <p:sldId id="984" r:id="rId18"/>
    <p:sldId id="966" r:id="rId19"/>
    <p:sldId id="981" r:id="rId20"/>
    <p:sldId id="982" r:id="rId21"/>
    <p:sldId id="985" r:id="rId22"/>
    <p:sldId id="991" r:id="rId23"/>
    <p:sldId id="987" r:id="rId24"/>
    <p:sldId id="989" r:id="rId25"/>
    <p:sldId id="990" r:id="rId26"/>
    <p:sldId id="988" r:id="rId27"/>
    <p:sldId id="999" r:id="rId28"/>
    <p:sldId id="1000" r:id="rId29"/>
    <p:sldId id="992" r:id="rId30"/>
    <p:sldId id="993" r:id="rId31"/>
    <p:sldId id="1003" r:id="rId32"/>
    <p:sldId id="1002" r:id="rId33"/>
    <p:sldId id="1009" r:id="rId34"/>
    <p:sldId id="994" r:id="rId35"/>
    <p:sldId id="1004" r:id="rId36"/>
    <p:sldId id="995" r:id="rId37"/>
    <p:sldId id="1005" r:id="rId38"/>
    <p:sldId id="1006" r:id="rId39"/>
    <p:sldId id="1007" r:id="rId40"/>
    <p:sldId id="1010" r:id="rId41"/>
    <p:sldId id="996" r:id="rId42"/>
    <p:sldId id="1008" r:id="rId43"/>
    <p:sldId id="997" r:id="rId44"/>
    <p:sldId id="986" r:id="rId45"/>
    <p:sldId id="998" r:id="rId46"/>
    <p:sldId id="1011" r:id="rId47"/>
    <p:sldId id="1045" r:id="rId48"/>
    <p:sldId id="1012" r:id="rId49"/>
    <p:sldId id="968" r:id="rId50"/>
    <p:sldId id="969" r:id="rId51"/>
    <p:sldId id="970" r:id="rId52"/>
    <p:sldId id="971" r:id="rId53"/>
    <p:sldId id="1001" r:id="rId54"/>
    <p:sldId id="972" r:id="rId55"/>
    <p:sldId id="974" r:id="rId56"/>
    <p:sldId id="1046" r:id="rId57"/>
    <p:sldId id="973" r:id="rId58"/>
    <p:sldId id="1014" r:id="rId59"/>
    <p:sldId id="1017" r:id="rId60"/>
    <p:sldId id="1015" r:id="rId61"/>
    <p:sldId id="1016" r:id="rId62"/>
    <p:sldId id="1018" r:id="rId63"/>
    <p:sldId id="1019" r:id="rId64"/>
    <p:sldId id="1047" r:id="rId65"/>
    <p:sldId id="729" r:id="rId66"/>
    <p:sldId id="1022" r:id="rId67"/>
    <p:sldId id="1024" r:id="rId68"/>
    <p:sldId id="1025" r:id="rId69"/>
    <p:sldId id="1023" r:id="rId70"/>
    <p:sldId id="1020" r:id="rId71"/>
    <p:sldId id="1034" r:id="rId72"/>
    <p:sldId id="1048" r:id="rId73"/>
    <p:sldId id="742" r:id="rId74"/>
    <p:sldId id="1013" r:id="rId75"/>
    <p:sldId id="1026" r:id="rId76"/>
    <p:sldId id="755" r:id="rId77"/>
    <p:sldId id="1028" r:id="rId78"/>
    <p:sldId id="1029" r:id="rId79"/>
    <p:sldId id="1031" r:id="rId80"/>
    <p:sldId id="1032" r:id="rId81"/>
    <p:sldId id="1049" r:id="rId82"/>
    <p:sldId id="757" r:id="rId83"/>
    <p:sldId id="1035" r:id="rId84"/>
    <p:sldId id="1036" r:id="rId85"/>
    <p:sldId id="1037" r:id="rId86"/>
    <p:sldId id="1030" r:id="rId87"/>
    <p:sldId id="1038" r:id="rId88"/>
    <p:sldId id="1039" r:id="rId89"/>
    <p:sldId id="1040" r:id="rId90"/>
    <p:sldId id="1042" r:id="rId91"/>
    <p:sldId id="1044" r:id="rId92"/>
    <p:sldId id="332" r:id="rId9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3A8DB19-4E05-449E-9956-33C9A7ADBB64}">
          <p14:sldIdLst>
            <p14:sldId id="708"/>
            <p14:sldId id="957"/>
            <p14:sldId id="955"/>
            <p14:sldId id="318"/>
            <p14:sldId id="953"/>
            <p14:sldId id="273"/>
          </p14:sldIdLst>
        </p14:section>
        <p14:section name="What's RDM and why?" id="{5160A166-5056-40F2-A88B-5965617A47A9}">
          <p14:sldIdLst>
            <p14:sldId id="962"/>
            <p14:sldId id="275"/>
            <p14:sldId id="956"/>
            <p14:sldId id="959"/>
            <p14:sldId id="964"/>
            <p14:sldId id="967"/>
            <p14:sldId id="983"/>
            <p14:sldId id="984"/>
            <p14:sldId id="966"/>
          </p14:sldIdLst>
        </p14:section>
        <p14:section name="What are FAIR data principles?" id="{EE47E06E-0CD0-47F8-A20B-9969F4C5E5F1}">
          <p14:sldIdLst>
            <p14:sldId id="981"/>
            <p14:sldId id="982"/>
            <p14:sldId id="985"/>
            <p14:sldId id="991"/>
            <p14:sldId id="987"/>
            <p14:sldId id="989"/>
            <p14:sldId id="990"/>
            <p14:sldId id="988"/>
            <p14:sldId id="999"/>
            <p14:sldId id="1000"/>
            <p14:sldId id="992"/>
            <p14:sldId id="993"/>
            <p14:sldId id="1003"/>
            <p14:sldId id="1002"/>
            <p14:sldId id="1009"/>
            <p14:sldId id="994"/>
            <p14:sldId id="1004"/>
            <p14:sldId id="995"/>
            <p14:sldId id="1005"/>
            <p14:sldId id="1006"/>
            <p14:sldId id="1007"/>
            <p14:sldId id="1010"/>
            <p14:sldId id="996"/>
            <p14:sldId id="1008"/>
            <p14:sldId id="997"/>
            <p14:sldId id="986"/>
            <p14:sldId id="998"/>
            <p14:sldId id="1011"/>
            <p14:sldId id="1045"/>
            <p14:sldId id="1012"/>
          </p14:sldIdLst>
        </p14:section>
        <p14:section name="Research Data Lifecycle" id="{4D0F8AB9-4228-439B-8A78-B539C9434F8F}">
          <p14:sldIdLst>
            <p14:sldId id="968"/>
            <p14:sldId id="969"/>
            <p14:sldId id="970"/>
            <p14:sldId id="971"/>
            <p14:sldId id="1001"/>
            <p14:sldId id="972"/>
            <p14:sldId id="974"/>
          </p14:sldIdLst>
        </p14:section>
        <p14:section name="Plan" id="{321B8C4F-D9DA-49F9-AAFD-26465E83D90E}">
          <p14:sldIdLst>
            <p14:sldId id="1046"/>
            <p14:sldId id="973"/>
            <p14:sldId id="1014"/>
            <p14:sldId id="1017"/>
            <p14:sldId id="1015"/>
            <p14:sldId id="1016"/>
            <p14:sldId id="1018"/>
            <p14:sldId id="1019"/>
          </p14:sldIdLst>
        </p14:section>
        <p14:section name="Collect" id="{D67BB00A-755B-4ABD-A854-C7B71307F118}">
          <p14:sldIdLst>
            <p14:sldId id="1047"/>
            <p14:sldId id="729"/>
            <p14:sldId id="1022"/>
            <p14:sldId id="1024"/>
            <p14:sldId id="1025"/>
            <p14:sldId id="1023"/>
            <p14:sldId id="1020"/>
            <p14:sldId id="1034"/>
          </p14:sldIdLst>
        </p14:section>
        <p14:section name="Process &amp; Analyze" id="{DA520481-1877-449E-BA1A-547A14158806}">
          <p14:sldIdLst>
            <p14:sldId id="1048"/>
            <p14:sldId id="742"/>
            <p14:sldId id="1013"/>
            <p14:sldId id="1026"/>
          </p14:sldIdLst>
        </p14:section>
        <p14:section name="Archive" id="{00D19683-C352-4CEB-BE65-09BCA8E06B24}">
          <p14:sldIdLst>
            <p14:sldId id="755"/>
            <p14:sldId id="1028"/>
            <p14:sldId id="1029"/>
            <p14:sldId id="1031"/>
            <p14:sldId id="1032"/>
          </p14:sldIdLst>
        </p14:section>
        <p14:section name="Share &amp; Reuse" id="{60C0B1A0-6BD9-4B8B-94C7-E1731AE089A8}">
          <p14:sldIdLst>
            <p14:sldId id="1049"/>
            <p14:sldId id="757"/>
            <p14:sldId id="1035"/>
            <p14:sldId id="1036"/>
            <p14:sldId id="1037"/>
            <p14:sldId id="1030"/>
            <p14:sldId id="1038"/>
            <p14:sldId id="1039"/>
            <p14:sldId id="1040"/>
            <p14:sldId id="1042"/>
          </p14:sldIdLst>
        </p14:section>
        <p14:section name="Outro" id="{146323FE-1AEA-4B6C-846A-0239F013CA62}">
          <p14:sldIdLst>
            <p14:sldId id="1044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rshunova, K." initials="KK" lastIdx="8" clrIdx="0">
    <p:extLst>
      <p:ext uri="{19B8F6BF-5375-455C-9EA6-DF929625EA0E}">
        <p15:presenceInfo xmlns:p15="http://schemas.microsoft.com/office/powerpoint/2012/main" userId="S::k.korshunova@tue.nl::57bb46f0-ee0a-47c4-9ea9-a86901e07d22" providerId="AD"/>
      </p:ext>
    </p:extLst>
  </p:cmAuthor>
  <p:cmAuthor id="2" name="De Franco, R." initials="DR" lastIdx="1" clrIdx="1">
    <p:extLst>
      <p:ext uri="{19B8F6BF-5375-455C-9EA6-DF929625EA0E}">
        <p15:presenceInfo xmlns:p15="http://schemas.microsoft.com/office/powerpoint/2012/main" userId="S::r.de.franco@tue.nl::8f814920-d06f-4655-8e7a-7ac9683237a4" providerId="AD"/>
      </p:ext>
    </p:extLst>
  </p:cmAuthor>
  <p:cmAuthor id="3" name="Elemans, M." initials="EM" lastIdx="8" clrIdx="2">
    <p:extLst>
      <p:ext uri="{19B8F6BF-5375-455C-9EA6-DF929625EA0E}">
        <p15:presenceInfo xmlns:p15="http://schemas.microsoft.com/office/powerpoint/2012/main" userId="S::m.elemans@tue.nl::dd3f1814-f880-4d7b-9094-500a8217c5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6C6D"/>
    <a:srgbClr val="9E0000"/>
    <a:srgbClr val="EEE8E8"/>
    <a:srgbClr val="FDF1F1"/>
    <a:srgbClr val="BFEAF3"/>
    <a:srgbClr val="FFFFFF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5ABBB-1ED8-7949-B623-CDCF6AC3B44E}" v="546" dt="2024-07-03T04:51:49.410"/>
    <p1510:client id="{FE7C6F01-94D3-4CAA-AB66-8E92803D3A11}" v="726" dt="2024-07-03T09:57:21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77D64C-C9BD-45C2-AF29-C69341F356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D7522-5916-4DF6-B885-0C9D2DCD97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1ACD7-4FBC-4F76-9967-404E8E26F2B3}" type="datetimeFigureOut">
              <a:rPr lang="LID4096" smtClean="0"/>
              <a:t>07/03/2024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D4C04-9A53-4AB1-B366-3EDD6B7A47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BEBB9-0BD5-433A-AA09-C0115D4562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561A-9E3B-4C4D-9A92-8A17E770B18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0088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799BBE-B871-48D7-983C-C0B1D7156DC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341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138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762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705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555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96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3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06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061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120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15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267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254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8565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448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27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736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264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430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817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600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856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077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460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573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562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208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818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5684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7188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89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444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72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8483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5456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9001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7136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6658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9072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3992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2409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5480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3143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84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8687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8470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732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2106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8018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3534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97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8478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43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082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55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616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D7E127-3F19-4846-A4D1-8265BD9236DA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1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37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092387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30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54600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70036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7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7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38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1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/>
              <a:t>Sample slide with table and text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91312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345598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62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Title at th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19169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492170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6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3990976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8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387689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85794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1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5E638D5-D516-4E2F-9695-1FB33CC61B2C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6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641359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2F3397F-155D-4A02-ABAA-AAFF581904C3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6" y="1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76215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1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6877C1D7-149F-415B-A78A-132A5453379C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1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80276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E8A42C1-3F57-43E7-AAE5-70238AC8A40C}" type="datetime1">
              <a:rPr lang="LID4096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6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6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285741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5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117853E-1BFD-4F8E-B464-CD8DCD5874F7}" type="datetime1">
              <a:rPr lang="LID4096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5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1" y="1943102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40" y="1943102"/>
            <a:ext cx="2087563" cy="262529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5" y="1943102"/>
            <a:ext cx="2087563" cy="262529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12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2CFCA13F-786B-4CD3-B3E0-33D62A259677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4354513" cy="4567238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87111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6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1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40E3094-13AC-411E-9F7B-6343E40D6D55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3022600" cy="4567238"/>
          </a:xfrm>
        </p:spPr>
        <p:txBody>
          <a:bodyPr/>
          <a:lstStyle/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5366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929508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+ full screen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18401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A169E858-0BE1-48FA-8FC7-5082DA92F793}" type="datetime1">
              <a:rPr lang="LID4096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85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+ full screen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18401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BF52B13-8B12-4D8A-9796-0DDF38FD72A5}" type="datetime1">
              <a:rPr lang="LID4096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3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18401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F0CB852-9BD1-404F-8981-A711EAAB556A}" type="datetime1">
              <a:rPr lang="LID4096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1" y="1299075"/>
            <a:ext cx="5292725" cy="2977200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71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1" y="586801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/>
              <a:t>Sample slide with table and text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2" y="2638426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CF6D914-1564-4E85-BEDA-3881613C593F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1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158649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1" y="586801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CE25CBDC-69BF-4CB1-B07F-1BC305F652DD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1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204111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950" b="0"/>
            </a:lvl1pPr>
          </a:lstStyle>
          <a:p>
            <a:r>
              <a:rPr lang="en-US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10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2" y="1086900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>
                <a:solidFill>
                  <a:schemeClr val="tx1"/>
                </a:solidFill>
              </a:rPr>
              <a:t>Add chart by clicking on chart icon</a:t>
            </a:r>
            <a:endParaRPr lang="en-US" sz="7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48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Title at th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7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3990977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9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396465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7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3990977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9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3892705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1" y="4568827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3990977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9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37670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7" y="585794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2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EF68926B-CD77-4515-AA2C-738EF52E2666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7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224932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430573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76567ED1-F9F5-4415-B1C4-96143DA77FFB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7" y="1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22057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1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CD4A5BD6-0E65-4C3C-9CAF-610901036B43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1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49938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89847874-08D9-42D6-A10E-3D262EB64880}" type="datetime1">
              <a:rPr lang="LID4096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7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7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04379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6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17E1043-69A3-48DF-97B2-5019FE08E905}" type="datetime1">
              <a:rPr lang="LID4096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5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6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2" y="1943103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41" y="1943103"/>
            <a:ext cx="2087563" cy="2625298"/>
          </a:xfrm>
        </p:spPr>
        <p:txBody>
          <a:bodyPr/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6" y="1943103"/>
            <a:ext cx="2087563" cy="2625298"/>
          </a:xfrm>
        </p:spPr>
        <p:txBody>
          <a:bodyPr/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7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4DE0988-159D-4E10-9FBB-5F9112F0FDAF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1"/>
            <a:ext cx="4354513" cy="4567238"/>
          </a:xfrm>
        </p:spPr>
        <p:txBody>
          <a:bodyPr/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72335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6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2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607F1E8-2605-468F-AE55-A3458E57DDB7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3022600" cy="4567238"/>
          </a:xfrm>
        </p:spPr>
        <p:txBody>
          <a:bodyPr/>
          <a:lstStyle/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39487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 + full screen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18402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5265405B-9A35-470B-B8BF-E82E777FB882}" type="datetime1">
              <a:rPr lang="LID4096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31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 + full screen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18402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0370BFB8-C5D2-4C4B-929C-CB9E57BEEC81}" type="datetime1">
              <a:rPr lang="LID4096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75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6" y="518402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A6AC207-9A9E-4CA2-9770-3698CF821A61}" type="datetime1">
              <a:rPr lang="LID4096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2" y="1299075"/>
            <a:ext cx="5292725" cy="2977200"/>
          </a:xfrm>
        </p:spPr>
        <p:txBody>
          <a:bodyPr/>
          <a:lstStyle>
            <a:lvl1pPr marL="0" marR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95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2" y="586802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/>
              <a:t>Sample slide with table and text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2" y="2638427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300BBDA4-8ECC-47A1-91AB-70E9928BA65E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2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27763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11914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2" y="586802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3366659E-E42E-406F-B0FC-3563E7625B6B}" type="datetime1">
              <a:rPr lang="LID4096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2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5655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847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NL" noProof="0"/>
              <a:t>This is an example of a 27 pt headline with 27 pt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Aptos" panose="020B0004020202020204" pitchFamily="34" charset="0"/>
              </a:defRPr>
            </a:lvl1pPr>
            <a:lvl2pPr>
              <a:defRPr>
                <a:latin typeface="Aptos" panose="020B0004020202020204" pitchFamily="34" charset="0"/>
              </a:defRPr>
            </a:lvl2pPr>
            <a:lvl3pPr>
              <a:defRPr>
                <a:latin typeface="Aptos" panose="020B0004020202020204" pitchFamily="34" charset="0"/>
              </a:defRPr>
            </a:lvl3pPr>
            <a:lvl4pPr>
              <a:defRPr>
                <a:latin typeface="Aptos" panose="020B0004020202020204" pitchFamily="34" charset="0"/>
              </a:defRPr>
            </a:lvl4pPr>
            <a:lvl5pPr>
              <a:defRPr>
                <a:latin typeface="Aptos" panose="020B0004020202020204" pitchFamily="34" charset="0"/>
              </a:defRPr>
            </a:lvl5pPr>
          </a:lstStyle>
          <a:p>
            <a:pPr lvl="0"/>
            <a:r>
              <a:rPr lang="en-NL" noProof="0"/>
              <a:t>Click to enter text</a:t>
            </a:r>
          </a:p>
          <a:p>
            <a:pPr lvl="1"/>
            <a:r>
              <a:rPr lang="en-NL" noProof="0"/>
              <a:t>Tweede </a:t>
            </a:r>
            <a:r>
              <a:rPr lang="en-NL" noProof="0" err="1"/>
              <a:t>niveau</a:t>
            </a:r>
            <a:endParaRPr lang="en-NL" noProof="0"/>
          </a:p>
          <a:p>
            <a:pPr lvl="2"/>
            <a:r>
              <a:rPr lang="en-NL" noProof="0" err="1"/>
              <a:t>Derde</a:t>
            </a:r>
            <a:r>
              <a:rPr lang="en-NL" noProof="0"/>
              <a:t> </a:t>
            </a:r>
            <a:r>
              <a:rPr lang="en-NL" noProof="0" err="1"/>
              <a:t>niveau</a:t>
            </a:r>
            <a:endParaRPr lang="en-NL" noProof="0"/>
          </a:p>
          <a:p>
            <a:pPr lvl="3"/>
            <a:r>
              <a:rPr lang="en-NL" noProof="0" err="1"/>
              <a:t>Vierde</a:t>
            </a:r>
            <a:r>
              <a:rPr lang="en-NL" noProof="0"/>
              <a:t> </a:t>
            </a:r>
            <a:r>
              <a:rPr lang="en-NL" noProof="0" err="1"/>
              <a:t>niveau</a:t>
            </a:r>
            <a:endParaRPr lang="en-NL" noProof="0"/>
          </a:p>
          <a:p>
            <a:pPr lvl="4"/>
            <a:r>
              <a:rPr lang="en-NL" noProof="0" err="1"/>
              <a:t>Vijfde</a:t>
            </a:r>
            <a:r>
              <a:rPr lang="en-NL" noProof="0"/>
              <a:t> </a:t>
            </a:r>
            <a:r>
              <a:rPr lang="en-NL" noProof="0" err="1"/>
              <a:t>niveau</a:t>
            </a:r>
            <a:endParaRPr lang="en-N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endParaRPr lang="en-NL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NL" noProof="0"/>
              <a:t>Upload Your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fld id="{C194BDB0-F4EA-4DD6-8281-CCE2440D0CE0}" type="slidenum">
              <a:rPr lang="en-NL" noProof="0" smtClean="0"/>
              <a:pPr/>
              <a:t>‹#›</a:t>
            </a:fld>
            <a:endParaRPr lang="en-NL" noProof="0"/>
          </a:p>
        </p:txBody>
      </p:sp>
    </p:spTree>
    <p:extLst>
      <p:ext uri="{BB962C8B-B14F-4D97-AF65-F5344CB8AC3E}">
        <p14:creationId xmlns:p14="http://schemas.microsoft.com/office/powerpoint/2010/main" val="369086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93681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01147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8029574" cy="576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Upload Your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294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modelstijlen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25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  <p:sldLayoutId id="2147483835" r:id="rId19"/>
    <p:sldLayoutId id="2147483815" r:id="rId20"/>
    <p:sldLayoutId id="2147483782" r:id="rId21"/>
    <p:sldLayoutId id="2147483783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6" r:id="rId33"/>
    <p:sldLayoutId id="2147483797" r:id="rId34"/>
    <p:sldLayoutId id="2147483798" r:id="rId35"/>
    <p:sldLayoutId id="2147483799" r:id="rId36"/>
    <p:sldLayoutId id="2147483800" r:id="rId37"/>
    <p:sldLayoutId id="2147483801" r:id="rId38"/>
    <p:sldLayoutId id="2147483802" r:id="rId39"/>
    <p:sldLayoutId id="2147483803" r:id="rId40"/>
    <p:sldLayoutId id="2147483804" r:id="rId41"/>
    <p:sldLayoutId id="2147483805" r:id="rId42"/>
    <p:sldLayoutId id="2147483806" r:id="rId43"/>
    <p:sldLayoutId id="2147483807" r:id="rId44"/>
    <p:sldLayoutId id="2147483808" r:id="rId45"/>
    <p:sldLayoutId id="2147483809" r:id="rId46"/>
    <p:sldLayoutId id="2147483810" r:id="rId47"/>
    <p:sldLayoutId id="2147483811" r:id="rId48"/>
    <p:sldLayoutId id="2147483812" r:id="rId49"/>
    <p:sldLayoutId id="2147483813" r:id="rId50"/>
    <p:sldLayoutId id="2147483814" r:id="rId5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53962/kr9t-rzak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orcid.org/0000-0001-5482-8370" TargetMode="External"/><Relationship Id="rId4" Type="http://schemas.openxmlformats.org/officeDocument/2006/relationships/hyperlink" Target="https://imagebank.tue.nl/search.pp?sourceids=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hyperlink" Target="https://www.nwo.nl/en/nwo-grant-rules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hyperlink" Target="https://www.nwo.nl/en/netherlands-code-conduct-research-integrit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svg"/><Relationship Id="rId9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fair.dk/how-to-fair/file-format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hyperlink" Target="https://rdmkit.elixir-europe.org/data_life_cycle" TargetMode="External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hyperlink" Target="https://rdmkit.elixir-europe.org/data_life_cycle" TargetMode="External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u.nl/en/research/research-data-management/guides/costs-of-data-management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wo.nl/en/research-data-management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fpf.org/blog/a-visual-guide-to-practical-data-de-identification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hyperlink" Target="https://rdmkit.elixir-europe.org/data_life_cycle" TargetMode="External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areadme.com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research.cornell.edu/data-management/sharing/readme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hvlab.gwi.uni-muenchen.de/datacite-generator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-it.pages.tue.nl/solution-searcher/category-storage.html" TargetMode="Externa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hyperlink" Target="https://rdmkit.elixir-europe.org/data_life_cycle" TargetMode="External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svg"/><Relationship Id="rId4" Type="http://schemas.openxmlformats.org/officeDocument/2006/relationships/image" Target="../media/image6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u.nl/en/research/research-data-management/guides/after-research/preserving-data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hyperlink" Target="https://rdmkit.elixir-europe.org/data_life_cycle" TargetMode="External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4.sv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svg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svg"/><Relationship Id="rId7" Type="http://schemas.openxmlformats.org/officeDocument/2006/relationships/image" Target="../media/image75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svg"/><Relationship Id="rId4" Type="http://schemas.openxmlformats.org/officeDocument/2006/relationships/image" Target="../media/image72.png"/><Relationship Id="rId9" Type="http://schemas.openxmlformats.org/officeDocument/2006/relationships/image" Target="../media/image77.sv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3data.org/" TargetMode="Externa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ec.europa.eu/research/participants/data/ref/h2020/grants_manual/hi/oa_pilot/h2020-hi-oa-data-mgt_en.pdf" TargetMode="Externa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lucide.dev/icons/rainbo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CBCADF-9F92-86E7-FA7B-A6B41C7DCB6B}"/>
              </a:ext>
            </a:extLst>
          </p:cNvPr>
          <p:cNvSpPr/>
          <p:nvPr/>
        </p:nvSpPr>
        <p:spPr>
          <a:xfrm>
            <a:off x="0" y="1213812"/>
            <a:ext cx="9144000" cy="2051902"/>
          </a:xfrm>
          <a:prstGeom prst="rect">
            <a:avLst/>
          </a:prstGeom>
          <a:solidFill>
            <a:srgbClr val="C8191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itel 14"/>
          <p:cNvSpPr>
            <a:spLocks noGrp="1"/>
          </p:cNvSpPr>
          <p:nvPr>
            <p:ph type="ctrTitle" idx="4294967295"/>
          </p:nvPr>
        </p:nvSpPr>
        <p:spPr>
          <a:xfrm>
            <a:off x="1153177" y="1398354"/>
            <a:ext cx="6741687" cy="1277750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chemeClr val="bg1"/>
                </a:solidFill>
              </a:rPr>
              <a:t>Research Data Management towards FAIR 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16" name="Ondertitel 15"/>
          <p:cNvSpPr>
            <a:spLocks noGrp="1"/>
          </p:cNvSpPr>
          <p:nvPr>
            <p:ph type="subTitle" idx="4294967295"/>
          </p:nvPr>
        </p:nvSpPr>
        <p:spPr>
          <a:xfrm>
            <a:off x="1153177" y="2731452"/>
            <a:ext cx="3534033" cy="534261"/>
          </a:xfrm>
          <a:noFill/>
        </p:spPr>
        <p:txBody>
          <a:bodyPr/>
          <a:lstStyle/>
          <a:p>
            <a:r>
              <a:rPr lang="en-US" sz="1200">
                <a:solidFill>
                  <a:schemeClr val="bg1"/>
                </a:solidFill>
              </a:rPr>
              <a:t>Nami Sunami (Data Steward) </a:t>
            </a:r>
          </a:p>
          <a:p>
            <a:r>
              <a:rPr lang="en-US" sz="1200">
                <a:solidFill>
                  <a:schemeClr val="bg1"/>
                </a:solidFill>
              </a:rPr>
              <a:t>Library and Information Services (LIS), TU Eindhoven</a:t>
            </a:r>
          </a:p>
          <a:p>
            <a:endParaRPr lang="en-GB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ADB69-E469-7B53-8F0B-2DE501CFF06D}"/>
              </a:ext>
            </a:extLst>
          </p:cNvPr>
          <p:cNvSpPr txBox="1"/>
          <p:nvPr/>
        </p:nvSpPr>
        <p:spPr>
          <a:xfrm>
            <a:off x="6618394" y="4928056"/>
            <a:ext cx="25529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Photo Credit: </a:t>
            </a: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Bart van </a:t>
            </a:r>
            <a:r>
              <a:rPr lang="en-US" sz="800" err="1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Overbeeke</a:t>
            </a: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Photography</a:t>
            </a:r>
            <a:endParaRPr lang="en-US" sz="800">
              <a:solidFill>
                <a:schemeClr val="bg1">
                  <a:lumMod val="9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DBD21-1D77-9D95-9929-465C9ABCBA20}"/>
              </a:ext>
            </a:extLst>
          </p:cNvPr>
          <p:cNvSpPr txBox="1"/>
          <p:nvPr/>
        </p:nvSpPr>
        <p:spPr>
          <a:xfrm>
            <a:off x="3170448" y="2731451"/>
            <a:ext cx="15167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>
                <a:solidFill>
                  <a:schemeClr val="bg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orcid.org/0000-0001-5482-8370</a:t>
            </a:r>
            <a:endParaRPr lang="en-US" sz="8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8" name="Picture 27" descr="A green circle with white letters&#10;&#10;Description automatically generated">
            <a:extLst>
              <a:ext uri="{FF2B5EF4-FFF2-40B4-BE49-F238E27FC236}">
                <a16:creationId xmlns:a16="http://schemas.microsoft.com/office/drawing/2014/main" id="{83EB5669-E007-853A-C587-64B071E9F2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08" y="2785833"/>
            <a:ext cx="106680" cy="106680"/>
          </a:xfrm>
          <a:prstGeom prst="rect">
            <a:avLst/>
          </a:prstGeom>
        </p:spPr>
      </p:pic>
      <p:pic>
        <p:nvPicPr>
          <p:cNvPr id="5" name="Picture 4" descr="A grey and black sign with a person in a circle&#10;&#10;Description automatically generated">
            <a:extLst>
              <a:ext uri="{FF2B5EF4-FFF2-40B4-BE49-F238E27FC236}">
                <a16:creationId xmlns:a16="http://schemas.microsoft.com/office/drawing/2014/main" id="{D76C548E-E488-7496-237F-069D4ABAA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4863" y="4182415"/>
            <a:ext cx="1095486" cy="383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6F810-4132-4150-61EB-C9BE515746E4}"/>
              </a:ext>
            </a:extLst>
          </p:cNvPr>
          <p:cNvSpPr txBox="1"/>
          <p:nvPr/>
        </p:nvSpPr>
        <p:spPr>
          <a:xfrm>
            <a:off x="5834281" y="4589502"/>
            <a:ext cx="3309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Sunami, N. (2024, July 3). Research Data Management towards FAIR. </a:t>
            </a:r>
            <a:r>
              <a:rPr lang="en-US" sz="80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ResesarchEquals</a:t>
            </a:r>
            <a:r>
              <a:rPr lang="en-US" sz="80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. </a:t>
            </a:r>
            <a:r>
              <a:rPr lang="en-US" sz="800">
                <a:solidFill>
                  <a:schemeClr val="bg1"/>
                </a:solidFill>
                <a:effectLst/>
                <a:latin typeface="Aptos" panose="020B00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https://doi.org/10.53962/kr9t-rzak</a:t>
            </a:r>
            <a:endParaRPr lang="en-US" sz="800"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5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841517" y="1760655"/>
            <a:ext cx="6182521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Managing research data well makes your science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sustainable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74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444568" y="1767743"/>
            <a:ext cx="6607823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Improving research data management is a key to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Open Science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29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721014" y="1767743"/>
            <a:ext cx="6607823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b="1">
              <a:latin typeface="Aptos" panose="021100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D913-8881-2A42-C321-D024392259B5}"/>
              </a:ext>
            </a:extLst>
          </p:cNvPr>
          <p:cNvSpPr txBox="1">
            <a:spLocks/>
          </p:cNvSpPr>
          <p:nvPr/>
        </p:nvSpPr>
        <p:spPr>
          <a:xfrm>
            <a:off x="1721014" y="1329752"/>
            <a:ext cx="6607823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Managing data well will</a:t>
            </a:r>
            <a:br>
              <a:rPr lang="en-US" b="1">
                <a:latin typeface="Aptos" panose="02110004020202020204"/>
              </a:rPr>
            </a:br>
            <a:r>
              <a:rPr lang="en-US" b="1">
                <a:latin typeface="Aptos" panose="02110004020202020204"/>
              </a:rPr>
              <a:t>benefit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the world</a:t>
            </a:r>
            <a:r>
              <a:rPr lang="en-US" b="1">
                <a:latin typeface="Aptos" panose="02110004020202020204"/>
              </a:rPr>
              <a:t> </a:t>
            </a:r>
            <a:br>
              <a:rPr lang="en-US" b="1">
                <a:latin typeface="Aptos" panose="02110004020202020204"/>
              </a:rPr>
            </a:br>
            <a:r>
              <a:rPr lang="en-US" b="1">
                <a:latin typeface="Aptos" panose="02110004020202020204"/>
              </a:rPr>
              <a:t>benefit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you </a:t>
            </a:r>
            <a:r>
              <a:rPr lang="en-US" b="1">
                <a:latin typeface="Aptos" panose="02110004020202020204"/>
              </a:rPr>
              <a:t>as a researcher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5753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721014" y="1767743"/>
            <a:ext cx="6607823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b="1">
              <a:latin typeface="Aptos" panose="021100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D913-8881-2A42-C321-D024392259B5}"/>
              </a:ext>
            </a:extLst>
          </p:cNvPr>
          <p:cNvSpPr txBox="1">
            <a:spLocks/>
          </p:cNvSpPr>
          <p:nvPr/>
        </p:nvSpPr>
        <p:spPr>
          <a:xfrm>
            <a:off x="1533706" y="1651644"/>
            <a:ext cx="6076587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You can share about your research better, maximizing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your contribution to the world</a:t>
            </a:r>
            <a:r>
              <a:rPr lang="en-US" b="1">
                <a:latin typeface="Aptos" panose="02110004020202020204"/>
              </a:rPr>
              <a:t>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1AD41B-224C-7E3A-9619-72A8EB4DD2A4}"/>
              </a:ext>
            </a:extLst>
          </p:cNvPr>
          <p:cNvSpPr txBox="1">
            <a:spLocks/>
          </p:cNvSpPr>
          <p:nvPr/>
        </p:nvSpPr>
        <p:spPr>
          <a:xfrm>
            <a:off x="1533706" y="863117"/>
            <a:ext cx="5365035" cy="788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For the world:</a:t>
            </a:r>
          </a:p>
        </p:txBody>
      </p:sp>
    </p:spTree>
    <p:extLst>
      <p:ext uri="{BB962C8B-B14F-4D97-AF65-F5344CB8AC3E}">
        <p14:creationId xmlns:p14="http://schemas.microsoft.com/office/powerpoint/2010/main" val="238521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386036" y="1921652"/>
            <a:ext cx="6607823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b="1">
              <a:latin typeface="Aptos" panose="021100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D913-8881-2A42-C321-D024392259B5}"/>
              </a:ext>
            </a:extLst>
          </p:cNvPr>
          <p:cNvSpPr txBox="1">
            <a:spLocks/>
          </p:cNvSpPr>
          <p:nvPr/>
        </p:nvSpPr>
        <p:spPr>
          <a:xfrm>
            <a:off x="1393718" y="1598085"/>
            <a:ext cx="6607823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You can easily go back and build on to what you did in the past,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helping yourself</a:t>
            </a:r>
            <a:r>
              <a:rPr lang="en-US" b="1">
                <a:latin typeface="Aptos" panose="02110004020202020204"/>
              </a:rPr>
              <a:t> to do science better.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A06E2C-DE76-6460-2905-A10712700B58}"/>
              </a:ext>
            </a:extLst>
          </p:cNvPr>
          <p:cNvSpPr txBox="1">
            <a:spLocks/>
          </p:cNvSpPr>
          <p:nvPr/>
        </p:nvSpPr>
        <p:spPr>
          <a:xfrm>
            <a:off x="1393718" y="809558"/>
            <a:ext cx="5365035" cy="788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For you:</a:t>
            </a:r>
          </a:p>
        </p:txBody>
      </p:sp>
    </p:spTree>
    <p:extLst>
      <p:ext uri="{BB962C8B-B14F-4D97-AF65-F5344CB8AC3E}">
        <p14:creationId xmlns:p14="http://schemas.microsoft.com/office/powerpoint/2010/main" val="50471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721014" y="1767743"/>
            <a:ext cx="6607823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b="1">
              <a:latin typeface="Aptos" panose="021100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D913-8881-2A42-C321-D024392259B5}"/>
              </a:ext>
            </a:extLst>
          </p:cNvPr>
          <p:cNvSpPr txBox="1">
            <a:spLocks/>
          </p:cNvSpPr>
          <p:nvPr/>
        </p:nvSpPr>
        <p:spPr>
          <a:xfrm>
            <a:off x="1610177" y="830579"/>
            <a:ext cx="6464595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As a research community &amp; society, we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hold each other accountable </a:t>
            </a:r>
            <a:r>
              <a:rPr lang="en-US" b="1">
                <a:latin typeface="Aptos" panose="02110004020202020204"/>
              </a:rPr>
              <a:t>to manage data well.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18F247-35FB-CBE0-7027-C13C42002DB9}"/>
              </a:ext>
            </a:extLst>
          </p:cNvPr>
          <p:cNvSpPr txBox="1">
            <a:spLocks/>
          </p:cNvSpPr>
          <p:nvPr/>
        </p:nvSpPr>
        <p:spPr>
          <a:xfrm>
            <a:off x="1275338" y="3798344"/>
            <a:ext cx="2239925" cy="8154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Code of Conduct for Research Integrity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059054-901C-5E58-AE3E-838BDDCA080E}"/>
              </a:ext>
            </a:extLst>
          </p:cNvPr>
          <p:cNvSpPr txBox="1">
            <a:spLocks/>
          </p:cNvSpPr>
          <p:nvPr/>
        </p:nvSpPr>
        <p:spPr>
          <a:xfrm>
            <a:off x="6734679" y="3737474"/>
            <a:ext cx="843515" cy="506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GDPR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15370F-C95E-D78D-78D4-DAE0AAD20D48}"/>
              </a:ext>
            </a:extLst>
          </p:cNvPr>
          <p:cNvSpPr txBox="1">
            <a:spLocks/>
          </p:cNvSpPr>
          <p:nvPr/>
        </p:nvSpPr>
        <p:spPr>
          <a:xfrm>
            <a:off x="3744110" y="3756536"/>
            <a:ext cx="2239926" cy="5062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Funder Requirements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85BABEB-9527-1AC8-35C4-FC149ACD8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264" y="3216669"/>
            <a:ext cx="571871" cy="5718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941921-E255-3143-BA4A-05BC730E5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7700" y="2457450"/>
            <a:ext cx="228600" cy="228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899F9DB-1CCB-07C4-9FC1-E937F9FC47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18739" y="3205364"/>
            <a:ext cx="571871" cy="57187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F2D86DD-B92B-E473-95D4-54B48FD6C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57700" y="2457450"/>
            <a:ext cx="228600" cy="2286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5B9B438-6D35-B093-C7FA-F2C3CA9FC9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19426" y="3289992"/>
            <a:ext cx="523173" cy="5231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5339BA-3BD1-5E46-0B80-501FDD0B9045}"/>
              </a:ext>
            </a:extLst>
          </p:cNvPr>
          <p:cNvSpPr txBox="1"/>
          <p:nvPr/>
        </p:nvSpPr>
        <p:spPr>
          <a:xfrm>
            <a:off x="2066724" y="4735508"/>
            <a:ext cx="70539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Code of Conduct for Research Integrity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NL" sz="1000">
                <a:solidFill>
                  <a:schemeClr val="tx1">
                    <a:lumMod val="50000"/>
                    <a:lumOff val="5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nwo.nl/en/</a:t>
            </a:r>
            <a:r>
              <a:rPr lang="en-NL" sz="1000" err="1">
                <a:solidFill>
                  <a:schemeClr val="tx1">
                    <a:lumMod val="50000"/>
                    <a:lumOff val="5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netherlands</a:t>
            </a:r>
            <a:r>
              <a:rPr lang="en-NL" sz="1000">
                <a:solidFill>
                  <a:schemeClr val="tx1">
                    <a:lumMod val="50000"/>
                    <a:lumOff val="5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-code-conduct-research-integrity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NWO Grant Rules: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nwo.nl/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nwo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-grant-rules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lang="en-NL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0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B085-99C0-5CF6-DF82-FC7026AA1F4F}"/>
              </a:ext>
            </a:extLst>
          </p:cNvPr>
          <p:cNvSpPr txBox="1">
            <a:spLocks/>
          </p:cNvSpPr>
          <p:nvPr/>
        </p:nvSpPr>
        <p:spPr>
          <a:xfrm>
            <a:off x="1468800" y="2038627"/>
            <a:ext cx="6566401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What do we mean by “doing a good job” managing data?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745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721014" y="1767743"/>
            <a:ext cx="6607823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b="1">
              <a:latin typeface="Aptos" panose="021100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D913-8881-2A42-C321-D024392259B5}"/>
              </a:ext>
            </a:extLst>
          </p:cNvPr>
          <p:cNvSpPr txBox="1">
            <a:spLocks/>
          </p:cNvSpPr>
          <p:nvPr/>
        </p:nvSpPr>
        <p:spPr>
          <a:xfrm>
            <a:off x="1721013" y="1512562"/>
            <a:ext cx="5701973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FAIR </a:t>
            </a:r>
            <a:r>
              <a:rPr lang="en-US" b="1">
                <a:latin typeface="Aptos" panose="02110004020202020204"/>
              </a:rPr>
              <a:t>data principles can guide us to define a good RDM.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707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721014" y="1767743"/>
            <a:ext cx="6607823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b="1">
              <a:latin typeface="Aptos" panose="021100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D913-8881-2A42-C321-D024392259B5}"/>
              </a:ext>
            </a:extLst>
          </p:cNvPr>
          <p:cNvSpPr txBox="1">
            <a:spLocks/>
          </p:cNvSpPr>
          <p:nvPr/>
        </p:nvSpPr>
        <p:spPr>
          <a:xfrm>
            <a:off x="1584213" y="2253982"/>
            <a:ext cx="2987787" cy="575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FAIR stands for: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A4FE3D-1B4F-8C8C-9A61-4E6BE3CBAFF5}"/>
              </a:ext>
            </a:extLst>
          </p:cNvPr>
          <p:cNvSpPr txBox="1">
            <a:spLocks/>
          </p:cNvSpPr>
          <p:nvPr/>
        </p:nvSpPr>
        <p:spPr>
          <a:xfrm>
            <a:off x="4673013" y="1257382"/>
            <a:ext cx="2857512" cy="2568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F</a:t>
            </a:r>
            <a:r>
              <a:rPr lang="en-US" b="1">
                <a:latin typeface="Aptos" panose="02110004020202020204"/>
              </a:rPr>
              <a:t>indable</a:t>
            </a:r>
          </a:p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</a:t>
            </a:r>
            <a:r>
              <a:rPr lang="en-US" b="1">
                <a:latin typeface="Aptos" panose="02110004020202020204"/>
              </a:rPr>
              <a:t>ccessible</a:t>
            </a:r>
          </a:p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I</a:t>
            </a:r>
            <a:r>
              <a:rPr lang="en-US" b="1">
                <a:latin typeface="Aptos" panose="02110004020202020204"/>
              </a:rPr>
              <a:t>nteroperable</a:t>
            </a:r>
          </a:p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R</a:t>
            </a:r>
            <a:r>
              <a:rPr lang="en-US" b="1">
                <a:latin typeface="Aptos" panose="02110004020202020204"/>
              </a:rPr>
              <a:t>e-usable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DCCDD-03A3-AAFE-BFA2-A4DC05030237}"/>
              </a:ext>
            </a:extLst>
          </p:cNvPr>
          <p:cNvSpPr txBox="1"/>
          <p:nvPr/>
        </p:nvSpPr>
        <p:spPr>
          <a:xfrm>
            <a:off x="6505217" y="4866501"/>
            <a:ext cx="2729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</a:rPr>
              <a:t>https://www.go-fair.org/fair-principles/</a:t>
            </a:r>
            <a:endParaRPr lang="en-NL" sz="120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5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B085-99C0-5CF6-DF82-FC7026AA1F4F}"/>
              </a:ext>
            </a:extLst>
          </p:cNvPr>
          <p:cNvSpPr txBox="1">
            <a:spLocks/>
          </p:cNvSpPr>
          <p:nvPr/>
        </p:nvSpPr>
        <p:spPr>
          <a:xfrm>
            <a:off x="1468800" y="2038627"/>
            <a:ext cx="6566401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/>
              <a:t>Findable</a:t>
            </a:r>
            <a:endParaRPr lang="en-NL" sz="3600"/>
          </a:p>
        </p:txBody>
      </p:sp>
    </p:spTree>
    <p:extLst>
      <p:ext uri="{BB962C8B-B14F-4D97-AF65-F5344CB8AC3E}">
        <p14:creationId xmlns:p14="http://schemas.microsoft.com/office/powerpoint/2010/main" val="2215779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1E4F-6953-6C88-0EAF-E461E90A6EC3}"/>
              </a:ext>
            </a:extLst>
          </p:cNvPr>
          <p:cNvSpPr txBox="1">
            <a:spLocks/>
          </p:cNvSpPr>
          <p:nvPr/>
        </p:nvSpPr>
        <p:spPr>
          <a:xfrm>
            <a:off x="1634817" y="2302231"/>
            <a:ext cx="6382132" cy="539038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Managing research data is </a:t>
            </a:r>
            <a:r>
              <a:rPr lang="en-US">
                <a:solidFill>
                  <a:srgbClr val="C00000"/>
                </a:solidFill>
              </a:rPr>
              <a:t>challenging</a:t>
            </a:r>
            <a:endParaRPr lang="en-NL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54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372568" y="1839221"/>
            <a:ext cx="6684232" cy="1465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Findable data </a:t>
            </a:r>
            <a:r>
              <a:rPr lang="en-US" b="1">
                <a:latin typeface="Aptos" panose="02110004020202020204"/>
              </a:rPr>
              <a:t>means that humans and machines can find your data easily. 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9743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363204" y="1509072"/>
            <a:ext cx="6712160" cy="21253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Findable data has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persistent identifier</a:t>
            </a:r>
            <a:r>
              <a:rPr lang="en-US" b="1">
                <a:latin typeface="Aptos" panose="02110004020202020204"/>
              </a:rPr>
              <a:t> &amp; 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metadata</a:t>
            </a:r>
            <a:r>
              <a:rPr lang="en-US" b="1">
                <a:latin typeface="Aptos" panose="02110004020202020204"/>
              </a:rPr>
              <a:t>, and is indexed in 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searchable resource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47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487277" y="1245589"/>
            <a:ext cx="6368431" cy="146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Persistent identifier (PID) is 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globally unique ID </a:t>
            </a:r>
            <a:r>
              <a:rPr lang="en-US" b="1">
                <a:latin typeface="Aptos" panose="02110004020202020204"/>
              </a:rPr>
              <a:t>assigned to any object. 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CFBE-70BF-73A0-F366-335723B6E8D4}"/>
              </a:ext>
            </a:extLst>
          </p:cNvPr>
          <p:cNvSpPr txBox="1">
            <a:spLocks/>
          </p:cNvSpPr>
          <p:nvPr/>
        </p:nvSpPr>
        <p:spPr>
          <a:xfrm>
            <a:off x="2016766" y="3012424"/>
            <a:ext cx="5938094" cy="1581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  <a:tabLst>
                <a:tab pos="981075" algn="l"/>
              </a:tabLst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DOI: Digital Object Identifier</a:t>
            </a:r>
          </a:p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ORCID: Open Researcher and Contributor ID</a:t>
            </a:r>
          </a:p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ROR: Research Organization Registry</a:t>
            </a:r>
          </a:p>
        </p:txBody>
      </p:sp>
    </p:spTree>
    <p:extLst>
      <p:ext uri="{BB962C8B-B14F-4D97-AF65-F5344CB8AC3E}">
        <p14:creationId xmlns:p14="http://schemas.microsoft.com/office/powerpoint/2010/main" val="315965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cans of paint&#10;&#10;Description automatically generated">
            <a:extLst>
              <a:ext uri="{FF2B5EF4-FFF2-40B4-BE49-F238E27FC236}">
                <a16:creationId xmlns:a16="http://schemas.microsoft.com/office/drawing/2014/main" id="{D5AAC894-3FA0-A57C-B785-6D0F5CC76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" b="43766"/>
          <a:stretch/>
        </p:blipFill>
        <p:spPr>
          <a:xfrm>
            <a:off x="0" y="-1"/>
            <a:ext cx="9144000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F96CDC-AFCB-68FF-5C0D-6E798851BC32}"/>
              </a:ext>
            </a:extLst>
          </p:cNvPr>
          <p:cNvSpPr/>
          <p:nvPr/>
        </p:nvSpPr>
        <p:spPr>
          <a:xfrm>
            <a:off x="0" y="-1"/>
            <a:ext cx="4789170" cy="5143500"/>
          </a:xfrm>
          <a:prstGeom prst="rect">
            <a:avLst/>
          </a:prstGeom>
          <a:solidFill>
            <a:srgbClr val="EEE8E8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671484" y="1192178"/>
            <a:ext cx="3637965" cy="2130444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Metadata refers to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data about data.</a:t>
            </a:r>
            <a:br>
              <a:rPr lang="en-US" b="1">
                <a:solidFill>
                  <a:srgbClr val="C00000"/>
                </a:solidFill>
                <a:latin typeface="Aptos" panose="02110004020202020204"/>
              </a:rPr>
            </a:br>
            <a:r>
              <a:rPr lang="en-US" b="1">
                <a:latin typeface="Aptos" panose="02110004020202020204"/>
              </a:rPr>
              <a:t>Like a label on a can.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881A-EBEA-C510-F467-89CE1FFF95B8}"/>
              </a:ext>
            </a:extLst>
          </p:cNvPr>
          <p:cNvSpPr txBox="1">
            <a:spLocks/>
          </p:cNvSpPr>
          <p:nvPr/>
        </p:nvSpPr>
        <p:spPr>
          <a:xfrm>
            <a:off x="671484" y="3429515"/>
            <a:ext cx="3446203" cy="8708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  <a:tabLst>
                <a:tab pos="981075" algn="l"/>
              </a:tabLst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Such as, title, author, data collection date, and DOI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2EA8C-62C0-B1A1-A9A4-F9DB29FFA913}"/>
              </a:ext>
            </a:extLst>
          </p:cNvPr>
          <p:cNvSpPr txBox="1"/>
          <p:nvPr/>
        </p:nvSpPr>
        <p:spPr>
          <a:xfrm>
            <a:off x="7243354" y="4928056"/>
            <a:ext cx="1900646" cy="215444"/>
          </a:xfrm>
          <a:prstGeom prst="rect">
            <a:avLst/>
          </a:prstGeom>
          <a:solidFill>
            <a:schemeClr val="accent2">
              <a:alpha val="41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bg1">
                    <a:lumMod val="95000"/>
                  </a:schemeClr>
                </a:solidFill>
                <a:latin typeface="Aptos" panose="020B0004020202020204" pitchFamily="34" charset="0"/>
              </a:rPr>
              <a:t>Image generated by Microsoft Co-Pilot</a:t>
            </a:r>
          </a:p>
        </p:txBody>
      </p:sp>
    </p:spTree>
    <p:extLst>
      <p:ext uri="{BB962C8B-B14F-4D97-AF65-F5344CB8AC3E}">
        <p14:creationId xmlns:p14="http://schemas.microsoft.com/office/powerpoint/2010/main" val="3104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120908" y="891572"/>
            <a:ext cx="6368431" cy="20417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You can register your data to online registry (data repositories) &amp; assign a DOI &amp; metadata.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CFBE-70BF-73A0-F366-335723B6E8D4}"/>
              </a:ext>
            </a:extLst>
          </p:cNvPr>
          <p:cNvSpPr txBox="1">
            <a:spLocks/>
          </p:cNvSpPr>
          <p:nvPr/>
        </p:nvSpPr>
        <p:spPr>
          <a:xfrm>
            <a:off x="1852103" y="4368371"/>
            <a:ext cx="1643126" cy="281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110004020202020204"/>
              </a:rPr>
              <a:t>4TU.ResearchData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CA8597-83C9-AC0A-9E0F-5548FFF9B54E}"/>
              </a:ext>
            </a:extLst>
          </p:cNvPr>
          <p:cNvSpPr txBox="1">
            <a:spLocks/>
          </p:cNvSpPr>
          <p:nvPr/>
        </p:nvSpPr>
        <p:spPr>
          <a:xfrm>
            <a:off x="6154669" y="4408769"/>
            <a:ext cx="1334670" cy="400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400" err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110004020202020204"/>
              </a:rPr>
              <a:t>Zenodo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Aptos" panose="02110004020202020204"/>
            </a:endParaRPr>
          </a:p>
        </p:txBody>
      </p:sp>
      <p:pic>
        <p:nvPicPr>
          <p:cNvPr id="1026" name="Picture 2" descr="4TU.ResearchData logo">
            <a:extLst>
              <a:ext uri="{FF2B5EF4-FFF2-40B4-BE49-F238E27FC236}">
                <a16:creationId xmlns:a16="http://schemas.microsoft.com/office/drawing/2014/main" id="{6430ECEB-9AAB-CF11-B6DD-357E8CF6D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66" y="3694642"/>
            <a:ext cx="3033401" cy="62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8AFEB71-0417-12FB-ED7B-C71EAC694CBE}"/>
              </a:ext>
            </a:extLst>
          </p:cNvPr>
          <p:cNvGrpSpPr/>
          <p:nvPr/>
        </p:nvGrpSpPr>
        <p:grpSpPr>
          <a:xfrm>
            <a:off x="5523965" y="3625904"/>
            <a:ext cx="2095500" cy="762000"/>
            <a:chOff x="3524250" y="2190750"/>
            <a:chExt cx="2095500" cy="7620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A02DB8A-03D5-C5AB-989B-6180749B3CA5}"/>
                </a:ext>
              </a:extLst>
            </p:cNvPr>
            <p:cNvSpPr/>
            <p:nvPr/>
          </p:nvSpPr>
          <p:spPr>
            <a:xfrm>
              <a:off x="3524250" y="2190750"/>
              <a:ext cx="2095500" cy="762000"/>
            </a:xfrm>
            <a:custGeom>
              <a:avLst/>
              <a:gdLst>
                <a:gd name="connsiteX0" fmla="*/ 0 w 2095500"/>
                <a:gd name="connsiteY0" fmla="*/ 0 h 762000"/>
                <a:gd name="connsiteX1" fmla="*/ 2095500 w 2095500"/>
                <a:gd name="connsiteY1" fmla="*/ 0 h 762000"/>
                <a:gd name="connsiteX2" fmla="*/ 2095500 w 2095500"/>
                <a:gd name="connsiteY2" fmla="*/ 762000 h 762000"/>
                <a:gd name="connsiteX3" fmla="*/ 0 w 20955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5500" h="762000">
                  <a:moveTo>
                    <a:pt x="0" y="0"/>
                  </a:moveTo>
                  <a:lnTo>
                    <a:pt x="2095500" y="0"/>
                  </a:lnTo>
                  <a:lnTo>
                    <a:pt x="2095500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C06C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>
                <a:solidFill>
                  <a:srgbClr val="C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8C1141D-9359-01BD-43A5-DC0D28079CBC}"/>
                </a:ext>
              </a:extLst>
            </p:cNvPr>
            <p:cNvSpPr/>
            <p:nvPr/>
          </p:nvSpPr>
          <p:spPr>
            <a:xfrm>
              <a:off x="3871912" y="2286000"/>
              <a:ext cx="1394069" cy="456780"/>
            </a:xfrm>
            <a:custGeom>
              <a:avLst/>
              <a:gdLst>
                <a:gd name="connsiteX0" fmla="*/ 1384029 w 1394069"/>
                <a:gd name="connsiteY0" fmla="*/ 179794 h 456780"/>
                <a:gd name="connsiteX1" fmla="*/ 1356920 w 1394069"/>
                <a:gd name="connsiteY1" fmla="*/ 139885 h 456780"/>
                <a:gd name="connsiteX2" fmla="*/ 1317030 w 1394069"/>
                <a:gd name="connsiteY2" fmla="*/ 113167 h 456780"/>
                <a:gd name="connsiteX3" fmla="*/ 1268433 w 1394069"/>
                <a:gd name="connsiteY3" fmla="*/ 103452 h 456780"/>
                <a:gd name="connsiteX4" fmla="*/ 1219484 w 1394069"/>
                <a:gd name="connsiteY4" fmla="*/ 113167 h 456780"/>
                <a:gd name="connsiteX5" fmla="*/ 1198291 w 1394069"/>
                <a:gd name="connsiteY5" fmla="*/ 124645 h 456780"/>
                <a:gd name="connsiteX6" fmla="*/ 1179555 w 1394069"/>
                <a:gd name="connsiteY6" fmla="*/ 139885 h 456780"/>
                <a:gd name="connsiteX7" fmla="*/ 1169545 w 1394069"/>
                <a:gd name="connsiteY7" fmla="*/ 151029 h 456780"/>
                <a:gd name="connsiteX8" fmla="*/ 1160096 w 1394069"/>
                <a:gd name="connsiteY8" fmla="*/ 164735 h 456780"/>
                <a:gd name="connsiteX9" fmla="*/ 1148152 w 1394069"/>
                <a:gd name="connsiteY9" fmla="*/ 191672 h 456780"/>
                <a:gd name="connsiteX10" fmla="*/ 1160096 w 1394069"/>
                <a:gd name="connsiteY10" fmla="*/ 139551 h 456780"/>
                <a:gd name="connsiteX11" fmla="*/ 1160096 w 1394069"/>
                <a:gd name="connsiteY11" fmla="*/ 26375 h 456780"/>
                <a:gd name="connsiteX12" fmla="*/ 1152095 w 1394069"/>
                <a:gd name="connsiteY12" fmla="*/ 7659 h 456780"/>
                <a:gd name="connsiteX13" fmla="*/ 1133712 w 1394069"/>
                <a:gd name="connsiteY13" fmla="*/ 10 h 456780"/>
                <a:gd name="connsiteX14" fmla="*/ 1114957 w 1394069"/>
                <a:gd name="connsiteY14" fmla="*/ 7659 h 456780"/>
                <a:gd name="connsiteX15" fmla="*/ 1107327 w 1394069"/>
                <a:gd name="connsiteY15" fmla="*/ 26375 h 456780"/>
                <a:gd name="connsiteX16" fmla="*/ 1107327 w 1394069"/>
                <a:gd name="connsiteY16" fmla="*/ 127045 h 456780"/>
                <a:gd name="connsiteX17" fmla="*/ 1072990 w 1394069"/>
                <a:gd name="connsiteY17" fmla="*/ 109671 h 456780"/>
                <a:gd name="connsiteX18" fmla="*/ 1034461 w 1394069"/>
                <a:gd name="connsiteY18" fmla="*/ 103442 h 456780"/>
                <a:gd name="connsiteX19" fmla="*/ 985884 w 1394069"/>
                <a:gd name="connsiteY19" fmla="*/ 113157 h 456780"/>
                <a:gd name="connsiteX20" fmla="*/ 945926 w 1394069"/>
                <a:gd name="connsiteY20" fmla="*/ 139875 h 456780"/>
                <a:gd name="connsiteX21" fmla="*/ 918913 w 1394069"/>
                <a:gd name="connsiteY21" fmla="*/ 179785 h 456780"/>
                <a:gd name="connsiteX22" fmla="*/ 917485 w 1394069"/>
                <a:gd name="connsiteY22" fmla="*/ 183252 h 456780"/>
                <a:gd name="connsiteX23" fmla="*/ 916094 w 1394069"/>
                <a:gd name="connsiteY23" fmla="*/ 179785 h 456780"/>
                <a:gd name="connsiteX24" fmla="*/ 888986 w 1394069"/>
                <a:gd name="connsiteY24" fmla="*/ 139875 h 456780"/>
                <a:gd name="connsiteX25" fmla="*/ 849095 w 1394069"/>
                <a:gd name="connsiteY25" fmla="*/ 113157 h 456780"/>
                <a:gd name="connsiteX26" fmla="*/ 800499 w 1394069"/>
                <a:gd name="connsiteY26" fmla="*/ 103442 h 456780"/>
                <a:gd name="connsiteX27" fmla="*/ 751550 w 1394069"/>
                <a:gd name="connsiteY27" fmla="*/ 113157 h 456780"/>
                <a:gd name="connsiteX28" fmla="*/ 711630 w 1394069"/>
                <a:gd name="connsiteY28" fmla="*/ 139875 h 456780"/>
                <a:gd name="connsiteX29" fmla="*/ 684560 w 1394069"/>
                <a:gd name="connsiteY29" fmla="*/ 179785 h 456780"/>
                <a:gd name="connsiteX30" fmla="*/ 683255 w 1394069"/>
                <a:gd name="connsiteY30" fmla="*/ 183061 h 456780"/>
                <a:gd name="connsiteX31" fmla="*/ 681912 w 1394069"/>
                <a:gd name="connsiteY31" fmla="*/ 179785 h 456780"/>
                <a:gd name="connsiteX32" fmla="*/ 654861 w 1394069"/>
                <a:gd name="connsiteY32" fmla="*/ 139875 h 456780"/>
                <a:gd name="connsiteX33" fmla="*/ 614923 w 1394069"/>
                <a:gd name="connsiteY33" fmla="*/ 113157 h 456780"/>
                <a:gd name="connsiteX34" fmla="*/ 566307 w 1394069"/>
                <a:gd name="connsiteY34" fmla="*/ 103442 h 456780"/>
                <a:gd name="connsiteX35" fmla="*/ 517377 w 1394069"/>
                <a:gd name="connsiteY35" fmla="*/ 113157 h 456780"/>
                <a:gd name="connsiteX36" fmla="*/ 477506 w 1394069"/>
                <a:gd name="connsiteY36" fmla="*/ 139875 h 456780"/>
                <a:gd name="connsiteX37" fmla="*/ 450379 w 1394069"/>
                <a:gd name="connsiteY37" fmla="*/ 179785 h 456780"/>
                <a:gd name="connsiteX38" fmla="*/ 449188 w 1394069"/>
                <a:gd name="connsiteY38" fmla="*/ 182833 h 456780"/>
                <a:gd name="connsiteX39" fmla="*/ 447940 w 1394069"/>
                <a:gd name="connsiteY39" fmla="*/ 179785 h 456780"/>
                <a:gd name="connsiteX40" fmla="*/ 420813 w 1394069"/>
                <a:gd name="connsiteY40" fmla="*/ 139875 h 456780"/>
                <a:gd name="connsiteX41" fmla="*/ 380960 w 1394069"/>
                <a:gd name="connsiteY41" fmla="*/ 113157 h 456780"/>
                <a:gd name="connsiteX42" fmla="*/ 332345 w 1394069"/>
                <a:gd name="connsiteY42" fmla="*/ 103442 h 456780"/>
                <a:gd name="connsiteX43" fmla="*/ 283415 w 1394069"/>
                <a:gd name="connsiteY43" fmla="*/ 113157 h 456780"/>
                <a:gd name="connsiteX44" fmla="*/ 246172 w 1394069"/>
                <a:gd name="connsiteY44" fmla="*/ 137465 h 456780"/>
                <a:gd name="connsiteX45" fmla="*/ 246172 w 1394069"/>
                <a:gd name="connsiteY45" fmla="*/ 133265 h 456780"/>
                <a:gd name="connsiteX46" fmla="*/ 219312 w 1394069"/>
                <a:gd name="connsiteY46" fmla="*/ 106385 h 456780"/>
                <a:gd name="connsiteX47" fmla="*/ 30955 w 1394069"/>
                <a:gd name="connsiteY47" fmla="*/ 106385 h 456780"/>
                <a:gd name="connsiteX48" fmla="*/ 4094 w 1394069"/>
                <a:gd name="connsiteY48" fmla="*/ 133265 h 456780"/>
                <a:gd name="connsiteX49" fmla="*/ 30955 w 1394069"/>
                <a:gd name="connsiteY49" fmla="*/ 160125 h 456780"/>
                <a:gd name="connsiteX50" fmla="*/ 178983 w 1394069"/>
                <a:gd name="connsiteY50" fmla="*/ 160125 h 456780"/>
                <a:gd name="connsiteX51" fmla="*/ 5342 w 1394069"/>
                <a:gd name="connsiteY51" fmla="*/ 393926 h 456780"/>
                <a:gd name="connsiteX52" fmla="*/ 37 w 1394069"/>
                <a:gd name="connsiteY52" fmla="*/ 409947 h 456780"/>
                <a:gd name="connsiteX53" fmla="*/ 37 w 1394069"/>
                <a:gd name="connsiteY53" fmla="*/ 427483 h 456780"/>
                <a:gd name="connsiteX54" fmla="*/ 26916 w 1394069"/>
                <a:gd name="connsiteY54" fmla="*/ 454362 h 456780"/>
                <a:gd name="connsiteX55" fmla="*/ 227389 w 1394069"/>
                <a:gd name="connsiteY55" fmla="*/ 454362 h 456780"/>
                <a:gd name="connsiteX56" fmla="*/ 254173 w 1394069"/>
                <a:gd name="connsiteY56" fmla="*/ 429464 h 456780"/>
                <a:gd name="connsiteX57" fmla="*/ 283786 w 1394069"/>
                <a:gd name="connsiteY57" fmla="*/ 447066 h 456780"/>
                <a:gd name="connsiteX58" fmla="*/ 332383 w 1394069"/>
                <a:gd name="connsiteY58" fmla="*/ 456791 h 456780"/>
                <a:gd name="connsiteX59" fmla="*/ 401791 w 1394069"/>
                <a:gd name="connsiteY59" fmla="*/ 435960 h 456780"/>
                <a:gd name="connsiteX60" fmla="*/ 440692 w 1394069"/>
                <a:gd name="connsiteY60" fmla="*/ 394155 h 456780"/>
                <a:gd name="connsiteX61" fmla="*/ 440692 w 1394069"/>
                <a:gd name="connsiteY61" fmla="*/ 430397 h 456780"/>
                <a:gd name="connsiteX62" fmla="*/ 448359 w 1394069"/>
                <a:gd name="connsiteY62" fmla="*/ 449142 h 456780"/>
                <a:gd name="connsiteX63" fmla="*/ 467095 w 1394069"/>
                <a:gd name="connsiteY63" fmla="*/ 456791 h 456780"/>
                <a:gd name="connsiteX64" fmla="*/ 485478 w 1394069"/>
                <a:gd name="connsiteY64" fmla="*/ 449142 h 456780"/>
                <a:gd name="connsiteX65" fmla="*/ 493460 w 1394069"/>
                <a:gd name="connsiteY65" fmla="*/ 430397 h 456780"/>
                <a:gd name="connsiteX66" fmla="*/ 493460 w 1394069"/>
                <a:gd name="connsiteY66" fmla="*/ 336300 h 456780"/>
                <a:gd name="connsiteX67" fmla="*/ 493365 w 1394069"/>
                <a:gd name="connsiteY67" fmla="*/ 336300 h 456780"/>
                <a:gd name="connsiteX68" fmla="*/ 493460 w 1394069"/>
                <a:gd name="connsiteY68" fmla="*/ 336176 h 456780"/>
                <a:gd name="connsiteX69" fmla="*/ 427623 w 1394069"/>
                <a:gd name="connsiteY69" fmla="*/ 336176 h 456780"/>
                <a:gd name="connsiteX70" fmla="*/ 412707 w 1394069"/>
                <a:gd name="connsiteY70" fmla="*/ 340672 h 456780"/>
                <a:gd name="connsiteX71" fmla="*/ 403354 w 1394069"/>
                <a:gd name="connsiteY71" fmla="*/ 352816 h 456780"/>
                <a:gd name="connsiteX72" fmla="*/ 399039 w 1394069"/>
                <a:gd name="connsiteY72" fmla="*/ 361674 h 456780"/>
                <a:gd name="connsiteX73" fmla="*/ 372283 w 1394069"/>
                <a:gd name="connsiteY73" fmla="*/ 392573 h 456780"/>
                <a:gd name="connsiteX74" fmla="*/ 332392 w 1394069"/>
                <a:gd name="connsiteY74" fmla="*/ 404013 h 456780"/>
                <a:gd name="connsiteX75" fmla="*/ 304246 w 1394069"/>
                <a:gd name="connsiteY75" fmla="*/ 398498 h 456780"/>
                <a:gd name="connsiteX76" fmla="*/ 281014 w 1394069"/>
                <a:gd name="connsiteY76" fmla="*/ 382877 h 456780"/>
                <a:gd name="connsiteX77" fmla="*/ 265384 w 1394069"/>
                <a:gd name="connsiteY77" fmla="*/ 359607 h 456780"/>
                <a:gd name="connsiteX78" fmla="*/ 259507 w 1394069"/>
                <a:gd name="connsiteY78" fmla="*/ 331832 h 456780"/>
                <a:gd name="connsiteX79" fmla="*/ 259507 w 1394069"/>
                <a:gd name="connsiteY79" fmla="*/ 308249 h 456780"/>
                <a:gd name="connsiteX80" fmla="*/ 428242 w 1394069"/>
                <a:gd name="connsiteY80" fmla="*/ 308249 h 456780"/>
                <a:gd name="connsiteX81" fmla="*/ 440711 w 1394069"/>
                <a:gd name="connsiteY81" fmla="*/ 308249 h 456780"/>
                <a:gd name="connsiteX82" fmla="*/ 493470 w 1394069"/>
                <a:gd name="connsiteY82" fmla="*/ 308249 h 456780"/>
                <a:gd name="connsiteX83" fmla="*/ 493470 w 1394069"/>
                <a:gd name="connsiteY83" fmla="*/ 228381 h 456780"/>
                <a:gd name="connsiteX84" fmla="*/ 499013 w 1394069"/>
                <a:gd name="connsiteY84" fmla="*/ 200645 h 456780"/>
                <a:gd name="connsiteX85" fmla="*/ 514682 w 1394069"/>
                <a:gd name="connsiteY85" fmla="*/ 177366 h 456780"/>
                <a:gd name="connsiteX86" fmla="*/ 537932 w 1394069"/>
                <a:gd name="connsiteY86" fmla="*/ 161735 h 456780"/>
                <a:gd name="connsiteX87" fmla="*/ 566336 w 1394069"/>
                <a:gd name="connsiteY87" fmla="*/ 156201 h 456780"/>
                <a:gd name="connsiteX88" fmla="*/ 594482 w 1394069"/>
                <a:gd name="connsiteY88" fmla="*/ 161735 h 456780"/>
                <a:gd name="connsiteX89" fmla="*/ 617714 w 1394069"/>
                <a:gd name="connsiteY89" fmla="*/ 177366 h 456780"/>
                <a:gd name="connsiteX90" fmla="*/ 633344 w 1394069"/>
                <a:gd name="connsiteY90" fmla="*/ 200645 h 456780"/>
                <a:gd name="connsiteX91" fmla="*/ 639259 w 1394069"/>
                <a:gd name="connsiteY91" fmla="*/ 228381 h 456780"/>
                <a:gd name="connsiteX92" fmla="*/ 639259 w 1394069"/>
                <a:gd name="connsiteY92" fmla="*/ 430388 h 456780"/>
                <a:gd name="connsiteX93" fmla="*/ 646870 w 1394069"/>
                <a:gd name="connsiteY93" fmla="*/ 449133 h 456780"/>
                <a:gd name="connsiteX94" fmla="*/ 665644 w 1394069"/>
                <a:gd name="connsiteY94" fmla="*/ 456781 h 456780"/>
                <a:gd name="connsiteX95" fmla="*/ 684065 w 1394069"/>
                <a:gd name="connsiteY95" fmla="*/ 449133 h 456780"/>
                <a:gd name="connsiteX96" fmla="*/ 692009 w 1394069"/>
                <a:gd name="connsiteY96" fmla="*/ 430388 h 456780"/>
                <a:gd name="connsiteX97" fmla="*/ 692009 w 1394069"/>
                <a:gd name="connsiteY97" fmla="*/ 394164 h 456780"/>
                <a:gd name="connsiteX98" fmla="*/ 712011 w 1394069"/>
                <a:gd name="connsiteY98" fmla="*/ 420348 h 456780"/>
                <a:gd name="connsiteX99" fmla="*/ 751931 w 1394069"/>
                <a:gd name="connsiteY99" fmla="*/ 447056 h 456780"/>
                <a:gd name="connsiteX100" fmla="*/ 800527 w 1394069"/>
                <a:gd name="connsiteY100" fmla="*/ 456781 h 456780"/>
                <a:gd name="connsiteX101" fmla="*/ 849124 w 1394069"/>
                <a:gd name="connsiteY101" fmla="*/ 447056 h 456780"/>
                <a:gd name="connsiteX102" fmla="*/ 889386 w 1394069"/>
                <a:gd name="connsiteY102" fmla="*/ 420348 h 456780"/>
                <a:gd name="connsiteX103" fmla="*/ 916456 w 1394069"/>
                <a:gd name="connsiteY103" fmla="*/ 380448 h 456780"/>
                <a:gd name="connsiteX104" fmla="*/ 917494 w 1394069"/>
                <a:gd name="connsiteY104" fmla="*/ 377724 h 456780"/>
                <a:gd name="connsiteX105" fmla="*/ 918570 w 1394069"/>
                <a:gd name="connsiteY105" fmla="*/ 380448 h 456780"/>
                <a:gd name="connsiteX106" fmla="*/ 945640 w 1394069"/>
                <a:gd name="connsiteY106" fmla="*/ 420348 h 456780"/>
                <a:gd name="connsiteX107" fmla="*/ 985541 w 1394069"/>
                <a:gd name="connsiteY107" fmla="*/ 447056 h 456780"/>
                <a:gd name="connsiteX108" fmla="*/ 1034490 w 1394069"/>
                <a:gd name="connsiteY108" fmla="*/ 456781 h 456780"/>
                <a:gd name="connsiteX109" fmla="*/ 1083115 w 1394069"/>
                <a:gd name="connsiteY109" fmla="*/ 447056 h 456780"/>
                <a:gd name="connsiteX110" fmla="*/ 1122967 w 1394069"/>
                <a:gd name="connsiteY110" fmla="*/ 420348 h 456780"/>
                <a:gd name="connsiteX111" fmla="*/ 1150095 w 1394069"/>
                <a:gd name="connsiteY111" fmla="*/ 380448 h 456780"/>
                <a:gd name="connsiteX112" fmla="*/ 1151485 w 1394069"/>
                <a:gd name="connsiteY112" fmla="*/ 377019 h 456780"/>
                <a:gd name="connsiteX113" fmla="*/ 1152876 w 1394069"/>
                <a:gd name="connsiteY113" fmla="*/ 380448 h 456780"/>
                <a:gd name="connsiteX114" fmla="*/ 1179946 w 1394069"/>
                <a:gd name="connsiteY114" fmla="*/ 420348 h 456780"/>
                <a:gd name="connsiteX115" fmla="*/ 1219865 w 1394069"/>
                <a:gd name="connsiteY115" fmla="*/ 447056 h 456780"/>
                <a:gd name="connsiteX116" fmla="*/ 1268462 w 1394069"/>
                <a:gd name="connsiteY116" fmla="*/ 456781 h 456780"/>
                <a:gd name="connsiteX117" fmla="*/ 1317058 w 1394069"/>
                <a:gd name="connsiteY117" fmla="*/ 447056 h 456780"/>
                <a:gd name="connsiteX118" fmla="*/ 1357320 w 1394069"/>
                <a:gd name="connsiteY118" fmla="*/ 420348 h 456780"/>
                <a:gd name="connsiteX119" fmla="*/ 1384391 w 1394069"/>
                <a:gd name="connsiteY119" fmla="*/ 380448 h 456780"/>
                <a:gd name="connsiteX120" fmla="*/ 1394106 w 1394069"/>
                <a:gd name="connsiteY120" fmla="*/ 331832 h 456780"/>
                <a:gd name="connsiteX121" fmla="*/ 1394106 w 1394069"/>
                <a:gd name="connsiteY121" fmla="*/ 228391 h 456780"/>
                <a:gd name="connsiteX122" fmla="*/ 1384029 w 1394069"/>
                <a:gd name="connsiteY122" fmla="*/ 179794 h 456780"/>
                <a:gd name="connsiteX123" fmla="*/ 67321 w 1394069"/>
                <a:gd name="connsiteY123" fmla="*/ 400632 h 456780"/>
                <a:gd name="connsiteX124" fmla="*/ 207891 w 1394069"/>
                <a:gd name="connsiteY124" fmla="*/ 211332 h 456780"/>
                <a:gd name="connsiteX125" fmla="*/ 206739 w 1394069"/>
                <a:gd name="connsiteY125" fmla="*/ 228391 h 456780"/>
                <a:gd name="connsiteX126" fmla="*/ 206739 w 1394069"/>
                <a:gd name="connsiteY126" fmla="*/ 331832 h 456780"/>
                <a:gd name="connsiteX127" fmla="*/ 216826 w 1394069"/>
                <a:gd name="connsiteY127" fmla="*/ 380448 h 456780"/>
                <a:gd name="connsiteX128" fmla="*/ 227836 w 1394069"/>
                <a:gd name="connsiteY128" fmla="*/ 400632 h 456780"/>
                <a:gd name="connsiteX129" fmla="*/ 227389 w 1394069"/>
                <a:gd name="connsiteY129" fmla="*/ 400622 h 456780"/>
                <a:gd name="connsiteX130" fmla="*/ 67321 w 1394069"/>
                <a:gd name="connsiteY130" fmla="*/ 400622 h 456780"/>
                <a:gd name="connsiteX131" fmla="*/ 405240 w 1394069"/>
                <a:gd name="connsiteY131" fmla="*/ 255442 h 456780"/>
                <a:gd name="connsiteX132" fmla="*/ 259498 w 1394069"/>
                <a:gd name="connsiteY132" fmla="*/ 255442 h 456780"/>
                <a:gd name="connsiteX133" fmla="*/ 259498 w 1394069"/>
                <a:gd name="connsiteY133" fmla="*/ 228381 h 456780"/>
                <a:gd name="connsiteX134" fmla="*/ 265022 w 1394069"/>
                <a:gd name="connsiteY134" fmla="*/ 200645 h 456780"/>
                <a:gd name="connsiteX135" fmla="*/ 280691 w 1394069"/>
                <a:gd name="connsiteY135" fmla="*/ 177366 h 456780"/>
                <a:gd name="connsiteX136" fmla="*/ 303913 w 1394069"/>
                <a:gd name="connsiteY136" fmla="*/ 161735 h 456780"/>
                <a:gd name="connsiteX137" fmla="*/ 332392 w 1394069"/>
                <a:gd name="connsiteY137" fmla="*/ 156201 h 456780"/>
                <a:gd name="connsiteX138" fmla="*/ 360482 w 1394069"/>
                <a:gd name="connsiteY138" fmla="*/ 161735 h 456780"/>
                <a:gd name="connsiteX139" fmla="*/ 383732 w 1394069"/>
                <a:gd name="connsiteY139" fmla="*/ 177366 h 456780"/>
                <a:gd name="connsiteX140" fmla="*/ 399363 w 1394069"/>
                <a:gd name="connsiteY140" fmla="*/ 200645 h 456780"/>
                <a:gd name="connsiteX141" fmla="*/ 405240 w 1394069"/>
                <a:gd name="connsiteY141" fmla="*/ 228381 h 456780"/>
                <a:gd name="connsiteX142" fmla="*/ 405240 w 1394069"/>
                <a:gd name="connsiteY142" fmla="*/ 255442 h 456780"/>
                <a:gd name="connsiteX143" fmla="*/ 873365 w 1394069"/>
                <a:gd name="connsiteY143" fmla="*/ 331832 h 456780"/>
                <a:gd name="connsiteX144" fmla="*/ 867821 w 1394069"/>
                <a:gd name="connsiteY144" fmla="*/ 359607 h 456780"/>
                <a:gd name="connsiteX145" fmla="*/ 852229 w 1394069"/>
                <a:gd name="connsiteY145" fmla="*/ 382877 h 456780"/>
                <a:gd name="connsiteX146" fmla="*/ 828940 w 1394069"/>
                <a:gd name="connsiteY146" fmla="*/ 398498 h 456780"/>
                <a:gd name="connsiteX147" fmla="*/ 800518 w 1394069"/>
                <a:gd name="connsiteY147" fmla="*/ 404013 h 456780"/>
                <a:gd name="connsiteX148" fmla="*/ 772371 w 1394069"/>
                <a:gd name="connsiteY148" fmla="*/ 398498 h 456780"/>
                <a:gd name="connsiteX149" fmla="*/ 749140 w 1394069"/>
                <a:gd name="connsiteY149" fmla="*/ 382877 h 456780"/>
                <a:gd name="connsiteX150" fmla="*/ 733509 w 1394069"/>
                <a:gd name="connsiteY150" fmla="*/ 359607 h 456780"/>
                <a:gd name="connsiteX151" fmla="*/ 727632 w 1394069"/>
                <a:gd name="connsiteY151" fmla="*/ 331832 h 456780"/>
                <a:gd name="connsiteX152" fmla="*/ 727632 w 1394069"/>
                <a:gd name="connsiteY152" fmla="*/ 228391 h 456780"/>
                <a:gd name="connsiteX153" fmla="*/ 733176 w 1394069"/>
                <a:gd name="connsiteY153" fmla="*/ 200654 h 456780"/>
                <a:gd name="connsiteX154" fmla="*/ 748787 w 1394069"/>
                <a:gd name="connsiteY154" fmla="*/ 177375 h 456780"/>
                <a:gd name="connsiteX155" fmla="*/ 772038 w 1394069"/>
                <a:gd name="connsiteY155" fmla="*/ 161745 h 456780"/>
                <a:gd name="connsiteX156" fmla="*/ 800518 w 1394069"/>
                <a:gd name="connsiteY156" fmla="*/ 156210 h 456780"/>
                <a:gd name="connsiteX157" fmla="*/ 828588 w 1394069"/>
                <a:gd name="connsiteY157" fmla="*/ 161745 h 456780"/>
                <a:gd name="connsiteX158" fmla="*/ 851857 w 1394069"/>
                <a:gd name="connsiteY158" fmla="*/ 177375 h 456780"/>
                <a:gd name="connsiteX159" fmla="*/ 867488 w 1394069"/>
                <a:gd name="connsiteY159" fmla="*/ 200654 h 456780"/>
                <a:gd name="connsiteX160" fmla="*/ 873365 w 1394069"/>
                <a:gd name="connsiteY160" fmla="*/ 228391 h 456780"/>
                <a:gd name="connsiteX161" fmla="*/ 873365 w 1394069"/>
                <a:gd name="connsiteY161" fmla="*/ 331832 h 456780"/>
                <a:gd name="connsiteX162" fmla="*/ 1107337 w 1394069"/>
                <a:gd name="connsiteY162" fmla="*/ 331832 h 456780"/>
                <a:gd name="connsiteX163" fmla="*/ 1101460 w 1394069"/>
                <a:gd name="connsiteY163" fmla="*/ 359607 h 456780"/>
                <a:gd name="connsiteX164" fmla="*/ 1085829 w 1394069"/>
                <a:gd name="connsiteY164" fmla="*/ 382877 h 456780"/>
                <a:gd name="connsiteX165" fmla="*/ 1062560 w 1394069"/>
                <a:gd name="connsiteY165" fmla="*/ 398498 h 456780"/>
                <a:gd name="connsiteX166" fmla="*/ 1034471 w 1394069"/>
                <a:gd name="connsiteY166" fmla="*/ 404013 h 456780"/>
                <a:gd name="connsiteX167" fmla="*/ 1006010 w 1394069"/>
                <a:gd name="connsiteY167" fmla="*/ 398498 h 456780"/>
                <a:gd name="connsiteX168" fmla="*/ 982778 w 1394069"/>
                <a:gd name="connsiteY168" fmla="*/ 382877 h 456780"/>
                <a:gd name="connsiteX169" fmla="*/ 967129 w 1394069"/>
                <a:gd name="connsiteY169" fmla="*/ 359607 h 456780"/>
                <a:gd name="connsiteX170" fmla="*/ 961566 w 1394069"/>
                <a:gd name="connsiteY170" fmla="*/ 331832 h 456780"/>
                <a:gd name="connsiteX171" fmla="*/ 961566 w 1394069"/>
                <a:gd name="connsiteY171" fmla="*/ 228391 h 456780"/>
                <a:gd name="connsiteX172" fmla="*/ 967462 w 1394069"/>
                <a:gd name="connsiteY172" fmla="*/ 200654 h 456780"/>
                <a:gd name="connsiteX173" fmla="*/ 983093 w 1394069"/>
                <a:gd name="connsiteY173" fmla="*/ 177375 h 456780"/>
                <a:gd name="connsiteX174" fmla="*/ 1006324 w 1394069"/>
                <a:gd name="connsiteY174" fmla="*/ 161745 h 456780"/>
                <a:gd name="connsiteX175" fmla="*/ 1034471 w 1394069"/>
                <a:gd name="connsiteY175" fmla="*/ 156210 h 456780"/>
                <a:gd name="connsiteX176" fmla="*/ 1062912 w 1394069"/>
                <a:gd name="connsiteY176" fmla="*/ 161745 h 456780"/>
                <a:gd name="connsiteX177" fmla="*/ 1086182 w 1394069"/>
                <a:gd name="connsiteY177" fmla="*/ 177375 h 456780"/>
                <a:gd name="connsiteX178" fmla="*/ 1101812 w 1394069"/>
                <a:gd name="connsiteY178" fmla="*/ 200654 h 456780"/>
                <a:gd name="connsiteX179" fmla="*/ 1107337 w 1394069"/>
                <a:gd name="connsiteY179" fmla="*/ 228391 h 456780"/>
                <a:gd name="connsiteX180" fmla="*/ 1107337 w 1394069"/>
                <a:gd name="connsiteY180" fmla="*/ 331832 h 456780"/>
                <a:gd name="connsiteX181" fmla="*/ 1341309 w 1394069"/>
                <a:gd name="connsiteY181" fmla="*/ 331832 h 456780"/>
                <a:gd name="connsiteX182" fmla="*/ 1335784 w 1394069"/>
                <a:gd name="connsiteY182" fmla="*/ 359607 h 456780"/>
                <a:gd name="connsiteX183" fmla="*/ 1320154 w 1394069"/>
                <a:gd name="connsiteY183" fmla="*/ 382877 h 456780"/>
                <a:gd name="connsiteX184" fmla="*/ 1296884 w 1394069"/>
                <a:gd name="connsiteY184" fmla="*/ 398498 h 456780"/>
                <a:gd name="connsiteX185" fmla="*/ 1268443 w 1394069"/>
                <a:gd name="connsiteY185" fmla="*/ 404013 h 456780"/>
                <a:gd name="connsiteX186" fmla="*/ 1240296 w 1394069"/>
                <a:gd name="connsiteY186" fmla="*/ 398498 h 456780"/>
                <a:gd name="connsiteX187" fmla="*/ 1217074 w 1394069"/>
                <a:gd name="connsiteY187" fmla="*/ 382877 h 456780"/>
                <a:gd name="connsiteX188" fmla="*/ 1201425 w 1394069"/>
                <a:gd name="connsiteY188" fmla="*/ 359607 h 456780"/>
                <a:gd name="connsiteX189" fmla="*/ 1195529 w 1394069"/>
                <a:gd name="connsiteY189" fmla="*/ 331832 h 456780"/>
                <a:gd name="connsiteX190" fmla="*/ 1195529 w 1394069"/>
                <a:gd name="connsiteY190" fmla="*/ 228391 h 456780"/>
                <a:gd name="connsiteX191" fmla="*/ 1201091 w 1394069"/>
                <a:gd name="connsiteY191" fmla="*/ 200654 h 456780"/>
                <a:gd name="connsiteX192" fmla="*/ 1216703 w 1394069"/>
                <a:gd name="connsiteY192" fmla="*/ 177375 h 456780"/>
                <a:gd name="connsiteX193" fmla="*/ 1239953 w 1394069"/>
                <a:gd name="connsiteY193" fmla="*/ 161745 h 456780"/>
                <a:gd name="connsiteX194" fmla="*/ 1268433 w 1394069"/>
                <a:gd name="connsiteY194" fmla="*/ 156210 h 456780"/>
                <a:gd name="connsiteX195" fmla="*/ 1296522 w 1394069"/>
                <a:gd name="connsiteY195" fmla="*/ 161745 h 456780"/>
                <a:gd name="connsiteX196" fmla="*/ 1319773 w 1394069"/>
                <a:gd name="connsiteY196" fmla="*/ 177375 h 456780"/>
                <a:gd name="connsiteX197" fmla="*/ 1335422 w 1394069"/>
                <a:gd name="connsiteY197" fmla="*/ 200654 h 456780"/>
                <a:gd name="connsiteX198" fmla="*/ 1341299 w 1394069"/>
                <a:gd name="connsiteY198" fmla="*/ 228391 h 456780"/>
                <a:gd name="connsiteX199" fmla="*/ 1341299 w 1394069"/>
                <a:gd name="connsiteY199" fmla="*/ 331832 h 456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1394069" h="456780">
                  <a:moveTo>
                    <a:pt x="1384029" y="179794"/>
                  </a:moveTo>
                  <a:cubicBezTo>
                    <a:pt x="1377313" y="164535"/>
                    <a:pt x="1368255" y="151248"/>
                    <a:pt x="1356920" y="139885"/>
                  </a:cubicBezTo>
                  <a:cubicBezTo>
                    <a:pt x="1345595" y="128578"/>
                    <a:pt x="1332308" y="119644"/>
                    <a:pt x="1317030" y="113167"/>
                  </a:cubicBezTo>
                  <a:cubicBezTo>
                    <a:pt x="1301752" y="106709"/>
                    <a:pt x="1285531" y="103452"/>
                    <a:pt x="1268433" y="103452"/>
                  </a:cubicBezTo>
                  <a:cubicBezTo>
                    <a:pt x="1250831" y="103452"/>
                    <a:pt x="1234486" y="106709"/>
                    <a:pt x="1219484" y="113167"/>
                  </a:cubicBezTo>
                  <a:cubicBezTo>
                    <a:pt x="1211988" y="116396"/>
                    <a:pt x="1204921" y="120216"/>
                    <a:pt x="1198291" y="124645"/>
                  </a:cubicBezTo>
                  <a:cubicBezTo>
                    <a:pt x="1191614" y="129112"/>
                    <a:pt x="1185366" y="134198"/>
                    <a:pt x="1179555" y="139885"/>
                  </a:cubicBezTo>
                  <a:cubicBezTo>
                    <a:pt x="1175964" y="143409"/>
                    <a:pt x="1172631" y="147133"/>
                    <a:pt x="1169545" y="151029"/>
                  </a:cubicBezTo>
                  <a:cubicBezTo>
                    <a:pt x="1166087" y="155382"/>
                    <a:pt x="1162268" y="161202"/>
                    <a:pt x="1160096" y="164735"/>
                  </a:cubicBezTo>
                  <a:cubicBezTo>
                    <a:pt x="1157419" y="169079"/>
                    <a:pt x="1150980" y="182461"/>
                    <a:pt x="1148152" y="191672"/>
                  </a:cubicBezTo>
                  <a:cubicBezTo>
                    <a:pt x="1148542" y="176013"/>
                    <a:pt x="1150828" y="152658"/>
                    <a:pt x="1160096" y="139551"/>
                  </a:cubicBezTo>
                  <a:lnTo>
                    <a:pt x="1160096" y="26375"/>
                  </a:lnTo>
                  <a:cubicBezTo>
                    <a:pt x="1160096" y="18984"/>
                    <a:pt x="1157438" y="12745"/>
                    <a:pt x="1152095" y="7659"/>
                  </a:cubicBezTo>
                  <a:cubicBezTo>
                    <a:pt x="1146808" y="2563"/>
                    <a:pt x="1140655" y="10"/>
                    <a:pt x="1133712" y="10"/>
                  </a:cubicBezTo>
                  <a:cubicBezTo>
                    <a:pt x="1126311" y="10"/>
                    <a:pt x="1120091" y="2563"/>
                    <a:pt x="1114957" y="7659"/>
                  </a:cubicBezTo>
                  <a:cubicBezTo>
                    <a:pt x="1109899" y="12745"/>
                    <a:pt x="1107327" y="18984"/>
                    <a:pt x="1107327" y="26375"/>
                  </a:cubicBezTo>
                  <a:lnTo>
                    <a:pt x="1107327" y="127045"/>
                  </a:lnTo>
                  <a:cubicBezTo>
                    <a:pt x="1096688" y="119634"/>
                    <a:pt x="1085210" y="113843"/>
                    <a:pt x="1072990" y="109671"/>
                  </a:cubicBezTo>
                  <a:cubicBezTo>
                    <a:pt x="1060750" y="105518"/>
                    <a:pt x="1047872" y="103442"/>
                    <a:pt x="1034461" y="103442"/>
                  </a:cubicBezTo>
                  <a:cubicBezTo>
                    <a:pt x="1017326" y="103442"/>
                    <a:pt x="1001162" y="106700"/>
                    <a:pt x="985884" y="113157"/>
                  </a:cubicBezTo>
                  <a:cubicBezTo>
                    <a:pt x="970596" y="119625"/>
                    <a:pt x="957309" y="128569"/>
                    <a:pt x="945926" y="139875"/>
                  </a:cubicBezTo>
                  <a:cubicBezTo>
                    <a:pt x="934630" y="151248"/>
                    <a:pt x="925552" y="164526"/>
                    <a:pt x="918913" y="179785"/>
                  </a:cubicBezTo>
                  <a:cubicBezTo>
                    <a:pt x="918408" y="180928"/>
                    <a:pt x="917961" y="182090"/>
                    <a:pt x="917485" y="183252"/>
                  </a:cubicBezTo>
                  <a:cubicBezTo>
                    <a:pt x="917037" y="182090"/>
                    <a:pt x="916589" y="180928"/>
                    <a:pt x="916094" y="179785"/>
                  </a:cubicBezTo>
                  <a:cubicBezTo>
                    <a:pt x="909379" y="164526"/>
                    <a:pt x="900320" y="151238"/>
                    <a:pt x="888986" y="139875"/>
                  </a:cubicBezTo>
                  <a:cubicBezTo>
                    <a:pt x="877661" y="128569"/>
                    <a:pt x="864354" y="119634"/>
                    <a:pt x="849095" y="113157"/>
                  </a:cubicBezTo>
                  <a:cubicBezTo>
                    <a:pt x="833817" y="106700"/>
                    <a:pt x="817596" y="103442"/>
                    <a:pt x="800499" y="103442"/>
                  </a:cubicBezTo>
                  <a:cubicBezTo>
                    <a:pt x="782896" y="103442"/>
                    <a:pt x="766551" y="106700"/>
                    <a:pt x="751550" y="113157"/>
                  </a:cubicBezTo>
                  <a:cubicBezTo>
                    <a:pt x="736462" y="119625"/>
                    <a:pt x="723175" y="128569"/>
                    <a:pt x="711630" y="139875"/>
                  </a:cubicBezTo>
                  <a:cubicBezTo>
                    <a:pt x="700076" y="151248"/>
                    <a:pt x="691018" y="164526"/>
                    <a:pt x="684560" y="179785"/>
                  </a:cubicBezTo>
                  <a:cubicBezTo>
                    <a:pt x="684093" y="180880"/>
                    <a:pt x="683684" y="181976"/>
                    <a:pt x="683255" y="183061"/>
                  </a:cubicBezTo>
                  <a:cubicBezTo>
                    <a:pt x="682808" y="181976"/>
                    <a:pt x="682379" y="180880"/>
                    <a:pt x="681912" y="179785"/>
                  </a:cubicBezTo>
                  <a:cubicBezTo>
                    <a:pt x="675235" y="164526"/>
                    <a:pt x="666196" y="151238"/>
                    <a:pt x="654861" y="139875"/>
                  </a:cubicBezTo>
                  <a:cubicBezTo>
                    <a:pt x="643517" y="128569"/>
                    <a:pt x="630211" y="119634"/>
                    <a:pt x="614923" y="113157"/>
                  </a:cubicBezTo>
                  <a:cubicBezTo>
                    <a:pt x="599645" y="106700"/>
                    <a:pt x="583481" y="103442"/>
                    <a:pt x="566307" y="103442"/>
                  </a:cubicBezTo>
                  <a:cubicBezTo>
                    <a:pt x="548762" y="103442"/>
                    <a:pt x="532427" y="106700"/>
                    <a:pt x="517377" y="113157"/>
                  </a:cubicBezTo>
                  <a:cubicBezTo>
                    <a:pt x="502347" y="119625"/>
                    <a:pt x="489021" y="128569"/>
                    <a:pt x="477506" y="139875"/>
                  </a:cubicBezTo>
                  <a:cubicBezTo>
                    <a:pt x="465876" y="151248"/>
                    <a:pt x="456875" y="164526"/>
                    <a:pt x="450379" y="179785"/>
                  </a:cubicBezTo>
                  <a:cubicBezTo>
                    <a:pt x="449969" y="180795"/>
                    <a:pt x="449597" y="181823"/>
                    <a:pt x="449188" y="182833"/>
                  </a:cubicBezTo>
                  <a:cubicBezTo>
                    <a:pt x="448778" y="181823"/>
                    <a:pt x="448388" y="180795"/>
                    <a:pt x="447940" y="179785"/>
                  </a:cubicBezTo>
                  <a:cubicBezTo>
                    <a:pt x="441206" y="164526"/>
                    <a:pt x="432167" y="151238"/>
                    <a:pt x="420813" y="139875"/>
                  </a:cubicBezTo>
                  <a:cubicBezTo>
                    <a:pt x="409497" y="128569"/>
                    <a:pt x="396219" y="119634"/>
                    <a:pt x="380960" y="113157"/>
                  </a:cubicBezTo>
                  <a:cubicBezTo>
                    <a:pt x="365673" y="106700"/>
                    <a:pt x="349442" y="103442"/>
                    <a:pt x="332345" y="103442"/>
                  </a:cubicBezTo>
                  <a:cubicBezTo>
                    <a:pt x="314723" y="103442"/>
                    <a:pt x="298398" y="106700"/>
                    <a:pt x="283415" y="113157"/>
                  </a:cubicBezTo>
                  <a:cubicBezTo>
                    <a:pt x="269442" y="119139"/>
                    <a:pt x="257088" y="127331"/>
                    <a:pt x="246172" y="137465"/>
                  </a:cubicBezTo>
                  <a:lnTo>
                    <a:pt x="246172" y="133265"/>
                  </a:lnTo>
                  <a:cubicBezTo>
                    <a:pt x="246172" y="118434"/>
                    <a:pt x="234151" y="106385"/>
                    <a:pt x="219312" y="106385"/>
                  </a:cubicBezTo>
                  <a:lnTo>
                    <a:pt x="30955" y="106385"/>
                  </a:lnTo>
                  <a:cubicBezTo>
                    <a:pt x="16124" y="106385"/>
                    <a:pt x="4094" y="118434"/>
                    <a:pt x="4094" y="133265"/>
                  </a:cubicBezTo>
                  <a:cubicBezTo>
                    <a:pt x="4094" y="148114"/>
                    <a:pt x="16134" y="160125"/>
                    <a:pt x="30955" y="160125"/>
                  </a:cubicBezTo>
                  <a:lnTo>
                    <a:pt x="178983" y="160125"/>
                  </a:lnTo>
                  <a:lnTo>
                    <a:pt x="5342" y="393926"/>
                  </a:lnTo>
                  <a:cubicBezTo>
                    <a:pt x="1894" y="398565"/>
                    <a:pt x="37" y="404184"/>
                    <a:pt x="37" y="409947"/>
                  </a:cubicBezTo>
                  <a:lnTo>
                    <a:pt x="37" y="427483"/>
                  </a:lnTo>
                  <a:cubicBezTo>
                    <a:pt x="37" y="442322"/>
                    <a:pt x="12076" y="454362"/>
                    <a:pt x="26916" y="454362"/>
                  </a:cubicBezTo>
                  <a:lnTo>
                    <a:pt x="227389" y="454362"/>
                  </a:lnTo>
                  <a:cubicBezTo>
                    <a:pt x="241562" y="454362"/>
                    <a:pt x="253154" y="443380"/>
                    <a:pt x="254173" y="429464"/>
                  </a:cubicBezTo>
                  <a:cubicBezTo>
                    <a:pt x="263050" y="436541"/>
                    <a:pt x="272909" y="442456"/>
                    <a:pt x="283786" y="447066"/>
                  </a:cubicBezTo>
                  <a:cubicBezTo>
                    <a:pt x="299074" y="453581"/>
                    <a:pt x="315209" y="456791"/>
                    <a:pt x="332383" y="456791"/>
                  </a:cubicBezTo>
                  <a:cubicBezTo>
                    <a:pt x="358319" y="456791"/>
                    <a:pt x="381437" y="449876"/>
                    <a:pt x="401791" y="435960"/>
                  </a:cubicBezTo>
                  <a:cubicBezTo>
                    <a:pt x="418241" y="424758"/>
                    <a:pt x="431243" y="410823"/>
                    <a:pt x="440692" y="394155"/>
                  </a:cubicBezTo>
                  <a:lnTo>
                    <a:pt x="440692" y="430397"/>
                  </a:lnTo>
                  <a:cubicBezTo>
                    <a:pt x="440692" y="437808"/>
                    <a:pt x="443206" y="444075"/>
                    <a:pt x="448359" y="449142"/>
                  </a:cubicBezTo>
                  <a:cubicBezTo>
                    <a:pt x="453417" y="454257"/>
                    <a:pt x="459684" y="456791"/>
                    <a:pt x="467095" y="456791"/>
                  </a:cubicBezTo>
                  <a:cubicBezTo>
                    <a:pt x="474048" y="456791"/>
                    <a:pt x="480135" y="454257"/>
                    <a:pt x="485478" y="449142"/>
                  </a:cubicBezTo>
                  <a:cubicBezTo>
                    <a:pt x="490822" y="444075"/>
                    <a:pt x="493460" y="437817"/>
                    <a:pt x="493460" y="430397"/>
                  </a:cubicBezTo>
                  <a:lnTo>
                    <a:pt x="493460" y="336300"/>
                  </a:lnTo>
                  <a:lnTo>
                    <a:pt x="493365" y="336300"/>
                  </a:lnTo>
                  <a:cubicBezTo>
                    <a:pt x="493365" y="336281"/>
                    <a:pt x="493460" y="336176"/>
                    <a:pt x="493460" y="336176"/>
                  </a:cubicBezTo>
                  <a:cubicBezTo>
                    <a:pt x="493460" y="336176"/>
                    <a:pt x="435005" y="336176"/>
                    <a:pt x="427623" y="336176"/>
                  </a:cubicBezTo>
                  <a:cubicBezTo>
                    <a:pt x="422099" y="336176"/>
                    <a:pt x="417060" y="337643"/>
                    <a:pt x="412707" y="340672"/>
                  </a:cubicBezTo>
                  <a:cubicBezTo>
                    <a:pt x="408297" y="343682"/>
                    <a:pt x="405154" y="347758"/>
                    <a:pt x="403354" y="352816"/>
                  </a:cubicBezTo>
                  <a:lnTo>
                    <a:pt x="399039" y="361674"/>
                  </a:lnTo>
                  <a:cubicBezTo>
                    <a:pt x="393028" y="374676"/>
                    <a:pt x="384123" y="384944"/>
                    <a:pt x="372283" y="392573"/>
                  </a:cubicBezTo>
                  <a:cubicBezTo>
                    <a:pt x="360491" y="400222"/>
                    <a:pt x="347204" y="404013"/>
                    <a:pt x="332392" y="404013"/>
                  </a:cubicBezTo>
                  <a:cubicBezTo>
                    <a:pt x="322648" y="404013"/>
                    <a:pt x="313304" y="402194"/>
                    <a:pt x="304246" y="398498"/>
                  </a:cubicBezTo>
                  <a:cubicBezTo>
                    <a:pt x="295283" y="394783"/>
                    <a:pt x="287501" y="389592"/>
                    <a:pt x="281014" y="382877"/>
                  </a:cubicBezTo>
                  <a:cubicBezTo>
                    <a:pt x="274518" y="376181"/>
                    <a:pt x="269327" y="368399"/>
                    <a:pt x="265384" y="359607"/>
                  </a:cubicBezTo>
                  <a:cubicBezTo>
                    <a:pt x="261479" y="350806"/>
                    <a:pt x="259507" y="341577"/>
                    <a:pt x="259507" y="331832"/>
                  </a:cubicBezTo>
                  <a:lnTo>
                    <a:pt x="259507" y="308249"/>
                  </a:lnTo>
                  <a:lnTo>
                    <a:pt x="428242" y="308249"/>
                  </a:lnTo>
                  <a:lnTo>
                    <a:pt x="440711" y="308249"/>
                  </a:lnTo>
                  <a:lnTo>
                    <a:pt x="493470" y="308249"/>
                  </a:lnTo>
                  <a:lnTo>
                    <a:pt x="493470" y="228381"/>
                  </a:lnTo>
                  <a:cubicBezTo>
                    <a:pt x="493470" y="218714"/>
                    <a:pt x="495289" y="209427"/>
                    <a:pt x="499013" y="200645"/>
                  </a:cubicBezTo>
                  <a:cubicBezTo>
                    <a:pt x="502718" y="191863"/>
                    <a:pt x="507929" y="184071"/>
                    <a:pt x="514682" y="177366"/>
                  </a:cubicBezTo>
                  <a:cubicBezTo>
                    <a:pt x="521340" y="170669"/>
                    <a:pt x="529103" y="165469"/>
                    <a:pt x="537932" y="161735"/>
                  </a:cubicBezTo>
                  <a:cubicBezTo>
                    <a:pt x="546676" y="158039"/>
                    <a:pt x="556220" y="156201"/>
                    <a:pt x="566336" y="156201"/>
                  </a:cubicBezTo>
                  <a:cubicBezTo>
                    <a:pt x="576080" y="156201"/>
                    <a:pt x="585481" y="158039"/>
                    <a:pt x="594482" y="161735"/>
                  </a:cubicBezTo>
                  <a:cubicBezTo>
                    <a:pt x="603483" y="165478"/>
                    <a:pt x="611265" y="170669"/>
                    <a:pt x="617714" y="177366"/>
                  </a:cubicBezTo>
                  <a:cubicBezTo>
                    <a:pt x="624210" y="184071"/>
                    <a:pt x="629382" y="191853"/>
                    <a:pt x="633344" y="200645"/>
                  </a:cubicBezTo>
                  <a:cubicBezTo>
                    <a:pt x="637269" y="209427"/>
                    <a:pt x="639259" y="218704"/>
                    <a:pt x="639259" y="228381"/>
                  </a:cubicBezTo>
                  <a:lnTo>
                    <a:pt x="639259" y="430388"/>
                  </a:lnTo>
                  <a:cubicBezTo>
                    <a:pt x="639259" y="437798"/>
                    <a:pt x="641793" y="444066"/>
                    <a:pt x="646870" y="449133"/>
                  </a:cubicBezTo>
                  <a:cubicBezTo>
                    <a:pt x="651966" y="454248"/>
                    <a:pt x="658214" y="456781"/>
                    <a:pt x="665644" y="456781"/>
                  </a:cubicBezTo>
                  <a:cubicBezTo>
                    <a:pt x="672587" y="456781"/>
                    <a:pt x="678702" y="454248"/>
                    <a:pt x="684065" y="449133"/>
                  </a:cubicBezTo>
                  <a:cubicBezTo>
                    <a:pt x="689332" y="444066"/>
                    <a:pt x="692009" y="437808"/>
                    <a:pt x="692009" y="430388"/>
                  </a:cubicBezTo>
                  <a:lnTo>
                    <a:pt x="692009" y="394164"/>
                  </a:lnTo>
                  <a:cubicBezTo>
                    <a:pt x="697609" y="403784"/>
                    <a:pt x="704229" y="412566"/>
                    <a:pt x="712011" y="420348"/>
                  </a:cubicBezTo>
                  <a:cubicBezTo>
                    <a:pt x="723336" y="431673"/>
                    <a:pt x="736643" y="440579"/>
                    <a:pt x="751931" y="447056"/>
                  </a:cubicBezTo>
                  <a:cubicBezTo>
                    <a:pt x="767190" y="453571"/>
                    <a:pt x="783392" y="456781"/>
                    <a:pt x="800527" y="456781"/>
                  </a:cubicBezTo>
                  <a:cubicBezTo>
                    <a:pt x="817624" y="456781"/>
                    <a:pt x="833846" y="453571"/>
                    <a:pt x="849124" y="447056"/>
                  </a:cubicBezTo>
                  <a:cubicBezTo>
                    <a:pt x="864383" y="440579"/>
                    <a:pt x="877794" y="431683"/>
                    <a:pt x="889386" y="420348"/>
                  </a:cubicBezTo>
                  <a:cubicBezTo>
                    <a:pt x="900921" y="409014"/>
                    <a:pt x="909979" y="395688"/>
                    <a:pt x="916456" y="380448"/>
                  </a:cubicBezTo>
                  <a:cubicBezTo>
                    <a:pt x="916808" y="379543"/>
                    <a:pt x="917161" y="378638"/>
                    <a:pt x="917494" y="377724"/>
                  </a:cubicBezTo>
                  <a:cubicBezTo>
                    <a:pt x="917866" y="378638"/>
                    <a:pt x="918199" y="379543"/>
                    <a:pt x="918570" y="380448"/>
                  </a:cubicBezTo>
                  <a:cubicBezTo>
                    <a:pt x="925028" y="395698"/>
                    <a:pt x="934048" y="409014"/>
                    <a:pt x="945640" y="420348"/>
                  </a:cubicBezTo>
                  <a:cubicBezTo>
                    <a:pt x="957194" y="431673"/>
                    <a:pt x="970472" y="440579"/>
                    <a:pt x="985541" y="447056"/>
                  </a:cubicBezTo>
                  <a:cubicBezTo>
                    <a:pt x="1000533" y="453571"/>
                    <a:pt x="1016907" y="456781"/>
                    <a:pt x="1034490" y="456781"/>
                  </a:cubicBezTo>
                  <a:cubicBezTo>
                    <a:pt x="1051587" y="456781"/>
                    <a:pt x="1067827" y="453571"/>
                    <a:pt x="1083115" y="447056"/>
                  </a:cubicBezTo>
                  <a:cubicBezTo>
                    <a:pt x="1098355" y="440579"/>
                    <a:pt x="1111633" y="431683"/>
                    <a:pt x="1122967" y="420348"/>
                  </a:cubicBezTo>
                  <a:cubicBezTo>
                    <a:pt x="1134312" y="409014"/>
                    <a:pt x="1143360" y="395688"/>
                    <a:pt x="1150095" y="380448"/>
                  </a:cubicBezTo>
                  <a:cubicBezTo>
                    <a:pt x="1150580" y="379305"/>
                    <a:pt x="1151028" y="378172"/>
                    <a:pt x="1151485" y="377019"/>
                  </a:cubicBezTo>
                  <a:cubicBezTo>
                    <a:pt x="1151952" y="378172"/>
                    <a:pt x="1152381" y="379305"/>
                    <a:pt x="1152876" y="380448"/>
                  </a:cubicBezTo>
                  <a:cubicBezTo>
                    <a:pt x="1159572" y="395698"/>
                    <a:pt x="1168611" y="409014"/>
                    <a:pt x="1179946" y="420348"/>
                  </a:cubicBezTo>
                  <a:cubicBezTo>
                    <a:pt x="1191271" y="431673"/>
                    <a:pt x="1204578" y="440579"/>
                    <a:pt x="1219865" y="447056"/>
                  </a:cubicBezTo>
                  <a:cubicBezTo>
                    <a:pt x="1235143" y="453571"/>
                    <a:pt x="1251326" y="456781"/>
                    <a:pt x="1268462" y="456781"/>
                  </a:cubicBezTo>
                  <a:cubicBezTo>
                    <a:pt x="1285559" y="456781"/>
                    <a:pt x="1301780" y="453571"/>
                    <a:pt x="1317058" y="447056"/>
                  </a:cubicBezTo>
                  <a:cubicBezTo>
                    <a:pt x="1332336" y="440579"/>
                    <a:pt x="1345729" y="431683"/>
                    <a:pt x="1357320" y="420348"/>
                  </a:cubicBezTo>
                  <a:cubicBezTo>
                    <a:pt x="1368855" y="409014"/>
                    <a:pt x="1377894" y="395688"/>
                    <a:pt x="1384391" y="380448"/>
                  </a:cubicBezTo>
                  <a:cubicBezTo>
                    <a:pt x="1390848" y="365151"/>
                    <a:pt x="1394106" y="348958"/>
                    <a:pt x="1394106" y="331832"/>
                  </a:cubicBezTo>
                  <a:lnTo>
                    <a:pt x="1394106" y="228391"/>
                  </a:lnTo>
                  <a:cubicBezTo>
                    <a:pt x="1394068" y="211294"/>
                    <a:pt x="1390706" y="195072"/>
                    <a:pt x="1384029" y="179794"/>
                  </a:cubicBezTo>
                  <a:close/>
                  <a:moveTo>
                    <a:pt x="67321" y="400632"/>
                  </a:moveTo>
                  <a:lnTo>
                    <a:pt x="207891" y="211332"/>
                  </a:lnTo>
                  <a:cubicBezTo>
                    <a:pt x="207148" y="216923"/>
                    <a:pt x="206739" y="222609"/>
                    <a:pt x="206739" y="228391"/>
                  </a:cubicBezTo>
                  <a:lnTo>
                    <a:pt x="206739" y="331832"/>
                  </a:lnTo>
                  <a:cubicBezTo>
                    <a:pt x="206739" y="348968"/>
                    <a:pt x="210072" y="365151"/>
                    <a:pt x="216826" y="380448"/>
                  </a:cubicBezTo>
                  <a:cubicBezTo>
                    <a:pt x="219950" y="387611"/>
                    <a:pt x="223674" y="394335"/>
                    <a:pt x="227836" y="400632"/>
                  </a:cubicBezTo>
                  <a:cubicBezTo>
                    <a:pt x="227684" y="400632"/>
                    <a:pt x="227541" y="400622"/>
                    <a:pt x="227389" y="400622"/>
                  </a:cubicBezTo>
                  <a:lnTo>
                    <a:pt x="67321" y="400622"/>
                  </a:lnTo>
                  <a:close/>
                  <a:moveTo>
                    <a:pt x="405240" y="255442"/>
                  </a:moveTo>
                  <a:lnTo>
                    <a:pt x="259498" y="255442"/>
                  </a:lnTo>
                  <a:lnTo>
                    <a:pt x="259498" y="228381"/>
                  </a:lnTo>
                  <a:cubicBezTo>
                    <a:pt x="259498" y="218714"/>
                    <a:pt x="261298" y="209427"/>
                    <a:pt x="265022" y="200645"/>
                  </a:cubicBezTo>
                  <a:cubicBezTo>
                    <a:pt x="268746" y="191863"/>
                    <a:pt x="273937" y="184071"/>
                    <a:pt x="280691" y="177366"/>
                  </a:cubicBezTo>
                  <a:cubicBezTo>
                    <a:pt x="287330" y="170669"/>
                    <a:pt x="295131" y="165469"/>
                    <a:pt x="303913" y="161735"/>
                  </a:cubicBezTo>
                  <a:cubicBezTo>
                    <a:pt x="312695" y="158039"/>
                    <a:pt x="322201" y="156201"/>
                    <a:pt x="332392" y="156201"/>
                  </a:cubicBezTo>
                  <a:cubicBezTo>
                    <a:pt x="342108" y="156201"/>
                    <a:pt x="351461" y="158039"/>
                    <a:pt x="360482" y="161735"/>
                  </a:cubicBezTo>
                  <a:cubicBezTo>
                    <a:pt x="369521" y="165478"/>
                    <a:pt x="377284" y="170669"/>
                    <a:pt x="383732" y="177366"/>
                  </a:cubicBezTo>
                  <a:cubicBezTo>
                    <a:pt x="390228" y="184071"/>
                    <a:pt x="395400" y="191853"/>
                    <a:pt x="399363" y="200645"/>
                  </a:cubicBezTo>
                  <a:cubicBezTo>
                    <a:pt x="403306" y="209427"/>
                    <a:pt x="405240" y="218704"/>
                    <a:pt x="405240" y="228381"/>
                  </a:cubicBezTo>
                  <a:lnTo>
                    <a:pt x="405240" y="255442"/>
                  </a:lnTo>
                  <a:close/>
                  <a:moveTo>
                    <a:pt x="873365" y="331832"/>
                  </a:moveTo>
                  <a:cubicBezTo>
                    <a:pt x="873365" y="341577"/>
                    <a:pt x="871565" y="350806"/>
                    <a:pt x="867821" y="359607"/>
                  </a:cubicBezTo>
                  <a:cubicBezTo>
                    <a:pt x="864116" y="368408"/>
                    <a:pt x="858906" y="376181"/>
                    <a:pt x="852229" y="382877"/>
                  </a:cubicBezTo>
                  <a:cubicBezTo>
                    <a:pt x="845514" y="389592"/>
                    <a:pt x="837722" y="394783"/>
                    <a:pt x="828940" y="398498"/>
                  </a:cubicBezTo>
                  <a:cubicBezTo>
                    <a:pt x="820177" y="402194"/>
                    <a:pt x="810652" y="404013"/>
                    <a:pt x="800518" y="404013"/>
                  </a:cubicBezTo>
                  <a:cubicBezTo>
                    <a:pt x="790773" y="404013"/>
                    <a:pt x="781429" y="402194"/>
                    <a:pt x="772371" y="398498"/>
                  </a:cubicBezTo>
                  <a:cubicBezTo>
                    <a:pt x="763370" y="394783"/>
                    <a:pt x="755626" y="389592"/>
                    <a:pt x="749140" y="382877"/>
                  </a:cubicBezTo>
                  <a:cubicBezTo>
                    <a:pt x="742644" y="376181"/>
                    <a:pt x="737433" y="368399"/>
                    <a:pt x="733509" y="359607"/>
                  </a:cubicBezTo>
                  <a:cubicBezTo>
                    <a:pt x="729585" y="350816"/>
                    <a:pt x="727632" y="341577"/>
                    <a:pt x="727632" y="331832"/>
                  </a:cubicBezTo>
                  <a:lnTo>
                    <a:pt x="727632" y="228391"/>
                  </a:lnTo>
                  <a:cubicBezTo>
                    <a:pt x="727632" y="218723"/>
                    <a:pt x="729452" y="209436"/>
                    <a:pt x="733176" y="200654"/>
                  </a:cubicBezTo>
                  <a:cubicBezTo>
                    <a:pt x="736862" y="191872"/>
                    <a:pt x="742072" y="184081"/>
                    <a:pt x="748787" y="177375"/>
                  </a:cubicBezTo>
                  <a:cubicBezTo>
                    <a:pt x="755464" y="170679"/>
                    <a:pt x="763265" y="165478"/>
                    <a:pt x="772038" y="161745"/>
                  </a:cubicBezTo>
                  <a:cubicBezTo>
                    <a:pt x="780820" y="158049"/>
                    <a:pt x="790326" y="156210"/>
                    <a:pt x="800518" y="156210"/>
                  </a:cubicBezTo>
                  <a:cubicBezTo>
                    <a:pt x="810214" y="156210"/>
                    <a:pt x="819606" y="158049"/>
                    <a:pt x="828588" y="161745"/>
                  </a:cubicBezTo>
                  <a:cubicBezTo>
                    <a:pt x="837646" y="165488"/>
                    <a:pt x="845390" y="170679"/>
                    <a:pt x="851857" y="177375"/>
                  </a:cubicBezTo>
                  <a:cubicBezTo>
                    <a:pt x="858334" y="184081"/>
                    <a:pt x="863506" y="191863"/>
                    <a:pt x="867488" y="200654"/>
                  </a:cubicBezTo>
                  <a:cubicBezTo>
                    <a:pt x="871412" y="209436"/>
                    <a:pt x="873365" y="218714"/>
                    <a:pt x="873365" y="228391"/>
                  </a:cubicBezTo>
                  <a:lnTo>
                    <a:pt x="873365" y="331832"/>
                  </a:lnTo>
                  <a:close/>
                  <a:moveTo>
                    <a:pt x="1107337" y="331832"/>
                  </a:moveTo>
                  <a:cubicBezTo>
                    <a:pt x="1107337" y="341577"/>
                    <a:pt x="1105403" y="350806"/>
                    <a:pt x="1101460" y="359607"/>
                  </a:cubicBezTo>
                  <a:cubicBezTo>
                    <a:pt x="1097536" y="368408"/>
                    <a:pt x="1092306" y="376181"/>
                    <a:pt x="1085829" y="382877"/>
                  </a:cubicBezTo>
                  <a:cubicBezTo>
                    <a:pt x="1079352" y="389592"/>
                    <a:pt x="1071618" y="394783"/>
                    <a:pt x="1062560" y="398498"/>
                  </a:cubicBezTo>
                  <a:cubicBezTo>
                    <a:pt x="1053578" y="402194"/>
                    <a:pt x="1044177" y="404013"/>
                    <a:pt x="1034471" y="404013"/>
                  </a:cubicBezTo>
                  <a:cubicBezTo>
                    <a:pt x="1024279" y="404013"/>
                    <a:pt x="1014792" y="402194"/>
                    <a:pt x="1006010" y="398498"/>
                  </a:cubicBezTo>
                  <a:cubicBezTo>
                    <a:pt x="997209" y="394783"/>
                    <a:pt x="989436" y="389592"/>
                    <a:pt x="982778" y="382877"/>
                  </a:cubicBezTo>
                  <a:cubicBezTo>
                    <a:pt x="976044" y="376181"/>
                    <a:pt x="970853" y="368399"/>
                    <a:pt x="967129" y="359607"/>
                  </a:cubicBezTo>
                  <a:cubicBezTo>
                    <a:pt x="963405" y="350816"/>
                    <a:pt x="961566" y="341577"/>
                    <a:pt x="961566" y="331832"/>
                  </a:cubicBezTo>
                  <a:lnTo>
                    <a:pt x="961566" y="228391"/>
                  </a:lnTo>
                  <a:cubicBezTo>
                    <a:pt x="961566" y="218723"/>
                    <a:pt x="963576" y="209436"/>
                    <a:pt x="967462" y="200654"/>
                  </a:cubicBezTo>
                  <a:cubicBezTo>
                    <a:pt x="971425" y="191872"/>
                    <a:pt x="976616" y="184081"/>
                    <a:pt x="983093" y="177375"/>
                  </a:cubicBezTo>
                  <a:cubicBezTo>
                    <a:pt x="989589" y="170679"/>
                    <a:pt x="997342" y="165478"/>
                    <a:pt x="1006324" y="161745"/>
                  </a:cubicBezTo>
                  <a:cubicBezTo>
                    <a:pt x="1015382" y="158049"/>
                    <a:pt x="1024746" y="156210"/>
                    <a:pt x="1034471" y="156210"/>
                  </a:cubicBezTo>
                  <a:cubicBezTo>
                    <a:pt x="1044643" y="156210"/>
                    <a:pt x="1054111" y="158049"/>
                    <a:pt x="1062912" y="161745"/>
                  </a:cubicBezTo>
                  <a:cubicBezTo>
                    <a:pt x="1071732" y="165488"/>
                    <a:pt x="1079467" y="170679"/>
                    <a:pt x="1086182" y="177375"/>
                  </a:cubicBezTo>
                  <a:cubicBezTo>
                    <a:pt x="1092878" y="184081"/>
                    <a:pt x="1098107" y="191863"/>
                    <a:pt x="1101812" y="200654"/>
                  </a:cubicBezTo>
                  <a:cubicBezTo>
                    <a:pt x="1105518" y="209436"/>
                    <a:pt x="1107337" y="218714"/>
                    <a:pt x="1107337" y="228391"/>
                  </a:cubicBezTo>
                  <a:lnTo>
                    <a:pt x="1107337" y="331832"/>
                  </a:lnTo>
                  <a:close/>
                  <a:moveTo>
                    <a:pt x="1341309" y="331832"/>
                  </a:moveTo>
                  <a:cubicBezTo>
                    <a:pt x="1341309" y="341577"/>
                    <a:pt x="1339471" y="350806"/>
                    <a:pt x="1335784" y="359607"/>
                  </a:cubicBezTo>
                  <a:cubicBezTo>
                    <a:pt x="1332041" y="368408"/>
                    <a:pt x="1326840" y="376181"/>
                    <a:pt x="1320154" y="382877"/>
                  </a:cubicBezTo>
                  <a:cubicBezTo>
                    <a:pt x="1313439" y="389592"/>
                    <a:pt x="1305647" y="394783"/>
                    <a:pt x="1296884" y="398498"/>
                  </a:cubicBezTo>
                  <a:cubicBezTo>
                    <a:pt x="1288102" y="402194"/>
                    <a:pt x="1278596" y="404013"/>
                    <a:pt x="1268443" y="404013"/>
                  </a:cubicBezTo>
                  <a:cubicBezTo>
                    <a:pt x="1258718" y="404013"/>
                    <a:pt x="1249355" y="402194"/>
                    <a:pt x="1240296" y="398498"/>
                  </a:cubicBezTo>
                  <a:cubicBezTo>
                    <a:pt x="1231314" y="394783"/>
                    <a:pt x="1223551" y="389592"/>
                    <a:pt x="1217074" y="382877"/>
                  </a:cubicBezTo>
                  <a:cubicBezTo>
                    <a:pt x="1210578" y="376181"/>
                    <a:pt x="1205359" y="368399"/>
                    <a:pt x="1201425" y="359607"/>
                  </a:cubicBezTo>
                  <a:cubicBezTo>
                    <a:pt x="1197491" y="350816"/>
                    <a:pt x="1195529" y="341577"/>
                    <a:pt x="1195529" y="331832"/>
                  </a:cubicBezTo>
                  <a:lnTo>
                    <a:pt x="1195529" y="228391"/>
                  </a:lnTo>
                  <a:cubicBezTo>
                    <a:pt x="1195529" y="218723"/>
                    <a:pt x="1197367" y="209436"/>
                    <a:pt x="1201091" y="200654"/>
                  </a:cubicBezTo>
                  <a:cubicBezTo>
                    <a:pt x="1204778" y="191872"/>
                    <a:pt x="1209988" y="184081"/>
                    <a:pt x="1216703" y="177375"/>
                  </a:cubicBezTo>
                  <a:cubicBezTo>
                    <a:pt x="1223399" y="170679"/>
                    <a:pt x="1231162" y="165478"/>
                    <a:pt x="1239953" y="161745"/>
                  </a:cubicBezTo>
                  <a:cubicBezTo>
                    <a:pt x="1248755" y="158049"/>
                    <a:pt x="1258241" y="156210"/>
                    <a:pt x="1268433" y="156210"/>
                  </a:cubicBezTo>
                  <a:cubicBezTo>
                    <a:pt x="1278149" y="156210"/>
                    <a:pt x="1287521" y="158049"/>
                    <a:pt x="1296522" y="161745"/>
                  </a:cubicBezTo>
                  <a:cubicBezTo>
                    <a:pt x="1305562" y="165488"/>
                    <a:pt x="1313325" y="170679"/>
                    <a:pt x="1319773" y="177375"/>
                  </a:cubicBezTo>
                  <a:cubicBezTo>
                    <a:pt x="1326269" y="184081"/>
                    <a:pt x="1331441" y="191863"/>
                    <a:pt x="1335422" y="200654"/>
                  </a:cubicBezTo>
                  <a:cubicBezTo>
                    <a:pt x="1339347" y="209436"/>
                    <a:pt x="1341299" y="218714"/>
                    <a:pt x="1341299" y="228391"/>
                  </a:cubicBezTo>
                  <a:lnTo>
                    <a:pt x="1341299" y="33183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07965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550746" y="1550874"/>
            <a:ext cx="6368431" cy="20417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You can choose to share only metadata.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Making data findable does not mean making the data accessible</a:t>
            </a:r>
            <a:r>
              <a:rPr lang="en-US" b="1">
                <a:latin typeface="Aptos" panose="02110004020202020204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197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B085-99C0-5CF6-DF82-FC7026AA1F4F}"/>
              </a:ext>
            </a:extLst>
          </p:cNvPr>
          <p:cNvSpPr txBox="1">
            <a:spLocks/>
          </p:cNvSpPr>
          <p:nvPr/>
        </p:nvSpPr>
        <p:spPr>
          <a:xfrm>
            <a:off x="1468800" y="2038627"/>
            <a:ext cx="6566401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/>
              <a:t>Accessible</a:t>
            </a:r>
            <a:endParaRPr lang="en-NL" sz="3600"/>
          </a:p>
        </p:txBody>
      </p:sp>
    </p:spTree>
    <p:extLst>
      <p:ext uri="{BB962C8B-B14F-4D97-AF65-F5344CB8AC3E}">
        <p14:creationId xmlns:p14="http://schemas.microsoft.com/office/powerpoint/2010/main" val="275638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BD2E-C47A-902B-E83D-FF60CCBBD652}"/>
              </a:ext>
            </a:extLst>
          </p:cNvPr>
          <p:cNvSpPr txBox="1">
            <a:spLocks/>
          </p:cNvSpPr>
          <p:nvPr/>
        </p:nvSpPr>
        <p:spPr>
          <a:xfrm>
            <a:off x="1724942" y="1861536"/>
            <a:ext cx="5694116" cy="20417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Accessible data means that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there’s a way to access </a:t>
            </a:r>
            <a:r>
              <a:rPr lang="en-US" b="1">
                <a:latin typeface="Aptos" panose="02110004020202020204"/>
              </a:rPr>
              <a:t>the data.</a:t>
            </a:r>
          </a:p>
        </p:txBody>
      </p:sp>
    </p:spTree>
    <p:extLst>
      <p:ext uri="{BB962C8B-B14F-4D97-AF65-F5344CB8AC3E}">
        <p14:creationId xmlns:p14="http://schemas.microsoft.com/office/powerpoint/2010/main" val="136046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BD2E-C47A-902B-E83D-FF60CCBBD652}"/>
              </a:ext>
            </a:extLst>
          </p:cNvPr>
          <p:cNvSpPr txBox="1">
            <a:spLocks/>
          </p:cNvSpPr>
          <p:nvPr/>
        </p:nvSpPr>
        <p:spPr>
          <a:xfrm>
            <a:off x="2045677" y="1852494"/>
            <a:ext cx="4953002" cy="14385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Metadata is best to be kept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always accessible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985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BD2E-C47A-902B-E83D-FF60CCBBD652}"/>
              </a:ext>
            </a:extLst>
          </p:cNvPr>
          <p:cNvSpPr txBox="1">
            <a:spLocks/>
          </p:cNvSpPr>
          <p:nvPr/>
        </p:nvSpPr>
        <p:spPr>
          <a:xfrm>
            <a:off x="1647090" y="890955"/>
            <a:ext cx="5349935" cy="20417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When needed, require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authentication</a:t>
            </a:r>
            <a:r>
              <a:rPr lang="en-US" b="1">
                <a:latin typeface="Aptos" panose="02110004020202020204"/>
              </a:rPr>
              <a:t> or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authorization</a:t>
            </a:r>
            <a:r>
              <a:rPr lang="en-US" b="1">
                <a:latin typeface="Aptos" panose="02110004020202020204"/>
              </a:rPr>
              <a:t> for accessing the data.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441318-B608-0EC4-E538-6D82B2A9F1F2}"/>
              </a:ext>
            </a:extLst>
          </p:cNvPr>
          <p:cNvSpPr txBox="1">
            <a:spLocks/>
          </p:cNvSpPr>
          <p:nvPr/>
        </p:nvSpPr>
        <p:spPr>
          <a:xfrm>
            <a:off x="1647090" y="3593620"/>
            <a:ext cx="6553202" cy="12978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Authentication means verifying the identity of the person. Authorization means assigning an access right.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FC9ED1-C811-0C7D-12AB-1932FF516C53}"/>
              </a:ext>
            </a:extLst>
          </p:cNvPr>
          <p:cNvSpPr txBox="1">
            <a:spLocks/>
          </p:cNvSpPr>
          <p:nvPr/>
        </p:nvSpPr>
        <p:spPr>
          <a:xfrm>
            <a:off x="1647090" y="3058284"/>
            <a:ext cx="4601310" cy="535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You can do so in major data repositories. </a:t>
            </a:r>
          </a:p>
        </p:txBody>
      </p:sp>
    </p:spTree>
    <p:extLst>
      <p:ext uri="{BB962C8B-B14F-4D97-AF65-F5344CB8AC3E}">
        <p14:creationId xmlns:p14="http://schemas.microsoft.com/office/powerpoint/2010/main" val="20193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1E4F-6953-6C88-0EAF-E461E90A6EC3}"/>
              </a:ext>
            </a:extLst>
          </p:cNvPr>
          <p:cNvSpPr txBox="1">
            <a:spLocks/>
          </p:cNvSpPr>
          <p:nvPr/>
        </p:nvSpPr>
        <p:spPr>
          <a:xfrm>
            <a:off x="2388258" y="2235505"/>
            <a:ext cx="4547800" cy="539038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Data Stewards can help you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172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760097" y="1681909"/>
            <a:ext cx="5059784" cy="2089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You may have access to data. </a:t>
            </a:r>
            <a:r>
              <a:rPr lang="en-US" b="1">
                <a:latin typeface="Aptos" panose="02110004020202020204"/>
              </a:rPr>
              <a:t>But can you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connect with other pieces of knowledge</a:t>
            </a:r>
            <a:r>
              <a:rPr lang="en-US" b="1">
                <a:latin typeface="Aptos" panose="02110004020202020204"/>
              </a:rPr>
              <a:t>?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1151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B085-99C0-5CF6-DF82-FC7026AA1F4F}"/>
              </a:ext>
            </a:extLst>
          </p:cNvPr>
          <p:cNvSpPr txBox="1">
            <a:spLocks/>
          </p:cNvSpPr>
          <p:nvPr/>
        </p:nvSpPr>
        <p:spPr>
          <a:xfrm>
            <a:off x="1468800" y="2038627"/>
            <a:ext cx="6566401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/>
              <a:t>Interoperable</a:t>
            </a:r>
            <a:endParaRPr lang="en-NL" sz="3600"/>
          </a:p>
        </p:txBody>
      </p:sp>
    </p:spTree>
    <p:extLst>
      <p:ext uri="{BB962C8B-B14F-4D97-AF65-F5344CB8AC3E}">
        <p14:creationId xmlns:p14="http://schemas.microsoft.com/office/powerpoint/2010/main" val="63914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522445" y="1843465"/>
            <a:ext cx="6759908" cy="20896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Interoperable data means that the data can be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integrated with other data</a:t>
            </a:r>
            <a:r>
              <a:rPr lang="en-US" b="1">
                <a:latin typeface="Aptos" panose="02110004020202020204"/>
              </a:rPr>
              <a:t>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728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936382" y="1839240"/>
            <a:ext cx="6368431" cy="146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Use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common &amp; sustainable file formats</a:t>
            </a:r>
            <a:r>
              <a:rPr lang="en-US" b="1">
                <a:latin typeface="Aptos" panose="02110004020202020204"/>
              </a:rPr>
              <a:t>, preferably open ones. 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74EA8-B228-D696-5EB3-76BC53DAE879}"/>
              </a:ext>
            </a:extLst>
          </p:cNvPr>
          <p:cNvSpPr txBox="1"/>
          <p:nvPr/>
        </p:nvSpPr>
        <p:spPr>
          <a:xfrm>
            <a:off x="4310743" y="4889584"/>
            <a:ext cx="48332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 Formats | How to FAIR: https://howtofair.dk/how-to-fair/file-formats/</a:t>
            </a:r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4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551753" y="1696927"/>
            <a:ext cx="5968601" cy="1550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Use 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machine-readable schema </a:t>
            </a:r>
            <a:r>
              <a:rPr lang="en-US" b="1">
                <a:latin typeface="Aptos" panose="02110004020202020204"/>
              </a:rPr>
              <a:t>to document your metadata &amp; data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BDB4-4289-9565-54D1-9D0B0ED4A523}"/>
              </a:ext>
            </a:extLst>
          </p:cNvPr>
          <p:cNvSpPr txBox="1">
            <a:spLocks/>
          </p:cNvSpPr>
          <p:nvPr/>
        </p:nvSpPr>
        <p:spPr>
          <a:xfrm>
            <a:off x="1623646" y="3247292"/>
            <a:ext cx="6307018" cy="535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Data repositories can export metadata to different schema.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2D2975-3583-7946-24FC-1DCEDE048248}"/>
              </a:ext>
            </a:extLst>
          </p:cNvPr>
          <p:cNvSpPr txBox="1">
            <a:spLocks/>
          </p:cNvSpPr>
          <p:nvPr/>
        </p:nvSpPr>
        <p:spPr>
          <a:xfrm>
            <a:off x="1623646" y="3845169"/>
            <a:ext cx="6307018" cy="535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Common schemas include JSON-LD, XML, RDF </a:t>
            </a:r>
          </a:p>
        </p:txBody>
      </p:sp>
    </p:spTree>
    <p:extLst>
      <p:ext uri="{BB962C8B-B14F-4D97-AF65-F5344CB8AC3E}">
        <p14:creationId xmlns:p14="http://schemas.microsoft.com/office/powerpoint/2010/main" val="14047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604507" y="1380404"/>
            <a:ext cx="4854909" cy="1550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Use 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structured vocabulary </a:t>
            </a:r>
            <a:r>
              <a:rPr lang="en-US" b="1">
                <a:latin typeface="Aptos" panose="02110004020202020204"/>
              </a:rPr>
              <a:t>to link concepts.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AAC8-B6BC-0268-5A96-589FF2D8A733}"/>
              </a:ext>
            </a:extLst>
          </p:cNvPr>
          <p:cNvSpPr txBox="1">
            <a:spLocks/>
          </p:cNvSpPr>
          <p:nvPr/>
        </p:nvSpPr>
        <p:spPr>
          <a:xfrm>
            <a:off x="1688123" y="2860430"/>
            <a:ext cx="5287108" cy="535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Structured vocabulary is a machine-actionable, curated dictionary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453E63-3875-D172-5DFD-C795FE0DAB18}"/>
              </a:ext>
            </a:extLst>
          </p:cNvPr>
          <p:cNvSpPr txBox="1">
            <a:spLocks/>
          </p:cNvSpPr>
          <p:nvPr/>
        </p:nvSpPr>
        <p:spPr>
          <a:xfrm>
            <a:off x="1688123" y="3972133"/>
            <a:ext cx="3411415" cy="535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Examples include: </a:t>
            </a:r>
            <a:r>
              <a:rPr lang="en-US" sz="1800" b="1" err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WikiData</a:t>
            </a:r>
            <a:endParaRPr lang="en-US" sz="1800" b="1">
              <a:solidFill>
                <a:schemeClr val="tx1">
                  <a:lumMod val="65000"/>
                  <a:lumOff val="35000"/>
                </a:schemeClr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6102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466615" y="1887057"/>
            <a:ext cx="6210769" cy="1550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Link your data with other data </a:t>
            </a:r>
            <a:r>
              <a:rPr lang="en-US" b="1">
                <a:latin typeface="Aptos" panose="02110004020202020204"/>
              </a:rPr>
              <a:t>using a persistent identifier (such as DOI).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1311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869420" y="1304197"/>
            <a:ext cx="6164664" cy="25351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You now understand the data. </a:t>
            </a:r>
          </a:p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But can you use it to create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new knowledge</a:t>
            </a:r>
            <a:r>
              <a:rPr lang="en-US" b="1">
                <a:latin typeface="Aptos" panose="02110004020202020204"/>
              </a:rPr>
              <a:t>?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3763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B085-99C0-5CF6-DF82-FC7026AA1F4F}"/>
              </a:ext>
            </a:extLst>
          </p:cNvPr>
          <p:cNvSpPr txBox="1">
            <a:spLocks/>
          </p:cNvSpPr>
          <p:nvPr/>
        </p:nvSpPr>
        <p:spPr>
          <a:xfrm>
            <a:off x="1468800" y="2038627"/>
            <a:ext cx="6566401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/>
              <a:t>Re-usable</a:t>
            </a:r>
            <a:endParaRPr lang="en-NL" sz="3600"/>
          </a:p>
        </p:txBody>
      </p:sp>
    </p:spTree>
    <p:extLst>
      <p:ext uri="{BB962C8B-B14F-4D97-AF65-F5344CB8AC3E}">
        <p14:creationId xmlns:p14="http://schemas.microsoft.com/office/powerpoint/2010/main" val="16980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487277" y="1474190"/>
            <a:ext cx="6368431" cy="2001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Re-usable data means that others can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use the data for a new purpose </a:t>
            </a:r>
            <a:r>
              <a:rPr lang="en-US" b="1">
                <a:latin typeface="Aptos" panose="02110004020202020204"/>
              </a:rPr>
              <a:t>and can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replicate your data</a:t>
            </a:r>
            <a:r>
              <a:rPr lang="en-US" b="1">
                <a:latin typeface="Aptos" panose="02110004020202020204"/>
              </a:rPr>
              <a:t>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5888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7">
            <a:extLst>
              <a:ext uri="{FF2B5EF4-FFF2-40B4-BE49-F238E27FC236}">
                <a16:creationId xmlns:a16="http://schemas.microsoft.com/office/drawing/2014/main" id="{4F38790D-971B-1832-7B43-2CD515831FE9}"/>
              </a:ext>
            </a:extLst>
          </p:cNvPr>
          <p:cNvSpPr/>
          <p:nvPr/>
        </p:nvSpPr>
        <p:spPr>
          <a:xfrm>
            <a:off x="0" y="0"/>
            <a:ext cx="9143999" cy="5143499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235" y="290677"/>
            <a:ext cx="5750146" cy="539038"/>
          </a:xfrm>
        </p:spPr>
        <p:txBody>
          <a:bodyPr/>
          <a:lstStyle/>
          <a:p>
            <a:r>
              <a:rPr lang="en-US" b="0">
                <a:solidFill>
                  <a:schemeClr val="tx1">
                    <a:lumMod val="65000"/>
                    <a:lumOff val="35000"/>
                  </a:schemeClr>
                </a:solidFill>
              </a:rPr>
              <a:t>A Data Steward can help you with … 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EF1400A1-D000-4613-AD8A-513FA2D1CAD9}"/>
              </a:ext>
            </a:extLst>
          </p:cNvPr>
          <p:cNvSpPr txBox="1">
            <a:spLocks/>
          </p:cNvSpPr>
          <p:nvPr/>
        </p:nvSpPr>
        <p:spPr>
          <a:xfrm>
            <a:off x="1151918" y="2654770"/>
            <a:ext cx="2494549" cy="657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ptos" panose="020B0004020202020204" pitchFamily="34" charset="0"/>
              </a:rPr>
              <a:t>Ethical Review Board (ERB) applications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2EF6A64-2E74-14C6-3CC4-058834FD739A}"/>
              </a:ext>
            </a:extLst>
          </p:cNvPr>
          <p:cNvSpPr txBox="1">
            <a:spLocks/>
          </p:cNvSpPr>
          <p:nvPr/>
        </p:nvSpPr>
        <p:spPr>
          <a:xfrm>
            <a:off x="1143350" y="1012001"/>
            <a:ext cx="2248256" cy="395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Aptos" panose="020B0004020202020204" pitchFamily="34" charset="0"/>
              </a:rPr>
              <a:t>Responsible Science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D6C917F0-9AA0-AA89-BC0E-96CEBCA41261}"/>
              </a:ext>
            </a:extLst>
          </p:cNvPr>
          <p:cNvSpPr txBox="1">
            <a:spLocks/>
          </p:cNvSpPr>
          <p:nvPr/>
        </p:nvSpPr>
        <p:spPr>
          <a:xfrm>
            <a:off x="5811825" y="2581272"/>
            <a:ext cx="3012123" cy="5901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Open Science &amp;</a:t>
            </a:r>
            <a:b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sz="2800" b="1">
                <a:solidFill>
                  <a:schemeClr val="bg1"/>
                </a:solidFill>
                <a:latin typeface="Aptos" panose="020B0004020202020204" pitchFamily="34" charset="0"/>
              </a:rPr>
              <a:t>RDM</a:t>
            </a: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D2993A68-7977-8CFF-2D6A-CBB118325040}"/>
              </a:ext>
            </a:extLst>
          </p:cNvPr>
          <p:cNvSpPr txBox="1">
            <a:spLocks/>
          </p:cNvSpPr>
          <p:nvPr/>
        </p:nvSpPr>
        <p:spPr>
          <a:xfrm>
            <a:off x="5811825" y="3576727"/>
            <a:ext cx="1064121" cy="310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ptos" panose="020B0004020202020204" pitchFamily="34" charset="0"/>
              </a:rPr>
              <a:t>FAIR Data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2A3D9C2C-98A9-7FBD-BEB2-9E5649FA560C}"/>
              </a:ext>
            </a:extLst>
          </p:cNvPr>
          <p:cNvSpPr txBox="1">
            <a:spLocks/>
          </p:cNvSpPr>
          <p:nvPr/>
        </p:nvSpPr>
        <p:spPr>
          <a:xfrm>
            <a:off x="5811825" y="4299333"/>
            <a:ext cx="2286818" cy="3105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ptos" panose="020B0004020202020204" pitchFamily="34" charset="0"/>
              </a:rPr>
              <a:t>Sustainable Workflow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EA558520-06B6-E8D0-08A8-8D19E3F26D76}"/>
              </a:ext>
            </a:extLst>
          </p:cNvPr>
          <p:cNvSpPr txBox="1">
            <a:spLocks/>
          </p:cNvSpPr>
          <p:nvPr/>
        </p:nvSpPr>
        <p:spPr>
          <a:xfrm>
            <a:off x="1143350" y="1977440"/>
            <a:ext cx="1646887" cy="313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ptos" panose="020B0004020202020204" pitchFamily="34" charset="0"/>
              </a:rPr>
              <a:t>Privacy &amp; GDPR </a:t>
            </a: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6EF95B02-9941-22DB-98B4-64D21B3C6515}"/>
              </a:ext>
            </a:extLst>
          </p:cNvPr>
          <p:cNvSpPr txBox="1">
            <a:spLocks/>
          </p:cNvSpPr>
          <p:nvPr/>
        </p:nvSpPr>
        <p:spPr>
          <a:xfrm>
            <a:off x="5811825" y="3938030"/>
            <a:ext cx="924497" cy="3105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Aptos" panose="020B0004020202020204" pitchFamily="34" charset="0"/>
              </a:rPr>
              <a:t>Sharing</a:t>
            </a:r>
          </a:p>
        </p:txBody>
      </p:sp>
      <p:sp>
        <p:nvSpPr>
          <p:cNvPr id="19" name="Tijdelijke aanduiding voor inhoud 2">
            <a:extLst>
              <a:ext uri="{FF2B5EF4-FFF2-40B4-BE49-F238E27FC236}">
                <a16:creationId xmlns:a16="http://schemas.microsoft.com/office/drawing/2014/main" id="{7B63F624-AF06-8218-3E9F-B2B055CCBB42}"/>
              </a:ext>
            </a:extLst>
          </p:cNvPr>
          <p:cNvSpPr txBox="1">
            <a:spLocks/>
          </p:cNvSpPr>
          <p:nvPr/>
        </p:nvSpPr>
        <p:spPr>
          <a:xfrm>
            <a:off x="1143350" y="2314532"/>
            <a:ext cx="1490779" cy="3132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Aptos" panose="020B0004020202020204" pitchFamily="34" charset="0"/>
              </a:rPr>
              <a:t>Agreements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500B2B6-B60D-A52D-789F-3677FE87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1454" y="1793148"/>
            <a:ext cx="830495" cy="83049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5354A8A-BAC7-D1FE-0E18-C62B6AC7A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1999" y="2213672"/>
            <a:ext cx="1148129" cy="114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2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940201" y="1714508"/>
            <a:ext cx="4161570" cy="146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Assign an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accessible license </a:t>
            </a:r>
            <a:r>
              <a:rPr lang="en-US" b="1">
                <a:latin typeface="Aptos" panose="02110004020202020204"/>
              </a:rPr>
              <a:t>to allow re-use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FF896-A908-3C9C-D959-710DE73902E3}"/>
              </a:ext>
            </a:extLst>
          </p:cNvPr>
          <p:cNvSpPr txBox="1"/>
          <p:nvPr/>
        </p:nvSpPr>
        <p:spPr>
          <a:xfrm>
            <a:off x="2713892" y="4881890"/>
            <a:ext cx="675249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1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https://www.go-fair.org/fair-principles/r1-1-metadata-released-clear-accessible-data-usage-license/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7377F-176F-81E7-6BC7-7113FEFEED35}"/>
              </a:ext>
            </a:extLst>
          </p:cNvPr>
          <p:cNvSpPr txBox="1"/>
          <p:nvPr/>
        </p:nvSpPr>
        <p:spPr>
          <a:xfrm>
            <a:off x="5101771" y="1758731"/>
            <a:ext cx="129008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CC-BY 4.0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8E77-EEE5-EE27-2B31-1648A3158627}"/>
              </a:ext>
            </a:extLst>
          </p:cNvPr>
          <p:cNvSpPr txBox="1"/>
          <p:nvPr/>
        </p:nvSpPr>
        <p:spPr>
          <a:xfrm>
            <a:off x="4937193" y="3271267"/>
            <a:ext cx="980257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MIT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9F751EB-81CF-2D0C-3288-7C4B0114E4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3302" y="1212292"/>
            <a:ext cx="1337226" cy="1337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2254BF-C93A-4D0D-2FFB-990426204A9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6733130" y="3097435"/>
            <a:ext cx="1337226" cy="6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1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B085-99C0-5CF6-DF82-FC7026AA1F4F}"/>
              </a:ext>
            </a:extLst>
          </p:cNvPr>
          <p:cNvSpPr txBox="1">
            <a:spLocks/>
          </p:cNvSpPr>
          <p:nvPr/>
        </p:nvSpPr>
        <p:spPr>
          <a:xfrm>
            <a:off x="2623411" y="1955197"/>
            <a:ext cx="4226399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/>
              <a:t>FAIR ≠ OPEN</a:t>
            </a:r>
          </a:p>
        </p:txBody>
      </p:sp>
    </p:spTree>
    <p:extLst>
      <p:ext uri="{BB962C8B-B14F-4D97-AF65-F5344CB8AC3E}">
        <p14:creationId xmlns:p14="http://schemas.microsoft.com/office/powerpoint/2010/main" val="378781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1750643" y="2193058"/>
            <a:ext cx="6368431" cy="7573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Access-restricted data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can be FAIR</a:t>
            </a:r>
            <a:r>
              <a:rPr lang="en-US" b="1">
                <a:latin typeface="Aptos" panose="02110004020202020204"/>
              </a:rPr>
              <a:t>. 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851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2069956" y="2174198"/>
            <a:ext cx="5114616" cy="7951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Open data is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not always FAIR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79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4D4-83BC-8ED3-5BF4-F07D0378AB82}"/>
              </a:ext>
            </a:extLst>
          </p:cNvPr>
          <p:cNvSpPr txBox="1">
            <a:spLocks/>
          </p:cNvSpPr>
          <p:nvPr/>
        </p:nvSpPr>
        <p:spPr>
          <a:xfrm>
            <a:off x="1529123" y="2038627"/>
            <a:ext cx="6902883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Now we know about FAIR principles.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14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AC9455-7927-A581-8304-8E7EDA2AEC41}"/>
              </a:ext>
            </a:extLst>
          </p:cNvPr>
          <p:cNvSpPr txBox="1">
            <a:spLocks/>
          </p:cNvSpPr>
          <p:nvPr/>
        </p:nvSpPr>
        <p:spPr>
          <a:xfrm>
            <a:off x="941178" y="1829194"/>
            <a:ext cx="7261644" cy="1715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But practicing FAIR principles is a journey.</a:t>
            </a:r>
          </a:p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Where can we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start</a:t>
            </a:r>
            <a:r>
              <a:rPr lang="en-US" b="1">
                <a:latin typeface="Aptos" panose="0211000402020202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09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4D4-83BC-8ED3-5BF4-F07D0378AB82}"/>
              </a:ext>
            </a:extLst>
          </p:cNvPr>
          <p:cNvSpPr txBox="1">
            <a:spLocks/>
          </p:cNvSpPr>
          <p:nvPr/>
        </p:nvSpPr>
        <p:spPr>
          <a:xfrm>
            <a:off x="1600963" y="2100099"/>
            <a:ext cx="6759265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Where to start doing RDM towards FAIR</a:t>
            </a:r>
            <a:endParaRPr lang="en-N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06DE60-3A43-C077-F20C-5E86191D6A3E}"/>
              </a:ext>
            </a:extLst>
          </p:cNvPr>
          <p:cNvCxnSpPr>
            <a:cxnSpLocks/>
          </p:cNvCxnSpPr>
          <p:nvPr/>
        </p:nvCxnSpPr>
        <p:spPr>
          <a:xfrm>
            <a:off x="3927783" y="2886712"/>
            <a:ext cx="94643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1839377" y="1759305"/>
            <a:ext cx="5465245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First step is to think of research data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in a life cycle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76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898764" y="385512"/>
            <a:ext cx="6779403" cy="19658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Traditionally, we thought research data as something to be consumed, with 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dead end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55EE11-73DF-3645-1C0D-F27B83D6123E}"/>
              </a:ext>
            </a:extLst>
          </p:cNvPr>
          <p:cNvSpPr txBox="1">
            <a:spLocks/>
          </p:cNvSpPr>
          <p:nvPr/>
        </p:nvSpPr>
        <p:spPr>
          <a:xfrm>
            <a:off x="1523633" y="3857691"/>
            <a:ext cx="1406336" cy="3498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110004020202020204"/>
              </a:rPr>
              <a:t>Create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1AF2-B3FA-055C-B465-BC444C075499}"/>
              </a:ext>
            </a:extLst>
          </p:cNvPr>
          <p:cNvSpPr txBox="1">
            <a:spLocks/>
          </p:cNvSpPr>
          <p:nvPr/>
        </p:nvSpPr>
        <p:spPr>
          <a:xfrm>
            <a:off x="3614892" y="3866426"/>
            <a:ext cx="1629251" cy="415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110004020202020204"/>
              </a:rPr>
              <a:t>Consume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0C9F6-2FD1-C97D-93AF-D0C19014A6E1}"/>
              </a:ext>
            </a:extLst>
          </p:cNvPr>
          <p:cNvSpPr txBox="1">
            <a:spLocks/>
          </p:cNvSpPr>
          <p:nvPr/>
        </p:nvSpPr>
        <p:spPr>
          <a:xfrm>
            <a:off x="6620449" y="3182018"/>
            <a:ext cx="1836036" cy="6322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110004020202020204"/>
              </a:rPr>
              <a:t>Data </a:t>
            </a:r>
            <a:r>
              <a:rPr lang="en-US" sz="1600" b="1">
                <a:solidFill>
                  <a:srgbClr val="C00000"/>
                </a:solidFill>
                <a:latin typeface="Aptos" panose="02110004020202020204"/>
              </a:rPr>
              <a:t>never to be looked at again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B1B055-A1C6-A68B-24CF-F0F0DC173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0401" y="2889487"/>
            <a:ext cx="812800" cy="812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5D1DE9F-164D-63F3-431A-F62F0D3E7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7797" y="2039096"/>
            <a:ext cx="601142" cy="6011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AE3FB0-5070-7486-91D9-5BC8F8180EBC}"/>
              </a:ext>
            </a:extLst>
          </p:cNvPr>
          <p:cNvSpPr txBox="1">
            <a:spLocks/>
          </p:cNvSpPr>
          <p:nvPr/>
        </p:nvSpPr>
        <p:spPr>
          <a:xfrm>
            <a:off x="6595934" y="2166465"/>
            <a:ext cx="942533" cy="3464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110004020202020204"/>
              </a:rPr>
              <a:t>Paper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3933E4B-057C-D5A0-1F74-92A36380B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4506" y="2983222"/>
            <a:ext cx="719065" cy="71906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C627C53-B4B0-1134-B491-811B12A366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33418" y="3263209"/>
            <a:ext cx="469900" cy="4699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624D9A-E2C3-7623-26AB-0F1EC7A52C30}"/>
              </a:ext>
            </a:extLst>
          </p:cNvPr>
          <p:cNvCxnSpPr/>
          <p:nvPr/>
        </p:nvCxnSpPr>
        <p:spPr>
          <a:xfrm>
            <a:off x="2873829" y="3348933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B24AA6-7EEE-A6A2-ED7B-36450B19CD83}"/>
              </a:ext>
            </a:extLst>
          </p:cNvPr>
          <p:cNvCxnSpPr/>
          <p:nvPr/>
        </p:nvCxnSpPr>
        <p:spPr>
          <a:xfrm>
            <a:off x="5033686" y="3348933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F8692E-C65D-3906-7E72-F62FDD9432BD}"/>
              </a:ext>
            </a:extLst>
          </p:cNvPr>
          <p:cNvCxnSpPr>
            <a:cxnSpLocks/>
          </p:cNvCxnSpPr>
          <p:nvPr/>
        </p:nvCxnSpPr>
        <p:spPr>
          <a:xfrm flipV="1">
            <a:off x="4980623" y="2676524"/>
            <a:ext cx="679948" cy="34719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8EDCF306-7B34-F21F-6177-E45829890D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3418" y="4382429"/>
            <a:ext cx="470795" cy="47079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F9B9D6-A71A-0FF3-2DF6-38166FFE27E3}"/>
              </a:ext>
            </a:extLst>
          </p:cNvPr>
          <p:cNvCxnSpPr>
            <a:cxnSpLocks/>
          </p:cNvCxnSpPr>
          <p:nvPr/>
        </p:nvCxnSpPr>
        <p:spPr>
          <a:xfrm>
            <a:off x="6268368" y="3814301"/>
            <a:ext cx="0" cy="39320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51CFBA3-5424-9005-94EC-35D8ECF0DC56}"/>
              </a:ext>
            </a:extLst>
          </p:cNvPr>
          <p:cNvSpPr txBox="1">
            <a:spLocks/>
          </p:cNvSpPr>
          <p:nvPr/>
        </p:nvSpPr>
        <p:spPr>
          <a:xfrm>
            <a:off x="6627816" y="4439992"/>
            <a:ext cx="1836036" cy="5601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110004020202020204"/>
              </a:rPr>
              <a:t>Data loss &amp; research waste</a:t>
            </a:r>
            <a:endParaRPr lang="en-US" sz="1600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687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2EE604-DA01-02B3-689D-207EC1EAFD99}"/>
              </a:ext>
            </a:extLst>
          </p:cNvPr>
          <p:cNvSpPr txBox="1">
            <a:spLocks/>
          </p:cNvSpPr>
          <p:nvPr/>
        </p:nvSpPr>
        <p:spPr>
          <a:xfrm>
            <a:off x="946749" y="1791478"/>
            <a:ext cx="7250502" cy="14574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Instead, we want to think of research data as something to be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nurtured </a:t>
            </a:r>
            <a:r>
              <a:rPr lang="en-US" b="1">
                <a:latin typeface="Aptos" panose="02110004020202020204"/>
              </a:rPr>
              <a:t>in a life cycle, to be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re-used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16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D6C917F0-9AA0-AA89-BC0E-96CEBCA41261}"/>
              </a:ext>
            </a:extLst>
          </p:cNvPr>
          <p:cNvSpPr txBox="1">
            <a:spLocks/>
          </p:cNvSpPr>
          <p:nvPr/>
        </p:nvSpPr>
        <p:spPr>
          <a:xfrm>
            <a:off x="4395149" y="2276667"/>
            <a:ext cx="3012123" cy="59016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Aptos" panose="020B0004020202020204" pitchFamily="34" charset="0"/>
              </a:rPr>
              <a:t>Open Science &amp;</a:t>
            </a:r>
            <a:br>
              <a:rPr lang="en-US" sz="2800" b="1">
                <a:latin typeface="Aptos" panose="020B0004020202020204" pitchFamily="34" charset="0"/>
              </a:rPr>
            </a:br>
            <a:r>
              <a:rPr lang="en-US" sz="2800" b="1">
                <a:latin typeface="Aptos" panose="020B0004020202020204" pitchFamily="34" charset="0"/>
              </a:rPr>
              <a:t>RDM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500B2B6-B60D-A52D-789F-3677FE878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1454" y="1793148"/>
            <a:ext cx="830495" cy="83049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5354A8A-BAC7-D1FE-0E18-C62B6AC7A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6642" y="1421635"/>
            <a:ext cx="2086379" cy="20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9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07BA728-28F9-B162-276C-F46D38EEF120}"/>
              </a:ext>
            </a:extLst>
          </p:cNvPr>
          <p:cNvSpPr/>
          <p:nvPr/>
        </p:nvSpPr>
        <p:spPr>
          <a:xfrm>
            <a:off x="3323203" y="1740999"/>
            <a:ext cx="2418599" cy="24185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CC1246-BB9A-B69D-2EBA-1E7CECF0991E}"/>
              </a:ext>
            </a:extLst>
          </p:cNvPr>
          <p:cNvSpPr/>
          <p:nvPr/>
        </p:nvSpPr>
        <p:spPr>
          <a:xfrm>
            <a:off x="4064809" y="1461082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B313D-119C-29EB-8DCD-A8305AB85E2A}"/>
              </a:ext>
            </a:extLst>
          </p:cNvPr>
          <p:cNvSpPr txBox="1"/>
          <p:nvPr/>
        </p:nvSpPr>
        <p:spPr>
          <a:xfrm>
            <a:off x="5137368" y="4897279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Adopted from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RDMkit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: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https://rdmkit.elixir-europe.org/data_life_cycle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14B0A-73A3-1170-C3ED-7E18A03DC363}"/>
              </a:ext>
            </a:extLst>
          </p:cNvPr>
          <p:cNvSpPr txBox="1"/>
          <p:nvPr/>
        </p:nvSpPr>
        <p:spPr>
          <a:xfrm>
            <a:off x="5511920" y="1943654"/>
            <a:ext cx="1502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Collect</a:t>
            </a:r>
            <a:endParaRPr lang="LID4096" sz="2100" b="1">
              <a:latin typeface="Aptos" panose="0211000402020202020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417D385-7120-F122-8DC1-3CAFA0999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8945" y="1522407"/>
            <a:ext cx="576000" cy="57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1502D-C27B-E1B5-A540-E31AEA0F0893}"/>
              </a:ext>
            </a:extLst>
          </p:cNvPr>
          <p:cNvSpPr txBox="1"/>
          <p:nvPr/>
        </p:nvSpPr>
        <p:spPr>
          <a:xfrm>
            <a:off x="3805791" y="1056087"/>
            <a:ext cx="13149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Plan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DB70E-F605-3935-123F-6123563D9331}"/>
              </a:ext>
            </a:extLst>
          </p:cNvPr>
          <p:cNvSpPr txBox="1"/>
          <p:nvPr/>
        </p:nvSpPr>
        <p:spPr>
          <a:xfrm>
            <a:off x="5874873" y="3433114"/>
            <a:ext cx="141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Process &amp; Analyze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3BCBE-4A08-1442-5615-F3484D30C1EF}"/>
              </a:ext>
            </a:extLst>
          </p:cNvPr>
          <p:cNvSpPr txBox="1"/>
          <p:nvPr/>
        </p:nvSpPr>
        <p:spPr>
          <a:xfrm>
            <a:off x="1929511" y="3571740"/>
            <a:ext cx="13930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Archive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81015-C8BD-C978-0BD0-A738A282E04B}"/>
              </a:ext>
            </a:extLst>
          </p:cNvPr>
          <p:cNvSpPr txBox="1"/>
          <p:nvPr/>
        </p:nvSpPr>
        <p:spPr>
          <a:xfrm>
            <a:off x="1583201" y="1986774"/>
            <a:ext cx="1711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Share &amp; Reuse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0511A5-1588-63AE-0F0A-28E5AE3AE842}"/>
              </a:ext>
            </a:extLst>
          </p:cNvPr>
          <p:cNvSpPr txBox="1">
            <a:spLocks/>
          </p:cNvSpPr>
          <p:nvPr/>
        </p:nvSpPr>
        <p:spPr>
          <a:xfrm>
            <a:off x="305155" y="242861"/>
            <a:ext cx="4108159" cy="738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Research data lifecycle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C5DB27-C1F1-6288-6726-0F2823D54C52}"/>
              </a:ext>
            </a:extLst>
          </p:cNvPr>
          <p:cNvSpPr/>
          <p:nvPr/>
        </p:nvSpPr>
        <p:spPr>
          <a:xfrm>
            <a:off x="3018868" y="2211630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D3B8232-C534-402A-D269-A09486EBD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778" y="2278895"/>
            <a:ext cx="576000" cy="576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9699BF-389A-9371-723C-BCCC19D8B2CE}"/>
              </a:ext>
            </a:extLst>
          </p:cNvPr>
          <p:cNvSpPr/>
          <p:nvPr/>
        </p:nvSpPr>
        <p:spPr>
          <a:xfrm>
            <a:off x="5023841" y="2193506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7B0E42D-1EB2-B496-DB82-C45B80601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078" y="2262013"/>
            <a:ext cx="576000" cy="5760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43821B3-BD4E-1347-FBC8-5F42443CBEB3}"/>
              </a:ext>
            </a:extLst>
          </p:cNvPr>
          <p:cNvSpPr/>
          <p:nvPr/>
        </p:nvSpPr>
        <p:spPr>
          <a:xfrm>
            <a:off x="3338098" y="3404914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916744-2A3A-9B46-DCB6-C5EB71C52D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574" y="3559925"/>
            <a:ext cx="576000" cy="576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60FCC5F-A282-5119-8A20-038C038CCA98}"/>
              </a:ext>
            </a:extLst>
          </p:cNvPr>
          <p:cNvSpPr/>
          <p:nvPr/>
        </p:nvSpPr>
        <p:spPr>
          <a:xfrm>
            <a:off x="4788258" y="3390889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E80FE65-33A6-F252-13AB-7C774BF988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3106" y="3571861"/>
            <a:ext cx="576000" cy="576000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8D52164B-1D7D-F268-F4B7-EFD62A8B7828}"/>
              </a:ext>
            </a:extLst>
          </p:cNvPr>
          <p:cNvSpPr/>
          <p:nvPr/>
        </p:nvSpPr>
        <p:spPr>
          <a:xfrm rot="2316977">
            <a:off x="4738902" y="2075692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013DF5F-C152-FE24-2BE1-44BDDAC1941A}"/>
              </a:ext>
            </a:extLst>
          </p:cNvPr>
          <p:cNvSpPr/>
          <p:nvPr/>
        </p:nvSpPr>
        <p:spPr>
          <a:xfrm rot="6630543">
            <a:off x="4743277" y="2970902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696DB92-2A4D-8122-6A6D-BAE8DC8F8FD3}"/>
              </a:ext>
            </a:extLst>
          </p:cNvPr>
          <p:cNvSpPr/>
          <p:nvPr/>
        </p:nvSpPr>
        <p:spPr>
          <a:xfrm rot="11322540">
            <a:off x="3824972" y="3291748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D265196-5A29-DAC9-FE45-8DB89162BE9F}"/>
              </a:ext>
            </a:extLst>
          </p:cNvPr>
          <p:cNvSpPr/>
          <p:nvPr/>
        </p:nvSpPr>
        <p:spPr>
          <a:xfrm rot="15395579">
            <a:off x="3279123" y="2607730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112C2BD-E354-962A-A382-32418EDDE7EA}"/>
              </a:ext>
            </a:extLst>
          </p:cNvPr>
          <p:cNvSpPr/>
          <p:nvPr/>
        </p:nvSpPr>
        <p:spPr>
          <a:xfrm rot="19241892">
            <a:off x="3874350" y="1740720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486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1606294" y="1812306"/>
            <a:ext cx="6108476" cy="2179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The end of one’s research becomes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another’s beginning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17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4D4-83BC-8ED3-5BF4-F07D0378AB82}"/>
              </a:ext>
            </a:extLst>
          </p:cNvPr>
          <p:cNvSpPr txBox="1">
            <a:spLocks/>
          </p:cNvSpPr>
          <p:nvPr/>
        </p:nvSpPr>
        <p:spPr>
          <a:xfrm>
            <a:off x="1558368" y="2038627"/>
            <a:ext cx="6836831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What are key action areas for each step?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402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07BA728-28F9-B162-276C-F46D38EEF120}"/>
              </a:ext>
            </a:extLst>
          </p:cNvPr>
          <p:cNvSpPr/>
          <p:nvPr/>
        </p:nvSpPr>
        <p:spPr>
          <a:xfrm>
            <a:off x="3323203" y="1740999"/>
            <a:ext cx="2418599" cy="24185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CC1246-BB9A-B69D-2EBA-1E7CECF0991E}"/>
              </a:ext>
            </a:extLst>
          </p:cNvPr>
          <p:cNvSpPr/>
          <p:nvPr/>
        </p:nvSpPr>
        <p:spPr>
          <a:xfrm>
            <a:off x="4064809" y="1461082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B313D-119C-29EB-8DCD-A8305AB85E2A}"/>
              </a:ext>
            </a:extLst>
          </p:cNvPr>
          <p:cNvSpPr txBox="1"/>
          <p:nvPr/>
        </p:nvSpPr>
        <p:spPr>
          <a:xfrm>
            <a:off x="5137368" y="4897279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Adopted from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RDMkit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: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https://rdmkit.elixir-europe.org/data_life_cycle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14B0A-73A3-1170-C3ED-7E18A03DC363}"/>
              </a:ext>
            </a:extLst>
          </p:cNvPr>
          <p:cNvSpPr txBox="1"/>
          <p:nvPr/>
        </p:nvSpPr>
        <p:spPr>
          <a:xfrm>
            <a:off x="5511920" y="1943654"/>
            <a:ext cx="1502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Collect</a:t>
            </a:r>
            <a:endParaRPr lang="LID4096" sz="2100" b="1">
              <a:latin typeface="Aptos" panose="0211000402020202020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417D385-7120-F122-8DC1-3CAFA0999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8945" y="1522407"/>
            <a:ext cx="576000" cy="57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1502D-C27B-E1B5-A540-E31AEA0F0893}"/>
              </a:ext>
            </a:extLst>
          </p:cNvPr>
          <p:cNvSpPr txBox="1"/>
          <p:nvPr/>
        </p:nvSpPr>
        <p:spPr>
          <a:xfrm>
            <a:off x="3805791" y="1056087"/>
            <a:ext cx="13149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Plan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DB70E-F605-3935-123F-6123563D9331}"/>
              </a:ext>
            </a:extLst>
          </p:cNvPr>
          <p:cNvSpPr txBox="1"/>
          <p:nvPr/>
        </p:nvSpPr>
        <p:spPr>
          <a:xfrm>
            <a:off x="5874873" y="3433114"/>
            <a:ext cx="141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Process &amp; Analyze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3BCBE-4A08-1442-5615-F3484D30C1EF}"/>
              </a:ext>
            </a:extLst>
          </p:cNvPr>
          <p:cNvSpPr txBox="1"/>
          <p:nvPr/>
        </p:nvSpPr>
        <p:spPr>
          <a:xfrm>
            <a:off x="1929511" y="3571740"/>
            <a:ext cx="13930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Archive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81015-C8BD-C978-0BD0-A738A282E04B}"/>
              </a:ext>
            </a:extLst>
          </p:cNvPr>
          <p:cNvSpPr txBox="1"/>
          <p:nvPr/>
        </p:nvSpPr>
        <p:spPr>
          <a:xfrm>
            <a:off x="1583201" y="1986774"/>
            <a:ext cx="1711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Share &amp; Reuse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0511A5-1588-63AE-0F0A-28E5AE3AE842}"/>
              </a:ext>
            </a:extLst>
          </p:cNvPr>
          <p:cNvSpPr txBox="1">
            <a:spLocks/>
          </p:cNvSpPr>
          <p:nvPr/>
        </p:nvSpPr>
        <p:spPr>
          <a:xfrm>
            <a:off x="305155" y="242861"/>
            <a:ext cx="4108159" cy="738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Research data lifecycle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C5DB27-C1F1-6288-6726-0F2823D54C52}"/>
              </a:ext>
            </a:extLst>
          </p:cNvPr>
          <p:cNvSpPr/>
          <p:nvPr/>
        </p:nvSpPr>
        <p:spPr>
          <a:xfrm>
            <a:off x="3018868" y="2211630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D3B8232-C534-402A-D269-A09486EBD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778" y="2278895"/>
            <a:ext cx="576000" cy="576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9699BF-389A-9371-723C-BCCC19D8B2CE}"/>
              </a:ext>
            </a:extLst>
          </p:cNvPr>
          <p:cNvSpPr/>
          <p:nvPr/>
        </p:nvSpPr>
        <p:spPr>
          <a:xfrm>
            <a:off x="5023841" y="2193506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7B0E42D-1EB2-B496-DB82-C45B80601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078" y="2262013"/>
            <a:ext cx="576000" cy="5760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43821B3-BD4E-1347-FBC8-5F42443CBEB3}"/>
              </a:ext>
            </a:extLst>
          </p:cNvPr>
          <p:cNvSpPr/>
          <p:nvPr/>
        </p:nvSpPr>
        <p:spPr>
          <a:xfrm>
            <a:off x="3338098" y="3404914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916744-2A3A-9B46-DCB6-C5EB71C52D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574" y="3559925"/>
            <a:ext cx="576000" cy="576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60FCC5F-A282-5119-8A20-038C038CCA98}"/>
              </a:ext>
            </a:extLst>
          </p:cNvPr>
          <p:cNvSpPr/>
          <p:nvPr/>
        </p:nvSpPr>
        <p:spPr>
          <a:xfrm>
            <a:off x="4788258" y="3390889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E80FE65-33A6-F252-13AB-7C774BF988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3106" y="3571861"/>
            <a:ext cx="576000" cy="576000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8D52164B-1D7D-F268-F4B7-EFD62A8B7828}"/>
              </a:ext>
            </a:extLst>
          </p:cNvPr>
          <p:cNvSpPr/>
          <p:nvPr/>
        </p:nvSpPr>
        <p:spPr>
          <a:xfrm rot="2316977">
            <a:off x="4738902" y="2075692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013DF5F-C152-FE24-2BE1-44BDDAC1941A}"/>
              </a:ext>
            </a:extLst>
          </p:cNvPr>
          <p:cNvSpPr/>
          <p:nvPr/>
        </p:nvSpPr>
        <p:spPr>
          <a:xfrm rot="6630543">
            <a:off x="4743277" y="2970902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696DB92-2A4D-8122-6A6D-BAE8DC8F8FD3}"/>
              </a:ext>
            </a:extLst>
          </p:cNvPr>
          <p:cNvSpPr/>
          <p:nvPr/>
        </p:nvSpPr>
        <p:spPr>
          <a:xfrm rot="11322540">
            <a:off x="3824972" y="3291748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D265196-5A29-DAC9-FE45-8DB89162BE9F}"/>
              </a:ext>
            </a:extLst>
          </p:cNvPr>
          <p:cNvSpPr/>
          <p:nvPr/>
        </p:nvSpPr>
        <p:spPr>
          <a:xfrm rot="15395579">
            <a:off x="3279123" y="2607730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112C2BD-E354-962A-A382-32418EDDE7EA}"/>
              </a:ext>
            </a:extLst>
          </p:cNvPr>
          <p:cNvSpPr/>
          <p:nvPr/>
        </p:nvSpPr>
        <p:spPr>
          <a:xfrm rot="19241892">
            <a:off x="3874350" y="1740720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647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4D4-83BC-8ED3-5BF4-F07D0378AB82}"/>
              </a:ext>
            </a:extLst>
          </p:cNvPr>
          <p:cNvSpPr txBox="1">
            <a:spLocks/>
          </p:cNvSpPr>
          <p:nvPr/>
        </p:nvSpPr>
        <p:spPr>
          <a:xfrm>
            <a:off x="2921431" y="2038627"/>
            <a:ext cx="4911220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Plan</a:t>
            </a:r>
            <a:endParaRPr lang="en-N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070EA0-74ED-C7F1-F5CC-56C3DA948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544" y="1710923"/>
            <a:ext cx="1755455" cy="17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6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1370983" y="1481892"/>
            <a:ext cx="6249016" cy="2179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Completing 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data management plan </a:t>
            </a:r>
            <a:r>
              <a:rPr lang="en-US" b="1">
                <a:latin typeface="Aptos" panose="02110004020202020204"/>
              </a:rPr>
              <a:t>(DMP) can highlight what’s needed for your data.</a:t>
            </a:r>
          </a:p>
        </p:txBody>
      </p:sp>
    </p:spTree>
    <p:extLst>
      <p:ext uri="{BB962C8B-B14F-4D97-AF65-F5344CB8AC3E}">
        <p14:creationId xmlns:p14="http://schemas.microsoft.com/office/powerpoint/2010/main" val="2992108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1592635" y="1663320"/>
            <a:ext cx="6249016" cy="2179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Writing a good plan takes time, but it will pay off in a long run.</a:t>
            </a:r>
            <a:br>
              <a:rPr lang="en-US" b="1">
                <a:latin typeface="Aptos" panose="02110004020202020204"/>
              </a:rPr>
            </a:br>
            <a:r>
              <a:rPr lang="en-US" b="1">
                <a:latin typeface="Aptos" panose="02110004020202020204"/>
              </a:rPr>
              <a:t>It will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save time and money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9416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1632241" y="1481892"/>
            <a:ext cx="5900673" cy="21797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A data management plan is 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living document</a:t>
            </a:r>
            <a:r>
              <a:rPr lang="en-US" b="1">
                <a:latin typeface="Aptos" panose="02110004020202020204"/>
              </a:rPr>
              <a:t>. Don’t let your perfectionism deter you.</a:t>
            </a:r>
          </a:p>
        </p:txBody>
      </p:sp>
    </p:spTree>
    <p:extLst>
      <p:ext uri="{BB962C8B-B14F-4D97-AF65-F5344CB8AC3E}">
        <p14:creationId xmlns:p14="http://schemas.microsoft.com/office/powerpoint/2010/main" val="277236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602034" y="460674"/>
            <a:ext cx="7098102" cy="8707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A typical data management plan includes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6EAA1-9431-033B-8A45-D3D800442D0D}"/>
              </a:ext>
            </a:extLst>
          </p:cNvPr>
          <p:cNvSpPr txBox="1"/>
          <p:nvPr/>
        </p:nvSpPr>
        <p:spPr>
          <a:xfrm>
            <a:off x="602034" y="1422378"/>
            <a:ext cx="583505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ptos" panose="020B0004020202020204" pitchFamily="34" charset="0"/>
              </a:rPr>
              <a:t>What type of data you will collect, and how much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ptos" panose="020B0004020202020204" pitchFamily="34" charset="0"/>
              </a:rPr>
              <a:t>How you will address privacy and intellectual property challenges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ptos" panose="020B0004020202020204" pitchFamily="34" charset="0"/>
              </a:rPr>
              <a:t>How you will archive and publish your 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ptos" panose="020B0004020202020204" pitchFamily="34" charset="0"/>
              </a:rPr>
              <a:t>How you are going to achieve FAIR principles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ptos" panose="020B0004020202020204" pitchFamily="34" charset="0"/>
              </a:rPr>
              <a:t>How much is the RDM cost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D38AF-DADA-1BF0-29A8-93170193F2D3}"/>
              </a:ext>
            </a:extLst>
          </p:cNvPr>
          <p:cNvSpPr txBox="1">
            <a:spLocks/>
          </p:cNvSpPr>
          <p:nvPr/>
        </p:nvSpPr>
        <p:spPr>
          <a:xfrm>
            <a:off x="602034" y="3812119"/>
            <a:ext cx="7098102" cy="5284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Funders such as NWO and European Commission require a DMP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8460D-16E2-EDF8-6EF4-BD7F5A718162}"/>
              </a:ext>
            </a:extLst>
          </p:cNvPr>
          <p:cNvSpPr txBox="1"/>
          <p:nvPr/>
        </p:nvSpPr>
        <p:spPr>
          <a:xfrm>
            <a:off x="2409370" y="4804946"/>
            <a:ext cx="6734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NL" sz="8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UU | Cost of Data management: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 </a:t>
            </a:r>
            <a:r>
              <a:rPr lang="en-US" sz="800" err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uu.nl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800" err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/research/research-data-management/guides/costs-of-data-management</a:t>
            </a:r>
            <a:endParaRPr lang="en-NL" sz="80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  <a:p>
            <a:pPr algn="r"/>
            <a:r>
              <a:rPr lang="en-NL" sz="8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NWO DMP: </a:t>
            </a:r>
            <a:r>
              <a:rPr lang="en-NL" sz="8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nwo.nl/en/research-data-management</a:t>
            </a:r>
            <a:endParaRPr lang="en-NL" sz="80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32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1371288" y="763244"/>
            <a:ext cx="6401415" cy="14282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If your data includes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personal data</a:t>
            </a:r>
            <a:r>
              <a:rPr lang="en-US" b="1">
                <a:latin typeface="Aptos" panose="02110004020202020204"/>
              </a:rPr>
              <a:t>, you may need additional precautions.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B8CA6E-FAFE-4B3E-28A9-6DD8A7771119}"/>
              </a:ext>
            </a:extLst>
          </p:cNvPr>
          <p:cNvSpPr txBox="1">
            <a:spLocks/>
          </p:cNvSpPr>
          <p:nvPr/>
        </p:nvSpPr>
        <p:spPr>
          <a:xfrm>
            <a:off x="1690603" y="3398893"/>
            <a:ext cx="5762787" cy="76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Apply techniques such as data minimization, pseudonymization, and anonymization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A2CC4-89AD-5BA2-4E6A-64C3A43105FC}"/>
              </a:ext>
            </a:extLst>
          </p:cNvPr>
          <p:cNvSpPr txBox="1">
            <a:spLocks/>
          </p:cNvSpPr>
          <p:nvPr/>
        </p:nvSpPr>
        <p:spPr>
          <a:xfrm>
            <a:off x="1690603" y="2488168"/>
            <a:ext cx="5762787" cy="76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Personal data is “any information relating to an identified or identifiable natural person.”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54B0A-02E7-E7CB-D69F-C2F6E87018E9}"/>
              </a:ext>
            </a:extLst>
          </p:cNvPr>
          <p:cNvSpPr txBox="1"/>
          <p:nvPr/>
        </p:nvSpPr>
        <p:spPr>
          <a:xfrm>
            <a:off x="5675086" y="4836442"/>
            <a:ext cx="34689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00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fpf.org/blog/a-visual-guide-to-practical-data-de-identification/</a:t>
            </a:r>
            <a:endParaRPr lang="en-NL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01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 descr="A person smiling with his teeth missing&#10;&#10;Description automatically generated">
            <a:extLst>
              <a:ext uri="{FF2B5EF4-FFF2-40B4-BE49-F238E27FC236}">
                <a16:creationId xmlns:a16="http://schemas.microsoft.com/office/drawing/2014/main" id="{1E270AEA-9388-57C0-0E8A-C077146B8446}"/>
              </a:ext>
            </a:extLst>
          </p:cNvPr>
          <p:cNvSpPr/>
          <p:nvPr/>
        </p:nvSpPr>
        <p:spPr>
          <a:xfrm>
            <a:off x="2934373" y="2841190"/>
            <a:ext cx="1487597" cy="1276927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LID4096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</p:txBody>
      </p:sp>
      <p:sp>
        <p:nvSpPr>
          <p:cNvPr id="41" name="Hexagon 4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546E80F3-6B54-87B4-D1A4-1A13C96AF282}"/>
              </a:ext>
            </a:extLst>
          </p:cNvPr>
          <p:cNvSpPr/>
          <p:nvPr/>
        </p:nvSpPr>
        <p:spPr>
          <a:xfrm>
            <a:off x="6718337" y="2847419"/>
            <a:ext cx="1487597" cy="1276927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LID4096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</p:txBody>
      </p:sp>
      <p:sp>
        <p:nvSpPr>
          <p:cNvPr id="45" name="Hexagon 4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3722EDA-E0A6-3A9C-E726-ACD2312C568E}"/>
              </a:ext>
            </a:extLst>
          </p:cNvPr>
          <p:cNvSpPr/>
          <p:nvPr/>
        </p:nvSpPr>
        <p:spPr>
          <a:xfrm>
            <a:off x="2963743" y="882373"/>
            <a:ext cx="1487597" cy="1276927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LID4096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</p:txBody>
      </p:sp>
      <p:sp>
        <p:nvSpPr>
          <p:cNvPr id="49" name="Hexagon 48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92688D3B-6913-F932-502C-B669059F662B}"/>
              </a:ext>
            </a:extLst>
          </p:cNvPr>
          <p:cNvSpPr/>
          <p:nvPr/>
        </p:nvSpPr>
        <p:spPr>
          <a:xfrm>
            <a:off x="1052397" y="2878694"/>
            <a:ext cx="1487597" cy="1276927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LID4096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</p:txBody>
      </p:sp>
      <p:sp>
        <p:nvSpPr>
          <p:cNvPr id="53" name="Hexagon 52" descr="A person with long hair in front of a window&#10;&#10;Description automatically generated">
            <a:extLst>
              <a:ext uri="{FF2B5EF4-FFF2-40B4-BE49-F238E27FC236}">
                <a16:creationId xmlns:a16="http://schemas.microsoft.com/office/drawing/2014/main" id="{2F43A5E5-EB25-6FFD-C6DE-A0C37F11F54D}"/>
              </a:ext>
            </a:extLst>
          </p:cNvPr>
          <p:cNvSpPr/>
          <p:nvPr/>
        </p:nvSpPr>
        <p:spPr>
          <a:xfrm>
            <a:off x="4816350" y="2847420"/>
            <a:ext cx="1487597" cy="1276927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LID4096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</p:txBody>
      </p:sp>
      <p:sp>
        <p:nvSpPr>
          <p:cNvPr id="57" name="Hexagon 56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8DA36FFA-1342-DA6F-DCC4-487EB0D934F3}"/>
              </a:ext>
            </a:extLst>
          </p:cNvPr>
          <p:cNvSpPr/>
          <p:nvPr/>
        </p:nvSpPr>
        <p:spPr>
          <a:xfrm>
            <a:off x="1057076" y="885954"/>
            <a:ext cx="1487597" cy="1276927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LID4096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</p:txBody>
      </p:sp>
      <p:sp>
        <p:nvSpPr>
          <p:cNvPr id="61" name="Hexagon 6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7FFB5273-78CF-574A-6BA1-088111F9214B}"/>
              </a:ext>
            </a:extLst>
          </p:cNvPr>
          <p:cNvSpPr/>
          <p:nvPr/>
        </p:nvSpPr>
        <p:spPr>
          <a:xfrm>
            <a:off x="4816350" y="847459"/>
            <a:ext cx="1487597" cy="1276927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721"/>
            </a:stretch>
          </a:blip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LID4096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1B7E3C-396D-A680-420F-8CE131B119F5}"/>
              </a:ext>
            </a:extLst>
          </p:cNvPr>
          <p:cNvSpPr txBox="1"/>
          <p:nvPr/>
        </p:nvSpPr>
        <p:spPr>
          <a:xfrm>
            <a:off x="4766309" y="4261315"/>
            <a:ext cx="16802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>
                <a:latin typeface="Aptos" panose="02110004020202020204"/>
              </a:rPr>
              <a:t>Angela </a:t>
            </a:r>
            <a:r>
              <a:rPr lang="en-US" sz="1050" err="1">
                <a:latin typeface="Aptos" panose="02110004020202020204"/>
              </a:rPr>
              <a:t>Aleksovska</a:t>
            </a:r>
            <a:endParaRPr lang="en-US" sz="1050">
              <a:latin typeface="Aptos" panose="02110004020202020204"/>
            </a:endParaRPr>
          </a:p>
          <a:p>
            <a:pPr>
              <a:defRPr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110004020202020204"/>
              </a:rPr>
              <a:t>EE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95EA61-8CD5-09DE-0F83-AB51BDDA3581}"/>
              </a:ext>
            </a:extLst>
          </p:cNvPr>
          <p:cNvSpPr txBox="1"/>
          <p:nvPr/>
        </p:nvSpPr>
        <p:spPr>
          <a:xfrm>
            <a:off x="4887863" y="2273642"/>
            <a:ext cx="1344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>
                <a:latin typeface="Aptos" panose="02110004020202020204"/>
              </a:rPr>
              <a:t>Lucia </a:t>
            </a:r>
            <a:r>
              <a:rPr lang="en-US" sz="1050" err="1">
                <a:latin typeface="Aptos" panose="02110004020202020204"/>
              </a:rPr>
              <a:t>Forrová</a:t>
            </a:r>
            <a:r>
              <a:rPr lang="en-US" sz="1050">
                <a:latin typeface="Aptos" panose="02110004020202020204"/>
              </a:rPr>
              <a:t> </a:t>
            </a:r>
            <a:br>
              <a:rPr lang="en-US" sz="1050">
                <a:latin typeface="Aptos" panose="02110004020202020204"/>
              </a:rPr>
            </a:b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110004020202020204"/>
              </a:rPr>
              <a:t>BE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DB9E0A-A3ED-D184-4D01-C9961FBF31AD}"/>
              </a:ext>
            </a:extLst>
          </p:cNvPr>
          <p:cNvSpPr txBox="1"/>
          <p:nvPr/>
        </p:nvSpPr>
        <p:spPr>
          <a:xfrm>
            <a:off x="1086301" y="4261316"/>
            <a:ext cx="12882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>
                <a:latin typeface="Aptos" panose="02110004020202020204"/>
              </a:rPr>
              <a:t>Edyta </a:t>
            </a:r>
            <a:r>
              <a:rPr lang="en-US" sz="1050" err="1">
                <a:latin typeface="Aptos" panose="02110004020202020204"/>
              </a:rPr>
              <a:t>Cios</a:t>
            </a:r>
            <a:endParaRPr lang="en-US" sz="1050">
              <a:latin typeface="Aptos" panose="02110004020202020204"/>
            </a:endParaRPr>
          </a:p>
          <a:p>
            <a:pPr>
              <a:defRPr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110004020202020204"/>
              </a:rPr>
              <a:t>IE&amp;IS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B92E56-A37D-AB22-05D3-3CD245084386}"/>
              </a:ext>
            </a:extLst>
          </p:cNvPr>
          <p:cNvSpPr txBox="1"/>
          <p:nvPr/>
        </p:nvSpPr>
        <p:spPr>
          <a:xfrm>
            <a:off x="3028001" y="2292657"/>
            <a:ext cx="1344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>
                <a:latin typeface="Aptos" panose="02110004020202020204"/>
              </a:rPr>
              <a:t>Neda Norouzi</a:t>
            </a:r>
          </a:p>
          <a:p>
            <a:pPr>
              <a:defRPr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110004020202020204"/>
              </a:rPr>
              <a:t>BME, 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A3B462-B4BA-19A5-2930-5E29923C821E}"/>
              </a:ext>
            </a:extLst>
          </p:cNvPr>
          <p:cNvSpPr txBox="1"/>
          <p:nvPr/>
        </p:nvSpPr>
        <p:spPr>
          <a:xfrm>
            <a:off x="1152062" y="2292657"/>
            <a:ext cx="12882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>
                <a:latin typeface="Aptos" panose="02110004020202020204"/>
              </a:rPr>
              <a:t>Floor </a:t>
            </a:r>
            <a:r>
              <a:rPr lang="en-US" sz="1050" err="1">
                <a:latin typeface="Aptos" panose="02110004020202020204"/>
              </a:rPr>
              <a:t>Luub</a:t>
            </a:r>
            <a:endParaRPr lang="en-US" sz="1050">
              <a:latin typeface="Aptos" panose="02110004020202020204"/>
            </a:endParaRPr>
          </a:p>
          <a:p>
            <a:pPr>
              <a:defRPr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110004020202020204"/>
              </a:rPr>
              <a:t>M&amp;CS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F6295C-96F3-82DB-30DE-63BB4ED28A5A}"/>
              </a:ext>
            </a:extLst>
          </p:cNvPr>
          <p:cNvSpPr txBox="1"/>
          <p:nvPr/>
        </p:nvSpPr>
        <p:spPr>
          <a:xfrm>
            <a:off x="6525723" y="2273642"/>
            <a:ext cx="1823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>
                <a:latin typeface="Aptos" panose="02110004020202020204"/>
              </a:rPr>
              <a:t>Mariana Oshima </a:t>
            </a:r>
            <a:r>
              <a:rPr lang="en-US" sz="1050" err="1">
                <a:latin typeface="Aptos" panose="02110004020202020204"/>
              </a:rPr>
              <a:t>Menegon</a:t>
            </a:r>
            <a:br>
              <a:rPr lang="en-US" sz="1050">
                <a:latin typeface="Aptos" panose="02110004020202020204"/>
              </a:rPr>
            </a:b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110004020202020204"/>
              </a:rPr>
              <a:t>ID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886DEA-2FC6-4978-D1D1-338E4194F1A2}"/>
              </a:ext>
            </a:extLst>
          </p:cNvPr>
          <p:cNvSpPr txBox="1"/>
          <p:nvPr/>
        </p:nvSpPr>
        <p:spPr>
          <a:xfrm>
            <a:off x="2988448" y="4261315"/>
            <a:ext cx="12882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>
                <a:latin typeface="Aptos" panose="02110004020202020204"/>
              </a:rPr>
              <a:t>Nami Sunami</a:t>
            </a:r>
          </a:p>
          <a:p>
            <a:pPr>
              <a:defRPr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110004020202020204"/>
              </a:rPr>
              <a:t>CE&amp;C, APSE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F46F35-D84C-19C4-5E23-15DD6BE857C7}"/>
              </a:ext>
            </a:extLst>
          </p:cNvPr>
          <p:cNvSpPr txBox="1"/>
          <p:nvPr/>
        </p:nvSpPr>
        <p:spPr>
          <a:xfrm>
            <a:off x="6668957" y="4261315"/>
            <a:ext cx="16802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050">
                <a:latin typeface="Aptos" panose="02110004020202020204"/>
              </a:rPr>
              <a:t>Liz Guzman-Ramirez</a:t>
            </a:r>
          </a:p>
          <a:p>
            <a:pPr>
              <a:defRPr/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110004020202020204"/>
              </a:rPr>
              <a:t>Coordinator</a:t>
            </a:r>
          </a:p>
        </p:txBody>
      </p:sp>
      <p:sp>
        <p:nvSpPr>
          <p:cNvPr id="28" name="Hexagon 27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1EADB02A-219A-581E-123B-EFA8608320A4}"/>
              </a:ext>
            </a:extLst>
          </p:cNvPr>
          <p:cNvSpPr>
            <a:spLocks/>
          </p:cNvSpPr>
          <p:nvPr/>
        </p:nvSpPr>
        <p:spPr>
          <a:xfrm>
            <a:off x="6718335" y="882373"/>
            <a:ext cx="1487597" cy="1276927"/>
          </a:xfrm>
          <a:prstGeom prst="hexagon">
            <a:avLst>
              <a:gd name="adj" fmla="val 25000"/>
              <a:gd name="vf" fmla="val 115470"/>
            </a:avLst>
          </a:prstGeom>
          <a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endParaRPr lang="LID4096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41B7815-5E86-792C-DE5B-422BB2EAA733}"/>
              </a:ext>
            </a:extLst>
          </p:cNvPr>
          <p:cNvSpPr txBox="1">
            <a:spLocks/>
          </p:cNvSpPr>
          <p:nvPr/>
        </p:nvSpPr>
        <p:spPr>
          <a:xfrm>
            <a:off x="180563" y="71046"/>
            <a:ext cx="4713059" cy="7274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TU/e Data Steward Team</a:t>
            </a:r>
          </a:p>
        </p:txBody>
      </p:sp>
    </p:spTree>
    <p:extLst>
      <p:ext uri="{BB962C8B-B14F-4D97-AF65-F5344CB8AC3E}">
        <p14:creationId xmlns:p14="http://schemas.microsoft.com/office/powerpoint/2010/main" val="396705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1066185" y="1117601"/>
            <a:ext cx="6633644" cy="15602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If you are getting data from a third-party, you may need an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agreement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B8CA6E-FAFE-4B3E-28A9-6DD8A7771119}"/>
              </a:ext>
            </a:extLst>
          </p:cNvPr>
          <p:cNvSpPr txBox="1">
            <a:spLocks/>
          </p:cNvSpPr>
          <p:nvPr/>
        </p:nvSpPr>
        <p:spPr>
          <a:xfrm>
            <a:off x="1378241" y="3011334"/>
            <a:ext cx="5762787" cy="76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Such as data sharing agreement</a:t>
            </a:r>
          </a:p>
        </p:txBody>
      </p:sp>
    </p:spTree>
    <p:extLst>
      <p:ext uri="{BB962C8B-B14F-4D97-AF65-F5344CB8AC3E}">
        <p14:creationId xmlns:p14="http://schemas.microsoft.com/office/powerpoint/2010/main" val="2687391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07BA728-28F9-B162-276C-F46D38EEF120}"/>
              </a:ext>
            </a:extLst>
          </p:cNvPr>
          <p:cNvSpPr/>
          <p:nvPr/>
        </p:nvSpPr>
        <p:spPr>
          <a:xfrm>
            <a:off x="3323203" y="1740999"/>
            <a:ext cx="2418599" cy="24185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CC1246-BB9A-B69D-2EBA-1E7CECF0991E}"/>
              </a:ext>
            </a:extLst>
          </p:cNvPr>
          <p:cNvSpPr/>
          <p:nvPr/>
        </p:nvSpPr>
        <p:spPr>
          <a:xfrm>
            <a:off x="4064809" y="1461082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B313D-119C-29EB-8DCD-A8305AB85E2A}"/>
              </a:ext>
            </a:extLst>
          </p:cNvPr>
          <p:cNvSpPr txBox="1"/>
          <p:nvPr/>
        </p:nvSpPr>
        <p:spPr>
          <a:xfrm>
            <a:off x="5137368" y="4897279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Adopted from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RDMkit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: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https://rdmkit.elixir-europe.org/data_life_cycle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14B0A-73A3-1170-C3ED-7E18A03DC363}"/>
              </a:ext>
            </a:extLst>
          </p:cNvPr>
          <p:cNvSpPr txBox="1"/>
          <p:nvPr/>
        </p:nvSpPr>
        <p:spPr>
          <a:xfrm>
            <a:off x="5511920" y="1943654"/>
            <a:ext cx="1502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Collect</a:t>
            </a:r>
            <a:endParaRPr lang="LID4096" sz="2100" b="1">
              <a:latin typeface="Aptos" panose="0211000402020202020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417D385-7120-F122-8DC1-3CAFA0999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8945" y="1522407"/>
            <a:ext cx="576000" cy="57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1502D-C27B-E1B5-A540-E31AEA0F0893}"/>
              </a:ext>
            </a:extLst>
          </p:cNvPr>
          <p:cNvSpPr txBox="1"/>
          <p:nvPr/>
        </p:nvSpPr>
        <p:spPr>
          <a:xfrm>
            <a:off x="3805791" y="1056087"/>
            <a:ext cx="13149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Plan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DB70E-F605-3935-123F-6123563D9331}"/>
              </a:ext>
            </a:extLst>
          </p:cNvPr>
          <p:cNvSpPr txBox="1"/>
          <p:nvPr/>
        </p:nvSpPr>
        <p:spPr>
          <a:xfrm>
            <a:off x="5874873" y="3433114"/>
            <a:ext cx="141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Process &amp; Analyze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3BCBE-4A08-1442-5615-F3484D30C1EF}"/>
              </a:ext>
            </a:extLst>
          </p:cNvPr>
          <p:cNvSpPr txBox="1"/>
          <p:nvPr/>
        </p:nvSpPr>
        <p:spPr>
          <a:xfrm>
            <a:off x="1929511" y="3571740"/>
            <a:ext cx="13930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Archive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81015-C8BD-C978-0BD0-A738A282E04B}"/>
              </a:ext>
            </a:extLst>
          </p:cNvPr>
          <p:cNvSpPr txBox="1"/>
          <p:nvPr/>
        </p:nvSpPr>
        <p:spPr>
          <a:xfrm>
            <a:off x="1583201" y="1986774"/>
            <a:ext cx="1711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Share &amp; Reuse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0511A5-1588-63AE-0F0A-28E5AE3AE842}"/>
              </a:ext>
            </a:extLst>
          </p:cNvPr>
          <p:cNvSpPr txBox="1">
            <a:spLocks/>
          </p:cNvSpPr>
          <p:nvPr/>
        </p:nvSpPr>
        <p:spPr>
          <a:xfrm>
            <a:off x="305155" y="242861"/>
            <a:ext cx="4108159" cy="738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Research data lifecycle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C5DB27-C1F1-6288-6726-0F2823D54C52}"/>
              </a:ext>
            </a:extLst>
          </p:cNvPr>
          <p:cNvSpPr/>
          <p:nvPr/>
        </p:nvSpPr>
        <p:spPr>
          <a:xfrm>
            <a:off x="3018868" y="2211630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D3B8232-C534-402A-D269-A09486EBD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778" y="2278895"/>
            <a:ext cx="576000" cy="576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9699BF-389A-9371-723C-BCCC19D8B2CE}"/>
              </a:ext>
            </a:extLst>
          </p:cNvPr>
          <p:cNvSpPr/>
          <p:nvPr/>
        </p:nvSpPr>
        <p:spPr>
          <a:xfrm>
            <a:off x="5023841" y="2193506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7B0E42D-1EB2-B496-DB82-C45B80601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078" y="2262013"/>
            <a:ext cx="576000" cy="5760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43821B3-BD4E-1347-FBC8-5F42443CBEB3}"/>
              </a:ext>
            </a:extLst>
          </p:cNvPr>
          <p:cNvSpPr/>
          <p:nvPr/>
        </p:nvSpPr>
        <p:spPr>
          <a:xfrm>
            <a:off x="3338098" y="3404914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916744-2A3A-9B46-DCB6-C5EB71C52D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574" y="3559925"/>
            <a:ext cx="576000" cy="576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60FCC5F-A282-5119-8A20-038C038CCA98}"/>
              </a:ext>
            </a:extLst>
          </p:cNvPr>
          <p:cNvSpPr/>
          <p:nvPr/>
        </p:nvSpPr>
        <p:spPr>
          <a:xfrm>
            <a:off x="4788258" y="3390889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E80FE65-33A6-F252-13AB-7C774BF988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3106" y="3571861"/>
            <a:ext cx="576000" cy="576000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8D52164B-1D7D-F268-F4B7-EFD62A8B7828}"/>
              </a:ext>
            </a:extLst>
          </p:cNvPr>
          <p:cNvSpPr/>
          <p:nvPr/>
        </p:nvSpPr>
        <p:spPr>
          <a:xfrm rot="2316977">
            <a:off x="4738902" y="2075692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013DF5F-C152-FE24-2BE1-44BDDAC1941A}"/>
              </a:ext>
            </a:extLst>
          </p:cNvPr>
          <p:cNvSpPr/>
          <p:nvPr/>
        </p:nvSpPr>
        <p:spPr>
          <a:xfrm rot="6630543">
            <a:off x="4743277" y="2970902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696DB92-2A4D-8122-6A6D-BAE8DC8F8FD3}"/>
              </a:ext>
            </a:extLst>
          </p:cNvPr>
          <p:cNvSpPr/>
          <p:nvPr/>
        </p:nvSpPr>
        <p:spPr>
          <a:xfrm rot="11322540">
            <a:off x="3824972" y="3291748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D265196-5A29-DAC9-FE45-8DB89162BE9F}"/>
              </a:ext>
            </a:extLst>
          </p:cNvPr>
          <p:cNvSpPr/>
          <p:nvPr/>
        </p:nvSpPr>
        <p:spPr>
          <a:xfrm rot="15395579">
            <a:off x="3279123" y="2607730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112C2BD-E354-962A-A382-32418EDDE7EA}"/>
              </a:ext>
            </a:extLst>
          </p:cNvPr>
          <p:cNvSpPr/>
          <p:nvPr/>
        </p:nvSpPr>
        <p:spPr>
          <a:xfrm rot="19241892">
            <a:off x="3874350" y="1740720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978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ack logo&#10;&#10;Description automatically generated">
            <a:extLst>
              <a:ext uri="{FF2B5EF4-FFF2-40B4-BE49-F238E27FC236}">
                <a16:creationId xmlns:a16="http://schemas.microsoft.com/office/drawing/2014/main" id="{CF3F0757-F9DC-8B7F-9837-7324ECFF31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6794" y="4795115"/>
            <a:ext cx="701021" cy="28710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2872FA5-0A8F-CEED-C5A9-7E17E67E86E8}"/>
              </a:ext>
            </a:extLst>
          </p:cNvPr>
          <p:cNvSpPr txBox="1">
            <a:spLocks/>
          </p:cNvSpPr>
          <p:nvPr/>
        </p:nvSpPr>
        <p:spPr>
          <a:xfrm>
            <a:off x="650357" y="216933"/>
            <a:ext cx="7556500" cy="539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endParaRPr lang="en-GB" sz="3300">
              <a:solidFill>
                <a:prstClr val="white"/>
              </a:solidFill>
              <a:latin typeface="Aptos Display" panose="0211000402020202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63D4AC-C67A-AE0D-0F1E-A8BA8266F9D5}"/>
              </a:ext>
            </a:extLst>
          </p:cNvPr>
          <p:cNvSpPr txBox="1"/>
          <p:nvPr/>
        </p:nvSpPr>
        <p:spPr>
          <a:xfrm>
            <a:off x="1799772" y="2356522"/>
            <a:ext cx="251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ptos" panose="020B00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Collect</a:t>
            </a:r>
            <a:endParaRPr lang="LID4096" sz="3600" b="1">
              <a:latin typeface="Aptos" panose="020B00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D868CA-E23A-578A-A554-2875C8A5A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4807" y="1838543"/>
            <a:ext cx="1466413" cy="146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14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838200" y="410404"/>
            <a:ext cx="6019799" cy="15602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Start your research project strong, with your folder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organized</a:t>
            </a:r>
            <a:r>
              <a:rPr lang="en-US" b="1">
                <a:latin typeface="Aptos" panose="02110004020202020204"/>
              </a:rPr>
              <a:t>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1B754-1757-91D5-2434-190DCFD60C9F}"/>
              </a:ext>
            </a:extLst>
          </p:cNvPr>
          <p:cNvSpPr txBox="1"/>
          <p:nvPr/>
        </p:nvSpPr>
        <p:spPr>
          <a:xfrm>
            <a:off x="3294739" y="2018650"/>
            <a:ext cx="26706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. </a:t>
            </a:r>
          </a:p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├── README.md</a:t>
            </a:r>
          </a:p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├── </a:t>
            </a:r>
            <a:r>
              <a:rPr lang="en-US" sz="1200" b="0" i="0" err="1">
                <a:solidFill>
                  <a:srgbClr val="C00000"/>
                </a:solidFill>
                <a:effectLst/>
                <a:latin typeface="Fira Code" pitchFamily="49" charset="0"/>
              </a:rPr>
              <a:t>metadata.json</a:t>
            </a:r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 </a:t>
            </a:r>
          </a:p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├── data/ </a:t>
            </a:r>
          </a:p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│ ├── raw </a:t>
            </a:r>
          </a:p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│ └── processed </a:t>
            </a:r>
          </a:p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├── code/ </a:t>
            </a:r>
          </a:p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├── output/ </a:t>
            </a:r>
          </a:p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└── documentation/</a:t>
            </a:r>
          </a:p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 ├── methods </a:t>
            </a:r>
          </a:p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 ├── </a:t>
            </a:r>
            <a:r>
              <a:rPr lang="en-US" sz="1200" b="0" i="0" err="1">
                <a:solidFill>
                  <a:srgbClr val="C00000"/>
                </a:solidFill>
                <a:effectLst/>
                <a:latin typeface="Fira Code" pitchFamily="49" charset="0"/>
              </a:rPr>
              <a:t>lab_</a:t>
            </a:r>
            <a:r>
              <a:rPr lang="en-US" sz="1200" err="1">
                <a:solidFill>
                  <a:srgbClr val="C00000"/>
                </a:solidFill>
                <a:latin typeface="Fira Code" pitchFamily="49" charset="0"/>
              </a:rPr>
              <a:t>notebooks</a:t>
            </a:r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 </a:t>
            </a:r>
          </a:p>
          <a:p>
            <a:r>
              <a:rPr lang="en-US" sz="1200" b="0" i="0">
                <a:solidFill>
                  <a:srgbClr val="C00000"/>
                </a:solidFill>
                <a:effectLst/>
                <a:latin typeface="Fira Code" pitchFamily="49" charset="0"/>
              </a:rPr>
              <a:t> └── administration</a:t>
            </a:r>
            <a:endParaRPr lang="en-NL" sz="1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3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983344" y="708934"/>
            <a:ext cx="7028542" cy="7447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README</a:t>
            </a:r>
            <a:r>
              <a:rPr lang="en-US" b="1">
                <a:latin typeface="Aptos" panose="02110004020202020204"/>
              </a:rPr>
              <a:t> file is always a good idea for us humans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D86D8AD-2ED8-19A0-A85E-5DD05C9DD448}"/>
              </a:ext>
            </a:extLst>
          </p:cNvPr>
          <p:cNvSpPr txBox="1">
            <a:spLocks/>
          </p:cNvSpPr>
          <p:nvPr/>
        </p:nvSpPr>
        <p:spPr>
          <a:xfrm>
            <a:off x="1392755" y="2358191"/>
            <a:ext cx="5762787" cy="76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A README file is a human-readable text file document that explains the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4BF3-BAC3-F70B-73D0-7677D940A849}"/>
              </a:ext>
            </a:extLst>
          </p:cNvPr>
          <p:cNvSpPr txBox="1">
            <a:spLocks/>
          </p:cNvSpPr>
          <p:nvPr/>
        </p:nvSpPr>
        <p:spPr>
          <a:xfrm>
            <a:off x="1392755" y="3301619"/>
            <a:ext cx="5762787" cy="76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No one can read your mind—not even you in the future.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3986F-4E0D-FAE4-52C5-810491D17263}"/>
              </a:ext>
            </a:extLst>
          </p:cNvPr>
          <p:cNvSpPr txBox="1"/>
          <p:nvPr/>
        </p:nvSpPr>
        <p:spPr>
          <a:xfrm>
            <a:off x="2943200" y="4726363"/>
            <a:ext cx="6200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Make a README: makeareadme.com/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 to writing “readme” style metadata | Cornell: data.research.cornell.edu/data-management/sharing/readme/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12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1129991" y="691242"/>
            <a:ext cx="7028542" cy="12663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metadata file</a:t>
            </a:r>
            <a:r>
              <a:rPr lang="en-US" b="1">
                <a:latin typeface="Aptos" panose="02110004020202020204"/>
              </a:rPr>
              <a:t> is also good—but for machines. 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E8A5D6-B04C-062E-621A-2998E875D7DC}"/>
              </a:ext>
            </a:extLst>
          </p:cNvPr>
          <p:cNvSpPr txBox="1">
            <a:spLocks/>
          </p:cNvSpPr>
          <p:nvPr/>
        </p:nvSpPr>
        <p:spPr>
          <a:xfrm>
            <a:off x="1392755" y="2358191"/>
            <a:ext cx="5762787" cy="76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On 4TU.ResearchData or </a:t>
            </a:r>
            <a:r>
              <a:rPr lang="en-US" sz="2000" b="1" err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Zenodo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, you can start a dataset to prepare and download a metadata file, even without data.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2145DA-9C38-40A8-6FC6-7412031B5B5F}"/>
              </a:ext>
            </a:extLst>
          </p:cNvPr>
          <p:cNvSpPr txBox="1">
            <a:spLocks/>
          </p:cNvSpPr>
          <p:nvPr/>
        </p:nvSpPr>
        <p:spPr>
          <a:xfrm>
            <a:off x="1392754" y="3600804"/>
            <a:ext cx="5762787" cy="76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You can also use metadata generators, such as 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/>
              </a:rPr>
              <a:t>DataCite Metadata Generator</a:t>
            </a:r>
            <a:r>
              <a:rPr 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5D7AE-39FF-924C-B520-12E988B7E25E}"/>
              </a:ext>
            </a:extLst>
          </p:cNvPr>
          <p:cNvSpPr txBox="1"/>
          <p:nvPr/>
        </p:nvSpPr>
        <p:spPr>
          <a:xfrm>
            <a:off x="2042818" y="4843418"/>
            <a:ext cx="70285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NL" sz="100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DataCite Metadata Generator: dhvlab.gwi.uni-muenchen.de/datacite-generator/</a:t>
            </a:r>
            <a:endParaRPr lang="en-NL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63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787401" y="547800"/>
            <a:ext cx="6128656" cy="22844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Name files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meaningfully</a:t>
            </a:r>
            <a:r>
              <a:rPr lang="en-US" b="1">
                <a:latin typeface="Aptos" panose="02110004020202020204"/>
              </a:rPr>
              <a:t>,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distinctly</a:t>
            </a:r>
            <a:r>
              <a:rPr lang="en-US" b="1">
                <a:latin typeface="Aptos" panose="02110004020202020204"/>
              </a:rPr>
              <a:t>, and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consistently</a:t>
            </a:r>
            <a:r>
              <a:rPr lang="en-US" b="1">
                <a:latin typeface="Aptos" panose="02110004020202020204"/>
              </a:rPr>
              <a:t>—and document it.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482B6AA-E416-1AAB-6572-12DA3CCC1C9F}"/>
              </a:ext>
            </a:extLst>
          </p:cNvPr>
          <p:cNvSpPr txBox="1">
            <a:spLocks/>
          </p:cNvSpPr>
          <p:nvPr/>
        </p:nvSpPr>
        <p:spPr>
          <a:xfrm>
            <a:off x="1362445" y="2421278"/>
            <a:ext cx="6575588" cy="410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No special characters. Whitespaces are discouraged.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7E44B-60E1-BAB2-1C86-B815DF1BF482}"/>
              </a:ext>
            </a:extLst>
          </p:cNvPr>
          <p:cNvSpPr txBox="1">
            <a:spLocks/>
          </p:cNvSpPr>
          <p:nvPr/>
        </p:nvSpPr>
        <p:spPr>
          <a:xfrm>
            <a:off x="1362445" y="3829692"/>
            <a:ext cx="5762787" cy="531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ISO date format is good to use: “2024-07-03”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57FCBE-61DB-F7D8-5BD4-B8468F9DF05E}"/>
              </a:ext>
            </a:extLst>
          </p:cNvPr>
          <p:cNvSpPr txBox="1">
            <a:spLocks/>
          </p:cNvSpPr>
          <p:nvPr/>
        </p:nvSpPr>
        <p:spPr>
          <a:xfrm>
            <a:off x="1362445" y="2988507"/>
            <a:ext cx="6128656" cy="531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Case style: Do you want a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EEE8E8"/>
                </a:highlight>
                <a:latin typeface="Fira Code" pitchFamily="49" charset="0"/>
                <a:ea typeface="Fira Code" pitchFamily="49" charset="0"/>
                <a:cs typeface="Fira Code" pitchFamily="49" charset="0"/>
              </a:rPr>
              <a:t>camelCase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, </a:t>
            </a: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PascalCase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, </a:t>
            </a: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snake_case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, or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kebab-case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741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255178" y="1490436"/>
            <a:ext cx="6633644" cy="21626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Store your data in 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secured space with backups</a:t>
            </a:r>
            <a:r>
              <a:rPr lang="en-US" b="1">
                <a:latin typeface="Aptos" panose="02110004020202020204"/>
              </a:rPr>
              <a:t>, where two or more people retain access.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E0DB5-316E-4B4F-8CFD-3273B96649B7}"/>
              </a:ext>
            </a:extLst>
          </p:cNvPr>
          <p:cNvSpPr txBox="1"/>
          <p:nvPr/>
        </p:nvSpPr>
        <p:spPr>
          <a:xfrm>
            <a:off x="3519714" y="4897279"/>
            <a:ext cx="5721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>
                <a:solidFill>
                  <a:schemeClr val="tx1">
                    <a:lumMod val="50000"/>
                    <a:lumOff val="50000"/>
                  </a:schemeClr>
                </a:solidFill>
              </a:rPr>
              <a:t>PAR Solution Searcher | Storage: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https://research-it.pages.tue.nl/solution-searcher/category-storage.html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0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697864" y="1490436"/>
            <a:ext cx="5818814" cy="21626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Now you collected data.</a:t>
            </a:r>
          </a:p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How will you process and analyze?</a:t>
            </a:r>
          </a:p>
        </p:txBody>
      </p:sp>
    </p:spTree>
    <p:extLst>
      <p:ext uri="{BB962C8B-B14F-4D97-AF65-F5344CB8AC3E}">
        <p14:creationId xmlns:p14="http://schemas.microsoft.com/office/powerpoint/2010/main" val="299705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07BA728-28F9-B162-276C-F46D38EEF120}"/>
              </a:ext>
            </a:extLst>
          </p:cNvPr>
          <p:cNvSpPr/>
          <p:nvPr/>
        </p:nvSpPr>
        <p:spPr>
          <a:xfrm>
            <a:off x="3323203" y="1740999"/>
            <a:ext cx="2418599" cy="24185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CC1246-BB9A-B69D-2EBA-1E7CECF0991E}"/>
              </a:ext>
            </a:extLst>
          </p:cNvPr>
          <p:cNvSpPr/>
          <p:nvPr/>
        </p:nvSpPr>
        <p:spPr>
          <a:xfrm>
            <a:off x="4064809" y="1461082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B313D-119C-29EB-8DCD-A8305AB85E2A}"/>
              </a:ext>
            </a:extLst>
          </p:cNvPr>
          <p:cNvSpPr txBox="1"/>
          <p:nvPr/>
        </p:nvSpPr>
        <p:spPr>
          <a:xfrm>
            <a:off x="5137368" y="4897279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Adopted from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RDMkit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: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https://rdmkit.elixir-europe.org/data_life_cycle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14B0A-73A3-1170-C3ED-7E18A03DC363}"/>
              </a:ext>
            </a:extLst>
          </p:cNvPr>
          <p:cNvSpPr txBox="1"/>
          <p:nvPr/>
        </p:nvSpPr>
        <p:spPr>
          <a:xfrm>
            <a:off x="5511920" y="1943654"/>
            <a:ext cx="1502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Collect</a:t>
            </a:r>
            <a:endParaRPr lang="LID4096" sz="2100" b="1">
              <a:latin typeface="Aptos" panose="0211000402020202020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417D385-7120-F122-8DC1-3CAFA0999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8945" y="1522407"/>
            <a:ext cx="576000" cy="57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1502D-C27B-E1B5-A540-E31AEA0F0893}"/>
              </a:ext>
            </a:extLst>
          </p:cNvPr>
          <p:cNvSpPr txBox="1"/>
          <p:nvPr/>
        </p:nvSpPr>
        <p:spPr>
          <a:xfrm>
            <a:off x="3805791" y="1056087"/>
            <a:ext cx="13149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Plan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DB70E-F605-3935-123F-6123563D9331}"/>
              </a:ext>
            </a:extLst>
          </p:cNvPr>
          <p:cNvSpPr txBox="1"/>
          <p:nvPr/>
        </p:nvSpPr>
        <p:spPr>
          <a:xfrm>
            <a:off x="5874873" y="3433114"/>
            <a:ext cx="141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Process &amp; Analyze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3BCBE-4A08-1442-5615-F3484D30C1EF}"/>
              </a:ext>
            </a:extLst>
          </p:cNvPr>
          <p:cNvSpPr txBox="1"/>
          <p:nvPr/>
        </p:nvSpPr>
        <p:spPr>
          <a:xfrm>
            <a:off x="1929511" y="3571740"/>
            <a:ext cx="13930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Archive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81015-C8BD-C978-0BD0-A738A282E04B}"/>
              </a:ext>
            </a:extLst>
          </p:cNvPr>
          <p:cNvSpPr txBox="1"/>
          <p:nvPr/>
        </p:nvSpPr>
        <p:spPr>
          <a:xfrm>
            <a:off x="1583201" y="1986774"/>
            <a:ext cx="1711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Share &amp; Reuse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0511A5-1588-63AE-0F0A-28E5AE3AE842}"/>
              </a:ext>
            </a:extLst>
          </p:cNvPr>
          <p:cNvSpPr txBox="1">
            <a:spLocks/>
          </p:cNvSpPr>
          <p:nvPr/>
        </p:nvSpPr>
        <p:spPr>
          <a:xfrm>
            <a:off x="305155" y="242861"/>
            <a:ext cx="4108159" cy="738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Research data lifecycle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C5DB27-C1F1-6288-6726-0F2823D54C52}"/>
              </a:ext>
            </a:extLst>
          </p:cNvPr>
          <p:cNvSpPr/>
          <p:nvPr/>
        </p:nvSpPr>
        <p:spPr>
          <a:xfrm>
            <a:off x="3018868" y="2211630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D3B8232-C534-402A-D269-A09486EBD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778" y="2278895"/>
            <a:ext cx="576000" cy="576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9699BF-389A-9371-723C-BCCC19D8B2CE}"/>
              </a:ext>
            </a:extLst>
          </p:cNvPr>
          <p:cNvSpPr/>
          <p:nvPr/>
        </p:nvSpPr>
        <p:spPr>
          <a:xfrm>
            <a:off x="5023841" y="2193506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7B0E42D-1EB2-B496-DB82-C45B80601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078" y="2262013"/>
            <a:ext cx="576000" cy="5760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43821B3-BD4E-1347-FBC8-5F42443CBEB3}"/>
              </a:ext>
            </a:extLst>
          </p:cNvPr>
          <p:cNvSpPr/>
          <p:nvPr/>
        </p:nvSpPr>
        <p:spPr>
          <a:xfrm>
            <a:off x="3338098" y="3404914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916744-2A3A-9B46-DCB6-C5EB71C52D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574" y="3559925"/>
            <a:ext cx="576000" cy="576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60FCC5F-A282-5119-8A20-038C038CCA98}"/>
              </a:ext>
            </a:extLst>
          </p:cNvPr>
          <p:cNvSpPr/>
          <p:nvPr/>
        </p:nvSpPr>
        <p:spPr>
          <a:xfrm>
            <a:off x="4788258" y="3390889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E80FE65-33A6-F252-13AB-7C774BF988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3106" y="3571861"/>
            <a:ext cx="576000" cy="576000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8D52164B-1D7D-F268-F4B7-EFD62A8B7828}"/>
              </a:ext>
            </a:extLst>
          </p:cNvPr>
          <p:cNvSpPr/>
          <p:nvPr/>
        </p:nvSpPr>
        <p:spPr>
          <a:xfrm rot="2316977">
            <a:off x="4738902" y="2075692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013DF5F-C152-FE24-2BE1-44BDDAC1941A}"/>
              </a:ext>
            </a:extLst>
          </p:cNvPr>
          <p:cNvSpPr/>
          <p:nvPr/>
        </p:nvSpPr>
        <p:spPr>
          <a:xfrm rot="6630543">
            <a:off x="4743277" y="2970902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696DB92-2A4D-8122-6A6D-BAE8DC8F8FD3}"/>
              </a:ext>
            </a:extLst>
          </p:cNvPr>
          <p:cNvSpPr/>
          <p:nvPr/>
        </p:nvSpPr>
        <p:spPr>
          <a:xfrm rot="11322540">
            <a:off x="3824972" y="3291748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D265196-5A29-DAC9-FE45-8DB89162BE9F}"/>
              </a:ext>
            </a:extLst>
          </p:cNvPr>
          <p:cNvSpPr/>
          <p:nvPr/>
        </p:nvSpPr>
        <p:spPr>
          <a:xfrm rot="15395579">
            <a:off x="3279123" y="2607730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112C2BD-E354-962A-A382-32418EDDE7EA}"/>
              </a:ext>
            </a:extLst>
          </p:cNvPr>
          <p:cNvSpPr/>
          <p:nvPr/>
        </p:nvSpPr>
        <p:spPr>
          <a:xfrm rot="19241892">
            <a:off x="3874350" y="1740720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9876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84D4-83BC-8ED3-5BF4-F07D0378AB82}"/>
              </a:ext>
            </a:extLst>
          </p:cNvPr>
          <p:cNvSpPr txBox="1">
            <a:spLocks/>
          </p:cNvSpPr>
          <p:nvPr/>
        </p:nvSpPr>
        <p:spPr>
          <a:xfrm>
            <a:off x="1647783" y="2038627"/>
            <a:ext cx="6298282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What’s Research Data Management?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766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ack logo&#10;&#10;Description automatically generated">
            <a:extLst>
              <a:ext uri="{FF2B5EF4-FFF2-40B4-BE49-F238E27FC236}">
                <a16:creationId xmlns:a16="http://schemas.microsoft.com/office/drawing/2014/main" id="{CF3F0757-F9DC-8B7F-9837-7324ECFF31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6794" y="4795115"/>
            <a:ext cx="701021" cy="28710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2872FA5-0A8F-CEED-C5A9-7E17E67E86E8}"/>
              </a:ext>
            </a:extLst>
          </p:cNvPr>
          <p:cNvSpPr txBox="1">
            <a:spLocks/>
          </p:cNvSpPr>
          <p:nvPr/>
        </p:nvSpPr>
        <p:spPr>
          <a:xfrm>
            <a:off x="650357" y="216933"/>
            <a:ext cx="7556500" cy="539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endParaRPr lang="en-GB" sz="3300">
              <a:solidFill>
                <a:prstClr val="white"/>
              </a:solidFill>
              <a:latin typeface="Aptos Display" panose="0211000402020202020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31050-26FD-3D6A-A83E-909C497A4C93}"/>
              </a:ext>
            </a:extLst>
          </p:cNvPr>
          <p:cNvSpPr txBox="1"/>
          <p:nvPr/>
        </p:nvSpPr>
        <p:spPr>
          <a:xfrm>
            <a:off x="1617432" y="2294750"/>
            <a:ext cx="426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ptos" panose="020B00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Process &amp; Analyze</a:t>
            </a:r>
            <a:endParaRPr lang="LID4096" sz="3600" b="1">
              <a:latin typeface="Aptos" panose="020B00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60D4B8-C2D7-1CFA-9A45-A8A01BBF2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1048" y="1958217"/>
            <a:ext cx="1227065" cy="122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73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5A5E36F-D231-80B3-2FFE-2BDAFE23520C}"/>
              </a:ext>
            </a:extLst>
          </p:cNvPr>
          <p:cNvSpPr txBox="1">
            <a:spLocks/>
          </p:cNvSpPr>
          <p:nvPr/>
        </p:nvSpPr>
        <p:spPr>
          <a:xfrm>
            <a:off x="1099072" y="1715689"/>
            <a:ext cx="4125598" cy="1489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Use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open-source tools</a:t>
            </a:r>
            <a:r>
              <a:rPr lang="en-US" b="1">
                <a:latin typeface="Aptos" panose="02110004020202020204"/>
              </a:rPr>
              <a:t>, whenever possible.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A38E3DB-EE86-49BA-9CBC-182EDBDA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9377" y="841828"/>
            <a:ext cx="1054100" cy="1282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871CBF-AF14-19A3-9997-351C2D51B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8718" y="2543716"/>
            <a:ext cx="1123703" cy="869163"/>
          </a:xfrm>
          <a:prstGeom prst="rect">
            <a:avLst/>
          </a:prstGeom>
        </p:spPr>
      </p:pic>
      <p:grpSp>
        <p:nvGrpSpPr>
          <p:cNvPr id="10" name="Graphic 8">
            <a:extLst>
              <a:ext uri="{FF2B5EF4-FFF2-40B4-BE49-F238E27FC236}">
                <a16:creationId xmlns:a16="http://schemas.microsoft.com/office/drawing/2014/main" id="{444F3663-F282-AD62-0C77-44E868E48D26}"/>
              </a:ext>
            </a:extLst>
          </p:cNvPr>
          <p:cNvGrpSpPr/>
          <p:nvPr/>
        </p:nvGrpSpPr>
        <p:grpSpPr>
          <a:xfrm>
            <a:off x="7601321" y="1804179"/>
            <a:ext cx="1054100" cy="1054100"/>
            <a:chOff x="2463799" y="463560"/>
            <a:chExt cx="4220615" cy="4220615"/>
          </a:xfrm>
          <a:solidFill>
            <a:srgbClr val="C06C6D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3B4F606-9EED-D83D-E903-EA2A24C4141B}"/>
                </a:ext>
              </a:extLst>
            </p:cNvPr>
            <p:cNvSpPr/>
            <p:nvPr/>
          </p:nvSpPr>
          <p:spPr>
            <a:xfrm flipV="1">
              <a:off x="2689676" y="689437"/>
              <a:ext cx="3768861" cy="3768862"/>
            </a:xfrm>
            <a:custGeom>
              <a:avLst/>
              <a:gdLst>
                <a:gd name="connsiteX0" fmla="*/ 3769232 w 3768861"/>
                <a:gd name="connsiteY0" fmla="*/ 1884659 h 3768862"/>
                <a:gd name="connsiteX1" fmla="*/ 1884795 w 3768861"/>
                <a:gd name="connsiteY1" fmla="*/ 222 h 3768862"/>
                <a:gd name="connsiteX2" fmla="*/ 370 w 3768861"/>
                <a:gd name="connsiteY2" fmla="*/ 1884659 h 3768862"/>
                <a:gd name="connsiteX3" fmla="*/ 1884795 w 3768861"/>
                <a:gd name="connsiteY3" fmla="*/ 3769084 h 3768862"/>
                <a:gd name="connsiteX4" fmla="*/ 3769232 w 3768861"/>
                <a:gd name="connsiteY4" fmla="*/ 1884659 h 376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861" h="3768862">
                  <a:moveTo>
                    <a:pt x="3769232" y="1884659"/>
                  </a:moveTo>
                  <a:cubicBezTo>
                    <a:pt x="3769232" y="843918"/>
                    <a:pt x="2925548" y="222"/>
                    <a:pt x="1884795" y="222"/>
                  </a:cubicBezTo>
                  <a:cubicBezTo>
                    <a:pt x="844054" y="222"/>
                    <a:pt x="370" y="843918"/>
                    <a:pt x="370" y="1884659"/>
                  </a:cubicBezTo>
                  <a:cubicBezTo>
                    <a:pt x="370" y="2925400"/>
                    <a:pt x="844054" y="3769084"/>
                    <a:pt x="1884795" y="3769084"/>
                  </a:cubicBezTo>
                  <a:cubicBezTo>
                    <a:pt x="2925548" y="3769084"/>
                    <a:pt x="3769232" y="2925400"/>
                    <a:pt x="3769232" y="1884659"/>
                  </a:cubicBezTo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C39AA95-C2E3-43D9-B701-358262234B78}"/>
                </a:ext>
              </a:extLst>
            </p:cNvPr>
            <p:cNvSpPr/>
            <p:nvPr/>
          </p:nvSpPr>
          <p:spPr>
            <a:xfrm flipV="1">
              <a:off x="2689676" y="689437"/>
              <a:ext cx="3768861" cy="3768862"/>
            </a:xfrm>
            <a:custGeom>
              <a:avLst/>
              <a:gdLst>
                <a:gd name="connsiteX0" fmla="*/ 3769232 w 3768861"/>
                <a:gd name="connsiteY0" fmla="*/ 1884659 h 3768862"/>
                <a:gd name="connsiteX1" fmla="*/ 1884795 w 3768861"/>
                <a:gd name="connsiteY1" fmla="*/ 222 h 3768862"/>
                <a:gd name="connsiteX2" fmla="*/ 370 w 3768861"/>
                <a:gd name="connsiteY2" fmla="*/ 1884659 h 3768862"/>
                <a:gd name="connsiteX3" fmla="*/ 1884795 w 3768861"/>
                <a:gd name="connsiteY3" fmla="*/ 3769084 h 3768862"/>
                <a:gd name="connsiteX4" fmla="*/ 3769232 w 3768861"/>
                <a:gd name="connsiteY4" fmla="*/ 1884659 h 376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8861" h="3768862">
                  <a:moveTo>
                    <a:pt x="3769232" y="1884659"/>
                  </a:moveTo>
                  <a:cubicBezTo>
                    <a:pt x="3769232" y="843918"/>
                    <a:pt x="2925548" y="222"/>
                    <a:pt x="1884795" y="222"/>
                  </a:cubicBezTo>
                  <a:cubicBezTo>
                    <a:pt x="844054" y="222"/>
                    <a:pt x="370" y="843918"/>
                    <a:pt x="370" y="1884659"/>
                  </a:cubicBezTo>
                  <a:cubicBezTo>
                    <a:pt x="370" y="2925400"/>
                    <a:pt x="844054" y="3769084"/>
                    <a:pt x="1884795" y="3769084"/>
                  </a:cubicBezTo>
                  <a:cubicBezTo>
                    <a:pt x="2925548" y="3769084"/>
                    <a:pt x="3769232" y="2925400"/>
                    <a:pt x="3769232" y="1884659"/>
                  </a:cubicBezTo>
                  <a:close/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1D6A514-7790-E3D1-8C6F-4043CF340CE6}"/>
                </a:ext>
              </a:extLst>
            </p:cNvPr>
            <p:cNvSpPr/>
            <p:nvPr/>
          </p:nvSpPr>
          <p:spPr>
            <a:xfrm flipV="1">
              <a:off x="4908912" y="3545938"/>
              <a:ext cx="110688" cy="110885"/>
            </a:xfrm>
            <a:custGeom>
              <a:avLst/>
              <a:gdLst>
                <a:gd name="connsiteX0" fmla="*/ 43929 w 110688"/>
                <a:gd name="connsiteY0" fmla="*/ 109878 h 110885"/>
                <a:gd name="connsiteX1" fmla="*/ 1975 w 110688"/>
                <a:gd name="connsiteY1" fmla="*/ 69014 h 110885"/>
                <a:gd name="connsiteX2" fmla="*/ 1213 w 110688"/>
                <a:gd name="connsiteY2" fmla="*/ 66337 h 110885"/>
                <a:gd name="connsiteX3" fmla="*/ 706 w 110688"/>
                <a:gd name="connsiteY3" fmla="*/ 49192 h 110885"/>
                <a:gd name="connsiteX4" fmla="*/ 10134 w 110688"/>
                <a:gd name="connsiteY4" fmla="*/ 23811 h 110885"/>
                <a:gd name="connsiteX5" fmla="*/ 16036 w 110688"/>
                <a:gd name="connsiteY5" fmla="*/ 16755 h 110885"/>
                <a:gd name="connsiteX6" fmla="*/ 17038 w 110688"/>
                <a:gd name="connsiteY6" fmla="*/ 15969 h 110885"/>
                <a:gd name="connsiteX7" fmla="*/ 45858 w 110688"/>
                <a:gd name="connsiteY7" fmla="*/ 1184 h 110885"/>
                <a:gd name="connsiteX8" fmla="*/ 55642 w 110688"/>
                <a:gd name="connsiteY8" fmla="*/ 334 h 110885"/>
                <a:gd name="connsiteX9" fmla="*/ 110084 w 110688"/>
                <a:gd name="connsiteY9" fmla="*/ 46235 h 110885"/>
                <a:gd name="connsiteX10" fmla="*/ 100896 w 110688"/>
                <a:gd name="connsiteY10" fmla="*/ 87619 h 110885"/>
                <a:gd name="connsiteX11" fmla="*/ 97254 w 110688"/>
                <a:gd name="connsiteY11" fmla="*/ 91794 h 110885"/>
                <a:gd name="connsiteX12" fmla="*/ 65071 w 110688"/>
                <a:gd name="connsiteY12" fmla="*/ 110487 h 110885"/>
                <a:gd name="connsiteX13" fmla="*/ 43929 w 110688"/>
                <a:gd name="connsiteY13" fmla="*/ 109878 h 11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688" h="110885">
                  <a:moveTo>
                    <a:pt x="43929" y="109878"/>
                  </a:moveTo>
                  <a:cubicBezTo>
                    <a:pt x="23129" y="105487"/>
                    <a:pt x="7038" y="89839"/>
                    <a:pt x="1975" y="69014"/>
                  </a:cubicBezTo>
                  <a:lnTo>
                    <a:pt x="1213" y="66337"/>
                  </a:lnTo>
                  <a:cubicBezTo>
                    <a:pt x="84" y="60893"/>
                    <a:pt x="20" y="56007"/>
                    <a:pt x="706" y="49192"/>
                  </a:cubicBezTo>
                  <a:cubicBezTo>
                    <a:pt x="1848" y="39941"/>
                    <a:pt x="5033" y="31235"/>
                    <a:pt x="10134" y="23811"/>
                  </a:cubicBezTo>
                  <a:cubicBezTo>
                    <a:pt x="11746" y="21463"/>
                    <a:pt x="13726" y="19090"/>
                    <a:pt x="16036" y="16755"/>
                  </a:cubicBezTo>
                  <a:lnTo>
                    <a:pt x="17038" y="15969"/>
                  </a:lnTo>
                  <a:cubicBezTo>
                    <a:pt x="25833" y="7872"/>
                    <a:pt x="35452" y="3050"/>
                    <a:pt x="45858" y="1184"/>
                  </a:cubicBezTo>
                  <a:cubicBezTo>
                    <a:pt x="48916" y="664"/>
                    <a:pt x="52279" y="334"/>
                    <a:pt x="55642" y="334"/>
                  </a:cubicBezTo>
                  <a:cubicBezTo>
                    <a:pt x="82457" y="334"/>
                    <a:pt x="105363" y="19636"/>
                    <a:pt x="110084" y="46235"/>
                  </a:cubicBezTo>
                  <a:cubicBezTo>
                    <a:pt x="112673" y="60804"/>
                    <a:pt x="109412" y="75487"/>
                    <a:pt x="100896" y="87619"/>
                  </a:cubicBezTo>
                  <a:cubicBezTo>
                    <a:pt x="99132" y="89548"/>
                    <a:pt x="98142" y="90639"/>
                    <a:pt x="97254" y="91794"/>
                  </a:cubicBezTo>
                  <a:cubicBezTo>
                    <a:pt x="88993" y="101565"/>
                    <a:pt x="77711" y="108202"/>
                    <a:pt x="65071" y="110487"/>
                  </a:cubicBezTo>
                  <a:cubicBezTo>
                    <a:pt x="59094" y="111439"/>
                    <a:pt x="52419" y="111680"/>
                    <a:pt x="43929" y="109878"/>
                  </a:cubicBezTo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AA0A4D-44EF-5B54-8F32-22CA499EF730}"/>
                </a:ext>
              </a:extLst>
            </p:cNvPr>
            <p:cNvSpPr/>
            <p:nvPr/>
          </p:nvSpPr>
          <p:spPr>
            <a:xfrm flipV="1">
              <a:off x="2463799" y="463560"/>
              <a:ext cx="4220615" cy="4220615"/>
            </a:xfrm>
            <a:custGeom>
              <a:avLst/>
              <a:gdLst>
                <a:gd name="connsiteX0" fmla="*/ 3076505 w 4220615"/>
                <a:gd name="connsiteY0" fmla="*/ 3413385 h 4220615"/>
                <a:gd name="connsiteX1" fmla="*/ 2963179 w 4220615"/>
                <a:gd name="connsiteY1" fmla="*/ 3292294 h 4220615"/>
                <a:gd name="connsiteX2" fmla="*/ 2594726 w 4220615"/>
                <a:gd name="connsiteY2" fmla="*/ 1203033 h 4220615"/>
                <a:gd name="connsiteX3" fmla="*/ 2625386 w 4220615"/>
                <a:gd name="connsiteY3" fmla="*/ 1170621 h 4220615"/>
                <a:gd name="connsiteX4" fmla="*/ 2650703 w 4220615"/>
                <a:gd name="connsiteY4" fmla="*/ 1056751 h 4220615"/>
                <a:gd name="connsiteX5" fmla="*/ 2500791 w 4220615"/>
                <a:gd name="connsiteY5" fmla="*/ 930836 h 4220615"/>
                <a:gd name="connsiteX6" fmla="*/ 2474269 w 4220615"/>
                <a:gd name="connsiteY6" fmla="*/ 933095 h 4220615"/>
                <a:gd name="connsiteX7" fmla="*/ 2388151 w 4220615"/>
                <a:gd name="connsiteY7" fmla="*/ 980646 h 4220615"/>
                <a:gd name="connsiteX8" fmla="*/ 1916081 w 4220615"/>
                <a:gd name="connsiteY8" fmla="*/ 808767 h 4220615"/>
                <a:gd name="connsiteX9" fmla="*/ 1914177 w 4220615"/>
                <a:gd name="connsiteY9" fmla="*/ 793374 h 4220615"/>
                <a:gd name="connsiteX10" fmla="*/ 1744544 w 4220615"/>
                <a:gd name="connsiteY10" fmla="*/ 651051 h 4220615"/>
                <a:gd name="connsiteX11" fmla="*/ 1714405 w 4220615"/>
                <a:gd name="connsiteY11" fmla="*/ 653741 h 4220615"/>
                <a:gd name="connsiteX12" fmla="*/ 1603135 w 4220615"/>
                <a:gd name="connsiteY12" fmla="*/ 724630 h 4220615"/>
                <a:gd name="connsiteX13" fmla="*/ 1572564 w 4220615"/>
                <a:gd name="connsiteY13" fmla="*/ 832917 h 4220615"/>
                <a:gd name="connsiteX14" fmla="*/ 1069414 w 4220615"/>
                <a:gd name="connsiteY14" fmla="*/ 1105088 h 4220615"/>
                <a:gd name="connsiteX15" fmla="*/ 965277 w 4220615"/>
                <a:gd name="connsiteY15" fmla="*/ 1081459 h 4220615"/>
                <a:gd name="connsiteX16" fmla="*/ 875670 w 4220615"/>
                <a:gd name="connsiteY16" fmla="*/ 1138528 h 4220615"/>
                <a:gd name="connsiteX17" fmla="*/ 852852 w 4220615"/>
                <a:gd name="connsiteY17" fmla="*/ 1242183 h 4220615"/>
                <a:gd name="connsiteX18" fmla="*/ 964452 w 4220615"/>
                <a:gd name="connsiteY18" fmla="*/ 1354150 h 4220615"/>
                <a:gd name="connsiteX19" fmla="*/ 1031813 w 4220615"/>
                <a:gd name="connsiteY19" fmla="*/ 1737096 h 4220615"/>
                <a:gd name="connsiteX20" fmla="*/ 965315 w 4220615"/>
                <a:gd name="connsiteY20" fmla="*/ 1880701 h 4220615"/>
                <a:gd name="connsiteX21" fmla="*/ 1101737 w 4220615"/>
                <a:gd name="connsiteY21" fmla="*/ 1995156 h 4220615"/>
                <a:gd name="connsiteX22" fmla="*/ 1126026 w 4220615"/>
                <a:gd name="connsiteY22" fmla="*/ 1993062 h 4220615"/>
                <a:gd name="connsiteX23" fmla="*/ 1215468 w 4220615"/>
                <a:gd name="connsiteY23" fmla="*/ 1936018 h 4220615"/>
                <a:gd name="connsiteX24" fmla="*/ 1218869 w 4220615"/>
                <a:gd name="connsiteY24" fmla="*/ 1930942 h 4220615"/>
                <a:gd name="connsiteX25" fmla="*/ 1430457 w 4220615"/>
                <a:gd name="connsiteY25" fmla="*/ 1999724 h 4220615"/>
                <a:gd name="connsiteX26" fmla="*/ 1430368 w 4220615"/>
                <a:gd name="connsiteY26" fmla="*/ 2001272 h 4220615"/>
                <a:gd name="connsiteX27" fmla="*/ 1430165 w 4220615"/>
                <a:gd name="connsiteY27" fmla="*/ 2005245 h 4220615"/>
                <a:gd name="connsiteX28" fmla="*/ 1430609 w 4220615"/>
                <a:gd name="connsiteY28" fmla="*/ 2010930 h 4220615"/>
                <a:gd name="connsiteX29" fmla="*/ 1431903 w 4220615"/>
                <a:gd name="connsiteY29" fmla="*/ 2023506 h 4220615"/>
                <a:gd name="connsiteX30" fmla="*/ 1542957 w 4220615"/>
                <a:gd name="connsiteY30" fmla="*/ 2118113 h 4220615"/>
                <a:gd name="connsiteX31" fmla="*/ 1655750 w 4220615"/>
                <a:gd name="connsiteY31" fmla="*/ 2005245 h 4220615"/>
                <a:gd name="connsiteX32" fmla="*/ 1556955 w 4220615"/>
                <a:gd name="connsiteY32" fmla="*/ 1893264 h 4220615"/>
                <a:gd name="connsiteX33" fmla="*/ 1517031 w 4220615"/>
                <a:gd name="connsiteY33" fmla="*/ 1669393 h 4220615"/>
                <a:gd name="connsiteX34" fmla="*/ 1783022 w 4220615"/>
                <a:gd name="connsiteY34" fmla="*/ 1520306 h 4220615"/>
                <a:gd name="connsiteX35" fmla="*/ 1765230 w 4220615"/>
                <a:gd name="connsiteY35" fmla="*/ 1419189 h 4220615"/>
                <a:gd name="connsiteX36" fmla="*/ 1183793 w 4220615"/>
                <a:gd name="connsiteY36" fmla="*/ 1745015 h 4220615"/>
                <a:gd name="connsiteX37" fmla="*/ 1127397 w 4220615"/>
                <a:gd name="connsiteY37" fmla="*/ 1720586 h 4220615"/>
                <a:gd name="connsiteX38" fmla="*/ 1059884 w 4220615"/>
                <a:gd name="connsiteY38" fmla="*/ 1337132 h 4220615"/>
                <a:gd name="connsiteX39" fmla="*/ 1102828 w 4220615"/>
                <a:gd name="connsiteY39" fmla="*/ 1297614 h 4220615"/>
                <a:gd name="connsiteX40" fmla="*/ 1125785 w 4220615"/>
                <a:gd name="connsiteY40" fmla="*/ 1193934 h 4220615"/>
                <a:gd name="connsiteX41" fmla="*/ 1124097 w 4220615"/>
                <a:gd name="connsiteY41" fmla="*/ 1185672 h 4220615"/>
                <a:gd name="connsiteX42" fmla="*/ 1605445 w 4220615"/>
                <a:gd name="connsiteY42" fmla="*/ 925265 h 4220615"/>
                <a:gd name="connsiteX43" fmla="*/ 1734506 w 4220615"/>
                <a:gd name="connsiteY43" fmla="*/ 995608 h 4220615"/>
                <a:gd name="connsiteX44" fmla="*/ 2093163 w 4220615"/>
                <a:gd name="connsiteY44" fmla="*/ 3030820 h 4220615"/>
                <a:gd name="connsiteX45" fmla="*/ 2011779 w 4220615"/>
                <a:gd name="connsiteY45" fmla="*/ 3207978 h 4220615"/>
                <a:gd name="connsiteX46" fmla="*/ 2181425 w 4220615"/>
                <a:gd name="connsiteY46" fmla="*/ 3350504 h 4220615"/>
                <a:gd name="connsiteX47" fmla="*/ 2211577 w 4220615"/>
                <a:gd name="connsiteY47" fmla="*/ 3347852 h 4220615"/>
                <a:gd name="connsiteX48" fmla="*/ 2317136 w 4220615"/>
                <a:gd name="connsiteY48" fmla="*/ 3283689 h 4220615"/>
                <a:gd name="connsiteX49" fmla="*/ 2774651 w 4220615"/>
                <a:gd name="connsiteY49" fmla="*/ 3450035 h 4220615"/>
                <a:gd name="connsiteX50" fmla="*/ 2776580 w 4220615"/>
                <a:gd name="connsiteY50" fmla="*/ 3466292 h 4220615"/>
                <a:gd name="connsiteX51" fmla="*/ 2926491 w 4220615"/>
                <a:gd name="connsiteY51" fmla="*/ 3592193 h 4220615"/>
                <a:gd name="connsiteX52" fmla="*/ 2952875 w 4220615"/>
                <a:gd name="connsiteY52" fmla="*/ 3589934 h 4220615"/>
                <a:gd name="connsiteX53" fmla="*/ 2952989 w 4220615"/>
                <a:gd name="connsiteY53" fmla="*/ 3589909 h 4220615"/>
                <a:gd name="connsiteX54" fmla="*/ 3076505 w 4220615"/>
                <a:gd name="connsiteY54" fmla="*/ 3413385 h 4220615"/>
                <a:gd name="connsiteX55" fmla="*/ 4053844 w 4220615"/>
                <a:gd name="connsiteY55" fmla="*/ 2930579 h 4220615"/>
                <a:gd name="connsiteX56" fmla="*/ 3603208 w 4220615"/>
                <a:gd name="connsiteY56" fmla="*/ 3604338 h 4220615"/>
                <a:gd name="connsiteX57" fmla="*/ 2929448 w 4220615"/>
                <a:gd name="connsiteY57" fmla="*/ 4053871 h 4220615"/>
                <a:gd name="connsiteX58" fmla="*/ 2110599 w 4220615"/>
                <a:gd name="connsiteY58" fmla="*/ 4220940 h 4220615"/>
                <a:gd name="connsiteX59" fmla="*/ 1290659 w 4220615"/>
                <a:gd name="connsiteY59" fmla="*/ 4053871 h 4220615"/>
                <a:gd name="connsiteX60" fmla="*/ 616900 w 4220615"/>
                <a:gd name="connsiteY60" fmla="*/ 3604338 h 4220615"/>
                <a:gd name="connsiteX61" fmla="*/ 167367 w 4220615"/>
                <a:gd name="connsiteY61" fmla="*/ 2930579 h 4220615"/>
                <a:gd name="connsiteX62" fmla="*/ 298 w 4220615"/>
                <a:gd name="connsiteY62" fmla="*/ 2110639 h 4220615"/>
                <a:gd name="connsiteX63" fmla="*/ 167367 w 4220615"/>
                <a:gd name="connsiteY63" fmla="*/ 1290685 h 4220615"/>
                <a:gd name="connsiteX64" fmla="*/ 616900 w 4220615"/>
                <a:gd name="connsiteY64" fmla="*/ 616939 h 4220615"/>
                <a:gd name="connsiteX65" fmla="*/ 1290659 w 4220615"/>
                <a:gd name="connsiteY65" fmla="*/ 167394 h 4220615"/>
                <a:gd name="connsiteX66" fmla="*/ 2110599 w 4220615"/>
                <a:gd name="connsiteY66" fmla="*/ 324 h 4220615"/>
                <a:gd name="connsiteX67" fmla="*/ 2929448 w 4220615"/>
                <a:gd name="connsiteY67" fmla="*/ 167394 h 4220615"/>
                <a:gd name="connsiteX68" fmla="*/ 3603208 w 4220615"/>
                <a:gd name="connsiteY68" fmla="*/ 616939 h 4220615"/>
                <a:gd name="connsiteX69" fmla="*/ 4053844 w 4220615"/>
                <a:gd name="connsiteY69" fmla="*/ 1290685 h 4220615"/>
                <a:gd name="connsiteX70" fmla="*/ 4220914 w 4220615"/>
                <a:gd name="connsiteY70" fmla="*/ 2110639 h 4220615"/>
                <a:gd name="connsiteX71" fmla="*/ 4053844 w 4220615"/>
                <a:gd name="connsiteY71" fmla="*/ 2930579 h 4220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220615" h="4220615">
                  <a:moveTo>
                    <a:pt x="3076505" y="3413385"/>
                  </a:moveTo>
                  <a:cubicBezTo>
                    <a:pt x="3065997" y="3353373"/>
                    <a:pt x="3021390" y="3306469"/>
                    <a:pt x="2963179" y="3292294"/>
                  </a:cubicBezTo>
                  <a:lnTo>
                    <a:pt x="2594726" y="1203033"/>
                  </a:lnTo>
                  <a:cubicBezTo>
                    <a:pt x="2606350" y="1193896"/>
                    <a:pt x="2616642" y="1183045"/>
                    <a:pt x="2625386" y="1170621"/>
                  </a:cubicBezTo>
                  <a:cubicBezTo>
                    <a:pt x="2648774" y="1137182"/>
                    <a:pt x="2657746" y="1096776"/>
                    <a:pt x="2650703" y="1056751"/>
                  </a:cubicBezTo>
                  <a:cubicBezTo>
                    <a:pt x="2637886" y="983793"/>
                    <a:pt x="2574827" y="930836"/>
                    <a:pt x="2500791" y="930836"/>
                  </a:cubicBezTo>
                  <a:cubicBezTo>
                    <a:pt x="2491921" y="930836"/>
                    <a:pt x="2482974" y="931598"/>
                    <a:pt x="2474269" y="933095"/>
                  </a:cubicBezTo>
                  <a:cubicBezTo>
                    <a:pt x="2440690" y="939047"/>
                    <a:pt x="2410702" y="955748"/>
                    <a:pt x="2388151" y="980646"/>
                  </a:cubicBezTo>
                  <a:lnTo>
                    <a:pt x="1916081" y="808767"/>
                  </a:lnTo>
                  <a:cubicBezTo>
                    <a:pt x="1915725" y="803881"/>
                    <a:pt x="1915142" y="798666"/>
                    <a:pt x="1914177" y="793374"/>
                  </a:cubicBezTo>
                  <a:cubicBezTo>
                    <a:pt x="1899672" y="710975"/>
                    <a:pt x="1828326" y="651051"/>
                    <a:pt x="1744544" y="651051"/>
                  </a:cubicBezTo>
                  <a:cubicBezTo>
                    <a:pt x="1734430" y="651051"/>
                    <a:pt x="1724570" y="651926"/>
                    <a:pt x="1714405" y="653741"/>
                  </a:cubicBezTo>
                  <a:cubicBezTo>
                    <a:pt x="1669138" y="661660"/>
                    <a:pt x="1629607" y="686850"/>
                    <a:pt x="1603135" y="724630"/>
                  </a:cubicBezTo>
                  <a:cubicBezTo>
                    <a:pt x="1580952" y="756356"/>
                    <a:pt x="1570343" y="794287"/>
                    <a:pt x="1572564" y="832917"/>
                  </a:cubicBezTo>
                  <a:lnTo>
                    <a:pt x="1069414" y="1105088"/>
                  </a:lnTo>
                  <a:cubicBezTo>
                    <a:pt x="1039364" y="1083642"/>
                    <a:pt x="1000366" y="1075190"/>
                    <a:pt x="965277" y="1081459"/>
                  </a:cubicBezTo>
                  <a:cubicBezTo>
                    <a:pt x="928767" y="1087906"/>
                    <a:pt x="896926" y="1108172"/>
                    <a:pt x="875670" y="1138528"/>
                  </a:cubicBezTo>
                  <a:cubicBezTo>
                    <a:pt x="854363" y="1168896"/>
                    <a:pt x="846254" y="1205723"/>
                    <a:pt x="852852" y="1242183"/>
                  </a:cubicBezTo>
                  <a:cubicBezTo>
                    <a:pt x="862827" y="1300076"/>
                    <a:pt x="907548" y="1344061"/>
                    <a:pt x="964452" y="1354150"/>
                  </a:cubicBezTo>
                  <a:lnTo>
                    <a:pt x="1031813" y="1737096"/>
                  </a:lnTo>
                  <a:cubicBezTo>
                    <a:pt x="982612" y="1766030"/>
                    <a:pt x="955099" y="1823721"/>
                    <a:pt x="965315" y="1880701"/>
                  </a:cubicBezTo>
                  <a:cubicBezTo>
                    <a:pt x="976914" y="1946970"/>
                    <a:pt x="1034287" y="1995156"/>
                    <a:pt x="1101737" y="1995156"/>
                  </a:cubicBezTo>
                  <a:cubicBezTo>
                    <a:pt x="1110163" y="1995156"/>
                    <a:pt x="1118336" y="1994458"/>
                    <a:pt x="1126026" y="1993062"/>
                  </a:cubicBezTo>
                  <a:cubicBezTo>
                    <a:pt x="1162423" y="1986704"/>
                    <a:pt x="1194237" y="1966437"/>
                    <a:pt x="1215468" y="1936018"/>
                  </a:cubicBezTo>
                  <a:cubicBezTo>
                    <a:pt x="1216623" y="1934394"/>
                    <a:pt x="1217765" y="1932706"/>
                    <a:pt x="1218869" y="1930942"/>
                  </a:cubicBezTo>
                  <a:lnTo>
                    <a:pt x="1430457" y="1999724"/>
                  </a:lnTo>
                  <a:cubicBezTo>
                    <a:pt x="1430431" y="2000257"/>
                    <a:pt x="1430393" y="2000778"/>
                    <a:pt x="1430368" y="2001272"/>
                  </a:cubicBezTo>
                  <a:lnTo>
                    <a:pt x="1430165" y="2005245"/>
                  </a:lnTo>
                  <a:cubicBezTo>
                    <a:pt x="1430165" y="2007199"/>
                    <a:pt x="1430343" y="2009064"/>
                    <a:pt x="1430609" y="2010930"/>
                  </a:cubicBezTo>
                  <a:cubicBezTo>
                    <a:pt x="1430977" y="2016082"/>
                    <a:pt x="1431903" y="2023506"/>
                    <a:pt x="1431903" y="2023506"/>
                  </a:cubicBezTo>
                  <a:cubicBezTo>
                    <a:pt x="1441396" y="2078747"/>
                    <a:pt x="1488046" y="2118113"/>
                    <a:pt x="1542957" y="2118113"/>
                  </a:cubicBezTo>
                  <a:cubicBezTo>
                    <a:pt x="1605153" y="2118113"/>
                    <a:pt x="1655750" y="2067478"/>
                    <a:pt x="1655750" y="2005245"/>
                  </a:cubicBezTo>
                  <a:cubicBezTo>
                    <a:pt x="1655750" y="1947770"/>
                    <a:pt x="1612577" y="1900181"/>
                    <a:pt x="1556955" y="1893264"/>
                  </a:cubicBezTo>
                  <a:lnTo>
                    <a:pt x="1517031" y="1669393"/>
                  </a:lnTo>
                  <a:lnTo>
                    <a:pt x="1783022" y="1520306"/>
                  </a:lnTo>
                  <a:lnTo>
                    <a:pt x="1765230" y="1419189"/>
                  </a:lnTo>
                  <a:lnTo>
                    <a:pt x="1183793" y="1745015"/>
                  </a:lnTo>
                  <a:cubicBezTo>
                    <a:pt x="1167156" y="1732743"/>
                    <a:pt x="1147854" y="1724406"/>
                    <a:pt x="1127397" y="1720586"/>
                  </a:cubicBezTo>
                  <a:lnTo>
                    <a:pt x="1059884" y="1337132"/>
                  </a:lnTo>
                  <a:cubicBezTo>
                    <a:pt x="1076876" y="1327132"/>
                    <a:pt x="1091521" y="1313681"/>
                    <a:pt x="1102828" y="1297614"/>
                  </a:cubicBezTo>
                  <a:cubicBezTo>
                    <a:pt x="1124110" y="1267475"/>
                    <a:pt x="1132283" y="1230635"/>
                    <a:pt x="1125785" y="1193934"/>
                  </a:cubicBezTo>
                  <a:cubicBezTo>
                    <a:pt x="1125341" y="1191231"/>
                    <a:pt x="1124783" y="1188490"/>
                    <a:pt x="1124097" y="1185672"/>
                  </a:cubicBezTo>
                  <a:lnTo>
                    <a:pt x="1605445" y="925265"/>
                  </a:lnTo>
                  <a:cubicBezTo>
                    <a:pt x="1635699" y="966687"/>
                    <a:pt x="1682996" y="992676"/>
                    <a:pt x="1734506" y="995608"/>
                  </a:cubicBezTo>
                  <a:lnTo>
                    <a:pt x="2093163" y="3030820"/>
                  </a:lnTo>
                  <a:cubicBezTo>
                    <a:pt x="2032452" y="3067305"/>
                    <a:pt x="1999343" y="3137775"/>
                    <a:pt x="2011779" y="3207978"/>
                  </a:cubicBezTo>
                  <a:cubicBezTo>
                    <a:pt x="2026271" y="3290555"/>
                    <a:pt x="2097617" y="3350504"/>
                    <a:pt x="2181425" y="3350504"/>
                  </a:cubicBezTo>
                  <a:cubicBezTo>
                    <a:pt x="2191564" y="3350504"/>
                    <a:pt x="2201704" y="3349616"/>
                    <a:pt x="2211577" y="3347852"/>
                  </a:cubicBezTo>
                  <a:cubicBezTo>
                    <a:pt x="2253303" y="3340492"/>
                    <a:pt x="2290930" y="3317459"/>
                    <a:pt x="2317136" y="3283689"/>
                  </a:cubicBezTo>
                  <a:lnTo>
                    <a:pt x="2774651" y="3450035"/>
                  </a:lnTo>
                  <a:cubicBezTo>
                    <a:pt x="2774968" y="3455505"/>
                    <a:pt x="2775628" y="3460962"/>
                    <a:pt x="2776580" y="3466292"/>
                  </a:cubicBezTo>
                  <a:cubicBezTo>
                    <a:pt x="2789397" y="3539236"/>
                    <a:pt x="2852455" y="3592193"/>
                    <a:pt x="2926491" y="3592193"/>
                  </a:cubicBezTo>
                  <a:cubicBezTo>
                    <a:pt x="2935146" y="3592193"/>
                    <a:pt x="2944296" y="3591407"/>
                    <a:pt x="2952875" y="3589934"/>
                  </a:cubicBezTo>
                  <a:lnTo>
                    <a:pt x="2952989" y="3589909"/>
                  </a:lnTo>
                  <a:cubicBezTo>
                    <a:pt x="3035730" y="3575277"/>
                    <a:pt x="3091137" y="3496089"/>
                    <a:pt x="3076505" y="3413385"/>
                  </a:cubicBezTo>
                  <a:moveTo>
                    <a:pt x="4053844" y="2930579"/>
                  </a:moveTo>
                  <a:cubicBezTo>
                    <a:pt x="3942460" y="3191430"/>
                    <a:pt x="3792244" y="3416025"/>
                    <a:pt x="3603208" y="3604338"/>
                  </a:cubicBezTo>
                  <a:cubicBezTo>
                    <a:pt x="3414146" y="3792651"/>
                    <a:pt x="3189564" y="3942500"/>
                    <a:pt x="2929448" y="4053871"/>
                  </a:cubicBezTo>
                  <a:cubicBezTo>
                    <a:pt x="2669320" y="4165254"/>
                    <a:pt x="2396375" y="4220940"/>
                    <a:pt x="2110599" y="4220940"/>
                  </a:cubicBezTo>
                  <a:cubicBezTo>
                    <a:pt x="1824837" y="4220940"/>
                    <a:pt x="1551523" y="4165254"/>
                    <a:pt x="1290659" y="4053871"/>
                  </a:cubicBezTo>
                  <a:cubicBezTo>
                    <a:pt x="1029808" y="3942500"/>
                    <a:pt x="805213" y="3792651"/>
                    <a:pt x="616900" y="3604338"/>
                  </a:cubicBezTo>
                  <a:cubicBezTo>
                    <a:pt x="428587" y="3416025"/>
                    <a:pt x="278738" y="3191430"/>
                    <a:pt x="167367" y="2930579"/>
                  </a:cubicBezTo>
                  <a:cubicBezTo>
                    <a:pt x="55983" y="2669715"/>
                    <a:pt x="298" y="2396401"/>
                    <a:pt x="298" y="2110639"/>
                  </a:cubicBezTo>
                  <a:cubicBezTo>
                    <a:pt x="298" y="1824863"/>
                    <a:pt x="55983" y="1551550"/>
                    <a:pt x="167367" y="1290685"/>
                  </a:cubicBezTo>
                  <a:cubicBezTo>
                    <a:pt x="278738" y="1029834"/>
                    <a:pt x="428587" y="805239"/>
                    <a:pt x="616900" y="616939"/>
                  </a:cubicBezTo>
                  <a:cubicBezTo>
                    <a:pt x="805213" y="428613"/>
                    <a:pt x="1029808" y="278765"/>
                    <a:pt x="1290659" y="167394"/>
                  </a:cubicBezTo>
                  <a:cubicBezTo>
                    <a:pt x="1551523" y="56010"/>
                    <a:pt x="1824837" y="324"/>
                    <a:pt x="2110599" y="324"/>
                  </a:cubicBezTo>
                  <a:cubicBezTo>
                    <a:pt x="2396375" y="324"/>
                    <a:pt x="2669320" y="56010"/>
                    <a:pt x="2929448" y="167394"/>
                  </a:cubicBezTo>
                  <a:cubicBezTo>
                    <a:pt x="3189564" y="278765"/>
                    <a:pt x="3414146" y="428613"/>
                    <a:pt x="3603208" y="616939"/>
                  </a:cubicBezTo>
                  <a:cubicBezTo>
                    <a:pt x="3792244" y="805239"/>
                    <a:pt x="3942460" y="1029834"/>
                    <a:pt x="4053844" y="1290685"/>
                  </a:cubicBezTo>
                  <a:cubicBezTo>
                    <a:pt x="4165215" y="1551550"/>
                    <a:pt x="4220914" y="1824863"/>
                    <a:pt x="4220914" y="2110639"/>
                  </a:cubicBezTo>
                  <a:cubicBezTo>
                    <a:pt x="4220914" y="2396401"/>
                    <a:pt x="4165215" y="2669715"/>
                    <a:pt x="4053844" y="2930579"/>
                  </a:cubicBezTo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716F86B-3750-8349-3A8E-C6B336335986}"/>
                </a:ext>
              </a:extLst>
            </p:cNvPr>
            <p:cNvSpPr/>
            <p:nvPr/>
          </p:nvSpPr>
          <p:spPr>
            <a:xfrm flipV="1">
              <a:off x="3411027" y="3424667"/>
              <a:ext cx="83604" cy="83451"/>
            </a:xfrm>
            <a:custGeom>
              <a:avLst/>
              <a:gdLst>
                <a:gd name="connsiteX0" fmla="*/ 65496 w 83604"/>
                <a:gd name="connsiteY0" fmla="*/ 76257 h 83451"/>
                <a:gd name="connsiteX1" fmla="*/ 49138 w 83604"/>
                <a:gd name="connsiteY1" fmla="*/ 83072 h 83451"/>
                <a:gd name="connsiteX2" fmla="*/ 41841 w 83604"/>
                <a:gd name="connsiteY2" fmla="*/ 83770 h 83451"/>
                <a:gd name="connsiteX3" fmla="*/ 33821 w 83604"/>
                <a:gd name="connsiteY3" fmla="*/ 82234 h 83451"/>
                <a:gd name="connsiteX4" fmla="*/ 775 w 83604"/>
                <a:gd name="connsiteY4" fmla="*/ 49303 h 83451"/>
                <a:gd name="connsiteX5" fmla="*/ 7628 w 83604"/>
                <a:gd name="connsiteY5" fmla="*/ 18097 h 83451"/>
                <a:gd name="connsiteX6" fmla="*/ 34519 w 83604"/>
                <a:gd name="connsiteY6" fmla="*/ 851 h 83451"/>
                <a:gd name="connsiteX7" fmla="*/ 58377 w 83604"/>
                <a:gd name="connsiteY7" fmla="*/ 4163 h 83451"/>
                <a:gd name="connsiteX8" fmla="*/ 81194 w 83604"/>
                <a:gd name="connsiteY8" fmla="*/ 30724 h 83451"/>
                <a:gd name="connsiteX9" fmla="*/ 83288 w 83604"/>
                <a:gd name="connsiteY9" fmla="*/ 36282 h 83451"/>
                <a:gd name="connsiteX10" fmla="*/ 76169 w 83604"/>
                <a:gd name="connsiteY10" fmla="*/ 65902 h 83451"/>
                <a:gd name="connsiteX11" fmla="*/ 65496 w 83604"/>
                <a:gd name="connsiteY11" fmla="*/ 76257 h 8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604" h="83451">
                  <a:moveTo>
                    <a:pt x="65496" y="76257"/>
                  </a:moveTo>
                  <a:cubicBezTo>
                    <a:pt x="60357" y="79709"/>
                    <a:pt x="54747" y="82069"/>
                    <a:pt x="49138" y="83072"/>
                  </a:cubicBezTo>
                  <a:cubicBezTo>
                    <a:pt x="46676" y="83503"/>
                    <a:pt x="44176" y="83770"/>
                    <a:pt x="41841" y="83770"/>
                  </a:cubicBezTo>
                  <a:cubicBezTo>
                    <a:pt x="39887" y="83770"/>
                    <a:pt x="37070" y="83059"/>
                    <a:pt x="33821" y="82234"/>
                  </a:cubicBezTo>
                  <a:cubicBezTo>
                    <a:pt x="15407" y="77564"/>
                    <a:pt x="3478" y="65140"/>
                    <a:pt x="775" y="49303"/>
                  </a:cubicBezTo>
                  <a:cubicBezTo>
                    <a:pt x="-1205" y="38186"/>
                    <a:pt x="1245" y="27158"/>
                    <a:pt x="7628" y="18097"/>
                  </a:cubicBezTo>
                  <a:cubicBezTo>
                    <a:pt x="14075" y="8795"/>
                    <a:pt x="23592" y="2716"/>
                    <a:pt x="34519" y="851"/>
                  </a:cubicBezTo>
                  <a:cubicBezTo>
                    <a:pt x="41296" y="-215"/>
                    <a:pt x="49151" y="51"/>
                    <a:pt x="58377" y="4163"/>
                  </a:cubicBezTo>
                  <a:cubicBezTo>
                    <a:pt x="69570" y="9099"/>
                    <a:pt x="77616" y="18503"/>
                    <a:pt x="81194" y="30724"/>
                  </a:cubicBezTo>
                  <a:cubicBezTo>
                    <a:pt x="81664" y="32437"/>
                    <a:pt x="82425" y="34379"/>
                    <a:pt x="83288" y="36282"/>
                  </a:cubicBezTo>
                  <a:cubicBezTo>
                    <a:pt x="84786" y="46777"/>
                    <a:pt x="82273" y="57234"/>
                    <a:pt x="76169" y="65902"/>
                  </a:cubicBezTo>
                  <a:cubicBezTo>
                    <a:pt x="73466" y="69747"/>
                    <a:pt x="69989" y="73122"/>
                    <a:pt x="65496" y="76257"/>
                  </a:cubicBezTo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6F8F114-2172-D553-AD8A-3E21E74D3D4A}"/>
                </a:ext>
              </a:extLst>
            </p:cNvPr>
            <p:cNvSpPr/>
            <p:nvPr/>
          </p:nvSpPr>
          <p:spPr>
            <a:xfrm flipV="1">
              <a:off x="4132568" y="3785468"/>
              <a:ext cx="150879" cy="151094"/>
            </a:xfrm>
            <a:custGeom>
              <a:avLst/>
              <a:gdLst>
                <a:gd name="connsiteX0" fmla="*/ 135653 w 150879"/>
                <a:gd name="connsiteY0" fmla="*/ 121137 h 151094"/>
                <a:gd name="connsiteX1" fmla="*/ 132087 w 150879"/>
                <a:gd name="connsiteY1" fmla="*/ 125262 h 151094"/>
                <a:gd name="connsiteX2" fmla="*/ 88674 w 150879"/>
                <a:gd name="connsiteY2" fmla="*/ 150274 h 151094"/>
                <a:gd name="connsiteX3" fmla="*/ 75437 w 150879"/>
                <a:gd name="connsiteY3" fmla="*/ 151455 h 151094"/>
                <a:gd name="connsiteX4" fmla="*/ 9625 w 150879"/>
                <a:gd name="connsiteY4" fmla="*/ 112584 h 151094"/>
                <a:gd name="connsiteX5" fmla="*/ 1097 w 150879"/>
                <a:gd name="connsiteY5" fmla="*/ 89030 h 151094"/>
                <a:gd name="connsiteX6" fmla="*/ 336 w 150879"/>
                <a:gd name="connsiteY6" fmla="*/ 71302 h 151094"/>
                <a:gd name="connsiteX7" fmla="*/ 13635 w 150879"/>
                <a:gd name="connsiteY7" fmla="*/ 32685 h 151094"/>
                <a:gd name="connsiteX8" fmla="*/ 62316 w 150879"/>
                <a:gd name="connsiteY8" fmla="*/ 1543 h 151094"/>
                <a:gd name="connsiteX9" fmla="*/ 149524 w 150879"/>
                <a:gd name="connsiteY9" fmla="*/ 61302 h 151094"/>
                <a:gd name="connsiteX10" fmla="*/ 149524 w 150879"/>
                <a:gd name="connsiteY10" fmla="*/ 67101 h 151094"/>
                <a:gd name="connsiteX11" fmla="*/ 150742 w 150879"/>
                <a:gd name="connsiteY11" fmla="*/ 68485 h 151094"/>
                <a:gd name="connsiteX12" fmla="*/ 145298 w 150879"/>
                <a:gd name="connsiteY12" fmla="*/ 103980 h 151094"/>
                <a:gd name="connsiteX13" fmla="*/ 135653 w 150879"/>
                <a:gd name="connsiteY13" fmla="*/ 121137 h 1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879" h="151094">
                  <a:moveTo>
                    <a:pt x="135653" y="121137"/>
                  </a:moveTo>
                  <a:lnTo>
                    <a:pt x="132087" y="125262"/>
                  </a:lnTo>
                  <a:cubicBezTo>
                    <a:pt x="120463" y="138637"/>
                    <a:pt x="105425" y="147343"/>
                    <a:pt x="88674" y="150274"/>
                  </a:cubicBezTo>
                  <a:cubicBezTo>
                    <a:pt x="84333" y="151036"/>
                    <a:pt x="79828" y="151455"/>
                    <a:pt x="75437" y="151455"/>
                  </a:cubicBezTo>
                  <a:cubicBezTo>
                    <a:pt x="48001" y="151366"/>
                    <a:pt x="22861" y="136467"/>
                    <a:pt x="9625" y="112584"/>
                  </a:cubicBezTo>
                  <a:cubicBezTo>
                    <a:pt x="5361" y="104944"/>
                    <a:pt x="2506" y="97013"/>
                    <a:pt x="1097" y="89030"/>
                  </a:cubicBezTo>
                  <a:cubicBezTo>
                    <a:pt x="247" y="84094"/>
                    <a:pt x="-7" y="78434"/>
                    <a:pt x="336" y="71302"/>
                  </a:cubicBezTo>
                  <a:cubicBezTo>
                    <a:pt x="1084" y="57393"/>
                    <a:pt x="5678" y="43967"/>
                    <a:pt x="13635" y="32685"/>
                  </a:cubicBezTo>
                  <a:cubicBezTo>
                    <a:pt x="25247" y="16048"/>
                    <a:pt x="42506" y="5020"/>
                    <a:pt x="62316" y="1543"/>
                  </a:cubicBezTo>
                  <a:cubicBezTo>
                    <a:pt x="103496" y="-5767"/>
                    <a:pt x="141593" y="21632"/>
                    <a:pt x="149524" y="61302"/>
                  </a:cubicBezTo>
                  <a:lnTo>
                    <a:pt x="149524" y="67101"/>
                  </a:lnTo>
                  <a:lnTo>
                    <a:pt x="150742" y="68485"/>
                  </a:lnTo>
                  <a:cubicBezTo>
                    <a:pt x="151872" y="80464"/>
                    <a:pt x="150057" y="92368"/>
                    <a:pt x="145298" y="103980"/>
                  </a:cubicBezTo>
                  <a:cubicBezTo>
                    <a:pt x="142862" y="110084"/>
                    <a:pt x="139638" y="115795"/>
                    <a:pt x="135653" y="121137"/>
                  </a:cubicBezTo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C266547-E5CF-7754-9C42-1CAFCB95E0AC}"/>
                </a:ext>
              </a:extLst>
            </p:cNvPr>
            <p:cNvSpPr/>
            <p:nvPr/>
          </p:nvSpPr>
          <p:spPr>
            <a:xfrm flipV="1">
              <a:off x="4569619" y="1430861"/>
              <a:ext cx="150926" cy="151102"/>
            </a:xfrm>
            <a:custGeom>
              <a:avLst/>
              <a:gdLst>
                <a:gd name="connsiteX0" fmla="*/ 33871 w 150926"/>
                <a:gd name="connsiteY0" fmla="*/ 12958 h 151102"/>
                <a:gd name="connsiteX1" fmla="*/ 62602 w 150926"/>
                <a:gd name="connsiteY1" fmla="*/ 1270 h 151102"/>
                <a:gd name="connsiteX2" fmla="*/ 93503 w 150926"/>
                <a:gd name="connsiteY2" fmla="*/ 2577 h 151102"/>
                <a:gd name="connsiteX3" fmla="*/ 149772 w 150926"/>
                <a:gd name="connsiteY3" fmla="*/ 60750 h 151102"/>
                <a:gd name="connsiteX4" fmla="*/ 150356 w 150926"/>
                <a:gd name="connsiteY4" fmla="*/ 64392 h 151102"/>
                <a:gd name="connsiteX5" fmla="*/ 134569 w 150926"/>
                <a:gd name="connsiteY5" fmla="*/ 122197 h 151102"/>
                <a:gd name="connsiteX6" fmla="*/ 88820 w 150926"/>
                <a:gd name="connsiteY6" fmla="*/ 149964 h 151102"/>
                <a:gd name="connsiteX7" fmla="*/ 75533 w 150926"/>
                <a:gd name="connsiteY7" fmla="*/ 151207 h 151102"/>
                <a:gd name="connsiteX8" fmla="*/ 1345 w 150926"/>
                <a:gd name="connsiteY8" fmla="*/ 88821 h 151102"/>
                <a:gd name="connsiteX9" fmla="*/ 33871 w 150926"/>
                <a:gd name="connsiteY9" fmla="*/ 12958 h 15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926" h="151102">
                  <a:moveTo>
                    <a:pt x="33871" y="12958"/>
                  </a:moveTo>
                  <a:cubicBezTo>
                    <a:pt x="42678" y="7031"/>
                    <a:pt x="52361" y="3097"/>
                    <a:pt x="62602" y="1270"/>
                  </a:cubicBezTo>
                  <a:cubicBezTo>
                    <a:pt x="72031" y="-418"/>
                    <a:pt x="81193" y="-507"/>
                    <a:pt x="93503" y="2577"/>
                  </a:cubicBezTo>
                  <a:cubicBezTo>
                    <a:pt x="122196" y="9506"/>
                    <a:pt x="144024" y="32197"/>
                    <a:pt x="149772" y="60750"/>
                  </a:cubicBezTo>
                  <a:lnTo>
                    <a:pt x="150356" y="64392"/>
                  </a:lnTo>
                  <a:cubicBezTo>
                    <a:pt x="153364" y="84976"/>
                    <a:pt x="147793" y="105458"/>
                    <a:pt x="134569" y="122197"/>
                  </a:cubicBezTo>
                  <a:cubicBezTo>
                    <a:pt x="122919" y="136994"/>
                    <a:pt x="106676" y="146842"/>
                    <a:pt x="88820" y="149964"/>
                  </a:cubicBezTo>
                  <a:cubicBezTo>
                    <a:pt x="84429" y="150814"/>
                    <a:pt x="80077" y="151207"/>
                    <a:pt x="75533" y="151207"/>
                  </a:cubicBezTo>
                  <a:cubicBezTo>
                    <a:pt x="38985" y="151207"/>
                    <a:pt x="7792" y="124976"/>
                    <a:pt x="1345" y="88821"/>
                  </a:cubicBezTo>
                  <a:cubicBezTo>
                    <a:pt x="-3782" y="59468"/>
                    <a:pt x="8985" y="29671"/>
                    <a:pt x="33871" y="12958"/>
                  </a:cubicBezTo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334CAC-094C-EF6D-4D3B-E0242934976C}"/>
                </a:ext>
              </a:extLst>
            </p:cNvPr>
            <p:cNvSpPr/>
            <p:nvPr/>
          </p:nvSpPr>
          <p:spPr>
            <a:xfrm flipV="1">
              <a:off x="3976065" y="2648925"/>
              <a:ext cx="60787" cy="60774"/>
            </a:xfrm>
            <a:custGeom>
              <a:avLst/>
              <a:gdLst>
                <a:gd name="connsiteX0" fmla="*/ 30556 w 60787"/>
                <a:gd name="connsiteY0" fmla="*/ 230 h 60774"/>
                <a:gd name="connsiteX1" fmla="*/ 60949 w 60787"/>
                <a:gd name="connsiteY1" fmla="*/ 30675 h 60774"/>
                <a:gd name="connsiteX2" fmla="*/ 30556 w 60787"/>
                <a:gd name="connsiteY2" fmla="*/ 61005 h 60774"/>
                <a:gd name="connsiteX3" fmla="*/ 162 w 60787"/>
                <a:gd name="connsiteY3" fmla="*/ 30675 h 60774"/>
                <a:gd name="connsiteX4" fmla="*/ 30556 w 60787"/>
                <a:gd name="connsiteY4" fmla="*/ 230 h 6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7" h="60774">
                  <a:moveTo>
                    <a:pt x="30556" y="230"/>
                  </a:moveTo>
                  <a:cubicBezTo>
                    <a:pt x="47320" y="230"/>
                    <a:pt x="60949" y="13885"/>
                    <a:pt x="60949" y="30675"/>
                  </a:cubicBezTo>
                  <a:cubicBezTo>
                    <a:pt x="60949" y="47388"/>
                    <a:pt x="47320" y="61005"/>
                    <a:pt x="30556" y="61005"/>
                  </a:cubicBezTo>
                  <a:cubicBezTo>
                    <a:pt x="13804" y="61005"/>
                    <a:pt x="162" y="47388"/>
                    <a:pt x="162" y="30675"/>
                  </a:cubicBezTo>
                  <a:cubicBezTo>
                    <a:pt x="162" y="13885"/>
                    <a:pt x="13804" y="230"/>
                    <a:pt x="30556" y="230"/>
                  </a:cubicBezTo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44C1FBB-2B69-725E-A8F0-A96E18F34BDA}"/>
                </a:ext>
              </a:extLst>
            </p:cNvPr>
            <p:cNvSpPr/>
            <p:nvPr/>
          </p:nvSpPr>
          <p:spPr>
            <a:xfrm flipV="1">
              <a:off x="3700721" y="2753088"/>
              <a:ext cx="247805" cy="223884"/>
            </a:xfrm>
            <a:custGeom>
              <a:avLst/>
              <a:gdLst>
                <a:gd name="connsiteX0" fmla="*/ 247958 w 247805"/>
                <a:gd name="connsiteY0" fmla="*/ 201479 h 223884"/>
                <a:gd name="connsiteX1" fmla="*/ 234849 w 247805"/>
                <a:gd name="connsiteY1" fmla="*/ 210857 h 223884"/>
                <a:gd name="connsiteX2" fmla="*/ 221004 w 247805"/>
                <a:gd name="connsiteY2" fmla="*/ 224144 h 223884"/>
                <a:gd name="connsiteX3" fmla="*/ 3135 w 247805"/>
                <a:gd name="connsiteY3" fmla="*/ 153230 h 223884"/>
                <a:gd name="connsiteX4" fmla="*/ 1460 w 247805"/>
                <a:gd name="connsiteY4" fmla="*/ 125336 h 223884"/>
                <a:gd name="connsiteX5" fmla="*/ 153 w 247805"/>
                <a:gd name="connsiteY5" fmla="*/ 118953 h 223884"/>
                <a:gd name="connsiteX6" fmla="*/ 211892 w 247805"/>
                <a:gd name="connsiteY6" fmla="*/ 259 h 2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805" h="223884">
                  <a:moveTo>
                    <a:pt x="247958" y="201479"/>
                  </a:moveTo>
                  <a:cubicBezTo>
                    <a:pt x="243542" y="204194"/>
                    <a:pt x="239189" y="207316"/>
                    <a:pt x="234849" y="210857"/>
                  </a:cubicBezTo>
                  <a:cubicBezTo>
                    <a:pt x="229215" y="215654"/>
                    <a:pt x="224760" y="219956"/>
                    <a:pt x="221004" y="224144"/>
                  </a:cubicBezTo>
                  <a:lnTo>
                    <a:pt x="3135" y="153230"/>
                  </a:lnTo>
                  <a:cubicBezTo>
                    <a:pt x="3554" y="143585"/>
                    <a:pt x="2983" y="134257"/>
                    <a:pt x="1460" y="125336"/>
                  </a:cubicBezTo>
                  <a:cubicBezTo>
                    <a:pt x="1054" y="123179"/>
                    <a:pt x="622" y="121059"/>
                    <a:pt x="153" y="118953"/>
                  </a:cubicBezTo>
                  <a:lnTo>
                    <a:pt x="211892" y="259"/>
                  </a:lnTo>
                  <a:close/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9D1BDD-AEE3-B174-8054-3B39CB28CCA9}"/>
                </a:ext>
              </a:extLst>
            </p:cNvPr>
            <p:cNvSpPr/>
            <p:nvPr/>
          </p:nvSpPr>
          <p:spPr>
            <a:xfrm flipV="1">
              <a:off x="3932512" y="2731349"/>
              <a:ext cx="9517" cy="9517"/>
            </a:xfrm>
            <a:custGeom>
              <a:avLst/>
              <a:gdLst/>
              <a:ahLst/>
              <a:cxnLst/>
              <a:rect l="l" t="t" r="r" b="b"/>
              <a:pathLst>
                <a:path w="9517" h="9517"/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2364245-1059-7280-CA3D-4676D7A32F03}"/>
                </a:ext>
              </a:extLst>
            </p:cNvPr>
            <p:cNvSpPr/>
            <p:nvPr/>
          </p:nvSpPr>
          <p:spPr>
            <a:xfrm flipV="1">
              <a:off x="3523623" y="2786197"/>
              <a:ext cx="83567" cy="83376"/>
            </a:xfrm>
            <a:custGeom>
              <a:avLst/>
              <a:gdLst>
                <a:gd name="connsiteX0" fmla="*/ 18559 w 83567"/>
                <a:gd name="connsiteY0" fmla="*/ 7353 h 83376"/>
                <a:gd name="connsiteX1" fmla="*/ 34701 w 83567"/>
                <a:gd name="connsiteY1" fmla="*/ 690 h 83376"/>
                <a:gd name="connsiteX2" fmla="*/ 51795 w 83567"/>
                <a:gd name="connsiteY2" fmla="*/ 2099 h 83376"/>
                <a:gd name="connsiteX3" fmla="*/ 61377 w 83567"/>
                <a:gd name="connsiteY3" fmla="*/ 5868 h 83376"/>
                <a:gd name="connsiteX4" fmla="*/ 81960 w 83567"/>
                <a:gd name="connsiteY4" fmla="*/ 32251 h 83376"/>
                <a:gd name="connsiteX5" fmla="*/ 83331 w 83567"/>
                <a:gd name="connsiteY5" fmla="*/ 36426 h 83376"/>
                <a:gd name="connsiteX6" fmla="*/ 75996 w 83567"/>
                <a:gd name="connsiteY6" fmla="*/ 65817 h 83376"/>
                <a:gd name="connsiteX7" fmla="*/ 49029 w 83567"/>
                <a:gd name="connsiteY7" fmla="*/ 83000 h 83376"/>
                <a:gd name="connsiteX8" fmla="*/ 41732 w 83567"/>
                <a:gd name="connsiteY8" fmla="*/ 83622 h 83376"/>
                <a:gd name="connsiteX9" fmla="*/ 780 w 83567"/>
                <a:gd name="connsiteY9" fmla="*/ 49206 h 83376"/>
                <a:gd name="connsiteX10" fmla="*/ 755 w 83567"/>
                <a:gd name="connsiteY10" fmla="*/ 49079 h 83376"/>
                <a:gd name="connsiteX11" fmla="*/ 18559 w 83567"/>
                <a:gd name="connsiteY11" fmla="*/ 7353 h 8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567" h="83376">
                  <a:moveTo>
                    <a:pt x="18559" y="7353"/>
                  </a:moveTo>
                  <a:cubicBezTo>
                    <a:pt x="23496" y="4002"/>
                    <a:pt x="29092" y="1680"/>
                    <a:pt x="34701" y="690"/>
                  </a:cubicBezTo>
                  <a:cubicBezTo>
                    <a:pt x="38788" y="5"/>
                    <a:pt x="43800" y="-135"/>
                    <a:pt x="51795" y="2099"/>
                  </a:cubicBezTo>
                  <a:lnTo>
                    <a:pt x="61377" y="5868"/>
                  </a:lnTo>
                  <a:cubicBezTo>
                    <a:pt x="72024" y="11579"/>
                    <a:pt x="79321" y="20919"/>
                    <a:pt x="81960" y="32251"/>
                  </a:cubicBezTo>
                  <a:lnTo>
                    <a:pt x="83331" y="36426"/>
                  </a:lnTo>
                  <a:cubicBezTo>
                    <a:pt x="84676" y="46566"/>
                    <a:pt x="82125" y="57074"/>
                    <a:pt x="75996" y="65817"/>
                  </a:cubicBezTo>
                  <a:cubicBezTo>
                    <a:pt x="69511" y="75043"/>
                    <a:pt x="60171" y="81021"/>
                    <a:pt x="49029" y="83000"/>
                  </a:cubicBezTo>
                  <a:cubicBezTo>
                    <a:pt x="46808" y="83368"/>
                    <a:pt x="44219" y="83622"/>
                    <a:pt x="41732" y="83622"/>
                  </a:cubicBezTo>
                  <a:cubicBezTo>
                    <a:pt x="21453" y="83622"/>
                    <a:pt x="4232" y="69142"/>
                    <a:pt x="780" y="49206"/>
                  </a:cubicBezTo>
                  <a:lnTo>
                    <a:pt x="755" y="49079"/>
                  </a:lnTo>
                  <a:cubicBezTo>
                    <a:pt x="-2126" y="33013"/>
                    <a:pt x="4866" y="16617"/>
                    <a:pt x="18559" y="7353"/>
                  </a:cubicBezTo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45B9BDC-BCFA-E17D-1BF5-C5B9508FAB02}"/>
                </a:ext>
              </a:extLst>
            </p:cNvPr>
            <p:cNvSpPr/>
            <p:nvPr/>
          </p:nvSpPr>
          <p:spPr>
            <a:xfrm flipV="1">
              <a:off x="4316244" y="1349960"/>
              <a:ext cx="989204" cy="2407396"/>
            </a:xfrm>
            <a:custGeom>
              <a:avLst/>
              <a:gdLst>
                <a:gd name="connsiteX0" fmla="*/ 501062 w 989204"/>
                <a:gd name="connsiteY0" fmla="*/ 2239030 h 2407396"/>
                <a:gd name="connsiteX1" fmla="*/ 498815 w 989204"/>
                <a:gd name="connsiteY1" fmla="*/ 2221200 h 2407396"/>
                <a:gd name="connsiteX2" fmla="*/ 361746 w 989204"/>
                <a:gd name="connsiteY2" fmla="*/ 2082506 h 2407396"/>
                <a:gd name="connsiteX3" fmla="*/ 247 w 989204"/>
                <a:gd name="connsiteY3" fmla="*/ 30327 h 2407396"/>
                <a:gd name="connsiteX4" fmla="*/ 28902 w 989204"/>
                <a:gd name="connsiteY4" fmla="*/ 301 h 2407396"/>
                <a:gd name="connsiteX5" fmla="*/ 496480 w 989204"/>
                <a:gd name="connsiteY5" fmla="*/ 170619 h 2407396"/>
                <a:gd name="connsiteX6" fmla="*/ 497990 w 989204"/>
                <a:gd name="connsiteY6" fmla="*/ 182599 h 2407396"/>
                <a:gd name="connsiteX7" fmla="*/ 622433 w 989204"/>
                <a:gd name="connsiteY7" fmla="*/ 306102 h 2407396"/>
                <a:gd name="connsiteX8" fmla="*/ 989452 w 989204"/>
                <a:gd name="connsiteY8" fmla="*/ 2387025 h 2407396"/>
                <a:gd name="connsiteX9" fmla="*/ 964706 w 989204"/>
                <a:gd name="connsiteY9" fmla="*/ 2407698 h 240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9204" h="2407396">
                  <a:moveTo>
                    <a:pt x="501062" y="2239030"/>
                  </a:moveTo>
                  <a:cubicBezTo>
                    <a:pt x="500630" y="2233078"/>
                    <a:pt x="499881" y="2227113"/>
                    <a:pt x="498815" y="2221200"/>
                  </a:cubicBezTo>
                  <a:cubicBezTo>
                    <a:pt x="486468" y="2150780"/>
                    <a:pt x="431264" y="2095831"/>
                    <a:pt x="361746" y="2082506"/>
                  </a:cubicBezTo>
                  <a:lnTo>
                    <a:pt x="247" y="30327"/>
                  </a:lnTo>
                  <a:cubicBezTo>
                    <a:pt x="10920" y="21583"/>
                    <a:pt x="20514" y="11545"/>
                    <a:pt x="28902" y="301"/>
                  </a:cubicBezTo>
                  <a:lnTo>
                    <a:pt x="496480" y="170619"/>
                  </a:lnTo>
                  <a:cubicBezTo>
                    <a:pt x="496823" y="174617"/>
                    <a:pt x="497331" y="178627"/>
                    <a:pt x="497990" y="182599"/>
                  </a:cubicBezTo>
                  <a:cubicBezTo>
                    <a:pt x="509348" y="246952"/>
                    <a:pt x="559311" y="295544"/>
                    <a:pt x="622433" y="306102"/>
                  </a:cubicBezTo>
                  <a:lnTo>
                    <a:pt x="989452" y="2387025"/>
                  </a:lnTo>
                  <a:cubicBezTo>
                    <a:pt x="980416" y="2393066"/>
                    <a:pt x="972155" y="2399969"/>
                    <a:pt x="964706" y="2407698"/>
                  </a:cubicBezTo>
                  <a:close/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04E79C5-05F3-43C4-0267-D6297AA5BB26}"/>
                </a:ext>
              </a:extLst>
            </p:cNvPr>
            <p:cNvSpPr/>
            <p:nvPr/>
          </p:nvSpPr>
          <p:spPr>
            <a:xfrm flipV="1">
              <a:off x="5334583" y="1189172"/>
              <a:ext cx="110923" cy="110910"/>
            </a:xfrm>
            <a:custGeom>
              <a:avLst/>
              <a:gdLst>
                <a:gd name="connsiteX0" fmla="*/ 65465 w 110923"/>
                <a:gd name="connsiteY0" fmla="*/ 110134 h 110910"/>
                <a:gd name="connsiteX1" fmla="*/ 55706 w 110923"/>
                <a:gd name="connsiteY1" fmla="*/ 110997 h 110910"/>
                <a:gd name="connsiteX2" fmla="*/ 1340 w 110923"/>
                <a:gd name="connsiteY2" fmla="*/ 65540 h 110910"/>
                <a:gd name="connsiteX3" fmla="*/ 629 w 110923"/>
                <a:gd name="connsiteY3" fmla="*/ 61606 h 110910"/>
                <a:gd name="connsiteX4" fmla="*/ 46175 w 110923"/>
                <a:gd name="connsiteY4" fmla="*/ 945 h 110910"/>
                <a:gd name="connsiteX5" fmla="*/ 75274 w 110923"/>
                <a:gd name="connsiteY5" fmla="*/ 3572 h 110910"/>
                <a:gd name="connsiteX6" fmla="*/ 110401 w 110923"/>
                <a:gd name="connsiteY6" fmla="*/ 45908 h 110910"/>
                <a:gd name="connsiteX7" fmla="*/ 91607 w 110923"/>
                <a:gd name="connsiteY7" fmla="*/ 97469 h 110910"/>
                <a:gd name="connsiteX8" fmla="*/ 65465 w 110923"/>
                <a:gd name="connsiteY8" fmla="*/ 110134 h 11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923" h="110910">
                  <a:moveTo>
                    <a:pt x="65465" y="110134"/>
                  </a:moveTo>
                  <a:cubicBezTo>
                    <a:pt x="62267" y="110692"/>
                    <a:pt x="58993" y="110997"/>
                    <a:pt x="55706" y="110997"/>
                  </a:cubicBezTo>
                  <a:cubicBezTo>
                    <a:pt x="29031" y="110997"/>
                    <a:pt x="6162" y="91872"/>
                    <a:pt x="1340" y="65540"/>
                  </a:cubicBezTo>
                  <a:lnTo>
                    <a:pt x="629" y="61606"/>
                  </a:lnTo>
                  <a:cubicBezTo>
                    <a:pt x="-2480" y="32773"/>
                    <a:pt x="17305" y="5996"/>
                    <a:pt x="46175" y="945"/>
                  </a:cubicBezTo>
                  <a:cubicBezTo>
                    <a:pt x="56086" y="-819"/>
                    <a:pt x="66277" y="171"/>
                    <a:pt x="75274" y="3572"/>
                  </a:cubicBezTo>
                  <a:cubicBezTo>
                    <a:pt x="93510" y="10336"/>
                    <a:pt x="106975" y="26580"/>
                    <a:pt x="110401" y="45908"/>
                  </a:cubicBezTo>
                  <a:cubicBezTo>
                    <a:pt x="113777" y="65083"/>
                    <a:pt x="106734" y="84359"/>
                    <a:pt x="91607" y="97469"/>
                  </a:cubicBezTo>
                  <a:cubicBezTo>
                    <a:pt x="83028" y="104486"/>
                    <a:pt x="74538" y="108547"/>
                    <a:pt x="65465" y="110134"/>
                  </a:cubicBezTo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F7D01B9-C9FD-BAEA-5634-33FE341B3CD7}"/>
                </a:ext>
              </a:extLst>
            </p:cNvPr>
            <p:cNvSpPr/>
            <p:nvPr/>
          </p:nvSpPr>
          <p:spPr>
            <a:xfrm flipV="1">
              <a:off x="5011133" y="3642866"/>
              <a:ext cx="1205" cy="545"/>
            </a:xfrm>
            <a:custGeom>
              <a:avLst/>
              <a:gdLst>
                <a:gd name="connsiteX0" fmla="*/ 268 w 1205"/>
                <a:gd name="connsiteY0" fmla="*/ 334 h 545"/>
                <a:gd name="connsiteX1" fmla="*/ 1473 w 1205"/>
                <a:gd name="connsiteY1" fmla="*/ 816 h 545"/>
                <a:gd name="connsiteX2" fmla="*/ 268 w 1205"/>
                <a:gd name="connsiteY2" fmla="*/ 880 h 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5" h="545">
                  <a:moveTo>
                    <a:pt x="268" y="334"/>
                  </a:moveTo>
                  <a:lnTo>
                    <a:pt x="1473" y="816"/>
                  </a:lnTo>
                  <a:lnTo>
                    <a:pt x="268" y="880"/>
                  </a:lnTo>
                  <a:close/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49D54FC-9F98-3FC6-44F5-4F29DC3F5E43}"/>
                </a:ext>
              </a:extLst>
            </p:cNvPr>
            <p:cNvSpPr/>
            <p:nvPr/>
          </p:nvSpPr>
          <p:spPr>
            <a:xfrm flipV="1">
              <a:off x="4908404" y="3545095"/>
              <a:ext cx="113033" cy="113033"/>
            </a:xfrm>
            <a:custGeom>
              <a:avLst/>
              <a:gdLst>
                <a:gd name="connsiteX0" fmla="*/ 101409 w 113033"/>
                <a:gd name="connsiteY0" fmla="*/ 88924 h 113033"/>
                <a:gd name="connsiteX1" fmla="*/ 110597 w 113033"/>
                <a:gd name="connsiteY1" fmla="*/ 47541 h 113033"/>
                <a:gd name="connsiteX2" fmla="*/ 56155 w 113033"/>
                <a:gd name="connsiteY2" fmla="*/ 1639 h 113033"/>
                <a:gd name="connsiteX3" fmla="*/ 46371 w 113033"/>
                <a:gd name="connsiteY3" fmla="*/ 2477 h 113033"/>
                <a:gd name="connsiteX4" fmla="*/ 17551 w 113033"/>
                <a:gd name="connsiteY4" fmla="*/ 17274 h 113033"/>
                <a:gd name="connsiteX5" fmla="*/ 16548 w 113033"/>
                <a:gd name="connsiteY5" fmla="*/ 18061 h 113033"/>
                <a:gd name="connsiteX6" fmla="*/ 10647 w 113033"/>
                <a:gd name="connsiteY6" fmla="*/ 25117 h 113033"/>
                <a:gd name="connsiteX7" fmla="*/ 1205 w 113033"/>
                <a:gd name="connsiteY7" fmla="*/ 50497 h 113033"/>
                <a:gd name="connsiteX8" fmla="*/ 1726 w 113033"/>
                <a:gd name="connsiteY8" fmla="*/ 67642 h 113033"/>
                <a:gd name="connsiteX9" fmla="*/ 2487 w 113033"/>
                <a:gd name="connsiteY9" fmla="*/ 70320 h 113033"/>
                <a:gd name="connsiteX10" fmla="*/ 44442 w 113033"/>
                <a:gd name="connsiteY10" fmla="*/ 111183 h 113033"/>
                <a:gd name="connsiteX11" fmla="*/ 65584 w 113033"/>
                <a:gd name="connsiteY11" fmla="*/ 111792 h 113033"/>
                <a:gd name="connsiteX12" fmla="*/ 97767 w 113033"/>
                <a:gd name="connsiteY12" fmla="*/ 93099 h 113033"/>
                <a:gd name="connsiteX13" fmla="*/ 101409 w 113033"/>
                <a:gd name="connsiteY13" fmla="*/ 88924 h 113033"/>
                <a:gd name="connsiteX14" fmla="*/ 56789 w 113033"/>
                <a:gd name="connsiteY14" fmla="*/ 113366 h 113033"/>
                <a:gd name="connsiteX15" fmla="*/ 266 w 113033"/>
                <a:gd name="connsiteY15" fmla="*/ 56843 h 113033"/>
                <a:gd name="connsiteX16" fmla="*/ 56789 w 113033"/>
                <a:gd name="connsiteY16" fmla="*/ 332 h 113033"/>
                <a:gd name="connsiteX17" fmla="*/ 113300 w 113033"/>
                <a:gd name="connsiteY17" fmla="*/ 56843 h 113033"/>
                <a:gd name="connsiteX18" fmla="*/ 56789 w 113033"/>
                <a:gd name="connsiteY18" fmla="*/ 113366 h 113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033" h="113033">
                  <a:moveTo>
                    <a:pt x="101409" y="88924"/>
                  </a:moveTo>
                  <a:cubicBezTo>
                    <a:pt x="109924" y="76779"/>
                    <a:pt x="113186" y="62109"/>
                    <a:pt x="110597" y="47541"/>
                  </a:cubicBezTo>
                  <a:cubicBezTo>
                    <a:pt x="105876" y="20941"/>
                    <a:pt x="82970" y="1639"/>
                    <a:pt x="56155" y="1639"/>
                  </a:cubicBezTo>
                  <a:cubicBezTo>
                    <a:pt x="52792" y="1639"/>
                    <a:pt x="49416" y="1957"/>
                    <a:pt x="46371" y="2477"/>
                  </a:cubicBezTo>
                  <a:cubicBezTo>
                    <a:pt x="35964" y="4355"/>
                    <a:pt x="26345" y="9177"/>
                    <a:pt x="17551" y="17274"/>
                  </a:cubicBezTo>
                  <a:lnTo>
                    <a:pt x="16548" y="18061"/>
                  </a:lnTo>
                  <a:cubicBezTo>
                    <a:pt x="14238" y="20396"/>
                    <a:pt x="12259" y="22769"/>
                    <a:pt x="10647" y="25117"/>
                  </a:cubicBezTo>
                  <a:cubicBezTo>
                    <a:pt x="5533" y="32540"/>
                    <a:pt x="2348" y="41246"/>
                    <a:pt x="1205" y="50497"/>
                  </a:cubicBezTo>
                  <a:cubicBezTo>
                    <a:pt x="533" y="57312"/>
                    <a:pt x="596" y="62198"/>
                    <a:pt x="1726" y="67642"/>
                  </a:cubicBezTo>
                  <a:lnTo>
                    <a:pt x="2487" y="70320"/>
                  </a:lnTo>
                  <a:cubicBezTo>
                    <a:pt x="7551" y="91145"/>
                    <a:pt x="23642" y="106792"/>
                    <a:pt x="44442" y="111183"/>
                  </a:cubicBezTo>
                  <a:cubicBezTo>
                    <a:pt x="52932" y="112985"/>
                    <a:pt x="59607" y="112744"/>
                    <a:pt x="65584" y="111792"/>
                  </a:cubicBezTo>
                  <a:cubicBezTo>
                    <a:pt x="78224" y="109508"/>
                    <a:pt x="89505" y="102871"/>
                    <a:pt x="97767" y="93099"/>
                  </a:cubicBezTo>
                  <a:cubicBezTo>
                    <a:pt x="98655" y="91944"/>
                    <a:pt x="99632" y="90853"/>
                    <a:pt x="101409" y="88924"/>
                  </a:cubicBezTo>
                  <a:moveTo>
                    <a:pt x="56789" y="113366"/>
                  </a:moveTo>
                  <a:cubicBezTo>
                    <a:pt x="25571" y="113366"/>
                    <a:pt x="266" y="88061"/>
                    <a:pt x="266" y="56843"/>
                  </a:cubicBezTo>
                  <a:cubicBezTo>
                    <a:pt x="266" y="25637"/>
                    <a:pt x="25571" y="332"/>
                    <a:pt x="56789" y="332"/>
                  </a:cubicBezTo>
                  <a:cubicBezTo>
                    <a:pt x="87995" y="332"/>
                    <a:pt x="113300" y="25637"/>
                    <a:pt x="113300" y="56843"/>
                  </a:cubicBezTo>
                  <a:cubicBezTo>
                    <a:pt x="113300" y="88061"/>
                    <a:pt x="87995" y="113366"/>
                    <a:pt x="56789" y="113366"/>
                  </a:cubicBezTo>
                </a:path>
              </a:pathLst>
            </a:custGeom>
            <a:grpFill/>
            <a:ln w="12671" cap="flat">
              <a:solidFill>
                <a:schemeClr val="accent2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24D99B74-6926-82A8-469D-8AF0E5D6A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396" y="3205139"/>
            <a:ext cx="985638" cy="9856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A9402AF-6387-9C18-EDFB-4062335F9C7C}"/>
              </a:ext>
            </a:extLst>
          </p:cNvPr>
          <p:cNvSpPr txBox="1"/>
          <p:nvPr/>
        </p:nvSpPr>
        <p:spPr>
          <a:xfrm>
            <a:off x="5958572" y="3511363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BEC084-C045-C9ED-D3A0-963B5220DA7A}"/>
              </a:ext>
            </a:extLst>
          </p:cNvPr>
          <p:cNvSpPr txBox="1"/>
          <p:nvPr/>
        </p:nvSpPr>
        <p:spPr>
          <a:xfrm>
            <a:off x="6335576" y="20759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Python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C2C4A-567D-37FD-CEE8-6ED687022949}"/>
              </a:ext>
            </a:extLst>
          </p:cNvPr>
          <p:cNvSpPr txBox="1"/>
          <p:nvPr/>
        </p:nvSpPr>
        <p:spPr>
          <a:xfrm>
            <a:off x="7898445" y="285453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JASP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5B5F51-FCE6-7265-313B-A189D7DACFBA}"/>
              </a:ext>
            </a:extLst>
          </p:cNvPr>
          <p:cNvSpPr txBox="1"/>
          <p:nvPr/>
        </p:nvSpPr>
        <p:spPr>
          <a:xfrm>
            <a:off x="7263727" y="4172048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Jamovi</a:t>
            </a:r>
          </a:p>
        </p:txBody>
      </p:sp>
    </p:spTree>
    <p:extLst>
      <p:ext uri="{BB962C8B-B14F-4D97-AF65-F5344CB8AC3E}">
        <p14:creationId xmlns:p14="http://schemas.microsoft.com/office/powerpoint/2010/main" val="4629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255178" y="1933122"/>
            <a:ext cx="6633644" cy="21626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If the original dataset is in a proprietary format,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convert it to an open format</a:t>
            </a:r>
            <a:r>
              <a:rPr lang="en-US" b="1">
                <a:latin typeface="Aptos" panose="02110004020202020204"/>
              </a:rPr>
              <a:t>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57348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ack logo&#10;&#10;Description automatically generated">
            <a:extLst>
              <a:ext uri="{FF2B5EF4-FFF2-40B4-BE49-F238E27FC236}">
                <a16:creationId xmlns:a16="http://schemas.microsoft.com/office/drawing/2014/main" id="{CF3F0757-F9DC-8B7F-9837-7324ECFF31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6794" y="4795115"/>
            <a:ext cx="701021" cy="28710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2872FA5-0A8F-CEED-C5A9-7E17E67E86E8}"/>
              </a:ext>
            </a:extLst>
          </p:cNvPr>
          <p:cNvSpPr txBox="1">
            <a:spLocks/>
          </p:cNvSpPr>
          <p:nvPr/>
        </p:nvSpPr>
        <p:spPr>
          <a:xfrm>
            <a:off x="650357" y="216933"/>
            <a:ext cx="7556500" cy="539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endParaRPr lang="en-GB" sz="3300">
              <a:solidFill>
                <a:prstClr val="white"/>
              </a:solidFill>
              <a:latin typeface="Aptos Display" panose="0211000402020202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68E00A-C469-E0AE-3A06-8AB0AA0DD08A}"/>
              </a:ext>
            </a:extLst>
          </p:cNvPr>
          <p:cNvSpPr txBox="1"/>
          <p:nvPr/>
        </p:nvSpPr>
        <p:spPr>
          <a:xfrm>
            <a:off x="2320293" y="2302786"/>
            <a:ext cx="201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ptos" panose="020B00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Archive</a:t>
            </a:r>
            <a:endParaRPr lang="LID4096" sz="3600" b="1">
              <a:latin typeface="Aptos" panose="020B00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AB59D97-CF3A-DDFB-43D9-8D3770292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1350" y="1970330"/>
            <a:ext cx="1333564" cy="13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49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378550" y="1790700"/>
            <a:ext cx="6633644" cy="14487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Archiving data means storing data to demonstrate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the integrity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55E4-84F5-2C48-52C5-1B26C4B5D920}"/>
              </a:ext>
            </a:extLst>
          </p:cNvPr>
          <p:cNvSpPr txBox="1">
            <a:spLocks/>
          </p:cNvSpPr>
          <p:nvPr/>
        </p:nvSpPr>
        <p:spPr>
          <a:xfrm>
            <a:off x="1378550" y="3345543"/>
            <a:ext cx="6059715" cy="8273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Typically, each publication requires an archival package</a:t>
            </a:r>
          </a:p>
        </p:txBody>
      </p:sp>
    </p:spTree>
    <p:extLst>
      <p:ext uri="{BB962C8B-B14F-4D97-AF65-F5344CB8AC3E}">
        <p14:creationId xmlns:p14="http://schemas.microsoft.com/office/powerpoint/2010/main" val="184974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320493" y="1374321"/>
            <a:ext cx="6633644" cy="2022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You can prepare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an archival data package </a:t>
            </a:r>
            <a:r>
              <a:rPr lang="en-US" b="1">
                <a:latin typeface="Aptos" panose="02110004020202020204"/>
              </a:rPr>
              <a:t>to include information needed to demonstrate the integrity.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370E0-C016-8289-1A7A-7A5AE97BA777}"/>
              </a:ext>
            </a:extLst>
          </p:cNvPr>
          <p:cNvSpPr txBox="1"/>
          <p:nvPr/>
        </p:nvSpPr>
        <p:spPr>
          <a:xfrm>
            <a:off x="1865085" y="4843418"/>
            <a:ext cx="71700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NL" sz="100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Preserving Data |UU: uu.nl/en/research/research-data-management/guides/after-research/preserving-data</a:t>
            </a:r>
            <a:endParaRPr lang="en-NL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41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255178" y="1571625"/>
            <a:ext cx="6633644" cy="2000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An archival package is meant to be accessed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only when it’s needed</a:t>
            </a:r>
            <a:r>
              <a:rPr lang="en-US" b="1">
                <a:latin typeface="Aptos" panose="02110004020202020204"/>
              </a:rPr>
              <a:t>—for example, an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integrity audit</a:t>
            </a:r>
            <a:r>
              <a:rPr lang="en-US" b="1">
                <a:latin typeface="Aptos" panose="02110004020202020204"/>
              </a:rPr>
              <a:t>.</a:t>
            </a:r>
            <a:endParaRPr lang="en-US" b="1">
              <a:solidFill>
                <a:srgbClr val="C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9207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255178" y="1702254"/>
            <a:ext cx="6633644" cy="14328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When you want to share your data, you can prepare 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publication data package.</a:t>
            </a:r>
          </a:p>
        </p:txBody>
      </p:sp>
    </p:spTree>
    <p:extLst>
      <p:ext uri="{BB962C8B-B14F-4D97-AF65-F5344CB8AC3E}">
        <p14:creationId xmlns:p14="http://schemas.microsoft.com/office/powerpoint/2010/main" val="54769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107BA728-28F9-B162-276C-F46D38EEF120}"/>
              </a:ext>
            </a:extLst>
          </p:cNvPr>
          <p:cNvSpPr/>
          <p:nvPr/>
        </p:nvSpPr>
        <p:spPr>
          <a:xfrm>
            <a:off x="3323203" y="1740999"/>
            <a:ext cx="2418599" cy="24185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CC1246-BB9A-B69D-2EBA-1E7CECF0991E}"/>
              </a:ext>
            </a:extLst>
          </p:cNvPr>
          <p:cNvSpPr/>
          <p:nvPr/>
        </p:nvSpPr>
        <p:spPr>
          <a:xfrm>
            <a:off x="4064809" y="1461082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B313D-119C-29EB-8DCD-A8305AB85E2A}"/>
              </a:ext>
            </a:extLst>
          </p:cNvPr>
          <p:cNvSpPr txBox="1"/>
          <p:nvPr/>
        </p:nvSpPr>
        <p:spPr>
          <a:xfrm>
            <a:off x="5137368" y="4897279"/>
            <a:ext cx="4027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Adopted from </a:t>
            </a:r>
            <a:r>
              <a:rPr lang="en-US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RDMkit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: 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https://rdmkit.elixir-europe.org/data_life_cycle</a:t>
            </a:r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14B0A-73A3-1170-C3ED-7E18A03DC363}"/>
              </a:ext>
            </a:extLst>
          </p:cNvPr>
          <p:cNvSpPr txBox="1"/>
          <p:nvPr/>
        </p:nvSpPr>
        <p:spPr>
          <a:xfrm>
            <a:off x="5511920" y="1943654"/>
            <a:ext cx="1502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Collect</a:t>
            </a:r>
            <a:endParaRPr lang="LID4096" sz="2100" b="1">
              <a:latin typeface="Aptos" panose="0211000402020202020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417D385-7120-F122-8DC1-3CAFA0999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8945" y="1522407"/>
            <a:ext cx="576000" cy="57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1502D-C27B-E1B5-A540-E31AEA0F0893}"/>
              </a:ext>
            </a:extLst>
          </p:cNvPr>
          <p:cNvSpPr txBox="1"/>
          <p:nvPr/>
        </p:nvSpPr>
        <p:spPr>
          <a:xfrm>
            <a:off x="3805791" y="1056087"/>
            <a:ext cx="13149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Plan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DB70E-F605-3935-123F-6123563D9331}"/>
              </a:ext>
            </a:extLst>
          </p:cNvPr>
          <p:cNvSpPr txBox="1"/>
          <p:nvPr/>
        </p:nvSpPr>
        <p:spPr>
          <a:xfrm>
            <a:off x="5874873" y="3433114"/>
            <a:ext cx="1416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Process &amp; Analyze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3BCBE-4A08-1442-5615-F3484D30C1EF}"/>
              </a:ext>
            </a:extLst>
          </p:cNvPr>
          <p:cNvSpPr txBox="1"/>
          <p:nvPr/>
        </p:nvSpPr>
        <p:spPr>
          <a:xfrm>
            <a:off x="1929511" y="3571740"/>
            <a:ext cx="13930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Archive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81015-C8BD-C978-0BD0-A738A282E04B}"/>
              </a:ext>
            </a:extLst>
          </p:cNvPr>
          <p:cNvSpPr txBox="1"/>
          <p:nvPr/>
        </p:nvSpPr>
        <p:spPr>
          <a:xfrm>
            <a:off x="1583201" y="1986774"/>
            <a:ext cx="1711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>
                <a:latin typeface="Aptos" panose="02110004020202020204"/>
              </a:rPr>
              <a:t>Share &amp; Reuse</a:t>
            </a:r>
            <a:endParaRPr lang="LID4096" sz="2100" b="1">
              <a:latin typeface="Aptos" panose="0211000402020202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50511A5-1588-63AE-0F0A-28E5AE3AE842}"/>
              </a:ext>
            </a:extLst>
          </p:cNvPr>
          <p:cNvSpPr txBox="1">
            <a:spLocks/>
          </p:cNvSpPr>
          <p:nvPr/>
        </p:nvSpPr>
        <p:spPr>
          <a:xfrm>
            <a:off x="305155" y="242861"/>
            <a:ext cx="4108159" cy="7386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Research data lifecycle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C5DB27-C1F1-6288-6726-0F2823D54C52}"/>
              </a:ext>
            </a:extLst>
          </p:cNvPr>
          <p:cNvSpPr/>
          <p:nvPr/>
        </p:nvSpPr>
        <p:spPr>
          <a:xfrm>
            <a:off x="3018868" y="2211630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D3B8232-C534-402A-D269-A09486EBD2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778" y="2278895"/>
            <a:ext cx="576000" cy="576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9699BF-389A-9371-723C-BCCC19D8B2CE}"/>
              </a:ext>
            </a:extLst>
          </p:cNvPr>
          <p:cNvSpPr/>
          <p:nvPr/>
        </p:nvSpPr>
        <p:spPr>
          <a:xfrm>
            <a:off x="5023841" y="2193506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7B0E42D-1EB2-B496-DB82-C45B80601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078" y="2262013"/>
            <a:ext cx="576000" cy="5760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43821B3-BD4E-1347-FBC8-5F42443CBEB3}"/>
              </a:ext>
            </a:extLst>
          </p:cNvPr>
          <p:cNvSpPr/>
          <p:nvPr/>
        </p:nvSpPr>
        <p:spPr>
          <a:xfrm>
            <a:off x="3338098" y="3404914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9916744-2A3A-9B46-DCB6-C5EB71C52D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5574" y="3559925"/>
            <a:ext cx="576000" cy="576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60FCC5F-A282-5119-8A20-038C038CCA98}"/>
              </a:ext>
            </a:extLst>
          </p:cNvPr>
          <p:cNvSpPr/>
          <p:nvPr/>
        </p:nvSpPr>
        <p:spPr>
          <a:xfrm>
            <a:off x="4788258" y="3390889"/>
            <a:ext cx="935386" cy="935386"/>
          </a:xfrm>
          <a:prstGeom prst="ellipse">
            <a:avLst/>
          </a:prstGeom>
          <a:solidFill>
            <a:srgbClr val="EE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E80FE65-33A6-F252-13AB-7C774BF988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43106" y="3571861"/>
            <a:ext cx="576000" cy="576000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8D52164B-1D7D-F268-F4B7-EFD62A8B7828}"/>
              </a:ext>
            </a:extLst>
          </p:cNvPr>
          <p:cNvSpPr/>
          <p:nvPr/>
        </p:nvSpPr>
        <p:spPr>
          <a:xfrm rot="2316977">
            <a:off x="4738902" y="2075692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013DF5F-C152-FE24-2BE1-44BDDAC1941A}"/>
              </a:ext>
            </a:extLst>
          </p:cNvPr>
          <p:cNvSpPr/>
          <p:nvPr/>
        </p:nvSpPr>
        <p:spPr>
          <a:xfrm rot="6630543">
            <a:off x="4743277" y="2970902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696DB92-2A4D-8122-6A6D-BAE8DC8F8FD3}"/>
              </a:ext>
            </a:extLst>
          </p:cNvPr>
          <p:cNvSpPr/>
          <p:nvPr/>
        </p:nvSpPr>
        <p:spPr>
          <a:xfrm rot="11322540">
            <a:off x="3824972" y="3291748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D265196-5A29-DAC9-FE45-8DB89162BE9F}"/>
              </a:ext>
            </a:extLst>
          </p:cNvPr>
          <p:cNvSpPr/>
          <p:nvPr/>
        </p:nvSpPr>
        <p:spPr>
          <a:xfrm rot="15395579">
            <a:off x="3279123" y="2607730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112C2BD-E354-962A-A382-32418EDDE7EA}"/>
              </a:ext>
            </a:extLst>
          </p:cNvPr>
          <p:cNvSpPr/>
          <p:nvPr/>
        </p:nvSpPr>
        <p:spPr>
          <a:xfrm rot="19241892">
            <a:off x="3874350" y="1740720"/>
            <a:ext cx="908699" cy="830751"/>
          </a:xfrm>
          <a:prstGeom prst="arc">
            <a:avLst>
              <a:gd name="adj1" fmla="val 16199995"/>
              <a:gd name="adj2" fmla="val 1678771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432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ack logo&#10;&#10;Description automatically generated">
            <a:extLst>
              <a:ext uri="{FF2B5EF4-FFF2-40B4-BE49-F238E27FC236}">
                <a16:creationId xmlns:a16="http://schemas.microsoft.com/office/drawing/2014/main" id="{CF3F0757-F9DC-8B7F-9837-7324ECFF31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6794" y="4795115"/>
            <a:ext cx="701021" cy="28710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2872FA5-0A8F-CEED-C5A9-7E17E67E86E8}"/>
              </a:ext>
            </a:extLst>
          </p:cNvPr>
          <p:cNvSpPr txBox="1">
            <a:spLocks/>
          </p:cNvSpPr>
          <p:nvPr/>
        </p:nvSpPr>
        <p:spPr>
          <a:xfrm>
            <a:off x="650357" y="216933"/>
            <a:ext cx="7556500" cy="5390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endParaRPr lang="en-GB" sz="3300">
              <a:solidFill>
                <a:prstClr val="white"/>
              </a:solidFill>
              <a:latin typeface="Aptos Display" panose="021100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6D19E4-9D0B-5326-A009-91DBCE1ABEE4}"/>
              </a:ext>
            </a:extLst>
          </p:cNvPr>
          <p:cNvSpPr txBox="1"/>
          <p:nvPr/>
        </p:nvSpPr>
        <p:spPr>
          <a:xfrm>
            <a:off x="1817941" y="2457951"/>
            <a:ext cx="339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ptos" panose="020B00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Share &amp; Reuse</a:t>
            </a:r>
            <a:endParaRPr lang="LID4096" sz="3600" b="1">
              <a:latin typeface="Aptos" panose="020B00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8F89FAF-865B-C36C-2E48-A15438402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1778" y="2048005"/>
            <a:ext cx="1466222" cy="14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56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CE6B27-911E-EADA-6600-67C54896D543}"/>
              </a:ext>
            </a:extLst>
          </p:cNvPr>
          <p:cNvSpPr txBox="1">
            <a:spLocks/>
          </p:cNvSpPr>
          <p:nvPr/>
        </p:nvSpPr>
        <p:spPr>
          <a:xfrm>
            <a:off x="1182298" y="1512562"/>
            <a:ext cx="6779403" cy="211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Research Data Management refers to the way you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collect</a:t>
            </a:r>
            <a:r>
              <a:rPr lang="en-US" b="1">
                <a:latin typeface="Aptos" panose="02110004020202020204"/>
              </a:rPr>
              <a:t>,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analyze</a:t>
            </a:r>
            <a:r>
              <a:rPr lang="en-US" b="1">
                <a:latin typeface="Aptos" panose="02110004020202020204"/>
              </a:rPr>
              <a:t>, 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store</a:t>
            </a:r>
            <a:r>
              <a:rPr lang="en-US" b="1">
                <a:latin typeface="Aptos" panose="02110004020202020204"/>
              </a:rPr>
              <a:t>,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share</a:t>
            </a:r>
            <a:r>
              <a:rPr lang="en-US" b="1">
                <a:latin typeface="Aptos" panose="02110004020202020204"/>
              </a:rPr>
              <a:t>,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archive</a:t>
            </a:r>
            <a:r>
              <a:rPr lang="en-US" b="1">
                <a:latin typeface="Aptos" panose="02110004020202020204"/>
              </a:rPr>
              <a:t> and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publish</a:t>
            </a:r>
            <a:r>
              <a:rPr lang="en-US" b="1">
                <a:latin typeface="Aptos" panose="02110004020202020204"/>
              </a:rPr>
              <a:t> research data.</a:t>
            </a:r>
          </a:p>
        </p:txBody>
      </p:sp>
    </p:spTree>
    <p:extLst>
      <p:ext uri="{BB962C8B-B14F-4D97-AF65-F5344CB8AC3E}">
        <p14:creationId xmlns:p14="http://schemas.microsoft.com/office/powerpoint/2010/main" val="654720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447341" y="1760307"/>
            <a:ext cx="6633644" cy="14487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Often, publication package is different from archival package</a:t>
            </a:r>
          </a:p>
        </p:txBody>
      </p:sp>
    </p:spTree>
    <p:extLst>
      <p:ext uri="{BB962C8B-B14F-4D97-AF65-F5344CB8AC3E}">
        <p14:creationId xmlns:p14="http://schemas.microsoft.com/office/powerpoint/2010/main" val="171163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418312" y="998494"/>
            <a:ext cx="6633644" cy="14487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The goal of a publication package is to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share data with the world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5B7B3-2A27-C551-BD68-CD80F99287DB}"/>
              </a:ext>
            </a:extLst>
          </p:cNvPr>
          <p:cNvSpPr txBox="1"/>
          <p:nvPr/>
        </p:nvSpPr>
        <p:spPr>
          <a:xfrm>
            <a:off x="4085771" y="312057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3AAB-F97A-1653-0377-079AF0AEF5D2}"/>
              </a:ext>
            </a:extLst>
          </p:cNvPr>
          <p:cNvSpPr txBox="1">
            <a:spLocks/>
          </p:cNvSpPr>
          <p:nvPr/>
        </p:nvSpPr>
        <p:spPr>
          <a:xfrm>
            <a:off x="1418312" y="2696299"/>
            <a:ext cx="6633644" cy="14487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The goal of an archival package is to demonstrate integrity.</a:t>
            </a:r>
          </a:p>
        </p:txBody>
      </p:sp>
    </p:spTree>
    <p:extLst>
      <p:ext uri="{BB962C8B-B14F-4D97-AF65-F5344CB8AC3E}">
        <p14:creationId xmlns:p14="http://schemas.microsoft.com/office/powerpoint/2010/main" val="318858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418312" y="998494"/>
            <a:ext cx="6633644" cy="14487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By default,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anyone can access </a:t>
            </a:r>
            <a:r>
              <a:rPr lang="en-US" b="1">
                <a:latin typeface="Aptos" panose="02110004020202020204"/>
              </a:rPr>
              <a:t>a publication package.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5B7B3-2A27-C551-BD68-CD80F99287DB}"/>
              </a:ext>
            </a:extLst>
          </p:cNvPr>
          <p:cNvSpPr txBox="1"/>
          <p:nvPr/>
        </p:nvSpPr>
        <p:spPr>
          <a:xfrm>
            <a:off x="4085771" y="312057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3AAB-F97A-1653-0377-079AF0AEF5D2}"/>
              </a:ext>
            </a:extLst>
          </p:cNvPr>
          <p:cNvSpPr txBox="1">
            <a:spLocks/>
          </p:cNvSpPr>
          <p:nvPr/>
        </p:nvSpPr>
        <p:spPr>
          <a:xfrm>
            <a:off x="1418312" y="2696299"/>
            <a:ext cx="6633644" cy="14487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For an archival package, the default is restricted access.</a:t>
            </a:r>
          </a:p>
        </p:txBody>
      </p:sp>
    </p:spTree>
    <p:extLst>
      <p:ext uri="{BB962C8B-B14F-4D97-AF65-F5344CB8AC3E}">
        <p14:creationId xmlns:p14="http://schemas.microsoft.com/office/powerpoint/2010/main" val="221503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1D6D-5641-BFC8-8FA2-78415115DF41}"/>
              </a:ext>
            </a:extLst>
          </p:cNvPr>
          <p:cNvSpPr txBox="1">
            <a:spLocks/>
          </p:cNvSpPr>
          <p:nvPr/>
        </p:nvSpPr>
        <p:spPr>
          <a:xfrm>
            <a:off x="4902953" y="733685"/>
            <a:ext cx="2337107" cy="781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110004020202020204"/>
              </a:rPr>
              <a:t>Archival Package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5FD072-7275-B732-09EC-561E128E35AE}"/>
              </a:ext>
            </a:extLst>
          </p:cNvPr>
          <p:cNvSpPr txBox="1">
            <a:spLocks/>
          </p:cNvSpPr>
          <p:nvPr/>
        </p:nvSpPr>
        <p:spPr>
          <a:xfrm>
            <a:off x="1903940" y="719563"/>
            <a:ext cx="2678193" cy="781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110004020202020204"/>
              </a:rPr>
              <a:t>Publication Package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20C565-4F9A-41DB-84B2-11C76D6A2394}"/>
              </a:ext>
            </a:extLst>
          </p:cNvPr>
          <p:cNvSpPr txBox="1">
            <a:spLocks/>
          </p:cNvSpPr>
          <p:nvPr/>
        </p:nvSpPr>
        <p:spPr>
          <a:xfrm>
            <a:off x="827764" y="1623819"/>
            <a:ext cx="824145" cy="616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110004020202020204"/>
              </a:rPr>
              <a:t>Main Goal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450FE-0476-DF58-2C24-1E7FA2501442}"/>
              </a:ext>
            </a:extLst>
          </p:cNvPr>
          <p:cNvSpPr txBox="1">
            <a:spLocks/>
          </p:cNvSpPr>
          <p:nvPr/>
        </p:nvSpPr>
        <p:spPr>
          <a:xfrm>
            <a:off x="824129" y="3106036"/>
            <a:ext cx="1194260" cy="616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ptos" panose="02110004020202020204"/>
              </a:rPr>
              <a:t>Access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EA9C0BE-E1BB-695F-B59D-5636669B0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1506" y="2005262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5465514-2F17-A8A9-B7BF-F5CF4A731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4689" y="1970674"/>
            <a:ext cx="540000" cy="540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62BED5-7090-2F4E-321F-6B3991D50955}"/>
              </a:ext>
            </a:extLst>
          </p:cNvPr>
          <p:cNvSpPr txBox="1">
            <a:spLocks/>
          </p:cNvSpPr>
          <p:nvPr/>
        </p:nvSpPr>
        <p:spPr>
          <a:xfrm>
            <a:off x="2132320" y="1399119"/>
            <a:ext cx="2337106" cy="616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Aptos" panose="02110004020202020204"/>
              </a:rPr>
              <a:t>To share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0ADFF2-D90F-DF29-4CB1-2E901B2676D2}"/>
              </a:ext>
            </a:extLst>
          </p:cNvPr>
          <p:cNvSpPr txBox="1">
            <a:spLocks/>
          </p:cNvSpPr>
          <p:nvPr/>
        </p:nvSpPr>
        <p:spPr>
          <a:xfrm>
            <a:off x="4949837" y="1399119"/>
            <a:ext cx="2337106" cy="616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Aptos" panose="02110004020202020204"/>
              </a:rPr>
              <a:t>To demonstrate integrity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A1ABF5C-9278-BAF9-01BB-EA6818A7E24E}"/>
              </a:ext>
            </a:extLst>
          </p:cNvPr>
          <p:cNvSpPr txBox="1">
            <a:spLocks/>
          </p:cNvSpPr>
          <p:nvPr/>
        </p:nvSpPr>
        <p:spPr>
          <a:xfrm>
            <a:off x="2693751" y="2680277"/>
            <a:ext cx="1194108" cy="616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Aptos" panose="02110004020202020204"/>
              </a:rPr>
              <a:t>Public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F007E8A-4F5A-0648-3245-0044DF5DE6D8}"/>
              </a:ext>
            </a:extLst>
          </p:cNvPr>
          <p:cNvSpPr txBox="1">
            <a:spLocks/>
          </p:cNvSpPr>
          <p:nvPr/>
        </p:nvSpPr>
        <p:spPr>
          <a:xfrm>
            <a:off x="5353955" y="2723062"/>
            <a:ext cx="1435102" cy="616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Aptos" panose="02110004020202020204"/>
              </a:rPr>
              <a:t>Restricted 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23EA766-9303-C3BE-138D-A2F330EDA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4689" y="3255885"/>
            <a:ext cx="540000" cy="5400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671E6BB-7307-E185-2D27-F547CC7B2E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1506" y="3275049"/>
            <a:ext cx="540000" cy="540000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EED60BB-F23A-C238-D541-3DBF595A480D}"/>
              </a:ext>
            </a:extLst>
          </p:cNvPr>
          <p:cNvSpPr txBox="1">
            <a:spLocks/>
          </p:cNvSpPr>
          <p:nvPr/>
        </p:nvSpPr>
        <p:spPr>
          <a:xfrm>
            <a:off x="2693751" y="3722891"/>
            <a:ext cx="1161876" cy="4465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110004020202020204"/>
              </a:rPr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284305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924826" y="1075639"/>
            <a:ext cx="6912888" cy="15222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You can deposit data in a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data repository </a:t>
            </a:r>
            <a:r>
              <a:rPr lang="en-US" b="1">
                <a:latin typeface="Aptos" panose="02110004020202020204"/>
              </a:rPr>
              <a:t>&amp;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 connect your publication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48E856-9233-CA47-C0B6-209A413895D9}"/>
              </a:ext>
            </a:extLst>
          </p:cNvPr>
          <p:cNvSpPr txBox="1">
            <a:spLocks/>
          </p:cNvSpPr>
          <p:nvPr/>
        </p:nvSpPr>
        <p:spPr>
          <a:xfrm>
            <a:off x="1390665" y="2712151"/>
            <a:ext cx="5220592" cy="734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Your discipline may have specialized data repositories. Use 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re3data.org 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to find out.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31BB97-7507-4219-65F9-31103913464C}"/>
              </a:ext>
            </a:extLst>
          </p:cNvPr>
          <p:cNvSpPr txBox="1">
            <a:spLocks/>
          </p:cNvSpPr>
          <p:nvPr/>
        </p:nvSpPr>
        <p:spPr>
          <a:xfrm>
            <a:off x="1377158" y="3624532"/>
            <a:ext cx="5220592" cy="734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You can use generic repositories, such as 4TU.ResearchData &amp; </a:t>
            </a:r>
            <a:r>
              <a:rPr lang="en-US" sz="2000" b="1" err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Zenodo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56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303773" y="505306"/>
            <a:ext cx="6912888" cy="1400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Remember to assign an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open license </a:t>
            </a:r>
            <a:r>
              <a:rPr lang="en-US" b="1">
                <a:latin typeface="Aptos" panose="02110004020202020204"/>
              </a:rPr>
              <a:t>when depositing your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EE68B-0BD2-6256-0113-34395CD4BE83}"/>
              </a:ext>
            </a:extLst>
          </p:cNvPr>
          <p:cNvSpPr txBox="1"/>
          <p:nvPr/>
        </p:nvSpPr>
        <p:spPr>
          <a:xfrm>
            <a:off x="2638373" y="4114476"/>
            <a:ext cx="129008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CC BY 4.0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B7573-7987-055C-61E7-ECC18175F7B5}"/>
              </a:ext>
            </a:extLst>
          </p:cNvPr>
          <p:cNvSpPr txBox="1"/>
          <p:nvPr/>
        </p:nvSpPr>
        <p:spPr>
          <a:xfrm>
            <a:off x="6278880" y="4110310"/>
            <a:ext cx="980257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MIT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A6F158-8D89-B71D-D010-D0410FE12F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373" y="2777250"/>
            <a:ext cx="1337226" cy="1337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18A568-38FD-CD6C-368B-935DCB5FE72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6100397" y="2973956"/>
            <a:ext cx="1337226" cy="690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E83D9D-54C0-F0B6-57D6-C84B79D5FB51}"/>
              </a:ext>
            </a:extLst>
          </p:cNvPr>
          <p:cNvSpPr txBox="1"/>
          <p:nvPr/>
        </p:nvSpPr>
        <p:spPr>
          <a:xfrm>
            <a:off x="2040357" y="2231231"/>
            <a:ext cx="2533257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Data, documentation, non-code materials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DCDC3-D69F-3715-E69F-CF44D1CEE522}"/>
              </a:ext>
            </a:extLst>
          </p:cNvPr>
          <p:cNvSpPr txBox="1"/>
          <p:nvPr/>
        </p:nvSpPr>
        <p:spPr>
          <a:xfrm>
            <a:off x="6374157" y="2342901"/>
            <a:ext cx="789705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11749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403798" y="1312840"/>
            <a:ext cx="6912888" cy="1400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It’s best to share data “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as openly as possible</a:t>
            </a:r>
            <a:r>
              <a:rPr lang="en-US" b="1">
                <a:latin typeface="Aptos" panose="02110004020202020204"/>
              </a:rPr>
              <a:t>,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as closed as necessary</a:t>
            </a:r>
            <a:r>
              <a:rPr lang="en-US" b="1">
                <a:latin typeface="Aptos" panose="02110004020202020204"/>
              </a:rPr>
              <a:t>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D2FC-4146-2F79-2316-44D8225537FE}"/>
              </a:ext>
            </a:extLst>
          </p:cNvPr>
          <p:cNvSpPr txBox="1"/>
          <p:nvPr/>
        </p:nvSpPr>
        <p:spPr>
          <a:xfrm>
            <a:off x="2296427" y="4928056"/>
            <a:ext cx="691288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FAIR Data Management in Horizon 2020: ec.europa.eu/research/participants/data/ref/h2020/grants_manual/hi/oa_pilot/h2020-hi-oa-data-mgt_en.pdf</a:t>
            </a:r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AFE547-92FF-DFCD-E91F-CAD5FB346791}"/>
              </a:ext>
            </a:extLst>
          </p:cNvPr>
          <p:cNvSpPr txBox="1">
            <a:spLocks/>
          </p:cNvSpPr>
          <p:nvPr/>
        </p:nvSpPr>
        <p:spPr>
          <a:xfrm>
            <a:off x="1505398" y="2800143"/>
            <a:ext cx="5896888" cy="1400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  <a:latin typeface="Aptos" panose="02110004020202020204"/>
              </a:rPr>
              <a:t>Privacy, intellectual property, or collaboration agreements may pose challenge </a:t>
            </a:r>
          </a:p>
        </p:txBody>
      </p:sp>
    </p:spTree>
    <p:extLst>
      <p:ext uri="{BB962C8B-B14F-4D97-AF65-F5344CB8AC3E}">
        <p14:creationId xmlns:p14="http://schemas.microsoft.com/office/powerpoint/2010/main" val="314535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6CD3FC-CB51-DBF5-93A0-2C7A0AF2F7BE}"/>
              </a:ext>
            </a:extLst>
          </p:cNvPr>
          <p:cNvSpPr txBox="1">
            <a:spLocks/>
          </p:cNvSpPr>
          <p:nvPr/>
        </p:nvSpPr>
        <p:spPr>
          <a:xfrm>
            <a:off x="1294940" y="1508782"/>
            <a:ext cx="6912888" cy="2635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Now that you shared the data, someone else may use the data.</a:t>
            </a:r>
          </a:p>
          <a:p>
            <a:pPr marL="0" indent="0" defTabSz="68580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>
                <a:latin typeface="Aptos" panose="02110004020202020204"/>
              </a:rPr>
              <a:t>And it could be </a:t>
            </a:r>
            <a:r>
              <a:rPr lang="en-US" b="1">
                <a:solidFill>
                  <a:srgbClr val="C00000"/>
                </a:solidFill>
                <a:latin typeface="Aptos" panose="02110004020202020204"/>
              </a:rPr>
              <a:t>you in the future</a:t>
            </a:r>
            <a:r>
              <a:rPr lang="en-US" b="1">
                <a:latin typeface="Aptos" panose="021100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47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C2F13DB-BB43-8877-869B-CE00D0579668}"/>
              </a:ext>
            </a:extLst>
          </p:cNvPr>
          <p:cNvSpPr txBox="1">
            <a:spLocks/>
          </p:cNvSpPr>
          <p:nvPr/>
        </p:nvSpPr>
        <p:spPr>
          <a:xfrm>
            <a:off x="453788" y="-259944"/>
            <a:ext cx="4270611" cy="2112832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NL"/>
              <a:t>What a ride!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0813C-4679-C8A0-48AF-BCFC70D0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4" y="1625600"/>
            <a:ext cx="3457623" cy="1944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8C18C-524B-A3FE-5D2E-F22C17D5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95" y="1625600"/>
            <a:ext cx="3457624" cy="194491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F61C15-E4CC-6EE4-2915-E906C235FABB}"/>
              </a:ext>
            </a:extLst>
          </p:cNvPr>
          <p:cNvSpPr txBox="1">
            <a:spLocks/>
          </p:cNvSpPr>
          <p:nvPr/>
        </p:nvSpPr>
        <p:spPr>
          <a:xfrm>
            <a:off x="5210629" y="3880753"/>
            <a:ext cx="3359849" cy="539038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NL"/>
              <a:t>Thoughts to share?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84C2976-76BD-228F-29F2-C6B8701A8ED5}"/>
              </a:ext>
            </a:extLst>
          </p:cNvPr>
          <p:cNvSpPr txBox="1">
            <a:spLocks/>
          </p:cNvSpPr>
          <p:nvPr/>
        </p:nvSpPr>
        <p:spPr>
          <a:xfrm>
            <a:off x="1413480" y="3880753"/>
            <a:ext cx="2024029" cy="539038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NL"/>
              <a:t>Questions?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AA9BC3-C4FC-F61F-9347-DB3059519157}"/>
              </a:ext>
            </a:extLst>
          </p:cNvPr>
          <p:cNvSpPr txBox="1">
            <a:spLocks/>
          </p:cNvSpPr>
          <p:nvPr/>
        </p:nvSpPr>
        <p:spPr>
          <a:xfrm>
            <a:off x="5360427" y="4604462"/>
            <a:ext cx="3581008" cy="539038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NL"/>
              <a:t>rdmsupport@tue.nl</a:t>
            </a:r>
          </a:p>
        </p:txBody>
      </p:sp>
    </p:spTree>
    <p:extLst>
      <p:ext uri="{BB962C8B-B14F-4D97-AF65-F5344CB8AC3E}">
        <p14:creationId xmlns:p14="http://schemas.microsoft.com/office/powerpoint/2010/main" val="180560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9D7BF8-9BB6-0484-DDF6-3FF7BA9A12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3750" y="601662"/>
            <a:ext cx="7556500" cy="73342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Footnotes</a:t>
            </a:r>
            <a:endParaRPr lang="en-N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E1024A-8C9C-E808-81E9-BB7ECCB202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1001" y="1335087"/>
            <a:ext cx="6974096" cy="89866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Icons in this slide deck are from </a:t>
            </a:r>
            <a:r>
              <a:rPr lang="en-US" sz="1200" err="1"/>
              <a:t>Lucide</a:t>
            </a:r>
            <a:r>
              <a:rPr lang="en-US" sz="1200"/>
              <a:t>, open-source icon library (</a:t>
            </a:r>
            <a:r>
              <a:rPr lang="en-US" sz="120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https://lucide.dev/icons/rainbow</a:t>
            </a:r>
            <a:r>
              <a:rPr lang="en-US" sz="1200"/>
              <a:t>)</a:t>
            </a: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This slide deck is licensed under </a:t>
            </a:r>
            <a:r>
              <a:rPr lang="en-US" sz="120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</a:t>
            </a:r>
            <a:endParaRPr lang="en-US" sz="1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4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B085-99C0-5CF6-DF82-FC7026AA1F4F}"/>
              </a:ext>
            </a:extLst>
          </p:cNvPr>
          <p:cNvSpPr txBox="1">
            <a:spLocks/>
          </p:cNvSpPr>
          <p:nvPr/>
        </p:nvSpPr>
        <p:spPr>
          <a:xfrm>
            <a:off x="2402958" y="2038627"/>
            <a:ext cx="5486399" cy="1066245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Why do we want to manage research data better?</a:t>
            </a:r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43E1FB-F450-7844-FDD8-4D2B23D84DAD}"/>
              </a:ext>
            </a:extLst>
          </p:cNvPr>
          <p:cNvCxnSpPr/>
          <p:nvPr/>
        </p:nvCxnSpPr>
        <p:spPr>
          <a:xfrm>
            <a:off x="4687200" y="2995200"/>
            <a:ext cx="1108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7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4965920-BCB9-494A-8994-99176296448B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_x0020_Document xmlns="c9e239e1-eba3-46c3-b6c4-774a7c1dd7fe">2020-11-25T13:08:36+00:00</Date_x0020_Document>
    <Authourised_x0020_by xmlns="c9e239e1-eba3-46c3-b6c4-774a7c1dd7fe">
      <UserInfo>
        <DisplayName/>
        <AccountId xsi:nil="true"/>
        <AccountType/>
      </UserInfo>
    </Authourised_x0020_by>
    <Origin xmlns="c9e239e1-eba3-46c3-b6c4-774a7c1dd7fe" xsi:nil="true"/>
    <Creator xmlns="c9e239e1-eba3-46c3-b6c4-774a7c1dd7fe">
      <UserInfo>
        <DisplayName/>
        <AccountId xsi:nil="true"/>
        <AccountType/>
      </UserInfo>
    </Creator>
    <Descriptions xmlns="c9e239e1-eba3-46c3-b6c4-774a7c1dd7fe" xsi:nil="true"/>
    <ObjectType xmlns="c9e239e1-eba3-46c3-b6c4-774a7c1dd7fe">Concept</ObjectType>
    <MediaLengthInSeconds xmlns="9bddcc6d-5a40-4ec2-9543-10e19496ba30" xsi:nil="true"/>
    <SharedWithUsers xmlns="c9e239e1-eba3-46c3-b6c4-774a7c1dd7fe">
      <UserInfo>
        <DisplayName/>
        <AccountId xsi:nil="true"/>
        <AccountType/>
      </UserInfo>
    </SharedWithUsers>
    <Identification_x0020_Code xmlns="c9e239e1-eba3-46c3-b6c4-774a7c1dd7fe" xsi:nil="true"/>
    <Relations xmlns="c9e239e1-eba3-46c3-b6c4-774a7c1dd7fe" xsi:nil="true"/>
    <TaxCatchAll xmlns="c9e239e1-eba3-46c3-b6c4-774a7c1dd7fe" xsi:nil="true"/>
    <Category_x0020_RDM xmlns="c9e239e1-eba3-46c3-b6c4-774a7c1dd7fe">General</Category_x0020_RDM>
    <Leader xmlns="c9e239e1-eba3-46c3-b6c4-774a7c1dd7fe">
      <UserInfo>
        <DisplayName/>
        <AccountId xsi:nil="true"/>
        <AccountType/>
      </UserInfo>
    </Leader>
    <Results xmlns="c9e239e1-eba3-46c3-b6c4-774a7c1dd7fe">Unknown</Results>
    <Coverages xmlns="c9e239e1-eba3-46c3-b6c4-774a7c1dd7fe" xsi:nil="true"/>
    <lcf76f155ced4ddcb4097134ff3c332f xmlns="9bddcc6d-5a40-4ec2-9543-10e19496ba30">
      <Terms xmlns="http://schemas.microsoft.com/office/infopath/2007/PartnerControls"/>
    </lcf76f155ced4ddcb4097134ff3c332f>
    <Department_x0020_TU_x002f_e xmlns="c9e239e1-eba3-46c3-b6c4-774a7c1dd7fe">Data Management and Library</Department_x0020_TU_x002f_e>
    <Date_x0020_Authourised xmlns="c9e239e1-eba3-46c3-b6c4-774a7c1dd7f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A999B518C8EF4A9F0A52055D700488" ma:contentTypeVersion="38" ma:contentTypeDescription="Create a new document." ma:contentTypeScope="" ma:versionID="6dc32e411753eb8f70674e79eebaefad">
  <xsd:schema xmlns:xsd="http://www.w3.org/2001/XMLSchema" xmlns:xs="http://www.w3.org/2001/XMLSchema" xmlns:p="http://schemas.microsoft.com/office/2006/metadata/properties" xmlns:ns2="c9e239e1-eba3-46c3-b6c4-774a7c1dd7fe" xmlns:ns3="9bddcc6d-5a40-4ec2-9543-10e19496ba30" targetNamespace="http://schemas.microsoft.com/office/2006/metadata/properties" ma:root="true" ma:fieldsID="de3b04577c74f6843cc5702558630934" ns2:_="" ns3:_="">
    <xsd:import namespace="c9e239e1-eba3-46c3-b6c4-774a7c1dd7fe"/>
    <xsd:import namespace="9bddcc6d-5a40-4ec2-9543-10e19496ba30"/>
    <xsd:element name="properties">
      <xsd:complexType>
        <xsd:sequence>
          <xsd:element name="documentManagement">
            <xsd:complexType>
              <xsd:all>
                <xsd:element ref="ns2:ObjectType" minOccurs="0"/>
                <xsd:element ref="ns2:Category_x0020_RDM" minOccurs="0"/>
                <xsd:element ref="ns2:Descriptions" minOccurs="0"/>
                <xsd:element ref="ns2:Department_x0020_TU_x002f_e" minOccurs="0"/>
                <xsd:element ref="ns2:Creator" minOccurs="0"/>
                <xsd:element ref="ns2:Date_x0020_Document" minOccurs="0"/>
                <xsd:element ref="ns2:Results" minOccurs="0"/>
                <xsd:element ref="ns2:Origin" minOccurs="0"/>
                <xsd:element ref="ns2:Authourised_x0020_by" minOccurs="0"/>
                <xsd:element ref="ns2:Identification_x0020_Code" minOccurs="0"/>
                <xsd:element ref="ns3:MediaServiceMetadata" minOccurs="0"/>
                <xsd:element ref="ns3:MediaServiceFastMetadata" minOccurs="0"/>
                <xsd:element ref="ns2:Coverages" minOccurs="0"/>
                <xsd:element ref="ns2:Date_x0020_Authourised" minOccurs="0"/>
                <xsd:element ref="ns2:Relations" minOccurs="0"/>
                <xsd:element ref="ns2:Leader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239e1-eba3-46c3-b6c4-774a7c1dd7fe" elementFormDefault="qualified">
    <xsd:import namespace="http://schemas.microsoft.com/office/2006/documentManagement/types"/>
    <xsd:import namespace="http://schemas.microsoft.com/office/infopath/2007/PartnerControls"/>
    <xsd:element name="ObjectType" ma:index="1" nillable="true" ma:displayName="ObjectType" ma:default="Concept" ma:description="Type of Information object." ma:format="Dropdown" ma:indexed="true" ma:internalName="ObjectType">
      <xsd:simpleType>
        <xsd:union memberTypes="dms:Text">
          <xsd:simpleType>
            <xsd:restriction base="dms:Choice">
              <xsd:enumeration value="Concept"/>
              <xsd:enumeration value="Report"/>
              <xsd:enumeration value="Project document"/>
              <xsd:enumeration value="Policy document"/>
              <xsd:enumeration value="Agenda"/>
              <xsd:enumeration value="Attachment"/>
              <xsd:enumeration value="Letter"/>
              <xsd:enumeration value="Book"/>
              <xsd:enumeration value="Brochure"/>
              <xsd:enumeration value="Contract"/>
              <xsd:enumeration value="List"/>
              <xsd:enumeration value="Article"/>
              <xsd:enumeration value="Image"/>
              <xsd:enumeration value="Education document"/>
              <xsd:enumeration value="Invoice"/>
              <xsd:enumeration value="Resolution"/>
              <xsd:enumeration value="Plan"/>
            </xsd:restriction>
          </xsd:simpleType>
        </xsd:union>
      </xsd:simpleType>
    </xsd:element>
    <xsd:element name="Category_x0020_RDM" ma:index="2" nillable="true" ma:displayName="Category RDM" ma:default="General" ma:description="Topic of which the object is classified.&#10;" ma:format="Dropdown" ma:internalName="Category_x0020_RDM">
      <xsd:simpleType>
        <xsd:union memberTypes="dms:Text">
          <xsd:simpleType>
            <xsd:restriction base="dms:Choice">
              <xsd:enumeration value="General"/>
              <xsd:enumeration value="NWO"/>
              <xsd:enumeration value="H2020"/>
              <xsd:enumeration value="Non-Funder"/>
              <xsd:enumeration value="ZonMW"/>
              <xsd:enumeration value="GDPR"/>
              <xsd:enumeration value="IPR"/>
              <xsd:enumeration value="Licences"/>
              <xsd:enumeration value="Statistics"/>
              <xsd:enumeration value="Metadata"/>
              <xsd:enumeration value="FAIR"/>
              <xsd:enumeration value="Bachelor"/>
              <xsd:enumeration value="Master"/>
              <xsd:enumeration value="PDH"/>
              <xsd:enumeration value="Researchers"/>
              <xsd:enumeration value="Support Department"/>
              <xsd:enumeration value="Software training"/>
              <xsd:enumeration value="Standard"/>
              <xsd:enumeration value="4TU"/>
              <xsd:enumeration value="Generic repository"/>
              <xsd:enumeration value="Subject specific repository"/>
              <xsd:enumeration value="Internal archiving"/>
              <xsd:enumeration value="Internal policies"/>
              <xsd:enumeration value="External policies"/>
              <xsd:enumeration value="Communication plan"/>
              <xsd:enumeration value="Website"/>
              <xsd:enumeration value="Research support portal"/>
              <xsd:enumeration value="UKB"/>
              <xsd:enumeration value="LCRDM"/>
              <xsd:enumeration value="RDA"/>
              <xsd:enumeration value="OSCTU/e"/>
            </xsd:restriction>
          </xsd:simpleType>
        </xsd:union>
      </xsd:simpleType>
    </xsd:element>
    <xsd:element name="Descriptions" ma:index="3" nillable="true" ma:displayName="Descriptions" ma:description="Context information. Short explanation about the object. &#10;" ma:internalName="Descriptions">
      <xsd:simpleType>
        <xsd:restriction base="dms:Note">
          <xsd:maxLength value="255"/>
        </xsd:restriction>
      </xsd:simpleType>
    </xsd:element>
    <xsd:element name="Department_x0020_TU_x002f_e" ma:index="4" nillable="true" ma:displayName="Department TU/e" ma:default="Data Management and Library" ma:description="Organisation that owns the object at the moment of registration.&#10;" ma:format="Dropdown" ma:internalName="Department_x0020_TU_x002F_e">
      <xsd:simpleType>
        <xsd:union memberTypes="dms:Text">
          <xsd:simpleType>
            <xsd:restriction base="dms:Choice">
              <xsd:enumeration value="Data Management and Library"/>
              <xsd:enumeration value="Biomedical Engineering"/>
              <xsd:enumeration value="Built Environment"/>
              <xsd:enumeration value="Electrical Engineering"/>
              <xsd:enumeration value="Industrial Design"/>
              <xsd:enumeration value="Chemical Engineering and Chemistry"/>
              <xsd:enumeration value="Industrial Engineering &amp; Innovation Sciences"/>
              <xsd:enumeration value="Applied Physics"/>
              <xsd:enumeration value="Mechanical Engineering"/>
              <xsd:enumeration value="Mathematics and Computer Science"/>
            </xsd:restriction>
          </xsd:simpleType>
        </xsd:union>
      </xsd:simpleType>
    </xsd:element>
    <xsd:element name="Creator" ma:index="5" nillable="true" ma:displayName="Creator" ma:description="Actual writer or creator of the object." ma:list="UserInfo" ma:SearchPeopleOnly="false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e_x0020_Document" ma:index="6" nillable="true" ma:displayName="Date Document" ma:default="[today]" ma:description="The actual date that the object was created.&#10;" ma:format="DateOnly" ma:internalName="Date_x0020_Document">
      <xsd:simpleType>
        <xsd:restriction base="dms:DateTime"/>
      </xsd:simpleType>
    </xsd:element>
    <xsd:element name="Results" ma:index="7" nillable="true" ma:displayName="Results" ma:default="Unknown" ma:description="The result of the proces or status of the document.&#10;" ma:format="RadioButtons" ma:internalName="Results">
      <xsd:simpleType>
        <xsd:union memberTypes="dms:Text">
          <xsd:simpleType>
            <xsd:restriction base="dms:Choice">
              <xsd:enumeration value="Unknown"/>
              <xsd:enumeration value="Not started"/>
              <xsd:enumeration value="To be reviewed"/>
              <xsd:enumeration value="In progress"/>
              <xsd:enumeration value="Completed"/>
            </xsd:restriction>
          </xsd:simpleType>
        </xsd:union>
      </xsd:simpleType>
    </xsd:element>
    <xsd:element name="Origin" ma:index="8" nillable="true" ma:displayName="Origin" ma:description="Original source" ma:internalName="Origin">
      <xsd:simpleType>
        <xsd:restriction base="dms:Note">
          <xsd:maxLength value="255"/>
        </xsd:restriction>
      </xsd:simpleType>
    </xsd:element>
    <xsd:element name="Authourised_x0020_by" ma:index="9" nillable="true" ma:displayName="Authourised by" ma:description="An organization or person responsible for or involved in the creation, recording of an object." ma:list="UserInfo" ma:SharePointGroup="0" ma:internalName="Authouris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dentification_x0020_Code" ma:index="10" nillable="true" ma:displayName="Identification Code" ma:description="Number or code assigned to an object outside the dynamic archive&#10;" ma:internalName="Identification_x0020_Code">
      <xsd:simpleType>
        <xsd:restriction base="dms:Text">
          <xsd:maxLength value="255"/>
        </xsd:restriction>
      </xsd:simpleType>
    </xsd:element>
    <xsd:element name="Coverages" ma:index="20" nillable="true" ma:displayName="Coverages" ma:description="Valid period or location." ma:internalName="Coverages">
      <xsd:simpleType>
        <xsd:restriction base="dms:Text">
          <xsd:maxLength value="255"/>
        </xsd:restriction>
      </xsd:simpleType>
    </xsd:element>
    <xsd:element name="Date_x0020_Authourised" ma:index="21" nillable="true" ma:displayName="Date Authourised" ma:description="Date approved" ma:format="DateOnly" ma:internalName="Date_x0020_Authourised">
      <xsd:simpleType>
        <xsd:restriction base="dms:DateTime"/>
      </xsd:simpleType>
    </xsd:element>
    <xsd:element name="Relations" ma:index="22" nillable="true" ma:displayName="Relations" ma:description="Naam project or workflow of which document is part of." ma:internalName="Relations">
      <xsd:simpleType>
        <xsd:restriction base="dms:Text">
          <xsd:maxLength value="255"/>
        </xsd:restriction>
      </xsd:simpleType>
    </xsd:element>
    <xsd:element name="Leader" ma:index="23" nillable="true" ma:displayName="Leader" ma:description="Project or team leader or person responsible" ma:list="UserInfo" ma:SharePointGroup="0" ma:internalName="Lead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Users" ma:index="2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6" nillable="true" ma:displayName="Taxonomy Catch All Column" ma:hidden="true" ma:list="{2bfc0286-fbfa-4171-b0cb-d3863062621c}" ma:internalName="TaxCatchAll" ma:showField="CatchAllData" ma:web="c9e239e1-eba3-46c3-b6c4-774a7c1dd7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dcc6d-5a40-4ec2-9543-10e19496b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8" nillable="true" ma:displayName="Tags" ma:internalName="MediaServiceAutoTags" ma:readOnly="true">
      <xsd:simpleType>
        <xsd:restriction base="dms:Text"/>
      </xsd:simpleType>
    </xsd:element>
    <xsd:element name="MediaServiceGenerationTime" ma:index="2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2" nillable="true" ma:displayName="Location" ma:internalName="MediaServiceLocation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35" nillable="true" ma:taxonomy="true" ma:internalName="lcf76f155ced4ddcb4097134ff3c332f" ma:taxonomyFieldName="MediaServiceImageTags" ma:displayName="Image Tags" ma:readOnly="false" ma:fieldId="{5cf76f15-5ced-4ddc-b409-7134ff3c332f}" ma:taxonomyMulti="true" ma:sspId="5f80264a-99e7-47cd-820c-3e92ce78c5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3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3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8" ma:displayName="Content Type"/>
        <xsd:element ref="dc:title" minOccurs="0" maxOccurs="1" ma:index="1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42D3BF-B8B3-4F80-B409-BC8D91A8FBE6}">
  <ds:schemaRefs>
    <ds:schemaRef ds:uri="http://www.w3.org/XML/1998/namespace"/>
    <ds:schemaRef ds:uri="http://schemas.microsoft.com/office/2006/documentManagement/types"/>
    <ds:schemaRef ds:uri="9bddcc6d-5a40-4ec2-9543-10e19496ba30"/>
    <ds:schemaRef ds:uri="c9e239e1-eba3-46c3-b6c4-774a7c1dd7f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10B966C-4498-410F-8D50-C84486F9C8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7FDAC-51BD-40C1-904F-AD31DA129EFC}">
  <ds:schemaRefs>
    <ds:schemaRef ds:uri="9bddcc6d-5a40-4ec2-9543-10e19496ba30"/>
    <ds:schemaRef ds:uri="c9e239e1-eba3-46c3-b6c4-774a7c1dd7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1960</Words>
  <Application>Microsoft Office PowerPoint</Application>
  <PresentationFormat>On-screen Show (16:9)</PresentationFormat>
  <Paragraphs>307</Paragraphs>
  <Slides>89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Aptos</vt:lpstr>
      <vt:lpstr>Aptos Display</vt:lpstr>
      <vt:lpstr>Arial</vt:lpstr>
      <vt:lpstr>Calibri</vt:lpstr>
      <vt:lpstr>Fira Code</vt:lpstr>
      <vt:lpstr>Kantoorthema</vt:lpstr>
      <vt:lpstr>Research Data Management towards FAIR </vt:lpstr>
      <vt:lpstr>PowerPoint Presentation</vt:lpstr>
      <vt:lpstr>PowerPoint Presentation</vt:lpstr>
      <vt:lpstr>A Data Steward can help you with 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Footnotes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live session PROOF Open Science</dc:title>
  <dc:creator>n.sunami@tue.nl</dc:creator>
  <cp:lastModifiedBy>Sunami, Nami</cp:lastModifiedBy>
  <cp:revision>1</cp:revision>
  <dcterms:created xsi:type="dcterms:W3CDTF">2021-03-04T14:59:55Z</dcterms:created>
  <dcterms:modified xsi:type="dcterms:W3CDTF">2024-07-03T09:57:21Z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0x01010023A999B518C8EF4A9F0A52055D700488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Process Results">
    <vt:lpwstr>Unknown</vt:lpwstr>
  </property>
  <property fmtid="{D5CDD505-2E9C-101B-9397-08002B2CF9AE}" pid="10" name="MediaServiceImageTags">
    <vt:lpwstr/>
  </property>
</Properties>
</file>