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35"/>
  </p:notesMasterIdLst>
  <p:sldIdLst>
    <p:sldId id="1881376638" r:id="rId8"/>
    <p:sldId id="1881376673" r:id="rId9"/>
    <p:sldId id="1881376675" r:id="rId10"/>
    <p:sldId id="1881376698" r:id="rId11"/>
    <p:sldId id="1881376696" r:id="rId12"/>
    <p:sldId id="1881376691" r:id="rId13"/>
    <p:sldId id="1881376692" r:id="rId14"/>
    <p:sldId id="1881376697" r:id="rId15"/>
    <p:sldId id="1881376716" r:id="rId16"/>
    <p:sldId id="274" r:id="rId17"/>
    <p:sldId id="273" r:id="rId18"/>
    <p:sldId id="268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9" r:id="rId29"/>
    <p:sldId id="266" r:id="rId30"/>
    <p:sldId id="267" r:id="rId31"/>
    <p:sldId id="1881376718" r:id="rId32"/>
    <p:sldId id="1881376717" r:id="rId33"/>
    <p:sldId id="386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46" autoAdjust="0"/>
  </p:normalViewPr>
  <p:slideViewPr>
    <p:cSldViewPr snapToGrid="0">
      <p:cViewPr varScale="1">
        <p:scale>
          <a:sx n="48" d="100"/>
          <a:sy n="48" d="100"/>
        </p:scale>
        <p:origin x="11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ben ter Riet" userId="3ac6bf19-0280-481e-9025-ee7d4fbb1be3" providerId="ADAL" clId="{A5A0F46A-9781-4072-A5C9-8CBE2CF35C8C}"/>
    <pc:docChg chg="modSld">
      <pc:chgData name="Gerben ter Riet" userId="3ac6bf19-0280-481e-9025-ee7d4fbb1be3" providerId="ADAL" clId="{A5A0F46A-9781-4072-A5C9-8CBE2CF35C8C}" dt="2025-10-07T11:25:09.154" v="3" actId="20577"/>
      <pc:docMkLst>
        <pc:docMk/>
      </pc:docMkLst>
      <pc:sldChg chg="modNotesTx">
        <pc:chgData name="Gerben ter Riet" userId="3ac6bf19-0280-481e-9025-ee7d4fbb1be3" providerId="ADAL" clId="{A5A0F46A-9781-4072-A5C9-8CBE2CF35C8C}" dt="2025-10-07T11:24:38.172" v="1" actId="20577"/>
        <pc:sldMkLst>
          <pc:docMk/>
          <pc:sldMk cId="1615694519" sldId="1881376675"/>
        </pc:sldMkLst>
      </pc:sldChg>
      <pc:sldChg chg="modNotesTx">
        <pc:chgData name="Gerben ter Riet" userId="3ac6bf19-0280-481e-9025-ee7d4fbb1be3" providerId="ADAL" clId="{A5A0F46A-9781-4072-A5C9-8CBE2CF35C8C}" dt="2025-10-07T11:24:48.587" v="2" actId="20577"/>
        <pc:sldMkLst>
          <pc:docMk/>
          <pc:sldMk cId="659493608" sldId="1881376691"/>
        </pc:sldMkLst>
      </pc:sldChg>
      <pc:sldChg chg="modNotesTx">
        <pc:chgData name="Gerben ter Riet" userId="3ac6bf19-0280-481e-9025-ee7d4fbb1be3" providerId="ADAL" clId="{A5A0F46A-9781-4072-A5C9-8CBE2CF35C8C}" dt="2025-10-07T11:25:09.154" v="3" actId="20577"/>
        <pc:sldMkLst>
          <pc:docMk/>
          <pc:sldMk cId="2395605198" sldId="188137669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www.osf.io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www.osf.io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2E2BD-3619-44EC-A549-C0012982FA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E18B9F-A6F7-415A-A580-C41B42C1F163}">
      <dgm:prSet custT="1"/>
      <dgm:spPr/>
      <dgm:t>
        <a:bodyPr/>
        <a:lstStyle/>
        <a:p>
          <a:pPr>
            <a:defRPr cap="all"/>
          </a:pPr>
          <a:r>
            <a:rPr lang="en-US" sz="1500"/>
            <a:t>Dutch code scientific integrity 2018</a:t>
          </a:r>
        </a:p>
        <a:p>
          <a:pPr>
            <a:defRPr cap="all"/>
          </a:pPr>
          <a:r>
            <a:rPr lang="en-US" sz="1200">
              <a:solidFill>
                <a:srgbClr val="FFC000"/>
              </a:solidFill>
            </a:rPr>
            <a:t>(New release 2026)</a:t>
          </a:r>
        </a:p>
      </dgm:t>
    </dgm:pt>
    <dgm:pt modelId="{B8C1D227-D594-4E21-B68F-55538C97EE45}" type="parTrans" cxnId="{F85A31A7-F907-4D60-A643-E74414959F0E}">
      <dgm:prSet/>
      <dgm:spPr/>
      <dgm:t>
        <a:bodyPr/>
        <a:lstStyle/>
        <a:p>
          <a:endParaRPr lang="en-US"/>
        </a:p>
      </dgm:t>
    </dgm:pt>
    <dgm:pt modelId="{BF07C3A7-8946-424D-872B-5097E7DBF88A}" type="sibTrans" cxnId="{F85A31A7-F907-4D60-A643-E74414959F0E}">
      <dgm:prSet/>
      <dgm:spPr/>
      <dgm:t>
        <a:bodyPr/>
        <a:lstStyle/>
        <a:p>
          <a:endParaRPr lang="en-US"/>
        </a:p>
      </dgm:t>
    </dgm:pt>
    <dgm:pt modelId="{254652A5-034B-43F3-A877-E451B454790B}">
      <dgm:prSet custT="1"/>
      <dgm:spPr/>
      <dgm:t>
        <a:bodyPr/>
        <a:lstStyle/>
        <a:p>
          <a:pPr>
            <a:defRPr cap="all"/>
          </a:pPr>
          <a:r>
            <a:rPr lang="en-US" sz="1700"/>
            <a:t>Avoidable Research Waste </a:t>
          </a:r>
          <a:r>
            <a:rPr lang="en-US" sz="1200">
              <a:solidFill>
                <a:srgbClr val="FFC000"/>
              </a:solidFill>
            </a:rPr>
            <a:t>(Lancet 2014)</a:t>
          </a:r>
        </a:p>
      </dgm:t>
    </dgm:pt>
    <dgm:pt modelId="{B0A6C333-6D93-4E29-865C-F07073B6FD03}" type="parTrans" cxnId="{40AACF37-3023-4F9A-A38B-36A5D26BCA3A}">
      <dgm:prSet/>
      <dgm:spPr/>
      <dgm:t>
        <a:bodyPr/>
        <a:lstStyle/>
        <a:p>
          <a:endParaRPr lang="en-US"/>
        </a:p>
      </dgm:t>
    </dgm:pt>
    <dgm:pt modelId="{4B254815-E939-40EE-BAF3-EAA2B8983850}" type="sibTrans" cxnId="{40AACF37-3023-4F9A-A38B-36A5D26BCA3A}">
      <dgm:prSet/>
      <dgm:spPr/>
      <dgm:t>
        <a:bodyPr/>
        <a:lstStyle/>
        <a:p>
          <a:endParaRPr lang="en-US"/>
        </a:p>
      </dgm:t>
    </dgm:pt>
    <dgm:pt modelId="{D372B392-8133-4C9E-895E-10650C7692A9}">
      <dgm:prSet custT="1"/>
      <dgm:spPr/>
      <dgm:t>
        <a:bodyPr/>
        <a:lstStyle/>
        <a:p>
          <a:pPr>
            <a:defRPr cap="all"/>
          </a:pPr>
          <a:r>
            <a:rPr lang="en-US" sz="1700"/>
            <a:t>Replication crisis </a:t>
          </a:r>
          <a:r>
            <a:rPr lang="en-US" sz="1200">
              <a:solidFill>
                <a:srgbClr val="FFC000"/>
              </a:solidFill>
            </a:rPr>
            <a:t>(</a:t>
          </a:r>
          <a:r>
            <a:rPr lang="en-US" sz="1200" err="1">
              <a:solidFill>
                <a:srgbClr val="FFC000"/>
              </a:solidFill>
            </a:rPr>
            <a:t>Nosek</a:t>
          </a:r>
          <a:r>
            <a:rPr lang="en-US" sz="1200">
              <a:solidFill>
                <a:srgbClr val="FFC000"/>
              </a:solidFill>
            </a:rPr>
            <a:t>, </a:t>
          </a:r>
          <a:r>
            <a:rPr lang="en-US" sz="1200">
              <a:solidFill>
                <a:srgbClr val="FFC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www.osf.io</a:t>
          </a:r>
          <a:r>
            <a:rPr lang="en-US" sz="1200">
              <a:solidFill>
                <a:srgbClr val="FFC000"/>
              </a:solidFill>
            </a:rPr>
            <a:t>)</a:t>
          </a:r>
        </a:p>
      </dgm:t>
    </dgm:pt>
    <dgm:pt modelId="{A3C5A073-F7E1-41D3-BCD2-E48DBF52314C}" type="parTrans" cxnId="{B8238884-C23D-475C-9671-74143CF3E95B}">
      <dgm:prSet/>
      <dgm:spPr/>
      <dgm:t>
        <a:bodyPr/>
        <a:lstStyle/>
        <a:p>
          <a:endParaRPr lang="en-US"/>
        </a:p>
      </dgm:t>
    </dgm:pt>
    <dgm:pt modelId="{D813C6A2-B164-4D0D-8F23-31D63F0E314A}" type="sibTrans" cxnId="{B8238884-C23D-475C-9671-74143CF3E95B}">
      <dgm:prSet/>
      <dgm:spPr/>
      <dgm:t>
        <a:bodyPr/>
        <a:lstStyle/>
        <a:p>
          <a:endParaRPr lang="en-US"/>
        </a:p>
      </dgm:t>
    </dgm:pt>
    <dgm:pt modelId="{2A6D192D-C6CC-4B70-92AE-2FB7E9C72BC9}">
      <dgm:prSet custT="1"/>
      <dgm:spPr/>
      <dgm:t>
        <a:bodyPr/>
        <a:lstStyle/>
        <a:p>
          <a:pPr>
            <a:defRPr cap="all"/>
          </a:pPr>
          <a:r>
            <a:rPr lang="en-US" sz="1700"/>
            <a:t>Open Science literature </a:t>
          </a:r>
          <a:r>
            <a:rPr lang="en-US" sz="1200">
              <a:solidFill>
                <a:srgbClr val="FFC000"/>
              </a:solidFill>
            </a:rPr>
            <a:t>(UNESCO, citizen science, FAIR)</a:t>
          </a:r>
          <a:endParaRPr lang="en-US" sz="1700">
            <a:solidFill>
              <a:srgbClr val="FFC000"/>
            </a:solidFill>
          </a:endParaRPr>
        </a:p>
      </dgm:t>
    </dgm:pt>
    <dgm:pt modelId="{5B842C31-5298-4D06-ABF3-4298C502BED2}" type="parTrans" cxnId="{779A389E-4872-4940-9BD8-1832F9C3279B}">
      <dgm:prSet/>
      <dgm:spPr/>
      <dgm:t>
        <a:bodyPr/>
        <a:lstStyle/>
        <a:p>
          <a:endParaRPr lang="en-US"/>
        </a:p>
      </dgm:t>
    </dgm:pt>
    <dgm:pt modelId="{4130249E-2F7C-4BD2-AF17-445665D04B54}" type="sibTrans" cxnId="{779A389E-4872-4940-9BD8-1832F9C3279B}">
      <dgm:prSet/>
      <dgm:spPr/>
      <dgm:t>
        <a:bodyPr/>
        <a:lstStyle/>
        <a:p>
          <a:endParaRPr lang="en-US"/>
        </a:p>
      </dgm:t>
    </dgm:pt>
    <dgm:pt modelId="{91D59BD5-0AA3-4329-9816-8A30F339F697}" type="pres">
      <dgm:prSet presAssocID="{BF62E2BD-3619-44EC-A549-C0012982FA10}" presName="root" presStyleCnt="0">
        <dgm:presLayoutVars>
          <dgm:dir/>
          <dgm:resizeHandles val="exact"/>
        </dgm:presLayoutVars>
      </dgm:prSet>
      <dgm:spPr/>
    </dgm:pt>
    <dgm:pt modelId="{F1DBDB49-3C61-4C5B-B2B0-86877B9675AC}" type="pres">
      <dgm:prSet presAssocID="{9AE18B9F-A6F7-415A-A580-C41B42C1F163}" presName="compNode" presStyleCnt="0"/>
      <dgm:spPr/>
    </dgm:pt>
    <dgm:pt modelId="{3071DA9C-BA26-4B4C-B778-6DDFAD4A5B56}" type="pres">
      <dgm:prSet presAssocID="{9AE18B9F-A6F7-415A-A580-C41B42C1F163}" presName="iconBgRect" presStyleLbl="bgShp" presStyleIdx="0" presStyleCnt="4"/>
      <dgm:spPr/>
    </dgm:pt>
    <dgm:pt modelId="{83B03949-EEEE-4E0D-BBAB-F342C3E138BC}" type="pres">
      <dgm:prSet presAssocID="{9AE18B9F-A6F7-415A-A580-C41B42C1F16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EDFCAD2-CF31-40A9-AC18-E5D2A35CEF67}" type="pres">
      <dgm:prSet presAssocID="{9AE18B9F-A6F7-415A-A580-C41B42C1F163}" presName="spaceRect" presStyleCnt="0"/>
      <dgm:spPr/>
    </dgm:pt>
    <dgm:pt modelId="{745B9B25-E9D4-49B6-A086-EF72CC234DFA}" type="pres">
      <dgm:prSet presAssocID="{9AE18B9F-A6F7-415A-A580-C41B42C1F163}" presName="textRect" presStyleLbl="revTx" presStyleIdx="0" presStyleCnt="4">
        <dgm:presLayoutVars>
          <dgm:chMax val="1"/>
          <dgm:chPref val="1"/>
        </dgm:presLayoutVars>
      </dgm:prSet>
      <dgm:spPr/>
    </dgm:pt>
    <dgm:pt modelId="{F4390D29-3704-421F-9B1B-D6E5A08F4E0D}" type="pres">
      <dgm:prSet presAssocID="{BF07C3A7-8946-424D-872B-5097E7DBF88A}" presName="sibTrans" presStyleCnt="0"/>
      <dgm:spPr/>
    </dgm:pt>
    <dgm:pt modelId="{4B1C8FE9-C6FF-44CD-9255-263B35127149}" type="pres">
      <dgm:prSet presAssocID="{254652A5-034B-43F3-A877-E451B454790B}" presName="compNode" presStyleCnt="0"/>
      <dgm:spPr/>
    </dgm:pt>
    <dgm:pt modelId="{A926C093-7123-4AC8-9D18-3314EE368D51}" type="pres">
      <dgm:prSet presAssocID="{254652A5-034B-43F3-A877-E451B454790B}" presName="iconBgRect" presStyleLbl="bgShp" presStyleIdx="1" presStyleCnt="4"/>
      <dgm:spPr/>
    </dgm:pt>
    <dgm:pt modelId="{44FDDD4C-5740-4FB9-A713-1685E9C2B2D9}" type="pres">
      <dgm:prSet presAssocID="{254652A5-034B-43F3-A877-E451B454790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B059CE7-A716-47FE-ACF9-A7823CB71196}" type="pres">
      <dgm:prSet presAssocID="{254652A5-034B-43F3-A877-E451B454790B}" presName="spaceRect" presStyleCnt="0"/>
      <dgm:spPr/>
    </dgm:pt>
    <dgm:pt modelId="{0026B2E4-C885-4A7C-AD39-ACBF9002417E}" type="pres">
      <dgm:prSet presAssocID="{254652A5-034B-43F3-A877-E451B454790B}" presName="textRect" presStyleLbl="revTx" presStyleIdx="1" presStyleCnt="4">
        <dgm:presLayoutVars>
          <dgm:chMax val="1"/>
          <dgm:chPref val="1"/>
        </dgm:presLayoutVars>
      </dgm:prSet>
      <dgm:spPr/>
    </dgm:pt>
    <dgm:pt modelId="{E9643644-FD0C-4969-84AE-A1ED5BF37CF0}" type="pres">
      <dgm:prSet presAssocID="{4B254815-E939-40EE-BAF3-EAA2B8983850}" presName="sibTrans" presStyleCnt="0"/>
      <dgm:spPr/>
    </dgm:pt>
    <dgm:pt modelId="{6A4D62E7-5388-48A5-BC1E-C2306C2F9D36}" type="pres">
      <dgm:prSet presAssocID="{D372B392-8133-4C9E-895E-10650C7692A9}" presName="compNode" presStyleCnt="0"/>
      <dgm:spPr/>
    </dgm:pt>
    <dgm:pt modelId="{72BBD4A2-E9BB-463F-A0A8-155B52E4D1D4}" type="pres">
      <dgm:prSet presAssocID="{D372B392-8133-4C9E-895E-10650C7692A9}" presName="iconBgRect" presStyleLbl="bgShp" presStyleIdx="2" presStyleCnt="4"/>
      <dgm:spPr/>
    </dgm:pt>
    <dgm:pt modelId="{5DFC9AC0-F51B-4B2A-BD9F-F82A79F0E038}" type="pres">
      <dgm:prSet presAssocID="{D372B392-8133-4C9E-895E-10650C7692A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6ABC635-8ACF-4C03-B928-1C9430CA94EF}" type="pres">
      <dgm:prSet presAssocID="{D372B392-8133-4C9E-895E-10650C7692A9}" presName="spaceRect" presStyleCnt="0"/>
      <dgm:spPr/>
    </dgm:pt>
    <dgm:pt modelId="{77C8B54E-A020-4023-9256-871615A94FC7}" type="pres">
      <dgm:prSet presAssocID="{D372B392-8133-4C9E-895E-10650C7692A9}" presName="textRect" presStyleLbl="revTx" presStyleIdx="2" presStyleCnt="4">
        <dgm:presLayoutVars>
          <dgm:chMax val="1"/>
          <dgm:chPref val="1"/>
        </dgm:presLayoutVars>
      </dgm:prSet>
      <dgm:spPr/>
    </dgm:pt>
    <dgm:pt modelId="{D7E89DFF-9996-4C0E-90A8-6E0EB3CF181A}" type="pres">
      <dgm:prSet presAssocID="{D813C6A2-B164-4D0D-8F23-31D63F0E314A}" presName="sibTrans" presStyleCnt="0"/>
      <dgm:spPr/>
    </dgm:pt>
    <dgm:pt modelId="{691A1913-0500-4B56-A812-A7C63ED4C684}" type="pres">
      <dgm:prSet presAssocID="{2A6D192D-C6CC-4B70-92AE-2FB7E9C72BC9}" presName="compNode" presStyleCnt="0"/>
      <dgm:spPr/>
    </dgm:pt>
    <dgm:pt modelId="{9B68E4B7-E3A9-4FAF-9FE4-75364ED9F859}" type="pres">
      <dgm:prSet presAssocID="{2A6D192D-C6CC-4B70-92AE-2FB7E9C72BC9}" presName="iconBgRect" presStyleLbl="bgShp" presStyleIdx="3" presStyleCnt="4"/>
      <dgm:spPr/>
    </dgm:pt>
    <dgm:pt modelId="{22D589AC-3350-422D-BAB2-06C4CBF1045F}" type="pres">
      <dgm:prSet presAssocID="{2A6D192D-C6CC-4B70-92AE-2FB7E9C72BC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81D2B69-022E-4B13-BD9F-083F452D1928}" type="pres">
      <dgm:prSet presAssocID="{2A6D192D-C6CC-4B70-92AE-2FB7E9C72BC9}" presName="spaceRect" presStyleCnt="0"/>
      <dgm:spPr/>
    </dgm:pt>
    <dgm:pt modelId="{2038CEB2-AFBA-479E-9A98-115AA60E874C}" type="pres">
      <dgm:prSet presAssocID="{2A6D192D-C6CC-4B70-92AE-2FB7E9C72B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AACF37-3023-4F9A-A38B-36A5D26BCA3A}" srcId="{BF62E2BD-3619-44EC-A549-C0012982FA10}" destId="{254652A5-034B-43F3-A877-E451B454790B}" srcOrd="1" destOrd="0" parTransId="{B0A6C333-6D93-4E29-865C-F07073B6FD03}" sibTransId="{4B254815-E939-40EE-BAF3-EAA2B8983850}"/>
    <dgm:cxn modelId="{2A05C13B-792B-43E2-ACE4-5F55F69CB32F}" type="presOf" srcId="{254652A5-034B-43F3-A877-E451B454790B}" destId="{0026B2E4-C885-4A7C-AD39-ACBF9002417E}" srcOrd="0" destOrd="0" presId="urn:microsoft.com/office/officeart/2018/5/layout/IconCircleLabelList"/>
    <dgm:cxn modelId="{A6072F3F-DB39-4D09-A70F-85BDC42F305E}" type="presOf" srcId="{BF62E2BD-3619-44EC-A549-C0012982FA10}" destId="{91D59BD5-0AA3-4329-9816-8A30F339F697}" srcOrd="0" destOrd="0" presId="urn:microsoft.com/office/officeart/2018/5/layout/IconCircleLabelList"/>
    <dgm:cxn modelId="{210A277A-8230-4C50-8FF1-5F821EA2A643}" type="presOf" srcId="{9AE18B9F-A6F7-415A-A580-C41B42C1F163}" destId="{745B9B25-E9D4-49B6-A086-EF72CC234DFA}" srcOrd="0" destOrd="0" presId="urn:microsoft.com/office/officeart/2018/5/layout/IconCircleLabelList"/>
    <dgm:cxn modelId="{B8238884-C23D-475C-9671-74143CF3E95B}" srcId="{BF62E2BD-3619-44EC-A549-C0012982FA10}" destId="{D372B392-8133-4C9E-895E-10650C7692A9}" srcOrd="2" destOrd="0" parTransId="{A3C5A073-F7E1-41D3-BCD2-E48DBF52314C}" sibTransId="{D813C6A2-B164-4D0D-8F23-31D63F0E314A}"/>
    <dgm:cxn modelId="{779A389E-4872-4940-9BD8-1832F9C3279B}" srcId="{BF62E2BD-3619-44EC-A549-C0012982FA10}" destId="{2A6D192D-C6CC-4B70-92AE-2FB7E9C72BC9}" srcOrd="3" destOrd="0" parTransId="{5B842C31-5298-4D06-ABF3-4298C502BED2}" sibTransId="{4130249E-2F7C-4BD2-AF17-445665D04B54}"/>
    <dgm:cxn modelId="{F21743A5-27E9-40B8-A4CA-7AB9954E63A3}" type="presOf" srcId="{2A6D192D-C6CC-4B70-92AE-2FB7E9C72BC9}" destId="{2038CEB2-AFBA-479E-9A98-115AA60E874C}" srcOrd="0" destOrd="0" presId="urn:microsoft.com/office/officeart/2018/5/layout/IconCircleLabelList"/>
    <dgm:cxn modelId="{F85A31A7-F907-4D60-A643-E74414959F0E}" srcId="{BF62E2BD-3619-44EC-A549-C0012982FA10}" destId="{9AE18B9F-A6F7-415A-A580-C41B42C1F163}" srcOrd="0" destOrd="0" parTransId="{B8C1D227-D594-4E21-B68F-55538C97EE45}" sibTransId="{BF07C3A7-8946-424D-872B-5097E7DBF88A}"/>
    <dgm:cxn modelId="{5B75FBD4-3392-4E70-85DA-F38A765B1E01}" type="presOf" srcId="{D372B392-8133-4C9E-895E-10650C7692A9}" destId="{77C8B54E-A020-4023-9256-871615A94FC7}" srcOrd="0" destOrd="0" presId="urn:microsoft.com/office/officeart/2018/5/layout/IconCircleLabelList"/>
    <dgm:cxn modelId="{DA7FFD81-5D83-4128-BABE-EF397F4C4A59}" type="presParOf" srcId="{91D59BD5-0AA3-4329-9816-8A30F339F697}" destId="{F1DBDB49-3C61-4C5B-B2B0-86877B9675AC}" srcOrd="0" destOrd="0" presId="urn:microsoft.com/office/officeart/2018/5/layout/IconCircleLabelList"/>
    <dgm:cxn modelId="{3225DBB0-3720-4F8B-B0DD-A655EA16126F}" type="presParOf" srcId="{F1DBDB49-3C61-4C5B-B2B0-86877B9675AC}" destId="{3071DA9C-BA26-4B4C-B778-6DDFAD4A5B56}" srcOrd="0" destOrd="0" presId="urn:microsoft.com/office/officeart/2018/5/layout/IconCircleLabelList"/>
    <dgm:cxn modelId="{E4711CA8-3B97-4E54-A4A5-2BF9C1D4156B}" type="presParOf" srcId="{F1DBDB49-3C61-4C5B-B2B0-86877B9675AC}" destId="{83B03949-EEEE-4E0D-BBAB-F342C3E138BC}" srcOrd="1" destOrd="0" presId="urn:microsoft.com/office/officeart/2018/5/layout/IconCircleLabelList"/>
    <dgm:cxn modelId="{36564E56-92C4-4B70-A196-61288F4D2CF2}" type="presParOf" srcId="{F1DBDB49-3C61-4C5B-B2B0-86877B9675AC}" destId="{9EDFCAD2-CF31-40A9-AC18-E5D2A35CEF67}" srcOrd="2" destOrd="0" presId="urn:microsoft.com/office/officeart/2018/5/layout/IconCircleLabelList"/>
    <dgm:cxn modelId="{C8EC2049-80C3-4E0F-B85B-3CD255DF90E6}" type="presParOf" srcId="{F1DBDB49-3C61-4C5B-B2B0-86877B9675AC}" destId="{745B9B25-E9D4-49B6-A086-EF72CC234DFA}" srcOrd="3" destOrd="0" presId="urn:microsoft.com/office/officeart/2018/5/layout/IconCircleLabelList"/>
    <dgm:cxn modelId="{1401B5FF-1193-47F0-A871-F89A4DBDCEF3}" type="presParOf" srcId="{91D59BD5-0AA3-4329-9816-8A30F339F697}" destId="{F4390D29-3704-421F-9B1B-D6E5A08F4E0D}" srcOrd="1" destOrd="0" presId="urn:microsoft.com/office/officeart/2018/5/layout/IconCircleLabelList"/>
    <dgm:cxn modelId="{548C3B26-844C-468C-A35F-663DE68C086F}" type="presParOf" srcId="{91D59BD5-0AA3-4329-9816-8A30F339F697}" destId="{4B1C8FE9-C6FF-44CD-9255-263B35127149}" srcOrd="2" destOrd="0" presId="urn:microsoft.com/office/officeart/2018/5/layout/IconCircleLabelList"/>
    <dgm:cxn modelId="{407CE4DE-E541-482D-BC36-C07830929DD9}" type="presParOf" srcId="{4B1C8FE9-C6FF-44CD-9255-263B35127149}" destId="{A926C093-7123-4AC8-9D18-3314EE368D51}" srcOrd="0" destOrd="0" presId="urn:microsoft.com/office/officeart/2018/5/layout/IconCircleLabelList"/>
    <dgm:cxn modelId="{6994F2B4-2520-4FF8-AEC5-B1FA4BD01587}" type="presParOf" srcId="{4B1C8FE9-C6FF-44CD-9255-263B35127149}" destId="{44FDDD4C-5740-4FB9-A713-1685E9C2B2D9}" srcOrd="1" destOrd="0" presId="urn:microsoft.com/office/officeart/2018/5/layout/IconCircleLabelList"/>
    <dgm:cxn modelId="{5BF9E2B4-4C54-4FD7-A867-7FCFE79C35A0}" type="presParOf" srcId="{4B1C8FE9-C6FF-44CD-9255-263B35127149}" destId="{6B059CE7-A716-47FE-ACF9-A7823CB71196}" srcOrd="2" destOrd="0" presId="urn:microsoft.com/office/officeart/2018/5/layout/IconCircleLabelList"/>
    <dgm:cxn modelId="{32EE9414-3721-4B3D-8A3E-3355B7AEAE62}" type="presParOf" srcId="{4B1C8FE9-C6FF-44CD-9255-263B35127149}" destId="{0026B2E4-C885-4A7C-AD39-ACBF9002417E}" srcOrd="3" destOrd="0" presId="urn:microsoft.com/office/officeart/2018/5/layout/IconCircleLabelList"/>
    <dgm:cxn modelId="{CF50C9D5-B850-4566-9309-D70A35F06237}" type="presParOf" srcId="{91D59BD5-0AA3-4329-9816-8A30F339F697}" destId="{E9643644-FD0C-4969-84AE-A1ED5BF37CF0}" srcOrd="3" destOrd="0" presId="urn:microsoft.com/office/officeart/2018/5/layout/IconCircleLabelList"/>
    <dgm:cxn modelId="{D0FB3A8E-B2BA-461E-B1D7-02BD3DFC162B}" type="presParOf" srcId="{91D59BD5-0AA3-4329-9816-8A30F339F697}" destId="{6A4D62E7-5388-48A5-BC1E-C2306C2F9D36}" srcOrd="4" destOrd="0" presId="urn:microsoft.com/office/officeart/2018/5/layout/IconCircleLabelList"/>
    <dgm:cxn modelId="{E9A61CF2-6377-44AD-8716-B6D33EC3FCE9}" type="presParOf" srcId="{6A4D62E7-5388-48A5-BC1E-C2306C2F9D36}" destId="{72BBD4A2-E9BB-463F-A0A8-155B52E4D1D4}" srcOrd="0" destOrd="0" presId="urn:microsoft.com/office/officeart/2018/5/layout/IconCircleLabelList"/>
    <dgm:cxn modelId="{991FB01A-5862-4E98-BEF2-3FE6D2B7F642}" type="presParOf" srcId="{6A4D62E7-5388-48A5-BC1E-C2306C2F9D36}" destId="{5DFC9AC0-F51B-4B2A-BD9F-F82A79F0E038}" srcOrd="1" destOrd="0" presId="urn:microsoft.com/office/officeart/2018/5/layout/IconCircleLabelList"/>
    <dgm:cxn modelId="{A4FCFD20-3878-4E31-BBC9-4EE015875B35}" type="presParOf" srcId="{6A4D62E7-5388-48A5-BC1E-C2306C2F9D36}" destId="{96ABC635-8ACF-4C03-B928-1C9430CA94EF}" srcOrd="2" destOrd="0" presId="urn:microsoft.com/office/officeart/2018/5/layout/IconCircleLabelList"/>
    <dgm:cxn modelId="{1CF17D5A-B555-4122-B9F0-2A4F3AC55C17}" type="presParOf" srcId="{6A4D62E7-5388-48A5-BC1E-C2306C2F9D36}" destId="{77C8B54E-A020-4023-9256-871615A94FC7}" srcOrd="3" destOrd="0" presId="urn:microsoft.com/office/officeart/2018/5/layout/IconCircleLabelList"/>
    <dgm:cxn modelId="{8B5F5999-5D47-403A-8F72-DD9425F2BD0E}" type="presParOf" srcId="{91D59BD5-0AA3-4329-9816-8A30F339F697}" destId="{D7E89DFF-9996-4C0E-90A8-6E0EB3CF181A}" srcOrd="5" destOrd="0" presId="urn:microsoft.com/office/officeart/2018/5/layout/IconCircleLabelList"/>
    <dgm:cxn modelId="{233C8332-57D3-4AFD-B702-D7D9E1CF4487}" type="presParOf" srcId="{91D59BD5-0AA3-4329-9816-8A30F339F697}" destId="{691A1913-0500-4B56-A812-A7C63ED4C684}" srcOrd="6" destOrd="0" presId="urn:microsoft.com/office/officeart/2018/5/layout/IconCircleLabelList"/>
    <dgm:cxn modelId="{8899F9EA-81C2-41F8-AE25-3D6FBD461406}" type="presParOf" srcId="{691A1913-0500-4B56-A812-A7C63ED4C684}" destId="{9B68E4B7-E3A9-4FAF-9FE4-75364ED9F859}" srcOrd="0" destOrd="0" presId="urn:microsoft.com/office/officeart/2018/5/layout/IconCircleLabelList"/>
    <dgm:cxn modelId="{E795150E-C1D0-4B57-96BD-F9317F3FCACD}" type="presParOf" srcId="{691A1913-0500-4B56-A812-A7C63ED4C684}" destId="{22D589AC-3350-422D-BAB2-06C4CBF1045F}" srcOrd="1" destOrd="0" presId="urn:microsoft.com/office/officeart/2018/5/layout/IconCircleLabelList"/>
    <dgm:cxn modelId="{70FD67E4-8170-4966-925E-2567490815BF}" type="presParOf" srcId="{691A1913-0500-4B56-A812-A7C63ED4C684}" destId="{781D2B69-022E-4B13-BD9F-083F452D1928}" srcOrd="2" destOrd="0" presId="urn:microsoft.com/office/officeart/2018/5/layout/IconCircleLabelList"/>
    <dgm:cxn modelId="{2E41B83A-60C9-47CA-8AAC-1FA59A60F9D4}" type="presParOf" srcId="{691A1913-0500-4B56-A812-A7C63ED4C684}" destId="{2038CEB2-AFBA-479E-9A98-115AA60E87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1DA9C-BA26-4B4C-B778-6DDFAD4A5B56}">
      <dsp:nvSpPr>
        <dsp:cNvPr id="0" name=""/>
        <dsp:cNvSpPr/>
      </dsp:nvSpPr>
      <dsp:spPr>
        <a:xfrm>
          <a:off x="630352" y="423317"/>
          <a:ext cx="1452931" cy="1452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03949-EEEE-4E0D-BBAB-F342C3E138BC}">
      <dsp:nvSpPr>
        <dsp:cNvPr id="0" name=""/>
        <dsp:cNvSpPr/>
      </dsp:nvSpPr>
      <dsp:spPr>
        <a:xfrm>
          <a:off x="939993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B9B25-E9D4-49B6-A086-EF72CC234DFA}">
      <dsp:nvSpPr>
        <dsp:cNvPr id="0" name=""/>
        <dsp:cNvSpPr/>
      </dsp:nvSpPr>
      <dsp:spPr>
        <a:xfrm>
          <a:off x="16589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Dutch code scientific integrity 2018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rgbClr val="FFC000"/>
              </a:solidFill>
            </a:rPr>
            <a:t>(New release 2026)</a:t>
          </a:r>
        </a:p>
      </dsp:txBody>
      <dsp:txXfrm>
        <a:off x="165890" y="2328800"/>
        <a:ext cx="2381854" cy="720000"/>
      </dsp:txXfrm>
    </dsp:sp>
    <dsp:sp modelId="{A926C093-7123-4AC8-9D18-3314EE368D51}">
      <dsp:nvSpPr>
        <dsp:cNvPr id="0" name=""/>
        <dsp:cNvSpPr/>
      </dsp:nvSpPr>
      <dsp:spPr>
        <a:xfrm>
          <a:off x="3429031" y="423317"/>
          <a:ext cx="1452931" cy="1452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DDD4C-5740-4FB9-A713-1685E9C2B2D9}">
      <dsp:nvSpPr>
        <dsp:cNvPr id="0" name=""/>
        <dsp:cNvSpPr/>
      </dsp:nvSpPr>
      <dsp:spPr>
        <a:xfrm>
          <a:off x="373867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6B2E4-C885-4A7C-AD39-ACBF9002417E}">
      <dsp:nvSpPr>
        <dsp:cNvPr id="0" name=""/>
        <dsp:cNvSpPr/>
      </dsp:nvSpPr>
      <dsp:spPr>
        <a:xfrm>
          <a:off x="2964570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Avoidable Research Waste </a:t>
          </a:r>
          <a:r>
            <a:rPr lang="en-US" sz="1200" kern="1200">
              <a:solidFill>
                <a:srgbClr val="FFC000"/>
              </a:solidFill>
            </a:rPr>
            <a:t>(Lancet 2014)</a:t>
          </a:r>
        </a:p>
      </dsp:txBody>
      <dsp:txXfrm>
        <a:off x="2964570" y="2328800"/>
        <a:ext cx="2381854" cy="720000"/>
      </dsp:txXfrm>
    </dsp:sp>
    <dsp:sp modelId="{72BBD4A2-E9BB-463F-A0A8-155B52E4D1D4}">
      <dsp:nvSpPr>
        <dsp:cNvPr id="0" name=""/>
        <dsp:cNvSpPr/>
      </dsp:nvSpPr>
      <dsp:spPr>
        <a:xfrm>
          <a:off x="6227710" y="423317"/>
          <a:ext cx="1452931" cy="1452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C9AC0-F51B-4B2A-BD9F-F82A79F0E038}">
      <dsp:nvSpPr>
        <dsp:cNvPr id="0" name=""/>
        <dsp:cNvSpPr/>
      </dsp:nvSpPr>
      <dsp:spPr>
        <a:xfrm>
          <a:off x="6537352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8B54E-A020-4023-9256-871615A94FC7}">
      <dsp:nvSpPr>
        <dsp:cNvPr id="0" name=""/>
        <dsp:cNvSpPr/>
      </dsp:nvSpPr>
      <dsp:spPr>
        <a:xfrm>
          <a:off x="5763249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Replication crisis </a:t>
          </a:r>
          <a:r>
            <a:rPr lang="en-US" sz="1200" kern="1200">
              <a:solidFill>
                <a:srgbClr val="FFC000"/>
              </a:solidFill>
            </a:rPr>
            <a:t>(</a:t>
          </a:r>
          <a:r>
            <a:rPr lang="en-US" sz="1200" kern="1200" err="1">
              <a:solidFill>
                <a:srgbClr val="FFC000"/>
              </a:solidFill>
            </a:rPr>
            <a:t>Nosek</a:t>
          </a:r>
          <a:r>
            <a:rPr lang="en-US" sz="1200" kern="1200">
              <a:solidFill>
                <a:srgbClr val="FFC000"/>
              </a:solidFill>
            </a:rPr>
            <a:t>, </a:t>
          </a:r>
          <a:r>
            <a:rPr lang="en-US" sz="1200" kern="1200">
              <a:solidFill>
                <a:srgbClr val="FFC000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www.osf.io</a:t>
          </a:r>
          <a:r>
            <a:rPr lang="en-US" sz="1200" kern="1200">
              <a:solidFill>
                <a:srgbClr val="FFC000"/>
              </a:solidFill>
            </a:rPr>
            <a:t>)</a:t>
          </a:r>
        </a:p>
      </dsp:txBody>
      <dsp:txXfrm>
        <a:off x="5763249" y="2328800"/>
        <a:ext cx="2381854" cy="720000"/>
      </dsp:txXfrm>
    </dsp:sp>
    <dsp:sp modelId="{9B68E4B7-E3A9-4FAF-9FE4-75364ED9F859}">
      <dsp:nvSpPr>
        <dsp:cNvPr id="0" name=""/>
        <dsp:cNvSpPr/>
      </dsp:nvSpPr>
      <dsp:spPr>
        <a:xfrm>
          <a:off x="9026390" y="423317"/>
          <a:ext cx="1452931" cy="1452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89AC-3350-422D-BAB2-06C4CBF1045F}">
      <dsp:nvSpPr>
        <dsp:cNvPr id="0" name=""/>
        <dsp:cNvSpPr/>
      </dsp:nvSpPr>
      <dsp:spPr>
        <a:xfrm>
          <a:off x="9336031" y="732958"/>
          <a:ext cx="833649" cy="83364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8CEB2-AFBA-479E-9A98-115AA60E874C}">
      <dsp:nvSpPr>
        <dsp:cNvPr id="0" name=""/>
        <dsp:cNvSpPr/>
      </dsp:nvSpPr>
      <dsp:spPr>
        <a:xfrm>
          <a:off x="8561928" y="2328800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Open Science literature </a:t>
          </a:r>
          <a:r>
            <a:rPr lang="en-US" sz="1200" kern="1200">
              <a:solidFill>
                <a:srgbClr val="FFC000"/>
              </a:solidFill>
            </a:rPr>
            <a:t>(UNESCO, citizen science, FAIR)</a:t>
          </a:r>
          <a:endParaRPr lang="en-US" sz="1700" kern="1200">
            <a:solidFill>
              <a:srgbClr val="FFC000"/>
            </a:solidFill>
          </a:endParaRPr>
        </a:p>
      </dsp:txBody>
      <dsp:txXfrm>
        <a:off x="8561928" y="2328800"/>
        <a:ext cx="23818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DAD2-10FA-4EA1-969E-10298AB7625A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7A87-1AB1-4B03-85DD-CD04CD4E12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1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https://doorwerking-hbo-onderzoek.nl/portfolio/open-science-checklist/ [in Dutch]</a:t>
            </a:r>
          </a:p>
          <a:p>
            <a:r>
              <a:rPr lang="nl-NL" dirty="0"/>
              <a:t>https://uvaauas.figshare.com/articles/online_resource/Open_science_checklist_Urban_Vitality/12213467</a:t>
            </a:r>
          </a:p>
          <a:p>
            <a:r>
              <a:rPr lang="nl-NL" dirty="0"/>
              <a:t>https://www.amsterdamuas.com/uv-openscience</a:t>
            </a:r>
          </a:p>
          <a:p>
            <a:r>
              <a:rPr lang="nl-NL" dirty="0"/>
              <a:t>https://hbo-kennisbank.nl/details/amsterdam_pure:oai:pure.hva.nl:publications%2F00c80703-c54b-4bf5-a3c5-bcc8f339995b?has-link=yes&amp;q=support+desk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8F488-3DF3-4B32-9852-36885771C63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5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https://doorwerking-hbo-onderzoek.nl/portfolio/open-science-checklist/ [in Dutch]</a:t>
            </a:r>
          </a:p>
          <a:p>
            <a:r>
              <a:rPr lang="nl-NL"/>
              <a:t>https://uvaauas.figshare.com/articles/online_resource/Open_science_checklist_Urban_Vitality/12213467</a:t>
            </a:r>
          </a:p>
          <a:p>
            <a:r>
              <a:rPr lang="nl-NL"/>
              <a:t>https://www.amsterdamuas.com/uv-openscience</a:t>
            </a:r>
          </a:p>
          <a:p>
            <a:r>
              <a:rPr lang="nl-NL"/>
              <a:t>https://hbo-kennisbank.nl/details/amsterdam_pure:oai:pure.hva.nl:publications%2F00c80703-c54b-4bf5-a3c5-bcc8f339995b?has-link=yes&amp;q=support+desk</a:t>
            </a:r>
          </a:p>
          <a:p>
            <a:r>
              <a:rPr lang="nl-NL"/>
              <a:t>https://www.go-fair.org/fair-principles/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8F488-3DF3-4B32-9852-36885771C63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67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https://www.thelancet.com/campaigns/efficiency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68F488-3DF3-4B32-9852-36885771C63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84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5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87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 of analysis: PD en </a:t>
            </a:r>
            <a:r>
              <a:rPr lang="en-US" dirty="0" err="1"/>
              <a:t>onderwijsinnovatie</a:t>
            </a:r>
            <a:r>
              <a:rPr lang="en-US" dirty="0"/>
              <a:t> (Comenius)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86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69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02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B7A87-1AB1-4B03-85DD-CD04CD4E12E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9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7060-099D-D601-0961-8AF1DA880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4423-0336-79F6-5207-BB4E6E809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A45E-D884-DA2B-8B1A-BED741BF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1677-49BA-1C1E-1E13-21B47D06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BF4E-0E34-F39A-B4A4-A97B7178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7897-BF12-879A-DA35-C9AF8F09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D573-9B32-1F77-0E10-5DFB83CE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3BD0-50A0-3DF0-D2E4-7750F3CA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D56B-FD54-FCDB-30A8-237F363A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96C2-D552-1C56-E8FC-FEA2ADC2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08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24464-44CD-23C6-93DA-991DEC17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524D-60AC-7478-3B27-D763C052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EDB2-BA3B-A2D9-BAB4-F188274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6622-9D01-BA9C-EC4E-795BD3A3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5A4F-F5AC-108E-49B4-C0120AF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30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7B16-09BB-46FC-A778-530BC60A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6414B-BFA8-43BB-8D4A-9D1F38C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5F22-43D4-4CDF-90A9-F1F7F56B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D906-125B-437A-941D-DC17E26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EDD3-AB91-494F-B4B6-301AF4AF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47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C18F-D7FC-4D54-ABED-3BBD7E2E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7111-593F-4965-8602-6FFFD1E8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7480-08DF-4157-BC50-A5D2E5E0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B792-F3D8-4F01-9307-F937C36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40A8-634E-49FC-8F23-D662345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7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64F5-A6CA-49D8-B3C9-49070424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38BA-0956-44E2-A223-16A1D244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5D2E-D121-4CD9-944D-1928BD2D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88A4-A776-437B-8178-1880EF2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017F-4FC9-4BAF-AC0D-0D3D4174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3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E8DB-A034-4A52-97A6-0DFB4CF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815D-884C-4DCE-B761-093813D9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F1B8C-3626-4F7B-8CBA-5A720A41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2642F-305D-4836-A136-639AAA5F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703D-6E60-4E89-9F7B-8F24F77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7D2A-1014-4C0A-BA6D-9DAD49B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74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ABC-9112-441D-8473-6FC5F86C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B54B-C9CC-470F-ACE0-D1A0160B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96EC-5706-459A-8963-4E419997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AA8DD-6530-411F-9604-34E44529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FF248-6F37-43EE-8B49-963566A2F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4C65-83BE-4583-97F8-FD27C33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29087-F544-465B-8C3B-0A3A940C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A409-2177-4B44-B435-3922E50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0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6AAB-527A-4D83-90D9-AC3236ED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741E4-A1D8-449A-9DD6-ED339108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F2D87-15A8-4E5E-9956-0E7B336C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00961-CD36-4BD1-8A7B-C7859FDD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482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6E5B3-3244-49AA-BD76-33669EE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9ECE5-129E-48F6-A733-7285156D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4E86-6F47-49CE-964F-7EF13BB9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787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3164-988A-43BC-A993-D899D667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DA65-A611-4165-82DF-6634AE39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1E6C-C180-4650-88A9-75820DC9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79B7-7D27-417A-A906-18B56AB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BABB-8FB3-49B1-86BE-C120594B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07DB-0B91-46B7-A6A2-5BDB5AB1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89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1FF-B4EB-E759-D148-CEF07A60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CFC0-3EC7-839E-3AF8-7CE30BC7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0FF2-64EB-9B9A-845F-DF7F1EBD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A99E-2CAB-067D-B5E3-0E6B6931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053E-0C5D-C7B5-8A10-44C2D91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799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A35D-ECFF-4D7F-B58D-37AF66CE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FA2CF-5B3E-47C8-BFB7-332A2AEC3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77D64-AEFB-4C98-BF9B-0A1C890F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6D8FA-306E-45C3-A8EA-16E5ADF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7FB7-75B0-4616-9FB8-F4B071E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8BFA4-A711-449B-99A5-369961FC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922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FE6-758D-4BF3-A481-5701BD8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5083D-6BF7-437B-A5EE-9A9D5D22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9F7-2B80-4CEB-92B8-4EB3A170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6534-DD3C-4711-BB1C-EAC1D4E5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4EAA-166B-4290-B795-5BB4B494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97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99491-E271-454D-843D-33A43870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4D560-A8ED-47E0-8A9A-C54F31BB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D15A-6680-4D03-BA2A-45CC94A8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D888-7E8A-4D5C-B827-C2467BCA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9BBD-57CD-47F1-A6BA-BCD9ADD2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85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2EA-3853-2D98-2E97-4110710B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D5F0-8B81-E5F8-731E-595D1359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E210-7C78-15E2-4284-D2B3F83F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8EB2-A8E3-5D93-D911-DE18985A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E174-D72F-D5FA-E711-8BDFFC61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664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C270-A512-3C2E-CF66-684BAD1E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92CA-13FE-7CA1-D831-F22C8383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935E-0720-BCB0-9F6A-7D3120BD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B645-1C05-CBA1-3436-D42A73BD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0F8-3EA1-7437-78EA-E27F82E6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840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2FF8-C5C1-8690-92CB-0F339AF0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8B15-0D5D-062A-5B3D-745C7ECC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7DCA-0F61-1950-C9AB-DDCE28B8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102D-3F5E-9685-C42F-0732B4FF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BAF2-5C0D-AFAB-9717-688D98ED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276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313-95E4-1CDE-682A-4A3FB499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BE5-4388-A8D3-38F6-8CEA168DB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A742C-CC32-03AD-9AB7-9E326059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72C2-D4F5-7D5D-A244-28BE906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7DB5-D172-39B4-15C6-3812DE79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D0EE-C9ED-2D1E-FBB6-7E5F7015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364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4CBA-E264-5365-F6D2-FEC5C493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D698-03DB-B8C3-9D35-E2ABD1C3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88E0D-E182-0BAB-E880-7F0D6BF07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DD46-A47D-C9B9-92E7-18C0DE815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F5BF9-4106-1E27-A06F-64D8A0978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6442A-B884-8B70-801A-0BE9702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BB6F8-5A10-2632-8A4C-DE44FFC9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EBD3E-7B11-EAEA-2AB1-89EB3B98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10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E71D-7B17-0AD1-E78F-D51EDF90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6324D-C0E8-1F72-8B87-4021C612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65452-6550-2D73-7982-045B3007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B62FB-7694-1E4A-9660-4C0FF25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09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E19DC-3830-143B-DC4C-0081C47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71535-CBFA-1BE7-5095-CEE6724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63E5A-F897-1BEF-0857-C045748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DF7C-F48D-EF03-D3FE-517AF6C9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8A66-0F52-3459-3BB2-9B7A6E0F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BE56-58A3-B0EE-263D-105568CC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DF45-E231-86C7-CF1C-1A3B378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0D2B-2674-885D-11F3-170FD6CE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224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BB5-FE0F-D3F9-62AA-D1585B73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564D-D5B6-EC73-15CB-BC606419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0E0B-2BCE-5DCC-0221-335D0AA1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8332-F351-759D-D0EB-D28C5A42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8B24-CCC9-D004-70A6-68F3152E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21D9-C3BF-3028-D49E-182410B1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010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A9CB-40B4-7F5F-DECF-E54842D5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680F8-2A4D-2E9A-43A9-9F573D38F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1514-7AF0-6692-E365-83B996C2E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816B-D473-8CFB-6BE1-491C4ED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B965-CC8C-91DD-10E6-0AAD9191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CA6B-C6BE-714A-2EEC-9F5EF428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310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2720-F8D5-8FEC-CECF-B1066DC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A777-CFF3-3429-C9BB-7A58A9D3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8E8F-E2FB-7D72-6245-D08AA8B0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5A40-1609-BF10-BE6C-265BA862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605AE-1336-E249-8398-EA28EA9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410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D91D6-4DAA-D969-C8D6-06C5655D3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4F26-2742-CFD6-F25F-68E61BDC4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AE47-2926-6AA3-9F00-4D367AAC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8407-C59E-8A20-14E9-E87E075D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7ABB-9274-B48C-6FB1-4E51868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356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4167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07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95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2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1D68-7EBA-8C58-818F-B9C98B1A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70FB-9FF5-6C09-BB15-DFC917CE1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31AC5-6F14-9A68-1DC2-673E2429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49D7-BA0A-D8B1-0325-3888D6E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AE50-D0C8-500E-FED3-53AEEEC5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55A8F-BCD2-77B5-5F4F-93FBA5AF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347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2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6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79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86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DDD1-1F12-03A5-7420-95CDD08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B881-D05D-8E35-0980-AE450CAAF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883DA-B507-FB07-FB99-CA781F0E3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03B2E-3448-5C33-735E-B9679B0D1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93F48-81D2-2C95-3E7C-3D0B03C0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D169F-2464-CCD3-C41F-EDA33E5D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33E24-7804-E592-7C58-F67248F0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59FD7-B02C-B118-D69B-7773E316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3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6EFC-CF00-DE2C-946F-BF3D8700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AD643-AB0F-E693-68E3-32C1C83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A77F6-2A6E-29FD-EB26-DA0150AE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F38E0-F14F-8F39-4B14-7830CC3D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4A3BB-5952-2FB7-5984-0129903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DB9-0288-C7B8-FD68-358E0A4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AA51-5441-9519-254A-40E63AEA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8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BBD2-1C27-DD3E-722A-C2E175B7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633E-5BD8-4A57-3227-57F5A22F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72A9-350C-71D3-7575-8EF8B92E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5A4D-30DD-5253-D00C-F60B48A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6739-779C-595C-C916-9729D95E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681B-1C7F-5D7E-59B7-B418E7F2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D70F-0DFF-6620-7717-B5D4F77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D16F1-3286-992F-0888-7C6A946B3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EE64-3FF9-8595-861D-735BF0B8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7349-1728-EC08-0300-40AAD72E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03CD-FCCD-1995-47CD-866F89E8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4EFD-D956-CDC9-50FF-95D04851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9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1EC70-7E18-5022-B215-95C1823D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C40A-D1B3-929F-1A4D-FC8D806E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0488-14E7-6986-93FA-E1E8EAE66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C0080-AFA6-4115-89D4-DF00EE9CBFE8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1DFF-0953-64AF-197D-918890417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3DE1-49FB-2050-8E6D-04F016B9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C5B7-A6A1-4A05-9D0D-1F0A84F5F1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7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0BFF-CBA7-429C-93C6-89F64086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FE50-58B8-44FF-BC3D-842F78CD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2A2C-354B-4158-AA72-59C7C6A08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BC40-79A9-4CFC-A4C1-E7A03E8FA04F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8C84-548B-4F92-9DF8-2826CA067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92BE-7010-4F1F-8139-952C3E672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B36C-6565-491C-88D9-B8D8EB2D5D5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8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5F9F9-FE4E-B7FB-98BE-5604487C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0445-D263-3A7E-1AFE-49E31C52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BCD1-4D74-E015-B8FD-E0787A642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723D3-D962-4B6B-B2F3-27BEBB32DC12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6B5D-44D8-BBD6-5BAE-3B117EB2B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03A1-799D-D887-697F-9B191630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2ED6C-5E1D-445D-A120-7F53A5B8AD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86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8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sterdamuas.com/uv-openscience/toolkit/pre/research-justification/research-justific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2C649E3F-86ED-4F24-A714-CF64A61A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CD1BC7-5D4C-0DD1-E6F2-8DB650A86F67}"/>
              </a:ext>
            </a:extLst>
          </p:cNvPr>
          <p:cNvSpPr/>
          <p:nvPr/>
        </p:nvSpPr>
        <p:spPr>
          <a:xfrm>
            <a:off x="389106" y="0"/>
            <a:ext cx="5544766" cy="11381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Gerben ter Riet, MD PhD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Anne de Jong, MSc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opensciencesupport@hva.nl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0ABBC-59C6-9A74-6628-268BABA2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86335" y="6511993"/>
            <a:ext cx="4114800" cy="365125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DCC-PO 6 </a:t>
            </a:r>
            <a:r>
              <a:rPr lang="nl-NL" dirty="0" err="1">
                <a:solidFill>
                  <a:schemeClr val="tx1"/>
                </a:solidFill>
              </a:rPr>
              <a:t>October</a:t>
            </a:r>
            <a:r>
              <a:rPr lang="nl-NL" dirty="0">
                <a:solidFill>
                  <a:schemeClr val="tx1"/>
                </a:solidFill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39927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B512C-7597-62DB-9B29-53A4B0B3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04175"/>
            <a:ext cx="5291666" cy="384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5C4B8-73ED-10D5-31B2-1204DE12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34" y="1576849"/>
            <a:ext cx="6174750" cy="44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6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DBAC-4B22-BF51-F848-7622E8B4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40820"/>
            <a:ext cx="5294716" cy="31763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3A0243-987C-ED5E-9638-CA36F705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503065"/>
            <a:ext cx="5294715" cy="38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2E8A0-4CD2-7E06-F366-B5E539E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" y="116477"/>
            <a:ext cx="6716272" cy="4029166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BD738F-A886-1167-6B7B-A9FC64F18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272050"/>
              </p:ext>
            </p:extLst>
          </p:nvPr>
        </p:nvGraphicFramePr>
        <p:xfrm>
          <a:off x="2444435" y="4145643"/>
          <a:ext cx="76592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08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914808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914808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914808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310525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Binary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Trichotomous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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Partial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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Missing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Not applicable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r>
                        <a:rPr lang="en-US"/>
                        <a:t>Total 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4BDDC8-509B-9098-FADA-6010AE00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19" y="0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E9CB6E-45A5-9556-F1FE-752E761B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5" y="817815"/>
            <a:ext cx="5294716" cy="3176358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88B7B25-BADE-8542-A240-78AD3B38E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672954"/>
              </p:ext>
            </p:extLst>
          </p:nvPr>
        </p:nvGraphicFramePr>
        <p:xfrm>
          <a:off x="2408159" y="4179821"/>
          <a:ext cx="6455184" cy="217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40134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Binary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Trichotomous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Change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  <a:r>
                        <a:rPr lang="en-US" sz="1200">
                          <a:sym typeface="Wingdings" panose="05000000000000000000" pitchFamily="2" charset="2"/>
                        </a:rPr>
                        <a:t>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Partial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</a:t>
                      </a:r>
                      <a:r>
                        <a:rPr lang="en-US" sz="1200">
                          <a:sym typeface="Wingdings" panose="05000000000000000000" pitchFamily="2" charset="2"/>
                        </a:rPr>
                        <a:t>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Missing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r>
                        <a:rPr lang="en-US" sz="1200"/>
                        <a:t>Not applicable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Total n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170A08C-45B8-77D7-D663-0A1EA916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61" y="522221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4F263-EE27-00AC-B698-C82D5D0F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5" y="83558"/>
            <a:ext cx="6716272" cy="4029166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B66F1F-08F3-926A-7AC9-EED64DAB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949657"/>
              </p:ext>
            </p:extLst>
          </p:nvPr>
        </p:nvGraphicFramePr>
        <p:xfrm>
          <a:off x="2408159" y="4179821"/>
          <a:ext cx="6455184" cy="217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40134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Binary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Trichotomous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Change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  <a:r>
                        <a:rPr lang="en-US" sz="1200">
                          <a:sym typeface="Wingdings" panose="05000000000000000000" pitchFamily="2" charset="2"/>
                        </a:rPr>
                        <a:t>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Partial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ym typeface="Wingdings" panose="05000000000000000000" pitchFamily="2" charset="2"/>
                        </a:rPr>
                        <a:t>0 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Missing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r>
                        <a:rPr lang="en-US" sz="1200"/>
                        <a:t>Not applicable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Total n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F40DD5-7597-D1BF-538F-13546CBC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19" y="16461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75303-A058-BC49-A773-66C44748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30" y="0"/>
            <a:ext cx="6716272" cy="4029166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4C99B4E-04CC-F553-59D0-5FC3F7296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766781"/>
              </p:ext>
            </p:extLst>
          </p:nvPr>
        </p:nvGraphicFramePr>
        <p:xfrm>
          <a:off x="2408159" y="4179821"/>
          <a:ext cx="6455184" cy="217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613796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40134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Binary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Trichotomous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Change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  <a:r>
                        <a:rPr lang="en-US" sz="1200">
                          <a:sym typeface="Wingdings" panose="05000000000000000000" pitchFamily="2" charset="2"/>
                        </a:rPr>
                        <a:t>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Partial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16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ym typeface="Wingdings" panose="05000000000000000000" pitchFamily="2" charset="2"/>
                        </a:rPr>
                        <a:t>4 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Missing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r>
                        <a:rPr lang="en-US" sz="1200"/>
                        <a:t>Not applicable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29338">
                <a:tc>
                  <a:txBody>
                    <a:bodyPr/>
                    <a:lstStyle/>
                    <a:p>
                      <a:r>
                        <a:rPr lang="en-US" sz="1200"/>
                        <a:t>Total n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</a:t>
                      </a:r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378DBF-D690-ABBA-84F9-4D747054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83" y="28254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3C657-D6BC-6268-8F8D-243601D0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8" y="92611"/>
            <a:ext cx="6716272" cy="4029166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790218A-DD24-6EC3-7E58-EF5482E0F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968895"/>
              </p:ext>
            </p:extLst>
          </p:nvPr>
        </p:nvGraphicFramePr>
        <p:xfrm>
          <a:off x="2603626" y="4559117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 </a:t>
                      </a:r>
                      <a:r>
                        <a:rPr lang="en-US" sz="1400">
                          <a:sym typeface="Wingdings" panose="05000000000000000000" pitchFamily="2" charset="2"/>
                        </a:rPr>
                        <a:t>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 </a:t>
                      </a:r>
                      <a:r>
                        <a:rPr lang="en-US" sz="1400">
                          <a:sym typeface="Wingdings" panose="05000000000000000000" pitchFamily="2" charset="2"/>
                        </a:rPr>
                        <a:t>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!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B3DE0CE-6767-3E66-D851-FAA04570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0" y="92611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4C600-2409-A655-D140-D89E78ED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9772"/>
            <a:ext cx="6716272" cy="4029166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625D4E-8826-B733-8B5B-35B351A3B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155750"/>
              </p:ext>
            </p:extLst>
          </p:nvPr>
        </p:nvGraphicFramePr>
        <p:xfrm>
          <a:off x="2603626" y="4559117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</a:t>
                      </a:r>
                      <a:r>
                        <a:rPr lang="en-US" sz="1400">
                          <a:sym typeface="Wingdings" panose="05000000000000000000" pitchFamily="2" charset="2"/>
                        </a:rPr>
                        <a:t>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804109-A632-041F-2DE9-7DA46A89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15" y="119772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0BF87-A695-8A97-02AD-2AB173E7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8" y="52057"/>
            <a:ext cx="6716272" cy="4029166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433C032-C369-022A-DC70-A8CDDC86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28103"/>
              </p:ext>
            </p:extLst>
          </p:nvPr>
        </p:nvGraphicFramePr>
        <p:xfrm>
          <a:off x="2603626" y="4559117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1 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7E989D3-CAFC-2985-6D6B-698165E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67" y="52057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27AC18-2B3D-8CCF-CD81-33D168E2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2" y="817815"/>
            <a:ext cx="5294716" cy="317635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3FB594F-14B6-D8A1-2039-9131F4E88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010435"/>
              </p:ext>
            </p:extLst>
          </p:nvPr>
        </p:nvGraphicFramePr>
        <p:xfrm>
          <a:off x="2529250" y="4200546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1 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0B7839-89DF-B378-F311-A3977A42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54" y="523854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8C7133C-22CE-4500-B5C8-81525D70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Urban Vitality Open Science Checklist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CED3-3C65-47F1-96F8-8B498474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1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Get an ORCID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Justify relevance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Involve end-users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Consider reporting guidelines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Write detailed protocol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Write detailed analysis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Write data management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A704C-C58A-42AB-9F13-C0079109634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28593" y="1790366"/>
            <a:ext cx="51831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Ensure privacy for participants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Consider ethics advice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Preregister protocol and (S)AP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Document your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Report completely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Publish open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Archive using FAIR principles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13" name="Picture 12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DBCA7E92-1405-4B4F-86BD-27C243ED3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59" y="180509"/>
            <a:ext cx="1674541" cy="16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36F333-D694-8F7B-CCB3-419DEC98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0" y="817815"/>
            <a:ext cx="5294716" cy="317635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52BE928-B810-932E-16BF-DE26CAC5A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809586"/>
              </p:ext>
            </p:extLst>
          </p:nvPr>
        </p:nvGraphicFramePr>
        <p:xfrm>
          <a:off x="2635828" y="4200546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r>
                        <a:rPr lang="en-US" sz="1400">
                          <a:sym typeface="Wingdings" panose="05000000000000000000" pitchFamily="2" charset="2"/>
                        </a:rPr>
                        <a:t>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1 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DA3571-B4CB-F928-8549-4B018325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59" y="523854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1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DF863E3-A36B-DE99-7F99-2D515BAB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5" y="817815"/>
            <a:ext cx="5294716" cy="317635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D8A02E-51D8-D1F3-070E-95CBAD334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16350"/>
              </p:ext>
            </p:extLst>
          </p:nvPr>
        </p:nvGraphicFramePr>
        <p:xfrm>
          <a:off x="2635828" y="4200546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2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4 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11EF57-2FB5-D5AB-B40F-4FBF30C9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17" y="499152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D20E66-42DB-51E8-9EF7-1553BBCF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Item 12 cannot be analysed </a:t>
            </a:r>
            <a:endParaRPr lang="nl-NL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04B4-E863-883F-284E-FEEE8A09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Complete reporting has too many n.a.’s and missings</a:t>
            </a:r>
            <a:endParaRPr lang="nl-NL" sz="200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691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C92375-95C2-4C03-88E4-2994D3D8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0" y="817815"/>
            <a:ext cx="5294716" cy="3176358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BD50EB0-3BA3-5A05-A2E6-B80A9B847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786552"/>
              </p:ext>
            </p:extLst>
          </p:nvPr>
        </p:nvGraphicFramePr>
        <p:xfrm>
          <a:off x="2635828" y="4200546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1 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7152DDB-42A4-7F18-3032-B12718CC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83" y="490463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CB5294-401B-45C8-91A2-0FF2A94F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0" y="817815"/>
            <a:ext cx="5294716" cy="3176358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59D6FFB-1769-9FA8-3B85-C322F0EBC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090081"/>
              </p:ext>
            </p:extLst>
          </p:nvPr>
        </p:nvGraphicFramePr>
        <p:xfrm>
          <a:off x="2635828" y="4200546"/>
          <a:ext cx="63140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10">
                  <a:extLst>
                    <a:ext uri="{9D8B030D-6E8A-4147-A177-3AD203B41FA5}">
                      <a16:colId xmlns:a16="http://schemas.microsoft.com/office/drawing/2014/main" val="950838507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458147111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713643589"/>
                    </a:ext>
                  </a:extLst>
                </a:gridCol>
                <a:gridCol w="1578510">
                  <a:extLst>
                    <a:ext uri="{9D8B030D-6E8A-4147-A177-3AD203B41FA5}">
                      <a16:colId xmlns:a16="http://schemas.microsoft.com/office/drawing/2014/main" val="3070286510"/>
                    </a:ext>
                  </a:extLst>
                </a:gridCol>
              </a:tblGrid>
              <a:tr h="234584"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Trichotomous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002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7962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Partial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5070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1 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18593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Missing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89547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Not applicable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3355"/>
                  </a:ext>
                </a:extLst>
              </a:tr>
              <a:tr h="234584">
                <a:tc>
                  <a:txBody>
                    <a:bodyPr/>
                    <a:lstStyle/>
                    <a:p>
                      <a:r>
                        <a:rPr lang="en-US" sz="1400"/>
                        <a:t>Total n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</a:t>
                      </a:r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14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27655E-69B1-BB26-AB67-2F4163AB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71" y="523854"/>
            <a:ext cx="5027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0B8ED-9AC7-FE5E-2CE7-81C0DBBA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Findings in 4 sentences</a:t>
            </a:r>
            <a:endParaRPr lang="nl-NL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869B-0499-0EA8-6E07-8E482187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overall trend in the probability of adherence was negative (odds ratio 0.94 (95%CI 0.88 to 1.01).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Seven items had stable high adherence, 3 medium and decreasing adherence, 2 high but decreasing adherence, 1 low but increasing adherence.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Awareness and findability of the checklist were suboptimal and its application to qualitative projects was doubted.</a:t>
            </a:r>
            <a:endParaRPr lang="nl-N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5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34A0A-548E-6184-0F0E-E261CB5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Conclusions</a:t>
            </a:r>
            <a:endParaRPr lang="nl-NL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A922-A87A-7854-26C9-07FED56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Of 7 items stably adhered to well, 6 were connected to policies imposed by funders, law or the research institute. Five items with decreasing trends were open science-related items (e.g. preregistering study protocols).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For discussion: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What is your interpretation of these results?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What should be the focus of the upcoming dialogue with researchers and institute leaders?</a:t>
            </a:r>
            <a:endParaRPr lang="nl-NL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1B906E-2BCE-4632-960E-7B110CE4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 r="-1" b="317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620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0655B-58ED-4146-B3BF-BB5EDD42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SOURCES OF Inspiration</a:t>
            </a:r>
            <a:br>
              <a:rPr lang="en-US"/>
            </a:br>
            <a:r>
              <a:rPr lang="en-US"/>
              <a:t>FOR </a:t>
            </a:r>
            <a:r>
              <a:rPr lang="en-US" err="1"/>
              <a:t>THe</a:t>
            </a:r>
            <a:r>
              <a:rPr lang="en-US"/>
              <a:t> CHECKLIST</a:t>
            </a:r>
            <a:endParaRPr lang="nl-NL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2C4E6-032A-0340-2D18-91663D210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9159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6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291228-E512-A652-AB3F-C91B9AD1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OSSD Adherence project: objectives</a:t>
            </a:r>
            <a:endParaRPr lang="nl-NL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65A6-5504-E6A0-C45F-B56DDAF8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Main goal: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Based on systematically collected data, </a:t>
            </a:r>
            <a:r>
              <a:rPr lang="en-US" sz="1800" b="1">
                <a:solidFill>
                  <a:schemeClr val="tx2"/>
                </a:solidFill>
              </a:rPr>
              <a:t>initiate a broad dialogue </a:t>
            </a:r>
            <a:r>
              <a:rPr lang="en-US" sz="1800">
                <a:solidFill>
                  <a:schemeClr val="tx2"/>
                </a:solidFill>
              </a:rPr>
              <a:t>with all faculty research stakeholders about the 14 principles and how we conduct research within FGSB and organize support.</a:t>
            </a:r>
          </a:p>
          <a:p>
            <a:r>
              <a:rPr lang="en-US" sz="1800" b="1">
                <a:solidFill>
                  <a:schemeClr val="tx2"/>
                </a:solidFill>
              </a:rPr>
              <a:t>Subgoal 1: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Gather data on the 2020–2023 trends in the extent to which our researchers embraced the 14 principles of responsible research.</a:t>
            </a:r>
          </a:p>
          <a:p>
            <a:r>
              <a:rPr lang="en-US" sz="1800" b="1">
                <a:solidFill>
                  <a:schemeClr val="tx2"/>
                </a:solidFill>
              </a:rPr>
              <a:t>Subgoal 2: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Understand the reasons behind any trends.</a:t>
            </a:r>
          </a:p>
          <a:p>
            <a:pPr marL="0" indent="0">
              <a:buNone/>
            </a:pPr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78031-E300-0EB3-5B86-B71F4C60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OSSD Adherence project: methods</a:t>
            </a:r>
            <a:endParaRPr lang="nl-NL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A1F6-2535-D894-17F4-9F28A6FB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Go through the 14 steps yourself (RMS, ECO, preregistration in osf.io)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Get a project overview for the faculty via the Finance department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Sample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Send invitations for interviews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Do desk research based on project output prior to each interview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Audio recordings and interview summaries → scores (0,1) and (0,½,1)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Scores 0,1 → logistic regression (against project start 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Scores 0,½,1 → ordinal logistic regression (against project start time)</a:t>
            </a:r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2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6FC-E008-4BBB-93BB-3CFB4FE1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Ideal sampling projects for OSSD Adherence project 2025</a:t>
            </a:r>
            <a:br>
              <a:rPr lang="en-US" dirty="0"/>
            </a:br>
            <a:r>
              <a:rPr lang="en-US" sz="2400" dirty="0"/>
              <a:t>4 years, 6 lectorates </a:t>
            </a:r>
            <a:r>
              <a:rPr lang="en-US" sz="2400" dirty="0">
                <a:sym typeface="Wingdings" panose="05000000000000000000" pitchFamily="2" charset="2"/>
              </a:rPr>
              <a:t> 24 projects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E301-78F2-E531-0AFC-564DE4C2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E18EB-A11E-5282-C814-F3A49D00CFFA}"/>
              </a:ext>
            </a:extLst>
          </p:cNvPr>
          <p:cNvSpPr/>
          <p:nvPr/>
        </p:nvSpPr>
        <p:spPr>
          <a:xfrm>
            <a:off x="957532" y="1906438"/>
            <a:ext cx="10396268" cy="427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A2560-4688-63BD-887F-2200AA545661}"/>
              </a:ext>
            </a:extLst>
          </p:cNvPr>
          <p:cNvSpPr/>
          <p:nvPr/>
        </p:nvSpPr>
        <p:spPr>
          <a:xfrm>
            <a:off x="1476554" y="2438969"/>
            <a:ext cx="9238891" cy="307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C77C19-4DBF-FAD0-7D63-6B969FF8EFA2}"/>
              </a:ext>
            </a:extLst>
          </p:cNvPr>
          <p:cNvCxnSpPr>
            <a:cxnSpLocks/>
          </p:cNvCxnSpPr>
          <p:nvPr/>
        </p:nvCxnSpPr>
        <p:spPr>
          <a:xfrm>
            <a:off x="3829282" y="2636792"/>
            <a:ext cx="0" cy="274320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A7A0B-EDFA-2FBA-5519-BB35A5220AEB}"/>
              </a:ext>
            </a:extLst>
          </p:cNvPr>
          <p:cNvCxnSpPr>
            <a:cxnSpLocks/>
          </p:cNvCxnSpPr>
          <p:nvPr/>
        </p:nvCxnSpPr>
        <p:spPr>
          <a:xfrm>
            <a:off x="7877908" y="2628000"/>
            <a:ext cx="104277" cy="274320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731CCF-DA70-8952-5C71-A72BBEC970EE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062583" y="2438969"/>
            <a:ext cx="33417" cy="3071004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5D044-1903-FF0D-1FC7-DEAF1C55103E}"/>
              </a:ext>
            </a:extLst>
          </p:cNvPr>
          <p:cNvGrpSpPr/>
          <p:nvPr/>
        </p:nvGrpSpPr>
        <p:grpSpPr>
          <a:xfrm rot="20842791">
            <a:off x="1837197" y="2966162"/>
            <a:ext cx="1766802" cy="2104553"/>
            <a:chOff x="2171298" y="2947270"/>
            <a:chExt cx="1664580" cy="2123446"/>
          </a:xfrm>
        </p:grpSpPr>
        <p:sp>
          <p:nvSpPr>
            <p:cNvPr id="12" name="Star: 6 Points 11">
              <a:extLst>
                <a:ext uri="{FF2B5EF4-FFF2-40B4-BE49-F238E27FC236}">
                  <a16:creationId xmlns:a16="http://schemas.microsoft.com/office/drawing/2014/main" id="{2871A553-CC2A-7CBE-2564-1A95F3FEFBFA}"/>
                </a:ext>
              </a:extLst>
            </p:cNvPr>
            <p:cNvSpPr/>
            <p:nvPr/>
          </p:nvSpPr>
          <p:spPr>
            <a:xfrm>
              <a:off x="2521788" y="3249194"/>
              <a:ext cx="250166" cy="301924"/>
            </a:xfrm>
            <a:prstGeom prst="star6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Star: 6 Points 12">
              <a:extLst>
                <a:ext uri="{FF2B5EF4-FFF2-40B4-BE49-F238E27FC236}">
                  <a16:creationId xmlns:a16="http://schemas.microsoft.com/office/drawing/2014/main" id="{3799F8BC-F34E-B721-0929-348D1695511D}"/>
                </a:ext>
              </a:extLst>
            </p:cNvPr>
            <p:cNvSpPr/>
            <p:nvPr/>
          </p:nvSpPr>
          <p:spPr>
            <a:xfrm>
              <a:off x="3585712" y="2947270"/>
              <a:ext cx="250166" cy="301924"/>
            </a:xfrm>
            <a:prstGeom prst="star6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Star: 6 Points 13">
              <a:extLst>
                <a:ext uri="{FF2B5EF4-FFF2-40B4-BE49-F238E27FC236}">
                  <a16:creationId xmlns:a16="http://schemas.microsoft.com/office/drawing/2014/main" id="{E166C12D-B9DE-C5A8-52BF-71C231E1DCBF}"/>
                </a:ext>
              </a:extLst>
            </p:cNvPr>
            <p:cNvSpPr/>
            <p:nvPr/>
          </p:nvSpPr>
          <p:spPr>
            <a:xfrm>
              <a:off x="2171298" y="3999600"/>
              <a:ext cx="250166" cy="301924"/>
            </a:xfrm>
            <a:prstGeom prst="st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Star: 6 Points 14">
              <a:extLst>
                <a:ext uri="{FF2B5EF4-FFF2-40B4-BE49-F238E27FC236}">
                  <a16:creationId xmlns:a16="http://schemas.microsoft.com/office/drawing/2014/main" id="{2C5770ED-2533-66C7-A194-BFF299062C17}"/>
                </a:ext>
              </a:extLst>
            </p:cNvPr>
            <p:cNvSpPr/>
            <p:nvPr/>
          </p:nvSpPr>
          <p:spPr>
            <a:xfrm>
              <a:off x="3068638" y="3555432"/>
              <a:ext cx="250166" cy="301924"/>
            </a:xfrm>
            <a:prstGeom prst="star6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Star: 6 Points 15">
              <a:extLst>
                <a:ext uri="{FF2B5EF4-FFF2-40B4-BE49-F238E27FC236}">
                  <a16:creationId xmlns:a16="http://schemas.microsoft.com/office/drawing/2014/main" id="{D3B7596D-68CA-70C5-157E-F20535B0139C}"/>
                </a:ext>
              </a:extLst>
            </p:cNvPr>
            <p:cNvSpPr/>
            <p:nvPr/>
          </p:nvSpPr>
          <p:spPr>
            <a:xfrm>
              <a:off x="3570608" y="4159477"/>
              <a:ext cx="250166" cy="301924"/>
            </a:xfrm>
            <a:prstGeom prst="star6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Star: 6 Points 16">
              <a:extLst>
                <a:ext uri="{FF2B5EF4-FFF2-40B4-BE49-F238E27FC236}">
                  <a16:creationId xmlns:a16="http://schemas.microsoft.com/office/drawing/2014/main" id="{7EE497A3-52C6-1967-94EF-7E6A3B01FED9}"/>
                </a:ext>
              </a:extLst>
            </p:cNvPr>
            <p:cNvSpPr/>
            <p:nvPr/>
          </p:nvSpPr>
          <p:spPr>
            <a:xfrm>
              <a:off x="3243883" y="4768792"/>
              <a:ext cx="250166" cy="301924"/>
            </a:xfrm>
            <a:prstGeom prst="star6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6228AB-93CB-8458-E855-D808BF0F6EB1}"/>
              </a:ext>
            </a:extLst>
          </p:cNvPr>
          <p:cNvGrpSpPr/>
          <p:nvPr/>
        </p:nvGrpSpPr>
        <p:grpSpPr>
          <a:xfrm rot="10332880">
            <a:off x="6157142" y="2413871"/>
            <a:ext cx="1664580" cy="2123446"/>
            <a:chOff x="2171298" y="2947270"/>
            <a:chExt cx="1664580" cy="2123446"/>
          </a:xfrm>
        </p:grpSpPr>
        <p:sp>
          <p:nvSpPr>
            <p:cNvPr id="20" name="Star: 6 Points 19">
              <a:extLst>
                <a:ext uri="{FF2B5EF4-FFF2-40B4-BE49-F238E27FC236}">
                  <a16:creationId xmlns:a16="http://schemas.microsoft.com/office/drawing/2014/main" id="{039BC8B4-270F-1278-6C17-08A8DF7696D7}"/>
                </a:ext>
              </a:extLst>
            </p:cNvPr>
            <p:cNvSpPr/>
            <p:nvPr/>
          </p:nvSpPr>
          <p:spPr>
            <a:xfrm>
              <a:off x="2521788" y="3249194"/>
              <a:ext cx="250166" cy="301924"/>
            </a:xfrm>
            <a:prstGeom prst="star6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Star: 6 Points 20">
              <a:extLst>
                <a:ext uri="{FF2B5EF4-FFF2-40B4-BE49-F238E27FC236}">
                  <a16:creationId xmlns:a16="http://schemas.microsoft.com/office/drawing/2014/main" id="{AFFD51D6-1914-CA63-68F5-368DFD0FC723}"/>
                </a:ext>
              </a:extLst>
            </p:cNvPr>
            <p:cNvSpPr/>
            <p:nvPr/>
          </p:nvSpPr>
          <p:spPr>
            <a:xfrm>
              <a:off x="3585712" y="2947270"/>
              <a:ext cx="250166" cy="301924"/>
            </a:xfrm>
            <a:prstGeom prst="star6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Star: 6 Points 21">
              <a:extLst>
                <a:ext uri="{FF2B5EF4-FFF2-40B4-BE49-F238E27FC236}">
                  <a16:creationId xmlns:a16="http://schemas.microsoft.com/office/drawing/2014/main" id="{C3444038-3977-D7BB-71F0-DE360A7403D0}"/>
                </a:ext>
              </a:extLst>
            </p:cNvPr>
            <p:cNvSpPr/>
            <p:nvPr/>
          </p:nvSpPr>
          <p:spPr>
            <a:xfrm>
              <a:off x="2171298" y="3999600"/>
              <a:ext cx="250166" cy="301924"/>
            </a:xfrm>
            <a:prstGeom prst="st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Star: 6 Points 22">
              <a:extLst>
                <a:ext uri="{FF2B5EF4-FFF2-40B4-BE49-F238E27FC236}">
                  <a16:creationId xmlns:a16="http://schemas.microsoft.com/office/drawing/2014/main" id="{6275C078-9DB5-6253-3995-DEC0779E6D2E}"/>
                </a:ext>
              </a:extLst>
            </p:cNvPr>
            <p:cNvSpPr/>
            <p:nvPr/>
          </p:nvSpPr>
          <p:spPr>
            <a:xfrm>
              <a:off x="3068638" y="3555432"/>
              <a:ext cx="250166" cy="301924"/>
            </a:xfrm>
            <a:prstGeom prst="star6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Star: 6 Points 23">
              <a:extLst>
                <a:ext uri="{FF2B5EF4-FFF2-40B4-BE49-F238E27FC236}">
                  <a16:creationId xmlns:a16="http://schemas.microsoft.com/office/drawing/2014/main" id="{07847A54-D35C-12FD-BBD8-A1B60D37FA6D}"/>
                </a:ext>
              </a:extLst>
            </p:cNvPr>
            <p:cNvSpPr/>
            <p:nvPr/>
          </p:nvSpPr>
          <p:spPr>
            <a:xfrm>
              <a:off x="3570608" y="4159477"/>
              <a:ext cx="250166" cy="301924"/>
            </a:xfrm>
            <a:prstGeom prst="star6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Star: 6 Points 24">
              <a:extLst>
                <a:ext uri="{FF2B5EF4-FFF2-40B4-BE49-F238E27FC236}">
                  <a16:creationId xmlns:a16="http://schemas.microsoft.com/office/drawing/2014/main" id="{82B8BB7E-0A0D-9CE8-00DE-086831047EA1}"/>
                </a:ext>
              </a:extLst>
            </p:cNvPr>
            <p:cNvSpPr/>
            <p:nvPr/>
          </p:nvSpPr>
          <p:spPr>
            <a:xfrm>
              <a:off x="3243883" y="4768792"/>
              <a:ext cx="250166" cy="301924"/>
            </a:xfrm>
            <a:prstGeom prst="star6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F61099-5B0D-574E-287C-9536FF3C29A0}"/>
              </a:ext>
            </a:extLst>
          </p:cNvPr>
          <p:cNvGrpSpPr/>
          <p:nvPr/>
        </p:nvGrpSpPr>
        <p:grpSpPr>
          <a:xfrm rot="17928804">
            <a:off x="8314187" y="3146566"/>
            <a:ext cx="1664580" cy="2123446"/>
            <a:chOff x="2171298" y="2947270"/>
            <a:chExt cx="1664580" cy="2123446"/>
          </a:xfrm>
        </p:grpSpPr>
        <p:sp>
          <p:nvSpPr>
            <p:cNvPr id="27" name="Star: 6 Points 26">
              <a:extLst>
                <a:ext uri="{FF2B5EF4-FFF2-40B4-BE49-F238E27FC236}">
                  <a16:creationId xmlns:a16="http://schemas.microsoft.com/office/drawing/2014/main" id="{20BD97D2-2F71-47DD-4416-11FAFAA22499}"/>
                </a:ext>
              </a:extLst>
            </p:cNvPr>
            <p:cNvSpPr/>
            <p:nvPr/>
          </p:nvSpPr>
          <p:spPr>
            <a:xfrm>
              <a:off x="2521788" y="3249194"/>
              <a:ext cx="250166" cy="301924"/>
            </a:xfrm>
            <a:prstGeom prst="star6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Star: 6 Points 27">
              <a:extLst>
                <a:ext uri="{FF2B5EF4-FFF2-40B4-BE49-F238E27FC236}">
                  <a16:creationId xmlns:a16="http://schemas.microsoft.com/office/drawing/2014/main" id="{D06A7E3D-E6FA-CAE6-D770-D661E96BB02D}"/>
                </a:ext>
              </a:extLst>
            </p:cNvPr>
            <p:cNvSpPr/>
            <p:nvPr/>
          </p:nvSpPr>
          <p:spPr>
            <a:xfrm>
              <a:off x="3585712" y="2947270"/>
              <a:ext cx="250166" cy="301924"/>
            </a:xfrm>
            <a:prstGeom prst="star6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Star: 6 Points 28">
              <a:extLst>
                <a:ext uri="{FF2B5EF4-FFF2-40B4-BE49-F238E27FC236}">
                  <a16:creationId xmlns:a16="http://schemas.microsoft.com/office/drawing/2014/main" id="{923C7E77-363B-22C0-C47B-DD3F710AD761}"/>
                </a:ext>
              </a:extLst>
            </p:cNvPr>
            <p:cNvSpPr/>
            <p:nvPr/>
          </p:nvSpPr>
          <p:spPr>
            <a:xfrm>
              <a:off x="2171298" y="3999600"/>
              <a:ext cx="250166" cy="301924"/>
            </a:xfrm>
            <a:prstGeom prst="st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Star: 6 Points 29">
              <a:extLst>
                <a:ext uri="{FF2B5EF4-FFF2-40B4-BE49-F238E27FC236}">
                  <a16:creationId xmlns:a16="http://schemas.microsoft.com/office/drawing/2014/main" id="{6F911C7E-77F8-C921-AFA4-B2435B1FFD01}"/>
                </a:ext>
              </a:extLst>
            </p:cNvPr>
            <p:cNvSpPr/>
            <p:nvPr/>
          </p:nvSpPr>
          <p:spPr>
            <a:xfrm>
              <a:off x="3068638" y="3555432"/>
              <a:ext cx="250166" cy="301924"/>
            </a:xfrm>
            <a:prstGeom prst="star6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Star: 6 Points 30">
              <a:extLst>
                <a:ext uri="{FF2B5EF4-FFF2-40B4-BE49-F238E27FC236}">
                  <a16:creationId xmlns:a16="http://schemas.microsoft.com/office/drawing/2014/main" id="{5B6605A3-6365-4328-5512-030F7F15627E}"/>
                </a:ext>
              </a:extLst>
            </p:cNvPr>
            <p:cNvSpPr/>
            <p:nvPr/>
          </p:nvSpPr>
          <p:spPr>
            <a:xfrm>
              <a:off x="3570608" y="4159477"/>
              <a:ext cx="250166" cy="301924"/>
            </a:xfrm>
            <a:prstGeom prst="star6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Star: 6 Points 31">
              <a:extLst>
                <a:ext uri="{FF2B5EF4-FFF2-40B4-BE49-F238E27FC236}">
                  <a16:creationId xmlns:a16="http://schemas.microsoft.com/office/drawing/2014/main" id="{46178BCA-65EE-2859-5288-6C813FF66687}"/>
                </a:ext>
              </a:extLst>
            </p:cNvPr>
            <p:cNvSpPr/>
            <p:nvPr/>
          </p:nvSpPr>
          <p:spPr>
            <a:xfrm>
              <a:off x="3243883" y="4768792"/>
              <a:ext cx="250166" cy="301924"/>
            </a:xfrm>
            <a:prstGeom prst="star6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3BCCEB-E91D-07CD-7C60-CBD83165F5A8}"/>
              </a:ext>
            </a:extLst>
          </p:cNvPr>
          <p:cNvGrpSpPr/>
          <p:nvPr/>
        </p:nvGrpSpPr>
        <p:grpSpPr>
          <a:xfrm rot="8400318">
            <a:off x="4117325" y="2854794"/>
            <a:ext cx="1766802" cy="2104553"/>
            <a:chOff x="2171298" y="2947270"/>
            <a:chExt cx="1664580" cy="2123446"/>
          </a:xfrm>
        </p:grpSpPr>
        <p:sp>
          <p:nvSpPr>
            <p:cNvPr id="35" name="Star: 6 Points 34">
              <a:extLst>
                <a:ext uri="{FF2B5EF4-FFF2-40B4-BE49-F238E27FC236}">
                  <a16:creationId xmlns:a16="http://schemas.microsoft.com/office/drawing/2014/main" id="{E7F6B99C-274E-B0F2-344F-67618C347B4E}"/>
                </a:ext>
              </a:extLst>
            </p:cNvPr>
            <p:cNvSpPr/>
            <p:nvPr/>
          </p:nvSpPr>
          <p:spPr>
            <a:xfrm>
              <a:off x="2521788" y="3249194"/>
              <a:ext cx="250166" cy="301924"/>
            </a:xfrm>
            <a:prstGeom prst="star6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Star: 6 Points 35">
              <a:extLst>
                <a:ext uri="{FF2B5EF4-FFF2-40B4-BE49-F238E27FC236}">
                  <a16:creationId xmlns:a16="http://schemas.microsoft.com/office/drawing/2014/main" id="{87C2C699-747D-1054-895E-B98ABF71118E}"/>
                </a:ext>
              </a:extLst>
            </p:cNvPr>
            <p:cNvSpPr/>
            <p:nvPr/>
          </p:nvSpPr>
          <p:spPr>
            <a:xfrm>
              <a:off x="3585712" y="2947270"/>
              <a:ext cx="250166" cy="301924"/>
            </a:xfrm>
            <a:prstGeom prst="star6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Star: 6 Points 36">
              <a:extLst>
                <a:ext uri="{FF2B5EF4-FFF2-40B4-BE49-F238E27FC236}">
                  <a16:creationId xmlns:a16="http://schemas.microsoft.com/office/drawing/2014/main" id="{B1B6B53B-687F-61C6-03C1-A888D7F3645A}"/>
                </a:ext>
              </a:extLst>
            </p:cNvPr>
            <p:cNvSpPr/>
            <p:nvPr/>
          </p:nvSpPr>
          <p:spPr>
            <a:xfrm>
              <a:off x="2171298" y="3999600"/>
              <a:ext cx="250166" cy="301924"/>
            </a:xfrm>
            <a:prstGeom prst="star6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Star: 6 Points 37">
              <a:extLst>
                <a:ext uri="{FF2B5EF4-FFF2-40B4-BE49-F238E27FC236}">
                  <a16:creationId xmlns:a16="http://schemas.microsoft.com/office/drawing/2014/main" id="{BD6EE1C9-1696-DD6D-A481-AA1A44362920}"/>
                </a:ext>
              </a:extLst>
            </p:cNvPr>
            <p:cNvSpPr/>
            <p:nvPr/>
          </p:nvSpPr>
          <p:spPr>
            <a:xfrm>
              <a:off x="3068638" y="3555432"/>
              <a:ext cx="250166" cy="301924"/>
            </a:xfrm>
            <a:prstGeom prst="star6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95C25B6A-6130-238F-CCF1-7E27B3F2859B}"/>
                </a:ext>
              </a:extLst>
            </p:cNvPr>
            <p:cNvSpPr/>
            <p:nvPr/>
          </p:nvSpPr>
          <p:spPr>
            <a:xfrm>
              <a:off x="3570608" y="4159477"/>
              <a:ext cx="250166" cy="301924"/>
            </a:xfrm>
            <a:prstGeom prst="star6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Star: 6 Points 39">
              <a:extLst>
                <a:ext uri="{FF2B5EF4-FFF2-40B4-BE49-F238E27FC236}">
                  <a16:creationId xmlns:a16="http://schemas.microsoft.com/office/drawing/2014/main" id="{D6C8803E-9A6C-9C43-F5B3-20F0BE05BBBE}"/>
                </a:ext>
              </a:extLst>
            </p:cNvPr>
            <p:cNvSpPr/>
            <p:nvPr/>
          </p:nvSpPr>
          <p:spPr>
            <a:xfrm>
              <a:off x="3243883" y="4768792"/>
              <a:ext cx="250166" cy="301924"/>
            </a:xfrm>
            <a:prstGeom prst="star6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7B7CB4E-A441-334A-B989-3874C4670DBF}"/>
              </a:ext>
            </a:extLst>
          </p:cNvPr>
          <p:cNvSpPr txBox="1"/>
          <p:nvPr/>
        </p:nvSpPr>
        <p:spPr>
          <a:xfrm>
            <a:off x="2483384" y="5553578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2020</a:t>
            </a:r>
            <a:endParaRPr lang="nl-N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6701C-64DC-A607-3A32-16C0AEDA5097}"/>
              </a:ext>
            </a:extLst>
          </p:cNvPr>
          <p:cNvSpPr txBox="1"/>
          <p:nvPr/>
        </p:nvSpPr>
        <p:spPr>
          <a:xfrm>
            <a:off x="4637107" y="5584241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2021</a:t>
            </a:r>
            <a:endParaRPr lang="nl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5A1E0-3AC3-94C3-8B7B-6FD36E2481CA}"/>
              </a:ext>
            </a:extLst>
          </p:cNvPr>
          <p:cNvSpPr txBox="1"/>
          <p:nvPr/>
        </p:nvSpPr>
        <p:spPr>
          <a:xfrm>
            <a:off x="6605391" y="5598578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2022</a:t>
            </a:r>
            <a:endParaRPr lang="nl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551374-8378-7C5B-0471-864534544F01}"/>
              </a:ext>
            </a:extLst>
          </p:cNvPr>
          <p:cNvSpPr txBox="1"/>
          <p:nvPr/>
        </p:nvSpPr>
        <p:spPr>
          <a:xfrm>
            <a:off x="8791122" y="5541031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2023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49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0BB33-5E78-2CCD-7A2A-091460C8DFF2}"/>
              </a:ext>
            </a:extLst>
          </p:cNvPr>
          <p:cNvSpPr/>
          <p:nvPr/>
        </p:nvSpPr>
        <p:spPr>
          <a:xfrm>
            <a:off x="2083959" y="539738"/>
            <a:ext cx="7556943" cy="972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 the sample truly looks like: 6 lectorates =             ; 4 years =  </a:t>
            </a:r>
            <a:endParaRPr lang="nl-NL"/>
          </a:p>
        </p:txBody>
      </p:sp>
      <p:pic>
        <p:nvPicPr>
          <p:cNvPr id="6" name="Graphic 5" descr="Confused face outline with solid fill">
            <a:extLst>
              <a:ext uri="{FF2B5EF4-FFF2-40B4-BE49-F238E27FC236}">
                <a16:creationId xmlns:a16="http://schemas.microsoft.com/office/drawing/2014/main" id="{3C27C2B2-C6A4-C851-B91B-21707217B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0133" y="704244"/>
            <a:ext cx="651567" cy="651567"/>
          </a:xfrm>
          <a:prstGeom prst="rect">
            <a:avLst/>
          </a:prstGeom>
        </p:spPr>
      </p:pic>
      <p:pic>
        <p:nvPicPr>
          <p:cNvPr id="8" name="Graphic 7" descr="Smiling face outline with solid fill">
            <a:extLst>
              <a:ext uri="{FF2B5EF4-FFF2-40B4-BE49-F238E27FC236}">
                <a16:creationId xmlns:a16="http://schemas.microsoft.com/office/drawing/2014/main" id="{77CF08BE-0E88-733F-1E70-2C5DAD92A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4576" y="674698"/>
            <a:ext cx="672483" cy="6724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CD6CBA-5116-BF3F-331F-385FA70FA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028" y="1943913"/>
            <a:ext cx="12192000" cy="48925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F0274C-2132-1B6A-9830-F5CB4C09E5EB}"/>
              </a:ext>
            </a:extLst>
          </p:cNvPr>
          <p:cNvSpPr/>
          <p:nvPr/>
        </p:nvSpPr>
        <p:spPr>
          <a:xfrm>
            <a:off x="4731946" y="2051710"/>
            <a:ext cx="689799" cy="453508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467098-F8CC-74DF-DE95-94D42D85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628" y="1922385"/>
            <a:ext cx="12192000" cy="47349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C86870-AB8D-3651-C820-C8002D7BC768}"/>
              </a:ext>
            </a:extLst>
          </p:cNvPr>
          <p:cNvSpPr/>
          <p:nvPr/>
        </p:nvSpPr>
        <p:spPr>
          <a:xfrm>
            <a:off x="7651808" y="1994064"/>
            <a:ext cx="719445" cy="45927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60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284E8-BBB5-C971-3C5B-46DA6ADD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Limitations</a:t>
            </a:r>
            <a:endParaRPr lang="nl-NL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3A2B-3975-EF57-900E-5EEE8CF1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No strict random sampling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Unit of analysis sometimes unclear: project or (larger) work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Combined interviews covering multiple projects can be difficult (1×3, 2×2??)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Standardization of scoring was incomplete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Limited precision (n=23)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Small sample for 2020 (n=2)</a:t>
            </a:r>
          </a:p>
          <a:p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F957D-940F-5625-0EDF-23E88D59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Next slides have many graphs</a:t>
            </a:r>
            <a:endParaRPr lang="nl-NL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8762-7153-E254-55CA-FBCC11F9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Look at: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1. Trend (the slope of the lines)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2. Where abouts the y-axis is the trend occurring. A light slope downward at levels between 85 and 95% is different from a light downward slope at around 20% in terms of adherence.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3. In the graphs with partial adherence, partial counts as full (the line shows probability of (partial </a:t>
            </a:r>
            <a:r>
              <a:rPr lang="en-US" sz="1800" b="1" dirty="0">
                <a:solidFill>
                  <a:srgbClr val="FF0000"/>
                </a:solidFill>
              </a:rPr>
              <a:t>+</a:t>
            </a:r>
            <a:r>
              <a:rPr lang="en-US" sz="1800" dirty="0">
                <a:solidFill>
                  <a:schemeClr val="tx2"/>
                </a:solidFill>
              </a:rPr>
              <a:t> full adherence))</a:t>
            </a:r>
            <a:endParaRPr lang="nl-N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8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LeafVTI">
  <a:themeElements>
    <a:clrScheme name="AnalogousFromDarkSeed_2SEEDS">
      <a:dk1>
        <a:srgbClr val="000000"/>
      </a:dk1>
      <a:lt1>
        <a:srgbClr val="FFFFFF"/>
      </a:lt1>
      <a:dk2>
        <a:srgbClr val="31201C"/>
      </a:dk2>
      <a:lt2>
        <a:srgbClr val="F2F3F0"/>
      </a:lt2>
      <a:accent1>
        <a:srgbClr val="7A3BB1"/>
      </a:accent1>
      <a:accent2>
        <a:srgbClr val="5A4DC3"/>
      </a:accent2>
      <a:accent3>
        <a:srgbClr val="BD4DC3"/>
      </a:accent3>
      <a:accent4>
        <a:srgbClr val="B13D3B"/>
      </a:accent4>
      <a:accent5>
        <a:srgbClr val="C3804D"/>
      </a:accent5>
      <a:accent6>
        <a:srgbClr val="B19F3B"/>
      </a:accent6>
      <a:hlink>
        <a:srgbClr val="C04743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9a9971-8f81-456e-9573-47180d38c8d8" xsi:nil="true"/>
    <lcf76f155ced4ddcb4097134ff3c332f xmlns="6b90f42b-64c4-4e1d-b8a2-9a34aba7b61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29C7A0642D4BBF07F7C4671D95A9" ma:contentTypeVersion="18" ma:contentTypeDescription="Een nieuw document maken." ma:contentTypeScope="" ma:versionID="a76f73bb3f0464df53d6227456f3782c">
  <xsd:schema xmlns:xsd="http://www.w3.org/2001/XMLSchema" xmlns:xs="http://www.w3.org/2001/XMLSchema" xmlns:p="http://schemas.microsoft.com/office/2006/metadata/properties" xmlns:ns2="6b90f42b-64c4-4e1d-b8a2-9a34aba7b617" xmlns:ns3="ef9a9971-8f81-456e-9573-47180d38c8d8" targetNamespace="http://schemas.microsoft.com/office/2006/metadata/properties" ma:root="true" ma:fieldsID="4576c36249597cb67c17c9767c18ba25" ns2:_="" ns3:_="">
    <xsd:import namespace="6b90f42b-64c4-4e1d-b8a2-9a34aba7b617"/>
    <xsd:import namespace="ef9a9971-8f81-456e-9573-47180d38c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0f42b-64c4-4e1d-b8a2-9a34aba7b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32d39682-ccf7-48d8-962f-2ca2d3d56b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a9971-8f81-456e-9573-47180d38c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bf8ca74-ebaf-409c-8b6b-3d8fde5d3436}" ma:internalName="TaxCatchAll" ma:showField="CatchAllData" ma:web="ef9a9971-8f81-456e-9573-47180d38c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DA71D-70D0-4B94-9C9B-48D02831031B}">
  <ds:schemaRefs>
    <ds:schemaRef ds:uri="6b90f42b-64c4-4e1d-b8a2-9a34aba7b617"/>
    <ds:schemaRef ds:uri="ef9a9971-8f81-456e-9573-47180d38c8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A4E3F5-41E1-459E-A676-A2FFE5862A74}">
  <ds:schemaRefs>
    <ds:schemaRef ds:uri="6b90f42b-64c4-4e1d-b8a2-9a34aba7b617"/>
    <ds:schemaRef ds:uri="ef9a9971-8f81-456e-9573-47180d38c8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E4E90A-308A-4D62-AEC6-0ADCD52701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1131</Words>
  <Application>Microsoft Office PowerPoint</Application>
  <PresentationFormat>Widescreen</PresentationFormat>
  <Paragraphs>378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Aptos Display</vt:lpstr>
      <vt:lpstr>Arial</vt:lpstr>
      <vt:lpstr>Avenir Next LT Pro Light</vt:lpstr>
      <vt:lpstr>Calibri</vt:lpstr>
      <vt:lpstr>Calibri Light</vt:lpstr>
      <vt:lpstr>Rockwell Nova Light</vt:lpstr>
      <vt:lpstr>Wingdings</vt:lpstr>
      <vt:lpstr>Office Theme</vt:lpstr>
      <vt:lpstr>1_Office Theme</vt:lpstr>
      <vt:lpstr>2_Office Theme</vt:lpstr>
      <vt:lpstr>LeafVTI</vt:lpstr>
      <vt:lpstr>PowerPoint Presentation</vt:lpstr>
      <vt:lpstr>Urban Vitality Open Science Checklist</vt:lpstr>
      <vt:lpstr>SOURCES OF Inspiration FOR THe CHECKLIST</vt:lpstr>
      <vt:lpstr>OSSD Adherence project: objectives</vt:lpstr>
      <vt:lpstr>OSSD Adherence project: methods</vt:lpstr>
      <vt:lpstr>Ideal sampling projects for OSSD Adherence project 2025 4 years, 6 lectorates  24 projects</vt:lpstr>
      <vt:lpstr>PowerPoint Presentation</vt:lpstr>
      <vt:lpstr>Project Limitations</vt:lpstr>
      <vt:lpstr>Next slides have many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 12 cannot be analysed </vt:lpstr>
      <vt:lpstr>PowerPoint Presentation</vt:lpstr>
      <vt:lpstr>PowerPoint Presentation</vt:lpstr>
      <vt:lpstr>Findings in 4 sentences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Gerben ter Riet</dc:creator>
  <cp:lastModifiedBy>Gerben ter Riet</cp:lastModifiedBy>
  <cp:revision>3</cp:revision>
  <dcterms:created xsi:type="dcterms:W3CDTF">2025-03-18T11:47:39Z</dcterms:created>
  <dcterms:modified xsi:type="dcterms:W3CDTF">2025-10-07T11:25:16Z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0x0101006B0B29C7A0642D4BBF07F7C4671D95A9</vt:lpwstr>
  </property>
  <property fmtid="{D5CDD505-2E9C-101B-9397-08002B2CF9AE}" pid="3" name="MediaServiceImageTags">
    <vt:lpwstr/>
  </property>
</Properties>
</file>