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6" r:id="rId3"/>
    <p:sldId id="257" r:id="rId4"/>
    <p:sldId id="258" r:id="rId5"/>
    <p:sldId id="267" r:id="rId6"/>
    <p:sldId id="263" r:id="rId7"/>
    <p:sldId id="268" r:id="rId8"/>
    <p:sldId id="259" r:id="rId9"/>
    <p:sldId id="262" r:id="rId10"/>
    <p:sldId id="270" r:id="rId11"/>
    <p:sldId id="260" r:id="rId12"/>
    <p:sldId id="265" r:id="rId13"/>
  </p:sldIdLst>
  <p:sldSz cx="12192000" cy="6858000"/>
  <p:notesSz cx="6742113" cy="9872663"/>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DB3C7C-26A4-402D-AE0B-59A381CD31F9}" v="1" dt="2022-06-08T13:49:25.9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2"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5" d="100"/>
          <a:sy n="55" d="100"/>
        </p:scale>
        <p:origin x="2604" y="2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ben ter Riet" userId="3ac6bf19-0280-481e-9025-ee7d4fbb1be3" providerId="ADAL" clId="{01DB3C7C-26A4-402D-AE0B-59A381CD31F9}"/>
    <pc:docChg chg="custSel modSld modNotesMaster">
      <pc:chgData name="Gerben ter Riet" userId="3ac6bf19-0280-481e-9025-ee7d4fbb1be3" providerId="ADAL" clId="{01DB3C7C-26A4-402D-AE0B-59A381CD31F9}" dt="2022-06-08T13:52:52.284" v="193" actId="6549"/>
      <pc:docMkLst>
        <pc:docMk/>
      </pc:docMkLst>
      <pc:sldChg chg="modSp mod">
        <pc:chgData name="Gerben ter Riet" userId="3ac6bf19-0280-481e-9025-ee7d4fbb1be3" providerId="ADAL" clId="{01DB3C7C-26A4-402D-AE0B-59A381CD31F9}" dt="2022-06-08T13:50:39.419" v="96" actId="20577"/>
        <pc:sldMkLst>
          <pc:docMk/>
          <pc:sldMk cId="2919416684" sldId="259"/>
        </pc:sldMkLst>
        <pc:spChg chg="mod">
          <ac:chgData name="Gerben ter Riet" userId="3ac6bf19-0280-481e-9025-ee7d4fbb1be3" providerId="ADAL" clId="{01DB3C7C-26A4-402D-AE0B-59A381CD31F9}" dt="2022-06-08T13:50:39.419" v="96" actId="20577"/>
          <ac:spMkLst>
            <pc:docMk/>
            <pc:sldMk cId="2919416684" sldId="259"/>
            <ac:spMk id="3" creationId="{524987F3-2B6B-4B4C-AA0C-F73C574EDDD9}"/>
          </ac:spMkLst>
        </pc:spChg>
      </pc:sldChg>
      <pc:sldChg chg="modSp mod">
        <pc:chgData name="Gerben ter Riet" userId="3ac6bf19-0280-481e-9025-ee7d4fbb1be3" providerId="ADAL" clId="{01DB3C7C-26A4-402D-AE0B-59A381CD31F9}" dt="2022-06-08T13:52:52.284" v="193" actId="6549"/>
        <pc:sldMkLst>
          <pc:docMk/>
          <pc:sldMk cId="1444365653" sldId="262"/>
        </pc:sldMkLst>
        <pc:spChg chg="mod">
          <ac:chgData name="Gerben ter Riet" userId="3ac6bf19-0280-481e-9025-ee7d4fbb1be3" providerId="ADAL" clId="{01DB3C7C-26A4-402D-AE0B-59A381CD31F9}" dt="2022-06-08T13:52:52.284" v="193" actId="6549"/>
          <ac:spMkLst>
            <pc:docMk/>
            <pc:sldMk cId="1444365653" sldId="262"/>
            <ac:spMk id="3" creationId="{D18741CF-5772-4D5E-90B3-2A928CCC20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74C9552A-C076-4CE6-BBC7-FE48CC51EB65}" type="datetimeFigureOut">
              <a:rPr lang="nl-NL" smtClean="0"/>
              <a:t>8-6-2022</a:t>
            </a:fld>
            <a:endParaRPr lang="nl-NL"/>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4212" y="4751219"/>
            <a:ext cx="5393690" cy="388736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377317"/>
            <a:ext cx="2921582" cy="49534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18971" y="9377317"/>
            <a:ext cx="2921582" cy="495347"/>
          </a:xfrm>
          <a:prstGeom prst="rect">
            <a:avLst/>
          </a:prstGeom>
        </p:spPr>
        <p:txBody>
          <a:bodyPr vert="horz" lIns="91440" tIns="45720" rIns="91440" bIns="45720" rtlCol="0" anchor="b"/>
          <a:lstStyle>
            <a:lvl1pPr algn="r">
              <a:defRPr sz="1200"/>
            </a:lvl1pPr>
          </a:lstStyle>
          <a:p>
            <a:fld id="{4BFA51E2-39DB-4A0C-9EAA-93567510F25E}" type="slidenum">
              <a:rPr lang="nl-NL" smtClean="0"/>
              <a:t>‹#›</a:t>
            </a:fld>
            <a:endParaRPr lang="nl-NL"/>
          </a:p>
        </p:txBody>
      </p:sp>
    </p:spTree>
    <p:extLst>
      <p:ext uri="{BB962C8B-B14F-4D97-AF65-F5344CB8AC3E}">
        <p14:creationId xmlns:p14="http://schemas.microsoft.com/office/powerpoint/2010/main" val="306238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pon.harvard.edu/category/daily/"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mbassy.science/wiki/Instruction:522ba3d0-9f26-41d5-9ecf-b4c88214887c"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elsevier.com/authors/policies-and-guidelines/credit-author-statement" TargetMode="External"/><Relationship Id="rId5" Type="http://schemas.openxmlformats.org/officeDocument/2006/relationships/hyperlink" Target="https://publicationethics.org/files/2003pdf12_0.pdf" TargetMode="External"/><Relationship Id="rId4" Type="http://schemas.openxmlformats.org/officeDocument/2006/relationships/hyperlink" Target="https://www.icmje.org/recommendations/browse/roles-and-responsibilities/defining-the-role-of-authors-and-contributors.html"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4BFA51E2-39DB-4A0C-9EAA-93567510F25E}" type="slidenum">
              <a:rPr lang="nl-NL" smtClean="0"/>
              <a:t>1</a:t>
            </a:fld>
            <a:endParaRPr lang="nl-NL"/>
          </a:p>
        </p:txBody>
      </p:sp>
    </p:spTree>
    <p:extLst>
      <p:ext uri="{BB962C8B-B14F-4D97-AF65-F5344CB8AC3E}">
        <p14:creationId xmlns:p14="http://schemas.microsoft.com/office/powerpoint/2010/main" val="4040820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4BFA51E2-39DB-4A0C-9EAA-93567510F25E}" type="slidenum">
              <a:rPr lang="nl-NL" smtClean="0"/>
              <a:t>3</a:t>
            </a:fld>
            <a:endParaRPr lang="nl-NL"/>
          </a:p>
        </p:txBody>
      </p:sp>
    </p:spTree>
    <p:extLst>
      <p:ext uri="{BB962C8B-B14F-4D97-AF65-F5344CB8AC3E}">
        <p14:creationId xmlns:p14="http://schemas.microsoft.com/office/powerpoint/2010/main" val="10703378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4BFA51E2-39DB-4A0C-9EAA-93567510F25E}" type="slidenum">
              <a:rPr lang="nl-NL" smtClean="0"/>
              <a:t>4</a:t>
            </a:fld>
            <a:endParaRPr lang="nl-NL"/>
          </a:p>
        </p:txBody>
      </p:sp>
    </p:spTree>
    <p:extLst>
      <p:ext uri="{BB962C8B-B14F-4D97-AF65-F5344CB8AC3E}">
        <p14:creationId xmlns:p14="http://schemas.microsoft.com/office/powerpoint/2010/main" val="1529473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https://www.pon.harvard.edu/category/daily/</a:t>
            </a:r>
            <a:endParaRPr lang="nl-NL" dirty="0"/>
          </a:p>
          <a:p>
            <a:endParaRPr lang="nl-NL" dirty="0"/>
          </a:p>
        </p:txBody>
      </p:sp>
      <p:sp>
        <p:nvSpPr>
          <p:cNvPr id="4" name="Slide Number Placeholder 3"/>
          <p:cNvSpPr>
            <a:spLocks noGrp="1"/>
          </p:cNvSpPr>
          <p:nvPr>
            <p:ph type="sldNum" sz="quarter" idx="5"/>
          </p:nvPr>
        </p:nvSpPr>
        <p:spPr/>
        <p:txBody>
          <a:bodyPr/>
          <a:lstStyle/>
          <a:p>
            <a:fld id="{4BFA51E2-39DB-4A0C-9EAA-93567510F25E}" type="slidenum">
              <a:rPr lang="nl-NL" smtClean="0"/>
              <a:t>6</a:t>
            </a:fld>
            <a:endParaRPr lang="nl-NL"/>
          </a:p>
        </p:txBody>
      </p:sp>
    </p:spTree>
    <p:extLst>
      <p:ext uri="{BB962C8B-B14F-4D97-AF65-F5344CB8AC3E}">
        <p14:creationId xmlns:p14="http://schemas.microsoft.com/office/powerpoint/2010/main" val="253079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hlinkClick r:id="rId3"/>
              </a:rPr>
              <a:t>https://embassy.science/wiki/Instruction:522ba3d0-9f26-41d5-9ecf-b4c88214887c</a:t>
            </a:r>
            <a:endParaRPr lang="nl-NL" dirty="0"/>
          </a:p>
          <a:p>
            <a:endParaRPr lang="nl-NL" dirty="0"/>
          </a:p>
          <a:p>
            <a:r>
              <a:rPr lang="nl-NL" dirty="0">
                <a:hlinkClick r:id="rId4"/>
              </a:rPr>
              <a:t>https://www.icmje.org/recommendations/browse/roles-and-responsibilities/defining-the-role-of-authors-and-contributors.html</a:t>
            </a:r>
            <a:endParaRPr lang="nl-NL" dirty="0"/>
          </a:p>
          <a:p>
            <a:endParaRPr lang="nl-NL" dirty="0"/>
          </a:p>
          <a:p>
            <a:r>
              <a:rPr lang="nl-NL" dirty="0">
                <a:hlinkClick r:id="rId5"/>
              </a:rPr>
              <a:t>https://publicationethics.org/files/2003pdf12_0.pdf</a:t>
            </a:r>
            <a:endParaRPr lang="nl-NL" dirty="0"/>
          </a:p>
          <a:p>
            <a:endParaRPr lang="nl-NL" dirty="0"/>
          </a:p>
          <a:p>
            <a:r>
              <a:rPr lang="nl-NL" dirty="0">
                <a:hlinkClick r:id="rId6"/>
              </a:rPr>
              <a:t>https://www.elsevier.com/authors/policies-and-guidelines/credit-author-statement</a:t>
            </a:r>
            <a:endParaRPr lang="nl-NL" dirty="0"/>
          </a:p>
          <a:p>
            <a:endParaRPr lang="nl-NL" dirty="0"/>
          </a:p>
          <a:p>
            <a:endParaRPr lang="nl-NL" dirty="0"/>
          </a:p>
          <a:p>
            <a:r>
              <a:rPr lang="nl-NL" dirty="0"/>
              <a:t> </a:t>
            </a:r>
          </a:p>
        </p:txBody>
      </p:sp>
      <p:sp>
        <p:nvSpPr>
          <p:cNvPr id="4" name="Slide Number Placeholder 3"/>
          <p:cNvSpPr>
            <a:spLocks noGrp="1"/>
          </p:cNvSpPr>
          <p:nvPr>
            <p:ph type="sldNum" sz="quarter" idx="5"/>
          </p:nvPr>
        </p:nvSpPr>
        <p:spPr/>
        <p:txBody>
          <a:bodyPr/>
          <a:lstStyle/>
          <a:p>
            <a:fld id="{4BFA51E2-39DB-4A0C-9EAA-93567510F25E}" type="slidenum">
              <a:rPr lang="nl-NL" smtClean="0"/>
              <a:t>8</a:t>
            </a:fld>
            <a:endParaRPr lang="nl-NL"/>
          </a:p>
        </p:txBody>
      </p:sp>
    </p:spTree>
    <p:extLst>
      <p:ext uri="{BB962C8B-B14F-4D97-AF65-F5344CB8AC3E}">
        <p14:creationId xmlns:p14="http://schemas.microsoft.com/office/powerpoint/2010/main" val="39180442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4BFA51E2-39DB-4A0C-9EAA-93567510F25E}" type="slidenum">
              <a:rPr lang="nl-NL" smtClean="0"/>
              <a:t>9</a:t>
            </a:fld>
            <a:endParaRPr lang="nl-NL"/>
          </a:p>
        </p:txBody>
      </p:sp>
    </p:spTree>
    <p:extLst>
      <p:ext uri="{BB962C8B-B14F-4D97-AF65-F5344CB8AC3E}">
        <p14:creationId xmlns:p14="http://schemas.microsoft.com/office/powerpoint/2010/main" val="660685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NL"/>
          </a:p>
        </p:txBody>
      </p:sp>
      <p:sp>
        <p:nvSpPr>
          <p:cNvPr id="4" name="Slide Number Placeholder 3"/>
          <p:cNvSpPr>
            <a:spLocks noGrp="1"/>
          </p:cNvSpPr>
          <p:nvPr>
            <p:ph type="sldNum" sz="quarter" idx="5"/>
          </p:nvPr>
        </p:nvSpPr>
        <p:spPr/>
        <p:txBody>
          <a:bodyPr/>
          <a:lstStyle/>
          <a:p>
            <a:fld id="{4BFA51E2-39DB-4A0C-9EAA-93567510F25E}" type="slidenum">
              <a:rPr lang="nl-NL" smtClean="0"/>
              <a:t>11</a:t>
            </a:fld>
            <a:endParaRPr lang="nl-NL"/>
          </a:p>
        </p:txBody>
      </p:sp>
    </p:spTree>
    <p:extLst>
      <p:ext uri="{BB962C8B-B14F-4D97-AF65-F5344CB8AC3E}">
        <p14:creationId xmlns:p14="http://schemas.microsoft.com/office/powerpoint/2010/main" val="436211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https://nl.wikipedia.org/wiki/Excellent_onderhandelen</a:t>
            </a:r>
          </a:p>
        </p:txBody>
      </p:sp>
      <p:sp>
        <p:nvSpPr>
          <p:cNvPr id="4" name="Slide Number Placeholder 3"/>
          <p:cNvSpPr>
            <a:spLocks noGrp="1"/>
          </p:cNvSpPr>
          <p:nvPr>
            <p:ph type="sldNum" sz="quarter" idx="5"/>
          </p:nvPr>
        </p:nvSpPr>
        <p:spPr/>
        <p:txBody>
          <a:bodyPr/>
          <a:lstStyle/>
          <a:p>
            <a:fld id="{4BFA51E2-39DB-4A0C-9EAA-93567510F25E}" type="slidenum">
              <a:rPr lang="nl-NL" smtClean="0"/>
              <a:t>12</a:t>
            </a:fld>
            <a:endParaRPr lang="nl-NL"/>
          </a:p>
        </p:txBody>
      </p:sp>
    </p:spTree>
    <p:extLst>
      <p:ext uri="{BB962C8B-B14F-4D97-AF65-F5344CB8AC3E}">
        <p14:creationId xmlns:p14="http://schemas.microsoft.com/office/powerpoint/2010/main" val="3611025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00E8-BD0F-476D-8352-47CC358F24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66033B85-60AA-40E6-8CC7-6166B20677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EEAA7225-41F3-4447-A6B6-E6373F03E446}"/>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08FEE1F9-F741-4CFD-8DC3-FEF9130672B7}"/>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79A14ECF-D34A-4573-9AD7-15030F81AAAF}"/>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242968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FF7B-7DF1-4AC6-BCEB-F2BAF70C6FC6}"/>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9C6A8194-2E96-4604-979F-976FF2070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C3C9A68E-4DF4-472C-A30F-1859D33F1650}"/>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067C2CA1-FCB0-45B8-B2BE-A25552E73FCB}"/>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896084C-A3A9-41CF-98CD-6AF85F8C5D10}"/>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317143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5E7089-1B89-4FC9-9CE6-1AD32BE544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DBDD2D84-4AAB-4C64-BBF5-259C85A70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2DA5E144-0A27-4393-86FF-C1296230DDD9}"/>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79E63A0C-1DB7-4989-9079-76C484035434}"/>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FE74D67-4CFC-4A06-ABEF-5C473BEAB479}"/>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279351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1099C-CAF4-41D1-A3D6-26813AC3D4E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45D9F1EB-1CFF-4FF5-81E0-069798DA37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A1100F8-1661-4279-A8A7-0282625D4800}"/>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146213B3-2606-4F57-A0F5-D1AE95FFDC08}"/>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839DD8A8-539B-4400-91DE-FF87A900B30D}"/>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311083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9985-DDC6-4455-99FB-68485587DFD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B3861806-D506-45C3-83FD-48679EDB34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D6C456-0AA1-4FAD-B1C9-CEFE9D940A54}"/>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ECAAA10C-32A5-4224-98CB-5507F7B5B50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DDFF38FA-3967-4B13-9A4C-38CB6509040C}"/>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75099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0208-4BE1-4BD7-9C1A-745068AD4F48}"/>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A1E908B-3F56-4F20-B23B-136EAFF2C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944B4E95-9931-4115-BF7F-8B043B470D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2D23A7BB-4CFB-4337-8315-80C12C8B9C40}"/>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6" name="Footer Placeholder 5">
            <a:extLst>
              <a:ext uri="{FF2B5EF4-FFF2-40B4-BE49-F238E27FC236}">
                <a16:creationId xmlns:a16="http://schemas.microsoft.com/office/drawing/2014/main" id="{1065F583-2EC9-4827-9A36-2E17E13FBDD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B122684A-CC9E-40CA-BE5A-5AA5773B5CB7}"/>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108612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94303-1902-4365-873D-E024438BD8CF}"/>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A145293E-F99C-48B2-BEB2-296350CFBE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17C13C-1FA8-4AED-8474-CDD1D388B1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CA8C7458-A8B7-4C7D-B30F-D9C32C4BE0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071E7C-81A4-423A-BF78-EB8F0F7882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3647F709-323A-4643-8C4B-88347EF2059D}"/>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8" name="Footer Placeholder 7">
            <a:extLst>
              <a:ext uri="{FF2B5EF4-FFF2-40B4-BE49-F238E27FC236}">
                <a16:creationId xmlns:a16="http://schemas.microsoft.com/office/drawing/2014/main" id="{52045477-73EF-41A0-95D1-C2257C2C572B}"/>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8046DA7E-2114-46B0-92A0-EA86A2AA1139}"/>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2956387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7096-81B3-4856-A5AF-23F7E2A187DD}"/>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F7011B67-9716-47AD-BE90-B5008FFBFEE9}"/>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4" name="Footer Placeholder 3">
            <a:extLst>
              <a:ext uri="{FF2B5EF4-FFF2-40B4-BE49-F238E27FC236}">
                <a16:creationId xmlns:a16="http://schemas.microsoft.com/office/drawing/2014/main" id="{2DB7012B-2C16-40CA-98A5-AD0E1037B0EB}"/>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934E3AD9-BE85-4641-AF34-FBDBDA8F799D}"/>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3642033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C159CF-DF48-4274-8840-FDA75F081E25}"/>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3" name="Footer Placeholder 2">
            <a:extLst>
              <a:ext uri="{FF2B5EF4-FFF2-40B4-BE49-F238E27FC236}">
                <a16:creationId xmlns:a16="http://schemas.microsoft.com/office/drawing/2014/main" id="{4C836C5F-D3F6-4695-90C9-12B64D5E3EB1}"/>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F9526267-87A9-4080-BCDF-08EFDB42C1E6}"/>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989655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55F2B-409E-4C9D-8FF3-D08DCE60A8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B8F94246-491D-47FB-9E5C-285F27275F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9EC580E8-8A9E-4860-8A9B-14461F49C5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3D0E0E-6922-4EA0-8FB4-47663DB33E3C}"/>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6" name="Footer Placeholder 5">
            <a:extLst>
              <a:ext uri="{FF2B5EF4-FFF2-40B4-BE49-F238E27FC236}">
                <a16:creationId xmlns:a16="http://schemas.microsoft.com/office/drawing/2014/main" id="{D0F95BE2-7522-4CA0-B774-DBA1D565381C}"/>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8AA40853-C66C-49E8-AB27-79FE343AD209}"/>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2344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63A3E-B461-4D1D-9383-C8F654469A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BBEDA66F-5AFE-4824-976A-6B187E492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24118E28-FFC2-498F-934B-927A428A0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3BE6E-15C0-4618-8B8F-03EF0AFB9930}"/>
              </a:ext>
            </a:extLst>
          </p:cNvPr>
          <p:cNvSpPr>
            <a:spLocks noGrp="1"/>
          </p:cNvSpPr>
          <p:nvPr>
            <p:ph type="dt" sz="half" idx="10"/>
          </p:nvPr>
        </p:nvSpPr>
        <p:spPr/>
        <p:txBody>
          <a:bodyPr/>
          <a:lstStyle/>
          <a:p>
            <a:fld id="{3DD686A4-C6C5-45B9-BCF1-23A41DDBDEDC}" type="datetimeFigureOut">
              <a:rPr lang="nl-NL" smtClean="0"/>
              <a:t>8-6-2022</a:t>
            </a:fld>
            <a:endParaRPr lang="nl-NL"/>
          </a:p>
        </p:txBody>
      </p:sp>
      <p:sp>
        <p:nvSpPr>
          <p:cNvPr id="6" name="Footer Placeholder 5">
            <a:extLst>
              <a:ext uri="{FF2B5EF4-FFF2-40B4-BE49-F238E27FC236}">
                <a16:creationId xmlns:a16="http://schemas.microsoft.com/office/drawing/2014/main" id="{93B53491-04CB-4E29-AB37-7E51144B06F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79072A12-4E71-49E2-9103-DE2177698BD2}"/>
              </a:ext>
            </a:extLst>
          </p:cNvPr>
          <p:cNvSpPr>
            <a:spLocks noGrp="1"/>
          </p:cNvSpPr>
          <p:nvPr>
            <p:ph type="sldNum" sz="quarter" idx="12"/>
          </p:nvPr>
        </p:nvSpPr>
        <p:spPr/>
        <p:txBody>
          <a:bodyPr/>
          <a:lstStyle/>
          <a:p>
            <a:fld id="{543E2755-86E5-49FC-9B2B-DE86D48F4AFD}" type="slidenum">
              <a:rPr lang="nl-NL" smtClean="0"/>
              <a:t>‹#›</a:t>
            </a:fld>
            <a:endParaRPr lang="nl-NL"/>
          </a:p>
        </p:txBody>
      </p:sp>
    </p:spTree>
    <p:extLst>
      <p:ext uri="{BB962C8B-B14F-4D97-AF65-F5344CB8AC3E}">
        <p14:creationId xmlns:p14="http://schemas.microsoft.com/office/powerpoint/2010/main" val="95244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C71F50-136E-4A40-81E8-B80098851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DE60895-CCD0-4980-A34B-0DA63A9036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C2269E5-80C2-4785-BF41-7A38F4168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D686A4-C6C5-45B9-BCF1-23A41DDBDEDC}" type="datetimeFigureOut">
              <a:rPr lang="nl-NL" smtClean="0"/>
              <a:t>8-6-2022</a:t>
            </a:fld>
            <a:endParaRPr lang="nl-NL"/>
          </a:p>
        </p:txBody>
      </p:sp>
      <p:sp>
        <p:nvSpPr>
          <p:cNvPr id="5" name="Footer Placeholder 4">
            <a:extLst>
              <a:ext uri="{FF2B5EF4-FFF2-40B4-BE49-F238E27FC236}">
                <a16:creationId xmlns:a16="http://schemas.microsoft.com/office/drawing/2014/main" id="{0200FED8-F3E5-446E-8396-98D048593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E18FF4C7-32BB-463C-8CC6-034A44E5D9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3E2755-86E5-49FC-9B2B-DE86D48F4AFD}" type="slidenum">
              <a:rPr lang="nl-NL" smtClean="0"/>
              <a:t>‹#›</a:t>
            </a:fld>
            <a:endParaRPr lang="nl-NL"/>
          </a:p>
        </p:txBody>
      </p:sp>
    </p:spTree>
    <p:extLst>
      <p:ext uri="{BB962C8B-B14F-4D97-AF65-F5344CB8AC3E}">
        <p14:creationId xmlns:p14="http://schemas.microsoft.com/office/powerpoint/2010/main" val="2238198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pon.harvard.edu/about/welcome/"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B639B87-4DAD-4AD3-AA93-188ABB38BC98}"/>
              </a:ext>
            </a:extLst>
          </p:cNvPr>
          <p:cNvPicPr>
            <a:picLocks noChangeAspect="1"/>
          </p:cNvPicPr>
          <p:nvPr/>
        </p:nvPicPr>
        <p:blipFill rotWithShape="1">
          <a:blip r:embed="rId3"/>
          <a:srcRect t="3182" r="3" b="3"/>
          <a:stretch/>
        </p:blipFill>
        <p:spPr>
          <a:xfrm>
            <a:off x="4652963" y="809625"/>
            <a:ext cx="3516313" cy="5210175"/>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pic>
        <p:nvPicPr>
          <p:cNvPr id="7" name="Picture 6">
            <a:extLst>
              <a:ext uri="{FF2B5EF4-FFF2-40B4-BE49-F238E27FC236}">
                <a16:creationId xmlns:a16="http://schemas.microsoft.com/office/drawing/2014/main" id="{CD69E1D9-008C-4023-991B-DD65F2E01525}"/>
              </a:ext>
            </a:extLst>
          </p:cNvPr>
          <p:cNvPicPr>
            <a:picLocks noChangeAspect="1"/>
          </p:cNvPicPr>
          <p:nvPr/>
        </p:nvPicPr>
        <p:blipFill>
          <a:blip r:embed="rId4"/>
          <a:stretch>
            <a:fillRect/>
          </a:stretch>
        </p:blipFill>
        <p:spPr>
          <a:xfrm>
            <a:off x="8231188" y="809625"/>
            <a:ext cx="3633788" cy="5210175"/>
          </a:xfrm>
          <a:prstGeom prst="rect">
            <a:avLst/>
          </a:prstGeom>
        </p:spPr>
      </p:pic>
      <p:sp>
        <p:nvSpPr>
          <p:cNvPr id="2" name="Title 1">
            <a:extLst>
              <a:ext uri="{FF2B5EF4-FFF2-40B4-BE49-F238E27FC236}">
                <a16:creationId xmlns:a16="http://schemas.microsoft.com/office/drawing/2014/main" id="{A74C7234-BB18-45EB-BE7B-B9B6C5441863}"/>
              </a:ext>
            </a:extLst>
          </p:cNvPr>
          <p:cNvSpPr>
            <a:spLocks noGrp="1"/>
          </p:cNvSpPr>
          <p:nvPr>
            <p:ph type="ctrTitle"/>
          </p:nvPr>
        </p:nvSpPr>
        <p:spPr>
          <a:xfrm>
            <a:off x="638882" y="639193"/>
            <a:ext cx="3571810" cy="3573516"/>
          </a:xfrm>
        </p:spPr>
        <p:txBody>
          <a:bodyPr>
            <a:normAutofit fontScale="90000"/>
          </a:bodyPr>
          <a:lstStyle/>
          <a:p>
            <a:pPr algn="l"/>
            <a:r>
              <a:rPr lang="en-US" dirty="0"/>
              <a:t>The art of principled negotiation </a:t>
            </a:r>
            <a:br>
              <a:rPr lang="nl-NL" sz="6600" dirty="0"/>
            </a:br>
            <a:endParaRPr lang="nl-NL" sz="6600" dirty="0"/>
          </a:p>
        </p:txBody>
      </p:sp>
      <p:sp>
        <p:nvSpPr>
          <p:cNvPr id="3" name="Subtitle 2">
            <a:extLst>
              <a:ext uri="{FF2B5EF4-FFF2-40B4-BE49-F238E27FC236}">
                <a16:creationId xmlns:a16="http://schemas.microsoft.com/office/drawing/2014/main" id="{D242747A-B772-4647-8F25-069E09CA7F79}"/>
              </a:ext>
            </a:extLst>
          </p:cNvPr>
          <p:cNvSpPr>
            <a:spLocks noGrp="1"/>
          </p:cNvSpPr>
          <p:nvPr>
            <p:ph type="subTitle" idx="1"/>
          </p:nvPr>
        </p:nvSpPr>
        <p:spPr>
          <a:xfrm>
            <a:off x="638882" y="4631161"/>
            <a:ext cx="3571810" cy="1559327"/>
          </a:xfrm>
        </p:spPr>
        <p:txBody>
          <a:bodyPr>
            <a:normAutofit/>
          </a:bodyPr>
          <a:lstStyle/>
          <a:p>
            <a:pPr algn="l"/>
            <a:r>
              <a:rPr lang="en-US" dirty="0">
                <a:latin typeface="Amasis MT Pro" panose="020B0604020202020204" pitchFamily="18" charset="0"/>
              </a:rPr>
              <a:t>Moderated by:</a:t>
            </a:r>
          </a:p>
          <a:p>
            <a:pPr algn="l"/>
            <a:r>
              <a:rPr lang="en-US" dirty="0">
                <a:latin typeface="Amasis MT Pro" panose="020B0604020202020204" pitchFamily="18" charset="0"/>
              </a:rPr>
              <a:t>Gerben ter Riet &amp; Gowri Gopalakrishna</a:t>
            </a:r>
            <a:endParaRPr lang="nl-NL" dirty="0">
              <a:latin typeface="Amasis MT Pro" panose="020B0604020202020204" pitchFamily="18" charset="0"/>
            </a:endParaRPr>
          </a:p>
        </p:txBody>
      </p:sp>
    </p:spTree>
    <p:extLst>
      <p:ext uri="{BB962C8B-B14F-4D97-AF65-F5344CB8AC3E}">
        <p14:creationId xmlns:p14="http://schemas.microsoft.com/office/powerpoint/2010/main" val="21438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Right Triangle 74">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Thank You Very Much">
            <a:extLst>
              <a:ext uri="{FF2B5EF4-FFF2-40B4-BE49-F238E27FC236}">
                <a16:creationId xmlns:a16="http://schemas.microsoft.com/office/drawing/2014/main" id="{1CF2F823-0E65-499D-A301-A6F0F7CE108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62163" y="940845"/>
            <a:ext cx="7746709" cy="493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003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A520D5-B0BC-4963-8D90-5CFE0144E759}"/>
              </a:ext>
            </a:extLst>
          </p:cNvPr>
          <p:cNvSpPr>
            <a:spLocks noGrp="1"/>
          </p:cNvSpPr>
          <p:nvPr>
            <p:ph type="title"/>
          </p:nvPr>
        </p:nvSpPr>
        <p:spPr>
          <a:xfrm>
            <a:off x="841248" y="548640"/>
            <a:ext cx="3600860" cy="5431536"/>
          </a:xfrm>
        </p:spPr>
        <p:txBody>
          <a:bodyPr>
            <a:normAutofit/>
          </a:bodyPr>
          <a:lstStyle/>
          <a:p>
            <a:r>
              <a:rPr lang="en-US" sz="5400"/>
              <a:t>Yes, but</a:t>
            </a:r>
            <a:endParaRPr lang="nl-NL"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7DEA29C-C85F-4106-B7F4-733A6F176A82}"/>
              </a:ext>
            </a:extLst>
          </p:cNvPr>
          <p:cNvSpPr>
            <a:spLocks noGrp="1"/>
          </p:cNvSpPr>
          <p:nvPr>
            <p:ph idx="1"/>
          </p:nvPr>
        </p:nvSpPr>
        <p:spPr>
          <a:xfrm>
            <a:off x="5126418" y="552091"/>
            <a:ext cx="6224335" cy="5431536"/>
          </a:xfrm>
        </p:spPr>
        <p:txBody>
          <a:bodyPr anchor="ctr">
            <a:normAutofit/>
          </a:bodyPr>
          <a:lstStyle/>
          <a:p>
            <a:r>
              <a:rPr lang="en-US" sz="2200"/>
              <a:t>What if they are more powerful?</a:t>
            </a:r>
          </a:p>
          <a:p>
            <a:pPr lvl="1"/>
            <a:r>
              <a:rPr lang="en-US" sz="2200"/>
              <a:t>Best Alternative To a Negotiated Agreement (BATNA)</a:t>
            </a:r>
          </a:p>
          <a:p>
            <a:r>
              <a:rPr lang="en-US" sz="2200"/>
              <a:t>What if they won’t play?</a:t>
            </a:r>
          </a:p>
          <a:p>
            <a:pPr lvl="1"/>
            <a:r>
              <a:rPr lang="nl-NL" sz="2200"/>
              <a:t>Don’t defend your ideas, invite criticism and advice</a:t>
            </a:r>
          </a:p>
          <a:p>
            <a:r>
              <a:rPr lang="nl-NL" sz="2200"/>
              <a:t>What if they use dirty tricks?</a:t>
            </a:r>
          </a:p>
          <a:p>
            <a:pPr lvl="1"/>
            <a:r>
              <a:rPr lang="nl-NL" sz="2200"/>
              <a:t>Where to meet?</a:t>
            </a:r>
          </a:p>
          <a:p>
            <a:pPr lvl="1"/>
            <a:r>
              <a:rPr lang="nl-NL" sz="2200"/>
              <a:t>Personal attacks</a:t>
            </a:r>
          </a:p>
          <a:p>
            <a:pPr lvl="1"/>
            <a:r>
              <a:rPr lang="nl-NL" sz="2200"/>
              <a:t>Escalating demands</a:t>
            </a:r>
          </a:p>
          <a:p>
            <a:pPr lvl="1"/>
            <a:r>
              <a:rPr lang="nl-NL" sz="2200"/>
              <a:t>Negotiating about the rules of the game</a:t>
            </a:r>
          </a:p>
          <a:p>
            <a:pPr lvl="1"/>
            <a:endParaRPr lang="nl-NL" sz="2200"/>
          </a:p>
        </p:txBody>
      </p:sp>
    </p:spTree>
    <p:extLst>
      <p:ext uri="{BB962C8B-B14F-4D97-AF65-F5344CB8AC3E}">
        <p14:creationId xmlns:p14="http://schemas.microsoft.com/office/powerpoint/2010/main" val="3099334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61701612-9253-4C1E-9313-A7D8189659A6}"/>
              </a:ext>
            </a:extLst>
          </p:cNvPr>
          <p:cNvPicPr>
            <a:picLocks noChangeAspect="1"/>
          </p:cNvPicPr>
          <p:nvPr/>
        </p:nvPicPr>
        <p:blipFill>
          <a:blip r:embed="rId3"/>
          <a:stretch>
            <a:fillRect/>
          </a:stretch>
        </p:blipFill>
        <p:spPr>
          <a:xfrm>
            <a:off x="643467" y="757258"/>
            <a:ext cx="10905066" cy="5343483"/>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6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9B17AE8-827C-4D72-9A9F-E5A67054BB07}"/>
              </a:ext>
            </a:extLst>
          </p:cNvPr>
          <p:cNvSpPr>
            <a:spLocks noGrp="1"/>
          </p:cNvSpPr>
          <p:nvPr>
            <p:ph type="title"/>
          </p:nvPr>
        </p:nvSpPr>
        <p:spPr>
          <a:xfrm>
            <a:off x="4384039" y="365125"/>
            <a:ext cx="7164493" cy="1325563"/>
          </a:xfrm>
        </p:spPr>
        <p:txBody>
          <a:bodyPr vert="horz" lIns="91440" tIns="45720" rIns="91440" bIns="45720" rtlCol="0" anchor="ctr">
            <a:normAutofit/>
          </a:bodyPr>
          <a:lstStyle/>
          <a:p>
            <a:r>
              <a:rPr lang="en-US" kern="1200" dirty="0">
                <a:solidFill>
                  <a:schemeClr val="tx1"/>
                </a:solidFill>
                <a:latin typeface="+mj-lt"/>
                <a:ea typeface="+mj-ea"/>
                <a:cs typeface="+mj-cs"/>
              </a:rPr>
              <a:t>Schedule for negotiation part</a:t>
            </a:r>
          </a:p>
        </p:txBody>
      </p:sp>
      <p:pic>
        <p:nvPicPr>
          <p:cNvPr id="10" name="Content Placeholder 9" descr="Text&#10;&#10;Description automatically generated">
            <a:extLst>
              <a:ext uri="{FF2B5EF4-FFF2-40B4-BE49-F238E27FC236}">
                <a16:creationId xmlns:a16="http://schemas.microsoft.com/office/drawing/2014/main" id="{8109DB79-AA46-4028-BBE4-60111B03433B}"/>
              </a:ext>
            </a:extLst>
          </p:cNvPr>
          <p:cNvPicPr>
            <a:picLocks noGrp="1" noChangeAspect="1"/>
          </p:cNvPicPr>
          <p:nvPr>
            <p:ph sz="half" idx="1"/>
          </p:nvPr>
        </p:nvPicPr>
        <p:blipFill rotWithShape="1">
          <a:blip r:embed="rId2"/>
          <a:stretch/>
        </p:blipFill>
        <p:spPr>
          <a:xfrm>
            <a:off x="480060" y="823469"/>
            <a:ext cx="3425957" cy="5210580"/>
          </a:xfrm>
          <a:prstGeom prst="rect">
            <a:avLst/>
          </a:prstGeom>
        </p:spPr>
      </p:pic>
      <p:sp>
        <p:nvSpPr>
          <p:cNvPr id="3" name="Content Placeholder 2">
            <a:extLst>
              <a:ext uri="{FF2B5EF4-FFF2-40B4-BE49-F238E27FC236}">
                <a16:creationId xmlns:a16="http://schemas.microsoft.com/office/drawing/2014/main" id="{13B7CAAF-16AE-4AFC-AE98-3CE1F58668A4}"/>
              </a:ext>
            </a:extLst>
          </p:cNvPr>
          <p:cNvSpPr>
            <a:spLocks noGrp="1"/>
          </p:cNvSpPr>
          <p:nvPr>
            <p:ph sz="half" idx="2"/>
          </p:nvPr>
        </p:nvSpPr>
        <p:spPr>
          <a:xfrm>
            <a:off x="4387515" y="2022601"/>
            <a:ext cx="7161017" cy="4154361"/>
          </a:xfrm>
        </p:spPr>
        <p:txBody>
          <a:bodyPr vert="horz" lIns="91440" tIns="45720" rIns="91440" bIns="45720" rtlCol="0">
            <a:normAutofit/>
          </a:bodyPr>
          <a:lstStyle/>
          <a:p>
            <a:r>
              <a:rPr lang="en-US" sz="2000" dirty="0"/>
              <a:t>21.00-21.10h	Theory</a:t>
            </a:r>
          </a:p>
          <a:p>
            <a:endParaRPr lang="en-US" sz="2000" dirty="0"/>
          </a:p>
          <a:p>
            <a:r>
              <a:rPr lang="en-US" sz="2000" dirty="0"/>
              <a:t>21.10-21.30h	Practice in subgroups</a:t>
            </a:r>
          </a:p>
          <a:p>
            <a:endParaRPr lang="en-US" sz="2000" dirty="0"/>
          </a:p>
          <a:p>
            <a:r>
              <a:rPr lang="en-US" sz="2000" dirty="0"/>
              <a:t>21.30-21.45h	Plenary discussion</a:t>
            </a:r>
          </a:p>
        </p:txBody>
      </p:sp>
    </p:spTree>
    <p:extLst>
      <p:ext uri="{BB962C8B-B14F-4D97-AF65-F5344CB8AC3E}">
        <p14:creationId xmlns:p14="http://schemas.microsoft.com/office/powerpoint/2010/main" val="158579166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051" name="Rectangle 70">
            <a:extLst>
              <a:ext uri="{FF2B5EF4-FFF2-40B4-BE49-F238E27FC236}">
                <a16:creationId xmlns:a16="http://schemas.microsoft.com/office/drawing/2014/main" id="{2032B1E8-BC40-4380-97A6-14C0320AE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72">
            <a:extLst>
              <a:ext uri="{FF2B5EF4-FFF2-40B4-BE49-F238E27FC236}">
                <a16:creationId xmlns:a16="http://schemas.microsoft.com/office/drawing/2014/main" id="{82BEABD9-E1ED-49C7-8734-5494C88E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27339DD-FADB-48E1-9F8E-463E8E232D0F}"/>
              </a:ext>
            </a:extLst>
          </p:cNvPr>
          <p:cNvSpPr>
            <a:spLocks noGrp="1"/>
          </p:cNvSpPr>
          <p:nvPr>
            <p:ph type="title"/>
          </p:nvPr>
        </p:nvSpPr>
        <p:spPr>
          <a:xfrm>
            <a:off x="841248" y="5010912"/>
            <a:ext cx="2889504" cy="1344168"/>
          </a:xfrm>
        </p:spPr>
        <p:txBody>
          <a:bodyPr anchor="ctr">
            <a:normAutofit/>
          </a:bodyPr>
          <a:lstStyle/>
          <a:p>
            <a:r>
              <a:rPr lang="en-US" sz="2600">
                <a:solidFill>
                  <a:schemeClr val="bg1"/>
                </a:solidFill>
              </a:rPr>
              <a:t>Harvard Negotiation Project</a:t>
            </a:r>
            <a:endParaRPr lang="nl-NL" sz="2600">
              <a:solidFill>
                <a:schemeClr val="bg1"/>
              </a:solidFill>
            </a:endParaRPr>
          </a:p>
        </p:txBody>
      </p:sp>
      <p:pic>
        <p:nvPicPr>
          <p:cNvPr id="1026" name="Picture 2" descr="Cold War | 9780349120805 | Jeremy Isaacs | Boeken | bol.com">
            <a:extLst>
              <a:ext uri="{FF2B5EF4-FFF2-40B4-BE49-F238E27FC236}">
                <a16:creationId xmlns:a16="http://schemas.microsoft.com/office/drawing/2014/main" id="{C0184A84-BB94-4B5B-946C-EAC510491F8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74305" y="424328"/>
            <a:ext cx="2531439" cy="39739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6373E94-EDBB-4CEC-802C-DE4E365DE8A8}"/>
              </a:ext>
            </a:extLst>
          </p:cNvPr>
          <p:cNvPicPr>
            <a:picLocks noChangeAspect="1"/>
          </p:cNvPicPr>
          <p:nvPr/>
        </p:nvPicPr>
        <p:blipFill rotWithShape="1">
          <a:blip r:embed="rId4"/>
          <a:srcRect t="2214" r="2" b="2"/>
          <a:stretch/>
        </p:blipFill>
        <p:spPr>
          <a:xfrm>
            <a:off x="6345935" y="531895"/>
            <a:ext cx="5212080" cy="3758802"/>
          </a:xfrm>
          <a:prstGeom prst="rect">
            <a:avLst/>
          </a:prstGeom>
        </p:spPr>
      </p:pic>
      <p:cxnSp>
        <p:nvCxnSpPr>
          <p:cNvPr id="1053" name="Straight Connector 74">
            <a:extLst>
              <a:ext uri="{FF2B5EF4-FFF2-40B4-BE49-F238E27FC236}">
                <a16:creationId xmlns:a16="http://schemas.microsoft.com/office/drawing/2014/main" id="{17341211-05E5-4FDD-98B1-F551CD0EAE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9512"/>
            <a:ext cx="0" cy="914400"/>
          </a:xfrm>
          <a:prstGeom prst="line">
            <a:avLst/>
          </a:prstGeom>
          <a:ln w="1905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55ED7-3EC5-4CAB-AC24-088E285C6C2E}"/>
              </a:ext>
            </a:extLst>
          </p:cNvPr>
          <p:cNvSpPr>
            <a:spLocks noGrp="1"/>
          </p:cNvSpPr>
          <p:nvPr>
            <p:ph idx="1"/>
          </p:nvPr>
        </p:nvSpPr>
        <p:spPr>
          <a:xfrm>
            <a:off x="4379976" y="5010912"/>
            <a:ext cx="6976872" cy="1344168"/>
          </a:xfrm>
        </p:spPr>
        <p:txBody>
          <a:bodyPr anchor="ctr">
            <a:normAutofit/>
          </a:bodyPr>
          <a:lstStyle/>
          <a:p>
            <a:r>
              <a:rPr lang="nl-NL" sz="1700">
                <a:solidFill>
                  <a:schemeClr val="bg1"/>
                </a:solidFill>
                <a:hlinkClick r:id="rId5"/>
              </a:rPr>
              <a:t>https://www.pon.harvard.edu/about/welcome/</a:t>
            </a:r>
            <a:endParaRPr lang="nl-NL" sz="1700">
              <a:solidFill>
                <a:schemeClr val="bg1"/>
              </a:solidFill>
            </a:endParaRPr>
          </a:p>
          <a:p>
            <a:endParaRPr lang="nl-NL" sz="1700">
              <a:solidFill>
                <a:schemeClr val="bg1"/>
              </a:solidFill>
            </a:endParaRPr>
          </a:p>
        </p:txBody>
      </p:sp>
    </p:spTree>
    <p:extLst>
      <p:ext uri="{BB962C8B-B14F-4D97-AF65-F5344CB8AC3E}">
        <p14:creationId xmlns:p14="http://schemas.microsoft.com/office/powerpoint/2010/main" val="95192658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7971F-A7DB-4366-BD2E-01D1CB25DE8B}"/>
              </a:ext>
            </a:extLst>
          </p:cNvPr>
          <p:cNvSpPr>
            <a:spLocks noGrp="1"/>
          </p:cNvSpPr>
          <p:nvPr>
            <p:ph type="title"/>
          </p:nvPr>
        </p:nvSpPr>
        <p:spPr>
          <a:xfrm>
            <a:off x="793662" y="386930"/>
            <a:ext cx="10066122" cy="1298448"/>
          </a:xfrm>
        </p:spPr>
        <p:txBody>
          <a:bodyPr anchor="b">
            <a:normAutofit/>
          </a:bodyPr>
          <a:lstStyle/>
          <a:p>
            <a:r>
              <a:rPr lang="en-US" sz="4800"/>
              <a:t>Five main principles</a:t>
            </a:r>
            <a:endParaRPr lang="nl-NL"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2FE81FC-10EB-46A3-8C9C-943ACD565278}"/>
              </a:ext>
            </a:extLst>
          </p:cNvPr>
          <p:cNvSpPr>
            <a:spLocks noGrp="1"/>
          </p:cNvSpPr>
          <p:nvPr>
            <p:ph idx="1"/>
          </p:nvPr>
        </p:nvSpPr>
        <p:spPr>
          <a:xfrm>
            <a:off x="793661" y="2599509"/>
            <a:ext cx="4530898" cy="3639450"/>
          </a:xfrm>
        </p:spPr>
        <p:txBody>
          <a:bodyPr anchor="ctr">
            <a:normAutofit/>
          </a:bodyPr>
          <a:lstStyle/>
          <a:p>
            <a:r>
              <a:rPr lang="en-US" sz="1600" i="1" dirty="0"/>
              <a:t>Don’t bargain over positions</a:t>
            </a:r>
          </a:p>
          <a:p>
            <a:pPr lvl="1"/>
            <a:r>
              <a:rPr lang="en-US" sz="1600" dirty="0"/>
              <a:t>Arguing over positions endangers relationships</a:t>
            </a:r>
          </a:p>
          <a:p>
            <a:r>
              <a:rPr lang="en-US" sz="1600" i="1" dirty="0"/>
              <a:t>Separate the people (soft) from the problem (hard)</a:t>
            </a:r>
          </a:p>
          <a:p>
            <a:pPr lvl="1"/>
            <a:r>
              <a:rPr lang="en-US" sz="1600" dirty="0"/>
              <a:t>Put yourself in their shoes</a:t>
            </a:r>
          </a:p>
          <a:p>
            <a:r>
              <a:rPr lang="en-US" sz="1600" i="1" dirty="0"/>
              <a:t>Invent options for mutual gain</a:t>
            </a:r>
          </a:p>
          <a:p>
            <a:pPr lvl="1"/>
            <a:r>
              <a:rPr lang="en-US" sz="1600" dirty="0"/>
              <a:t>Separate inventing from deciding</a:t>
            </a:r>
          </a:p>
          <a:p>
            <a:r>
              <a:rPr lang="en-US" sz="1600" i="1" dirty="0"/>
              <a:t>Insist on using objective criteria</a:t>
            </a:r>
          </a:p>
          <a:p>
            <a:pPr lvl="1"/>
            <a:r>
              <a:rPr lang="en-US" sz="1600" dirty="0"/>
              <a:t>Never yield to pressure</a:t>
            </a:r>
          </a:p>
          <a:p>
            <a:r>
              <a:rPr lang="en-US" sz="1600" i="1" dirty="0"/>
              <a:t>Know your BATNA</a:t>
            </a:r>
          </a:p>
          <a:p>
            <a:pPr lvl="1"/>
            <a:r>
              <a:rPr lang="en-US" sz="1600" dirty="0"/>
              <a:t>Criteria for walking away</a:t>
            </a:r>
          </a:p>
        </p:txBody>
      </p:sp>
      <p:pic>
        <p:nvPicPr>
          <p:cNvPr id="5" name="Picture 4">
            <a:extLst>
              <a:ext uri="{FF2B5EF4-FFF2-40B4-BE49-F238E27FC236}">
                <a16:creationId xmlns:a16="http://schemas.microsoft.com/office/drawing/2014/main" id="{F4D00CAA-29F1-40D3-8C49-CD833F2D250E}"/>
              </a:ext>
            </a:extLst>
          </p:cNvPr>
          <p:cNvPicPr>
            <a:picLocks noChangeAspect="1"/>
          </p:cNvPicPr>
          <p:nvPr/>
        </p:nvPicPr>
        <p:blipFill>
          <a:blip r:embed="rId3"/>
          <a:stretch>
            <a:fillRect/>
          </a:stretch>
        </p:blipFill>
        <p:spPr>
          <a:xfrm>
            <a:off x="5911532" y="3749095"/>
            <a:ext cx="5150277" cy="1184563"/>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6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7">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388DEC-20C1-4A32-9588-F3CE9925E148}"/>
              </a:ext>
            </a:extLst>
          </p:cNvPr>
          <p:cNvSpPr>
            <a:spLocks noGrp="1"/>
          </p:cNvSpPr>
          <p:nvPr>
            <p:ph type="title"/>
          </p:nvPr>
        </p:nvSpPr>
        <p:spPr>
          <a:xfrm>
            <a:off x="841248" y="334644"/>
            <a:ext cx="10509504" cy="1076914"/>
          </a:xfrm>
        </p:spPr>
        <p:txBody>
          <a:bodyPr anchor="ctr">
            <a:normAutofit/>
          </a:bodyPr>
          <a:lstStyle/>
          <a:p>
            <a:r>
              <a:rPr lang="en-US" sz="3400">
                <a:effectLst/>
                <a:latin typeface="Calibri" panose="020F0502020204030204" pitchFamily="34" charset="0"/>
                <a:ea typeface="Calibri" panose="020F0502020204030204" pitchFamily="34" charset="0"/>
                <a:cs typeface="Times New Roman" panose="02020603050405020304" pitchFamily="18" charset="0"/>
              </a:rPr>
              <a:t>Comparing soft, hard and principled ways of negotiation</a:t>
            </a:r>
            <a:endParaRPr lang="nl-NL" sz="3400" dirty="0"/>
          </a:p>
        </p:txBody>
      </p:sp>
      <p:sp>
        <p:nvSpPr>
          <p:cNvPr id="30" name="Rectangle 1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2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D9A180C7-B8EC-4A4C-8D31-FDBEB98F1E4F}"/>
              </a:ext>
            </a:extLst>
          </p:cNvPr>
          <p:cNvGraphicFramePr>
            <a:graphicFrameLocks noGrp="1"/>
          </p:cNvGraphicFramePr>
          <p:nvPr>
            <p:ph idx="1"/>
            <p:extLst>
              <p:ext uri="{D42A27DB-BD31-4B8C-83A1-F6EECF244321}">
                <p14:modId xmlns:p14="http://schemas.microsoft.com/office/powerpoint/2010/main" val="620842742"/>
              </p:ext>
            </p:extLst>
          </p:nvPr>
        </p:nvGraphicFramePr>
        <p:xfrm>
          <a:off x="1402673" y="1616962"/>
          <a:ext cx="9031648" cy="5040758"/>
        </p:xfrm>
        <a:graphic>
          <a:graphicData uri="http://schemas.openxmlformats.org/drawingml/2006/table">
            <a:tbl>
              <a:tblPr firstRow="1" firstCol="1" bandRow="1">
                <a:solidFill>
                  <a:srgbClr val="F2F2F2">
                    <a:alpha val="45098"/>
                  </a:srgbClr>
                </a:solidFill>
                <a:tableStyleId>{5C22544A-7EE6-4342-B048-85BDC9FD1C3A}</a:tableStyleId>
              </a:tblPr>
              <a:tblGrid>
                <a:gridCol w="1822256">
                  <a:extLst>
                    <a:ext uri="{9D8B030D-6E8A-4147-A177-3AD203B41FA5}">
                      <a16:colId xmlns:a16="http://schemas.microsoft.com/office/drawing/2014/main" val="3339826154"/>
                    </a:ext>
                  </a:extLst>
                </a:gridCol>
                <a:gridCol w="2372916">
                  <a:extLst>
                    <a:ext uri="{9D8B030D-6E8A-4147-A177-3AD203B41FA5}">
                      <a16:colId xmlns:a16="http://schemas.microsoft.com/office/drawing/2014/main" val="4143217499"/>
                    </a:ext>
                  </a:extLst>
                </a:gridCol>
                <a:gridCol w="2357449">
                  <a:extLst>
                    <a:ext uri="{9D8B030D-6E8A-4147-A177-3AD203B41FA5}">
                      <a16:colId xmlns:a16="http://schemas.microsoft.com/office/drawing/2014/main" val="3210289205"/>
                    </a:ext>
                  </a:extLst>
                </a:gridCol>
                <a:gridCol w="2479027">
                  <a:extLst>
                    <a:ext uri="{9D8B030D-6E8A-4147-A177-3AD203B41FA5}">
                      <a16:colId xmlns:a16="http://schemas.microsoft.com/office/drawing/2014/main" val="2719753713"/>
                    </a:ext>
                  </a:extLst>
                </a:gridCol>
              </a:tblGrid>
              <a:tr h="321641">
                <a:tc>
                  <a:txBody>
                    <a:bodyPr/>
                    <a:lstStyle/>
                    <a:p>
                      <a:pPr>
                        <a:lnSpc>
                          <a:spcPct val="107000"/>
                        </a:lnSpc>
                        <a:spcAft>
                          <a:spcPts val="800"/>
                        </a:spcAft>
                      </a:pPr>
                      <a:r>
                        <a:rPr lang="en-US" sz="1200" b="0" cap="none" spc="0">
                          <a:solidFill>
                            <a:schemeClr val="bg1"/>
                          </a:solidFill>
                          <a:effectLst/>
                        </a:rPr>
                        <a:t>Topic</a:t>
                      </a:r>
                      <a:endParaRPr lang="nl-NL"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07000"/>
                        </a:lnSpc>
                        <a:spcAft>
                          <a:spcPts val="800"/>
                        </a:spcAft>
                      </a:pPr>
                      <a:r>
                        <a:rPr lang="en-US" sz="1200" b="0" cap="none" spc="0">
                          <a:solidFill>
                            <a:schemeClr val="bg1"/>
                          </a:solidFill>
                          <a:effectLst/>
                        </a:rPr>
                        <a:t>Soft</a:t>
                      </a:r>
                      <a:endParaRPr lang="nl-NL"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07000"/>
                        </a:lnSpc>
                        <a:spcAft>
                          <a:spcPts val="800"/>
                        </a:spcAft>
                      </a:pPr>
                      <a:r>
                        <a:rPr lang="en-US" sz="1200" b="0" cap="none" spc="0">
                          <a:solidFill>
                            <a:schemeClr val="bg1"/>
                          </a:solidFill>
                          <a:effectLst/>
                        </a:rPr>
                        <a:t>Hard</a:t>
                      </a:r>
                      <a:endParaRPr lang="nl-NL"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nchor="ctr">
                    <a:lnL w="12700" cmpd="sng">
                      <a:noFill/>
                    </a:lnL>
                    <a:lnR w="12700" cmpd="sng">
                      <a:noFill/>
                    </a:lnR>
                    <a:lnT w="19050" cap="flat" cmpd="sng" algn="ctr">
                      <a:noFill/>
                      <a:prstDash val="solid"/>
                    </a:lnT>
                    <a:lnB w="38100" cmpd="sng">
                      <a:noFill/>
                    </a:lnB>
                    <a:solidFill>
                      <a:schemeClr val="tx1"/>
                    </a:solidFill>
                  </a:tcPr>
                </a:tc>
                <a:tc>
                  <a:txBody>
                    <a:bodyPr/>
                    <a:lstStyle/>
                    <a:p>
                      <a:pPr>
                        <a:lnSpc>
                          <a:spcPct val="107000"/>
                        </a:lnSpc>
                        <a:spcAft>
                          <a:spcPts val="800"/>
                        </a:spcAft>
                      </a:pPr>
                      <a:r>
                        <a:rPr lang="en-US" sz="1200" b="0" cap="none" spc="0">
                          <a:solidFill>
                            <a:schemeClr val="bg1"/>
                          </a:solidFill>
                          <a:effectLst/>
                        </a:rPr>
                        <a:t>Principled</a:t>
                      </a:r>
                      <a:endParaRPr lang="nl-NL" sz="1200" b="0" cap="none" spc="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182726697"/>
                  </a:ext>
                </a:extLst>
              </a:tr>
              <a:tr h="292794">
                <a:tc>
                  <a:txBody>
                    <a:bodyPr/>
                    <a:lstStyle/>
                    <a:p>
                      <a:pPr>
                        <a:lnSpc>
                          <a:spcPct val="107000"/>
                        </a:lnSpc>
                        <a:spcAft>
                          <a:spcPts val="800"/>
                        </a:spcAft>
                      </a:pPr>
                      <a:r>
                        <a:rPr lang="en-US" sz="1000" b="1" cap="none" spc="0">
                          <a:solidFill>
                            <a:schemeClr val="tx1"/>
                          </a:solidFill>
                          <a:effectLst/>
                        </a:rPr>
                        <a:t>Participants</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Friends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Adversaries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Problem solvers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6940203"/>
                  </a:ext>
                </a:extLst>
              </a:tr>
              <a:tr h="292794">
                <a:tc>
                  <a:txBody>
                    <a:bodyPr/>
                    <a:lstStyle/>
                    <a:p>
                      <a:pPr>
                        <a:lnSpc>
                          <a:spcPct val="107000"/>
                        </a:lnSpc>
                        <a:spcAft>
                          <a:spcPts val="800"/>
                        </a:spcAft>
                      </a:pPr>
                      <a:r>
                        <a:rPr lang="en-US" sz="1000" b="1" cap="none" spc="0">
                          <a:solidFill>
                            <a:schemeClr val="tx1"/>
                          </a:solidFill>
                          <a:effectLst/>
                        </a:rPr>
                        <a:t>Objective (aim)</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Agreement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Victory</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Efficient and balanced outcome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791866628"/>
                  </a:ext>
                </a:extLst>
              </a:tr>
              <a:tr h="475353">
                <a:tc>
                  <a:txBody>
                    <a:bodyPr/>
                    <a:lstStyle/>
                    <a:p>
                      <a:pPr>
                        <a:lnSpc>
                          <a:spcPct val="107000"/>
                        </a:lnSpc>
                        <a:spcAft>
                          <a:spcPts val="800"/>
                        </a:spcAft>
                      </a:pPr>
                      <a:r>
                        <a:rPr lang="en-US" sz="1000" b="1" cap="none" spc="0">
                          <a:solidFill>
                            <a:schemeClr val="tx1"/>
                          </a:solidFill>
                          <a:effectLst/>
                        </a:rPr>
                        <a:t>Relationship</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Concede to keep the relationship good</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Demand concessions to keep the relationship good</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Separate problem from people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288295621"/>
                  </a:ext>
                </a:extLst>
              </a:tr>
              <a:tr h="292794">
                <a:tc>
                  <a:txBody>
                    <a:bodyPr/>
                    <a:lstStyle/>
                    <a:p>
                      <a:pPr>
                        <a:lnSpc>
                          <a:spcPct val="107000"/>
                        </a:lnSpc>
                        <a:spcAft>
                          <a:spcPts val="800"/>
                        </a:spcAft>
                      </a:pPr>
                      <a:r>
                        <a:rPr lang="en-US" sz="1000" b="1" cap="none" spc="0">
                          <a:solidFill>
                            <a:schemeClr val="tx1"/>
                          </a:solidFill>
                          <a:effectLst/>
                        </a:rPr>
                        <a:t>Problem and relationship</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Soft on both</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Hard on both</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Soft on person, hard on the matter</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28070306"/>
                  </a:ext>
                </a:extLst>
              </a:tr>
              <a:tr h="292794">
                <a:tc>
                  <a:txBody>
                    <a:bodyPr/>
                    <a:lstStyle/>
                    <a:p>
                      <a:pPr>
                        <a:lnSpc>
                          <a:spcPct val="107000"/>
                        </a:lnSpc>
                        <a:spcAft>
                          <a:spcPts val="800"/>
                        </a:spcAft>
                      </a:pPr>
                      <a:r>
                        <a:rPr lang="en-US" sz="1000" b="1" cap="none" spc="0">
                          <a:solidFill>
                            <a:schemeClr val="tx1"/>
                          </a:solidFill>
                          <a:effectLst/>
                        </a:rPr>
                        <a:t>Trust</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Trust the other</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Distrust the other</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Progress independent of trust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530511088"/>
                  </a:ext>
                </a:extLst>
              </a:tr>
              <a:tr h="475353">
                <a:tc>
                  <a:txBody>
                    <a:bodyPr/>
                    <a:lstStyle/>
                    <a:p>
                      <a:pPr>
                        <a:lnSpc>
                          <a:spcPct val="107000"/>
                        </a:lnSpc>
                        <a:spcAft>
                          <a:spcPts val="800"/>
                        </a:spcAft>
                      </a:pPr>
                      <a:r>
                        <a:rPr lang="en-US" sz="1000" b="1" cap="none" spc="0">
                          <a:solidFill>
                            <a:schemeClr val="tx1"/>
                          </a:solidFill>
                          <a:effectLst/>
                        </a:rPr>
                        <a:t>Position</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Easy to change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Dig in</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Focus on shared interests, not on positions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192897259"/>
                  </a:ext>
                </a:extLst>
              </a:tr>
              <a:tr h="475353">
                <a:tc>
                  <a:txBody>
                    <a:bodyPr/>
                    <a:lstStyle/>
                    <a:p>
                      <a:pPr>
                        <a:lnSpc>
                          <a:spcPct val="107000"/>
                        </a:lnSpc>
                        <a:spcAft>
                          <a:spcPts val="800"/>
                        </a:spcAft>
                      </a:pPr>
                      <a:r>
                        <a:rPr lang="en-US" sz="1000" b="1" cap="none" spc="0">
                          <a:solidFill>
                            <a:schemeClr val="tx1"/>
                          </a:solidFill>
                          <a:effectLst/>
                        </a:rPr>
                        <a:t>Style</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Do proposals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Express threats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Explore their interests behind the positions </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813128500"/>
                  </a:ext>
                </a:extLst>
              </a:tr>
              <a:tr h="292794">
                <a:tc>
                  <a:txBody>
                    <a:bodyPr/>
                    <a:lstStyle/>
                    <a:p>
                      <a:pPr>
                        <a:lnSpc>
                          <a:spcPct val="107000"/>
                        </a:lnSpc>
                        <a:spcAft>
                          <a:spcPts val="800"/>
                        </a:spcAft>
                      </a:pPr>
                      <a:r>
                        <a:rPr lang="en-US" sz="1000" b="1" cap="none" spc="0">
                          <a:solidFill>
                            <a:schemeClr val="tx1"/>
                          </a:solidFill>
                          <a:effectLst/>
                        </a:rPr>
                        <a:t>Final outcome</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Express your desired outcome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Mislead about your desired outcome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Avoid fixing a final outcome early</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39788479"/>
                  </a:ext>
                </a:extLst>
              </a:tr>
              <a:tr h="292794">
                <a:tc>
                  <a:txBody>
                    <a:bodyPr/>
                    <a:lstStyle/>
                    <a:p>
                      <a:pPr>
                        <a:lnSpc>
                          <a:spcPct val="107000"/>
                        </a:lnSpc>
                        <a:spcAft>
                          <a:spcPts val="800"/>
                        </a:spcAft>
                      </a:pPr>
                      <a:r>
                        <a:rPr lang="en-US" sz="1000" b="1" cap="none" spc="0">
                          <a:solidFill>
                            <a:schemeClr val="tx1"/>
                          </a:solidFill>
                          <a:effectLst/>
                        </a:rPr>
                        <a:t>Reflection</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Accept one-sided loss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Demand one-sided gains</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Find solutions with mutual gain</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883710790"/>
                  </a:ext>
                </a:extLst>
              </a:tr>
              <a:tr h="475353">
                <a:tc>
                  <a:txBody>
                    <a:bodyPr/>
                    <a:lstStyle/>
                    <a:p>
                      <a:pPr>
                        <a:lnSpc>
                          <a:spcPct val="107000"/>
                        </a:lnSpc>
                        <a:spcAft>
                          <a:spcPts val="800"/>
                        </a:spcAft>
                      </a:pPr>
                      <a:r>
                        <a:rPr lang="en-US" sz="1000" b="1" cap="none" spc="0">
                          <a:solidFill>
                            <a:schemeClr val="tx1"/>
                          </a:solidFill>
                          <a:effectLst/>
                        </a:rPr>
                        <a:t>Answer</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Look for a single answer that satisfies the other</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Look for a single answer that satisfies me</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Develop multiple options from which to choose later</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4099596391"/>
                  </a:ext>
                </a:extLst>
              </a:tr>
              <a:tr h="292794">
                <a:tc>
                  <a:txBody>
                    <a:bodyPr/>
                    <a:lstStyle/>
                    <a:p>
                      <a:pPr>
                        <a:lnSpc>
                          <a:spcPct val="107000"/>
                        </a:lnSpc>
                        <a:spcAft>
                          <a:spcPts val="800"/>
                        </a:spcAft>
                      </a:pPr>
                      <a:r>
                        <a:rPr lang="en-US" sz="1000" b="1" cap="none" spc="0">
                          <a:solidFill>
                            <a:schemeClr val="tx1"/>
                          </a:solidFill>
                          <a:effectLst/>
                        </a:rPr>
                        <a:t>Insisting on</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Agreement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My position</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Insist on objective criteria</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327778978"/>
                  </a:ext>
                </a:extLst>
              </a:tr>
              <a:tr h="292794">
                <a:tc>
                  <a:txBody>
                    <a:bodyPr/>
                    <a:lstStyle/>
                    <a:p>
                      <a:pPr>
                        <a:lnSpc>
                          <a:spcPct val="107000"/>
                        </a:lnSpc>
                        <a:spcAft>
                          <a:spcPts val="800"/>
                        </a:spcAft>
                      </a:pPr>
                      <a:r>
                        <a:rPr lang="en-US" sz="1000" b="1" cap="none" spc="0">
                          <a:solidFill>
                            <a:schemeClr val="tx1"/>
                          </a:solidFill>
                          <a:effectLst/>
                        </a:rPr>
                        <a:t>Willpower</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Avoid conflict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Win conflict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nSpc>
                          <a:spcPct val="107000"/>
                        </a:lnSpc>
                        <a:spcAft>
                          <a:spcPts val="800"/>
                        </a:spcAft>
                      </a:pPr>
                      <a:r>
                        <a:rPr lang="en-US" sz="1000" cap="none" spc="0">
                          <a:solidFill>
                            <a:schemeClr val="tx1"/>
                          </a:solidFill>
                          <a:effectLst/>
                        </a:rPr>
                        <a:t>Principles should prevail</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441677346"/>
                  </a:ext>
                </a:extLst>
              </a:tr>
              <a:tr h="475353">
                <a:tc>
                  <a:txBody>
                    <a:bodyPr/>
                    <a:lstStyle/>
                    <a:p>
                      <a:pPr>
                        <a:lnSpc>
                          <a:spcPct val="107000"/>
                        </a:lnSpc>
                        <a:spcAft>
                          <a:spcPts val="800"/>
                        </a:spcAft>
                      </a:pPr>
                      <a:r>
                        <a:rPr lang="en-US" sz="1000" b="1" cap="none" spc="0">
                          <a:solidFill>
                            <a:schemeClr val="tx1"/>
                          </a:solidFill>
                          <a:effectLst/>
                        </a:rPr>
                        <a:t>Pressure</a:t>
                      </a:r>
                      <a:endParaRPr lang="nl-NL" sz="1000" b="1"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Yield</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nSpc>
                          <a:spcPct val="107000"/>
                        </a:lnSpc>
                        <a:spcAft>
                          <a:spcPts val="800"/>
                        </a:spcAft>
                      </a:pPr>
                      <a:r>
                        <a:rPr lang="en-US" sz="1000" cap="none" spc="0">
                          <a:solidFill>
                            <a:schemeClr val="tx1"/>
                          </a:solidFill>
                          <a:effectLst/>
                        </a:rPr>
                        <a:t>Exert</a:t>
                      </a:r>
                      <a:endParaRPr lang="nl-NL" sz="1000" cap="none" spc="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nSpc>
                          <a:spcPct val="107000"/>
                        </a:lnSpc>
                        <a:spcAft>
                          <a:spcPts val="800"/>
                        </a:spcAft>
                      </a:pPr>
                      <a:r>
                        <a:rPr lang="en-US" sz="1000" cap="none" spc="0" dirty="0">
                          <a:solidFill>
                            <a:schemeClr val="tx1"/>
                          </a:solidFill>
                          <a:effectLst/>
                        </a:rPr>
                        <a:t>Yield only to arguments, not to pressure </a:t>
                      </a:r>
                      <a:endParaRPr lang="nl-NL" sz="1000" cap="none" spc="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5698" marR="65698" marT="76746" marB="0">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712345561"/>
                  </a:ext>
                </a:extLst>
              </a:tr>
            </a:tbl>
          </a:graphicData>
        </a:graphic>
      </p:graphicFrame>
    </p:spTree>
    <p:extLst>
      <p:ext uri="{BB962C8B-B14F-4D97-AF65-F5344CB8AC3E}">
        <p14:creationId xmlns:p14="http://schemas.microsoft.com/office/powerpoint/2010/main" val="69440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923431-0DF6-4934-A609-0D5F1DFCE03C}"/>
              </a:ext>
            </a:extLst>
          </p:cNvPr>
          <p:cNvSpPr>
            <a:spLocks noGrp="1"/>
          </p:cNvSpPr>
          <p:nvPr>
            <p:ph type="title"/>
          </p:nvPr>
        </p:nvSpPr>
        <p:spPr>
          <a:xfrm>
            <a:off x="838200" y="365125"/>
            <a:ext cx="10515600" cy="1325563"/>
          </a:xfrm>
        </p:spPr>
        <p:txBody>
          <a:bodyPr>
            <a:normAutofit/>
          </a:bodyPr>
          <a:lstStyle/>
          <a:p>
            <a:r>
              <a:rPr lang="en-US" sz="5400"/>
              <a:t>Importance of preparing a BATNA</a:t>
            </a:r>
            <a:endParaRPr lang="nl-NL"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8D1F59E-0334-4D1B-9F82-BAE155FA4F55}"/>
              </a:ext>
            </a:extLst>
          </p:cNvPr>
          <p:cNvSpPr>
            <a:spLocks noGrp="1"/>
          </p:cNvSpPr>
          <p:nvPr>
            <p:ph idx="1"/>
          </p:nvPr>
        </p:nvSpPr>
        <p:spPr>
          <a:xfrm>
            <a:off x="838200" y="1929384"/>
            <a:ext cx="10515600" cy="4251960"/>
          </a:xfrm>
        </p:spPr>
        <p:txBody>
          <a:bodyPr>
            <a:normAutofit/>
          </a:bodyPr>
          <a:lstStyle/>
          <a:p>
            <a:r>
              <a:rPr lang="en-US" sz="2200" i="1" dirty="0"/>
              <a:t>BATNA= Best Alternative To a Negotiated Agreement</a:t>
            </a:r>
            <a:endParaRPr lang="nl-NL" sz="2200" i="1" dirty="0"/>
          </a:p>
          <a:p>
            <a:endParaRPr lang="en-US" sz="2200" dirty="0"/>
          </a:p>
          <a:p>
            <a:r>
              <a:rPr lang="en-US" sz="2200" dirty="0"/>
              <a:t>What are my realistic options if I walk away without an agreement?</a:t>
            </a:r>
          </a:p>
          <a:p>
            <a:endParaRPr lang="en-US" sz="2200" dirty="0"/>
          </a:p>
          <a:p>
            <a:r>
              <a:rPr lang="en-US" sz="2200" dirty="0"/>
              <a:t>Avoid a psychological trap: adding various options in your head whereas in reality you can only choose one</a:t>
            </a:r>
          </a:p>
          <a:p>
            <a:endParaRPr lang="en-US" sz="2200" dirty="0"/>
          </a:p>
          <a:p>
            <a:r>
              <a:rPr lang="en-US" sz="2200" dirty="0"/>
              <a:t>Step 1 in any negotiation; develop a BATNA. It is your benchmark. If BATNA &gt; negotiate, do not negotiate, but walk away</a:t>
            </a:r>
          </a:p>
        </p:txBody>
      </p:sp>
    </p:spTree>
    <p:extLst>
      <p:ext uri="{BB962C8B-B14F-4D97-AF65-F5344CB8AC3E}">
        <p14:creationId xmlns:p14="http://schemas.microsoft.com/office/powerpoint/2010/main" val="650033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642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160FB-3870-48EB-B1BB-4AB7E61B9124}"/>
              </a:ext>
            </a:extLst>
          </p:cNvPr>
          <p:cNvSpPr>
            <a:spLocks noGrp="1"/>
          </p:cNvSpPr>
          <p:nvPr>
            <p:ph type="title"/>
          </p:nvPr>
        </p:nvSpPr>
        <p:spPr>
          <a:xfrm>
            <a:off x="838200" y="365125"/>
            <a:ext cx="10515600" cy="1325563"/>
          </a:xfrm>
        </p:spPr>
        <p:txBody>
          <a:bodyPr>
            <a:normAutofit/>
          </a:bodyPr>
          <a:lstStyle/>
          <a:p>
            <a:r>
              <a:rPr lang="en-US" sz="4200"/>
              <a:t>3</a:t>
            </a:r>
            <a:r>
              <a:rPr lang="en-US" sz="4200" baseline="30000"/>
              <a:t>rd</a:t>
            </a:r>
            <a:r>
              <a:rPr lang="en-US" sz="4200"/>
              <a:t> year PhD student (confidential information)</a:t>
            </a:r>
            <a:endParaRPr lang="nl-NL"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987F3-2B6B-4B4C-AA0C-F73C574EDDD9}"/>
              </a:ext>
            </a:extLst>
          </p:cNvPr>
          <p:cNvSpPr>
            <a:spLocks noGrp="1"/>
          </p:cNvSpPr>
          <p:nvPr>
            <p:ph idx="1"/>
          </p:nvPr>
        </p:nvSpPr>
        <p:spPr>
          <a:xfrm>
            <a:off x="838200" y="1929384"/>
            <a:ext cx="10515600" cy="4251960"/>
          </a:xfrm>
        </p:spPr>
        <p:txBody>
          <a:bodyPr>
            <a:normAutofit lnSpcReduction="10000"/>
          </a:bodyPr>
          <a:lstStyle/>
          <a:p>
            <a:r>
              <a:rPr lang="en-US" sz="2000" dirty="0"/>
              <a:t>Your promotor added 2 co-authors to one of your manuscripts that you had sent him for the truly final 5</a:t>
            </a:r>
            <a:r>
              <a:rPr lang="en-US" sz="2000" baseline="30000" dirty="0"/>
              <a:t>th</a:t>
            </a:r>
            <a:r>
              <a:rPr lang="en-US" sz="2000" dirty="0"/>
              <a:t> round feedback the paper (98% finished). One is a famous professor who, in your mind, does not fulfil the requirements for authorship by any standard. The other is a fellow PhD student of yours who is in the final stages of her PhD trajectory with whom you have an excellent relationship.</a:t>
            </a:r>
          </a:p>
          <a:p>
            <a:r>
              <a:rPr lang="en-US" sz="2000" dirty="0"/>
              <a:t>Your promotor has been appointed as professor 2y ago, is a nice although sometimes slightly authoritarian (wo)man keen to be successful internationally.</a:t>
            </a:r>
          </a:p>
          <a:p>
            <a:r>
              <a:rPr lang="en-US" sz="2000" dirty="0"/>
              <a:t>Your current manuscript is the 4th out of 6 planned papers in your PhD thesis.</a:t>
            </a:r>
          </a:p>
          <a:p>
            <a:r>
              <a:rPr lang="en-US" sz="2000" dirty="0"/>
              <a:t>On the current paper, there are 3 authors in total (excluding the 2 (honorary) authors now proposed)</a:t>
            </a:r>
          </a:p>
          <a:p>
            <a:r>
              <a:rPr lang="en-US" sz="2000" b="1" dirty="0"/>
              <a:t>Your interests</a:t>
            </a:r>
            <a:r>
              <a:rPr lang="en-US" sz="2000" dirty="0"/>
              <a:t>: not engage in QRPs, stick to official (International Committee of Medical Journal Editors (ICMJE), Committee On Publication Ethics (COPE), ..) rules, prevent dilution of other authors’ contribution, prevent precedents, prevent moral decline at the department in general, keep good relationships with your promotor and with your fellow PhD student.</a:t>
            </a:r>
            <a:endParaRPr lang="nl-NL" sz="2000" dirty="0"/>
          </a:p>
        </p:txBody>
      </p:sp>
    </p:spTree>
    <p:extLst>
      <p:ext uri="{BB962C8B-B14F-4D97-AF65-F5344CB8AC3E}">
        <p14:creationId xmlns:p14="http://schemas.microsoft.com/office/powerpoint/2010/main" val="2919416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082631-AC1A-45DE-BB15-4C6DB7FF3790}"/>
              </a:ext>
            </a:extLst>
          </p:cNvPr>
          <p:cNvSpPr>
            <a:spLocks noGrp="1"/>
          </p:cNvSpPr>
          <p:nvPr>
            <p:ph type="title"/>
          </p:nvPr>
        </p:nvSpPr>
        <p:spPr>
          <a:xfrm>
            <a:off x="838200" y="365125"/>
            <a:ext cx="10515600" cy="1325563"/>
          </a:xfrm>
        </p:spPr>
        <p:txBody>
          <a:bodyPr>
            <a:normAutofit/>
          </a:bodyPr>
          <a:lstStyle/>
          <a:p>
            <a:r>
              <a:rPr lang="en-US" sz="4200"/>
              <a:t>The PhD student’s promotor (confidential information)</a:t>
            </a:r>
            <a:endParaRPr lang="nl-NL"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18741CF-5772-4D5E-90B3-2A928CCC205D}"/>
              </a:ext>
            </a:extLst>
          </p:cNvPr>
          <p:cNvSpPr>
            <a:spLocks noGrp="1"/>
          </p:cNvSpPr>
          <p:nvPr>
            <p:ph idx="1"/>
          </p:nvPr>
        </p:nvSpPr>
        <p:spPr>
          <a:xfrm>
            <a:off x="838200" y="1929384"/>
            <a:ext cx="10515600" cy="4251960"/>
          </a:xfrm>
        </p:spPr>
        <p:txBody>
          <a:bodyPr>
            <a:normAutofit/>
          </a:bodyPr>
          <a:lstStyle/>
          <a:p>
            <a:r>
              <a:rPr lang="en-US" sz="2200" dirty="0"/>
              <a:t>You requests that another PhD student of yours, who struggles with her last chapter due to private problems, be co-author on the paper.</a:t>
            </a:r>
          </a:p>
          <a:p>
            <a:r>
              <a:rPr lang="en-US" sz="2200" dirty="0"/>
              <a:t>In addition, you request that a colleague professor at a renowned institute with whom you want to build a closer relationship be co-author on the paper.</a:t>
            </a:r>
          </a:p>
          <a:p>
            <a:r>
              <a:rPr lang="en-US" sz="2200" dirty="0"/>
              <a:t>Interests: help the other PhD student complete her thesis + also ensuring that Govt. cash (90k) comes in; Increase chances of publishing in a more esteemed journal using the prestige of the other professor. Take the next step in building an excellent relationship with other professor; keep good relationship both PhD students; strengthen your position as a strong leader; long-term success for her/himself and the Dept. </a:t>
            </a:r>
          </a:p>
          <a:p>
            <a:endParaRPr lang="nl-NL" sz="2200" dirty="0"/>
          </a:p>
        </p:txBody>
      </p:sp>
    </p:spTree>
    <p:extLst>
      <p:ext uri="{BB962C8B-B14F-4D97-AF65-F5344CB8AC3E}">
        <p14:creationId xmlns:p14="http://schemas.microsoft.com/office/powerpoint/2010/main" val="1444365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855</Words>
  <Application>Microsoft Office PowerPoint</Application>
  <PresentationFormat>Widescreen</PresentationFormat>
  <Paragraphs>127</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Amasis MT Pro</vt:lpstr>
      <vt:lpstr>Arial</vt:lpstr>
      <vt:lpstr>Calibri</vt:lpstr>
      <vt:lpstr>Calibri Light</vt:lpstr>
      <vt:lpstr>Office Theme</vt:lpstr>
      <vt:lpstr>The art of principled negotiation  </vt:lpstr>
      <vt:lpstr>Schedule for negotiation part</vt:lpstr>
      <vt:lpstr>Harvard Negotiation Project</vt:lpstr>
      <vt:lpstr>Five main principles</vt:lpstr>
      <vt:lpstr>Comparing soft, hard and principled ways of negotiation</vt:lpstr>
      <vt:lpstr>Importance of preparing a BATNA</vt:lpstr>
      <vt:lpstr>PowerPoint Presentation</vt:lpstr>
      <vt:lpstr>3rd year PhD student (confidential information)</vt:lpstr>
      <vt:lpstr>The PhD student’s promotor (confidential information)</vt:lpstr>
      <vt:lpstr>PowerPoint Presentation</vt:lpstr>
      <vt:lpstr>Yes, but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to yes</dc:title>
  <dc:creator>Gerben ter Riet</dc:creator>
  <cp:lastModifiedBy>Gerben ter Riet</cp:lastModifiedBy>
  <cp:revision>6</cp:revision>
  <cp:lastPrinted>2022-06-08T13:51:09Z</cp:lastPrinted>
  <dcterms:created xsi:type="dcterms:W3CDTF">2022-04-27T10:06:57Z</dcterms:created>
  <dcterms:modified xsi:type="dcterms:W3CDTF">2022-06-08T13:52:59Z</dcterms:modified>
</cp:coreProperties>
</file>