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</p:sldMasterIdLst>
  <p:notesMasterIdLst>
    <p:notesMasterId r:id="rId34"/>
  </p:notesMasterIdLst>
  <p:sldIdLst>
    <p:sldId id="256" r:id="rId6"/>
    <p:sldId id="1131" r:id="rId7"/>
    <p:sldId id="1129" r:id="rId8"/>
    <p:sldId id="1059" r:id="rId9"/>
    <p:sldId id="1071" r:id="rId10"/>
    <p:sldId id="1078" r:id="rId11"/>
    <p:sldId id="1058" r:id="rId12"/>
    <p:sldId id="1130" r:id="rId13"/>
    <p:sldId id="1062" r:id="rId14"/>
    <p:sldId id="1119" r:id="rId15"/>
    <p:sldId id="1064" r:id="rId16"/>
    <p:sldId id="1128" r:id="rId17"/>
    <p:sldId id="1066" r:id="rId18"/>
    <p:sldId id="1120" r:id="rId19"/>
    <p:sldId id="1121" r:id="rId20"/>
    <p:sldId id="1065" r:id="rId21"/>
    <p:sldId id="1061" r:id="rId22"/>
    <p:sldId id="1073" r:id="rId23"/>
    <p:sldId id="1069" r:id="rId24"/>
    <p:sldId id="1060" r:id="rId25"/>
    <p:sldId id="1076" r:id="rId26"/>
    <p:sldId id="1122" r:id="rId27"/>
    <p:sldId id="1057" r:id="rId28"/>
    <p:sldId id="1124" r:id="rId29"/>
    <p:sldId id="1123" r:id="rId30"/>
    <p:sldId id="1126" r:id="rId31"/>
    <p:sldId id="1132" r:id="rId32"/>
    <p:sldId id="112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2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7C7ACD-67E0-ED4D-92EC-942B0939FB4D}" v="213" dt="2025-04-02T14:38:0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4"/>
    <p:restoredTop sz="78562"/>
  </p:normalViewPr>
  <p:slideViewPr>
    <p:cSldViewPr snapToGrid="0">
      <p:cViewPr varScale="1">
        <p:scale>
          <a:sx n="81" d="100"/>
          <a:sy n="81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5/10/relationships/revisionInfo" Target="revisionInfo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50DFB-C245-9B49-85FB-BF9B9EE50EEE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85903-262F-A243-B956-3303B9E6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5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4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15233-E725-3C5F-2A8E-285D67624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236D5-9FB1-CF3B-B391-DE76CCA8B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9A080-26EB-5319-695F-32E3CDE17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EB76-B22B-E372-CD76-7B80831AE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83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E52-6E94-D222-77E4-02E51A876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1AE31-F388-4478-BA52-78B47E538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E2993-6AF5-4120-628E-ED3BA6B71B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F5084-E983-6F24-3279-28DC67401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24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519DA-78B5-AA8E-CF31-27D76F50A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3B975-6ABF-3716-C524-3E24FC891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3F7589-E97C-B3E4-FF82-BC971708A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A543-8DEA-6928-E467-EDD0D5087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2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E717-CAF3-3D2C-A43D-0C7B6FACC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894B2-A3AD-0C3A-79C2-5DCFEC3D4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AA2F2-1A43-57C9-C8B5-92BFCDE33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SQLite: https://</a:t>
            </a:r>
            <a:r>
              <a:rPr lang="en-US" dirty="0" err="1"/>
              <a:t>www.sqlite.org</a:t>
            </a:r>
            <a:r>
              <a:rPr lang="en-US" dirty="0"/>
              <a:t>/</a:t>
            </a:r>
            <a:r>
              <a:rPr lang="en-US" dirty="0" err="1"/>
              <a:t>copyright.html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B7F67-31F4-9917-058F-F5C24EA36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08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E02D1-AB02-6770-4EE8-58C256892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46E98-7B24-FA01-0F15-FFC7FF888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A80FE-CF9B-EF49-537F-A73D6EA9C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BC2C5-9199-9F1E-F890-EF5C1454AC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2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0B96A-0B80-5EC4-4A8A-48B5838D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2ABE0-A800-BBE2-58BA-A47610A60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AF51D-408D-0D07-63B6-20C79C3DD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BD74-6B42-D308-CDBD-FA9C44C1C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96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31782-818E-72B9-CCB4-4B8F3DD7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6DE6F2-F7C8-DA63-79E1-89A29FB1A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92FA1-5A74-D79D-7E4C-41AB84F99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67BD-361A-2DF3-6D84-C1AD825FF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2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F6F61-BF99-A8DB-52C6-0BA2AC61C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07690A-E994-4C53-86D8-E7591B5F0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E72466-8A07-9137-7E9A-55C4BCE2A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DBA06-AC2D-9B88-C8C5-AA8300D81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50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1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2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Meme from: https://</a:t>
            </a:r>
            <a:r>
              <a:rPr lang="en-US" dirty="0" err="1"/>
              <a:t>makeameme.org</a:t>
            </a:r>
            <a:r>
              <a:rPr lang="en-US" dirty="0"/>
              <a:t>/meme/answering-the-same-5ae8bf6341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1E58-96DB-E24E-5A79-E47226F97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6776C-11F9-1A4B-C1BB-4610B0EDF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DE85B-1F60-7203-9E4B-D55B83E7E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0E6A1-040A-6246-1456-D3558DD67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0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36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7082C-B487-29E4-71D3-09AF433C5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85638-9D94-77EE-7B8B-E6CC176990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10F2B-C069-E135-7E7E-087A2B0C4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3088-0AB3-29C5-2C51-CBC678EE3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43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32AB-CBA5-8A1B-D6E1-396B78F6E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2A228-D633-C2E4-1849-C33545F9E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845B4-A1AB-4582-CDAE-FFFC8654D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8D21E-D9DD-990D-86DD-1D1DC1841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6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4167-07CF-322E-AED5-F69E71CC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902897-1AFD-DED7-E06E-28B0C9708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D334B-5064-0FD4-EAE9-688DE22C7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DC9C-A70C-EBEF-5051-6B0791BD8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A85903-262F-A243-B956-3303B9E62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C5FD-0C8B-A05A-608E-D395DE052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26720-6A9E-CCF2-C2B0-1A53E811C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166FC-33CF-79A9-40C9-1EDC4E06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9997C-E8D3-AC66-4F04-9677F9BA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8F203-F860-67A3-0F57-DD45CDAC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5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BB8E-5E73-9C68-54B6-7EF4511A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4923-FD39-85C4-7380-F037748C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90141-85AE-99D5-9DC0-983B1BC3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D5924-4C54-B469-5844-0389CA2F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BED17-DFC9-DC77-E43E-2B8E5BD9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9E4C3-1D8D-AC2D-8ED4-9D72FFAE0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ACE7-B0B5-FDA6-E6B9-01D51E4BE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181C8-1CC6-BC6B-A0B6-3AE587C3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7DA8-D41E-D2A4-F535-494B28326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5517-AB33-19E0-0787-9ED98B2C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6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2B7C-452B-BCEB-9CE8-AF8F2C0CF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19038-3E1E-50A6-853D-38BCD4975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A666A-ECA0-5B86-642E-AB400CF1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83E66-4D40-3602-B4B9-08B2D597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D348F-F92B-0104-DE7E-D374E23A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3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E309-F0D0-DDE5-5302-4DC8F2244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F752-342D-B865-6A9D-A999BD90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360C-F699-74EE-9758-F15C4A2C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488A5-86AC-6914-2FBB-5EB2C4E4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B9D40-2921-0CF8-92E8-9233B96D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2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5723-B5CD-B3E0-E322-62E3214B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43E86-A451-DE7E-996D-FE3B309A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C0EB-3982-B573-3F11-06A3BE89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0B07-D6F8-B14F-6044-8BFDBBAC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EC53D-AF19-9ED6-8FC0-FAF69C72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76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EF6A-B681-37D0-2194-A829A1314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9188-D01E-6470-85E7-FDFF022D0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3A009-1494-9FDE-F6C5-7A5040492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59627-224B-1F90-41E4-912775124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C9510-9D8E-1970-682B-2D3003FD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6AF19-4464-1F12-B88E-4AD9DC54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14B1-51E0-2623-9437-CC76B493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DE504-6686-6274-638E-73AF37F01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5C384-3459-E193-5688-674B5DB8E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FFDAB1-887E-365C-8EFD-96C2E6AAD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C081C-0DD7-0D5D-D7FA-3D32F94B8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E4B5B-7F6F-03A7-56A2-81BCC9127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9019C-E08D-A695-6004-A264E462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94D11-F6A2-6707-498E-4415559F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4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C245-777A-F709-D3B6-94A4B504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66A97-5D8D-0EAC-B473-EF8D29F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ED22-9CE8-F2EC-19C7-E770EFA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3669-F0A8-5700-6C31-C0A1C88A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5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C245-777A-F709-D3B6-94A4B504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2501573"/>
            <a:ext cx="1031207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66A97-5D8D-0EAC-B473-EF8D29F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ED22-9CE8-F2EC-19C7-E770EFA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3669-F0A8-5700-6C31-C0A1C88A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59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C245-777A-F709-D3B6-94A4B504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22" y="2501573"/>
            <a:ext cx="10312079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66A97-5D8D-0EAC-B473-EF8D29F9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ED22-9CE8-F2EC-19C7-E770EFA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33669-F0A8-5700-6C31-C0A1C88A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9039-CA04-350C-6134-45F981DC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256A-D75D-AD66-EC1F-BA2B703C5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A622-68BC-C8CD-E84B-8919C869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90F2C-2315-AA67-0260-D4CF155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0BB6-F489-6251-9750-7910D67A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46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871EE-24D5-E719-F0B2-9FD987CA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8ACD2-4BE5-4C79-C1AC-89D96D34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041BF-684E-AA1C-D97D-CE019996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9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5035-690E-A9E9-D58A-3634CC802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8866-382A-7AD3-C76E-4F1AA13E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F3F46-8619-6A0C-DF32-C4DC2772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75FA-AD58-C374-9AD9-A4190560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BC779-3BDE-9219-3283-C4FB20A87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70AB2-1534-6648-0CE9-8C5478F6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670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E3FA-88EE-E8C6-822B-A668DAD8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D6C99-B669-20B8-B1ED-82D251361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4BC79-616A-26F4-1676-6B5B1F47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6AE88-1374-7167-C5C9-45A7BD04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C2B8A-1D70-6520-A228-62514CB5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3D262-9971-C5AF-C344-3AD911101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96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E265-ECC2-9161-F691-31E1DEC3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4E739-1E3D-A05A-B381-60BB0DB12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A8856-542B-EA83-229F-338BB408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9791-A2B8-F9E2-4DC4-50E15272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8883B-C95F-886C-7160-29ED85A3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E838C-C3A3-BA31-BE2C-0C72F44CA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4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D8B2B-8B77-3A18-4E75-0EF8D05CB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4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E11C8-ED5F-EB2C-F015-B459F4EC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4B8A-4BC2-9A32-B20A-8FC1D6F7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E1F8-C45A-94A5-458E-A7E940E0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8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5731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0003-AF85-25D8-2574-6B754B377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6976" y="2812611"/>
            <a:ext cx="10075333" cy="14493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sz="7200">
                <a:latin typeface="Aptos" panose="020B0004020202020204" pitchFamily="34" charset="0"/>
              </a:defRPr>
            </a:lvl1pPr>
          </a:lstStyle>
          <a:p>
            <a:r>
              <a:rPr lang="en-GB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2392263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0003-AF85-25D8-2574-6B754B377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1832" y="3078179"/>
            <a:ext cx="10075333" cy="13037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sz="7200">
                <a:solidFill>
                  <a:schemeClr val="tx1"/>
                </a:solidFill>
                <a:latin typeface="Aptos" panose="020B0004020202020204" pitchFamily="34" charset="0"/>
              </a:defRPr>
            </a:lvl1pPr>
          </a:lstStyle>
          <a:p>
            <a:r>
              <a:rPr lang="en-GB"/>
              <a:t>Lorem ipsum </a:t>
            </a:r>
          </a:p>
        </p:txBody>
      </p:sp>
    </p:spTree>
    <p:extLst>
      <p:ext uri="{BB962C8B-B14F-4D97-AF65-F5344CB8AC3E}">
        <p14:creationId xmlns:p14="http://schemas.microsoft.com/office/powerpoint/2010/main" val="368813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8000" y="782400"/>
            <a:ext cx="4800000" cy="976317"/>
          </a:xfrm>
        </p:spPr>
        <p:txBody>
          <a:bodyPr/>
          <a:lstStyle>
            <a:lvl1pPr>
              <a:lnSpc>
                <a:spcPct val="100000"/>
              </a:lnSpc>
              <a:defRPr sz="2600" b="0" baseline="0"/>
            </a:lvl1pPr>
          </a:lstStyle>
          <a:p>
            <a:r>
              <a:rPr lang="en-GB"/>
              <a:t>This is an example of 19,5 </a:t>
            </a:r>
            <a:r>
              <a:rPr lang="en-GB" err="1"/>
              <a:t>pt</a:t>
            </a:r>
            <a:r>
              <a:rPr lang="en-GB"/>
              <a:t> text with single line spacing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07535" y="1727201"/>
            <a:ext cx="4798484" cy="3911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enter text</a:t>
            </a:r>
          </a:p>
          <a:p>
            <a:pPr lvl="1"/>
            <a:r>
              <a:rPr lang="en-GB" err="1"/>
              <a:t>Tweede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2"/>
            <a:r>
              <a:rPr lang="en-GB" err="1"/>
              <a:t>Derde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3"/>
            <a:r>
              <a:rPr lang="en-GB" err="1"/>
              <a:t>Vierde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  <a:p>
            <a:pPr lvl="4"/>
            <a:r>
              <a:rPr lang="en-GB" err="1"/>
              <a:t>Vijfde</a:t>
            </a:r>
            <a:r>
              <a:rPr lang="en-GB"/>
              <a:t> </a:t>
            </a:r>
            <a:r>
              <a:rPr lang="en-GB" err="1"/>
              <a:t>niveau</a:t>
            </a:r>
            <a:endParaRPr lang="en-GB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286502" y="0"/>
            <a:ext cx="5905500" cy="608965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0244941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11767" y="691202"/>
            <a:ext cx="10075333" cy="978436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This is an example of a white headline on a full screen, dark image</a:t>
            </a:r>
          </a:p>
        </p:txBody>
      </p:sp>
    </p:spTree>
    <p:extLst>
      <p:ext uri="{BB962C8B-B14F-4D97-AF65-F5344CB8AC3E}">
        <p14:creationId xmlns:p14="http://schemas.microsoft.com/office/powerpoint/2010/main" val="126380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ECC05-3A7F-D7B2-1EFF-D18E0705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4FF9D-4871-B94F-2D5D-2BC8DD7D9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94C5-0B6A-039A-6B94-CF0F1E59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EBB5-7AAA-2E7B-7BFA-743390CEA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A0DFF-65D4-ED74-7131-D90827B4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59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F6CD-BC4C-A61F-4FF0-0E81BD58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D8B7-0C77-3614-B838-21DBEEFDD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6304A-D40B-B296-600E-4A8A7C3E1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55760-D8DA-C57B-3057-F5EEFCD2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72865-3DE5-A128-2BAA-B2F515DD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F97B5-9DB6-B3C0-F359-18EE81E9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0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3E69-6940-0977-4DD7-FB565358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99908-4974-F24C-5FBE-B6322FD3C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2AE58-5F98-3793-F859-A2885B2E6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1A1EB-F0D3-CB03-E3DD-DD113B723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CB025-9295-E1FA-A40E-D3363A2ED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8560F-399E-BD71-A988-CEAA1896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279D9-5CFD-BB91-D408-87FD2B67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E80D6-D575-8627-DC7D-1BCBAFDD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8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EE55-EA72-753F-8F7C-C905EEA6E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BA83D-68B6-D0B7-0D00-83E4D8F8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2DD8C-AC60-ED5E-3EE9-EACA5A21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9DC62-7A2F-6508-03B1-255A70345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6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F7C51-89F7-6276-5420-B65F53D6B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D3AA4-BE9D-87EF-FF9A-A81D07DE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7E4BB-FECB-6305-15FD-344EA8F0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0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579D-A17A-EEAD-D2BC-65F8310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BEC86-AA92-3876-6766-2DE826E80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37F3A-54C7-B126-6EE5-DD55C6DC4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D94A1-E898-22B4-D263-B46B8BC9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5799F-BC77-F128-DCC0-C6650D97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AB423-88E4-9839-310F-3F80735F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1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2CCE-B795-391A-827A-73F3297CC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164-1B04-9E74-792B-A3048CDCAD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FBAEE-5B82-18BC-3296-49605CD7F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D8EB0-3A44-5029-5B65-11432464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92D-C690-7B48-9F35-9A115275767D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99358-1AC8-A960-EF1F-55D1399D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EF357-897A-A7FF-8E0D-D2B6BC1C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38967-0075-0E44-A5EA-7C367C333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5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F5ED7-F5BC-1901-69D2-58DA645F7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C0929-81B9-0E44-A2B4-40DE8AC7D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DA58392D-C690-7B48-9F35-9A115275767D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5FB65-0311-F012-1DE2-C9A1D2C83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73910-EECF-F003-DE4B-5C156B091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F1438967-0075-0E44-A5EA-7C367C3335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DFD981F-1399-A48B-0263-B9A1F71D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08478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14D"/>
            </a:gs>
            <a:gs pos="87000">
              <a:srgbClr val="FF313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00A42-1BAE-F3F9-60CE-9EF04D4F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3DC11-9EAE-C123-7967-B586A7F12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34DB4-FBD0-AAE1-4996-AFE94E075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846CE7D5-CF57-46EF-B807-FDD0502418D4}" type="datetimeFigureOut">
              <a:rPr lang="en-US" smtClean="0"/>
              <a:pPr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1C386-2FEE-63E1-BC55-B57FEF550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0A4AF-0B5D-7103-583E-1E026C4D7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Fira Sans" panose="020B0503050000020004" pitchFamily="34" charset="0"/>
                <a:ea typeface="Fira Sans" panose="020B0503050000020004" pitchFamily="34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Fira Sans" panose="020B0503050000020004" pitchFamily="34" charset="0"/>
          <a:ea typeface="Fira Sans" panose="020B0503050000020004" pitchFamily="34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1-5482-837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.w3.tue.nl/w/fileadmin/content/Our_University/About%20our%20university/Publications/TUE_Strategie_2030-LR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hoosealicense.com/" TargetMode="Externa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nsplash.com/photos/silhouette-of-man-raising-his-hands-during-sunset-KeGKEOjhy6E?utm_content=creditCopyText&amp;utm_medium=referral&amp;utm_source=unsplash" TargetMode="External"/><Relationship Id="rId4" Type="http://schemas.openxmlformats.org/officeDocument/2006/relationships/hyperlink" Target="https://unsplash.com/@izakhare?utm_content=creditCopyText&amp;utm_medium=referral&amp;utm_source=unsplash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0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8C0-0009-AB9B-E564-596AC9BBB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583" y="1920765"/>
            <a:ext cx="7902217" cy="2387600"/>
          </a:xfrm>
        </p:spPr>
        <p:txBody>
          <a:bodyPr anchor="ctr">
            <a:normAutofit/>
          </a:bodyPr>
          <a:lstStyle/>
          <a:p>
            <a:pPr algn="l"/>
            <a:r>
              <a:rPr lang="en-US" b="1" dirty="0"/>
              <a:t>License your code &amp; </a:t>
            </a:r>
            <a:br>
              <a:rPr lang="en-US" b="1" dirty="0"/>
            </a:br>
            <a:r>
              <a:rPr lang="en-US" b="1" dirty="0"/>
              <a:t>pay it forward</a:t>
            </a:r>
          </a:p>
        </p:txBody>
      </p:sp>
      <p:sp>
        <p:nvSpPr>
          <p:cNvPr id="4" name="Ondertitel 15">
            <a:extLst>
              <a:ext uri="{FF2B5EF4-FFF2-40B4-BE49-F238E27FC236}">
                <a16:creationId xmlns:a16="http://schemas.microsoft.com/office/drawing/2014/main" id="{EB32C5FD-CF73-C1B7-5106-12F0315E664A}"/>
              </a:ext>
            </a:extLst>
          </p:cNvPr>
          <p:cNvSpPr txBox="1">
            <a:spLocks/>
          </p:cNvSpPr>
          <p:nvPr/>
        </p:nvSpPr>
        <p:spPr>
          <a:xfrm>
            <a:off x="1292583" y="4308365"/>
            <a:ext cx="5376133" cy="447019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bg1"/>
                </a:solidFill>
                <a:latin typeface="Aptos" panose="020B0004020202020204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n w="1270">
                  <a:noFill/>
                </a:ln>
                <a:latin typeface="Fira Sans" panose="020B0503050000020004" pitchFamily="34" charset="0"/>
                <a:ea typeface="Fira Sans" panose="020B0503050000020004" pitchFamily="34" charset="0"/>
              </a:rPr>
              <a:t>Nami Sunami </a:t>
            </a:r>
          </a:p>
          <a:p>
            <a:r>
              <a:rPr lang="en-US" sz="1400" dirty="0">
                <a:ln w="1270">
                  <a:noFill/>
                </a:ln>
                <a:latin typeface="Fira Sans" panose="020B0503050000020004" pitchFamily="34" charset="0"/>
                <a:ea typeface="Fira Sans" panose="020B0503050000020004" pitchFamily="34" charset="0"/>
              </a:rPr>
              <a:t>Data Steward, TU Eindhoven</a:t>
            </a:r>
          </a:p>
          <a:p>
            <a:endParaRPr lang="en-GB" sz="2000" dirty="0">
              <a:ln w="1270">
                <a:noFill/>
              </a:ln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F81B87-A661-7011-B0C1-06C6FD1327A5}"/>
              </a:ext>
            </a:extLst>
          </p:cNvPr>
          <p:cNvGrpSpPr/>
          <p:nvPr/>
        </p:nvGrpSpPr>
        <p:grpSpPr>
          <a:xfrm>
            <a:off x="1292583" y="4865701"/>
            <a:ext cx="2458312" cy="276999"/>
            <a:chOff x="1165583" y="4604656"/>
            <a:chExt cx="2458312" cy="2769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AE5150-77AF-91C4-0598-164EB2B88BCC}"/>
                </a:ext>
              </a:extLst>
            </p:cNvPr>
            <p:cNvSpPr txBox="1"/>
            <p:nvPr/>
          </p:nvSpPr>
          <p:spPr>
            <a:xfrm>
              <a:off x="1236703" y="4604656"/>
              <a:ext cx="23871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solidFill>
                    <a:schemeClr val="bg1">
                      <a:lumMod val="50000"/>
                      <a:lumOff val="50000"/>
                    </a:schemeClr>
                  </a:solidFill>
                  <a:latin typeface="Fira Sans" panose="020B0503050000020004" pitchFamily="34" charset="0"/>
                  <a:ea typeface="Fira Sans" panose="020B05030500000200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orcid.org/0000-0001-5482-8370</a:t>
              </a:r>
              <a:endParaRPr 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endParaRPr>
            </a:p>
          </p:txBody>
        </p:sp>
        <p:pic>
          <p:nvPicPr>
            <p:cNvPr id="6" name="Picture 5" descr="A green circle with white letters&#10;&#10;Description automatically generated">
              <a:extLst>
                <a:ext uri="{FF2B5EF4-FFF2-40B4-BE49-F238E27FC236}">
                  <a16:creationId xmlns:a16="http://schemas.microsoft.com/office/drawing/2014/main" id="{A3766D80-0FFD-5221-76F3-7139D799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5583" y="4672035"/>
              <a:ext cx="142240" cy="142240"/>
            </a:xfrm>
            <a:prstGeom prst="rect">
              <a:avLst/>
            </a:prstGeom>
          </p:spPr>
        </p:pic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BAE2BFF0-0456-79FD-2D11-511F83EFA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669" y="6394536"/>
            <a:ext cx="24721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Fira Sans" panose="020B0503050000020004" pitchFamily="34" charset="0"/>
                <a:ea typeface="Fira Sans" panose="020B0503050000020004" pitchFamily="34" charset="0"/>
              </a:rPr>
              <a:t>This work is marked with CC0 1.0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11E1DDD-F347-7ECB-4FB7-B1BBD5A84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1839" y="6394536"/>
            <a:ext cx="838200" cy="2921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EA65D24-087D-45C2-DB0A-21CBF65D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743" y="6388272"/>
            <a:ext cx="23599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DOI: 10.53962/s5nv-a779</a:t>
            </a:r>
          </a:p>
        </p:txBody>
      </p:sp>
    </p:spTree>
    <p:extLst>
      <p:ext uri="{BB962C8B-B14F-4D97-AF65-F5344CB8AC3E}">
        <p14:creationId xmlns:p14="http://schemas.microsoft.com/office/powerpoint/2010/main" val="305756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ECD0EA-7A76-B66F-9BA7-DA44DB6F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122" y="2766218"/>
            <a:ext cx="7849755" cy="132556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Why should you license?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184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F9A7-83DC-DF8C-42F6-9D6702261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0F86918-CB18-CC33-30D6-6C264D2C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694" y="955658"/>
            <a:ext cx="6458764" cy="1517684"/>
          </a:xfrm>
        </p:spPr>
        <p:txBody>
          <a:bodyPr wrap="square">
            <a:noAutofit/>
          </a:bodyPr>
          <a:lstStyle/>
          <a:p>
            <a:r>
              <a:rPr lang="en-US" sz="5400" b="1" dirty="0"/>
              <a:t>Licensing your work </a:t>
            </a:r>
            <a:r>
              <a:rPr lang="en-US" sz="5400" b="1" dirty="0">
                <a:solidFill>
                  <a:schemeClr val="accent2"/>
                </a:solidFill>
              </a:rPr>
              <a:t>saves your time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7FEA1-9A51-BCA5-0673-C05F39382252}"/>
              </a:ext>
            </a:extLst>
          </p:cNvPr>
          <p:cNvSpPr txBox="1">
            <a:spLocks/>
          </p:cNvSpPr>
          <p:nvPr/>
        </p:nvSpPr>
        <p:spPr>
          <a:xfrm>
            <a:off x="1522394" y="2866975"/>
            <a:ext cx="6458764" cy="151768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j-cs"/>
              </a:defRPr>
            </a:lvl1pPr>
          </a:lstStyle>
          <a:p>
            <a:endParaRPr lang="en-US" sz="4000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3DC60D-20DB-ED06-539C-ADF247B69C1E}"/>
              </a:ext>
            </a:extLst>
          </p:cNvPr>
          <p:cNvSpPr txBox="1">
            <a:spLocks/>
          </p:cNvSpPr>
          <p:nvPr/>
        </p:nvSpPr>
        <p:spPr>
          <a:xfrm>
            <a:off x="1522394" y="3133371"/>
            <a:ext cx="8878906" cy="7213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j-cs"/>
              </a:defRPr>
            </a:lvl1pPr>
          </a:lstStyle>
          <a:p>
            <a:r>
              <a:rPr lang="en-US" sz="2800" b="1" dirty="0"/>
              <a:t>No more answering, “Can I use your work for …?” questions.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2C8969-D906-59D2-27D8-274DE8310435}"/>
              </a:ext>
            </a:extLst>
          </p:cNvPr>
          <p:cNvSpPr txBox="1">
            <a:spLocks/>
          </p:cNvSpPr>
          <p:nvPr/>
        </p:nvSpPr>
        <p:spPr>
          <a:xfrm>
            <a:off x="1522394" y="4321705"/>
            <a:ext cx="8878906" cy="72135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j-cs"/>
              </a:defRPr>
            </a:lvl1pPr>
          </a:lstStyle>
          <a:p>
            <a:r>
              <a:rPr lang="en-US" sz="2800" b="1" dirty="0"/>
              <a:t>If you have a collaborator, no need to do a consensus-building activity every time.</a:t>
            </a:r>
          </a:p>
        </p:txBody>
      </p:sp>
    </p:spTree>
    <p:extLst>
      <p:ext uri="{BB962C8B-B14F-4D97-AF65-F5344CB8AC3E}">
        <p14:creationId xmlns:p14="http://schemas.microsoft.com/office/powerpoint/2010/main" val="262660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DB149-6C25-0317-7210-CDCF05A3B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CE94752-4644-B20F-30A2-C0EF65C4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909" y="2224276"/>
            <a:ext cx="10060400" cy="2076940"/>
          </a:xfrm>
        </p:spPr>
        <p:txBody>
          <a:bodyPr wrap="square">
            <a:noAutofit/>
          </a:bodyPr>
          <a:lstStyle/>
          <a:p>
            <a:r>
              <a:rPr lang="en-US" sz="4800" b="1" dirty="0"/>
              <a:t>At TU/e, “we strive for </a:t>
            </a:r>
            <a:r>
              <a:rPr lang="en-US" sz="4800" b="1" dirty="0">
                <a:solidFill>
                  <a:schemeClr val="accent2"/>
                </a:solidFill>
              </a:rPr>
              <a:t>maximal disclosure </a:t>
            </a:r>
            <a:r>
              <a:rPr lang="en-US" sz="4800" b="1" dirty="0"/>
              <a:t>of results and findings”</a:t>
            </a:r>
            <a:endParaRPr lang="en-US" sz="4800" b="1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6DC4D-66C9-69E7-ACAC-6B5DF6B8642C}"/>
              </a:ext>
            </a:extLst>
          </p:cNvPr>
          <p:cNvSpPr txBox="1"/>
          <p:nvPr/>
        </p:nvSpPr>
        <p:spPr>
          <a:xfrm>
            <a:off x="8215746" y="4116550"/>
            <a:ext cx="253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ira Sans" panose="020B0503050000020004" pitchFamily="34" charset="0"/>
                <a:ea typeface="Fira Sans" panose="020B05030500000200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TU/e Strategy 2030 </a:t>
            </a:r>
            <a:endParaRPr lang="en-US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3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375C-E7A3-8BA0-718E-2895E696D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67DA3E-D8B0-5614-DD7C-5D072A5C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209" y="2390530"/>
            <a:ext cx="10105582" cy="2076940"/>
          </a:xfrm>
        </p:spPr>
        <p:txBody>
          <a:bodyPr wrap="square">
            <a:noAutofit/>
          </a:bodyPr>
          <a:lstStyle/>
          <a:p>
            <a:r>
              <a:rPr lang="en-US" sz="4800" b="1" dirty="0"/>
              <a:t>Licensing your work helps others, including </a:t>
            </a:r>
            <a:r>
              <a:rPr lang="en-US" sz="4800" b="1" dirty="0">
                <a:solidFill>
                  <a:schemeClr val="accent2"/>
                </a:solidFill>
              </a:rPr>
              <a:t>you in the future</a:t>
            </a:r>
          </a:p>
        </p:txBody>
      </p:sp>
    </p:spTree>
    <p:extLst>
      <p:ext uri="{BB962C8B-B14F-4D97-AF65-F5344CB8AC3E}">
        <p14:creationId xmlns:p14="http://schemas.microsoft.com/office/powerpoint/2010/main" val="324227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68436-B9EE-5CBF-381D-28C1F613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735AF0-02F8-9B61-F22D-97F06FD0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5" y="2766218"/>
            <a:ext cx="6961909" cy="132556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How to decide which license to use?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90360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CD449-23AD-4E4B-EFB6-0AE67316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322" y="2766218"/>
            <a:ext cx="7631223" cy="1325563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choosealicense.com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879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E389-1C45-7EC8-F837-91AFC5A72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2A3B-40F7-47B6-BBDA-C8CC0086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20" y="279268"/>
            <a:ext cx="8505083" cy="1890006"/>
          </a:xfrm>
        </p:spPr>
        <p:txBody>
          <a:bodyPr wrap="square">
            <a:noAutofit/>
          </a:bodyPr>
          <a:lstStyle/>
          <a:p>
            <a:r>
              <a:rPr lang="en-US" sz="6600" b="1" dirty="0"/>
              <a:t>Code or non-code?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3D8C6-A7DE-EAA2-20AF-4480A01BA44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2672125" y="3724132"/>
            <a:ext cx="2310787" cy="11939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806AE-26AE-D11D-69F8-91FA4239A05F}"/>
              </a:ext>
            </a:extLst>
          </p:cNvPr>
          <p:cNvSpPr txBox="1"/>
          <p:nvPr/>
        </p:nvSpPr>
        <p:spPr>
          <a:xfrm>
            <a:off x="2904652" y="2431079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ira Sans" panose="020B0503050000020004" pitchFamily="34" charset="0"/>
                <a:ea typeface="Fira Sans" panose="020B0503050000020004" pitchFamily="34" charset="0"/>
              </a:rPr>
              <a:t>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31386-5FE3-8439-425D-D850C8C76268}"/>
              </a:ext>
            </a:extLst>
          </p:cNvPr>
          <p:cNvSpPr txBox="1"/>
          <p:nvPr/>
        </p:nvSpPr>
        <p:spPr>
          <a:xfrm>
            <a:off x="7305160" y="2431080"/>
            <a:ext cx="27045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ira Sans" panose="020B0503050000020004" pitchFamily="34" charset="0"/>
                <a:ea typeface="Fira Sans" panose="020B0503050000020004" pitchFamily="34" charset="0"/>
              </a:rPr>
              <a:t>Non-code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7C33C-0501-EA33-22B8-7FB60CB69E45}"/>
              </a:ext>
            </a:extLst>
          </p:cNvPr>
          <p:cNvSpPr txBox="1"/>
          <p:nvPr/>
        </p:nvSpPr>
        <p:spPr>
          <a:xfrm>
            <a:off x="7480218" y="5172337"/>
            <a:ext cx="227703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CC BY 4.0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3405E0-7A20-49D0-8957-0A26292A4A2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0122" y="3580812"/>
            <a:ext cx="1337226" cy="13372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79FCDD-DDBD-8275-1DE7-D8751C714A1C}"/>
              </a:ext>
            </a:extLst>
          </p:cNvPr>
          <p:cNvSpPr txBox="1"/>
          <p:nvPr/>
        </p:nvSpPr>
        <p:spPr>
          <a:xfrm>
            <a:off x="3077955" y="5172338"/>
            <a:ext cx="129008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5B04C-CD8B-ED78-C547-0FB333094961}"/>
              </a:ext>
            </a:extLst>
          </p:cNvPr>
          <p:cNvSpPr txBox="1"/>
          <p:nvPr/>
        </p:nvSpPr>
        <p:spPr>
          <a:xfrm>
            <a:off x="384883" y="4149467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Examples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2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8CB7-94B8-F314-3B68-451C72BA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5014-3EBF-5773-7B8B-09059C34D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42" y="2139386"/>
            <a:ext cx="9724858" cy="2579227"/>
          </a:xfrm>
        </p:spPr>
        <p:txBody>
          <a:bodyPr wrap="square">
            <a:noAutofit/>
          </a:bodyPr>
          <a:lstStyle/>
          <a:p>
            <a:r>
              <a:rPr lang="en-US" sz="4800" b="1" dirty="0"/>
              <a:t>Licensing a code with </a:t>
            </a:r>
            <a:r>
              <a:rPr lang="en-US" sz="4800" b="1" dirty="0">
                <a:solidFill>
                  <a:schemeClr val="accent2"/>
                </a:solidFill>
              </a:rPr>
              <a:t>non-code license </a:t>
            </a:r>
            <a:r>
              <a:rPr lang="en-US" sz="4800" b="1" dirty="0"/>
              <a:t>is like sharing the meal without the recipe</a:t>
            </a:r>
          </a:p>
        </p:txBody>
      </p:sp>
    </p:spTree>
    <p:extLst>
      <p:ext uri="{BB962C8B-B14F-4D97-AF65-F5344CB8AC3E}">
        <p14:creationId xmlns:p14="http://schemas.microsoft.com/office/powerpoint/2010/main" val="755989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DA166-238F-BC03-917B-9B55C217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488F-F8EC-A35A-D7E2-2B2EBDF8D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87" y="675332"/>
            <a:ext cx="7414951" cy="1231970"/>
          </a:xfrm>
        </p:spPr>
        <p:txBody>
          <a:bodyPr wrap="square">
            <a:noAutofit/>
          </a:bodyPr>
          <a:lstStyle/>
          <a:p>
            <a:r>
              <a:rPr lang="en-US" sz="6600" b="1" dirty="0"/>
              <a:t>Forego copyright?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421198-9FF1-45FE-0E8F-433729B30EBD}"/>
              </a:ext>
            </a:extLst>
          </p:cNvPr>
          <p:cNvSpPr txBox="1">
            <a:spLocks/>
          </p:cNvSpPr>
          <p:nvPr/>
        </p:nvSpPr>
        <p:spPr>
          <a:xfrm>
            <a:off x="1352020" y="4722098"/>
            <a:ext cx="4832248" cy="84458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Fira Sans" panose="020B0503050000020004" pitchFamily="34" charset="0"/>
                <a:ea typeface="Fira Sans" panose="020B0503050000020004" pitchFamily="34" charset="0"/>
              </a:rPr>
              <a:t>Public Domain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3DD08600-8E55-8AB4-0450-909AF8C19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170" y="2534133"/>
            <a:ext cx="1789733" cy="178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C2A1D95-EB8A-8E7F-E803-53F77ACB0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684" y="2275366"/>
            <a:ext cx="2636510" cy="12445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89472-FADA-61EB-E377-469F80515B76}"/>
              </a:ext>
            </a:extLst>
          </p:cNvPr>
          <p:cNvSpPr txBox="1"/>
          <p:nvPr/>
        </p:nvSpPr>
        <p:spPr>
          <a:xfrm>
            <a:off x="7989664" y="3574869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SQLite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52FE84-A9C9-2DB7-72E4-C0A038168214}"/>
              </a:ext>
            </a:extLst>
          </p:cNvPr>
          <p:cNvSpPr txBox="1"/>
          <p:nvPr/>
        </p:nvSpPr>
        <p:spPr>
          <a:xfrm>
            <a:off x="7958220" y="5395065"/>
            <a:ext cx="1721437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yt-dlp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12E240E-E300-B041-C788-7344BF79A2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780" y="4349694"/>
            <a:ext cx="3886200" cy="106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3874F-5218-92DA-8738-EC06F73C9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923-C8CB-9B42-6DBD-9FE791267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69" y="618027"/>
            <a:ext cx="9673052" cy="1241869"/>
          </a:xfrm>
        </p:spPr>
        <p:txBody>
          <a:bodyPr wrap="square">
            <a:noAutofit/>
          </a:bodyPr>
          <a:lstStyle/>
          <a:p>
            <a:r>
              <a:rPr lang="en-US" sz="6600" b="1" dirty="0"/>
              <a:t>Copyleft or permissive?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890C3D-A732-1A85-FBEC-77CD666FD447}"/>
              </a:ext>
            </a:extLst>
          </p:cNvPr>
          <p:cNvSpPr txBox="1"/>
          <p:nvPr/>
        </p:nvSpPr>
        <p:spPr>
          <a:xfrm>
            <a:off x="1050366" y="3741717"/>
            <a:ext cx="1290082" cy="34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Examples</a:t>
            </a:r>
            <a:endParaRPr 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7061E-0366-1C71-2445-07B8FFCD8DEF}"/>
              </a:ext>
            </a:extLst>
          </p:cNvPr>
          <p:cNvSpPr txBox="1"/>
          <p:nvPr/>
        </p:nvSpPr>
        <p:spPr>
          <a:xfrm>
            <a:off x="3340751" y="2267244"/>
            <a:ext cx="23863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ira Sans" panose="020B0503050000020004" pitchFamily="34" charset="0"/>
                <a:ea typeface="Fira Sans" panose="020B0503050000020004" pitchFamily="34" charset="0"/>
              </a:rPr>
              <a:t>Copyleft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0B44A-EAAE-139A-12FB-B6301697548A}"/>
              </a:ext>
            </a:extLst>
          </p:cNvPr>
          <p:cNvSpPr txBox="1"/>
          <p:nvPr/>
        </p:nvSpPr>
        <p:spPr>
          <a:xfrm>
            <a:off x="7217009" y="2267244"/>
            <a:ext cx="3004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Fira Sans" panose="020B0503050000020004" pitchFamily="34" charset="0"/>
                <a:ea typeface="Fira Sans" panose="020B0503050000020004" pitchFamily="34" charset="0"/>
              </a:rPr>
              <a:t>Permissive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CB46B-E83D-1C1B-1DC0-0CB2DE271F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931944" y="3476617"/>
            <a:ext cx="1548183" cy="7998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69574-16A2-7767-9E46-5C54E2AE3860}"/>
              </a:ext>
            </a:extLst>
          </p:cNvPr>
          <p:cNvSpPr txBox="1"/>
          <p:nvPr/>
        </p:nvSpPr>
        <p:spPr>
          <a:xfrm>
            <a:off x="8168405" y="4577896"/>
            <a:ext cx="864330" cy="538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Aft>
                <a:spcPts val="600"/>
              </a:spcAft>
            </a:pPr>
            <a:r>
              <a:rPr 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410B9-A6AF-5165-0704-A83EED917879}"/>
              </a:ext>
            </a:extLst>
          </p:cNvPr>
          <p:cNvSpPr txBox="1"/>
          <p:nvPr/>
        </p:nvSpPr>
        <p:spPr>
          <a:xfrm>
            <a:off x="3793860" y="4523937"/>
            <a:ext cx="997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GPL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06C5CA0-BACF-7D6A-FA51-E653CBB8A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215" y="3382241"/>
            <a:ext cx="2184680" cy="108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6F193-02AD-6136-093C-150920C5E0DC}"/>
              </a:ext>
            </a:extLst>
          </p:cNvPr>
          <p:cNvSpPr txBox="1"/>
          <p:nvPr/>
        </p:nvSpPr>
        <p:spPr>
          <a:xfrm>
            <a:off x="3223927" y="5288584"/>
            <a:ext cx="2503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“Once open, always open”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E0F70-318D-D33F-AECD-2F699C89D09D}"/>
              </a:ext>
            </a:extLst>
          </p:cNvPr>
          <p:cNvSpPr txBox="1"/>
          <p:nvPr/>
        </p:nvSpPr>
        <p:spPr>
          <a:xfrm>
            <a:off x="7467623" y="5413846"/>
            <a:ext cx="2503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“I don’t care”</a:t>
            </a:r>
          </a:p>
        </p:txBody>
      </p:sp>
    </p:spTree>
    <p:extLst>
      <p:ext uri="{BB962C8B-B14F-4D97-AF65-F5344CB8AC3E}">
        <p14:creationId xmlns:p14="http://schemas.microsoft.com/office/powerpoint/2010/main" val="4431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0A929-B343-875D-FCD3-86EBA0F14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7FC55-EE07-4969-9391-0DE9B3F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122" y="2096618"/>
            <a:ext cx="7849755" cy="266476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Question: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Who here works with code built by others?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47217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F7FDE-5C59-AD74-6125-DBB5978B9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6931-3BBD-4458-E895-68C11D659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8828" y="2212905"/>
            <a:ext cx="8974343" cy="2432189"/>
          </a:xfrm>
        </p:spPr>
        <p:txBody>
          <a:bodyPr wrap="square">
            <a:noAutofit/>
          </a:bodyPr>
          <a:lstStyle/>
          <a:p>
            <a:r>
              <a:rPr lang="en-US" b="1" dirty="0"/>
              <a:t>Use a copyleft license if you care about </a:t>
            </a:r>
            <a:r>
              <a:rPr lang="en-US" b="1" dirty="0">
                <a:solidFill>
                  <a:schemeClr val="accent2"/>
                </a:solidFill>
              </a:rPr>
              <a:t>how others use your code</a:t>
            </a:r>
          </a:p>
        </p:txBody>
      </p:sp>
    </p:spTree>
    <p:extLst>
      <p:ext uri="{BB962C8B-B14F-4D97-AF65-F5344CB8AC3E}">
        <p14:creationId xmlns:p14="http://schemas.microsoft.com/office/powerpoint/2010/main" val="22120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18CEB-8B58-5AB2-2F77-F1B630ECD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3E8F-B79B-5183-D6C5-F7CD78C2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14" y="2212905"/>
            <a:ext cx="10506972" cy="2432189"/>
          </a:xfrm>
        </p:spPr>
        <p:txBody>
          <a:bodyPr wrap="square">
            <a:noAutofit/>
          </a:bodyPr>
          <a:lstStyle/>
          <a:p>
            <a:r>
              <a:rPr lang="en-US" sz="4000" b="1" dirty="0"/>
              <a:t>Are you building on other projects?</a:t>
            </a:r>
            <a:br>
              <a:rPr lang="en-US" sz="4000" b="1" dirty="0"/>
            </a:br>
            <a:r>
              <a:rPr lang="en-US" sz="4000" b="1" dirty="0"/>
              <a:t>Check if it’s marked with a </a:t>
            </a:r>
            <a:r>
              <a:rPr lang="en-US" sz="4000" b="1" dirty="0">
                <a:solidFill>
                  <a:schemeClr val="accent2"/>
                </a:solidFill>
              </a:rPr>
              <a:t>copyleft license</a:t>
            </a:r>
            <a:r>
              <a:rPr lang="en-US" sz="4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558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20710-375A-3D8F-0918-2439AA136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502A56-CEF7-E28E-E68D-990469E1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72" y="2766218"/>
            <a:ext cx="10300855" cy="13255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When should you license?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09894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7F3DCF-B428-4D34-4359-865D5D8C5A41}"/>
              </a:ext>
            </a:extLst>
          </p:cNvPr>
          <p:cNvSpPr txBox="1">
            <a:spLocks/>
          </p:cNvSpPr>
          <p:nvPr/>
        </p:nvSpPr>
        <p:spPr>
          <a:xfrm>
            <a:off x="2075607" y="2703805"/>
            <a:ext cx="8650386" cy="979196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>
                <a:latin typeface="Fira Sans" panose="020B0503050000020004" pitchFamily="34" charset="0"/>
                <a:ea typeface="Fira Sans" panose="020B0503050000020004" pitchFamily="34" charset="0"/>
              </a:rPr>
              <a:t>As early as possible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61A98-1630-9123-71A9-E2FAAFD1ECD7}"/>
              </a:ext>
            </a:extLst>
          </p:cNvPr>
          <p:cNvSpPr txBox="1"/>
          <p:nvPr/>
        </p:nvSpPr>
        <p:spPr>
          <a:xfrm>
            <a:off x="2235200" y="3793470"/>
            <a:ext cx="7759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 dirty="0">
                <a:solidFill>
                  <a:schemeClr val="accent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At the start of the project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4427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9B013-94AC-FA06-7D8F-07D92D4D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C26901-9350-31A0-7E0F-0EA20748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5" y="2766218"/>
            <a:ext cx="6961909" cy="1325563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How to put a license?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009149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0F8F-4946-85DA-BCB6-B55E5DDE719D}"/>
              </a:ext>
            </a:extLst>
          </p:cNvPr>
          <p:cNvSpPr txBox="1">
            <a:spLocks/>
          </p:cNvSpPr>
          <p:nvPr/>
        </p:nvSpPr>
        <p:spPr>
          <a:xfrm>
            <a:off x="919907" y="836905"/>
            <a:ext cx="8650386" cy="1606188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Fira Sans" panose="020B0503050000020004" pitchFamily="34" charset="0"/>
                <a:ea typeface="Fira Sans" panose="020B0503050000020004" pitchFamily="34" charset="0"/>
              </a:rPr>
              <a:t>Place licensing info in LIICENSE &amp; README files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0065FBE-FA5D-B500-A255-06EC345F96A7}"/>
              </a:ext>
            </a:extLst>
          </p:cNvPr>
          <p:cNvSpPr txBox="1">
            <a:spLocks/>
          </p:cNvSpPr>
          <p:nvPr/>
        </p:nvSpPr>
        <p:spPr>
          <a:xfrm>
            <a:off x="1453307" y="3009252"/>
            <a:ext cx="3525093" cy="711848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LIICENSE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66E4D6-4FBB-1887-7117-4E9E5E00D83E}"/>
              </a:ext>
            </a:extLst>
          </p:cNvPr>
          <p:cNvSpPr txBox="1">
            <a:spLocks/>
          </p:cNvSpPr>
          <p:nvPr/>
        </p:nvSpPr>
        <p:spPr>
          <a:xfrm>
            <a:off x="6858003" y="3015968"/>
            <a:ext cx="2382093" cy="711848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README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E336BD-52C1-B875-4B14-47B02117204E}"/>
              </a:ext>
            </a:extLst>
          </p:cNvPr>
          <p:cNvSpPr txBox="1">
            <a:spLocks/>
          </p:cNvSpPr>
          <p:nvPr/>
        </p:nvSpPr>
        <p:spPr>
          <a:xfrm>
            <a:off x="6858003" y="3835762"/>
            <a:ext cx="2382093" cy="520701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Descriptive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35EE5C-B421-F6DF-626C-DA63E0A5A515}"/>
              </a:ext>
            </a:extLst>
          </p:cNvPr>
          <p:cNvSpPr txBox="1">
            <a:spLocks/>
          </p:cNvSpPr>
          <p:nvPr/>
        </p:nvSpPr>
        <p:spPr>
          <a:xfrm>
            <a:off x="1453307" y="3816348"/>
            <a:ext cx="3924298" cy="520701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Good for metadata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8FBF24A-97E9-B2DA-0974-8DCDC45A4406}"/>
              </a:ext>
            </a:extLst>
          </p:cNvPr>
          <p:cNvSpPr txBox="1">
            <a:spLocks/>
          </p:cNvSpPr>
          <p:nvPr/>
        </p:nvSpPr>
        <p:spPr>
          <a:xfrm>
            <a:off x="1453307" y="4855807"/>
            <a:ext cx="2382093" cy="520701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Easy to copy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D44257-8783-0581-F7BF-75B6A0C80679}"/>
              </a:ext>
            </a:extLst>
          </p:cNvPr>
          <p:cNvSpPr txBox="1">
            <a:spLocks/>
          </p:cNvSpPr>
          <p:nvPr/>
        </p:nvSpPr>
        <p:spPr>
          <a:xfrm>
            <a:off x="1453307" y="4337049"/>
            <a:ext cx="3924298" cy="520701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Contained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08AA9C6-6397-909B-2871-A4C45EFBC708}"/>
              </a:ext>
            </a:extLst>
          </p:cNvPr>
          <p:cNvSpPr txBox="1">
            <a:spLocks/>
          </p:cNvSpPr>
          <p:nvPr/>
        </p:nvSpPr>
        <p:spPr>
          <a:xfrm>
            <a:off x="6858003" y="4414907"/>
            <a:ext cx="2997198" cy="520701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Human-friendly</a:t>
            </a:r>
          </a:p>
        </p:txBody>
      </p:sp>
    </p:spTree>
    <p:extLst>
      <p:ext uri="{BB962C8B-B14F-4D97-AF65-F5344CB8AC3E}">
        <p14:creationId xmlns:p14="http://schemas.microsoft.com/office/powerpoint/2010/main" val="32161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18E7D-E9AB-6E0C-F79A-3F344CEF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7DCA-F387-C8A8-1225-D8A6251706AB}"/>
              </a:ext>
            </a:extLst>
          </p:cNvPr>
          <p:cNvSpPr txBox="1">
            <a:spLocks/>
          </p:cNvSpPr>
          <p:nvPr/>
        </p:nvSpPr>
        <p:spPr>
          <a:xfrm>
            <a:off x="919907" y="836905"/>
            <a:ext cx="8650386" cy="979196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What to do when I have </a:t>
            </a:r>
            <a:r>
              <a:rPr lang="en-US" sz="4800" b="1" dirty="0">
                <a:solidFill>
                  <a:schemeClr val="accent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 mix of code and content</a:t>
            </a:r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62B349-F78C-4EA7-DCB0-7995E13A9D60}"/>
              </a:ext>
            </a:extLst>
          </p:cNvPr>
          <p:cNvSpPr txBox="1">
            <a:spLocks/>
          </p:cNvSpPr>
          <p:nvPr/>
        </p:nvSpPr>
        <p:spPr>
          <a:xfrm>
            <a:off x="1097707" y="3073076"/>
            <a:ext cx="6472539" cy="711848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Place LICENSE file for code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710D92-2EBE-6AE0-6BA0-8CD756B91B36}"/>
              </a:ext>
            </a:extLst>
          </p:cNvPr>
          <p:cNvSpPr txBox="1">
            <a:spLocks/>
          </p:cNvSpPr>
          <p:nvPr/>
        </p:nvSpPr>
        <p:spPr>
          <a:xfrm>
            <a:off x="1097707" y="4202403"/>
            <a:ext cx="9557593" cy="711848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Fira Sans" panose="020B0503050000020004" pitchFamily="34" charset="0"/>
                <a:ea typeface="Fira Sans" panose="020B0503050000020004" pitchFamily="34" charset="0"/>
              </a:rPr>
              <a:t>Note the complexity in the README 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2A69A2D-3AB4-A878-CE93-5274C739A486}"/>
              </a:ext>
            </a:extLst>
          </p:cNvPr>
          <p:cNvSpPr txBox="1">
            <a:spLocks/>
          </p:cNvSpPr>
          <p:nvPr/>
        </p:nvSpPr>
        <p:spPr>
          <a:xfrm>
            <a:off x="1554908" y="5041899"/>
            <a:ext cx="8851010" cy="979196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Fira Sans" panose="020B0503050000020004" pitchFamily="34" charset="0"/>
                <a:ea typeface="Fira Sans" panose="020B0503050000020004" pitchFamily="34" charset="0"/>
              </a:rPr>
              <a:t>E.g., “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The code is licensed under MIT, and other non-code materials are licensed under CC BY 4.0”</a:t>
            </a:r>
          </a:p>
        </p:txBody>
      </p:sp>
    </p:spTree>
    <p:extLst>
      <p:ext uri="{BB962C8B-B14F-4D97-AF65-F5344CB8AC3E}">
        <p14:creationId xmlns:p14="http://schemas.microsoft.com/office/powerpoint/2010/main" val="243208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FCD76-385A-5E39-2A69-4C8FBBDD0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876DC-645D-AB39-D2F2-D715290B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5045" y="2766218"/>
            <a:ext cx="696190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are your questions?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5D6BA-69C1-3623-58CA-26E6339F3571}"/>
              </a:ext>
            </a:extLst>
          </p:cNvPr>
          <p:cNvSpPr txBox="1">
            <a:spLocks/>
          </p:cNvSpPr>
          <p:nvPr/>
        </p:nvSpPr>
        <p:spPr>
          <a:xfrm>
            <a:off x="844552" y="2100426"/>
            <a:ext cx="4864872" cy="2861539"/>
          </a:xfrm>
          <a:prstGeom prst="rect">
            <a:avLst/>
          </a:prstGeom>
        </p:spPr>
        <p:txBody>
          <a:bodyPr wrap="square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License your code, because your future user could be </a:t>
            </a:r>
            <a:r>
              <a:rPr lang="en-US" sz="4800" b="1" dirty="0">
                <a:solidFill>
                  <a:schemeClr val="accent2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you</a:t>
            </a:r>
          </a:p>
        </p:txBody>
      </p:sp>
      <p:pic>
        <p:nvPicPr>
          <p:cNvPr id="9" name="Picture 8" descr="A person with their arms raised in the air&#10;&#10;AI-generated content may be incorrect.">
            <a:extLst>
              <a:ext uri="{FF2B5EF4-FFF2-40B4-BE49-F238E27FC236}">
                <a16:creationId xmlns:a16="http://schemas.microsoft.com/office/drawing/2014/main" id="{EB572FF5-2F43-F80F-6958-8C20C361B0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465" b="12229"/>
          <a:stretch/>
        </p:blipFill>
        <p:spPr>
          <a:xfrm>
            <a:off x="6096000" y="-1"/>
            <a:ext cx="6096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220EAA-A794-239E-1980-970E5AF9C9C8}"/>
              </a:ext>
            </a:extLst>
          </p:cNvPr>
          <p:cNvSpPr txBox="1"/>
          <p:nvPr/>
        </p:nvSpPr>
        <p:spPr>
          <a:xfrm>
            <a:off x="6095999" y="65810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Photo by 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ivan zakharenko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on 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12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8A6D4-E71F-5B8D-7285-93CE131A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C9CDD-CA64-314E-F7A7-08A7D572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032" y="903287"/>
            <a:ext cx="9241675" cy="132556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What are your questions?</a:t>
            </a:r>
            <a:endParaRPr lang="en-US" sz="5400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307253B-09D8-2A2E-2B6A-B59C0F45981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2215050"/>
                  </p:ext>
                </p:extLst>
              </p:nvPr>
            </p:nvGraphicFramePr>
            <p:xfrm>
              <a:off x="2839995" y="2502317"/>
              <a:ext cx="3048000" cy="1714500"/>
            </p:xfrm>
            <a:graphic>
              <a:graphicData uri="http://schemas.microsoft.com/office/powerpoint/2016/slidezoom">
                <pslz:sldZm>
                  <pslz:sldZmObj sldId="1065" cId="2657626672">
                    <pslz:zmPr id="{26A8A20E-30D0-5740-A641-28E2DD6D67F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3307253B-09D8-2A2E-2B6A-B59C0F45981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9995" y="2502317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5D5DE5AC-5CC4-EC90-4F7B-727B0822C5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873487"/>
                  </p:ext>
                </p:extLst>
              </p:nvPr>
            </p:nvGraphicFramePr>
            <p:xfrm>
              <a:off x="6437870" y="2446712"/>
              <a:ext cx="3048000" cy="1714500"/>
            </p:xfrm>
            <a:graphic>
              <a:graphicData uri="http://schemas.microsoft.com/office/powerpoint/2016/slidezoom">
                <pslz:sldZm>
                  <pslz:sldZmObj sldId="1073" cId="231247781">
                    <pslz:zmPr id="{687693EE-486D-8E48-B1D4-59787B17607D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extLst>
                  <a:ext uri="{FF2B5EF4-FFF2-40B4-BE49-F238E27FC236}">
                    <a16:creationId xmlns:a16="http://schemas.microsoft.com/office/drawing/2014/main" id="{5D5DE5AC-5CC4-EC90-4F7B-727B0822C5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37870" y="244671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6734D58A-F66D-F749-65DF-164C744487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8647123"/>
                  </p:ext>
                </p:extLst>
              </p:nvPr>
            </p:nvGraphicFramePr>
            <p:xfrm>
              <a:off x="2839995" y="4629150"/>
              <a:ext cx="3048000" cy="1714500"/>
            </p:xfrm>
            <a:graphic>
              <a:graphicData uri="http://schemas.microsoft.com/office/powerpoint/2016/slidezoom">
                <pslz:sldZm>
                  <pslz:sldZmObj sldId="1069" cId="443166890">
                    <pslz:zmPr id="{AB7920AE-F3C3-9047-9056-EF8977F46F60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extLst>
                  <a:ext uri="{FF2B5EF4-FFF2-40B4-BE49-F238E27FC236}">
                    <a16:creationId xmlns:a16="http://schemas.microsoft.com/office/drawing/2014/main" id="{6734D58A-F66D-F749-65DF-164C744487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9995" y="46291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D35696BC-B16A-0848-C068-3B3AE87F94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662975"/>
                  </p:ext>
                </p:extLst>
              </p:nvPr>
            </p:nvGraphicFramePr>
            <p:xfrm>
              <a:off x="6437870" y="4629150"/>
              <a:ext cx="3048000" cy="1714500"/>
            </p:xfrm>
            <a:graphic>
              <a:graphicData uri="http://schemas.microsoft.com/office/powerpoint/2016/slidezoom">
                <pslz:sldZm>
                  <pslz:sldZmObj sldId="1123" cId="3216142242">
                    <pslz:zmPr id="{76637A02-B598-8346-A797-E0349A0C47E6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extLst>
                  <a:ext uri="{FF2B5EF4-FFF2-40B4-BE49-F238E27FC236}">
                    <a16:creationId xmlns:a16="http://schemas.microsoft.com/office/drawing/2014/main" id="{D35696BC-B16A-0848-C068-3B3AE87F94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7870" y="462915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06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E59F63-04E8-6C65-0CD7-B1755D49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785" y="2766218"/>
            <a:ext cx="5928430" cy="1325563"/>
          </a:xfrm>
        </p:spPr>
        <p:txBody>
          <a:bodyPr/>
          <a:lstStyle/>
          <a:p>
            <a:r>
              <a:rPr lang="en-US" dirty="0"/>
              <a:t>Scenario: You shared code on a repository</a:t>
            </a:r>
          </a:p>
        </p:txBody>
      </p:sp>
    </p:spTree>
    <p:extLst>
      <p:ext uri="{BB962C8B-B14F-4D97-AF65-F5344CB8AC3E}">
        <p14:creationId xmlns:p14="http://schemas.microsoft.com/office/powerpoint/2010/main" val="28179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DE152B7-6871-460F-3361-88CC047EF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945" y="1240010"/>
            <a:ext cx="7422780" cy="1325563"/>
          </a:xfrm>
        </p:spPr>
        <p:txBody>
          <a:bodyPr wrap="square">
            <a:noAutofit/>
          </a:bodyPr>
          <a:lstStyle/>
          <a:p>
            <a:r>
              <a:rPr lang="en-US" sz="4800" b="1" dirty="0"/>
              <a:t>“Can I use your work?”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27D19AC-16D3-CA4C-885E-45DC05E805E9}"/>
              </a:ext>
            </a:extLst>
          </p:cNvPr>
          <p:cNvSpPr txBox="1">
            <a:spLocks/>
          </p:cNvSpPr>
          <p:nvPr/>
        </p:nvSpPr>
        <p:spPr>
          <a:xfrm>
            <a:off x="1393945" y="2495176"/>
            <a:ext cx="742278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“Can I use your work?”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0355BF-ED21-4913-72AB-1AD07C6F1A10}"/>
              </a:ext>
            </a:extLst>
          </p:cNvPr>
          <p:cNvSpPr txBox="1">
            <a:spLocks/>
          </p:cNvSpPr>
          <p:nvPr/>
        </p:nvSpPr>
        <p:spPr>
          <a:xfrm>
            <a:off x="1393945" y="4317639"/>
            <a:ext cx="7422780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“Can I use your work?”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E60A04-2DD0-4F89-58D7-DFC5795003D6}"/>
              </a:ext>
            </a:extLst>
          </p:cNvPr>
          <p:cNvSpPr txBox="1">
            <a:spLocks/>
          </p:cNvSpPr>
          <p:nvPr/>
        </p:nvSpPr>
        <p:spPr>
          <a:xfrm>
            <a:off x="8624660" y="1204812"/>
            <a:ext cx="1959834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Yes!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C6431A3-C671-76C8-E2CD-88929B4A2C05}"/>
              </a:ext>
            </a:extLst>
          </p:cNvPr>
          <p:cNvSpPr txBox="1">
            <a:spLocks/>
          </p:cNvSpPr>
          <p:nvPr/>
        </p:nvSpPr>
        <p:spPr>
          <a:xfrm>
            <a:off x="8624660" y="2528663"/>
            <a:ext cx="1959834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Yes…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9BD171-8C32-528E-89E3-720596717F6D}"/>
              </a:ext>
            </a:extLst>
          </p:cNvPr>
          <p:cNvSpPr txBox="1">
            <a:spLocks/>
          </p:cNvSpPr>
          <p:nvPr/>
        </p:nvSpPr>
        <p:spPr>
          <a:xfrm>
            <a:off x="8712586" y="4067476"/>
            <a:ext cx="1959834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….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93C286-8625-4C93-0150-32515A9A885A}"/>
              </a:ext>
            </a:extLst>
          </p:cNvPr>
          <p:cNvSpPr txBox="1">
            <a:spLocks/>
          </p:cNvSpPr>
          <p:nvPr/>
        </p:nvSpPr>
        <p:spPr>
          <a:xfrm rot="5400000">
            <a:off x="3462636" y="4067477"/>
            <a:ext cx="1959834" cy="13255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Fira Sans" panose="020B0503050000020004" pitchFamily="34" charset="0"/>
                <a:ea typeface="Fira Sans" panose="020B05030500000200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76545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ony Stark Eye Roll meme">
            <a:extLst>
              <a:ext uri="{FF2B5EF4-FFF2-40B4-BE49-F238E27FC236}">
                <a16:creationId xmlns:a16="http://schemas.microsoft.com/office/drawing/2014/main" id="{C8BB736B-B346-E4B1-A5FF-53E278833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4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4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E2A0-0422-09CF-CE05-D409F586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0E79-FC38-B07A-D181-A09A0ED5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04" y="2212905"/>
            <a:ext cx="10657191" cy="2432189"/>
          </a:xfrm>
        </p:spPr>
        <p:txBody>
          <a:bodyPr wrap="square">
            <a:noAutofit/>
          </a:bodyPr>
          <a:lstStyle/>
          <a:p>
            <a:r>
              <a:rPr lang="en-US" sz="5400" b="1" dirty="0"/>
              <a:t>No license =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4987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2EDE-DF91-07F8-C17E-B4F463A8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05" y="2037541"/>
            <a:ext cx="10004330" cy="2432189"/>
          </a:xfrm>
        </p:spPr>
        <p:txBody>
          <a:bodyPr wrap="square">
            <a:noAutofit/>
          </a:bodyPr>
          <a:lstStyle/>
          <a:p>
            <a:r>
              <a:rPr lang="en-US" sz="5400" b="1" dirty="0"/>
              <a:t>When you create something, </a:t>
            </a:r>
            <a:r>
              <a:rPr lang="en-US" sz="5400" b="1" dirty="0">
                <a:solidFill>
                  <a:schemeClr val="accent2"/>
                </a:solidFill>
              </a:rPr>
              <a:t>you hold a copyright.*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6E1B5A-E179-C7AC-71B7-9017052DC02D}"/>
              </a:ext>
            </a:extLst>
          </p:cNvPr>
          <p:cNvSpPr txBox="1">
            <a:spLocks/>
          </p:cNvSpPr>
          <p:nvPr/>
        </p:nvSpPr>
        <p:spPr>
          <a:xfrm>
            <a:off x="6201624" y="5492398"/>
            <a:ext cx="5549773" cy="6619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95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*If you are employed, your employer may own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F2A3B-ED89-5463-A496-5D4E32A23718}"/>
              </a:ext>
            </a:extLst>
          </p:cNvPr>
          <p:cNvSpPr txBox="1"/>
          <p:nvPr/>
        </p:nvSpPr>
        <p:spPr>
          <a:xfrm>
            <a:off x="6061170" y="648403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/>
              <a:t>Copyright | UU: https://</a:t>
            </a:r>
            <a:r>
              <a:rPr lang="en-US" sz="1100" dirty="0" err="1"/>
              <a:t>www.uu.nl</a:t>
            </a:r>
            <a:r>
              <a:rPr lang="en-US" sz="1100" dirty="0"/>
              <a:t>/</a:t>
            </a:r>
            <a:r>
              <a:rPr lang="en-US" sz="1100" dirty="0" err="1"/>
              <a:t>en</a:t>
            </a:r>
            <a:r>
              <a:rPr lang="en-US" sz="1100" dirty="0"/>
              <a:t>/</a:t>
            </a:r>
            <a:r>
              <a:rPr lang="en-US" sz="1100" dirty="0" err="1"/>
              <a:t>organisation</a:t>
            </a:r>
            <a:r>
              <a:rPr lang="en-US" sz="1100" dirty="0"/>
              <a:t>/copyright-information-office/copyright</a:t>
            </a:r>
          </a:p>
        </p:txBody>
      </p:sp>
    </p:spTree>
    <p:extLst>
      <p:ext uri="{BB962C8B-B14F-4D97-AF65-F5344CB8AC3E}">
        <p14:creationId xmlns:p14="http://schemas.microsoft.com/office/powerpoint/2010/main" val="2895810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0DDDE-5A46-1AE7-35A3-76BD87F70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86D48-206C-005D-AC19-B0B0F2C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9186" y="1856844"/>
            <a:ext cx="7973627" cy="1823512"/>
          </a:xfrm>
        </p:spPr>
        <p:txBody>
          <a:bodyPr wrap="square">
            <a:noAutofit/>
          </a:bodyPr>
          <a:lstStyle/>
          <a:p>
            <a:r>
              <a:rPr lang="en-US" sz="4000" b="1" dirty="0"/>
              <a:t>You don’t want to write a </a:t>
            </a:r>
            <a:r>
              <a:rPr lang="en-US" sz="4000" b="1" dirty="0">
                <a:solidFill>
                  <a:schemeClr val="accent2"/>
                </a:solidFill>
              </a:rPr>
              <a:t>legal agreement </a:t>
            </a:r>
            <a:r>
              <a:rPr lang="en-US" sz="4000" b="1" dirty="0"/>
              <a:t>each time someone request to re-use your work</a:t>
            </a:r>
            <a:endParaRPr lang="en-US" sz="4000" b="1" dirty="0">
              <a:solidFill>
                <a:schemeClr val="accent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9F4617C-4942-A33C-6413-45C8D13E1CB2}"/>
              </a:ext>
            </a:extLst>
          </p:cNvPr>
          <p:cNvSpPr txBox="1">
            <a:spLocks/>
          </p:cNvSpPr>
          <p:nvPr/>
        </p:nvSpPr>
        <p:spPr>
          <a:xfrm>
            <a:off x="2109186" y="3680356"/>
            <a:ext cx="8098318" cy="10849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For example, an end-user license agreement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229805-2E1C-D25E-6BB4-B1CD8059C33E}"/>
              </a:ext>
            </a:extLst>
          </p:cNvPr>
          <p:cNvSpPr txBox="1">
            <a:spLocks/>
          </p:cNvSpPr>
          <p:nvPr/>
        </p:nvSpPr>
        <p:spPr>
          <a:xfrm>
            <a:off x="2109186" y="4592112"/>
            <a:ext cx="8685814" cy="182351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Fira Sans" panose="020B0503050000020004" pitchFamily="34" charset="0"/>
                <a:ea typeface="Fira Sans" panose="020B0503050000020004" pitchFamily="34" charset="0"/>
                <a:cs typeface="+mj-cs"/>
              </a:defRPr>
            </a:lvl1pPr>
          </a:lstStyle>
          <a:p>
            <a:r>
              <a:rPr lang="en-US" sz="4000" b="1" dirty="0"/>
              <a:t>License can help you</a:t>
            </a:r>
            <a:endParaRPr lang="en-US" sz="4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99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EC56AF-6E19-DC17-656D-D692BFE1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075" y="1985433"/>
            <a:ext cx="9975850" cy="2887134"/>
          </a:xfrm>
        </p:spPr>
        <p:txBody>
          <a:bodyPr>
            <a:noAutofit/>
          </a:bodyPr>
          <a:lstStyle/>
          <a:p>
            <a:r>
              <a:rPr lang="en-US" b="1" dirty="0"/>
              <a:t>Sharing code does not make sense </a:t>
            </a:r>
            <a:r>
              <a:rPr lang="en-US" b="1" dirty="0">
                <a:solidFill>
                  <a:schemeClr val="accent2"/>
                </a:solidFill>
              </a:rPr>
              <a:t>expect in the light of licensing</a:t>
            </a:r>
            <a:r>
              <a:rPr lang="en-US" b="1" dirty="0"/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70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A999B518C8EF4A9F0A52055D700488" ma:contentTypeVersion="38" ma:contentTypeDescription="Create a new document." ma:contentTypeScope="" ma:versionID="6dc32e411753eb8f70674e79eebaefad">
  <xsd:schema xmlns:xsd="http://www.w3.org/2001/XMLSchema" xmlns:xs="http://www.w3.org/2001/XMLSchema" xmlns:p="http://schemas.microsoft.com/office/2006/metadata/properties" xmlns:ns2="c9e239e1-eba3-46c3-b6c4-774a7c1dd7fe" xmlns:ns3="9bddcc6d-5a40-4ec2-9543-10e19496ba30" targetNamespace="http://schemas.microsoft.com/office/2006/metadata/properties" ma:root="true" ma:fieldsID="de3b04577c74f6843cc5702558630934" ns2:_="" ns3:_="">
    <xsd:import namespace="c9e239e1-eba3-46c3-b6c4-774a7c1dd7fe"/>
    <xsd:import namespace="9bddcc6d-5a40-4ec2-9543-10e19496ba30"/>
    <xsd:element name="properties">
      <xsd:complexType>
        <xsd:sequence>
          <xsd:element name="documentManagement">
            <xsd:complexType>
              <xsd:all>
                <xsd:element ref="ns2:ObjectType" minOccurs="0"/>
                <xsd:element ref="ns2:Category_x0020_RDM" minOccurs="0"/>
                <xsd:element ref="ns2:Descriptions" minOccurs="0"/>
                <xsd:element ref="ns2:Department_x0020_TU_x002f_e" minOccurs="0"/>
                <xsd:element ref="ns2:Creator" minOccurs="0"/>
                <xsd:element ref="ns2:Date_x0020_Document" minOccurs="0"/>
                <xsd:element ref="ns2:Results" minOccurs="0"/>
                <xsd:element ref="ns2:Origin" minOccurs="0"/>
                <xsd:element ref="ns2:Authourised_x0020_by" minOccurs="0"/>
                <xsd:element ref="ns2:Identification_x0020_Code" minOccurs="0"/>
                <xsd:element ref="ns3:MediaServiceMetadata" minOccurs="0"/>
                <xsd:element ref="ns3:MediaServiceFastMetadata" minOccurs="0"/>
                <xsd:element ref="ns2:Coverages" minOccurs="0"/>
                <xsd:element ref="ns2:Date_x0020_Authourised" minOccurs="0"/>
                <xsd:element ref="ns2:Relations" minOccurs="0"/>
                <xsd:element ref="ns2:Leade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e239e1-eba3-46c3-b6c4-774a7c1dd7fe" elementFormDefault="qualified">
    <xsd:import namespace="http://schemas.microsoft.com/office/2006/documentManagement/types"/>
    <xsd:import namespace="http://schemas.microsoft.com/office/infopath/2007/PartnerControls"/>
    <xsd:element name="ObjectType" ma:index="1" nillable="true" ma:displayName="ObjectType" ma:default="Concept" ma:description="Type of Information object." ma:format="Dropdown" ma:indexed="true" ma:internalName="ObjectType">
      <xsd:simpleType>
        <xsd:union memberTypes="dms:Text">
          <xsd:simpleType>
            <xsd:restriction base="dms:Choice">
              <xsd:enumeration value="Concept"/>
              <xsd:enumeration value="Report"/>
              <xsd:enumeration value="Project document"/>
              <xsd:enumeration value="Policy document"/>
              <xsd:enumeration value="Agenda"/>
              <xsd:enumeration value="Attachment"/>
              <xsd:enumeration value="Letter"/>
              <xsd:enumeration value="Book"/>
              <xsd:enumeration value="Brochure"/>
              <xsd:enumeration value="Contract"/>
              <xsd:enumeration value="List"/>
              <xsd:enumeration value="Article"/>
              <xsd:enumeration value="Image"/>
              <xsd:enumeration value="Education document"/>
              <xsd:enumeration value="Invoice"/>
              <xsd:enumeration value="Resolution"/>
              <xsd:enumeration value="Plan"/>
            </xsd:restriction>
          </xsd:simpleType>
        </xsd:union>
      </xsd:simpleType>
    </xsd:element>
    <xsd:element name="Category_x0020_RDM" ma:index="2" nillable="true" ma:displayName="Category RDM" ma:default="General" ma:description="Topic of which the object is classified.&#10;" ma:format="Dropdown" ma:internalName="Category_x0020_RDM">
      <xsd:simpleType>
        <xsd:union memberTypes="dms:Text">
          <xsd:simpleType>
            <xsd:restriction base="dms:Choice">
              <xsd:enumeration value="General"/>
              <xsd:enumeration value="NWO"/>
              <xsd:enumeration value="H2020"/>
              <xsd:enumeration value="Non-Funder"/>
              <xsd:enumeration value="ZonMW"/>
              <xsd:enumeration value="GDPR"/>
              <xsd:enumeration value="IPR"/>
              <xsd:enumeration value="Licences"/>
              <xsd:enumeration value="Statistics"/>
              <xsd:enumeration value="Metadata"/>
              <xsd:enumeration value="FAIR"/>
              <xsd:enumeration value="Bachelor"/>
              <xsd:enumeration value="Master"/>
              <xsd:enumeration value="PDH"/>
              <xsd:enumeration value="Researchers"/>
              <xsd:enumeration value="Support Department"/>
              <xsd:enumeration value="Software training"/>
              <xsd:enumeration value="Standard"/>
              <xsd:enumeration value="4TU"/>
              <xsd:enumeration value="Generic repository"/>
              <xsd:enumeration value="Subject specific repository"/>
              <xsd:enumeration value="Internal archiving"/>
              <xsd:enumeration value="Internal policies"/>
              <xsd:enumeration value="External policies"/>
              <xsd:enumeration value="Communication plan"/>
              <xsd:enumeration value="Website"/>
              <xsd:enumeration value="Research support portal"/>
              <xsd:enumeration value="UKB"/>
              <xsd:enumeration value="LCRDM"/>
              <xsd:enumeration value="RDA"/>
              <xsd:enumeration value="OSCTU/e"/>
            </xsd:restriction>
          </xsd:simpleType>
        </xsd:union>
      </xsd:simpleType>
    </xsd:element>
    <xsd:element name="Descriptions" ma:index="3" nillable="true" ma:displayName="Descriptions" ma:description="Context information. Short explanation about the object. &#10;" ma:internalName="Descriptions">
      <xsd:simpleType>
        <xsd:restriction base="dms:Note">
          <xsd:maxLength value="255"/>
        </xsd:restriction>
      </xsd:simpleType>
    </xsd:element>
    <xsd:element name="Department_x0020_TU_x002f_e" ma:index="4" nillable="true" ma:displayName="Department TU/e" ma:default="Data Management and Library" ma:description="Organisation that owns the object at the moment of registration.&#10;" ma:format="Dropdown" ma:internalName="Department_x0020_TU_x002F_e">
      <xsd:simpleType>
        <xsd:union memberTypes="dms:Text">
          <xsd:simpleType>
            <xsd:restriction base="dms:Choice">
              <xsd:enumeration value="Data Management and Library"/>
              <xsd:enumeration value="Biomedical Engineering"/>
              <xsd:enumeration value="Built Environment"/>
              <xsd:enumeration value="Electrical Engineering"/>
              <xsd:enumeration value="Industrial Design"/>
              <xsd:enumeration value="Chemical Engineering and Chemistry"/>
              <xsd:enumeration value="Industrial Engineering &amp; Innovation Sciences"/>
              <xsd:enumeration value="Applied Physics"/>
              <xsd:enumeration value="Mechanical Engineering"/>
              <xsd:enumeration value="Mathematics and Computer Science"/>
            </xsd:restriction>
          </xsd:simpleType>
        </xsd:union>
      </xsd:simpleType>
    </xsd:element>
    <xsd:element name="Creator" ma:index="5" nillable="true" ma:displayName="Creator" ma:description="Actual writer or creator of the object." ma:list="UserInfo" ma:SearchPeopleOnly="false" ma:SharePointGroup="0" ma:internalName="Creat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ate_x0020_Document" ma:index="6" nillable="true" ma:displayName="Date Document" ma:default="[today]" ma:description="The actual date that the object was created.&#10;" ma:format="DateOnly" ma:internalName="Date_x0020_Document">
      <xsd:simpleType>
        <xsd:restriction base="dms:DateTime"/>
      </xsd:simpleType>
    </xsd:element>
    <xsd:element name="Results" ma:index="7" nillable="true" ma:displayName="Results" ma:default="Unknown" ma:description="The result of the proces or status of the document.&#10;" ma:format="RadioButtons" ma:internalName="Results">
      <xsd:simpleType>
        <xsd:union memberTypes="dms:Text">
          <xsd:simpleType>
            <xsd:restriction base="dms:Choice">
              <xsd:enumeration value="Unknown"/>
              <xsd:enumeration value="Not started"/>
              <xsd:enumeration value="To be reviewed"/>
              <xsd:enumeration value="In progress"/>
              <xsd:enumeration value="Completed"/>
            </xsd:restriction>
          </xsd:simpleType>
        </xsd:union>
      </xsd:simpleType>
    </xsd:element>
    <xsd:element name="Origin" ma:index="8" nillable="true" ma:displayName="Origin" ma:description="Original source" ma:internalName="Origin">
      <xsd:simpleType>
        <xsd:restriction base="dms:Note">
          <xsd:maxLength value="255"/>
        </xsd:restriction>
      </xsd:simpleType>
    </xsd:element>
    <xsd:element name="Authourised_x0020_by" ma:index="9" nillable="true" ma:displayName="Authourised by" ma:description="An organization or person responsible for or involved in the creation, recording of an object." ma:list="UserInfo" ma:SharePointGroup="0" ma:internalName="Authourised_x0020_by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entification_x0020_Code" ma:index="10" nillable="true" ma:displayName="Identification Code" ma:description="Number or code assigned to an object outside the dynamic archive&#10;" ma:internalName="Identification_x0020_Code">
      <xsd:simpleType>
        <xsd:restriction base="dms:Text">
          <xsd:maxLength value="255"/>
        </xsd:restriction>
      </xsd:simpleType>
    </xsd:element>
    <xsd:element name="Coverages" ma:index="20" nillable="true" ma:displayName="Coverages" ma:description="Valid period or location." ma:internalName="Coverages">
      <xsd:simpleType>
        <xsd:restriction base="dms:Text">
          <xsd:maxLength value="255"/>
        </xsd:restriction>
      </xsd:simpleType>
    </xsd:element>
    <xsd:element name="Date_x0020_Authourised" ma:index="21" nillable="true" ma:displayName="Date Authourised" ma:description="Date approved" ma:format="DateOnly" ma:internalName="Date_x0020_Authourised">
      <xsd:simpleType>
        <xsd:restriction base="dms:DateTime"/>
      </xsd:simpleType>
    </xsd:element>
    <xsd:element name="Relations" ma:index="22" nillable="true" ma:displayName="Relations" ma:description="Naam project or workflow of which document is part of." ma:internalName="Relations">
      <xsd:simpleType>
        <xsd:restriction base="dms:Text">
          <xsd:maxLength value="255"/>
        </xsd:restriction>
      </xsd:simpleType>
    </xsd:element>
    <xsd:element name="Leader" ma:index="23" nillable="true" ma:displayName="Leader" ma:description="Project or team leader or person responsible" ma:list="UserInfo" ma:SharePointGroup="0" ma:internalName="Lead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2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6" nillable="true" ma:displayName="Taxonomy Catch All Column" ma:hidden="true" ma:list="{2bfc0286-fbfa-4171-b0cb-d3863062621c}" ma:internalName="TaxCatchAll" ma:showField="CatchAllData" ma:web="c9e239e1-eba3-46c3-b6c4-774a7c1dd7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ddcc6d-5a40-4ec2-9543-10e19496ba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8" nillable="true" ma:displayName="Tags" ma:internalName="MediaServiceAutoTags" ma:readOnly="true">
      <xsd:simpleType>
        <xsd:restriction base="dms:Text"/>
      </xsd:simpleType>
    </xsd:element>
    <xsd:element name="MediaServiceGenerationTime" ma:index="2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2" nillable="true" ma:displayName="Location" ma:internalName="MediaServiceLocation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35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3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3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8" ma:displayName="Content Type"/>
        <xsd:element ref="dc:title" minOccurs="0" maxOccurs="1" ma:index="1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ctType xmlns="c9e239e1-eba3-46c3-b6c4-774a7c1dd7fe">Concept</ObjectType>
    <Date_x0020_Document xmlns="c9e239e1-eba3-46c3-b6c4-774a7c1dd7fe">2024-10-29T09:17:14+00:00</Date_x0020_Document>
    <Results xmlns="c9e239e1-eba3-46c3-b6c4-774a7c1dd7fe">Unknown</Results>
    <Category_x0020_RDM xmlns="c9e239e1-eba3-46c3-b6c4-774a7c1dd7fe">General</Category_x0020_RDM>
    <Department_x0020_TU_x002f_e xmlns="c9e239e1-eba3-46c3-b6c4-774a7c1dd7fe">Data Management and Library</Department_x0020_TU_x002f_e>
    <Relations xmlns="c9e239e1-eba3-46c3-b6c4-774a7c1dd7fe" xsi:nil="true"/>
    <Authourised_x0020_by xmlns="c9e239e1-eba3-46c3-b6c4-774a7c1dd7fe">
      <UserInfo>
        <DisplayName/>
        <AccountId xsi:nil="true"/>
        <AccountType/>
      </UserInfo>
    </Authourised_x0020_by>
    <Origin xmlns="c9e239e1-eba3-46c3-b6c4-774a7c1dd7fe" xsi:nil="true"/>
    <TaxCatchAll xmlns="c9e239e1-eba3-46c3-b6c4-774a7c1dd7fe" xsi:nil="true"/>
    <Creator xmlns="c9e239e1-eba3-46c3-b6c4-774a7c1dd7fe">
      <UserInfo>
        <DisplayName/>
        <AccountId xsi:nil="true"/>
        <AccountType/>
      </UserInfo>
    </Creator>
    <Leader xmlns="c9e239e1-eba3-46c3-b6c4-774a7c1dd7fe">
      <UserInfo>
        <DisplayName/>
        <AccountId xsi:nil="true"/>
        <AccountType/>
      </UserInfo>
    </Leader>
    <Descriptions xmlns="c9e239e1-eba3-46c3-b6c4-774a7c1dd7fe" xsi:nil="true"/>
    <Coverages xmlns="c9e239e1-eba3-46c3-b6c4-774a7c1dd7fe" xsi:nil="true"/>
    <lcf76f155ced4ddcb4097134ff3c332f xmlns="9bddcc6d-5a40-4ec2-9543-10e19496ba30">
      <Terms xmlns="http://schemas.microsoft.com/office/infopath/2007/PartnerControls"/>
    </lcf76f155ced4ddcb4097134ff3c332f>
    <Identification_x0020_Code xmlns="c9e239e1-eba3-46c3-b6c4-774a7c1dd7fe" xsi:nil="true"/>
    <Date_x0020_Authourised xmlns="c9e239e1-eba3-46c3-b6c4-774a7c1dd7f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CED81-64B1-47B6-A2D1-6EBC3AD765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e239e1-eba3-46c3-b6c4-774a7c1dd7fe"/>
    <ds:schemaRef ds:uri="9bddcc6d-5a40-4ec2-9543-10e19496ba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156953-BB31-4B7D-8288-65B3545A063D}">
  <ds:schemaRefs>
    <ds:schemaRef ds:uri="http://schemas.microsoft.com/office/2006/metadata/properties"/>
    <ds:schemaRef ds:uri="c9e239e1-eba3-46c3-b6c4-774a7c1dd7fe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9bddcc6d-5a40-4ec2-9543-10e19496ba30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6A3210E-FE5E-44F1-A2EA-E9E58BA70C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495</Words>
  <Application>Microsoft Macintosh PowerPoint</Application>
  <PresentationFormat>Widescreen</PresentationFormat>
  <Paragraphs>94</Paragraphs>
  <Slides>28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Fira Code</vt:lpstr>
      <vt:lpstr>Fira Sans</vt:lpstr>
      <vt:lpstr>Office Theme</vt:lpstr>
      <vt:lpstr>1_Office Theme</vt:lpstr>
      <vt:lpstr>License your code &amp;  pay it forward</vt:lpstr>
      <vt:lpstr>Question:  Who here works with code built by others? </vt:lpstr>
      <vt:lpstr>Scenario: You shared code on a repository</vt:lpstr>
      <vt:lpstr>“Can I use your work?”</vt:lpstr>
      <vt:lpstr>PowerPoint Presentation</vt:lpstr>
      <vt:lpstr>No license = All rights reserved</vt:lpstr>
      <vt:lpstr>When you create something, you hold a copyright.*</vt:lpstr>
      <vt:lpstr>You don’t want to write a legal agreement each time someone request to re-use your work</vt:lpstr>
      <vt:lpstr>Sharing code does not make sense expect in the light of licensing.</vt:lpstr>
      <vt:lpstr>Why should you license?</vt:lpstr>
      <vt:lpstr>Licensing your work saves your time  </vt:lpstr>
      <vt:lpstr>At TU/e, “we strive for maximal disclosure of results and findings”</vt:lpstr>
      <vt:lpstr>Licensing your work helps others, including you in the future</vt:lpstr>
      <vt:lpstr>How to decide which license to use?</vt:lpstr>
      <vt:lpstr>Use choosealicense.com</vt:lpstr>
      <vt:lpstr>Code or non-code?</vt:lpstr>
      <vt:lpstr>Licensing a code with non-code license is like sharing the meal without the recipe</vt:lpstr>
      <vt:lpstr>Forego copyright?</vt:lpstr>
      <vt:lpstr>Copyleft or permissive?</vt:lpstr>
      <vt:lpstr>Use a copyleft license if you care about how others use your code</vt:lpstr>
      <vt:lpstr>Are you building on other projects? Check if it’s marked with a copyleft license.</vt:lpstr>
      <vt:lpstr>When should you license?</vt:lpstr>
      <vt:lpstr>PowerPoint Presentation</vt:lpstr>
      <vt:lpstr>How to put a license?</vt:lpstr>
      <vt:lpstr>PowerPoint Presentation</vt:lpstr>
      <vt:lpstr>PowerPoint Presentation</vt:lpstr>
      <vt:lpstr>What are your questions?</vt:lpstr>
      <vt:lpstr>What are your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Sunami, Nami</dc:creator>
  <cp:lastModifiedBy>Sunami, Nami</cp:lastModifiedBy>
  <cp:revision>2</cp:revision>
  <dcterms:created xsi:type="dcterms:W3CDTF">2024-10-29T08:14:50Z</dcterms:created>
  <dcterms:modified xsi:type="dcterms:W3CDTF">2025-04-02T14:39:02Z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0x01010023A999B518C8EF4A9F0A52055D700488</vt:lpwstr>
  </property>
  <property fmtid="{D5CDD505-2E9C-101B-9397-08002B2CF9AE}" pid="3" name="MediaServiceImageTags">
    <vt:lpwstr/>
  </property>
</Properties>
</file>