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8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99AD7-E491-4EA2-94E9-5A00651F939C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0248-5243-4498-B979-99818953AD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0248-5243-4498-B979-99818953AD4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5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59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rot="18900000">
            <a:off x="-571256" y="1578080"/>
            <a:ext cx="3900785" cy="7801569"/>
          </a:xfrm>
          <a:custGeom>
            <a:avLst/>
            <a:gdLst/>
            <a:ahLst/>
            <a:cxnLst/>
            <a:rect l="l" t="t" r="r" b="b"/>
            <a:pathLst>
              <a:path w="3900785" h="7801569">
                <a:moveTo>
                  <a:pt x="3900785" y="0"/>
                </a:moveTo>
                <a:lnTo>
                  <a:pt x="3900785" y="7801569"/>
                </a:lnTo>
                <a:lnTo>
                  <a:pt x="0" y="3900785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41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 rot="18900000">
            <a:off x="3659900" y="1953029"/>
            <a:ext cx="4868703" cy="6589905"/>
          </a:xfrm>
          <a:custGeom>
            <a:avLst/>
            <a:gdLst/>
            <a:ahLst/>
            <a:cxnLst/>
            <a:rect l="l" t="t" r="r" b="b"/>
            <a:pathLst>
              <a:path w="4868703" h="6589905">
                <a:moveTo>
                  <a:pt x="4868703" y="2272023"/>
                </a:moveTo>
                <a:lnTo>
                  <a:pt x="4868703" y="5173593"/>
                </a:lnTo>
                <a:lnTo>
                  <a:pt x="4868302" y="5173998"/>
                </a:lnTo>
                <a:lnTo>
                  <a:pt x="3452394" y="6589905"/>
                </a:lnTo>
                <a:lnTo>
                  <a:pt x="0" y="3137511"/>
                </a:lnTo>
                <a:lnTo>
                  <a:pt x="0" y="0"/>
                </a:lnTo>
                <a:lnTo>
                  <a:pt x="3558581" y="359587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051718" y="2803316"/>
            <a:ext cx="5040560" cy="1872208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Smart Home </a:t>
            </a:r>
            <a:br>
              <a:rPr lang="en-US" altLang="ko-KR" sz="4800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4800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Network</a:t>
            </a:r>
            <a:endParaRPr lang="ko-KR" altLang="en-US" sz="4800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051718" y="2155244"/>
            <a:ext cx="5040560" cy="64807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200" b="1" dirty="0" err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빅</a:t>
            </a:r>
            <a:r>
              <a:rPr lang="en-US" altLang="ko-KR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데</a:t>
            </a:r>
            <a:r>
              <a:rPr lang="en-US" altLang="ko-KR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이</a:t>
            </a:r>
            <a:r>
              <a:rPr lang="en-US" altLang="ko-KR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터</a:t>
            </a:r>
            <a:r>
              <a:rPr lang="en-US" altLang="ko-KR" sz="2200" b="1" spc="600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포</a:t>
            </a:r>
            <a:r>
              <a:rPr lang="en-US" altLang="ko-KR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트</a:t>
            </a:r>
            <a:r>
              <a:rPr lang="en-US" altLang="ko-KR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폴</a:t>
            </a:r>
            <a:r>
              <a:rPr lang="en-US" altLang="ko-KR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리</a:t>
            </a:r>
            <a:r>
              <a:rPr lang="en-US" altLang="ko-KR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2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오</a:t>
            </a:r>
            <a:endParaRPr lang="en-US" altLang="ko-KR" sz="2200" b="1" dirty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2160" y="5573670"/>
            <a:ext cx="2686683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제작 기간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: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2018. 06. 11 ~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진행 중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05" y="1651188"/>
            <a:ext cx="420986" cy="4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2. </a:t>
            </a:r>
            <a:r>
              <a:rPr lang="ko-KR" altLang="en-US" dirty="0" err="1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네이버</a:t>
            </a:r>
            <a:r>
              <a:rPr lang="ko-KR" altLang="en-US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기사 검색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0" y="931168"/>
            <a:ext cx="54673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2380" y="2217384"/>
            <a:ext cx="3202108" cy="107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Return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값을 가지고 있는 </a:t>
            </a:r>
            <a:r>
              <a:rPr lang="en-US" altLang="ko-KR" b="1" dirty="0" err="1" smtClean="0">
                <a:solidFill>
                  <a:srgbClr val="FFFF00"/>
                </a:solidFill>
              </a:rPr>
              <a:t>jsonSearch</a:t>
            </a:r>
            <a:r>
              <a:rPr lang="ko-KR" altLang="en-US" sz="1400" dirty="0" smtClean="0">
                <a:solidFill>
                  <a:schemeClr val="bg1"/>
                </a:solidFill>
              </a:rPr>
              <a:t>는 최신 뉴스부터 정렬되어 있으므로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순서대로 </a:t>
            </a:r>
            <a:r>
              <a:rPr lang="en-US" altLang="ko-KR" b="1" dirty="0" smtClean="0">
                <a:solidFill>
                  <a:srgbClr val="FFFF00"/>
                </a:solidFill>
              </a:rPr>
              <a:t>‘items’</a:t>
            </a:r>
            <a:r>
              <a:rPr lang="ko-KR" altLang="en-US" sz="1400" dirty="0" smtClean="0">
                <a:solidFill>
                  <a:schemeClr val="bg1"/>
                </a:solidFill>
              </a:rPr>
              <a:t>의 </a:t>
            </a:r>
            <a:r>
              <a:rPr lang="en-US" altLang="ko-KR" sz="1400" dirty="0" smtClean="0">
                <a:solidFill>
                  <a:schemeClr val="bg1"/>
                </a:solidFill>
              </a:rPr>
              <a:t>Title</a:t>
            </a:r>
            <a:r>
              <a:rPr lang="ko-KR" altLang="en-US" sz="1400" dirty="0" smtClean="0">
                <a:solidFill>
                  <a:schemeClr val="bg1"/>
                </a:solidFill>
              </a:rPr>
              <a:t>과 </a:t>
            </a:r>
            <a:r>
              <a:rPr lang="en-US" altLang="ko-KR" sz="1400" dirty="0" smtClean="0">
                <a:solidFill>
                  <a:schemeClr val="bg1"/>
                </a:solidFill>
              </a:rPr>
              <a:t>Link</a:t>
            </a:r>
            <a:r>
              <a:rPr lang="ko-KR" altLang="en-US" sz="1400" dirty="0" smtClean="0">
                <a:solidFill>
                  <a:schemeClr val="bg1"/>
                </a:solidFill>
              </a:rPr>
              <a:t>를 출력하여 보여준다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7" y="3369568"/>
            <a:ext cx="57626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56176" y="5084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포트폴리오 작성 시간 기준으로 </a:t>
            </a:r>
            <a:r>
              <a:rPr lang="en-US" altLang="ko-KR" sz="1400" dirty="0" smtClean="0">
                <a:solidFill>
                  <a:schemeClr val="bg1"/>
                </a:solidFill>
              </a:rPr>
              <a:t>return</a:t>
            </a:r>
            <a:r>
              <a:rPr lang="ko-KR" altLang="en-US" sz="1400" dirty="0" smtClean="0">
                <a:solidFill>
                  <a:schemeClr val="bg1"/>
                </a:solidFill>
              </a:rPr>
              <a:t>된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ko-KR" altLang="en-US" sz="1400" dirty="0" smtClean="0">
                <a:solidFill>
                  <a:schemeClr val="bg1"/>
                </a:solidFill>
              </a:rPr>
              <a:t>파일의 일부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816" y="560369"/>
            <a:ext cx="344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데이터 저장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및 출력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2. </a:t>
            </a:r>
            <a:r>
              <a:rPr lang="ko-KR" altLang="en-US" dirty="0" err="1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네이버</a:t>
            </a:r>
            <a:r>
              <a:rPr lang="ko-KR" altLang="en-US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기사 검색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484784"/>
            <a:ext cx="74961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3)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프로그램 동작 결과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5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3.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최신 영화 순위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28800"/>
            <a:ext cx="69342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데이터 수집</a:t>
            </a:r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저장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1323" y="5519285"/>
            <a:ext cx="325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순위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영화명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변동폭 순으로 파일 저장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3.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최신 영화 순위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출력 화면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6" y="1158294"/>
            <a:ext cx="325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네이버</a:t>
            </a:r>
            <a:r>
              <a:rPr lang="ko-KR" altLang="en-US" sz="1400" dirty="0" smtClean="0">
                <a:solidFill>
                  <a:schemeClr val="bg1"/>
                </a:solidFill>
              </a:rPr>
              <a:t> 영화 랭킹 화면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21631" y="1648726"/>
            <a:ext cx="7528917" cy="4347195"/>
            <a:chOff x="685964" y="1038647"/>
            <a:chExt cx="7528917" cy="43471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706" y="1061492"/>
              <a:ext cx="2924175" cy="432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964" y="1038647"/>
              <a:ext cx="4591889" cy="4333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6156176" y="1158294"/>
            <a:ext cx="204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Python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400" dirty="0" smtClean="0">
                <a:solidFill>
                  <a:schemeClr val="bg1"/>
                </a:solidFill>
              </a:rPr>
              <a:t> 출력 화면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245518"/>
            <a:ext cx="69246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시각화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3420" y="5636050"/>
            <a:ext cx="67371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영화 순위 데이터를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날짜별로</a:t>
            </a:r>
            <a:r>
              <a:rPr lang="ko-KR" altLang="en-US" sz="1400" dirty="0" smtClean="0">
                <a:solidFill>
                  <a:schemeClr val="bg1"/>
                </a:solidFill>
              </a:rPr>
              <a:t> 축적시키고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b="1" dirty="0" err="1" smtClean="0">
                <a:solidFill>
                  <a:srgbClr val="FFFF00"/>
                </a:solidFill>
              </a:rPr>
              <a:t>matplotlib</a:t>
            </a:r>
            <a:r>
              <a:rPr lang="ko-KR" altLang="en-US" sz="1400" dirty="0" smtClean="0">
                <a:solidFill>
                  <a:schemeClr val="bg1"/>
                </a:solidFill>
              </a:rPr>
              <a:t>의 </a:t>
            </a:r>
            <a:r>
              <a:rPr lang="en-US" altLang="ko-KR" b="1" dirty="0" err="1" smtClean="0">
                <a:solidFill>
                  <a:srgbClr val="FFFF00"/>
                </a:solidFill>
              </a:rPr>
              <a:t>ggplot</a:t>
            </a:r>
            <a:r>
              <a:rPr lang="ko-KR" altLang="en-US" sz="1400" dirty="0" smtClean="0">
                <a:solidFill>
                  <a:schemeClr val="bg1"/>
                </a:solidFill>
              </a:rPr>
              <a:t>을 이용하여 변동폭을 </a:t>
            </a:r>
            <a:r>
              <a:rPr lang="en-US" altLang="ko-KR" b="1" dirty="0" smtClean="0">
                <a:solidFill>
                  <a:srgbClr val="FFFF00"/>
                </a:solidFill>
              </a:rPr>
              <a:t>Line plot</a:t>
            </a:r>
            <a:r>
              <a:rPr lang="ko-KR" altLang="en-US" sz="1400" dirty="0" smtClean="0">
                <a:solidFill>
                  <a:schemeClr val="bg1"/>
                </a:solidFill>
              </a:rPr>
              <a:t>으로 나타내거나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영화 평점을 </a:t>
            </a:r>
            <a:r>
              <a:rPr lang="en-US" altLang="ko-KR" b="1" dirty="0" smtClean="0">
                <a:solidFill>
                  <a:srgbClr val="FFFF00"/>
                </a:solidFill>
              </a:rPr>
              <a:t>Bar plot</a:t>
            </a:r>
            <a:r>
              <a:rPr lang="ko-KR" altLang="en-US" sz="1400" dirty="0" smtClean="0">
                <a:solidFill>
                  <a:schemeClr val="bg1"/>
                </a:solidFill>
              </a:rPr>
              <a:t>으로 시각화한다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2) </a:t>
            </a:r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UI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개발</a:t>
            </a:r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머신 러닝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3" y="1541681"/>
            <a:ext cx="3795669" cy="257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5973" y="4519023"/>
            <a:ext cx="3817374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기상 정보에 따라 사용자가 </a:t>
            </a:r>
            <a:r>
              <a:rPr lang="ko-KR" altLang="en-US" b="1" dirty="0" smtClean="0">
                <a:solidFill>
                  <a:srgbClr val="FFFF00"/>
                </a:solidFill>
              </a:rPr>
              <a:t>실행한 행동 데이터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시청한 영화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청취한 음악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가전 </a:t>
            </a:r>
            <a:r>
              <a:rPr lang="ko-KR" altLang="en-US" sz="1400" dirty="0">
                <a:solidFill>
                  <a:schemeClr val="bg1"/>
                </a:solidFill>
              </a:rPr>
              <a:t>수동 제어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등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저장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rgbClr val="FFFF00"/>
                </a:solidFill>
              </a:rPr>
              <a:t>학습</a:t>
            </a:r>
            <a:r>
              <a:rPr lang="ko-KR" altLang="en-US" sz="1400" dirty="0" smtClean="0">
                <a:solidFill>
                  <a:schemeClr val="bg1"/>
                </a:solidFill>
              </a:rPr>
              <a:t>시킨다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추후 유사한 기상 정보가 나올 시 사용자의  </a:t>
            </a:r>
            <a:r>
              <a:rPr lang="ko-KR" altLang="en-US" b="1" dirty="0" smtClean="0">
                <a:solidFill>
                  <a:srgbClr val="FFFF00"/>
                </a:solidFill>
              </a:rPr>
              <a:t>행동 패턴을 분석</a:t>
            </a:r>
            <a:r>
              <a:rPr lang="ko-KR" altLang="en-US" sz="1400" dirty="0" smtClean="0">
                <a:solidFill>
                  <a:schemeClr val="bg1"/>
                </a:solidFill>
              </a:rPr>
              <a:t>하여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니즈에</a:t>
            </a:r>
            <a:r>
              <a:rPr lang="ko-KR" altLang="en-US" sz="1400" dirty="0" smtClean="0">
                <a:solidFill>
                  <a:schemeClr val="bg1"/>
                </a:solidFill>
              </a:rPr>
              <a:t> 부합하는 결과를 출력한다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추천 영화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추천 음악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장비 제어 등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1" y="1541681"/>
            <a:ext cx="2498961" cy="33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29242" y="5042242"/>
            <a:ext cx="3617880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CLI </a:t>
            </a:r>
            <a:r>
              <a:rPr lang="ko-KR" altLang="en-US" sz="1400" dirty="0">
                <a:solidFill>
                  <a:schemeClr val="bg1"/>
                </a:solidFill>
              </a:rPr>
              <a:t>기반의 현재 </a:t>
            </a:r>
            <a:r>
              <a:rPr lang="ko-KR" altLang="en-US" sz="1400" dirty="0" smtClean="0">
                <a:solidFill>
                  <a:schemeClr val="bg1"/>
                </a:solidFill>
              </a:rPr>
              <a:t>프로그램을  </a:t>
            </a:r>
            <a:r>
              <a:rPr lang="en-US" altLang="ko-KR" sz="1400" dirty="0" smtClean="0">
                <a:solidFill>
                  <a:schemeClr val="bg1"/>
                </a:solidFill>
              </a:rPr>
              <a:t>Mockups</a:t>
            </a:r>
            <a:r>
              <a:rPr lang="ko-KR" altLang="en-US" sz="1400" dirty="0" smtClean="0">
                <a:solidFill>
                  <a:schemeClr val="bg1"/>
                </a:solidFill>
              </a:rPr>
              <a:t>이나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rgbClr val="FFFF00"/>
                </a:solidFill>
              </a:rPr>
              <a:t>Java Swing</a:t>
            </a:r>
            <a:r>
              <a:rPr lang="ko-KR" altLang="en-US" sz="1400" dirty="0" smtClean="0">
                <a:solidFill>
                  <a:schemeClr val="bg1"/>
                </a:solidFill>
              </a:rPr>
              <a:t>의  </a:t>
            </a:r>
            <a:r>
              <a:rPr lang="en-US" altLang="ko-KR" sz="1400" dirty="0" smtClean="0">
                <a:solidFill>
                  <a:schemeClr val="bg1"/>
                </a:solidFill>
              </a:rPr>
              <a:t>Windows Builder </a:t>
            </a:r>
            <a:r>
              <a:rPr lang="ko-KR" altLang="en-US" sz="1400" dirty="0" smtClean="0">
                <a:solidFill>
                  <a:schemeClr val="bg1"/>
                </a:solidFill>
              </a:rPr>
              <a:t>등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FFFF00"/>
                </a:solidFill>
              </a:rPr>
              <a:t>UI </a:t>
            </a:r>
            <a:r>
              <a:rPr lang="ko-KR" altLang="en-US" b="1" dirty="0" smtClean="0">
                <a:solidFill>
                  <a:srgbClr val="FFFF00"/>
                </a:solidFill>
              </a:rPr>
              <a:t>개발 </a:t>
            </a:r>
            <a:r>
              <a:rPr lang="ko-KR" altLang="en-US" sz="1400" dirty="0" smtClean="0">
                <a:solidFill>
                  <a:schemeClr val="bg1"/>
                </a:solidFill>
              </a:rPr>
              <a:t>프로그램을 이용하여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스마트폰이나</a:t>
            </a:r>
            <a:r>
              <a:rPr lang="ko-KR" altLang="en-US" sz="1400" dirty="0" smtClean="0">
                <a:solidFill>
                  <a:schemeClr val="bg1"/>
                </a:solidFill>
              </a:rPr>
              <a:t> 웹 브라우저에서의 이용을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편리하게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1799693" y="1428624"/>
            <a:ext cx="5544614" cy="4385942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</a:t>
            </a:r>
            <a:r>
              <a:rPr lang="ko-KR" altLang="en-US" b="1" dirty="0" smtClean="0">
                <a:solidFill>
                  <a:srgbClr val="FFFF00"/>
                </a:solidFill>
                <a:latin typeface="KoPub돋움체 Bold" pitchFamily="2" charset="-127"/>
                <a:ea typeface="KoPub돋움체 Bold" pitchFamily="2" charset="-127"/>
              </a:rPr>
              <a:t>소개</a:t>
            </a:r>
            <a:r>
              <a:rPr lang="ko-KR" altLang="en-US" sz="28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및 </a:t>
            </a:r>
            <a:r>
              <a:rPr lang="ko-KR" altLang="en-US" b="1" dirty="0" smtClean="0">
                <a:solidFill>
                  <a:srgbClr val="FFFF00"/>
                </a:solidFill>
                <a:latin typeface="KoPub돋움체 Bold" pitchFamily="2" charset="-127"/>
                <a:ea typeface="KoPub돋움체 Bold" pitchFamily="2" charset="-127"/>
              </a:rPr>
              <a:t>특징</a:t>
            </a:r>
            <a:endParaRPr lang="en-US" altLang="ko-KR" b="1" dirty="0" smtClean="0">
              <a:solidFill>
                <a:srgbClr val="FFFF00"/>
              </a:solidFill>
              <a:latin typeface="KoPub돋움체 Bold" pitchFamily="2" charset="-127"/>
              <a:ea typeface="KoPub돋움체 Bold" pitchFamily="2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소개</a:t>
            </a:r>
            <a:endParaRPr lang="en-US" altLang="ko-KR" sz="24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2)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특징 및 기술 내용</a:t>
            </a:r>
            <a:endParaRPr lang="en-US" altLang="ko-KR" sz="24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8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프로젝트 설명</a:t>
            </a:r>
            <a:endParaRPr lang="en-US" altLang="ko-KR" sz="28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1)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날씨 홈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케어</a:t>
            </a:r>
            <a:endParaRPr lang="en-US" altLang="ko-KR" sz="24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2)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네이버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기사 검색</a:t>
            </a:r>
            <a:endParaRPr lang="en-US" altLang="ko-KR" sz="24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3)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최신 영화 순위</a:t>
            </a:r>
            <a:endParaRPr lang="en-US" altLang="ko-KR" sz="24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4)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머신러닝</a:t>
            </a:r>
            <a:endParaRPr lang="en-US" altLang="ko-KR" sz="24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5) </a:t>
            </a:r>
            <a:r>
              <a:rPr lang="ko-KR" altLang="en-US" sz="2400" b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시각화</a:t>
            </a:r>
            <a:endParaRPr lang="en-US" altLang="ko-KR" sz="24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목</a:t>
            </a:r>
            <a:r>
              <a:rPr lang="en-US" altLang="ko-KR" dirty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차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6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프로젝트 소개 및 특징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006" y="908720"/>
            <a:ext cx="7411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프로젝트 소개</a:t>
            </a:r>
            <a:endParaRPr lang="en-US" altLang="ko-KR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latin typeface="KoPub돋움체 Light" pitchFamily="2" charset="-127"/>
              <a:ea typeface="KoPub돋움체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보다 편리한 생활을 위해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b="1" dirty="0" smtClean="0">
                <a:solidFill>
                  <a:srgbClr val="FFFF00"/>
                </a:solidFill>
              </a:rPr>
              <a:t> 기술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수집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저장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분석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시각화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과 원격 제어     시스템을 </a:t>
            </a:r>
            <a:r>
              <a:rPr lang="ko-KR" altLang="en-US" b="1" dirty="0" smtClean="0">
                <a:solidFill>
                  <a:srgbClr val="FFFF00"/>
                </a:solidFill>
              </a:rPr>
              <a:t>가구 및 가전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 적용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59" y="3212976"/>
            <a:ext cx="1008000" cy="100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67" y="4948851"/>
            <a:ext cx="692781" cy="9237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54" y="4948851"/>
            <a:ext cx="692781" cy="9237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91" y="3302927"/>
            <a:ext cx="842505" cy="8425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6" y="4345066"/>
            <a:ext cx="555363" cy="55536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3" y="4290579"/>
            <a:ext cx="555363" cy="55536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91778" y="4981340"/>
            <a:ext cx="555363" cy="55536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867394" y="3957481"/>
            <a:ext cx="555363" cy="9694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02999" y="587255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Bigdata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 처리 </a:t>
            </a:r>
            <a:r>
              <a:rPr lang="en-US" altLang="ko-KR" dirty="0" smtClean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Server</a:t>
            </a:r>
            <a:endParaRPr lang="ko-KR" altLang="en-US" dirty="0">
              <a:solidFill>
                <a:schemeClr val="bg1"/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88001" y="5872559"/>
            <a:ext cx="123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Open API Server</a:t>
            </a:r>
            <a:endParaRPr lang="ko-KR" altLang="en-US" dirty="0">
              <a:solidFill>
                <a:schemeClr val="bg1"/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88000" y="2468507"/>
            <a:ext cx="123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Web Server</a:t>
            </a:r>
            <a:endParaRPr lang="ko-KR" altLang="en-US" dirty="0">
              <a:solidFill>
                <a:schemeClr val="bg1"/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7645" y="2656596"/>
            <a:ext cx="123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KoPub돋움체 Medium" pitchFamily="2" charset="-127"/>
                <a:ea typeface="KoPub돋움체 Medium" pitchFamily="2" charset="-127"/>
              </a:rPr>
              <a:t>SClient</a:t>
            </a:r>
            <a:endParaRPr lang="ko-KR" altLang="en-US" dirty="0">
              <a:latin typeface="KoPub돋움체 Medium" pitchFamily="2" charset="-127"/>
              <a:ea typeface="KoPub돋움체 Medium" pitchFamily="2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5" y="3549555"/>
            <a:ext cx="2201900" cy="209008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672" y="3601993"/>
            <a:ext cx="555363" cy="77661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791673" y="4512845"/>
            <a:ext cx="555363" cy="96948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66579" y="5536703"/>
            <a:ext cx="135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itchFamily="2" charset="-127"/>
                <a:ea typeface="KoPub돋움체 Medium" pitchFamily="2" charset="-127"/>
              </a:rPr>
              <a:t>Embedded Platform</a:t>
            </a:r>
            <a:endParaRPr lang="ko-KR" altLang="en-US" dirty="0"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5541" y="5536703"/>
            <a:ext cx="70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3711" y="4409931"/>
            <a:ext cx="70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4804" y="2656596"/>
            <a:ext cx="19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Medium" pitchFamily="2" charset="-127"/>
                <a:ea typeface="KoPub돋움체 Medium" pitchFamily="2" charset="-127"/>
              </a:rPr>
              <a:t>■ </a:t>
            </a:r>
            <a:r>
              <a:rPr lang="ko-KR" altLang="en-US" dirty="0" err="1" smtClean="0">
                <a:latin typeface="KoPub돋움체 Medium" pitchFamily="2" charset="-127"/>
                <a:ea typeface="KoPub돋움체 Medium" pitchFamily="2" charset="-127"/>
              </a:rPr>
              <a:t>미구현</a:t>
            </a:r>
            <a:endParaRPr lang="en-US" altLang="ko-KR" dirty="0" smtClean="0">
              <a:latin typeface="KoPub돋움체 Medium" pitchFamily="2" charset="-127"/>
              <a:ea typeface="KoPub돋움체 Medium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■</a:t>
            </a:r>
            <a:r>
              <a:rPr lang="en-US" altLang="ko-KR" dirty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Medium" pitchFamily="2" charset="-127"/>
                <a:ea typeface="KoPub돋움체 Medium" pitchFamily="2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KoPub돋움체 Medium" pitchFamily="2" charset="-127"/>
              <a:ea typeface="KoPub돋움체 Medium" pitchFamily="2" charset="-127"/>
            </a:endParaRPr>
          </a:p>
          <a:p>
            <a:endParaRPr lang="ko-KR" altLang="en-US" dirty="0">
              <a:latin typeface="KoPub돋움체 Medium" pitchFamily="2" charset="-127"/>
              <a:ea typeface="KoPub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0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프로젝트 소개 및 특징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557" y="908720"/>
            <a:ext cx="7462887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프로젝트 특</a:t>
            </a:r>
            <a:r>
              <a:rPr lang="ko-KR" altLang="en-US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징</a:t>
            </a:r>
            <a:endParaRPr lang="en-US" altLang="ko-KR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실시간으로 업데이트 된 정보에 </a:t>
            </a:r>
            <a:r>
              <a:rPr lang="ko-KR" altLang="en-US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따라 가구 및 가전을 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인공지능으로 제어</a:t>
            </a:r>
            <a:endParaRPr lang="en-US" altLang="ko-KR" sz="1400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ko-KR" altLang="en-US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다양한 수집 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기술</a:t>
            </a:r>
            <a:r>
              <a:rPr lang="en-US" altLang="ko-KR" b="1" kern="1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b="1" kern="100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크롤링</a:t>
            </a:r>
            <a:r>
              <a:rPr lang="en-US" altLang="ko-KR" b="1" kern="100" dirty="0">
                <a:solidFill>
                  <a:srgbClr val="FFFF00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rgbClr val="FFFF00"/>
                </a:solidFill>
                <a:cs typeface="Times New Roman" panose="02020603050405020304" pitchFamily="18" charset="0"/>
              </a:rPr>
              <a:t>오픈 </a:t>
            </a:r>
            <a:r>
              <a:rPr lang="en-US" altLang="ko-KR" b="1" kern="1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API</a:t>
            </a:r>
            <a:r>
              <a:rPr lang="ko-KR" altLang="en-US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FFFF00"/>
                </a:solidFill>
                <a:cs typeface="Times New Roman" panose="02020603050405020304" pitchFamily="18" charset="0"/>
              </a:rPr>
              <a:t>등</a:t>
            </a:r>
            <a:r>
              <a:rPr lang="en-US" altLang="ko-KR" b="1" kern="1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을 이용하여</a:t>
            </a:r>
            <a:r>
              <a:rPr lang="en-US" altLang="ko-KR" kern="1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데이터를 수집</a:t>
            </a:r>
            <a:r>
              <a:rPr lang="en-US" altLang="ko-KR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정보를 추출</a:t>
            </a:r>
            <a:r>
              <a:rPr lang="en-US" altLang="ko-KR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    ※  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텍스트 질의 내용을 분석하여 다음 프로세스로</a:t>
            </a:r>
            <a:r>
              <a:rPr lang="en-US" altLang="ko-KR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적용하는 코드</a:t>
            </a:r>
            <a:r>
              <a:rPr lang="en-US" altLang="ko-KR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개발 중</a:t>
            </a:r>
            <a:r>
              <a:rPr lang="en-US" altLang="ko-KR" sz="12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정교하고 개선된 사용자 </a:t>
            </a:r>
            <a:r>
              <a:rPr lang="ko-KR" altLang="en-US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맞춤 솔루션 제공을 위한 수집</a:t>
            </a:r>
            <a:r>
              <a:rPr lang="en-US" altLang="ko-KR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정보</a:t>
            </a:r>
            <a:r>
              <a:rPr lang="en-US" altLang="ko-KR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사용 </a:t>
            </a:r>
            <a:r>
              <a:rPr lang="ko-KR" altLang="en-US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정보 처리 및 저장</a:t>
            </a:r>
            <a:r>
              <a:rPr lang="en-US" altLang="ko-KR" sz="1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    </a:t>
            </a:r>
            <a:r>
              <a:rPr lang="en-US" altLang="ko-KR" sz="12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※ 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패턴 분석에 기반한 상황 별 장비 제어 및 정보 추천</a:t>
            </a:r>
            <a:r>
              <a:rPr lang="en-US" altLang="ko-KR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문제 발생 시 </a:t>
            </a:r>
            <a:r>
              <a:rPr lang="ko-KR" altLang="en-US" sz="12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해결방안 제시 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등 축적된 데이터를 </a:t>
            </a:r>
            <a:r>
              <a:rPr lang="ko-KR" altLang="en-US" sz="12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활용할 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수 있는 </a:t>
            </a:r>
            <a:r>
              <a:rPr lang="ko-KR" altLang="en-US" sz="1200" kern="100" dirty="0" err="1">
                <a:solidFill>
                  <a:schemeClr val="bg1"/>
                </a:solidFill>
                <a:cs typeface="Times New Roman" panose="02020603050405020304" pitchFamily="18" charset="0"/>
              </a:rPr>
              <a:t>머신러닝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err="1">
                <a:solidFill>
                  <a:schemeClr val="bg1"/>
                </a:solidFill>
                <a:cs typeface="Times New Roman" panose="02020603050405020304" pitchFamily="18" charset="0"/>
              </a:rPr>
              <a:t>로직을</a:t>
            </a:r>
            <a:r>
              <a:rPr lang="ko-KR" altLang="en-US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 기획 및 개발 중</a:t>
            </a:r>
            <a:r>
              <a:rPr lang="en-US" altLang="ko-KR" sz="12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7853" y="4124583"/>
            <a:ext cx="7528295" cy="184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b="1" kern="1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  <a:cs typeface="Times New Roman" panose="02020603050405020304" pitchFamily="18" charset="0"/>
              </a:rPr>
              <a:t>기술 내용</a:t>
            </a:r>
            <a:endParaRPr lang="en-US" altLang="ko-KR" b="1" kern="100" dirty="0" smtClean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300" b="1" kern="100" dirty="0" smtClean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 -  </a:t>
            </a:r>
            <a:r>
              <a:rPr lang="ko-KR" altLang="en-US" sz="1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사용 언어 </a:t>
            </a:r>
            <a:r>
              <a:rPr lang="en-US" altLang="ko-KR" sz="1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b="1" kern="100" dirty="0" smtClean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Python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 -  </a:t>
            </a:r>
            <a:r>
              <a:rPr lang="ko-KR" altLang="en-US" sz="1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사용된 모듈 </a:t>
            </a:r>
            <a:r>
              <a:rPr lang="en-US" altLang="ko-KR" sz="1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400" b="1" kern="100" dirty="0" err="1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urllib</a:t>
            </a:r>
            <a:r>
              <a:rPr lang="en-US" altLang="ko-KR" sz="14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b="1" kern="100" dirty="0" err="1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json</a:t>
            </a:r>
            <a:r>
              <a:rPr lang="en-US" altLang="ko-KR" sz="14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 threading, </a:t>
            </a:r>
            <a:r>
              <a:rPr lang="en-US" altLang="ko-KR" sz="14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BeautifulSoup4, </a:t>
            </a:r>
            <a:r>
              <a:rPr lang="en-US" altLang="ko-KR" sz="14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re, pandas, </a:t>
            </a:r>
            <a:r>
              <a:rPr lang="en-US" altLang="ko-KR" sz="1400" b="1" kern="100" dirty="0" err="1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matplotlib.pyplot</a:t>
            </a:r>
            <a:endParaRPr lang="en-US" altLang="ko-KR" sz="1400" b="1" kern="100" dirty="0" smtClean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 -  Skills : </a:t>
            </a:r>
            <a:r>
              <a:rPr lang="en-US" altLang="ko-KR" b="1" kern="100" dirty="0" smtClean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Open API,  Crawling, Visualization</a:t>
            </a:r>
            <a:endParaRPr lang="en-US" altLang="ko-KR" b="1" kern="100" dirty="0" smtClean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1.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날씨 홈 </a:t>
            </a:r>
            <a:r>
              <a:rPr lang="ko-KR" altLang="en-US" dirty="0" err="1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케어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414" y="4816431"/>
            <a:ext cx="52458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기상 정보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Open API 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사용자 활용 가이드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 의거하여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경로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시각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좌표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파일 형태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서비스 키를 설정하여 해당 페이지로부터 </a:t>
            </a:r>
            <a:r>
              <a:rPr lang="en-US" altLang="ko-KR" b="1" dirty="0" smtClean="0">
                <a:solidFill>
                  <a:srgbClr val="FFFF00"/>
                </a:solidFill>
                <a:latin typeface="+mn-ea"/>
              </a:rPr>
              <a:t>REST 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방식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으로 데이터를 추출한 후 </a:t>
            </a:r>
            <a:r>
              <a:rPr lang="en-US" altLang="ko-KR" b="1" dirty="0" err="1" smtClean="0">
                <a:solidFill>
                  <a:srgbClr val="FFFF00"/>
                </a:solidFill>
                <a:latin typeface="+mn-ea"/>
              </a:rPr>
              <a:t>retData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 저장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0233" y="5178389"/>
            <a:ext cx="260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경로에 접근하기 위하여 </a:t>
            </a:r>
            <a:r>
              <a:rPr lang="en-US" altLang="ko-KR" b="1" dirty="0" err="1" smtClean="0">
                <a:solidFill>
                  <a:srgbClr val="FFFF00"/>
                </a:solidFill>
                <a:latin typeface="+mn-ea"/>
              </a:rPr>
              <a:t>urllib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모듈 사용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0" y="1347449"/>
            <a:ext cx="69342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65" y="4316588"/>
            <a:ext cx="29527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78410" y="296184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오픈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API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사용을 위한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access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키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65" y="965158"/>
            <a:ext cx="3028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97979" y="96515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초기 변수 값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308304" y="2060848"/>
            <a:ext cx="1034444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342748" y="1547121"/>
            <a:ext cx="0" cy="51372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67944" y="1919804"/>
            <a:ext cx="3240360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기상 정보 수집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1" y="993827"/>
            <a:ext cx="69151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1.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날씨 홈 </a:t>
            </a:r>
            <a:r>
              <a:rPr lang="ko-KR" altLang="en-US" dirty="0" err="1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케어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8698" y="186700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초기 변수 값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546" y="5301208"/>
            <a:ext cx="52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메인 함수에서 </a:t>
            </a:r>
            <a:r>
              <a:rPr lang="en-US" altLang="ko-KR" b="1" dirty="0" smtClean="0">
                <a:solidFill>
                  <a:srgbClr val="FFFF00"/>
                </a:solidFill>
              </a:rPr>
              <a:t>Thread</a:t>
            </a:r>
            <a:r>
              <a:rPr lang="ko-KR" altLang="en-US" sz="1400" dirty="0" smtClean="0">
                <a:solidFill>
                  <a:schemeClr val="bg1"/>
                </a:solidFill>
              </a:rPr>
              <a:t>를 이용하여 프로그램이 실행되는 동안 자동으로 데이터를 저장하고 장비를 제어 하도록 구현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5135" y="5013176"/>
            <a:ext cx="2531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기상정보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ai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따로 둔 것은 오픈 </a:t>
            </a:r>
            <a:r>
              <a:rPr lang="en-US" altLang="ko-KR" sz="1400" dirty="0" smtClean="0">
                <a:solidFill>
                  <a:schemeClr val="bg1"/>
                </a:solidFill>
              </a:rPr>
              <a:t>API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트래픽</a:t>
            </a:r>
            <a:r>
              <a:rPr lang="ko-KR" altLang="en-US" b="1" dirty="0" smtClean="0">
                <a:solidFill>
                  <a:srgbClr val="FFFF00"/>
                </a:solidFill>
              </a:rPr>
              <a:t> 한도</a:t>
            </a:r>
            <a:r>
              <a:rPr lang="ko-KR" altLang="en-US" sz="1400" dirty="0" smtClean="0">
                <a:solidFill>
                  <a:schemeClr val="bg1"/>
                </a:solidFill>
              </a:rPr>
              <a:t>로 인해 데이터를 불러올 수 없어서 </a:t>
            </a:r>
            <a:r>
              <a:rPr lang="en-US" altLang="ko-KR" sz="1400" dirty="0" smtClean="0">
                <a:solidFill>
                  <a:schemeClr val="bg1"/>
                </a:solidFill>
              </a:rPr>
              <a:t>Test</a:t>
            </a:r>
            <a:r>
              <a:rPr lang="ko-KR" altLang="en-US" sz="1400" dirty="0" smtClean="0">
                <a:solidFill>
                  <a:schemeClr val="bg1"/>
                </a:solidFill>
              </a:rPr>
              <a:t>가 불가능한 경우를 대비하여 기존의 기상정보를 따로 저장해 두기 위함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6" y="2420888"/>
            <a:ext cx="67341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91" y="2136827"/>
            <a:ext cx="3048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인공지능 장비 제어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8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1.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날씨 홈 </a:t>
            </a:r>
            <a:r>
              <a:rPr lang="ko-KR" altLang="en-US" dirty="0" err="1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케어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80" y="967655"/>
            <a:ext cx="47720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19680" y="5229200"/>
            <a:ext cx="47720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Window</a:t>
            </a:r>
            <a:r>
              <a:rPr lang="ko-KR" altLang="en-US" sz="1400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dirty="0" smtClean="0">
                <a:solidFill>
                  <a:schemeClr val="bg1"/>
                </a:solidFill>
              </a:rPr>
              <a:t>RN1(</a:t>
            </a:r>
            <a:r>
              <a:rPr lang="ko-KR" altLang="en-US" sz="1400" dirty="0" smtClean="0">
                <a:solidFill>
                  <a:schemeClr val="bg1"/>
                </a:solidFill>
              </a:rPr>
              <a:t>강수량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이 </a:t>
            </a:r>
            <a:r>
              <a:rPr lang="en-US" altLang="ko-KR" sz="1400" dirty="0" smtClean="0">
                <a:solidFill>
                  <a:schemeClr val="bg1"/>
                </a:solidFill>
              </a:rPr>
              <a:t>0 </a:t>
            </a:r>
            <a:r>
              <a:rPr lang="ko-KR" altLang="en-US" sz="1400" dirty="0" smtClean="0">
                <a:solidFill>
                  <a:schemeClr val="bg1"/>
                </a:solidFill>
              </a:rPr>
              <a:t>이상일 때 닫힘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Humidifier</a:t>
            </a:r>
            <a:r>
              <a:rPr lang="ko-KR" altLang="en-US" sz="1400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dirty="0" smtClean="0">
                <a:solidFill>
                  <a:schemeClr val="bg1"/>
                </a:solidFill>
              </a:rPr>
              <a:t>REH(</a:t>
            </a:r>
            <a:r>
              <a:rPr lang="ko-KR" altLang="en-US" sz="1400" dirty="0" smtClean="0">
                <a:solidFill>
                  <a:schemeClr val="bg1"/>
                </a:solidFill>
              </a:rPr>
              <a:t>습도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가</a:t>
            </a:r>
            <a:r>
              <a:rPr lang="en-US" altLang="ko-KR" sz="1400" dirty="0" smtClean="0">
                <a:solidFill>
                  <a:schemeClr val="bg1"/>
                </a:solidFill>
              </a:rPr>
              <a:t> 35 </a:t>
            </a:r>
            <a:r>
              <a:rPr lang="ko-KR" altLang="en-US" sz="1400" dirty="0" smtClean="0">
                <a:solidFill>
                  <a:schemeClr val="bg1"/>
                </a:solidFill>
              </a:rPr>
              <a:t>이하일 때 작동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Dehumidifier</a:t>
            </a:r>
            <a:r>
              <a:rPr lang="ko-KR" altLang="en-US" sz="1400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dirty="0" smtClean="0">
                <a:solidFill>
                  <a:schemeClr val="bg1"/>
                </a:solidFill>
              </a:rPr>
              <a:t>REH(</a:t>
            </a:r>
            <a:r>
              <a:rPr lang="ko-KR" altLang="en-US" sz="1400" dirty="0" smtClean="0">
                <a:solidFill>
                  <a:schemeClr val="bg1"/>
                </a:solidFill>
              </a:rPr>
              <a:t>습도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가</a:t>
            </a:r>
            <a:r>
              <a:rPr lang="en-US" altLang="ko-KR" sz="1400" dirty="0" smtClean="0">
                <a:solidFill>
                  <a:schemeClr val="bg1"/>
                </a:solidFill>
              </a:rPr>
              <a:t> 65 </a:t>
            </a:r>
            <a:r>
              <a:rPr lang="ko-KR" altLang="en-US" sz="1400" dirty="0" smtClean="0">
                <a:solidFill>
                  <a:schemeClr val="bg1"/>
                </a:solidFill>
              </a:rPr>
              <a:t>이상일 때 작동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400" kern="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altLang="ko-KR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※ 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작동 범위</a:t>
            </a:r>
            <a:r>
              <a:rPr lang="en-US" altLang="ko-KR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수치</a:t>
            </a:r>
            <a:r>
              <a:rPr lang="en-US" altLang="ko-KR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는 임의의 값으로 설정한 것</a:t>
            </a:r>
            <a:r>
              <a:rPr lang="en-US" altLang="ko-KR" sz="1400" kern="1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3" y="374202"/>
            <a:ext cx="323850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40352" y="10435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6418" y="44285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②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10" y="1616838"/>
            <a:ext cx="17430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48" y="1616838"/>
            <a:ext cx="19526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3703" y="4017138"/>
            <a:ext cx="2379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초기 장비 상태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False : </a:t>
            </a:r>
            <a:r>
              <a:rPr lang="ko-KR" altLang="en-US" sz="1600" dirty="0" smtClean="0">
                <a:solidFill>
                  <a:schemeClr val="bg1"/>
                </a:solidFill>
              </a:rPr>
              <a:t>닫힘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창문</a:t>
            </a:r>
            <a:r>
              <a:rPr lang="en-US" altLang="ko-KR" sz="1600" dirty="0" smtClean="0">
                <a:solidFill>
                  <a:schemeClr val="bg1"/>
                </a:solidFill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</a:rPr>
              <a:t>꺼짐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True : </a:t>
            </a:r>
            <a:r>
              <a:rPr lang="ko-KR" altLang="en-US" sz="1600" dirty="0" smtClean="0">
                <a:solidFill>
                  <a:schemeClr val="bg1"/>
                </a:solidFill>
              </a:rPr>
              <a:t>열림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창문</a:t>
            </a:r>
            <a:r>
              <a:rPr lang="en-US" altLang="ko-KR" sz="1600" dirty="0" smtClean="0">
                <a:solidFill>
                  <a:schemeClr val="bg1"/>
                </a:solidFill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</a:rPr>
              <a:t>켜짐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1410" y="4521522"/>
            <a:ext cx="1419405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26113" y="5262060"/>
            <a:ext cx="23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장비상태가 </a:t>
            </a:r>
            <a:r>
              <a:rPr lang="ko-KR" altLang="en-US" b="1" dirty="0" smtClean="0">
                <a:solidFill>
                  <a:srgbClr val="FFFF00"/>
                </a:solidFill>
              </a:rPr>
              <a:t>자동 제어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됨을</a:t>
            </a:r>
            <a:r>
              <a:rPr lang="ko-KR" altLang="en-US" b="1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확인 가능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1. 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날씨 홈 </a:t>
            </a:r>
            <a:r>
              <a:rPr lang="ko-KR" altLang="en-US" dirty="0" err="1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케어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31" y="1616838"/>
            <a:ext cx="15430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1" y="1616838"/>
            <a:ext cx="1543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8883" y="357301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포트폴리오 작성 당시의 기상 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561" y="5262060"/>
            <a:ext cx="4051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RN1(</a:t>
            </a:r>
            <a:r>
              <a:rPr lang="ko-KR" altLang="en-US" dirty="0" smtClean="0">
                <a:solidFill>
                  <a:schemeClr val="bg1"/>
                </a:solidFill>
              </a:rPr>
              <a:t>강수량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이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이므로 창문 열림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REH(</a:t>
            </a:r>
            <a:r>
              <a:rPr lang="ko-KR" altLang="en-US" dirty="0" smtClean="0">
                <a:solidFill>
                  <a:schemeClr val="bg1"/>
                </a:solidFill>
              </a:rPr>
              <a:t>습도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30% </a:t>
            </a:r>
            <a:r>
              <a:rPr lang="ko-KR" altLang="en-US" dirty="0" smtClean="0">
                <a:solidFill>
                  <a:schemeClr val="bg1"/>
                </a:solidFill>
              </a:rPr>
              <a:t>이므로 </a:t>
            </a:r>
            <a:r>
              <a:rPr lang="en-US" altLang="ko-KR" dirty="0" smtClean="0">
                <a:solidFill>
                  <a:schemeClr val="bg1"/>
                </a:solidFill>
              </a:rPr>
              <a:t>(35% </a:t>
            </a:r>
            <a:r>
              <a:rPr lang="ko-KR" altLang="en-US" dirty="0" smtClean="0">
                <a:solidFill>
                  <a:schemeClr val="bg1"/>
                </a:solidFill>
              </a:rPr>
              <a:t>이하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제습기 꺼짐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가습기 켜짐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>
            <a:stCxn id="5" idx="1"/>
          </p:cNvCxnSpPr>
          <p:nvPr/>
        </p:nvCxnSpPr>
        <p:spPr>
          <a:xfrm flipH="1">
            <a:off x="5508104" y="4809554"/>
            <a:ext cx="1323306" cy="5636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411760" y="270892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5450" y="270892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8817" y="560369"/>
            <a:ext cx="32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3)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프로그램 동작 결과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 rot="18900000">
            <a:off x="7125100" y="-854595"/>
            <a:ext cx="2291280" cy="4803432"/>
          </a:xfrm>
          <a:custGeom>
            <a:avLst/>
            <a:gdLst/>
            <a:ahLst/>
            <a:cxnLst/>
            <a:rect l="l" t="t" r="r" b="b"/>
            <a:pathLst>
              <a:path w="2291280" h="4803432">
                <a:moveTo>
                  <a:pt x="931883" y="0"/>
                </a:moveTo>
                <a:lnTo>
                  <a:pt x="2291280" y="1359397"/>
                </a:lnTo>
                <a:lnTo>
                  <a:pt x="2291280" y="2512151"/>
                </a:lnTo>
                <a:lnTo>
                  <a:pt x="0" y="48034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817" y="-2"/>
            <a:ext cx="7992888" cy="81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2" y="374202"/>
            <a:ext cx="2736304" cy="437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2. </a:t>
            </a:r>
            <a:r>
              <a:rPr lang="ko-KR" altLang="en-US" dirty="0" err="1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네이버</a:t>
            </a:r>
            <a:r>
              <a:rPr lang="ko-KR" altLang="en-US" dirty="0" smtClean="0">
                <a:solidFill>
                  <a:schemeClr val="accent1"/>
                </a:solidFill>
                <a:latin typeface="배달의민족 도현" pitchFamily="50" charset="-127"/>
                <a:ea typeface="배달의민족 도현" pitchFamily="50" charset="-127"/>
              </a:rPr>
              <a:t> 기사 검색</a:t>
            </a:r>
            <a:endParaRPr lang="ko-KR" altLang="en-US" dirty="0">
              <a:solidFill>
                <a:schemeClr val="accent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0" y="3586384"/>
            <a:ext cx="5467350" cy="242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0" y="1033685"/>
            <a:ext cx="69437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62380" y="4791519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FF00"/>
                </a:solidFill>
              </a:rPr>
              <a:t>Getcode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bg1"/>
                </a:solidFill>
              </a:rPr>
              <a:t> 통해 오픈 </a:t>
            </a:r>
            <a:r>
              <a:rPr lang="en-US" altLang="ko-KR" sz="1400" dirty="0" smtClean="0">
                <a:solidFill>
                  <a:schemeClr val="bg1"/>
                </a:solidFill>
              </a:rPr>
              <a:t>API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값을 정상적으로 가져오는지 확인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458" y="3586385"/>
            <a:ext cx="3312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</a:rPr>
              <a:t>오픈 </a:t>
            </a:r>
            <a:r>
              <a:rPr lang="en-US" altLang="ko-KR" b="1" dirty="0" smtClean="0">
                <a:solidFill>
                  <a:srgbClr val="FFFF00"/>
                </a:solidFill>
              </a:rPr>
              <a:t>API </a:t>
            </a:r>
            <a:r>
              <a:rPr lang="ko-KR" altLang="en-US" b="1" dirty="0" smtClean="0">
                <a:solidFill>
                  <a:srgbClr val="FFFF00"/>
                </a:solidFill>
              </a:rPr>
              <a:t>사용자 활용 가이드</a:t>
            </a:r>
            <a:r>
              <a:rPr lang="ko-KR" altLang="en-US" sz="1400" dirty="0" smtClean="0">
                <a:solidFill>
                  <a:schemeClr val="bg1"/>
                </a:solidFill>
              </a:rPr>
              <a:t>에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의거하여 파일 형태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질의어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페이지 번호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출력 개수를 적용해 </a:t>
            </a:r>
            <a:r>
              <a:rPr lang="en-US" altLang="ko-KR" b="1" dirty="0" err="1" smtClean="0">
                <a:solidFill>
                  <a:srgbClr val="FFFF00"/>
                </a:solidFill>
              </a:rPr>
              <a:t>json</a:t>
            </a:r>
            <a:r>
              <a:rPr lang="ko-KR" altLang="en-US" b="1" dirty="0" smtClean="0">
                <a:solidFill>
                  <a:srgbClr val="FFFF00"/>
                </a:solidFill>
              </a:rPr>
              <a:t>파일</a:t>
            </a:r>
            <a:r>
              <a:rPr lang="ko-KR" altLang="en-US" sz="1400" dirty="0" smtClean="0">
                <a:solidFill>
                  <a:schemeClr val="bg1"/>
                </a:solidFill>
              </a:rPr>
              <a:t>로 </a:t>
            </a:r>
            <a:r>
              <a:rPr lang="en-US" altLang="ko-KR" sz="1400" dirty="0" smtClean="0">
                <a:solidFill>
                  <a:schemeClr val="bg1"/>
                </a:solidFill>
              </a:rPr>
              <a:t>return</a:t>
            </a:r>
            <a:r>
              <a:rPr lang="ko-KR" altLang="en-US" sz="1400" dirty="0" smtClean="0">
                <a:solidFill>
                  <a:schemeClr val="bg1"/>
                </a:solidFill>
              </a:rPr>
              <a:t>함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81485"/>
            <a:ext cx="18764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52481" y="2525316"/>
            <a:ext cx="14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사용자 </a:t>
            </a:r>
            <a:r>
              <a:rPr lang="en-US" altLang="ko-KR" sz="1000" b="1" dirty="0" smtClean="0"/>
              <a:t>ID, Password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8816" y="560369"/>
            <a:ext cx="344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1) 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데이터 수집 </a:t>
            </a:r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b="1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검색어</a:t>
            </a:r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빅데이터</a:t>
            </a:r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742</Words>
  <Application>Microsoft Office PowerPoint</Application>
  <PresentationFormat>화면 슬라이드 쇼(4:3)</PresentationFormat>
  <Paragraphs>99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USER4</dc:creator>
  <cp:lastModifiedBy>USER4</cp:lastModifiedBy>
  <cp:revision>43</cp:revision>
  <dcterms:created xsi:type="dcterms:W3CDTF">2018-06-20T04:34:06Z</dcterms:created>
  <dcterms:modified xsi:type="dcterms:W3CDTF">2018-06-22T05:07:10Z</dcterms:modified>
</cp:coreProperties>
</file>