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652" r:id="rId2"/>
    <p:sldId id="682" r:id="rId3"/>
    <p:sldId id="680" r:id="rId4"/>
    <p:sldId id="681" r:id="rId5"/>
  </p:sldIdLst>
  <p:sldSz cx="9144000" cy="6858000" type="screen4x3"/>
  <p:notesSz cx="6858000" cy="9144000"/>
  <p:custShowLst>
    <p:custShow name="재구성한 쇼 1" id="0">
      <p:sldLst/>
    </p:custShow>
    <p:custShow name="재구성한 쇼 2" id="1">
      <p:sldLst/>
    </p:custShow>
    <p:custShow name="Find Behaviors Variables" id="2">
      <p:sldLst/>
    </p:custShow>
    <p:custShow name="Research Users Requirements" id="3">
      <p:sldLst/>
    </p:custShow>
    <p:custShow name="Analyzing Behaviors Variables" id="4">
      <p:sldLst/>
    </p:custShow>
    <p:custShow name="Make individual Persona" id="5">
      <p:sldLst/>
    </p:custShow>
    <p:custShow name="What if customer’s requirements" id="6">
      <p:sldLst/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89F7"/>
    <a:srgbClr val="FFF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8" autoAdjust="0"/>
    <p:restoredTop sz="96311" autoAdjust="0"/>
  </p:normalViewPr>
  <p:slideViewPr>
    <p:cSldViewPr>
      <p:cViewPr varScale="1">
        <p:scale>
          <a:sx n="61" d="100"/>
          <a:sy n="61" d="100"/>
        </p:scale>
        <p:origin x="132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34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12A8E-8A84-4CE2-AB2D-FDBFE932108E}" type="datetimeFigureOut">
              <a:rPr lang="ko-KR" altLang="en-US" smtClean="0"/>
              <a:pPr/>
              <a:t>2019-04-04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6E18-C80D-4A81-AC24-4ABFEA7451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3518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CB896-0DD3-41B7-A489-CF805F238942}" type="datetimeFigureOut">
              <a:rPr lang="ko-KR" altLang="en-US" smtClean="0"/>
              <a:pPr/>
              <a:t>2019-04-04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AD778-3262-4885-B27A-E3245008E14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157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09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imjey\Desktop\Mr.Ju\STA\ppt\2012\edu_templet\bg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11986" y="6516256"/>
            <a:ext cx="6789038" cy="270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1pPr>
            <a:lvl2pPr marL="4572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2pPr>
            <a:lvl3pPr marL="9144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3pPr>
            <a:lvl4pPr marL="13716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4pPr>
            <a:lvl5pPr marL="18288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9pPr>
          </a:lstStyle>
          <a:p>
            <a:pPr marL="174625" indent="-174625" eaLnBrk="0" hangingPunct="0">
              <a:buFont typeface="Wingdings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교재는 저작권의 보호를 받고 있습니다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저자의 승인을 받지 않은 복사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변형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게재 등의 일체 행위를 금지합니다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 flipV="1">
            <a:off x="-85725" y="-19050"/>
            <a:ext cx="9266237" cy="6904434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57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856984" cy="571504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143890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>
                <a:solidFill>
                  <a:schemeClr val="bg1"/>
                </a:solidFill>
              </a:defRPr>
            </a:lvl1pPr>
            <a:lvl2pPr marL="538163" indent="-285750">
              <a:buClr>
                <a:schemeClr val="bg1"/>
              </a:buClr>
              <a:buFont typeface="Arial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717550" indent="-2286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85838" indent="-228600">
              <a:buClr>
                <a:schemeClr val="bg1"/>
              </a:buClr>
              <a:buFont typeface="Wingdings" panose="05000000000000000000" pitchFamily="2" charset="2"/>
              <a:buChar char="Ø"/>
              <a:defRPr sz="1400">
                <a:solidFill>
                  <a:schemeClr val="bg1"/>
                </a:solidFill>
              </a:defRPr>
            </a:lvl4pPr>
            <a:lvl5pPr marL="1344613" indent="-2286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55976" y="6520259"/>
            <a:ext cx="613198" cy="365125"/>
          </a:xfrm>
          <a:prstGeom prst="rect">
            <a:avLst/>
          </a:prstGeom>
        </p:spPr>
        <p:txBody>
          <a:bodyPr/>
          <a:lstStyle>
            <a:lvl1pPr>
              <a:defRPr sz="1500" b="1">
                <a:solidFill>
                  <a:schemeClr val="bg1"/>
                </a:solidFill>
              </a:defRPr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96" y="6381328"/>
            <a:ext cx="86800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186766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511156"/>
          </a:xfrm>
          <a:prstGeom prst="rect">
            <a:avLst/>
          </a:prstGeo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71414"/>
            <a:ext cx="8229600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pic>
        <p:nvPicPr>
          <p:cNvPr id="6" name="Picture 2" descr="C:\Users\timjey\Desktop\Mr.Ju\STA\ppt\2012\edu_templet\bg_ba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7166"/>
            <a:ext cx="9144000" cy="317876"/>
          </a:xfrm>
          <a:prstGeom prst="rect">
            <a:avLst/>
          </a:prstGeom>
          <a:noFill/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mjey\Desktop\Mr.Ju\STA\ppt\2012\edu_templet\text_mb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4032" cy="246490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1480738"/>
            <a:ext cx="6500858" cy="857256"/>
          </a:xfrm>
          <a:prstGeom prst="rect">
            <a:avLst/>
          </a:prstGeom>
        </p:spPr>
        <p:txBody>
          <a:bodyPr anchor="ctr"/>
          <a:lstStyle>
            <a:lvl1pPr algn="ctr">
              <a:defRPr sz="2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36620"/>
            <a:ext cx="3008313" cy="5778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142984"/>
            <a:ext cx="5111750" cy="4983179"/>
          </a:xfrm>
          <a:prstGeom prst="rect">
            <a:avLst/>
          </a:prstGeom>
        </p:spPr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714488"/>
            <a:ext cx="3008313" cy="4411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000107"/>
            <a:ext cx="5486400" cy="3727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60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포인트가 5개인 별 4"/>
          <p:cNvSpPr/>
          <p:nvPr/>
        </p:nvSpPr>
        <p:spPr>
          <a:xfrm>
            <a:off x="8820472" y="100100"/>
            <a:ext cx="216024" cy="216024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764704"/>
            <a:ext cx="903649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800" b="1" dirty="0" smtClean="0">
                <a:solidFill>
                  <a:schemeClr val="bg1"/>
                </a:solidFill>
              </a:rPr>
              <a:t>SWOT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기반 비즈니스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smtClean="0">
                <a:solidFill>
                  <a:schemeClr val="bg1"/>
                </a:solidFill>
              </a:rPr>
              <a:t>전략 도출</a:t>
            </a:r>
            <a:endParaRPr lang="en-US" altLang="ko-KR" sz="5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0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r>
              <a:rPr lang="ko-KR" altLang="en-US" dirty="0" smtClean="0"/>
              <a:t>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949406"/>
            <a:ext cx="8928992" cy="2407586"/>
          </a:xfrm>
        </p:spPr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목표</a:t>
            </a:r>
            <a:endParaRPr lang="en-US" altLang="ko-KR" dirty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과정 수료 후 목표 회사 취업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고려사항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예상되는 현재의 문제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예상되는 미래의 문제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556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SWOT </a:t>
            </a:r>
            <a:r>
              <a:rPr lang="ko-KR" altLang="en-US" dirty="0" smtClean="0"/>
              <a:t>요소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579455"/>
              </p:ext>
            </p:extLst>
          </p:nvPr>
        </p:nvGraphicFramePr>
        <p:xfrm>
          <a:off x="107504" y="764704"/>
          <a:ext cx="8928100" cy="5570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강점</a:t>
                      </a:r>
                      <a:r>
                        <a:rPr lang="en-US" altLang="ko-KR" sz="1800" dirty="0" smtClean="0"/>
                        <a:t>(strength)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약점</a:t>
                      </a:r>
                      <a:r>
                        <a:rPr lang="en-US" altLang="ko-KR" sz="1800" dirty="0" smtClean="0"/>
                        <a:t>(weakness)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050" dirty="0" smtClean="0"/>
                    </a:p>
                    <a:p>
                      <a:pPr latinLnBrk="1"/>
                      <a:r>
                        <a:rPr lang="ko-KR" altLang="en-US" sz="1050" dirty="0" smtClean="0"/>
                        <a:t>*디자인 전공으로 </a:t>
                      </a:r>
                      <a:r>
                        <a:rPr lang="ko-KR" altLang="en-US" sz="1050" dirty="0" err="1" smtClean="0"/>
                        <a:t>디자인툴</a:t>
                      </a:r>
                      <a:r>
                        <a:rPr lang="ko-KR" altLang="en-US" sz="1050" dirty="0" smtClean="0"/>
                        <a:t> 능숙함</a:t>
                      </a:r>
                      <a:r>
                        <a:rPr lang="en-US" altLang="ko-KR" sz="1050" dirty="0" smtClean="0"/>
                        <a:t>.(</a:t>
                      </a:r>
                      <a:r>
                        <a:rPr lang="ko-KR" altLang="en-US" sz="1050" dirty="0" smtClean="0"/>
                        <a:t>디자인 및 영상</a:t>
                      </a:r>
                      <a:r>
                        <a:rPr lang="en-US" altLang="ko-KR" sz="1050" dirty="0" smtClean="0"/>
                        <a:t>)</a:t>
                      </a:r>
                    </a:p>
                    <a:p>
                      <a:pPr latinLnBrk="1"/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*</a:t>
                      </a:r>
                      <a:r>
                        <a:rPr lang="ko-KR" altLang="en-US" sz="1050" dirty="0" smtClean="0"/>
                        <a:t>문재해결 추진력 </a:t>
                      </a:r>
                      <a:r>
                        <a:rPr lang="en-US" altLang="ko-KR" sz="1050" dirty="0" smtClean="0"/>
                        <a:t>&amp; </a:t>
                      </a:r>
                      <a:r>
                        <a:rPr lang="ko-KR" altLang="en-US" sz="1050" dirty="0" smtClean="0"/>
                        <a:t>실행력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latinLnBrk="1"/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*</a:t>
                      </a:r>
                      <a:r>
                        <a:rPr lang="ko-KR" altLang="en-US" sz="1050" dirty="0" smtClean="0"/>
                        <a:t>쇼핑몰 </a:t>
                      </a:r>
                      <a:r>
                        <a:rPr lang="en-US" altLang="ko-KR" sz="1050" dirty="0" smtClean="0"/>
                        <a:t>MD</a:t>
                      </a:r>
                      <a:r>
                        <a:rPr lang="ko-KR" altLang="en-US" sz="1050" dirty="0" smtClean="0"/>
                        <a:t>경력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latinLnBrk="1"/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*</a:t>
                      </a:r>
                      <a:r>
                        <a:rPr lang="ko-KR" altLang="en-US" sz="1050" dirty="0" smtClean="0"/>
                        <a:t>쇼핑몰 운영경력 기획력과 업무이해도 높음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latinLnBrk="1"/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*</a:t>
                      </a:r>
                      <a:r>
                        <a:rPr lang="ko-KR" altLang="en-US" sz="1050" dirty="0" smtClean="0"/>
                        <a:t>정부지원사업 경험으로 서류작성강점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latinLnBrk="1"/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*</a:t>
                      </a:r>
                      <a:r>
                        <a:rPr lang="ko-KR" altLang="en-US" sz="1050" dirty="0" smtClean="0"/>
                        <a:t>우수한 컴퓨터 활용능력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latinLnBrk="1"/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*</a:t>
                      </a:r>
                      <a:r>
                        <a:rPr lang="ko-KR" altLang="en-US" sz="1050" dirty="0" smtClean="0"/>
                        <a:t>캐나다</a:t>
                      </a:r>
                      <a:r>
                        <a:rPr lang="en-US" altLang="ko-KR" sz="1050" dirty="0" smtClean="0"/>
                        <a:t>,</a:t>
                      </a:r>
                      <a:r>
                        <a:rPr lang="ko-KR" altLang="en-US" sz="1050" dirty="0" smtClean="0"/>
                        <a:t>호주 </a:t>
                      </a:r>
                      <a:r>
                        <a:rPr lang="en-US" altLang="ko-KR" sz="1050" dirty="0" smtClean="0"/>
                        <a:t>B2B</a:t>
                      </a:r>
                      <a:r>
                        <a:rPr lang="ko-KR" altLang="en-US" sz="1050" dirty="0" smtClean="0"/>
                        <a:t>영업경험</a:t>
                      </a:r>
                      <a:endParaRPr lang="en-US" altLang="ko-KR" sz="1050" dirty="0" smtClean="0"/>
                    </a:p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50" dirty="0" smtClean="0"/>
                        <a:t>*신입으로 입사하기 어려운 나이</a:t>
                      </a:r>
                      <a:endParaRPr lang="en-US" altLang="ko-KR" sz="1050" dirty="0" smtClean="0"/>
                    </a:p>
                    <a:p>
                      <a:pPr latinLnBrk="1"/>
                      <a:endParaRPr lang="ko-KR" altLang="en-US" sz="1050" dirty="0" smtClean="0"/>
                    </a:p>
                    <a:p>
                      <a:pPr latinLnBrk="1"/>
                      <a:r>
                        <a:rPr lang="ko-KR" altLang="en-US" sz="1050" dirty="0" smtClean="0"/>
                        <a:t>*비전공자로 관련 전문지식부족</a:t>
                      </a:r>
                      <a:endParaRPr lang="en-US" altLang="ko-KR" sz="1050" dirty="0" smtClean="0"/>
                    </a:p>
                    <a:p>
                      <a:pPr latinLnBrk="1"/>
                      <a:endParaRPr lang="ko-KR" altLang="en-US" sz="1050" dirty="0" smtClean="0"/>
                    </a:p>
                    <a:p>
                      <a:pPr latinLnBrk="1"/>
                      <a:r>
                        <a:rPr lang="ko-KR" altLang="en-US" sz="1050" dirty="0" smtClean="0"/>
                        <a:t>*외국어 능력 부족으로 해외취업 제약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</a:rPr>
                        <a:t>기회</a:t>
                      </a:r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ko-KR" sz="1800" b="1" dirty="0" err="1" smtClean="0">
                          <a:solidFill>
                            <a:schemeClr val="bg1"/>
                          </a:solidFill>
                        </a:rPr>
                        <a:t>oppotunity</a:t>
                      </a:r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</a:rPr>
                        <a:t>위협</a:t>
                      </a:r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</a:rPr>
                        <a:t>(threat)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050" dirty="0" smtClean="0"/>
                    </a:p>
                    <a:p>
                      <a:pPr latinLnBrk="1"/>
                      <a:r>
                        <a:rPr lang="ko-KR" altLang="en-US" sz="1050" dirty="0" smtClean="0"/>
                        <a:t>*세계</a:t>
                      </a:r>
                      <a:r>
                        <a:rPr lang="en-US" altLang="ko-KR" sz="1050" dirty="0" smtClean="0"/>
                        <a:t>IT</a:t>
                      </a:r>
                      <a:r>
                        <a:rPr lang="ko-KR" altLang="en-US" sz="1050" dirty="0" smtClean="0"/>
                        <a:t>시장의 꾸준한 성장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세계 </a:t>
                      </a:r>
                      <a:r>
                        <a:rPr lang="en-US" altLang="ko-KR" sz="1000" dirty="0" smtClean="0"/>
                        <a:t>IT</a:t>
                      </a:r>
                      <a:r>
                        <a:rPr lang="ko-KR" altLang="en-US" sz="1000" dirty="0" smtClean="0"/>
                        <a:t>시장 향후 </a:t>
                      </a:r>
                      <a:r>
                        <a:rPr lang="en-US" altLang="ko-KR" sz="1000" dirty="0" smtClean="0"/>
                        <a:t>4</a:t>
                      </a:r>
                      <a:r>
                        <a:rPr lang="ko-KR" altLang="en-US" sz="1000" dirty="0" smtClean="0"/>
                        <a:t>년간 연평균 </a:t>
                      </a:r>
                      <a:r>
                        <a:rPr lang="en-US" altLang="ko-KR" sz="1000" dirty="0" smtClean="0"/>
                        <a:t>3.9%</a:t>
                      </a:r>
                      <a:r>
                        <a:rPr lang="ko-KR" altLang="en-US" sz="1000" dirty="0" smtClean="0"/>
                        <a:t>의 성장세</a:t>
                      </a:r>
                      <a:r>
                        <a:rPr lang="en-US" altLang="ko-KR" sz="1000" dirty="0" smtClean="0"/>
                        <a:t>, ’21</a:t>
                      </a:r>
                      <a:r>
                        <a:rPr lang="ko-KR" altLang="en-US" sz="1000" dirty="0" smtClean="0"/>
                        <a:t>년까지 </a:t>
                      </a:r>
                      <a:r>
                        <a:rPr lang="en-US" altLang="ko-KR" sz="1000" dirty="0" smtClean="0"/>
                        <a:t>11,284</a:t>
                      </a:r>
                      <a:r>
                        <a:rPr lang="ko-KR" altLang="en-US" sz="1000" dirty="0" smtClean="0"/>
                        <a:t>억 달러 규모 성장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자료참조</a:t>
                      </a:r>
                      <a:r>
                        <a:rPr lang="en-US" altLang="ko-KR" sz="1000" dirty="0" smtClean="0"/>
                        <a:t>.2017LGCNS))</a:t>
                      </a:r>
                    </a:p>
                    <a:p>
                      <a:pPr latinLnBrk="1"/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*</a:t>
                      </a:r>
                      <a:r>
                        <a:rPr lang="ko-KR" altLang="en-US" sz="1050" dirty="0" smtClean="0"/>
                        <a:t>역량중심의 채용문화 발전</a:t>
                      </a:r>
                      <a:r>
                        <a:rPr lang="en-US" altLang="ko-KR" sz="1050" dirty="0" smtClean="0"/>
                        <a:t>(</a:t>
                      </a:r>
                      <a:r>
                        <a:rPr lang="ko-KR" altLang="en-US" sz="1050" dirty="0" smtClean="0"/>
                        <a:t>카카오 등</a:t>
                      </a:r>
                      <a:r>
                        <a:rPr lang="en-US" altLang="ko-KR" sz="1050" dirty="0" smtClean="0"/>
                        <a:t>.)</a:t>
                      </a:r>
                    </a:p>
                    <a:p>
                      <a:pPr latinLnBrk="1"/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*</a:t>
                      </a:r>
                      <a:r>
                        <a:rPr lang="ko-KR" altLang="en-US" sz="1050" dirty="0" smtClean="0"/>
                        <a:t>일본의 인구절벽현상 으로 해외취업의 기회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latinLnBrk="1"/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*</a:t>
                      </a:r>
                      <a:r>
                        <a:rPr lang="ko-KR" altLang="en-US" sz="1050" dirty="0" err="1" smtClean="0"/>
                        <a:t>링크드인</a:t>
                      </a:r>
                      <a:r>
                        <a:rPr lang="ko-KR" altLang="en-US" sz="1050" dirty="0" smtClean="0"/>
                        <a:t> 및 여러 서비스로 </a:t>
                      </a:r>
                      <a:r>
                        <a:rPr lang="ko-KR" altLang="en-US" sz="1050" dirty="0" err="1" smtClean="0"/>
                        <a:t>다국가</a:t>
                      </a:r>
                      <a:r>
                        <a:rPr lang="ko-KR" altLang="en-US" sz="1050" dirty="0" smtClean="0"/>
                        <a:t> 해외취업 기회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latinLnBrk="1"/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*4</a:t>
                      </a:r>
                      <a:r>
                        <a:rPr lang="ko-KR" altLang="en-US" sz="1050" dirty="0" smtClean="0"/>
                        <a:t>차 산업혁명으로 인한 개발자 수요증가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latinLnBrk="1"/>
                      <a:endParaRPr lang="en-US" altLang="ko-KR" sz="1050" dirty="0" smtClean="0"/>
                    </a:p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50" dirty="0" smtClean="0"/>
                    </a:p>
                    <a:p>
                      <a:pPr latinLnBrk="1"/>
                      <a:r>
                        <a:rPr lang="ko-KR" altLang="en-US" sz="1050" dirty="0" smtClean="0"/>
                        <a:t>*나이와 </a:t>
                      </a:r>
                      <a:r>
                        <a:rPr lang="ko-KR" altLang="en-US" sz="1050" dirty="0" err="1" smtClean="0"/>
                        <a:t>스펙</a:t>
                      </a:r>
                      <a:r>
                        <a:rPr lang="en-US" altLang="ko-KR" sz="1050" dirty="0" smtClean="0"/>
                        <a:t>(</a:t>
                      </a:r>
                      <a:r>
                        <a:rPr lang="ko-KR" altLang="en-US" sz="1050" dirty="0" smtClean="0"/>
                        <a:t>전공자</a:t>
                      </a:r>
                      <a:r>
                        <a:rPr lang="en-US" altLang="ko-KR" sz="1050" dirty="0" smtClean="0"/>
                        <a:t>)</a:t>
                      </a:r>
                      <a:r>
                        <a:rPr lang="ko-KR" altLang="en-US" sz="1050" dirty="0" smtClean="0"/>
                        <a:t>이 뛰어난 어린 경쟁자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050" dirty="0" smtClean="0"/>
                        <a:t>*6</a:t>
                      </a:r>
                      <a:r>
                        <a:rPr lang="ko-KR" altLang="en-US" sz="1050" dirty="0" smtClean="0"/>
                        <a:t>개월 의 짧은 교육기간</a:t>
                      </a:r>
                      <a:r>
                        <a:rPr lang="en-US" altLang="ko-KR" sz="1050" smtClean="0"/>
                        <a:t>.</a:t>
                      </a:r>
                    </a:p>
                    <a:p>
                      <a:pPr latinLnBrk="1"/>
                      <a:endParaRPr lang="en-US" altLang="ko-KR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64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SWOT </a:t>
            </a:r>
            <a:r>
              <a:rPr lang="ko-KR" altLang="en-US" dirty="0" smtClean="0"/>
              <a:t>전략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97223"/>
              </p:ext>
            </p:extLst>
          </p:nvPr>
        </p:nvGraphicFramePr>
        <p:xfrm>
          <a:off x="323528" y="836712"/>
          <a:ext cx="8532441" cy="514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2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5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399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               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                   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내부환경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외부환경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강점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sz="1100" dirty="0" smtClean="0"/>
                        <a:t>S1.</a:t>
                      </a:r>
                      <a:r>
                        <a:rPr lang="ko-KR" altLang="en-US" sz="1100" dirty="0" smtClean="0"/>
                        <a:t>디자인 전공으로 디자인 툴 능숙</a:t>
                      </a:r>
                      <a:r>
                        <a:rPr lang="en-US" altLang="ko-KR" sz="11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S2.</a:t>
                      </a:r>
                      <a:r>
                        <a:rPr lang="ko-KR" altLang="en-US" sz="1100" dirty="0" smtClean="0"/>
                        <a:t>문재해결 추진력 </a:t>
                      </a:r>
                      <a:r>
                        <a:rPr lang="en-US" altLang="ko-KR" sz="1100" dirty="0" smtClean="0"/>
                        <a:t>&amp; </a:t>
                      </a:r>
                      <a:r>
                        <a:rPr lang="ko-KR" altLang="en-US" sz="1100" dirty="0" smtClean="0"/>
                        <a:t>실행력</a:t>
                      </a:r>
                      <a:r>
                        <a:rPr lang="en-US" altLang="ko-KR" sz="11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S3.</a:t>
                      </a:r>
                      <a:r>
                        <a:rPr lang="ko-KR" altLang="en-US" sz="1100" dirty="0" smtClean="0"/>
                        <a:t>쇼핑몰 </a:t>
                      </a:r>
                      <a:r>
                        <a:rPr lang="en-US" altLang="ko-KR" sz="1100" dirty="0" smtClean="0"/>
                        <a:t>MD</a:t>
                      </a:r>
                      <a:r>
                        <a:rPr lang="ko-KR" altLang="en-US" sz="1100" dirty="0" smtClean="0"/>
                        <a:t>경력</a:t>
                      </a:r>
                      <a:r>
                        <a:rPr lang="en-US" altLang="ko-KR" sz="11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S4.</a:t>
                      </a:r>
                      <a:r>
                        <a:rPr lang="ko-KR" altLang="en-US" sz="1100" dirty="0" smtClean="0"/>
                        <a:t>쇼핑몰운영 기획력과 업무이해도 높음</a:t>
                      </a:r>
                      <a:r>
                        <a:rPr lang="en-US" altLang="ko-KR" sz="11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S5.</a:t>
                      </a:r>
                      <a:r>
                        <a:rPr lang="ko-KR" altLang="en-US" sz="1100" dirty="0" smtClean="0"/>
                        <a:t>정부지원사업 경험으로 서류작성</a:t>
                      </a:r>
                      <a:r>
                        <a:rPr lang="en-US" altLang="ko-KR" sz="11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S6.</a:t>
                      </a:r>
                      <a:r>
                        <a:rPr lang="ko-KR" altLang="en-US" sz="1100" dirty="0" smtClean="0"/>
                        <a:t>우수한 컴퓨터 활용능력</a:t>
                      </a:r>
                      <a:r>
                        <a:rPr lang="en-US" altLang="ko-KR" sz="11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S7.</a:t>
                      </a:r>
                      <a:r>
                        <a:rPr lang="ko-KR" altLang="en-US" sz="1100" dirty="0" smtClean="0"/>
                        <a:t>캐나다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호주 </a:t>
                      </a:r>
                      <a:r>
                        <a:rPr lang="en-US" altLang="ko-KR" sz="1100" dirty="0" smtClean="0"/>
                        <a:t>B2B</a:t>
                      </a:r>
                      <a:r>
                        <a:rPr lang="ko-KR" altLang="en-US" sz="1100" dirty="0" smtClean="0"/>
                        <a:t>영업경험</a:t>
                      </a:r>
                      <a:endParaRPr lang="en-US" altLang="ko-KR" sz="1100" dirty="0" smtClean="0"/>
                    </a:p>
                    <a:p>
                      <a:pPr latinLnBrk="1"/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약점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sz="1100" dirty="0" smtClean="0"/>
                        <a:t>W1.</a:t>
                      </a:r>
                      <a:r>
                        <a:rPr lang="ko-KR" altLang="en-US" sz="1100" dirty="0" smtClean="0"/>
                        <a:t> 신입으로 입사하기 어려운 나이</a:t>
                      </a:r>
                      <a:r>
                        <a:rPr lang="en-US" altLang="ko-KR" sz="11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W2.</a:t>
                      </a:r>
                      <a:r>
                        <a:rPr lang="ko-KR" altLang="en-US" sz="1100" dirty="0" smtClean="0"/>
                        <a:t> 비전공자로 관련 전문지식부족</a:t>
                      </a:r>
                      <a:r>
                        <a:rPr lang="en-US" altLang="ko-KR" sz="11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W3.</a:t>
                      </a:r>
                      <a:r>
                        <a:rPr lang="ko-KR" altLang="en-US" sz="1100" dirty="0" smtClean="0"/>
                        <a:t> 외국어 능력 부족으로 해외취업 제약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0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기회</a:t>
                      </a:r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</a:rPr>
                        <a:t>O1.</a:t>
                      </a:r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</a:rPr>
                        <a:t>세계</a:t>
                      </a:r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</a:rPr>
                        <a:t>IT</a:t>
                      </a:r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</a:rPr>
                        <a:t>시장의 성장</a:t>
                      </a:r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</a:rPr>
                        <a:t>O2.</a:t>
                      </a:r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</a:rPr>
                        <a:t>역량중심의 채용문화 발전</a:t>
                      </a:r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</a:rPr>
                        <a:t>O3.4</a:t>
                      </a:r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</a:rPr>
                        <a:t>차 산업혁명 개발자 수요증가</a:t>
                      </a:r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</a:rPr>
                        <a:t>O4.</a:t>
                      </a:r>
                      <a:r>
                        <a:rPr lang="ko-KR" altLang="en-US" sz="1100" b="1" dirty="0" err="1" smtClean="0">
                          <a:solidFill>
                            <a:schemeClr val="bg1"/>
                          </a:solidFill>
                        </a:rPr>
                        <a:t>다국가</a:t>
                      </a:r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</a:rPr>
                        <a:t> 해외취업 기회</a:t>
                      </a:r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SO</a:t>
                      </a:r>
                      <a:r>
                        <a:rPr lang="ko-KR" altLang="en-US" b="1" dirty="0" smtClean="0"/>
                        <a:t>전략</a:t>
                      </a:r>
                      <a:endParaRPr lang="en-US" altLang="ko-KR" b="1" dirty="0" smtClean="0"/>
                    </a:p>
                    <a:p>
                      <a:pPr latinLnBrk="1"/>
                      <a:r>
                        <a:rPr lang="en-US" altLang="ko-KR" sz="1100" b="1" dirty="0" smtClean="0"/>
                        <a:t>S1S2S3O1O2O3O4. 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다양한 경험 강조하여 역량중심 국내외 취업</a:t>
                      </a:r>
                      <a:r>
                        <a:rPr lang="en-US" altLang="ko-KR" sz="110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S5S6O3O4.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정부지원 해외취업 관련사업 활용</a:t>
                      </a:r>
                      <a:r>
                        <a:rPr lang="en-US" altLang="ko-KR" sz="110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WO</a:t>
                      </a:r>
                      <a:r>
                        <a:rPr lang="ko-KR" altLang="en-US" b="1" dirty="0" smtClean="0"/>
                        <a:t>전략</a:t>
                      </a:r>
                      <a:endParaRPr lang="en-US" altLang="ko-KR" b="1" dirty="0" smtClean="0"/>
                    </a:p>
                    <a:p>
                      <a:pPr latinLnBrk="1"/>
                      <a:r>
                        <a:rPr lang="en-US" altLang="ko-KR" sz="1100" b="1" dirty="0" smtClean="0"/>
                        <a:t>W1W2O2.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다양한 포트폴리오준비로 역량중심채용 적극활용</a:t>
                      </a:r>
                      <a:r>
                        <a:rPr lang="en-US" altLang="ko-KR" sz="11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100" b="1" dirty="0" smtClean="0"/>
                        <a:t>W3O1O4.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영어 적극적 학습</a:t>
                      </a:r>
                      <a:r>
                        <a:rPr lang="en-US" altLang="ko-KR" sz="11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21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위협</a:t>
                      </a:r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</a:rPr>
                        <a:t>T1.</a:t>
                      </a:r>
                      <a:r>
                        <a:rPr lang="ko-KR" altLang="en-US" sz="1100" b="1" dirty="0" err="1" smtClean="0">
                          <a:solidFill>
                            <a:schemeClr val="bg1"/>
                          </a:solidFill>
                        </a:rPr>
                        <a:t>스펙</a:t>
                      </a:r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</a:rPr>
                        <a:t>전공자</a:t>
                      </a:r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</a:rPr>
                        <a:t>이 뛰어난 어린 경쟁자</a:t>
                      </a:r>
                      <a:endParaRPr lang="en-US" altLang="ko-KR" sz="11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</a:rPr>
                        <a:t>T2.</a:t>
                      </a:r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</a:rPr>
                        <a:t>짧은 교육기간</a:t>
                      </a:r>
                      <a:endParaRPr lang="en-US" altLang="ko-KR" sz="11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ST</a:t>
                      </a:r>
                      <a:r>
                        <a:rPr lang="ko-KR" altLang="en-US" b="1" baseline="0" dirty="0" smtClean="0"/>
                        <a:t>전략</a:t>
                      </a:r>
                      <a:endParaRPr lang="en-US" altLang="ko-KR" b="1" baseline="0" dirty="0" smtClean="0"/>
                    </a:p>
                    <a:p>
                      <a:pPr latinLnBrk="1"/>
                      <a:r>
                        <a:rPr lang="en-US" altLang="ko-KR" sz="1100" b="1" baseline="0" dirty="0" smtClean="0"/>
                        <a:t>S1S2S3T1T2.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디자인적</a:t>
                      </a:r>
                      <a:r>
                        <a:rPr lang="ko-KR" altLang="en-US" sz="1100" baseline="0" dirty="0" smtClean="0"/>
                        <a:t> 요소가 강조된 포트폴리오</a:t>
                      </a:r>
                      <a:r>
                        <a:rPr lang="en-US" altLang="ko-KR" sz="1100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baseline="0" dirty="0" smtClean="0"/>
                        <a:t>S5S7T1.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도전하는 자세로 해외취업 적극지원</a:t>
                      </a:r>
                      <a:r>
                        <a:rPr lang="en-US" altLang="ko-KR" sz="1100" baseline="0" dirty="0" smtClean="0"/>
                        <a:t>.</a:t>
                      </a:r>
                    </a:p>
                    <a:p>
                      <a:pPr latinLnBrk="1"/>
                      <a:endParaRPr lang="en-US" altLang="ko-KR" sz="1100" baseline="0" dirty="0" smtClean="0"/>
                    </a:p>
                    <a:p>
                      <a:pPr latinLnBrk="1"/>
                      <a:endParaRPr lang="en-US" altLang="ko-KR" sz="1100" baseline="0" dirty="0" smtClean="0"/>
                    </a:p>
                    <a:p>
                      <a:pPr latinLnBrk="1"/>
                      <a:endParaRPr lang="en-US" altLang="ko-KR" sz="1100" baseline="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WT</a:t>
                      </a:r>
                      <a:r>
                        <a:rPr lang="ko-KR" altLang="en-US" b="1" dirty="0" smtClean="0"/>
                        <a:t>전략</a:t>
                      </a:r>
                      <a:endParaRPr lang="en-US" altLang="ko-KR" b="1" dirty="0" smtClean="0"/>
                    </a:p>
                    <a:p>
                      <a:pPr latinLnBrk="1"/>
                      <a:r>
                        <a:rPr lang="en-US" altLang="ko-KR" sz="1100" b="1" dirty="0" smtClean="0"/>
                        <a:t>W1W2T1T21.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다양한 포트폴리오준비로 역량중심채용 적극활용</a:t>
                      </a:r>
                      <a:r>
                        <a:rPr lang="en-US" altLang="ko-KR" sz="11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100" b="1" dirty="0" smtClean="0"/>
                        <a:t>W1W2W3T1.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능숙한 영어활용능력을 키워 해외취업기회 마련</a:t>
                      </a:r>
                      <a:r>
                        <a:rPr lang="en-US" altLang="ko-KR" sz="11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323528" y="836712"/>
            <a:ext cx="2808312" cy="1728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50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20289</TotalTime>
  <Words>366</Words>
  <Application>Microsoft Office PowerPoint</Application>
  <PresentationFormat>화면 슬라이드 쇼(4:3)</PresentationFormat>
  <Paragraphs>101</Paragraphs>
  <Slides>4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  <vt:variant>
        <vt:lpstr>재구성한 쇼</vt:lpstr>
      </vt:variant>
      <vt:variant>
        <vt:i4>7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PowerPoint 프레젠테이션</vt:lpstr>
      <vt:lpstr>목표 정의</vt:lpstr>
      <vt:lpstr>SWOT 요소</vt:lpstr>
      <vt:lpstr>SWOT 전략</vt:lpstr>
      <vt:lpstr>재구성한 쇼 1</vt:lpstr>
      <vt:lpstr>재구성한 쇼 2</vt:lpstr>
      <vt:lpstr>Find Behaviors Variables</vt:lpstr>
      <vt:lpstr>Research Users Requirements</vt:lpstr>
      <vt:lpstr>Analyzing Behaviors Variables</vt:lpstr>
      <vt:lpstr>Make individual Persona</vt:lpstr>
      <vt:lpstr>What if customer’s requirements</vt:lpstr>
    </vt:vector>
  </TitlesOfParts>
  <Company>STA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주재현</dc:creator>
  <cp:lastModifiedBy>이 현구</cp:lastModifiedBy>
  <cp:revision>639</cp:revision>
  <cp:lastPrinted>2012-09-28T01:49:35Z</cp:lastPrinted>
  <dcterms:created xsi:type="dcterms:W3CDTF">2011-02-25T04:33:20Z</dcterms:created>
  <dcterms:modified xsi:type="dcterms:W3CDTF">2019-04-03T23:59:59Z</dcterms:modified>
</cp:coreProperties>
</file>