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FDB460A-64BF-4674-8EA0-3903D2D9BE96}"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67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B460A-64BF-4674-8EA0-3903D2D9BE96}"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363627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B460A-64BF-4674-8EA0-3903D2D9BE96}"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8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B460A-64BF-4674-8EA0-3903D2D9BE96}"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1968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DB460A-64BF-4674-8EA0-3903D2D9BE96}"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83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DB460A-64BF-4674-8EA0-3903D2D9BE96}"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329803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DB460A-64BF-4674-8EA0-3903D2D9BE96}" type="datetimeFigureOut">
              <a:rPr lang="en-IN" smtClean="0"/>
              <a:t>05-12-2021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158235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DB460A-64BF-4674-8EA0-3903D2D9BE96}"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187519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B460A-64BF-4674-8EA0-3903D2D9BE96}" type="datetimeFigureOut">
              <a:rPr lang="en-IN" smtClean="0"/>
              <a:t>05-12-2021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380313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DB460A-64BF-4674-8EA0-3903D2D9BE96}"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322122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DB460A-64BF-4674-8EA0-3903D2D9BE96}"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15BB4-B216-4CB2-9216-5FB406E5A53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37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FDB460A-64BF-4674-8EA0-3903D2D9BE96}" type="datetimeFigureOut">
              <a:rPr lang="en-IN" smtClean="0"/>
              <a:t>05-12-2021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B15BB4-B216-4CB2-9216-5FB406E5A53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5348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Lending Club Case Study</a:t>
            </a:r>
            <a:endParaRPr lang="en-IN" dirty="0"/>
          </a:p>
        </p:txBody>
      </p:sp>
      <p:sp>
        <p:nvSpPr>
          <p:cNvPr id="3" name="Subtitle 2"/>
          <p:cNvSpPr>
            <a:spLocks noGrp="1"/>
          </p:cNvSpPr>
          <p:nvPr>
            <p:ph type="subTitle" idx="1"/>
          </p:nvPr>
        </p:nvSpPr>
        <p:spPr/>
        <p:txBody>
          <a:bodyPr/>
          <a:lstStyle/>
          <a:p>
            <a:r>
              <a:rPr lang="en-US" dirty="0" smtClean="0"/>
              <a:t>Varun Juyal</a:t>
            </a:r>
            <a:endParaRPr lang="en-IN" dirty="0"/>
          </a:p>
        </p:txBody>
      </p:sp>
    </p:spTree>
    <p:extLst>
      <p:ext uri="{BB962C8B-B14F-4D97-AF65-F5344CB8AC3E}">
        <p14:creationId xmlns:p14="http://schemas.microsoft.com/office/powerpoint/2010/main" val="1376985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7" name="TextBox 6"/>
          <p:cNvSpPr txBox="1"/>
          <p:nvPr/>
        </p:nvSpPr>
        <p:spPr>
          <a:xfrm>
            <a:off x="884379" y="5526230"/>
            <a:ext cx="10873512" cy="954107"/>
          </a:xfrm>
          <a:prstGeom prst="rect">
            <a:avLst/>
          </a:prstGeom>
          <a:noFill/>
        </p:spPr>
        <p:txBody>
          <a:bodyPr wrap="square" rtlCol="0">
            <a:spAutoFit/>
          </a:bodyPr>
          <a:lstStyle/>
          <a:p>
            <a:r>
              <a:rPr lang="en-US" dirty="0"/>
              <a:t>Loan acceptance have a tendency towards 7 open </a:t>
            </a:r>
            <a:r>
              <a:rPr lang="en-US" dirty="0" smtClean="0"/>
              <a:t>accounts* </a:t>
            </a:r>
            <a:r>
              <a:rPr lang="en-US" dirty="0"/>
              <a:t>on credit file </a:t>
            </a:r>
            <a:endParaRPr lang="en-US" dirty="0" smtClean="0"/>
          </a:p>
          <a:p>
            <a:r>
              <a:rPr lang="en-US" dirty="0" smtClean="0"/>
              <a:t> </a:t>
            </a:r>
          </a:p>
          <a:p>
            <a:r>
              <a:rPr lang="en-US" sz="1000" dirty="0"/>
              <a:t>Also referred to as “open credit,” </a:t>
            </a:r>
            <a:r>
              <a:rPr lang="en-US" sz="1000" dirty="0" smtClean="0"/>
              <a:t>*open </a:t>
            </a:r>
            <a:r>
              <a:rPr lang="en-US" sz="1000" dirty="0"/>
              <a:t>accounts are a hybrid of installment and revolving credit. The payment is not the same each month, and it's usually due in full at the end of each billing cycle. The consumer satisfies financial responsibility for the account when the bill is paid in full each month</a:t>
            </a:r>
            <a:endParaRPr lang="en-IN" sz="1000" dirty="0"/>
          </a:p>
        </p:txBody>
      </p:sp>
      <p:pic>
        <p:nvPicPr>
          <p:cNvPr id="3" name="Picture 2"/>
          <p:cNvPicPr>
            <a:picLocks noChangeAspect="1"/>
          </p:cNvPicPr>
          <p:nvPr/>
        </p:nvPicPr>
        <p:blipFill>
          <a:blip r:embed="rId2"/>
          <a:stretch>
            <a:fillRect/>
          </a:stretch>
        </p:blipFill>
        <p:spPr>
          <a:xfrm>
            <a:off x="755365" y="1815088"/>
            <a:ext cx="11131836" cy="3190875"/>
          </a:xfrm>
          <a:prstGeom prst="rect">
            <a:avLst/>
          </a:prstGeom>
        </p:spPr>
      </p:pic>
    </p:spTree>
    <p:extLst>
      <p:ext uri="{BB962C8B-B14F-4D97-AF65-F5344CB8AC3E}">
        <p14:creationId xmlns:p14="http://schemas.microsoft.com/office/powerpoint/2010/main" val="1391092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7" name="TextBox 6"/>
          <p:cNvSpPr txBox="1"/>
          <p:nvPr/>
        </p:nvSpPr>
        <p:spPr>
          <a:xfrm>
            <a:off x="884379" y="6135830"/>
            <a:ext cx="10873512" cy="369332"/>
          </a:xfrm>
          <a:prstGeom prst="rect">
            <a:avLst/>
          </a:prstGeom>
          <a:noFill/>
        </p:spPr>
        <p:txBody>
          <a:bodyPr wrap="square" rtlCol="0">
            <a:spAutoFit/>
          </a:bodyPr>
          <a:lstStyle/>
          <a:p>
            <a:r>
              <a:rPr lang="en-US" dirty="0"/>
              <a:t>There are peaks at intervals possibly due to rounding </a:t>
            </a:r>
            <a:r>
              <a:rPr lang="en-US" dirty="0" smtClean="0"/>
              <a:t>off. Most </a:t>
            </a:r>
            <a:r>
              <a:rPr lang="en-US" dirty="0"/>
              <a:t>loan amounts are in the range of </a:t>
            </a:r>
            <a:r>
              <a:rPr lang="en-US" dirty="0" smtClean="0"/>
              <a:t>IQR(5000-15000)</a:t>
            </a:r>
            <a:endParaRPr lang="en-IN" sz="1000" dirty="0"/>
          </a:p>
        </p:txBody>
      </p:sp>
      <p:pic>
        <p:nvPicPr>
          <p:cNvPr id="3" name="Picture 2"/>
          <p:cNvPicPr>
            <a:picLocks noChangeAspect="1"/>
          </p:cNvPicPr>
          <p:nvPr/>
        </p:nvPicPr>
        <p:blipFill>
          <a:blip r:embed="rId2"/>
          <a:stretch>
            <a:fillRect/>
          </a:stretch>
        </p:blipFill>
        <p:spPr>
          <a:xfrm>
            <a:off x="775854" y="1736431"/>
            <a:ext cx="11001807" cy="4433454"/>
          </a:xfrm>
          <a:prstGeom prst="rect">
            <a:avLst/>
          </a:prstGeom>
        </p:spPr>
      </p:pic>
    </p:spTree>
    <p:extLst>
      <p:ext uri="{BB962C8B-B14F-4D97-AF65-F5344CB8AC3E}">
        <p14:creationId xmlns:p14="http://schemas.microsoft.com/office/powerpoint/2010/main" val="1110296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7" name="TextBox 6"/>
          <p:cNvSpPr txBox="1"/>
          <p:nvPr/>
        </p:nvSpPr>
        <p:spPr>
          <a:xfrm>
            <a:off x="884379" y="6135830"/>
            <a:ext cx="10873512" cy="369332"/>
          </a:xfrm>
          <a:prstGeom prst="rect">
            <a:avLst/>
          </a:prstGeom>
          <a:noFill/>
        </p:spPr>
        <p:txBody>
          <a:bodyPr wrap="square" rtlCol="0">
            <a:spAutoFit/>
          </a:bodyPr>
          <a:lstStyle/>
          <a:p>
            <a:r>
              <a:rPr lang="en-US" dirty="0"/>
              <a:t>Very few loans given at 8% </a:t>
            </a:r>
            <a:r>
              <a:rPr lang="en-US" dirty="0" smtClean="0"/>
              <a:t>interest rate</a:t>
            </a:r>
            <a:endParaRPr lang="en-IN" sz="1000" dirty="0"/>
          </a:p>
        </p:txBody>
      </p:sp>
      <p:pic>
        <p:nvPicPr>
          <p:cNvPr id="4" name="Picture 3"/>
          <p:cNvPicPr>
            <a:picLocks noChangeAspect="1"/>
          </p:cNvPicPr>
          <p:nvPr/>
        </p:nvPicPr>
        <p:blipFill>
          <a:blip r:embed="rId2"/>
          <a:stretch>
            <a:fillRect/>
          </a:stretch>
        </p:blipFill>
        <p:spPr>
          <a:xfrm>
            <a:off x="766615" y="1819562"/>
            <a:ext cx="11042361" cy="4341092"/>
          </a:xfrm>
          <a:prstGeom prst="rect">
            <a:avLst/>
          </a:prstGeom>
        </p:spPr>
      </p:pic>
    </p:spTree>
    <p:extLst>
      <p:ext uri="{BB962C8B-B14F-4D97-AF65-F5344CB8AC3E}">
        <p14:creationId xmlns:p14="http://schemas.microsoft.com/office/powerpoint/2010/main" val="3367877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7" name="TextBox 6"/>
          <p:cNvSpPr txBox="1"/>
          <p:nvPr/>
        </p:nvSpPr>
        <p:spPr>
          <a:xfrm>
            <a:off x="884379" y="5563179"/>
            <a:ext cx="1087351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Almost </a:t>
            </a:r>
            <a:r>
              <a:rPr lang="en-US" dirty="0"/>
              <a:t>linear growth in loans since 2009 </a:t>
            </a:r>
            <a:endParaRPr lang="en-US" dirty="0" smtClean="0"/>
          </a:p>
          <a:p>
            <a:pPr marL="285750" indent="-285750">
              <a:buFont typeface="Arial" panose="020B0604020202020204" pitchFamily="34" charset="0"/>
              <a:buChar char="•"/>
            </a:pPr>
            <a:r>
              <a:rPr lang="en-US" dirty="0" smtClean="0"/>
              <a:t>Almost </a:t>
            </a:r>
            <a:r>
              <a:rPr lang="en-US" dirty="0"/>
              <a:t>linear growth in loans starting March throughout Dec </a:t>
            </a:r>
            <a:endParaRPr lang="en-US" dirty="0" smtClean="0"/>
          </a:p>
          <a:p>
            <a:pPr marL="285750" indent="-285750">
              <a:buFont typeface="Arial" panose="020B0604020202020204" pitchFamily="34" charset="0"/>
              <a:buChar char="•"/>
            </a:pPr>
            <a:r>
              <a:rPr lang="en-US" dirty="0" smtClean="0"/>
              <a:t>Slope</a:t>
            </a:r>
            <a:r>
              <a:rPr lang="en-US" dirty="0"/>
              <a:t>: Jan-Feb least number of loans issued| March-May, Jul-Sep growth rates of loan issuance are slower than May-Jul, Sep-Dec</a:t>
            </a:r>
            <a:endParaRPr lang="en-IN" sz="1000" dirty="0"/>
          </a:p>
        </p:txBody>
      </p:sp>
      <p:pic>
        <p:nvPicPr>
          <p:cNvPr id="3" name="Picture 2"/>
          <p:cNvPicPr>
            <a:picLocks noChangeAspect="1"/>
          </p:cNvPicPr>
          <p:nvPr/>
        </p:nvPicPr>
        <p:blipFill>
          <a:blip r:embed="rId2"/>
          <a:stretch>
            <a:fillRect/>
          </a:stretch>
        </p:blipFill>
        <p:spPr>
          <a:xfrm>
            <a:off x="785090" y="1809030"/>
            <a:ext cx="11268365" cy="3852861"/>
          </a:xfrm>
          <a:prstGeom prst="rect">
            <a:avLst/>
          </a:prstGeom>
        </p:spPr>
      </p:pic>
    </p:spTree>
    <p:extLst>
      <p:ext uri="{BB962C8B-B14F-4D97-AF65-F5344CB8AC3E}">
        <p14:creationId xmlns:p14="http://schemas.microsoft.com/office/powerpoint/2010/main" val="4033506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a:t>
            </a:r>
            <a:r>
              <a:rPr lang="en-US" dirty="0" smtClean="0"/>
              <a:t>BIVARIATE</a:t>
            </a:r>
            <a:endParaRPr lang="en-IN" dirty="0"/>
          </a:p>
        </p:txBody>
      </p:sp>
      <p:sp>
        <p:nvSpPr>
          <p:cNvPr id="7" name="TextBox 6"/>
          <p:cNvSpPr txBox="1"/>
          <p:nvPr/>
        </p:nvSpPr>
        <p:spPr>
          <a:xfrm>
            <a:off x="884379" y="5738671"/>
            <a:ext cx="10873512" cy="646331"/>
          </a:xfrm>
          <a:prstGeom prst="rect">
            <a:avLst/>
          </a:prstGeom>
          <a:noFill/>
        </p:spPr>
        <p:txBody>
          <a:bodyPr wrap="square" rtlCol="0">
            <a:spAutoFit/>
          </a:bodyPr>
          <a:lstStyle/>
          <a:p>
            <a:r>
              <a:rPr lang="en-US" dirty="0" smtClean="0"/>
              <a:t>Defaults tend to increase as this grades drop – Bad performance leads to increase in defaults. The bad performance could possibly be linked to some other factor.</a:t>
            </a:r>
            <a:endParaRPr lang="en-IN" sz="1000" dirty="0"/>
          </a:p>
        </p:txBody>
      </p:sp>
      <p:pic>
        <p:nvPicPr>
          <p:cNvPr id="3" name="Picture 2"/>
          <p:cNvPicPr>
            <a:picLocks noChangeAspect="1"/>
          </p:cNvPicPr>
          <p:nvPr/>
        </p:nvPicPr>
        <p:blipFill>
          <a:blip r:embed="rId2"/>
          <a:stretch>
            <a:fillRect/>
          </a:stretch>
        </p:blipFill>
        <p:spPr>
          <a:xfrm>
            <a:off x="3023174" y="1788823"/>
            <a:ext cx="5200650" cy="3705225"/>
          </a:xfrm>
          <a:prstGeom prst="rect">
            <a:avLst/>
          </a:prstGeom>
        </p:spPr>
      </p:pic>
    </p:spTree>
    <p:extLst>
      <p:ext uri="{BB962C8B-B14F-4D97-AF65-F5344CB8AC3E}">
        <p14:creationId xmlns:p14="http://schemas.microsoft.com/office/powerpoint/2010/main" val="2314624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a:t>
            </a:r>
            <a:r>
              <a:rPr lang="en-US" dirty="0" smtClean="0"/>
              <a:t>Bivariate</a:t>
            </a:r>
            <a:endParaRPr lang="en-IN" dirty="0"/>
          </a:p>
        </p:txBody>
      </p:sp>
      <p:sp>
        <p:nvSpPr>
          <p:cNvPr id="7" name="TextBox 6"/>
          <p:cNvSpPr txBox="1"/>
          <p:nvPr/>
        </p:nvSpPr>
        <p:spPr>
          <a:xfrm>
            <a:off x="884379" y="6135830"/>
            <a:ext cx="10873512" cy="369332"/>
          </a:xfrm>
          <a:prstGeom prst="rect">
            <a:avLst/>
          </a:prstGeom>
          <a:noFill/>
        </p:spPr>
        <p:txBody>
          <a:bodyPr wrap="square" rtlCol="0">
            <a:spAutoFit/>
          </a:bodyPr>
          <a:lstStyle/>
          <a:p>
            <a:r>
              <a:rPr lang="en-US" dirty="0" smtClean="0"/>
              <a:t>Non verified accounts seem to be doing better as their default rate is lower</a:t>
            </a:r>
            <a:endParaRPr lang="en-IN" sz="1000" dirty="0"/>
          </a:p>
        </p:txBody>
      </p:sp>
      <p:pic>
        <p:nvPicPr>
          <p:cNvPr id="3" name="Picture 2"/>
          <p:cNvPicPr>
            <a:picLocks noChangeAspect="1"/>
          </p:cNvPicPr>
          <p:nvPr/>
        </p:nvPicPr>
        <p:blipFill>
          <a:blip r:embed="rId2"/>
          <a:stretch>
            <a:fillRect/>
          </a:stretch>
        </p:blipFill>
        <p:spPr>
          <a:xfrm>
            <a:off x="3337066" y="1764146"/>
            <a:ext cx="5610225" cy="4188546"/>
          </a:xfrm>
          <a:prstGeom prst="rect">
            <a:avLst/>
          </a:prstGeom>
        </p:spPr>
      </p:pic>
    </p:spTree>
    <p:extLst>
      <p:ext uri="{BB962C8B-B14F-4D97-AF65-F5344CB8AC3E}">
        <p14:creationId xmlns:p14="http://schemas.microsoft.com/office/powerpoint/2010/main" val="3370607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a:t>
            </a:r>
            <a:r>
              <a:rPr lang="en-US" dirty="0" smtClean="0"/>
              <a:t>Bivariate</a:t>
            </a:r>
            <a:endParaRPr lang="en-IN" dirty="0"/>
          </a:p>
        </p:txBody>
      </p:sp>
      <p:sp>
        <p:nvSpPr>
          <p:cNvPr id="7" name="TextBox 6"/>
          <p:cNvSpPr txBox="1"/>
          <p:nvPr/>
        </p:nvSpPr>
        <p:spPr>
          <a:xfrm>
            <a:off x="884379" y="6135830"/>
            <a:ext cx="10873512" cy="369332"/>
          </a:xfrm>
          <a:prstGeom prst="rect">
            <a:avLst/>
          </a:prstGeom>
          <a:noFill/>
        </p:spPr>
        <p:txBody>
          <a:bodyPr wrap="square" rtlCol="0">
            <a:spAutoFit/>
          </a:bodyPr>
          <a:lstStyle/>
          <a:p>
            <a:r>
              <a:rPr lang="en-US" dirty="0" smtClean="0"/>
              <a:t>Small business seem to have the highest proportion of defaults when compared with other purposes</a:t>
            </a:r>
            <a:endParaRPr lang="en-IN" sz="1000" dirty="0"/>
          </a:p>
        </p:txBody>
      </p:sp>
      <p:pic>
        <p:nvPicPr>
          <p:cNvPr id="4" name="Picture 3"/>
          <p:cNvPicPr>
            <a:picLocks noChangeAspect="1"/>
          </p:cNvPicPr>
          <p:nvPr/>
        </p:nvPicPr>
        <p:blipFill>
          <a:blip r:embed="rId2"/>
          <a:stretch>
            <a:fillRect/>
          </a:stretch>
        </p:blipFill>
        <p:spPr>
          <a:xfrm>
            <a:off x="3209925" y="1560944"/>
            <a:ext cx="5772150" cy="4572577"/>
          </a:xfrm>
          <a:prstGeom prst="rect">
            <a:avLst/>
          </a:prstGeom>
        </p:spPr>
      </p:pic>
    </p:spTree>
    <p:extLst>
      <p:ext uri="{BB962C8B-B14F-4D97-AF65-F5344CB8AC3E}">
        <p14:creationId xmlns:p14="http://schemas.microsoft.com/office/powerpoint/2010/main" val="330881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a:t>
            </a:r>
            <a:r>
              <a:rPr lang="en-US" dirty="0" smtClean="0"/>
              <a:t>Bivariate</a:t>
            </a:r>
            <a:endParaRPr lang="en-IN" dirty="0"/>
          </a:p>
        </p:txBody>
      </p:sp>
      <p:sp>
        <p:nvSpPr>
          <p:cNvPr id="7" name="TextBox 6"/>
          <p:cNvSpPr txBox="1"/>
          <p:nvPr/>
        </p:nvSpPr>
        <p:spPr>
          <a:xfrm>
            <a:off x="884379" y="5655539"/>
            <a:ext cx="10873512"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Delinquency is high for lower annual income.</a:t>
            </a:r>
          </a:p>
          <a:p>
            <a:pPr marL="285750" indent="-285750">
              <a:buFont typeface="Arial" panose="020B0604020202020204" pitchFamily="34" charset="0"/>
              <a:buChar char="•"/>
            </a:pPr>
            <a:r>
              <a:rPr lang="en-US" dirty="0"/>
              <a:t>Higher DTI for Charged off customers opposed to Fully paid</a:t>
            </a:r>
          </a:p>
          <a:p>
            <a:pPr marL="285750" indent="-285750">
              <a:buFont typeface="Arial" panose="020B0604020202020204" pitchFamily="34" charset="0"/>
              <a:buChar char="•"/>
            </a:pPr>
            <a:r>
              <a:rPr lang="en-US" dirty="0"/>
              <a:t>Charge off </a:t>
            </a:r>
            <a:r>
              <a:rPr lang="en-US" dirty="0" err="1"/>
              <a:t>frequencues</a:t>
            </a:r>
            <a:r>
              <a:rPr lang="en-US" dirty="0"/>
              <a:t> higher for high </a:t>
            </a:r>
            <a:r>
              <a:rPr lang="en-US" dirty="0" err="1"/>
              <a:t>revol_util</a:t>
            </a:r>
            <a:endParaRPr lang="en-US" dirty="0"/>
          </a:p>
        </p:txBody>
      </p:sp>
      <p:pic>
        <p:nvPicPr>
          <p:cNvPr id="4" name="Picture 3"/>
          <p:cNvPicPr>
            <a:picLocks noChangeAspect="1"/>
          </p:cNvPicPr>
          <p:nvPr/>
        </p:nvPicPr>
        <p:blipFill>
          <a:blip r:embed="rId2"/>
          <a:stretch>
            <a:fillRect/>
          </a:stretch>
        </p:blipFill>
        <p:spPr>
          <a:xfrm>
            <a:off x="748145" y="1793879"/>
            <a:ext cx="11018982" cy="3676650"/>
          </a:xfrm>
          <a:prstGeom prst="rect">
            <a:avLst/>
          </a:prstGeom>
        </p:spPr>
      </p:pic>
    </p:spTree>
    <p:extLst>
      <p:ext uri="{BB962C8B-B14F-4D97-AF65-F5344CB8AC3E}">
        <p14:creationId xmlns:p14="http://schemas.microsoft.com/office/powerpoint/2010/main" val="2050939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a:t>
            </a:r>
            <a:r>
              <a:rPr lang="en-US" dirty="0" smtClean="0"/>
              <a:t>Bivariate</a:t>
            </a:r>
            <a:endParaRPr lang="en-IN" dirty="0"/>
          </a:p>
        </p:txBody>
      </p:sp>
      <p:sp>
        <p:nvSpPr>
          <p:cNvPr id="7" name="TextBox 6"/>
          <p:cNvSpPr txBox="1"/>
          <p:nvPr/>
        </p:nvSpPr>
        <p:spPr>
          <a:xfrm>
            <a:off x="884379" y="6135830"/>
            <a:ext cx="10873512" cy="369332"/>
          </a:xfrm>
          <a:prstGeom prst="rect">
            <a:avLst/>
          </a:prstGeom>
          <a:noFill/>
        </p:spPr>
        <p:txBody>
          <a:bodyPr wrap="square" rtlCol="0">
            <a:spAutoFit/>
          </a:bodyPr>
          <a:lstStyle/>
          <a:p>
            <a:r>
              <a:rPr lang="en-US" dirty="0" smtClean="0"/>
              <a:t>Non verified accounts seem to be doing better as their default rate is lower</a:t>
            </a:r>
            <a:endParaRPr lang="en-IN" sz="1000" dirty="0"/>
          </a:p>
        </p:txBody>
      </p:sp>
      <p:pic>
        <p:nvPicPr>
          <p:cNvPr id="3" name="Picture 2"/>
          <p:cNvPicPr>
            <a:picLocks noChangeAspect="1"/>
          </p:cNvPicPr>
          <p:nvPr/>
        </p:nvPicPr>
        <p:blipFill>
          <a:blip r:embed="rId2"/>
          <a:stretch>
            <a:fillRect/>
          </a:stretch>
        </p:blipFill>
        <p:spPr>
          <a:xfrm>
            <a:off x="3337066" y="1764146"/>
            <a:ext cx="5610225" cy="4188546"/>
          </a:xfrm>
          <a:prstGeom prst="rect">
            <a:avLst/>
          </a:prstGeom>
        </p:spPr>
      </p:pic>
    </p:spTree>
    <p:extLst>
      <p:ext uri="{BB962C8B-B14F-4D97-AF65-F5344CB8AC3E}">
        <p14:creationId xmlns:p14="http://schemas.microsoft.com/office/powerpoint/2010/main" val="3261923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lstStyle/>
          <a:p>
            <a:r>
              <a:rPr lang="en-US" dirty="0" smtClean="0"/>
              <a:t>Introduction</a:t>
            </a:r>
          </a:p>
          <a:p>
            <a:r>
              <a:rPr lang="en-US" dirty="0" smtClean="0"/>
              <a:t>Business Objective</a:t>
            </a:r>
          </a:p>
          <a:p>
            <a:r>
              <a:rPr lang="en-US" dirty="0" smtClean="0"/>
              <a:t>Data preparation and cleaning</a:t>
            </a:r>
          </a:p>
          <a:p>
            <a:r>
              <a:rPr lang="en-US" dirty="0" smtClean="0"/>
              <a:t>Analysis with Observations</a:t>
            </a:r>
          </a:p>
          <a:p>
            <a:r>
              <a:rPr lang="en-US" dirty="0" smtClean="0"/>
              <a:t>Recommendations</a:t>
            </a:r>
          </a:p>
          <a:p>
            <a:pPr marL="0" indent="0">
              <a:buNone/>
            </a:pPr>
            <a:endParaRPr lang="en-US" dirty="0" smtClean="0"/>
          </a:p>
          <a:p>
            <a:endParaRPr lang="en-IN" dirty="0"/>
          </a:p>
        </p:txBody>
      </p:sp>
    </p:spTree>
    <p:extLst>
      <p:ext uri="{BB962C8B-B14F-4D97-AF65-F5344CB8AC3E}">
        <p14:creationId xmlns:p14="http://schemas.microsoft.com/office/powerpoint/2010/main" val="2967814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0777"/>
            <a:ext cx="9720072" cy="1499616"/>
          </a:xfrm>
        </p:spPr>
        <p:txBody>
          <a:bodyPr/>
          <a:lstStyle/>
          <a:p>
            <a:r>
              <a:rPr lang="en-US" dirty="0" smtClean="0"/>
              <a:t>Introduction</a:t>
            </a:r>
            <a:br>
              <a:rPr lang="en-US" dirty="0" smtClean="0"/>
            </a:br>
            <a:endParaRPr lang="en-IN" dirty="0"/>
          </a:p>
        </p:txBody>
      </p:sp>
      <p:sp>
        <p:nvSpPr>
          <p:cNvPr id="3" name="Content Placeholder 2"/>
          <p:cNvSpPr>
            <a:spLocks noGrp="1"/>
          </p:cNvSpPr>
          <p:nvPr>
            <p:ph idx="1"/>
          </p:nvPr>
        </p:nvSpPr>
        <p:spPr>
          <a:xfrm>
            <a:off x="755076" y="2047295"/>
            <a:ext cx="10515600" cy="4351338"/>
          </a:xfrm>
        </p:spPr>
        <p:txBody>
          <a:bodyPr>
            <a:normAutofit/>
          </a:bodyPr>
          <a:lstStyle/>
          <a:p>
            <a:r>
              <a:rPr lang="en-US" dirty="0" smtClean="0"/>
              <a:t>Lending Club - largest online marketplace for peer-to-peer lending. </a:t>
            </a:r>
          </a:p>
          <a:p>
            <a:r>
              <a:rPr lang="en-US" dirty="0" smtClean="0"/>
              <a:t>Provides an online platform for borrowers and lenders where they can transact smoothly and quickly. </a:t>
            </a:r>
          </a:p>
          <a:p>
            <a:r>
              <a:rPr lang="en-US" dirty="0" smtClean="0"/>
              <a:t>Loan types - personal loans, business loans, and financing of medical procedures</a:t>
            </a:r>
            <a:endParaRPr lang="en-US" dirty="0" smtClean="0"/>
          </a:p>
          <a:p>
            <a:r>
              <a:rPr lang="en-US" dirty="0" smtClean="0"/>
              <a:t>Like most other lending companies, lending loans to ‘risky’ applicants is the largest source of financial loss  - credit loss. </a:t>
            </a:r>
          </a:p>
          <a:p>
            <a:r>
              <a:rPr lang="en-US" dirty="0" smtClean="0"/>
              <a:t>Credit loss is the amount of money lost by the lender when the borrower refuses to pay or runs away with the money owed. </a:t>
            </a:r>
          </a:p>
          <a:p>
            <a:pPr marL="0" indent="0">
              <a:buNone/>
            </a:pPr>
            <a:endParaRPr lang="en-IN" dirty="0"/>
          </a:p>
        </p:txBody>
      </p:sp>
    </p:spTree>
    <p:extLst>
      <p:ext uri="{BB962C8B-B14F-4D97-AF65-F5344CB8AC3E}">
        <p14:creationId xmlns:p14="http://schemas.microsoft.com/office/powerpoint/2010/main" val="4126384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57508"/>
            <a:ext cx="9720072" cy="1499616"/>
          </a:xfrm>
        </p:spPr>
        <p:txBody>
          <a:bodyPr/>
          <a:lstStyle/>
          <a:p>
            <a:r>
              <a:rPr lang="en-US" dirty="0" smtClean="0"/>
              <a:t>Business Objective</a:t>
            </a:r>
            <a:endParaRPr lang="en-IN" dirty="0"/>
          </a:p>
        </p:txBody>
      </p:sp>
      <p:sp>
        <p:nvSpPr>
          <p:cNvPr id="3" name="Content Placeholder 2"/>
          <p:cNvSpPr>
            <a:spLocks noGrp="1"/>
          </p:cNvSpPr>
          <p:nvPr>
            <p:ph idx="1"/>
          </p:nvPr>
        </p:nvSpPr>
        <p:spPr>
          <a:xfrm>
            <a:off x="764312" y="2195079"/>
            <a:ext cx="10515600" cy="4351338"/>
          </a:xfrm>
        </p:spPr>
        <p:txBody>
          <a:bodyPr>
            <a:normAutofit/>
          </a:bodyPr>
          <a:lstStyle/>
          <a:p>
            <a:pPr marL="0" indent="0">
              <a:buNone/>
            </a:pPr>
            <a:r>
              <a:rPr lang="en-US" dirty="0" smtClean="0"/>
              <a:t>Company wants to understand the driving factors (or driver variables) behind loan default, i.e. the variables which are strong indicators of default.  The company can utilize this knowledge for its portfolio and risk assessment</a:t>
            </a:r>
            <a:endParaRPr lang="en-IN" dirty="0"/>
          </a:p>
        </p:txBody>
      </p:sp>
    </p:spTree>
    <p:extLst>
      <p:ext uri="{BB962C8B-B14F-4D97-AF65-F5344CB8AC3E}">
        <p14:creationId xmlns:p14="http://schemas.microsoft.com/office/powerpoint/2010/main" val="3732926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79158"/>
            <a:ext cx="10515600" cy="1325563"/>
          </a:xfrm>
        </p:spPr>
        <p:txBody>
          <a:bodyPr/>
          <a:lstStyle/>
          <a:p>
            <a:r>
              <a:rPr lang="en-US" dirty="0" smtClean="0"/>
              <a:t>Data preparation &amp; Cleaning</a:t>
            </a:r>
            <a:endParaRPr lang="en-IN" dirty="0"/>
          </a:p>
        </p:txBody>
      </p:sp>
      <p:sp>
        <p:nvSpPr>
          <p:cNvPr id="3" name="Content Placeholder 2"/>
          <p:cNvSpPr>
            <a:spLocks noGrp="1"/>
          </p:cNvSpPr>
          <p:nvPr>
            <p:ph idx="1"/>
          </p:nvPr>
        </p:nvSpPr>
        <p:spPr>
          <a:xfrm>
            <a:off x="828964" y="1760971"/>
            <a:ext cx="10515600" cy="4351338"/>
          </a:xfrm>
        </p:spPr>
        <p:txBody>
          <a:bodyPr>
            <a:noAutofit/>
          </a:bodyPr>
          <a:lstStyle/>
          <a:p>
            <a:pPr marL="0" indent="0">
              <a:buNone/>
            </a:pPr>
            <a:r>
              <a:rPr lang="en-US" dirty="0" smtClean="0"/>
              <a:t>• The data provided has a total of 39,717 rows and </a:t>
            </a:r>
            <a:r>
              <a:rPr lang="en-US" dirty="0" smtClean="0"/>
              <a:t>111 columns</a:t>
            </a:r>
            <a:endParaRPr lang="en-US" dirty="0" smtClean="0"/>
          </a:p>
          <a:p>
            <a:pPr marL="0" indent="0">
              <a:buNone/>
            </a:pPr>
            <a:r>
              <a:rPr lang="en-US" dirty="0" smtClean="0"/>
              <a:t>• Data type details - float (74), integer (13) and object (24)</a:t>
            </a:r>
          </a:p>
          <a:p>
            <a:pPr marL="0" indent="0">
              <a:buNone/>
            </a:pPr>
            <a:r>
              <a:rPr lang="en-US" dirty="0" smtClean="0"/>
              <a:t>• While inspecting the data set we found, there are lot of columns with missing values. Of the total fields in the data set, almost 51% of the data was missing. </a:t>
            </a:r>
          </a:p>
          <a:p>
            <a:pPr marL="0" indent="0">
              <a:buNone/>
            </a:pPr>
            <a:r>
              <a:rPr lang="en-US" dirty="0" smtClean="0"/>
              <a:t>• There were columns, which had all the rows as “NA”, we can completely get rid of these. The threshold for dropping column was any column with more than 40% NA values. </a:t>
            </a:r>
          </a:p>
          <a:p>
            <a:pPr marL="0" indent="0">
              <a:buNone/>
            </a:pPr>
            <a:endParaRPr lang="en-US" dirty="0" smtClean="0"/>
          </a:p>
        </p:txBody>
      </p:sp>
    </p:spTree>
    <p:extLst>
      <p:ext uri="{BB962C8B-B14F-4D97-AF65-F5344CB8AC3E}">
        <p14:creationId xmlns:p14="http://schemas.microsoft.com/office/powerpoint/2010/main" val="4051932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smtClean="0"/>
              <a:t>Data preparation &amp; Cleaning</a:t>
            </a:r>
            <a:endParaRPr lang="en-IN" dirty="0"/>
          </a:p>
        </p:txBody>
      </p:sp>
      <p:sp>
        <p:nvSpPr>
          <p:cNvPr id="3" name="Content Placeholder 2"/>
          <p:cNvSpPr>
            <a:spLocks noGrp="1"/>
          </p:cNvSpPr>
          <p:nvPr>
            <p:ph idx="1"/>
          </p:nvPr>
        </p:nvSpPr>
        <p:spPr>
          <a:xfrm>
            <a:off x="745838" y="1890279"/>
            <a:ext cx="10515600" cy="4351338"/>
          </a:xfrm>
        </p:spPr>
        <p:txBody>
          <a:bodyPr>
            <a:noAutofit/>
          </a:bodyPr>
          <a:lstStyle/>
          <a:p>
            <a:pPr marL="0" indent="0">
              <a:buNone/>
            </a:pPr>
            <a:r>
              <a:rPr lang="en-US" dirty="0" smtClean="0"/>
              <a:t>• On further analysis, we observe that there are columns with data on customer behavior after loan has been granted, these will be redundant for the analysis needed. </a:t>
            </a:r>
          </a:p>
          <a:p>
            <a:pPr marL="0" indent="0">
              <a:buNone/>
            </a:pPr>
            <a:r>
              <a:rPr lang="en-US" sz="2000" dirty="0" smtClean="0">
                <a:solidFill>
                  <a:schemeClr val="tx2"/>
                </a:solidFill>
              </a:rPr>
              <a:t>‘funded_amnt','funded_amnt_inv','emp_title','url','desc','title','pymnt_plan','zip_code','addr_state','delinq_2yrs','earliest_cr_line','open_acc','pub_rec','revol_bal','revol_util','total_acc','out_prncp','out_prncp_inv','total_pymnt','total_pymnt_inv','total_rec_prncp','total_rec_int','recoveries','collection_recovery_fee','last_pymnt_d','last_pymnt_amnt','last_credit_pull_d','application_type','tax_liens’. </a:t>
            </a:r>
          </a:p>
          <a:p>
            <a:pPr marL="0" indent="0">
              <a:buNone/>
            </a:pPr>
            <a:r>
              <a:rPr lang="en-US" dirty="0" smtClean="0"/>
              <a:t>• In addition, upon removing the “NA” values from the columns, we still had some “NA” values, which we dropped by removing some of the rows.</a:t>
            </a:r>
            <a:endParaRPr lang="en-IN" dirty="0"/>
          </a:p>
        </p:txBody>
      </p:sp>
    </p:spTree>
    <p:extLst>
      <p:ext uri="{BB962C8B-B14F-4D97-AF65-F5344CB8AC3E}">
        <p14:creationId xmlns:p14="http://schemas.microsoft.com/office/powerpoint/2010/main" val="2361953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smtClean="0"/>
              <a:t>Analysis – Univariate</a:t>
            </a:r>
            <a:endParaRPr lang="en-IN" dirty="0"/>
          </a:p>
        </p:txBody>
      </p:sp>
      <p:sp>
        <p:nvSpPr>
          <p:cNvPr id="4" name="Content Placeholder 3"/>
          <p:cNvSpPr>
            <a:spLocks noGrp="1"/>
          </p:cNvSpPr>
          <p:nvPr>
            <p:ph idx="1"/>
          </p:nvPr>
        </p:nvSpPr>
        <p:spPr>
          <a:xfrm>
            <a:off x="895921" y="5070763"/>
            <a:ext cx="10788073" cy="1644073"/>
          </a:xfrm>
        </p:spPr>
        <p:txBody>
          <a:bodyPr>
            <a:normAutofit fontScale="85000" lnSpcReduction="20000"/>
          </a:bodyPr>
          <a:lstStyle/>
          <a:p>
            <a:r>
              <a:rPr lang="en-US" dirty="0"/>
              <a:t>• Even though loan application acceptance decreases with decrease in grade, however grade B has a higher frequency than A. This could be because grade A are more affluent and fewer people need a loan. </a:t>
            </a:r>
            <a:endParaRPr lang="en-US" dirty="0" smtClean="0"/>
          </a:p>
          <a:p>
            <a:r>
              <a:rPr lang="en-US" dirty="0" smtClean="0"/>
              <a:t>• Within </a:t>
            </a:r>
            <a:r>
              <a:rPr lang="en-US" dirty="0"/>
              <a:t>grades A &amp; B, number of loan application acceptance increases with decrease in subgrades, while for C and lower, the acceptance decrease with decrease in sub-grades. A reason could be that for grades A &amp; B, loans are accepted irrespective of subgrades and more applications are received with decreasing sub grades, whereas for C &amp; below, sub grades have an impact on application acceptance.</a:t>
            </a:r>
            <a:endParaRPr lang="en-IN" dirty="0"/>
          </a:p>
        </p:txBody>
      </p:sp>
      <p:pic>
        <p:nvPicPr>
          <p:cNvPr id="5" name="Picture 4"/>
          <p:cNvPicPr>
            <a:picLocks noChangeAspect="1"/>
          </p:cNvPicPr>
          <p:nvPr/>
        </p:nvPicPr>
        <p:blipFill>
          <a:blip r:embed="rId2"/>
          <a:stretch>
            <a:fillRect/>
          </a:stretch>
        </p:blipFill>
        <p:spPr>
          <a:xfrm>
            <a:off x="765457" y="1547090"/>
            <a:ext cx="11122892" cy="3523673"/>
          </a:xfrm>
          <a:prstGeom prst="rect">
            <a:avLst/>
          </a:prstGeom>
        </p:spPr>
      </p:pic>
    </p:spTree>
    <p:extLst>
      <p:ext uri="{BB962C8B-B14F-4D97-AF65-F5344CB8AC3E}">
        <p14:creationId xmlns:p14="http://schemas.microsoft.com/office/powerpoint/2010/main" val="433972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4" name="Content Placeholder 3"/>
          <p:cNvSpPr>
            <a:spLocks noGrp="1"/>
          </p:cNvSpPr>
          <p:nvPr>
            <p:ph idx="1"/>
          </p:nvPr>
        </p:nvSpPr>
        <p:spPr>
          <a:xfrm>
            <a:off x="773542" y="5320140"/>
            <a:ext cx="10965876" cy="1667164"/>
          </a:xfrm>
        </p:spPr>
        <p:txBody>
          <a:bodyPr>
            <a:noAutofit/>
          </a:bodyPr>
          <a:lstStyle/>
          <a:p>
            <a:pPr>
              <a:lnSpc>
                <a:spcPct val="70000"/>
              </a:lnSpc>
              <a:buFont typeface="Arial" panose="020B0604020202020204" pitchFamily="34" charset="0"/>
              <a:buChar char="•"/>
            </a:pPr>
            <a:r>
              <a:rPr lang="en-US" sz="1900" dirty="0"/>
              <a:t> Loan </a:t>
            </a:r>
            <a:r>
              <a:rPr lang="en-US" sz="1900" dirty="0"/>
              <a:t>applications accepted generally decreases with increase in years if employment, indicating more need of </a:t>
            </a:r>
            <a:r>
              <a:rPr lang="en-US" sz="1900" dirty="0"/>
              <a:t> loan </a:t>
            </a:r>
            <a:r>
              <a:rPr lang="en-US" sz="1900" dirty="0"/>
              <a:t>in early years of employment. </a:t>
            </a:r>
            <a:endParaRPr lang="en-US" sz="1900" dirty="0"/>
          </a:p>
          <a:p>
            <a:pPr>
              <a:lnSpc>
                <a:spcPct val="70000"/>
              </a:lnSpc>
              <a:buFont typeface="Arial" panose="020B0604020202020204" pitchFamily="34" charset="0"/>
              <a:buChar char="•"/>
            </a:pPr>
            <a:r>
              <a:rPr lang="en-US" sz="1900" dirty="0"/>
              <a:t> Customers </a:t>
            </a:r>
            <a:r>
              <a:rPr lang="en-US" sz="1900" dirty="0"/>
              <a:t>with rented and mortgaged house apply and get accepted for loan the most </a:t>
            </a:r>
          </a:p>
          <a:p>
            <a:pPr>
              <a:lnSpc>
                <a:spcPct val="70000"/>
              </a:lnSpc>
              <a:buFont typeface="Arial" panose="020B0604020202020204" pitchFamily="34" charset="0"/>
              <a:buChar char="•"/>
            </a:pPr>
            <a:r>
              <a:rPr lang="en-US" sz="1900" dirty="0"/>
              <a:t> Most </a:t>
            </a:r>
            <a:r>
              <a:rPr lang="en-US" sz="1900" dirty="0"/>
              <a:t>loans are for debt consolidation</a:t>
            </a:r>
            <a:endParaRPr lang="en-IN" sz="1900" dirty="0"/>
          </a:p>
        </p:txBody>
      </p:sp>
      <p:pic>
        <p:nvPicPr>
          <p:cNvPr id="5" name="Picture 4"/>
          <p:cNvPicPr>
            <a:picLocks noChangeAspect="1"/>
          </p:cNvPicPr>
          <p:nvPr/>
        </p:nvPicPr>
        <p:blipFill>
          <a:blip r:embed="rId2"/>
          <a:stretch>
            <a:fillRect/>
          </a:stretch>
        </p:blipFill>
        <p:spPr>
          <a:xfrm>
            <a:off x="773542" y="1524005"/>
            <a:ext cx="11049003" cy="3805378"/>
          </a:xfrm>
          <a:prstGeom prst="rect">
            <a:avLst/>
          </a:prstGeom>
        </p:spPr>
      </p:pic>
    </p:spTree>
    <p:extLst>
      <p:ext uri="{BB962C8B-B14F-4D97-AF65-F5344CB8AC3E}">
        <p14:creationId xmlns:p14="http://schemas.microsoft.com/office/powerpoint/2010/main" val="436151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pic>
        <p:nvPicPr>
          <p:cNvPr id="5" name="Picture 4"/>
          <p:cNvPicPr>
            <a:picLocks noChangeAspect="1"/>
          </p:cNvPicPr>
          <p:nvPr/>
        </p:nvPicPr>
        <p:blipFill>
          <a:blip r:embed="rId2"/>
          <a:stretch>
            <a:fillRect/>
          </a:stretch>
        </p:blipFill>
        <p:spPr>
          <a:xfrm>
            <a:off x="775852" y="1830530"/>
            <a:ext cx="11111346" cy="3695700"/>
          </a:xfrm>
          <a:prstGeom prst="rect">
            <a:avLst/>
          </a:prstGeom>
        </p:spPr>
      </p:pic>
      <p:sp>
        <p:nvSpPr>
          <p:cNvPr id="7" name="TextBox 6"/>
          <p:cNvSpPr txBox="1"/>
          <p:nvPr/>
        </p:nvSpPr>
        <p:spPr>
          <a:xfrm>
            <a:off x="884379" y="5526230"/>
            <a:ext cx="10873512" cy="800219"/>
          </a:xfrm>
          <a:prstGeom prst="rect">
            <a:avLst/>
          </a:prstGeom>
          <a:noFill/>
        </p:spPr>
        <p:txBody>
          <a:bodyPr wrap="square" rtlCol="0">
            <a:spAutoFit/>
          </a:bodyPr>
          <a:lstStyle/>
          <a:p>
            <a:r>
              <a:rPr lang="en-US" dirty="0"/>
              <a:t>Loan applications are almost always being accepted for customers with no </a:t>
            </a:r>
            <a:r>
              <a:rPr lang="en-IN" dirty="0" smtClean="0"/>
              <a:t>derogatory*</a:t>
            </a:r>
            <a:r>
              <a:rPr lang="en-IN" dirty="0"/>
              <a:t> </a:t>
            </a:r>
            <a:r>
              <a:rPr lang="en-US" dirty="0" smtClean="0"/>
              <a:t>records.</a:t>
            </a:r>
          </a:p>
          <a:p>
            <a:r>
              <a:rPr lang="en-US" dirty="0" smtClean="0"/>
              <a:t> </a:t>
            </a:r>
          </a:p>
          <a:p>
            <a:r>
              <a:rPr lang="en-US" sz="1000" dirty="0"/>
              <a:t>A </a:t>
            </a:r>
            <a:r>
              <a:rPr lang="en-US" sz="1000" dirty="0" smtClean="0"/>
              <a:t>*derogatory </a:t>
            </a:r>
            <a:r>
              <a:rPr lang="en-US" sz="1000" dirty="0"/>
              <a:t>item is an entry that may be considered negative by lenders because it indicates risk and hurts your ability to qualify for credit or other services</a:t>
            </a:r>
            <a:endParaRPr lang="en-IN" sz="1000" dirty="0"/>
          </a:p>
        </p:txBody>
      </p:sp>
    </p:spTree>
    <p:extLst>
      <p:ext uri="{BB962C8B-B14F-4D97-AF65-F5344CB8AC3E}">
        <p14:creationId xmlns:p14="http://schemas.microsoft.com/office/powerpoint/2010/main" val="1057280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143</TotalTime>
  <Words>870</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Tw Cen MT</vt:lpstr>
      <vt:lpstr>Tw Cen MT Condensed</vt:lpstr>
      <vt:lpstr>Wingdings 3</vt:lpstr>
      <vt:lpstr>Integral</vt:lpstr>
      <vt:lpstr>Lending Club Case Study</vt:lpstr>
      <vt:lpstr>Contents</vt:lpstr>
      <vt:lpstr>Introduction </vt:lpstr>
      <vt:lpstr>Business Objective</vt:lpstr>
      <vt:lpstr>Data preparation &amp; Cleaning</vt:lpstr>
      <vt:lpstr>Data preparation &amp; Cleaning</vt:lpstr>
      <vt:lpstr>Analysis – Univariate</vt:lpstr>
      <vt:lpstr>Analysis – Univariate</vt:lpstr>
      <vt:lpstr>Analysis – Univariate</vt:lpstr>
      <vt:lpstr>Analysis – Univariate</vt:lpstr>
      <vt:lpstr>Analysis – Univariate</vt:lpstr>
      <vt:lpstr>Analysis – Univariate</vt:lpstr>
      <vt:lpstr>Analysis – Univariate</vt:lpstr>
      <vt:lpstr>Analysis – BIVARIATE</vt:lpstr>
      <vt:lpstr>Analysis – Bivariate</vt:lpstr>
      <vt:lpstr>Analysis – Bivariate</vt:lpstr>
      <vt:lpstr>Analysis – Bivariate</vt:lpstr>
      <vt:lpstr>Analysis – Bivariate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Varun Juyal</dc:creator>
  <cp:lastModifiedBy>Varun Juyal</cp:lastModifiedBy>
  <cp:revision>15</cp:revision>
  <dcterms:created xsi:type="dcterms:W3CDTF">2021-12-05T12:37:52Z</dcterms:created>
  <dcterms:modified xsi:type="dcterms:W3CDTF">2021-12-05T15:00:56Z</dcterms:modified>
</cp:coreProperties>
</file>