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60"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2FCD07D-2778-4AEE-9500-8A819E1A61E1}">
          <p14:sldIdLst>
            <p14:sldId id="257"/>
          </p14:sldIdLst>
        </p14:section>
        <p14:section name="未命名的章節" id="{4A356641-BADA-4A30-991D-83F0B7CC129D}">
          <p14:sldIdLst>
            <p14:sldId id="258"/>
            <p14:sldId id="260"/>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98D0B2-6F46-4A81-8C2F-36B7439A95B8}" type="datetimeFigureOut">
              <a:rPr lang="zh-TW" altLang="en-US" smtClean="0"/>
              <a:t>2016/3/11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67D11-DA8F-4FA8-8091-519A6C4E6103}" type="slidenum">
              <a:rPr lang="zh-TW" altLang="en-US" smtClean="0"/>
              <a:t>‹#›</a:t>
            </a:fld>
            <a:endParaRPr lang="zh-TW" altLang="en-US"/>
          </a:p>
        </p:txBody>
      </p:sp>
    </p:spTree>
    <p:extLst>
      <p:ext uri="{BB962C8B-B14F-4D97-AF65-F5344CB8AC3E}">
        <p14:creationId xmlns:p14="http://schemas.microsoft.com/office/powerpoint/2010/main" val="90940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TW"/>
            </a:pPr>
            <a:r>
              <a:rPr lang="zh-TW" dirty="0" smtClean="0"/>
              <a:t>此範本可作為群組設定中簡報訓練教材的起始檔案。</a:t>
            </a:r>
          </a:p>
          <a:p>
            <a:endParaRPr lang="zh-TW" dirty="0" smtClean="0"/>
          </a:p>
          <a:p>
            <a:pPr lvl="0"/>
            <a:r>
              <a:rPr lang="zh-TW" sz="1200" b="1" dirty="0" smtClean="0"/>
              <a:t>章節</a:t>
            </a:r>
            <a:endParaRPr lang="zh-TW" sz="1200" b="0" dirty="0" smtClean="0"/>
          </a:p>
          <a:p>
            <a:pPr lvl="0"/>
            <a:r>
              <a:rPr lang="zh-TW" sz="1200" b="0" dirty="0" smtClean="0"/>
              <a:t>在投影片上按一下右鍵以新增章節。</a:t>
            </a:r>
            <a:r>
              <a:rPr lang="zh-TW" sz="1200" b="0" baseline="0" dirty="0" smtClean="0"/>
              <a:t> 章節可協助您組織投影片，或簡化多個作者之間的共同作業。</a:t>
            </a:r>
            <a:endParaRPr lang="zh-TW" sz="1200" b="0" dirty="0" smtClean="0"/>
          </a:p>
          <a:p>
            <a:pPr lvl="0"/>
            <a:endParaRPr lang="zh-TW" sz="1200" b="1" dirty="0" smtClean="0"/>
          </a:p>
          <a:p>
            <a:pPr lvl="0"/>
            <a:r>
              <a:rPr lang="zh-TW" sz="1200" b="1" dirty="0" smtClean="0"/>
              <a:t>備忘稿</a:t>
            </a:r>
          </a:p>
          <a:p>
            <a:pPr lvl="0"/>
            <a:r>
              <a:rPr lang="zh-TW" sz="1200" dirty="0" smtClean="0"/>
              <a:t>使用 [備忘稿] 章節記錄交付備忘稿，或提供其他詳細資料給對象。</a:t>
            </a:r>
            <a:r>
              <a:rPr lang="zh-TW" sz="1200" baseline="0" dirty="0" smtClean="0"/>
              <a:t> 於簡報期間在 [簡報檢視] 中檢視這些備忘稿。 </a:t>
            </a:r>
          </a:p>
          <a:p>
            <a:pPr lvl="0">
              <a:buFontTx/>
              <a:buNone/>
            </a:pPr>
            <a:r>
              <a:rPr lang="zh-TW" sz="1200" dirty="0" smtClean="0"/>
              <a:t>請記住字型大小 (對於協助工具、可見度、影片拍攝及線上生產非常重要)</a:t>
            </a:r>
          </a:p>
          <a:p>
            <a:pPr lvl="0"/>
            <a:endParaRPr lang="zh-TW" sz="1200" dirty="0" smtClean="0"/>
          </a:p>
          <a:p>
            <a:pPr lvl="0">
              <a:buFontTx/>
              <a:buNone/>
            </a:pPr>
            <a:r>
              <a:rPr lang="zh-TW" sz="1200" b="1" dirty="0" smtClean="0"/>
              <a:t>協調的色彩 </a:t>
            </a:r>
          </a:p>
          <a:p>
            <a:pPr lvl="0">
              <a:buFontTx/>
              <a:buNone/>
            </a:pPr>
            <a:r>
              <a:rPr lang="zh-TW" sz="1200" dirty="0" smtClean="0"/>
              <a:t>請特別注意圖形、圖表及文字方塊。</a:t>
            </a:r>
            <a:r>
              <a:rPr lang="zh-TW" sz="1200" baseline="0" dirty="0" smtClean="0"/>
              <a:t> </a:t>
            </a:r>
            <a:endParaRPr lang="zh-TW" sz="1200" dirty="0" smtClean="0"/>
          </a:p>
          <a:p>
            <a:pPr lvl="0"/>
            <a:r>
              <a:rPr lang="zh-TW" sz="1200" dirty="0" smtClean="0"/>
              <a:t>考慮出席者將以黑白或 </a:t>
            </a:r>
            <a:r>
              <a:rPr lang="zh-TW" sz="1200" dirty="0" err="1" smtClean="0"/>
              <a:t>灰階列印</a:t>
            </a:r>
            <a:r>
              <a:rPr lang="zh-TW" sz="1200" dirty="0" smtClean="0"/>
              <a:t>。執行測試列印，以確保在進行純黑白及 </a:t>
            </a:r>
            <a:r>
              <a:rPr lang="zh-TW" sz="1200" dirty="0" err="1" smtClean="0"/>
              <a:t>灰階列印時色彩正確</a:t>
            </a:r>
            <a:r>
              <a:rPr lang="zh-TW" sz="1200" dirty="0" smtClean="0"/>
              <a:t>。</a:t>
            </a:r>
          </a:p>
          <a:p>
            <a:pPr lvl="0">
              <a:buFontTx/>
              <a:buNone/>
            </a:pPr>
            <a:endParaRPr lang="zh-TW" sz="1200" dirty="0" smtClean="0"/>
          </a:p>
          <a:p>
            <a:pPr lvl="0">
              <a:buFontTx/>
              <a:buNone/>
            </a:pPr>
            <a:r>
              <a:rPr lang="zh-TW" sz="1200" b="1" dirty="0" smtClean="0"/>
              <a:t>圖形、表格和圖表</a:t>
            </a:r>
          </a:p>
          <a:p>
            <a:pPr lvl="0"/>
            <a:r>
              <a:rPr lang="zh-TW" sz="1200" dirty="0" smtClean="0"/>
              <a:t>保持簡單: 如果可能，使用一致而不令人分心的樣式和色彩。</a:t>
            </a:r>
          </a:p>
          <a:p>
            <a:pPr lvl="0"/>
            <a:r>
              <a:rPr lang="zh-TW" sz="1200" dirty="0" smtClean="0"/>
              <a:t>所有圖表和表格都加上標籤。</a:t>
            </a:r>
          </a:p>
          <a:p>
            <a:endParaRPr lang="zh-TW" dirty="0" smtClean="0"/>
          </a:p>
          <a:p>
            <a:endParaRPr lang="zh-TW" dirty="0" smtClean="0"/>
          </a:p>
          <a:p>
            <a:endParaRPr lang="zh-TW" dirty="0"/>
          </a:p>
        </p:txBody>
      </p:sp>
      <p:sp>
        <p:nvSpPr>
          <p:cNvPr id="4" name="Slide Number Placeholder 3"/>
          <p:cNvSpPr>
            <a:spLocks noGrp="1"/>
          </p:cNvSpPr>
          <p:nvPr>
            <p:ph type="sldNum" sz="quarter" idx="10"/>
          </p:nvPr>
        </p:nvSpPr>
        <p:spPr/>
        <p:txBody>
          <a:bodyPr/>
          <a:lstStyle/>
          <a:p>
            <a:fld id="{EC6EAC7D-5A89-47C2-8ABA-56C9C2DEF7A4}" type="slidenum">
              <a:rPr lang="en-US" altLang="zh-TW" smtClean="0"/>
              <a:pPr/>
              <a:t>1</a:t>
            </a:fld>
            <a:endParaRPr 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dirty="0" smtClean="0"/>
              <a:t>保持簡短。文字盡可能簡短，才能使用較大字型。</a:t>
            </a:r>
          </a:p>
          <a:p>
            <a:endParaRPr lang="zh-TW" dirty="0"/>
          </a:p>
        </p:txBody>
      </p:sp>
      <p:sp>
        <p:nvSpPr>
          <p:cNvPr id="4" name="Slide Number Placeholder 3"/>
          <p:cNvSpPr>
            <a:spLocks noGrp="1"/>
          </p:cNvSpPr>
          <p:nvPr>
            <p:ph type="sldNum" sz="quarter" idx="10"/>
          </p:nvPr>
        </p:nvSpPr>
        <p:spPr/>
        <p:txBody>
          <a:bodyPr/>
          <a:lstStyle/>
          <a:p>
            <a:fld id="{EC6EAC7D-5A89-47C2-8ABA-56C9C2DEF7A4}" type="slidenum">
              <a:rPr lang="en-US" altLang="zh-TW" smtClean="0"/>
              <a:pPr/>
              <a:t>2</a:t>
            </a:fld>
            <a:endParaRPr 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dirty="0" smtClean="0"/>
              <a:t>保持簡短。文字盡可能簡短，才能使用較大字型。</a:t>
            </a:r>
          </a:p>
          <a:p>
            <a:endParaRPr lang="zh-TW" dirty="0"/>
          </a:p>
        </p:txBody>
      </p:sp>
      <p:sp>
        <p:nvSpPr>
          <p:cNvPr id="4" name="Slide Number Placeholder 3"/>
          <p:cNvSpPr>
            <a:spLocks noGrp="1"/>
          </p:cNvSpPr>
          <p:nvPr>
            <p:ph type="sldNum" sz="quarter" idx="10"/>
          </p:nvPr>
        </p:nvSpPr>
        <p:spPr/>
        <p:txBody>
          <a:bodyPr/>
          <a:lstStyle/>
          <a:p>
            <a:fld id="{EC6EAC7D-5A89-47C2-8ABA-56C9C2DEF7A4}" type="slidenum">
              <a:rPr lang="en-US" altLang="zh-TW" smtClean="0"/>
              <a:pPr/>
              <a:t>3</a:t>
            </a:fld>
            <a:endParaRPr 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dirty="0" smtClean="0"/>
              <a:t>保持簡短。文字盡可能簡短，才能使用較大字型。</a:t>
            </a:r>
          </a:p>
          <a:p>
            <a:endParaRPr lang="zh-TW" dirty="0"/>
          </a:p>
        </p:txBody>
      </p:sp>
      <p:sp>
        <p:nvSpPr>
          <p:cNvPr id="4" name="Slide Number Placeholder 3"/>
          <p:cNvSpPr>
            <a:spLocks noGrp="1"/>
          </p:cNvSpPr>
          <p:nvPr>
            <p:ph type="sldNum" sz="quarter" idx="10"/>
          </p:nvPr>
        </p:nvSpPr>
        <p:spPr/>
        <p:txBody>
          <a:bodyPr/>
          <a:lstStyle/>
          <a:p>
            <a:fld id="{EC6EAC7D-5A89-47C2-8ABA-56C9C2DEF7A4}" type="slidenum">
              <a:rPr lang="en-US" altLang="zh-TW" smtClean="0"/>
              <a:pPr/>
              <a:t>4</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183130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302002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170130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標題投影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TW" b="1" cap="small" baseline="0">
                <a:solidFill>
                  <a:srgbClr val="003300"/>
                </a:solidFill>
              </a:defRPr>
            </a:lvl1pPr>
          </a:lstStyle>
          <a:p>
            <a:r>
              <a:rPr kumimoji="0" lang="zh-TW"/>
              <a:t>按一下以編輯母片標題樣式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TW" sz="2000" b="0">
                <a:solidFill>
                  <a:schemeClr val="tx1"/>
                </a:solidFill>
                <a:latin typeface="Georgia" pitchFamily="18" charset="0"/>
              </a:defRPr>
            </a:lvl1pPr>
            <a:lvl2pPr marL="457200" indent="0" algn="ctr" eaLnBrk="1" latinLnBrk="0" hangingPunct="1">
              <a:buNone/>
              <a:defRPr kumimoji="0" lang="zh-TW">
                <a:solidFill>
                  <a:schemeClr val="tx1">
                    <a:tint val="75000"/>
                  </a:schemeClr>
                </a:solidFill>
              </a:defRPr>
            </a:lvl2pPr>
            <a:lvl3pPr marL="914400" indent="0" algn="ctr" eaLnBrk="1" latinLnBrk="0" hangingPunct="1">
              <a:buNone/>
              <a:defRPr kumimoji="0" lang="zh-TW">
                <a:solidFill>
                  <a:schemeClr val="tx1">
                    <a:tint val="75000"/>
                  </a:schemeClr>
                </a:solidFill>
              </a:defRPr>
            </a:lvl3pPr>
            <a:lvl4pPr marL="1371600" indent="0" algn="ctr" eaLnBrk="1" latinLnBrk="0" hangingPunct="1">
              <a:buNone/>
              <a:defRPr kumimoji="0" lang="zh-TW">
                <a:solidFill>
                  <a:schemeClr val="tx1">
                    <a:tint val="75000"/>
                  </a:schemeClr>
                </a:solidFill>
              </a:defRPr>
            </a:lvl4pPr>
            <a:lvl5pPr marL="1828800" indent="0" algn="ctr" eaLnBrk="1" latinLnBrk="0" hangingPunct="1">
              <a:buNone/>
              <a:defRPr kumimoji="0" lang="zh-TW">
                <a:solidFill>
                  <a:schemeClr val="tx1">
                    <a:tint val="75000"/>
                  </a:schemeClr>
                </a:solidFill>
              </a:defRPr>
            </a:lvl5pPr>
            <a:lvl6pPr marL="2286000" indent="0" algn="ctr" eaLnBrk="1" latinLnBrk="0" hangingPunct="1">
              <a:buNone/>
              <a:defRPr kumimoji="0" lang="zh-TW">
                <a:solidFill>
                  <a:schemeClr val="tx1">
                    <a:tint val="75000"/>
                  </a:schemeClr>
                </a:solidFill>
              </a:defRPr>
            </a:lvl6pPr>
            <a:lvl7pPr marL="2743200" indent="0" algn="ctr" eaLnBrk="1" latinLnBrk="0" hangingPunct="1">
              <a:buNone/>
              <a:defRPr kumimoji="0" lang="zh-TW">
                <a:solidFill>
                  <a:schemeClr val="tx1">
                    <a:tint val="75000"/>
                  </a:schemeClr>
                </a:solidFill>
              </a:defRPr>
            </a:lvl7pPr>
            <a:lvl8pPr marL="3200400" indent="0" algn="ctr" eaLnBrk="1" latinLnBrk="0" hangingPunct="1">
              <a:buNone/>
              <a:defRPr kumimoji="0" lang="zh-TW">
                <a:solidFill>
                  <a:schemeClr val="tx1">
                    <a:tint val="75000"/>
                  </a:schemeClr>
                </a:solidFill>
              </a:defRPr>
            </a:lvl8pPr>
            <a:lvl9pPr marL="3657600" indent="0" algn="ctr" eaLnBrk="1" latinLnBrk="0" hangingPunct="1">
              <a:buNone/>
              <a:defRPr kumimoji="0" lang="zh-TW">
                <a:solidFill>
                  <a:schemeClr val="tx1">
                    <a:tint val="75000"/>
                  </a:schemeClr>
                </a:solidFill>
              </a:defRPr>
            </a:lvl9pPr>
          </a:lstStyle>
          <a:p>
            <a:pPr eaLnBrk="1" latinLnBrk="0" hangingPunct="1"/>
            <a:r>
              <a:rPr lang="zh-TW" altLang="en-US" smtClean="0"/>
              <a:t>按一下以編輯母片副標題樣式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TW" sz="2000" baseline="0"/>
            </a:lvl1pPr>
          </a:lstStyle>
          <a:p>
            <a:r>
              <a:rPr kumimoji="0" lang="zh-TW"/>
              <a:t>公司標誌</a:t>
            </a:r>
          </a:p>
        </p:txBody>
      </p:sp>
    </p:spTree>
    <p:extLst>
      <p:ext uri="{BB962C8B-B14F-4D97-AF65-F5344CB8AC3E}">
        <p14:creationId xmlns:p14="http://schemas.microsoft.com/office/powerpoint/2010/main" val="23843344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149504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98902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378252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368497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301803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409126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295265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A1070BC-EE9E-4AF8-8590-797DAC71F74F}" type="datetimeFigureOut">
              <a:rPr lang="zh-TW" altLang="en-US" smtClean="0"/>
              <a:t>2016/3/11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175770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070BC-EE9E-4AF8-8590-797DAC71F74F}" type="datetimeFigureOut">
              <a:rPr lang="zh-TW" altLang="en-US" smtClean="0"/>
              <a:t>2016/3/11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C6A0F-47A3-45F5-A048-6558C03DE1EC}" type="slidenum">
              <a:rPr lang="zh-TW" altLang="en-US" smtClean="0"/>
              <a:t>‹#›</a:t>
            </a:fld>
            <a:endParaRPr lang="zh-TW" altLang="en-US"/>
          </a:p>
        </p:txBody>
      </p:sp>
    </p:spTree>
    <p:extLst>
      <p:ext uri="{BB962C8B-B14F-4D97-AF65-F5344CB8AC3E}">
        <p14:creationId xmlns:p14="http://schemas.microsoft.com/office/powerpoint/2010/main" val="429287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hyperlink" Target="https://msdn.microsoft.com/zh-tw/library/aa691288(v=vs.71).aspx" TargetMode="Externa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altLang="zh-TW" dirty="0" smtClean="0">
                <a:latin typeface="微軟正黑體" pitchFamily="34" charset="-120"/>
                <a:ea typeface="微軟正黑體" pitchFamily="34" charset="-120"/>
              </a:rPr>
              <a:t>C#</a:t>
            </a:r>
            <a:r>
              <a:rPr lang="zh-TW" altLang="en-US" dirty="0" smtClean="0">
                <a:latin typeface="微軟正黑體" pitchFamily="34" charset="-120"/>
                <a:ea typeface="微軟正黑體" pitchFamily="34" charset="-120"/>
              </a:rPr>
              <a:t>程式設計基礎班</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a:latin typeface="微軟正黑體" pitchFamily="34" charset="-120"/>
                <a:ea typeface="微軟正黑體" pitchFamily="34" charset="-120"/>
              </a:rPr>
              <a:t>作業</a:t>
            </a:r>
            <a:endParaRPr lang="zh-TW" dirty="0">
              <a:latin typeface="微軟正黑體" pitchFamily="34" charset="-120"/>
              <a:ea typeface="微軟正黑體" pitchFamily="34" charset="-120"/>
            </a:endParaRPr>
          </a:p>
        </p:txBody>
      </p:sp>
      <p:sp>
        <p:nvSpPr>
          <p:cNvPr id="3" name="Subtitle 2"/>
          <p:cNvSpPr>
            <a:spLocks noGrp="1"/>
          </p:cNvSpPr>
          <p:nvPr>
            <p:ph type="subTitle" idx="1"/>
            <p:custDataLst>
              <p:tags r:id="rId3"/>
            </p:custDataLst>
          </p:nvPr>
        </p:nvSpPr>
        <p:spPr/>
        <p:txBody>
          <a:bodyPr>
            <a:normAutofit/>
          </a:bodyPr>
          <a:lstStyle/>
          <a:p>
            <a:r>
              <a:rPr lang="zh-TW" altLang="en-US" sz="2400" b="1" dirty="0" smtClean="0">
                <a:latin typeface="微軟正黑體" pitchFamily="34" charset="-120"/>
                <a:ea typeface="微軟正黑體" pitchFamily="34" charset="-120"/>
              </a:rPr>
              <a:t>王東閎</a:t>
            </a:r>
            <a:endParaRPr lang="zh-TW" sz="2400" b="1" dirty="0">
              <a:latin typeface="微軟正黑體" pitchFamily="34" charset="-120"/>
              <a:ea typeface="微軟正黑體" pitchFamily="34" charset="-120"/>
            </a:endParaRPr>
          </a:p>
        </p:txBody>
      </p:sp>
    </p:spTree>
    <p:custDataLst>
      <p:tags r:id="rId1"/>
    </p:custDataLst>
    <p:extLst>
      <p:ext uri="{BB962C8B-B14F-4D97-AF65-F5344CB8AC3E}">
        <p14:creationId xmlns:p14="http://schemas.microsoft.com/office/powerpoint/2010/main" val="3504082506"/>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79512" y="116632"/>
            <a:ext cx="8229600" cy="1143000"/>
          </a:xfrm>
        </p:spPr>
        <p:txBody>
          <a:bodyPr/>
          <a:lstStyle/>
          <a:p>
            <a:pPr algn="l"/>
            <a:r>
              <a:rPr lang="zh-TW" altLang="en-US" b="1" dirty="0">
                <a:latin typeface="微軟正黑體" pitchFamily="34" charset="-120"/>
                <a:ea typeface="微軟正黑體" pitchFamily="34" charset="-120"/>
              </a:rPr>
              <a:t>題目</a:t>
            </a:r>
            <a:endParaRPr lang="zh-TW" b="1" dirty="0">
              <a:latin typeface="微軟正黑體" pitchFamily="34" charset="-120"/>
              <a:ea typeface="微軟正黑體" pitchFamily="34" charset="-120"/>
            </a:endParaRPr>
          </a:p>
        </p:txBody>
      </p:sp>
      <p:sp>
        <p:nvSpPr>
          <p:cNvPr id="6" name="文字方塊 5"/>
          <p:cNvSpPr txBox="1"/>
          <p:nvPr/>
        </p:nvSpPr>
        <p:spPr>
          <a:xfrm>
            <a:off x="320016" y="1354165"/>
            <a:ext cx="5906169" cy="1477328"/>
          </a:xfrm>
          <a:prstGeom prst="rect">
            <a:avLst/>
          </a:prstGeom>
          <a:noFill/>
        </p:spPr>
        <p:txBody>
          <a:bodyPr wrap="none" rtlCol="0">
            <a:spAutoFit/>
          </a:bodyPr>
          <a:lstStyle/>
          <a:p>
            <a:r>
              <a:rPr lang="en-US" altLang="zh-TW" b="1" dirty="0" smtClean="0">
                <a:latin typeface="微軟正黑體" pitchFamily="34" charset="-120"/>
                <a:ea typeface="微軟正黑體" pitchFamily="34" charset="-120"/>
              </a:rPr>
              <a:t>Problem 1.</a:t>
            </a:r>
          </a:p>
          <a:p>
            <a:r>
              <a:rPr lang="en-US" altLang="zh-TW" b="1" dirty="0" smtClean="0">
                <a:latin typeface="微軟正黑體" pitchFamily="34" charset="-120"/>
                <a:ea typeface="微軟正黑體" pitchFamily="34" charset="-120"/>
              </a:rPr>
              <a:t>byte number0 = 254;</a:t>
            </a:r>
          </a:p>
          <a:p>
            <a:r>
              <a:rPr lang="en-US" altLang="zh-TW" b="1" dirty="0" smtClean="0">
                <a:latin typeface="微軟正黑體" pitchFamily="34" charset="-120"/>
                <a:ea typeface="微軟正黑體" pitchFamily="34" charset="-120"/>
              </a:rPr>
              <a:t>byte number1 = number0 + 1;</a:t>
            </a:r>
          </a:p>
          <a:p>
            <a:r>
              <a:rPr lang="zh-TW" altLang="en-US" b="1" dirty="0" smtClean="0">
                <a:latin typeface="微軟正黑體" pitchFamily="34" charset="-120"/>
                <a:ea typeface="微軟正黑體" pitchFamily="34" charset="-120"/>
              </a:rPr>
              <a:t>錯誤訊息顯示無法將</a:t>
            </a:r>
            <a:r>
              <a:rPr lang="en-US" altLang="zh-TW" b="1" dirty="0" err="1" smtClean="0">
                <a:latin typeface="微軟正黑體" pitchFamily="34" charset="-120"/>
                <a:ea typeface="微軟正黑體" pitchFamily="34" charset="-120"/>
              </a:rPr>
              <a:t>int</a:t>
            </a:r>
            <a:r>
              <a:rPr lang="zh-TW" altLang="en-US" b="1" dirty="0" smtClean="0">
                <a:latin typeface="微軟正黑體" pitchFamily="34" charset="-120"/>
                <a:ea typeface="微軟正黑體" pitchFamily="34" charset="-120"/>
              </a:rPr>
              <a:t>隱含轉換成</a:t>
            </a:r>
            <a:r>
              <a:rPr lang="en-US" altLang="zh-TW" b="1" dirty="0" smtClean="0">
                <a:latin typeface="微軟正黑體" pitchFamily="34" charset="-120"/>
                <a:ea typeface="微軟正黑體" pitchFamily="34" charset="-120"/>
              </a:rPr>
              <a:t>byte</a:t>
            </a:r>
            <a:r>
              <a:rPr lang="zh-TW" altLang="en-US" b="1" dirty="0" smtClean="0">
                <a:latin typeface="微軟正黑體" pitchFamily="34" charset="-120"/>
                <a:ea typeface="微軟正黑體" pitchFamily="34" charset="-120"/>
              </a:rPr>
              <a:t>，請問如何解決</a:t>
            </a:r>
            <a:r>
              <a:rPr lang="en-US" altLang="zh-TW" b="1" dirty="0" smtClean="0">
                <a:latin typeface="微軟正黑體" pitchFamily="34" charset="-120"/>
                <a:ea typeface="微軟正黑體" pitchFamily="34" charset="-120"/>
              </a:rPr>
              <a:t>?</a:t>
            </a:r>
          </a:p>
          <a:p>
            <a:r>
              <a:rPr lang="zh-TW" altLang="en-US" b="1" dirty="0" smtClean="0">
                <a:latin typeface="微軟正黑體" pitchFamily="34" charset="-120"/>
                <a:ea typeface="微軟正黑體" pitchFamily="34" charset="-120"/>
              </a:rPr>
              <a:t>上述問題錯誤的原因是誰構成的</a:t>
            </a:r>
            <a:r>
              <a:rPr lang="en-US" altLang="zh-TW" b="1" dirty="0" smtClean="0">
                <a:latin typeface="微軟正黑體" pitchFamily="34" charset="-120"/>
                <a:ea typeface="微軟正黑體" pitchFamily="34" charset="-120"/>
              </a:rPr>
              <a:t>?</a:t>
            </a:r>
            <a:endParaRPr lang="zh-TW" altLang="en-US" b="1" dirty="0">
              <a:latin typeface="微軟正黑體" pitchFamily="34" charset="-120"/>
              <a:ea typeface="微軟正黑體" pitchFamily="34" charset="-120"/>
            </a:endParaRPr>
          </a:p>
        </p:txBody>
      </p:sp>
      <p:sp>
        <p:nvSpPr>
          <p:cNvPr id="11" name="文字方塊 10"/>
          <p:cNvSpPr txBox="1"/>
          <p:nvPr/>
        </p:nvSpPr>
        <p:spPr>
          <a:xfrm>
            <a:off x="323528" y="3823880"/>
            <a:ext cx="6064481" cy="2308324"/>
          </a:xfrm>
          <a:prstGeom prst="rect">
            <a:avLst/>
          </a:prstGeom>
          <a:noFill/>
        </p:spPr>
        <p:txBody>
          <a:bodyPr wrap="none" rtlCol="0">
            <a:spAutoFit/>
          </a:bodyPr>
          <a:lstStyle/>
          <a:p>
            <a:r>
              <a:rPr lang="en-US" altLang="zh-TW" b="1" dirty="0" smtClean="0">
                <a:latin typeface="微軟正黑體" pitchFamily="34" charset="-120"/>
                <a:ea typeface="微軟正黑體" pitchFamily="34" charset="-120"/>
              </a:rPr>
              <a:t>Problem 2</a:t>
            </a:r>
          </a:p>
          <a:p>
            <a:r>
              <a:rPr lang="en-US" altLang="zh-TW" b="1" dirty="0" smtClean="0">
                <a:latin typeface="微軟正黑體" pitchFamily="34" charset="-120"/>
                <a:ea typeface="微軟正黑體" pitchFamily="34" charset="-120"/>
              </a:rPr>
              <a:t>class Student{</a:t>
            </a:r>
          </a:p>
          <a:p>
            <a:r>
              <a:rPr lang="en-US" altLang="zh-TW" b="1" dirty="0" smtClean="0">
                <a:latin typeface="微軟正黑體" pitchFamily="34" charset="-120"/>
                <a:ea typeface="微軟正黑體" pitchFamily="34" charset="-120"/>
              </a:rPr>
              <a:t>public string name;</a:t>
            </a:r>
          </a:p>
          <a:p>
            <a:r>
              <a:rPr lang="en-US" altLang="zh-TW" b="1" dirty="0" smtClean="0">
                <a:latin typeface="微軟正黑體" pitchFamily="34" charset="-120"/>
                <a:ea typeface="微軟正黑體" pitchFamily="34" charset="-120"/>
              </a:rPr>
              <a:t>public string email;</a:t>
            </a:r>
          </a:p>
          <a:p>
            <a:r>
              <a:rPr lang="en-US" altLang="zh-TW" b="1" dirty="0" smtClean="0">
                <a:latin typeface="微軟正黑體" pitchFamily="34" charset="-120"/>
                <a:ea typeface="微軟正黑體" pitchFamily="34" charset="-120"/>
              </a:rPr>
              <a:t>public string phone;</a:t>
            </a:r>
          </a:p>
          <a:p>
            <a:r>
              <a:rPr lang="en-US" altLang="zh-TW" b="1" dirty="0" smtClean="0">
                <a:latin typeface="微軟正黑體" pitchFamily="34" charset="-120"/>
                <a:ea typeface="微軟正黑體" pitchFamily="34" charset="-120"/>
              </a:rPr>
              <a:t>}</a:t>
            </a:r>
          </a:p>
          <a:p>
            <a:r>
              <a:rPr lang="zh-TW" altLang="en-US" b="1" dirty="0" smtClean="0">
                <a:latin typeface="微軟正黑體" pitchFamily="34" charset="-120"/>
                <a:ea typeface="微軟正黑體" pitchFamily="34" charset="-120"/>
              </a:rPr>
              <a:t>請定義聯絡資訊的</a:t>
            </a:r>
            <a:r>
              <a:rPr lang="en-US" altLang="zh-TW" b="1" dirty="0" smtClean="0">
                <a:latin typeface="微軟正黑體" pitchFamily="34" charset="-120"/>
                <a:ea typeface="微軟正黑體" pitchFamily="34" charset="-120"/>
              </a:rPr>
              <a:t>class </a:t>
            </a:r>
            <a:r>
              <a:rPr lang="zh-TW" altLang="en-US" b="1" dirty="0" smtClean="0">
                <a:latin typeface="微軟正黑體" pitchFamily="34" charset="-120"/>
                <a:ea typeface="微軟正黑體" pitchFamily="34" charset="-120"/>
              </a:rPr>
              <a:t>重新建立一筆用新格式建立的資料</a:t>
            </a:r>
          </a:p>
          <a:p>
            <a:r>
              <a:rPr lang="zh-TW" altLang="en-US" b="1" dirty="0" smtClean="0">
                <a:latin typeface="微軟正黑體" pitchFamily="34" charset="-120"/>
                <a:ea typeface="微軟正黑體" pitchFamily="34" charset="-120"/>
              </a:rPr>
              <a:t>並用</a:t>
            </a:r>
            <a:r>
              <a:rPr lang="en-US" altLang="zh-TW" b="1" dirty="0" err="1" smtClean="0">
                <a:latin typeface="微軟正黑體" pitchFamily="34" charset="-120"/>
                <a:ea typeface="微軟正黑體" pitchFamily="34" charset="-120"/>
              </a:rPr>
              <a:t>Console.WriteLine</a:t>
            </a:r>
            <a:r>
              <a:rPr lang="zh-TW" altLang="en-US" b="1" dirty="0" smtClean="0">
                <a:latin typeface="微軟正黑體" pitchFamily="34" charset="-120"/>
                <a:ea typeface="微軟正黑體" pitchFamily="34" charset="-120"/>
              </a:rPr>
              <a:t>顯示出來</a:t>
            </a:r>
            <a:endParaRPr lang="zh-TW" altLang="en-US" b="1" dirty="0">
              <a:latin typeface="微軟正黑體" pitchFamily="34" charset="-120"/>
              <a:ea typeface="微軟正黑體" pitchFamily="34" charset="-120"/>
            </a:endParaRPr>
          </a:p>
        </p:txBody>
      </p:sp>
    </p:spTree>
    <p:custDataLst>
      <p:tags r:id="rId1"/>
    </p:custDataLst>
    <p:extLst>
      <p:ext uri="{BB962C8B-B14F-4D97-AF65-F5344CB8AC3E}">
        <p14:creationId xmlns:p14="http://schemas.microsoft.com/office/powerpoint/2010/main" val="424901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79512" y="116632"/>
            <a:ext cx="8229600" cy="1143000"/>
          </a:xfrm>
        </p:spPr>
        <p:txBody>
          <a:bodyPr/>
          <a:lstStyle/>
          <a:p>
            <a:pPr algn="l"/>
            <a:r>
              <a:rPr lang="zh-TW" altLang="en-US" b="1" dirty="0" smtClean="0">
                <a:latin typeface="微軟正黑體" pitchFamily="34" charset="-120"/>
                <a:ea typeface="微軟正黑體" pitchFamily="34" charset="-120"/>
              </a:rPr>
              <a:t>作業一 </a:t>
            </a:r>
            <a:endParaRPr lang="zh-TW" b="1" dirty="0">
              <a:latin typeface="微軟正黑體" pitchFamily="34" charset="-120"/>
              <a:ea typeface="微軟正黑體" pitchFamily="34" charset="-120"/>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797152"/>
            <a:ext cx="5184254" cy="30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320016" y="5157192"/>
            <a:ext cx="8572464" cy="1200329"/>
          </a:xfrm>
          <a:prstGeom prst="rect">
            <a:avLst/>
          </a:prstGeom>
          <a:noFill/>
        </p:spPr>
        <p:txBody>
          <a:bodyPr wrap="square" rtlCol="0">
            <a:spAutoFit/>
          </a:bodyPr>
          <a:lstStyle/>
          <a:p>
            <a:r>
              <a:rPr lang="zh-TW" altLang="en-US" b="1" dirty="0" smtClean="0">
                <a:latin typeface="微軟正黑體" pitchFamily="34" charset="-120"/>
                <a:ea typeface="微軟正黑體" pitchFamily="34" charset="-120"/>
              </a:rPr>
              <a:t>大</a:t>
            </a:r>
            <a:r>
              <a:rPr lang="zh-TW" altLang="en-US" b="1" dirty="0">
                <a:latin typeface="微軟正黑體" pitchFamily="34" charset="-120"/>
                <a:ea typeface="微軟正黑體" pitchFamily="34" charset="-120"/>
              </a:rPr>
              <a:t>的數字型別</a:t>
            </a:r>
            <a:r>
              <a:rPr lang="zh-TW" altLang="en-US" b="1" dirty="0" smtClean="0">
                <a:latin typeface="微軟正黑體" pitchFamily="34" charset="-120"/>
                <a:ea typeface="微軟正黑體" pitchFamily="34" charset="-120"/>
              </a:rPr>
              <a:t>轉到小的數字數字型</a:t>
            </a:r>
            <a:r>
              <a:rPr lang="zh-TW" altLang="en-US" b="1" dirty="0" smtClean="0">
                <a:latin typeface="微軟正黑體" pitchFamily="34" charset="-120"/>
                <a:ea typeface="微軟正黑體" pitchFamily="34" charset="-120"/>
              </a:rPr>
              <a:t>別必須</a:t>
            </a:r>
            <a:r>
              <a:rPr lang="zh-TW" altLang="en-US" b="1" dirty="0" smtClean="0">
                <a:latin typeface="微軟正黑體" pitchFamily="34" charset="-120"/>
                <a:ea typeface="微軟正黑體" pitchFamily="34" charset="-120"/>
              </a:rPr>
              <a:t>明確</a:t>
            </a:r>
            <a:r>
              <a:rPr lang="zh-TW" altLang="en-US" b="1" dirty="0" smtClean="0">
                <a:latin typeface="微軟正黑體" pitchFamily="34" charset="-120"/>
                <a:ea typeface="微軟正黑體" pitchFamily="34" charset="-120"/>
              </a:rPr>
              <a:t>轉換</a:t>
            </a:r>
            <a:r>
              <a:rPr lang="en-US" altLang="zh-TW"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來源</a:t>
            </a:r>
            <a:r>
              <a:rPr lang="en-US" altLang="zh-TW" sz="1200" b="1" dirty="0">
                <a:latin typeface="微軟正黑體" pitchFamily="34" charset="-120"/>
                <a:ea typeface="微軟正黑體" pitchFamily="34" charset="-120"/>
              </a:rPr>
              <a:t>:</a:t>
            </a:r>
            <a:r>
              <a:rPr lang="zh-TW" altLang="en-US" sz="1200" b="1" dirty="0">
                <a:latin typeface="微軟正黑體" pitchFamily="34" charset="-120"/>
                <a:ea typeface="微軟正黑體" pitchFamily="34" charset="-120"/>
              </a:rPr>
              <a:t>課堂</a:t>
            </a:r>
            <a:r>
              <a:rPr lang="en-US" altLang="zh-TW" sz="1200" b="1" dirty="0">
                <a:latin typeface="微軟正黑體" pitchFamily="34" charset="-120"/>
                <a:ea typeface="微軟正黑體" pitchFamily="34" charset="-120"/>
              </a:rPr>
              <a:t>PPT</a:t>
            </a:r>
            <a:r>
              <a:rPr lang="zh-TW" altLang="en-US" sz="1200" b="1" dirty="0" smtClean="0">
                <a:latin typeface="微軟正黑體" pitchFamily="34" charset="-120"/>
                <a:ea typeface="微軟正黑體" pitchFamily="34" charset="-120"/>
              </a:rPr>
              <a:t>講義</a:t>
            </a:r>
            <a:r>
              <a:rPr lang="en-US" altLang="zh-TW" sz="1200" b="1" dirty="0" smtClean="0">
                <a:latin typeface="微軟正黑體" pitchFamily="34" charset="-120"/>
                <a:ea typeface="微軟正黑體" pitchFamily="34" charset="-120"/>
              </a:rPr>
              <a:t>)</a:t>
            </a:r>
            <a:endParaRPr lang="en-US" altLang="zh-TW" sz="1200" b="1" dirty="0" smtClean="0">
              <a:latin typeface="微軟正黑體" pitchFamily="34" charset="-120"/>
              <a:ea typeface="微軟正黑體" pitchFamily="34" charset="-120"/>
            </a:endParaRPr>
          </a:p>
          <a:p>
            <a:r>
              <a:rPr lang="en-US" altLang="zh-TW" b="1" dirty="0" err="1" smtClean="0">
                <a:latin typeface="微軟正黑體" pitchFamily="34" charset="-120"/>
                <a:ea typeface="微軟正黑體" pitchFamily="34" charset="-120"/>
              </a:rPr>
              <a:t>int</a:t>
            </a:r>
            <a:r>
              <a:rPr lang="en-US" altLang="zh-TW" b="1" dirty="0" smtClean="0">
                <a:latin typeface="微軟正黑體" pitchFamily="34" charset="-120"/>
                <a:ea typeface="微軟正黑體" pitchFamily="34" charset="-120"/>
              </a:rPr>
              <a:t>(32)</a:t>
            </a:r>
            <a:r>
              <a:rPr lang="zh-TW" altLang="en-US" b="1" dirty="0" smtClean="0">
                <a:latin typeface="微軟正黑體" pitchFamily="34" charset="-120"/>
                <a:ea typeface="微軟正黑體" pitchFamily="34" charset="-120"/>
              </a:rPr>
              <a:t>轉換為</a:t>
            </a:r>
            <a:r>
              <a:rPr lang="en-US" altLang="zh-TW" b="1" dirty="0" smtClean="0">
                <a:latin typeface="微軟正黑體" pitchFamily="34" charset="-120"/>
                <a:ea typeface="微軟正黑體" pitchFamily="34" charset="-120"/>
              </a:rPr>
              <a:t>byte(8)</a:t>
            </a:r>
            <a:r>
              <a:rPr lang="zh-TW" altLang="en-US" b="1" dirty="0" smtClean="0">
                <a:latin typeface="微軟正黑體" pitchFamily="34" charset="-120"/>
                <a:ea typeface="微軟正黑體" pitchFamily="34" charset="-120"/>
              </a:rPr>
              <a:t>若沒有明確轉換則會跳錯誤訊息</a:t>
            </a:r>
            <a:endParaRPr lang="en-US" altLang="zh-TW" b="1" dirty="0" smtClean="0">
              <a:latin typeface="微軟正黑體" pitchFamily="34" charset="-120"/>
              <a:ea typeface="微軟正黑體" pitchFamily="34" charset="-120"/>
            </a:endParaRPr>
          </a:p>
          <a:p>
            <a:r>
              <a:rPr lang="zh-TW" altLang="en-US" b="1" dirty="0" smtClean="0">
                <a:latin typeface="微軟正黑體" pitchFamily="34" charset="-120"/>
                <a:ea typeface="微軟正黑體" pitchFamily="34" charset="-120"/>
              </a:rPr>
              <a:t>非</a:t>
            </a:r>
            <a:r>
              <a:rPr lang="zh-TW" altLang="en-US" b="1" dirty="0">
                <a:latin typeface="微軟正黑體" pitchFamily="34" charset="-120"/>
                <a:ea typeface="微軟正黑體" pitchFamily="34" charset="-120"/>
              </a:rPr>
              <a:t>隱含轉換的明確轉換是指那些無法證明會永遠成功的轉換、已知可能會損失資訊的轉換和跨不同於明確標記法效果型別領域的轉換</a:t>
            </a:r>
            <a:r>
              <a:rPr lang="zh-TW" altLang="en-US" b="1" dirty="0" smtClean="0">
                <a:latin typeface="微軟正黑體" pitchFamily="34" charset="-120"/>
                <a:ea typeface="微軟正黑體" pitchFamily="34" charset="-120"/>
              </a:rPr>
              <a:t>。</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來源</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hlinkClick r:id="rId6"/>
              </a:rPr>
              <a:t>超連結</a:t>
            </a:r>
            <a:r>
              <a:rPr lang="en-US" altLang="zh-TW" sz="1200" b="1" dirty="0" smtClean="0">
                <a:latin typeface="微軟正黑體" pitchFamily="34" charset="-120"/>
                <a:ea typeface="微軟正黑體" pitchFamily="34" charset="-120"/>
              </a:rPr>
              <a:t>)</a:t>
            </a:r>
            <a:endParaRPr lang="en-US" altLang="zh-TW" sz="1200" b="1" dirty="0" smtClean="0">
              <a:latin typeface="微軟正黑體" pitchFamily="34" charset="-120"/>
              <a:ea typeface="微軟正黑體" pitchFamily="34" charset="-120"/>
            </a:endParaRPr>
          </a:p>
        </p:txBody>
      </p:sp>
      <p:pic>
        <p:nvPicPr>
          <p:cNvPr id="1028"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b="15951"/>
          <a:stretch/>
        </p:blipFill>
        <p:spPr bwMode="auto">
          <a:xfrm>
            <a:off x="323850" y="1340768"/>
            <a:ext cx="8568630" cy="332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5443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303928"/>
            <a:ext cx="8568630" cy="4858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custDataLst>
              <p:tags r:id="rId2"/>
            </p:custDataLst>
          </p:nvPr>
        </p:nvSpPr>
        <p:spPr>
          <a:xfrm>
            <a:off x="179512" y="116632"/>
            <a:ext cx="8229600" cy="1143000"/>
          </a:xfrm>
        </p:spPr>
        <p:txBody>
          <a:bodyPr/>
          <a:lstStyle/>
          <a:p>
            <a:pPr algn="l"/>
            <a:r>
              <a:rPr lang="zh-TW" altLang="en-US" b="1" dirty="0" smtClean="0">
                <a:latin typeface="微軟正黑體" pitchFamily="34" charset="-120"/>
                <a:ea typeface="微軟正黑體" pitchFamily="34" charset="-120"/>
              </a:rPr>
              <a:t>作業</a:t>
            </a:r>
            <a:r>
              <a:rPr lang="zh-TW" altLang="en-US" b="1" dirty="0">
                <a:latin typeface="微軟正黑體" pitchFamily="34" charset="-120"/>
                <a:ea typeface="微軟正黑體" pitchFamily="34" charset="-120"/>
              </a:rPr>
              <a:t>二</a:t>
            </a:r>
            <a:endParaRPr lang="zh-TW" b="1" dirty="0">
              <a:latin typeface="微軟正黑體" pitchFamily="34" charset="-120"/>
              <a:ea typeface="微軟正黑體" pitchFamily="34" charset="-120"/>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33178"/>
          <a:stretch/>
        </p:blipFill>
        <p:spPr bwMode="auto">
          <a:xfrm>
            <a:off x="5148065" y="3662430"/>
            <a:ext cx="3744416" cy="2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02656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5.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6.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7.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8.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9.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387</Words>
  <Application>Microsoft Office PowerPoint</Application>
  <PresentationFormat>如螢幕大小 (4:3)</PresentationFormat>
  <Paragraphs>45</Paragraphs>
  <Slides>4</Slides>
  <Notes>4</Notes>
  <HiddenSlides>0</HiddenSlides>
  <MMClips>0</MMClips>
  <ScaleCrop>false</ScaleCrop>
  <HeadingPairs>
    <vt:vector size="4" baseType="variant">
      <vt:variant>
        <vt:lpstr>佈景主題</vt:lpstr>
      </vt:variant>
      <vt:variant>
        <vt:i4>1</vt:i4>
      </vt:variant>
      <vt:variant>
        <vt:lpstr>投影片標題</vt:lpstr>
      </vt:variant>
      <vt:variant>
        <vt:i4>4</vt:i4>
      </vt:variant>
    </vt:vector>
  </HeadingPairs>
  <TitlesOfParts>
    <vt:vector size="5" baseType="lpstr">
      <vt:lpstr>Office 佈景主題</vt:lpstr>
      <vt:lpstr>C#程式設計基礎班 作業</vt:lpstr>
      <vt:lpstr>題目</vt:lpstr>
      <vt:lpstr>作業一 </vt:lpstr>
      <vt:lpstr>作業二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C#程式設計基礎班</dc:title>
  <dc:creator>Kyle</dc:creator>
  <cp:lastModifiedBy>Kyle</cp:lastModifiedBy>
  <cp:revision>15</cp:revision>
  <dcterms:created xsi:type="dcterms:W3CDTF">2016-03-10T03:25:23Z</dcterms:created>
  <dcterms:modified xsi:type="dcterms:W3CDTF">2016-03-11T02:14:28Z</dcterms:modified>
</cp:coreProperties>
</file>