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1" r:id="rId6"/>
    <p:sldId id="283" r:id="rId7"/>
    <p:sldId id="284" r:id="rId8"/>
    <p:sldId id="286" r:id="rId9"/>
    <p:sldId id="287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75E278A-FF0E-49A4-B170-79828D63BBAD}">
          <p14:sldIdLst>
            <p14:sldId id="256"/>
          </p14:sldIdLst>
        </p14:section>
        <p14:section name="Content" id="{B9B51309-D148-4332-87C2-07BE32FBCA3B}">
          <p14:sldIdLst>
            <p14:sldId id="271"/>
            <p14:sldId id="283"/>
            <p14:sldId id="284"/>
            <p14:sldId id="286"/>
            <p14:sldId id="287"/>
          </p14:sldIdLst>
        </p14:section>
        <p14:section name="Reference" id="{2CC34DB2-6590-42C0-AD4B-A04C6060184E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2" autoAdjust="0"/>
  </p:normalViewPr>
  <p:slideViewPr>
    <p:cSldViewPr snapToGrid="0">
      <p:cViewPr varScale="1">
        <p:scale>
          <a:sx n="110" d="100"/>
          <a:sy n="110" d="100"/>
        </p:scale>
        <p:origin x="630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Principle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30.1</c:v>
                </c:pt>
                <c:pt idx="1">
                  <c:v>17.600000000000001</c:v>
                </c:pt>
                <c:pt idx="2">
                  <c:v>12.5</c:v>
                </c:pt>
                <c:pt idx="3">
                  <c:v>9.6999999999999993</c:v>
                </c:pt>
                <c:pt idx="4">
                  <c:v>7.9</c:v>
                </c:pt>
                <c:pt idx="5">
                  <c:v>6.7</c:v>
                </c:pt>
                <c:pt idx="6">
                  <c:v>5.8</c:v>
                </c:pt>
                <c:pt idx="7">
                  <c:v>5.0999999999999996</c:v>
                </c:pt>
                <c:pt idx="8">
                  <c:v>4.5999999999999996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BE-4776-B620-262D0BC273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33.200000000000003</c:v>
                </c:pt>
                <c:pt idx="1">
                  <c:v>16.8</c:v>
                </c:pt>
                <c:pt idx="2">
                  <c:v>12.6</c:v>
                </c:pt>
                <c:pt idx="3">
                  <c:v>9.3000000000000007</c:v>
                </c:pt>
                <c:pt idx="4">
                  <c:v>7.4</c:v>
                </c:pt>
                <c:pt idx="5">
                  <c:v>5.9</c:v>
                </c:pt>
                <c:pt idx="6">
                  <c:v>5.8</c:v>
                </c:pt>
                <c:pt idx="7">
                  <c:v>4.7</c:v>
                </c:pt>
                <c:pt idx="8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BE-4776-B620-262D0BC273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0845504"/>
        <c:axId val="500845832"/>
      </c:barChart>
      <c:catAx>
        <c:axId val="500845504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845832"/>
        <c:crosses val="autoZero"/>
        <c:auto val="1"/>
        <c:lblAlgn val="ctr"/>
        <c:lblOffset val="100"/>
        <c:noMultiLvlLbl val="0"/>
      </c:catAx>
      <c:valAx>
        <c:axId val="500845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8455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6/21/2020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ditu.com/" TargetMode="External"/><Relationship Id="rId2" Type="http://schemas.openxmlformats.org/officeDocument/2006/relationships/hyperlink" Target="https://en.wikipedia.org/wiki/Benford%27s_la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Use </a:t>
            </a:r>
            <a:r>
              <a:rPr lang="en-US" sz="4800" b="1" dirty="0">
                <a:solidFill>
                  <a:schemeClr val="bg1"/>
                </a:solidFill>
              </a:rPr>
              <a:t>Benford’s Law </a:t>
            </a:r>
            <a:r>
              <a:rPr lang="en-US" sz="4800" dirty="0">
                <a:solidFill>
                  <a:schemeClr val="bg1"/>
                </a:solidFill>
              </a:rPr>
              <a:t>to </a:t>
            </a:r>
            <a:r>
              <a:rPr lang="en-US" sz="4800" b="1" dirty="0">
                <a:solidFill>
                  <a:schemeClr val="bg1"/>
                </a:solidFill>
              </a:rPr>
              <a:t>verify COVID-19 	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altLang="zh-CN" sz="4800" dirty="0">
                <a:solidFill>
                  <a:schemeClr val="bg1"/>
                </a:solidFill>
              </a:rPr>
              <a:t>infection report number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4" name="Picture 3" descr="PowerPoint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07283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latin typeface="Segoe UI Light" panose="020B0502040204020203" pitchFamily="34" charset="0"/>
                <a:cs typeface="Segoe UI Light" panose="020B0502040204020203" pitchFamily="34" charset="0"/>
              </a:rPr>
              <a:t>Background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11059826" cy="4713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Segoe UI" panose="020B0502040204020203" pitchFamily="34" charset="0"/>
              </a:rPr>
              <a:t>For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Segoe UI" panose="020B0502040204020203" pitchFamily="34" charset="0"/>
              </a:rPr>
              <a:t>different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Segoe UI" panose="020B0502040204020203" pitchFamily="34" charset="0"/>
              </a:rPr>
              <a:t>reasons, people always doubt whether the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Segoe UI" panose="020B0502040204020203" pitchFamily="34" charset="0"/>
              </a:rPr>
              <a:t>COVID-19 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Segoe UI" panose="020B0502040204020203" pitchFamily="34" charset="0"/>
              </a:rPr>
              <a:t>infection number reported by government is true or integrated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Segoe UI" panose="020B0502040204020203" pitchFamily="34" charset="0"/>
              </a:rPr>
              <a:t>. There are many rumors about it and make people nervous about it.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Segoe UI" panose="020B0502040204020203" pitchFamily="34" charset="0"/>
              </a:rPr>
              <a:t>Is there a way to verify the data reported by 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Segoe UI" panose="020B0502040204020203" pitchFamily="34" charset="0"/>
              </a:rPr>
              <a:t>government? Maybe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Segoe UI" panose="020B0502040204020203" pitchFamily="34" charset="0"/>
              </a:rPr>
              <a:t>Benford’s Law  can help!</a:t>
            </a:r>
          </a:p>
        </p:txBody>
      </p:sp>
      <p:sp>
        <p:nvSpPr>
          <p:cNvPr id="3" name="AutoShape 2" descr="{\displaystyle P(d)=\log _{10}(d+1)-\log _{10}(d)=\log _{10}\left({\frac {d+1}{d}}\right)=\log _{10}\left(1+{\frac {1}{d}}\right)}">
            <a:extLst>
              <a:ext uri="{FF2B5EF4-FFF2-40B4-BE49-F238E27FC236}">
                <a16:creationId xmlns:a16="http://schemas.microsoft.com/office/drawing/2014/main" id="{58DF8CD3-885C-4A83-BBA0-E27FC9170B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2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Benford’s Law 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5354351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Benford's law, also called the Newcomb–Benford law, the law of anomalous numbers, or the first-digit law, is an observation about the frequency distribution of leading digits in many real-life sets of numerical data.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A set of numbers is said to satisfy Benford's law if the leading digit d (d ∈ {1, ..., 9}) occurs with probability: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     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AutoShape 2" descr="{\displaystyle P(d)=\log _{10}(d+1)-\log _{10}(d)=\log _{10}\left({\frac {d+1}{d}}\right)=\log _{10}\left(1+{\frac {1}{d}}\right)}">
            <a:extLst>
              <a:ext uri="{FF2B5EF4-FFF2-40B4-BE49-F238E27FC236}">
                <a16:creationId xmlns:a16="http://schemas.microsoft.com/office/drawing/2014/main" id="{58DF8CD3-885C-4A83-BBA0-E27FC9170B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2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C2290-D995-4007-9135-C5ABCA180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61" y="1524708"/>
            <a:ext cx="5705475" cy="4276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8AB4E2-EEA7-48A6-961F-281B829AE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65" y="4219575"/>
            <a:ext cx="5159996" cy="63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60282" y="416589"/>
            <a:ext cx="6877119" cy="640080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get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COVID-19 </a:t>
            </a:r>
            <a:r>
              <a:rPr lang="en-US" altLang="zh-CN" dirty="0">
                <a:latin typeface="Segoe UI Light" panose="020B0502040204020203" pitchFamily="34" charset="0"/>
                <a:cs typeface="Segoe UI Light" panose="020B0502040204020203" pitchFamily="34" charset="0"/>
              </a:rPr>
              <a:t>infection number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80684" y="1493241"/>
            <a:ext cx="11030631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Tushare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is an open platform to query various data.</a:t>
            </a:r>
          </a:p>
          <a:p>
            <a:pPr marL="0" indent="0" latinLnBrk="1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 can use the open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Tushare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to fetch COVID-19 infection data from 2020-1-24.</a:t>
            </a:r>
          </a:p>
        </p:txBody>
      </p:sp>
      <p:sp>
        <p:nvSpPr>
          <p:cNvPr id="3" name="AutoShape 2" descr="{\displaystyle P(d)=\log _{10}(d+1)-\log _{10}(d)=\log _{10}\left({\frac {d+1}{d}}\right)=\log _{10}\left(1+{\frac {1}{d}}\right)}">
            <a:extLst>
              <a:ext uri="{FF2B5EF4-FFF2-40B4-BE49-F238E27FC236}">
                <a16:creationId xmlns:a16="http://schemas.microsoft.com/office/drawing/2014/main" id="{58DF8CD3-885C-4A83-BBA0-E27FC9170B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3275" y="-17593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9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60282" y="416589"/>
            <a:ext cx="6877119" cy="640080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Segoe UI Light" panose="020B0502040204020203" pitchFamily="34" charset="0"/>
                <a:cs typeface="Segoe UI Light" panose="020B0502040204020203" pitchFamily="34" charset="0"/>
              </a:rPr>
              <a:t>Result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80684" y="1493241"/>
            <a:ext cx="11030631" cy="3871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First-digit '1' occupy 33.2%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First-digit '2' occupy 16.8%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First-digit '3' occupy 12.6%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First-digit '4' occupy 9.3%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First-digit '5' occupy 7.4%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First-digit '6' occupy 5.9%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First-digit '7' occupy 5.8%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First-digit '8' occupy 4.7%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First-digit '9' occupy 4.3%</a:t>
            </a:r>
          </a:p>
        </p:txBody>
      </p:sp>
      <p:sp>
        <p:nvSpPr>
          <p:cNvPr id="3" name="AutoShape 2" descr="{\displaystyle P(d)=\log _{10}(d+1)-\log _{10}(d)=\log _{10}\left({\frac {d+1}{d}}\right)=\log _{10}\left(1+{\frac {1}{d}}\right)}">
            <a:extLst>
              <a:ext uri="{FF2B5EF4-FFF2-40B4-BE49-F238E27FC236}">
                <a16:creationId xmlns:a16="http://schemas.microsoft.com/office/drawing/2014/main" id="{58DF8CD3-885C-4A83-BBA0-E27FC9170B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3275" y="-17593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A744C1E-2FC0-4606-A499-00262E03F1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5417499"/>
              </p:ext>
            </p:extLst>
          </p:nvPr>
        </p:nvGraphicFramePr>
        <p:xfrm>
          <a:off x="5212361" y="1493242"/>
          <a:ext cx="6317788" cy="3871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B6F1767-B857-4840-99AD-39D0651CB1C3}"/>
              </a:ext>
            </a:extLst>
          </p:cNvPr>
          <p:cNvSpPr txBox="1"/>
          <p:nvPr/>
        </p:nvSpPr>
        <p:spPr>
          <a:xfrm>
            <a:off x="3492137" y="5364758"/>
            <a:ext cx="65197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 Squared Error is 0.010.</a:t>
            </a:r>
          </a:p>
          <a:p>
            <a:endParaRPr lang="en-US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28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60282" y="416589"/>
            <a:ext cx="6877119" cy="640080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Segoe UI Light" panose="020B0502040204020203" pitchFamily="34" charset="0"/>
                <a:cs typeface="Segoe UI Light" panose="020B0502040204020203" pitchFamily="34" charset="0"/>
              </a:rPr>
              <a:t>Tool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80684" y="1493241"/>
            <a:ext cx="11030631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Usage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latinLnBrk="1"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java -jar covid.jar [sample files directory path]</a:t>
            </a:r>
          </a:p>
          <a:p>
            <a:pPr marL="0" indent="0" latinLnBrk="1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latinLnBrk="1"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Source code: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{\displaystyle P(d)=\log _{10}(d+1)-\log _{10}(d)=\log _{10}\left({\frac {d+1}{d}}\right)=\log _{10}\left(1+{\frac {1}{d}}\right)}">
            <a:extLst>
              <a:ext uri="{FF2B5EF4-FFF2-40B4-BE49-F238E27FC236}">
                <a16:creationId xmlns:a16="http://schemas.microsoft.com/office/drawing/2014/main" id="{58DF8CD3-885C-4A83-BBA0-E27FC9170B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3275" y="-17593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A29E971-6AEA-47E4-B76F-7B68BA9EF2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664378"/>
              </p:ext>
            </p:extLst>
          </p:nvPr>
        </p:nvGraphicFramePr>
        <p:xfrm>
          <a:off x="1127941" y="3505563"/>
          <a:ext cx="7699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Packager Shell Object" showAsIcon="1" r:id="rId3" imgW="770400" imgH="473040" progId="Package">
                  <p:embed/>
                </p:oleObj>
              </mc:Choice>
              <mc:Fallback>
                <p:oleObj name="Packager Shell Object" showAsIcon="1" r:id="rId3" imgW="770400" imgH="473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7941" y="3505563"/>
                        <a:ext cx="769938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43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60282" y="416589"/>
            <a:ext cx="6877119" cy="640080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Segoe UI Light" panose="020B0502040204020203" pitchFamily="34" charset="0"/>
                <a:cs typeface="Segoe UI Light" panose="020B0502040204020203" pitchFamily="34" charset="0"/>
              </a:rPr>
              <a:t>Reference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80684" y="1493241"/>
            <a:ext cx="11030631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sz="1800" b="1" dirty="0"/>
              <a:t>Benford's law: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https://en.wikipedia.org/wiki/Benford%27s_law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latinLnBrk="1">
              <a:buNone/>
            </a:pPr>
            <a:r>
              <a:rPr lang="en-US" sz="1800" b="1" dirty="0" err="1"/>
              <a:t>Tushare</a:t>
            </a:r>
            <a:r>
              <a:rPr lang="en-US" sz="1800" b="1" dirty="0"/>
              <a:t>: </a:t>
            </a:r>
            <a:r>
              <a:rPr lang="en-US" sz="18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https://www.waditu.com/</a:t>
            </a:r>
            <a:endParaRPr lang="en-US" sz="18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latinLnBrk="1">
              <a:buNone/>
            </a:pPr>
            <a:endParaRPr lang="en-US" sz="18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latinLnBrk="1">
              <a:buNone/>
            </a:pPr>
            <a:endParaRPr lang="en-US" sz="18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latinLnBrk="1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{\displaystyle P(d)=\log _{10}(d+1)-\log _{10}(d)=\log _{10}\left({\frac {d+1}{d}}\right)=\log _{10}\left(1+{\frac {1}{d}}\right)}">
            <a:extLst>
              <a:ext uri="{FF2B5EF4-FFF2-40B4-BE49-F238E27FC236}">
                <a16:creationId xmlns:a16="http://schemas.microsoft.com/office/drawing/2014/main" id="{58DF8CD3-885C-4A83-BBA0-E27FC9170B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3275" y="-17593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1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ED6A94-6CEC-4690-B5D0-3E831BCC769C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260</Words>
  <Application>Microsoft Office PowerPoint</Application>
  <PresentationFormat>Widescreen</PresentationFormat>
  <Paragraphs>36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WelcomeDoc</vt:lpstr>
      <vt:lpstr>Package</vt:lpstr>
      <vt:lpstr>Use Benford’s Law to verify COVID-19   infection report number</vt:lpstr>
      <vt:lpstr>Background</vt:lpstr>
      <vt:lpstr>What is Benford’s Law </vt:lpstr>
      <vt:lpstr>How to get COVID-19 infection number </vt:lpstr>
      <vt:lpstr>Result</vt:lpstr>
      <vt:lpstr>Tool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2020-06-21T06:15:33Z</dcterms:created>
  <dcterms:modified xsi:type="dcterms:W3CDTF">2020-06-22T04:13:37Z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