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8" r:id="rId3"/>
    <p:sldId id="390" r:id="rId4"/>
    <p:sldId id="396" r:id="rId5"/>
    <p:sldId id="391" r:id="rId6"/>
    <p:sldId id="417" r:id="rId7"/>
    <p:sldId id="418" r:id="rId8"/>
    <p:sldId id="395" r:id="rId9"/>
    <p:sldId id="423" r:id="rId10"/>
    <p:sldId id="399" r:id="rId11"/>
    <p:sldId id="369" r:id="rId12"/>
    <p:sldId id="412" r:id="rId13"/>
    <p:sldId id="413" r:id="rId14"/>
    <p:sldId id="426" r:id="rId15"/>
    <p:sldId id="356" r:id="rId16"/>
    <p:sldId id="435" r:id="rId17"/>
    <p:sldId id="383" r:id="rId18"/>
    <p:sldId id="387" r:id="rId19"/>
    <p:sldId id="416" r:id="rId20"/>
    <p:sldId id="419" r:id="rId21"/>
    <p:sldId id="436" r:id="rId22"/>
    <p:sldId id="437" r:id="rId23"/>
    <p:sldId id="400" r:id="rId24"/>
    <p:sldId id="384" r:id="rId25"/>
    <p:sldId id="397" r:id="rId26"/>
    <p:sldId id="428" r:id="rId27"/>
    <p:sldId id="42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目录" id="{BF9FF5C5-38EE-3A40-8FF3-54AE8E46463A}">
          <p14:sldIdLst>
            <p14:sldId id="256"/>
            <p14:sldId id="288"/>
          </p14:sldIdLst>
        </p14:section>
        <p14:section name="扩展组件" id="{0BDBA47E-1CC8-6C41-A7C3-92351C288573}">
          <p14:sldIdLst>
            <p14:sldId id="390"/>
            <p14:sldId id="396"/>
            <p14:sldId id="391"/>
            <p14:sldId id="417"/>
            <p14:sldId id="418"/>
          </p14:sldIdLst>
        </p14:section>
        <p14:section name="跨端兼容" id="{F71F069E-08C1-2046-8E4F-54EA272B72E8}">
          <p14:sldIdLst>
            <p14:sldId id="395"/>
            <p14:sldId id="423"/>
            <p14:sldId id="399"/>
          </p14:sldIdLst>
        </p14:section>
        <p14:section name="uni-app页面" id="{0FB3C482-0EA0-E04C-AFD9-5E73709A13B4}">
          <p14:sldIdLst>
            <p14:sldId id="369"/>
            <p14:sldId id="412"/>
            <p14:sldId id="413"/>
            <p14:sldId id="426"/>
            <p14:sldId id="356"/>
            <p14:sldId id="435"/>
          </p14:sldIdLst>
        </p14:section>
        <p14:section name="常用API" id="{63D63F97-EF48-5E40-8679-DDDA90B557DD}">
          <p14:sldIdLst>
            <p14:sldId id="383"/>
            <p14:sldId id="387"/>
          </p14:sldIdLst>
        </p14:section>
        <p14:section name="自定义组件" id="{BB4321B7-150E-AC4A-96BE-D442F69D4F29}">
          <p14:sldIdLst>
            <p14:sldId id="416"/>
            <p14:sldId id="419"/>
            <p14:sldId id="436"/>
            <p14:sldId id="437"/>
          </p14:sldIdLst>
        </p14:section>
        <p14:section name="状态管理Pinia" id="{6654C3B3-7A84-4C44-9DA3-41D0B6A3FFD0}">
          <p14:sldIdLst>
            <p14:sldId id="400"/>
          </p14:sldIdLst>
        </p14:section>
        <p14:section name="uniapp项目实战" id="{4BE2865B-DFF5-494D-A6F5-554FBA6367D1}">
          <p14:sldIdLst>
            <p14:sldId id="384"/>
            <p14:sldId id="397"/>
            <p14:sldId id="428"/>
            <p14:sldId id="42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5"/>
    <p:restoredTop sz="94909" autoAdjust="0"/>
  </p:normalViewPr>
  <p:slideViewPr>
    <p:cSldViewPr snapToGrid="0" snapToObjects="1">
      <p:cViewPr varScale="1">
        <p:scale>
          <a:sx n="85" d="100"/>
          <a:sy n="85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2AE29-DB34-CE44-8FA1-8C1D52FF9878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D41E7-EC65-0D47-AD05-D4CC4ACDEF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598B8-B616-574F-BCF3-193411E21454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D1ABF-5F1B-1947-B26D-C6939AD208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6952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D1ABF-5F1B-1947-B26D-C6939AD208C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4565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D1ABF-5F1B-1947-B26D-C6939AD208CB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212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D1ABF-5F1B-1947-B26D-C6939AD208CB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479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D1ABF-5F1B-1947-B26D-C6939AD208CB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0443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D1ABF-5F1B-1947-B26D-C6939AD208CB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1394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D1ABF-5F1B-1947-B26D-C6939AD208CB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537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D1ABF-5F1B-1947-B26D-C6939AD208CB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82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形状 3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337811" y="0"/>
            <a:ext cx="3933627" cy="825500"/>
          </a:xfrm>
          <a:prstGeom prst="rect">
            <a:avLst/>
          </a:prstGeom>
        </p:spPr>
      </p:pic>
      <p:pic>
        <p:nvPicPr>
          <p:cNvPr id="17" name="图片 16" descr="形状 4 拷贝 4"/>
          <p:cNvPicPr>
            <a:picLocks noChangeAspect="1"/>
          </p:cNvPicPr>
          <p:nvPr userDrawn="1"/>
        </p:nvPicPr>
        <p:blipFill>
          <a:blip r:embed="rId3" cstate="screen"/>
          <a:srcRect b="18404"/>
          <a:stretch>
            <a:fillRect/>
          </a:stretch>
        </p:blipFill>
        <p:spPr>
          <a:xfrm>
            <a:off x="10210964" y="0"/>
            <a:ext cx="1981036" cy="2941955"/>
          </a:xfrm>
          <a:prstGeom prst="rect">
            <a:avLst/>
          </a:prstGeom>
        </p:spPr>
      </p:pic>
      <p:pic>
        <p:nvPicPr>
          <p:cNvPr id="18" name="图片 17" descr="形状 4 拷贝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10573984" y="338456"/>
            <a:ext cx="1618016" cy="2670175"/>
          </a:xfrm>
          <a:prstGeom prst="rect">
            <a:avLst/>
          </a:prstGeom>
        </p:spPr>
      </p:pic>
      <p:pic>
        <p:nvPicPr>
          <p:cNvPr id="19" name="图片 18" descr="形状 2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-22350" y="3801293"/>
            <a:ext cx="3315950" cy="2700020"/>
          </a:xfrm>
          <a:prstGeom prst="rect">
            <a:avLst/>
          </a:prstGeom>
        </p:spPr>
      </p:pic>
      <p:pic>
        <p:nvPicPr>
          <p:cNvPr id="20" name="图片 19" descr="形状 3 拷贝"/>
          <p:cNvPicPr>
            <a:picLocks noChangeAspect="1"/>
          </p:cNvPicPr>
          <p:nvPr userDrawn="1"/>
        </p:nvPicPr>
        <p:blipFill>
          <a:blip r:embed="rId6" cstate="screen"/>
          <a:stretch>
            <a:fillRect/>
          </a:stretch>
        </p:blipFill>
        <p:spPr>
          <a:xfrm>
            <a:off x="-22350" y="4789353"/>
            <a:ext cx="4167965" cy="1711960"/>
          </a:xfrm>
          <a:prstGeom prst="rect">
            <a:avLst/>
          </a:prstGeom>
        </p:spPr>
      </p:pic>
      <p:pic>
        <p:nvPicPr>
          <p:cNvPr id="21" name="图片 20" descr="形状 3 拷贝 2"/>
          <p:cNvPicPr>
            <a:picLocks noChangeAspect="1"/>
          </p:cNvPicPr>
          <p:nvPr userDrawn="1"/>
        </p:nvPicPr>
        <p:blipFill>
          <a:blip r:embed="rId7" cstate="screen"/>
          <a:srcRect l="20145" r="26814"/>
          <a:stretch>
            <a:fillRect/>
          </a:stretch>
        </p:blipFill>
        <p:spPr>
          <a:xfrm>
            <a:off x="3413478" y="5758363"/>
            <a:ext cx="2321707" cy="742950"/>
          </a:xfrm>
          <a:prstGeom prst="rect">
            <a:avLst/>
          </a:prstGeom>
        </p:spPr>
      </p:pic>
      <p:pic>
        <p:nvPicPr>
          <p:cNvPr id="22" name="图片 21" descr="矩形 11"/>
          <p:cNvPicPr>
            <a:picLocks noChangeAspect="1"/>
          </p:cNvPicPr>
          <p:nvPr userDrawn="1"/>
        </p:nvPicPr>
        <p:blipFill>
          <a:blip r:embed="rId8" cstate="screen"/>
          <a:stretch>
            <a:fillRect/>
          </a:stretch>
        </p:blipFill>
        <p:spPr>
          <a:xfrm>
            <a:off x="5809685" y="5682799"/>
            <a:ext cx="1124280" cy="818515"/>
          </a:xfrm>
          <a:prstGeom prst="rect">
            <a:avLst/>
          </a:prstGeom>
        </p:spPr>
      </p:pic>
      <p:sp>
        <p:nvSpPr>
          <p:cNvPr id="27" name="标题 1"/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" name="副标题 2"/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32"/>
          <p:cNvSpPr/>
          <p:nvPr/>
        </p:nvSpPr>
        <p:spPr>
          <a:xfrm rot="2700000">
            <a:off x="312239" y="337946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6" name="直接连接符 33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02831" y="491546"/>
            <a:ext cx="8435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/>
                <a:ea typeface="微软雅黑" panose="020B0503020204020204" pitchFamily="34" charset="-122"/>
                <a:cs typeface="+mn-cs"/>
              </a:rPr>
              <a:t>coderwhy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任意多边形: 形状 36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任意多边形: 形状 37"/>
          <p:cNvSpPr/>
          <p:nvPr/>
        </p:nvSpPr>
        <p:spPr>
          <a:xfrm rot="2700000">
            <a:off x="1068801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任意多边形: 形状 38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191839" y="125731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36575" indent="-234950">
              <a:lnSpc>
                <a:spcPct val="150000"/>
              </a:lnSpc>
              <a:buFont typeface="Wingdings" panose="05000000000000000000" pitchFamily="2" charset="2"/>
              <a:buChar char="p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00100" indent="-254000">
              <a:lnSpc>
                <a:spcPct val="150000"/>
              </a:lnSpc>
              <a:buFont typeface="Wingdings" panose="05000000000000000000" pitchFamily="2" charset="2"/>
              <a:buChar char="ü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25525" indent="-215900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289050" indent="-234950">
              <a:lnSpc>
                <a:spcPct val="150000"/>
              </a:lnSpc>
              <a:buFont typeface="Wingdings" panose="05000000000000000000" pitchFamily="2" charset="2"/>
              <a:buChar char="l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1234651" y="266261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88"/>
          <p:cNvGrpSpPr/>
          <p:nvPr userDrawn="1"/>
        </p:nvGrpSpPr>
        <p:grpSpPr bwMode="auto">
          <a:xfrm>
            <a:off x="7808913" y="1722919"/>
            <a:ext cx="3460750" cy="494819"/>
            <a:chOff x="0" y="25925"/>
            <a:chExt cx="3461507" cy="495658"/>
          </a:xfrm>
        </p:grpSpPr>
        <p:grpSp>
          <p:nvGrpSpPr>
            <p:cNvPr id="8" name="组合 84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0" name="组合 82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12" name="平行四边形 7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" name="平行四边形 81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" name="文本框 83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9" name="直接连接符 86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组合 89"/>
          <p:cNvGrpSpPr/>
          <p:nvPr userDrawn="1"/>
        </p:nvGrpSpPr>
        <p:grpSpPr bwMode="auto">
          <a:xfrm>
            <a:off x="7231063" y="2769081"/>
            <a:ext cx="3462337" cy="494819"/>
            <a:chOff x="0" y="25925"/>
            <a:chExt cx="3461507" cy="495658"/>
          </a:xfrm>
        </p:grpSpPr>
        <p:grpSp>
          <p:nvGrpSpPr>
            <p:cNvPr id="16" name="组合 91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8" name="组合 93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0" name="平行四边形 9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平行四边形 96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9" name="文本框 94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7" name="直接连接符 92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组合 97"/>
          <p:cNvGrpSpPr/>
          <p:nvPr userDrawn="1"/>
        </p:nvGrpSpPr>
        <p:grpSpPr bwMode="auto">
          <a:xfrm>
            <a:off x="6654800" y="3815244"/>
            <a:ext cx="3462338" cy="494819"/>
            <a:chOff x="0" y="25925"/>
            <a:chExt cx="3461507" cy="495658"/>
          </a:xfrm>
        </p:grpSpPr>
        <p:grpSp>
          <p:nvGrpSpPr>
            <p:cNvPr id="24" name="组合 99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26" name="组合 101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8" name="平行四边形 10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" name="平行四边形 104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7" name="文本框 102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5" name="直接连接符 100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组合 105"/>
          <p:cNvGrpSpPr/>
          <p:nvPr userDrawn="1"/>
        </p:nvGrpSpPr>
        <p:grpSpPr bwMode="auto">
          <a:xfrm>
            <a:off x="6078538" y="4861406"/>
            <a:ext cx="3460750" cy="494819"/>
            <a:chOff x="0" y="25925"/>
            <a:chExt cx="3461507" cy="495658"/>
          </a:xfrm>
        </p:grpSpPr>
        <p:grpSp>
          <p:nvGrpSpPr>
            <p:cNvPr id="32" name="组合 107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34" name="组合 109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36" name="平行四边形 1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7" name="平行四边形 112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5" name="文本框 110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3" name="直接连接符 108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" name="任意多边形 77"/>
          <p:cNvSpPr/>
          <p:nvPr userDrawn="1"/>
        </p:nvSpPr>
        <p:spPr bwMode="auto">
          <a:xfrm>
            <a:off x="106363" y="0"/>
            <a:ext cx="7808912" cy="6858000"/>
          </a:xfrm>
          <a:custGeom>
            <a:avLst/>
            <a:gdLst>
              <a:gd name="T0" fmla="*/ 0 w 6953768"/>
              <a:gd name="T1" fmla="*/ 0 h 6858000"/>
              <a:gd name="T2" fmla="*/ 9847618 w 6953768"/>
              <a:gd name="T3" fmla="*/ 0 h 6858000"/>
              <a:gd name="T4" fmla="*/ 5264604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9" name="任意多边形 76"/>
          <p:cNvSpPr/>
          <p:nvPr userDrawn="1"/>
        </p:nvSpPr>
        <p:spPr bwMode="auto">
          <a:xfrm>
            <a:off x="0" y="0"/>
            <a:ext cx="7808913" cy="6858000"/>
          </a:xfrm>
          <a:custGeom>
            <a:avLst/>
            <a:gdLst>
              <a:gd name="T0" fmla="*/ 0 w 6953768"/>
              <a:gd name="T1" fmla="*/ 0 h 6858000"/>
              <a:gd name="T2" fmla="*/ 9847622 w 6953768"/>
              <a:gd name="T3" fmla="*/ 0 h 6858000"/>
              <a:gd name="T4" fmla="*/ 5264606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5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pic>
        <p:nvPicPr>
          <p:cNvPr id="40" name="图片 7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536700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78"/>
          <p:cNvSpPr txBox="1">
            <a:spLocks noChangeArrowheads="1"/>
          </p:cNvSpPr>
          <p:nvPr userDrawn="1"/>
        </p:nvSpPr>
        <p:spPr bwMode="auto">
          <a:xfrm>
            <a:off x="238125" y="171450"/>
            <a:ext cx="20558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42" name="标题占位符 1"/>
          <p:cNvSpPr>
            <a:spLocks noGrp="1"/>
          </p:cNvSpPr>
          <p:nvPr>
            <p:ph type="title" hasCustomPrompt="1"/>
          </p:nvPr>
        </p:nvSpPr>
        <p:spPr>
          <a:xfrm>
            <a:off x="8659009" y="172752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7" name="标题占位符 1"/>
          <p:cNvSpPr txBox="1"/>
          <p:nvPr userDrawn="1"/>
        </p:nvSpPr>
        <p:spPr>
          <a:xfrm>
            <a:off x="7623451" y="385616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8" name="标题占位符 1"/>
          <p:cNvSpPr txBox="1"/>
          <p:nvPr userDrawn="1"/>
        </p:nvSpPr>
        <p:spPr>
          <a:xfrm>
            <a:off x="7047188" y="4875895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  <p:sp>
        <p:nvSpPr>
          <p:cNvPr id="49" name="标题占位符 1"/>
          <p:cNvSpPr txBox="1"/>
          <p:nvPr userDrawn="1"/>
        </p:nvSpPr>
        <p:spPr>
          <a:xfrm>
            <a:off x="8113712" y="2721909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01B89-D733-6245-BBE3-A44BA92D2544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48A3-FD95-344E-BCFF-C6286B27B7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niapp.dcloud.net.cn/component/navigator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uniapp.dcloud.net.cn/api/route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inia.vuejs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dcloud.net.cn/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hyperlink" Target="https://dev.dcloud.net.cn/" TargetMode="Externa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niapp.dcloud.io/collocation/uni-sc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uniapp.dcloud.io/collocation/pages?id=easy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9855" y="2483737"/>
            <a:ext cx="10150854" cy="69010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跨平台开发 </a:t>
            </a:r>
            <a:r>
              <a:rPr kumimoji="1" lang="en-US" altLang="zh-CN" dirty="0" err="1"/>
              <a:t>uni</a:t>
            </a:r>
            <a:r>
              <a:rPr kumimoji="1" lang="en-US" altLang="zh-CN" dirty="0"/>
              <a:t>-app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4544813" y="3684158"/>
            <a:ext cx="6327531" cy="433633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kumimoji="1" lang="zh-CN" altLang="en-US" dirty="0"/>
              <a:t>刘军   </a:t>
            </a:r>
            <a:r>
              <a:rPr kumimoji="1" lang="en-US" altLang="zh-CN" dirty="0"/>
              <a:t>liujun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zh-CN" altLang="en-US" dirty="0">
                <a:solidFill>
                  <a:schemeClr val="tx1"/>
                </a:solidFill>
              </a:rPr>
              <a:t>条件编译是利用</a:t>
            </a:r>
            <a:r>
              <a:rPr lang="zh-CN" altLang="en-US" dirty="0">
                <a:solidFill>
                  <a:srgbClr val="FF0000"/>
                </a:solidFill>
              </a:rPr>
              <a:t>注释实现</a:t>
            </a:r>
            <a:r>
              <a:rPr lang="zh-CN" altLang="en-US" dirty="0">
                <a:solidFill>
                  <a:schemeClr val="tx1"/>
                </a:solidFill>
              </a:rPr>
              <a:t>的，在不同语法里注释写法不一样</a:t>
            </a:r>
            <a:endParaRPr lang="en-US" altLang="zh-CN" dirty="0">
              <a:solidFill>
                <a:schemeClr val="tx1"/>
              </a:solidFill>
            </a:endParaRPr>
          </a:p>
          <a:p>
            <a:pPr lvl="1" latinLnBrk="1"/>
            <a:r>
              <a:rPr lang="en-US" altLang="zh-CN" dirty="0" err="1">
                <a:solidFill>
                  <a:srgbClr val="FF0000"/>
                </a:solidFill>
              </a:rPr>
              <a:t>js</a:t>
            </a:r>
            <a:r>
              <a:rPr lang="zh-CN" altLang="en-US" dirty="0">
                <a:solidFill>
                  <a:srgbClr val="FF0000"/>
                </a:solidFill>
              </a:rPr>
              <a:t>使用 </a:t>
            </a:r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zh-CN" altLang="en-US" dirty="0">
                <a:solidFill>
                  <a:srgbClr val="FF0000"/>
                </a:solidFill>
              </a:rPr>
              <a:t>注释</a:t>
            </a:r>
            <a:endParaRPr lang="en-US" altLang="zh-CN" dirty="0">
              <a:solidFill>
                <a:srgbClr val="FF0000"/>
              </a:solidFill>
            </a:endParaRPr>
          </a:p>
          <a:p>
            <a:pPr lvl="1" latinLnBrk="1"/>
            <a:r>
              <a:rPr lang="en-US" altLang="zh-CN" dirty="0" err="1">
                <a:solidFill>
                  <a:srgbClr val="FF0000"/>
                </a:solidFill>
              </a:rPr>
              <a:t>css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使用 </a:t>
            </a:r>
            <a:r>
              <a:rPr lang="en-US" altLang="zh-CN" dirty="0">
                <a:solidFill>
                  <a:srgbClr val="FF0000"/>
                </a:solidFill>
              </a:rPr>
              <a:t>/* </a:t>
            </a:r>
            <a:r>
              <a:rPr lang="zh-CN" altLang="en-US" dirty="0">
                <a:solidFill>
                  <a:srgbClr val="FF0000"/>
                </a:solidFill>
              </a:rPr>
              <a:t>注释 *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</a:p>
          <a:p>
            <a:pPr lvl="1" latinLnBrk="1"/>
            <a:r>
              <a:rPr lang="en-US" altLang="zh-CN" dirty="0" err="1">
                <a:solidFill>
                  <a:srgbClr val="FF0000"/>
                </a:solidFill>
              </a:rPr>
              <a:t>vue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nvue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模板里使用 </a:t>
            </a:r>
            <a:r>
              <a:rPr lang="en-US" altLang="zh-CN" dirty="0">
                <a:solidFill>
                  <a:srgbClr val="FF0000"/>
                </a:solidFill>
              </a:rPr>
              <a:t>&lt;!-- </a:t>
            </a:r>
            <a:r>
              <a:rPr lang="zh-CN" altLang="en-US" dirty="0">
                <a:solidFill>
                  <a:srgbClr val="FF0000"/>
                </a:solidFill>
              </a:rPr>
              <a:t>注释 </a:t>
            </a:r>
            <a:r>
              <a:rPr lang="en-US" altLang="zh-CN" dirty="0">
                <a:solidFill>
                  <a:srgbClr val="FF0000"/>
                </a:solidFill>
              </a:rPr>
              <a:t>--&gt;</a:t>
            </a:r>
            <a:endParaRPr lang="zh-CN" altLang="en-US" dirty="0">
              <a:solidFill>
                <a:srgbClr val="FF0000"/>
              </a:solidFill>
            </a:endParaRPr>
          </a:p>
          <a:p>
            <a:pPr latinLnBrk="1"/>
            <a:r>
              <a:rPr lang="zh-CN" altLang="en-US" dirty="0"/>
              <a:t>条件编译 </a:t>
            </a:r>
            <a:r>
              <a:rPr lang="en-US" altLang="zh-CN" dirty="0">
                <a:solidFill>
                  <a:srgbClr val="FF0000"/>
                </a:solidFill>
              </a:rPr>
              <a:t>APP-PLUS</a:t>
            </a:r>
            <a:r>
              <a:rPr lang="zh-CN" altLang="en-US" dirty="0"/>
              <a:t> 包含 ：</a:t>
            </a:r>
            <a:r>
              <a:rPr lang="en-US" altLang="zh-CN" dirty="0"/>
              <a:t>APP-NVUE</a:t>
            </a:r>
            <a:r>
              <a:rPr lang="zh-CN" altLang="en-US" dirty="0"/>
              <a:t> 和 </a:t>
            </a:r>
            <a:r>
              <a:rPr lang="en-US" altLang="zh-CN" dirty="0"/>
              <a:t>APP-VUE</a:t>
            </a:r>
          </a:p>
          <a:p>
            <a:pPr latinLnBrk="1"/>
            <a:r>
              <a:rPr lang="en-US" altLang="zh-CN" dirty="0"/>
              <a:t>APP-PLUS-NVUE</a:t>
            </a:r>
            <a:r>
              <a:rPr lang="zh-CN" altLang="en-US" dirty="0"/>
              <a:t> 和 </a:t>
            </a:r>
            <a:r>
              <a:rPr lang="en-US" altLang="zh-CN" dirty="0"/>
              <a:t>APP-NVUE</a:t>
            </a:r>
            <a:r>
              <a:rPr lang="zh-CN" altLang="en-US" dirty="0"/>
              <a:t> 没什么区别，为了简写后面出了 </a:t>
            </a:r>
            <a:r>
              <a:rPr lang="en-US" altLang="zh-CN" dirty="0">
                <a:solidFill>
                  <a:srgbClr val="FF0000"/>
                </a:solidFill>
              </a:rPr>
              <a:t>APP-NVUE</a:t>
            </a:r>
            <a:endParaRPr lang="zh-CN" altLang="en-US" dirty="0">
              <a:solidFill>
                <a:srgbClr val="FF0000"/>
              </a:solidFill>
            </a:endParaRPr>
          </a:p>
          <a:p>
            <a:pPr latinLnBrk="1"/>
            <a:r>
              <a:rPr lang="zh-CN" altLang="en-US" dirty="0"/>
              <a:t>使用条件编译请保证编译前和编译后文件的正确性，</a:t>
            </a:r>
            <a:r>
              <a:rPr lang="zh-CN" altLang="en-US" dirty="0">
                <a:solidFill>
                  <a:srgbClr val="FF0000"/>
                </a:solidFill>
              </a:rPr>
              <a:t>比如 </a:t>
            </a:r>
            <a:r>
              <a:rPr lang="en-US" altLang="zh-CN" dirty="0" err="1">
                <a:solidFill>
                  <a:srgbClr val="FF0000"/>
                </a:solidFill>
              </a:rPr>
              <a:t>json</a:t>
            </a:r>
            <a:r>
              <a:rPr lang="zh-CN" altLang="en-US" dirty="0">
                <a:solidFill>
                  <a:srgbClr val="FF0000"/>
                </a:solidFill>
              </a:rPr>
              <a:t> 文件中不能有多余的逗号</a:t>
            </a:r>
            <a:endParaRPr lang="en-US" altLang="zh-CN" dirty="0"/>
          </a:p>
          <a:p>
            <a:pPr latinLnBrk="1"/>
            <a:r>
              <a:rPr lang="en-US" altLang="zh-CN" dirty="0"/>
              <a:t>Android </a:t>
            </a:r>
            <a:r>
              <a:rPr lang="zh-CN" altLang="en-US" dirty="0"/>
              <a:t>和 </a:t>
            </a:r>
            <a:r>
              <a:rPr lang="en-US" altLang="zh-CN" dirty="0"/>
              <a:t>iOS </a:t>
            </a:r>
            <a:r>
              <a:rPr lang="zh-CN" altLang="en-US" dirty="0"/>
              <a:t>平台不支持条件编译，如需区分 </a:t>
            </a:r>
            <a:r>
              <a:rPr lang="en-US" altLang="zh-CN" dirty="0"/>
              <a:t>Android</a:t>
            </a:r>
            <a:r>
              <a:rPr lang="zh-CN" altLang="en-US" dirty="0"/>
              <a:t>、</a:t>
            </a:r>
            <a:r>
              <a:rPr lang="en-US" altLang="zh-CN" dirty="0"/>
              <a:t>iOS </a:t>
            </a:r>
            <a:r>
              <a:rPr lang="zh-CN" altLang="en-US" dirty="0"/>
              <a:t>平台，请通过调用 </a:t>
            </a:r>
            <a:r>
              <a:rPr lang="en-US" altLang="zh-CN" dirty="0" err="1"/>
              <a:t>uni.getSystemInfo</a:t>
            </a:r>
            <a:r>
              <a:rPr lang="en-US" altLang="zh-CN" dirty="0"/>
              <a:t> </a:t>
            </a:r>
            <a:r>
              <a:rPr lang="zh-CN" altLang="en-US" dirty="0"/>
              <a:t>来获取平台信息</a:t>
            </a:r>
            <a:endParaRPr lang="en-US" altLang="zh-CN" dirty="0"/>
          </a:p>
          <a:p>
            <a:pPr latinLnBrk="1"/>
            <a:r>
              <a:rPr lang="zh-CN" altLang="en-US" dirty="0"/>
              <a:t>微信小程序主题色是绿色，而百度支付宝小程序是蓝色，应用想分平台适配颜色，条件编译是代码量最低、最容易维护的</a:t>
            </a:r>
            <a:endParaRPr lang="en-US" altLang="zh-CN" dirty="0"/>
          </a:p>
          <a:p>
            <a:pPr lvl="1"/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注意事项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1DAA90-225E-BA92-A7F7-1133F9AC8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939" y="1465965"/>
            <a:ext cx="2159000" cy="939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DBE484-7EBD-9E9E-4708-A5D82660A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331" y="2771797"/>
            <a:ext cx="2819400" cy="965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9A39FF0-5C81-AE6B-5470-9BA675BB6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331" y="1465965"/>
            <a:ext cx="25908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7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uni</a:t>
            </a:r>
            <a:r>
              <a:rPr lang="en-US" altLang="zh-CN" dirty="0"/>
              <a:t>-app</a:t>
            </a:r>
            <a:r>
              <a:rPr lang="zh-CN" altLang="en-US" dirty="0"/>
              <a:t>页面是编写在</a:t>
            </a:r>
            <a:r>
              <a:rPr lang="en-US" altLang="zh-CN" dirty="0"/>
              <a:t>pages</a:t>
            </a:r>
            <a:r>
              <a:rPr lang="zh-CN" altLang="en-US" dirty="0"/>
              <a:t>目录下：</a:t>
            </a:r>
            <a:endParaRPr lang="en-US" altLang="zh-CN" dirty="0"/>
          </a:p>
          <a:p>
            <a:pPr lvl="1"/>
            <a:r>
              <a:rPr lang="zh-CN" altLang="en-US" dirty="0"/>
              <a:t>可直接在 </a:t>
            </a:r>
            <a:r>
              <a:rPr lang="en-US" altLang="zh-CN" dirty="0" err="1"/>
              <a:t>uni</a:t>
            </a:r>
            <a:r>
              <a:rPr lang="en-US" altLang="zh-CN" dirty="0"/>
              <a:t>-app </a:t>
            </a:r>
            <a:r>
              <a:rPr lang="zh-CN" altLang="en-US" dirty="0">
                <a:solidFill>
                  <a:srgbClr val="FF0000"/>
                </a:solidFill>
              </a:rPr>
              <a:t>项目上右键“新建页面”</a:t>
            </a:r>
            <a:r>
              <a:rPr lang="zh-CN" altLang="en-US" dirty="0"/>
              <a:t>，</a:t>
            </a:r>
            <a:r>
              <a:rPr lang="en-US" altLang="zh-CN" dirty="0" err="1"/>
              <a:t>HBuilderX</a:t>
            </a:r>
            <a:r>
              <a:rPr lang="zh-CN" altLang="en-US" dirty="0"/>
              <a:t>会</a:t>
            </a:r>
            <a:r>
              <a:rPr lang="zh-CN" altLang="en-US" dirty="0">
                <a:solidFill>
                  <a:srgbClr val="FF0000"/>
                </a:solidFill>
              </a:rPr>
              <a:t>自动在</a:t>
            </a:r>
            <a:r>
              <a:rPr lang="en-US" altLang="zh-CN" dirty="0" err="1">
                <a:solidFill>
                  <a:srgbClr val="FF0000"/>
                </a:solidFill>
              </a:rPr>
              <a:t>pages.json</a:t>
            </a:r>
            <a:r>
              <a:rPr lang="zh-CN" altLang="en-US" dirty="0">
                <a:solidFill>
                  <a:srgbClr val="FF0000"/>
                </a:solidFill>
              </a:rPr>
              <a:t>中完成页面注册</a:t>
            </a:r>
            <a:r>
              <a:rPr lang="zh-CN" altLang="en-US" dirty="0"/>
              <a:t>。</a:t>
            </a:r>
            <a:endParaRPr lang="en-US" altLang="zh-CN" b="1" dirty="0"/>
          </a:p>
          <a:p>
            <a:pPr lvl="1"/>
            <a:r>
              <a:rPr lang="en-US" altLang="zh-CN" dirty="0" err="1"/>
              <a:t>HBuilderX</a:t>
            </a:r>
            <a:r>
              <a:rPr lang="en-US" altLang="zh-CN" dirty="0"/>
              <a:t> </a:t>
            </a:r>
            <a:r>
              <a:rPr lang="zh-CN" altLang="en-US" dirty="0"/>
              <a:t>还内置了常用的页面模板（如图文列表、商品列表等），这些模板可以大幅提升你的开发效率。</a:t>
            </a:r>
            <a:endParaRPr lang="en-US" altLang="zh-CN" dirty="0"/>
          </a:p>
          <a:p>
            <a:r>
              <a:rPr lang="zh-CN" altLang="en-US" dirty="0"/>
              <a:t>注意事项：</a:t>
            </a:r>
            <a:endParaRPr lang="en-US" altLang="zh-CN" dirty="0"/>
          </a:p>
          <a:p>
            <a:pPr lvl="1"/>
            <a:r>
              <a:rPr lang="zh-CN" altLang="en-US" dirty="0"/>
              <a:t>每次新建页面，</a:t>
            </a:r>
            <a:r>
              <a:rPr lang="zh-CN" altLang="en-US" dirty="0">
                <a:solidFill>
                  <a:srgbClr val="FF0000"/>
                </a:solidFill>
              </a:rPr>
              <a:t>需在</a:t>
            </a:r>
            <a:r>
              <a:rPr lang="en-US" altLang="zh-CN" dirty="0" err="1">
                <a:solidFill>
                  <a:srgbClr val="FF0000"/>
                </a:solidFill>
              </a:rPr>
              <a:t>pages.json</a:t>
            </a:r>
            <a:r>
              <a:rPr lang="zh-CN" altLang="en-US" dirty="0">
                <a:solidFill>
                  <a:srgbClr val="FF0000"/>
                </a:solidFill>
              </a:rPr>
              <a:t>中配置</a:t>
            </a:r>
            <a:r>
              <a:rPr lang="en-US" altLang="zh-CN" dirty="0">
                <a:solidFill>
                  <a:srgbClr val="FF0000"/>
                </a:solidFill>
              </a:rPr>
              <a:t>pages</a:t>
            </a:r>
            <a:r>
              <a:rPr lang="zh-CN" altLang="en-US" dirty="0">
                <a:solidFill>
                  <a:srgbClr val="FF0000"/>
                </a:solidFill>
              </a:rPr>
              <a:t>列表（手动才需配置）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未在</a:t>
            </a:r>
            <a:r>
              <a:rPr lang="en-US" altLang="zh-CN" dirty="0" err="1"/>
              <a:t>pages.json</a:t>
            </a:r>
            <a:r>
              <a:rPr lang="en-US" altLang="zh-CN" dirty="0"/>
              <a:t> -&gt; pages </a:t>
            </a:r>
            <a:r>
              <a:rPr lang="zh-CN" altLang="en-US" dirty="0"/>
              <a:t>中配置的页面，</a:t>
            </a:r>
            <a:r>
              <a:rPr lang="en-US" altLang="zh-CN" dirty="0" err="1"/>
              <a:t>uni</a:t>
            </a:r>
            <a:r>
              <a:rPr lang="en-US" altLang="zh-CN" dirty="0"/>
              <a:t>-app</a:t>
            </a:r>
            <a:r>
              <a:rPr lang="zh-CN" altLang="en-US" dirty="0"/>
              <a:t>会在编译阶段进行忽略。</a:t>
            </a:r>
            <a:endParaRPr lang="en-US" altLang="zh-CN" dirty="0"/>
          </a:p>
          <a:p>
            <a:r>
              <a:rPr lang="zh-CN" altLang="en-US" dirty="0"/>
              <a:t>删除页面：</a:t>
            </a:r>
            <a:endParaRPr lang="en-US" altLang="zh-CN" dirty="0"/>
          </a:p>
          <a:p>
            <a:pPr lvl="1" latinLnBrk="1"/>
            <a:r>
              <a:rPr lang="zh-CN" altLang="en-US" dirty="0"/>
              <a:t>删除</a:t>
            </a:r>
            <a:r>
              <a:rPr lang="en-US" altLang="zh-CN" dirty="0"/>
              <a:t>.</a:t>
            </a:r>
            <a:r>
              <a:rPr lang="en-US" altLang="zh-CN" dirty="0" err="1"/>
              <a:t>vue</a:t>
            </a:r>
            <a:r>
              <a:rPr lang="zh-CN" altLang="en-US" dirty="0"/>
              <a:t>文件 和 </a:t>
            </a:r>
            <a:r>
              <a:rPr lang="en-US" altLang="zh-CN" dirty="0" err="1"/>
              <a:t>pages.json</a:t>
            </a:r>
            <a:r>
              <a:rPr lang="zh-CN" altLang="en-US" dirty="0"/>
              <a:t>中对应的配置</a:t>
            </a:r>
            <a:endParaRPr lang="en-US" altLang="zh-CN" dirty="0"/>
          </a:p>
          <a:p>
            <a:pPr latinLnBrk="1"/>
            <a:r>
              <a:rPr lang="zh-CN" altLang="en-US" dirty="0">
                <a:solidFill>
                  <a:srgbClr val="FF0000"/>
                </a:solidFill>
              </a:rPr>
              <a:t>配置</a:t>
            </a:r>
            <a:r>
              <a:rPr lang="en-US" altLang="zh-CN" dirty="0" err="1">
                <a:solidFill>
                  <a:srgbClr val="FF0000"/>
                </a:solidFill>
              </a:rPr>
              <a:t>tabBar</a:t>
            </a:r>
            <a:endParaRPr lang="en-US" altLang="zh-CN" dirty="0">
              <a:solidFill>
                <a:srgbClr val="FF0000"/>
              </a:solidFill>
            </a:endParaRPr>
          </a:p>
          <a:p>
            <a:pPr lvl="1" latinLnBrk="1"/>
            <a:r>
              <a:rPr lang="en-US" altLang="zh-CN" dirty="0"/>
              <a:t>color</a:t>
            </a:r>
          </a:p>
          <a:p>
            <a:pPr lvl="1" latinLnBrk="1"/>
            <a:r>
              <a:rPr lang="en-US" altLang="zh-CN" dirty="0" err="1"/>
              <a:t>selectedColor</a:t>
            </a:r>
            <a:endParaRPr lang="en-US" altLang="zh-CN" dirty="0"/>
          </a:p>
          <a:p>
            <a:pPr lvl="1" latinLnBrk="1"/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 err="1"/>
              <a:t>pagePath</a:t>
            </a:r>
            <a:r>
              <a:rPr lang="zh-CN" altLang="en-US" dirty="0"/>
              <a:t>、</a:t>
            </a:r>
            <a:r>
              <a:rPr lang="en-US" altLang="zh-CN" dirty="0"/>
              <a:t>text</a:t>
            </a:r>
            <a:r>
              <a:rPr lang="zh-CN" altLang="en-US" dirty="0"/>
              <a:t>、</a:t>
            </a:r>
            <a:r>
              <a:rPr lang="en-US" altLang="zh-CN" dirty="0" err="1"/>
              <a:t>iconPath</a:t>
            </a:r>
            <a:r>
              <a:rPr lang="zh-CN" altLang="en-US" dirty="0"/>
              <a:t>、</a:t>
            </a:r>
            <a:r>
              <a:rPr lang="en-US" altLang="zh-CN" dirty="0" err="1"/>
              <a:t>selectedIconPath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/>
              <a:t>Page</a:t>
            </a:r>
            <a:r>
              <a:rPr lang="zh-CN" altLang="en-US" dirty="0"/>
              <a:t>页面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4D12F8-F45C-3618-74DE-44B88FDCB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506" y="2719528"/>
            <a:ext cx="3530186" cy="38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7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uni</a:t>
            </a:r>
            <a:r>
              <a:rPr lang="en-US" altLang="zh-CN" dirty="0"/>
              <a:t>-app </a:t>
            </a:r>
            <a:r>
              <a:rPr lang="zh-CN" altLang="en-US" dirty="0"/>
              <a:t>有两种页面路由跳转方式：使用</a:t>
            </a:r>
            <a:r>
              <a:rPr lang="en-US" altLang="zh-CN" dirty="0">
                <a:hlinkClick r:id="rId3"/>
              </a:rPr>
              <a:t>navigator</a:t>
            </a:r>
            <a:r>
              <a:rPr lang="zh-CN" altLang="en-US" dirty="0"/>
              <a:t>组件跳转、调用</a:t>
            </a:r>
            <a:r>
              <a:rPr lang="en-US" altLang="zh-CN" dirty="0">
                <a:hlinkClick r:id="rId4"/>
              </a:rPr>
              <a:t>API</a:t>
            </a:r>
            <a:r>
              <a:rPr lang="zh-CN" altLang="en-US" dirty="0"/>
              <a:t>跳转（类似小程序，与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en-US" dirty="0"/>
              <a:t>不同）。</a:t>
            </a:r>
            <a:endParaRPr lang="en-US" altLang="zh-CN" b="1" dirty="0"/>
          </a:p>
          <a:p>
            <a:pPr lvl="1"/>
            <a:r>
              <a:rPr lang="zh-CN" altLang="en-US" dirty="0"/>
              <a:t>组件：</a:t>
            </a:r>
            <a:r>
              <a:rPr lang="en-US" altLang="zh-CN" dirty="0"/>
              <a:t>navigator</a:t>
            </a:r>
          </a:p>
          <a:p>
            <a:pPr lvl="1"/>
            <a:r>
              <a:rPr lang="en-US" altLang="zh-CN" dirty="0"/>
              <a:t>API</a:t>
            </a:r>
            <a:r>
              <a:rPr lang="zh-CN" altLang="en-US" dirty="0"/>
              <a:t>：</a:t>
            </a:r>
            <a:r>
              <a:rPr lang="en-US" altLang="zh-CN" dirty="0" err="1"/>
              <a:t>navigateTo</a:t>
            </a:r>
            <a:r>
              <a:rPr lang="zh-CN" altLang="en-US" dirty="0"/>
              <a:t>、</a:t>
            </a:r>
            <a:r>
              <a:rPr lang="en-US" altLang="zh-CN" dirty="0" err="1"/>
              <a:t>redirectTo</a:t>
            </a:r>
            <a:r>
              <a:rPr lang="zh-CN" altLang="en-US" dirty="0"/>
              <a:t>、</a:t>
            </a:r>
            <a:r>
              <a:rPr lang="en-US" altLang="zh-CN" dirty="0" err="1"/>
              <a:t>navigateBack</a:t>
            </a:r>
            <a:r>
              <a:rPr lang="zh-CN" altLang="en-US" dirty="0"/>
              <a:t>、</a:t>
            </a:r>
            <a:r>
              <a:rPr lang="en-US" altLang="zh-CN" dirty="0" err="1"/>
              <a:t>switchTab</a:t>
            </a:r>
            <a:br>
              <a:rPr lang="zh-CN" altLang="en-US" dirty="0"/>
            </a:b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1" i="0" dirty="0">
                <a:solidFill>
                  <a:srgbClr val="2C3E50"/>
                </a:solidFill>
                <a:effectLst/>
                <a:latin typeface="-apple-system"/>
              </a:rPr>
              <a:t>页面路由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44FF2F-9A50-E371-2ED0-2444C878E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11" y="2666689"/>
            <a:ext cx="7772400" cy="37560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5103889-7CDB-1470-04DA-4A6C75B295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6448" y="2669349"/>
            <a:ext cx="3492137" cy="6226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EAF457D-DA7B-B98E-3571-F2BF81A9E0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8010" y="3742804"/>
            <a:ext cx="3487933" cy="156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1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/>
              <a:t>在</a:t>
            </a:r>
            <a:r>
              <a:rPr lang="en-US" altLang="zh-CN" b="1" dirty="0" err="1"/>
              <a:t>uni</a:t>
            </a:r>
            <a:r>
              <a:rPr lang="en-US" altLang="zh-CN" b="1" dirty="0"/>
              <a:t>-app</a:t>
            </a:r>
            <a:r>
              <a:rPr lang="zh-CN" altLang="en-US" b="1" dirty="0"/>
              <a:t>中，常见页面通讯方式：</a:t>
            </a:r>
            <a:endParaRPr lang="en-US" altLang="zh-CN" b="1" dirty="0"/>
          </a:p>
          <a:p>
            <a:pPr lvl="1"/>
            <a:r>
              <a:rPr lang="zh-CN" altLang="en-US" dirty="0"/>
              <a:t>方式一：</a:t>
            </a:r>
            <a:r>
              <a:rPr lang="en-US" altLang="zh-CN" dirty="0" err="1"/>
              <a:t>url</a:t>
            </a:r>
            <a:r>
              <a:rPr lang="zh-CN" altLang="en-US" dirty="0"/>
              <a:t>查询字符串和</a:t>
            </a:r>
            <a:r>
              <a:rPr lang="en-US" altLang="zh-CN" dirty="0" err="1"/>
              <a:t>EventChannel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方式二：使用事件总线</a:t>
            </a:r>
            <a:endParaRPr lang="en-US" altLang="zh-CN" dirty="0"/>
          </a:p>
          <a:p>
            <a:pPr lvl="1"/>
            <a:r>
              <a:rPr lang="zh-CN" altLang="en-US" dirty="0"/>
              <a:t>方式三：全局数据 </a:t>
            </a:r>
            <a:r>
              <a:rPr lang="en-US" altLang="zh-CN" dirty="0" err="1"/>
              <a:t>globalData</a:t>
            </a:r>
            <a:endParaRPr lang="en-US" altLang="zh-CN" dirty="0"/>
          </a:p>
          <a:p>
            <a:pPr lvl="1"/>
            <a:r>
              <a:rPr lang="zh-CN" altLang="en-US" dirty="0"/>
              <a:t>方式四：本地数据存储</a:t>
            </a:r>
            <a:endParaRPr lang="en-US" altLang="zh-CN" dirty="0"/>
          </a:p>
          <a:p>
            <a:pPr lvl="1"/>
            <a:r>
              <a:rPr lang="zh-CN" altLang="en-US" dirty="0"/>
              <a:t>方式五：</a:t>
            </a:r>
            <a:r>
              <a:rPr lang="en-US" altLang="zh-CN" dirty="0" err="1"/>
              <a:t>Vuex</a:t>
            </a:r>
            <a:r>
              <a:rPr lang="zh-CN" altLang="en-US" dirty="0"/>
              <a:t>和</a:t>
            </a:r>
            <a:r>
              <a:rPr lang="en-US" altLang="zh-CN" dirty="0" err="1"/>
              <a:t>Pinia</a:t>
            </a:r>
            <a:r>
              <a:rPr lang="zh-CN" altLang="en-US" dirty="0"/>
              <a:t>，状态管理库。</a:t>
            </a:r>
            <a:endParaRPr lang="en-US" altLang="zh-CN" dirty="0"/>
          </a:p>
          <a:p>
            <a:r>
              <a:rPr lang="zh-CN" altLang="en-US" b="1" dirty="0"/>
              <a:t>方式一：</a:t>
            </a:r>
            <a:r>
              <a:rPr lang="en-US" altLang="zh-CN" b="1" dirty="0" err="1"/>
              <a:t>url</a:t>
            </a:r>
            <a:r>
              <a:rPr lang="zh-CN" altLang="en-US" b="1" dirty="0"/>
              <a:t>和</a:t>
            </a:r>
            <a:r>
              <a:rPr lang="en-US" altLang="zh-CN" b="1" dirty="0" err="1"/>
              <a:t>EventChannel</a:t>
            </a:r>
            <a:r>
              <a:rPr lang="en-US" altLang="zh-CN" b="1" dirty="0"/>
              <a:t>(</a:t>
            </a:r>
            <a:r>
              <a:rPr lang="zh-CN" altLang="en-US" b="1" dirty="0"/>
              <a:t>兼容</a:t>
            </a:r>
            <a:r>
              <a:rPr lang="en-US" altLang="zh-CN" b="1" dirty="0"/>
              <a:t>h5</a:t>
            </a:r>
            <a:r>
              <a:rPr lang="zh-CN" altLang="en-US" b="1" dirty="0"/>
              <a:t>、</a:t>
            </a:r>
            <a:r>
              <a:rPr lang="en-US" altLang="zh-CN" b="1" dirty="0" err="1"/>
              <a:t>weapp</a:t>
            </a:r>
            <a:r>
              <a:rPr lang="zh-CN" altLang="en-US" b="1" dirty="0"/>
              <a:t>、</a:t>
            </a:r>
            <a:r>
              <a:rPr lang="en-US" altLang="zh-CN" b="1" dirty="0"/>
              <a:t>app)</a:t>
            </a:r>
          </a:p>
          <a:p>
            <a:pPr lvl="1"/>
            <a:r>
              <a:rPr lang="zh-CN" altLang="en-US" dirty="0"/>
              <a:t>直接在</a:t>
            </a:r>
            <a:r>
              <a:rPr lang="en-US" altLang="zh-CN" dirty="0" err="1">
                <a:solidFill>
                  <a:srgbClr val="FF0000"/>
                </a:solidFill>
              </a:rPr>
              <a:t>url</a:t>
            </a:r>
            <a:r>
              <a:rPr lang="zh-CN" altLang="en-US" dirty="0"/>
              <a:t>后面通过查询字符串的方式拼接</a:t>
            </a:r>
            <a:endParaRPr lang="en-US" altLang="zh-CN" dirty="0"/>
          </a:p>
          <a:p>
            <a:pPr lvl="2"/>
            <a:r>
              <a:rPr lang="zh-CN" altLang="en-US" dirty="0"/>
              <a:t>如</a:t>
            </a:r>
            <a:r>
              <a:rPr lang="en-US" altLang="zh-CN" dirty="0" err="1"/>
              <a:t>url</a:t>
            </a:r>
            <a:r>
              <a:rPr lang="zh-CN" altLang="en-US" dirty="0"/>
              <a:t>查询字符串出现特殊字符等格式，需编码</a:t>
            </a:r>
            <a:endParaRPr lang="en-US" altLang="zh-CN" dirty="0"/>
          </a:p>
          <a:p>
            <a:pPr lvl="1"/>
            <a:r>
              <a:rPr lang="zh-CN" altLang="en-US" dirty="0"/>
              <a:t>然后可在</a:t>
            </a:r>
            <a:r>
              <a:rPr lang="en-US" altLang="zh-CN" dirty="0" err="1">
                <a:solidFill>
                  <a:srgbClr val="FF0000"/>
                </a:solidFill>
              </a:rPr>
              <a:t>onLoad</a:t>
            </a:r>
            <a:r>
              <a:rPr lang="zh-CN" altLang="en-US" dirty="0"/>
              <a:t>生命周期中获取</a:t>
            </a:r>
            <a:r>
              <a:rPr lang="en-US" altLang="zh-CN" dirty="0" err="1"/>
              <a:t>url</a:t>
            </a:r>
            <a:r>
              <a:rPr lang="zh-CN" altLang="en-US" dirty="0"/>
              <a:t>传递的参数</a:t>
            </a:r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EventChannel</a:t>
            </a:r>
            <a:r>
              <a:rPr lang="zh-CN" altLang="en-US" dirty="0"/>
              <a:t> 对象的获取方式</a:t>
            </a:r>
            <a:endParaRPr lang="en-US" altLang="zh-CN" dirty="0"/>
          </a:p>
          <a:p>
            <a:pPr lvl="1"/>
            <a:r>
              <a:rPr lang="en-US" altLang="zh-CN" dirty="0"/>
              <a:t>Options</a:t>
            </a:r>
            <a:r>
              <a:rPr lang="zh-CN" altLang="en-US" dirty="0"/>
              <a:t>语法：</a:t>
            </a:r>
            <a:r>
              <a:rPr lang="en-US" altLang="zh-CN" dirty="0" err="1"/>
              <a:t>this.getOpenerEventChannel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Composition</a:t>
            </a:r>
            <a:r>
              <a:rPr lang="zh-CN" altLang="en-US" dirty="0"/>
              <a:t>语法：</a:t>
            </a:r>
            <a:r>
              <a:rPr lang="en-US" altLang="zh-CN" dirty="0" err="1">
                <a:solidFill>
                  <a:srgbClr val="FF0000"/>
                </a:solidFill>
              </a:rPr>
              <a:t>getCurrentInstance</a:t>
            </a:r>
            <a:r>
              <a:rPr lang="en-US" altLang="zh-CN" dirty="0">
                <a:solidFill>
                  <a:srgbClr val="FF0000"/>
                </a:solidFill>
              </a:rPr>
              <a:t>().</a:t>
            </a:r>
            <a:r>
              <a:rPr lang="en-US" altLang="zh-CN" dirty="0"/>
              <a:t>proxy. </a:t>
            </a:r>
            <a:r>
              <a:rPr lang="en-US" altLang="zh-CN" dirty="0" err="1"/>
              <a:t>getOpenerEventChannel</a:t>
            </a:r>
            <a:r>
              <a:rPr lang="en-US" altLang="zh-CN" dirty="0"/>
              <a:t>()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1" i="0" dirty="0">
                <a:solidFill>
                  <a:srgbClr val="2C3E50"/>
                </a:solidFill>
                <a:effectLst/>
                <a:latin typeface="-apple-system"/>
              </a:rPr>
              <a:t>页面间通讯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2777CA-0CE1-A2DF-B28B-FB6508633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994" y="3478889"/>
            <a:ext cx="6145245" cy="26059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95C4ECD-ADF4-A75A-2718-124B8E1EA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972" y="1438549"/>
            <a:ext cx="6145245" cy="168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9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方式二：事件总线</a:t>
            </a:r>
            <a:endParaRPr lang="en-US" altLang="zh-CN" b="1" dirty="0"/>
          </a:p>
          <a:p>
            <a:pPr lvl="1"/>
            <a:r>
              <a:rPr lang="en-US" altLang="zh-CN" b="1" dirty="0" err="1"/>
              <a:t>uni</a:t>
            </a:r>
            <a:r>
              <a:rPr lang="en-US" altLang="zh-CN" b="1" dirty="0"/>
              <a:t>.$emit(</a:t>
            </a:r>
            <a:r>
              <a:rPr lang="zh-CN" altLang="en-US" b="1" dirty="0"/>
              <a:t> </a:t>
            </a:r>
            <a:r>
              <a:rPr lang="en-US" altLang="zh-CN" b="1" dirty="0" err="1"/>
              <a:t>eventName</a:t>
            </a:r>
            <a:r>
              <a:rPr lang="en-US" altLang="zh-CN" b="1" dirty="0"/>
              <a:t>,</a:t>
            </a:r>
            <a:r>
              <a:rPr lang="zh-CN" altLang="en-US" b="1" dirty="0"/>
              <a:t> </a:t>
            </a:r>
            <a:r>
              <a:rPr lang="en-US" altLang="zh-CN" b="1" dirty="0"/>
              <a:t>OBJECT</a:t>
            </a:r>
            <a:r>
              <a:rPr lang="zh-CN" altLang="en-US" b="1" dirty="0"/>
              <a:t> </a:t>
            </a:r>
            <a:r>
              <a:rPr lang="en-US" altLang="zh-CN" b="1" dirty="0"/>
              <a:t>)</a:t>
            </a:r>
            <a:r>
              <a:rPr lang="zh-CN" altLang="en-US" b="1" dirty="0"/>
              <a:t> </a:t>
            </a:r>
            <a:r>
              <a:rPr lang="en-US" altLang="zh-CN" b="1" dirty="0"/>
              <a:t> </a:t>
            </a:r>
            <a:r>
              <a:rPr lang="zh-CN" altLang="en-US" b="1" dirty="0"/>
              <a:t>  </a:t>
            </a:r>
            <a:r>
              <a:rPr lang="zh-CN" altLang="en-US" dirty="0"/>
              <a:t>触发全局的自定义事件。</a:t>
            </a:r>
            <a:endParaRPr lang="en-US" altLang="zh-CN" dirty="0"/>
          </a:p>
          <a:p>
            <a:pPr lvl="1"/>
            <a:r>
              <a:rPr lang="en-US" altLang="zh-CN" b="1" dirty="0" err="1"/>
              <a:t>uni</a:t>
            </a:r>
            <a:r>
              <a:rPr lang="en-US" altLang="zh-CN" b="1" dirty="0"/>
              <a:t>.$on(</a:t>
            </a:r>
            <a:r>
              <a:rPr lang="zh-CN" altLang="en-US" b="1" dirty="0"/>
              <a:t> </a:t>
            </a:r>
            <a:r>
              <a:rPr lang="en-US" altLang="zh-CN" b="1" dirty="0" err="1"/>
              <a:t>eventName</a:t>
            </a:r>
            <a:r>
              <a:rPr lang="en-US" altLang="zh-CN" b="1" dirty="0"/>
              <a:t>,</a:t>
            </a:r>
            <a:r>
              <a:rPr lang="zh-CN" altLang="en-US" b="1" dirty="0"/>
              <a:t> </a:t>
            </a:r>
            <a:r>
              <a:rPr lang="en-US" altLang="zh-CN" b="1" dirty="0"/>
              <a:t>callback</a:t>
            </a:r>
            <a:r>
              <a:rPr lang="zh-CN" altLang="en-US" b="1" dirty="0"/>
              <a:t> </a:t>
            </a:r>
            <a:r>
              <a:rPr lang="en-US" altLang="zh-CN" b="1" dirty="0"/>
              <a:t>)</a:t>
            </a:r>
            <a:r>
              <a:rPr lang="zh-CN" altLang="en-US" b="1" dirty="0"/>
              <a:t>      </a:t>
            </a:r>
            <a:r>
              <a:rPr lang="zh-CN" altLang="en-US" dirty="0"/>
              <a:t>监听全局的自定义事件。由 </a:t>
            </a:r>
            <a:r>
              <a:rPr lang="en-US" altLang="zh-CN" dirty="0" err="1"/>
              <a:t>uni</a:t>
            </a:r>
            <a:r>
              <a:rPr lang="en-US" altLang="zh-CN" dirty="0"/>
              <a:t>.$emit </a:t>
            </a:r>
            <a:r>
              <a:rPr lang="zh-CN" altLang="en-US" dirty="0"/>
              <a:t>触发。</a:t>
            </a:r>
            <a:endParaRPr lang="en-US" altLang="zh-CN" dirty="0"/>
          </a:p>
          <a:p>
            <a:pPr lvl="1"/>
            <a:r>
              <a:rPr lang="en-US" altLang="zh-CN" b="1" dirty="0" err="1"/>
              <a:t>uni</a:t>
            </a:r>
            <a:r>
              <a:rPr lang="en-US" altLang="zh-CN" b="1" dirty="0"/>
              <a:t>.$once(</a:t>
            </a:r>
            <a:r>
              <a:rPr lang="zh-CN" altLang="en-US" b="1" dirty="0"/>
              <a:t> </a:t>
            </a:r>
            <a:r>
              <a:rPr lang="en-US" altLang="zh-CN" b="1" dirty="0" err="1"/>
              <a:t>eventName</a:t>
            </a:r>
            <a:r>
              <a:rPr lang="en-US" altLang="zh-CN" b="1" dirty="0"/>
              <a:t>,</a:t>
            </a:r>
            <a:r>
              <a:rPr lang="zh-CN" altLang="en-US" b="1" dirty="0"/>
              <a:t> </a:t>
            </a:r>
            <a:r>
              <a:rPr lang="en-US" altLang="zh-CN" b="1" dirty="0"/>
              <a:t>callback</a:t>
            </a:r>
            <a:r>
              <a:rPr lang="zh-CN" altLang="en-US" b="1" dirty="0"/>
              <a:t> </a:t>
            </a:r>
            <a:r>
              <a:rPr lang="en-US" altLang="zh-CN" b="1" dirty="0"/>
              <a:t>)</a:t>
            </a:r>
            <a:r>
              <a:rPr lang="zh-CN" altLang="en-US" b="1" dirty="0"/>
              <a:t>   </a:t>
            </a:r>
            <a:r>
              <a:rPr lang="zh-CN" altLang="en-US" dirty="0"/>
              <a:t>只监听一次全局的自定义事件。由 </a:t>
            </a:r>
            <a:r>
              <a:rPr lang="en-US" altLang="zh-CN" dirty="0" err="1"/>
              <a:t>uni</a:t>
            </a:r>
            <a:r>
              <a:rPr lang="en-US" altLang="zh-CN" dirty="0"/>
              <a:t>.$emit </a:t>
            </a:r>
            <a:r>
              <a:rPr lang="zh-CN" altLang="en-US" dirty="0"/>
              <a:t>触发</a:t>
            </a:r>
            <a:endParaRPr lang="en-US" altLang="zh-CN" dirty="0"/>
          </a:p>
          <a:p>
            <a:pPr lvl="1"/>
            <a:r>
              <a:rPr lang="en-US" altLang="zh-CN" b="1" dirty="0" err="1"/>
              <a:t>uni</a:t>
            </a:r>
            <a:r>
              <a:rPr lang="en-US" altLang="zh-CN" b="1" dirty="0"/>
              <a:t>.$off(</a:t>
            </a:r>
            <a:r>
              <a:rPr lang="zh-CN" altLang="en-US" b="1" dirty="0"/>
              <a:t> </a:t>
            </a:r>
            <a:r>
              <a:rPr lang="en-US" altLang="zh-CN" b="1" dirty="0" err="1"/>
              <a:t>eventName</a:t>
            </a:r>
            <a:r>
              <a:rPr lang="en-US" altLang="zh-CN" b="1" dirty="0"/>
              <a:t>, callback</a:t>
            </a:r>
            <a:r>
              <a:rPr lang="zh-CN" altLang="en-US" b="1" dirty="0"/>
              <a:t> </a:t>
            </a:r>
            <a:r>
              <a:rPr lang="en-US" altLang="zh-CN" b="1" dirty="0"/>
              <a:t>)</a:t>
            </a:r>
            <a:r>
              <a:rPr lang="zh-CN" altLang="en-US" b="1" dirty="0"/>
              <a:t>      </a:t>
            </a:r>
            <a:r>
              <a:rPr lang="zh-CN" altLang="en-US" dirty="0"/>
              <a:t>移除全局自定义事件监听器。</a:t>
            </a:r>
            <a:endParaRPr lang="en-US" altLang="zh-CN" dirty="0"/>
          </a:p>
          <a:p>
            <a:pPr lvl="2" latinLnBrk="1"/>
            <a:r>
              <a:rPr lang="zh-CN" altLang="en-US" dirty="0">
                <a:solidFill>
                  <a:srgbClr val="FF0000"/>
                </a:solidFill>
              </a:rPr>
              <a:t>如果没有提供参数，则移除所有的事件监听器；</a:t>
            </a:r>
            <a:endParaRPr lang="en-US" altLang="zh-CN" dirty="0">
              <a:solidFill>
                <a:srgbClr val="FF0000"/>
              </a:solidFill>
            </a:endParaRPr>
          </a:p>
          <a:p>
            <a:pPr lvl="2" latinLnBrk="1"/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b="1" dirty="0"/>
              <a:t>注意事项：</a:t>
            </a:r>
            <a:endParaRPr lang="en-US" altLang="zh-CN" b="1" dirty="0"/>
          </a:p>
          <a:p>
            <a:pPr lvl="1"/>
            <a:r>
              <a:rPr lang="zh-CN" altLang="en-US" dirty="0"/>
              <a:t>需先监听，再触发事件，比如：你在</a:t>
            </a:r>
            <a:r>
              <a:rPr lang="en-US" altLang="zh-CN" dirty="0"/>
              <a:t>A</a:t>
            </a:r>
            <a:r>
              <a:rPr lang="zh-CN" altLang="en-US" dirty="0"/>
              <a:t>界面触发，然后跳转到</a:t>
            </a:r>
            <a:r>
              <a:rPr lang="en-US" altLang="zh-CN" dirty="0"/>
              <a:t>B</a:t>
            </a:r>
            <a:r>
              <a:rPr lang="zh-CN" altLang="en-US" dirty="0"/>
              <a:t>页面后才监听是不行的。</a:t>
            </a:r>
            <a:endParaRPr lang="en-US" altLang="zh-CN" dirty="0"/>
          </a:p>
          <a:p>
            <a:pPr lvl="1"/>
            <a:r>
              <a:rPr lang="zh-CN" altLang="en-US" dirty="0"/>
              <a:t>通常</a:t>
            </a:r>
            <a:r>
              <a:rPr lang="en-US" altLang="zh-CN" dirty="0"/>
              <a:t>on</a:t>
            </a:r>
            <a:r>
              <a:rPr lang="zh-CN" altLang="en-US" dirty="0"/>
              <a:t> 和 </a:t>
            </a:r>
            <a:r>
              <a:rPr lang="en-US" altLang="zh-CN" dirty="0"/>
              <a:t>off</a:t>
            </a:r>
            <a:r>
              <a:rPr lang="zh-CN" altLang="en-US" dirty="0"/>
              <a:t> 是同时使用，可以避免多次重复监听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适合页面返回传递参数、适合跨组件通讯，不适合界面跳转传递参数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>
                <a:solidFill>
                  <a:srgbClr val="2C3E50"/>
                </a:solidFill>
                <a:latin typeface="-apple-system"/>
              </a:rPr>
              <a:t>事件总线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513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9553" y="1274733"/>
            <a:ext cx="11866684" cy="544408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uni</a:t>
            </a:r>
            <a:r>
              <a:rPr lang="en-US" altLang="zh-CN" dirty="0"/>
              <a:t>-app </a:t>
            </a:r>
            <a:r>
              <a:rPr lang="zh-CN" altLang="en-US" dirty="0"/>
              <a:t>常用的页面生命周期函数：</a:t>
            </a:r>
            <a:endParaRPr lang="en-US" altLang="zh-CN" dirty="0"/>
          </a:p>
          <a:p>
            <a:pPr lvl="1"/>
            <a:r>
              <a:rPr lang="en-US" altLang="zh-CN" dirty="0" err="1"/>
              <a:t>onLoad</a:t>
            </a:r>
            <a:r>
              <a:rPr lang="en-US" altLang="zh-CN" dirty="0"/>
              <a:t>(options)</a:t>
            </a:r>
            <a:r>
              <a:rPr lang="zh-CN" altLang="en-US" dirty="0"/>
              <a:t>   </a:t>
            </a:r>
            <a:r>
              <a:rPr lang="en-US" altLang="zh-CN" dirty="0"/>
              <a:t>-&gt;</a:t>
            </a:r>
            <a:r>
              <a:rPr lang="zh-CN" altLang="en-US" dirty="0"/>
              <a:t>  </a:t>
            </a:r>
            <a:r>
              <a:rPr lang="en-US" altLang="zh-CN" dirty="0" err="1"/>
              <a:t>onLoad</a:t>
            </a:r>
            <a:endParaRPr lang="en-US" altLang="zh-CN" dirty="0"/>
          </a:p>
          <a:p>
            <a:pPr lvl="1"/>
            <a:r>
              <a:rPr lang="en-US" altLang="zh-CN" dirty="0" err="1"/>
              <a:t>onShow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 err="1"/>
              <a:t>onShow</a:t>
            </a:r>
            <a:endParaRPr lang="en-US" altLang="zh-CN" dirty="0"/>
          </a:p>
          <a:p>
            <a:pPr lvl="1"/>
            <a:r>
              <a:rPr lang="en-US" altLang="zh-CN" dirty="0" err="1"/>
              <a:t>onReady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 err="1"/>
              <a:t>onReady</a:t>
            </a:r>
            <a:endParaRPr lang="en-US" altLang="zh-CN" dirty="0"/>
          </a:p>
          <a:p>
            <a:pPr lvl="1"/>
            <a:r>
              <a:rPr lang="en-US" altLang="zh-CN" dirty="0" err="1"/>
              <a:t>onHide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 </a:t>
            </a:r>
            <a:r>
              <a:rPr lang="en-US" altLang="zh-CN" dirty="0" err="1"/>
              <a:t>onHide</a:t>
            </a:r>
            <a:endParaRPr lang="en-US" altLang="zh-CN" dirty="0"/>
          </a:p>
          <a:p>
            <a:pPr lvl="1"/>
            <a:r>
              <a:rPr lang="en-US" altLang="zh-CN" dirty="0" err="1"/>
              <a:t>onUnload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 err="1"/>
              <a:t>onUnload</a:t>
            </a:r>
            <a:endParaRPr lang="en-US" altLang="zh-CN" dirty="0"/>
          </a:p>
          <a:p>
            <a:pPr lvl="1"/>
            <a:r>
              <a:rPr lang="en-US" altLang="zh-CN" dirty="0" err="1"/>
              <a:t>onPullDownRefresh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 err="1"/>
              <a:t>onPullDownRefresh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 err="1"/>
              <a:t>onReachBottom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 err="1"/>
              <a:t>onReachBottom</a:t>
            </a:r>
            <a:endParaRPr lang="en-US" altLang="zh-CN" dirty="0"/>
          </a:p>
          <a:p>
            <a:pPr lvl="1"/>
            <a:r>
              <a:rPr lang="zh-CN" altLang="en-US" dirty="0"/>
              <a:t>更多：</a:t>
            </a:r>
            <a:r>
              <a:rPr lang="en-US" altLang="zh-CN" dirty="0"/>
              <a:t> https://</a:t>
            </a:r>
            <a:r>
              <a:rPr lang="en-US" altLang="zh-CN" dirty="0" err="1"/>
              <a:t>uniapp.dcloud.net.cn</a:t>
            </a:r>
            <a:r>
              <a:rPr lang="en-US" altLang="zh-CN" dirty="0"/>
              <a:t>/tutorial/</a:t>
            </a:r>
            <a:r>
              <a:rPr lang="en-US" altLang="zh-CN" dirty="0" err="1"/>
              <a:t>page.html#lifecycle</a:t>
            </a:r>
            <a:endParaRPr lang="en-US" altLang="zh-CN" dirty="0"/>
          </a:p>
          <a:p>
            <a:r>
              <a:rPr lang="zh-CN" altLang="en-US" dirty="0"/>
              <a:t>注意事项：</a:t>
            </a:r>
            <a:endParaRPr lang="en-US" altLang="zh-CN" dirty="0"/>
          </a:p>
          <a:p>
            <a:pPr lvl="1"/>
            <a:r>
              <a:rPr lang="zh-CN" altLang="en-US" dirty="0"/>
              <a:t>页面可以使用</a:t>
            </a:r>
            <a:r>
              <a:rPr lang="en-US" altLang="zh-CN" dirty="0"/>
              <a:t>Vue</a:t>
            </a:r>
            <a:r>
              <a:rPr lang="zh-CN" altLang="en-US" dirty="0"/>
              <a:t>组件生命周期吗？ 可以的</a:t>
            </a:r>
            <a:endParaRPr lang="en-US" altLang="zh-CN" dirty="0"/>
          </a:p>
          <a:p>
            <a:pPr lvl="1"/>
            <a:r>
              <a:rPr lang="zh-CN" altLang="en-US" dirty="0"/>
              <a:t>页面滚动才会触发 </a:t>
            </a:r>
            <a:r>
              <a:rPr lang="en-US" altLang="zh-CN" dirty="0" err="1"/>
              <a:t>onReachBottom</a:t>
            </a:r>
            <a:r>
              <a:rPr lang="zh-CN" altLang="en-US" dirty="0"/>
              <a:t> 回调，如果自行通过</a:t>
            </a:r>
            <a:r>
              <a:rPr lang="en-US" altLang="zh-CN" dirty="0"/>
              <a:t>overflow</a:t>
            </a:r>
            <a:r>
              <a:rPr lang="zh-CN" altLang="en-US" dirty="0"/>
              <a:t>实现的滚动不会触发 </a:t>
            </a:r>
            <a:r>
              <a:rPr lang="en-US" altLang="zh-CN" err="1"/>
              <a:t>onReachBottom</a:t>
            </a:r>
            <a:r>
              <a:rPr lang="zh-CN" altLang="en-US"/>
              <a:t> 回调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页面生命周期</a:t>
            </a:r>
            <a:r>
              <a:rPr lang="en-US" altLang="zh-CN" dirty="0"/>
              <a:t>(Options</a:t>
            </a:r>
            <a:r>
              <a:rPr lang="zh-CN" altLang="en-US" dirty="0"/>
              <a:t> </a:t>
            </a:r>
            <a:r>
              <a:rPr lang="en-US" altLang="zh-CN" dirty="0"/>
              <a:t>API)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EC6CEA4-E74B-5F75-2AC5-8408CB80E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922" y="1398032"/>
            <a:ext cx="5278343" cy="332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7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9553" y="1274733"/>
            <a:ext cx="11866684" cy="544408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uni</a:t>
            </a:r>
            <a:r>
              <a:rPr lang="en-US" altLang="zh-CN" dirty="0"/>
              <a:t>-app </a:t>
            </a:r>
            <a:r>
              <a:rPr lang="zh-CN" altLang="en-US" dirty="0"/>
              <a:t>常用的页面生命周期函数：</a:t>
            </a:r>
            <a:endParaRPr lang="en-US" altLang="zh-CN" dirty="0"/>
          </a:p>
          <a:p>
            <a:pPr lvl="1"/>
            <a:r>
              <a:rPr lang="en-US" altLang="zh-CN" dirty="0" err="1"/>
              <a:t>onLoad</a:t>
            </a:r>
            <a:r>
              <a:rPr lang="zh-CN" altLang="en-US" dirty="0"/>
              <a:t>   </a:t>
            </a:r>
            <a:r>
              <a:rPr lang="en-US" altLang="zh-CN" dirty="0"/>
              <a:t>-&gt;</a:t>
            </a:r>
            <a:r>
              <a:rPr lang="zh-CN" altLang="en-US" dirty="0"/>
              <a:t>  </a:t>
            </a:r>
            <a:r>
              <a:rPr lang="en-US" altLang="zh-CN" dirty="0" err="1"/>
              <a:t>onLoad</a:t>
            </a:r>
            <a:endParaRPr lang="en-US" altLang="zh-CN" dirty="0"/>
          </a:p>
          <a:p>
            <a:pPr lvl="1"/>
            <a:r>
              <a:rPr lang="en-US" altLang="zh-CN" dirty="0" err="1"/>
              <a:t>onShow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 err="1"/>
              <a:t>onShow</a:t>
            </a:r>
            <a:endParaRPr lang="en-US" altLang="zh-CN" dirty="0"/>
          </a:p>
          <a:p>
            <a:pPr lvl="1"/>
            <a:r>
              <a:rPr lang="en-US" altLang="zh-CN" dirty="0" err="1"/>
              <a:t>onReady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 err="1"/>
              <a:t>onReady</a:t>
            </a:r>
            <a:endParaRPr lang="en-US" altLang="zh-CN" dirty="0"/>
          </a:p>
          <a:p>
            <a:pPr lvl="1"/>
            <a:r>
              <a:rPr lang="en-US" altLang="zh-CN" dirty="0" err="1"/>
              <a:t>onHide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 </a:t>
            </a:r>
            <a:r>
              <a:rPr lang="en-US" altLang="zh-CN" dirty="0" err="1"/>
              <a:t>onHide</a:t>
            </a:r>
            <a:endParaRPr lang="en-US" altLang="zh-CN" dirty="0"/>
          </a:p>
          <a:p>
            <a:pPr lvl="1"/>
            <a:r>
              <a:rPr lang="en-US" altLang="zh-CN" dirty="0" err="1"/>
              <a:t>onUnload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 err="1"/>
              <a:t>onUnload</a:t>
            </a:r>
            <a:endParaRPr lang="en-US" altLang="zh-CN" dirty="0"/>
          </a:p>
          <a:p>
            <a:pPr lvl="1"/>
            <a:r>
              <a:rPr lang="en-US" altLang="zh-CN" dirty="0" err="1"/>
              <a:t>onResize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 </a:t>
            </a:r>
            <a:r>
              <a:rPr lang="en-US" altLang="zh-CN" dirty="0" err="1"/>
              <a:t>onResize</a:t>
            </a:r>
            <a:endParaRPr lang="en-US" altLang="zh-CN" dirty="0"/>
          </a:p>
          <a:p>
            <a:pPr lvl="1"/>
            <a:r>
              <a:rPr lang="en-US" altLang="zh-CN" dirty="0" err="1"/>
              <a:t>onPullDownRefresh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 err="1"/>
              <a:t>onPullDownRefresh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 err="1"/>
              <a:t>onReachBottom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 err="1"/>
              <a:t>onReachBottom</a:t>
            </a:r>
            <a:endParaRPr lang="en-US" altLang="zh-CN" dirty="0"/>
          </a:p>
          <a:p>
            <a:pPr lvl="1"/>
            <a:r>
              <a:rPr lang="zh-CN" altLang="en-US" dirty="0"/>
              <a:t>更多：</a:t>
            </a:r>
            <a:r>
              <a:rPr lang="en-US" altLang="zh-CN" dirty="0"/>
              <a:t> https://</a:t>
            </a:r>
            <a:r>
              <a:rPr lang="en-US" altLang="zh-CN" dirty="0" err="1"/>
              <a:t>uniapp.dcloud.net.cn</a:t>
            </a:r>
            <a:r>
              <a:rPr lang="en-US" altLang="zh-CN" dirty="0"/>
              <a:t>/tutorial/</a:t>
            </a:r>
            <a:r>
              <a:rPr lang="en-US" altLang="zh-CN" dirty="0" err="1"/>
              <a:t>page.html#lifecycle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页面生命周期</a:t>
            </a:r>
            <a:r>
              <a:rPr lang="en-US" altLang="zh-CN" dirty="0"/>
              <a:t>(Composition</a:t>
            </a:r>
            <a:r>
              <a:rPr lang="zh-CN" altLang="en-US" dirty="0"/>
              <a:t> </a:t>
            </a:r>
            <a:r>
              <a:rPr lang="en-US" altLang="zh-CN" dirty="0"/>
              <a:t>API)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EC6CEA4-E74B-5F75-2AC5-8408CB80E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906" y="1381514"/>
            <a:ext cx="5965541" cy="376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uni.request</a:t>
            </a:r>
            <a:r>
              <a:rPr lang="en-US" altLang="zh-CN" b="1" dirty="0"/>
              <a:t>(OBJECT)</a:t>
            </a:r>
            <a:r>
              <a:rPr lang="zh-CN" altLang="en-US" b="1" dirty="0"/>
              <a:t>   </a:t>
            </a:r>
            <a:r>
              <a:rPr lang="zh-CN" altLang="en-US" dirty="0"/>
              <a:t>发起网络请求。</a:t>
            </a:r>
            <a:endParaRPr lang="en-US" altLang="zh-CN" b="1" dirty="0"/>
          </a:p>
          <a:p>
            <a:pPr lvl="1"/>
            <a:r>
              <a:rPr lang="zh-CN" altLang="en-US" dirty="0"/>
              <a:t>登录各个小程序管理后台，给网络相关的 </a:t>
            </a:r>
            <a:r>
              <a:rPr lang="en-US" altLang="zh-CN" dirty="0"/>
              <a:t>API </a:t>
            </a:r>
            <a:r>
              <a:rPr lang="zh-CN" altLang="en-US" dirty="0">
                <a:solidFill>
                  <a:srgbClr val="FF0000"/>
                </a:solidFill>
              </a:rPr>
              <a:t>配置合法域名</a:t>
            </a:r>
            <a:r>
              <a:rPr lang="zh-CN" altLang="en-US" dirty="0"/>
              <a:t>（域名白名单）</a:t>
            </a:r>
            <a:endParaRPr lang="en-US" altLang="zh-CN" dirty="0"/>
          </a:p>
          <a:p>
            <a:pPr lvl="1"/>
            <a:r>
              <a:rPr lang="zh-CN" altLang="en-US" dirty="0"/>
              <a:t>微信小程序开发工具，在开发阶段可以配置：</a:t>
            </a:r>
            <a:r>
              <a:rPr lang="zh-CN" altLang="en-US" dirty="0">
                <a:solidFill>
                  <a:srgbClr val="FF0000"/>
                </a:solidFill>
              </a:rPr>
              <a:t>不校验合法域名</a:t>
            </a:r>
            <a:endParaRPr lang="en-US" altLang="zh-CN" dirty="0"/>
          </a:p>
          <a:p>
            <a:pPr lvl="1"/>
            <a:r>
              <a:rPr lang="zh-CN" altLang="en-US" dirty="0"/>
              <a:t>运行到手机时，资源没有出来时可以</a:t>
            </a:r>
            <a:r>
              <a:rPr lang="zh-CN" altLang="en-US" dirty="0">
                <a:solidFill>
                  <a:srgbClr val="FF0000"/>
                </a:solidFill>
              </a:rPr>
              <a:t>打开手机的调试模式</a:t>
            </a:r>
            <a:endParaRPr lang="en-US" altLang="zh-CN" dirty="0"/>
          </a:p>
          <a:p>
            <a:pPr lvl="1"/>
            <a:r>
              <a:rPr lang="zh-CN" altLang="en-US" dirty="0"/>
              <a:t>请求的 </a:t>
            </a:r>
            <a:r>
              <a:rPr lang="en-US" altLang="zh-CN" dirty="0"/>
              <a:t>header </a:t>
            </a:r>
            <a:r>
              <a:rPr lang="zh-CN" altLang="en-US" dirty="0"/>
              <a:t>中 </a:t>
            </a:r>
            <a:r>
              <a:rPr lang="en-US" altLang="zh-CN" dirty="0"/>
              <a:t>content-type </a:t>
            </a:r>
            <a:r>
              <a:rPr lang="zh-CN" altLang="en-US" dirty="0"/>
              <a:t>默认为 </a:t>
            </a:r>
            <a:r>
              <a:rPr lang="en-US" altLang="zh-CN" dirty="0">
                <a:solidFill>
                  <a:srgbClr val="FF0000"/>
                </a:solidFill>
              </a:rPr>
              <a:t>application/</a:t>
            </a:r>
            <a:r>
              <a:rPr lang="en-US" altLang="zh-CN" dirty="0" err="1">
                <a:solidFill>
                  <a:srgbClr val="FF0000"/>
                </a:solidFill>
              </a:rPr>
              <a:t>json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网络请求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4FB585-7560-1EDA-E3F4-FA65C5743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88" y="3781540"/>
            <a:ext cx="6552236" cy="2706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29C4DB-034A-FA31-B8B8-4EF201E02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582" y="3761777"/>
            <a:ext cx="4804941" cy="113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8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err="1"/>
              <a:t>uni.setStorage</a:t>
            </a:r>
            <a:r>
              <a:rPr lang="en-US" altLang="zh-CN" b="1" dirty="0"/>
              <a:t>(OBJECT)</a:t>
            </a:r>
          </a:p>
          <a:p>
            <a:pPr lvl="1"/>
            <a:r>
              <a:rPr lang="zh-CN" altLang="en-US" dirty="0"/>
              <a:t>将数据存储在本地缓存中指定的 </a:t>
            </a:r>
            <a:r>
              <a:rPr lang="en-US" altLang="zh-CN" dirty="0"/>
              <a:t>key </a:t>
            </a:r>
            <a:r>
              <a:rPr lang="zh-CN" altLang="en-US" dirty="0"/>
              <a:t>中，会覆盖掉原来该 </a:t>
            </a:r>
            <a:r>
              <a:rPr lang="en-US" altLang="zh-CN" dirty="0"/>
              <a:t>key </a:t>
            </a:r>
            <a:r>
              <a:rPr lang="zh-CN" altLang="en-US" dirty="0"/>
              <a:t>对应的内容，这是一个异步接口。</a:t>
            </a:r>
            <a:endParaRPr lang="en-US" altLang="zh-CN" dirty="0"/>
          </a:p>
          <a:p>
            <a:r>
              <a:rPr lang="en-US" altLang="zh-CN" b="1" dirty="0" err="1"/>
              <a:t>uni.setStorageSync</a:t>
            </a:r>
            <a:r>
              <a:rPr lang="en-US" altLang="zh-CN" b="1" dirty="0"/>
              <a:t>(KEY,</a:t>
            </a:r>
            <a:r>
              <a:rPr lang="zh-CN" altLang="en-US" b="1" dirty="0"/>
              <a:t> </a:t>
            </a:r>
            <a:r>
              <a:rPr lang="en-US" altLang="zh-CN" b="1" dirty="0"/>
              <a:t>DATA)</a:t>
            </a:r>
          </a:p>
          <a:p>
            <a:pPr lvl="1"/>
            <a:r>
              <a:rPr lang="zh-CN" altLang="en-US" dirty="0"/>
              <a:t>将 </a:t>
            </a:r>
            <a:r>
              <a:rPr lang="en-US" altLang="zh-CN" dirty="0"/>
              <a:t>data </a:t>
            </a:r>
            <a:r>
              <a:rPr lang="zh-CN" altLang="en-US" dirty="0"/>
              <a:t>存储在本地缓存中指定的 </a:t>
            </a:r>
            <a:r>
              <a:rPr lang="en-US" altLang="zh-CN" dirty="0"/>
              <a:t>key </a:t>
            </a:r>
            <a:r>
              <a:rPr lang="zh-CN" altLang="en-US" dirty="0"/>
              <a:t>中，会覆盖掉原来该 </a:t>
            </a:r>
            <a:r>
              <a:rPr lang="en-US" altLang="zh-CN" dirty="0"/>
              <a:t>key </a:t>
            </a:r>
            <a:r>
              <a:rPr lang="zh-CN" altLang="en-US" dirty="0"/>
              <a:t>对应的内容，这是一个同步接口。</a:t>
            </a:r>
            <a:endParaRPr lang="en-US" altLang="zh-CN" b="1" dirty="0"/>
          </a:p>
          <a:p>
            <a:r>
              <a:rPr lang="en-US" altLang="zh-CN" b="1" dirty="0" err="1"/>
              <a:t>uni.getStorage</a:t>
            </a:r>
            <a:r>
              <a:rPr lang="en-US" altLang="zh-CN" b="1" dirty="0"/>
              <a:t>(OBJECT)</a:t>
            </a:r>
          </a:p>
          <a:p>
            <a:pPr lvl="1"/>
            <a:r>
              <a:rPr lang="zh-CN" altLang="en-US" dirty="0"/>
              <a:t>从本地缓存中异步获取指定 </a:t>
            </a:r>
            <a:r>
              <a:rPr lang="en-US" altLang="zh-CN" dirty="0"/>
              <a:t>key </a:t>
            </a:r>
            <a:r>
              <a:rPr lang="zh-CN" altLang="en-US" dirty="0"/>
              <a:t>对应的内容。</a:t>
            </a:r>
            <a:endParaRPr lang="en-US" altLang="zh-CN" b="1" dirty="0"/>
          </a:p>
          <a:p>
            <a:r>
              <a:rPr lang="en-US" altLang="zh-CN" b="1" dirty="0" err="1"/>
              <a:t>uni.getStorageSync</a:t>
            </a:r>
            <a:r>
              <a:rPr lang="en-US" altLang="zh-CN" b="1" dirty="0"/>
              <a:t>(KEY)</a:t>
            </a:r>
          </a:p>
          <a:p>
            <a:pPr lvl="1"/>
            <a:r>
              <a:rPr lang="zh-CN" altLang="en-US" dirty="0"/>
              <a:t>从本地缓存中同步获取指定 </a:t>
            </a:r>
            <a:r>
              <a:rPr lang="en-US" altLang="zh-CN" dirty="0"/>
              <a:t>key </a:t>
            </a:r>
            <a:r>
              <a:rPr lang="zh-CN" altLang="en-US" dirty="0"/>
              <a:t>对应的内容。</a:t>
            </a:r>
            <a:endParaRPr lang="en-US" altLang="zh-CN" b="1" dirty="0"/>
          </a:p>
          <a:p>
            <a:r>
              <a:rPr lang="en-US" altLang="zh-CN" b="1" dirty="0" err="1"/>
              <a:t>uni.removeStorage</a:t>
            </a:r>
            <a:r>
              <a:rPr lang="en-US" altLang="zh-CN" b="1" dirty="0"/>
              <a:t>(OBJECT)</a:t>
            </a:r>
          </a:p>
          <a:p>
            <a:pPr lvl="1"/>
            <a:r>
              <a:rPr lang="zh-CN" altLang="en-US" dirty="0"/>
              <a:t>从本地缓存中异步移除指定 </a:t>
            </a:r>
            <a:r>
              <a:rPr lang="en-US" altLang="zh-CN" dirty="0"/>
              <a:t>key</a:t>
            </a:r>
            <a:r>
              <a:rPr lang="zh-CN" altLang="en-US" dirty="0"/>
              <a:t>。</a:t>
            </a:r>
            <a:endParaRPr lang="en-US" altLang="zh-CN" b="1" dirty="0"/>
          </a:p>
          <a:p>
            <a:r>
              <a:rPr lang="en-US" altLang="zh-CN" b="1" dirty="0" err="1"/>
              <a:t>uni.removeStorageSync</a:t>
            </a:r>
            <a:r>
              <a:rPr lang="en-US" altLang="zh-CN" b="1" dirty="0"/>
              <a:t>(KEY)</a:t>
            </a:r>
          </a:p>
          <a:p>
            <a:pPr lvl="1"/>
            <a:r>
              <a:rPr lang="zh-CN" altLang="en-US" dirty="0"/>
              <a:t>从本地缓存中同步移除指定 </a:t>
            </a:r>
            <a:r>
              <a:rPr lang="en-US" altLang="zh-CN" dirty="0"/>
              <a:t>key</a:t>
            </a:r>
            <a:r>
              <a:rPr lang="zh-CN" altLang="en-US" dirty="0"/>
              <a:t>。</a:t>
            </a:r>
            <a:endParaRPr lang="en-US" altLang="zh-CN" b="1" dirty="0"/>
          </a:p>
          <a:p>
            <a:endParaRPr lang="en-US" altLang="zh-CN" b="1" dirty="0"/>
          </a:p>
          <a:p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数据缓存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FE1407-63D1-AFE9-4DB2-AA34495FA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982" y="1748258"/>
            <a:ext cx="2420179" cy="402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9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uni</a:t>
            </a:r>
            <a:r>
              <a:rPr lang="en-US" altLang="zh-CN" dirty="0"/>
              <a:t>-app </a:t>
            </a:r>
            <a:r>
              <a:rPr lang="zh-CN" altLang="en-US" dirty="0"/>
              <a:t>组件 </a:t>
            </a:r>
            <a:r>
              <a:rPr lang="en-US" altLang="zh-CN" dirty="0"/>
              <a:t>Vue</a:t>
            </a:r>
            <a:r>
              <a:rPr lang="zh-CN" altLang="en-US" dirty="0"/>
              <a:t>标准组件基本相同，但是也有一点区别，比如：</a:t>
            </a:r>
            <a:endParaRPr lang="en-US" altLang="zh-CN" dirty="0"/>
          </a:p>
          <a:p>
            <a:pPr lvl="1"/>
            <a:r>
              <a:rPr lang="zh-CN" altLang="en-US" dirty="0"/>
              <a:t>传统</a:t>
            </a:r>
            <a:r>
              <a:rPr lang="en-US" altLang="zh-CN" dirty="0" err="1"/>
              <a:t>vue</a:t>
            </a:r>
            <a:r>
              <a:rPr lang="zh-CN" altLang="en-US" dirty="0"/>
              <a:t>组件，需要</a:t>
            </a:r>
            <a:r>
              <a:rPr lang="zh-CN" altLang="en-US" dirty="0">
                <a:solidFill>
                  <a:srgbClr val="FF0000"/>
                </a:solidFill>
              </a:rPr>
              <a:t>创建组件、引用、注册</a:t>
            </a:r>
            <a:r>
              <a:rPr lang="zh-CN" altLang="en-US" dirty="0"/>
              <a:t>，三个步骤后才能使用组件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easycom</a:t>
            </a:r>
            <a:r>
              <a:rPr lang="zh-CN" altLang="en-US" dirty="0">
                <a:solidFill>
                  <a:srgbClr val="FF0000"/>
                </a:solidFill>
              </a:rPr>
              <a:t>组件模式</a:t>
            </a:r>
            <a:r>
              <a:rPr lang="zh-CN" altLang="en-US" dirty="0"/>
              <a:t>可以将其精简为一步。 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easycom</a:t>
            </a:r>
            <a:r>
              <a:rPr lang="zh-CN" altLang="en-US">
                <a:solidFill>
                  <a:srgbClr val="FF0000"/>
                </a:solidFill>
              </a:rPr>
              <a:t>组件规范：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组件需符合</a:t>
            </a:r>
            <a:r>
              <a:rPr lang="en-US" altLang="zh-CN" dirty="0">
                <a:solidFill>
                  <a:srgbClr val="FF0000"/>
                </a:solidFill>
              </a:rPr>
              <a:t>components/</a:t>
            </a:r>
            <a:r>
              <a:rPr lang="zh-CN" altLang="en-US" dirty="0">
                <a:solidFill>
                  <a:srgbClr val="FF0000"/>
                </a:solidFill>
              </a:rPr>
              <a:t>组件名称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组件名称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err="1">
                <a:solidFill>
                  <a:srgbClr val="FF0000"/>
                </a:solidFill>
              </a:rPr>
              <a:t>vue</a:t>
            </a:r>
            <a:r>
              <a:rPr lang="zh-CN" altLang="en-US" dirty="0">
                <a:solidFill>
                  <a:srgbClr val="FF0000"/>
                </a:solidFill>
              </a:rPr>
              <a:t> 的目录结构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符合以上目录结构的就可不用引用、注册，直接在页面中使用该组件了。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组件（</a:t>
            </a:r>
            <a:r>
              <a:rPr lang="en-US" altLang="zh-CN" dirty="0"/>
              <a:t>Component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FF894B-1B6B-37E4-C98D-515332A27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41" y="3777342"/>
            <a:ext cx="24638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4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0" y="0"/>
            <a:ext cx="681170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9" y="1914051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78"/>
          <p:cNvSpPr txBox="1">
            <a:spLocks noChangeArrowheads="1"/>
          </p:cNvSpPr>
          <p:nvPr/>
        </p:nvSpPr>
        <p:spPr bwMode="auto">
          <a:xfrm>
            <a:off x="238125" y="171450"/>
            <a:ext cx="2055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 </a:t>
            </a:r>
            <a:r>
              <a:rPr lang="en-US" altLang="zh-CN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88"/>
          <p:cNvGrpSpPr/>
          <p:nvPr/>
        </p:nvGrpSpPr>
        <p:grpSpPr bwMode="auto">
          <a:xfrm>
            <a:off x="7392137" y="511175"/>
            <a:ext cx="3820239" cy="520700"/>
            <a:chOff x="0" y="0"/>
            <a:chExt cx="3821075" cy="521583"/>
          </a:xfrm>
        </p:grpSpPr>
        <p:sp>
          <p:nvSpPr>
            <p:cNvPr id="48" name="文本框 7"/>
            <p:cNvSpPr txBox="1">
              <a:spLocks noChangeArrowheads="1"/>
            </p:cNvSpPr>
            <p:nvPr/>
          </p:nvSpPr>
          <p:spPr bwMode="auto">
            <a:xfrm>
              <a:off x="941458" y="0"/>
              <a:ext cx="2879617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扩展组件 </a:t>
              </a:r>
              <a:r>
                <a:rPr lang="en-US" altLang="zh-CN" sz="24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uni-ui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" name="组合 84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1" name="组合 82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53" name="平行四边形 7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平行四边形 81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2" name="文本框 83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0" name="直接连接符 86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5" name="组合 89"/>
          <p:cNvGrpSpPr/>
          <p:nvPr/>
        </p:nvGrpSpPr>
        <p:grpSpPr bwMode="auto">
          <a:xfrm>
            <a:off x="7392137" y="1420473"/>
            <a:ext cx="3567882" cy="520700"/>
            <a:chOff x="0" y="0"/>
            <a:chExt cx="3567027" cy="521583"/>
          </a:xfrm>
        </p:grpSpPr>
        <p:sp>
          <p:nvSpPr>
            <p:cNvPr id="56" name="文本框 90"/>
            <p:cNvSpPr txBox="1">
              <a:spLocks noChangeArrowheads="1"/>
            </p:cNvSpPr>
            <p:nvPr/>
          </p:nvSpPr>
          <p:spPr bwMode="auto">
            <a:xfrm>
              <a:off x="941458" y="0"/>
              <a:ext cx="2625569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跨端兼容实现</a:t>
              </a:r>
            </a:p>
          </p:txBody>
        </p:sp>
        <p:grpSp>
          <p:nvGrpSpPr>
            <p:cNvPr id="57" name="组合 91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9" name="组合 93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1" name="平行四边形 9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2" name="平行四边形 96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0" name="文本框 94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8" name="直接连接符 92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3" name="组合 97"/>
          <p:cNvGrpSpPr/>
          <p:nvPr/>
        </p:nvGrpSpPr>
        <p:grpSpPr bwMode="auto">
          <a:xfrm>
            <a:off x="7392137" y="2329771"/>
            <a:ext cx="3821992" cy="520700"/>
            <a:chOff x="0" y="0"/>
            <a:chExt cx="3821075" cy="521583"/>
          </a:xfrm>
        </p:grpSpPr>
        <p:sp>
          <p:nvSpPr>
            <p:cNvPr id="64" name="文本框 98"/>
            <p:cNvSpPr txBox="1">
              <a:spLocks noChangeArrowheads="1"/>
            </p:cNvSpPr>
            <p:nvPr/>
          </p:nvSpPr>
          <p:spPr bwMode="auto">
            <a:xfrm>
              <a:off x="941459" y="0"/>
              <a:ext cx="2879616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页面路由和传参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5" name="组合 99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67" name="组合 101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9" name="平行四边形 10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平行四边形 104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8" name="文本框 102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66" name="直接连接符 100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1" name="组合 105"/>
          <p:cNvGrpSpPr/>
          <p:nvPr/>
        </p:nvGrpSpPr>
        <p:grpSpPr bwMode="auto">
          <a:xfrm>
            <a:off x="7392137" y="3239069"/>
            <a:ext cx="3857510" cy="520700"/>
            <a:chOff x="0" y="0"/>
            <a:chExt cx="3858354" cy="521583"/>
          </a:xfrm>
        </p:grpSpPr>
        <p:sp>
          <p:nvSpPr>
            <p:cNvPr id="72" name="文本框 106"/>
            <p:cNvSpPr txBox="1">
              <a:spLocks noChangeArrowheads="1"/>
            </p:cNvSpPr>
            <p:nvPr/>
          </p:nvSpPr>
          <p:spPr bwMode="auto">
            <a:xfrm>
              <a:off x="941459" y="0"/>
              <a:ext cx="2916895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其它常用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3" name="组合 107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75" name="组合 109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77" name="平行四边形 1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平行四边形 112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76" name="文本框 110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4" name="直接连接符 108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" name="组合 105">
            <a:extLst>
              <a:ext uri="{FF2B5EF4-FFF2-40B4-BE49-F238E27FC236}">
                <a16:creationId xmlns:a16="http://schemas.microsoft.com/office/drawing/2014/main" id="{94815EEA-22F2-8B2D-F497-1440056DE8B2}"/>
              </a:ext>
            </a:extLst>
          </p:cNvPr>
          <p:cNvGrpSpPr/>
          <p:nvPr/>
        </p:nvGrpSpPr>
        <p:grpSpPr bwMode="auto">
          <a:xfrm>
            <a:off x="7392137" y="4148367"/>
            <a:ext cx="3857510" cy="520700"/>
            <a:chOff x="0" y="0"/>
            <a:chExt cx="3858354" cy="521583"/>
          </a:xfrm>
        </p:grpSpPr>
        <p:sp>
          <p:nvSpPr>
            <p:cNvPr id="3" name="文本框 106">
              <a:extLst>
                <a:ext uri="{FF2B5EF4-FFF2-40B4-BE49-F238E27FC236}">
                  <a16:creationId xmlns:a16="http://schemas.microsoft.com/office/drawing/2014/main" id="{DD31FD40-3915-CCE8-2540-32A3BC34C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2916895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自定义组件</a:t>
              </a:r>
            </a:p>
          </p:txBody>
        </p:sp>
        <p:grpSp>
          <p:nvGrpSpPr>
            <p:cNvPr id="6" name="组合 107">
              <a:extLst>
                <a:ext uri="{FF2B5EF4-FFF2-40B4-BE49-F238E27FC236}">
                  <a16:creationId xmlns:a16="http://schemas.microsoft.com/office/drawing/2014/main" id="{301B714A-7937-2EBA-7CE6-3454AACB3C41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8" name="组合 109">
                <a:extLst>
                  <a:ext uri="{FF2B5EF4-FFF2-40B4-BE49-F238E27FC236}">
                    <a16:creationId xmlns:a16="http://schemas.microsoft.com/office/drawing/2014/main" id="{0AA49C17-5497-2E48-9B74-0470EFE4D518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10" name="平行四边形 111">
                  <a:extLst>
                    <a:ext uri="{FF2B5EF4-FFF2-40B4-BE49-F238E27FC236}">
                      <a16:creationId xmlns:a16="http://schemas.microsoft.com/office/drawing/2014/main" id="{D8A5CA60-B48F-C2FF-7FFD-0B3DF2D9E8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平行四边形 112">
                  <a:extLst>
                    <a:ext uri="{FF2B5EF4-FFF2-40B4-BE49-F238E27FC236}">
                      <a16:creationId xmlns:a16="http://schemas.microsoft.com/office/drawing/2014/main" id="{1CADE321-6D59-9E63-4D29-F6F4B8FC92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9" name="文本框 110">
                <a:extLst>
                  <a:ext uri="{FF2B5EF4-FFF2-40B4-BE49-F238E27FC236}">
                    <a16:creationId xmlns:a16="http://schemas.microsoft.com/office/drawing/2014/main" id="{61AED16A-7A58-A60D-56AF-2EE72000CD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108">
              <a:extLst>
                <a:ext uri="{FF2B5EF4-FFF2-40B4-BE49-F238E27FC236}">
                  <a16:creationId xmlns:a16="http://schemas.microsoft.com/office/drawing/2014/main" id="{99EFC68A-089D-09E4-4AE8-0C3C5BA3411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" name="组合 105">
            <a:extLst>
              <a:ext uri="{FF2B5EF4-FFF2-40B4-BE49-F238E27FC236}">
                <a16:creationId xmlns:a16="http://schemas.microsoft.com/office/drawing/2014/main" id="{5DF5C757-D0B0-7BA4-9262-0C69F6D46E86}"/>
              </a:ext>
            </a:extLst>
          </p:cNvPr>
          <p:cNvGrpSpPr/>
          <p:nvPr/>
        </p:nvGrpSpPr>
        <p:grpSpPr bwMode="auto">
          <a:xfrm>
            <a:off x="7392137" y="5057665"/>
            <a:ext cx="3857510" cy="520700"/>
            <a:chOff x="0" y="0"/>
            <a:chExt cx="3858354" cy="521583"/>
          </a:xfrm>
        </p:grpSpPr>
        <p:sp>
          <p:nvSpPr>
            <p:cNvPr id="13" name="文本框 106">
              <a:extLst>
                <a:ext uri="{FF2B5EF4-FFF2-40B4-BE49-F238E27FC236}">
                  <a16:creationId xmlns:a16="http://schemas.microsoft.com/office/drawing/2014/main" id="{C3E1274D-EE74-C74B-27AC-B6D69A7E1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2916895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状态管理</a:t>
              </a:r>
              <a:r>
                <a:rPr lang="en-US" altLang="zh-CN" sz="24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Pinia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组合 107">
              <a:extLst>
                <a:ext uri="{FF2B5EF4-FFF2-40B4-BE49-F238E27FC236}">
                  <a16:creationId xmlns:a16="http://schemas.microsoft.com/office/drawing/2014/main" id="{503C8287-BDC0-19D6-392F-0694C29AA249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6" name="组合 109">
                <a:extLst>
                  <a:ext uri="{FF2B5EF4-FFF2-40B4-BE49-F238E27FC236}">
                    <a16:creationId xmlns:a16="http://schemas.microsoft.com/office/drawing/2014/main" id="{CAB716EB-577E-9A58-AEA4-9B41466C196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18" name="平行四边形 111">
                  <a:extLst>
                    <a:ext uri="{FF2B5EF4-FFF2-40B4-BE49-F238E27FC236}">
                      <a16:creationId xmlns:a16="http://schemas.microsoft.com/office/drawing/2014/main" id="{EA48480D-BBB3-29CD-1E0B-506DD658C2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9" name="平行四边形 112">
                  <a:extLst>
                    <a:ext uri="{FF2B5EF4-FFF2-40B4-BE49-F238E27FC236}">
                      <a16:creationId xmlns:a16="http://schemas.microsoft.com/office/drawing/2014/main" id="{6A68FE7B-5CF6-CD63-B5D4-4E1A4EFDDC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7" name="文本框 110">
                <a:extLst>
                  <a:ext uri="{FF2B5EF4-FFF2-40B4-BE49-F238E27FC236}">
                    <a16:creationId xmlns:a16="http://schemas.microsoft.com/office/drawing/2014/main" id="{CD1402F6-8650-53B7-47FE-F1E4DCD2E5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5" name="直接连接符 108">
              <a:extLst>
                <a:ext uri="{FF2B5EF4-FFF2-40B4-BE49-F238E27FC236}">
                  <a16:creationId xmlns:a16="http://schemas.microsoft.com/office/drawing/2014/main" id="{235F32FD-C32E-483C-5AFE-8F62A37D02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" name="组合 105">
            <a:extLst>
              <a:ext uri="{FF2B5EF4-FFF2-40B4-BE49-F238E27FC236}">
                <a16:creationId xmlns:a16="http://schemas.microsoft.com/office/drawing/2014/main" id="{4387C15C-991D-CDF3-9866-60EB1F550DFA}"/>
              </a:ext>
            </a:extLst>
          </p:cNvPr>
          <p:cNvGrpSpPr/>
          <p:nvPr/>
        </p:nvGrpSpPr>
        <p:grpSpPr bwMode="auto">
          <a:xfrm>
            <a:off x="7392137" y="5966964"/>
            <a:ext cx="3857510" cy="520700"/>
            <a:chOff x="0" y="0"/>
            <a:chExt cx="3858354" cy="521583"/>
          </a:xfrm>
        </p:grpSpPr>
        <p:sp>
          <p:nvSpPr>
            <p:cNvPr id="21" name="文本框 106">
              <a:extLst>
                <a:ext uri="{FF2B5EF4-FFF2-40B4-BE49-F238E27FC236}">
                  <a16:creationId xmlns:a16="http://schemas.microsoft.com/office/drawing/2014/main" id="{BCC72263-54C0-AF8E-9A7D-76C0BDBA9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2916895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uni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-app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项目实战</a:t>
              </a:r>
            </a:p>
          </p:txBody>
        </p:sp>
        <p:grpSp>
          <p:nvGrpSpPr>
            <p:cNvPr id="22" name="组合 107">
              <a:extLst>
                <a:ext uri="{FF2B5EF4-FFF2-40B4-BE49-F238E27FC236}">
                  <a16:creationId xmlns:a16="http://schemas.microsoft.com/office/drawing/2014/main" id="{03CE4179-0810-2780-A9F1-E46579B84605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24" name="组合 109">
                <a:extLst>
                  <a:ext uri="{FF2B5EF4-FFF2-40B4-BE49-F238E27FC236}">
                    <a16:creationId xmlns:a16="http://schemas.microsoft.com/office/drawing/2014/main" id="{4FB569FE-9AAA-8524-A782-660FD5E6240A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6" name="平行四边形 111">
                  <a:extLst>
                    <a:ext uri="{FF2B5EF4-FFF2-40B4-BE49-F238E27FC236}">
                      <a16:creationId xmlns:a16="http://schemas.microsoft.com/office/drawing/2014/main" id="{58226C3B-CF35-458D-1772-F5CF017AC2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7" name="平行四边形 112">
                  <a:extLst>
                    <a:ext uri="{FF2B5EF4-FFF2-40B4-BE49-F238E27FC236}">
                      <a16:creationId xmlns:a16="http://schemas.microsoft.com/office/drawing/2014/main" id="{BCE6F836-8E58-9336-0DC3-A14723E055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5" name="文本框 110">
                <a:extLst>
                  <a:ext uri="{FF2B5EF4-FFF2-40B4-BE49-F238E27FC236}">
                    <a16:creationId xmlns:a16="http://schemas.microsoft.com/office/drawing/2014/main" id="{DDBB53EA-7731-5B14-1879-BDDF3CEC08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3" name="直接连接符 108">
              <a:extLst>
                <a:ext uri="{FF2B5EF4-FFF2-40B4-BE49-F238E27FC236}">
                  <a16:creationId xmlns:a16="http://schemas.microsoft.com/office/drawing/2014/main" id="{F6BCF5DC-3592-97D4-F45E-72885E105D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uni</a:t>
            </a:r>
            <a:r>
              <a:rPr lang="en-US" altLang="zh-CN" dirty="0"/>
              <a:t>-app </a:t>
            </a:r>
            <a:r>
              <a:rPr lang="zh-CN" altLang="en-US" dirty="0"/>
              <a:t>组件支持的生命周期，与</a:t>
            </a:r>
            <a:r>
              <a:rPr lang="en-US" altLang="zh-CN" dirty="0"/>
              <a:t>Vue</a:t>
            </a:r>
            <a:r>
              <a:rPr lang="zh-CN" altLang="en-US" dirty="0"/>
              <a:t>组件的生命周期相同。</a:t>
            </a:r>
            <a:endParaRPr lang="en-US" altLang="zh-CN" dirty="0"/>
          </a:p>
          <a:p>
            <a:pPr lvl="1"/>
            <a:r>
              <a:rPr lang="zh-CN" altLang="en-US" dirty="0"/>
              <a:t>组件中可以使用页面的生命周期吗？</a:t>
            </a:r>
            <a:endParaRPr lang="en-US" altLang="zh-CN" dirty="0"/>
          </a:p>
          <a:p>
            <a:pPr lvl="2"/>
            <a:r>
              <a:rPr lang="zh-CN" altLang="en-US" dirty="0"/>
              <a:t>在</a:t>
            </a:r>
            <a:r>
              <a:rPr lang="en-US" altLang="zh-CN" dirty="0"/>
              <a:t>Options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语法：</a:t>
            </a:r>
            <a:r>
              <a:rPr lang="zh-CN" altLang="en-US" dirty="0">
                <a:solidFill>
                  <a:srgbClr val="FF0000"/>
                </a:solidFill>
              </a:rPr>
              <a:t>组件中不支持使用页面生命周期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在</a:t>
            </a:r>
            <a:r>
              <a:rPr lang="en-US" altLang="zh-CN" dirty="0"/>
              <a:t>Composition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语法：</a:t>
            </a:r>
            <a:r>
              <a:rPr lang="zh-CN" altLang="en-US" dirty="0">
                <a:solidFill>
                  <a:srgbClr val="FF0000"/>
                </a:solidFill>
              </a:rPr>
              <a:t>组件中支持页面生命周期，不同端支持情况有差异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组件生命周期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A84F57-4816-B998-90CC-5A6BE09EC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750" y="2957037"/>
            <a:ext cx="4186992" cy="37443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3F1933-2929-0CA8-3A8A-5235237E0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340" y="3117019"/>
            <a:ext cx="6822909" cy="358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9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D30225E-C0FB-EFF4-C3C2-05DC31BE2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5439" y="1327662"/>
            <a:ext cx="7352211" cy="5443538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Vue3</a:t>
            </a:r>
            <a:r>
              <a:rPr lang="zh-CN" altLang="en-US" dirty="0"/>
              <a:t> </a:t>
            </a:r>
            <a:r>
              <a:rPr lang="en-US" altLang="zh-CN" dirty="0"/>
              <a:t>Options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78148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Vue3</a:t>
            </a:r>
            <a:r>
              <a:rPr lang="zh-CN" altLang="en-US" dirty="0"/>
              <a:t> </a:t>
            </a:r>
            <a:r>
              <a:rPr lang="en-US" altLang="zh-CN" dirty="0"/>
              <a:t>Composition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427B9EB-9AB3-AF04-CB93-0FEFDAB5C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611" y="1432340"/>
            <a:ext cx="7155555" cy="509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8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认识</a:t>
            </a:r>
            <a:r>
              <a:rPr lang="en-US" altLang="zh-CN" dirty="0" err="1"/>
              <a:t>Pinia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Pinia</a:t>
            </a:r>
            <a:r>
              <a:rPr lang="zh-CN" altLang="en-US" dirty="0">
                <a:solidFill>
                  <a:srgbClr val="FF0000"/>
                </a:solidFill>
              </a:rPr>
              <a:t>（发音为 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piːnjʌ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，如英语中的 </a:t>
            </a:r>
            <a:r>
              <a:rPr lang="en-US" altLang="zh-CN" dirty="0" err="1">
                <a:solidFill>
                  <a:srgbClr val="FF0000"/>
                </a:solidFill>
              </a:rPr>
              <a:t>peenya</a:t>
            </a:r>
            <a:r>
              <a:rPr lang="zh-CN" altLang="en-US" dirty="0">
                <a:solidFill>
                  <a:srgbClr val="FF0000"/>
                </a:solidFill>
              </a:rPr>
              <a:t>） 是 </a:t>
            </a:r>
            <a:r>
              <a:rPr lang="en-US" altLang="zh-CN" dirty="0">
                <a:solidFill>
                  <a:srgbClr val="FF0000"/>
                </a:solidFill>
              </a:rPr>
              <a:t>Vue </a:t>
            </a:r>
            <a:r>
              <a:rPr lang="zh-CN" altLang="en-US" dirty="0">
                <a:solidFill>
                  <a:srgbClr val="FF0000"/>
                </a:solidFill>
              </a:rPr>
              <a:t>的存储库，它允许跨组件、页面共享状态。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/>
              <a:t>uni</a:t>
            </a:r>
            <a:r>
              <a:rPr lang="en-US" altLang="zh-CN" dirty="0"/>
              <a:t>-app </a:t>
            </a:r>
            <a:r>
              <a:rPr lang="zh-CN" altLang="en-US" dirty="0"/>
              <a:t>内置了 </a:t>
            </a:r>
            <a:r>
              <a:rPr lang="en-US" altLang="zh-CN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Pinia</a:t>
            </a:r>
            <a:r>
              <a:rPr lang="zh-CN" altLang="en-US" dirty="0"/>
              <a:t>，使用 </a:t>
            </a:r>
            <a:r>
              <a:rPr lang="en-US" altLang="zh-CN" dirty="0" err="1"/>
              <a:t>HBuilder</a:t>
            </a:r>
            <a:r>
              <a:rPr lang="en-US" altLang="zh-CN" dirty="0"/>
              <a:t> X </a:t>
            </a:r>
            <a:r>
              <a:rPr lang="zh-CN" altLang="en-US" dirty="0"/>
              <a:t>不需要手动安装，直接使用即可。</a:t>
            </a:r>
            <a:endParaRPr lang="en-US" altLang="zh-CN" dirty="0"/>
          </a:p>
          <a:p>
            <a:pPr lvl="1"/>
            <a:r>
              <a:rPr lang="zh-CN" altLang="en-US" dirty="0"/>
              <a:t>使用 </a:t>
            </a:r>
            <a:r>
              <a:rPr lang="en-US" altLang="zh-CN" dirty="0"/>
              <a:t>CLI </a:t>
            </a:r>
            <a:r>
              <a:rPr lang="zh-CN" altLang="en-US" dirty="0"/>
              <a:t>需要手动安装，执行 </a:t>
            </a:r>
            <a:r>
              <a:rPr lang="en-US" altLang="zh-CN" dirty="0"/>
              <a:t>yarn add </a:t>
            </a:r>
            <a:r>
              <a:rPr lang="en-US" altLang="zh-CN" dirty="0" err="1"/>
              <a:t>pinia</a:t>
            </a:r>
            <a:r>
              <a:rPr lang="en-US" altLang="zh-CN" dirty="0"/>
              <a:t> </a:t>
            </a:r>
            <a:r>
              <a:rPr lang="zh-CN" altLang="en-US" dirty="0"/>
              <a:t>或 </a:t>
            </a:r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en-US" altLang="zh-CN" dirty="0" err="1"/>
              <a:t>pinia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zh-CN" altLang="en-US" b="1" dirty="0"/>
          </a:p>
          <a:p>
            <a:r>
              <a:rPr lang="en-US" altLang="zh-CN" dirty="0" err="1"/>
              <a:t>Pinia</a:t>
            </a:r>
            <a:r>
              <a:rPr lang="zh-CN" altLang="en-US" dirty="0"/>
              <a:t>的初体验，步骤如下：</a:t>
            </a:r>
            <a:endParaRPr lang="en-US" altLang="zh-CN" dirty="0"/>
          </a:p>
          <a:p>
            <a:pPr lvl="1"/>
            <a:r>
              <a:rPr lang="zh-CN" altLang="en-US" dirty="0"/>
              <a:t>第一步：在 </a:t>
            </a:r>
            <a:r>
              <a:rPr lang="en-US" altLang="zh-CN" dirty="0" err="1"/>
              <a:t>main.js</a:t>
            </a:r>
            <a:r>
              <a:rPr lang="en-US" altLang="zh-CN" dirty="0"/>
              <a:t> </a:t>
            </a:r>
            <a:r>
              <a:rPr lang="zh-CN" altLang="en-US" dirty="0"/>
              <a:t>中安装 </a:t>
            </a:r>
            <a:r>
              <a:rPr lang="en-US" altLang="zh-CN" dirty="0" err="1"/>
              <a:t>Pinia</a:t>
            </a:r>
            <a:r>
              <a:rPr lang="zh-CN" altLang="en-US" dirty="0"/>
              <a:t>插件</a:t>
            </a:r>
            <a:endParaRPr lang="en-US" altLang="zh-CN" dirty="0"/>
          </a:p>
          <a:p>
            <a:pPr lvl="2"/>
            <a:r>
              <a:rPr lang="en-US" altLang="zh-CN" dirty="0" err="1"/>
              <a:t>app.use</a:t>
            </a:r>
            <a:r>
              <a:rPr lang="en-US" altLang="zh-CN" dirty="0"/>
              <a:t>(</a:t>
            </a:r>
            <a:r>
              <a:rPr lang="en-US" altLang="zh-CN" dirty="0" err="1"/>
              <a:t>Pinia.createPinia</a:t>
            </a:r>
            <a:r>
              <a:rPr lang="en-US" altLang="zh-CN" dirty="0"/>
              <a:t>());</a:t>
            </a:r>
          </a:p>
          <a:p>
            <a:pPr lvl="1"/>
            <a:r>
              <a:rPr lang="zh-CN" altLang="en-US" dirty="0"/>
              <a:t>第二步：接着创建一个</a:t>
            </a:r>
            <a:r>
              <a:rPr lang="en-US" altLang="zh-CN" dirty="0"/>
              <a:t>store</a:t>
            </a:r>
          </a:p>
          <a:p>
            <a:pPr lvl="1"/>
            <a:r>
              <a:rPr lang="zh-CN" altLang="en-US" dirty="0"/>
              <a:t>第三步：然后在组件中就可以直接使用了</a:t>
            </a:r>
            <a:endParaRPr lang="en-US" altLang="zh-CN" dirty="0"/>
          </a:p>
          <a:p>
            <a:pPr lvl="1"/>
            <a:endParaRPr lang="zh-CN" altLang="en-US" b="1" dirty="0"/>
          </a:p>
          <a:p>
            <a:endParaRPr lang="en-US" altLang="zh-CN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err="1"/>
              <a:t>Pinia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751BCE-7998-02C0-8C2C-2EB984E2D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960" y="3640508"/>
            <a:ext cx="3939940" cy="287737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AC9FDEC-714D-72A8-BB60-05F7EFEDA6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7815" y="3640508"/>
            <a:ext cx="2811522" cy="200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3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B942B5F-2ED7-FD9F-B963-0B91136DD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771" y="1279590"/>
            <a:ext cx="2279492" cy="5190229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项目目录结构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6FDB035-51D9-3E38-DFD4-D9BA478BB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187" y="1991026"/>
            <a:ext cx="2084721" cy="37211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F7A6E0-2956-04A3-31AD-20909D568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1670" y="1991026"/>
            <a:ext cx="2060406" cy="372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2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7108218-957E-537B-9236-F70BCDB4D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572" y="1583620"/>
            <a:ext cx="5040390" cy="4892373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H5-</a:t>
            </a:r>
            <a:r>
              <a:rPr lang="zh-CN" altLang="en-US" dirty="0"/>
              <a:t>打包配置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E59D3B-BA7B-135B-5D9A-CC9DB4BB0E0F}"/>
              </a:ext>
            </a:extLst>
          </p:cNvPr>
          <p:cNvSpPr txBox="1"/>
          <p:nvPr/>
        </p:nvSpPr>
        <p:spPr bwMode="auto">
          <a:xfrm>
            <a:off x="1909823" y="1319514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EE70B59-D723-D454-347A-9DC33C1B4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61" y="1583620"/>
            <a:ext cx="5999756" cy="324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4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微信小程序</a:t>
            </a:r>
            <a:r>
              <a:rPr lang="en-US" altLang="zh-CN" dirty="0"/>
              <a:t>-</a:t>
            </a:r>
            <a:r>
              <a:rPr lang="zh-CN" altLang="en-US" dirty="0"/>
              <a:t>打包配置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E59D3B-BA7B-135B-5D9A-CC9DB4BB0E0F}"/>
              </a:ext>
            </a:extLst>
          </p:cNvPr>
          <p:cNvSpPr txBox="1"/>
          <p:nvPr/>
        </p:nvSpPr>
        <p:spPr bwMode="auto">
          <a:xfrm>
            <a:off x="1909823" y="1319514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kumimoji="1"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91DDAB7-F0EA-17E6-CE9C-EC303B7B9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39" y="2856939"/>
            <a:ext cx="6775018" cy="37348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7F97936-7B7F-D0BD-CE5B-E8398E5A2FF7}"/>
              </a:ext>
            </a:extLst>
          </p:cNvPr>
          <p:cNvSpPr txBox="1"/>
          <p:nvPr/>
        </p:nvSpPr>
        <p:spPr bwMode="auto">
          <a:xfrm>
            <a:off x="9480884" y="3224463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522211-4027-889E-6A2E-2C97CFA208A3}"/>
              </a:ext>
            </a:extLst>
          </p:cNvPr>
          <p:cNvSpPr txBox="1"/>
          <p:nvPr/>
        </p:nvSpPr>
        <p:spPr bwMode="auto">
          <a:xfrm>
            <a:off x="2225842" y="1696453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97D758D-AAB5-5B87-1BC7-638570EA5206}"/>
              </a:ext>
            </a:extLst>
          </p:cNvPr>
          <p:cNvSpPr txBox="1"/>
          <p:nvPr/>
        </p:nvSpPr>
        <p:spPr bwMode="auto">
          <a:xfrm>
            <a:off x="900976" y="1202150"/>
            <a:ext cx="9506340" cy="107181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kumimoji="1" lang="zh-CN" altLang="en-US" dirty="0"/>
          </a:p>
        </p:txBody>
      </p:sp>
      <p:sp>
        <p:nvSpPr>
          <p:cNvPr id="12" name="内容占位符 1">
            <a:extLst>
              <a:ext uri="{FF2B5EF4-FFF2-40B4-BE49-F238E27FC236}">
                <a16:creationId xmlns:a16="http://schemas.microsoft.com/office/drawing/2014/main" id="{E7A9CBC0-C02D-28EE-B57C-280CD358F9E2}"/>
              </a:ext>
            </a:extLst>
          </p:cNvPr>
          <p:cNvSpPr txBox="1">
            <a:spLocks/>
          </p:cNvSpPr>
          <p:nvPr/>
        </p:nvSpPr>
        <p:spPr>
          <a:xfrm>
            <a:off x="191839" y="1257316"/>
            <a:ext cx="11866684" cy="5444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3765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6575" indent="-2349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00100" indent="-25400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25525" indent="-21590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89050" indent="-2349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1.</a:t>
            </a:r>
            <a:r>
              <a:rPr kumimoji="1" lang="zh-CN" altLang="en-US" dirty="0"/>
              <a:t>注册一个小程序账号：</a:t>
            </a:r>
            <a:r>
              <a:rPr kumimoji="1" lang="en-US" altLang="zh-CN" dirty="0">
                <a:hlinkClick r:id="rId3"/>
              </a:rPr>
              <a:t> 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mp.weixin.qq.com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wxopen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waregister?action</a:t>
            </a:r>
            <a:r>
              <a:rPr kumimoji="1" lang="en-US" altLang="zh-CN" dirty="0"/>
              <a:t>=step1</a:t>
            </a:r>
          </a:p>
          <a:p>
            <a:r>
              <a:rPr kumimoji="1" lang="en-US" altLang="zh-CN" dirty="0"/>
              <a:t>2. </a:t>
            </a:r>
            <a:r>
              <a:rPr kumimoji="1" lang="zh-CN" altLang="en-US" dirty="0"/>
              <a:t>登录已注册好的账号，拿到小程序 </a:t>
            </a:r>
            <a:r>
              <a:rPr kumimoji="1" lang="en-US" altLang="zh-CN" dirty="0"/>
              <a:t>APPID</a:t>
            </a:r>
            <a:r>
              <a:rPr kumimoji="1" lang="zh-CN" altLang="en-US" dirty="0"/>
              <a:t>：</a:t>
            </a:r>
            <a:r>
              <a:rPr lang="en-US" altLang="zh-CN" dirty="0">
                <a:solidFill>
                  <a:srgbClr val="353535"/>
                </a:solidFill>
                <a:latin typeface="-apple-system-font"/>
              </a:rPr>
              <a:t> wxbc30134b589795b0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发行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打包微信小程序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611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Android-</a:t>
            </a:r>
            <a:r>
              <a:rPr lang="zh-CN" altLang="en-US" dirty="0"/>
              <a:t>云打包配置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E59D3B-BA7B-135B-5D9A-CC9DB4BB0E0F}"/>
              </a:ext>
            </a:extLst>
          </p:cNvPr>
          <p:cNvSpPr txBox="1"/>
          <p:nvPr/>
        </p:nvSpPr>
        <p:spPr bwMode="auto">
          <a:xfrm>
            <a:off x="1909823" y="1319514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F97936-7B7F-D0BD-CE5B-E8398E5A2FF7}"/>
              </a:ext>
            </a:extLst>
          </p:cNvPr>
          <p:cNvSpPr txBox="1"/>
          <p:nvPr/>
        </p:nvSpPr>
        <p:spPr bwMode="auto">
          <a:xfrm>
            <a:off x="9480884" y="3224463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522211-4027-889E-6A2E-2C97CFA208A3}"/>
              </a:ext>
            </a:extLst>
          </p:cNvPr>
          <p:cNvSpPr txBox="1"/>
          <p:nvPr/>
        </p:nvSpPr>
        <p:spPr bwMode="auto">
          <a:xfrm>
            <a:off x="2225842" y="1696453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597B13F-01E5-8695-26F9-1909F3B29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75480" y="2941163"/>
            <a:ext cx="3075531" cy="350435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09CDC08-9461-6035-A016-4BFFF0B3D466}"/>
              </a:ext>
            </a:extLst>
          </p:cNvPr>
          <p:cNvSpPr txBox="1"/>
          <p:nvPr/>
        </p:nvSpPr>
        <p:spPr bwMode="auto">
          <a:xfrm>
            <a:off x="2610853" y="1335505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55F7A9F-107B-8EC7-C2D2-32ADB773329C}"/>
              </a:ext>
            </a:extLst>
          </p:cNvPr>
          <p:cNvSpPr txBox="1"/>
          <p:nvPr/>
        </p:nvSpPr>
        <p:spPr bwMode="auto">
          <a:xfrm>
            <a:off x="914400" y="1335505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56CA633-1DCF-3FE9-3CB7-84136510B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976" y="2941163"/>
            <a:ext cx="3200927" cy="3504353"/>
          </a:xfrm>
          <a:prstGeom prst="rect">
            <a:avLst/>
          </a:prstGeom>
        </p:spPr>
      </p:pic>
      <p:sp>
        <p:nvSpPr>
          <p:cNvPr id="14" name="内容占位符 1">
            <a:extLst>
              <a:ext uri="{FF2B5EF4-FFF2-40B4-BE49-F238E27FC236}">
                <a16:creationId xmlns:a16="http://schemas.microsoft.com/office/drawing/2014/main" id="{210E68DC-9E9D-6094-7428-3E760E356383}"/>
              </a:ext>
            </a:extLst>
          </p:cNvPr>
          <p:cNvSpPr txBox="1">
            <a:spLocks/>
          </p:cNvSpPr>
          <p:nvPr/>
        </p:nvSpPr>
        <p:spPr>
          <a:xfrm>
            <a:off x="191839" y="1130968"/>
            <a:ext cx="11866684" cy="5570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3765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6575" indent="-2349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00100" indent="-25400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25525" indent="-21590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89050" indent="-2349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1.</a:t>
            </a:r>
            <a:r>
              <a:rPr kumimoji="1" lang="zh-CN" altLang="en-US" dirty="0"/>
              <a:t>注册一个</a:t>
            </a:r>
            <a:r>
              <a:rPr kumimoji="1" lang="en-US" altLang="zh-CN" dirty="0" err="1"/>
              <a:t>Dcloud</a:t>
            </a:r>
            <a:r>
              <a:rPr kumimoji="1" lang="zh-CN" altLang="en-US" dirty="0"/>
              <a:t>账号：</a:t>
            </a:r>
            <a:r>
              <a:rPr kumimoji="1" lang="en-US" altLang="zh-CN" dirty="0">
                <a:hlinkClick r:id="rId5"/>
              </a:rPr>
              <a:t> https://dev.dcloud.net.cn/</a:t>
            </a:r>
            <a:r>
              <a:rPr kumimoji="1" lang="zh-CN" altLang="en-US" dirty="0"/>
              <a:t> 或在 </a:t>
            </a:r>
            <a:r>
              <a:rPr kumimoji="1" lang="en-US" altLang="zh-CN" dirty="0" err="1"/>
              <a:t>HBuilder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中注册 </a:t>
            </a:r>
            <a:endParaRPr kumimoji="1" lang="en-US" altLang="zh-CN" dirty="0"/>
          </a:p>
          <a:p>
            <a:r>
              <a:rPr kumimoji="1" lang="en-US" altLang="zh-CN" dirty="0"/>
              <a:t>2. </a:t>
            </a:r>
            <a:r>
              <a:rPr kumimoji="1" lang="en-US" altLang="zh-CN" dirty="0" err="1"/>
              <a:t>HBuilder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登录已注册好的账号，然后在</a:t>
            </a:r>
            <a:r>
              <a:rPr kumimoji="1" lang="en-US" altLang="zh-CN" dirty="0" err="1"/>
              <a:t>manifest.json</a:t>
            </a:r>
            <a:r>
              <a:rPr kumimoji="1" lang="zh-CN" altLang="en-US" dirty="0"/>
              <a:t>中配置应用基本信息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云打包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时，会自定生成证书</a:t>
            </a:r>
            <a:endParaRPr kumimoji="1" lang="en-US" altLang="zh-CN" dirty="0"/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开始执行云打包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CF5EBF9-12B4-B4B0-CB72-94294F52C7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663" y="5476973"/>
            <a:ext cx="4743381" cy="96854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C9635E3-7504-5671-A904-ABCA1F5A98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663" y="3429000"/>
            <a:ext cx="1951377" cy="177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b="1" dirty="0"/>
              <a:t>什么是 </a:t>
            </a:r>
            <a:r>
              <a:rPr lang="en-US" altLang="zh-CN" b="1" dirty="0" err="1"/>
              <a:t>uni-ui</a:t>
            </a:r>
            <a:r>
              <a:rPr lang="zh-CN" altLang="en-US" b="1" dirty="0"/>
              <a:t>？</a:t>
            </a:r>
            <a:endParaRPr lang="en-US" altLang="zh-CN" b="1" dirty="0"/>
          </a:p>
          <a:p>
            <a:pPr lvl="1"/>
            <a:r>
              <a:rPr lang="en-US" altLang="zh-CN" dirty="0" err="1"/>
              <a:t>uni-ui</a:t>
            </a:r>
            <a:r>
              <a:rPr lang="zh-CN" altLang="en-US" dirty="0"/>
              <a:t>是</a:t>
            </a:r>
            <a:r>
              <a:rPr lang="en-US" altLang="zh-CN" dirty="0" err="1"/>
              <a:t>DCloud</a:t>
            </a:r>
            <a:r>
              <a:rPr lang="zh-CN" altLang="en-US" dirty="0"/>
              <a:t>提供的一个</a:t>
            </a:r>
            <a:r>
              <a:rPr lang="en-US" altLang="zh-CN" dirty="0">
                <a:solidFill>
                  <a:srgbClr val="FF0000"/>
                </a:solidFill>
              </a:rPr>
              <a:t>UI</a:t>
            </a:r>
            <a:r>
              <a:rPr lang="zh-CN" altLang="en-US" dirty="0">
                <a:solidFill>
                  <a:srgbClr val="FF0000"/>
                </a:solidFill>
              </a:rPr>
              <a:t>组件库</a:t>
            </a:r>
            <a:r>
              <a:rPr lang="zh-CN" altLang="en-US" dirty="0"/>
              <a:t>，一套基于</a:t>
            </a:r>
            <a:r>
              <a:rPr lang="en-US" altLang="zh-CN" dirty="0"/>
              <a:t>Vue</a:t>
            </a:r>
            <a:r>
              <a:rPr lang="zh-CN" altLang="en-US" dirty="0"/>
              <a:t>组件、</a:t>
            </a:r>
            <a:r>
              <a:rPr lang="en-US" altLang="zh-CN" dirty="0"/>
              <a:t>flex</a:t>
            </a:r>
            <a:r>
              <a:rPr lang="zh-CN" altLang="en-US" dirty="0"/>
              <a:t>布局的</a:t>
            </a:r>
            <a:r>
              <a:rPr lang="zh-CN" altLang="en-US" dirty="0">
                <a:solidFill>
                  <a:srgbClr val="FF0000"/>
                </a:solidFill>
              </a:rPr>
              <a:t>跨全端</a:t>
            </a:r>
            <a:r>
              <a:rPr lang="en-US" altLang="zh-CN" dirty="0">
                <a:solidFill>
                  <a:srgbClr val="FF0000"/>
                </a:solidFill>
              </a:rPr>
              <a:t>UI</a:t>
            </a:r>
            <a:r>
              <a:rPr lang="zh-CN" altLang="en-US" dirty="0">
                <a:solidFill>
                  <a:srgbClr val="FF0000"/>
                </a:solidFill>
              </a:rPr>
              <a:t>框架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 err="1"/>
              <a:t>uni-ui</a:t>
            </a:r>
            <a:r>
              <a:rPr lang="zh-CN" altLang="en-US" dirty="0"/>
              <a:t>不包括</a:t>
            </a:r>
            <a:r>
              <a:rPr lang="en-US" altLang="zh-CN" dirty="0" err="1"/>
              <a:t>uni</a:t>
            </a:r>
            <a:r>
              <a:rPr lang="en-US" altLang="zh-CN" dirty="0"/>
              <a:t>-app</a:t>
            </a:r>
            <a:r>
              <a:rPr lang="zh-CN" altLang="en-US" dirty="0"/>
              <a:t>框架提供的基础组件，而是基础组件的补充。</a:t>
            </a:r>
            <a:endParaRPr lang="en-US" altLang="zh-CN" dirty="0"/>
          </a:p>
          <a:p>
            <a:pPr lvl="1"/>
            <a:r>
              <a:rPr lang="zh-CN" altLang="en-US" dirty="0"/>
              <a:t>详情：</a:t>
            </a:r>
            <a:r>
              <a:rPr lang="en-US" altLang="zh-CN" dirty="0"/>
              <a:t>https://</a:t>
            </a:r>
            <a:r>
              <a:rPr lang="en-US" altLang="zh-CN" dirty="0" err="1"/>
              <a:t>uniapp.dcloud.net.cn</a:t>
            </a:r>
            <a:r>
              <a:rPr lang="en-US" altLang="zh-CN" dirty="0"/>
              <a:t>/component/</a:t>
            </a:r>
            <a:r>
              <a:rPr lang="en-US" altLang="zh-CN" dirty="0" err="1"/>
              <a:t>uniui</a:t>
            </a:r>
            <a:r>
              <a:rPr lang="en-US" altLang="zh-CN" dirty="0"/>
              <a:t>/</a:t>
            </a:r>
            <a:r>
              <a:rPr lang="en-US" altLang="zh-CN" dirty="0" err="1"/>
              <a:t>uni-ui.html</a:t>
            </a:r>
            <a:endParaRPr lang="en-US" altLang="zh-CN" dirty="0"/>
          </a:p>
          <a:p>
            <a:r>
              <a:rPr lang="en-US" altLang="zh-CN" b="1" dirty="0" err="1"/>
              <a:t>uni-ui</a:t>
            </a:r>
            <a:r>
              <a:rPr lang="zh-CN" altLang="en-US" b="1" dirty="0"/>
              <a:t> 特点</a:t>
            </a:r>
          </a:p>
          <a:p>
            <a:pPr lvl="1"/>
            <a:r>
              <a:rPr lang="zh-CN" altLang="en-US" dirty="0"/>
              <a:t>高性能</a:t>
            </a:r>
            <a:endParaRPr lang="en-US" altLang="zh-CN" dirty="0"/>
          </a:p>
          <a:p>
            <a:pPr lvl="2"/>
            <a:r>
              <a:rPr lang="zh-CN" altLang="en-US" dirty="0"/>
              <a:t>目前为止，在小程序和混合</a:t>
            </a:r>
            <a:r>
              <a:rPr lang="en-US" altLang="zh-CN" dirty="0"/>
              <a:t>app</a:t>
            </a:r>
            <a:r>
              <a:rPr lang="zh-CN" altLang="en-US" dirty="0"/>
              <a:t>领域，</a:t>
            </a:r>
            <a:r>
              <a:rPr lang="en-US" altLang="zh-CN" dirty="0" err="1"/>
              <a:t>uni-ui</a:t>
            </a:r>
            <a:r>
              <a:rPr lang="zh-CN" altLang="en-US" dirty="0"/>
              <a:t>是性能的标杆。</a:t>
            </a:r>
            <a:endParaRPr lang="en-US" altLang="zh-CN" dirty="0"/>
          </a:p>
          <a:p>
            <a:pPr lvl="2"/>
            <a:r>
              <a:rPr lang="zh-CN" altLang="en-US" dirty="0"/>
              <a:t>自动</a:t>
            </a:r>
            <a:r>
              <a:rPr lang="zh-CN" altLang="en-US" dirty="0">
                <a:solidFill>
                  <a:srgbClr val="FF0000"/>
                </a:solidFill>
              </a:rPr>
              <a:t>差量</a:t>
            </a:r>
            <a:r>
              <a:rPr lang="zh-CN" altLang="en-US" dirty="0"/>
              <a:t>更新数据。</a:t>
            </a:r>
            <a:r>
              <a:rPr lang="en-US" altLang="zh-CN" dirty="0" err="1"/>
              <a:t>uni</a:t>
            </a:r>
            <a:r>
              <a:rPr lang="en-US" altLang="zh-CN" dirty="0"/>
              <a:t>-app</a:t>
            </a:r>
            <a:r>
              <a:rPr lang="zh-CN" altLang="en-US" dirty="0"/>
              <a:t>引擎底层会自动用</a:t>
            </a:r>
            <a:r>
              <a:rPr lang="en-US" altLang="zh-CN" dirty="0"/>
              <a:t>diff</a:t>
            </a:r>
            <a:r>
              <a:rPr lang="zh-CN" altLang="en-US" dirty="0"/>
              <a:t>算法更新数据。</a:t>
            </a:r>
            <a:r>
              <a:rPr lang="en-US" altLang="zh-CN" dirty="0"/>
              <a:t>		</a:t>
            </a:r>
            <a:endParaRPr lang="zh-CN" altLang="en-US" dirty="0"/>
          </a:p>
          <a:p>
            <a:pPr lvl="2"/>
            <a:r>
              <a:rPr lang="zh-CN" altLang="en-US" dirty="0"/>
              <a:t>优化逻辑层和视图层</a:t>
            </a:r>
            <a:r>
              <a:rPr lang="zh-CN" altLang="en-US" dirty="0">
                <a:solidFill>
                  <a:srgbClr val="FF0000"/>
                </a:solidFill>
              </a:rPr>
              <a:t>通讯折损。</a:t>
            </a:r>
            <a:r>
              <a:rPr lang="en-US" altLang="zh-CN" dirty="0"/>
              <a:t> </a:t>
            </a:r>
            <a:r>
              <a:rPr lang="zh-CN" altLang="en-US" dirty="0"/>
              <a:t>比如，需要跟手式操作的</a:t>
            </a:r>
            <a:r>
              <a:rPr lang="en-US" altLang="zh-CN" dirty="0"/>
              <a:t>UI</a:t>
            </a:r>
            <a:r>
              <a:rPr lang="zh-CN" altLang="en-US" dirty="0"/>
              <a:t>组件，底层使用了</a:t>
            </a:r>
            <a:r>
              <a:rPr lang="en-US" altLang="zh-CN" dirty="0" err="1"/>
              <a:t>wxs</a:t>
            </a:r>
            <a:r>
              <a:rPr lang="zh-CN" altLang="en-US" dirty="0"/>
              <a:t>、</a:t>
            </a:r>
            <a:r>
              <a:rPr lang="en-US" altLang="zh-CN" dirty="0" err="1"/>
              <a:t>bindingx</a:t>
            </a:r>
            <a:r>
              <a:rPr lang="zh-CN" altLang="en-US" dirty="0"/>
              <a:t>等技术，实现了高性能的交互体验</a:t>
            </a:r>
            <a:endParaRPr lang="en-US" altLang="zh-CN" dirty="0"/>
          </a:p>
          <a:p>
            <a:pPr lvl="3"/>
            <a:r>
              <a:rPr lang="en-US" altLang="zh-CN" sz="1500" dirty="0"/>
              <a:t>WXS</a:t>
            </a:r>
            <a:r>
              <a:rPr lang="zh-CN" altLang="en-US" sz="1500" dirty="0"/>
              <a:t>（</a:t>
            </a:r>
            <a:r>
              <a:rPr lang="en-US" altLang="zh-CN" sz="1500" dirty="0" err="1"/>
              <a:t>WeiXin</a:t>
            </a:r>
            <a:r>
              <a:rPr lang="en-US" altLang="zh-CN" sz="1500" dirty="0"/>
              <a:t> Script</a:t>
            </a:r>
            <a:r>
              <a:rPr lang="zh-CN" altLang="en-US" sz="1500" dirty="0"/>
              <a:t>）是小程序的一套脚本语言，结合 </a:t>
            </a:r>
            <a:r>
              <a:rPr lang="en-US" altLang="zh-CN" sz="1500" dirty="0"/>
              <a:t>WXML</a:t>
            </a:r>
            <a:r>
              <a:rPr lang="zh-CN" altLang="en-US" sz="1500" dirty="0"/>
              <a:t>，可以构建出页面的结构。在 </a:t>
            </a:r>
            <a:r>
              <a:rPr lang="en-US" altLang="zh-CN" sz="1500" dirty="0"/>
              <a:t>iOS </a:t>
            </a:r>
            <a:r>
              <a:rPr lang="zh-CN" altLang="en-US" sz="1500" dirty="0"/>
              <a:t>设备上小程序内的 </a:t>
            </a:r>
            <a:r>
              <a:rPr lang="en-US" altLang="zh-CN" sz="1500" dirty="0"/>
              <a:t>WXS </a:t>
            </a:r>
            <a:r>
              <a:rPr lang="zh-CN" altLang="en-US" sz="1500" dirty="0"/>
              <a:t>会比 </a:t>
            </a:r>
            <a:r>
              <a:rPr lang="en-US" altLang="zh-CN" sz="1500" dirty="0"/>
              <a:t>JavaScript </a:t>
            </a:r>
            <a:r>
              <a:rPr lang="zh-CN" altLang="en-US" sz="1500" dirty="0"/>
              <a:t>代码快 </a:t>
            </a:r>
            <a:r>
              <a:rPr lang="en-US" altLang="zh-CN" sz="1500" dirty="0"/>
              <a:t>2 ~ 20 </a:t>
            </a:r>
            <a:r>
              <a:rPr lang="zh-CN" altLang="en-US" sz="1500" dirty="0"/>
              <a:t>倍。</a:t>
            </a:r>
            <a:endParaRPr lang="en-US" altLang="zh-CN" sz="1500" dirty="0"/>
          </a:p>
          <a:p>
            <a:pPr lvl="3"/>
            <a:r>
              <a:rPr lang="en-US" altLang="zh-CN" sz="1500" dirty="0" err="1"/>
              <a:t>bindingx</a:t>
            </a:r>
            <a:r>
              <a:rPr lang="zh-CN" altLang="en-US" sz="1500" dirty="0"/>
              <a:t>技术提供了一种称之为表达式绑定</a:t>
            </a:r>
            <a:r>
              <a:rPr lang="en-US" altLang="zh-CN" sz="1500" dirty="0"/>
              <a:t>(Expression Binding) </a:t>
            </a:r>
            <a:r>
              <a:rPr lang="zh-CN" altLang="en-US" sz="1500" dirty="0"/>
              <a:t>的机制，在 </a:t>
            </a:r>
            <a:r>
              <a:rPr lang="en-US" altLang="zh-CN" sz="1500" dirty="0" err="1"/>
              <a:t>weex</a:t>
            </a:r>
            <a:r>
              <a:rPr lang="en-US" altLang="zh-CN" sz="1500" dirty="0"/>
              <a:t> </a:t>
            </a:r>
            <a:r>
              <a:rPr lang="zh-CN" altLang="en-US" sz="1500" dirty="0"/>
              <a:t>上让手势等复杂交互操作以</a:t>
            </a:r>
            <a:r>
              <a:rPr lang="en-US" altLang="zh-CN" sz="1500" dirty="0"/>
              <a:t>60fps</a:t>
            </a:r>
            <a:r>
              <a:rPr lang="zh-CN" altLang="en-US" sz="1500" dirty="0"/>
              <a:t>的帧率流畅执行，而不会导致卡顿。</a:t>
            </a:r>
            <a:endParaRPr lang="en-US" altLang="zh-CN" sz="1500" dirty="0"/>
          </a:p>
          <a:p>
            <a:pPr lvl="1"/>
            <a:r>
              <a:rPr lang="zh-CN" altLang="en-US" dirty="0"/>
              <a:t>全端</a:t>
            </a:r>
            <a:endParaRPr lang="en-US" altLang="zh-CN" dirty="0"/>
          </a:p>
          <a:p>
            <a:pPr lvl="2"/>
            <a:r>
              <a:rPr lang="en-US" altLang="zh-CN" dirty="0" err="1"/>
              <a:t>uni-ui</a:t>
            </a:r>
            <a:r>
              <a:rPr lang="zh-CN" altLang="en-US" dirty="0"/>
              <a:t>的组件都是多端自适应的，底层会抹平很多小程序平台的差异或</a:t>
            </a:r>
            <a:r>
              <a:rPr lang="en-US" altLang="zh-CN" dirty="0"/>
              <a:t>bug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en-US" altLang="zh-CN" dirty="0" err="1"/>
              <a:t>uni-ui</a:t>
            </a:r>
            <a:r>
              <a:rPr lang="zh-CN" altLang="en-US" dirty="0"/>
              <a:t>还支持</a:t>
            </a:r>
            <a:r>
              <a:rPr lang="en-US" altLang="zh-CN" dirty="0" err="1"/>
              <a:t>nvue</a:t>
            </a:r>
            <a:r>
              <a:rPr lang="zh-CN" altLang="en-US" dirty="0"/>
              <a:t>原生渲染、以及</a:t>
            </a:r>
            <a:r>
              <a:rPr lang="en-US" altLang="zh-CN" dirty="0"/>
              <a:t>PC</a:t>
            </a:r>
            <a:r>
              <a:rPr lang="zh-CN" altLang="en-US" dirty="0"/>
              <a:t>宽屏设备</a:t>
            </a:r>
            <a:endParaRPr lang="en-US" altLang="zh-CN" dirty="0"/>
          </a:p>
          <a:p>
            <a:pPr lvl="1"/>
            <a:r>
              <a:rPr lang="zh-CN" altLang="en-US" dirty="0"/>
              <a:t>风格扩展</a:t>
            </a:r>
            <a:endParaRPr lang="en-US" altLang="zh-CN" dirty="0"/>
          </a:p>
          <a:p>
            <a:pPr lvl="2"/>
            <a:r>
              <a:rPr lang="en-US" altLang="zh-CN" dirty="0" err="1"/>
              <a:t>uni-ui</a:t>
            </a:r>
            <a:r>
              <a:rPr lang="zh-CN" altLang="en-US" dirty="0"/>
              <a:t>的默认风格是中型的，与</a:t>
            </a:r>
            <a:r>
              <a:rPr lang="en-US" altLang="zh-CN" dirty="0" err="1"/>
              <a:t>uni</a:t>
            </a:r>
            <a:r>
              <a:rPr lang="en-US" altLang="zh-CN" dirty="0"/>
              <a:t>-app</a:t>
            </a:r>
            <a:r>
              <a:rPr lang="zh-CN" altLang="en-US" dirty="0"/>
              <a:t>基础组件风格一致。</a:t>
            </a:r>
            <a:endParaRPr lang="en-US" altLang="zh-CN" dirty="0"/>
          </a:p>
          <a:p>
            <a:pPr lvl="2"/>
            <a:r>
              <a:rPr lang="zh-CN" altLang="en-US" dirty="0"/>
              <a:t>支持</a:t>
            </a:r>
            <a:r>
              <a:rPr lang="en-US" altLang="zh-CN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uni.scss </a:t>
            </a:r>
            <a:r>
              <a:rPr lang="zh-CN" altLang="en-US" dirty="0"/>
              <a:t>，可以方便的扩展和切换应用的风格。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扩展组件（</a:t>
            </a:r>
            <a:r>
              <a:rPr lang="en-US" altLang="zh-CN" dirty="0" err="1"/>
              <a:t>uni-ui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620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方式一（推荐）：通过 </a:t>
            </a:r>
            <a:r>
              <a:rPr lang="en-US" altLang="zh-CN" b="1" dirty="0" err="1"/>
              <a:t>uni_modules</a:t>
            </a:r>
            <a:r>
              <a:rPr lang="zh-CN" altLang="en-US" b="1" dirty="0"/>
              <a:t>（插件模块化规范）单独安装组件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通过 </a:t>
            </a:r>
            <a:r>
              <a:rPr lang="en-US" altLang="zh-CN" dirty="0" err="1">
                <a:solidFill>
                  <a:srgbClr val="FF0000"/>
                </a:solidFill>
              </a:rPr>
              <a:t>uni_modules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按需安装某个组件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步骤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官网找到扩展组件清单，然后将所需要的组件导入到项目</a:t>
            </a:r>
            <a:r>
              <a:rPr lang="zh-CN" altLang="en-US" dirty="0"/>
              <a:t>，导入后直接使用，无需</a:t>
            </a:r>
            <a:r>
              <a:rPr lang="en-US" altLang="zh-CN" dirty="0"/>
              <a:t>import</a:t>
            </a:r>
            <a:r>
              <a:rPr lang="zh-CN" altLang="en-US" dirty="0"/>
              <a:t>和注册。</a:t>
            </a:r>
            <a:endParaRPr lang="en-US" altLang="zh-CN" dirty="0"/>
          </a:p>
          <a:p>
            <a:pPr lvl="2"/>
            <a:r>
              <a:rPr lang="zh-CN" altLang="en-US" dirty="0"/>
              <a:t>步骤</a:t>
            </a:r>
            <a:r>
              <a:rPr lang="en-US" altLang="zh-CN" dirty="0"/>
              <a:t>2</a:t>
            </a:r>
            <a:r>
              <a:rPr lang="zh-CN" altLang="en-US" dirty="0"/>
              <a:t>：通常我们还想切换应用风格，这时可以在</a:t>
            </a:r>
            <a:r>
              <a:rPr lang="en-US" altLang="zh-CN" dirty="0" err="1"/>
              <a:t>uni.scss</a:t>
            </a:r>
            <a:r>
              <a:rPr lang="zh-CN" altLang="en-US" dirty="0"/>
              <a:t>导入</a:t>
            </a:r>
            <a:r>
              <a:rPr lang="en-US" altLang="zh-CN" dirty="0" err="1"/>
              <a:t>uni-ui</a:t>
            </a:r>
            <a:r>
              <a:rPr lang="zh-CN" altLang="en-US" dirty="0"/>
              <a:t>提供的内置</a:t>
            </a:r>
            <a:r>
              <a:rPr lang="en-US" altLang="zh-CN" dirty="0" err="1"/>
              <a:t>scss</a:t>
            </a:r>
            <a:r>
              <a:rPr lang="zh-CN" altLang="en-US" dirty="0"/>
              <a:t>变量，然后重启应用。</a:t>
            </a:r>
            <a:endParaRPr lang="en-US" altLang="zh-CN" dirty="0"/>
          </a:p>
          <a:p>
            <a:pPr lvl="2"/>
            <a:r>
              <a:rPr lang="zh-CN" altLang="en-US" dirty="0"/>
              <a:t>注意：需要登录 </a:t>
            </a:r>
            <a:r>
              <a:rPr lang="en-US" altLang="zh-CN" dirty="0" err="1"/>
              <a:t>DCloud</a:t>
            </a:r>
            <a:r>
              <a:rPr lang="zh-CN" altLang="en-US" dirty="0"/>
              <a:t> 账号才能安装</a:t>
            </a:r>
            <a:endParaRPr lang="en-US" altLang="zh-CN" dirty="0"/>
          </a:p>
          <a:p>
            <a:r>
              <a:rPr lang="zh-CN" altLang="en-US" b="1" dirty="0"/>
              <a:t>方式二（推荐） ：通过 </a:t>
            </a:r>
            <a:r>
              <a:rPr lang="en-US" altLang="zh-CN" b="1" dirty="0" err="1"/>
              <a:t>uni_modules</a:t>
            </a:r>
            <a:r>
              <a:rPr lang="zh-CN" altLang="en-US" b="1" dirty="0"/>
              <a:t> 导入全部组件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如想把所有</a:t>
            </a:r>
            <a:r>
              <a:rPr lang="en-US" altLang="zh-CN" dirty="0" err="1">
                <a:solidFill>
                  <a:srgbClr val="FF0000"/>
                </a:solidFill>
              </a:rPr>
              <a:t>uni-ui</a:t>
            </a:r>
            <a:r>
              <a:rPr lang="zh-CN" altLang="en-US" dirty="0">
                <a:solidFill>
                  <a:srgbClr val="FF0000"/>
                </a:solidFill>
              </a:rPr>
              <a:t>组件导入到项目，可以借用</a:t>
            </a:r>
            <a:r>
              <a:rPr lang="en-US" altLang="zh-CN" dirty="0" err="1">
                <a:solidFill>
                  <a:srgbClr val="FF0000"/>
                </a:solidFill>
              </a:rPr>
              <a:t>Hbuilder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插件导入。</a:t>
            </a:r>
          </a:p>
          <a:p>
            <a:pPr lvl="1"/>
            <a:r>
              <a:rPr lang="zh-CN" altLang="en-US" dirty="0"/>
              <a:t>如没自动导入其他组件，可下载源码复制过去即可。</a:t>
            </a:r>
            <a:endParaRPr lang="en-US" altLang="zh-CN" dirty="0"/>
          </a:p>
          <a:p>
            <a:pPr marL="301625" lvl="1" indent="0">
              <a:buNone/>
            </a:pPr>
            <a:endParaRPr lang="en-US" altLang="zh-CN" dirty="0"/>
          </a:p>
          <a:p>
            <a:r>
              <a:rPr lang="zh-CN" altLang="en-US" b="1" dirty="0"/>
              <a:t>方式三：在 </a:t>
            </a:r>
            <a:r>
              <a:rPr lang="en-US" altLang="zh-CN" b="1" dirty="0" err="1"/>
              <a:t>HBuilderX</a:t>
            </a:r>
            <a:r>
              <a:rPr lang="zh-CN" altLang="en-US" b="1" dirty="0"/>
              <a:t> 新建 </a:t>
            </a:r>
            <a:r>
              <a:rPr lang="en-US" altLang="zh-CN" b="1" dirty="0" err="1"/>
              <a:t>uni</a:t>
            </a:r>
            <a:r>
              <a:rPr lang="en-US" altLang="zh-CN" b="1" dirty="0"/>
              <a:t>-app</a:t>
            </a:r>
            <a:r>
              <a:rPr lang="zh-CN" altLang="en-US" b="1" dirty="0"/>
              <a:t>项目时，在模板中选择 </a:t>
            </a:r>
            <a:r>
              <a:rPr lang="en-US" altLang="zh-CN" b="1" dirty="0" err="1"/>
              <a:t>uni-ui</a:t>
            </a:r>
            <a:r>
              <a:rPr lang="zh-CN" altLang="en-US" b="1" dirty="0"/>
              <a:t> 模板来创建项目</a:t>
            </a:r>
            <a:endParaRPr lang="en-US" altLang="zh-CN" b="1" dirty="0"/>
          </a:p>
          <a:p>
            <a:pPr lvl="1"/>
            <a:r>
              <a:rPr lang="zh-CN" altLang="en-US" dirty="0"/>
              <a:t>由于</a:t>
            </a:r>
            <a:r>
              <a:rPr lang="en-US" altLang="zh-CN" dirty="0" err="1"/>
              <a:t>uni</a:t>
            </a:r>
            <a:r>
              <a:rPr lang="en-US" altLang="zh-CN" dirty="0"/>
              <a:t>-app</a:t>
            </a:r>
            <a:r>
              <a:rPr lang="zh-CN" altLang="en-US" dirty="0"/>
              <a:t>独特的</a:t>
            </a:r>
            <a:r>
              <a:rPr lang="en-US" altLang="zh-CN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easycom</a:t>
            </a:r>
            <a:r>
              <a:rPr lang="zh-CN" altLang="en-US" dirty="0">
                <a:solidFill>
                  <a:srgbClr val="FF0000"/>
                </a:solidFill>
              </a:rPr>
              <a:t>（自动导包）</a:t>
            </a:r>
            <a:r>
              <a:rPr lang="zh-CN" altLang="en-US" dirty="0"/>
              <a:t>技术，可以</a:t>
            </a:r>
            <a:r>
              <a:rPr lang="zh-CN" altLang="en-US" dirty="0">
                <a:solidFill>
                  <a:srgbClr val="FF0000"/>
                </a:solidFill>
              </a:rPr>
              <a:t>免引入、注册</a:t>
            </a:r>
            <a:r>
              <a:rPr lang="zh-CN" altLang="en-US" dirty="0"/>
              <a:t>，就直接使用</a:t>
            </a:r>
            <a:r>
              <a:rPr lang="zh-CN" altLang="en-US" dirty="0">
                <a:solidFill>
                  <a:srgbClr val="FF0000"/>
                </a:solidFill>
              </a:rPr>
              <a:t>符合规则</a:t>
            </a:r>
            <a:r>
              <a:rPr lang="zh-CN" altLang="en-US" dirty="0"/>
              <a:t>的</a:t>
            </a:r>
            <a:r>
              <a:rPr lang="en-US" altLang="zh-CN" dirty="0" err="1"/>
              <a:t>vue</a:t>
            </a:r>
            <a:r>
              <a:rPr lang="zh-CN" altLang="en-US" dirty="0"/>
              <a:t>组件。</a:t>
            </a:r>
            <a:endParaRPr lang="zh-CN" altLang="en-US" b="1" dirty="0"/>
          </a:p>
          <a:p>
            <a:r>
              <a:rPr lang="zh-CN" altLang="en-US" b="1" dirty="0"/>
              <a:t>方式四：</a:t>
            </a:r>
            <a:r>
              <a:rPr lang="en-US" altLang="zh-CN" b="1" dirty="0" err="1"/>
              <a:t>npm</a:t>
            </a:r>
            <a:r>
              <a:rPr lang="zh-CN" altLang="en-US" b="1" dirty="0"/>
              <a:t>安装</a:t>
            </a:r>
            <a:endParaRPr lang="en-US" altLang="zh-CN" b="1" dirty="0"/>
          </a:p>
          <a:p>
            <a:pPr lvl="1"/>
            <a:r>
              <a:rPr lang="zh-CN" altLang="en-US" dirty="0"/>
              <a:t>在 </a:t>
            </a:r>
            <a:r>
              <a:rPr lang="en-US" altLang="zh-CN" dirty="0" err="1"/>
              <a:t>vue</a:t>
            </a:r>
            <a:r>
              <a:rPr lang="en-US" altLang="zh-CN" dirty="0"/>
              <a:t>-cli </a:t>
            </a:r>
            <a:r>
              <a:rPr lang="zh-CN" altLang="en-US" dirty="0"/>
              <a:t>项目中可用 </a:t>
            </a:r>
            <a:r>
              <a:rPr lang="en-US" altLang="zh-CN" dirty="0" err="1"/>
              <a:t>npm</a:t>
            </a:r>
            <a:r>
              <a:rPr lang="en-US" altLang="zh-CN" dirty="0"/>
              <a:t> </a:t>
            </a:r>
            <a:r>
              <a:rPr lang="zh-CN" altLang="en-US" dirty="0"/>
              <a:t>安装 </a:t>
            </a:r>
            <a:r>
              <a:rPr lang="en-US" altLang="zh-CN" dirty="0" err="1"/>
              <a:t>uni-ui</a:t>
            </a:r>
            <a:r>
              <a:rPr lang="en-US" altLang="zh-CN" dirty="0"/>
              <a:t> </a:t>
            </a:r>
            <a:r>
              <a:rPr lang="zh-CN" altLang="en-US" dirty="0"/>
              <a:t>库 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安装 </a:t>
            </a:r>
            <a:r>
              <a:rPr lang="en-US" altLang="zh-CN" dirty="0" err="1"/>
              <a:t>uni-ui</a:t>
            </a:r>
            <a:r>
              <a:rPr lang="zh-CN" altLang="en-US" dirty="0"/>
              <a:t> 组件库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3CE6FD-125B-7BAD-82CE-6D288AAC8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165" y="2871473"/>
            <a:ext cx="2935111" cy="14067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7548918-42C1-4803-28AB-EA616E3E8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5319" y="2928469"/>
            <a:ext cx="1584842" cy="269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8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安装</a:t>
            </a:r>
            <a:r>
              <a:rPr lang="en-US" altLang="zh-CN" dirty="0">
                <a:solidFill>
                  <a:srgbClr val="FF0000"/>
                </a:solidFill>
              </a:rPr>
              <a:t>dart-sass</a:t>
            </a:r>
            <a:r>
              <a:rPr lang="zh-CN" altLang="en-US" dirty="0"/>
              <a:t>插件</a:t>
            </a:r>
            <a:r>
              <a:rPr lang="en-US" altLang="zh-CN" dirty="0"/>
              <a:t>(</a:t>
            </a:r>
            <a:r>
              <a:rPr lang="zh-CN" altLang="en-US" dirty="0"/>
              <a:t>一般都会提示，并自动安装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在项目根目录的</a:t>
            </a:r>
            <a:r>
              <a:rPr lang="en-US" altLang="zh-CN" dirty="0" err="1">
                <a:solidFill>
                  <a:srgbClr val="FF0000"/>
                </a:solidFill>
              </a:rPr>
              <a:t>uni.scss</a:t>
            </a:r>
            <a:r>
              <a:rPr lang="zh-CN" altLang="en-US" dirty="0"/>
              <a:t>文件中引入</a:t>
            </a:r>
            <a:r>
              <a:rPr lang="en-US" altLang="zh-CN" dirty="0" err="1">
                <a:solidFill>
                  <a:srgbClr val="FF0000"/>
                </a:solidFill>
              </a:rPr>
              <a:t>uni-ui</a:t>
            </a:r>
            <a:r>
              <a:rPr lang="zh-CN" altLang="en-US" dirty="0">
                <a:solidFill>
                  <a:srgbClr val="FF0000"/>
                </a:solidFill>
              </a:rPr>
              <a:t>组件库</a:t>
            </a:r>
            <a:r>
              <a:rPr lang="zh-CN" altLang="en-US" dirty="0"/>
              <a:t>的</a:t>
            </a:r>
            <a:r>
              <a:rPr lang="en-US" altLang="zh-CN" dirty="0" err="1">
                <a:solidFill>
                  <a:srgbClr val="FF0000"/>
                </a:solidFill>
              </a:rPr>
              <a:t>variable.scss</a:t>
            </a:r>
            <a:r>
              <a:rPr lang="zh-CN" altLang="en-US" dirty="0"/>
              <a:t>变量文件，然后就可以使用或修改对应的</a:t>
            </a:r>
            <a:r>
              <a:rPr lang="en-US" altLang="zh-CN" dirty="0" err="1">
                <a:solidFill>
                  <a:srgbClr val="FF0000"/>
                </a:solidFill>
              </a:rPr>
              <a:t>scss</a:t>
            </a:r>
            <a:r>
              <a:rPr lang="zh-CN" altLang="en-US" dirty="0">
                <a:solidFill>
                  <a:srgbClr val="FF0000"/>
                </a:solidFill>
              </a:rPr>
              <a:t>变量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@import '@/</a:t>
            </a:r>
            <a:r>
              <a:rPr lang="en-US" altLang="zh-CN" dirty="0" err="1"/>
              <a:t>uni_modules</a:t>
            </a:r>
            <a:r>
              <a:rPr lang="en-US" altLang="zh-CN" dirty="0"/>
              <a:t>/</a:t>
            </a:r>
            <a:r>
              <a:rPr lang="en-US" altLang="zh-CN" dirty="0" err="1"/>
              <a:t>uni-scss</a:t>
            </a:r>
            <a:r>
              <a:rPr lang="en-US" altLang="zh-CN" dirty="0"/>
              <a:t>/</a:t>
            </a:r>
            <a:r>
              <a:rPr lang="en-US" altLang="zh-CN" dirty="0" err="1"/>
              <a:t>variables.scss</a:t>
            </a:r>
            <a:r>
              <a:rPr lang="en-US" altLang="zh-CN" dirty="0"/>
              <a:t>';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变量主要定义的是</a:t>
            </a:r>
            <a:r>
              <a:rPr lang="zh-CN" altLang="en-US" dirty="0">
                <a:solidFill>
                  <a:srgbClr val="FF0000"/>
                </a:solidFill>
              </a:rPr>
              <a:t>主题色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1" i="0" dirty="0">
                <a:solidFill>
                  <a:srgbClr val="2C3E50"/>
                </a:solidFill>
                <a:effectLst/>
                <a:latin typeface="-apple-system"/>
              </a:rPr>
              <a:t>定制 </a:t>
            </a:r>
            <a:r>
              <a:rPr lang="en-US" altLang="zh-CN" b="1" i="0" dirty="0" err="1">
                <a:solidFill>
                  <a:srgbClr val="2C3E50"/>
                </a:solidFill>
                <a:effectLst/>
                <a:latin typeface="-apple-system"/>
              </a:rPr>
              <a:t>uni-ui</a:t>
            </a:r>
            <a:r>
              <a:rPr lang="zh-CN" altLang="en-US" b="1" i="0" dirty="0">
                <a:solidFill>
                  <a:srgbClr val="2C3E50"/>
                </a:solidFill>
                <a:effectLst/>
                <a:latin typeface="-apple-system"/>
              </a:rPr>
              <a:t> </a:t>
            </a:r>
            <a:r>
              <a:rPr lang="zh-CN" altLang="en-US" dirty="0">
                <a:solidFill>
                  <a:srgbClr val="2C3E50"/>
                </a:solidFill>
                <a:latin typeface="-apple-system"/>
              </a:rPr>
              <a:t>主题风格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EAD30C-C351-8EA0-0FFB-398F65AD7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56" y="3233259"/>
            <a:ext cx="4488724" cy="325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8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uni-froms</a:t>
            </a:r>
            <a:r>
              <a:rPr lang="zh-CN" altLang="en-US" b="1" dirty="0"/>
              <a:t>组件使用步骤（类似</a:t>
            </a:r>
            <a:r>
              <a:rPr lang="en-US" altLang="zh-CN" b="1" dirty="0"/>
              <a:t>Element</a:t>
            </a:r>
            <a:r>
              <a:rPr lang="zh-CN" altLang="en-US" b="1" dirty="0"/>
              <a:t> </a:t>
            </a:r>
            <a:r>
              <a:rPr lang="en-US" altLang="zh-CN" b="1" dirty="0"/>
              <a:t>Plus</a:t>
            </a:r>
            <a:r>
              <a:rPr lang="zh-CN" altLang="en-US" b="1" dirty="0"/>
              <a:t>的表单组件用法）：</a:t>
            </a:r>
            <a:endParaRPr lang="en-US" altLang="zh-CN" b="1" dirty="0"/>
          </a:p>
          <a:p>
            <a:pPr lvl="1"/>
            <a:r>
              <a:rPr lang="zh-CN" altLang="en-US" dirty="0"/>
              <a:t>安装</a:t>
            </a:r>
            <a:r>
              <a:rPr lang="en-US" altLang="zh-CN" dirty="0" err="1"/>
              <a:t>uni</a:t>
            </a:r>
            <a:r>
              <a:rPr lang="en-US" altLang="zh-CN" dirty="0"/>
              <a:t>-forms</a:t>
            </a:r>
            <a:r>
              <a:rPr lang="zh-CN" altLang="en-US" dirty="0"/>
              <a:t>等组件</a:t>
            </a:r>
            <a:endParaRPr lang="en-US" altLang="zh-CN" dirty="0"/>
          </a:p>
          <a:p>
            <a:pPr lvl="1"/>
            <a:r>
              <a:rPr lang="en-US" altLang="zh-CN" dirty="0" err="1"/>
              <a:t>uni</a:t>
            </a:r>
            <a:r>
              <a:rPr lang="en-US" altLang="zh-CN" dirty="0"/>
              <a:t>-forms</a:t>
            </a:r>
            <a:r>
              <a:rPr lang="zh-CN" altLang="en-US" dirty="0"/>
              <a:t>搭建表单布局</a:t>
            </a:r>
            <a:endParaRPr lang="en-US" altLang="zh-CN" dirty="0"/>
          </a:p>
          <a:p>
            <a:pPr lvl="1"/>
            <a:r>
              <a:rPr lang="zh-CN" altLang="en-US" dirty="0"/>
              <a:t>编写表单项的验证规则</a:t>
            </a:r>
            <a:endParaRPr lang="en-US" altLang="zh-CN" dirty="0"/>
          </a:p>
          <a:p>
            <a:pPr lvl="1"/>
            <a:r>
              <a:rPr lang="zh-CN" altLang="en-US" dirty="0"/>
              <a:t>提交表单时验证表单项</a:t>
            </a:r>
            <a:endParaRPr lang="en-US" altLang="zh-CN" dirty="0"/>
          </a:p>
          <a:p>
            <a:pPr lvl="1"/>
            <a:r>
              <a:rPr lang="zh-CN" altLang="en-US" dirty="0"/>
              <a:t>重置表单</a:t>
            </a:r>
            <a:endParaRPr lang="en-US" altLang="zh-CN" dirty="0"/>
          </a:p>
          <a:p>
            <a:pPr lvl="1"/>
            <a:endParaRPr lang="en-US" altLang="zh-CN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dirty="0" err="1">
                <a:solidFill>
                  <a:srgbClr val="2C3E50"/>
                </a:solidFill>
                <a:effectLst/>
                <a:latin typeface="-apple-system"/>
              </a:rPr>
              <a:t>uni</a:t>
            </a:r>
            <a:r>
              <a:rPr lang="en-US" altLang="zh-CN" b="1" i="0" dirty="0">
                <a:solidFill>
                  <a:srgbClr val="2C3E50"/>
                </a:solidFill>
                <a:effectLst/>
                <a:latin typeface="-apple-system"/>
              </a:rPr>
              <a:t>-forms</a:t>
            </a:r>
            <a:r>
              <a:rPr lang="zh-CN" altLang="en-US" b="1" i="0" dirty="0">
                <a:solidFill>
                  <a:srgbClr val="2C3E50"/>
                </a:solidFill>
                <a:effectLst/>
                <a:latin typeface="-apple-system"/>
              </a:rPr>
              <a:t> 组件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37DCB1-A0E6-EFC8-2DD6-E364581EC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962" y="1861000"/>
            <a:ext cx="7772400" cy="387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小程序、</a:t>
            </a:r>
            <a:r>
              <a:rPr lang="en-US" altLang="zh-CN" dirty="0"/>
              <a:t>App</a:t>
            </a:r>
            <a:r>
              <a:rPr lang="zh-CN" altLang="en-US" dirty="0">
                <a:solidFill>
                  <a:srgbClr val="FF0000"/>
                </a:solidFill>
              </a:rPr>
              <a:t>直接重写</a:t>
            </a:r>
            <a:r>
              <a:rPr lang="zh-CN" altLang="en-US" dirty="0"/>
              <a:t>，需要添加 </a:t>
            </a:r>
            <a:r>
              <a:rPr lang="en-US" altLang="zh-CN" dirty="0"/>
              <a:t>important</a:t>
            </a:r>
          </a:p>
          <a:p>
            <a:r>
              <a:rPr lang="en-US" altLang="zh-CN" dirty="0"/>
              <a:t>2.H5</a:t>
            </a:r>
            <a:r>
              <a:rPr lang="zh-CN" altLang="en-US" dirty="0"/>
              <a:t>、</a:t>
            </a:r>
            <a:r>
              <a:rPr lang="en-US" altLang="zh-CN" dirty="0"/>
              <a:t>App</a:t>
            </a:r>
            <a:r>
              <a:rPr lang="zh-CN" altLang="en-US" dirty="0"/>
              <a:t>和小程序使用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global(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selector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，需要添加</a:t>
            </a:r>
            <a:r>
              <a:rPr lang="en-US" altLang="zh-CN" dirty="0"/>
              <a:t>important</a:t>
            </a:r>
          </a:p>
          <a:p>
            <a:r>
              <a:rPr lang="en-US" altLang="zh-CN" dirty="0"/>
              <a:t>3.H5</a:t>
            </a:r>
            <a:r>
              <a:rPr lang="zh-CN" altLang="en-US" dirty="0"/>
              <a:t> 、</a:t>
            </a:r>
            <a:r>
              <a:rPr lang="en-US" altLang="zh-CN" dirty="0"/>
              <a:t>App</a:t>
            </a:r>
            <a:r>
              <a:rPr lang="zh-CN" altLang="en-US" dirty="0"/>
              <a:t>和小程序使用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deep(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selector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，需要添加</a:t>
            </a:r>
            <a:r>
              <a:rPr lang="en-US" altLang="zh-CN" dirty="0"/>
              <a:t>important</a:t>
            </a:r>
          </a:p>
          <a:p>
            <a:endParaRPr lang="en-US" altLang="zh-CN" dirty="0"/>
          </a:p>
          <a:p>
            <a:pPr lvl="1"/>
            <a:endParaRPr lang="en-US" altLang="zh-CN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1" i="0" dirty="0">
                <a:solidFill>
                  <a:srgbClr val="2C3E50"/>
                </a:solidFill>
                <a:effectLst/>
                <a:latin typeface="-apple-system"/>
              </a:rPr>
              <a:t>重写 </a:t>
            </a:r>
            <a:r>
              <a:rPr lang="en-US" altLang="zh-CN" b="1" i="0" dirty="0" err="1">
                <a:solidFill>
                  <a:srgbClr val="2C3E50"/>
                </a:solidFill>
                <a:effectLst/>
                <a:latin typeface="-apple-system"/>
              </a:rPr>
              <a:t>uni</a:t>
            </a:r>
            <a:r>
              <a:rPr lang="en-US" altLang="zh-CN" b="1" i="0" dirty="0">
                <a:solidFill>
                  <a:srgbClr val="2C3E50"/>
                </a:solidFill>
                <a:effectLst/>
                <a:latin typeface="-apple-system"/>
              </a:rPr>
              <a:t>-forms</a:t>
            </a:r>
            <a:r>
              <a:rPr lang="zh-CN" altLang="en-US" b="1" i="0" dirty="0">
                <a:solidFill>
                  <a:srgbClr val="2C3E50"/>
                </a:solidFill>
                <a:effectLst/>
                <a:latin typeface="-apple-system"/>
              </a:rPr>
              <a:t> 组件样式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DCED7D-1E27-F99E-9E44-0FAC282D4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28" y="2929941"/>
            <a:ext cx="3552423" cy="341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/>
              <a:t>uni</a:t>
            </a:r>
            <a:r>
              <a:rPr lang="en-US" altLang="zh-CN" dirty="0"/>
              <a:t>-app</a:t>
            </a:r>
            <a:r>
              <a:rPr lang="zh-CN" altLang="en-US" dirty="0"/>
              <a:t>能实现一套代码、多端运行，核心是通过编译器 </a:t>
            </a:r>
            <a:r>
              <a:rPr lang="en-US" altLang="zh-CN" dirty="0"/>
              <a:t>+ </a:t>
            </a:r>
            <a:r>
              <a:rPr lang="zh-CN" altLang="en-US" dirty="0"/>
              <a:t>运行时实现的：</a:t>
            </a:r>
            <a:endParaRPr lang="en-US" altLang="zh-CN" dirty="0"/>
          </a:p>
          <a:p>
            <a:pPr lvl="1"/>
            <a:r>
              <a:rPr lang="zh-CN" altLang="en-US" dirty="0"/>
              <a:t>编译器：将</a:t>
            </a:r>
            <a:r>
              <a:rPr lang="en-US" altLang="zh-CN" dirty="0" err="1"/>
              <a:t>uni</a:t>
            </a:r>
            <a:r>
              <a:rPr lang="en-US" altLang="zh-CN" dirty="0"/>
              <a:t>-app</a:t>
            </a:r>
            <a:r>
              <a:rPr lang="zh-CN" altLang="en-US" dirty="0"/>
              <a:t>统一代码</a:t>
            </a:r>
            <a:r>
              <a:rPr lang="zh-CN" altLang="en-US" dirty="0">
                <a:solidFill>
                  <a:srgbClr val="FF0000"/>
                </a:solidFill>
              </a:rPr>
              <a:t>编译生成</a:t>
            </a:r>
            <a:r>
              <a:rPr lang="zh-CN" altLang="en-US" dirty="0"/>
              <a:t>每个平台支持的特有代码；如在小程序平台，编译器将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err="1">
                <a:solidFill>
                  <a:srgbClr val="FF0000"/>
                </a:solidFill>
              </a:rPr>
              <a:t>vue</a:t>
            </a:r>
            <a:r>
              <a:rPr lang="zh-CN" altLang="en-US" dirty="0">
                <a:solidFill>
                  <a:srgbClr val="FF0000"/>
                </a:solidFill>
              </a:rPr>
              <a:t>文件拆分生成</a:t>
            </a:r>
            <a:r>
              <a:rPr lang="en-US" altLang="zh-CN" dirty="0" err="1">
                <a:solidFill>
                  <a:srgbClr val="FF0000"/>
                </a:solidFill>
              </a:rPr>
              <a:t>wxml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 err="1">
                <a:solidFill>
                  <a:srgbClr val="FF0000"/>
                </a:solidFill>
              </a:rPr>
              <a:t>wxss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 err="1">
                <a:solidFill>
                  <a:srgbClr val="FF0000"/>
                </a:solidFill>
              </a:rPr>
              <a:t>js</a:t>
            </a:r>
            <a:r>
              <a:rPr lang="zh-CN" altLang="en-US" dirty="0"/>
              <a:t>等。</a:t>
            </a:r>
            <a:endParaRPr lang="en-US" altLang="zh-CN" dirty="0"/>
          </a:p>
          <a:p>
            <a:pPr lvl="1"/>
            <a:r>
              <a:rPr lang="zh-CN" altLang="en-US" dirty="0"/>
              <a:t>运行时：动态处理数据绑定、事件代理，</a:t>
            </a:r>
            <a:r>
              <a:rPr lang="zh-CN" altLang="en-US" dirty="0">
                <a:solidFill>
                  <a:srgbClr val="FF0000"/>
                </a:solidFill>
              </a:rPr>
              <a:t>保证 </a:t>
            </a:r>
            <a:r>
              <a:rPr lang="en-US" altLang="zh-CN" dirty="0">
                <a:solidFill>
                  <a:srgbClr val="FF0000"/>
                </a:solidFill>
              </a:rPr>
              <a:t>Vue</a:t>
            </a:r>
            <a:r>
              <a:rPr lang="zh-CN" altLang="en-US" dirty="0">
                <a:solidFill>
                  <a:srgbClr val="FF0000"/>
                </a:solidFill>
              </a:rPr>
              <a:t>和对应宿主平台 数据的一致性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跨平台存在的问题：</a:t>
            </a:r>
            <a:endParaRPr lang="en-US" altLang="zh-CN" dirty="0"/>
          </a:p>
          <a:p>
            <a:pPr lvl="1"/>
            <a:r>
              <a:rPr lang="en-US" altLang="zh-CN" dirty="0" err="1"/>
              <a:t>uni</a:t>
            </a:r>
            <a:r>
              <a:rPr lang="en-US" altLang="zh-CN" dirty="0"/>
              <a:t>-app </a:t>
            </a:r>
            <a:r>
              <a:rPr lang="zh-CN" altLang="en-US" dirty="0"/>
              <a:t>已将常用的组件、</a:t>
            </a:r>
            <a:r>
              <a:rPr lang="en-US" altLang="zh-CN" dirty="0"/>
              <a:t>JS API </a:t>
            </a:r>
            <a:r>
              <a:rPr lang="zh-CN" altLang="en-US" dirty="0"/>
              <a:t>封装到框架中，开发者按照 </a:t>
            </a:r>
            <a:r>
              <a:rPr lang="en-US" altLang="zh-CN" dirty="0" err="1"/>
              <a:t>uni</a:t>
            </a:r>
            <a:r>
              <a:rPr lang="en-US" altLang="zh-CN" dirty="0"/>
              <a:t>-app </a:t>
            </a:r>
            <a:r>
              <a:rPr lang="zh-CN" altLang="en-US" dirty="0"/>
              <a:t>规范开发即可保证多平台兼容，大部分业务均可直接满足。</a:t>
            </a:r>
          </a:p>
          <a:p>
            <a:pPr lvl="1"/>
            <a:r>
              <a:rPr lang="zh-CN" altLang="en-US" dirty="0"/>
              <a:t>但每个平台有自己的一些特性，因此会存在一些无法跨平台的情况。</a:t>
            </a:r>
          </a:p>
          <a:p>
            <a:pPr lvl="2" latinLnBrk="1"/>
            <a:r>
              <a:rPr lang="zh-CN" altLang="en-US" dirty="0"/>
              <a:t>大量写 </a:t>
            </a:r>
            <a:r>
              <a:rPr lang="en-US" altLang="zh-CN" dirty="0"/>
              <a:t>if else</a:t>
            </a:r>
            <a:r>
              <a:rPr lang="zh-CN" altLang="en-US" dirty="0"/>
              <a:t>，会造成</a:t>
            </a:r>
            <a:r>
              <a:rPr lang="zh-CN" altLang="en-US" dirty="0">
                <a:solidFill>
                  <a:srgbClr val="FF0000"/>
                </a:solidFill>
              </a:rPr>
              <a:t>代码执行性能低下和管理混乱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 latinLnBrk="1"/>
            <a:r>
              <a:rPr lang="zh-CN" altLang="en-US" dirty="0"/>
              <a:t>编译到不同的工程后二次修改，会让</a:t>
            </a:r>
            <a:r>
              <a:rPr lang="zh-CN" altLang="en-US" dirty="0">
                <a:solidFill>
                  <a:srgbClr val="FF0000"/>
                </a:solidFill>
              </a:rPr>
              <a:t>后续升级变的很麻烦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46100" lvl="2" indent="0" latinLnBrk="1">
              <a:buNone/>
            </a:pPr>
            <a:endParaRPr lang="en-US" altLang="zh-CN" dirty="0"/>
          </a:p>
          <a:p>
            <a:pPr latinLnBrk="1"/>
            <a:r>
              <a:rPr lang="zh-CN" altLang="en-US" dirty="0"/>
              <a:t>跨平台兼容解决方案：</a:t>
            </a:r>
          </a:p>
          <a:p>
            <a:pPr lvl="1"/>
            <a:r>
              <a:rPr lang="zh-CN" altLang="en-US" dirty="0"/>
              <a:t>在 </a:t>
            </a:r>
            <a:r>
              <a:rPr lang="en-US" altLang="zh-CN" dirty="0"/>
              <a:t>C </a:t>
            </a:r>
            <a:r>
              <a:rPr lang="zh-CN" altLang="en-US" dirty="0"/>
              <a:t>语言中，</a:t>
            </a:r>
            <a:r>
              <a:rPr lang="zh-CN" altLang="en-US" dirty="0">
                <a:solidFill>
                  <a:srgbClr val="FF0000"/>
                </a:solidFill>
              </a:rPr>
              <a:t>通过 </a:t>
            </a:r>
            <a:r>
              <a:rPr lang="en-US" altLang="zh-CN" dirty="0">
                <a:solidFill>
                  <a:srgbClr val="FF0000"/>
                </a:solidFill>
              </a:rPr>
              <a:t>#ifdef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en-US" altLang="zh-CN" dirty="0" err="1">
                <a:solidFill>
                  <a:srgbClr val="FF0000"/>
                </a:solidFill>
              </a:rPr>
              <a:t>ifndef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的方式</a:t>
            </a:r>
            <a:r>
              <a:rPr lang="zh-CN" altLang="en-US" dirty="0"/>
              <a:t>，为 </a:t>
            </a:r>
            <a:r>
              <a:rPr lang="en-US" altLang="zh-CN" dirty="0"/>
              <a:t>windows</a:t>
            </a:r>
            <a:r>
              <a:rPr lang="zh-CN" altLang="en-US" dirty="0"/>
              <a:t>、</a:t>
            </a:r>
            <a:r>
              <a:rPr lang="en-US" altLang="zh-CN" dirty="0"/>
              <a:t>mac </a:t>
            </a:r>
            <a:r>
              <a:rPr lang="zh-CN" altLang="en-US" dirty="0"/>
              <a:t>等不同 </a:t>
            </a:r>
            <a:r>
              <a:rPr lang="en-US" altLang="zh-CN" dirty="0" err="1"/>
              <a:t>os</a:t>
            </a:r>
            <a:r>
              <a:rPr lang="en-US" altLang="zh-CN" dirty="0"/>
              <a:t> </a:t>
            </a:r>
            <a:r>
              <a:rPr lang="zh-CN" altLang="en-US" dirty="0"/>
              <a:t>编译不同的代码。</a:t>
            </a:r>
            <a:endParaRPr lang="en-US" altLang="zh-CN" dirty="0"/>
          </a:p>
          <a:p>
            <a:pPr lvl="1"/>
            <a:r>
              <a:rPr lang="zh-CN" altLang="en-US" dirty="0"/>
              <a:t> </a:t>
            </a:r>
            <a:r>
              <a:rPr lang="en-US" altLang="zh-CN" dirty="0" err="1"/>
              <a:t>uni</a:t>
            </a:r>
            <a:r>
              <a:rPr lang="en-US" altLang="zh-CN" dirty="0"/>
              <a:t>-app </a:t>
            </a:r>
            <a:r>
              <a:rPr lang="zh-CN" altLang="en-US" dirty="0"/>
              <a:t>参考这个思路，为 </a:t>
            </a:r>
            <a:r>
              <a:rPr lang="en-US" altLang="zh-CN" dirty="0" err="1"/>
              <a:t>uni</a:t>
            </a:r>
            <a:r>
              <a:rPr lang="en-US" altLang="zh-CN" dirty="0"/>
              <a:t>-app </a:t>
            </a:r>
            <a:r>
              <a:rPr lang="zh-CN" altLang="en-US" dirty="0"/>
              <a:t>提供了</a:t>
            </a:r>
            <a:r>
              <a:rPr lang="zh-CN" altLang="en-US" dirty="0">
                <a:solidFill>
                  <a:srgbClr val="FF0000"/>
                </a:solidFill>
              </a:rPr>
              <a:t>条件编译</a:t>
            </a:r>
            <a:r>
              <a:rPr lang="zh-CN" altLang="en-US" dirty="0"/>
              <a:t>手段，在一个工程里优雅的完成了平台个性化实现。</a:t>
            </a:r>
            <a:endParaRPr lang="zh-CN" altLang="en-US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跨平台</a:t>
            </a:r>
            <a:r>
              <a:rPr lang="zh-CN" altLang="en-US" b="1" dirty="0"/>
              <a:t>兼容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15939C-FF46-9189-F039-766F2B946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157" y="3573377"/>
            <a:ext cx="5409366" cy="183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9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条件编译是用</a:t>
            </a:r>
            <a:r>
              <a:rPr lang="zh-CN" altLang="en-US" dirty="0">
                <a:solidFill>
                  <a:srgbClr val="FF0000"/>
                </a:solidFill>
              </a:rPr>
              <a:t>特殊的注释</a:t>
            </a:r>
            <a:r>
              <a:rPr lang="zh-CN" altLang="en-US" dirty="0"/>
              <a:t>作为标记，在编译时根据这些特殊的注释，</a:t>
            </a:r>
            <a:r>
              <a:rPr lang="zh-CN" altLang="en-US" dirty="0">
                <a:solidFill>
                  <a:srgbClr val="FF0000"/>
                </a:solidFill>
              </a:rPr>
              <a:t>将注释里面的代码编译到不同平台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具体的语法：</a:t>
            </a:r>
            <a:r>
              <a:rPr lang="zh-CN" altLang="en-US" dirty="0">
                <a:solidFill>
                  <a:srgbClr val="FF0000"/>
                </a:solidFill>
              </a:rPr>
              <a:t>以 </a:t>
            </a:r>
            <a:r>
              <a:rPr lang="en-US" altLang="zh-CN" dirty="0">
                <a:solidFill>
                  <a:srgbClr val="FF0000"/>
                </a:solidFill>
              </a:rPr>
              <a:t>#ifdef </a:t>
            </a:r>
            <a:r>
              <a:rPr lang="zh-CN" altLang="en-US" dirty="0">
                <a:solidFill>
                  <a:srgbClr val="FF0000"/>
                </a:solidFill>
              </a:rPr>
              <a:t>或 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en-US" altLang="zh-CN" dirty="0" err="1">
                <a:solidFill>
                  <a:srgbClr val="FF0000"/>
                </a:solidFill>
              </a:rPr>
              <a:t>ifndef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zh-CN" altLang="en-US" dirty="0">
                <a:solidFill>
                  <a:srgbClr val="FF0000"/>
                </a:solidFill>
              </a:rPr>
              <a:t>加</a:t>
            </a:r>
            <a:r>
              <a:rPr lang="zh-CN" altLang="en-US" b="1" dirty="0">
                <a:solidFill>
                  <a:srgbClr val="FF0000"/>
                </a:solidFill>
              </a:rPr>
              <a:t> </a:t>
            </a:r>
            <a:r>
              <a:rPr lang="en-US" altLang="zh-CN" b="1" dirty="0">
                <a:solidFill>
                  <a:srgbClr val="FF0000"/>
                </a:solidFill>
              </a:rPr>
              <a:t>%PLATFORM%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zh-CN" altLang="en-US" dirty="0">
                <a:solidFill>
                  <a:srgbClr val="FF0000"/>
                </a:solidFill>
              </a:rPr>
              <a:t>开头，以 </a:t>
            </a:r>
            <a:r>
              <a:rPr lang="en-US" altLang="zh-CN" dirty="0">
                <a:solidFill>
                  <a:srgbClr val="FF0000"/>
                </a:solidFill>
              </a:rPr>
              <a:t>#endif </a:t>
            </a:r>
            <a:r>
              <a:rPr lang="zh-CN" altLang="en-US" dirty="0">
                <a:solidFill>
                  <a:srgbClr val="FF0000"/>
                </a:solidFill>
              </a:rPr>
              <a:t>结尾。</a:t>
            </a:r>
            <a:endParaRPr lang="en-US" altLang="zh-CN" dirty="0">
              <a:solidFill>
                <a:srgbClr val="FF0000"/>
              </a:solidFill>
            </a:endParaRPr>
          </a:p>
          <a:p>
            <a:pPr lvl="1" latinLnBrk="1"/>
            <a:r>
              <a:rPr lang="en-US" altLang="zh-CN" dirty="0"/>
              <a:t>#ifdef</a:t>
            </a:r>
            <a:r>
              <a:rPr lang="zh-CN" altLang="en-US" dirty="0"/>
              <a:t>：</a:t>
            </a:r>
            <a:r>
              <a:rPr lang="en-US" altLang="zh-CN" dirty="0"/>
              <a:t>if defined </a:t>
            </a:r>
            <a:r>
              <a:rPr lang="zh-CN" altLang="en-US" dirty="0"/>
              <a:t>仅在某平台存在</a:t>
            </a:r>
          </a:p>
          <a:p>
            <a:pPr lvl="1" latinLnBrk="1"/>
            <a:r>
              <a:rPr lang="en-US" altLang="zh-CN" dirty="0"/>
              <a:t>#</a:t>
            </a:r>
            <a:r>
              <a:rPr lang="en-US" altLang="zh-CN" dirty="0" err="1"/>
              <a:t>ifndef</a:t>
            </a:r>
            <a:r>
              <a:rPr lang="zh-CN" altLang="en-US" dirty="0"/>
              <a:t>：</a:t>
            </a:r>
            <a:r>
              <a:rPr lang="en-US" altLang="zh-CN" dirty="0"/>
              <a:t>if not defined </a:t>
            </a:r>
            <a:r>
              <a:rPr lang="zh-CN" altLang="en-US" dirty="0"/>
              <a:t>除了某平台，其它平台均存在</a:t>
            </a:r>
          </a:p>
          <a:p>
            <a:pPr lvl="1" latinLnBrk="1"/>
            <a:r>
              <a:rPr lang="en-US" altLang="zh-CN" b="1" dirty="0"/>
              <a:t>%PLATFORM%</a:t>
            </a:r>
            <a:r>
              <a:rPr lang="zh-CN" altLang="en-US" dirty="0"/>
              <a:t>：平台名称</a:t>
            </a:r>
            <a:endParaRPr lang="en-US" altLang="zh-CN" dirty="0"/>
          </a:p>
          <a:p>
            <a:r>
              <a:rPr lang="zh-CN" altLang="en-US" dirty="0"/>
              <a:t>支持编写条件编译的文件，如下：</a:t>
            </a:r>
            <a:endParaRPr lang="en-US" altLang="zh-CN" dirty="0"/>
          </a:p>
          <a:p>
            <a:pPr lvl="1" latinLnBrk="1"/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err="1">
                <a:solidFill>
                  <a:srgbClr val="FF0000"/>
                </a:solidFill>
              </a:rPr>
              <a:t>vue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template</a:t>
            </a:r>
            <a:r>
              <a:rPr lang="zh-CN" altLang="en-US" dirty="0">
                <a:solidFill>
                  <a:srgbClr val="FF0000"/>
                </a:solidFill>
              </a:rPr>
              <a:t> 、</a:t>
            </a:r>
            <a:r>
              <a:rPr lang="en-US" altLang="zh-CN" dirty="0">
                <a:solidFill>
                  <a:srgbClr val="FF0000"/>
                </a:solidFill>
              </a:rPr>
              <a:t>script</a:t>
            </a:r>
            <a:r>
              <a:rPr lang="zh-CN" altLang="en-US" dirty="0">
                <a:solidFill>
                  <a:srgbClr val="FF0000"/>
                </a:solidFill>
              </a:rPr>
              <a:t> 、</a:t>
            </a:r>
            <a:r>
              <a:rPr lang="en-US" altLang="zh-CN" dirty="0">
                <a:solidFill>
                  <a:srgbClr val="FF0000"/>
                </a:solidFill>
              </a:rPr>
              <a:t>style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 latinLnBrk="1"/>
            <a:r>
              <a:rPr lang="en-US" altLang="zh-CN" dirty="0"/>
              <a:t>.</a:t>
            </a:r>
            <a:r>
              <a:rPr lang="en-US" altLang="zh-CN" dirty="0" err="1"/>
              <a:t>js</a:t>
            </a:r>
            <a:r>
              <a:rPr lang="zh-CN" altLang="en-US" dirty="0"/>
              <a:t>   、</a:t>
            </a:r>
            <a:r>
              <a:rPr lang="en-US" altLang="zh-CN" dirty="0"/>
              <a:t>.</a:t>
            </a:r>
            <a:r>
              <a:rPr lang="en-US" altLang="zh-CN" dirty="0" err="1"/>
              <a:t>ts</a:t>
            </a:r>
            <a:r>
              <a:rPr lang="zh-CN" altLang="en-US" dirty="0"/>
              <a:t> 、</a:t>
            </a:r>
            <a:r>
              <a:rPr lang="en-US" altLang="zh-CN" dirty="0" err="1"/>
              <a:t>pages.json</a:t>
            </a:r>
            <a:endParaRPr lang="en-US" altLang="zh-CN" dirty="0"/>
          </a:p>
          <a:p>
            <a:pPr lvl="1" latinLnBrk="1"/>
            <a:r>
              <a:rPr lang="en-US" altLang="zh-CN" dirty="0"/>
              <a:t>.</a:t>
            </a:r>
            <a:r>
              <a:rPr lang="en-US" altLang="zh-CN" dirty="0" err="1"/>
              <a:t>css</a:t>
            </a:r>
            <a:r>
              <a:rPr lang="zh-CN" altLang="en-US" dirty="0"/>
              <a:t>、</a:t>
            </a:r>
            <a:r>
              <a:rPr lang="en-US" altLang="zh-CN" dirty="0"/>
              <a:t>.</a:t>
            </a:r>
            <a:r>
              <a:rPr lang="en-US" altLang="zh-CN" dirty="0" err="1"/>
              <a:t>scss</a:t>
            </a:r>
            <a:r>
              <a:rPr lang="zh-CN" altLang="en-US" dirty="0"/>
              <a:t>、</a:t>
            </a:r>
            <a:r>
              <a:rPr lang="en-US" altLang="zh-CN" dirty="0"/>
              <a:t>.less</a:t>
            </a:r>
            <a:r>
              <a:rPr lang="zh-CN" altLang="en-US" dirty="0"/>
              <a:t>、</a:t>
            </a:r>
            <a:r>
              <a:rPr lang="en-US" altLang="zh-CN" dirty="0"/>
              <a:t>.stylus</a:t>
            </a:r>
          </a:p>
          <a:p>
            <a:pPr latinLnBrk="1"/>
            <a:r>
              <a:rPr lang="zh-CN" altLang="en-US" dirty="0"/>
              <a:t>例如：设置页面的标题</a:t>
            </a:r>
            <a:endParaRPr lang="en-US" altLang="zh-CN" dirty="0"/>
          </a:p>
          <a:p>
            <a:pPr lvl="1" latinLnBrk="1"/>
            <a:r>
              <a:rPr lang="en-US" altLang="zh-CN" dirty="0"/>
              <a:t>H5</a:t>
            </a:r>
            <a:r>
              <a:rPr lang="zh-CN" altLang="en-US" dirty="0"/>
              <a:t>专有</a:t>
            </a:r>
            <a:r>
              <a:rPr lang="en-US" altLang="zh-CN" dirty="0"/>
              <a:t>API</a:t>
            </a:r>
            <a:r>
              <a:rPr lang="zh-CN" altLang="en-US" dirty="0"/>
              <a:t>：</a:t>
            </a:r>
            <a:r>
              <a:rPr lang="en-US" altLang="zh-CN" dirty="0" err="1"/>
              <a:t>document.title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’’</a:t>
            </a:r>
          </a:p>
          <a:p>
            <a:pPr lvl="1" latinLnBrk="1"/>
            <a:r>
              <a:rPr lang="zh-CN" altLang="en-US" dirty="0"/>
              <a:t>微信小程序专有</a:t>
            </a:r>
            <a:r>
              <a:rPr lang="en-US" altLang="zh-CN" dirty="0"/>
              <a:t>API</a:t>
            </a:r>
            <a:r>
              <a:rPr lang="zh-CN" altLang="en-US" dirty="0"/>
              <a:t>：</a:t>
            </a:r>
            <a:r>
              <a:rPr lang="en-US" altLang="zh-CN" dirty="0" err="1"/>
              <a:t>wx.setNavigationBarTitle</a:t>
            </a:r>
            <a:r>
              <a:rPr lang="en-US" altLang="zh-CN" dirty="0"/>
              <a:t>(object)</a:t>
            </a:r>
          </a:p>
          <a:p>
            <a:pPr lvl="1" latinLnBrk="1"/>
            <a:endParaRPr lang="en-US" altLang="zh-CN" dirty="0"/>
          </a:p>
          <a:p>
            <a:pPr lvl="1"/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34651" y="277835"/>
            <a:ext cx="10081824" cy="712181"/>
          </a:xfrm>
        </p:spPr>
        <p:txBody>
          <a:bodyPr>
            <a:normAutofit/>
          </a:bodyPr>
          <a:lstStyle/>
          <a:p>
            <a:r>
              <a:rPr lang="zh-CN" altLang="en-US" dirty="0"/>
              <a:t>条件编译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1A8D56-5E7D-FA03-71A6-C1F7E6DBA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824" y="2777068"/>
            <a:ext cx="4477153" cy="39074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096272-E7C5-F992-745D-62EEEF3A3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977" y="1703618"/>
            <a:ext cx="21590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0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2021-4-26-2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/>
      <a:bodyPr vert="horz" lIns="91440" tIns="45720" rIns="91440" bIns="45720" rtlCol="0" anchor="ctr">
        <a:no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2021-4-26-2</Template>
  <TotalTime>17117</TotalTime>
  <Words>2439</Words>
  <Application>Microsoft Office PowerPoint</Application>
  <PresentationFormat>宽屏</PresentationFormat>
  <Paragraphs>236</Paragraphs>
  <Slides>27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-apple-system</vt:lpstr>
      <vt:lpstr>-apple-system-font</vt:lpstr>
      <vt:lpstr>等线</vt:lpstr>
      <vt:lpstr>等线 Light</vt:lpstr>
      <vt:lpstr>微软雅黑</vt:lpstr>
      <vt:lpstr>Arial</vt:lpstr>
      <vt:lpstr>Wingdings</vt:lpstr>
      <vt:lpstr>2021-4-26-2</vt:lpstr>
      <vt:lpstr>跨平台开发 uni-app</vt:lpstr>
      <vt:lpstr>PowerPoint 演示文稿</vt:lpstr>
      <vt:lpstr>扩展组件（uni-ui）</vt:lpstr>
      <vt:lpstr>安装 uni-ui 组件库</vt:lpstr>
      <vt:lpstr>定制 uni-ui 主题风格</vt:lpstr>
      <vt:lpstr>uni-forms 组件</vt:lpstr>
      <vt:lpstr>重写 uni-forms 组件样式</vt:lpstr>
      <vt:lpstr>跨平台兼容</vt:lpstr>
      <vt:lpstr>条件编译</vt:lpstr>
      <vt:lpstr>注意事项</vt:lpstr>
      <vt:lpstr>新建Page页面</vt:lpstr>
      <vt:lpstr>页面路由</vt:lpstr>
      <vt:lpstr>页面间通讯</vt:lpstr>
      <vt:lpstr>事件总线</vt:lpstr>
      <vt:lpstr>页面生命周期(Options API)</vt:lpstr>
      <vt:lpstr>页面生命周期(Composition API)</vt:lpstr>
      <vt:lpstr>网络请求</vt:lpstr>
      <vt:lpstr>数据缓存</vt:lpstr>
      <vt:lpstr>组件（Component）</vt:lpstr>
      <vt:lpstr>组件生命周期</vt:lpstr>
      <vt:lpstr>Vue3 Options API</vt:lpstr>
      <vt:lpstr>Vue3 Composition API</vt:lpstr>
      <vt:lpstr>Pinia</vt:lpstr>
      <vt:lpstr>项目目录结构</vt:lpstr>
      <vt:lpstr>H5-打包配置</vt:lpstr>
      <vt:lpstr>微信小程序-打包配置</vt:lpstr>
      <vt:lpstr>Android-云打包配置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Vue3+TypeScript</dc:title>
  <dc:creator>coder why</dc:creator>
  <cp:lastModifiedBy>DELL</cp:lastModifiedBy>
  <cp:revision>2861</cp:revision>
  <dcterms:created xsi:type="dcterms:W3CDTF">2022-08-20T16:37:58Z</dcterms:created>
  <dcterms:modified xsi:type="dcterms:W3CDTF">2022-11-02T09:01:31Z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2052-2.4.0.3964</vt:lpwstr>
  </property>
</Properties>
</file>