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media/image1.jpeg" ContentType="image/jpeg"/>
  <Override PartName="/ppt/notesSlides/notesSlide18.xml" ContentType="application/vnd.openxmlformats-officedocument.presentationml.notesSlide+xml"/>
  <Override PartName="/ppt/media/image2.jpeg" ContentType="image/jpeg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5" name="Shape 17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</Relationships>
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</Relationships>
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</Relationships>
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</Relationships>
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</Relationships>
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</Relationships>
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</Relationships>
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</Relationships>
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1" name="Shape 18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pPr/>
            <a:r>
              <a:t>前端 —— 技术圈的娱乐圈 ，在大前端的趋势下，以往的前端开发模式已经不能很好地承载实际的项目需求，我们需要一系列方案来使我们的项目变得规范、可配置、优化等。今年最火的莫过于微前端和低代码，低代码没参与上，我们说说微前端。说一说在实施落地的那些事。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66" name="Shape 36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400"/>
            </a:pPr>
            <a:r>
              <a:t>我们整体看一下接入微前端架构后的工作流程。这张图我们可以从两个视角去看，一个视角就是右边微应用的开发模式。微应用开发有独立的仓库，独立的开发、测试、布署流程。开发测试部署完之后，将应用的发布产物统一注册到框架应用里面，这些产物可能是 JS bundle 或 HTML 资源。</a:t>
            </a:r>
          </a:p>
          <a:p>
            <a:pPr>
              <a:defRPr sz="2000"/>
            </a:pPr>
          </a:p>
          <a:p>
            <a:pPr>
              <a:defRPr sz="1400"/>
            </a:pPr>
            <a:r>
              <a:t>左边是一个框架应用的整体流程，框架应用会维护微应用的注册信息。用户在访问系统的时候，根据它之前注册的路由信息，它能够精确地匹配到当前需要加载的应用信息，根据相应的信息去加载应用的资源并最终渲染应用。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用户点击触发跳转的时候，如果路由变化触发的是一个内部应用跳转，那应用将会直接根据应用内部的路由逻辑渲染页面。如果涉及到一些跨应用的跳转，则又重新回到了上面路由的查找流程当中。</a:t>
            </a:r>
          </a:p>
          <a:p>
            <a:pPr>
              <a:defRPr sz="1400"/>
            </a:pPr>
          </a:p>
          <a:p>
            <a:pPr>
              <a:defRPr sz="1400"/>
            </a:pPr>
          </a:p>
          <a:p>
            <a:pPr>
              <a:defRPr sz="1400"/>
            </a:pPr>
            <a:r>
              <a:t>由于投产平台 的限制，项目将采用 Multirepo 。如果条件支持，个人觉得采用 [Monorepo](https://next.yarnpkg.com/advanced/lexicon#monorepository)更好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76" name="Shape 37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如果将注册逻辑动态化-配置下发，就能实现应用编排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84" name="Shape 38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理想状态或者说是简单场景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97" name="Shape 39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400"/>
            </a:pPr>
            <a:r>
              <a:t>子应用接入到框架应用里，只要子应用实现了 bootstrap、mount 和 unmount 三个生命周期钩子，有这三个函数导出，框架应用就可以知道如何加载这个子应用。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这三个钩子也正好是子应用的生命周期钩子。当子应用第一次挂载的时候，会执行 bootstrap 做一些初始化，然后执行 mount 将它挂载。如果你是一个 Vue 技术栈的子应用，你可能就在 mount 里面写 createApp().render，把你的 Vue App 挂载到真实的节点上，把应用渲染出来。当你的应用切换走的时候，会执行 unmount 把应用卸载掉，当它再次回来的时候（典型场景：你从应用 A 跳到应用 B，过了一会儿又跳回了应用 A），这个时候我们是不需要重新执行一次所有的生命周期钩子的，我们不需要从 bootstrap 开始，我们会直接从 mount 阶段继续，这也就做到了应用的缓存。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06" name="Shape 40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400"/>
            </a:pPr>
            <a:r>
              <a:t>主应用更新后，偶尔会出现访问的为旧版本的情况，经排查，发现用户拿到的为 旧版本缓存的 `index.html`；SPA 通病，缓存策略，默认协商缓存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子应用更新后，访问的还是旧版本文件，和主应用一样，均是 `index.html` 缓存问题。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最终的 nginx 配置信息，包含缓存控制、跨域、gzip 压缩。</a:t>
            </a:r>
          </a:p>
          <a:p>
            <a:pPr>
              <a:defRPr sz="1400"/>
            </a:pPr>
            <a:r>
              <a:t>并不是所有的文件都适合开启 gzip，例如小于 1k 的，压缩后体积更大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16" name="Shape 41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400"/>
            </a:pPr>
            <a:r>
              <a:t>在测试环境中有概率会出现肢体图标乱码的情况，刷新后又正常。经排查为 dart-sass 对 unicode 编码的 bug。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出于性能和正确性的原因，Sass 无法跟踪每个非 ASCII 字符是作为文字 Unicode 字符还是转义字符编写的。换句话说就是 dart-sass 编译sass中的unicode，不一定是按照 utf-8 字符来的。那换句话说，如果我在 dart-sass 编译前把 unicode 字符编译为 </a:t>
            </a:r>
            <a:r>
              <a:rPr sz="2000"/>
              <a:t>utf-</a:t>
            </a:r>
            <a:r>
              <a:t>8 字符就ok了。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解决方式有两种：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1. 将 dart-sass 换为 node-sass</a:t>
            </a:r>
          </a:p>
          <a:p>
            <a:pPr>
              <a:defRPr sz="1400"/>
            </a:pPr>
            <a:r>
              <a:t>2. 在 dart-sass 编译前先处理 unicode 编码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方案一 node-sass 技术过时、编译慢、国内下载时间长还大概率下载失败。不考虑。</a:t>
            </a:r>
          </a:p>
          <a:p>
            <a:pPr>
              <a:defRPr sz="1400"/>
            </a:pPr>
            <a:r>
              <a:t>那就只能选择方案二，根据 dart-sass 上 issue 的提示，用了一个 postcss 插件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不过有个问题有点意思，就是 element、element plus 官网的图标审查 style 都是乱码，但是展示正确，不知道怎么弄的。不过不重要了，项目中的图标现在已经向 svg icon 转移，element plus 也已经转完了。对比icon font ，虽然使用的时候部分场景不方便，但是最终产物要小很多，大概几百K。font icon 不管你使用多少，字体文件都必须全量下载，svg icon 可以做到按需应用、build。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23" name="Shape 42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400"/>
            </a:pPr>
            <a:r>
              <a:t>以前组件库按需应用需要在使用的 组件内进行按需引入，或者全局按需引入。前者不方便，每次都要引入，后者极易变成全量引入。能否有方式支持我使用的什么组件，在打包阶段自动实现按需引入。</a:t>
            </a:r>
          </a:p>
          <a:p>
            <a:pPr>
              <a:defRPr sz="2000"/>
            </a:pPr>
          </a:p>
          <a:p>
            <a:pPr>
              <a:defRPr sz="1400"/>
            </a:pPr>
            <a:r>
              <a:t>在一次分享里，祖师爷分享了一个神器，只管用，插件会帮你把使用的组件按需引入进来。几乎支持所有流行的 Vue UI 组件库，如 Ant Design Vue、Element Plus、Vant、Naive UI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33" name="Shape 43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400"/>
            </a:pPr>
            <a:r>
              <a:t>产品希望支持面包屑标签切换，并能缓存也没状态。根据我们上面的实现，自动加载子应用并不能通过KeepAlive 标签实现状态缓存，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查看 qiankun 的API说明后，发现可使用 loadMicroApp 手动加载子应用实现。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47" name="Shape 44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400"/>
            </a:pPr>
            <a:r>
              <a:t>代码 run 演示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qiankun 沙箱隔离不完全，变量逃逸。仅开发环境warn。原因就是：同时存在多个子应用，多个路由，url 变更出现多次匹配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不同的子应用挂载在不同的节点上，某个子应用标签全关后，卸载对应的子应用。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优化：</a:t>
            </a:r>
          </a:p>
          <a:p>
            <a:pPr>
              <a:defRPr sz="1400"/>
            </a:pPr>
            <a:r>
              <a:t>- 根据路由 show 对应的挂载容器，其他 display:none；</a:t>
            </a:r>
          </a:p>
          <a:p>
            <a:pPr>
              <a:defRPr sz="1400"/>
            </a:pPr>
            <a:r>
              <a:t>- 页面切换调用 update 等生命周期对非活跃的应用路由进行卸载</a:t>
            </a:r>
          </a:p>
          <a:p>
            <a:pPr>
              <a:defRPr sz="1400"/>
            </a:p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58" name="Shape 45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400"/>
            </a:pPr>
            <a:r>
              <a:t>幽灵依赖，解释起来很简单，即某个包没有被安装(package.json 中并没有，但是用户却能够引用到这个包)。带来的问题就是某个依赖版本变更后，编译报错，找不到某个依赖。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引发这个现象的原因一般是因为 node_modules 结构所导致的，例如使用 yarn 对项目安装依赖，依赖里面有个依赖叫做 foo，foo 这个依赖同时依赖了 bar，yarn 会对安装的 node_modules 做一个扁平化结构的处理(npm v3 之后也是这么做的)，会把依赖在 node_modules 下打平，这样相当于 foo 和 bar 出现在同一层级下面。那么根据 nodejs 的寻径原理，用户能 require 到 foo，同样也能 require 到 bar。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0" name="Shape 19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400"/>
            </a:pPr>
            <a:r>
              <a:t>那为什么SGUI会需要这样一套技术架构？主要的原因有两个：</a:t>
            </a:r>
          </a:p>
          <a:p>
            <a:pPr>
              <a:defRPr sz="1400"/>
            </a:pPr>
          </a:p>
          <a:p>
            <a:pPr marL="177800" indent="-177800">
              <a:buSzPct val="123000"/>
              <a:buChar char="•"/>
              <a:defRPr sz="1400"/>
            </a:pPr>
            <a:r>
              <a:t>第一个是应用的体量，侧重于想从技术维度进行优化；</a:t>
            </a:r>
          </a:p>
          <a:p>
            <a:pPr marL="177800" indent="-177800">
              <a:buSzPct val="123000"/>
              <a:buChar char="•"/>
              <a:defRPr sz="1400"/>
            </a:pPr>
            <a:r>
              <a:t>第二个产品的定位和特殊性，基于产品体验或者是产品定位的纬度。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69" name="Shape 46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600"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Vuex：默认的大型应用推荐的全局状态管理</a:t>
            </a:r>
          </a:p>
          <a:p>
            <a:pPr>
              <a:defRPr sz="1600"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微应用后每个应用的需要的全局状态管理是有限的，在团队的使用过程中发现了一些问题（有的来源于方案本身、有的来自开发者的不规范，但希望通过技术或者工具解决这些问题）：</a:t>
            </a:r>
          </a:p>
          <a:p>
            <a:pPr marL="426861" indent="-426861">
              <a:buSzPct val="75000"/>
              <a:buChar char="-"/>
              <a:defRPr sz="1600"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和 vue3 的 组合式 API（Composition API）的结合不那么完美，总感觉有点怪怪的。mutations 在今天看来冗余了，最初是为了 devtools 集成，但现在这不再是问题。还有命名空间，今天看来如果不同的文件，就应该是不同的空间，不需要开发者额外声明        </a:t>
            </a:r>
          </a:p>
          <a:p>
            <a:pPr marL="426861" indent="-426861">
              <a:buSzPct val="75000"/>
              <a:buChar char="-"/>
              <a:defRPr sz="1600"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对 TypeScript 支持不完善。类型推导、提示不完善，很多场景需要开发者手动添加、先定义（历史原因）。</a:t>
            </a:r>
          </a:p>
          <a:p>
            <a:pPr marL="426861" indent="-426861">
              <a:buSzPct val="75000"/>
              <a:buChar char="-"/>
              <a:defRPr sz="1600"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随着项目功能完善，store里面的内容越来越多，嵌套严重。虽然推荐不相关的模块使用命名空间，但开发者太多，防不住补丁式提交，导致状态树的变形。这也引出了代码拆分问题，构建时的摇树就不能进行自动化拆封了</a:t>
            </a:r>
          </a:p>
          <a:p>
            <a:pPr>
              <a:defRPr sz="1600"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</a:p>
          <a:p>
            <a:pPr>
              <a:defRPr sz="1600"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这些问题也不是尽在我们项目中存在，官方也发现了，然后提了一个 vuex5 的提案，对比 Vuex 4有了很大的改进变化，如支持options api and composition api、没有mutations、没有嵌套的模块、更好typescript支持、自动化的代码拆分。和我们的诉求几乎全部吻合。</a:t>
            </a:r>
          </a:p>
          <a:p>
            <a:pPr>
              <a:defRPr sz="1600"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</a:p>
          <a:p>
            <a:pPr>
              <a:defRPr sz="1600"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vuex 4 才出现，5 估计还有点远。这个时候出现了 Pinia。旨在测试 vuex 下一次迭代的提案，实现了上述的需求。支持vue2、3，大小1kb。</a:t>
            </a:r>
          </a:p>
          <a:p>
            <a:pPr>
              <a:defRPr sz="1600"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</a:p>
          <a:p>
            <a:pPr>
              <a:defRPr sz="1600"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也有人说直接用 reactive，这个才是yyds。就像 react hooks 出现时，用 useReducer、useContext 做状态管理，这些方案当时也被叫做yyds，但今天还是他们在生产项目里也没见踪影。</a:t>
            </a:r>
          </a:p>
          <a:p>
            <a:pPr>
              <a:defRPr sz="1600"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</a:p>
          <a:p>
            <a:pPr>
              <a:defRPr sz="1600"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我们会尝试在新的模块引入 pinia，并尝试将已有的复杂嵌套store进行迁移，主要原因就是，代码才上线，有的功能就不敢改（风险不明、影响不明）、改不动。希望状态的变化更清晰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77" name="Shape 47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400"/>
            </a:pPr>
            <a:r>
              <a:t>目前项目基于 Webpack （具备将各类资源打包整合在一起，形成 bundle 的能力）构建，项目功能复杂后后，页面增多，加上多个应用的同时启动（主应用 + 多个子应用），在开发编译阶段成了吃资源大户，编译和热重载耗时长。想解决这个问题。特别是部分同学的电脑性能比较差，同时起3个，就有点卡起了</a:t>
            </a:r>
          </a:p>
          <a:p>
            <a:pPr>
              <a:defRPr sz="2000"/>
            </a:pPr>
          </a:p>
          <a:p>
            <a:pPr>
              <a:defRPr sz="1400"/>
            </a:pPr>
            <a:r>
              <a:t>引入Bundleless 类构建方式解决此问题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script.textContent：动态创建 script 节点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hape 49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91" name="Shape 49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400"/>
            </a:pPr>
            <a:r>
              <a:t>基于前面的倾向，想使用 vite，对比了一下，就只有 icestark、MicroApp 支持 vite，但都有限制，比如关闭沙箱、样式隔离等。如果这样的话，其实 qiankun 也有个插件可以魔改支持 vite。但没了 最重要的沙箱、样式隔离，我还选它干嘛。基于这些原因又重新看了下 single-spa 文档，官方说它什么都支持，如 Vite、Snowpack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single-spa：建议使用浏览器内ES模块 + import maps（前端成熟度评估模型-模块化-5级要求），为了抹平浏览器差异和低版本问题，推荐了 SystemJS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轮子小能手</a:t>
            </a:r>
          </a:p>
          <a:p>
            <a:pPr>
              <a:defRPr sz="1400"/>
            </a:pPr>
            <a:r>
              <a:t>single-spa-layout：应用渲染位置，用法和 vue-router 高度相似</a:t>
            </a:r>
          </a:p>
          <a:p>
            <a:pPr>
              <a:defRPr sz="1400"/>
            </a:pPr>
            <a:r>
              <a:t>single-spa-react, single-spa-vue, single-spa-angular：等框架集成</a:t>
            </a:r>
          </a:p>
          <a:p>
            <a:pPr>
              <a:defRPr sz="1400"/>
            </a:pPr>
            <a:r>
              <a:t>single-spa-css：解决了子应用的 CSS 引入和移除问题。各子应用的样式隔离，官方建议使用 Scoped CSS（vue、postcss）或者 将子应用挂载到 Shadow DOM 上</a:t>
            </a:r>
          </a:p>
          <a:p>
            <a:pPr>
              <a:defRPr sz="1400"/>
            </a:pPr>
            <a:r>
              <a:t>single-spa-leaked-globals：解决子应用的 window 全局对象隔离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公共依赖：造一个 Utility Module 包，在这个包导出所有公共资源内容，并用 SystemJS 的 importmap 在主应用的 index.html 里声明；或者使用 Webpack 5 Module Federation 特性实现公共依赖的导入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这些都是官方给出的“文档 最佳实践”，但它好像都给你说了，但又好像什么都没说。只给了方向，没有整合，怎么走要看开发者自己。虽然看着 single-spa 适应最完整，但如果想真正的落地到生产没那么容易。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Qiankun 3</a:t>
            </a:r>
          </a:p>
          <a:p>
            <a:pPr>
              <a:defRPr sz="1400"/>
            </a:pPr>
          </a:p>
          <a:p>
            <a:pPr>
              <a:defRPr sz="1400"/>
            </a:pPr>
          </a:p>
          <a:p>
            <a:pPr>
              <a:defRPr sz="1400"/>
            </a:pPr>
            <a:r>
              <a:t>没有最好的架构，只有在某个节点较为合适的架构。毕竟软件工程，都是带着脚铐跳舞，只能在有限的空间内活动。如果 qiankun3 一直难产，我们或许会尝试 single-spa。如果有小伙伴有经验，希望可以交流一下。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5" name="Shape 21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400"/>
            </a:pPr>
            <a:r>
              <a:t>由于项目体量和规划（3年开发、5年推广、x亿投入）及产品要求支持按功能模块独立上线、更新，降低单次上线风险。多团队团队参与，多次沟通后，根据需求得出如下结论：</a:t>
            </a:r>
          </a:p>
          <a:p>
            <a:pPr>
              <a:defRPr b="1" sz="1400"/>
            </a:pPr>
            <a:r>
              <a:t>问题：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- 平台系统体量大且功能多</a:t>
            </a:r>
          </a:p>
          <a:p>
            <a:pPr>
              <a:defRPr sz="1400"/>
            </a:pPr>
            <a:r>
              <a:t>  - 开发效率低</a:t>
            </a:r>
          </a:p>
          <a:p>
            <a:pPr>
              <a:defRPr sz="1400"/>
            </a:pPr>
            <a:r>
              <a:t>  - 多人协作成本高</a:t>
            </a:r>
          </a:p>
          <a:p>
            <a:pPr>
              <a:defRPr sz="1400"/>
            </a:pPr>
            <a:r>
              <a:t>  - 接入成本高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- 平台系统周期长且敏感</a:t>
            </a:r>
          </a:p>
          <a:p>
            <a:pPr>
              <a:defRPr sz="1400"/>
            </a:pPr>
            <a:r>
              <a:t>  - 活跃周期长</a:t>
            </a:r>
          </a:p>
          <a:p>
            <a:pPr>
              <a:defRPr sz="1400"/>
            </a:pPr>
            <a:r>
              <a:t>  - 可用率要求高</a:t>
            </a:r>
          </a:p>
          <a:p>
            <a:pPr>
              <a:defRPr sz="1400"/>
            </a:pPr>
            <a:r>
              <a:t>  - 重复建设可不管理</a:t>
            </a:r>
          </a:p>
          <a:p>
            <a:pPr>
              <a:defRPr sz="1400"/>
            </a:pPr>
          </a:p>
          <a:p>
            <a:pPr>
              <a:defRPr b="1" sz="1400"/>
            </a:pPr>
            <a:r>
              <a:t>诉求：</a:t>
            </a:r>
          </a:p>
          <a:p>
            <a:pPr>
              <a:defRPr sz="1400"/>
            </a:pPr>
            <a:r>
              <a:t>  - 建立体验良好、可持续维护的系统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核心解决两种场景问题：</a:t>
            </a:r>
          </a:p>
          <a:p>
            <a:pPr marL="271638" indent="-271638">
              <a:buSzPct val="75000"/>
              <a:buChar char="-"/>
              <a:defRPr sz="1400"/>
            </a:pPr>
            <a:r>
              <a:t>基于产品（体验）纬度</a:t>
            </a:r>
          </a:p>
          <a:p>
            <a:pPr marL="271638" indent="-271638">
              <a:buSzPct val="75000"/>
              <a:buChar char="-"/>
              <a:defRPr sz="1400"/>
            </a:pPr>
            <a:r>
              <a:t>基于技术架构纬度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基于上述原因，决定采用微前端解决方案。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巨石应用、iframe、框架组件、微前端都可以解决上述问题。 四种方式各有优缺点。微前端方案它的核心解决的</a:t>
            </a:r>
            <a:r>
              <a:rPr b="1"/>
              <a:t>业务场景</a:t>
            </a:r>
            <a:r>
              <a:t>，更多的是在</a:t>
            </a:r>
            <a:r>
              <a:rPr b="1"/>
              <a:t>体验和效率</a:t>
            </a:r>
            <a:r>
              <a:t>上找到一个</a:t>
            </a:r>
            <a:r>
              <a:rPr b="1"/>
              <a:t>平衡点</a:t>
            </a:r>
            <a:r>
              <a:t>。基于调研和对比，最终决定去选择微前端的技术方案，来对业务架构进行升级。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4" name="Shape 22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400"/>
            </a:pPr>
            <a:r>
              <a:t>微前端架构是一种类似于微服务的架构，它将微服务的理念应用于浏览器端，即将 Web 应用由单一的单体应用转变为</a:t>
            </a:r>
            <a:r>
              <a:rPr b="1"/>
              <a:t>多个小型前端应用聚合为一的应用</a:t>
            </a:r>
            <a:r>
              <a:t>。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由此带来的变化是，这些前端应用可以</a:t>
            </a:r>
            <a:r>
              <a:rPr b="1"/>
              <a:t>独立运行、独立开发、独立部署</a:t>
            </a:r>
            <a:r>
              <a:t>。以及，它们应该可以在</a:t>
            </a:r>
            <a:r>
              <a:rPr b="1"/>
              <a:t>共享组件</a:t>
            </a:r>
            <a:r>
              <a:t>的同时进行并行开发——这些组件可以通过 NPM 或者 Git Tag、Git Submodule 等来管理。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微前端是一种架构风格，将众多独立交付的前端应用组合成一个大型整体。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当然，软件架构领域没有免费的午餐：一切都要付出代价。一些微前端实现可能导致重复依赖，使用户不得不下载更多内容。此外，大幅提升的团队自治水平可能会让各个团队的工作愈加分裂。只不过我们认为这些风险都能控制在合理水平上，微前端终究还是利大于弊的。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2" name="Shape 23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400"/>
            </a:pPr>
            <a:r>
              <a:t>什么时候用到微前端</a:t>
            </a:r>
          </a:p>
          <a:p>
            <a:pPr>
              <a:defRPr sz="1200"/>
            </a:pPr>
          </a:p>
          <a:p>
            <a:pPr>
              <a:defRPr sz="1200"/>
            </a:pPr>
            <a:r>
              <a:t>微前端虽火，但别把它当银弹，适用于老旧项目、巨石应用、协作人员多的项目。如果没特殊需求，常规方案能解决就用最简单的方式去实现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51" name="Shape 25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600"/>
            </a:pPr>
            <a:r>
              <a:t>- single-spa 在官网中被自称是一个元框架，可以实现在一个页面将多个不同的框架整合。很多微前端方案基于此进行二次开发或者是灵感来源，支持 vite</a:t>
            </a:r>
          </a:p>
          <a:p>
            <a:pPr>
              <a:defRPr sz="1600"/>
            </a:pPr>
            <a:r>
              <a:t>- qiankun 基于 `single-spa` 的微前端解决方案,生产可用</a:t>
            </a:r>
          </a:p>
          <a:p>
            <a:pPr>
              <a:defRPr sz="1600"/>
            </a:pPr>
            <a:r>
              <a:t>- icestark 面向大型应用的微前端解决方案，支持 vite</a:t>
            </a:r>
          </a:p>
          <a:p>
            <a:pPr>
              <a:defRPr sz="1600"/>
            </a:pPr>
            <a:r>
              <a:t>- MicroApp一种</a:t>
            </a:r>
            <a:r>
              <a:rPr sz="2400"/>
              <a:t>用于</a:t>
            </a:r>
            <a:r>
              <a:t>构建微前端应用的极简方案，支持 vite</a:t>
            </a:r>
          </a:p>
          <a:p>
            <a:pPr>
              <a:defRPr sz="1600"/>
            </a:pPr>
            <a:r>
              <a:t>- Garfish 包含构建微前端系统时所需要的基本能力，任意前端框架均可使用。接入简单，可轻松将多个前端应用组合成内聚的单个产品</a:t>
            </a:r>
          </a:p>
          <a:p>
            <a:pPr>
              <a:defRPr sz="1600"/>
            </a:pPr>
            <a:r>
              <a:t>- emp 基于Webpack5 Module Federation搭建的微前端解决方案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t>若无特殊要求，建议使用当前使用人数最多的方案 qiankun ；</a:t>
            </a:r>
          </a:p>
          <a:p>
            <a:pPr>
              <a:defRPr sz="1600"/>
            </a:pPr>
            <a:r>
              <a:t>如果要求沙箱机制更完善可以尝试 Garfish；</a:t>
            </a:r>
          </a:p>
          <a:p>
            <a:pPr>
              <a:defRPr sz="1600"/>
            </a:pPr>
            <a:r>
              <a:t>若没有类似于后台需要标签切换保存状态的需求，可以尝试 MicroApp；</a:t>
            </a:r>
          </a:p>
          <a:p>
            <a:pPr>
              <a:defRPr sz="1600"/>
            </a:pPr>
            <a:r>
              <a:t>若微应用是第三方开发、部署，无法要求设置跨域，建议使用 icestark；</a:t>
            </a:r>
          </a:p>
          <a:p>
            <a:pPr>
              <a:defRPr sz="1600"/>
            </a:pPr>
            <a:r>
              <a:t>不怕麻烦使用 single-spa，什么都支持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t>由于当时项目开始于2021年年初，基于当时的开源情况，选择的解决方案是 qiankun。如果现在重新开始，是否支持 ES modules、沙箱的实现机制和隔离级别 也会成为选择的核心参考点。</a:t>
            </a:r>
          </a:p>
          <a:p>
            <a:pPr>
              <a:defRPr sz="1600"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55" name="Shape 25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400"/>
            </a:pPr>
            <a:r>
              <a:t>那为什么SGUI会需要这样一套技术架构？主要的原因有两个：</a:t>
            </a:r>
          </a:p>
          <a:p>
            <a:pPr>
              <a:defRPr sz="1400"/>
            </a:pPr>
          </a:p>
          <a:p>
            <a:pPr marL="177800" indent="-177800">
              <a:buSzPct val="123000"/>
              <a:buChar char="•"/>
              <a:defRPr sz="1400"/>
            </a:pPr>
            <a:r>
              <a:t>第一个是应用的体量，侧重于想从技术维度进行优化；</a:t>
            </a:r>
          </a:p>
          <a:p>
            <a:pPr marL="177800" indent="-177800">
              <a:buSzPct val="123000"/>
              <a:buChar char="•"/>
              <a:defRPr sz="1400"/>
            </a:pPr>
            <a:r>
              <a:t>第二个产品的定位和特殊性，基于产品体验或者是产品定位的纬度。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63" name="Shape 26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400"/>
            </a:pPr>
            <a:r>
              <a:t>技术栈</a:t>
            </a:r>
          </a:p>
          <a:p>
            <a:pPr>
              <a:defRPr sz="1400"/>
            </a:pPr>
            <a:r>
              <a:t>UI 库选型的坑开始了</a:t>
            </a:r>
          </a:p>
          <a:p>
            <a:pPr>
              <a:defRPr sz="1400"/>
            </a:pPr>
            <a:r>
              <a:t>Vue CLI 5 是 Webpack 5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audit  依赖安全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93" name="Shape 29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400"/>
            </a:pPr>
            <a:r>
              <a:t>框架应用就负责整体的 Layout 跟微应用配置与注册渲染。从上面这张图上可以看到，框架应用会有一个通用的头部 Header，侧边栏 siderBar，除了 Layout 之外，还需要配置微应用的信息，比如 bundle url、基准路由等信息。微应用它其实就是按业务维度拆分开来的一些应用，通常来讲它可能就是一个 SPA 应用，并且会包含至少一到多个页面或路由。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原则上框架应用尽量避免包含具体页面的 UI 代码，如果框架应用做了过多的事情会带来以下问题：</a:t>
            </a:r>
          </a:p>
          <a:p>
            <a:pPr>
              <a:defRPr sz="1400"/>
            </a:pPr>
            <a:r>
              <a:t>- 框架应用样式代码太多，会增加微应用和框架应用样式冲突概率</a:t>
            </a:r>
          </a:p>
          <a:p>
            <a:pPr>
              <a:defRPr sz="1400"/>
            </a:pPr>
            <a:r>
              <a:t>- 框架应用为微应用提供其他能力比如一些全局 API，会破坏微应用的独立性，增加相互的耦合</a:t>
            </a:r>
          </a:p>
          <a:p>
            <a:pPr>
              <a:defRPr sz="1400"/>
            </a:pPr>
            <a:r>
              <a:t>- 框架应用本质是一个中心化的部分，变更后原则上需要回归所有微应用，因此需要保证职责的简单，越简单的东西越稳定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作者和日期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01675">
              <a:lnSpc>
                <a:spcPct val="100000"/>
              </a:lnSpc>
              <a:spcBef>
                <a:spcPts val="0"/>
              </a:spcBef>
              <a:buSzTx/>
              <a:buNone/>
              <a:defRPr b="1" sz="3060"/>
            </a:lvl1pPr>
          </a:lstStyle>
          <a:p>
            <a:pPr/>
            <a:r>
              <a:t>作者和日期</a:t>
            </a:r>
          </a:p>
        </p:txBody>
      </p:sp>
      <p:sp>
        <p:nvSpPr>
          <p:cNvPr id="12" name="演示文稿标题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演示文稿标题</a:t>
            </a:r>
          </a:p>
        </p:txBody>
      </p:sp>
      <p:sp>
        <p:nvSpPr>
          <p:cNvPr id="13" name="正文级别 1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演示文稿副标题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说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正文级别 1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说明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显著事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正文级别 1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事实信息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726440">
              <a:lnSpc>
                <a:spcPct val="100000"/>
              </a:lnSpc>
              <a:spcBef>
                <a:spcPts val="0"/>
              </a:spcBef>
              <a:buSzTx/>
              <a:buNone/>
              <a:defRPr b="1" sz="4840"/>
            </a:lvl1pPr>
          </a:lstStyle>
          <a:p>
            <a:pPr/>
            <a:r>
              <a:t>事实信息</a:t>
            </a:r>
          </a:p>
        </p:txBody>
      </p:sp>
      <p:sp>
        <p:nvSpPr>
          <p:cNvPr id="10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属性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01675">
              <a:lnSpc>
                <a:spcPct val="100000"/>
              </a:lnSpc>
              <a:spcBef>
                <a:spcPts val="0"/>
              </a:spcBef>
              <a:buSzTx/>
              <a:buNone/>
              <a:defRPr b="1" sz="3060"/>
            </a:lvl1pPr>
          </a:lstStyle>
          <a:p>
            <a:pPr/>
            <a:r>
              <a:t>属性</a:t>
            </a:r>
          </a:p>
        </p:txBody>
      </p:sp>
      <p:sp>
        <p:nvSpPr>
          <p:cNvPr id="116" name="正文级别 1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“著名引文”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图像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图像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图像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图像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bg>
      <p:bgPr>
        <a:solidFill>
          <a:srgbClr val="2224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幻灯片编号"/>
          <p:cNvSpPr txBox="1"/>
          <p:nvPr>
            <p:ph type="sldNum" sz="quarter" idx="2"/>
          </p:nvPr>
        </p:nvSpPr>
        <p:spPr>
          <a:xfrm>
            <a:off x="12001563" y="11525251"/>
            <a:ext cx="371349" cy="373633"/>
          </a:xfrm>
          <a:prstGeom prst="rect">
            <a:avLst/>
          </a:prstGeom>
        </p:spPr>
        <p:txBody>
          <a:bodyPr lIns="38100" tIns="38100" rIns="38100" bIns="38100" anchor="t"/>
          <a:lstStyle>
            <a:lvl1pPr defTabSz="825500">
              <a:defRPr sz="20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幻灯片标题"/>
          <p:cNvSpPr txBox="1"/>
          <p:nvPr>
            <p:ph type="title" hasCustomPrompt="1"/>
          </p:nvPr>
        </p:nvSpPr>
        <p:spPr>
          <a:xfrm>
            <a:off x="1270000" y="812800"/>
            <a:ext cx="21844000" cy="1557437"/>
          </a:xfrm>
          <a:prstGeom prst="rect">
            <a:avLst/>
          </a:prstGeom>
        </p:spPr>
        <p:txBody>
          <a:bodyPr anchor="b"/>
          <a:lstStyle>
            <a:lvl1pPr algn="ctr" defTabSz="825500">
              <a:defRPr b="0" spc="-252" sz="8400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幻灯片标题</a:t>
            </a:r>
          </a:p>
        </p:txBody>
      </p:sp>
      <p:sp>
        <p:nvSpPr>
          <p:cNvPr id="157" name="幻灯片副标题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defTabSz="784225">
              <a:lnSpc>
                <a:spcPct val="100000"/>
              </a:lnSpc>
              <a:spcBef>
                <a:spcPts val="0"/>
              </a:spcBef>
              <a:buSzTx/>
              <a:buNone/>
              <a:defRPr sz="5130">
                <a:solidFill>
                  <a:srgbClr val="333333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幻灯片副标题</a:t>
            </a:r>
          </a:p>
        </p:txBody>
      </p:sp>
      <p:sp>
        <p:nvSpPr>
          <p:cNvPr id="158" name="正文级别 1…"/>
          <p:cNvSpPr txBox="1"/>
          <p:nvPr>
            <p:ph type="body" idx="1" hasCustomPrompt="1"/>
          </p:nvPr>
        </p:nvSpPr>
        <p:spPr>
          <a:xfrm>
            <a:off x="1270000" y="4267200"/>
            <a:ext cx="21844000" cy="8432800"/>
          </a:xfrm>
          <a:prstGeom prst="rect">
            <a:avLst/>
          </a:prstGeom>
        </p:spPr>
        <p:txBody>
          <a:bodyPr/>
          <a:lstStyle>
            <a:lvl1pPr marL="558800" indent="-558800" defTabSz="2438400">
              <a:lnSpc>
                <a:spcPct val="100000"/>
              </a:lnSpc>
              <a:spcBef>
                <a:spcPts val="2400"/>
              </a:spcBef>
              <a:buClr>
                <a:srgbClr val="000000"/>
              </a:buClr>
              <a:buSzPct val="100000"/>
              <a:defRPr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  <a:lvl2pPr marL="1117600" indent="-558800" defTabSz="2438400">
              <a:lnSpc>
                <a:spcPct val="100000"/>
              </a:lnSpc>
              <a:spcBef>
                <a:spcPts val="2400"/>
              </a:spcBef>
              <a:buClr>
                <a:srgbClr val="000000"/>
              </a:buClr>
              <a:buSzPct val="100000"/>
              <a:defRPr>
                <a:latin typeface="Avenir Next Regular"/>
                <a:ea typeface="Avenir Next Regular"/>
                <a:cs typeface="Avenir Next Regular"/>
                <a:sym typeface="Avenir Next Regular"/>
              </a:defRPr>
            </a:lvl2pPr>
            <a:lvl3pPr marL="1676400" indent="-558800" defTabSz="2438400">
              <a:lnSpc>
                <a:spcPct val="100000"/>
              </a:lnSpc>
              <a:spcBef>
                <a:spcPts val="2400"/>
              </a:spcBef>
              <a:buClr>
                <a:srgbClr val="000000"/>
              </a:buClr>
              <a:buSzPct val="100000"/>
              <a:defRPr>
                <a:latin typeface="Avenir Next Regular"/>
                <a:ea typeface="Avenir Next Regular"/>
                <a:cs typeface="Avenir Next Regular"/>
                <a:sym typeface="Avenir Next Regular"/>
              </a:defRPr>
            </a:lvl3pPr>
            <a:lvl4pPr marL="2235200" indent="-558800" defTabSz="2438400">
              <a:lnSpc>
                <a:spcPct val="100000"/>
              </a:lnSpc>
              <a:spcBef>
                <a:spcPts val="2400"/>
              </a:spcBef>
              <a:buClr>
                <a:srgbClr val="000000"/>
              </a:buClr>
              <a:buSzPct val="100000"/>
              <a:defRPr>
                <a:latin typeface="Avenir Next Regular"/>
                <a:ea typeface="Avenir Next Regular"/>
                <a:cs typeface="Avenir Next Regular"/>
                <a:sym typeface="Avenir Next Regular"/>
              </a:defRPr>
            </a:lvl4pPr>
            <a:lvl5pPr marL="2794000" indent="-558800" defTabSz="2438400">
              <a:lnSpc>
                <a:spcPct val="100000"/>
              </a:lnSpc>
              <a:spcBef>
                <a:spcPts val="2400"/>
              </a:spcBef>
              <a:buClr>
                <a:srgbClr val="000000"/>
              </a:buClr>
              <a:buSzPct val="100000"/>
              <a:defRPr>
                <a:latin typeface="Avenir Next Regular"/>
                <a:ea typeface="Avenir Next Regular"/>
                <a:cs typeface="Avenir Next Regular"/>
                <a:sym typeface="Avenir Next Regular"/>
              </a:defRPr>
            </a:lvl5pPr>
          </a:lstStyle>
          <a:p>
            <a:pPr/>
            <a:r>
              <a:t>幻灯片项目符号文本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59" name="幻灯片编号"/>
          <p:cNvSpPr txBox="1"/>
          <p:nvPr>
            <p:ph type="sldNum" sz="quarter" idx="2"/>
          </p:nvPr>
        </p:nvSpPr>
        <p:spPr>
          <a:xfrm>
            <a:off x="11966448" y="13065506"/>
            <a:ext cx="438405" cy="482601"/>
          </a:xfrm>
          <a:prstGeom prst="rect">
            <a:avLst/>
          </a:prstGeom>
        </p:spPr>
        <p:txBody>
          <a:bodyPr/>
          <a:lstStyle>
            <a:lvl1pPr defTabSz="825500">
              <a:defRPr sz="2200"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仅标题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幻灯片标题"/>
          <p:cNvSpPr txBox="1"/>
          <p:nvPr>
            <p:ph type="title" hasCustomPrompt="1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幻灯片标题</a:t>
            </a:r>
          </a:p>
        </p:txBody>
      </p:sp>
      <p:sp>
        <p:nvSpPr>
          <p:cNvPr id="167" name="幻灯片副标题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b="1" sz="4840">
                <a:solidFill>
                  <a:srgbClr val="FFFFFF"/>
                </a:solidFill>
              </a:defRPr>
            </a:lvl1pPr>
          </a:lstStyle>
          <a:p>
            <a:pPr/>
            <a:r>
              <a:t>幻灯片副标题</a:t>
            </a:r>
          </a:p>
        </p:txBody>
      </p:sp>
      <p:sp>
        <p:nvSpPr>
          <p:cNvPr id="16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演示文稿标题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演示文稿标题</a:t>
            </a:r>
          </a:p>
        </p:txBody>
      </p:sp>
      <p:sp>
        <p:nvSpPr>
          <p:cNvPr id="23" name="作者和日期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01675">
              <a:lnSpc>
                <a:spcPct val="100000"/>
              </a:lnSpc>
              <a:spcBef>
                <a:spcPts val="0"/>
              </a:spcBef>
              <a:buSzTx/>
              <a:buNone/>
              <a:defRPr b="1" sz="3060"/>
            </a:lvl1pPr>
          </a:lstStyle>
          <a:p>
            <a:pPr/>
            <a:r>
              <a:t>作者和日期</a:t>
            </a:r>
          </a:p>
        </p:txBody>
      </p:sp>
      <p:sp>
        <p:nvSpPr>
          <p:cNvPr id="24" name="正文级别 1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演示文稿副标题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照片（备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幻灯片标题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幻灯片标题</a:t>
            </a:r>
          </a:p>
        </p:txBody>
      </p:sp>
      <p:sp>
        <p:nvSpPr>
          <p:cNvPr id="34" name="正文级别 1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幻灯片副标题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幻灯片编号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幻灯片标题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幻灯片标题</a:t>
            </a:r>
          </a:p>
        </p:txBody>
      </p:sp>
      <p:sp>
        <p:nvSpPr>
          <p:cNvPr id="43" name="幻灯片副标题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b="1" sz="4840"/>
            </a:lvl1pPr>
          </a:lstStyle>
          <a:p>
            <a:pPr/>
            <a:r>
              <a:t>幻灯片副标题</a:t>
            </a:r>
          </a:p>
        </p:txBody>
      </p:sp>
      <p:sp>
        <p:nvSpPr>
          <p:cNvPr id="44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幻灯片项目符号文本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幻灯片项目符号文本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幻灯片副标题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b="1" sz="4840"/>
            </a:lvl1pPr>
          </a:lstStyle>
          <a:p>
            <a:pPr/>
            <a:r>
              <a:t>幻灯片副标题</a:t>
            </a:r>
          </a:p>
        </p:txBody>
      </p:sp>
      <p:sp>
        <p:nvSpPr>
          <p:cNvPr id="61" name="正文级别 1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幻灯片项目符号文本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660384004_1290x1720.jpg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幻灯片标题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幻灯片标题</a:t>
            </a:r>
          </a:p>
        </p:txBody>
      </p:sp>
      <p:sp>
        <p:nvSpPr>
          <p:cNvPr id="6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章节标题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章节标题</a:t>
            </a:r>
          </a:p>
        </p:txBody>
      </p:sp>
      <p:sp>
        <p:nvSpPr>
          <p:cNvPr id="72" name="幻灯片编号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幻灯片标题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幻灯片标题</a:t>
            </a:r>
          </a:p>
        </p:txBody>
      </p:sp>
      <p:sp>
        <p:nvSpPr>
          <p:cNvPr id="80" name="幻灯片副标题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b="1" sz="4840"/>
            </a:lvl1pPr>
          </a:lstStyle>
          <a:p>
            <a:pPr/>
            <a:r>
              <a:t>幻灯片副标题</a:t>
            </a:r>
          </a:p>
        </p:txBody>
      </p:sp>
      <p:sp>
        <p:nvSpPr>
          <p:cNvPr id="8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议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议程标题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议程标题</a:t>
            </a:r>
          </a:p>
        </p:txBody>
      </p:sp>
      <p:sp>
        <p:nvSpPr>
          <p:cNvPr id="89" name="议程副标题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b="1" sz="4840"/>
            </a:lvl1pPr>
          </a:lstStyle>
          <a:p>
            <a:pPr/>
            <a:r>
              <a:t>议程副标题</a:t>
            </a:r>
          </a:p>
        </p:txBody>
      </p:sp>
      <p:sp>
        <p:nvSpPr>
          <p:cNvPr id="90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议程主题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幻灯片标题</a:t>
            </a:r>
          </a:p>
        </p:txBody>
      </p:sp>
      <p:sp>
        <p:nvSpPr>
          <p:cNvPr id="3" name="正文级别 1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幻灯片项目符号文本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www.sgui.com" TargetMode="Externa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Relationship Id="rId4" Type="http://schemas.openxmlformats.org/officeDocument/2006/relationships/image" Target="../media/image23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4.png"/><Relationship Id="rId4" Type="http://schemas.openxmlformats.org/officeDocument/2006/relationships/image" Target="../media/image2.tif"/><Relationship Id="rId5" Type="http://schemas.openxmlformats.org/officeDocument/2006/relationships/image" Target="../media/image25.png"/><Relationship Id="rId6" Type="http://schemas.openxmlformats.org/officeDocument/2006/relationships/image" Target="../media/image3.tif"/><Relationship Id="rId7" Type="http://schemas.openxmlformats.org/officeDocument/2006/relationships/image" Target="../media/image4.tif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6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e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jpeg"/><Relationship Id="rId4" Type="http://schemas.openxmlformats.org/officeDocument/2006/relationships/image" Target="../media/image30.png"/><Relationship Id="rId5" Type="http://schemas.openxmlformats.org/officeDocument/2006/relationships/image" Target="../media/image31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tif"/><Relationship Id="rId4" Type="http://schemas.openxmlformats.org/officeDocument/2006/relationships/image" Target="../media/image6.tif"/><Relationship Id="rId5" Type="http://schemas.openxmlformats.org/officeDocument/2006/relationships/image" Target="../media/image32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tif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1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2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tif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微前端落地的那些事"/>
          <p:cNvSpPr txBox="1"/>
          <p:nvPr/>
        </p:nvSpPr>
        <p:spPr>
          <a:xfrm>
            <a:off x="8420184" y="4870779"/>
            <a:ext cx="7543632" cy="1923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229" tIns="50229" rIns="50229" bIns="50229" anchor="ctr"/>
          <a:lstStyle>
            <a:lvl1pPr algn="l" defTabSz="821531">
              <a:defRPr sz="6400">
                <a:solidFill>
                  <a:srgbClr val="FFFFFF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lvl1pPr>
          </a:lstStyle>
          <a:p>
            <a:pPr/>
            <a:r>
              <a:t>微前端落地的那些事</a:t>
            </a:r>
            <a:endParaRPr>
              <a:solidFill>
                <a:srgbClr val="FE6A6A"/>
              </a:solidFill>
            </a:endParaRPr>
          </a:p>
        </p:txBody>
      </p:sp>
      <p:sp>
        <p:nvSpPr>
          <p:cNvPr id="178" name="By 几个霜"/>
          <p:cNvSpPr txBox="1"/>
          <p:nvPr/>
        </p:nvSpPr>
        <p:spPr>
          <a:xfrm>
            <a:off x="18517992" y="12096134"/>
            <a:ext cx="2413636" cy="854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1531">
              <a:defRPr sz="4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By 几个霜</a:t>
            </a:r>
          </a:p>
        </p:txBody>
      </p:sp>
      <p:sp>
        <p:nvSpPr>
          <p:cNvPr id="179" name="qiankun、Vue3"/>
          <p:cNvSpPr txBox="1"/>
          <p:nvPr/>
        </p:nvSpPr>
        <p:spPr>
          <a:xfrm>
            <a:off x="9361474" y="6862885"/>
            <a:ext cx="5661052" cy="787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400">
                <a:solidFill>
                  <a:srgbClr val="FE6A6A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lvl1pPr>
          </a:lstStyle>
          <a:p>
            <a:pPr>
              <a:defRPr>
                <a:solidFill>
                  <a:schemeClr val="accent5">
                    <a:hueOff val="-152895"/>
                    <a:lumOff val="12368"/>
                  </a:schemeClr>
                </a:solidFill>
              </a:defRPr>
            </a:pPr>
            <a:r>
              <a:rPr>
                <a:solidFill>
                  <a:srgbClr val="FE6A6A"/>
                </a:solidFill>
              </a:rPr>
              <a:t>qiankun、Vue3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实施过程"/>
          <p:cNvSpPr txBox="1"/>
          <p:nvPr/>
        </p:nvSpPr>
        <p:spPr>
          <a:xfrm>
            <a:off x="481475" y="331715"/>
            <a:ext cx="2786616" cy="952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229" tIns="50229" rIns="50229" bIns="50229" anchor="ctr"/>
          <a:lstStyle>
            <a:lvl1pPr algn="l" defTabSz="821531">
              <a:defRPr sz="4000">
                <a:solidFill>
                  <a:srgbClr val="FFFFFF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lvl1pPr>
          </a:lstStyle>
          <a:p>
            <a:pPr/>
            <a:r>
              <a:t>实施过程</a:t>
            </a:r>
          </a:p>
        </p:txBody>
      </p:sp>
      <p:sp>
        <p:nvSpPr>
          <p:cNvPr id="258" name="- 核心技术点"/>
          <p:cNvSpPr txBox="1"/>
          <p:nvPr/>
        </p:nvSpPr>
        <p:spPr>
          <a:xfrm>
            <a:off x="3003048" y="501337"/>
            <a:ext cx="2202880" cy="612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304800">
              <a:lnSpc>
                <a:spcPts val="4400"/>
              </a:lnSpc>
              <a:defRPr sz="2600">
                <a:solidFill>
                  <a:srgbClr val="E1E1E1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- 核心技术点</a:t>
            </a:r>
          </a:p>
        </p:txBody>
      </p:sp>
      <p:sp>
        <p:nvSpPr>
          <p:cNvPr id="259" name="Core：Vue3、Vue CLI 5、TypeScript、qiankun"/>
          <p:cNvSpPr txBox="1"/>
          <p:nvPr/>
        </p:nvSpPr>
        <p:spPr>
          <a:xfrm>
            <a:off x="1605170" y="3565753"/>
            <a:ext cx="16096870" cy="787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5400">
                <a:solidFill>
                  <a:srgbClr val="D5D5D5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rPr>
                <a:solidFill>
                  <a:srgbClr val="FFFFFF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rPr>
              <a:t>Core：</a:t>
            </a:r>
            <a:r>
              <a:t>Vue3、Vue CLI 5、TypeScript、qiankun</a:t>
            </a:r>
          </a:p>
        </p:txBody>
      </p:sp>
      <p:sp>
        <p:nvSpPr>
          <p:cNvPr id="260" name="UI：Element Plus"/>
          <p:cNvSpPr txBox="1"/>
          <p:nvPr/>
        </p:nvSpPr>
        <p:spPr>
          <a:xfrm>
            <a:off x="1605170" y="5693934"/>
            <a:ext cx="5940858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5400">
                <a:solidFill>
                  <a:srgbClr val="D5D5D5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rPr>
                <a:solidFill>
                  <a:srgbClr val="FFFFFF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rPr>
              <a:t>UI：</a:t>
            </a:r>
            <a:r>
              <a:t>Element Plus</a:t>
            </a:r>
          </a:p>
        </p:txBody>
      </p:sp>
      <p:sp>
        <p:nvSpPr>
          <p:cNvPr id="261" name="Test：Jest、TestCafe"/>
          <p:cNvSpPr txBox="1"/>
          <p:nvPr/>
        </p:nvSpPr>
        <p:spPr>
          <a:xfrm>
            <a:off x="1605170" y="7822116"/>
            <a:ext cx="7589521" cy="787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5400">
                <a:solidFill>
                  <a:srgbClr val="D5D5D5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rPr>
                <a:solidFill>
                  <a:srgbClr val="FFFFFF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rPr>
              <a:t>Test：</a:t>
            </a:r>
            <a:r>
              <a:t>Jest、TestCafe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Class="entr" nodeType="after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Class="entr" nodeType="afterEffect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61" grpId="3"/>
      <p:bldP build="whole" bldLvl="1" animBg="1" rev="0" advAuto="0" spid="259" grpId="1"/>
      <p:bldP build="whole" bldLvl="1" animBg="1" rev="0" advAuto="0" spid="260" grpId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实施过程"/>
          <p:cNvSpPr txBox="1"/>
          <p:nvPr/>
        </p:nvSpPr>
        <p:spPr>
          <a:xfrm>
            <a:off x="481475" y="331715"/>
            <a:ext cx="2253460" cy="952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229" tIns="50229" rIns="50229" bIns="50229" anchor="ctr"/>
          <a:lstStyle>
            <a:lvl1pPr algn="l" defTabSz="821531">
              <a:defRPr sz="4000">
                <a:solidFill>
                  <a:srgbClr val="FFFFFF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lvl1pPr>
          </a:lstStyle>
          <a:p>
            <a:pPr/>
            <a:r>
              <a:t>实施过程</a:t>
            </a:r>
          </a:p>
        </p:txBody>
      </p:sp>
      <p:sp>
        <p:nvSpPr>
          <p:cNvPr id="266" name="- 架构图"/>
          <p:cNvSpPr txBox="1"/>
          <p:nvPr/>
        </p:nvSpPr>
        <p:spPr>
          <a:xfrm>
            <a:off x="3046659" y="571187"/>
            <a:ext cx="1374344" cy="4730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304800">
              <a:lnSpc>
                <a:spcPts val="4400"/>
              </a:lnSpc>
              <a:defRPr sz="2600">
                <a:solidFill>
                  <a:srgbClr val="E1E1E1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</a:lstStyle>
          <a:p>
            <a:pPr/>
            <a:r>
              <a:t>- 架构图</a:t>
            </a:r>
          </a:p>
        </p:txBody>
      </p:sp>
      <p:sp>
        <p:nvSpPr>
          <p:cNvPr id="267" name="框架应用(front_main)：负责 Layout 、微应用配置、注册渲染、鉴权、全局样式（CSS reset）等…"/>
          <p:cNvSpPr txBox="1"/>
          <p:nvPr/>
        </p:nvSpPr>
        <p:spPr>
          <a:xfrm>
            <a:off x="13546939" y="4635182"/>
            <a:ext cx="9618261" cy="44456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marL="304800" indent="-304800" algn="l" defTabSz="550333">
              <a:lnSpc>
                <a:spcPct val="140000"/>
              </a:lnSpc>
              <a:buSzPct val="125000"/>
              <a:buChar char="•"/>
              <a:defRPr b="1" sz="32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框架应用(front_main)：</a:t>
            </a:r>
            <a:r>
              <a:rPr b="0" sz="3000"/>
              <a:t>负责 Layout 、微应用配置、注册渲染、鉴权、全局样式（CSS reset）等</a:t>
            </a:r>
            <a:endParaRPr b="0"/>
          </a:p>
          <a:p>
            <a:pPr algn="l" defTabSz="550333">
              <a:lnSpc>
                <a:spcPct val="140000"/>
              </a:lnSpc>
              <a:defRPr b="1" sz="32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304800" indent="-304800" algn="l" defTabSz="550333">
              <a:lnSpc>
                <a:spcPct val="140000"/>
              </a:lnSpc>
              <a:buSzPct val="125000"/>
              <a:buChar char="•"/>
              <a:defRPr b="1" sz="32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微应用：</a:t>
            </a:r>
            <a:r>
              <a:rPr b="0" sz="3000"/>
              <a:t>按业务功能纬度拆分应用，SPA 应用，至少包含一个页面/路由。如：bkc_front、emd_front等</a:t>
            </a:r>
          </a:p>
        </p:txBody>
      </p:sp>
      <p:grpSp>
        <p:nvGrpSpPr>
          <p:cNvPr id="276" name="成组"/>
          <p:cNvGrpSpPr/>
          <p:nvPr/>
        </p:nvGrpSpPr>
        <p:grpSpPr>
          <a:xfrm>
            <a:off x="1843740" y="2682820"/>
            <a:ext cx="9817272" cy="4798800"/>
            <a:chOff x="0" y="0"/>
            <a:chExt cx="9817270" cy="4798799"/>
          </a:xfrm>
        </p:grpSpPr>
        <p:sp>
          <p:nvSpPr>
            <p:cNvPr id="268" name="框架应用 Header"/>
            <p:cNvSpPr/>
            <p:nvPr/>
          </p:nvSpPr>
          <p:spPr>
            <a:xfrm>
              <a:off x="0" y="570777"/>
              <a:ext cx="9812233" cy="846668"/>
            </a:xfrm>
            <a:prstGeom prst="rect">
              <a:avLst/>
            </a:prstGeom>
            <a:solidFill>
              <a:srgbClr val="75B8FA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7733" tIns="67733" rIns="67733" bIns="67733" numCol="1" anchor="ctr">
              <a:noAutofit/>
            </a:bodyPr>
            <a:lstStyle>
              <a:lvl1pPr>
                <a:lnSpc>
                  <a:spcPct val="90000"/>
                </a:lnSpc>
                <a:spcBef>
                  <a:spcPts val="4500"/>
                </a:spcBef>
                <a:defRPr sz="28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lvl1pPr>
            </a:lstStyle>
            <a:p>
              <a:pPr/>
              <a:r>
                <a:t>框架应用 Header</a:t>
              </a:r>
            </a:p>
          </p:txBody>
        </p:sp>
        <p:sp>
          <p:nvSpPr>
            <p:cNvPr id="269" name="圆角矩形"/>
            <p:cNvSpPr/>
            <p:nvPr/>
          </p:nvSpPr>
          <p:spPr>
            <a:xfrm>
              <a:off x="2579" y="0"/>
              <a:ext cx="9814692" cy="617009"/>
            </a:xfrm>
            <a:prstGeom prst="roundRect">
              <a:avLst>
                <a:gd name="adj" fmla="val 8587"/>
              </a:avLst>
            </a:prstGeom>
            <a:solidFill>
              <a:srgbClr val="A6AAA9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70" name="圆形"/>
            <p:cNvSpPr/>
            <p:nvPr/>
          </p:nvSpPr>
          <p:spPr>
            <a:xfrm>
              <a:off x="291531" y="210578"/>
              <a:ext cx="195853" cy="195853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71" name="圆形"/>
            <p:cNvSpPr/>
            <p:nvPr/>
          </p:nvSpPr>
          <p:spPr>
            <a:xfrm>
              <a:off x="618200" y="210578"/>
              <a:ext cx="195853" cy="195853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72" name="圆形"/>
            <p:cNvSpPr/>
            <p:nvPr/>
          </p:nvSpPr>
          <p:spPr>
            <a:xfrm>
              <a:off x="944869" y="210578"/>
              <a:ext cx="195853" cy="195853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73" name="http://www.app.com"/>
            <p:cNvSpPr/>
            <p:nvPr/>
          </p:nvSpPr>
          <p:spPr>
            <a:xfrm>
              <a:off x="1425995" y="95152"/>
              <a:ext cx="8212997" cy="426704"/>
            </a:xfrm>
            <a:prstGeom prst="roundRect">
              <a:avLst>
                <a:gd name="adj" fmla="val 27316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algn="l" defTabSz="821531">
                <a:defRPr sz="1600" u="sng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  <a:hlinkClick r:id="rId3" invalidUrl="" action="" tgtFrame="" tooltip="" history="1" highlightClick="0" endSnd="0"/>
                </a:defRPr>
              </a:lvl1pPr>
            </a:lstStyle>
            <a:p>
              <a:pPr>
                <a:defRPr u="none"/>
              </a:pPr>
              <a:r>
                <a:rPr u="sng">
                  <a:hlinkClick r:id="rId3" invalidUrl="" action="" tgtFrame="" tooltip="" history="1" highlightClick="0" endSnd="0"/>
                </a:rPr>
                <a:t>http://www.app.com</a:t>
              </a:r>
            </a:p>
          </p:txBody>
        </p:sp>
        <p:sp>
          <p:nvSpPr>
            <p:cNvPr id="274" name="微应用"/>
            <p:cNvSpPr/>
            <p:nvPr/>
          </p:nvSpPr>
          <p:spPr>
            <a:xfrm>
              <a:off x="1557232" y="1421794"/>
              <a:ext cx="8255001" cy="3377006"/>
            </a:xfrm>
            <a:prstGeom prst="rect">
              <a:avLst/>
            </a:prstGeom>
            <a:solidFill>
              <a:srgbClr val="51A7F9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1531">
                <a:defRPr sz="16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pPr/>
              <a:r>
                <a:t>微应用</a:t>
              </a:r>
            </a:p>
          </p:txBody>
        </p:sp>
        <p:sp>
          <p:nvSpPr>
            <p:cNvPr id="275" name="框架应用siderBar"/>
            <p:cNvSpPr/>
            <p:nvPr/>
          </p:nvSpPr>
          <p:spPr>
            <a:xfrm>
              <a:off x="582" y="1424394"/>
              <a:ext cx="1701369" cy="3371807"/>
            </a:xfrm>
            <a:prstGeom prst="rect">
              <a:avLst/>
            </a:prstGeom>
            <a:solidFill>
              <a:srgbClr val="75B8FA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7733" tIns="67733" rIns="67733" bIns="67733" numCol="1" anchor="ctr">
              <a:noAutofit/>
            </a:bodyPr>
            <a:lstStyle>
              <a:lvl1pPr algn="l">
                <a:lnSpc>
                  <a:spcPts val="4300"/>
                </a:lnSpc>
                <a:spcBef>
                  <a:spcPts val="4500"/>
                </a:spcBef>
                <a:defRPr sz="28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lvl1pPr>
            </a:lstStyle>
            <a:p>
              <a:pPr/>
              <a:r>
                <a:t>框架应用siderBar</a:t>
              </a:r>
            </a:p>
          </p:txBody>
        </p:sp>
      </p:grpSp>
      <p:grpSp>
        <p:nvGrpSpPr>
          <p:cNvPr id="291" name="成组"/>
          <p:cNvGrpSpPr/>
          <p:nvPr/>
        </p:nvGrpSpPr>
        <p:grpSpPr>
          <a:xfrm>
            <a:off x="1734256" y="7494041"/>
            <a:ext cx="9945687" cy="3816205"/>
            <a:chOff x="0" y="0"/>
            <a:chExt cx="9945685" cy="3816203"/>
          </a:xfrm>
        </p:grpSpPr>
        <p:sp>
          <p:nvSpPr>
            <p:cNvPr id="277" name="Qiankun"/>
            <p:cNvSpPr/>
            <p:nvPr/>
          </p:nvSpPr>
          <p:spPr>
            <a:xfrm>
              <a:off x="0" y="584708"/>
              <a:ext cx="9945686" cy="592668"/>
            </a:xfrm>
            <a:prstGeom prst="roundRect">
              <a:avLst>
                <a:gd name="adj" fmla="val 11429"/>
              </a:avLst>
            </a:prstGeom>
            <a:solidFill>
              <a:srgbClr val="E1B06E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1531">
                <a:defRPr sz="20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pPr/>
              <a:r>
                <a:t>Qiankun</a:t>
              </a:r>
            </a:p>
          </p:txBody>
        </p:sp>
        <p:sp>
          <p:nvSpPr>
            <p:cNvPr id="278" name="微应用 EMD app"/>
            <p:cNvSpPr/>
            <p:nvPr/>
          </p:nvSpPr>
          <p:spPr>
            <a:xfrm>
              <a:off x="13819" y="2936525"/>
              <a:ext cx="2786616" cy="869734"/>
            </a:xfrm>
            <a:prstGeom prst="roundRect">
              <a:avLst>
                <a:gd name="adj" fmla="val 7788"/>
              </a:avLst>
            </a:prstGeom>
            <a:solidFill>
              <a:srgbClr val="78A77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1531">
                <a:defRPr sz="20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pPr/>
              <a:r>
                <a:t>微应用 EMD app</a:t>
              </a:r>
            </a:p>
          </p:txBody>
        </p:sp>
        <p:sp>
          <p:nvSpPr>
            <p:cNvPr id="279" name="微应用 ET app"/>
            <p:cNvSpPr/>
            <p:nvPr/>
          </p:nvSpPr>
          <p:spPr>
            <a:xfrm>
              <a:off x="3579535" y="2946470"/>
              <a:ext cx="2786616" cy="849843"/>
            </a:xfrm>
            <a:prstGeom prst="roundRect">
              <a:avLst>
                <a:gd name="adj" fmla="val 7970"/>
              </a:avLst>
            </a:prstGeom>
            <a:solidFill>
              <a:srgbClr val="78A77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1531">
                <a:defRPr sz="20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pPr/>
              <a:r>
                <a:t>微应用 ET app</a:t>
              </a:r>
            </a:p>
          </p:txBody>
        </p:sp>
        <p:sp>
          <p:nvSpPr>
            <p:cNvPr id="280" name="微应用"/>
            <p:cNvSpPr/>
            <p:nvPr/>
          </p:nvSpPr>
          <p:spPr>
            <a:xfrm>
              <a:off x="7145252" y="2946470"/>
              <a:ext cx="2786616" cy="869734"/>
            </a:xfrm>
            <a:prstGeom prst="roundRect">
              <a:avLst>
                <a:gd name="adj" fmla="val 7788"/>
              </a:avLst>
            </a:prstGeom>
            <a:solidFill>
              <a:srgbClr val="78A77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1531">
                <a:defRPr sz="20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pPr/>
              <a:r>
                <a:t>微应用</a:t>
              </a:r>
            </a:p>
          </p:txBody>
        </p:sp>
        <p:sp>
          <p:nvSpPr>
            <p:cNvPr id="281" name="/emd/**"/>
            <p:cNvSpPr/>
            <p:nvPr/>
          </p:nvSpPr>
          <p:spPr>
            <a:xfrm>
              <a:off x="13819" y="1760328"/>
              <a:ext cx="2786616" cy="592668"/>
            </a:xfrm>
            <a:prstGeom prst="roundRect">
              <a:avLst>
                <a:gd name="adj" fmla="val 11429"/>
              </a:avLst>
            </a:prstGeom>
            <a:solidFill>
              <a:srgbClr val="6A8DEA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1531">
                <a:defRPr sz="20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pPr/>
              <a:r>
                <a:t>/emd/**</a:t>
              </a:r>
            </a:p>
          </p:txBody>
        </p:sp>
        <p:sp>
          <p:nvSpPr>
            <p:cNvPr id="282" name="/et/**"/>
            <p:cNvSpPr/>
            <p:nvPr/>
          </p:nvSpPr>
          <p:spPr>
            <a:xfrm>
              <a:off x="3579535" y="1770273"/>
              <a:ext cx="2786616" cy="592668"/>
            </a:xfrm>
            <a:prstGeom prst="roundRect">
              <a:avLst>
                <a:gd name="adj" fmla="val 11429"/>
              </a:avLst>
            </a:prstGeom>
            <a:solidFill>
              <a:srgbClr val="6A8DEA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1531">
                <a:defRPr sz="20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pPr/>
              <a:r>
                <a:t>/et/**</a:t>
              </a:r>
            </a:p>
          </p:txBody>
        </p:sp>
        <p:sp>
          <p:nvSpPr>
            <p:cNvPr id="283" name="/xx/**"/>
            <p:cNvSpPr/>
            <p:nvPr/>
          </p:nvSpPr>
          <p:spPr>
            <a:xfrm>
              <a:off x="7145252" y="1770273"/>
              <a:ext cx="2786616" cy="592668"/>
            </a:xfrm>
            <a:prstGeom prst="roundRect">
              <a:avLst>
                <a:gd name="adj" fmla="val 11429"/>
              </a:avLst>
            </a:prstGeom>
            <a:solidFill>
              <a:srgbClr val="6A8DEA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1531">
                <a:defRPr sz="20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pPr/>
              <a:r>
                <a:t>/xx/**</a:t>
              </a:r>
            </a:p>
          </p:txBody>
        </p:sp>
        <p:sp>
          <p:nvSpPr>
            <p:cNvPr id="284" name="线条"/>
            <p:cNvSpPr/>
            <p:nvPr/>
          </p:nvSpPr>
          <p:spPr>
            <a:xfrm flipV="1">
              <a:off x="1325898" y="2371129"/>
              <a:ext cx="1" cy="567153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85" name="线条"/>
            <p:cNvSpPr/>
            <p:nvPr/>
          </p:nvSpPr>
          <p:spPr>
            <a:xfrm flipV="1">
              <a:off x="4972843" y="2371129"/>
              <a:ext cx="1" cy="567153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86" name="线条"/>
            <p:cNvSpPr/>
            <p:nvPr/>
          </p:nvSpPr>
          <p:spPr>
            <a:xfrm flipV="1">
              <a:off x="8538560" y="2371129"/>
              <a:ext cx="1" cy="567153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87" name="线条"/>
            <p:cNvSpPr/>
            <p:nvPr/>
          </p:nvSpPr>
          <p:spPr>
            <a:xfrm flipV="1">
              <a:off x="5019409" y="1185564"/>
              <a:ext cx="1" cy="567154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88" name="线条"/>
            <p:cNvSpPr/>
            <p:nvPr/>
          </p:nvSpPr>
          <p:spPr>
            <a:xfrm flipV="1">
              <a:off x="8451606" y="1185564"/>
              <a:ext cx="1" cy="567154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89" name="线条"/>
            <p:cNvSpPr/>
            <p:nvPr/>
          </p:nvSpPr>
          <p:spPr>
            <a:xfrm flipV="1">
              <a:off x="4972843" y="-1"/>
              <a:ext cx="1" cy="567154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custDash>
                <a:ds d="200000" sp="200000"/>
              </a:custDash>
              <a:miter lim="400000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90" name="线条"/>
            <p:cNvSpPr/>
            <p:nvPr/>
          </p:nvSpPr>
          <p:spPr>
            <a:xfrm flipV="1">
              <a:off x="1325898" y="1180591"/>
              <a:ext cx="1" cy="567153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1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4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12" dur="1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1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17"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76" grpId="1"/>
      <p:bldP build="whole" bldLvl="1" animBg="1" rev="0" advAuto="0" spid="291" grpId="2"/>
      <p:bldP build="whole" bldLvl="1" animBg="1" rev="0" advAuto="0" spid="267" grpId="3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实施过程"/>
          <p:cNvSpPr txBox="1"/>
          <p:nvPr/>
        </p:nvSpPr>
        <p:spPr>
          <a:xfrm>
            <a:off x="481475" y="331715"/>
            <a:ext cx="2253460" cy="952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229" tIns="50229" rIns="50229" bIns="50229" anchor="ctr"/>
          <a:lstStyle>
            <a:lvl1pPr algn="l" defTabSz="821531">
              <a:defRPr sz="4000">
                <a:solidFill>
                  <a:srgbClr val="FFFFFF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lvl1pPr>
          </a:lstStyle>
          <a:p>
            <a:pPr/>
            <a:r>
              <a:t>实施过程</a:t>
            </a:r>
          </a:p>
        </p:txBody>
      </p:sp>
      <p:sp>
        <p:nvSpPr>
          <p:cNvPr id="296" name="- 流程图"/>
          <p:cNvSpPr txBox="1"/>
          <p:nvPr/>
        </p:nvSpPr>
        <p:spPr>
          <a:xfrm>
            <a:off x="2867833" y="571187"/>
            <a:ext cx="1374344" cy="4730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304800">
              <a:lnSpc>
                <a:spcPts val="4400"/>
              </a:lnSpc>
              <a:defRPr sz="2600">
                <a:solidFill>
                  <a:srgbClr val="E1E1E1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</a:lstStyle>
          <a:p>
            <a:pPr/>
            <a:r>
              <a:t>- 流程图</a:t>
            </a:r>
          </a:p>
        </p:txBody>
      </p:sp>
      <p:grpSp>
        <p:nvGrpSpPr>
          <p:cNvPr id="327" name="成组"/>
          <p:cNvGrpSpPr/>
          <p:nvPr/>
        </p:nvGrpSpPr>
        <p:grpSpPr>
          <a:xfrm>
            <a:off x="888720" y="4160165"/>
            <a:ext cx="7989216" cy="5656496"/>
            <a:chOff x="0" y="0"/>
            <a:chExt cx="7989214" cy="5656494"/>
          </a:xfrm>
        </p:grpSpPr>
        <p:sp>
          <p:nvSpPr>
            <p:cNvPr id="297" name="硬币"/>
            <p:cNvSpPr/>
            <p:nvPr/>
          </p:nvSpPr>
          <p:spPr>
            <a:xfrm>
              <a:off x="84349" y="1044001"/>
              <a:ext cx="1280939" cy="1284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1" y="0"/>
                  </a:moveTo>
                  <a:cubicBezTo>
                    <a:pt x="7949" y="0"/>
                    <a:pt x="5266" y="392"/>
                    <a:pt x="3255" y="1111"/>
                  </a:cubicBezTo>
                  <a:cubicBezTo>
                    <a:pt x="1360" y="1787"/>
                    <a:pt x="273" y="2685"/>
                    <a:pt x="273" y="3572"/>
                  </a:cubicBezTo>
                  <a:cubicBezTo>
                    <a:pt x="273" y="4460"/>
                    <a:pt x="1360" y="5360"/>
                    <a:pt x="3255" y="6035"/>
                  </a:cubicBezTo>
                  <a:cubicBezTo>
                    <a:pt x="5266" y="6749"/>
                    <a:pt x="7949" y="7147"/>
                    <a:pt x="10801" y="7147"/>
                  </a:cubicBezTo>
                  <a:cubicBezTo>
                    <a:pt x="13652" y="7147"/>
                    <a:pt x="16334" y="6754"/>
                    <a:pt x="18345" y="6035"/>
                  </a:cubicBezTo>
                  <a:cubicBezTo>
                    <a:pt x="20240" y="5360"/>
                    <a:pt x="21327" y="4460"/>
                    <a:pt x="21327" y="3572"/>
                  </a:cubicBezTo>
                  <a:cubicBezTo>
                    <a:pt x="21327" y="2685"/>
                    <a:pt x="20240" y="1787"/>
                    <a:pt x="18345" y="1111"/>
                  </a:cubicBezTo>
                  <a:cubicBezTo>
                    <a:pt x="16334" y="398"/>
                    <a:pt x="13652" y="0"/>
                    <a:pt x="10801" y="0"/>
                  </a:cubicBezTo>
                  <a:close/>
                  <a:moveTo>
                    <a:pt x="12" y="4505"/>
                  </a:moveTo>
                  <a:lnTo>
                    <a:pt x="12" y="5914"/>
                  </a:lnTo>
                  <a:cubicBezTo>
                    <a:pt x="12" y="8033"/>
                    <a:pt x="4846" y="9754"/>
                    <a:pt x="10811" y="9754"/>
                  </a:cubicBezTo>
                  <a:cubicBezTo>
                    <a:pt x="16776" y="9754"/>
                    <a:pt x="21600" y="8039"/>
                    <a:pt x="21600" y="5914"/>
                  </a:cubicBezTo>
                  <a:lnTo>
                    <a:pt x="21600" y="4505"/>
                  </a:lnTo>
                  <a:cubicBezTo>
                    <a:pt x="21136" y="5284"/>
                    <a:pt x="20088" y="5991"/>
                    <a:pt x="18531" y="6541"/>
                  </a:cubicBezTo>
                  <a:cubicBezTo>
                    <a:pt x="16460" y="7276"/>
                    <a:pt x="13718" y="7679"/>
                    <a:pt x="10806" y="7679"/>
                  </a:cubicBezTo>
                  <a:cubicBezTo>
                    <a:pt x="7894" y="7679"/>
                    <a:pt x="5146" y="7276"/>
                    <a:pt x="3081" y="6541"/>
                  </a:cubicBezTo>
                  <a:cubicBezTo>
                    <a:pt x="1524" y="5985"/>
                    <a:pt x="476" y="5284"/>
                    <a:pt x="12" y="4505"/>
                  </a:cubicBezTo>
                  <a:close/>
                  <a:moveTo>
                    <a:pt x="0" y="7320"/>
                  </a:moveTo>
                  <a:lnTo>
                    <a:pt x="0" y="8284"/>
                  </a:lnTo>
                  <a:cubicBezTo>
                    <a:pt x="0" y="10402"/>
                    <a:pt x="4836" y="12123"/>
                    <a:pt x="10801" y="12123"/>
                  </a:cubicBezTo>
                  <a:cubicBezTo>
                    <a:pt x="16766" y="12123"/>
                    <a:pt x="21600" y="10408"/>
                    <a:pt x="21600" y="8284"/>
                  </a:cubicBezTo>
                  <a:lnTo>
                    <a:pt x="21600" y="7320"/>
                  </a:lnTo>
                  <a:cubicBezTo>
                    <a:pt x="21458" y="7495"/>
                    <a:pt x="21295" y="7664"/>
                    <a:pt x="21098" y="7827"/>
                  </a:cubicBezTo>
                  <a:cubicBezTo>
                    <a:pt x="20508" y="8329"/>
                    <a:pt x="19672" y="8769"/>
                    <a:pt x="18618" y="9145"/>
                  </a:cubicBezTo>
                  <a:cubicBezTo>
                    <a:pt x="16520" y="9891"/>
                    <a:pt x="13745" y="10299"/>
                    <a:pt x="10801" y="10299"/>
                  </a:cubicBezTo>
                  <a:cubicBezTo>
                    <a:pt x="7856" y="10299"/>
                    <a:pt x="5080" y="9891"/>
                    <a:pt x="2982" y="9145"/>
                  </a:cubicBezTo>
                  <a:cubicBezTo>
                    <a:pt x="1928" y="8769"/>
                    <a:pt x="1099" y="8329"/>
                    <a:pt x="504" y="7827"/>
                  </a:cubicBezTo>
                  <a:cubicBezTo>
                    <a:pt x="307" y="7664"/>
                    <a:pt x="142" y="7495"/>
                    <a:pt x="0" y="7320"/>
                  </a:cubicBezTo>
                  <a:close/>
                  <a:moveTo>
                    <a:pt x="0" y="9689"/>
                  </a:moveTo>
                  <a:lnTo>
                    <a:pt x="0" y="10653"/>
                  </a:lnTo>
                  <a:cubicBezTo>
                    <a:pt x="0" y="12771"/>
                    <a:pt x="4836" y="14492"/>
                    <a:pt x="10801" y="14492"/>
                  </a:cubicBezTo>
                  <a:cubicBezTo>
                    <a:pt x="16766" y="14492"/>
                    <a:pt x="21600" y="12777"/>
                    <a:pt x="21600" y="10653"/>
                  </a:cubicBezTo>
                  <a:lnTo>
                    <a:pt x="21600" y="9689"/>
                  </a:lnTo>
                  <a:cubicBezTo>
                    <a:pt x="21458" y="9864"/>
                    <a:pt x="21295" y="10033"/>
                    <a:pt x="21098" y="10197"/>
                  </a:cubicBezTo>
                  <a:cubicBezTo>
                    <a:pt x="20508" y="10698"/>
                    <a:pt x="19672" y="11138"/>
                    <a:pt x="18618" y="11514"/>
                  </a:cubicBezTo>
                  <a:cubicBezTo>
                    <a:pt x="16520" y="12260"/>
                    <a:pt x="13745" y="12668"/>
                    <a:pt x="10801" y="12668"/>
                  </a:cubicBezTo>
                  <a:cubicBezTo>
                    <a:pt x="7856" y="12668"/>
                    <a:pt x="5080" y="12260"/>
                    <a:pt x="2982" y="11514"/>
                  </a:cubicBezTo>
                  <a:cubicBezTo>
                    <a:pt x="1928" y="11138"/>
                    <a:pt x="1099" y="10698"/>
                    <a:pt x="504" y="10197"/>
                  </a:cubicBezTo>
                  <a:cubicBezTo>
                    <a:pt x="307" y="10033"/>
                    <a:pt x="142" y="9864"/>
                    <a:pt x="0" y="9689"/>
                  </a:cubicBezTo>
                  <a:close/>
                  <a:moveTo>
                    <a:pt x="0" y="12059"/>
                  </a:moveTo>
                  <a:lnTo>
                    <a:pt x="0" y="13022"/>
                  </a:lnTo>
                  <a:cubicBezTo>
                    <a:pt x="0" y="15141"/>
                    <a:pt x="4836" y="16862"/>
                    <a:pt x="10801" y="16862"/>
                  </a:cubicBezTo>
                  <a:cubicBezTo>
                    <a:pt x="16766" y="16862"/>
                    <a:pt x="21600" y="15146"/>
                    <a:pt x="21600" y="13022"/>
                  </a:cubicBezTo>
                  <a:lnTo>
                    <a:pt x="21600" y="12059"/>
                  </a:lnTo>
                  <a:cubicBezTo>
                    <a:pt x="21458" y="12233"/>
                    <a:pt x="21295" y="12402"/>
                    <a:pt x="21098" y="12566"/>
                  </a:cubicBezTo>
                  <a:cubicBezTo>
                    <a:pt x="20508" y="13067"/>
                    <a:pt x="19672" y="13507"/>
                    <a:pt x="18618" y="13883"/>
                  </a:cubicBezTo>
                  <a:cubicBezTo>
                    <a:pt x="16520" y="14629"/>
                    <a:pt x="13745" y="15037"/>
                    <a:pt x="10801" y="15037"/>
                  </a:cubicBezTo>
                  <a:cubicBezTo>
                    <a:pt x="7856" y="15037"/>
                    <a:pt x="5080" y="14629"/>
                    <a:pt x="2982" y="13883"/>
                  </a:cubicBezTo>
                  <a:cubicBezTo>
                    <a:pt x="1928" y="13507"/>
                    <a:pt x="1099" y="13067"/>
                    <a:pt x="504" y="12566"/>
                  </a:cubicBezTo>
                  <a:cubicBezTo>
                    <a:pt x="307" y="12402"/>
                    <a:pt x="142" y="12233"/>
                    <a:pt x="0" y="12059"/>
                  </a:cubicBezTo>
                  <a:close/>
                  <a:moveTo>
                    <a:pt x="0" y="14428"/>
                  </a:moveTo>
                  <a:lnTo>
                    <a:pt x="0" y="15391"/>
                  </a:lnTo>
                  <a:cubicBezTo>
                    <a:pt x="0" y="17510"/>
                    <a:pt x="4836" y="19231"/>
                    <a:pt x="10801" y="19231"/>
                  </a:cubicBezTo>
                  <a:cubicBezTo>
                    <a:pt x="16766" y="19231"/>
                    <a:pt x="21600" y="17515"/>
                    <a:pt x="21600" y="15391"/>
                  </a:cubicBezTo>
                  <a:lnTo>
                    <a:pt x="21600" y="14428"/>
                  </a:lnTo>
                  <a:cubicBezTo>
                    <a:pt x="21458" y="14602"/>
                    <a:pt x="21295" y="14772"/>
                    <a:pt x="21098" y="14935"/>
                  </a:cubicBezTo>
                  <a:cubicBezTo>
                    <a:pt x="20508" y="15436"/>
                    <a:pt x="19672" y="15877"/>
                    <a:pt x="18618" y="16252"/>
                  </a:cubicBezTo>
                  <a:cubicBezTo>
                    <a:pt x="16520" y="16998"/>
                    <a:pt x="13745" y="17406"/>
                    <a:pt x="10801" y="17406"/>
                  </a:cubicBezTo>
                  <a:cubicBezTo>
                    <a:pt x="7856" y="17406"/>
                    <a:pt x="5080" y="16998"/>
                    <a:pt x="2982" y="16252"/>
                  </a:cubicBezTo>
                  <a:cubicBezTo>
                    <a:pt x="1928" y="15877"/>
                    <a:pt x="1099" y="15436"/>
                    <a:pt x="504" y="14935"/>
                  </a:cubicBezTo>
                  <a:cubicBezTo>
                    <a:pt x="307" y="14772"/>
                    <a:pt x="142" y="14602"/>
                    <a:pt x="0" y="14428"/>
                  </a:cubicBezTo>
                  <a:close/>
                  <a:moveTo>
                    <a:pt x="0" y="16797"/>
                  </a:moveTo>
                  <a:lnTo>
                    <a:pt x="0" y="17760"/>
                  </a:lnTo>
                  <a:cubicBezTo>
                    <a:pt x="0" y="19879"/>
                    <a:pt x="4836" y="21600"/>
                    <a:pt x="10801" y="21600"/>
                  </a:cubicBezTo>
                  <a:cubicBezTo>
                    <a:pt x="16766" y="21600"/>
                    <a:pt x="21600" y="19879"/>
                    <a:pt x="21600" y="17760"/>
                  </a:cubicBezTo>
                  <a:lnTo>
                    <a:pt x="21600" y="16797"/>
                  </a:lnTo>
                  <a:cubicBezTo>
                    <a:pt x="21458" y="16971"/>
                    <a:pt x="21295" y="17141"/>
                    <a:pt x="21098" y="17304"/>
                  </a:cubicBezTo>
                  <a:cubicBezTo>
                    <a:pt x="20508" y="17805"/>
                    <a:pt x="19672" y="18246"/>
                    <a:pt x="18618" y="18622"/>
                  </a:cubicBezTo>
                  <a:cubicBezTo>
                    <a:pt x="16520" y="19368"/>
                    <a:pt x="13745" y="19775"/>
                    <a:pt x="10801" y="19775"/>
                  </a:cubicBezTo>
                  <a:cubicBezTo>
                    <a:pt x="7856" y="19775"/>
                    <a:pt x="5080" y="19368"/>
                    <a:pt x="2982" y="18622"/>
                  </a:cubicBezTo>
                  <a:cubicBezTo>
                    <a:pt x="1928" y="18246"/>
                    <a:pt x="1099" y="17805"/>
                    <a:pt x="504" y="17304"/>
                  </a:cubicBezTo>
                  <a:cubicBezTo>
                    <a:pt x="307" y="17141"/>
                    <a:pt x="142" y="16971"/>
                    <a:pt x="0" y="16797"/>
                  </a:cubicBezTo>
                  <a:close/>
                </a:path>
              </a:pathLst>
            </a:custGeom>
            <a:solidFill>
              <a:srgbClr val="E1B06E"/>
            </a:solidFill>
            <a:ln w="12700" cap="flat">
              <a:noFill/>
              <a:miter lim="400000"/>
            </a:ln>
            <a:effectLst/>
          </p:spPr>
          <p:txBody>
            <a:bodyPr wrap="square" lIns="33866" tIns="33866" rIns="33866" bIns="33866" numCol="1" anchor="ctr">
              <a:noAutofit/>
            </a:bodyPr>
            <a:lstStyle/>
            <a:p>
              <a:pPr defTabSz="550333">
                <a:defRPr sz="20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98" name="矩形"/>
            <p:cNvSpPr/>
            <p:nvPr/>
          </p:nvSpPr>
          <p:spPr>
            <a:xfrm>
              <a:off x="2524017" y="1044961"/>
              <a:ext cx="2721678" cy="1282866"/>
            </a:xfrm>
            <a:prstGeom prst="rect">
              <a:avLst/>
            </a:prstGeom>
            <a:solidFill>
              <a:srgbClr val="E1B06E"/>
            </a:solidFill>
            <a:ln w="12700" cap="flat">
              <a:noFill/>
              <a:miter lim="400000"/>
            </a:ln>
            <a:effectLst/>
          </p:spPr>
          <p:txBody>
            <a:bodyPr wrap="square" lIns="33866" tIns="33866" rIns="33866" bIns="33866" numCol="1" anchor="ctr">
              <a:noAutofit/>
            </a:bodyPr>
            <a:lstStyle/>
            <a:p>
              <a:pPr defTabSz="550333">
                <a:defRPr sz="20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99" name="矩形"/>
            <p:cNvSpPr/>
            <p:nvPr/>
          </p:nvSpPr>
          <p:spPr>
            <a:xfrm>
              <a:off x="2771368" y="1397749"/>
              <a:ext cx="1077558" cy="577290"/>
            </a:xfrm>
            <a:prstGeom prst="rect">
              <a:avLst/>
            </a:prstGeom>
            <a:solidFill>
              <a:srgbClr val="FFA941"/>
            </a:solidFill>
            <a:ln w="12700" cap="flat">
              <a:noFill/>
              <a:miter lim="400000"/>
            </a:ln>
            <a:effectLst/>
          </p:spPr>
          <p:txBody>
            <a:bodyPr wrap="square" lIns="33866" tIns="33866" rIns="33866" bIns="33866" numCol="1" anchor="ctr">
              <a:noAutofit/>
            </a:bodyPr>
            <a:lstStyle/>
            <a:p>
              <a:pPr defTabSz="550333">
                <a:defRPr sz="20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pic>
          <p:nvPicPr>
            <p:cNvPr id="300" name="线条 线条" descr="线条 线条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586703" y="1589721"/>
              <a:ext cx="771965" cy="193729"/>
            </a:xfrm>
            <a:prstGeom prst="rect">
              <a:avLst/>
            </a:prstGeom>
            <a:effectLst/>
          </p:spPr>
        </p:pic>
        <p:sp>
          <p:nvSpPr>
            <p:cNvPr id="302" name="矩形"/>
            <p:cNvSpPr/>
            <p:nvPr/>
          </p:nvSpPr>
          <p:spPr>
            <a:xfrm>
              <a:off x="3920787" y="1397749"/>
              <a:ext cx="1077557" cy="577290"/>
            </a:xfrm>
            <a:prstGeom prst="rect">
              <a:avLst/>
            </a:prstGeom>
            <a:solidFill>
              <a:srgbClr val="FFA941"/>
            </a:solidFill>
            <a:ln w="12700" cap="flat">
              <a:noFill/>
              <a:miter lim="400000"/>
            </a:ln>
            <a:effectLst/>
          </p:spPr>
          <p:txBody>
            <a:bodyPr wrap="square" lIns="33866" tIns="33866" rIns="33866" bIns="33866" numCol="1" anchor="ctr">
              <a:noAutofit/>
            </a:bodyPr>
            <a:lstStyle/>
            <a:p>
              <a:pPr defTabSz="550333">
                <a:defRPr sz="20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pic>
          <p:nvPicPr>
            <p:cNvPr id="303" name="线条 线条" descr="线条 线条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467111" y="1586990"/>
              <a:ext cx="771965" cy="193730"/>
            </a:xfrm>
            <a:prstGeom prst="rect">
              <a:avLst/>
            </a:prstGeom>
            <a:effectLst/>
          </p:spPr>
        </p:pic>
        <p:sp>
          <p:nvSpPr>
            <p:cNvPr id="305" name="矩形"/>
            <p:cNvSpPr/>
            <p:nvPr/>
          </p:nvSpPr>
          <p:spPr>
            <a:xfrm>
              <a:off x="6416955" y="1314363"/>
              <a:ext cx="1572260" cy="744062"/>
            </a:xfrm>
            <a:prstGeom prst="rect">
              <a:avLst/>
            </a:prstGeom>
            <a:solidFill>
              <a:srgbClr val="E1B06E"/>
            </a:solidFill>
            <a:ln w="12700" cap="flat">
              <a:noFill/>
              <a:miter lim="400000"/>
            </a:ln>
            <a:effectLst/>
          </p:spPr>
          <p:txBody>
            <a:bodyPr wrap="square" lIns="33866" tIns="33866" rIns="33866" bIns="33866" numCol="1" anchor="ctr">
              <a:noAutofit/>
            </a:bodyPr>
            <a:lstStyle/>
            <a:p>
              <a:pPr defTabSz="550333">
                <a:defRPr sz="20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06" name="代码仓库"/>
            <p:cNvSpPr txBox="1"/>
            <p:nvPr/>
          </p:nvSpPr>
          <p:spPr>
            <a:xfrm>
              <a:off x="0" y="0"/>
              <a:ext cx="1449637" cy="5772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3866" tIns="33866" rIns="33866" bIns="33866" numCol="1" anchor="ctr">
              <a:noAutofit/>
            </a:bodyPr>
            <a:lstStyle>
              <a:lvl1pPr defTabSz="550333">
                <a:defRPr b="1" sz="2600">
                  <a:solidFill>
                    <a:srgbClr val="FFFFFF"/>
                  </a:solidFill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代码仓库</a:t>
              </a:r>
            </a:p>
          </p:txBody>
        </p:sp>
        <p:sp>
          <p:nvSpPr>
            <p:cNvPr id="307" name="开发-测试-发布"/>
            <p:cNvSpPr txBox="1"/>
            <p:nvPr/>
          </p:nvSpPr>
          <p:spPr>
            <a:xfrm>
              <a:off x="2655955" y="0"/>
              <a:ext cx="2615993" cy="5772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3866" tIns="33866" rIns="33866" bIns="33866" numCol="1" anchor="ctr">
              <a:noAutofit/>
            </a:bodyPr>
            <a:lstStyle>
              <a:lvl1pPr defTabSz="550333">
                <a:defRPr b="1" sz="2600">
                  <a:solidFill>
                    <a:srgbClr val="FFFFFF"/>
                  </a:solidFill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开发-测试-发布</a:t>
              </a:r>
            </a:p>
          </p:txBody>
        </p:sp>
        <p:sp>
          <p:nvSpPr>
            <p:cNvPr id="308" name="发布产物"/>
            <p:cNvSpPr txBox="1"/>
            <p:nvPr/>
          </p:nvSpPr>
          <p:spPr>
            <a:xfrm>
              <a:off x="6478266" y="0"/>
              <a:ext cx="1449637" cy="5772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3866" tIns="33866" rIns="33866" bIns="33866" numCol="1" anchor="ctr">
              <a:noAutofit/>
            </a:bodyPr>
            <a:lstStyle>
              <a:lvl1pPr defTabSz="550333">
                <a:defRPr b="1" sz="2600">
                  <a:solidFill>
                    <a:srgbClr val="FFFFFF"/>
                  </a:solidFill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发布产物</a:t>
              </a:r>
            </a:p>
          </p:txBody>
        </p:sp>
        <p:sp>
          <p:nvSpPr>
            <p:cNvPr id="309" name="硬币"/>
            <p:cNvSpPr/>
            <p:nvPr/>
          </p:nvSpPr>
          <p:spPr>
            <a:xfrm>
              <a:off x="75803" y="2708396"/>
              <a:ext cx="1280939" cy="1284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1" y="0"/>
                  </a:moveTo>
                  <a:cubicBezTo>
                    <a:pt x="7949" y="0"/>
                    <a:pt x="5266" y="392"/>
                    <a:pt x="3255" y="1111"/>
                  </a:cubicBezTo>
                  <a:cubicBezTo>
                    <a:pt x="1360" y="1787"/>
                    <a:pt x="273" y="2685"/>
                    <a:pt x="273" y="3572"/>
                  </a:cubicBezTo>
                  <a:cubicBezTo>
                    <a:pt x="273" y="4460"/>
                    <a:pt x="1360" y="5360"/>
                    <a:pt x="3255" y="6035"/>
                  </a:cubicBezTo>
                  <a:cubicBezTo>
                    <a:pt x="5266" y="6749"/>
                    <a:pt x="7949" y="7147"/>
                    <a:pt x="10801" y="7147"/>
                  </a:cubicBezTo>
                  <a:cubicBezTo>
                    <a:pt x="13652" y="7147"/>
                    <a:pt x="16334" y="6754"/>
                    <a:pt x="18345" y="6035"/>
                  </a:cubicBezTo>
                  <a:cubicBezTo>
                    <a:pt x="20240" y="5360"/>
                    <a:pt x="21327" y="4460"/>
                    <a:pt x="21327" y="3572"/>
                  </a:cubicBezTo>
                  <a:cubicBezTo>
                    <a:pt x="21327" y="2685"/>
                    <a:pt x="20240" y="1787"/>
                    <a:pt x="18345" y="1111"/>
                  </a:cubicBezTo>
                  <a:cubicBezTo>
                    <a:pt x="16334" y="398"/>
                    <a:pt x="13652" y="0"/>
                    <a:pt x="10801" y="0"/>
                  </a:cubicBezTo>
                  <a:close/>
                  <a:moveTo>
                    <a:pt x="12" y="4505"/>
                  </a:moveTo>
                  <a:lnTo>
                    <a:pt x="12" y="5914"/>
                  </a:lnTo>
                  <a:cubicBezTo>
                    <a:pt x="12" y="8033"/>
                    <a:pt x="4846" y="9754"/>
                    <a:pt x="10811" y="9754"/>
                  </a:cubicBezTo>
                  <a:cubicBezTo>
                    <a:pt x="16776" y="9754"/>
                    <a:pt x="21600" y="8039"/>
                    <a:pt x="21600" y="5914"/>
                  </a:cubicBezTo>
                  <a:lnTo>
                    <a:pt x="21600" y="4505"/>
                  </a:lnTo>
                  <a:cubicBezTo>
                    <a:pt x="21136" y="5284"/>
                    <a:pt x="20088" y="5991"/>
                    <a:pt x="18531" y="6541"/>
                  </a:cubicBezTo>
                  <a:cubicBezTo>
                    <a:pt x="16460" y="7276"/>
                    <a:pt x="13718" y="7679"/>
                    <a:pt x="10806" y="7679"/>
                  </a:cubicBezTo>
                  <a:cubicBezTo>
                    <a:pt x="7894" y="7679"/>
                    <a:pt x="5146" y="7276"/>
                    <a:pt x="3081" y="6541"/>
                  </a:cubicBezTo>
                  <a:cubicBezTo>
                    <a:pt x="1524" y="5985"/>
                    <a:pt x="476" y="5284"/>
                    <a:pt x="12" y="4505"/>
                  </a:cubicBezTo>
                  <a:close/>
                  <a:moveTo>
                    <a:pt x="0" y="7320"/>
                  </a:moveTo>
                  <a:lnTo>
                    <a:pt x="0" y="8284"/>
                  </a:lnTo>
                  <a:cubicBezTo>
                    <a:pt x="0" y="10402"/>
                    <a:pt x="4836" y="12123"/>
                    <a:pt x="10801" y="12123"/>
                  </a:cubicBezTo>
                  <a:cubicBezTo>
                    <a:pt x="16766" y="12123"/>
                    <a:pt x="21600" y="10408"/>
                    <a:pt x="21600" y="8284"/>
                  </a:cubicBezTo>
                  <a:lnTo>
                    <a:pt x="21600" y="7320"/>
                  </a:lnTo>
                  <a:cubicBezTo>
                    <a:pt x="21458" y="7495"/>
                    <a:pt x="21295" y="7664"/>
                    <a:pt x="21098" y="7827"/>
                  </a:cubicBezTo>
                  <a:cubicBezTo>
                    <a:pt x="20508" y="8329"/>
                    <a:pt x="19672" y="8769"/>
                    <a:pt x="18618" y="9145"/>
                  </a:cubicBezTo>
                  <a:cubicBezTo>
                    <a:pt x="16520" y="9891"/>
                    <a:pt x="13745" y="10299"/>
                    <a:pt x="10801" y="10299"/>
                  </a:cubicBezTo>
                  <a:cubicBezTo>
                    <a:pt x="7856" y="10299"/>
                    <a:pt x="5080" y="9891"/>
                    <a:pt x="2982" y="9145"/>
                  </a:cubicBezTo>
                  <a:cubicBezTo>
                    <a:pt x="1928" y="8769"/>
                    <a:pt x="1099" y="8329"/>
                    <a:pt x="504" y="7827"/>
                  </a:cubicBezTo>
                  <a:cubicBezTo>
                    <a:pt x="307" y="7664"/>
                    <a:pt x="142" y="7495"/>
                    <a:pt x="0" y="7320"/>
                  </a:cubicBezTo>
                  <a:close/>
                  <a:moveTo>
                    <a:pt x="0" y="9689"/>
                  </a:moveTo>
                  <a:lnTo>
                    <a:pt x="0" y="10653"/>
                  </a:lnTo>
                  <a:cubicBezTo>
                    <a:pt x="0" y="12771"/>
                    <a:pt x="4836" y="14492"/>
                    <a:pt x="10801" y="14492"/>
                  </a:cubicBezTo>
                  <a:cubicBezTo>
                    <a:pt x="16766" y="14492"/>
                    <a:pt x="21600" y="12777"/>
                    <a:pt x="21600" y="10653"/>
                  </a:cubicBezTo>
                  <a:lnTo>
                    <a:pt x="21600" y="9689"/>
                  </a:lnTo>
                  <a:cubicBezTo>
                    <a:pt x="21458" y="9864"/>
                    <a:pt x="21295" y="10033"/>
                    <a:pt x="21098" y="10197"/>
                  </a:cubicBezTo>
                  <a:cubicBezTo>
                    <a:pt x="20508" y="10698"/>
                    <a:pt x="19672" y="11138"/>
                    <a:pt x="18618" y="11514"/>
                  </a:cubicBezTo>
                  <a:cubicBezTo>
                    <a:pt x="16520" y="12260"/>
                    <a:pt x="13745" y="12668"/>
                    <a:pt x="10801" y="12668"/>
                  </a:cubicBezTo>
                  <a:cubicBezTo>
                    <a:pt x="7856" y="12668"/>
                    <a:pt x="5080" y="12260"/>
                    <a:pt x="2982" y="11514"/>
                  </a:cubicBezTo>
                  <a:cubicBezTo>
                    <a:pt x="1928" y="11138"/>
                    <a:pt x="1099" y="10698"/>
                    <a:pt x="504" y="10197"/>
                  </a:cubicBezTo>
                  <a:cubicBezTo>
                    <a:pt x="307" y="10033"/>
                    <a:pt x="142" y="9864"/>
                    <a:pt x="0" y="9689"/>
                  </a:cubicBezTo>
                  <a:close/>
                  <a:moveTo>
                    <a:pt x="0" y="12059"/>
                  </a:moveTo>
                  <a:lnTo>
                    <a:pt x="0" y="13022"/>
                  </a:lnTo>
                  <a:cubicBezTo>
                    <a:pt x="0" y="15141"/>
                    <a:pt x="4836" y="16862"/>
                    <a:pt x="10801" y="16862"/>
                  </a:cubicBezTo>
                  <a:cubicBezTo>
                    <a:pt x="16766" y="16862"/>
                    <a:pt x="21600" y="15146"/>
                    <a:pt x="21600" y="13022"/>
                  </a:cubicBezTo>
                  <a:lnTo>
                    <a:pt x="21600" y="12059"/>
                  </a:lnTo>
                  <a:cubicBezTo>
                    <a:pt x="21458" y="12233"/>
                    <a:pt x="21295" y="12402"/>
                    <a:pt x="21098" y="12566"/>
                  </a:cubicBezTo>
                  <a:cubicBezTo>
                    <a:pt x="20508" y="13067"/>
                    <a:pt x="19672" y="13507"/>
                    <a:pt x="18618" y="13883"/>
                  </a:cubicBezTo>
                  <a:cubicBezTo>
                    <a:pt x="16520" y="14629"/>
                    <a:pt x="13745" y="15037"/>
                    <a:pt x="10801" y="15037"/>
                  </a:cubicBezTo>
                  <a:cubicBezTo>
                    <a:pt x="7856" y="15037"/>
                    <a:pt x="5080" y="14629"/>
                    <a:pt x="2982" y="13883"/>
                  </a:cubicBezTo>
                  <a:cubicBezTo>
                    <a:pt x="1928" y="13507"/>
                    <a:pt x="1099" y="13067"/>
                    <a:pt x="504" y="12566"/>
                  </a:cubicBezTo>
                  <a:cubicBezTo>
                    <a:pt x="307" y="12402"/>
                    <a:pt x="142" y="12233"/>
                    <a:pt x="0" y="12059"/>
                  </a:cubicBezTo>
                  <a:close/>
                  <a:moveTo>
                    <a:pt x="0" y="14428"/>
                  </a:moveTo>
                  <a:lnTo>
                    <a:pt x="0" y="15391"/>
                  </a:lnTo>
                  <a:cubicBezTo>
                    <a:pt x="0" y="17510"/>
                    <a:pt x="4836" y="19231"/>
                    <a:pt x="10801" y="19231"/>
                  </a:cubicBezTo>
                  <a:cubicBezTo>
                    <a:pt x="16766" y="19231"/>
                    <a:pt x="21600" y="17515"/>
                    <a:pt x="21600" y="15391"/>
                  </a:cubicBezTo>
                  <a:lnTo>
                    <a:pt x="21600" y="14428"/>
                  </a:lnTo>
                  <a:cubicBezTo>
                    <a:pt x="21458" y="14602"/>
                    <a:pt x="21295" y="14772"/>
                    <a:pt x="21098" y="14935"/>
                  </a:cubicBezTo>
                  <a:cubicBezTo>
                    <a:pt x="20508" y="15436"/>
                    <a:pt x="19672" y="15877"/>
                    <a:pt x="18618" y="16252"/>
                  </a:cubicBezTo>
                  <a:cubicBezTo>
                    <a:pt x="16520" y="16998"/>
                    <a:pt x="13745" y="17406"/>
                    <a:pt x="10801" y="17406"/>
                  </a:cubicBezTo>
                  <a:cubicBezTo>
                    <a:pt x="7856" y="17406"/>
                    <a:pt x="5080" y="16998"/>
                    <a:pt x="2982" y="16252"/>
                  </a:cubicBezTo>
                  <a:cubicBezTo>
                    <a:pt x="1928" y="15877"/>
                    <a:pt x="1099" y="15436"/>
                    <a:pt x="504" y="14935"/>
                  </a:cubicBezTo>
                  <a:cubicBezTo>
                    <a:pt x="307" y="14772"/>
                    <a:pt x="142" y="14602"/>
                    <a:pt x="0" y="14428"/>
                  </a:cubicBezTo>
                  <a:close/>
                  <a:moveTo>
                    <a:pt x="0" y="16797"/>
                  </a:moveTo>
                  <a:lnTo>
                    <a:pt x="0" y="17760"/>
                  </a:lnTo>
                  <a:cubicBezTo>
                    <a:pt x="0" y="19879"/>
                    <a:pt x="4836" y="21600"/>
                    <a:pt x="10801" y="21600"/>
                  </a:cubicBezTo>
                  <a:cubicBezTo>
                    <a:pt x="16766" y="21600"/>
                    <a:pt x="21600" y="19879"/>
                    <a:pt x="21600" y="17760"/>
                  </a:cubicBezTo>
                  <a:lnTo>
                    <a:pt x="21600" y="16797"/>
                  </a:lnTo>
                  <a:cubicBezTo>
                    <a:pt x="21458" y="16971"/>
                    <a:pt x="21295" y="17141"/>
                    <a:pt x="21098" y="17304"/>
                  </a:cubicBezTo>
                  <a:cubicBezTo>
                    <a:pt x="20508" y="17805"/>
                    <a:pt x="19672" y="18246"/>
                    <a:pt x="18618" y="18622"/>
                  </a:cubicBezTo>
                  <a:cubicBezTo>
                    <a:pt x="16520" y="19368"/>
                    <a:pt x="13745" y="19775"/>
                    <a:pt x="10801" y="19775"/>
                  </a:cubicBezTo>
                  <a:cubicBezTo>
                    <a:pt x="7856" y="19775"/>
                    <a:pt x="5080" y="19368"/>
                    <a:pt x="2982" y="18622"/>
                  </a:cubicBezTo>
                  <a:cubicBezTo>
                    <a:pt x="1928" y="18246"/>
                    <a:pt x="1099" y="17805"/>
                    <a:pt x="504" y="17304"/>
                  </a:cubicBezTo>
                  <a:cubicBezTo>
                    <a:pt x="307" y="17141"/>
                    <a:pt x="142" y="16971"/>
                    <a:pt x="0" y="16797"/>
                  </a:cubicBezTo>
                  <a:close/>
                </a:path>
              </a:pathLst>
            </a:custGeom>
            <a:solidFill>
              <a:srgbClr val="75B8FA"/>
            </a:solidFill>
            <a:ln w="12700" cap="flat">
              <a:noFill/>
              <a:miter lim="400000"/>
            </a:ln>
            <a:effectLst/>
          </p:spPr>
          <p:txBody>
            <a:bodyPr wrap="square" lIns="33866" tIns="33866" rIns="33866" bIns="33866" numCol="1" anchor="ctr">
              <a:noAutofit/>
            </a:bodyPr>
            <a:lstStyle/>
            <a:p>
              <a:pPr defTabSz="550333">
                <a:defRPr sz="20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10" name="矩形"/>
            <p:cNvSpPr/>
            <p:nvPr/>
          </p:nvSpPr>
          <p:spPr>
            <a:xfrm>
              <a:off x="2515472" y="2709356"/>
              <a:ext cx="2721677" cy="1282865"/>
            </a:xfrm>
            <a:prstGeom prst="rect">
              <a:avLst/>
            </a:prstGeom>
            <a:solidFill>
              <a:srgbClr val="75B8FA"/>
            </a:solidFill>
            <a:ln w="12700" cap="flat">
              <a:noFill/>
              <a:miter lim="400000"/>
            </a:ln>
            <a:effectLst/>
          </p:spPr>
          <p:txBody>
            <a:bodyPr wrap="square" lIns="33866" tIns="33866" rIns="33866" bIns="33866" numCol="1" anchor="ctr">
              <a:noAutofit/>
            </a:bodyPr>
            <a:lstStyle/>
            <a:p>
              <a:pPr defTabSz="550333">
                <a:defRPr sz="20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11" name="矩形"/>
            <p:cNvSpPr/>
            <p:nvPr/>
          </p:nvSpPr>
          <p:spPr>
            <a:xfrm>
              <a:off x="2762822" y="3062144"/>
              <a:ext cx="1077558" cy="57729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33866" tIns="33866" rIns="33866" bIns="33866" numCol="1" anchor="ctr">
              <a:noAutofit/>
            </a:bodyPr>
            <a:lstStyle/>
            <a:p>
              <a:pPr defTabSz="550333">
                <a:defRPr sz="20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pic>
          <p:nvPicPr>
            <p:cNvPr id="312" name="线条 线条" descr="线条 线条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578157" y="3254116"/>
              <a:ext cx="771965" cy="193729"/>
            </a:xfrm>
            <a:prstGeom prst="rect">
              <a:avLst/>
            </a:prstGeom>
            <a:effectLst/>
          </p:spPr>
        </p:pic>
        <p:sp>
          <p:nvSpPr>
            <p:cNvPr id="314" name="矩形"/>
            <p:cNvSpPr/>
            <p:nvPr/>
          </p:nvSpPr>
          <p:spPr>
            <a:xfrm>
              <a:off x="3912241" y="3062144"/>
              <a:ext cx="1077557" cy="57729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33866" tIns="33866" rIns="33866" bIns="33866" numCol="1" anchor="ctr">
              <a:noAutofit/>
            </a:bodyPr>
            <a:lstStyle/>
            <a:p>
              <a:pPr defTabSz="550333">
                <a:defRPr sz="20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pic>
          <p:nvPicPr>
            <p:cNvPr id="315" name="线条 线条" descr="线条 线条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458564" y="3251385"/>
              <a:ext cx="771965" cy="193729"/>
            </a:xfrm>
            <a:prstGeom prst="rect">
              <a:avLst/>
            </a:prstGeom>
            <a:effectLst/>
          </p:spPr>
        </p:pic>
        <p:sp>
          <p:nvSpPr>
            <p:cNvPr id="317" name="矩形"/>
            <p:cNvSpPr/>
            <p:nvPr/>
          </p:nvSpPr>
          <p:spPr>
            <a:xfrm>
              <a:off x="6408410" y="2978757"/>
              <a:ext cx="1572260" cy="744063"/>
            </a:xfrm>
            <a:prstGeom prst="rect">
              <a:avLst/>
            </a:prstGeom>
            <a:solidFill>
              <a:srgbClr val="75B8FA"/>
            </a:solidFill>
            <a:ln w="12700" cap="flat">
              <a:noFill/>
              <a:miter lim="400000"/>
            </a:ln>
            <a:effectLst/>
          </p:spPr>
          <p:txBody>
            <a:bodyPr wrap="square" lIns="33866" tIns="33866" rIns="33866" bIns="33866" numCol="1" anchor="ctr">
              <a:noAutofit/>
            </a:bodyPr>
            <a:lstStyle/>
            <a:p>
              <a:pPr defTabSz="550333">
                <a:defRPr sz="20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18" name="硬币"/>
            <p:cNvSpPr/>
            <p:nvPr/>
          </p:nvSpPr>
          <p:spPr>
            <a:xfrm>
              <a:off x="75803" y="4371709"/>
              <a:ext cx="1280939" cy="1284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1" y="0"/>
                  </a:moveTo>
                  <a:cubicBezTo>
                    <a:pt x="7949" y="0"/>
                    <a:pt x="5266" y="392"/>
                    <a:pt x="3255" y="1111"/>
                  </a:cubicBezTo>
                  <a:cubicBezTo>
                    <a:pt x="1360" y="1787"/>
                    <a:pt x="273" y="2685"/>
                    <a:pt x="273" y="3572"/>
                  </a:cubicBezTo>
                  <a:cubicBezTo>
                    <a:pt x="273" y="4460"/>
                    <a:pt x="1360" y="5360"/>
                    <a:pt x="3255" y="6035"/>
                  </a:cubicBezTo>
                  <a:cubicBezTo>
                    <a:pt x="5266" y="6749"/>
                    <a:pt x="7949" y="7147"/>
                    <a:pt x="10801" y="7147"/>
                  </a:cubicBezTo>
                  <a:cubicBezTo>
                    <a:pt x="13652" y="7147"/>
                    <a:pt x="16334" y="6754"/>
                    <a:pt x="18345" y="6035"/>
                  </a:cubicBezTo>
                  <a:cubicBezTo>
                    <a:pt x="20240" y="5360"/>
                    <a:pt x="21327" y="4460"/>
                    <a:pt x="21327" y="3572"/>
                  </a:cubicBezTo>
                  <a:cubicBezTo>
                    <a:pt x="21327" y="2685"/>
                    <a:pt x="20240" y="1787"/>
                    <a:pt x="18345" y="1111"/>
                  </a:cubicBezTo>
                  <a:cubicBezTo>
                    <a:pt x="16334" y="398"/>
                    <a:pt x="13652" y="0"/>
                    <a:pt x="10801" y="0"/>
                  </a:cubicBezTo>
                  <a:close/>
                  <a:moveTo>
                    <a:pt x="12" y="4505"/>
                  </a:moveTo>
                  <a:lnTo>
                    <a:pt x="12" y="5914"/>
                  </a:lnTo>
                  <a:cubicBezTo>
                    <a:pt x="12" y="8033"/>
                    <a:pt x="4846" y="9754"/>
                    <a:pt x="10811" y="9754"/>
                  </a:cubicBezTo>
                  <a:cubicBezTo>
                    <a:pt x="16776" y="9754"/>
                    <a:pt x="21600" y="8039"/>
                    <a:pt x="21600" y="5914"/>
                  </a:cubicBezTo>
                  <a:lnTo>
                    <a:pt x="21600" y="4505"/>
                  </a:lnTo>
                  <a:cubicBezTo>
                    <a:pt x="21136" y="5284"/>
                    <a:pt x="20088" y="5991"/>
                    <a:pt x="18531" y="6541"/>
                  </a:cubicBezTo>
                  <a:cubicBezTo>
                    <a:pt x="16460" y="7276"/>
                    <a:pt x="13718" y="7679"/>
                    <a:pt x="10806" y="7679"/>
                  </a:cubicBezTo>
                  <a:cubicBezTo>
                    <a:pt x="7894" y="7679"/>
                    <a:pt x="5146" y="7276"/>
                    <a:pt x="3081" y="6541"/>
                  </a:cubicBezTo>
                  <a:cubicBezTo>
                    <a:pt x="1524" y="5985"/>
                    <a:pt x="476" y="5284"/>
                    <a:pt x="12" y="4505"/>
                  </a:cubicBezTo>
                  <a:close/>
                  <a:moveTo>
                    <a:pt x="0" y="7320"/>
                  </a:moveTo>
                  <a:lnTo>
                    <a:pt x="0" y="8284"/>
                  </a:lnTo>
                  <a:cubicBezTo>
                    <a:pt x="0" y="10402"/>
                    <a:pt x="4836" y="12123"/>
                    <a:pt x="10801" y="12123"/>
                  </a:cubicBezTo>
                  <a:cubicBezTo>
                    <a:pt x="16766" y="12123"/>
                    <a:pt x="21600" y="10408"/>
                    <a:pt x="21600" y="8284"/>
                  </a:cubicBezTo>
                  <a:lnTo>
                    <a:pt x="21600" y="7320"/>
                  </a:lnTo>
                  <a:cubicBezTo>
                    <a:pt x="21458" y="7495"/>
                    <a:pt x="21295" y="7664"/>
                    <a:pt x="21098" y="7827"/>
                  </a:cubicBezTo>
                  <a:cubicBezTo>
                    <a:pt x="20508" y="8329"/>
                    <a:pt x="19672" y="8769"/>
                    <a:pt x="18618" y="9145"/>
                  </a:cubicBezTo>
                  <a:cubicBezTo>
                    <a:pt x="16520" y="9891"/>
                    <a:pt x="13745" y="10299"/>
                    <a:pt x="10801" y="10299"/>
                  </a:cubicBezTo>
                  <a:cubicBezTo>
                    <a:pt x="7856" y="10299"/>
                    <a:pt x="5080" y="9891"/>
                    <a:pt x="2982" y="9145"/>
                  </a:cubicBezTo>
                  <a:cubicBezTo>
                    <a:pt x="1928" y="8769"/>
                    <a:pt x="1099" y="8329"/>
                    <a:pt x="504" y="7827"/>
                  </a:cubicBezTo>
                  <a:cubicBezTo>
                    <a:pt x="307" y="7664"/>
                    <a:pt x="142" y="7495"/>
                    <a:pt x="0" y="7320"/>
                  </a:cubicBezTo>
                  <a:close/>
                  <a:moveTo>
                    <a:pt x="0" y="9689"/>
                  </a:moveTo>
                  <a:lnTo>
                    <a:pt x="0" y="10653"/>
                  </a:lnTo>
                  <a:cubicBezTo>
                    <a:pt x="0" y="12771"/>
                    <a:pt x="4836" y="14492"/>
                    <a:pt x="10801" y="14492"/>
                  </a:cubicBezTo>
                  <a:cubicBezTo>
                    <a:pt x="16766" y="14492"/>
                    <a:pt x="21600" y="12777"/>
                    <a:pt x="21600" y="10653"/>
                  </a:cubicBezTo>
                  <a:lnTo>
                    <a:pt x="21600" y="9689"/>
                  </a:lnTo>
                  <a:cubicBezTo>
                    <a:pt x="21458" y="9864"/>
                    <a:pt x="21295" y="10033"/>
                    <a:pt x="21098" y="10197"/>
                  </a:cubicBezTo>
                  <a:cubicBezTo>
                    <a:pt x="20508" y="10698"/>
                    <a:pt x="19672" y="11138"/>
                    <a:pt x="18618" y="11514"/>
                  </a:cubicBezTo>
                  <a:cubicBezTo>
                    <a:pt x="16520" y="12260"/>
                    <a:pt x="13745" y="12668"/>
                    <a:pt x="10801" y="12668"/>
                  </a:cubicBezTo>
                  <a:cubicBezTo>
                    <a:pt x="7856" y="12668"/>
                    <a:pt x="5080" y="12260"/>
                    <a:pt x="2982" y="11514"/>
                  </a:cubicBezTo>
                  <a:cubicBezTo>
                    <a:pt x="1928" y="11138"/>
                    <a:pt x="1099" y="10698"/>
                    <a:pt x="504" y="10197"/>
                  </a:cubicBezTo>
                  <a:cubicBezTo>
                    <a:pt x="307" y="10033"/>
                    <a:pt x="142" y="9864"/>
                    <a:pt x="0" y="9689"/>
                  </a:cubicBezTo>
                  <a:close/>
                  <a:moveTo>
                    <a:pt x="0" y="12059"/>
                  </a:moveTo>
                  <a:lnTo>
                    <a:pt x="0" y="13022"/>
                  </a:lnTo>
                  <a:cubicBezTo>
                    <a:pt x="0" y="15141"/>
                    <a:pt x="4836" y="16862"/>
                    <a:pt x="10801" y="16862"/>
                  </a:cubicBezTo>
                  <a:cubicBezTo>
                    <a:pt x="16766" y="16862"/>
                    <a:pt x="21600" y="15146"/>
                    <a:pt x="21600" y="13022"/>
                  </a:cubicBezTo>
                  <a:lnTo>
                    <a:pt x="21600" y="12059"/>
                  </a:lnTo>
                  <a:cubicBezTo>
                    <a:pt x="21458" y="12233"/>
                    <a:pt x="21295" y="12402"/>
                    <a:pt x="21098" y="12566"/>
                  </a:cubicBezTo>
                  <a:cubicBezTo>
                    <a:pt x="20508" y="13067"/>
                    <a:pt x="19672" y="13507"/>
                    <a:pt x="18618" y="13883"/>
                  </a:cubicBezTo>
                  <a:cubicBezTo>
                    <a:pt x="16520" y="14629"/>
                    <a:pt x="13745" y="15037"/>
                    <a:pt x="10801" y="15037"/>
                  </a:cubicBezTo>
                  <a:cubicBezTo>
                    <a:pt x="7856" y="15037"/>
                    <a:pt x="5080" y="14629"/>
                    <a:pt x="2982" y="13883"/>
                  </a:cubicBezTo>
                  <a:cubicBezTo>
                    <a:pt x="1928" y="13507"/>
                    <a:pt x="1099" y="13067"/>
                    <a:pt x="504" y="12566"/>
                  </a:cubicBezTo>
                  <a:cubicBezTo>
                    <a:pt x="307" y="12402"/>
                    <a:pt x="142" y="12233"/>
                    <a:pt x="0" y="12059"/>
                  </a:cubicBezTo>
                  <a:close/>
                  <a:moveTo>
                    <a:pt x="0" y="14428"/>
                  </a:moveTo>
                  <a:lnTo>
                    <a:pt x="0" y="15391"/>
                  </a:lnTo>
                  <a:cubicBezTo>
                    <a:pt x="0" y="17510"/>
                    <a:pt x="4836" y="19231"/>
                    <a:pt x="10801" y="19231"/>
                  </a:cubicBezTo>
                  <a:cubicBezTo>
                    <a:pt x="16766" y="19231"/>
                    <a:pt x="21600" y="17515"/>
                    <a:pt x="21600" y="15391"/>
                  </a:cubicBezTo>
                  <a:lnTo>
                    <a:pt x="21600" y="14428"/>
                  </a:lnTo>
                  <a:cubicBezTo>
                    <a:pt x="21458" y="14602"/>
                    <a:pt x="21295" y="14772"/>
                    <a:pt x="21098" y="14935"/>
                  </a:cubicBezTo>
                  <a:cubicBezTo>
                    <a:pt x="20508" y="15436"/>
                    <a:pt x="19672" y="15877"/>
                    <a:pt x="18618" y="16252"/>
                  </a:cubicBezTo>
                  <a:cubicBezTo>
                    <a:pt x="16520" y="16998"/>
                    <a:pt x="13745" y="17406"/>
                    <a:pt x="10801" y="17406"/>
                  </a:cubicBezTo>
                  <a:cubicBezTo>
                    <a:pt x="7856" y="17406"/>
                    <a:pt x="5080" y="16998"/>
                    <a:pt x="2982" y="16252"/>
                  </a:cubicBezTo>
                  <a:cubicBezTo>
                    <a:pt x="1928" y="15877"/>
                    <a:pt x="1099" y="15436"/>
                    <a:pt x="504" y="14935"/>
                  </a:cubicBezTo>
                  <a:cubicBezTo>
                    <a:pt x="307" y="14772"/>
                    <a:pt x="142" y="14602"/>
                    <a:pt x="0" y="14428"/>
                  </a:cubicBezTo>
                  <a:close/>
                  <a:moveTo>
                    <a:pt x="0" y="16797"/>
                  </a:moveTo>
                  <a:lnTo>
                    <a:pt x="0" y="17760"/>
                  </a:lnTo>
                  <a:cubicBezTo>
                    <a:pt x="0" y="19879"/>
                    <a:pt x="4836" y="21600"/>
                    <a:pt x="10801" y="21600"/>
                  </a:cubicBezTo>
                  <a:cubicBezTo>
                    <a:pt x="16766" y="21600"/>
                    <a:pt x="21600" y="19879"/>
                    <a:pt x="21600" y="17760"/>
                  </a:cubicBezTo>
                  <a:lnTo>
                    <a:pt x="21600" y="16797"/>
                  </a:lnTo>
                  <a:cubicBezTo>
                    <a:pt x="21458" y="16971"/>
                    <a:pt x="21295" y="17141"/>
                    <a:pt x="21098" y="17304"/>
                  </a:cubicBezTo>
                  <a:cubicBezTo>
                    <a:pt x="20508" y="17805"/>
                    <a:pt x="19672" y="18246"/>
                    <a:pt x="18618" y="18622"/>
                  </a:cubicBezTo>
                  <a:cubicBezTo>
                    <a:pt x="16520" y="19368"/>
                    <a:pt x="13745" y="19775"/>
                    <a:pt x="10801" y="19775"/>
                  </a:cubicBezTo>
                  <a:cubicBezTo>
                    <a:pt x="7856" y="19775"/>
                    <a:pt x="5080" y="19368"/>
                    <a:pt x="2982" y="18622"/>
                  </a:cubicBezTo>
                  <a:cubicBezTo>
                    <a:pt x="1928" y="18246"/>
                    <a:pt x="1099" y="17805"/>
                    <a:pt x="504" y="17304"/>
                  </a:cubicBezTo>
                  <a:cubicBezTo>
                    <a:pt x="307" y="17141"/>
                    <a:pt x="142" y="16971"/>
                    <a:pt x="0" y="16797"/>
                  </a:cubicBezTo>
                  <a:close/>
                </a:path>
              </a:pathLst>
            </a:custGeom>
            <a:solidFill>
              <a:srgbClr val="78A779"/>
            </a:solidFill>
            <a:ln w="12700" cap="flat">
              <a:noFill/>
              <a:miter lim="400000"/>
            </a:ln>
            <a:effectLst/>
          </p:spPr>
          <p:txBody>
            <a:bodyPr wrap="square" lIns="33866" tIns="33866" rIns="33866" bIns="33866" numCol="1" anchor="ctr">
              <a:noAutofit/>
            </a:bodyPr>
            <a:lstStyle/>
            <a:p>
              <a:pPr defTabSz="550333">
                <a:defRPr sz="20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19" name="矩形"/>
            <p:cNvSpPr/>
            <p:nvPr/>
          </p:nvSpPr>
          <p:spPr>
            <a:xfrm>
              <a:off x="2515471" y="4372669"/>
              <a:ext cx="2721678" cy="1282866"/>
            </a:xfrm>
            <a:prstGeom prst="rect">
              <a:avLst/>
            </a:prstGeom>
            <a:solidFill>
              <a:srgbClr val="78A779"/>
            </a:solidFill>
            <a:ln w="12700" cap="flat">
              <a:noFill/>
              <a:miter lim="400000"/>
            </a:ln>
            <a:effectLst/>
          </p:spPr>
          <p:txBody>
            <a:bodyPr wrap="square" lIns="33866" tIns="33866" rIns="33866" bIns="33866" numCol="1" anchor="ctr">
              <a:noAutofit/>
            </a:bodyPr>
            <a:lstStyle/>
            <a:p>
              <a:pPr defTabSz="550333">
                <a:defRPr sz="20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20" name="矩形"/>
            <p:cNvSpPr/>
            <p:nvPr/>
          </p:nvSpPr>
          <p:spPr>
            <a:xfrm>
              <a:off x="2762822" y="4725457"/>
              <a:ext cx="1077558" cy="577290"/>
            </a:xfrm>
            <a:prstGeom prst="rect">
              <a:avLst/>
            </a:prstGeom>
            <a:solidFill>
              <a:srgbClr val="00B050"/>
            </a:solidFill>
            <a:ln w="12700" cap="flat">
              <a:noFill/>
              <a:miter lim="400000"/>
            </a:ln>
            <a:effectLst/>
          </p:spPr>
          <p:txBody>
            <a:bodyPr wrap="square" lIns="33866" tIns="33866" rIns="33866" bIns="33866" numCol="1" anchor="ctr">
              <a:noAutofit/>
            </a:bodyPr>
            <a:lstStyle/>
            <a:p>
              <a:pPr defTabSz="550333">
                <a:defRPr sz="20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pic>
          <p:nvPicPr>
            <p:cNvPr id="321" name="线条 线条" descr="线条 线条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578157" y="4917428"/>
              <a:ext cx="771965" cy="193729"/>
            </a:xfrm>
            <a:prstGeom prst="rect">
              <a:avLst/>
            </a:prstGeom>
            <a:effectLst/>
          </p:spPr>
        </p:pic>
        <p:sp>
          <p:nvSpPr>
            <p:cNvPr id="323" name="矩形"/>
            <p:cNvSpPr/>
            <p:nvPr/>
          </p:nvSpPr>
          <p:spPr>
            <a:xfrm>
              <a:off x="3912240" y="4725457"/>
              <a:ext cx="1077557" cy="577290"/>
            </a:xfrm>
            <a:prstGeom prst="rect">
              <a:avLst/>
            </a:prstGeom>
            <a:solidFill>
              <a:srgbClr val="00B050"/>
            </a:solidFill>
            <a:ln w="12700" cap="flat">
              <a:noFill/>
              <a:miter lim="400000"/>
            </a:ln>
            <a:effectLst/>
          </p:spPr>
          <p:txBody>
            <a:bodyPr wrap="square" lIns="33866" tIns="33866" rIns="33866" bIns="33866" numCol="1" anchor="ctr">
              <a:noAutofit/>
            </a:bodyPr>
            <a:lstStyle/>
            <a:p>
              <a:pPr defTabSz="550333">
                <a:defRPr sz="20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pic>
          <p:nvPicPr>
            <p:cNvPr id="324" name="线条 线条" descr="线条 线条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458564" y="4914698"/>
              <a:ext cx="771965" cy="193729"/>
            </a:xfrm>
            <a:prstGeom prst="rect">
              <a:avLst/>
            </a:prstGeom>
            <a:effectLst/>
          </p:spPr>
        </p:pic>
        <p:sp>
          <p:nvSpPr>
            <p:cNvPr id="326" name="矩形"/>
            <p:cNvSpPr/>
            <p:nvPr/>
          </p:nvSpPr>
          <p:spPr>
            <a:xfrm>
              <a:off x="6408410" y="4642071"/>
              <a:ext cx="1572260" cy="744063"/>
            </a:xfrm>
            <a:prstGeom prst="rect">
              <a:avLst/>
            </a:prstGeom>
            <a:solidFill>
              <a:srgbClr val="78A779"/>
            </a:solidFill>
            <a:ln w="12700" cap="flat">
              <a:noFill/>
              <a:miter lim="400000"/>
            </a:ln>
            <a:effectLst/>
          </p:spPr>
          <p:txBody>
            <a:bodyPr wrap="square" lIns="33866" tIns="33866" rIns="33866" bIns="33866" numCol="1" anchor="ctr">
              <a:noAutofit/>
            </a:bodyPr>
            <a:lstStyle/>
            <a:p>
              <a:pPr defTabSz="550333">
                <a:defRPr sz="20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pic>
        <p:nvPicPr>
          <p:cNvPr id="328" name="线条 线条" descr="线条 线条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1669314">
            <a:off x="9149958" y="6064616"/>
            <a:ext cx="951452" cy="193730"/>
          </a:xfrm>
          <a:prstGeom prst="rect">
            <a:avLst/>
          </a:prstGeom>
        </p:spPr>
      </p:pic>
      <p:pic>
        <p:nvPicPr>
          <p:cNvPr id="330" name="线条 线条" descr="线条 线条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095189" y="7414281"/>
            <a:ext cx="1069095" cy="193729"/>
          </a:xfrm>
          <a:prstGeom prst="rect">
            <a:avLst/>
          </a:prstGeom>
        </p:spPr>
      </p:pic>
      <p:pic>
        <p:nvPicPr>
          <p:cNvPr id="332" name="线条 线条" descr="线条 线条"/>
          <p:cNvPicPr>
            <a:picLocks noChangeAspect="0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 rot="19697155">
            <a:off x="9019746" y="8797550"/>
            <a:ext cx="1047626" cy="193730"/>
          </a:xfrm>
          <a:prstGeom prst="rect">
            <a:avLst/>
          </a:prstGeom>
        </p:spPr>
      </p:pic>
      <p:grpSp>
        <p:nvGrpSpPr>
          <p:cNvPr id="364" name="成组"/>
          <p:cNvGrpSpPr/>
          <p:nvPr/>
        </p:nvGrpSpPr>
        <p:grpSpPr>
          <a:xfrm>
            <a:off x="10477458" y="1309355"/>
            <a:ext cx="13277715" cy="10585445"/>
            <a:chOff x="0" y="0"/>
            <a:chExt cx="13277713" cy="10585443"/>
          </a:xfrm>
        </p:grpSpPr>
        <p:sp>
          <p:nvSpPr>
            <p:cNvPr id="334" name="矩形"/>
            <p:cNvSpPr/>
            <p:nvPr/>
          </p:nvSpPr>
          <p:spPr>
            <a:xfrm>
              <a:off x="0" y="1463835"/>
              <a:ext cx="13277714" cy="9121609"/>
            </a:xfrm>
            <a:prstGeom prst="rect">
              <a:avLst/>
            </a:prstGeom>
            <a:solidFill>
              <a:srgbClr val="75B8FA"/>
            </a:solidFill>
            <a:ln w="12700" cap="flat">
              <a:noFill/>
              <a:miter lim="400000"/>
            </a:ln>
            <a:effectLst/>
          </p:spPr>
          <p:txBody>
            <a:bodyPr wrap="square" lIns="33866" tIns="33866" rIns="33866" bIns="33866" numCol="1" anchor="ctr">
              <a:noAutofit/>
            </a:bodyPr>
            <a:lstStyle/>
            <a:p>
              <a:pPr defTabSz="550333">
                <a:defRPr sz="20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35" name="渲染微应用"/>
            <p:cNvSpPr/>
            <p:nvPr/>
          </p:nvSpPr>
          <p:spPr>
            <a:xfrm>
              <a:off x="3409412" y="8702123"/>
              <a:ext cx="3994105" cy="96215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3866" tIns="33866" rIns="33866" bIns="33866" numCol="1" anchor="ctr">
              <a:noAutofit/>
            </a:bodyPr>
            <a:lstStyle>
              <a:lvl1pPr defTabSz="550333">
                <a:defRPr b="1" sz="2600">
                  <a:solidFill>
                    <a:srgbClr val="FFFFFF"/>
                  </a:solidFill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渲染微应用</a:t>
              </a:r>
            </a:p>
          </p:txBody>
        </p:sp>
        <p:sp>
          <p:nvSpPr>
            <p:cNvPr id="336" name="根据路由查找应用"/>
            <p:cNvSpPr/>
            <p:nvPr/>
          </p:nvSpPr>
          <p:spPr>
            <a:xfrm>
              <a:off x="3382181" y="3671703"/>
              <a:ext cx="3994105" cy="962149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3866" tIns="33866" rIns="33866" bIns="33866" numCol="1" anchor="ctr">
              <a:noAutofit/>
            </a:bodyPr>
            <a:lstStyle>
              <a:lvl1pPr defTabSz="550333">
                <a:defRPr b="1" sz="2600">
                  <a:solidFill>
                    <a:srgbClr val="FFFFFF"/>
                  </a:solidFill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根据路由查找应用</a:t>
              </a:r>
            </a:p>
          </p:txBody>
        </p:sp>
        <p:sp>
          <p:nvSpPr>
            <p:cNvPr id="337" name="矩形"/>
            <p:cNvSpPr/>
            <p:nvPr/>
          </p:nvSpPr>
          <p:spPr>
            <a:xfrm>
              <a:off x="462898" y="2095417"/>
              <a:ext cx="2503287" cy="7600346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33866" tIns="33866" rIns="33866" bIns="33866" numCol="1" anchor="ctr">
              <a:noAutofit/>
            </a:bodyPr>
            <a:lstStyle/>
            <a:p>
              <a:pPr defTabSz="550333">
                <a:defRPr sz="20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38" name="线条"/>
            <p:cNvSpPr/>
            <p:nvPr/>
          </p:nvSpPr>
          <p:spPr>
            <a:xfrm>
              <a:off x="5389319" y="789486"/>
              <a:ext cx="1" cy="1284786"/>
            </a:xfrm>
            <a:prstGeom prst="line">
              <a:avLst/>
            </a:prstGeom>
            <a:noFill/>
            <a:ln w="25400" cap="flat">
              <a:solidFill>
                <a:srgbClr val="D5D4A9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33866" tIns="33866" rIns="33866" bIns="33866" numCol="1" anchor="ctr">
              <a:noAutofit/>
            </a:bodyPr>
            <a:lstStyle/>
            <a:p>
              <a:pPr defTabSz="550333">
                <a:defRPr sz="20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39" name="线条"/>
            <p:cNvSpPr/>
            <p:nvPr/>
          </p:nvSpPr>
          <p:spPr>
            <a:xfrm>
              <a:off x="5379233" y="4671673"/>
              <a:ext cx="1" cy="381551"/>
            </a:xfrm>
            <a:prstGeom prst="line">
              <a:avLst/>
            </a:prstGeom>
            <a:noFill/>
            <a:ln w="25400" cap="flat">
              <a:solidFill>
                <a:srgbClr val="D5D4A9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33866" tIns="33866" rIns="33866" bIns="33866" numCol="1" anchor="ctr">
              <a:noAutofit/>
            </a:bodyPr>
            <a:lstStyle/>
            <a:p>
              <a:pPr defTabSz="550333">
                <a:defRPr sz="20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40" name="线条"/>
            <p:cNvSpPr/>
            <p:nvPr/>
          </p:nvSpPr>
          <p:spPr>
            <a:xfrm>
              <a:off x="7450366" y="9297191"/>
              <a:ext cx="1963762" cy="1"/>
            </a:xfrm>
            <a:prstGeom prst="line">
              <a:avLst/>
            </a:prstGeom>
            <a:noFill/>
            <a:ln w="25400" cap="flat">
              <a:solidFill>
                <a:srgbClr val="D5D4A9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33866" tIns="33866" rIns="33866" bIns="33866" numCol="1" anchor="ctr">
              <a:noAutofit/>
            </a:bodyPr>
            <a:lstStyle/>
            <a:p>
              <a:pPr defTabSz="550333">
                <a:defRPr sz="20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41" name="跨应用"/>
            <p:cNvSpPr/>
            <p:nvPr/>
          </p:nvSpPr>
          <p:spPr>
            <a:xfrm>
              <a:off x="9460978" y="8408082"/>
              <a:ext cx="3297394" cy="17782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3866" tIns="33866" rIns="33866" bIns="33866" numCol="1" anchor="ctr">
              <a:noAutofit/>
            </a:bodyPr>
            <a:lstStyle>
              <a:lvl1pPr defTabSz="550333">
                <a:defRPr b="1" sz="2600">
                  <a:solidFill>
                    <a:srgbClr val="FFFFFF"/>
                  </a:solidFill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跨应用</a:t>
              </a:r>
            </a:p>
          </p:txBody>
        </p:sp>
        <p:sp>
          <p:nvSpPr>
            <p:cNvPr id="342" name="线条"/>
            <p:cNvSpPr/>
            <p:nvPr/>
          </p:nvSpPr>
          <p:spPr>
            <a:xfrm flipV="1">
              <a:off x="11109674" y="4169928"/>
              <a:ext cx="1" cy="4090424"/>
            </a:xfrm>
            <a:prstGeom prst="line">
              <a:avLst/>
            </a:prstGeom>
            <a:noFill/>
            <a:ln w="25400" cap="flat">
              <a:solidFill>
                <a:srgbClr val="D5D4A9"/>
              </a:solidFill>
              <a:prstDash val="solid"/>
              <a:miter lim="400000"/>
            </a:ln>
            <a:effectLst/>
          </p:spPr>
          <p:txBody>
            <a:bodyPr wrap="square" lIns="33866" tIns="33866" rIns="33866" bIns="33866" numCol="1" anchor="ctr">
              <a:noAutofit/>
            </a:bodyPr>
            <a:lstStyle/>
            <a:p>
              <a:pPr defTabSz="550333">
                <a:defRPr sz="20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43" name="线条"/>
            <p:cNvSpPr/>
            <p:nvPr/>
          </p:nvSpPr>
          <p:spPr>
            <a:xfrm flipH="1" flipV="1">
              <a:off x="7370616" y="4152777"/>
              <a:ext cx="3734081" cy="1"/>
            </a:xfrm>
            <a:prstGeom prst="line">
              <a:avLst/>
            </a:prstGeom>
            <a:noFill/>
            <a:ln w="25400" cap="flat">
              <a:solidFill>
                <a:srgbClr val="D5D4A9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33866" tIns="33866" rIns="33866" bIns="33866" numCol="1" anchor="ctr">
              <a:noAutofit/>
            </a:bodyPr>
            <a:lstStyle/>
            <a:p>
              <a:pPr defTabSz="550333">
                <a:defRPr sz="20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44" name="矩形"/>
            <p:cNvSpPr/>
            <p:nvPr/>
          </p:nvSpPr>
          <p:spPr>
            <a:xfrm>
              <a:off x="3409412" y="6917807"/>
              <a:ext cx="3994105" cy="96215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33866" tIns="33866" rIns="33866" bIns="33866" numCol="1" anchor="ctr">
              <a:noAutofit/>
            </a:bodyPr>
            <a:lstStyle/>
            <a:p>
              <a:pPr defTabSz="550333">
                <a:defRPr sz="20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45" name="线条"/>
            <p:cNvSpPr/>
            <p:nvPr/>
          </p:nvSpPr>
          <p:spPr>
            <a:xfrm>
              <a:off x="5389318" y="7982536"/>
              <a:ext cx="1" cy="617009"/>
            </a:xfrm>
            <a:prstGeom prst="line">
              <a:avLst/>
            </a:prstGeom>
            <a:noFill/>
            <a:ln w="25400" cap="flat">
              <a:solidFill>
                <a:srgbClr val="D5D4A9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33866" tIns="33866" rIns="33866" bIns="33866" numCol="1" anchor="ctr">
              <a:noAutofit/>
            </a:bodyPr>
            <a:lstStyle/>
            <a:p>
              <a:pPr defTabSz="550333">
                <a:defRPr sz="20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46" name="路由跳转"/>
            <p:cNvSpPr txBox="1"/>
            <p:nvPr/>
          </p:nvSpPr>
          <p:spPr>
            <a:xfrm>
              <a:off x="7745873" y="8693859"/>
              <a:ext cx="1449638" cy="5772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3866" tIns="33866" rIns="33866" bIns="33866" numCol="1" anchor="ctr">
              <a:noAutofit/>
            </a:bodyPr>
            <a:lstStyle>
              <a:lvl1pPr defTabSz="550333">
                <a:defRPr b="1" sz="2600">
                  <a:solidFill>
                    <a:srgbClr val="FFFFFF"/>
                  </a:solidFill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路由跳转</a:t>
              </a:r>
            </a:p>
          </p:txBody>
        </p:sp>
        <p:sp>
          <p:nvSpPr>
            <p:cNvPr id="347" name="是"/>
            <p:cNvSpPr txBox="1"/>
            <p:nvPr/>
          </p:nvSpPr>
          <p:spPr>
            <a:xfrm>
              <a:off x="10353847" y="6415410"/>
              <a:ext cx="449004" cy="5772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3866" tIns="33866" rIns="33866" bIns="33866" numCol="1" anchor="ctr">
              <a:noAutofit/>
            </a:bodyPr>
            <a:lstStyle>
              <a:lvl1pPr defTabSz="550333">
                <a:defRPr b="1" sz="2600">
                  <a:solidFill>
                    <a:srgbClr val="FFFFFF"/>
                  </a:solidFill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是</a:t>
              </a:r>
            </a:p>
          </p:txBody>
        </p:sp>
        <p:sp>
          <p:nvSpPr>
            <p:cNvPr id="348" name="用户访问系统"/>
            <p:cNvSpPr txBox="1"/>
            <p:nvPr/>
          </p:nvSpPr>
          <p:spPr>
            <a:xfrm>
              <a:off x="3936010" y="0"/>
              <a:ext cx="2886446" cy="7440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3866" tIns="33866" rIns="33866" bIns="33866" numCol="1" anchor="ctr">
              <a:noAutofit/>
            </a:bodyPr>
            <a:lstStyle>
              <a:lvl1pPr defTabSz="550333">
                <a:defRPr b="1" sz="2600">
                  <a:solidFill>
                    <a:srgbClr val="FFFFFF"/>
                  </a:solidFill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用户访问系统</a:t>
              </a:r>
            </a:p>
          </p:txBody>
        </p:sp>
        <p:sp>
          <p:nvSpPr>
            <p:cNvPr id="349" name="加载微应用资源"/>
            <p:cNvSpPr txBox="1"/>
            <p:nvPr/>
          </p:nvSpPr>
          <p:spPr>
            <a:xfrm>
              <a:off x="3991640" y="7059274"/>
              <a:ext cx="2809474" cy="6414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3866" tIns="33866" rIns="33866" bIns="33866" numCol="1" anchor="ctr">
              <a:noAutofit/>
            </a:bodyPr>
            <a:lstStyle>
              <a:lvl1pPr defTabSz="550333">
                <a:defRPr b="1" sz="2600">
                  <a:solidFill>
                    <a:srgbClr val="FFFFFF"/>
                  </a:solidFill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加载微应用资源</a:t>
              </a:r>
            </a:p>
          </p:txBody>
        </p:sp>
        <p:sp>
          <p:nvSpPr>
            <p:cNvPr id="350" name="子应用注册"/>
            <p:cNvSpPr txBox="1"/>
            <p:nvPr/>
          </p:nvSpPr>
          <p:spPr>
            <a:xfrm>
              <a:off x="822949" y="2600297"/>
              <a:ext cx="1783183" cy="5772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3866" tIns="33866" rIns="33866" bIns="33866" numCol="1" anchor="ctr">
              <a:noAutofit/>
            </a:bodyPr>
            <a:lstStyle>
              <a:lvl1pPr defTabSz="550333">
                <a:defRPr b="1" sz="2600">
                  <a:solidFill>
                    <a:srgbClr val="FFFFFF"/>
                  </a:solidFill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子应用注册</a:t>
              </a:r>
            </a:p>
          </p:txBody>
        </p:sp>
        <p:sp>
          <p:nvSpPr>
            <p:cNvPr id="351" name="矩形"/>
            <p:cNvSpPr/>
            <p:nvPr/>
          </p:nvSpPr>
          <p:spPr>
            <a:xfrm>
              <a:off x="924138" y="3729914"/>
              <a:ext cx="1572260" cy="744063"/>
            </a:xfrm>
            <a:prstGeom prst="rect">
              <a:avLst/>
            </a:prstGeom>
            <a:solidFill>
              <a:srgbClr val="E1B06E"/>
            </a:solidFill>
            <a:ln w="12700" cap="flat">
              <a:noFill/>
              <a:miter lim="400000"/>
            </a:ln>
            <a:effectLst/>
          </p:spPr>
          <p:txBody>
            <a:bodyPr wrap="square" lIns="33866" tIns="33866" rIns="33866" bIns="33866" numCol="1" anchor="ctr">
              <a:noAutofit/>
            </a:bodyPr>
            <a:lstStyle/>
            <a:p>
              <a:pPr defTabSz="550333">
                <a:defRPr sz="20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52" name="矩形"/>
            <p:cNvSpPr/>
            <p:nvPr/>
          </p:nvSpPr>
          <p:spPr>
            <a:xfrm>
              <a:off x="940550" y="5307026"/>
              <a:ext cx="1572259" cy="744062"/>
            </a:xfrm>
            <a:prstGeom prst="rect">
              <a:avLst/>
            </a:prstGeom>
            <a:solidFill>
              <a:srgbClr val="75B8FA"/>
            </a:solidFill>
            <a:ln w="12700" cap="flat">
              <a:noFill/>
              <a:miter lim="400000"/>
            </a:ln>
            <a:effectLst/>
          </p:spPr>
          <p:txBody>
            <a:bodyPr wrap="square" lIns="33866" tIns="33866" rIns="33866" bIns="33866" numCol="1" anchor="ctr">
              <a:noAutofit/>
            </a:bodyPr>
            <a:lstStyle/>
            <a:p>
              <a:pPr defTabSz="550333">
                <a:defRPr sz="20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53" name="矩形"/>
            <p:cNvSpPr/>
            <p:nvPr/>
          </p:nvSpPr>
          <p:spPr>
            <a:xfrm>
              <a:off x="928412" y="6885499"/>
              <a:ext cx="1572259" cy="744062"/>
            </a:xfrm>
            <a:prstGeom prst="rect">
              <a:avLst/>
            </a:prstGeom>
            <a:solidFill>
              <a:srgbClr val="78A779"/>
            </a:solidFill>
            <a:ln w="12700" cap="flat">
              <a:noFill/>
              <a:miter lim="400000"/>
            </a:ln>
            <a:effectLst/>
          </p:spPr>
          <p:txBody>
            <a:bodyPr wrap="square" lIns="33866" tIns="33866" rIns="33866" bIns="33866" numCol="1" anchor="ctr">
              <a:noAutofit/>
            </a:bodyPr>
            <a:lstStyle/>
            <a:p>
              <a:pPr defTabSz="550333">
                <a:defRPr sz="20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54" name="路由劫持"/>
            <p:cNvSpPr/>
            <p:nvPr/>
          </p:nvSpPr>
          <p:spPr>
            <a:xfrm>
              <a:off x="3409412" y="2078013"/>
              <a:ext cx="3994105" cy="96215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3866" tIns="33866" rIns="33866" bIns="33866" numCol="1" anchor="ctr">
              <a:noAutofit/>
            </a:bodyPr>
            <a:lstStyle>
              <a:lvl1pPr defTabSz="550333">
                <a:defRPr b="1" sz="2600">
                  <a:solidFill>
                    <a:srgbClr val="FFFFFF"/>
                  </a:solidFill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路由劫持</a:t>
              </a:r>
            </a:p>
          </p:txBody>
        </p:sp>
        <p:sp>
          <p:nvSpPr>
            <p:cNvPr id="355" name="线条"/>
            <p:cNvSpPr/>
            <p:nvPr/>
          </p:nvSpPr>
          <p:spPr>
            <a:xfrm>
              <a:off x="5406464" y="3184263"/>
              <a:ext cx="1" cy="484278"/>
            </a:xfrm>
            <a:prstGeom prst="line">
              <a:avLst/>
            </a:prstGeom>
            <a:noFill/>
            <a:ln w="25400" cap="flat">
              <a:solidFill>
                <a:srgbClr val="D5D4A9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33866" tIns="33866" rIns="33866" bIns="33866" numCol="1" anchor="ctr">
              <a:noAutofit/>
            </a:bodyPr>
            <a:lstStyle/>
            <a:p>
              <a:pPr defTabSz="550333">
                <a:defRPr sz="20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56" name="应用缓存"/>
            <p:cNvSpPr/>
            <p:nvPr/>
          </p:nvSpPr>
          <p:spPr>
            <a:xfrm>
              <a:off x="4103599" y="5123000"/>
              <a:ext cx="2595088" cy="13994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3866" tIns="33866" rIns="33866" bIns="33866" numCol="1" anchor="ctr">
              <a:noAutofit/>
            </a:bodyPr>
            <a:lstStyle>
              <a:lvl1pPr defTabSz="550333">
                <a:defRPr b="1" sz="2600">
                  <a:solidFill>
                    <a:srgbClr val="FFFFFF"/>
                  </a:solidFill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应用缓存</a:t>
              </a:r>
            </a:p>
          </p:txBody>
        </p:sp>
        <p:sp>
          <p:nvSpPr>
            <p:cNvPr id="357" name="线条"/>
            <p:cNvSpPr/>
            <p:nvPr/>
          </p:nvSpPr>
          <p:spPr>
            <a:xfrm>
              <a:off x="5406463" y="6513279"/>
              <a:ext cx="1" cy="381552"/>
            </a:xfrm>
            <a:prstGeom prst="line">
              <a:avLst/>
            </a:prstGeom>
            <a:noFill/>
            <a:ln w="25400" cap="flat">
              <a:solidFill>
                <a:srgbClr val="D5D4A9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33866" tIns="33866" rIns="33866" bIns="33866" numCol="1" anchor="ctr">
              <a:noAutofit/>
            </a:bodyPr>
            <a:lstStyle/>
            <a:p>
              <a:pPr defTabSz="550333">
                <a:defRPr sz="20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58" name="是"/>
            <p:cNvSpPr txBox="1"/>
            <p:nvPr/>
          </p:nvSpPr>
          <p:spPr>
            <a:xfrm>
              <a:off x="7551394" y="5216691"/>
              <a:ext cx="449003" cy="5772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3866" tIns="33866" rIns="33866" bIns="33866" numCol="1" anchor="ctr">
              <a:noAutofit/>
            </a:bodyPr>
            <a:lstStyle>
              <a:lvl1pPr defTabSz="550333">
                <a:defRPr b="1" sz="2600">
                  <a:solidFill>
                    <a:srgbClr val="FFFFFF"/>
                  </a:solidFill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是</a:t>
              </a:r>
            </a:p>
          </p:txBody>
        </p:sp>
        <p:grpSp>
          <p:nvGrpSpPr>
            <p:cNvPr id="362" name="成组"/>
            <p:cNvGrpSpPr/>
            <p:nvPr/>
          </p:nvGrpSpPr>
          <p:grpSpPr>
            <a:xfrm>
              <a:off x="5407203" y="5828953"/>
              <a:ext cx="3453390" cy="2484238"/>
              <a:chOff x="0" y="0"/>
              <a:chExt cx="3453388" cy="2484237"/>
            </a:xfrm>
          </p:grpSpPr>
          <p:sp>
            <p:nvSpPr>
              <p:cNvPr id="359" name="线条"/>
              <p:cNvSpPr/>
              <p:nvPr/>
            </p:nvSpPr>
            <p:spPr>
              <a:xfrm flipH="1" flipV="1">
                <a:off x="1283992" y="6886"/>
                <a:ext cx="2169397" cy="1"/>
              </a:xfrm>
              <a:prstGeom prst="line">
                <a:avLst/>
              </a:prstGeom>
              <a:noFill/>
              <a:ln w="25400" cap="flat">
                <a:solidFill>
                  <a:srgbClr val="D5D4A9"/>
                </a:solidFill>
                <a:prstDash val="solid"/>
                <a:miter lim="400000"/>
              </a:ln>
              <a:effectLst/>
            </p:spPr>
            <p:txBody>
              <a:bodyPr wrap="square" lIns="33866" tIns="33866" rIns="33866" bIns="33866" numCol="1" anchor="ctr">
                <a:noAutofit/>
              </a:bodyPr>
              <a:lstStyle/>
              <a:p>
                <a:pPr defTabSz="550333">
                  <a:defRPr sz="20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360" name="线条"/>
              <p:cNvSpPr/>
              <p:nvPr/>
            </p:nvSpPr>
            <p:spPr>
              <a:xfrm flipV="1">
                <a:off x="3439533" y="0"/>
                <a:ext cx="1" cy="2484238"/>
              </a:xfrm>
              <a:prstGeom prst="line">
                <a:avLst/>
              </a:prstGeom>
              <a:noFill/>
              <a:ln w="25400" cap="flat">
                <a:solidFill>
                  <a:srgbClr val="D5D4A9"/>
                </a:solidFill>
                <a:prstDash val="solid"/>
                <a:miter lim="400000"/>
              </a:ln>
              <a:effectLst/>
            </p:spPr>
            <p:txBody>
              <a:bodyPr wrap="square" lIns="33866" tIns="33866" rIns="33866" bIns="33866" numCol="1" anchor="ctr">
                <a:noAutofit/>
              </a:bodyPr>
              <a:lstStyle/>
              <a:p>
                <a:pPr defTabSz="550333">
                  <a:defRPr sz="20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361" name="线条"/>
              <p:cNvSpPr/>
              <p:nvPr/>
            </p:nvSpPr>
            <p:spPr>
              <a:xfrm flipH="1">
                <a:off x="-1" y="2482912"/>
                <a:ext cx="3417590" cy="1"/>
              </a:xfrm>
              <a:prstGeom prst="line">
                <a:avLst/>
              </a:prstGeom>
              <a:noFill/>
              <a:ln w="25400" cap="flat">
                <a:solidFill>
                  <a:srgbClr val="D5D4A9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33866" tIns="33866" rIns="33866" bIns="33866" numCol="1" anchor="ctr">
                <a:noAutofit/>
              </a:bodyPr>
              <a:lstStyle/>
              <a:p>
                <a:pPr defTabSz="550333">
                  <a:defRPr sz="20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</p:grpSp>
        <p:sp>
          <p:nvSpPr>
            <p:cNvPr id="363" name="App"/>
            <p:cNvSpPr txBox="1"/>
            <p:nvPr/>
          </p:nvSpPr>
          <p:spPr>
            <a:xfrm>
              <a:off x="10932103" y="1857706"/>
              <a:ext cx="1307110" cy="879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 defTabSz="821531">
                <a:defRPr sz="48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pPr/>
              <a:r>
                <a:t>App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20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2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Class="entr" nodeType="after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Class="entr" nodeType="after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1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Class="entr" nodeType="afterEffect" presetSubtype="8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5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27" grpId="1"/>
      <p:bldP build="whole" bldLvl="1" animBg="1" rev="0" advAuto="0" spid="328" grpId="3"/>
      <p:bldP build="whole" bldLvl="1" animBg="1" rev="0" advAuto="0" spid="330" grpId="4"/>
      <p:bldP build="whole" bldLvl="1" animBg="1" rev="0" advAuto="0" spid="332" grpId="5"/>
      <p:bldP build="whole" bldLvl="1" animBg="1" rev="0" advAuto="0" spid="364" grpId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实施过程"/>
          <p:cNvSpPr txBox="1"/>
          <p:nvPr/>
        </p:nvSpPr>
        <p:spPr>
          <a:xfrm>
            <a:off x="481475" y="331715"/>
            <a:ext cx="2253460" cy="952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229" tIns="50229" rIns="50229" bIns="50229" anchor="ctr"/>
          <a:lstStyle>
            <a:lvl1pPr algn="l" defTabSz="821531">
              <a:defRPr sz="4000">
                <a:solidFill>
                  <a:srgbClr val="FFFFFF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lvl1pPr>
          </a:lstStyle>
          <a:p>
            <a:pPr/>
            <a:r>
              <a:t>实施过程</a:t>
            </a:r>
          </a:p>
        </p:txBody>
      </p:sp>
      <p:sp>
        <p:nvSpPr>
          <p:cNvPr id="369" name="- 微应用注册"/>
          <p:cNvSpPr txBox="1"/>
          <p:nvPr/>
        </p:nvSpPr>
        <p:spPr>
          <a:xfrm>
            <a:off x="2660639" y="571187"/>
            <a:ext cx="2034744" cy="4730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304800">
              <a:lnSpc>
                <a:spcPts val="4400"/>
              </a:lnSpc>
              <a:defRPr sz="2600">
                <a:solidFill>
                  <a:srgbClr val="E1E1E1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</a:lstStyle>
          <a:p>
            <a:pPr/>
            <a:r>
              <a:t>- 微应用注册</a:t>
            </a:r>
          </a:p>
        </p:txBody>
      </p:sp>
      <p:sp>
        <p:nvSpPr>
          <p:cNvPr id="370" name="应用编排"/>
          <p:cNvSpPr/>
          <p:nvPr/>
        </p:nvSpPr>
        <p:spPr>
          <a:xfrm>
            <a:off x="19063464" y="8746044"/>
            <a:ext cx="2540001" cy="846668"/>
          </a:xfrm>
          <a:prstGeom prst="roundRect">
            <a:avLst>
              <a:gd name="adj" fmla="val 8000"/>
            </a:avLst>
          </a:prstGeom>
          <a:solidFill>
            <a:srgbClr val="6A8DE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defTabSz="821531">
              <a:defRPr b="1" sz="20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应用编排</a:t>
            </a:r>
          </a:p>
        </p:txBody>
      </p:sp>
      <p:sp>
        <p:nvSpPr>
          <p:cNvPr id="371" name="配置下发"/>
          <p:cNvSpPr/>
          <p:nvPr/>
        </p:nvSpPr>
        <p:spPr>
          <a:xfrm>
            <a:off x="19063464" y="5063044"/>
            <a:ext cx="2540001" cy="846668"/>
          </a:xfrm>
          <a:prstGeom prst="roundRect">
            <a:avLst>
              <a:gd name="adj" fmla="val 8000"/>
            </a:avLst>
          </a:prstGeom>
          <a:solidFill>
            <a:srgbClr val="6A8DE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defTabSz="821531">
              <a:defRPr b="1" sz="20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配置下发</a:t>
            </a:r>
          </a:p>
        </p:txBody>
      </p:sp>
      <p:pic>
        <p:nvPicPr>
          <p:cNvPr id="372" name="线条 线条" descr="线条 线条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5400000">
            <a:off x="19206530" y="7151761"/>
            <a:ext cx="2254368" cy="352235"/>
          </a:xfrm>
          <a:prstGeom prst="rect">
            <a:avLst/>
          </a:prstGeom>
        </p:spPr>
      </p:pic>
      <p:pic>
        <p:nvPicPr>
          <p:cNvPr id="374" name="carbon (3).png" descr="carbon (3)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402768" y="1494441"/>
            <a:ext cx="10673822" cy="119282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125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Class="entr" nodeType="afterEffect" presetSubtype="1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16" dur="10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Class="entr" nodeType="after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0" dur="10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71" grpId="2"/>
      <p:bldP build="whole" bldLvl="1" animBg="1" rev="0" advAuto="0" spid="370" grpId="4"/>
      <p:bldP build="whole" bldLvl="1" animBg="1" rev="0" advAuto="0" spid="374" grpId="1"/>
      <p:bldP build="whole" bldLvl="1" animBg="1" rev="0" advAuto="0" spid="372" grpId="3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实施过程"/>
          <p:cNvSpPr txBox="1"/>
          <p:nvPr/>
        </p:nvSpPr>
        <p:spPr>
          <a:xfrm>
            <a:off x="481475" y="331715"/>
            <a:ext cx="2253460" cy="952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229" tIns="50229" rIns="50229" bIns="50229" anchor="ctr"/>
          <a:lstStyle>
            <a:lvl1pPr algn="l" defTabSz="821531">
              <a:defRPr sz="4000">
                <a:solidFill>
                  <a:srgbClr val="FFFFFF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lvl1pPr>
          </a:lstStyle>
          <a:p>
            <a:pPr/>
            <a:r>
              <a:t>实施过程</a:t>
            </a:r>
          </a:p>
        </p:txBody>
      </p:sp>
      <p:sp>
        <p:nvSpPr>
          <p:cNvPr id="379" name="- 微应用渲染"/>
          <p:cNvSpPr txBox="1"/>
          <p:nvPr/>
        </p:nvSpPr>
        <p:spPr>
          <a:xfrm>
            <a:off x="2660639" y="571187"/>
            <a:ext cx="2034744" cy="4730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304800">
              <a:lnSpc>
                <a:spcPts val="4400"/>
              </a:lnSpc>
              <a:defRPr sz="2600">
                <a:solidFill>
                  <a:srgbClr val="E1E1E1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</a:lstStyle>
          <a:p>
            <a:pPr/>
            <a:r>
              <a:t>- 微应用渲染</a:t>
            </a:r>
          </a:p>
        </p:txBody>
      </p:sp>
      <p:pic>
        <p:nvPicPr>
          <p:cNvPr id="380" name="MicroApp.png" descr="MicroApp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26597" y="2131097"/>
            <a:ext cx="11455401" cy="4165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81" name="carbon (3).png" descr="carbon (3)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989839" y="3324702"/>
            <a:ext cx="8686801" cy="8737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82" name="carbon (6).png" descr="carbon (6)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54367" y="7742136"/>
            <a:ext cx="6487983" cy="3804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2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82" grpId="3"/>
      <p:bldP build="whole" bldLvl="1" animBg="1" rev="0" advAuto="0" spid="381" grpId="2"/>
      <p:bldP build="whole" bldLvl="1" animBg="1" rev="0" advAuto="0" spid="380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实施过程"/>
          <p:cNvSpPr txBox="1"/>
          <p:nvPr/>
        </p:nvSpPr>
        <p:spPr>
          <a:xfrm>
            <a:off x="481475" y="331715"/>
            <a:ext cx="2253460" cy="952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229" tIns="50229" rIns="50229" bIns="50229" anchor="ctr"/>
          <a:lstStyle>
            <a:lvl1pPr algn="l" defTabSz="821531">
              <a:defRPr sz="4000">
                <a:solidFill>
                  <a:srgbClr val="FFFFFF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lvl1pPr>
          </a:lstStyle>
          <a:p>
            <a:pPr/>
            <a:r>
              <a:t>实施过程</a:t>
            </a:r>
          </a:p>
        </p:txBody>
      </p:sp>
      <p:sp>
        <p:nvSpPr>
          <p:cNvPr id="387" name="- 子应用"/>
          <p:cNvSpPr txBox="1"/>
          <p:nvPr/>
        </p:nvSpPr>
        <p:spPr>
          <a:xfrm>
            <a:off x="2846923" y="571187"/>
            <a:ext cx="1374344" cy="4730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304800">
              <a:lnSpc>
                <a:spcPts val="4400"/>
              </a:lnSpc>
              <a:defRPr sz="2600">
                <a:solidFill>
                  <a:srgbClr val="E1E1E1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</a:lstStyle>
          <a:p>
            <a:pPr/>
            <a:r>
              <a:t>- 子应用</a:t>
            </a:r>
          </a:p>
        </p:txBody>
      </p:sp>
      <p:sp>
        <p:nvSpPr>
          <p:cNvPr id="388" name="线条"/>
          <p:cNvSpPr/>
          <p:nvPr/>
        </p:nvSpPr>
        <p:spPr>
          <a:xfrm rot="20751220">
            <a:off x="21064331" y="6358344"/>
            <a:ext cx="2831045" cy="36416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8457"/>
                </a:moveTo>
                <a:lnTo>
                  <a:pt x="15725" y="21600"/>
                </a:lnTo>
                <a:lnTo>
                  <a:pt x="21600" y="3195"/>
                </a:lnTo>
                <a:lnTo>
                  <a:pt x="5386" y="0"/>
                </a:lnTo>
              </a:path>
            </a:pathLst>
          </a:custGeom>
          <a:ln w="762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l">
              <a:lnSpc>
                <a:spcPct val="90000"/>
              </a:lnSpc>
              <a:spcBef>
                <a:spcPts val="4500"/>
              </a:spcBef>
              <a:defRPr sz="4800">
                <a:solidFill>
                  <a:srgbClr val="FFFFFF"/>
                </a:solidFill>
              </a:defRPr>
            </a:pPr>
          </a:p>
        </p:txBody>
      </p:sp>
      <p:grpSp>
        <p:nvGrpSpPr>
          <p:cNvPr id="394" name="成组"/>
          <p:cNvGrpSpPr/>
          <p:nvPr/>
        </p:nvGrpSpPr>
        <p:grpSpPr>
          <a:xfrm>
            <a:off x="18240785" y="3547895"/>
            <a:ext cx="2753552" cy="6614898"/>
            <a:chOff x="0" y="0"/>
            <a:chExt cx="2753550" cy="6614897"/>
          </a:xfrm>
        </p:grpSpPr>
        <p:sp>
          <p:nvSpPr>
            <p:cNvPr id="389" name="bootstrap"/>
            <p:cNvSpPr/>
            <p:nvPr/>
          </p:nvSpPr>
          <p:spPr>
            <a:xfrm>
              <a:off x="0" y="0"/>
              <a:ext cx="2753551" cy="1295400"/>
            </a:xfrm>
            <a:prstGeom prst="roundRect">
              <a:avLst>
                <a:gd name="adj" fmla="val 0"/>
              </a:avLst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7037" tIns="47037" rIns="47037" bIns="47037" numCol="1" anchor="ctr">
              <a:noAutofit/>
            </a:bodyPr>
            <a:lstStyle>
              <a:lvl1pPr defTabSz="764351">
                <a:defRPr b="1" sz="36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bootstrap</a:t>
              </a:r>
            </a:p>
          </p:txBody>
        </p:sp>
        <p:sp>
          <p:nvSpPr>
            <p:cNvPr id="390" name="unmount"/>
            <p:cNvSpPr/>
            <p:nvPr/>
          </p:nvSpPr>
          <p:spPr>
            <a:xfrm>
              <a:off x="0" y="5319497"/>
              <a:ext cx="2753551" cy="1295401"/>
            </a:xfrm>
            <a:prstGeom prst="roundRect">
              <a:avLst>
                <a:gd name="adj" fmla="val 0"/>
              </a:avLst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7037" tIns="47037" rIns="47037" bIns="47037" numCol="1" anchor="ctr">
              <a:noAutofit/>
            </a:bodyPr>
            <a:lstStyle>
              <a:lvl1pPr defTabSz="764351">
                <a:defRPr b="1" sz="36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unmount</a:t>
              </a:r>
            </a:p>
          </p:txBody>
        </p:sp>
        <p:sp>
          <p:nvSpPr>
            <p:cNvPr id="391" name="mount"/>
            <p:cNvSpPr/>
            <p:nvPr/>
          </p:nvSpPr>
          <p:spPr>
            <a:xfrm>
              <a:off x="0" y="2506265"/>
              <a:ext cx="2753551" cy="1295401"/>
            </a:xfrm>
            <a:prstGeom prst="roundRect">
              <a:avLst>
                <a:gd name="adj" fmla="val 0"/>
              </a:avLst>
            </a:prstGeom>
            <a:blipFill rotWithShape="1">
              <a:blip r:embed="rId5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7037" tIns="47037" rIns="47037" bIns="47037" numCol="1" anchor="ctr">
              <a:noAutofit/>
            </a:bodyPr>
            <a:lstStyle>
              <a:lvl1pPr defTabSz="764351">
                <a:defRPr b="1" sz="36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mount</a:t>
              </a:r>
            </a:p>
          </p:txBody>
        </p:sp>
        <p:sp>
          <p:nvSpPr>
            <p:cNvPr id="392" name="箭头"/>
            <p:cNvSpPr/>
            <p:nvPr/>
          </p:nvSpPr>
          <p:spPr>
            <a:xfrm rot="5400000">
              <a:off x="1020881" y="4435838"/>
              <a:ext cx="711789" cy="292808"/>
            </a:xfrm>
            <a:prstGeom prst="rightArrow">
              <a:avLst>
                <a:gd name="adj1" fmla="val 30751"/>
                <a:gd name="adj2" fmla="val 68803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7037" tIns="47037" rIns="47037" bIns="47037" numCol="1" anchor="ctr">
              <a:noAutofit/>
            </a:bodyPr>
            <a:lstStyle/>
            <a:p>
              <a:pPr defTabSz="764351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93" name="箭头"/>
            <p:cNvSpPr/>
            <p:nvPr/>
          </p:nvSpPr>
          <p:spPr>
            <a:xfrm rot="5400000">
              <a:off x="1020881" y="1754428"/>
              <a:ext cx="711789" cy="292809"/>
            </a:xfrm>
            <a:prstGeom prst="rightArrow">
              <a:avLst>
                <a:gd name="adj1" fmla="val 30751"/>
                <a:gd name="adj2" fmla="val 68803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7037" tIns="47037" rIns="47037" bIns="47037" numCol="1" anchor="ctr">
              <a:noAutofit/>
            </a:bodyPr>
            <a:lstStyle/>
            <a:p>
              <a:pPr defTabSz="764351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pic>
        <p:nvPicPr>
          <p:cNvPr id="395" name="carbon (7).png" descr="carbon (7)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186251" y="1839335"/>
            <a:ext cx="9882471" cy="112574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1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13" dur="10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clickEffect" presetSubtype="4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18" dur="10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95" grpId="1"/>
      <p:bldP build="whole" bldLvl="1" animBg="1" rev="0" advAuto="0" spid="388" grpId="3"/>
      <p:bldP build="whole" bldLvl="1" animBg="1" rev="0" advAuto="0" spid="394" grpId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03. 那些坑"/>
          <p:cNvSpPr txBox="1"/>
          <p:nvPr/>
        </p:nvSpPr>
        <p:spPr>
          <a:xfrm>
            <a:off x="9544512" y="6304534"/>
            <a:ext cx="5294975" cy="1106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229" tIns="50229" rIns="50229" bIns="50229" anchor="ctr"/>
          <a:lstStyle/>
          <a:p>
            <a:pPr algn="l" defTabSz="821531">
              <a:defRPr sz="6400">
                <a:solidFill>
                  <a:srgbClr val="FFFFFF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pPr>
            <a:r>
              <a:rPr>
                <a:solidFill>
                  <a:srgbClr val="FE6A6A"/>
                </a:solidFill>
              </a:rPr>
              <a:t>03. </a:t>
            </a:r>
            <a:r>
              <a:rPr>
                <a:solidFill>
                  <a:srgbClr val="E1E1E1"/>
                </a:solidFill>
              </a:rPr>
              <a:t>那些坑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1" name="carbon.png" descr="carbon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44716" y="2493329"/>
            <a:ext cx="22694568" cy="9779296"/>
          </a:xfrm>
          <a:prstGeom prst="rect">
            <a:avLst/>
          </a:prstGeom>
          <a:ln w="12700">
            <a:miter lim="400000"/>
          </a:ln>
        </p:spPr>
      </p:pic>
      <p:sp>
        <p:nvSpPr>
          <p:cNvPr id="402" name="坑一"/>
          <p:cNvSpPr txBox="1"/>
          <p:nvPr/>
        </p:nvSpPr>
        <p:spPr>
          <a:xfrm>
            <a:off x="481475" y="331715"/>
            <a:ext cx="1297195" cy="952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229" tIns="50229" rIns="50229" bIns="50229" anchor="ctr"/>
          <a:lstStyle>
            <a:lvl1pPr algn="l" defTabSz="821531">
              <a:defRPr sz="4000">
                <a:solidFill>
                  <a:srgbClr val="FFFFFF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lvl1pPr>
          </a:lstStyle>
          <a:p>
            <a:pPr/>
            <a:r>
              <a:t>坑一</a:t>
            </a:r>
          </a:p>
        </p:txBody>
      </p:sp>
      <p:sp>
        <p:nvSpPr>
          <p:cNvPr id="403" name="- 缓存问题"/>
          <p:cNvSpPr txBox="1"/>
          <p:nvPr/>
        </p:nvSpPr>
        <p:spPr>
          <a:xfrm>
            <a:off x="1864959" y="571187"/>
            <a:ext cx="1704544" cy="4730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304800">
              <a:lnSpc>
                <a:spcPts val="4400"/>
              </a:lnSpc>
              <a:defRPr sz="2600">
                <a:solidFill>
                  <a:srgbClr val="E1E1E1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</a:lstStyle>
          <a:p>
            <a:pPr/>
            <a:r>
              <a:t>- 缓存问题</a:t>
            </a:r>
          </a:p>
        </p:txBody>
      </p:sp>
      <p:pic>
        <p:nvPicPr>
          <p:cNvPr id="404" name="carbon (13).png" descr="carbon (13)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511814" y="4838700"/>
            <a:ext cx="17068801" cy="4038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xit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after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10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04" grpId="1"/>
      <p:bldP build="whole" bldLvl="1" animBg="1" rev="0" advAuto="0" spid="404" grpId="2"/>
      <p:bldP build="whole" bldLvl="1" animBg="1" rev="0" advAuto="0" spid="401" grpId="3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坑二"/>
          <p:cNvSpPr txBox="1"/>
          <p:nvPr/>
        </p:nvSpPr>
        <p:spPr>
          <a:xfrm>
            <a:off x="481475" y="331715"/>
            <a:ext cx="1297195" cy="952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229" tIns="50229" rIns="50229" bIns="50229" anchor="ctr"/>
          <a:lstStyle>
            <a:lvl1pPr algn="l" defTabSz="821531">
              <a:defRPr sz="4000">
                <a:solidFill>
                  <a:srgbClr val="FFFFFF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lvl1pPr>
          </a:lstStyle>
          <a:p>
            <a:pPr/>
            <a:r>
              <a:t>坑二</a:t>
            </a:r>
          </a:p>
        </p:txBody>
      </p:sp>
      <p:sp>
        <p:nvSpPr>
          <p:cNvPr id="409" name="- 图标乱码"/>
          <p:cNvSpPr txBox="1"/>
          <p:nvPr/>
        </p:nvSpPr>
        <p:spPr>
          <a:xfrm>
            <a:off x="1864959" y="571187"/>
            <a:ext cx="1704544" cy="4730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304800">
              <a:lnSpc>
                <a:spcPts val="4400"/>
              </a:lnSpc>
              <a:defRPr sz="2600">
                <a:solidFill>
                  <a:srgbClr val="E1E1E1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</a:lstStyle>
          <a:p>
            <a:pPr/>
            <a:r>
              <a:t>- 图标乱码</a:t>
            </a:r>
          </a:p>
        </p:txBody>
      </p:sp>
      <p:pic>
        <p:nvPicPr>
          <p:cNvPr id="410" name="80077608-4fd6b280-8580-11ea-9e2d-7e7ee5b154ca.png" descr="80077608-4fd6b280-8580-11ea-9e2d-7e7ee5b154ca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30719" y="1803885"/>
            <a:ext cx="8232110" cy="3491710"/>
          </a:xfrm>
          <a:prstGeom prst="rect">
            <a:avLst/>
          </a:prstGeom>
          <a:ln w="12700">
            <a:miter lim="400000"/>
          </a:ln>
        </p:spPr>
      </p:pic>
      <p:pic>
        <p:nvPicPr>
          <p:cNvPr id="411" name="图像" descr="图像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070832" y="746142"/>
            <a:ext cx="11562500" cy="6901574"/>
          </a:xfrm>
          <a:prstGeom prst="rect">
            <a:avLst/>
          </a:prstGeom>
          <a:ln w="12700">
            <a:miter lim="400000"/>
          </a:ln>
        </p:spPr>
      </p:pic>
      <p:pic>
        <p:nvPicPr>
          <p:cNvPr id="412" name="carbon (16).png" descr="carbon (16)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2122040" y="8240467"/>
            <a:ext cx="8407401" cy="4470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13" name="图像" descr="图像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030719" y="6423176"/>
            <a:ext cx="8041721" cy="2071638"/>
          </a:xfrm>
          <a:prstGeom prst="rect">
            <a:avLst/>
          </a:prstGeom>
          <a:ln w="12700">
            <a:miter lim="400000"/>
          </a:ln>
        </p:spPr>
      </p:pic>
      <p:pic>
        <p:nvPicPr>
          <p:cNvPr id="414" name="图像" descr="图像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030719" y="10184158"/>
            <a:ext cx="8216574" cy="23681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Class="entr" nodeType="after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clickEffect" presetSubtype="2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clickEffect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Class="entr" nodeType="afterEffect" presetSubtype="4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13" grpId="2"/>
      <p:bldP build="whole" bldLvl="1" animBg="1" rev="0" advAuto="0" spid="410" grpId="1"/>
      <p:bldP build="whole" bldLvl="1" animBg="1" rev="0" advAuto="0" spid="411" grpId="3"/>
      <p:bldP build="whole" bldLvl="1" animBg="1" rev="0" advAuto="0" spid="412" grpId="4"/>
      <p:bldP build="whole" bldLvl="1" animBg="1" rev="0" advAuto="0" spid="414" grpId="5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坑三"/>
          <p:cNvSpPr txBox="1"/>
          <p:nvPr/>
        </p:nvSpPr>
        <p:spPr>
          <a:xfrm>
            <a:off x="481475" y="331715"/>
            <a:ext cx="1297195" cy="952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229" tIns="50229" rIns="50229" bIns="50229" anchor="ctr"/>
          <a:lstStyle>
            <a:lvl1pPr algn="l" defTabSz="821531">
              <a:defRPr sz="4000">
                <a:solidFill>
                  <a:srgbClr val="FFFFFF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lvl1pPr>
          </a:lstStyle>
          <a:p>
            <a:pPr/>
            <a:r>
              <a:t>坑三</a:t>
            </a:r>
          </a:p>
        </p:txBody>
      </p:sp>
      <p:sp>
        <p:nvSpPr>
          <p:cNvPr id="419" name="- 按需引用"/>
          <p:cNvSpPr txBox="1"/>
          <p:nvPr/>
        </p:nvSpPr>
        <p:spPr>
          <a:xfrm>
            <a:off x="1864959" y="571187"/>
            <a:ext cx="1704544" cy="4730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304800">
              <a:lnSpc>
                <a:spcPts val="4400"/>
              </a:lnSpc>
              <a:defRPr sz="2600">
                <a:solidFill>
                  <a:srgbClr val="E1E1E1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</a:lstStyle>
          <a:p>
            <a:pPr/>
            <a:r>
              <a:t>- 按需引用</a:t>
            </a:r>
          </a:p>
        </p:txBody>
      </p:sp>
      <p:sp>
        <p:nvSpPr>
          <p:cNvPr id="420" name="unplugin-vue-components"/>
          <p:cNvSpPr txBox="1"/>
          <p:nvPr/>
        </p:nvSpPr>
        <p:spPr>
          <a:xfrm>
            <a:off x="7484973" y="2479657"/>
            <a:ext cx="9414054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4500"/>
              </a:spcBef>
              <a:defRPr sz="5200">
                <a:solidFill>
                  <a:srgbClr val="FFFFFF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lvl1pPr>
          </a:lstStyle>
          <a:p>
            <a:pPr/>
            <a:r>
              <a:t>unplugin-vue-components</a:t>
            </a:r>
          </a:p>
        </p:txBody>
      </p:sp>
      <p:pic>
        <p:nvPicPr>
          <p:cNvPr id="421" name="carbon (17).png" descr="carbon (17)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59200" y="5241836"/>
            <a:ext cx="16865600" cy="6629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21" grpId="2"/>
      <p:bldP build="whole" bldLvl="1" animBg="1" rev="0" advAuto="0" spid="420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03. 实施过程"/>
          <p:cNvSpPr txBox="1"/>
          <p:nvPr/>
        </p:nvSpPr>
        <p:spPr>
          <a:xfrm>
            <a:off x="10177715" y="7165599"/>
            <a:ext cx="4028571" cy="1106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229" tIns="50229" rIns="50229" bIns="50229" anchor="ctr"/>
          <a:lstStyle/>
          <a:p>
            <a:pPr algn="l" defTabSz="821531">
              <a:defRPr sz="4600">
                <a:solidFill>
                  <a:srgbClr val="FFFFFF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pPr>
            <a:r>
              <a:rPr>
                <a:solidFill>
                  <a:srgbClr val="FE6A6A"/>
                </a:solidFill>
              </a:rPr>
              <a:t>03. </a:t>
            </a:r>
            <a:r>
              <a:rPr>
                <a:solidFill>
                  <a:srgbClr val="E1E1E1"/>
                </a:solidFill>
              </a:rPr>
              <a:t>实施过程</a:t>
            </a:r>
          </a:p>
        </p:txBody>
      </p:sp>
      <p:sp>
        <p:nvSpPr>
          <p:cNvPr id="184" name="02. 概念介绍"/>
          <p:cNvSpPr txBox="1"/>
          <p:nvPr/>
        </p:nvSpPr>
        <p:spPr>
          <a:xfrm>
            <a:off x="10177715" y="5318464"/>
            <a:ext cx="4028571" cy="1106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229" tIns="50229" rIns="50229" bIns="50229" anchor="ctr"/>
          <a:lstStyle/>
          <a:p>
            <a:pPr algn="l" defTabSz="821531">
              <a:defRPr sz="4600">
                <a:solidFill>
                  <a:srgbClr val="FFFFFF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pPr>
            <a:r>
              <a:rPr>
                <a:solidFill>
                  <a:srgbClr val="FE6A6A"/>
                </a:solidFill>
              </a:rPr>
              <a:t>02. </a:t>
            </a:r>
            <a:r>
              <a:rPr>
                <a:solidFill>
                  <a:srgbClr val="DCDEE0"/>
                </a:solidFill>
              </a:rPr>
              <a:t>概念介绍</a:t>
            </a:r>
          </a:p>
        </p:txBody>
      </p:sp>
      <p:sp>
        <p:nvSpPr>
          <p:cNvPr id="185" name="04. 那些坑"/>
          <p:cNvSpPr txBox="1"/>
          <p:nvPr/>
        </p:nvSpPr>
        <p:spPr>
          <a:xfrm>
            <a:off x="10177714" y="9012734"/>
            <a:ext cx="4028571" cy="1106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229" tIns="50229" rIns="50229" bIns="50229" anchor="ctr"/>
          <a:lstStyle/>
          <a:p>
            <a:pPr algn="l" defTabSz="821531">
              <a:defRPr sz="4600">
                <a:solidFill>
                  <a:srgbClr val="FFFFFF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pPr>
            <a:r>
              <a:rPr>
                <a:solidFill>
                  <a:srgbClr val="FE6A6A"/>
                </a:solidFill>
              </a:rPr>
              <a:t>04. </a:t>
            </a:r>
            <a:r>
              <a:rPr>
                <a:solidFill>
                  <a:srgbClr val="E1E1E1"/>
                </a:solidFill>
              </a:rPr>
              <a:t>那些坑</a:t>
            </a:r>
          </a:p>
        </p:txBody>
      </p:sp>
      <p:sp>
        <p:nvSpPr>
          <p:cNvPr id="186" name="01. 业务背景"/>
          <p:cNvSpPr txBox="1"/>
          <p:nvPr/>
        </p:nvSpPr>
        <p:spPr>
          <a:xfrm>
            <a:off x="10177715" y="3471329"/>
            <a:ext cx="4028571" cy="1106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229" tIns="50229" rIns="50229" bIns="50229" anchor="ctr"/>
          <a:lstStyle/>
          <a:p>
            <a:pPr algn="l" defTabSz="821531">
              <a:defRPr sz="4600">
                <a:solidFill>
                  <a:srgbClr val="FFFFFF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pPr>
            <a:r>
              <a:rPr>
                <a:solidFill>
                  <a:srgbClr val="FE6A6A"/>
                </a:solidFill>
              </a:rPr>
              <a:t>01. </a:t>
            </a:r>
            <a:r>
              <a:rPr>
                <a:solidFill>
                  <a:srgbClr val="DCDEE0"/>
                </a:solidFill>
              </a:rPr>
              <a:t>业务背景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天坑"/>
          <p:cNvSpPr txBox="1"/>
          <p:nvPr/>
        </p:nvSpPr>
        <p:spPr>
          <a:xfrm>
            <a:off x="481475" y="331715"/>
            <a:ext cx="1297195" cy="952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229" tIns="50229" rIns="50229" bIns="50229" anchor="ctr"/>
          <a:lstStyle>
            <a:lvl1pPr algn="l" defTabSz="821531">
              <a:defRPr sz="4000">
                <a:solidFill>
                  <a:srgbClr val="FFFFFF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lvl1pPr>
          </a:lstStyle>
          <a:p>
            <a:pPr/>
            <a:r>
              <a:t>天坑</a:t>
            </a:r>
          </a:p>
        </p:txBody>
      </p:sp>
      <p:sp>
        <p:nvSpPr>
          <p:cNvPr id="426" name="- KeepAlive"/>
          <p:cNvSpPr txBox="1"/>
          <p:nvPr/>
        </p:nvSpPr>
        <p:spPr>
          <a:xfrm>
            <a:off x="1864959" y="571187"/>
            <a:ext cx="1995781" cy="4730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304800">
              <a:lnSpc>
                <a:spcPts val="4400"/>
              </a:lnSpc>
              <a:defRPr sz="2600">
                <a:solidFill>
                  <a:srgbClr val="E1E1E1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</a:lstStyle>
          <a:p>
            <a:pPr/>
            <a:r>
              <a:t>- KeepAlive</a:t>
            </a:r>
          </a:p>
        </p:txBody>
      </p:sp>
      <p:sp>
        <p:nvSpPr>
          <p:cNvPr id="427" name="设计思路"/>
          <p:cNvSpPr txBox="1"/>
          <p:nvPr/>
        </p:nvSpPr>
        <p:spPr>
          <a:xfrm>
            <a:off x="1535699" y="4709209"/>
            <a:ext cx="2654301" cy="736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FFFFFF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</a:lstStyle>
          <a:p>
            <a:pPr/>
            <a:r>
              <a:t>设计思路</a:t>
            </a:r>
          </a:p>
        </p:txBody>
      </p:sp>
      <p:sp>
        <p:nvSpPr>
          <p:cNvPr id="428" name="通过主体应用的导航卫士 router.beforeEach 实现对需要缓存的路由映射记录"/>
          <p:cNvSpPr txBox="1"/>
          <p:nvPr/>
        </p:nvSpPr>
        <p:spPr>
          <a:xfrm>
            <a:off x="2383986" y="6521976"/>
            <a:ext cx="13562077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228600" indent="-228600" algn="l">
              <a:lnSpc>
                <a:spcPct val="90000"/>
              </a:lnSpc>
              <a:spcBef>
                <a:spcPts val="4500"/>
              </a:spcBef>
              <a:buSzPct val="100000"/>
              <a:buChar char="-"/>
              <a:defRPr sz="3000">
                <a:solidFill>
                  <a:srgbClr val="D5D5D5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</a:lstStyle>
          <a:p>
            <a:pPr/>
            <a:r>
              <a:t>通过主体应用的导航卫士 router.beforeEach 实现对需要缓存的路由映射记录</a:t>
            </a:r>
          </a:p>
        </p:txBody>
      </p:sp>
      <p:sp>
        <p:nvSpPr>
          <p:cNvPr id="429" name="通过 qiankun 的通信机制将缓存信息发送到子应用，子应用负责各自的 KeepAlive"/>
          <p:cNvSpPr txBox="1"/>
          <p:nvPr/>
        </p:nvSpPr>
        <p:spPr>
          <a:xfrm>
            <a:off x="2383986" y="8264893"/>
            <a:ext cx="14351890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228600" indent="-228600" algn="l">
              <a:lnSpc>
                <a:spcPct val="90000"/>
              </a:lnSpc>
              <a:spcBef>
                <a:spcPts val="4500"/>
              </a:spcBef>
              <a:buSzPct val="100000"/>
              <a:buChar char="-"/>
              <a:defRPr sz="3000">
                <a:solidFill>
                  <a:srgbClr val="D5D5D5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</a:lstStyle>
          <a:p>
            <a:pPr/>
            <a:r>
              <a:t>通过 qiankun 的通信机制将缓存信息发送到子应用，子应用负责各自的 KeepAlive</a:t>
            </a:r>
          </a:p>
        </p:txBody>
      </p:sp>
      <p:sp>
        <p:nvSpPr>
          <p:cNvPr id="430" name="根据路由匹配规则，实现对子应用的手动加载，并缓存其状态"/>
          <p:cNvSpPr txBox="1"/>
          <p:nvPr/>
        </p:nvSpPr>
        <p:spPr>
          <a:xfrm>
            <a:off x="2383986" y="10197258"/>
            <a:ext cx="10629901" cy="482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228600" indent="-228600" algn="l">
              <a:lnSpc>
                <a:spcPct val="90000"/>
              </a:lnSpc>
              <a:spcBef>
                <a:spcPts val="4500"/>
              </a:spcBef>
              <a:buSzPct val="100000"/>
              <a:buChar char="-"/>
              <a:defRPr sz="3000">
                <a:solidFill>
                  <a:srgbClr val="D5D5D5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</a:lstStyle>
          <a:p>
            <a:pPr/>
            <a:r>
              <a:t>根据路由匹配规则，实现对子应用的手动加载，并缓存其状态</a:t>
            </a:r>
          </a:p>
        </p:txBody>
      </p:sp>
      <p:pic>
        <p:nvPicPr>
          <p:cNvPr id="431" name="20220218100330.jpg" descr="20220218100330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44276" y="2191287"/>
            <a:ext cx="13562077" cy="137089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1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10" dur="10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Class="entr" nodeType="afterEffect" presetSubtype="1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14" dur="10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Class="entr" nodeType="afterEffect" presetSubtype="1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18" dur="10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28" grpId="2"/>
      <p:bldP build="whole" bldLvl="1" animBg="1" rev="0" advAuto="0" spid="427" grpId="1"/>
      <p:bldP build="whole" bldLvl="1" animBg="1" rev="0" advAuto="0" spid="429" grpId="3"/>
      <p:bldP build="whole" bldLvl="1" animBg="1" rev="0" advAuto="0" spid="430" grpId="4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5" name="carbon (8).png" descr="carbon (8)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39074" y="2415828"/>
            <a:ext cx="14505852" cy="8884344"/>
          </a:xfrm>
          <a:prstGeom prst="rect">
            <a:avLst/>
          </a:prstGeom>
          <a:ln w="12700">
            <a:miter lim="400000"/>
          </a:ln>
        </p:spPr>
      </p:pic>
      <p:sp>
        <p:nvSpPr>
          <p:cNvPr id="436" name="天坑"/>
          <p:cNvSpPr txBox="1"/>
          <p:nvPr/>
        </p:nvSpPr>
        <p:spPr>
          <a:xfrm>
            <a:off x="481475" y="331715"/>
            <a:ext cx="1297195" cy="952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229" tIns="50229" rIns="50229" bIns="50229" anchor="ctr"/>
          <a:lstStyle>
            <a:lvl1pPr algn="l" defTabSz="821531">
              <a:defRPr sz="4000">
                <a:solidFill>
                  <a:srgbClr val="FFFFFF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lvl1pPr>
          </a:lstStyle>
          <a:p>
            <a:pPr/>
            <a:r>
              <a:t>天坑</a:t>
            </a:r>
          </a:p>
        </p:txBody>
      </p:sp>
      <p:sp>
        <p:nvSpPr>
          <p:cNvPr id="437" name="- KeepAlive"/>
          <p:cNvSpPr txBox="1"/>
          <p:nvPr/>
        </p:nvSpPr>
        <p:spPr>
          <a:xfrm>
            <a:off x="1864959" y="571187"/>
            <a:ext cx="1995781" cy="4730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304800">
              <a:lnSpc>
                <a:spcPts val="4400"/>
              </a:lnSpc>
              <a:defRPr sz="2600">
                <a:solidFill>
                  <a:srgbClr val="E1E1E1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</a:lstStyle>
          <a:p>
            <a:pPr/>
            <a:r>
              <a:t>- KeepAlive</a:t>
            </a:r>
          </a:p>
        </p:txBody>
      </p:sp>
      <p:pic>
        <p:nvPicPr>
          <p:cNvPr id="438" name="carbon (10).png" descr="carbon (10)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929719" y="2600877"/>
            <a:ext cx="16315429" cy="8991469"/>
          </a:xfrm>
          <a:prstGeom prst="rect">
            <a:avLst/>
          </a:prstGeom>
          <a:ln w="12700">
            <a:miter lim="400000"/>
          </a:ln>
        </p:spPr>
      </p:pic>
      <p:pic>
        <p:nvPicPr>
          <p:cNvPr id="439" name="carbon (1).png" descr="carbon (1)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425702" y="102540"/>
            <a:ext cx="15578629" cy="135109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7" dur="10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xit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after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125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xit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after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3" dur="10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39" grpId="5"/>
      <p:bldP build="whole" bldLvl="1" animBg="1" rev="0" advAuto="0" spid="435" grpId="1"/>
      <p:bldP build="whole" bldLvl="1" animBg="1" rev="0" advAuto="0" spid="435" grpId="2"/>
      <p:bldP build="whole" bldLvl="1" animBg="1" rev="0" advAuto="0" spid="438" grpId="3"/>
      <p:bldP build="whole" bldLvl="1" animBg="1" rev="0" advAuto="0" spid="438" grpId="4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天坑"/>
          <p:cNvSpPr txBox="1"/>
          <p:nvPr/>
        </p:nvSpPr>
        <p:spPr>
          <a:xfrm>
            <a:off x="481475" y="331715"/>
            <a:ext cx="1297195" cy="952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229" tIns="50229" rIns="50229" bIns="50229" anchor="ctr"/>
          <a:lstStyle>
            <a:lvl1pPr algn="l" defTabSz="821531">
              <a:defRPr sz="4000">
                <a:solidFill>
                  <a:srgbClr val="FFFFFF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lvl1pPr>
          </a:lstStyle>
          <a:p>
            <a:pPr/>
            <a:r>
              <a:t>天坑</a:t>
            </a:r>
          </a:p>
        </p:txBody>
      </p:sp>
      <p:sp>
        <p:nvSpPr>
          <p:cNvPr id="442" name="- KeepAlive"/>
          <p:cNvSpPr txBox="1"/>
          <p:nvPr/>
        </p:nvSpPr>
        <p:spPr>
          <a:xfrm>
            <a:off x="1864959" y="571187"/>
            <a:ext cx="1995781" cy="4730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304800">
              <a:lnSpc>
                <a:spcPts val="4400"/>
              </a:lnSpc>
              <a:defRPr sz="2600">
                <a:solidFill>
                  <a:srgbClr val="E1E1E1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</a:lstStyle>
          <a:p>
            <a:pPr/>
            <a:r>
              <a:t>- KeepAlive</a:t>
            </a:r>
          </a:p>
        </p:txBody>
      </p:sp>
      <p:pic>
        <p:nvPicPr>
          <p:cNvPr id="443" name="20211203214204.jpg" descr="20211203214204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85966" y="2384753"/>
            <a:ext cx="12034115" cy="1564602"/>
          </a:xfrm>
          <a:prstGeom prst="rect">
            <a:avLst/>
          </a:prstGeom>
          <a:ln w="12700">
            <a:miter lim="400000"/>
          </a:ln>
        </p:spPr>
      </p:pic>
      <p:pic>
        <p:nvPicPr>
          <p:cNvPr id="444" name="120660439-f63ff780-c4a4-11eb-8378-043a6fd34ec3.png" descr="120660439-f63ff780-c4a4-11eb-8378-043a6fd34ec3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79094" y="5050373"/>
            <a:ext cx="12928601" cy="2692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45" name="carbon (12).png" descr="carbon (12)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2133935" y="1179920"/>
            <a:ext cx="11776614" cy="100732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2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17" dur="5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43" grpId="1"/>
      <p:bldP build="whole" bldLvl="1" animBg="1" rev="0" advAuto="0" spid="445" grpId="3"/>
      <p:bldP build="whole" bldLvl="1" animBg="1" rev="0" advAuto="0" spid="444" grpId="2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填坑"/>
          <p:cNvSpPr txBox="1"/>
          <p:nvPr/>
        </p:nvSpPr>
        <p:spPr>
          <a:xfrm>
            <a:off x="481475" y="331715"/>
            <a:ext cx="1297195" cy="952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229" tIns="50229" rIns="50229" bIns="50229" anchor="ctr"/>
          <a:lstStyle>
            <a:lvl1pPr algn="l" defTabSz="821531">
              <a:defRPr sz="4000">
                <a:solidFill>
                  <a:srgbClr val="FFFFFF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lvl1pPr>
          </a:lstStyle>
          <a:p>
            <a:pPr/>
            <a:r>
              <a:t>填坑</a:t>
            </a:r>
          </a:p>
        </p:txBody>
      </p:sp>
      <p:sp>
        <p:nvSpPr>
          <p:cNvPr id="450" name="- 幽灵依赖"/>
          <p:cNvSpPr txBox="1"/>
          <p:nvPr/>
        </p:nvSpPr>
        <p:spPr>
          <a:xfrm>
            <a:off x="1864959" y="571187"/>
            <a:ext cx="1704544" cy="4730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304800">
              <a:lnSpc>
                <a:spcPts val="4400"/>
              </a:lnSpc>
              <a:defRPr sz="2600">
                <a:solidFill>
                  <a:srgbClr val="E1E1E1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</a:lstStyle>
          <a:p>
            <a:pPr/>
            <a:r>
              <a:t>- 幽灵依赖</a:t>
            </a:r>
          </a:p>
        </p:txBody>
      </p:sp>
      <p:sp>
        <p:nvSpPr>
          <p:cNvPr id="451" name="pnpm"/>
          <p:cNvSpPr txBox="1"/>
          <p:nvPr/>
        </p:nvSpPr>
        <p:spPr>
          <a:xfrm>
            <a:off x="10882419" y="11108217"/>
            <a:ext cx="2619163" cy="139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b="1" spc="-170" sz="85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pnpm</a:t>
            </a:r>
          </a:p>
        </p:txBody>
      </p:sp>
      <p:pic>
        <p:nvPicPr>
          <p:cNvPr id="452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933761" y="2322591"/>
            <a:ext cx="4413086" cy="635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53" name="图像" descr="图像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4578477" y="2189245"/>
            <a:ext cx="4406901" cy="6350001"/>
          </a:xfrm>
          <a:prstGeom prst="rect">
            <a:avLst/>
          </a:prstGeom>
          <a:ln w="12700">
            <a:miter lim="400000"/>
          </a:ln>
        </p:spPr>
      </p:pic>
      <p:sp>
        <p:nvSpPr>
          <p:cNvPr id="454" name="phantom"/>
          <p:cNvSpPr txBox="1"/>
          <p:nvPr/>
        </p:nvSpPr>
        <p:spPr>
          <a:xfrm>
            <a:off x="4663792" y="8868806"/>
            <a:ext cx="2514991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825500">
              <a:defRPr b="1" sz="4500">
                <a:solidFill>
                  <a:srgbClr val="D5D5D5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phantom</a:t>
            </a:r>
          </a:p>
        </p:txBody>
      </p:sp>
      <p:sp>
        <p:nvSpPr>
          <p:cNvPr id="455" name="doppelgangers"/>
          <p:cNvSpPr txBox="1"/>
          <p:nvPr/>
        </p:nvSpPr>
        <p:spPr>
          <a:xfrm>
            <a:off x="14495564" y="8679359"/>
            <a:ext cx="4572727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825500">
              <a:defRPr b="1" sz="4500">
                <a:solidFill>
                  <a:srgbClr val="D5D5D5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doppelgangers</a:t>
            </a:r>
          </a:p>
        </p:txBody>
      </p:sp>
      <p:pic>
        <p:nvPicPr>
          <p:cNvPr id="456" name="carbon (1).png" descr="carbon (1)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719951" y="4206541"/>
            <a:ext cx="10944098" cy="374109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9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Class="entr" nodeType="after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1" dur="9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800"/>
                            </p:stCondLst>
                            <p:childTnLst>
                              <p:par>
                                <p:cTn id="13" presetClass="entr" nodeType="after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5" dur="10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800"/>
                            </p:stCondLst>
                            <p:childTnLst>
                              <p:par>
                                <p:cTn id="17" presetClass="entr" nodeType="after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9" dur="10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clickEffect" presetSubtype="8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4" dur="10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xit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xit" nodeType="after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xit" nodeType="after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Class="exit" nodeType="after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afterEffect" presetID="9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1" dur="15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55" grpId="4"/>
      <p:bldP build="whole" bldLvl="1" animBg="1" rev="0" advAuto="0" spid="451" grpId="5"/>
      <p:bldP build="whole" bldLvl="1" animBg="1" rev="0" advAuto="0" spid="452" grpId="1"/>
      <p:bldP build="whole" bldLvl="1" animBg="1" rev="0" advAuto="0" spid="454" grpId="3"/>
      <p:bldP build="whole" bldLvl="1" animBg="1" rev="0" advAuto="0" spid="455" grpId="8"/>
      <p:bldP build="whole" bldLvl="1" animBg="1" rev="0" advAuto="0" spid="456" grpId="10"/>
      <p:bldP build="whole" bldLvl="1" animBg="1" rev="0" advAuto="0" spid="454" grpId="9"/>
      <p:bldP build="whole" bldLvl="1" animBg="1" rev="0" advAuto="0" spid="453" grpId="2"/>
      <p:bldP build="whole" bldLvl="1" animBg="1" rev="0" advAuto="0" spid="452" grpId="7"/>
      <p:bldP build="whole" bldLvl="1" animBg="1" rev="0" advAuto="0" spid="453" grpId="6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填坑"/>
          <p:cNvSpPr txBox="1"/>
          <p:nvPr/>
        </p:nvSpPr>
        <p:spPr>
          <a:xfrm>
            <a:off x="481475" y="331715"/>
            <a:ext cx="1297195" cy="952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229" tIns="50229" rIns="50229" bIns="50229" anchor="ctr"/>
          <a:lstStyle>
            <a:lvl1pPr algn="l" defTabSz="821531">
              <a:defRPr sz="4000">
                <a:solidFill>
                  <a:srgbClr val="FFFFFF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lvl1pPr>
          </a:lstStyle>
          <a:p>
            <a:pPr/>
            <a:r>
              <a:t>填坑</a:t>
            </a:r>
          </a:p>
        </p:txBody>
      </p:sp>
      <p:sp>
        <p:nvSpPr>
          <p:cNvPr id="461" name="- 状态管理"/>
          <p:cNvSpPr txBox="1"/>
          <p:nvPr/>
        </p:nvSpPr>
        <p:spPr>
          <a:xfrm>
            <a:off x="1864959" y="571187"/>
            <a:ext cx="1704544" cy="4730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304800">
              <a:lnSpc>
                <a:spcPts val="4400"/>
              </a:lnSpc>
              <a:defRPr sz="2600">
                <a:solidFill>
                  <a:srgbClr val="E1E1E1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</a:lstStyle>
          <a:p>
            <a:pPr/>
            <a:r>
              <a:t>- 状态管理</a:t>
            </a:r>
          </a:p>
        </p:txBody>
      </p:sp>
      <p:sp>
        <p:nvSpPr>
          <p:cNvPr id="462" name="Vuex"/>
          <p:cNvSpPr txBox="1"/>
          <p:nvPr/>
        </p:nvSpPr>
        <p:spPr>
          <a:xfrm>
            <a:off x="11385346" y="2296665"/>
            <a:ext cx="1613308" cy="711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90000"/>
              </a:lnSpc>
              <a:spcBef>
                <a:spcPts val="4500"/>
              </a:spcBef>
              <a:defRPr sz="4800">
                <a:solidFill>
                  <a:srgbClr val="FFFFFF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</a:lstStyle>
          <a:p>
            <a:pPr/>
            <a:r>
              <a:t>Vuex</a:t>
            </a:r>
          </a:p>
        </p:txBody>
      </p:sp>
      <p:sp>
        <p:nvSpPr>
          <p:cNvPr id="463" name="冗余"/>
          <p:cNvSpPr txBox="1"/>
          <p:nvPr/>
        </p:nvSpPr>
        <p:spPr>
          <a:xfrm>
            <a:off x="8459571" y="3963803"/>
            <a:ext cx="1943101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609600" indent="-609600" algn="l">
              <a:lnSpc>
                <a:spcPct val="90000"/>
              </a:lnSpc>
              <a:spcBef>
                <a:spcPts val="4500"/>
              </a:spcBef>
              <a:buClr>
                <a:srgbClr val="D5D5D5"/>
              </a:buClr>
              <a:buSzPct val="123000"/>
              <a:buChar char="-"/>
              <a:defRPr sz="4800">
                <a:solidFill>
                  <a:srgbClr val="D5D5D5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</a:lstStyle>
          <a:p>
            <a:pPr/>
            <a:r>
              <a:t>冗余</a:t>
            </a:r>
          </a:p>
        </p:txBody>
      </p:sp>
      <p:sp>
        <p:nvSpPr>
          <p:cNvPr id="464" name="对 TypeScript 支持不完善"/>
          <p:cNvSpPr txBox="1"/>
          <p:nvPr/>
        </p:nvSpPr>
        <p:spPr>
          <a:xfrm>
            <a:off x="8459571" y="5426408"/>
            <a:ext cx="8074458" cy="711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-"/>
              <a:defRPr sz="4800">
                <a:solidFill>
                  <a:srgbClr val="D5D5D5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</a:lstStyle>
          <a:p>
            <a:pPr/>
            <a:r>
              <a:t>对 TypeScript 支持不完善</a:t>
            </a:r>
          </a:p>
        </p:txBody>
      </p:sp>
      <p:sp>
        <p:nvSpPr>
          <p:cNvPr id="465" name="代码拆分不友好"/>
          <p:cNvSpPr txBox="1"/>
          <p:nvPr/>
        </p:nvSpPr>
        <p:spPr>
          <a:xfrm>
            <a:off x="8459571" y="6889013"/>
            <a:ext cx="4991101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-"/>
              <a:defRPr sz="4800">
                <a:solidFill>
                  <a:srgbClr val="D5D5D5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</a:lstStyle>
          <a:p>
            <a:pPr/>
            <a:r>
              <a:t>代码拆分不友好</a:t>
            </a:r>
          </a:p>
        </p:txBody>
      </p:sp>
      <p:pic>
        <p:nvPicPr>
          <p:cNvPr id="466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166350" y="2004740"/>
            <a:ext cx="4051300" cy="6057901"/>
          </a:xfrm>
          <a:prstGeom prst="rect">
            <a:avLst/>
          </a:prstGeom>
          <a:ln w="12700">
            <a:miter lim="400000"/>
          </a:ln>
        </p:spPr>
      </p:pic>
      <p:sp>
        <p:nvSpPr>
          <p:cNvPr id="467" name="Pinia"/>
          <p:cNvSpPr txBox="1"/>
          <p:nvPr/>
        </p:nvSpPr>
        <p:spPr>
          <a:xfrm>
            <a:off x="11240769" y="9012316"/>
            <a:ext cx="1902461" cy="806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825500">
              <a:defRPr sz="5500">
                <a:solidFill>
                  <a:srgbClr val="FFFFFF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lvl1pPr>
          </a:lstStyle>
          <a:p>
            <a:pPr/>
            <a:r>
              <a:t>Pinia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8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10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2" dur="10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xit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xit" nodeType="after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xit" nodeType="after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Class="exit" nodeType="after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afterEffect" presetID="9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9" dur="15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Class="entr" nodeType="afterEffect" presetID="9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3" dur="15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66" grpId="9"/>
      <p:bldP build="whole" bldLvl="1" animBg="1" rev="0" advAuto="0" spid="463" grpId="2"/>
      <p:bldP build="whole" bldLvl="1" animBg="1" rev="0" advAuto="0" spid="465" grpId="8"/>
      <p:bldP build="whole" bldLvl="1" animBg="1" rev="0" advAuto="0" spid="464" grpId="3"/>
      <p:bldP build="whole" bldLvl="1" animBg="1" rev="0" advAuto="0" spid="463" grpId="6"/>
      <p:bldP build="whole" bldLvl="1" animBg="1" rev="0" advAuto="0" spid="462" grpId="1"/>
      <p:bldP build="whole" bldLvl="1" animBg="1" rev="0" advAuto="0" spid="464" grpId="7"/>
      <p:bldP build="whole" bldLvl="1" animBg="1" rev="0" advAuto="0" spid="467" grpId="10"/>
      <p:bldP build="whole" bldLvl="1" animBg="1" rev="0" advAuto="0" spid="462" grpId="5"/>
      <p:bldP build="whole" bldLvl="1" animBg="1" rev="0" advAuto="0" spid="465" grpId="4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填坑"/>
          <p:cNvSpPr txBox="1"/>
          <p:nvPr/>
        </p:nvSpPr>
        <p:spPr>
          <a:xfrm>
            <a:off x="481475" y="331715"/>
            <a:ext cx="1297195" cy="952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229" tIns="50229" rIns="50229" bIns="50229" anchor="ctr"/>
          <a:lstStyle>
            <a:lvl1pPr algn="l" defTabSz="821531">
              <a:defRPr sz="4000">
                <a:solidFill>
                  <a:srgbClr val="FFFFFF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lvl1pPr>
          </a:lstStyle>
          <a:p>
            <a:pPr/>
            <a:r>
              <a:t>填坑</a:t>
            </a:r>
          </a:p>
        </p:txBody>
      </p:sp>
      <p:sp>
        <p:nvSpPr>
          <p:cNvPr id="472" name="- 构建困境"/>
          <p:cNvSpPr txBox="1"/>
          <p:nvPr/>
        </p:nvSpPr>
        <p:spPr>
          <a:xfrm>
            <a:off x="1864959" y="571187"/>
            <a:ext cx="1704544" cy="4730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304800">
              <a:lnSpc>
                <a:spcPts val="4400"/>
              </a:lnSpc>
              <a:defRPr sz="2600">
                <a:solidFill>
                  <a:srgbClr val="E1E1E1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</a:lstStyle>
          <a:p>
            <a:pPr/>
            <a:r>
              <a:t>- 构建困境</a:t>
            </a:r>
          </a:p>
        </p:txBody>
      </p:sp>
      <p:sp>
        <p:nvSpPr>
          <p:cNvPr id="473" name="Bundle or Bundleless"/>
          <p:cNvSpPr txBox="1"/>
          <p:nvPr/>
        </p:nvSpPr>
        <p:spPr>
          <a:xfrm>
            <a:off x="8156067" y="3054034"/>
            <a:ext cx="8071867" cy="86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90000"/>
              </a:lnSpc>
              <a:spcBef>
                <a:spcPts val="4500"/>
              </a:spcBef>
              <a:defRPr sz="6000">
                <a:solidFill>
                  <a:srgbClr val="FFFFFF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</a:lstStyle>
          <a:p>
            <a:pPr/>
            <a:r>
              <a:t>Bundle or Bundleless</a:t>
            </a:r>
          </a:p>
        </p:txBody>
      </p:sp>
      <p:sp>
        <p:nvSpPr>
          <p:cNvPr id="474" name="eval、new function、script.textContent"/>
          <p:cNvSpPr txBox="1"/>
          <p:nvPr/>
        </p:nvSpPr>
        <p:spPr>
          <a:xfrm>
            <a:off x="6248857" y="8749572"/>
            <a:ext cx="11886286" cy="711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90000"/>
              </a:lnSpc>
              <a:spcBef>
                <a:spcPts val="4500"/>
              </a:spcBef>
              <a:defRPr sz="4800">
                <a:solidFill>
                  <a:srgbClr val="D5D5D5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</a:lstStyle>
          <a:p>
            <a:pPr/>
            <a:r>
              <a:t>eval、new function、script.textContent</a:t>
            </a:r>
          </a:p>
        </p:txBody>
      </p:sp>
      <p:sp>
        <p:nvSpPr>
          <p:cNvPr id="475" name="Vite、Snowpack、swc、esbuild"/>
          <p:cNvSpPr txBox="1"/>
          <p:nvPr/>
        </p:nvSpPr>
        <p:spPr>
          <a:xfrm>
            <a:off x="7499146" y="5978003"/>
            <a:ext cx="9491169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90000"/>
              </a:lnSpc>
              <a:spcBef>
                <a:spcPts val="4500"/>
              </a:spcBef>
              <a:defRPr sz="4800">
                <a:solidFill>
                  <a:srgbClr val="D5D5D5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</a:lstStyle>
          <a:p>
            <a:pPr/>
            <a:r>
              <a:t>Vite、Snowpack、swc、esbuild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10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73" grpId="1"/>
      <p:bldP build="whole" bldLvl="1" animBg="1" rev="0" advAuto="0" spid="474" grpId="3"/>
      <p:bldP build="whole" bldLvl="1" animBg="1" rev="0" advAuto="0" spid="475" grpId="2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填坑"/>
          <p:cNvSpPr txBox="1"/>
          <p:nvPr/>
        </p:nvSpPr>
        <p:spPr>
          <a:xfrm>
            <a:off x="481475" y="331715"/>
            <a:ext cx="1297195" cy="952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229" tIns="50229" rIns="50229" bIns="50229" anchor="ctr"/>
          <a:lstStyle>
            <a:lvl1pPr algn="l" defTabSz="821531">
              <a:defRPr sz="4000">
                <a:solidFill>
                  <a:srgbClr val="FFFFFF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lvl1pPr>
          </a:lstStyle>
          <a:p>
            <a:pPr/>
            <a:r>
              <a:t>填坑</a:t>
            </a:r>
          </a:p>
        </p:txBody>
      </p:sp>
      <p:sp>
        <p:nvSpPr>
          <p:cNvPr id="480" name="- 架构困境"/>
          <p:cNvSpPr txBox="1"/>
          <p:nvPr/>
        </p:nvSpPr>
        <p:spPr>
          <a:xfrm>
            <a:off x="1864959" y="571187"/>
            <a:ext cx="1704544" cy="4730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304800">
              <a:lnSpc>
                <a:spcPts val="4400"/>
              </a:lnSpc>
              <a:defRPr sz="2600">
                <a:solidFill>
                  <a:srgbClr val="E1E1E1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</a:lstStyle>
          <a:p>
            <a:pPr/>
            <a:r>
              <a:t>- 架构困境</a:t>
            </a:r>
          </a:p>
        </p:txBody>
      </p:sp>
      <p:sp>
        <p:nvSpPr>
          <p:cNvPr id="481" name="Single-spa"/>
          <p:cNvSpPr txBox="1"/>
          <p:nvPr/>
        </p:nvSpPr>
        <p:spPr>
          <a:xfrm>
            <a:off x="3038032" y="2002882"/>
            <a:ext cx="8078421" cy="1574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spc="-232" sz="11600">
                <a:solidFill>
                  <a:srgbClr val="FFFFFF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lvl1pPr>
          </a:lstStyle>
          <a:p>
            <a:pPr/>
            <a:r>
              <a:t>Single-spa</a:t>
            </a:r>
          </a:p>
        </p:txBody>
      </p:sp>
      <p:sp>
        <p:nvSpPr>
          <p:cNvPr id="482" name="ES + import maps"/>
          <p:cNvSpPr txBox="1"/>
          <p:nvPr/>
        </p:nvSpPr>
        <p:spPr>
          <a:xfrm>
            <a:off x="3165024" y="4885851"/>
            <a:ext cx="5519904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90000"/>
              </a:lnSpc>
              <a:spcBef>
                <a:spcPts val="4500"/>
              </a:spcBef>
              <a:defRPr sz="4600">
                <a:solidFill>
                  <a:srgbClr val="D5D5D5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</a:lstStyle>
          <a:p>
            <a:pPr/>
            <a:r>
              <a:t>ES + import maps </a:t>
            </a:r>
          </a:p>
        </p:txBody>
      </p:sp>
      <p:sp>
        <p:nvSpPr>
          <p:cNvPr id="483" name="SystemJS"/>
          <p:cNvSpPr txBox="1"/>
          <p:nvPr/>
        </p:nvSpPr>
        <p:spPr>
          <a:xfrm>
            <a:off x="8804947" y="4885851"/>
            <a:ext cx="2946503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90000"/>
              </a:lnSpc>
              <a:spcBef>
                <a:spcPts val="4500"/>
              </a:spcBef>
              <a:defRPr sz="4600">
                <a:solidFill>
                  <a:srgbClr val="D5D5D5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</a:lstStyle>
          <a:p>
            <a:pPr/>
            <a:r>
              <a:t>SystemJS</a:t>
            </a:r>
          </a:p>
        </p:txBody>
      </p:sp>
      <p:sp>
        <p:nvSpPr>
          <p:cNvPr id="484" name="single-spa-layout"/>
          <p:cNvSpPr txBox="1"/>
          <p:nvPr/>
        </p:nvSpPr>
        <p:spPr>
          <a:xfrm>
            <a:off x="3165024" y="6390065"/>
            <a:ext cx="4977766" cy="685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90000"/>
              </a:lnSpc>
              <a:spcBef>
                <a:spcPts val="4500"/>
              </a:spcBef>
              <a:defRPr sz="4600">
                <a:solidFill>
                  <a:srgbClr val="D5D5D5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</a:lstStyle>
          <a:p>
            <a:pPr/>
            <a:r>
              <a:t>single-spa-layout</a:t>
            </a:r>
          </a:p>
        </p:txBody>
      </p:sp>
      <p:sp>
        <p:nvSpPr>
          <p:cNvPr id="485" name="single-spa-css"/>
          <p:cNvSpPr txBox="1"/>
          <p:nvPr/>
        </p:nvSpPr>
        <p:spPr>
          <a:xfrm>
            <a:off x="3165024" y="9398491"/>
            <a:ext cx="4192602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90000"/>
              </a:lnSpc>
              <a:spcBef>
                <a:spcPts val="4500"/>
              </a:spcBef>
              <a:defRPr sz="4600">
                <a:solidFill>
                  <a:srgbClr val="D5D5D5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</a:lstStyle>
          <a:p>
            <a:pPr/>
            <a:r>
              <a:t>single-spa-css</a:t>
            </a:r>
          </a:p>
        </p:txBody>
      </p:sp>
      <p:sp>
        <p:nvSpPr>
          <p:cNvPr id="486" name="single-spa-react、single-spa-vue、single-spa-angular"/>
          <p:cNvSpPr txBox="1"/>
          <p:nvPr/>
        </p:nvSpPr>
        <p:spPr>
          <a:xfrm>
            <a:off x="3165024" y="7894278"/>
            <a:ext cx="15297075" cy="685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90000"/>
              </a:lnSpc>
              <a:spcBef>
                <a:spcPts val="4500"/>
              </a:spcBef>
              <a:defRPr sz="4600">
                <a:solidFill>
                  <a:srgbClr val="D5D5D5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</a:lstStyle>
          <a:p>
            <a:pPr/>
            <a:r>
              <a:t>single-spa-react、single-spa-vue、single-spa-angular</a:t>
            </a:r>
          </a:p>
        </p:txBody>
      </p:sp>
      <p:sp>
        <p:nvSpPr>
          <p:cNvPr id="487" name="single-spa-leaked-globals"/>
          <p:cNvSpPr txBox="1"/>
          <p:nvPr/>
        </p:nvSpPr>
        <p:spPr>
          <a:xfrm>
            <a:off x="3165024" y="10902704"/>
            <a:ext cx="7346113" cy="685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90000"/>
              </a:lnSpc>
              <a:spcBef>
                <a:spcPts val="4500"/>
              </a:spcBef>
              <a:defRPr sz="4600">
                <a:solidFill>
                  <a:srgbClr val="D5D5D5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</a:lstStyle>
          <a:p>
            <a:pPr/>
            <a:r>
              <a:t>single-spa-leaked-globals</a:t>
            </a:r>
          </a:p>
        </p:txBody>
      </p:sp>
      <p:sp>
        <p:nvSpPr>
          <p:cNvPr id="488" name="Utility Module"/>
          <p:cNvSpPr txBox="1"/>
          <p:nvPr/>
        </p:nvSpPr>
        <p:spPr>
          <a:xfrm>
            <a:off x="3165024" y="12406918"/>
            <a:ext cx="4090367" cy="685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90000"/>
              </a:lnSpc>
              <a:spcBef>
                <a:spcPts val="4500"/>
              </a:spcBef>
              <a:defRPr sz="4600">
                <a:solidFill>
                  <a:srgbClr val="D5D5D5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</a:lstStyle>
          <a:p>
            <a:pPr/>
            <a:r>
              <a:t>Utility Module</a:t>
            </a:r>
          </a:p>
        </p:txBody>
      </p:sp>
      <p:sp>
        <p:nvSpPr>
          <p:cNvPr id="489" name="qiankun 3"/>
          <p:cNvSpPr txBox="1"/>
          <p:nvPr/>
        </p:nvSpPr>
        <p:spPr>
          <a:xfrm>
            <a:off x="14266657" y="2002882"/>
            <a:ext cx="7696862" cy="1574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spc="-232" sz="11600">
                <a:solidFill>
                  <a:srgbClr val="FFFFFF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lvl1pPr>
          </a:lstStyle>
          <a:p>
            <a:pPr/>
            <a:r>
              <a:t>qiankun 3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10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2" dur="1000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8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7" dur="10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Subtype="8" presetID="2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2" dur="100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8" presetID="2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7" dur="10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entr" nodeType="clickEffect" presetSubtype="8" presetID="2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42" dur="10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2" presetID="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84" grpId="4"/>
      <p:bldP build="whole" bldLvl="1" animBg="1" rev="0" advAuto="0" spid="486" grpId="5"/>
      <p:bldP build="whole" bldLvl="1" animBg="1" rev="0" advAuto="0" spid="488" grpId="8"/>
      <p:bldP build="whole" bldLvl="1" animBg="1" rev="0" advAuto="0" spid="489" grpId="9"/>
      <p:bldP build="whole" bldLvl="1" animBg="1" rev="0" advAuto="0" spid="481" grpId="1"/>
      <p:bldP build="whole" bldLvl="1" animBg="1" rev="0" advAuto="0" spid="485" grpId="6"/>
      <p:bldP build="whole" bldLvl="1" animBg="1" rev="0" advAuto="0" spid="483" grpId="3"/>
      <p:bldP build="whole" bldLvl="1" animBg="1" rev="0" advAuto="0" spid="487" grpId="7"/>
      <p:bldP build="whole" bldLvl="1" animBg="1" rev="0" advAuto="0" spid="482" grpId="2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THANKS &amp; QA"/>
          <p:cNvSpPr txBox="1"/>
          <p:nvPr/>
        </p:nvSpPr>
        <p:spPr>
          <a:xfrm>
            <a:off x="7723925" y="5886450"/>
            <a:ext cx="8936149" cy="1943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3866" tIns="33866" rIns="33866" bIns="33866" anchor="ctr"/>
          <a:lstStyle>
            <a:lvl1pPr defTabSz="550333">
              <a:lnSpc>
                <a:spcPct val="120000"/>
              </a:lnSpc>
              <a:defRPr sz="40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THANKS &amp; QA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01. 业务背景"/>
          <p:cNvSpPr txBox="1"/>
          <p:nvPr/>
        </p:nvSpPr>
        <p:spPr>
          <a:xfrm>
            <a:off x="9454771" y="6304534"/>
            <a:ext cx="5474457" cy="1106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229" tIns="50229" rIns="50229" bIns="50229" anchor="ctr"/>
          <a:lstStyle/>
          <a:p>
            <a:pPr algn="l" defTabSz="821531">
              <a:defRPr sz="6400">
                <a:solidFill>
                  <a:srgbClr val="FFFFFF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pPr>
            <a:r>
              <a:rPr>
                <a:solidFill>
                  <a:srgbClr val="FE6A6A"/>
                </a:solidFill>
              </a:rPr>
              <a:t>01. </a:t>
            </a:r>
            <a:r>
              <a:rPr>
                <a:solidFill>
                  <a:srgbClr val="E1E1E1"/>
                </a:solidFill>
              </a:rPr>
              <a:t>业务背景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微前端"/>
          <p:cNvSpPr txBox="1"/>
          <p:nvPr/>
        </p:nvSpPr>
        <p:spPr>
          <a:xfrm>
            <a:off x="481475" y="331715"/>
            <a:ext cx="2253460" cy="952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229" tIns="50229" rIns="50229" bIns="50229" anchor="ctr"/>
          <a:lstStyle>
            <a:lvl1pPr algn="l" defTabSz="821531">
              <a:defRPr sz="4000">
                <a:solidFill>
                  <a:srgbClr val="FFFFFF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lvl1pPr>
          </a:lstStyle>
          <a:p>
            <a:pPr/>
            <a:r>
              <a:t>微前端</a:t>
            </a:r>
          </a:p>
        </p:txBody>
      </p:sp>
      <p:sp>
        <p:nvSpPr>
          <p:cNvPr id="193" name="平台系统体量大且页面数量多"/>
          <p:cNvSpPr txBox="1"/>
          <p:nvPr/>
        </p:nvSpPr>
        <p:spPr>
          <a:xfrm>
            <a:off x="2363334" y="2157139"/>
            <a:ext cx="9119367" cy="796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3866" tIns="33866" rIns="33866" bIns="33866" anchor="ctr"/>
          <a:lstStyle>
            <a:lvl1pPr defTabSz="550333">
              <a:lnSpc>
                <a:spcPct val="120000"/>
              </a:lnSpc>
              <a:defRPr b="1" sz="40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平台系统体量大且页面数量多</a:t>
            </a:r>
          </a:p>
        </p:txBody>
      </p:sp>
      <p:grpSp>
        <p:nvGrpSpPr>
          <p:cNvPr id="199" name="成组"/>
          <p:cNvGrpSpPr/>
          <p:nvPr/>
        </p:nvGrpSpPr>
        <p:grpSpPr>
          <a:xfrm>
            <a:off x="2138863" y="3707884"/>
            <a:ext cx="9385096" cy="4083149"/>
            <a:chOff x="0" y="-31749"/>
            <a:chExt cx="9385095" cy="4083147"/>
          </a:xfrm>
        </p:grpSpPr>
        <p:sp>
          <p:nvSpPr>
            <p:cNvPr id="194" name="多人协作…"/>
            <p:cNvSpPr/>
            <p:nvPr/>
          </p:nvSpPr>
          <p:spPr>
            <a:xfrm>
              <a:off x="3572929" y="1812166"/>
              <a:ext cx="2239232" cy="2239232"/>
            </a:xfrm>
            <a:prstGeom prst="ellipse">
              <a:avLst/>
            </a:prstGeom>
            <a:solidFill>
              <a:srgbClr val="81C0F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3866" tIns="33866" rIns="33866" bIns="33866" numCol="1" anchor="ctr">
              <a:noAutofit/>
            </a:bodyPr>
            <a:lstStyle/>
            <a:p>
              <a:pPr defTabSz="550333">
                <a:defRPr b="1" sz="2600">
                  <a:solidFill>
                    <a:srgbClr val="FFFFFF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  <a:r>
                <a:t>多人协作</a:t>
              </a:r>
            </a:p>
            <a:p>
              <a:pPr defTabSz="550333">
                <a:defRPr b="1" sz="2600">
                  <a:solidFill>
                    <a:srgbClr val="FFFFFF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  <a:r>
                <a:t>成本高</a:t>
              </a:r>
            </a:p>
          </p:txBody>
        </p:sp>
        <p:sp>
          <p:nvSpPr>
            <p:cNvPr id="195" name="开发…"/>
            <p:cNvSpPr/>
            <p:nvPr/>
          </p:nvSpPr>
          <p:spPr>
            <a:xfrm>
              <a:off x="0" y="1812166"/>
              <a:ext cx="2239232" cy="2239232"/>
            </a:xfrm>
            <a:prstGeom prst="ellipse">
              <a:avLst/>
            </a:prstGeom>
            <a:solidFill>
              <a:srgbClr val="81C0F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3866" tIns="33866" rIns="33866" bIns="33866" numCol="1" anchor="ctr">
              <a:noAutofit/>
            </a:bodyPr>
            <a:lstStyle/>
            <a:p>
              <a:pPr defTabSz="550333">
                <a:defRPr b="1" sz="2600">
                  <a:solidFill>
                    <a:srgbClr val="FFFFFF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  <a:r>
                <a:t>开发</a:t>
              </a:r>
            </a:p>
            <a:p>
              <a:pPr defTabSz="550333">
                <a:defRPr b="1" sz="2600">
                  <a:solidFill>
                    <a:srgbClr val="FFFFFF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  <a:r>
                <a:t>效率低</a:t>
              </a:r>
            </a:p>
          </p:txBody>
        </p:sp>
        <p:sp>
          <p:nvSpPr>
            <p:cNvPr id="196" name="接入…"/>
            <p:cNvSpPr/>
            <p:nvPr/>
          </p:nvSpPr>
          <p:spPr>
            <a:xfrm>
              <a:off x="7145863" y="1812166"/>
              <a:ext cx="2239233" cy="2239232"/>
            </a:xfrm>
            <a:prstGeom prst="ellipse">
              <a:avLst/>
            </a:prstGeom>
            <a:solidFill>
              <a:srgbClr val="81C0F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3866" tIns="33866" rIns="33866" bIns="33866" numCol="1" anchor="ctr">
              <a:noAutofit/>
            </a:bodyPr>
            <a:lstStyle/>
            <a:p>
              <a:pPr defTabSz="550333">
                <a:defRPr b="1" sz="2600">
                  <a:solidFill>
                    <a:srgbClr val="FFFFFF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  <a:r>
                <a:t>接入</a:t>
              </a:r>
            </a:p>
            <a:p>
              <a:pPr defTabSz="550333">
                <a:defRPr b="1" sz="2600">
                  <a:solidFill>
                    <a:srgbClr val="FFFFFF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  <a:r>
                <a:t>成本高</a:t>
              </a:r>
            </a:p>
          </p:txBody>
        </p:sp>
        <p:pic>
          <p:nvPicPr>
            <p:cNvPr id="197" name="线条 线条" descr="线条 线条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 rot="5400000">
              <a:off x="4182793" y="328297"/>
              <a:ext cx="1019495" cy="299399"/>
            </a:xfrm>
            <a:prstGeom prst="rect">
              <a:avLst/>
            </a:prstGeom>
            <a:effectLst/>
          </p:spPr>
        </p:pic>
      </p:grpSp>
      <p:grpSp>
        <p:nvGrpSpPr>
          <p:cNvPr id="204" name="成组"/>
          <p:cNvGrpSpPr/>
          <p:nvPr/>
        </p:nvGrpSpPr>
        <p:grpSpPr>
          <a:xfrm>
            <a:off x="6681712" y="8983391"/>
            <a:ext cx="11276946" cy="1019494"/>
            <a:chOff x="-149486" y="-31749"/>
            <a:chExt cx="11276944" cy="1019493"/>
          </a:xfrm>
        </p:grpSpPr>
        <p:pic>
          <p:nvPicPr>
            <p:cNvPr id="200" name="线条 线条" descr="线条 线条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 rot="5400000">
              <a:off x="10468012" y="328297"/>
              <a:ext cx="1019494" cy="299399"/>
            </a:xfrm>
            <a:prstGeom prst="rect">
              <a:avLst/>
            </a:prstGeom>
            <a:effectLst/>
          </p:spPr>
        </p:pic>
        <p:pic>
          <p:nvPicPr>
            <p:cNvPr id="202" name="线条 线条" descr="线条 线条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 rot="5400000">
              <a:off x="-509534" y="328297"/>
              <a:ext cx="1019494" cy="299399"/>
            </a:xfrm>
            <a:prstGeom prst="rect">
              <a:avLst/>
            </a:prstGeom>
            <a:effectLst/>
          </p:spPr>
        </p:pic>
      </p:grpSp>
      <p:sp>
        <p:nvSpPr>
          <p:cNvPr id="205" name="建立体验良好、可持续维护的系统"/>
          <p:cNvSpPr/>
          <p:nvPr/>
        </p:nvSpPr>
        <p:spPr>
          <a:xfrm>
            <a:off x="3881779" y="10720454"/>
            <a:ext cx="16620441" cy="846668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defTabSz="821531">
              <a:defRPr b="1" sz="32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建立体验良好、可持续维护的系统</a:t>
            </a:r>
          </a:p>
        </p:txBody>
      </p:sp>
      <p:sp>
        <p:nvSpPr>
          <p:cNvPr id="206" name="- 业务背景 - 业务困境"/>
          <p:cNvSpPr txBox="1"/>
          <p:nvPr/>
        </p:nvSpPr>
        <p:spPr>
          <a:xfrm>
            <a:off x="2469776" y="571187"/>
            <a:ext cx="3363469" cy="4730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304800">
              <a:lnSpc>
                <a:spcPts val="4400"/>
              </a:lnSpc>
              <a:defRPr sz="2600">
                <a:solidFill>
                  <a:srgbClr val="E1E1E1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</a:lstStyle>
          <a:p>
            <a:pPr/>
            <a:r>
              <a:t>- 业务背景 - 业务困境</a:t>
            </a:r>
          </a:p>
        </p:txBody>
      </p:sp>
      <p:grpSp>
        <p:nvGrpSpPr>
          <p:cNvPr id="212" name="成组"/>
          <p:cNvGrpSpPr/>
          <p:nvPr/>
        </p:nvGrpSpPr>
        <p:grpSpPr>
          <a:xfrm>
            <a:off x="12944699" y="3660992"/>
            <a:ext cx="9728518" cy="4083149"/>
            <a:chOff x="0" y="-31749"/>
            <a:chExt cx="9728516" cy="4083147"/>
          </a:xfrm>
        </p:grpSpPr>
        <p:sp>
          <p:nvSpPr>
            <p:cNvPr id="207" name="活跃…"/>
            <p:cNvSpPr/>
            <p:nvPr/>
          </p:nvSpPr>
          <p:spPr>
            <a:xfrm>
              <a:off x="0" y="1812166"/>
              <a:ext cx="2239232" cy="2239232"/>
            </a:xfrm>
            <a:prstGeom prst="ellipse">
              <a:avLst/>
            </a:prstGeom>
            <a:solidFill>
              <a:srgbClr val="E1B06E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3866" tIns="33866" rIns="33866" bIns="33866" numCol="1" anchor="ctr">
              <a:noAutofit/>
            </a:bodyPr>
            <a:lstStyle/>
            <a:p>
              <a:pPr defTabSz="550333">
                <a:defRPr b="1" sz="2600">
                  <a:solidFill>
                    <a:srgbClr val="FFFFFF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  <a:r>
                <a:t>活跃</a:t>
              </a:r>
            </a:p>
            <a:p>
              <a:pPr defTabSz="550333">
                <a:defRPr b="1" sz="2600">
                  <a:solidFill>
                    <a:srgbClr val="FFFFFF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  <a:r>
                <a:t>周期长</a:t>
              </a:r>
            </a:p>
          </p:txBody>
        </p:sp>
        <p:sp>
          <p:nvSpPr>
            <p:cNvPr id="208" name="可用率…"/>
            <p:cNvSpPr/>
            <p:nvPr/>
          </p:nvSpPr>
          <p:spPr>
            <a:xfrm>
              <a:off x="3744645" y="1812166"/>
              <a:ext cx="2239233" cy="2239232"/>
            </a:xfrm>
            <a:prstGeom prst="ellipse">
              <a:avLst/>
            </a:prstGeom>
            <a:solidFill>
              <a:srgbClr val="E1B06E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3866" tIns="33866" rIns="33866" bIns="33866" numCol="1" anchor="ctr">
              <a:noAutofit/>
            </a:bodyPr>
            <a:lstStyle/>
            <a:p>
              <a:pPr defTabSz="550333">
                <a:defRPr b="1" sz="2600">
                  <a:solidFill>
                    <a:srgbClr val="FFFFFF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  <a:r>
                <a:t>可用率</a:t>
              </a:r>
            </a:p>
            <a:p>
              <a:pPr defTabSz="550333">
                <a:defRPr b="1" sz="2600">
                  <a:solidFill>
                    <a:srgbClr val="FFFFFF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  <a:r>
                <a:t>要求高</a:t>
              </a:r>
            </a:p>
          </p:txBody>
        </p:sp>
        <p:pic>
          <p:nvPicPr>
            <p:cNvPr id="209" name="线条 线条" descr="线条 线条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 rot="5400000">
              <a:off x="4354511" y="328297"/>
              <a:ext cx="1019494" cy="299399"/>
            </a:xfrm>
            <a:prstGeom prst="rect">
              <a:avLst/>
            </a:prstGeom>
            <a:effectLst/>
          </p:spPr>
        </p:pic>
        <p:sp>
          <p:nvSpPr>
            <p:cNvPr id="211" name="重复建设…"/>
            <p:cNvSpPr/>
            <p:nvPr/>
          </p:nvSpPr>
          <p:spPr>
            <a:xfrm>
              <a:off x="7489285" y="1812166"/>
              <a:ext cx="2239232" cy="2239232"/>
            </a:xfrm>
            <a:prstGeom prst="ellipse">
              <a:avLst/>
            </a:prstGeom>
            <a:solidFill>
              <a:srgbClr val="E1B06E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3866" tIns="33866" rIns="33866" bIns="33866" numCol="1" anchor="ctr">
              <a:noAutofit/>
            </a:bodyPr>
            <a:lstStyle/>
            <a:p>
              <a:pPr defTabSz="550333">
                <a:defRPr b="1" sz="2600">
                  <a:solidFill>
                    <a:srgbClr val="FFFFFF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  <a:r>
                <a:t>重复建设</a:t>
              </a:r>
            </a:p>
            <a:p>
              <a:pPr defTabSz="550333">
                <a:defRPr b="1" sz="2600">
                  <a:solidFill>
                    <a:srgbClr val="FFFFFF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  <a:r>
                <a:t>不可管理</a:t>
              </a:r>
            </a:p>
          </p:txBody>
        </p:sp>
      </p:grpSp>
      <p:sp>
        <p:nvSpPr>
          <p:cNvPr id="213" name="平台系统周期长且敏感"/>
          <p:cNvSpPr txBox="1"/>
          <p:nvPr/>
        </p:nvSpPr>
        <p:spPr>
          <a:xfrm>
            <a:off x="13249278" y="2110246"/>
            <a:ext cx="9119366" cy="7961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3866" tIns="33866" rIns="33866" bIns="33866" anchor="ctr"/>
          <a:lstStyle>
            <a:lvl1pPr defTabSz="550333">
              <a:lnSpc>
                <a:spcPct val="120000"/>
              </a:lnSpc>
              <a:defRPr b="1" sz="40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平台系统周期长且敏感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2"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1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17"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1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22"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1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27"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Class="entr" nodeType="afterEffect" presetSubtype="8" presetID="2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1"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5" grpId="6"/>
      <p:bldP build="whole" bldLvl="1" animBg="1" rev="0" advAuto="0" spid="193" grpId="1"/>
      <p:bldP build="whole" bldLvl="1" animBg="1" rev="0" advAuto="0" spid="213" grpId="2"/>
      <p:bldP build="whole" bldLvl="1" animBg="1" rev="0" advAuto="0" spid="204" grpId="5"/>
      <p:bldP build="whole" bldLvl="1" animBg="1" rev="0" advAuto="0" spid="212" grpId="4"/>
      <p:bldP build="whole" bldLvl="1" animBg="1" rev="0" advAuto="0" spid="199" grpId="3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02. 概念介绍"/>
          <p:cNvSpPr txBox="1"/>
          <p:nvPr/>
        </p:nvSpPr>
        <p:spPr>
          <a:xfrm>
            <a:off x="9544512" y="6304534"/>
            <a:ext cx="5294975" cy="1106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229" tIns="50229" rIns="50229" bIns="50229" anchor="ctr"/>
          <a:lstStyle/>
          <a:p>
            <a:pPr algn="l" defTabSz="821531">
              <a:defRPr sz="6400">
                <a:solidFill>
                  <a:srgbClr val="FFFFFF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pPr>
            <a:r>
              <a:rPr>
                <a:solidFill>
                  <a:srgbClr val="FE6A6A"/>
                </a:solidFill>
              </a:rPr>
              <a:t>02. </a:t>
            </a:r>
            <a:r>
              <a:rPr>
                <a:solidFill>
                  <a:srgbClr val="E1E1E1"/>
                </a:solidFill>
              </a:rPr>
              <a:t>概念介绍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微前端"/>
          <p:cNvSpPr txBox="1"/>
          <p:nvPr/>
        </p:nvSpPr>
        <p:spPr>
          <a:xfrm>
            <a:off x="481475" y="331715"/>
            <a:ext cx="2253460" cy="952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229" tIns="50229" rIns="50229" bIns="50229" anchor="ctr"/>
          <a:lstStyle>
            <a:lvl1pPr algn="l" defTabSz="821531">
              <a:defRPr sz="4000">
                <a:solidFill>
                  <a:srgbClr val="FFFFFF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lvl1pPr>
          </a:lstStyle>
          <a:p>
            <a:pPr/>
            <a:r>
              <a:t>微前端</a:t>
            </a:r>
          </a:p>
        </p:txBody>
      </p:sp>
      <p:sp>
        <p:nvSpPr>
          <p:cNvPr id="220" name="- 概念介绍"/>
          <p:cNvSpPr txBox="1"/>
          <p:nvPr/>
        </p:nvSpPr>
        <p:spPr>
          <a:xfrm>
            <a:off x="2331269" y="571187"/>
            <a:ext cx="1704544" cy="4730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304800">
              <a:lnSpc>
                <a:spcPts val="4400"/>
              </a:lnSpc>
              <a:defRPr sz="2600">
                <a:solidFill>
                  <a:srgbClr val="E1E1E1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</a:lstStyle>
          <a:p>
            <a:pPr/>
            <a:r>
              <a:t>- 概念介绍</a:t>
            </a:r>
          </a:p>
        </p:txBody>
      </p:sp>
      <p:pic>
        <p:nvPicPr>
          <p:cNvPr id="221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543296" y="1490773"/>
            <a:ext cx="17297407" cy="9959114"/>
          </a:xfrm>
          <a:prstGeom prst="rect">
            <a:avLst/>
          </a:prstGeom>
          <a:ln w="12700">
            <a:miter lim="400000"/>
          </a:ln>
        </p:spPr>
      </p:pic>
      <p:sp>
        <p:nvSpPr>
          <p:cNvPr id="222" name="微前端是一种架构风格，将众多独立交付的前端应用组合成一个大型整体"/>
          <p:cNvSpPr txBox="1"/>
          <p:nvPr/>
        </p:nvSpPr>
        <p:spPr>
          <a:xfrm>
            <a:off x="3986212" y="12255664"/>
            <a:ext cx="16411576" cy="650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304800">
              <a:lnSpc>
                <a:spcPts val="6100"/>
              </a:lnSpc>
              <a:defRPr sz="4000">
                <a:solidFill>
                  <a:srgbClr val="E1E1E1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</a:lstStyle>
          <a:p>
            <a:pPr/>
            <a:r>
              <a:t>微前端是一种架构风格，将众多独立交付的前端应用组合成一个大型整体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1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12"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2" grpId="2"/>
      <p:bldP build="whole" bldLvl="1" animBg="1" rev="0" advAuto="0" spid="221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微前端"/>
          <p:cNvSpPr txBox="1"/>
          <p:nvPr/>
        </p:nvSpPr>
        <p:spPr>
          <a:xfrm>
            <a:off x="481475" y="331715"/>
            <a:ext cx="2253460" cy="952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229" tIns="50229" rIns="50229" bIns="50229" anchor="ctr"/>
          <a:lstStyle>
            <a:lvl1pPr algn="l" defTabSz="821531">
              <a:defRPr sz="4000">
                <a:solidFill>
                  <a:srgbClr val="FFFFFF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lvl1pPr>
          </a:lstStyle>
          <a:p>
            <a:pPr/>
            <a:r>
              <a:t>微前端</a:t>
            </a:r>
          </a:p>
        </p:txBody>
      </p:sp>
      <p:sp>
        <p:nvSpPr>
          <p:cNvPr id="227" name="- 概念介绍 - 适应场景"/>
          <p:cNvSpPr txBox="1"/>
          <p:nvPr/>
        </p:nvSpPr>
        <p:spPr>
          <a:xfrm>
            <a:off x="2323222" y="571187"/>
            <a:ext cx="5146334" cy="4730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 defTabSz="304800">
              <a:lnSpc>
                <a:spcPts val="4400"/>
              </a:lnSpc>
              <a:defRPr sz="2600">
                <a:solidFill>
                  <a:srgbClr val="E1E1E1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</a:lstStyle>
          <a:p>
            <a:pPr/>
            <a:r>
              <a:t>- 概念介绍 - 适应场景</a:t>
            </a:r>
          </a:p>
        </p:txBody>
      </p:sp>
      <p:sp>
        <p:nvSpPr>
          <p:cNvPr id="228" name="大规模企业级 Web 应用开发…"/>
          <p:cNvSpPr txBox="1"/>
          <p:nvPr/>
        </p:nvSpPr>
        <p:spPr>
          <a:xfrm>
            <a:off x="3749898" y="3900312"/>
            <a:ext cx="14135101" cy="6301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-"/>
              <a:defRPr sz="4800">
                <a:solidFill>
                  <a:srgbClr val="D5D5D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大规模企业级 Web 应用开发</a:t>
            </a:r>
          </a:p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-"/>
              <a:defRPr sz="4800">
                <a:solidFill>
                  <a:srgbClr val="D5D5D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跨团队及企业级应用协作开发</a:t>
            </a:r>
          </a:p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-"/>
              <a:defRPr sz="4800">
                <a:solidFill>
                  <a:srgbClr val="D5D5D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长期收益高于短期收益</a:t>
            </a:r>
          </a:p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-"/>
              <a:defRPr sz="4800">
                <a:solidFill>
                  <a:srgbClr val="D5D5D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不同技术选型的项目</a:t>
            </a:r>
          </a:p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-"/>
              <a:defRPr sz="4800">
                <a:solidFill>
                  <a:srgbClr val="D5D5D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内聚的单个产品中部分需要独立发布、灰度等能力</a:t>
            </a:r>
          </a:p>
        </p:txBody>
      </p:sp>
      <p:sp>
        <p:nvSpPr>
          <p:cNvPr id="229" name="什么时候用到微前端"/>
          <p:cNvSpPr txBox="1"/>
          <p:nvPr/>
        </p:nvSpPr>
        <p:spPr>
          <a:xfrm>
            <a:off x="2953725" y="2215310"/>
            <a:ext cx="6286501" cy="787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90000"/>
              </a:lnSpc>
              <a:spcBef>
                <a:spcPts val="4500"/>
              </a:spcBef>
              <a:defRPr sz="5400">
                <a:solidFill>
                  <a:srgbClr val="FFFFFF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lvl1pPr>
          </a:lstStyle>
          <a:p>
            <a:pPr/>
            <a:r>
              <a:t>什么时候用到微前端</a:t>
            </a:r>
          </a:p>
        </p:txBody>
      </p:sp>
      <p:sp>
        <p:nvSpPr>
          <p:cNvPr id="230" name="适用于老旧项目、巨石应用、协作人员多的项目"/>
          <p:cNvSpPr txBox="1"/>
          <p:nvPr/>
        </p:nvSpPr>
        <p:spPr>
          <a:xfrm>
            <a:off x="5734050" y="11853572"/>
            <a:ext cx="12915900" cy="711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90000"/>
              </a:lnSpc>
              <a:spcBef>
                <a:spcPts val="4500"/>
              </a:spcBef>
              <a:defRPr sz="4800">
                <a:solidFill>
                  <a:srgbClr val="FFFFFF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lvl1pPr>
          </a:lstStyle>
          <a:p>
            <a:pPr/>
            <a:r>
              <a:t>适用于老旧项目、巨石应用、协作人员多的项目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2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2" dur="125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30" grpId="2"/>
      <p:bldP build="whole" bldLvl="1" animBg="1" rev="0" advAuto="0" spid="228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微前端"/>
          <p:cNvSpPr txBox="1"/>
          <p:nvPr/>
        </p:nvSpPr>
        <p:spPr>
          <a:xfrm>
            <a:off x="481475" y="331715"/>
            <a:ext cx="2253460" cy="952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229" tIns="50229" rIns="50229" bIns="50229" anchor="ctr"/>
          <a:lstStyle>
            <a:lvl1pPr algn="l" defTabSz="821531">
              <a:defRPr sz="4000">
                <a:solidFill>
                  <a:srgbClr val="FFFFFF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lvl1pPr>
          </a:lstStyle>
          <a:p>
            <a:pPr/>
            <a:r>
              <a:t>微前端</a:t>
            </a:r>
          </a:p>
        </p:txBody>
      </p:sp>
      <p:sp>
        <p:nvSpPr>
          <p:cNvPr id="235" name="- 概念介绍 - 解决方案"/>
          <p:cNvSpPr txBox="1"/>
          <p:nvPr/>
        </p:nvSpPr>
        <p:spPr>
          <a:xfrm>
            <a:off x="2323222" y="571187"/>
            <a:ext cx="5146334" cy="4730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 defTabSz="304800">
              <a:lnSpc>
                <a:spcPts val="4400"/>
              </a:lnSpc>
              <a:defRPr sz="2600">
                <a:solidFill>
                  <a:srgbClr val="E1E1E1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</a:lstStyle>
          <a:p>
            <a:pPr/>
            <a:r>
              <a:t>- 概念介绍 - 解决方案</a:t>
            </a:r>
          </a:p>
        </p:txBody>
      </p:sp>
      <p:sp>
        <p:nvSpPr>
          <p:cNvPr id="236" name="qiankun"/>
          <p:cNvSpPr txBox="1"/>
          <p:nvPr/>
        </p:nvSpPr>
        <p:spPr>
          <a:xfrm>
            <a:off x="5490212" y="5562249"/>
            <a:ext cx="1398118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solidFill>
                  <a:srgbClr val="929292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</a:lstStyle>
          <a:p>
            <a:pPr/>
            <a:r>
              <a:t>qiankun</a:t>
            </a:r>
          </a:p>
        </p:txBody>
      </p:sp>
      <p:grpSp>
        <p:nvGrpSpPr>
          <p:cNvPr id="239" name="成组"/>
          <p:cNvGrpSpPr/>
          <p:nvPr/>
        </p:nvGrpSpPr>
        <p:grpSpPr>
          <a:xfrm>
            <a:off x="4263437" y="1694097"/>
            <a:ext cx="15681283" cy="3851668"/>
            <a:chOff x="0" y="0"/>
            <a:chExt cx="15681281" cy="3851666"/>
          </a:xfrm>
        </p:grpSpPr>
        <p:pic>
          <p:nvPicPr>
            <p:cNvPr id="237" name="qiankun.png" descr="qiankun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3851667" cy="385166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38" name="single-spa.png" descr="single-spa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3277729" y="396155"/>
              <a:ext cx="2403553" cy="324880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40" name="single-spa"/>
          <p:cNvSpPr txBox="1"/>
          <p:nvPr/>
        </p:nvSpPr>
        <p:spPr>
          <a:xfrm>
            <a:off x="17084495" y="5562249"/>
            <a:ext cx="331689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600">
                <a:solidFill>
                  <a:srgbClr val="929292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</a:lstStyle>
          <a:p>
            <a:pPr/>
            <a:r>
              <a:t>single-spa</a:t>
            </a:r>
          </a:p>
        </p:txBody>
      </p:sp>
      <p:grpSp>
        <p:nvGrpSpPr>
          <p:cNvPr id="249" name="成组"/>
          <p:cNvGrpSpPr/>
          <p:nvPr/>
        </p:nvGrpSpPr>
        <p:grpSpPr>
          <a:xfrm>
            <a:off x="2150580" y="6959598"/>
            <a:ext cx="19803835" cy="5170369"/>
            <a:chOff x="0" y="0"/>
            <a:chExt cx="19803834" cy="5170368"/>
          </a:xfrm>
        </p:grpSpPr>
        <p:pic>
          <p:nvPicPr>
            <p:cNvPr id="241" name="micro-app.png" descr="micro-app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709872"/>
              <a:ext cx="2540000" cy="2540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42" name="MicroApp"/>
            <p:cNvSpPr/>
            <p:nvPr/>
          </p:nvSpPr>
          <p:spPr>
            <a:xfrm>
              <a:off x="1270000" y="3900368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600">
                  <a:solidFill>
                    <a:srgbClr val="929292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lvl1pPr>
            </a:lstStyle>
            <a:p>
              <a:pPr/>
              <a:r>
                <a:t>MicroApp</a:t>
              </a:r>
            </a:p>
          </p:txBody>
        </p:sp>
        <p:pic>
          <p:nvPicPr>
            <p:cNvPr id="243" name="Garfish.png" descr="Garfish.png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4385868" y="0"/>
              <a:ext cx="5277486" cy="460378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44" name="Garfish"/>
            <p:cNvSpPr/>
            <p:nvPr/>
          </p:nvSpPr>
          <p:spPr>
            <a:xfrm>
              <a:off x="7024610" y="3900368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600">
                  <a:solidFill>
                    <a:srgbClr val="929292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lvl1pPr>
            </a:lstStyle>
            <a:p>
              <a:pPr/>
              <a:r>
                <a:t>Garfish</a:t>
              </a:r>
            </a:p>
          </p:txBody>
        </p:sp>
        <p:pic>
          <p:nvPicPr>
            <p:cNvPr id="245" name="icestark.png" descr="icestark.png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11509221" y="773096"/>
              <a:ext cx="2540001" cy="255682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46" name="Icestark"/>
            <p:cNvSpPr/>
            <p:nvPr/>
          </p:nvSpPr>
          <p:spPr>
            <a:xfrm>
              <a:off x="12779221" y="3900368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600">
                  <a:solidFill>
                    <a:srgbClr val="929292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lvl1pPr>
            </a:lstStyle>
            <a:p>
              <a:pPr/>
              <a:r>
                <a:t>Icestark</a:t>
              </a:r>
            </a:p>
          </p:txBody>
        </p:sp>
        <p:pic>
          <p:nvPicPr>
            <p:cNvPr id="247" name="download.png" descr="download.png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17494913" y="1012587"/>
              <a:ext cx="2077841" cy="207784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48" name="Emp"/>
            <p:cNvSpPr/>
            <p:nvPr/>
          </p:nvSpPr>
          <p:spPr>
            <a:xfrm>
              <a:off x="18533834" y="3900368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600">
                  <a:solidFill>
                    <a:srgbClr val="929292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lvl1pPr>
            </a:lstStyle>
            <a:p>
              <a:pPr/>
              <a:r>
                <a:t>Emp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7"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Class="entr" nodeType="afterEffect" presetSubtype="1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11" dur="1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00"/>
                            </p:stCondLst>
                            <p:childTnLst>
                              <p:par>
                                <p:cTn id="13" presetClass="entr" nodeType="afterEffect" presetSubtype="1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15" dur="1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1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20" dur="9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49" grpId="4"/>
      <p:bldP build="whole" bldLvl="1" animBg="1" rev="0" advAuto="0" spid="239" grpId="1"/>
      <p:bldP build="whole" bldLvl="1" animBg="1" rev="0" advAuto="0" spid="236" grpId="2"/>
      <p:bldP build="whole" bldLvl="1" animBg="1" rev="0" advAuto="0" spid="240" grpId="3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03. 实施过程"/>
          <p:cNvSpPr txBox="1"/>
          <p:nvPr/>
        </p:nvSpPr>
        <p:spPr>
          <a:xfrm>
            <a:off x="9544512" y="6304534"/>
            <a:ext cx="5294975" cy="1106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229" tIns="50229" rIns="50229" bIns="50229" anchor="ctr"/>
          <a:lstStyle/>
          <a:p>
            <a:pPr algn="l" defTabSz="821531">
              <a:defRPr sz="6400">
                <a:solidFill>
                  <a:srgbClr val="FFFFFF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pPr>
            <a:r>
              <a:rPr>
                <a:solidFill>
                  <a:srgbClr val="FE6A6A"/>
                </a:solidFill>
              </a:rPr>
              <a:t>03. </a:t>
            </a:r>
            <a:r>
              <a:rPr>
                <a:solidFill>
                  <a:srgbClr val="E1E1E1"/>
                </a:solidFill>
              </a:rPr>
              <a:t>实施过程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