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97E25F-A485-4DCC-A10D-306488AED7DA}">
  <a:tblStyle styleId="{3797E25F-A485-4DCC-A10D-306488AED7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ca37e367c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ca37e367c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a37e367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ca37e367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ca37e367c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ca37e367c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ca37e367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ca37e367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ca37e367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ca37e367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ca37e367c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ca37e367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ca37e367c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ca37e367c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aca37e367c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aca37e367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ca37e367c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ca37e367c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ca37e367c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ca37e367c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50005e50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50005e50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ca37e367c_8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ca37e367c_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ca37e367c_8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ca37e367c_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ca37e367c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ca37e367c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ca37e36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ca37e36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ca37e367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ca37e367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cfccbfce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cfccbfce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cfccbfc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cfccbfc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cfccbfce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cfccbfce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cfccbfce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cfccbfce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ca37e36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ca37e36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778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Dropbox like Storage</a:t>
            </a:r>
            <a:endParaRPr/>
          </a:p>
        </p:txBody>
      </p:sp>
      <p:sp>
        <p:nvSpPr>
          <p:cNvPr id="129" name="Google Shape;129;p13"/>
          <p:cNvSpPr txBox="1"/>
          <p:nvPr>
            <p:ph idx="1" type="subTitle"/>
          </p:nvPr>
        </p:nvSpPr>
        <p:spPr>
          <a:xfrm>
            <a:off x="1858700" y="2892101"/>
            <a:ext cx="5361300" cy="1043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Haipeng Liu</a:t>
            </a:r>
            <a:endParaRPr/>
          </a:p>
          <a:p>
            <a:pPr indent="0" lvl="0" marL="0" rtl="0" algn="ctr">
              <a:spcBef>
                <a:spcPts val="0"/>
              </a:spcBef>
              <a:spcAft>
                <a:spcPts val="0"/>
              </a:spcAft>
              <a:buNone/>
            </a:pPr>
            <a:r>
              <a:rPr lang="en"/>
              <a:t>Jianing Geng</a:t>
            </a:r>
            <a:endParaRPr/>
          </a:p>
          <a:p>
            <a:pPr indent="0" lvl="0" marL="0" rtl="0" algn="ctr">
              <a:spcBef>
                <a:spcPts val="0"/>
              </a:spcBef>
              <a:spcAft>
                <a:spcPts val="0"/>
              </a:spcAft>
              <a:buNone/>
            </a:pPr>
            <a:r>
              <a:rPr lang="en"/>
              <a:t>Lixu He</a:t>
            </a:r>
            <a:endParaRPr/>
          </a:p>
          <a:p>
            <a:pPr indent="0" lvl="0" marL="0" rtl="0" algn="ctr">
              <a:spcBef>
                <a:spcPts val="0"/>
              </a:spcBef>
              <a:spcAft>
                <a:spcPts val="0"/>
              </a:spcAft>
              <a:buNone/>
            </a:pPr>
            <a:r>
              <a:rPr lang="en"/>
              <a:t>Li Cao</a:t>
            </a:r>
            <a:endParaRPr/>
          </a:p>
          <a:p>
            <a:pPr indent="0" lvl="0" marL="0" rtl="0" algn="ctr">
              <a:spcBef>
                <a:spcPts val="0"/>
              </a:spcBef>
              <a:spcAft>
                <a:spcPts val="0"/>
              </a:spcAft>
              <a:buNone/>
            </a:pPr>
            <a:r>
              <a:rPr lang="en"/>
              <a:t>Yucheng 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6769225" y="1543250"/>
            <a:ext cx="23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4" name="Google Shape;194;p22"/>
          <p:cNvPicPr preferRelativeResize="0"/>
          <p:nvPr/>
        </p:nvPicPr>
        <p:blipFill>
          <a:blip r:embed="rId3">
            <a:alphaModFix/>
          </a:blip>
          <a:stretch>
            <a:fillRect/>
          </a:stretch>
        </p:blipFill>
        <p:spPr>
          <a:xfrm>
            <a:off x="5005975" y="393900"/>
            <a:ext cx="3586300" cy="4203501"/>
          </a:xfrm>
          <a:prstGeom prst="rect">
            <a:avLst/>
          </a:prstGeom>
          <a:noFill/>
          <a:ln>
            <a:noFill/>
          </a:ln>
        </p:spPr>
      </p:pic>
      <p:sp>
        <p:nvSpPr>
          <p:cNvPr id="195" name="Google Shape;195;p22"/>
          <p:cNvSpPr txBox="1"/>
          <p:nvPr/>
        </p:nvSpPr>
        <p:spPr>
          <a:xfrm>
            <a:off x="685925" y="863800"/>
            <a:ext cx="3657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Calibri"/>
                <a:ea typeface="Calibri"/>
                <a:cs typeface="Calibri"/>
                <a:sym typeface="Calibri"/>
              </a:rPr>
              <a:t>After receive a file it will read the size of the file and cut it to specified size (by bytes）</a:t>
            </a:r>
            <a:endParaRPr sz="2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4159375" y="582625"/>
            <a:ext cx="4254499" cy="3856026"/>
          </a:xfrm>
          <a:prstGeom prst="rect">
            <a:avLst/>
          </a:prstGeom>
          <a:noFill/>
          <a:ln>
            <a:noFill/>
          </a:ln>
        </p:spPr>
      </p:pic>
      <p:sp>
        <p:nvSpPr>
          <p:cNvPr id="201" name="Google Shape;201;p23"/>
          <p:cNvSpPr txBox="1"/>
          <p:nvPr/>
        </p:nvSpPr>
        <p:spPr>
          <a:xfrm>
            <a:off x="768475" y="3283150"/>
            <a:ext cx="2997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Calibri"/>
                <a:ea typeface="Calibri"/>
                <a:cs typeface="Calibri"/>
                <a:sym typeface="Calibri"/>
              </a:rPr>
              <a:t>Re-group chunks back to file</a:t>
            </a:r>
            <a:endParaRPr sz="2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387475" y="711400"/>
            <a:ext cx="257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434343"/>
                </a:solidFill>
                <a:latin typeface="Calibri"/>
                <a:ea typeface="Calibri"/>
                <a:cs typeface="Calibri"/>
                <a:sym typeface="Calibri"/>
              </a:rPr>
              <a:t>User input file</a:t>
            </a:r>
            <a:r>
              <a:rPr b="1" lang="en" sz="2600">
                <a:solidFill>
                  <a:srgbClr val="666666"/>
                </a:solidFill>
                <a:latin typeface="Calibri"/>
                <a:ea typeface="Calibri"/>
                <a:cs typeface="Calibri"/>
                <a:sym typeface="Calibri"/>
              </a:rPr>
              <a:t> </a:t>
            </a:r>
            <a:endParaRPr b="1" sz="2600">
              <a:solidFill>
                <a:srgbClr val="666666"/>
              </a:solidFill>
              <a:latin typeface="Calibri"/>
              <a:ea typeface="Calibri"/>
              <a:cs typeface="Calibri"/>
              <a:sym typeface="Calibri"/>
            </a:endParaRPr>
          </a:p>
        </p:txBody>
      </p:sp>
      <p:pic>
        <p:nvPicPr>
          <p:cNvPr id="207" name="Google Shape;207;p24"/>
          <p:cNvPicPr preferRelativeResize="0"/>
          <p:nvPr/>
        </p:nvPicPr>
        <p:blipFill>
          <a:blip r:embed="rId3">
            <a:alphaModFix/>
          </a:blip>
          <a:stretch>
            <a:fillRect/>
          </a:stretch>
        </p:blipFill>
        <p:spPr>
          <a:xfrm>
            <a:off x="2698975" y="473475"/>
            <a:ext cx="1238650" cy="1238650"/>
          </a:xfrm>
          <a:prstGeom prst="rect">
            <a:avLst/>
          </a:prstGeom>
          <a:noFill/>
          <a:ln>
            <a:noFill/>
          </a:ln>
        </p:spPr>
      </p:pic>
      <p:sp>
        <p:nvSpPr>
          <p:cNvPr id="208" name="Google Shape;208;p24"/>
          <p:cNvSpPr txBox="1"/>
          <p:nvPr/>
        </p:nvSpPr>
        <p:spPr>
          <a:xfrm>
            <a:off x="4191625" y="749500"/>
            <a:ext cx="3187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434343"/>
                </a:solidFill>
                <a:latin typeface="Calibri"/>
                <a:ea typeface="Calibri"/>
                <a:cs typeface="Calibri"/>
                <a:sym typeface="Calibri"/>
              </a:rPr>
              <a:t>Divide into chunks</a:t>
            </a:r>
            <a:endParaRPr b="1" sz="2600">
              <a:solidFill>
                <a:srgbClr val="434343"/>
              </a:solidFill>
              <a:latin typeface="Calibri"/>
              <a:ea typeface="Calibri"/>
              <a:cs typeface="Calibri"/>
              <a:sym typeface="Calibri"/>
            </a:endParaRPr>
          </a:p>
        </p:txBody>
      </p:sp>
      <p:pic>
        <p:nvPicPr>
          <p:cNvPr id="209" name="Google Shape;209;p24"/>
          <p:cNvPicPr preferRelativeResize="0"/>
          <p:nvPr/>
        </p:nvPicPr>
        <p:blipFill>
          <a:blip r:embed="rId3">
            <a:alphaModFix/>
          </a:blip>
          <a:stretch>
            <a:fillRect/>
          </a:stretch>
        </p:blipFill>
        <p:spPr>
          <a:xfrm rot="5400000">
            <a:off x="4705350" y="1473400"/>
            <a:ext cx="1499200" cy="1499200"/>
          </a:xfrm>
          <a:prstGeom prst="rect">
            <a:avLst/>
          </a:prstGeom>
          <a:noFill/>
          <a:ln>
            <a:noFill/>
          </a:ln>
        </p:spPr>
      </p:pic>
      <p:sp>
        <p:nvSpPr>
          <p:cNvPr id="210" name="Google Shape;210;p24"/>
          <p:cNvSpPr txBox="1"/>
          <p:nvPr/>
        </p:nvSpPr>
        <p:spPr>
          <a:xfrm>
            <a:off x="4419725" y="3359350"/>
            <a:ext cx="365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alibri"/>
                <a:ea typeface="Calibri"/>
                <a:cs typeface="Calibri"/>
                <a:sym typeface="Calibri"/>
              </a:rPr>
              <a:t>Compress data use huffman tree</a:t>
            </a:r>
            <a:endParaRPr b="1" sz="2400">
              <a:solidFill>
                <a:srgbClr val="43434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Huffman coding</a:t>
            </a:r>
            <a:endParaRPr/>
          </a:p>
        </p:txBody>
      </p:sp>
      <p:sp>
        <p:nvSpPr>
          <p:cNvPr id="216" name="Google Shape;21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73239"/>
                </a:solidFill>
                <a:highlight>
                  <a:srgbClr val="FFFFFF"/>
                </a:highlight>
                <a:latin typeface="Arial"/>
                <a:ea typeface="Arial"/>
                <a:cs typeface="Arial"/>
                <a:sym typeface="Arial"/>
              </a:rPr>
              <a:t>Huffman coding is a lossless data compression algorithm. The idea is to assign variable-length codes to input characters, lengths of the assigned codes are based on the frequencies of corresponding characters. The most frequent character gets the smallest code and the least frequent character gets the largest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222" name="Google Shape;22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there is a string of text: aaaabbbccd, if we store the string in the file alone, it will at least take up 10 bytes. So in order to save our valuable disk space and transfer time, we can use Huffman coding.</a:t>
            </a:r>
            <a:endParaRPr/>
          </a:p>
          <a:p>
            <a:pPr indent="0" lvl="0" marL="0" rtl="0" algn="l">
              <a:spcBef>
                <a:spcPts val="1200"/>
              </a:spcBef>
              <a:spcAft>
                <a:spcPts val="1200"/>
              </a:spcAft>
              <a:buNone/>
            </a:pPr>
            <a:r>
              <a:rPr lang="en"/>
              <a:t>This string of text, a appeared 4 times, b appeared 3 times, c appeared 2 times, and d appeared only once. So we can recode it.</a:t>
            </a:r>
            <a:endParaRPr/>
          </a:p>
        </p:txBody>
      </p:sp>
      <p:graphicFrame>
        <p:nvGraphicFramePr>
          <p:cNvPr id="223" name="Google Shape;223;p26"/>
          <p:cNvGraphicFramePr/>
          <p:nvPr/>
        </p:nvGraphicFramePr>
        <p:xfrm>
          <a:off x="2985900" y="3046700"/>
          <a:ext cx="3000000" cy="3000000"/>
        </p:xfrm>
        <a:graphic>
          <a:graphicData uri="http://schemas.openxmlformats.org/drawingml/2006/table">
            <a:tbl>
              <a:tblPr>
                <a:noFill/>
                <a:tableStyleId>{3797E25F-A485-4DCC-A10D-306488AED7DA}</a:tableStyleId>
              </a:tblPr>
              <a:tblGrid>
                <a:gridCol w="1181225"/>
                <a:gridCol w="1181225"/>
              </a:tblGrid>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111</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110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229" name="Google Shape;229;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chemeClr val="dk1"/>
                </a:highlight>
                <a:latin typeface="Arial"/>
                <a:ea typeface="Arial"/>
                <a:cs typeface="Arial"/>
                <a:sym typeface="Arial"/>
              </a:rPr>
              <a:t>So now we can convert original </a:t>
            </a:r>
            <a:r>
              <a:rPr lang="en" sz="1400">
                <a:highlight>
                  <a:schemeClr val="dk1"/>
                </a:highlight>
                <a:latin typeface="Arial"/>
                <a:ea typeface="Arial"/>
                <a:cs typeface="Arial"/>
                <a:sym typeface="Arial"/>
              </a:rPr>
              <a:t>string</a:t>
            </a:r>
            <a:r>
              <a:rPr lang="en" sz="1400">
                <a:highlight>
                  <a:schemeClr val="dk1"/>
                </a:highlight>
                <a:latin typeface="Arial"/>
                <a:ea typeface="Arial"/>
                <a:cs typeface="Arial"/>
                <a:sym typeface="Arial"/>
              </a:rPr>
              <a:t> of text into: 00001010 10111111 110</a:t>
            </a:r>
            <a:r>
              <a:rPr lang="en">
                <a:highlight>
                  <a:schemeClr val="dk1"/>
                </a:highlight>
                <a:latin typeface="Arial"/>
                <a:ea typeface="Arial"/>
                <a:cs typeface="Arial"/>
                <a:sym typeface="Arial"/>
              </a:rPr>
              <a:t>.</a:t>
            </a:r>
            <a:endParaRPr>
              <a:highlight>
                <a:schemeClr val="dk1"/>
              </a:highlight>
              <a:latin typeface="Arial"/>
              <a:ea typeface="Arial"/>
              <a:cs typeface="Arial"/>
              <a:sym typeface="Arial"/>
            </a:endParaRPr>
          </a:p>
          <a:p>
            <a:pPr indent="0" lvl="0" marL="0" rtl="0" algn="l">
              <a:spcBef>
                <a:spcPts val="1200"/>
              </a:spcBef>
              <a:spcAft>
                <a:spcPts val="0"/>
              </a:spcAft>
              <a:buNone/>
            </a:pPr>
            <a:r>
              <a:t/>
            </a:r>
            <a:endParaRPr>
              <a:highlight>
                <a:schemeClr val="dk1"/>
              </a:highlight>
              <a:latin typeface="Arial"/>
              <a:ea typeface="Arial"/>
              <a:cs typeface="Arial"/>
              <a:sym typeface="Arial"/>
            </a:endParaRPr>
          </a:p>
          <a:p>
            <a:pPr indent="0" lvl="0" marL="0" rtl="0" algn="l">
              <a:spcBef>
                <a:spcPts val="1200"/>
              </a:spcBef>
              <a:spcAft>
                <a:spcPts val="0"/>
              </a:spcAft>
              <a:buNone/>
            </a:pPr>
            <a:r>
              <a:rPr lang="en">
                <a:highlight>
                  <a:schemeClr val="dk1"/>
                </a:highlight>
                <a:latin typeface="Arial"/>
                <a:ea typeface="Arial"/>
                <a:cs typeface="Arial"/>
                <a:sym typeface="Arial"/>
              </a:rPr>
              <a:t>By replacing the original characters with binary bits, the string is compressed by replacing the more frequent characters with a shorter code.</a:t>
            </a:r>
            <a:endParaRPr>
              <a:highlight>
                <a:schemeClr val="dk1"/>
              </a:highlight>
              <a:latin typeface="Arial"/>
              <a:ea typeface="Arial"/>
              <a:cs typeface="Arial"/>
              <a:sym typeface="Arial"/>
            </a:endParaRPr>
          </a:p>
          <a:p>
            <a:pPr indent="0" lvl="0" marL="0" rtl="0" algn="l">
              <a:spcBef>
                <a:spcPts val="1200"/>
              </a:spcBef>
              <a:spcAft>
                <a:spcPts val="1200"/>
              </a:spcAft>
              <a:buNone/>
            </a:pPr>
            <a:r>
              <a:rPr lang="en">
                <a:highlight>
                  <a:schemeClr val="dk1"/>
                </a:highlight>
                <a:latin typeface="Arial"/>
                <a:ea typeface="Arial"/>
                <a:cs typeface="Arial"/>
                <a:sym typeface="Arial"/>
              </a:rPr>
              <a:t>The codes obtained by this method are prefix codes: the code of any character is not a prefix of the code of another character. This ensures the uniqueness of the decoding code.</a:t>
            </a:r>
            <a:endParaRPr>
              <a:highlight>
                <a:schemeClr val="dk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HuffmanTree Pros&amp;Cons</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Huffman coding is the theoretically optimal compression coding.</a:t>
            </a:r>
            <a:endParaRPr/>
          </a:p>
          <a:p>
            <a:pPr indent="0" lvl="0" marL="0" rtl="0" algn="l">
              <a:spcBef>
                <a:spcPts val="1200"/>
              </a:spcBef>
              <a:spcAft>
                <a:spcPts val="0"/>
              </a:spcAft>
              <a:buNone/>
            </a:pPr>
            <a:r>
              <a:rPr lang="en"/>
              <a:t>It’s lossless so we can unpack it correctly.</a:t>
            </a:r>
            <a:endParaRPr/>
          </a:p>
          <a:p>
            <a:pPr indent="0" lvl="0" marL="0" rtl="0" algn="l">
              <a:spcBef>
                <a:spcPts val="1200"/>
              </a:spcBef>
              <a:spcAft>
                <a:spcPts val="1200"/>
              </a:spcAft>
              <a:buNone/>
            </a:pPr>
            <a:r>
              <a:rPr lang="en"/>
              <a:t>It’s more space-efficient than binary encoding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HuffmanTree Pros&amp;Cons</a:t>
            </a:r>
            <a:endParaRPr/>
          </a:p>
          <a:p>
            <a:pPr indent="0" lvl="0" marL="0" rtl="0" algn="l">
              <a:spcBef>
                <a:spcPts val="0"/>
              </a:spcBef>
              <a:spcAft>
                <a:spcPts val="0"/>
              </a:spcAft>
              <a:buNone/>
            </a:pPr>
            <a:r>
              <a:t/>
            </a:r>
            <a:endParaRPr/>
          </a:p>
        </p:txBody>
      </p:sp>
      <p:sp>
        <p:nvSpPr>
          <p:cNvPr id="241" name="Google Shape;24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 </a:t>
            </a:r>
            <a:endParaRPr/>
          </a:p>
          <a:p>
            <a:pPr indent="0" lvl="0" marL="0" rtl="0" algn="l">
              <a:spcBef>
                <a:spcPts val="1200"/>
              </a:spcBef>
              <a:spcAft>
                <a:spcPts val="0"/>
              </a:spcAft>
              <a:buNone/>
            </a:pPr>
            <a:r>
              <a:rPr lang="en"/>
              <a:t>It needs to be decoded from the beginning of the text to get the correct result. We cannot decode from halfway, and even if the text is long, we also need to decode from the beginning.</a:t>
            </a:r>
            <a:endParaRPr/>
          </a:p>
          <a:p>
            <a:pPr indent="0" lvl="0" marL="0" rtl="0" algn="l">
              <a:spcBef>
                <a:spcPts val="1200"/>
              </a:spcBef>
              <a:spcAft>
                <a:spcPts val="0"/>
              </a:spcAft>
              <a:buNone/>
            </a:pPr>
            <a:r>
              <a:rPr lang="en"/>
              <a:t>If the order is messed up somewhere, the whole text may be wrong</a:t>
            </a:r>
            <a:endParaRPr/>
          </a:p>
          <a:p>
            <a:pPr indent="0" lvl="0" marL="0" rtl="0" algn="l">
              <a:spcBef>
                <a:spcPts val="1200"/>
              </a:spcBef>
              <a:spcAft>
                <a:spcPts val="1200"/>
              </a:spcAft>
              <a:buNone/>
            </a:pPr>
            <a:r>
              <a:rPr lang="en"/>
              <a:t>It’s not secure enough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692150" y="4074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write Huffman Tree as A data structure to store our data</a:t>
            </a:r>
            <a:endParaRPr/>
          </a:p>
        </p:txBody>
      </p:sp>
      <p:pic>
        <p:nvPicPr>
          <p:cNvPr id="247" name="Google Shape;247;p30"/>
          <p:cNvPicPr preferRelativeResize="0"/>
          <p:nvPr/>
        </p:nvPicPr>
        <p:blipFill>
          <a:blip r:embed="rId3">
            <a:alphaModFix/>
          </a:blip>
          <a:stretch>
            <a:fillRect/>
          </a:stretch>
        </p:blipFill>
        <p:spPr>
          <a:xfrm>
            <a:off x="615950" y="1635100"/>
            <a:ext cx="3539713" cy="3203598"/>
          </a:xfrm>
          <a:prstGeom prst="rect">
            <a:avLst/>
          </a:prstGeom>
          <a:noFill/>
          <a:ln>
            <a:noFill/>
          </a:ln>
        </p:spPr>
      </p:pic>
      <p:sp>
        <p:nvSpPr>
          <p:cNvPr id="248" name="Google Shape;248;p30"/>
          <p:cNvSpPr txBox="1"/>
          <p:nvPr/>
        </p:nvSpPr>
        <p:spPr>
          <a:xfrm>
            <a:off x="4749925" y="3822900"/>
            <a:ext cx="365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Calibri"/>
                <a:ea typeface="Calibri"/>
                <a:cs typeface="Calibri"/>
                <a:sym typeface="Calibri"/>
              </a:rPr>
              <a:t>Compress data code</a:t>
            </a:r>
            <a:endParaRPr sz="2300">
              <a:latin typeface="Calibri"/>
              <a:ea typeface="Calibri"/>
              <a:cs typeface="Calibri"/>
              <a:sym typeface="Calibri"/>
            </a:endParaRPr>
          </a:p>
        </p:txBody>
      </p:sp>
      <p:pic>
        <p:nvPicPr>
          <p:cNvPr id="249" name="Google Shape;249;p30"/>
          <p:cNvPicPr preferRelativeResize="0"/>
          <p:nvPr/>
        </p:nvPicPr>
        <p:blipFill>
          <a:blip r:embed="rId4">
            <a:alphaModFix/>
          </a:blip>
          <a:stretch>
            <a:fillRect/>
          </a:stretch>
        </p:blipFill>
        <p:spPr>
          <a:xfrm>
            <a:off x="5171677" y="1144800"/>
            <a:ext cx="2219851" cy="2449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1"/>
          <p:cNvPicPr preferRelativeResize="0"/>
          <p:nvPr/>
        </p:nvPicPr>
        <p:blipFill>
          <a:blip r:embed="rId3">
            <a:alphaModFix/>
          </a:blip>
          <a:stretch>
            <a:fillRect/>
          </a:stretch>
        </p:blipFill>
        <p:spPr>
          <a:xfrm>
            <a:off x="508000" y="411125"/>
            <a:ext cx="3054474" cy="4021174"/>
          </a:xfrm>
          <a:prstGeom prst="rect">
            <a:avLst/>
          </a:prstGeom>
          <a:noFill/>
          <a:ln>
            <a:noFill/>
          </a:ln>
        </p:spPr>
      </p:pic>
      <p:sp>
        <p:nvSpPr>
          <p:cNvPr id="255" name="Google Shape;255;p31"/>
          <p:cNvSpPr txBox="1"/>
          <p:nvPr/>
        </p:nvSpPr>
        <p:spPr>
          <a:xfrm>
            <a:off x="3606925" y="527250"/>
            <a:ext cx="264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Uncompress code</a:t>
            </a:r>
            <a:endParaRPr sz="2400">
              <a:latin typeface="Calibri"/>
              <a:ea typeface="Calibri"/>
              <a:cs typeface="Calibri"/>
              <a:sym typeface="Calibri"/>
            </a:endParaRPr>
          </a:p>
        </p:txBody>
      </p:sp>
      <p:sp>
        <p:nvSpPr>
          <p:cNvPr id="256" name="Google Shape;256;p31"/>
          <p:cNvSpPr txBox="1"/>
          <p:nvPr/>
        </p:nvSpPr>
        <p:spPr>
          <a:xfrm>
            <a:off x="6151700" y="4140400"/>
            <a:ext cx="2751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Calibri"/>
                <a:ea typeface="Calibri"/>
                <a:cs typeface="Calibri"/>
                <a:sym typeface="Calibri"/>
              </a:rPr>
              <a:t>Uncompress data</a:t>
            </a:r>
            <a:endParaRPr sz="2300">
              <a:latin typeface="Calibri"/>
              <a:ea typeface="Calibri"/>
              <a:cs typeface="Calibri"/>
              <a:sym typeface="Calibri"/>
            </a:endParaRPr>
          </a:p>
        </p:txBody>
      </p:sp>
      <p:pic>
        <p:nvPicPr>
          <p:cNvPr id="257" name="Google Shape;257;p31"/>
          <p:cNvPicPr preferRelativeResize="0"/>
          <p:nvPr/>
        </p:nvPicPr>
        <p:blipFill>
          <a:blip r:embed="rId4">
            <a:alphaModFix/>
          </a:blip>
          <a:stretch>
            <a:fillRect/>
          </a:stretch>
        </p:blipFill>
        <p:spPr>
          <a:xfrm rot="-5400000">
            <a:off x="6647826" y="3080849"/>
            <a:ext cx="1238325" cy="944425"/>
          </a:xfrm>
          <a:prstGeom prst="rect">
            <a:avLst/>
          </a:prstGeom>
          <a:noFill/>
          <a:ln>
            <a:noFill/>
          </a:ln>
        </p:spPr>
      </p:pic>
      <p:sp>
        <p:nvSpPr>
          <p:cNvPr id="258" name="Google Shape;258;p31"/>
          <p:cNvSpPr txBox="1"/>
          <p:nvPr/>
        </p:nvSpPr>
        <p:spPr>
          <a:xfrm>
            <a:off x="6286700" y="2395100"/>
            <a:ext cx="261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Calibri"/>
                <a:ea typeface="Calibri"/>
                <a:cs typeface="Calibri"/>
                <a:sym typeface="Calibri"/>
              </a:rPr>
              <a:t>Data chunks</a:t>
            </a:r>
            <a:endParaRPr sz="2300">
              <a:latin typeface="Calibri"/>
              <a:ea typeface="Calibri"/>
              <a:cs typeface="Calibri"/>
              <a:sym typeface="Calibri"/>
            </a:endParaRPr>
          </a:p>
        </p:txBody>
      </p:sp>
      <p:pic>
        <p:nvPicPr>
          <p:cNvPr id="259" name="Google Shape;259;p31"/>
          <p:cNvPicPr preferRelativeResize="0"/>
          <p:nvPr/>
        </p:nvPicPr>
        <p:blipFill>
          <a:blip r:embed="rId4">
            <a:alphaModFix/>
          </a:blip>
          <a:stretch>
            <a:fillRect/>
          </a:stretch>
        </p:blipFill>
        <p:spPr>
          <a:xfrm rot="-5400000">
            <a:off x="6595137" y="1353337"/>
            <a:ext cx="1182050" cy="901475"/>
          </a:xfrm>
          <a:prstGeom prst="rect">
            <a:avLst/>
          </a:prstGeom>
          <a:noFill/>
          <a:ln>
            <a:noFill/>
          </a:ln>
        </p:spPr>
      </p:pic>
      <p:sp>
        <p:nvSpPr>
          <p:cNvPr id="260" name="Google Shape;260;p31"/>
          <p:cNvSpPr txBox="1"/>
          <p:nvPr/>
        </p:nvSpPr>
        <p:spPr>
          <a:xfrm>
            <a:off x="6247700" y="658950"/>
            <a:ext cx="255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Original file</a:t>
            </a:r>
            <a:endParaRPr sz="2400">
              <a:latin typeface="Calibri"/>
              <a:ea typeface="Calibri"/>
              <a:cs typeface="Calibri"/>
              <a:sym typeface="Calibri"/>
            </a:endParaRPr>
          </a:p>
        </p:txBody>
      </p:sp>
      <p:pic>
        <p:nvPicPr>
          <p:cNvPr id="261" name="Google Shape;261;p31"/>
          <p:cNvPicPr preferRelativeResize="0"/>
          <p:nvPr/>
        </p:nvPicPr>
        <p:blipFill>
          <a:blip r:embed="rId5">
            <a:alphaModFix/>
          </a:blip>
          <a:stretch>
            <a:fillRect/>
          </a:stretch>
        </p:blipFill>
        <p:spPr>
          <a:xfrm>
            <a:off x="3714874" y="1365450"/>
            <a:ext cx="2419427" cy="25987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7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135" name="Google Shape;135;p14"/>
          <p:cNvSpPr txBox="1"/>
          <p:nvPr>
            <p:ph idx="1" type="body"/>
          </p:nvPr>
        </p:nvSpPr>
        <p:spPr>
          <a:xfrm>
            <a:off x="694075" y="943000"/>
            <a:ext cx="7505700" cy="347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826">
                <a:solidFill>
                  <a:srgbClr val="535763"/>
                </a:solidFill>
                <a:highlight>
                  <a:srgbClr val="FFFFFF"/>
                </a:highlight>
                <a:latin typeface="Arial"/>
                <a:ea typeface="Arial"/>
                <a:cs typeface="Arial"/>
                <a:sym typeface="Arial"/>
              </a:rPr>
              <a:t>In this project, we are going to create a dropbox-like data storage system which could result in less storage capacity and increased productivity.</a:t>
            </a:r>
            <a:endParaRPr sz="1826">
              <a:solidFill>
                <a:srgbClr val="535763"/>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523"/>
              <a:buNone/>
            </a:pPr>
            <a:r>
              <a:rPr lang="en" sz="1826">
                <a:solidFill>
                  <a:srgbClr val="535763"/>
                </a:solidFill>
                <a:highlight>
                  <a:srgbClr val="FFFFFF"/>
                </a:highlight>
                <a:latin typeface="Arial"/>
                <a:ea typeface="Arial"/>
                <a:cs typeface="Arial"/>
                <a:sym typeface="Arial"/>
              </a:rPr>
              <a:t>Dropbox-like storage in this project should accept the following functions:</a:t>
            </a:r>
            <a:endParaRPr sz="1826">
              <a:solidFill>
                <a:srgbClr val="535763"/>
              </a:solidFill>
              <a:highlight>
                <a:srgbClr val="FFFFFF"/>
              </a:highlight>
              <a:latin typeface="Arial"/>
              <a:ea typeface="Arial"/>
              <a:cs typeface="Arial"/>
              <a:sym typeface="Arial"/>
            </a:endParaRPr>
          </a:p>
          <a:p>
            <a:pPr indent="-344573" lvl="0" marL="457200" rtl="0" algn="l">
              <a:lnSpc>
                <a:spcPct val="95000"/>
              </a:lnSpc>
              <a:spcBef>
                <a:spcPts val="1200"/>
              </a:spcBef>
              <a:spcAft>
                <a:spcPts val="0"/>
              </a:spcAft>
              <a:buClr>
                <a:srgbClr val="535763"/>
              </a:buClr>
              <a:buSzPts val="1826"/>
              <a:buFont typeface="Arial"/>
              <a:buChar char="●"/>
            </a:pPr>
            <a:r>
              <a:rPr lang="en" sz="1826">
                <a:solidFill>
                  <a:srgbClr val="535763"/>
                </a:solidFill>
                <a:highlight>
                  <a:srgbClr val="FFFFFF"/>
                </a:highlight>
                <a:latin typeface="Arial"/>
                <a:ea typeface="Arial"/>
                <a:cs typeface="Arial"/>
                <a:sym typeface="Arial"/>
              </a:rPr>
              <a:t>Creating a local file system</a:t>
            </a:r>
            <a:endParaRPr sz="1826">
              <a:solidFill>
                <a:srgbClr val="535763"/>
              </a:solidFill>
              <a:highlight>
                <a:srgbClr val="FFFFFF"/>
              </a:highlight>
              <a:latin typeface="Arial"/>
              <a:ea typeface="Arial"/>
              <a:cs typeface="Arial"/>
              <a:sym typeface="Arial"/>
            </a:endParaRPr>
          </a:p>
          <a:p>
            <a:pPr indent="-344573" lvl="0" marL="457200" rtl="0" algn="l">
              <a:lnSpc>
                <a:spcPct val="95000"/>
              </a:lnSpc>
              <a:spcBef>
                <a:spcPts val="0"/>
              </a:spcBef>
              <a:spcAft>
                <a:spcPts val="0"/>
              </a:spcAft>
              <a:buClr>
                <a:srgbClr val="535763"/>
              </a:buClr>
              <a:buSzPts val="1826"/>
              <a:buFont typeface="Arial"/>
              <a:buChar char="●"/>
            </a:pPr>
            <a:r>
              <a:rPr lang="en" sz="1826">
                <a:solidFill>
                  <a:srgbClr val="535763"/>
                </a:solidFill>
                <a:highlight>
                  <a:srgbClr val="FFFFFF"/>
                </a:highlight>
                <a:latin typeface="Arial"/>
                <a:ea typeface="Arial"/>
                <a:cs typeface="Arial"/>
                <a:sym typeface="Arial"/>
              </a:rPr>
              <a:t>Loading and encoding of text files</a:t>
            </a:r>
            <a:endParaRPr sz="1826">
              <a:solidFill>
                <a:srgbClr val="535763"/>
              </a:solidFill>
              <a:highlight>
                <a:srgbClr val="FFFFFF"/>
              </a:highlight>
              <a:latin typeface="Arial"/>
              <a:ea typeface="Arial"/>
              <a:cs typeface="Arial"/>
              <a:sym typeface="Arial"/>
            </a:endParaRPr>
          </a:p>
          <a:p>
            <a:pPr indent="-344573" lvl="0" marL="457200" rtl="0" algn="l">
              <a:lnSpc>
                <a:spcPct val="95000"/>
              </a:lnSpc>
              <a:spcBef>
                <a:spcPts val="0"/>
              </a:spcBef>
              <a:spcAft>
                <a:spcPts val="0"/>
              </a:spcAft>
              <a:buClr>
                <a:srgbClr val="535763"/>
              </a:buClr>
              <a:buSzPts val="1826"/>
              <a:buFont typeface="Arial"/>
              <a:buChar char="●"/>
            </a:pPr>
            <a:r>
              <a:rPr lang="en" sz="1826">
                <a:solidFill>
                  <a:srgbClr val="535763"/>
                </a:solidFill>
                <a:highlight>
                  <a:srgbClr val="FFFFFF"/>
                </a:highlight>
                <a:latin typeface="Arial"/>
                <a:ea typeface="Arial"/>
                <a:cs typeface="Arial"/>
                <a:sym typeface="Arial"/>
              </a:rPr>
              <a:t>Retrieving back and decoding of text files</a:t>
            </a:r>
            <a:endParaRPr sz="1826">
              <a:solidFill>
                <a:srgbClr val="535763"/>
              </a:solidFill>
              <a:highlight>
                <a:srgbClr val="FFFFFF"/>
              </a:highlight>
              <a:latin typeface="Arial"/>
              <a:ea typeface="Arial"/>
              <a:cs typeface="Arial"/>
              <a:sym typeface="Arial"/>
            </a:endParaRPr>
          </a:p>
          <a:p>
            <a:pPr indent="-344573" lvl="0" marL="457200" rtl="0" algn="l">
              <a:lnSpc>
                <a:spcPct val="95000"/>
              </a:lnSpc>
              <a:spcBef>
                <a:spcPts val="0"/>
              </a:spcBef>
              <a:spcAft>
                <a:spcPts val="0"/>
              </a:spcAft>
              <a:buClr>
                <a:srgbClr val="535763"/>
              </a:buClr>
              <a:buSzPts val="1826"/>
              <a:buFont typeface="Arial"/>
              <a:buChar char="●"/>
            </a:pPr>
            <a:r>
              <a:rPr lang="en" sz="1826">
                <a:solidFill>
                  <a:srgbClr val="535763"/>
                </a:solidFill>
                <a:highlight>
                  <a:srgbClr val="FFFFFF"/>
                </a:highlight>
                <a:latin typeface="Arial"/>
                <a:ea typeface="Arial"/>
                <a:cs typeface="Arial"/>
                <a:sym typeface="Arial"/>
              </a:rPr>
              <a:t>Listing of loaded files</a:t>
            </a:r>
            <a:endParaRPr sz="1826">
              <a:solidFill>
                <a:srgbClr val="535763"/>
              </a:solidFill>
              <a:highlight>
                <a:srgbClr val="FFFFFF"/>
              </a:highlight>
              <a:latin typeface="Arial"/>
              <a:ea typeface="Arial"/>
              <a:cs typeface="Arial"/>
              <a:sym typeface="Arial"/>
            </a:endParaRPr>
          </a:p>
          <a:p>
            <a:pPr indent="-344573" lvl="0" marL="457200" rtl="0" algn="l">
              <a:lnSpc>
                <a:spcPct val="95000"/>
              </a:lnSpc>
              <a:spcBef>
                <a:spcPts val="0"/>
              </a:spcBef>
              <a:spcAft>
                <a:spcPts val="0"/>
              </a:spcAft>
              <a:buClr>
                <a:srgbClr val="535763"/>
              </a:buClr>
              <a:buSzPts val="1826"/>
              <a:buFont typeface="Arial"/>
              <a:buChar char="●"/>
            </a:pPr>
            <a:r>
              <a:rPr lang="en" sz="1826">
                <a:solidFill>
                  <a:srgbClr val="535763"/>
                </a:solidFill>
                <a:highlight>
                  <a:srgbClr val="FFFFFF"/>
                </a:highlight>
                <a:latin typeface="Arial"/>
                <a:ea typeface="Arial"/>
                <a:cs typeface="Arial"/>
                <a:sym typeface="Arial"/>
              </a:rPr>
              <a:t>Deleting of text files</a:t>
            </a:r>
            <a:endParaRPr sz="1826">
              <a:solidFill>
                <a:srgbClr val="535763"/>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070">
              <a:solidFill>
                <a:srgbClr val="24292F"/>
              </a:solidFill>
              <a:highlight>
                <a:schemeClr val="dk1"/>
              </a:highlight>
              <a:latin typeface="Arial"/>
              <a:ea typeface="Arial"/>
              <a:cs typeface="Arial"/>
              <a:sym typeface="Arial"/>
            </a:endParaRPr>
          </a:p>
          <a:p>
            <a:pPr indent="0" lvl="0" marL="0" rtl="0" algn="l">
              <a:lnSpc>
                <a:spcPct val="95000"/>
              </a:lnSpc>
              <a:spcBef>
                <a:spcPts val="1200"/>
              </a:spcBef>
              <a:spcAft>
                <a:spcPts val="0"/>
              </a:spcAft>
              <a:buNone/>
            </a:pPr>
            <a:r>
              <a:rPr lang="en" sz="2070">
                <a:solidFill>
                  <a:srgbClr val="24292F"/>
                </a:solidFill>
                <a:highlight>
                  <a:schemeClr val="dk1"/>
                </a:highlight>
                <a:latin typeface="Arial"/>
                <a:ea typeface="Arial"/>
                <a:cs typeface="Arial"/>
                <a:sym typeface="Arial"/>
              </a:rPr>
              <a:t>Programming language:c++</a:t>
            </a:r>
            <a:endParaRPr sz="2826">
              <a:solidFill>
                <a:srgbClr val="535763"/>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523"/>
              <a:buNone/>
            </a:pPr>
            <a:r>
              <a:t/>
            </a:r>
            <a:endParaRPr sz="1070">
              <a:solidFill>
                <a:srgbClr val="24292F"/>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523"/>
              <a:buNone/>
            </a:pPr>
            <a:r>
              <a:t/>
            </a:r>
            <a:endParaRPr sz="1070">
              <a:solidFill>
                <a:srgbClr val="24292F"/>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523"/>
              <a:buNone/>
            </a:pPr>
            <a:r>
              <a:rPr lang="en" sz="1070">
                <a:solidFill>
                  <a:srgbClr val="24292F"/>
                </a:solidFill>
                <a:highlight>
                  <a:srgbClr val="FFFFFF"/>
                </a:highlight>
                <a:latin typeface="Arial"/>
                <a:ea typeface="Arial"/>
                <a:cs typeface="Arial"/>
                <a:sym typeface="Arial"/>
              </a:rPr>
              <a:t>Programming language:c++</a:t>
            </a:r>
            <a:endParaRPr sz="1070">
              <a:solidFill>
                <a:srgbClr val="24292F"/>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nvSpPr>
        <p:spPr>
          <a:xfrm>
            <a:off x="387475" y="711400"/>
            <a:ext cx="257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434343"/>
                </a:solidFill>
                <a:latin typeface="Calibri"/>
                <a:ea typeface="Calibri"/>
                <a:cs typeface="Calibri"/>
                <a:sym typeface="Calibri"/>
              </a:rPr>
              <a:t>User input file</a:t>
            </a:r>
            <a:r>
              <a:rPr b="1" lang="en" sz="2600">
                <a:solidFill>
                  <a:srgbClr val="666666"/>
                </a:solidFill>
                <a:latin typeface="Calibri"/>
                <a:ea typeface="Calibri"/>
                <a:cs typeface="Calibri"/>
                <a:sym typeface="Calibri"/>
              </a:rPr>
              <a:t> </a:t>
            </a:r>
            <a:endParaRPr b="1" sz="2600">
              <a:solidFill>
                <a:srgbClr val="666666"/>
              </a:solidFill>
              <a:latin typeface="Calibri"/>
              <a:ea typeface="Calibri"/>
              <a:cs typeface="Calibri"/>
              <a:sym typeface="Calibri"/>
            </a:endParaRPr>
          </a:p>
        </p:txBody>
      </p:sp>
      <p:pic>
        <p:nvPicPr>
          <p:cNvPr id="267" name="Google Shape;267;p32"/>
          <p:cNvPicPr preferRelativeResize="0"/>
          <p:nvPr/>
        </p:nvPicPr>
        <p:blipFill>
          <a:blip r:embed="rId3">
            <a:alphaModFix/>
          </a:blip>
          <a:stretch>
            <a:fillRect/>
          </a:stretch>
        </p:blipFill>
        <p:spPr>
          <a:xfrm>
            <a:off x="2698975" y="473475"/>
            <a:ext cx="1238650" cy="1238650"/>
          </a:xfrm>
          <a:prstGeom prst="rect">
            <a:avLst/>
          </a:prstGeom>
          <a:noFill/>
          <a:ln>
            <a:noFill/>
          </a:ln>
        </p:spPr>
      </p:pic>
      <p:sp>
        <p:nvSpPr>
          <p:cNvPr id="268" name="Google Shape;268;p32"/>
          <p:cNvSpPr txBox="1"/>
          <p:nvPr/>
        </p:nvSpPr>
        <p:spPr>
          <a:xfrm>
            <a:off x="4191625" y="749500"/>
            <a:ext cx="3187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434343"/>
                </a:solidFill>
                <a:latin typeface="Calibri"/>
                <a:ea typeface="Calibri"/>
                <a:cs typeface="Calibri"/>
                <a:sym typeface="Calibri"/>
              </a:rPr>
              <a:t>Divide into chunks</a:t>
            </a:r>
            <a:endParaRPr b="1" sz="2600">
              <a:solidFill>
                <a:srgbClr val="434343"/>
              </a:solidFill>
              <a:latin typeface="Calibri"/>
              <a:ea typeface="Calibri"/>
              <a:cs typeface="Calibri"/>
              <a:sym typeface="Calibri"/>
            </a:endParaRPr>
          </a:p>
        </p:txBody>
      </p:sp>
      <p:sp>
        <p:nvSpPr>
          <p:cNvPr id="269" name="Google Shape;269;p32"/>
          <p:cNvSpPr txBox="1"/>
          <p:nvPr/>
        </p:nvSpPr>
        <p:spPr>
          <a:xfrm>
            <a:off x="5403975" y="3353000"/>
            <a:ext cx="365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Calibri"/>
                <a:ea typeface="Calibri"/>
                <a:cs typeface="Calibri"/>
                <a:sym typeface="Calibri"/>
              </a:rPr>
              <a:t>Compress data use huffman tree</a:t>
            </a:r>
            <a:endParaRPr b="1" sz="2400">
              <a:solidFill>
                <a:srgbClr val="434343"/>
              </a:solidFill>
              <a:latin typeface="Calibri"/>
              <a:ea typeface="Calibri"/>
              <a:cs typeface="Calibri"/>
              <a:sym typeface="Calibri"/>
            </a:endParaRPr>
          </a:p>
        </p:txBody>
      </p:sp>
      <p:pic>
        <p:nvPicPr>
          <p:cNvPr id="270" name="Google Shape;270;p32"/>
          <p:cNvPicPr preferRelativeResize="0"/>
          <p:nvPr/>
        </p:nvPicPr>
        <p:blipFill>
          <a:blip r:embed="rId3">
            <a:alphaModFix/>
          </a:blip>
          <a:stretch>
            <a:fillRect/>
          </a:stretch>
        </p:blipFill>
        <p:spPr>
          <a:xfrm rot="5400000">
            <a:off x="5645150" y="1429037"/>
            <a:ext cx="1683375" cy="1683375"/>
          </a:xfrm>
          <a:prstGeom prst="rect">
            <a:avLst/>
          </a:prstGeom>
          <a:noFill/>
          <a:ln>
            <a:noFill/>
          </a:ln>
        </p:spPr>
      </p:pic>
      <p:pic>
        <p:nvPicPr>
          <p:cNvPr id="271" name="Google Shape;271;p32"/>
          <p:cNvPicPr preferRelativeResize="0"/>
          <p:nvPr/>
        </p:nvPicPr>
        <p:blipFill>
          <a:blip r:embed="rId3">
            <a:alphaModFix/>
          </a:blip>
          <a:stretch>
            <a:fillRect/>
          </a:stretch>
        </p:blipFill>
        <p:spPr>
          <a:xfrm rot="10800000">
            <a:off x="3581400" y="3149775"/>
            <a:ext cx="1429375" cy="1429375"/>
          </a:xfrm>
          <a:prstGeom prst="rect">
            <a:avLst/>
          </a:prstGeom>
          <a:noFill/>
          <a:ln>
            <a:noFill/>
          </a:ln>
        </p:spPr>
      </p:pic>
      <p:sp>
        <p:nvSpPr>
          <p:cNvPr id="272" name="Google Shape;272;p32"/>
          <p:cNvSpPr txBox="1"/>
          <p:nvPr/>
        </p:nvSpPr>
        <p:spPr>
          <a:xfrm>
            <a:off x="584325" y="3406800"/>
            <a:ext cx="26862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Calibri"/>
                <a:ea typeface="Calibri"/>
                <a:cs typeface="Calibri"/>
                <a:sym typeface="Calibri"/>
              </a:rPr>
              <a:t>Request a new disk used to fill with data</a:t>
            </a:r>
            <a:endParaRPr b="1" sz="2300">
              <a:latin typeface="Calibri"/>
              <a:ea typeface="Calibri"/>
              <a:cs typeface="Calibri"/>
              <a:sym typeface="Calibri"/>
            </a:endParaRPr>
          </a:p>
          <a:p>
            <a:pPr indent="0" lvl="0" marL="0" rtl="0" algn="l">
              <a:spcBef>
                <a:spcPts val="0"/>
              </a:spcBef>
              <a:spcAft>
                <a:spcPts val="0"/>
              </a:spcAft>
              <a:buNone/>
            </a:pPr>
            <a:r>
              <a:t/>
            </a:r>
            <a:endParaRPr b="1" sz="23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3"/>
          <p:cNvPicPr preferRelativeResize="0"/>
          <p:nvPr/>
        </p:nvPicPr>
        <p:blipFill>
          <a:blip r:embed="rId3">
            <a:alphaModFix/>
          </a:blip>
          <a:stretch>
            <a:fillRect/>
          </a:stretch>
        </p:blipFill>
        <p:spPr>
          <a:xfrm>
            <a:off x="552450" y="889175"/>
            <a:ext cx="4426149" cy="3638375"/>
          </a:xfrm>
          <a:prstGeom prst="rect">
            <a:avLst/>
          </a:prstGeom>
          <a:noFill/>
          <a:ln>
            <a:noFill/>
          </a:ln>
        </p:spPr>
      </p:pic>
      <p:sp>
        <p:nvSpPr>
          <p:cNvPr id="278" name="Google Shape;278;p33"/>
          <p:cNvSpPr txBox="1"/>
          <p:nvPr/>
        </p:nvSpPr>
        <p:spPr>
          <a:xfrm>
            <a:off x="5492875" y="1181275"/>
            <a:ext cx="300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Calibri"/>
                <a:ea typeface="Calibri"/>
                <a:cs typeface="Calibri"/>
                <a:sym typeface="Calibri"/>
              </a:rPr>
              <a:t>Used command line to show all files </a:t>
            </a:r>
            <a:endParaRPr sz="21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general structure of the file system</a:t>
            </a:r>
            <a:endParaRPr/>
          </a:p>
        </p:txBody>
      </p:sp>
      <p:sp>
        <p:nvSpPr>
          <p:cNvPr id="284" name="Google Shape;284;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file system is mainly responsible for managing the space on the disk. The disk must contain at least three parts of data: </a:t>
            </a:r>
            <a:r>
              <a:rPr b="1" lang="en"/>
              <a:t>superblock, inodes</a:t>
            </a:r>
            <a:r>
              <a:rPr lang="en"/>
              <a:t>, and </a:t>
            </a:r>
            <a:r>
              <a:rPr b="1" lang="en"/>
              <a:t>data blocks</a:t>
            </a:r>
            <a:r>
              <a:rPr lang="en"/>
              <a:t>.</a:t>
            </a:r>
            <a:endParaRPr/>
          </a:p>
        </p:txBody>
      </p:sp>
      <p:sp>
        <p:nvSpPr>
          <p:cNvPr id="285" name="Google Shape;285;p34"/>
          <p:cNvSpPr/>
          <p:nvPr/>
        </p:nvSpPr>
        <p:spPr>
          <a:xfrm>
            <a:off x="1297350" y="2966925"/>
            <a:ext cx="1716300" cy="1471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r>
              <a:rPr b="1" lang="en"/>
              <a:t>uperblock</a:t>
            </a:r>
            <a:endParaRPr b="1"/>
          </a:p>
          <a:p>
            <a:pPr indent="0" lvl="0" marL="0" rtl="0" algn="l">
              <a:spcBef>
                <a:spcPts val="0"/>
              </a:spcBef>
              <a:spcAft>
                <a:spcPts val="0"/>
              </a:spcAft>
              <a:buNone/>
            </a:pPr>
            <a:r>
              <a:rPr lang="en" sz="1000"/>
              <a:t>The super block is at the root of each file system. The super block describes and maintains the state of the file system.</a:t>
            </a:r>
            <a:endParaRPr sz="1000"/>
          </a:p>
        </p:txBody>
      </p:sp>
      <p:sp>
        <p:nvSpPr>
          <p:cNvPr id="286" name="Google Shape;286;p34"/>
          <p:cNvSpPr/>
          <p:nvPr/>
        </p:nvSpPr>
        <p:spPr>
          <a:xfrm>
            <a:off x="3607050" y="2966925"/>
            <a:ext cx="1716300" cy="1471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Inode</a:t>
            </a:r>
            <a:endParaRPr b="1"/>
          </a:p>
          <a:p>
            <a:pPr indent="0" lvl="0" marL="0" rtl="0" algn="l">
              <a:spcBef>
                <a:spcPts val="0"/>
              </a:spcBef>
              <a:spcAft>
                <a:spcPts val="0"/>
              </a:spcAft>
              <a:buNone/>
            </a:pPr>
            <a:r>
              <a:rPr lang="en" sz="800"/>
              <a:t>Each object (file or directory) managed in the file system is represented as an inode in Linux. The inode contains all the metadata needed to manage the objects in the file system, including the operations that can be performed on the objects.</a:t>
            </a:r>
            <a:endParaRPr sz="800"/>
          </a:p>
        </p:txBody>
      </p:sp>
      <p:sp>
        <p:nvSpPr>
          <p:cNvPr id="287" name="Google Shape;287;p34"/>
          <p:cNvSpPr/>
          <p:nvPr/>
        </p:nvSpPr>
        <p:spPr>
          <a:xfrm>
            <a:off x="5879550" y="2966925"/>
            <a:ext cx="1716300" cy="1471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block</a:t>
            </a:r>
            <a:endParaRPr b="1"/>
          </a:p>
          <a:p>
            <a:pPr indent="0" lvl="0" marL="0" rtl="0" algn="l">
              <a:spcBef>
                <a:spcPts val="0"/>
              </a:spcBef>
              <a:spcAft>
                <a:spcPts val="0"/>
              </a:spcAft>
              <a:buNone/>
            </a:pPr>
            <a:r>
              <a:rPr lang="en" sz="1000"/>
              <a:t>Read the data block (one or more) pointed by the inode, and parse the content of the data block according to the file type.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688550" y="1015375"/>
            <a:ext cx="7505700" cy="324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Internal Metadata Database</a:t>
            </a:r>
            <a:r>
              <a:rPr lang="en" sz="1400"/>
              <a:t>: will keep track of all files, chunks, their versions and their location in the file system.</a:t>
            </a:r>
            <a:endParaRPr sz="1400"/>
          </a:p>
          <a:p>
            <a:pPr indent="-317500" lvl="0" marL="457200" rtl="0" algn="l">
              <a:spcBef>
                <a:spcPts val="0"/>
              </a:spcBef>
              <a:spcAft>
                <a:spcPts val="0"/>
              </a:spcAft>
              <a:buSzPts val="1400"/>
              <a:buChar char="●"/>
            </a:pPr>
            <a:r>
              <a:rPr b="1" lang="en" sz="1400"/>
              <a:t>Chunker: </a:t>
            </a:r>
            <a:r>
              <a:rPr lang="en" sz="1400"/>
              <a:t>will split the files into small chunks called blocks. It will also be responsible for rebuilding files from chunks. </a:t>
            </a:r>
            <a:endParaRPr sz="1400"/>
          </a:p>
          <a:p>
            <a:pPr indent="-317500" lvl="0" marL="457200" rtl="0" algn="l">
              <a:spcBef>
                <a:spcPts val="0"/>
              </a:spcBef>
              <a:spcAft>
                <a:spcPts val="0"/>
              </a:spcAft>
              <a:buSzPts val="1400"/>
              <a:buChar char="●"/>
            </a:pPr>
            <a:r>
              <a:rPr b="1" lang="en" sz="1400"/>
              <a:t>Watcher:</a:t>
            </a:r>
            <a:r>
              <a:rPr lang="en" sz="1400"/>
              <a:t> will monitor the local workspace folder and notify the indexer of any action performed by the user, for example, when the user creates, deletes or updates files or folders. The watcher also listens for any changes that occur on other clients broadcast by the synchronization service.</a:t>
            </a:r>
            <a:endParaRPr sz="1400"/>
          </a:p>
          <a:p>
            <a:pPr indent="-317500" lvl="0" marL="457200" rtl="0" algn="l">
              <a:spcBef>
                <a:spcPts val="0"/>
              </a:spcBef>
              <a:spcAft>
                <a:spcPts val="0"/>
              </a:spcAft>
              <a:buSzPts val="1400"/>
              <a:buChar char="●"/>
            </a:pPr>
            <a:r>
              <a:rPr b="1" lang="en" sz="1400"/>
              <a:t>Indexer: </a:t>
            </a:r>
            <a:r>
              <a:rPr lang="en" sz="1400"/>
              <a:t>will process events received from the monitor and update the internal metadata database with information about the blocks of modified files. Once the blocks are successfully committed/downloaded to Cloud Storage, the Indexer will communicate with the remote synchronization service to broadcast the changes to other clients and update the remote metadata database.</a:t>
            </a:r>
            <a:endParaRPr sz="1400"/>
          </a:p>
        </p:txBody>
      </p:sp>
      <p:sp>
        <p:nvSpPr>
          <p:cNvPr id="141" name="Google Shape;141;p15"/>
          <p:cNvSpPr txBox="1"/>
          <p:nvPr>
            <p:ph type="title"/>
          </p:nvPr>
        </p:nvSpPr>
        <p:spPr>
          <a:xfrm>
            <a:off x="618225" y="473450"/>
            <a:ext cx="7505700" cy="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For Storage</a:t>
            </a:r>
            <a:endParaRPr sz="1710"/>
          </a:p>
        </p:txBody>
      </p:sp>
      <p:sp>
        <p:nvSpPr>
          <p:cNvPr id="142" name="Google Shape;142;p15"/>
          <p:cNvSpPr txBox="1"/>
          <p:nvPr>
            <p:ph type="title"/>
          </p:nvPr>
        </p:nvSpPr>
        <p:spPr>
          <a:xfrm>
            <a:off x="6376225" y="4088700"/>
            <a:ext cx="1590000" cy="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——difficult</a:t>
            </a:r>
            <a:endParaRPr sz="14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628275" y="604050"/>
            <a:ext cx="7505700" cy="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 simple file system</a:t>
            </a:r>
            <a:endParaRPr sz="2210"/>
          </a:p>
        </p:txBody>
      </p:sp>
      <p:sp>
        <p:nvSpPr>
          <p:cNvPr id="148" name="Google Shape;148;p16"/>
          <p:cNvSpPr txBox="1"/>
          <p:nvPr>
            <p:ph idx="1" type="body"/>
          </p:nvPr>
        </p:nvSpPr>
        <p:spPr>
          <a:xfrm>
            <a:off x="688550" y="1537800"/>
            <a:ext cx="7505700" cy="22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business code mainly needs to complete,  firstly,  to </a:t>
            </a:r>
            <a:r>
              <a:rPr b="1" lang="en" sz="1400"/>
              <a:t>determine the operation request to be implemented now</a:t>
            </a:r>
            <a:r>
              <a:rPr lang="en" sz="1400"/>
              <a:t>,  to </a:t>
            </a:r>
            <a:r>
              <a:rPr b="1" lang="en" sz="1400"/>
              <a:t>load the file</a:t>
            </a:r>
            <a:r>
              <a:rPr lang="en" sz="1400"/>
              <a:t> （divide the file into fixed size blocks, each block needs to be compared with the previous block, and if the block content is the same, it is not repeatedly stored, and Huffman is used for compression）,  to </a:t>
            </a:r>
            <a:r>
              <a:rPr b="1" lang="en" sz="1400"/>
              <a:t>list the existing files</a:t>
            </a:r>
            <a:r>
              <a:rPr lang="en" sz="1400"/>
              <a:t>,  and to </a:t>
            </a:r>
            <a:r>
              <a:rPr b="1" lang="en" sz="1400"/>
              <a:t>delete the file </a:t>
            </a:r>
            <a:r>
              <a:rPr lang="en" sz="1400"/>
              <a:t>（delete only the block associated with the file when requesting deletion, and to mark it）.</a:t>
            </a:r>
            <a:endParaRPr sz="1400"/>
          </a:p>
          <a:p>
            <a:pPr indent="0" lvl="0" marL="0" rtl="0" algn="l">
              <a:spcBef>
                <a:spcPts val="1200"/>
              </a:spcBef>
              <a:spcAft>
                <a:spcPts val="0"/>
              </a:spcAft>
              <a:buNone/>
            </a:pPr>
            <a:r>
              <a:rPr lang="en" sz="1400"/>
              <a:t>So</a:t>
            </a:r>
            <a:r>
              <a:rPr b="1" lang="en" sz="1400"/>
              <a:t> </a:t>
            </a:r>
            <a:r>
              <a:rPr lang="en" sz="1400"/>
              <a:t>the core code includes block generation, duplicate block detection, huffman compression, etc.</a:t>
            </a:r>
            <a:endParaRPr sz="1400"/>
          </a:p>
          <a:p>
            <a:pPr indent="0" lvl="0" marL="0" rtl="0" algn="l">
              <a:spcBef>
                <a:spcPts val="1200"/>
              </a:spcBef>
              <a:spcAft>
                <a:spcPts val="1200"/>
              </a:spcAft>
              <a:buNone/>
            </a:pPr>
            <a:r>
              <a:rPr lang="en" sz="1400"/>
              <a:t>The business code implements a simple file system by calling the core code in a logical way.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hat is hashing?</a:t>
            </a:r>
            <a:endParaRPr/>
          </a:p>
        </p:txBody>
      </p:sp>
      <p:sp>
        <p:nvSpPr>
          <p:cNvPr id="154" name="Google Shape;154;p17"/>
          <p:cNvSpPr txBox="1"/>
          <p:nvPr>
            <p:ph idx="1" type="body"/>
          </p:nvPr>
        </p:nvSpPr>
        <p:spPr>
          <a:xfrm>
            <a:off x="819150" y="15420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51565E"/>
                </a:solidFill>
                <a:highlight>
                  <a:srgbClr val="FFFFFF"/>
                </a:highlight>
                <a:latin typeface="Roboto"/>
                <a:ea typeface="Roboto"/>
                <a:cs typeface="Roboto"/>
                <a:sym typeface="Roboto"/>
              </a:rPr>
              <a:t>The process of scrambling raw information to the extent that it cannot reproduce it back to its original form.</a:t>
            </a:r>
            <a:endParaRPr sz="2100"/>
          </a:p>
        </p:txBody>
      </p:sp>
      <p:pic>
        <p:nvPicPr>
          <p:cNvPr id="155" name="Google Shape;155;p17"/>
          <p:cNvPicPr preferRelativeResize="0"/>
          <p:nvPr/>
        </p:nvPicPr>
        <p:blipFill>
          <a:blip r:embed="rId3">
            <a:alphaModFix/>
          </a:blip>
          <a:stretch>
            <a:fillRect/>
          </a:stretch>
        </p:blipFill>
        <p:spPr>
          <a:xfrm>
            <a:off x="1650850" y="2292550"/>
            <a:ext cx="5703251" cy="2518851"/>
          </a:xfrm>
          <a:prstGeom prst="rect">
            <a:avLst/>
          </a:prstGeom>
          <a:noFill/>
          <a:ln>
            <a:noFill/>
          </a:ln>
        </p:spPr>
      </p:pic>
      <p:sp>
        <p:nvSpPr>
          <p:cNvPr id="156" name="Google Shape;156;p17"/>
          <p:cNvSpPr txBox="1"/>
          <p:nvPr/>
        </p:nvSpPr>
        <p:spPr>
          <a:xfrm>
            <a:off x="3666150" y="4246100"/>
            <a:ext cx="55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i="1" sz="1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Delete duplicate blocks</a:t>
            </a:r>
            <a:endParaRPr/>
          </a:p>
        </p:txBody>
      </p:sp>
      <p:sp>
        <p:nvSpPr>
          <p:cNvPr id="162" name="Google Shape;162;p18"/>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350">
                <a:solidFill>
                  <a:srgbClr val="000000"/>
                </a:solidFill>
              </a:rPr>
              <a:t>It is a technique used to eliminate duplicate copies of data to improve storage utilization. It can also be applied to network data transfers to reduce the number of bytes that must be sent. For each new incoming block, we can calculate its hash value and compare that hash value with all the hashes of existing blocks to see if the same block already exists in storage.</a:t>
            </a:r>
            <a:endParaRPr sz="1350">
              <a:solidFill>
                <a:srgbClr val="000000"/>
              </a:solidFill>
            </a:endParaRPr>
          </a:p>
          <a:p>
            <a:pPr indent="0" lvl="0" marL="0" rtl="0" algn="l">
              <a:spcBef>
                <a:spcPts val="120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4677888" y="3169013"/>
            <a:ext cx="3552825" cy="1247775"/>
          </a:xfrm>
          <a:prstGeom prst="rect">
            <a:avLst/>
          </a:prstGeom>
          <a:noFill/>
          <a:ln>
            <a:noFill/>
          </a:ln>
        </p:spPr>
      </p:pic>
      <p:pic>
        <p:nvPicPr>
          <p:cNvPr id="164" name="Google Shape;164;p18"/>
          <p:cNvPicPr preferRelativeResize="0"/>
          <p:nvPr/>
        </p:nvPicPr>
        <p:blipFill>
          <a:blip r:embed="rId4">
            <a:alphaModFix/>
          </a:blip>
          <a:stretch>
            <a:fillRect/>
          </a:stretch>
        </p:blipFill>
        <p:spPr>
          <a:xfrm>
            <a:off x="1608150" y="2949275"/>
            <a:ext cx="2217278" cy="1872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1938">
                <a:solidFill>
                  <a:srgbClr val="000000"/>
                </a:solidFill>
                <a:latin typeface="Calibri"/>
                <a:ea typeface="Calibri"/>
                <a:cs typeface="Calibri"/>
                <a:sym typeface="Calibri"/>
              </a:rPr>
              <a:t>The data stream or file is chunked in a certain way, and the hash calculation is performed on a block-by-block basis to find the same block of data for deletion.</a:t>
            </a:r>
            <a:endParaRPr b="1" sz="1938">
              <a:solidFill>
                <a:srgbClr val="000000"/>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333750" y="2320025"/>
            <a:ext cx="8476499" cy="158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 sz="4445">
                <a:solidFill>
                  <a:srgbClr val="000000"/>
                </a:solidFill>
                <a:latin typeface="Calibri"/>
                <a:ea typeface="Calibri"/>
                <a:cs typeface="Calibri"/>
                <a:sym typeface="Calibri"/>
              </a:rPr>
              <a:t>CABB-&gt;CEBB</a:t>
            </a:r>
            <a:endParaRPr b="1" sz="4445">
              <a:solidFill>
                <a:srgbClr val="000000"/>
              </a:solidFill>
              <a:latin typeface="Calibri"/>
              <a:ea typeface="Calibri"/>
              <a:cs typeface="Calibri"/>
              <a:sym typeface="Calibri"/>
            </a:endParaRPr>
          </a:p>
          <a:p>
            <a:pPr indent="0" lvl="0" marL="0" rtl="0" algn="l">
              <a:spcBef>
                <a:spcPts val="1200"/>
              </a:spcBef>
              <a:spcAft>
                <a:spcPts val="0"/>
              </a:spcAft>
              <a:buSzPts val="990"/>
              <a:buNone/>
            </a:pPr>
            <a:r>
              <a:t/>
            </a:r>
            <a:endParaRPr sz="2700"/>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50">
                <a:solidFill>
                  <a:srgbClr val="000000"/>
                </a:solidFill>
              </a:rPr>
              <a:t>the hash value of the third data chunk in the whole string has changed, which does not affect the hash values of other data chunks, so the overall redeletion effect is better</a:t>
            </a:r>
            <a:endParaRPr sz="1650">
              <a:solidFill>
                <a:srgbClr val="000000"/>
              </a:solidFill>
            </a:endParaRPr>
          </a:p>
          <a:p>
            <a:pPr indent="0" lvl="0" marL="0" rtl="0" algn="l">
              <a:spcBef>
                <a:spcPts val="120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917638" y="3055600"/>
            <a:ext cx="7146174" cy="13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The Windows hard disk device and partition" id="183" name="Google Shape;183;p21"/>
          <p:cNvPicPr preferRelativeResize="0"/>
          <p:nvPr/>
        </p:nvPicPr>
        <p:blipFill>
          <a:blip r:embed="rId3">
            <a:alphaModFix/>
          </a:blip>
          <a:stretch>
            <a:fillRect/>
          </a:stretch>
        </p:blipFill>
        <p:spPr>
          <a:xfrm>
            <a:off x="4740100" y="1603100"/>
            <a:ext cx="3728275" cy="2850500"/>
          </a:xfrm>
          <a:prstGeom prst="rect">
            <a:avLst/>
          </a:prstGeom>
          <a:noFill/>
          <a:ln>
            <a:noFill/>
          </a:ln>
        </p:spPr>
      </p:pic>
      <p:sp>
        <p:nvSpPr>
          <p:cNvPr id="184" name="Google Shape;184;p21"/>
          <p:cNvSpPr txBox="1"/>
          <p:nvPr/>
        </p:nvSpPr>
        <p:spPr>
          <a:xfrm>
            <a:off x="572625" y="542150"/>
            <a:ext cx="603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Droid Serif"/>
                <a:ea typeface="Droid Serif"/>
                <a:cs typeface="Droid Serif"/>
                <a:sym typeface="Droid Serif"/>
              </a:rPr>
              <a:t>Divide a file into Chunks</a:t>
            </a:r>
            <a:endParaRPr sz="3500">
              <a:latin typeface="Droid Serif"/>
              <a:ea typeface="Droid Serif"/>
              <a:cs typeface="Droid Serif"/>
              <a:sym typeface="Droid Serif"/>
            </a:endParaRPr>
          </a:p>
        </p:txBody>
      </p:sp>
      <p:sp>
        <p:nvSpPr>
          <p:cNvPr id="185" name="Google Shape;185;p21"/>
          <p:cNvSpPr txBox="1"/>
          <p:nvPr/>
        </p:nvSpPr>
        <p:spPr>
          <a:xfrm>
            <a:off x="1054225" y="179090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6" name="Google Shape;186;p21"/>
          <p:cNvSpPr txBox="1"/>
          <p:nvPr/>
        </p:nvSpPr>
        <p:spPr>
          <a:xfrm>
            <a:off x="622425" y="171470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1"/>
          <p:cNvSpPr txBox="1"/>
          <p:nvPr/>
        </p:nvSpPr>
        <p:spPr>
          <a:xfrm>
            <a:off x="851025" y="271655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8" name="Google Shape;188;p21"/>
          <p:cNvSpPr txBox="1"/>
          <p:nvPr/>
        </p:nvSpPr>
        <p:spPr>
          <a:xfrm>
            <a:off x="793875" y="1872000"/>
            <a:ext cx="3117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Data storage system can put chunks into different blocks </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