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8" r:id="rId4"/>
    <p:sldId id="268" r:id="rId5"/>
    <p:sldId id="318" r:id="rId6"/>
    <p:sldId id="259" r:id="rId7"/>
    <p:sldId id="317" r:id="rId8"/>
    <p:sldId id="327" r:id="rId9"/>
    <p:sldId id="260" r:id="rId10"/>
    <p:sldId id="328" r:id="rId11"/>
    <p:sldId id="329" r:id="rId12"/>
    <p:sldId id="275"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434"/>
    <a:srgbClr val="8E8B82"/>
    <a:srgbClr val="E9DCBE"/>
    <a:srgbClr val="EFEFEF"/>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8" autoAdjust="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8FC51-CCFD-4D5D-AC41-6BB322F8FED2}" type="datetimeFigureOut">
              <a:rPr lang="zh-CN" altLang="en-US" smtClean="0"/>
              <a:t>2022/10/3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83421-80D6-41F7-9E94-B95E75280EB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Credit cards are very important in people's daily lives because of their convenience an</a:t>
            </a:r>
            <a:r>
              <a:rPr lang="en-CA" altLang="zh-CN" sz="1200" dirty="0">
                <a:solidFill>
                  <a:schemeClr val="tx1">
                    <a:lumMod val="65000"/>
                    <a:lumOff val="35000"/>
                  </a:schemeClr>
                </a:solidFill>
                <a:latin typeface="微软雅黑" panose="020B0503020204020204" pitchFamily="34" charset="-122"/>
                <a:ea typeface="微软雅黑" panose="020B0503020204020204" pitchFamily="34" charset="-122"/>
              </a:rPr>
              <a:t>d benefits if used correctly</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With the increase in credit card users, credit card risk control has become challenging for banks and financial institutions like American Express. They need to weigh the benefits and risks brought by the credit card business, and the task of predicting credit card defaults, consumption and repayment of users has become one of the effective ways to monitor credit card risks. For banks, if they can determine in advance that customers will default and take adequate measures to remind customers to make timely repayments, such as taking personalized email or message reminders to urge customers to make repayments, they can reduce the default ratio of customers and promote the development of the bank's credit card business. In contrast, banks can analyze the characteristics of credit card default users and pay more careful attention to customers with these characteristics. The bank can analyze the characteristics of credit card defaulters, pay more careful attention to customers with these characteristics, restrict the credit card limit or even freeze their credit card spending when necessary.</a:t>
            </a:r>
          </a:p>
          <a:p>
            <a:endParaRPr lang="zh-CN" altLang="en-US" dirty="0"/>
          </a:p>
        </p:txBody>
      </p:sp>
      <p:sp>
        <p:nvSpPr>
          <p:cNvPr id="4" name="灯片编号占位符 3"/>
          <p:cNvSpPr>
            <a:spLocks noGrp="1"/>
          </p:cNvSpPr>
          <p:nvPr>
            <p:ph type="sldNum" sz="quarter" idx="10"/>
          </p:nvPr>
        </p:nvSpPr>
        <p:spPr/>
        <p:txBody>
          <a:bodyPr/>
          <a:lstStyle/>
          <a:p>
            <a:fld id="{BE783421-80D6-41F7-9E94-B95E75280EB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The prediction is a classification task. It uses various data related to a user's credit card history as data set features, such as spending amount and repayment amount in different months, to predict whether a user will default in a future period. </a:t>
            </a:r>
            <a:endParaRPr lang="zh-CN" altLang="en-US" dirty="0"/>
          </a:p>
        </p:txBody>
      </p:sp>
      <p:sp>
        <p:nvSpPr>
          <p:cNvPr id="4" name="灯片编号占位符 3"/>
          <p:cNvSpPr>
            <a:spLocks noGrp="1"/>
          </p:cNvSpPr>
          <p:nvPr>
            <p:ph type="sldNum" sz="quarter" idx="10"/>
          </p:nvPr>
        </p:nvSpPr>
        <p:spPr/>
        <p:txBody>
          <a:bodyPr/>
          <a:lstStyle/>
          <a:p>
            <a:fld id="{BE783421-80D6-41F7-9E94-B95E75280EB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altLang="zh-CN" dirty="0"/>
              <a:t>SVM: Support Vector Machine, </a:t>
            </a:r>
          </a:p>
          <a:p>
            <a:r>
              <a:rPr lang="en-CA" altLang="zh-CN" dirty="0" err="1"/>
              <a:t>PyTorch</a:t>
            </a:r>
            <a:r>
              <a:rPr lang="en-CA" altLang="zh-CN" dirty="0"/>
              <a:t>, </a:t>
            </a:r>
            <a:r>
              <a:rPr lang="en-CA" altLang="zh-CN" dirty="0" err="1"/>
              <a:t>sciekit</a:t>
            </a:r>
            <a:r>
              <a:rPr lang="en-CA" altLang="zh-CN" dirty="0"/>
              <a:t>, open source ML framework</a:t>
            </a:r>
            <a:endParaRPr lang="zh-CN" altLang="en-US" dirty="0"/>
          </a:p>
        </p:txBody>
      </p:sp>
      <p:sp>
        <p:nvSpPr>
          <p:cNvPr id="4" name="灯片编号占位符 3"/>
          <p:cNvSpPr>
            <a:spLocks noGrp="1"/>
          </p:cNvSpPr>
          <p:nvPr>
            <p:ph type="sldNum" sz="quarter" idx="10"/>
          </p:nvPr>
        </p:nvSpPr>
        <p:spPr/>
        <p:txBody>
          <a:bodyPr/>
          <a:lstStyle/>
          <a:p>
            <a:fld id="{BE783421-80D6-41F7-9E94-B95E75280EBC}"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1"/>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2"/>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3954706" y="4385250"/>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67" y="4817825"/>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4E9F95-E2F7-4766-B6BF-7FE381588EF6}" type="datetimeFigureOut">
              <a:rPr lang="zh-CN" altLang="en-US" smtClean="0"/>
              <a:t>2022/10/3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14E9F95-E2F7-4766-B6BF-7FE381588EF6}" type="datetimeFigureOut">
              <a:rPr lang="zh-CN" altLang="en-US" smtClean="0"/>
              <a:t>2022/10/3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4E9F95-E2F7-4766-B6BF-7FE381588EF6}" type="datetimeFigureOut">
              <a:rPr lang="zh-CN" altLang="en-US" smtClean="0"/>
              <a:t>2022/10/3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1"/>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2"/>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3954706" y="4385250"/>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67" y="4817825"/>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4E9F95-E2F7-4766-B6BF-7FE381588EF6}" type="datetimeFigureOut">
              <a:rPr lang="zh-CN" altLang="en-US" smtClean="0"/>
              <a:t>2022/10/3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14E9F95-E2F7-4766-B6BF-7FE381588EF6}" type="datetimeFigureOut">
              <a:rPr lang="zh-CN" altLang="en-US" smtClean="0"/>
              <a:t>2022/10/3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4E9F95-E2F7-4766-B6BF-7FE381588EF6}" type="datetimeFigureOut">
              <a:rPr lang="zh-CN" altLang="en-US" smtClean="0"/>
              <a:t>2022/10/3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E9F95-E2F7-4766-B6BF-7FE381588EF6}" type="datetimeFigureOut">
              <a:rPr lang="zh-CN" altLang="en-US" smtClean="0"/>
              <a:t>2022/10/3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C9774-8DDF-4B07-9F65-B48BFD75467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E9F95-E2F7-4766-B6BF-7FE381588EF6}" type="datetimeFigureOut">
              <a:rPr lang="zh-CN" altLang="en-US" smtClean="0"/>
              <a:t>2022/10/3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C9774-8DDF-4B07-9F65-B48BFD75467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315200"/>
          </a:xfrm>
          <a:prstGeom prst="rect">
            <a:avLst/>
          </a:prstGeom>
        </p:spPr>
      </p:pic>
      <p:sp>
        <p:nvSpPr>
          <p:cNvPr id="30" name="文本框 29"/>
          <p:cNvSpPr txBox="1"/>
          <p:nvPr/>
        </p:nvSpPr>
        <p:spPr>
          <a:xfrm>
            <a:off x="3355941" y="2317954"/>
            <a:ext cx="6627377" cy="3816429"/>
          </a:xfrm>
          <a:prstGeom prst="rect">
            <a:avLst/>
          </a:prstGeom>
          <a:noFill/>
        </p:spPr>
        <p:txBody>
          <a:bodyPr wrap="square" rtlCol="0">
            <a:spAutoFit/>
          </a:bodyPr>
          <a:lstStyle/>
          <a:p>
            <a:pPr algn="r"/>
            <a:r>
              <a:rPr lang="en-US" altLang="zh-CN" sz="5400" b="1" dirty="0">
                <a:solidFill>
                  <a:srgbClr val="343434"/>
                </a:solidFill>
                <a:latin typeface="微软雅黑" panose="020B0503020204020204" pitchFamily="34" charset="-122"/>
                <a:ea typeface="微软雅黑" panose="020B0503020204020204" pitchFamily="34" charset="-122"/>
              </a:rPr>
              <a:t>EC601-A1-04</a:t>
            </a:r>
          </a:p>
          <a:p>
            <a:pPr algn="r"/>
            <a:r>
              <a:rPr lang="en-US" altLang="zh-CN" sz="5400" b="1" dirty="0">
                <a:solidFill>
                  <a:srgbClr val="343434"/>
                </a:solidFill>
                <a:latin typeface="微软雅黑" panose="020B0503020204020204" pitchFamily="34" charset="-122"/>
                <a:ea typeface="微软雅黑" panose="020B0503020204020204" pitchFamily="34" charset="-122"/>
              </a:rPr>
              <a:t>Sprint 1 </a:t>
            </a:r>
          </a:p>
          <a:p>
            <a:pPr algn="r"/>
            <a:endParaRPr lang="en-US" sz="5400" b="1" dirty="0">
              <a:solidFill>
                <a:srgbClr val="343434"/>
              </a:solidFill>
              <a:latin typeface="微软雅黑" panose="020B0503020204020204" pitchFamily="34" charset="-122"/>
              <a:ea typeface="微软雅黑" panose="020B0503020204020204" pitchFamily="34" charset="-122"/>
            </a:endParaRPr>
          </a:p>
          <a:p>
            <a:r>
              <a:rPr sz="4000" dirty="0">
                <a:solidFill>
                  <a:srgbClr val="343434"/>
                </a:solidFill>
                <a:latin typeface="微软雅黑" panose="020B0503020204020204" pitchFamily="34" charset="-122"/>
                <a:ea typeface="微软雅黑" panose="020B0503020204020204" pitchFamily="34" charset="-122"/>
              </a:rPr>
              <a:t>American Express </a:t>
            </a:r>
          </a:p>
          <a:p>
            <a:r>
              <a:rPr sz="4000" dirty="0">
                <a:solidFill>
                  <a:srgbClr val="343434"/>
                </a:solidFill>
                <a:latin typeface="微软雅黑" panose="020B0503020204020204" pitchFamily="34" charset="-122"/>
                <a:ea typeface="微软雅黑" panose="020B0503020204020204" pitchFamily="34" charset="-122"/>
              </a:rPr>
              <a:t>Default</a:t>
            </a:r>
            <a:r>
              <a:rPr lang="en-US" sz="4000" dirty="0">
                <a:solidFill>
                  <a:srgbClr val="343434"/>
                </a:solidFill>
                <a:latin typeface="微软雅黑" panose="020B0503020204020204" pitchFamily="34" charset="-122"/>
                <a:ea typeface="微软雅黑" panose="020B0503020204020204" pitchFamily="34" charset="-122"/>
              </a:rPr>
              <a:t> </a:t>
            </a:r>
            <a:r>
              <a:rPr sz="4000" dirty="0">
                <a:solidFill>
                  <a:srgbClr val="343434"/>
                </a:solidFill>
                <a:latin typeface="微软雅黑" panose="020B0503020204020204" pitchFamily="34" charset="-122"/>
                <a:ea typeface="微软雅黑" panose="020B0503020204020204" pitchFamily="34" charset="-122"/>
              </a:rPr>
              <a:t>Prediction</a:t>
            </a:r>
          </a:p>
        </p:txBody>
      </p:sp>
      <p:sp>
        <p:nvSpPr>
          <p:cNvPr id="50" name="文本框 49"/>
          <p:cNvSpPr txBox="1"/>
          <p:nvPr/>
        </p:nvSpPr>
        <p:spPr>
          <a:xfrm>
            <a:off x="8328169" y="5047969"/>
            <a:ext cx="1974215" cy="1198880"/>
          </a:xfrm>
          <a:prstGeom prst="rect">
            <a:avLst/>
          </a:prstGeom>
          <a:noFill/>
        </p:spPr>
        <p:txBody>
          <a:bodyPr wrap="square" rtlCol="0">
            <a:spAutoFit/>
          </a:bodyPr>
          <a:lstStyle/>
          <a:p>
            <a:r>
              <a:rPr lang="en-US" altLang="zh-CN" dirty="0">
                <a:solidFill>
                  <a:srgbClr val="343434"/>
                </a:solidFill>
              </a:rPr>
              <a:t>licao@bu.edu</a:t>
            </a:r>
          </a:p>
          <a:p>
            <a:r>
              <a:rPr lang="en-US" altLang="zh-CN" dirty="0">
                <a:solidFill>
                  <a:srgbClr val="343434"/>
                </a:solidFill>
              </a:rPr>
              <a:t>hyc1011@bu.edu</a:t>
            </a:r>
          </a:p>
          <a:p>
            <a:r>
              <a:rPr lang="en-US" altLang="zh-CN" dirty="0">
                <a:solidFill>
                  <a:srgbClr val="343434"/>
                </a:solidFill>
              </a:rPr>
              <a:t>zcz@bu.edu</a:t>
            </a:r>
          </a:p>
          <a:p>
            <a:r>
              <a:rPr lang="en-US" altLang="zh-CN" dirty="0">
                <a:solidFill>
                  <a:srgbClr val="343434"/>
                </a:solidFill>
              </a:rPr>
              <a:t>aubryma@bu.edu</a:t>
            </a: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altLang="zh-CN" sz="2400" dirty="0">
                <a:solidFill>
                  <a:srgbClr val="8E8B82"/>
                </a:solidFill>
                <a:latin typeface="微软雅黑" panose="020B0503020204020204" pitchFamily="34" charset="-122"/>
                <a:ea typeface="微软雅黑" panose="020B0503020204020204" pitchFamily="34" charset="-122"/>
                <a:sym typeface="+mn-ea"/>
              </a:rPr>
              <a:t>Next Sprint Goal</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495875" y="77598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dirty="0"/>
          </a:p>
        </p:txBody>
      </p:sp>
      <p:sp>
        <p:nvSpPr>
          <p:cNvPr id="25" name="文本框 24"/>
          <p:cNvSpPr txBox="1"/>
          <p:nvPr/>
        </p:nvSpPr>
        <p:spPr>
          <a:xfrm>
            <a:off x="5384156" y="-24130"/>
            <a:ext cx="436098" cy="706755"/>
          </a:xfrm>
          <a:prstGeom prst="rect">
            <a:avLst/>
          </a:prstGeom>
          <a:noFill/>
        </p:spPr>
        <p:txBody>
          <a:bodyPr wrap="square" rtlCol="0">
            <a:spAutoFit/>
          </a:bodyPr>
          <a:lstStyle/>
          <a:p>
            <a:r>
              <a:rPr lang="en-US" altLang="zh-CN" sz="4000" b="1" dirty="0">
                <a:solidFill>
                  <a:srgbClr val="8E8B82"/>
                </a:solidFill>
              </a:rPr>
              <a:t>2</a:t>
            </a:r>
          </a:p>
        </p:txBody>
      </p:sp>
      <p:sp>
        <p:nvSpPr>
          <p:cNvPr id="18" name="TextBox 30"/>
          <p:cNvSpPr txBox="1"/>
          <p:nvPr/>
        </p:nvSpPr>
        <p:spPr>
          <a:xfrm>
            <a:off x="2886075" y="1164590"/>
            <a:ext cx="8070850" cy="1291590"/>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Next Sprint goals</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F</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inish</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Data Preprocessing and Visualization</a:t>
            </a: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O</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verall plan for this project</a:t>
            </a:r>
          </a:p>
        </p:txBody>
      </p:sp>
      <p:sp>
        <p:nvSpPr>
          <p:cNvPr id="3" name="Chevron 39"/>
          <p:cNvSpPr/>
          <p:nvPr/>
        </p:nvSpPr>
        <p:spPr>
          <a:xfrm>
            <a:off x="1565275" y="1350010"/>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
        <p:nvSpPr>
          <p:cNvPr id="4" name="Chevron 39"/>
          <p:cNvSpPr/>
          <p:nvPr/>
        </p:nvSpPr>
        <p:spPr>
          <a:xfrm>
            <a:off x="1565275" y="267779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
        <p:nvSpPr>
          <p:cNvPr id="5" name="TextBox 30"/>
          <p:cNvSpPr txBox="1"/>
          <p:nvPr/>
        </p:nvSpPr>
        <p:spPr>
          <a:xfrm>
            <a:off x="2886075" y="2545080"/>
            <a:ext cx="8476615" cy="3014980"/>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References</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[1] Brause R, Langsdorf T, Hepp M. Neural data mining for credit card fraud detection. Tools with Artificial Intelligence, 1999. Proceedings. 11th IEEE International Conference on 1999：103-106.</a:t>
            </a: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[2] Jeragh M, Alsulaimi M. Combining Auto Encoders and One Class Support Vectors Machine for Fraudulent Credit Card Transactions Detection. 2018 Second World Conference on Smart Trends in Systems, Security and Sustainability (WorldS4), London, England：2018: 178-184.</a:t>
            </a: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[3] Butaru F, Chen Q, Clark B, et al. Risk and risk management in the credit card industry [J]. Journal of</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Banking &amp; Finance, 2016,72:218-239.</a:t>
            </a: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[4] Cai J, Liu X, Wu Y. SVM Learning for default prediction of credit card under differential Privacy. PPML, 2020: 51-53.</a:t>
            </a: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[5] https://github.com/jxzly/Kaggle-American-Express-Default-Prediction-1st-solution</a:t>
            </a:r>
          </a:p>
        </p:txBody>
      </p:sp>
      <p:sp>
        <p:nvSpPr>
          <p:cNvPr id="9" name="文本框 8"/>
          <p:cNvSpPr txBox="1"/>
          <p:nvPr/>
        </p:nvSpPr>
        <p:spPr>
          <a:xfrm>
            <a:off x="2814955" y="5715000"/>
            <a:ext cx="5768975" cy="460375"/>
          </a:xfrm>
          <a:prstGeom prst="rect">
            <a:avLst/>
          </a:prstGeom>
          <a:noFill/>
        </p:spPr>
        <p:txBody>
          <a:bodyPr wrap="none" rtlCol="0">
            <a:spAutoFit/>
          </a:bodyPr>
          <a:lstStyle/>
          <a:p>
            <a:pPr algn="l"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Github Link: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https://github.com/licao2998/EC601-A1-04</a:t>
            </a:r>
          </a:p>
        </p:txBody>
      </p:sp>
      <p:sp>
        <p:nvSpPr>
          <p:cNvPr id="12" name="Chevron 39"/>
          <p:cNvSpPr/>
          <p:nvPr/>
        </p:nvSpPr>
        <p:spPr>
          <a:xfrm>
            <a:off x="2028190" y="5848985"/>
            <a:ext cx="535940" cy="32639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animBg="1"/>
      <p:bldP spid="3" grpId="1" animBg="1"/>
      <p:bldP spid="4" grpId="0" animBg="1"/>
      <p:bldP spid="4" grpId="1" animBg="1"/>
      <p:bldP spid="5" grpId="0"/>
      <p:bldP spid="5" grpId="1"/>
      <p:bldP spid="9" grpId="0"/>
      <p:bldP spid="9" grpId="1"/>
      <p:bldP spid="12" grpId="0" animBg="1"/>
      <p:bldP spid="1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
        <p:nvSpPr>
          <p:cNvPr id="30" name="文本框 29"/>
          <p:cNvSpPr txBox="1"/>
          <p:nvPr/>
        </p:nvSpPr>
        <p:spPr>
          <a:xfrm>
            <a:off x="2303145" y="3007995"/>
            <a:ext cx="9473565" cy="1014730"/>
          </a:xfrm>
          <a:prstGeom prst="rect">
            <a:avLst/>
          </a:prstGeom>
          <a:noFill/>
        </p:spPr>
        <p:txBody>
          <a:bodyPr wrap="square" rtlCol="0">
            <a:spAutoFit/>
          </a:bodyPr>
          <a:lstStyle/>
          <a:p>
            <a:pPr algn="ctr"/>
            <a:r>
              <a:rPr lang="en-US" altLang="zh-CN" sz="6000" b="1" dirty="0">
                <a:solidFill>
                  <a:srgbClr val="343434"/>
                </a:solidFill>
                <a:latin typeface="微软雅黑" panose="020B0503020204020204" pitchFamily="34" charset="-122"/>
                <a:ea typeface="微软雅黑" panose="020B0503020204020204" pitchFamily="34" charset="-122"/>
              </a:rPr>
              <a:t>Thanks for listening</a:t>
            </a: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673600" y="2216785"/>
            <a:ext cx="6101715" cy="2508250"/>
            <a:chOff x="3790334" y="2772697"/>
            <a:chExt cx="3819834" cy="2085404"/>
          </a:xfrm>
        </p:grpSpPr>
        <p:cxnSp>
          <p:nvCxnSpPr>
            <p:cNvPr id="6" name="直接连接符 5"/>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4937760" y="2095500"/>
            <a:ext cx="6169660" cy="829945"/>
          </a:xfrm>
          <a:prstGeom prst="rect">
            <a:avLst/>
          </a:prstGeom>
          <a:noFill/>
        </p:spPr>
        <p:txBody>
          <a:bodyPr wrap="square" rtlCol="0">
            <a:spAutoFit/>
          </a:bodyPr>
          <a:lstStyle/>
          <a:p>
            <a:r>
              <a:rPr lang="en-US" sz="4800" dirty="0">
                <a:solidFill>
                  <a:srgbClr val="8E8B82"/>
                </a:solidFill>
                <a:latin typeface="微软雅黑" panose="020B0503020204020204" pitchFamily="34" charset="-122"/>
                <a:ea typeface="微软雅黑" panose="020B0503020204020204" pitchFamily="34" charset="-122"/>
              </a:rPr>
              <a:t>Product Mission</a:t>
            </a:r>
          </a:p>
        </p:txBody>
      </p:sp>
      <p:sp>
        <p:nvSpPr>
          <p:cNvPr id="2" name="文本框 1"/>
          <p:cNvSpPr txBox="1"/>
          <p:nvPr/>
        </p:nvSpPr>
        <p:spPr>
          <a:xfrm>
            <a:off x="3052917" y="1839328"/>
            <a:ext cx="1620446" cy="3154710"/>
          </a:xfrm>
          <a:prstGeom prst="rect">
            <a:avLst/>
          </a:prstGeom>
          <a:noFill/>
        </p:spPr>
        <p:txBody>
          <a:bodyPr wrap="square" rtlCol="0">
            <a:spAutoFit/>
          </a:bodyPr>
          <a:lstStyle/>
          <a:p>
            <a:r>
              <a:rPr lang="en-US" altLang="zh-CN" sz="19900" dirty="0">
                <a:solidFill>
                  <a:srgbClr val="8E8B82"/>
                </a:solidFill>
                <a:latin typeface="微软雅黑" panose="020B0503020204020204" pitchFamily="34" charset="-122"/>
                <a:ea typeface="微软雅黑" panose="020B0503020204020204" pitchFamily="34" charset="-122"/>
              </a:rPr>
              <a:t>1</a:t>
            </a:r>
            <a:endParaRPr lang="zh-CN" altLang="en-US" sz="19900" dirty="0">
              <a:solidFill>
                <a:srgbClr val="8E8B8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500"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hevron 36"/>
          <p:cNvSpPr/>
          <p:nvPr/>
        </p:nvSpPr>
        <p:spPr>
          <a:xfrm>
            <a:off x="857893" y="1542003"/>
            <a:ext cx="1518287" cy="791386"/>
          </a:xfrm>
          <a:prstGeom prst="chevron">
            <a:avLst>
              <a:gd name="adj" fmla="val 27026"/>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chemeClr val="bg1"/>
              </a:solidFill>
              <a:latin typeface="FontAwesome" pitchFamily="2" charset="0"/>
            </a:endParaRPr>
          </a:p>
        </p:txBody>
      </p:sp>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sz="2400" dirty="0">
                <a:solidFill>
                  <a:srgbClr val="8E8B82"/>
                </a:solidFill>
                <a:latin typeface="微软雅黑" panose="020B0503020204020204" pitchFamily="34" charset="-122"/>
                <a:ea typeface="微软雅黑" panose="020B0503020204020204" pitchFamily="34" charset="-122"/>
                <a:sym typeface="+mn-ea"/>
              </a:rPr>
              <a:t>Product Mission</a:t>
            </a:r>
            <a:endParaRPr lang="zh-CN" altLang="en-US" sz="24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5387927" y="-18663"/>
            <a:ext cx="436098" cy="707886"/>
          </a:xfrm>
          <a:prstGeom prst="rect">
            <a:avLst/>
          </a:prstGeom>
          <a:noFill/>
        </p:spPr>
        <p:txBody>
          <a:bodyPr wrap="square" rtlCol="0">
            <a:spAutoFit/>
          </a:bodyPr>
          <a:lstStyle/>
          <a:p>
            <a:r>
              <a:rPr lang="en-US" altLang="zh-CN" sz="4000" b="1" dirty="0">
                <a:solidFill>
                  <a:srgbClr val="8E8B82"/>
                </a:solidFill>
              </a:rPr>
              <a:t>1</a:t>
            </a:r>
            <a:endParaRPr lang="zh-CN" altLang="en-US" sz="4000" b="1" dirty="0">
              <a:solidFill>
                <a:srgbClr val="8E8B82"/>
              </a:solidFill>
            </a:endParaRPr>
          </a:p>
        </p:txBody>
      </p:sp>
      <p:sp>
        <p:nvSpPr>
          <p:cNvPr id="18" name="TextBox 30"/>
          <p:cNvSpPr txBox="1"/>
          <p:nvPr/>
        </p:nvSpPr>
        <p:spPr>
          <a:xfrm>
            <a:off x="2565400" y="1361440"/>
            <a:ext cx="9008745" cy="3134961"/>
          </a:xfrm>
          <a:prstGeom prst="rect">
            <a:avLst/>
          </a:prstGeom>
          <a:noFill/>
        </p:spPr>
        <p:txBody>
          <a:bodyPr wrap="square" lIns="36000" rIns="36000" rtlCol="0">
            <a:spAutoFit/>
          </a:bodyPr>
          <a:lstStyle/>
          <a:p>
            <a:pPr marL="342900" indent="-342900" fontAlgn="auto">
              <a:lnSpc>
                <a:spcPct val="125000"/>
              </a:lnSpc>
              <a:buFont typeface="Arial" panose="020B0604020202020204" pitchFamily="34" charset="0"/>
              <a:buChar char="•"/>
            </a:pPr>
            <a:r>
              <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rPr>
              <a:t>Modern life relies on the convenience of credit cards</a:t>
            </a:r>
          </a:p>
          <a:p>
            <a:pPr marL="800100" lvl="1" indent="-342900">
              <a:lnSpc>
                <a:spcPct val="125000"/>
              </a:lnSpc>
              <a:buFont typeface="Arial" panose="020B0604020202020204" pitchFamily="34" charset="0"/>
              <a:buChar char="•"/>
            </a:pPr>
            <a:r>
              <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rPr>
              <a:t>Provides safety, benefits, and advances for large purchases</a:t>
            </a:r>
          </a:p>
          <a:p>
            <a:pPr marL="800100" lvl="1" indent="-342900">
              <a:lnSpc>
                <a:spcPct val="125000"/>
              </a:lnSpc>
              <a:buFont typeface="Arial" panose="020B0604020202020204" pitchFamily="34" charset="0"/>
              <a:buChar char="•"/>
            </a:pPr>
            <a:endPar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5000"/>
              </a:lnSpc>
              <a:buFont typeface="Arial" panose="020B0604020202020204" pitchFamily="34" charset="0"/>
              <a:buChar char="•"/>
            </a:pPr>
            <a:r>
              <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rPr>
              <a:t>Increase of credit card users</a:t>
            </a:r>
          </a:p>
          <a:p>
            <a:pPr marL="800100" lvl="1" indent="-342900">
              <a:lnSpc>
                <a:spcPct val="125000"/>
              </a:lnSpc>
              <a:buFont typeface="Arial" panose="020B0604020202020204" pitchFamily="34" charset="0"/>
              <a:buChar char="•"/>
            </a:pPr>
            <a:r>
              <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rPr>
              <a:t>Risk control associated</a:t>
            </a:r>
          </a:p>
          <a:p>
            <a:pPr marL="800100" lvl="1" indent="-342900">
              <a:lnSpc>
                <a:spcPct val="125000"/>
              </a:lnSpc>
              <a:buFont typeface="Arial" panose="020B0604020202020204" pitchFamily="34" charset="0"/>
              <a:buChar char="•"/>
            </a:pPr>
            <a:endPar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5000"/>
              </a:lnSpc>
              <a:buFont typeface="Arial" panose="020B0604020202020204" pitchFamily="34" charset="0"/>
              <a:buChar char="•"/>
            </a:pPr>
            <a:r>
              <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rPr>
              <a:t>User consumption and repayment history has become one of the most effective ways to monitor credit card risks</a:t>
            </a:r>
          </a:p>
        </p:txBody>
      </p:sp>
      <p:sp>
        <p:nvSpPr>
          <p:cNvPr id="22" name="Freeform 32"/>
          <p:cNvSpPr>
            <a:spLocks noEditPoints="1"/>
          </p:cNvSpPr>
          <p:nvPr/>
        </p:nvSpPr>
        <p:spPr bwMode="auto">
          <a:xfrm>
            <a:off x="1354510" y="1665802"/>
            <a:ext cx="588721" cy="469398"/>
          </a:xfrm>
          <a:custGeom>
            <a:avLst/>
            <a:gdLst>
              <a:gd name="T0" fmla="*/ 558 w 598"/>
              <a:gd name="T1" fmla="*/ 118 h 477"/>
              <a:gd name="T2" fmla="*/ 574 w 598"/>
              <a:gd name="T3" fmla="*/ 142 h 477"/>
              <a:gd name="T4" fmla="*/ 568 w 598"/>
              <a:gd name="T5" fmla="*/ 164 h 477"/>
              <a:gd name="T6" fmla="*/ 552 w 598"/>
              <a:gd name="T7" fmla="*/ 172 h 477"/>
              <a:gd name="T8" fmla="*/ 386 w 598"/>
              <a:gd name="T9" fmla="*/ 172 h 477"/>
              <a:gd name="T10" fmla="*/ 347 w 598"/>
              <a:gd name="T11" fmla="*/ 214 h 477"/>
              <a:gd name="T12" fmla="*/ 336 w 598"/>
              <a:gd name="T13" fmla="*/ 225 h 477"/>
              <a:gd name="T14" fmla="*/ 178 w 598"/>
              <a:gd name="T15" fmla="*/ 225 h 477"/>
              <a:gd name="T16" fmla="*/ 155 w 598"/>
              <a:gd name="T17" fmla="*/ 201 h 477"/>
              <a:gd name="T18" fmla="*/ 155 w 598"/>
              <a:gd name="T19" fmla="*/ 154 h 477"/>
              <a:gd name="T20" fmla="*/ 158 w 598"/>
              <a:gd name="T21" fmla="*/ 136 h 477"/>
              <a:gd name="T22" fmla="*/ 184 w 598"/>
              <a:gd name="T23" fmla="*/ 38 h 477"/>
              <a:gd name="T24" fmla="*/ 211 w 598"/>
              <a:gd name="T25" fmla="*/ 25 h 477"/>
              <a:gd name="T26" fmla="*/ 558 w 598"/>
              <a:gd name="T27" fmla="*/ 118 h 477"/>
              <a:gd name="T28" fmla="*/ 71 w 598"/>
              <a:gd name="T29" fmla="*/ 477 h 477"/>
              <a:gd name="T30" fmla="*/ 520 w 598"/>
              <a:gd name="T31" fmla="*/ 477 h 477"/>
              <a:gd name="T32" fmla="*/ 591 w 598"/>
              <a:gd name="T33" fmla="*/ 407 h 477"/>
              <a:gd name="T34" fmla="*/ 591 w 598"/>
              <a:gd name="T35" fmla="*/ 211 h 477"/>
              <a:gd name="T36" fmla="*/ 584 w 598"/>
              <a:gd name="T37" fmla="*/ 189 h 477"/>
              <a:gd name="T38" fmla="*/ 583 w 598"/>
              <a:gd name="T39" fmla="*/ 180 h 477"/>
              <a:gd name="T40" fmla="*/ 593 w 598"/>
              <a:gd name="T41" fmla="*/ 143 h 477"/>
              <a:gd name="T42" fmla="*/ 564 w 598"/>
              <a:gd name="T43" fmla="*/ 99 h 477"/>
              <a:gd name="T44" fmla="*/ 214 w 598"/>
              <a:gd name="T45" fmla="*/ 6 h 477"/>
              <a:gd name="T46" fmla="*/ 168 w 598"/>
              <a:gd name="T47" fmla="*/ 29 h 477"/>
              <a:gd name="T48" fmla="*/ 142 w 598"/>
              <a:gd name="T49" fmla="*/ 125 h 477"/>
              <a:gd name="T50" fmla="*/ 132 w 598"/>
              <a:gd name="T51" fmla="*/ 130 h 477"/>
              <a:gd name="T52" fmla="*/ 71 w 598"/>
              <a:gd name="T53" fmla="*/ 130 h 477"/>
              <a:gd name="T54" fmla="*/ 0 w 598"/>
              <a:gd name="T55" fmla="*/ 201 h 477"/>
              <a:gd name="T56" fmla="*/ 0 w 598"/>
              <a:gd name="T57" fmla="*/ 407 h 477"/>
              <a:gd name="T58" fmla="*/ 71 w 598"/>
              <a:gd name="T5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8" h="477">
                <a:moveTo>
                  <a:pt x="558" y="118"/>
                </a:moveTo>
                <a:cubicBezTo>
                  <a:pt x="570" y="121"/>
                  <a:pt x="577" y="132"/>
                  <a:pt x="574" y="142"/>
                </a:cubicBezTo>
                <a:cubicBezTo>
                  <a:pt x="568" y="164"/>
                  <a:pt x="568" y="164"/>
                  <a:pt x="568" y="164"/>
                </a:cubicBezTo>
                <a:cubicBezTo>
                  <a:pt x="566" y="171"/>
                  <a:pt x="564" y="172"/>
                  <a:pt x="552" y="172"/>
                </a:cubicBezTo>
                <a:cubicBezTo>
                  <a:pt x="386" y="172"/>
                  <a:pt x="386" y="172"/>
                  <a:pt x="386" y="172"/>
                </a:cubicBezTo>
                <a:cubicBezTo>
                  <a:pt x="361" y="172"/>
                  <a:pt x="347" y="191"/>
                  <a:pt x="347" y="214"/>
                </a:cubicBezTo>
                <a:cubicBezTo>
                  <a:pt x="347" y="220"/>
                  <a:pt x="342" y="225"/>
                  <a:pt x="336" y="225"/>
                </a:cubicBezTo>
                <a:cubicBezTo>
                  <a:pt x="178" y="225"/>
                  <a:pt x="178" y="225"/>
                  <a:pt x="178" y="225"/>
                </a:cubicBezTo>
                <a:cubicBezTo>
                  <a:pt x="166" y="225"/>
                  <a:pt x="155" y="215"/>
                  <a:pt x="155" y="201"/>
                </a:cubicBezTo>
                <a:cubicBezTo>
                  <a:pt x="155" y="154"/>
                  <a:pt x="155" y="154"/>
                  <a:pt x="155" y="154"/>
                </a:cubicBezTo>
                <a:cubicBezTo>
                  <a:pt x="155" y="146"/>
                  <a:pt x="155" y="145"/>
                  <a:pt x="158" y="136"/>
                </a:cubicBezTo>
                <a:cubicBezTo>
                  <a:pt x="184" y="38"/>
                  <a:pt x="184" y="38"/>
                  <a:pt x="184" y="38"/>
                </a:cubicBezTo>
                <a:cubicBezTo>
                  <a:pt x="187" y="27"/>
                  <a:pt x="199" y="21"/>
                  <a:pt x="211" y="25"/>
                </a:cubicBezTo>
                <a:lnTo>
                  <a:pt x="558" y="118"/>
                </a:lnTo>
                <a:close/>
                <a:moveTo>
                  <a:pt x="71" y="477"/>
                </a:moveTo>
                <a:cubicBezTo>
                  <a:pt x="520" y="477"/>
                  <a:pt x="520" y="477"/>
                  <a:pt x="520" y="477"/>
                </a:cubicBezTo>
                <a:cubicBezTo>
                  <a:pt x="559" y="477"/>
                  <a:pt x="591" y="446"/>
                  <a:pt x="591" y="407"/>
                </a:cubicBezTo>
                <a:cubicBezTo>
                  <a:pt x="591" y="211"/>
                  <a:pt x="591" y="211"/>
                  <a:pt x="591" y="211"/>
                </a:cubicBezTo>
                <a:cubicBezTo>
                  <a:pt x="591" y="203"/>
                  <a:pt x="588" y="195"/>
                  <a:pt x="584" y="189"/>
                </a:cubicBezTo>
                <a:cubicBezTo>
                  <a:pt x="582" y="186"/>
                  <a:pt x="582" y="183"/>
                  <a:pt x="583" y="180"/>
                </a:cubicBezTo>
                <a:cubicBezTo>
                  <a:pt x="593" y="143"/>
                  <a:pt x="593" y="143"/>
                  <a:pt x="593" y="143"/>
                </a:cubicBezTo>
                <a:cubicBezTo>
                  <a:pt x="598" y="124"/>
                  <a:pt x="585" y="105"/>
                  <a:pt x="564" y="99"/>
                </a:cubicBezTo>
                <a:cubicBezTo>
                  <a:pt x="214" y="6"/>
                  <a:pt x="214" y="6"/>
                  <a:pt x="214" y="6"/>
                </a:cubicBezTo>
                <a:cubicBezTo>
                  <a:pt x="194" y="0"/>
                  <a:pt x="173" y="11"/>
                  <a:pt x="168" y="29"/>
                </a:cubicBezTo>
                <a:cubicBezTo>
                  <a:pt x="142" y="125"/>
                  <a:pt x="142" y="125"/>
                  <a:pt x="142" y="125"/>
                </a:cubicBezTo>
                <a:cubicBezTo>
                  <a:pt x="141" y="130"/>
                  <a:pt x="137" y="130"/>
                  <a:pt x="132" y="130"/>
                </a:cubicBezTo>
                <a:cubicBezTo>
                  <a:pt x="71" y="130"/>
                  <a:pt x="71" y="130"/>
                  <a:pt x="71" y="130"/>
                </a:cubicBezTo>
                <a:cubicBezTo>
                  <a:pt x="32" y="130"/>
                  <a:pt x="0" y="162"/>
                  <a:pt x="0" y="201"/>
                </a:cubicBezTo>
                <a:cubicBezTo>
                  <a:pt x="0" y="407"/>
                  <a:pt x="0" y="407"/>
                  <a:pt x="0" y="407"/>
                </a:cubicBezTo>
                <a:cubicBezTo>
                  <a:pt x="0" y="446"/>
                  <a:pt x="32" y="477"/>
                  <a:pt x="71" y="47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p:bldP spid="18" grpId="1"/>
      <p:bldP spid="22" grpId="0" animBg="1"/>
      <p:bldP spid="2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hevron 36"/>
          <p:cNvSpPr/>
          <p:nvPr/>
        </p:nvSpPr>
        <p:spPr>
          <a:xfrm>
            <a:off x="562618" y="1368013"/>
            <a:ext cx="1518287" cy="791386"/>
          </a:xfrm>
          <a:prstGeom prst="chevron">
            <a:avLst>
              <a:gd name="adj" fmla="val 27026"/>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chemeClr val="bg1"/>
              </a:solidFill>
              <a:latin typeface="FontAwesome" pitchFamily="2" charset="0"/>
            </a:endParaRPr>
          </a:p>
        </p:txBody>
      </p:sp>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4036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sz="2400" dirty="0">
                <a:solidFill>
                  <a:srgbClr val="8E8B82"/>
                </a:solidFill>
                <a:latin typeface="微软雅黑" panose="020B0503020204020204" pitchFamily="34" charset="-122"/>
                <a:ea typeface="微软雅黑" panose="020B0503020204020204" pitchFamily="34" charset="-122"/>
                <a:sym typeface="+mn-ea"/>
              </a:rPr>
              <a:t>Product Mission</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512385" y="75820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1800" dirty="0"/>
          </a:p>
        </p:txBody>
      </p:sp>
      <p:sp>
        <p:nvSpPr>
          <p:cNvPr id="25" name="文本框 24"/>
          <p:cNvSpPr txBox="1"/>
          <p:nvPr/>
        </p:nvSpPr>
        <p:spPr>
          <a:xfrm>
            <a:off x="5365303" y="-13717"/>
            <a:ext cx="436098" cy="707886"/>
          </a:xfrm>
          <a:prstGeom prst="rect">
            <a:avLst/>
          </a:prstGeom>
          <a:noFill/>
        </p:spPr>
        <p:txBody>
          <a:bodyPr wrap="square" rtlCol="0">
            <a:spAutoFit/>
          </a:bodyPr>
          <a:lstStyle/>
          <a:p>
            <a:r>
              <a:rPr lang="en-US" altLang="zh-CN" sz="4000" b="1" dirty="0">
                <a:solidFill>
                  <a:srgbClr val="8E8B82"/>
                </a:solidFill>
              </a:rPr>
              <a:t>1</a:t>
            </a:r>
            <a:endParaRPr lang="zh-CN" altLang="en-US" sz="4000" b="1" dirty="0">
              <a:solidFill>
                <a:srgbClr val="8E8B82"/>
              </a:solidFill>
            </a:endParaRPr>
          </a:p>
        </p:txBody>
      </p:sp>
      <p:sp>
        <p:nvSpPr>
          <p:cNvPr id="18" name="TextBox 30"/>
          <p:cNvSpPr txBox="1"/>
          <p:nvPr/>
        </p:nvSpPr>
        <p:spPr>
          <a:xfrm>
            <a:off x="2398395" y="1214120"/>
            <a:ext cx="9008745" cy="2553335"/>
          </a:xfrm>
          <a:prstGeom prst="rect">
            <a:avLst/>
          </a:prstGeom>
          <a:noFill/>
        </p:spPr>
        <p:txBody>
          <a:bodyPr wrap="square" lIns="36000" rIns="36000" rtlCol="0">
            <a:spAutoFit/>
          </a:bodyPr>
          <a:lstStyle/>
          <a:p>
            <a:pPr marL="285750" indent="-285750" fontAlgn="auto">
              <a:lnSpc>
                <a:spcPct val="125000"/>
              </a:lnSpc>
              <a:buFont typeface="Arial" panose="020B0604020202020204" pitchFamily="34" charset="0"/>
              <a:buChar char="•"/>
            </a:pP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he traditional method of credit card default prediction is to manually define the relevant rules and directly classify the data for prediction, which has the advantages of simplicity and strong interpretation</a:t>
            </a:r>
            <a:endPar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25000"/>
              </a:lnSpc>
              <a:buFont typeface="Arial" panose="020B0604020202020204" pitchFamily="34" charset="0"/>
              <a:buChar char="•"/>
            </a:pP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hortcomings: require</a:t>
            </a: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a large amount of expert domain knowledge, which is costly in terms of human resources and highly dependent on the correctness of domain knowledge, and highly subjective</a:t>
            </a:r>
            <a:endPar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25000"/>
              </a:lnSpc>
              <a:buFont typeface="Arial" panose="020B0604020202020204" pitchFamily="34" charset="0"/>
              <a:buChar char="•"/>
            </a:pP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he generalization ability is weak, as the rules are domain-specific, and the rules between different dom</a:t>
            </a: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ins are generally not applicable to each other</a:t>
            </a:r>
          </a:p>
        </p:txBody>
      </p:sp>
      <p:sp>
        <p:nvSpPr>
          <p:cNvPr id="22" name="Freeform 32"/>
          <p:cNvSpPr>
            <a:spLocks noEditPoints="1"/>
          </p:cNvSpPr>
          <p:nvPr/>
        </p:nvSpPr>
        <p:spPr bwMode="auto">
          <a:xfrm>
            <a:off x="1059235" y="1491812"/>
            <a:ext cx="588721" cy="469398"/>
          </a:xfrm>
          <a:custGeom>
            <a:avLst/>
            <a:gdLst>
              <a:gd name="T0" fmla="*/ 558 w 598"/>
              <a:gd name="T1" fmla="*/ 118 h 477"/>
              <a:gd name="T2" fmla="*/ 574 w 598"/>
              <a:gd name="T3" fmla="*/ 142 h 477"/>
              <a:gd name="T4" fmla="*/ 568 w 598"/>
              <a:gd name="T5" fmla="*/ 164 h 477"/>
              <a:gd name="T6" fmla="*/ 552 w 598"/>
              <a:gd name="T7" fmla="*/ 172 h 477"/>
              <a:gd name="T8" fmla="*/ 386 w 598"/>
              <a:gd name="T9" fmla="*/ 172 h 477"/>
              <a:gd name="T10" fmla="*/ 347 w 598"/>
              <a:gd name="T11" fmla="*/ 214 h 477"/>
              <a:gd name="T12" fmla="*/ 336 w 598"/>
              <a:gd name="T13" fmla="*/ 225 h 477"/>
              <a:gd name="T14" fmla="*/ 178 w 598"/>
              <a:gd name="T15" fmla="*/ 225 h 477"/>
              <a:gd name="T16" fmla="*/ 155 w 598"/>
              <a:gd name="T17" fmla="*/ 201 h 477"/>
              <a:gd name="T18" fmla="*/ 155 w 598"/>
              <a:gd name="T19" fmla="*/ 154 h 477"/>
              <a:gd name="T20" fmla="*/ 158 w 598"/>
              <a:gd name="T21" fmla="*/ 136 h 477"/>
              <a:gd name="T22" fmla="*/ 184 w 598"/>
              <a:gd name="T23" fmla="*/ 38 h 477"/>
              <a:gd name="T24" fmla="*/ 211 w 598"/>
              <a:gd name="T25" fmla="*/ 25 h 477"/>
              <a:gd name="T26" fmla="*/ 558 w 598"/>
              <a:gd name="T27" fmla="*/ 118 h 477"/>
              <a:gd name="T28" fmla="*/ 71 w 598"/>
              <a:gd name="T29" fmla="*/ 477 h 477"/>
              <a:gd name="T30" fmla="*/ 520 w 598"/>
              <a:gd name="T31" fmla="*/ 477 h 477"/>
              <a:gd name="T32" fmla="*/ 591 w 598"/>
              <a:gd name="T33" fmla="*/ 407 h 477"/>
              <a:gd name="T34" fmla="*/ 591 w 598"/>
              <a:gd name="T35" fmla="*/ 211 h 477"/>
              <a:gd name="T36" fmla="*/ 584 w 598"/>
              <a:gd name="T37" fmla="*/ 189 h 477"/>
              <a:gd name="T38" fmla="*/ 583 w 598"/>
              <a:gd name="T39" fmla="*/ 180 h 477"/>
              <a:gd name="T40" fmla="*/ 593 w 598"/>
              <a:gd name="T41" fmla="*/ 143 h 477"/>
              <a:gd name="T42" fmla="*/ 564 w 598"/>
              <a:gd name="T43" fmla="*/ 99 h 477"/>
              <a:gd name="T44" fmla="*/ 214 w 598"/>
              <a:gd name="T45" fmla="*/ 6 h 477"/>
              <a:gd name="T46" fmla="*/ 168 w 598"/>
              <a:gd name="T47" fmla="*/ 29 h 477"/>
              <a:gd name="T48" fmla="*/ 142 w 598"/>
              <a:gd name="T49" fmla="*/ 125 h 477"/>
              <a:gd name="T50" fmla="*/ 132 w 598"/>
              <a:gd name="T51" fmla="*/ 130 h 477"/>
              <a:gd name="T52" fmla="*/ 71 w 598"/>
              <a:gd name="T53" fmla="*/ 130 h 477"/>
              <a:gd name="T54" fmla="*/ 0 w 598"/>
              <a:gd name="T55" fmla="*/ 201 h 477"/>
              <a:gd name="T56" fmla="*/ 0 w 598"/>
              <a:gd name="T57" fmla="*/ 407 h 477"/>
              <a:gd name="T58" fmla="*/ 71 w 598"/>
              <a:gd name="T5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8" h="477">
                <a:moveTo>
                  <a:pt x="558" y="118"/>
                </a:moveTo>
                <a:cubicBezTo>
                  <a:pt x="570" y="121"/>
                  <a:pt x="577" y="132"/>
                  <a:pt x="574" y="142"/>
                </a:cubicBezTo>
                <a:cubicBezTo>
                  <a:pt x="568" y="164"/>
                  <a:pt x="568" y="164"/>
                  <a:pt x="568" y="164"/>
                </a:cubicBezTo>
                <a:cubicBezTo>
                  <a:pt x="566" y="171"/>
                  <a:pt x="564" y="172"/>
                  <a:pt x="552" y="172"/>
                </a:cubicBezTo>
                <a:cubicBezTo>
                  <a:pt x="386" y="172"/>
                  <a:pt x="386" y="172"/>
                  <a:pt x="386" y="172"/>
                </a:cubicBezTo>
                <a:cubicBezTo>
                  <a:pt x="361" y="172"/>
                  <a:pt x="347" y="191"/>
                  <a:pt x="347" y="214"/>
                </a:cubicBezTo>
                <a:cubicBezTo>
                  <a:pt x="347" y="220"/>
                  <a:pt x="342" y="225"/>
                  <a:pt x="336" y="225"/>
                </a:cubicBezTo>
                <a:cubicBezTo>
                  <a:pt x="178" y="225"/>
                  <a:pt x="178" y="225"/>
                  <a:pt x="178" y="225"/>
                </a:cubicBezTo>
                <a:cubicBezTo>
                  <a:pt x="166" y="225"/>
                  <a:pt x="155" y="215"/>
                  <a:pt x="155" y="201"/>
                </a:cubicBezTo>
                <a:cubicBezTo>
                  <a:pt x="155" y="154"/>
                  <a:pt x="155" y="154"/>
                  <a:pt x="155" y="154"/>
                </a:cubicBezTo>
                <a:cubicBezTo>
                  <a:pt x="155" y="146"/>
                  <a:pt x="155" y="145"/>
                  <a:pt x="158" y="136"/>
                </a:cubicBezTo>
                <a:cubicBezTo>
                  <a:pt x="184" y="38"/>
                  <a:pt x="184" y="38"/>
                  <a:pt x="184" y="38"/>
                </a:cubicBezTo>
                <a:cubicBezTo>
                  <a:pt x="187" y="27"/>
                  <a:pt x="199" y="21"/>
                  <a:pt x="211" y="25"/>
                </a:cubicBezTo>
                <a:lnTo>
                  <a:pt x="558" y="118"/>
                </a:lnTo>
                <a:close/>
                <a:moveTo>
                  <a:pt x="71" y="477"/>
                </a:moveTo>
                <a:cubicBezTo>
                  <a:pt x="520" y="477"/>
                  <a:pt x="520" y="477"/>
                  <a:pt x="520" y="477"/>
                </a:cubicBezTo>
                <a:cubicBezTo>
                  <a:pt x="559" y="477"/>
                  <a:pt x="591" y="446"/>
                  <a:pt x="591" y="407"/>
                </a:cubicBezTo>
                <a:cubicBezTo>
                  <a:pt x="591" y="211"/>
                  <a:pt x="591" y="211"/>
                  <a:pt x="591" y="211"/>
                </a:cubicBezTo>
                <a:cubicBezTo>
                  <a:pt x="591" y="203"/>
                  <a:pt x="588" y="195"/>
                  <a:pt x="584" y="189"/>
                </a:cubicBezTo>
                <a:cubicBezTo>
                  <a:pt x="582" y="186"/>
                  <a:pt x="582" y="183"/>
                  <a:pt x="583" y="180"/>
                </a:cubicBezTo>
                <a:cubicBezTo>
                  <a:pt x="593" y="143"/>
                  <a:pt x="593" y="143"/>
                  <a:pt x="593" y="143"/>
                </a:cubicBezTo>
                <a:cubicBezTo>
                  <a:pt x="598" y="124"/>
                  <a:pt x="585" y="105"/>
                  <a:pt x="564" y="99"/>
                </a:cubicBezTo>
                <a:cubicBezTo>
                  <a:pt x="214" y="6"/>
                  <a:pt x="214" y="6"/>
                  <a:pt x="214" y="6"/>
                </a:cubicBezTo>
                <a:cubicBezTo>
                  <a:pt x="194" y="0"/>
                  <a:pt x="173" y="11"/>
                  <a:pt x="168" y="29"/>
                </a:cubicBezTo>
                <a:cubicBezTo>
                  <a:pt x="142" y="125"/>
                  <a:pt x="142" y="125"/>
                  <a:pt x="142" y="125"/>
                </a:cubicBezTo>
                <a:cubicBezTo>
                  <a:pt x="141" y="130"/>
                  <a:pt x="137" y="130"/>
                  <a:pt x="132" y="130"/>
                </a:cubicBezTo>
                <a:cubicBezTo>
                  <a:pt x="71" y="130"/>
                  <a:pt x="71" y="130"/>
                  <a:pt x="71" y="130"/>
                </a:cubicBezTo>
                <a:cubicBezTo>
                  <a:pt x="32" y="130"/>
                  <a:pt x="0" y="162"/>
                  <a:pt x="0" y="201"/>
                </a:cubicBezTo>
                <a:cubicBezTo>
                  <a:pt x="0" y="407"/>
                  <a:pt x="0" y="407"/>
                  <a:pt x="0" y="407"/>
                </a:cubicBezTo>
                <a:cubicBezTo>
                  <a:pt x="0" y="446"/>
                  <a:pt x="32" y="477"/>
                  <a:pt x="71" y="47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 name="TextBox 30"/>
          <p:cNvSpPr txBox="1"/>
          <p:nvPr/>
        </p:nvSpPr>
        <p:spPr>
          <a:xfrm>
            <a:off x="2398395" y="3767455"/>
            <a:ext cx="9008745" cy="1295355"/>
          </a:xfrm>
          <a:prstGeom prst="rect">
            <a:avLst/>
          </a:prstGeom>
          <a:noFill/>
        </p:spPr>
        <p:txBody>
          <a:bodyPr wrap="square" lIns="36000" rIns="36000" rtlCol="0">
            <a:spAutoFit/>
          </a:bodyPr>
          <a:lstStyle/>
          <a:p>
            <a:pPr marL="285750" indent="-285750" fontAlgn="auto">
              <a:lnSpc>
                <a:spcPct val="125000"/>
              </a:lnSpc>
              <a:buFont typeface="Arial" panose="020B0604020202020204" pitchFamily="34" charset="0"/>
              <a:buChar char="•"/>
            </a:pP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M</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achine learning techniques </a:t>
            </a: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can be used</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to overcome the shortcomings of strong reliance on manual labour.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In this project, the basic idea of machine learning-based default prediction is to adjust the parameters using different models in machine learning to improve the model's prediction effect and generalization ability</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Chevron 36"/>
          <p:cNvSpPr/>
          <p:nvPr/>
        </p:nvSpPr>
        <p:spPr>
          <a:xfrm>
            <a:off x="562618" y="4010248"/>
            <a:ext cx="1518287" cy="791386"/>
          </a:xfrm>
          <a:prstGeom prst="chevron">
            <a:avLst>
              <a:gd name="adj" fmla="val 27026"/>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chemeClr val="bg1"/>
              </a:solidFill>
              <a:latin typeface="FontAwesome" pitchFamily="2" charset="0"/>
            </a:endParaRPr>
          </a:p>
        </p:txBody>
      </p:sp>
      <p:sp>
        <p:nvSpPr>
          <p:cNvPr id="6" name="Freeform 32"/>
          <p:cNvSpPr>
            <a:spLocks noEditPoints="1"/>
          </p:cNvSpPr>
          <p:nvPr/>
        </p:nvSpPr>
        <p:spPr bwMode="auto">
          <a:xfrm>
            <a:off x="1059235" y="4134047"/>
            <a:ext cx="588721" cy="469398"/>
          </a:xfrm>
          <a:custGeom>
            <a:avLst/>
            <a:gdLst>
              <a:gd name="T0" fmla="*/ 558 w 598"/>
              <a:gd name="T1" fmla="*/ 118 h 477"/>
              <a:gd name="T2" fmla="*/ 574 w 598"/>
              <a:gd name="T3" fmla="*/ 142 h 477"/>
              <a:gd name="T4" fmla="*/ 568 w 598"/>
              <a:gd name="T5" fmla="*/ 164 h 477"/>
              <a:gd name="T6" fmla="*/ 552 w 598"/>
              <a:gd name="T7" fmla="*/ 172 h 477"/>
              <a:gd name="T8" fmla="*/ 386 w 598"/>
              <a:gd name="T9" fmla="*/ 172 h 477"/>
              <a:gd name="T10" fmla="*/ 347 w 598"/>
              <a:gd name="T11" fmla="*/ 214 h 477"/>
              <a:gd name="T12" fmla="*/ 336 w 598"/>
              <a:gd name="T13" fmla="*/ 225 h 477"/>
              <a:gd name="T14" fmla="*/ 178 w 598"/>
              <a:gd name="T15" fmla="*/ 225 h 477"/>
              <a:gd name="T16" fmla="*/ 155 w 598"/>
              <a:gd name="T17" fmla="*/ 201 h 477"/>
              <a:gd name="T18" fmla="*/ 155 w 598"/>
              <a:gd name="T19" fmla="*/ 154 h 477"/>
              <a:gd name="T20" fmla="*/ 158 w 598"/>
              <a:gd name="T21" fmla="*/ 136 h 477"/>
              <a:gd name="T22" fmla="*/ 184 w 598"/>
              <a:gd name="T23" fmla="*/ 38 h 477"/>
              <a:gd name="T24" fmla="*/ 211 w 598"/>
              <a:gd name="T25" fmla="*/ 25 h 477"/>
              <a:gd name="T26" fmla="*/ 558 w 598"/>
              <a:gd name="T27" fmla="*/ 118 h 477"/>
              <a:gd name="T28" fmla="*/ 71 w 598"/>
              <a:gd name="T29" fmla="*/ 477 h 477"/>
              <a:gd name="T30" fmla="*/ 520 w 598"/>
              <a:gd name="T31" fmla="*/ 477 h 477"/>
              <a:gd name="T32" fmla="*/ 591 w 598"/>
              <a:gd name="T33" fmla="*/ 407 h 477"/>
              <a:gd name="T34" fmla="*/ 591 w 598"/>
              <a:gd name="T35" fmla="*/ 211 h 477"/>
              <a:gd name="T36" fmla="*/ 584 w 598"/>
              <a:gd name="T37" fmla="*/ 189 h 477"/>
              <a:gd name="T38" fmla="*/ 583 w 598"/>
              <a:gd name="T39" fmla="*/ 180 h 477"/>
              <a:gd name="T40" fmla="*/ 593 w 598"/>
              <a:gd name="T41" fmla="*/ 143 h 477"/>
              <a:gd name="T42" fmla="*/ 564 w 598"/>
              <a:gd name="T43" fmla="*/ 99 h 477"/>
              <a:gd name="T44" fmla="*/ 214 w 598"/>
              <a:gd name="T45" fmla="*/ 6 h 477"/>
              <a:gd name="T46" fmla="*/ 168 w 598"/>
              <a:gd name="T47" fmla="*/ 29 h 477"/>
              <a:gd name="T48" fmla="*/ 142 w 598"/>
              <a:gd name="T49" fmla="*/ 125 h 477"/>
              <a:gd name="T50" fmla="*/ 132 w 598"/>
              <a:gd name="T51" fmla="*/ 130 h 477"/>
              <a:gd name="T52" fmla="*/ 71 w 598"/>
              <a:gd name="T53" fmla="*/ 130 h 477"/>
              <a:gd name="T54" fmla="*/ 0 w 598"/>
              <a:gd name="T55" fmla="*/ 201 h 477"/>
              <a:gd name="T56" fmla="*/ 0 w 598"/>
              <a:gd name="T57" fmla="*/ 407 h 477"/>
              <a:gd name="T58" fmla="*/ 71 w 598"/>
              <a:gd name="T5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8" h="477">
                <a:moveTo>
                  <a:pt x="558" y="118"/>
                </a:moveTo>
                <a:cubicBezTo>
                  <a:pt x="570" y="121"/>
                  <a:pt x="577" y="132"/>
                  <a:pt x="574" y="142"/>
                </a:cubicBezTo>
                <a:cubicBezTo>
                  <a:pt x="568" y="164"/>
                  <a:pt x="568" y="164"/>
                  <a:pt x="568" y="164"/>
                </a:cubicBezTo>
                <a:cubicBezTo>
                  <a:pt x="566" y="171"/>
                  <a:pt x="564" y="172"/>
                  <a:pt x="552" y="172"/>
                </a:cubicBezTo>
                <a:cubicBezTo>
                  <a:pt x="386" y="172"/>
                  <a:pt x="386" y="172"/>
                  <a:pt x="386" y="172"/>
                </a:cubicBezTo>
                <a:cubicBezTo>
                  <a:pt x="361" y="172"/>
                  <a:pt x="347" y="191"/>
                  <a:pt x="347" y="214"/>
                </a:cubicBezTo>
                <a:cubicBezTo>
                  <a:pt x="347" y="220"/>
                  <a:pt x="342" y="225"/>
                  <a:pt x="336" y="225"/>
                </a:cubicBezTo>
                <a:cubicBezTo>
                  <a:pt x="178" y="225"/>
                  <a:pt x="178" y="225"/>
                  <a:pt x="178" y="225"/>
                </a:cubicBezTo>
                <a:cubicBezTo>
                  <a:pt x="166" y="225"/>
                  <a:pt x="155" y="215"/>
                  <a:pt x="155" y="201"/>
                </a:cubicBezTo>
                <a:cubicBezTo>
                  <a:pt x="155" y="154"/>
                  <a:pt x="155" y="154"/>
                  <a:pt x="155" y="154"/>
                </a:cubicBezTo>
                <a:cubicBezTo>
                  <a:pt x="155" y="146"/>
                  <a:pt x="155" y="145"/>
                  <a:pt x="158" y="136"/>
                </a:cubicBezTo>
                <a:cubicBezTo>
                  <a:pt x="184" y="38"/>
                  <a:pt x="184" y="38"/>
                  <a:pt x="184" y="38"/>
                </a:cubicBezTo>
                <a:cubicBezTo>
                  <a:pt x="187" y="27"/>
                  <a:pt x="199" y="21"/>
                  <a:pt x="211" y="25"/>
                </a:cubicBezTo>
                <a:lnTo>
                  <a:pt x="558" y="118"/>
                </a:lnTo>
                <a:close/>
                <a:moveTo>
                  <a:pt x="71" y="477"/>
                </a:moveTo>
                <a:cubicBezTo>
                  <a:pt x="520" y="477"/>
                  <a:pt x="520" y="477"/>
                  <a:pt x="520" y="477"/>
                </a:cubicBezTo>
                <a:cubicBezTo>
                  <a:pt x="559" y="477"/>
                  <a:pt x="591" y="446"/>
                  <a:pt x="591" y="407"/>
                </a:cubicBezTo>
                <a:cubicBezTo>
                  <a:pt x="591" y="211"/>
                  <a:pt x="591" y="211"/>
                  <a:pt x="591" y="211"/>
                </a:cubicBezTo>
                <a:cubicBezTo>
                  <a:pt x="591" y="203"/>
                  <a:pt x="588" y="195"/>
                  <a:pt x="584" y="189"/>
                </a:cubicBezTo>
                <a:cubicBezTo>
                  <a:pt x="582" y="186"/>
                  <a:pt x="582" y="183"/>
                  <a:pt x="583" y="180"/>
                </a:cubicBezTo>
                <a:cubicBezTo>
                  <a:pt x="593" y="143"/>
                  <a:pt x="593" y="143"/>
                  <a:pt x="593" y="143"/>
                </a:cubicBezTo>
                <a:cubicBezTo>
                  <a:pt x="598" y="124"/>
                  <a:pt x="585" y="105"/>
                  <a:pt x="564" y="99"/>
                </a:cubicBezTo>
                <a:cubicBezTo>
                  <a:pt x="214" y="6"/>
                  <a:pt x="214" y="6"/>
                  <a:pt x="214" y="6"/>
                </a:cubicBezTo>
                <a:cubicBezTo>
                  <a:pt x="194" y="0"/>
                  <a:pt x="173" y="11"/>
                  <a:pt x="168" y="29"/>
                </a:cubicBezTo>
                <a:cubicBezTo>
                  <a:pt x="142" y="125"/>
                  <a:pt x="142" y="125"/>
                  <a:pt x="142" y="125"/>
                </a:cubicBezTo>
                <a:cubicBezTo>
                  <a:pt x="141" y="130"/>
                  <a:pt x="137" y="130"/>
                  <a:pt x="132" y="130"/>
                </a:cubicBezTo>
                <a:cubicBezTo>
                  <a:pt x="71" y="130"/>
                  <a:pt x="71" y="130"/>
                  <a:pt x="71" y="130"/>
                </a:cubicBezTo>
                <a:cubicBezTo>
                  <a:pt x="32" y="130"/>
                  <a:pt x="0" y="162"/>
                  <a:pt x="0" y="201"/>
                </a:cubicBezTo>
                <a:cubicBezTo>
                  <a:pt x="0" y="407"/>
                  <a:pt x="0" y="407"/>
                  <a:pt x="0" y="407"/>
                </a:cubicBezTo>
                <a:cubicBezTo>
                  <a:pt x="0" y="446"/>
                  <a:pt x="32" y="477"/>
                  <a:pt x="71" y="47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p:bldP spid="18" grpId="1"/>
      <p:bldP spid="22" grpId="0" animBg="1"/>
      <p:bldP spid="22" grpId="1" animBg="1"/>
      <p:bldP spid="2" grpId="0"/>
      <p:bldP spid="2" grpId="1"/>
      <p:bldP spid="4" grpId="0" animBg="1"/>
      <p:bldP spid="4" grpId="1" animBg="1"/>
      <p:bldP spid="6" grpId="0" animBg="1"/>
      <p:bldP spid="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05805" y="1669026"/>
            <a:ext cx="6075755" cy="3317004"/>
            <a:chOff x="3790334" y="2772697"/>
            <a:chExt cx="3819834" cy="2085404"/>
          </a:xfrm>
        </p:grpSpPr>
        <p:cxnSp>
          <p:nvCxnSpPr>
            <p:cNvPr id="6" name="直接连接符 5"/>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4938250" y="2648671"/>
            <a:ext cx="5499978" cy="829945"/>
          </a:xfrm>
          <a:prstGeom prst="rect">
            <a:avLst/>
          </a:prstGeom>
          <a:noFill/>
        </p:spPr>
        <p:txBody>
          <a:bodyPr wrap="square" rtlCol="0">
            <a:spAutoFit/>
          </a:bodyPr>
          <a:lstStyle/>
          <a:p>
            <a:r>
              <a:rPr lang="en-US" altLang="zh-CN" sz="4800" dirty="0">
                <a:solidFill>
                  <a:srgbClr val="8E8B82"/>
                </a:solidFill>
                <a:latin typeface="微软雅黑" panose="020B0503020204020204" pitchFamily="34" charset="-122"/>
                <a:ea typeface="微软雅黑" panose="020B0503020204020204" pitchFamily="34" charset="-122"/>
              </a:rPr>
              <a:t>User stories</a:t>
            </a:r>
          </a:p>
        </p:txBody>
      </p:sp>
      <p:sp>
        <p:nvSpPr>
          <p:cNvPr id="2" name="文本框 1"/>
          <p:cNvSpPr txBox="1"/>
          <p:nvPr/>
        </p:nvSpPr>
        <p:spPr>
          <a:xfrm>
            <a:off x="3052916" y="1839328"/>
            <a:ext cx="1752889" cy="3154710"/>
          </a:xfrm>
          <a:prstGeom prst="rect">
            <a:avLst/>
          </a:prstGeom>
          <a:noFill/>
        </p:spPr>
        <p:txBody>
          <a:bodyPr wrap="square" rtlCol="0">
            <a:spAutoFit/>
          </a:bodyPr>
          <a:lstStyle/>
          <a:p>
            <a:r>
              <a:rPr lang="en-US" altLang="zh-CN" sz="19900" dirty="0">
                <a:solidFill>
                  <a:srgbClr val="8E8B82"/>
                </a:solidFill>
                <a:latin typeface="微软雅黑" panose="020B0503020204020204" pitchFamily="34" charset="-122"/>
                <a:ea typeface="微软雅黑" panose="020B0503020204020204" pitchFamily="34" charset="-122"/>
              </a:rPr>
              <a:t>2</a:t>
            </a:r>
            <a:endParaRPr lang="zh-CN" altLang="en-US" sz="19900" dirty="0">
              <a:solidFill>
                <a:srgbClr val="8E8B8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altLang="zh-CN" sz="2400" dirty="0">
                <a:solidFill>
                  <a:srgbClr val="8E8B82"/>
                </a:solidFill>
                <a:latin typeface="微软雅黑" panose="020B0503020204020204" pitchFamily="34" charset="-122"/>
                <a:ea typeface="微软雅黑" panose="020B0503020204020204" pitchFamily="34" charset="-122"/>
                <a:sym typeface="+mn-ea"/>
              </a:rPr>
              <a:t>User stories</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495875" y="77598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dirty="0"/>
          </a:p>
        </p:txBody>
      </p:sp>
      <p:sp>
        <p:nvSpPr>
          <p:cNvPr id="25" name="文本框 24"/>
          <p:cNvSpPr txBox="1"/>
          <p:nvPr/>
        </p:nvSpPr>
        <p:spPr>
          <a:xfrm>
            <a:off x="5387927" y="-1153"/>
            <a:ext cx="436098" cy="706755"/>
          </a:xfrm>
          <a:prstGeom prst="rect">
            <a:avLst/>
          </a:prstGeom>
          <a:noFill/>
        </p:spPr>
        <p:txBody>
          <a:bodyPr wrap="square" rtlCol="0">
            <a:spAutoFit/>
          </a:bodyPr>
          <a:lstStyle/>
          <a:p>
            <a:r>
              <a:rPr lang="en-US" altLang="zh-CN" sz="4000" b="1" dirty="0">
                <a:solidFill>
                  <a:srgbClr val="8E8B82"/>
                </a:solidFill>
              </a:rPr>
              <a:t>2</a:t>
            </a:r>
          </a:p>
        </p:txBody>
      </p:sp>
      <p:sp>
        <p:nvSpPr>
          <p:cNvPr id="18" name="TextBox 30"/>
          <p:cNvSpPr txBox="1"/>
          <p:nvPr/>
        </p:nvSpPr>
        <p:spPr>
          <a:xfrm>
            <a:off x="2886075" y="1164590"/>
            <a:ext cx="8070850" cy="1341521"/>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Users</a:t>
            </a:r>
            <a:endParaRPr lang="en-CA"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endParaRPr lang="en-CA"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Credit card service company, i.e., American Express</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Chevron 39"/>
          <p:cNvSpPr/>
          <p:nvPr/>
        </p:nvSpPr>
        <p:spPr>
          <a:xfrm>
            <a:off x="1565275" y="1350010"/>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
        <p:nvSpPr>
          <p:cNvPr id="2" name="TextBox 30"/>
          <p:cNvSpPr txBox="1"/>
          <p:nvPr/>
        </p:nvSpPr>
        <p:spPr>
          <a:xfrm>
            <a:off x="2886710" y="3570605"/>
            <a:ext cx="8531225" cy="1987852"/>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User Stories</a:t>
            </a:r>
          </a:p>
          <a:p>
            <a:pPr fontAlgn="auto">
              <a:lnSpc>
                <a:spcPct val="150000"/>
              </a:lnSpc>
            </a:pP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I, as a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risk analyst at American Express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want to analyze the characteristics of credit card default users and get accurate prediction of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whether a credit card user will default.</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Chevron 39"/>
          <p:cNvSpPr/>
          <p:nvPr/>
        </p:nvSpPr>
        <p:spPr>
          <a:xfrm>
            <a:off x="1636395" y="373062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grpSp>
        <p:nvGrpSpPr>
          <p:cNvPr id="20" name="组合 19"/>
          <p:cNvGrpSpPr/>
          <p:nvPr/>
        </p:nvGrpSpPr>
        <p:grpSpPr>
          <a:xfrm rot="10800000">
            <a:off x="2825750" y="1558290"/>
            <a:ext cx="9020810" cy="3806825"/>
            <a:chOff x="3790334" y="2772697"/>
            <a:chExt cx="3819834" cy="2085404"/>
          </a:xfrm>
        </p:grpSpPr>
        <p:cxnSp>
          <p:nvCxnSpPr>
            <p:cNvPr id="6" name="直接连接符 5"/>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animBg="1"/>
      <p:bldP spid="3" grpId="1" animBg="1"/>
      <p:bldP spid="2" grpId="0"/>
      <p:bldP spid="2" grpId="1"/>
      <p:bldP spid="4" grpId="0" animBg="1"/>
      <p:bldP spid="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altLang="zh-CN" sz="2400" dirty="0">
                <a:solidFill>
                  <a:srgbClr val="8E8B82"/>
                </a:solidFill>
                <a:latin typeface="微软雅黑" panose="020B0503020204020204" pitchFamily="34" charset="-122"/>
                <a:ea typeface="微软雅黑" panose="020B0503020204020204" pitchFamily="34" charset="-122"/>
                <a:sym typeface="+mn-ea"/>
              </a:rPr>
              <a:t>User stories</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495875" y="77598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dirty="0"/>
          </a:p>
        </p:txBody>
      </p:sp>
      <p:sp>
        <p:nvSpPr>
          <p:cNvPr id="25" name="文本框 24"/>
          <p:cNvSpPr txBox="1"/>
          <p:nvPr/>
        </p:nvSpPr>
        <p:spPr>
          <a:xfrm>
            <a:off x="5230322" y="-18098"/>
            <a:ext cx="436098" cy="706755"/>
          </a:xfrm>
          <a:prstGeom prst="rect">
            <a:avLst/>
          </a:prstGeom>
          <a:noFill/>
        </p:spPr>
        <p:txBody>
          <a:bodyPr wrap="square" rtlCol="0">
            <a:spAutoFit/>
          </a:bodyPr>
          <a:lstStyle/>
          <a:p>
            <a:r>
              <a:rPr lang="en-US" altLang="zh-CN" sz="4000" b="1" dirty="0">
                <a:solidFill>
                  <a:srgbClr val="8E8B82"/>
                </a:solidFill>
              </a:rPr>
              <a:t>2</a:t>
            </a:r>
          </a:p>
        </p:txBody>
      </p:sp>
      <p:sp>
        <p:nvSpPr>
          <p:cNvPr id="18" name="TextBox 30"/>
          <p:cNvSpPr txBox="1"/>
          <p:nvPr/>
        </p:nvSpPr>
        <p:spPr>
          <a:xfrm>
            <a:off x="2909570" y="1167765"/>
            <a:ext cx="8070850" cy="3465179"/>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 MVP and MVP user stories</a:t>
            </a:r>
          </a:p>
          <a:p>
            <a:pPr fontAlgn="auto">
              <a:lnSpc>
                <a:spcPct val="150000"/>
              </a:lnSpc>
            </a:pP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 Machine learning is used for credit default prediction. The machine learning model adds time-series behavioral data and anonymous customer profile information to improve the accuracy of credit default prediction.</a:t>
            </a:r>
          </a:p>
          <a:p>
            <a:pPr fontAlgn="auto">
              <a:lnSpc>
                <a:spcPct val="150000"/>
              </a:lnSpc>
            </a:pP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 I am a data analyst at a credit card company. When evaluating the credit rating of an account, I need to be able to reproduce the results and install the </a:t>
            </a:r>
            <a: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a:t>application in a simple manner.</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Chevron 39"/>
          <p:cNvSpPr/>
          <p:nvPr/>
        </p:nvSpPr>
        <p:spPr>
          <a:xfrm>
            <a:off x="1617980" y="223964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
        <p:nvSpPr>
          <p:cNvPr id="4" name="Chevron 39"/>
          <p:cNvSpPr/>
          <p:nvPr/>
        </p:nvSpPr>
        <p:spPr>
          <a:xfrm>
            <a:off x="1617980" y="374967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bldLvl="0" animBg="1"/>
      <p:bldP spid="3" grpId="1" animBg="1"/>
      <p:bldP spid="4" grpId="0" animBg="1"/>
      <p:bldP spid="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491355" y="1649095"/>
            <a:ext cx="7099935" cy="3317240"/>
            <a:chOff x="3790334" y="2772697"/>
            <a:chExt cx="3819834" cy="2085404"/>
          </a:xfrm>
        </p:grpSpPr>
        <p:cxnSp>
          <p:nvCxnSpPr>
            <p:cNvPr id="6" name="直接连接符 5"/>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4624070" y="2527300"/>
            <a:ext cx="7125970" cy="922020"/>
          </a:xfrm>
          <a:prstGeom prst="rect">
            <a:avLst/>
          </a:prstGeom>
          <a:noFill/>
        </p:spPr>
        <p:txBody>
          <a:bodyPr wrap="square" rtlCol="0">
            <a:spAutoFit/>
          </a:bodyPr>
          <a:lstStyle/>
          <a:p>
            <a:r>
              <a:rPr lang="en-US" altLang="zh-CN" sz="5400" dirty="0">
                <a:solidFill>
                  <a:srgbClr val="8E8B82"/>
                </a:solidFill>
                <a:latin typeface="微软雅黑" panose="020B0503020204020204" pitchFamily="34" charset="-122"/>
                <a:ea typeface="微软雅黑" panose="020B0503020204020204" pitchFamily="34" charset="-122"/>
              </a:rPr>
              <a:t>Next Sprint Goal</a:t>
            </a:r>
          </a:p>
        </p:txBody>
      </p:sp>
      <p:sp>
        <p:nvSpPr>
          <p:cNvPr id="2" name="文本框 1"/>
          <p:cNvSpPr txBox="1"/>
          <p:nvPr/>
        </p:nvSpPr>
        <p:spPr>
          <a:xfrm>
            <a:off x="2738591" y="1819643"/>
            <a:ext cx="1752889" cy="3154710"/>
          </a:xfrm>
          <a:prstGeom prst="rect">
            <a:avLst/>
          </a:prstGeom>
          <a:noFill/>
        </p:spPr>
        <p:txBody>
          <a:bodyPr wrap="square" rtlCol="0">
            <a:spAutoFit/>
          </a:bodyPr>
          <a:lstStyle/>
          <a:p>
            <a:r>
              <a:rPr lang="en-US" altLang="zh-CN" sz="19900" dirty="0">
                <a:solidFill>
                  <a:srgbClr val="8E8B82"/>
                </a:solidFill>
                <a:latin typeface="微软雅黑" panose="020B0503020204020204" pitchFamily="34" charset="-122"/>
                <a:ea typeface="微软雅黑" panose="020B0503020204020204" pitchFamily="34" charset="-122"/>
              </a:rPr>
              <a:t>3</a:t>
            </a:r>
            <a:endParaRPr lang="zh-CN" altLang="en-US" sz="19900" dirty="0">
              <a:solidFill>
                <a:srgbClr val="8E8B8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altLang="zh-CN" sz="2400" dirty="0">
                <a:solidFill>
                  <a:srgbClr val="8E8B82"/>
                </a:solidFill>
                <a:latin typeface="微软雅黑" panose="020B0503020204020204" pitchFamily="34" charset="-122"/>
                <a:ea typeface="微软雅黑" panose="020B0503020204020204" pitchFamily="34" charset="-122"/>
                <a:sym typeface="+mn-ea"/>
              </a:rPr>
              <a:t>Next Sprint Goal</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495875" y="77598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dirty="0"/>
          </a:p>
        </p:txBody>
      </p:sp>
      <p:sp>
        <p:nvSpPr>
          <p:cNvPr id="25" name="文本框 24"/>
          <p:cNvSpPr txBox="1"/>
          <p:nvPr/>
        </p:nvSpPr>
        <p:spPr>
          <a:xfrm>
            <a:off x="5387927" y="-29817"/>
            <a:ext cx="436098" cy="706755"/>
          </a:xfrm>
          <a:prstGeom prst="rect">
            <a:avLst/>
          </a:prstGeom>
          <a:noFill/>
        </p:spPr>
        <p:txBody>
          <a:bodyPr wrap="square" rtlCol="0">
            <a:spAutoFit/>
          </a:bodyPr>
          <a:lstStyle/>
          <a:p>
            <a:r>
              <a:rPr lang="en-US" altLang="zh-CN" sz="4000" b="1" dirty="0">
                <a:solidFill>
                  <a:srgbClr val="8E8B82"/>
                </a:solidFill>
              </a:rPr>
              <a:t>2</a:t>
            </a:r>
          </a:p>
        </p:txBody>
      </p:sp>
      <p:sp>
        <p:nvSpPr>
          <p:cNvPr id="18" name="TextBox 30"/>
          <p:cNvSpPr txBox="1"/>
          <p:nvPr/>
        </p:nvSpPr>
        <p:spPr>
          <a:xfrm>
            <a:off x="2886075" y="1164590"/>
            <a:ext cx="8070850" cy="2122805"/>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Technologies to evaluate and reason for choosing them</a:t>
            </a:r>
          </a:p>
          <a:p>
            <a:pPr fontAlgn="auto">
              <a:lnSpc>
                <a:spcPct val="150000"/>
              </a:lnSpc>
            </a:pP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M</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achine learning models, such as SVM, Decision Tree and Random Forest Classifier</a:t>
            </a: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Open-source</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projects: scikit, pytorch on github.</a:t>
            </a:r>
          </a:p>
        </p:txBody>
      </p:sp>
      <p:sp>
        <p:nvSpPr>
          <p:cNvPr id="3" name="Chevron 39"/>
          <p:cNvSpPr/>
          <p:nvPr/>
        </p:nvSpPr>
        <p:spPr>
          <a:xfrm>
            <a:off x="1565275" y="1350010"/>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
        <p:nvSpPr>
          <p:cNvPr id="2" name="TextBox 30"/>
          <p:cNvSpPr txBox="1"/>
          <p:nvPr/>
        </p:nvSpPr>
        <p:spPr>
          <a:xfrm>
            <a:off x="2886075" y="3855085"/>
            <a:ext cx="8531225" cy="2122805"/>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Setup of development environment</a:t>
            </a:r>
          </a:p>
          <a:p>
            <a:pPr fontAlgn="auto">
              <a:lnSpc>
                <a:spcPct val="150000"/>
              </a:lnSpc>
            </a:pP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P</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ython,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P</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ython libraries such as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N</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umpy,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G</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rphviz</a:t>
            </a:r>
          </a:p>
          <a:p>
            <a:pPr fontAlgn="auto">
              <a:lnSpc>
                <a:spcPct val="150000"/>
              </a:lnSpc>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ownload the dataset from kaggle</a:t>
            </a:r>
          </a:p>
          <a:p>
            <a:pPr fontAlgn="auto">
              <a:lnSpc>
                <a:spcPct val="150000"/>
              </a:lnSpc>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UI, design an interacting tool</a:t>
            </a:r>
          </a:p>
        </p:txBody>
      </p:sp>
      <p:sp>
        <p:nvSpPr>
          <p:cNvPr id="4" name="Chevron 39"/>
          <p:cNvSpPr/>
          <p:nvPr/>
        </p:nvSpPr>
        <p:spPr>
          <a:xfrm>
            <a:off x="1636395" y="373062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grpSp>
        <p:nvGrpSpPr>
          <p:cNvPr id="7" name="组合 6"/>
          <p:cNvGrpSpPr/>
          <p:nvPr/>
        </p:nvGrpSpPr>
        <p:grpSpPr>
          <a:xfrm rot="10800000">
            <a:off x="2723515" y="1519555"/>
            <a:ext cx="9020810" cy="4388485"/>
            <a:chOff x="3790334" y="2772697"/>
            <a:chExt cx="3819834" cy="2085404"/>
          </a:xfrm>
        </p:grpSpPr>
        <p:cxnSp>
          <p:nvCxnSpPr>
            <p:cNvPr id="8" name="直接连接符 7"/>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animBg="1"/>
      <p:bldP spid="3" grpId="1" animBg="1"/>
      <p:bldP spid="2" grpId="0"/>
      <p:bldP spid="2" grpId="1"/>
      <p:bldP spid="4" grpId="0" animBg="1"/>
      <p:bldP spid="4"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COMMONDATA" val="eyJoZGlkIjoiNDBlNDFkNzVkMzJkZjExNDZiYTJkNTYxNjQzZmVhMT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3432</Words>
  <Application>Microsoft Office PowerPoint</Application>
  <PresentationFormat>Widescreen</PresentationFormat>
  <Paragraphs>84</Paragraphs>
  <Slides>11</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等线</vt:lpstr>
      <vt:lpstr>等线 Light</vt:lpstr>
      <vt:lpstr>微软雅黑</vt:lpstr>
      <vt:lpstr>Arial</vt:lpstr>
      <vt:lpstr>FontAwesome</vt:lpstr>
      <vt:lpstr>Lato Hairline</vt:lpstr>
      <vt:lpstr>Lato Light</vt:lpstr>
      <vt:lpstr>Lato Regular</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yao</dc:creator>
  <cp:lastModifiedBy>marcel aubry</cp:lastModifiedBy>
  <cp:revision>62</cp:revision>
  <dcterms:created xsi:type="dcterms:W3CDTF">2017-08-05T16:49:00Z</dcterms:created>
  <dcterms:modified xsi:type="dcterms:W3CDTF">2022-10-03T20:03:27Z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FA4C19B8D91543338E38A9C1E4DE1889</vt:lpwstr>
  </property>
  <property fmtid="{D5CDD505-2E9C-101B-9397-08002B2CF9AE}" pid="3" name="KSOProductBuildVer">
    <vt:lpwstr>2052-11.1.0.12358</vt:lpwstr>
  </property>
</Properties>
</file>