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p:sldMasterIdLst>
    <p:sldMasterId id="2147483648" r:id="rId1"/>
    <p:sldMasterId id="2147483660" r:id="rId2"/>
  </p:sldMasterIdLst>
  <p:notesMasterIdLst>
    <p:notesMasterId r:id="rId15"/>
  </p:notesMasterIdLst>
  <p:sldIdLst>
    <p:sldId id="402" r:id="rId3"/>
    <p:sldId id="403" r:id="rId4"/>
    <p:sldId id="455" r:id="rId5"/>
    <p:sldId id="490" r:id="rId6"/>
    <p:sldId id="485" r:id="rId7"/>
    <p:sldId id="486" r:id="rId8"/>
    <p:sldId id="487" r:id="rId9"/>
    <p:sldId id="484" r:id="rId10"/>
    <p:sldId id="450" r:id="rId11"/>
    <p:sldId id="491" r:id="rId12"/>
    <p:sldId id="493" r:id="rId13"/>
    <p:sldId id="42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6">
          <p15:clr>
            <a:srgbClr val="A4A3A4"/>
          </p15:clr>
        </p15:guide>
        <p15:guide id="2" pos="3840">
          <p15:clr>
            <a:srgbClr val="A4A3A4"/>
          </p15:clr>
        </p15:guide>
        <p15:guide id="3" pos="375">
          <p15:clr>
            <a:srgbClr val="A4A3A4"/>
          </p15:clr>
        </p15:guide>
        <p15:guide id="4" pos="736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7375E"/>
    <a:srgbClr val="00FFFF"/>
    <a:srgbClr val="2AAD36"/>
    <a:srgbClr val="ABCD13"/>
    <a:srgbClr val="08243F"/>
    <a:srgbClr val="136B24"/>
    <a:srgbClr val="0D4B19"/>
    <a:srgbClr val="157527"/>
    <a:srgbClr val="1EAA39"/>
    <a:srgbClr val="054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576" autoAdjust="0"/>
    <p:restoredTop sz="69369" autoAdjust="0"/>
  </p:normalViewPr>
  <p:slideViewPr>
    <p:cSldViewPr snapToGrid="0">
      <p:cViewPr varScale="1">
        <p:scale>
          <a:sx n="59" d="100"/>
          <a:sy n="59" d="100"/>
        </p:scale>
        <p:origin x="806" y="67"/>
      </p:cViewPr>
      <p:guideLst>
        <p:guide orient="horz" pos="2106"/>
        <p:guide pos="3840"/>
        <p:guide pos="375"/>
        <p:guide pos="7367"/>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3EB0C-C87C-475F-B8F8-469DF3A467E8}"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B64C-32D5-47F6-A0E3-D89C1F94968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cikit-learn.org/stable/modules/model_evaluation.html#roc-metric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ym typeface="+mn-ea"/>
              </a:rPr>
              <a:t>To sum up, our target is to predict the likelihood that a customer will not pay their credit card balance in the future based on their monthly customer profile.</a:t>
            </a: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2</a:t>
            </a:fld>
            <a:endParaRPr lang="zh-CN" altLang="en-US"/>
          </a:p>
        </p:txBody>
      </p:sp>
    </p:spTree>
    <p:extLst>
      <p:ext uri="{BB962C8B-B14F-4D97-AF65-F5344CB8AC3E}">
        <p14:creationId xmlns:p14="http://schemas.microsoft.com/office/powerpoint/2010/main" val="1565345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how do we tell if a customer is default </a:t>
            </a:r>
          </a:p>
          <a:p>
            <a:r>
              <a:rPr lang="en-US" altLang="zh-CN" dirty="0"/>
              <a:t>Failure to pay within 120 days, it is considered as a default</a:t>
            </a:r>
          </a:p>
          <a:p>
            <a:r>
              <a:rPr lang="en-US" altLang="zh-CN" dirty="0"/>
              <a:t>The weight of G and D:</a:t>
            </a:r>
          </a:p>
          <a:p>
            <a:r>
              <a:rPr lang="en-US" altLang="zh-CN" dirty="0"/>
              <a:t>0.5 and 0.5, is given by Kaggle. More seemingly determined by experience</a:t>
            </a:r>
          </a:p>
          <a:p>
            <a:endParaRPr lang="en-US" altLang="zh-CN" dirty="0"/>
          </a:p>
          <a:p>
            <a:r>
              <a:rPr lang="en-US" altLang="zh-CN" dirty="0"/>
              <a:t>The Gini index is like </a:t>
            </a:r>
            <a:r>
              <a:rPr lang="zh-CN" altLang="en-US" dirty="0"/>
              <a:t>熵</a:t>
            </a:r>
            <a:r>
              <a:rPr lang="en-US" altLang="zh-CN" dirty="0"/>
              <a:t>, but the calculation is different. The equation of the </a:t>
            </a:r>
            <a:r>
              <a:rPr lang="en-US" altLang="zh-CN" dirty="0" err="1"/>
              <a:t>gini</a:t>
            </a:r>
            <a:r>
              <a:rPr lang="en-US" altLang="zh-CN" dirty="0"/>
              <a:t> index is </a:t>
            </a:r>
          </a:p>
          <a:p>
            <a:endParaRPr lang="en-US" altLang="zh-CN" dirty="0"/>
          </a:p>
          <a:p>
            <a:r>
              <a:rPr lang="en-US" altLang="zh-CN" dirty="0"/>
              <a:t>When the probability p is 1 or 0, there are no uncertainty . When p=1,g = 0, when p=0, g=0</a:t>
            </a:r>
          </a:p>
          <a:p>
            <a:endParaRPr lang="en-US" altLang="zh-CN" dirty="0"/>
          </a:p>
          <a:p>
            <a:r>
              <a:rPr lang="en-US" altLang="zh-CN" dirty="0"/>
              <a:t>In Sprint 1 a classmates asked questions about the metrics so here is a detailed illustration</a:t>
            </a:r>
          </a:p>
          <a:p>
            <a:pPr marL="285750" indent="-285750">
              <a:buFont typeface="Wingdings" panose="05000000000000000000" charset="0"/>
              <a:buChar char="l"/>
            </a:pPr>
            <a:r>
              <a:rPr lang="en-US" altLang="zh-CN" dirty="0"/>
              <a:t>G</a:t>
            </a:r>
            <a:r>
              <a:rPr lang="zh-CN" altLang="en-US" dirty="0"/>
              <a:t>：</a:t>
            </a:r>
            <a:r>
              <a:rPr lang="en-US" altLang="zh-CN" dirty="0"/>
              <a:t>Normalized</a:t>
            </a:r>
            <a:r>
              <a:rPr lang="zh-CN" altLang="en-US" dirty="0"/>
              <a:t> </a:t>
            </a:r>
            <a:r>
              <a:rPr lang="en-US" altLang="zh-CN" dirty="0"/>
              <a:t>Gini</a:t>
            </a:r>
            <a:r>
              <a:rPr lang="zh-CN" altLang="en-US" dirty="0"/>
              <a:t> </a:t>
            </a:r>
            <a:r>
              <a:rPr lang="en-US" altLang="zh-CN" dirty="0"/>
              <a:t>Coefficient</a:t>
            </a:r>
            <a:endParaRPr lang="zh-CN" altLang="en-US" dirty="0"/>
          </a:p>
          <a:p>
            <a:pPr marL="285750" indent="-285750">
              <a:buFont typeface="Wingdings" panose="05000000000000000000" charset="0"/>
              <a:buChar char="l"/>
            </a:pPr>
            <a:r>
              <a:rPr lang="en-US" altLang="zh-CN" dirty="0"/>
              <a:t>D</a:t>
            </a:r>
            <a:r>
              <a:rPr lang="zh-CN" altLang="en-US" dirty="0"/>
              <a:t>：</a:t>
            </a:r>
            <a:r>
              <a:rPr lang="en-US" altLang="zh-CN" dirty="0"/>
              <a:t>Default rate captured at 4%</a:t>
            </a:r>
          </a:p>
          <a:p>
            <a:br>
              <a:rPr lang="en-US" altLang="zh-CN" dirty="0"/>
            </a:br>
            <a:r>
              <a:rPr lang="en-US" altLang="zh-CN" dirty="0"/>
              <a:t>In summary, the competitive indicator M measures the average of the normalized Gini coefficient G and the default rate D that captures 4%. Intuitively, let us optimize both the area under the dark red curve (the larger the better) and the intersection of the dark red curve with the green line (the higher the better).</a:t>
            </a:r>
            <a:br>
              <a:rPr lang="en-US" altLang="zh-CN" dirty="0"/>
            </a:br>
            <a:br>
              <a:rPr lang="en-US" altLang="zh-CN" dirty="0"/>
            </a:br>
            <a:r>
              <a:rPr lang="en-US" altLang="zh-CN" dirty="0"/>
              <a:t>The evaluation function consists of two parts, the first part with a default weight of 0.5, which focuses on the ability to identify positive and negative samples, and the second part with a weight of 0.5, which focuses on the ability to capture the rate of</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3</a:t>
            </a:fld>
            <a:endParaRPr lang="zh-CN" altLang="en-US"/>
          </a:p>
        </p:txBody>
      </p:sp>
    </p:spTree>
    <p:extLst>
      <p:ext uri="{BB962C8B-B14F-4D97-AF65-F5344CB8AC3E}">
        <p14:creationId xmlns:p14="http://schemas.microsoft.com/office/powerpoint/2010/main" val="328639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Inter"/>
              </a:rPr>
              <a:t>Assuming you know the </a:t>
            </a:r>
            <a:r>
              <a:rPr lang="en-US" altLang="zh-CN" b="0" i="0" u="none" strike="noStrike" dirty="0">
                <a:solidFill>
                  <a:srgbClr val="008ABC"/>
                </a:solidFill>
                <a:effectLst/>
                <a:latin typeface="Inter"/>
                <a:hlinkClick r:id="rId3"/>
              </a:rPr>
              <a:t>ROC (receiver operating characteristic) curve</a:t>
            </a:r>
            <a:r>
              <a:rPr lang="en-US" altLang="zh-CN" b="0" i="0" dirty="0">
                <a:effectLst/>
                <a:latin typeface="Inter"/>
              </a:rPr>
              <a:t>, the competition metric has a simple graphical explanation. The following diagram shows the ROC curve for the last fold in dark red. The area under the curve (AUC) is filled with light red. The green line corresponds to 4 % of all samples.</a:t>
            </a:r>
          </a:p>
          <a:p>
            <a:endParaRPr lang="en-US" altLang="zh-CN" b="0" i="0" dirty="0">
              <a:effectLst/>
              <a:latin typeface="Inter"/>
            </a:endParaRPr>
          </a:p>
          <a:p>
            <a:pPr algn="l"/>
            <a:r>
              <a:rPr lang="en-US" altLang="zh-CN" b="0" i="0" dirty="0">
                <a:effectLst/>
                <a:latin typeface="Inter"/>
              </a:rPr>
              <a:t>The competition metric has two components: the normalized Gini coefficient and the default rate captured at 4 %:</a:t>
            </a:r>
          </a:p>
          <a:p>
            <a:pPr algn="l">
              <a:buFont typeface="Arial" panose="020B0604020202020204" pitchFamily="34" charset="0"/>
              <a:buChar char="•"/>
            </a:pPr>
            <a:r>
              <a:rPr lang="en-US" altLang="zh-CN" b="0" i="0" dirty="0">
                <a:effectLst/>
                <a:latin typeface="Inter"/>
              </a:rPr>
              <a:t>The </a:t>
            </a:r>
            <a:r>
              <a:rPr lang="en-US" altLang="zh-CN" b="0" i="1" dirty="0">
                <a:effectLst/>
                <a:latin typeface="Inter"/>
              </a:rPr>
              <a:t>default rate captured at 4 %</a:t>
            </a:r>
            <a:r>
              <a:rPr lang="en-US" altLang="zh-CN" b="0" i="0" dirty="0">
                <a:effectLst/>
                <a:latin typeface="Inter"/>
              </a:rPr>
              <a:t> is the true positive rate (recall) for a threshold set at 4 % of the total (weighted) sample count. It corresponds to the y coordinate of the intersection between the green line and the red roc curve (marked with a green dot) and is always between 0 and 1. The higher the intersection point, the better is the score.</a:t>
            </a:r>
          </a:p>
          <a:p>
            <a:pPr algn="l"/>
            <a:r>
              <a:rPr lang="en-US" altLang="zh-CN" b="0" i="0" dirty="0">
                <a:effectLst/>
                <a:latin typeface="Inter"/>
              </a:rPr>
              <a:t>The competition metric is the average of these two components. In other words: They want us to simultaneously optimize for a large red area under the curve and a high intersection point with the green line.</a:t>
            </a:r>
          </a:p>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4</a:t>
            </a:fld>
            <a:endParaRPr lang="zh-CN" altLang="en-US"/>
          </a:p>
        </p:txBody>
      </p:sp>
    </p:spTree>
    <p:extLst>
      <p:ext uri="{BB962C8B-B14F-4D97-AF65-F5344CB8AC3E}">
        <p14:creationId xmlns:p14="http://schemas.microsoft.com/office/powerpoint/2010/main" val="122776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7</a:t>
            </a:fld>
            <a:endParaRPr lang="zh-CN" altLang="en-US"/>
          </a:p>
        </p:txBody>
      </p:sp>
    </p:spTree>
    <p:extLst>
      <p:ext uri="{BB962C8B-B14F-4D97-AF65-F5344CB8AC3E}">
        <p14:creationId xmlns:p14="http://schemas.microsoft.com/office/powerpoint/2010/main" val="83881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Features:</a:t>
            </a:r>
            <a:r>
              <a:rPr lang="zh-CN" altLang="en-US" dirty="0"/>
              <a:t> </a:t>
            </a:r>
            <a:endParaRPr lang="en-US" altLang="zh-CN" dirty="0"/>
          </a:p>
          <a:p>
            <a:r>
              <a:rPr lang="en-US" altLang="zh-CN" dirty="0"/>
              <a:t>Statistical features: mean, standard deviation, minimum, maximum</a:t>
            </a:r>
          </a:p>
          <a:p>
            <a:endParaRPr lang="en-US" altLang="zh-CN" dirty="0"/>
          </a:p>
          <a:p>
            <a:r>
              <a:rPr lang="en-US" altLang="zh-CN" dirty="0"/>
              <a:t>First and Last:</a:t>
            </a:r>
          </a:p>
          <a:p>
            <a:r>
              <a:rPr lang="en-US" altLang="zh-CN" dirty="0"/>
              <a:t>For example, </a:t>
            </a:r>
          </a:p>
          <a:p>
            <a:endParaRPr lang="en-US" altLang="zh-CN" dirty="0"/>
          </a:p>
          <a:p>
            <a:r>
              <a:rPr lang="en-US" altLang="zh-CN" dirty="0"/>
              <a:t>Some features are from the community, hard to explain why</a:t>
            </a:r>
          </a:p>
          <a:p>
            <a:r>
              <a:rPr lang="en-US" altLang="zh-CN" dirty="0"/>
              <a:t>Use it because the result will be better.  </a:t>
            </a:r>
          </a:p>
        </p:txBody>
      </p:sp>
      <p:sp>
        <p:nvSpPr>
          <p:cNvPr id="4" name="灯片编号占位符 3"/>
          <p:cNvSpPr>
            <a:spLocks noGrp="1"/>
          </p:cNvSpPr>
          <p:nvPr>
            <p:ph type="sldNum" sz="quarter" idx="5"/>
          </p:nvPr>
        </p:nvSpPr>
        <p:spPr/>
        <p:txBody>
          <a:bodyPr/>
          <a:lstStyle/>
          <a:p>
            <a:fld id="{7C50B64C-32D5-47F6-A0E3-D89C1F949689}" type="slidenum">
              <a:rPr lang="zh-CN" altLang="en-US" smtClean="0"/>
              <a:t>8</a:t>
            </a:fld>
            <a:endParaRPr lang="zh-CN" altLang="en-US"/>
          </a:p>
        </p:txBody>
      </p:sp>
    </p:spTree>
    <p:extLst>
      <p:ext uri="{BB962C8B-B14F-4D97-AF65-F5344CB8AC3E}">
        <p14:creationId xmlns:p14="http://schemas.microsoft.com/office/powerpoint/2010/main" val="1809838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C525B"/>
                </a:solidFill>
                <a:effectLst/>
                <a:latin typeface="circular-book"/>
              </a:rPr>
              <a:t>Gradient boosting is a type of machine learning boosting. It relies on the intuition that the best possible next model, when combined with previous models, minimizes the overall prediction error. The key idea is to set the target outcomes for this next model in order to minimize the error. </a:t>
            </a:r>
          </a:p>
          <a:p>
            <a:r>
              <a:rPr lang="en-US" b="0" i="0" dirty="0">
                <a:solidFill>
                  <a:srgbClr val="4C525B"/>
                </a:solidFill>
                <a:effectLst/>
                <a:latin typeface="circular-book"/>
              </a:rPr>
              <a:t>(https://www.displayr.com/gradient-boosting-the-coolest-kid-on-the-machine-learning-block/)</a:t>
            </a:r>
          </a:p>
          <a:p>
            <a:r>
              <a:rPr lang="en-US" b="0" i="0">
                <a:solidFill>
                  <a:srgbClr val="4C525B"/>
                </a:solidFill>
                <a:effectLst/>
                <a:latin typeface="circular-book"/>
              </a:rPr>
              <a:t>(https://becominghuman.ai/lightgbm-on-home-credit-default-risk-prediction-5b17e68a6e9)</a:t>
            </a:r>
            <a:endParaRPr lang="en-CA" dirty="0"/>
          </a:p>
        </p:txBody>
      </p:sp>
      <p:sp>
        <p:nvSpPr>
          <p:cNvPr id="4" name="Slide Number Placeholder 3"/>
          <p:cNvSpPr>
            <a:spLocks noGrp="1"/>
          </p:cNvSpPr>
          <p:nvPr>
            <p:ph type="sldNum" sz="quarter" idx="5"/>
          </p:nvPr>
        </p:nvSpPr>
        <p:spPr/>
        <p:txBody>
          <a:bodyPr/>
          <a:lstStyle/>
          <a:p>
            <a:fld id="{7C50B64C-32D5-47F6-A0E3-D89C1F949689}" type="slidenum">
              <a:rPr lang="zh-CN" altLang="en-US" smtClean="0"/>
              <a:t>10</a:t>
            </a:fld>
            <a:endParaRPr lang="zh-CN" altLang="en-US"/>
          </a:p>
        </p:txBody>
      </p:sp>
    </p:spTree>
    <p:extLst>
      <p:ext uri="{BB962C8B-B14F-4D97-AF65-F5344CB8AC3E}">
        <p14:creationId xmlns:p14="http://schemas.microsoft.com/office/powerpoint/2010/main" val="2655536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GPU</a:t>
            </a:r>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11</a:t>
            </a:fld>
            <a:endParaRPr lang="zh-CN" altLang="en-US"/>
          </a:p>
        </p:txBody>
      </p:sp>
    </p:spTree>
    <p:extLst>
      <p:ext uri="{BB962C8B-B14F-4D97-AF65-F5344CB8AC3E}">
        <p14:creationId xmlns:p14="http://schemas.microsoft.com/office/powerpoint/2010/main" val="1428160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8EA6491-BEF1-48FA-9197-7AB8BD9CC77B}" type="datetimeFigureOut">
              <a:rPr lang="zh-CN" altLang="en-US" smtClean="0"/>
              <a:t>2022/11/1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8EA6491-BEF1-48FA-9197-7AB8BD9CC77B}" type="datetimeFigureOut">
              <a:rPr lang="zh-CN" altLang="en-US" smtClean="0"/>
              <a:t>2022/11/1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8EA6491-BEF1-48FA-9197-7AB8BD9CC77B}" type="datetimeFigureOut">
              <a:rPr lang="zh-CN" altLang="en-US" smtClean="0"/>
              <a:t>2022/11/1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EA6491-BEF1-48FA-9197-7AB8BD9CC77B}" type="datetimeFigureOut">
              <a:rPr lang="zh-CN" altLang="en-US" smtClean="0"/>
              <a:t>2022/11/1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EA6491-BEF1-48FA-9197-7AB8BD9CC77B}" type="datetimeFigureOut">
              <a:rPr lang="zh-CN" altLang="en-US" smtClean="0"/>
              <a:t>2022/11/1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EA6491-BEF1-48FA-9197-7AB8BD9CC77B}" type="datetimeFigureOut">
              <a:rPr lang="zh-CN" altLang="en-US" smtClean="0"/>
              <a:t>2022/11/1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2022/11/1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9EA63A-6E46-874E-A728-B3084EF7CF8A}" type="datetimeFigureOut">
              <a:rPr kumimoji="1" lang="zh-CN" altLang="en-US" smtClean="0"/>
              <a:t>2022/11/1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556BCE4-C68A-1A4E-9565-7B3E1462C9FA}" type="slidenum">
              <a:rPr kumimoji="1" lang="zh-CN" altLang="en-US" smtClean="0"/>
              <a:t>‹#›</a:t>
            </a:fld>
            <a:endParaRPr kumimoji="1" lang="zh-CN" altLang="en-US"/>
          </a:p>
        </p:txBody>
      </p:sp>
      <p:sp>
        <p:nvSpPr>
          <p:cNvPr id="6" name="矩形 5"/>
          <p:cNvSpPr/>
          <p:nvPr userDrawn="1"/>
        </p:nvSpPr>
        <p:spPr>
          <a:xfrm>
            <a:off x="0" y="0"/>
            <a:ext cx="12192000" cy="6858000"/>
          </a:xfrm>
          <a:prstGeom prst="rect">
            <a:avLst/>
          </a:prstGeom>
          <a:solidFill>
            <a:srgbClr val="0A143A">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778476"/>
            <a:ext cx="12192000" cy="6079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2022/11/1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
        <p:nvSpPr>
          <p:cNvPr id="7" name="矩形 6"/>
          <p:cNvSpPr/>
          <p:nvPr userDrawn="1"/>
        </p:nvSpPr>
        <p:spPr>
          <a:xfrm>
            <a:off x="0" y="0"/>
            <a:ext cx="12192000" cy="914400"/>
          </a:xfrm>
          <a:prstGeom prst="rect">
            <a:avLst/>
          </a:prstGeom>
          <a:solidFill>
            <a:srgbClr val="17375E"/>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31822" y="96658"/>
            <a:ext cx="1634663" cy="7699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A6491-BEF1-48FA-9197-7AB8BD9CC77B}" type="datetimeFigureOut">
              <a:rPr lang="zh-CN" altLang="en-US" smtClean="0"/>
              <a:t>2022/11/1</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DB1FD-6953-405F-8805-0468CA52795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19" name="文本框 18"/>
          <p:cNvSpPr txBox="1"/>
          <p:nvPr/>
        </p:nvSpPr>
        <p:spPr>
          <a:xfrm>
            <a:off x="2777175" y="2078576"/>
            <a:ext cx="8277729" cy="1754326"/>
          </a:xfrm>
          <a:prstGeom prst="rect">
            <a:avLst/>
          </a:prstGeom>
          <a:noFill/>
        </p:spPr>
        <p:txBody>
          <a:bodyPr wrap="square" rtlCol="0">
            <a:spAutoFit/>
          </a:bodyPr>
          <a:lstStyle/>
          <a:p>
            <a:r>
              <a:rPr lang="en-US" altLang="zh-CN" sz="5400" b="1" kern="2000" spc="100" dirty="0">
                <a:solidFill>
                  <a:schemeClr val="bg1"/>
                </a:solidFill>
                <a:latin typeface="微软雅黑" panose="020B0503020204020204" pitchFamily="34" charset="-122"/>
                <a:ea typeface="微软雅黑" panose="020B0503020204020204" pitchFamily="34" charset="-122"/>
              </a:rPr>
              <a:t>American Express Default Prediction</a:t>
            </a:r>
            <a:endParaRPr lang="zh-CN" altLang="en-US" sz="5400" b="1" kern="2000" spc="1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25557" y="4779424"/>
            <a:ext cx="1829347" cy="369332"/>
          </a:xfrm>
          <a:prstGeom prst="rect">
            <a:avLst/>
          </a:prstGeom>
          <a:noFill/>
        </p:spPr>
        <p:txBody>
          <a:bodyPr wrap="none" rtlCol="0">
            <a:spAutoFit/>
          </a:bodyPr>
          <a:lstStyle/>
          <a:p>
            <a:r>
              <a:rPr lang="en-US" altLang="zh-CN" b="1" kern="2000" spc="100" dirty="0">
                <a:solidFill>
                  <a:schemeClr val="bg1"/>
                </a:solidFill>
                <a:latin typeface="微软雅黑" panose="020B0503020204020204" pitchFamily="34" charset="-122"/>
                <a:ea typeface="微软雅黑" panose="020B0503020204020204" pitchFamily="34" charset="-122"/>
              </a:rPr>
              <a:t>Group A1_04</a:t>
            </a:r>
            <a:endParaRPr lang="zh-CN" altLang="en-US" b="1" kern="2000" spc="100"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9BDE6CC5-9AED-3318-C309-3A3658793581}"/>
              </a:ext>
            </a:extLst>
          </p:cNvPr>
          <p:cNvSpPr txBox="1"/>
          <p:nvPr/>
        </p:nvSpPr>
        <p:spPr>
          <a:xfrm>
            <a:off x="5240028" y="3844575"/>
            <a:ext cx="1711944" cy="523220"/>
          </a:xfrm>
          <a:prstGeom prst="rect">
            <a:avLst/>
          </a:prstGeom>
          <a:noFill/>
        </p:spPr>
        <p:txBody>
          <a:bodyPr wrap="none" rtlCol="0">
            <a:spAutoFit/>
          </a:bodyPr>
          <a:lstStyle/>
          <a:p>
            <a:r>
              <a:rPr lang="en-US" altLang="zh-CN" sz="2800" b="1" kern="2000" spc="100" dirty="0">
                <a:solidFill>
                  <a:schemeClr val="bg1"/>
                </a:solidFill>
                <a:latin typeface="微软雅黑" panose="020B0503020204020204" pitchFamily="34" charset="-122"/>
                <a:ea typeface="微软雅黑" panose="020B0503020204020204" pitchFamily="34" charset="-122"/>
              </a:rPr>
              <a:t>Sprint 3</a:t>
            </a:r>
            <a:endParaRPr lang="zh-CN" altLang="en-US" sz="2800" b="1" kern="2000" spc="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Light GBM</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
        <p:nvSpPr>
          <p:cNvPr id="5" name="文本框 4">
            <a:extLst>
              <a:ext uri="{FF2B5EF4-FFF2-40B4-BE49-F238E27FC236}">
                <a16:creationId xmlns:a16="http://schemas.microsoft.com/office/drawing/2014/main" id="{773E4291-8A28-804D-E525-41AF8AFE98D0}"/>
              </a:ext>
            </a:extLst>
          </p:cNvPr>
          <p:cNvSpPr txBox="1"/>
          <p:nvPr/>
        </p:nvSpPr>
        <p:spPr>
          <a:xfrm>
            <a:off x="2475230" y="6313627"/>
            <a:ext cx="8965837" cy="369332"/>
          </a:xfrm>
          <a:prstGeom prst="rect">
            <a:avLst/>
          </a:prstGeom>
          <a:noFill/>
        </p:spPr>
        <p:txBody>
          <a:bodyPr wrap="square">
            <a:spAutoFit/>
          </a:bodyPr>
          <a:lstStyle/>
          <a:p>
            <a:r>
              <a:rPr lang="en-US" altLang="zh-CN" dirty="0"/>
              <a:t>https://www.kaggle.com/code/ambrosm/amex-lightgbm-quickstart</a:t>
            </a:r>
            <a:endParaRPr lang="zh-CN" altLang="en-US" dirty="0"/>
          </a:p>
        </p:txBody>
      </p:sp>
      <p:sp>
        <p:nvSpPr>
          <p:cNvPr id="3" name="TextBox 2">
            <a:extLst>
              <a:ext uri="{FF2B5EF4-FFF2-40B4-BE49-F238E27FC236}">
                <a16:creationId xmlns:a16="http://schemas.microsoft.com/office/drawing/2014/main" id="{29AC20C6-C765-5D2B-9E4A-32EA061D38EB}"/>
              </a:ext>
            </a:extLst>
          </p:cNvPr>
          <p:cNvSpPr txBox="1"/>
          <p:nvPr/>
        </p:nvSpPr>
        <p:spPr>
          <a:xfrm>
            <a:off x="424754" y="2529946"/>
            <a:ext cx="10267405" cy="2308324"/>
          </a:xfrm>
          <a:prstGeom prst="rect">
            <a:avLst/>
          </a:prstGeom>
          <a:noFill/>
        </p:spPr>
        <p:txBody>
          <a:bodyPr wrap="square" rtlCol="0">
            <a:spAutoFit/>
          </a:bodyPr>
          <a:lstStyle/>
          <a:p>
            <a:endParaRPr lang="en-CA" dirty="0"/>
          </a:p>
          <a:p>
            <a:r>
              <a:rPr lang="en-CA" b="1" dirty="0"/>
              <a:t>Gradient Boosting Framework that uses tree based learning algorithms (Microsoft, 2016)</a:t>
            </a:r>
          </a:p>
          <a:p>
            <a:r>
              <a:rPr lang="en-CA" dirty="0"/>
              <a:t>Advantages:</a:t>
            </a:r>
          </a:p>
          <a:p>
            <a:pPr marL="285750" indent="-285750">
              <a:buFont typeface="Arial" panose="020B0604020202020204" pitchFamily="34" charset="0"/>
              <a:buChar char="•"/>
            </a:pPr>
            <a:r>
              <a:rPr lang="en-CA" dirty="0"/>
              <a:t>Faster training speed and higher frequency</a:t>
            </a:r>
          </a:p>
          <a:p>
            <a:pPr marL="285750" indent="-285750">
              <a:buFont typeface="Arial" panose="020B0604020202020204" pitchFamily="34" charset="0"/>
              <a:buChar char="•"/>
            </a:pPr>
            <a:r>
              <a:rPr lang="en-CA" dirty="0"/>
              <a:t>Lower memory usage</a:t>
            </a:r>
          </a:p>
          <a:p>
            <a:pPr marL="285750" indent="-285750">
              <a:buFont typeface="Arial" panose="020B0604020202020204" pitchFamily="34" charset="0"/>
              <a:buChar char="•"/>
            </a:pPr>
            <a:r>
              <a:rPr lang="en-CA" dirty="0"/>
              <a:t>Better accuracy</a:t>
            </a:r>
          </a:p>
          <a:p>
            <a:pPr marL="285750" indent="-285750">
              <a:buFont typeface="Arial" panose="020B0604020202020204" pitchFamily="34" charset="0"/>
              <a:buChar char="•"/>
            </a:pPr>
            <a:r>
              <a:rPr lang="en-CA" dirty="0"/>
              <a:t>Support of parallel, distributed, and GPU learning</a:t>
            </a:r>
          </a:p>
          <a:p>
            <a:pPr marL="285750" indent="-285750">
              <a:buFont typeface="Arial" panose="020B0604020202020204" pitchFamily="34" charset="0"/>
              <a:buChar char="•"/>
            </a:pPr>
            <a:r>
              <a:rPr lang="en-CA" dirty="0"/>
              <a:t>Capable of handling large-scale data</a:t>
            </a:r>
          </a:p>
        </p:txBody>
      </p:sp>
      <p:pic>
        <p:nvPicPr>
          <p:cNvPr id="7" name="Picture 6">
            <a:extLst>
              <a:ext uri="{FF2B5EF4-FFF2-40B4-BE49-F238E27FC236}">
                <a16:creationId xmlns:a16="http://schemas.microsoft.com/office/drawing/2014/main" id="{3B768419-CFAC-3364-B666-EE0FDBFFE3C4}"/>
              </a:ext>
            </a:extLst>
          </p:cNvPr>
          <p:cNvPicPr>
            <a:picLocks noChangeAspect="1"/>
          </p:cNvPicPr>
          <p:nvPr/>
        </p:nvPicPr>
        <p:blipFill>
          <a:blip r:embed="rId4"/>
          <a:stretch>
            <a:fillRect/>
          </a:stretch>
        </p:blipFill>
        <p:spPr>
          <a:xfrm>
            <a:off x="424754" y="1188181"/>
            <a:ext cx="4485255" cy="1044041"/>
          </a:xfrm>
          <a:prstGeom prst="rect">
            <a:avLst/>
          </a:prstGeom>
        </p:spPr>
      </p:pic>
      <p:pic>
        <p:nvPicPr>
          <p:cNvPr id="9" name="Picture 8">
            <a:extLst>
              <a:ext uri="{FF2B5EF4-FFF2-40B4-BE49-F238E27FC236}">
                <a16:creationId xmlns:a16="http://schemas.microsoft.com/office/drawing/2014/main" id="{3C004694-6D6F-8F53-D136-494AE6BC5598}"/>
              </a:ext>
            </a:extLst>
          </p:cNvPr>
          <p:cNvPicPr>
            <a:picLocks noChangeAspect="1"/>
          </p:cNvPicPr>
          <p:nvPr/>
        </p:nvPicPr>
        <p:blipFill>
          <a:blip r:embed="rId5"/>
          <a:stretch>
            <a:fillRect/>
          </a:stretch>
        </p:blipFill>
        <p:spPr>
          <a:xfrm>
            <a:off x="6250334" y="3528247"/>
            <a:ext cx="5516912" cy="1822360"/>
          </a:xfrm>
          <a:prstGeom prst="rect">
            <a:avLst/>
          </a:prstGeom>
        </p:spPr>
      </p:pic>
    </p:spTree>
    <p:extLst>
      <p:ext uri="{BB962C8B-B14F-4D97-AF65-F5344CB8AC3E}">
        <p14:creationId xmlns:p14="http://schemas.microsoft.com/office/powerpoint/2010/main" val="379530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Next Sprint Goals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10133382" y="218276"/>
            <a:ext cx="1562100" cy="546100"/>
          </a:xfrm>
          <a:prstGeom prst="rect">
            <a:avLst/>
          </a:prstGeom>
        </p:spPr>
      </p:pic>
      <p:sp>
        <p:nvSpPr>
          <p:cNvPr id="3" name="文本框 2">
            <a:extLst>
              <a:ext uri="{FF2B5EF4-FFF2-40B4-BE49-F238E27FC236}">
                <a16:creationId xmlns:a16="http://schemas.microsoft.com/office/drawing/2014/main" id="{2CF41220-0F54-22E8-492C-473977930B7C}"/>
              </a:ext>
            </a:extLst>
          </p:cNvPr>
          <p:cNvSpPr txBox="1"/>
          <p:nvPr>
            <p:custDataLst>
              <p:tags r:id="rId1"/>
            </p:custDataLst>
          </p:nvPr>
        </p:nvSpPr>
        <p:spPr>
          <a:xfrm>
            <a:off x="511810" y="1615215"/>
            <a:ext cx="10810240" cy="785343"/>
          </a:xfrm>
          <a:prstGeom prst="rect">
            <a:avLst/>
          </a:prstGeom>
          <a:noFill/>
        </p:spPr>
        <p:txBody>
          <a:bodyPr wrap="square" rtlCol="0">
            <a:spAutoFit/>
          </a:bodyPr>
          <a:lstStyle/>
          <a:p>
            <a:pPr>
              <a:lnSpc>
                <a:spcPct val="150000"/>
              </a:lnSpc>
            </a:pPr>
            <a:r>
              <a:rPr kumimoji="1" lang="en-US" altLang="zh-CN" sz="1600" dirty="0">
                <a:solidFill>
                  <a:schemeClr val="dk1"/>
                </a:solidFill>
                <a:latin typeface="Arial" panose="020B0604020202020204" pitchFamily="34" charset="0"/>
                <a:cs typeface="Arial" panose="020B0604020202020204" pitchFamily="34" charset="0"/>
              </a:rPr>
              <a:t>-    Continue to refine the model, adjust the parameters…</a:t>
            </a:r>
            <a:endParaRPr kumimoji="1" lang="zh-CN" altLang="en-US" sz="1600" dirty="0">
              <a:solidFill>
                <a:schemeClr val="dk1"/>
              </a:solidFill>
              <a:latin typeface="Arial" panose="020B0604020202020204" pitchFamily="34" charset="0"/>
              <a:cs typeface="Arial" panose="020B0604020202020204" pitchFamily="34" charset="0"/>
            </a:endParaRP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Integrate LGBM and XGB</a:t>
            </a:r>
          </a:p>
        </p:txBody>
      </p:sp>
    </p:spTree>
    <p:extLst>
      <p:ext uri="{BB962C8B-B14F-4D97-AF65-F5344CB8AC3E}">
        <p14:creationId xmlns:p14="http://schemas.microsoft.com/office/powerpoint/2010/main" val="3391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3498317"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Q&amp;A</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387515" y="3237297"/>
            <a:ext cx="3416969" cy="923330"/>
          </a:xfrm>
          <a:prstGeom prst="rect">
            <a:avLst/>
          </a:prstGeom>
          <a:noFill/>
        </p:spPr>
        <p:txBody>
          <a:bodyPr wrap="square" rtlCol="0">
            <a:spAutoFit/>
          </a:bodyPr>
          <a:lstStyle/>
          <a:p>
            <a:r>
              <a:rPr kumimoji="1" lang="en-US" altLang="zh-CN" sz="5400" b="1" dirty="0">
                <a:latin typeface="华文行楷" panose="02010800040101010101" charset="-122"/>
                <a:ea typeface="华文行楷" panose="02010800040101010101" charset="-122"/>
                <a:cs typeface="华文行楷" panose="02010800040101010101" charset="-122"/>
              </a:rPr>
              <a:t>Thank</a:t>
            </a:r>
            <a:r>
              <a:rPr kumimoji="1" lang="zh-CN" altLang="en-US" sz="5400" b="1" dirty="0">
                <a:latin typeface="华文行楷" panose="02010800040101010101" charset="-122"/>
                <a:ea typeface="华文行楷" panose="02010800040101010101" charset="-122"/>
                <a:cs typeface="华文行楷" panose="02010800040101010101" charset="-122"/>
              </a:rPr>
              <a:t> </a:t>
            </a:r>
            <a:r>
              <a:rPr kumimoji="1" lang="en-US" altLang="zh-CN" sz="5400" b="1" dirty="0">
                <a:latin typeface="华文行楷" panose="02010800040101010101" charset="-122"/>
                <a:ea typeface="华文行楷" panose="02010800040101010101" charset="-122"/>
                <a:cs typeface="华文行楷" panose="02010800040101010101" charset="-122"/>
              </a:rPr>
              <a:t>you!</a:t>
            </a:r>
          </a:p>
        </p:txBody>
      </p:sp>
      <p:pic>
        <p:nvPicPr>
          <p:cNvPr id="5" name="图片 4"/>
          <p:cNvPicPr>
            <a:picLocks noChangeAspect="1"/>
          </p:cNvPicPr>
          <p:nvPr/>
        </p:nvPicPr>
        <p:blipFill>
          <a:blip r:embed="rId2"/>
          <a:stretch>
            <a:fillRect/>
          </a:stretch>
        </p:blipFill>
        <p:spPr>
          <a:xfrm>
            <a:off x="10133382" y="218276"/>
            <a:ext cx="1562100" cy="546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3498317"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Background Review</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69932" y="3757472"/>
            <a:ext cx="6160135" cy="2062103"/>
          </a:xfrm>
          <a:prstGeom prst="rect">
            <a:avLst/>
          </a:prstGeom>
        </p:spPr>
        <p:txBody>
          <a:bodyPr wrap="square">
            <a:spAutoFit/>
          </a:bodyPr>
          <a:lstStyle/>
          <a:p>
            <a:r>
              <a:rPr lang="en-US" altLang="zh-CN" sz="16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The competition is sponsored by American Express, the world's largest payment card issuer with high industry recognition and is a classic risk control competition. In this competition, machine learning skills will be used to predict credit defaults. Specifically, industrial-scale data is used to build machine learning models. The training, validation and testing datasets include time series behavioral data and anonymous customer feature information. </a:t>
            </a:r>
          </a:p>
        </p:txBody>
      </p:sp>
      <p:pic>
        <p:nvPicPr>
          <p:cNvPr id="13" name="图片 12"/>
          <p:cNvPicPr>
            <a:picLocks noChangeAspect="1"/>
          </p:cNvPicPr>
          <p:nvPr/>
        </p:nvPicPr>
        <p:blipFill>
          <a:blip r:embed="rId3"/>
          <a:stretch>
            <a:fillRect/>
          </a:stretch>
        </p:blipFill>
        <p:spPr>
          <a:xfrm>
            <a:off x="10133382" y="218276"/>
            <a:ext cx="1562100" cy="546100"/>
          </a:xfrm>
          <a:prstGeom prst="rect">
            <a:avLst/>
          </a:prstGeom>
        </p:spPr>
      </p:pic>
      <p:pic>
        <p:nvPicPr>
          <p:cNvPr id="4" name="图片 3"/>
          <p:cNvPicPr>
            <a:picLocks noChangeAspect="1"/>
          </p:cNvPicPr>
          <p:nvPr/>
        </p:nvPicPr>
        <p:blipFill>
          <a:blip r:embed="rId4"/>
          <a:stretch>
            <a:fillRect/>
          </a:stretch>
        </p:blipFill>
        <p:spPr>
          <a:xfrm>
            <a:off x="19050" y="974725"/>
            <a:ext cx="12157075" cy="2259330"/>
          </a:xfrm>
          <a:prstGeom prst="rect">
            <a:avLst/>
          </a:prstGeom>
        </p:spPr>
      </p:pic>
      <p:pic>
        <p:nvPicPr>
          <p:cNvPr id="5" name="图片 4"/>
          <p:cNvPicPr>
            <a:picLocks noChangeAspect="1"/>
          </p:cNvPicPr>
          <p:nvPr/>
        </p:nvPicPr>
        <p:blipFill>
          <a:blip r:embed="rId5"/>
          <a:stretch>
            <a:fillRect/>
          </a:stretch>
        </p:blipFill>
        <p:spPr>
          <a:xfrm>
            <a:off x="7009130" y="3761105"/>
            <a:ext cx="4450080" cy="2436495"/>
          </a:xfrm>
          <a:prstGeom prst="rect">
            <a:avLst/>
          </a:prstGeom>
        </p:spPr>
      </p:pic>
      <p:sp>
        <p:nvSpPr>
          <p:cNvPr id="7" name="文本框 6">
            <a:extLst>
              <a:ext uri="{FF2B5EF4-FFF2-40B4-BE49-F238E27FC236}">
                <a16:creationId xmlns:a16="http://schemas.microsoft.com/office/drawing/2014/main" id="{56CF79F6-7CA5-5BAB-A6AB-ADDBA62E79AA}"/>
              </a:ext>
            </a:extLst>
          </p:cNvPr>
          <p:cNvSpPr txBox="1"/>
          <p:nvPr/>
        </p:nvSpPr>
        <p:spPr>
          <a:xfrm>
            <a:off x="569932" y="5819575"/>
            <a:ext cx="6097604" cy="646331"/>
          </a:xfrm>
          <a:prstGeom prst="rect">
            <a:avLst/>
          </a:prstGeom>
          <a:noFill/>
        </p:spPr>
        <p:txBody>
          <a:bodyPr wrap="square">
            <a:spAutoFit/>
          </a:bodyPr>
          <a:lstStyle/>
          <a:p>
            <a:r>
              <a:rPr lang="zh-CN" altLang="en-US" dirty="0"/>
              <a:t>https://www.kaggle.com/competitions/amex-default-prediction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2561535"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Dataset Review</a:t>
            </a:r>
          </a:p>
        </p:txBody>
      </p:sp>
      <p:pic>
        <p:nvPicPr>
          <p:cNvPr id="7" name="图片 6"/>
          <p:cNvPicPr>
            <a:picLocks noChangeAspect="1"/>
          </p:cNvPicPr>
          <p:nvPr/>
        </p:nvPicPr>
        <p:blipFill>
          <a:blip r:embed="rId3"/>
          <a:stretch>
            <a:fillRect/>
          </a:stretch>
        </p:blipFill>
        <p:spPr>
          <a:xfrm>
            <a:off x="10133382" y="218276"/>
            <a:ext cx="1562100" cy="546100"/>
          </a:xfrm>
          <a:prstGeom prst="rect">
            <a:avLst/>
          </a:prstGeom>
        </p:spPr>
      </p:pic>
      <p:sp>
        <p:nvSpPr>
          <p:cNvPr id="9" name="文本框 8"/>
          <p:cNvSpPr txBox="1"/>
          <p:nvPr/>
        </p:nvSpPr>
        <p:spPr>
          <a:xfrm>
            <a:off x="536465" y="1397596"/>
            <a:ext cx="4978094" cy="3416320"/>
          </a:xfrm>
          <a:prstGeom prst="rect">
            <a:avLst/>
          </a:prstGeom>
          <a:noFill/>
        </p:spPr>
        <p:txBody>
          <a:bodyPr wrap="none" rtlCol="0">
            <a:spAutoFit/>
          </a:bodyPr>
          <a:lstStyle/>
          <a:p>
            <a:pPr algn="l"/>
            <a:r>
              <a:rPr lang="en-US" altLang="zh-CN" b="1" dirty="0"/>
              <a:t>Dataset</a:t>
            </a:r>
            <a:r>
              <a:rPr lang="zh-CN" altLang="en-US" b="1" dirty="0"/>
              <a:t> </a:t>
            </a:r>
            <a:r>
              <a:rPr lang="en-US" altLang="zh-CN" b="1" dirty="0"/>
              <a:t>features:</a:t>
            </a:r>
            <a:endParaRPr lang="zh-CN" altLang="en-US" b="1" dirty="0"/>
          </a:p>
          <a:p>
            <a:pPr marL="285750" indent="-285750" algn="l">
              <a:buFont typeface="Wingdings" panose="05000000000000000000" charset="0"/>
              <a:buChar char="l"/>
            </a:pPr>
            <a:r>
              <a:rPr lang="en-US" altLang="zh-CN" dirty="0"/>
              <a:t>Anonymous profile information</a:t>
            </a:r>
          </a:p>
          <a:p>
            <a:pPr marL="285750" indent="-285750" algn="l">
              <a:buFont typeface="Wingdings" panose="05000000000000000000" charset="0"/>
              <a:buChar char="l"/>
            </a:pPr>
            <a:r>
              <a:rPr lang="en-US" altLang="zh-CN" dirty="0"/>
              <a:t>Time-series behavioral features</a:t>
            </a:r>
            <a:endParaRPr lang="zh-CN" altLang="en-US" dirty="0"/>
          </a:p>
          <a:p>
            <a:pPr marL="285750" indent="-285750" algn="l">
              <a:buFont typeface="Wingdings" panose="05000000000000000000" charset="0"/>
              <a:buChar char="l"/>
            </a:pPr>
            <a:r>
              <a:rPr lang="en-US" altLang="zh-CN" dirty="0"/>
              <a:t>Tag</a:t>
            </a:r>
            <a:r>
              <a:rPr lang="zh-CN" altLang="en-US" dirty="0"/>
              <a:t>：</a:t>
            </a:r>
            <a:r>
              <a:rPr lang="en-US" altLang="zh-CN" dirty="0"/>
              <a:t>Failure to pay within 120 days, tagged as 1</a:t>
            </a:r>
          </a:p>
          <a:p>
            <a:pPr algn="l"/>
            <a:endParaRPr lang="en-US" altLang="zh-CN" dirty="0"/>
          </a:p>
          <a:p>
            <a:pPr algn="l"/>
            <a:r>
              <a:rPr lang="en-US" altLang="zh-CN" dirty="0">
                <a:sym typeface="+mn-ea"/>
              </a:rPr>
              <a:t>	D_* = Delinquency variables</a:t>
            </a:r>
          </a:p>
          <a:p>
            <a:pPr lvl="2" indent="0" algn="l">
              <a:buNone/>
            </a:pPr>
            <a:r>
              <a:rPr lang="en-US" altLang="zh-CN" dirty="0">
                <a:sym typeface="+mn-ea"/>
              </a:rPr>
              <a:t>S_* = Spend variables</a:t>
            </a:r>
          </a:p>
          <a:p>
            <a:pPr lvl="2" indent="0" algn="l">
              <a:buNone/>
            </a:pPr>
            <a:r>
              <a:rPr lang="en-US" altLang="zh-CN" dirty="0">
                <a:sym typeface="+mn-ea"/>
              </a:rPr>
              <a:t>P_* = Payment variables</a:t>
            </a:r>
          </a:p>
          <a:p>
            <a:pPr lvl="2" indent="0" algn="l">
              <a:buNone/>
            </a:pPr>
            <a:r>
              <a:rPr lang="en-US" altLang="zh-CN" dirty="0">
                <a:sym typeface="+mn-ea"/>
              </a:rPr>
              <a:t>B_* = Balance variables</a:t>
            </a:r>
          </a:p>
          <a:p>
            <a:pPr lvl="2" indent="0" algn="l">
              <a:buNone/>
            </a:pPr>
            <a:r>
              <a:rPr lang="en-US" altLang="zh-CN" dirty="0">
                <a:sym typeface="+mn-ea"/>
              </a:rPr>
              <a:t>R_* = Risk variables</a:t>
            </a:r>
          </a:p>
          <a:p>
            <a:pPr marL="285750" indent="-285750" algn="l">
              <a:buFont typeface="Wingdings" panose="05000000000000000000" charset="0"/>
              <a:buChar char="l"/>
            </a:pPr>
            <a:endParaRPr lang="en-US" altLang="zh-CN" dirty="0"/>
          </a:p>
          <a:p>
            <a:pPr marL="285750" indent="-285750" algn="l">
              <a:buFont typeface="Wingdings" panose="05000000000000000000" charset="0"/>
              <a:buChar char="l"/>
            </a:pPr>
            <a:endParaRPr lang="en-US" altLang="zh-CN" dirty="0"/>
          </a:p>
        </p:txBody>
      </p:sp>
      <p:sp>
        <p:nvSpPr>
          <p:cNvPr id="17" name="文本框 16">
            <a:extLst>
              <a:ext uri="{FF2B5EF4-FFF2-40B4-BE49-F238E27FC236}">
                <a16:creationId xmlns:a16="http://schemas.microsoft.com/office/drawing/2014/main" id="{0396DE43-D8B7-957F-B6B7-0A30E28368BB}"/>
              </a:ext>
            </a:extLst>
          </p:cNvPr>
          <p:cNvSpPr txBox="1"/>
          <p:nvPr/>
        </p:nvSpPr>
        <p:spPr>
          <a:xfrm>
            <a:off x="536465" y="5137238"/>
            <a:ext cx="5229225" cy="646331"/>
          </a:xfrm>
          <a:prstGeom prst="rect">
            <a:avLst/>
          </a:prstGeom>
          <a:noFill/>
        </p:spPr>
        <p:txBody>
          <a:bodyPr wrap="square">
            <a:spAutoFit/>
          </a:bodyPr>
          <a:lstStyle/>
          <a:p>
            <a:r>
              <a:rPr lang="zh-CN" altLang="en-US" dirty="0"/>
              <a:t>https://www.kaggle.com/datasets/raddar/amex-data-integer-dtypes-parquet-format</a:t>
            </a:r>
          </a:p>
        </p:txBody>
      </p:sp>
      <p:sp>
        <p:nvSpPr>
          <p:cNvPr id="19" name="文本框 18">
            <a:extLst>
              <a:ext uri="{FF2B5EF4-FFF2-40B4-BE49-F238E27FC236}">
                <a16:creationId xmlns:a16="http://schemas.microsoft.com/office/drawing/2014/main" id="{5E2EE454-2610-4570-014A-44577EE1E344}"/>
              </a:ext>
            </a:extLst>
          </p:cNvPr>
          <p:cNvSpPr txBox="1"/>
          <p:nvPr/>
        </p:nvSpPr>
        <p:spPr>
          <a:xfrm>
            <a:off x="536465" y="4645595"/>
            <a:ext cx="6097604" cy="369332"/>
          </a:xfrm>
          <a:prstGeom prst="rect">
            <a:avLst/>
          </a:prstGeom>
          <a:noFill/>
        </p:spPr>
        <p:txBody>
          <a:bodyPr wrap="square">
            <a:spAutoFit/>
          </a:bodyPr>
          <a:lstStyle/>
          <a:p>
            <a:pPr algn="l"/>
            <a:r>
              <a:rPr lang="en-US" altLang="zh-CN" b="1" dirty="0"/>
              <a:t>Dataset</a:t>
            </a:r>
            <a:r>
              <a:rPr lang="zh-CN" altLang="en-US" b="1" dirty="0"/>
              <a:t> </a:t>
            </a:r>
            <a:r>
              <a:rPr lang="en-US" altLang="zh-CN" b="1" dirty="0"/>
              <a:t>compression:</a:t>
            </a:r>
            <a:endParaRPr lang="zh-CN" altLang="en-US" b="1" dirty="0"/>
          </a:p>
        </p:txBody>
      </p:sp>
      <p:pic>
        <p:nvPicPr>
          <p:cNvPr id="20" name="图片 19">
            <a:extLst>
              <a:ext uri="{FF2B5EF4-FFF2-40B4-BE49-F238E27FC236}">
                <a16:creationId xmlns:a16="http://schemas.microsoft.com/office/drawing/2014/main" id="{70FFA7FF-E888-34F2-C597-BF3B40FA6DB4}"/>
              </a:ext>
            </a:extLst>
          </p:cNvPr>
          <p:cNvPicPr>
            <a:picLocks noChangeAspect="1"/>
          </p:cNvPicPr>
          <p:nvPr/>
        </p:nvPicPr>
        <p:blipFill>
          <a:blip r:embed="rId4"/>
          <a:stretch>
            <a:fillRect/>
          </a:stretch>
        </p:blipFill>
        <p:spPr>
          <a:xfrm>
            <a:off x="6096000" y="3563031"/>
            <a:ext cx="4911134" cy="898687"/>
          </a:xfrm>
          <a:prstGeom prst="rect">
            <a:avLst/>
          </a:prstGeom>
        </p:spPr>
      </p:pic>
      <p:sp>
        <p:nvSpPr>
          <p:cNvPr id="21" name="文本框 20">
            <a:extLst>
              <a:ext uri="{FF2B5EF4-FFF2-40B4-BE49-F238E27FC236}">
                <a16:creationId xmlns:a16="http://schemas.microsoft.com/office/drawing/2014/main" id="{87EA4277-B57E-D1F9-7D17-6D67EED6EE1C}"/>
              </a:ext>
            </a:extLst>
          </p:cNvPr>
          <p:cNvSpPr txBox="1"/>
          <p:nvPr/>
        </p:nvSpPr>
        <p:spPr>
          <a:xfrm>
            <a:off x="6096000" y="1395701"/>
            <a:ext cx="3424399" cy="2031325"/>
          </a:xfrm>
          <a:prstGeom prst="rect">
            <a:avLst/>
          </a:prstGeom>
          <a:noFill/>
        </p:spPr>
        <p:txBody>
          <a:bodyPr wrap="none" rtlCol="0">
            <a:spAutoFit/>
          </a:bodyPr>
          <a:lstStyle/>
          <a:p>
            <a:r>
              <a:rPr lang="en-US" altLang="zh-CN" b="1" dirty="0"/>
              <a:t>Metrics</a:t>
            </a:r>
            <a:r>
              <a:rPr lang="zh-CN" altLang="en-US" b="1" dirty="0"/>
              <a:t>：</a:t>
            </a:r>
            <a:endParaRPr lang="en-US" altLang="zh-CN" b="1" dirty="0"/>
          </a:p>
          <a:p>
            <a:endParaRPr lang="en-US" altLang="zh-CN" b="1" dirty="0"/>
          </a:p>
          <a:p>
            <a:endParaRPr lang="en-US" altLang="zh-CN" b="1" dirty="0"/>
          </a:p>
          <a:p>
            <a:endParaRPr lang="zh-CN" altLang="en-US" b="1" dirty="0"/>
          </a:p>
          <a:p>
            <a:pPr marL="285750" indent="-285750">
              <a:buFont typeface="Wingdings" panose="05000000000000000000" charset="0"/>
              <a:buChar char="l"/>
            </a:pPr>
            <a:r>
              <a:rPr lang="en-US" altLang="zh-CN" dirty="0"/>
              <a:t>G</a:t>
            </a:r>
            <a:r>
              <a:rPr lang="zh-CN" altLang="en-US" dirty="0"/>
              <a:t>：</a:t>
            </a:r>
            <a:r>
              <a:rPr lang="en-US" altLang="zh-CN" dirty="0"/>
              <a:t>Normalized</a:t>
            </a:r>
            <a:r>
              <a:rPr lang="zh-CN" altLang="en-US" dirty="0"/>
              <a:t> </a:t>
            </a:r>
            <a:r>
              <a:rPr lang="en-US" altLang="zh-CN" dirty="0"/>
              <a:t>Gini</a:t>
            </a:r>
            <a:r>
              <a:rPr lang="zh-CN" altLang="en-US" dirty="0"/>
              <a:t> </a:t>
            </a:r>
            <a:r>
              <a:rPr lang="en-US" altLang="zh-CN" dirty="0"/>
              <a:t>Coefficient</a:t>
            </a:r>
            <a:endParaRPr lang="zh-CN" altLang="en-US" dirty="0"/>
          </a:p>
          <a:p>
            <a:pPr marL="285750" indent="-285750">
              <a:buFont typeface="Wingdings" panose="05000000000000000000" charset="0"/>
              <a:buChar char="l"/>
            </a:pPr>
            <a:r>
              <a:rPr lang="en-US" altLang="zh-CN" dirty="0"/>
              <a:t>D</a:t>
            </a:r>
            <a:r>
              <a:rPr lang="zh-CN" altLang="en-US" dirty="0"/>
              <a:t>：</a:t>
            </a:r>
            <a:r>
              <a:rPr lang="en-US" altLang="zh-CN" dirty="0"/>
              <a:t>Default rate captured at 4%</a:t>
            </a:r>
            <a:endParaRPr lang="zh-CN" altLang="en-US" dirty="0"/>
          </a:p>
          <a:p>
            <a:pPr marL="285750" indent="-285750">
              <a:buFont typeface="Wingdings" panose="05000000000000000000" charset="0"/>
              <a:buChar char="l"/>
            </a:pPr>
            <a:r>
              <a:rPr lang="en-US" altLang="zh-CN" dirty="0"/>
              <a:t>M = 0.5G + 0.5D</a:t>
            </a:r>
          </a:p>
        </p:txBody>
      </p:sp>
      <p:pic>
        <p:nvPicPr>
          <p:cNvPr id="27" name="图片 26">
            <a:extLst>
              <a:ext uri="{FF2B5EF4-FFF2-40B4-BE49-F238E27FC236}">
                <a16:creationId xmlns:a16="http://schemas.microsoft.com/office/drawing/2014/main" id="{FDF0386D-A3D3-0B94-52EF-16125FCD97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1129" y="1942824"/>
            <a:ext cx="2476190" cy="4685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
        <p:nvSpPr>
          <p:cNvPr id="7" name="矩形 6"/>
          <p:cNvSpPr/>
          <p:nvPr/>
        </p:nvSpPr>
        <p:spPr>
          <a:xfrm>
            <a:off x="463244" y="240995"/>
            <a:ext cx="1189172" cy="461665"/>
          </a:xfrm>
          <a:prstGeom prst="rect">
            <a:avLst/>
          </a:prstGeom>
        </p:spPr>
        <p:txBody>
          <a:bodyPr wrap="none">
            <a:spAutoFit/>
          </a:bodyPr>
          <a:lstStyle/>
          <a:p>
            <a:pPr lvl="0" algn="l">
              <a:defRPr/>
            </a:pPr>
            <a:r>
              <a:rPr lang="en-US" altLang="zh-CN" sz="2400" b="1" dirty="0">
                <a:solidFill>
                  <a:prstClr val="white"/>
                </a:solidFill>
                <a:latin typeface="微软雅黑" panose="020B0503020204020204" pitchFamily="34" charset="-122"/>
                <a:ea typeface="微软雅黑" panose="020B0503020204020204" pitchFamily="34" charset="-122"/>
              </a:rPr>
              <a:t>Metric</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4754925" y="1952186"/>
            <a:ext cx="6682332" cy="3046988"/>
          </a:xfrm>
          <a:prstGeom prst="rect">
            <a:avLst/>
          </a:prstGeom>
          <a:noFill/>
        </p:spPr>
        <p:txBody>
          <a:bodyPr wrap="square">
            <a:spAutoFit/>
          </a:bodyPr>
          <a:lstStyle/>
          <a:p>
            <a:pPr marL="285750" indent="-285750">
              <a:buFont typeface="Wingdings" panose="05000000000000000000" pitchFamily="2" charset="2"/>
              <a:buChar char="ü"/>
            </a:pPr>
            <a:r>
              <a:rPr lang="en-US" altLang="zh-CN" sz="1600" dirty="0"/>
              <a:t>Normalized Gini Coefficient (G): G= 2 * AUC-1</a:t>
            </a:r>
            <a:r>
              <a:rPr lang="zh-CN" altLang="en-US" sz="1600" dirty="0"/>
              <a:t>，</a:t>
            </a:r>
            <a:r>
              <a:rPr lang="en-US" altLang="zh-CN" sz="1600" dirty="0"/>
              <a:t>-1&lt;G&lt;1, The larger the light red area, the better the score is.</a:t>
            </a:r>
            <a:endParaRPr lang="zh-CN" altLang="en-US" sz="1600" dirty="0"/>
          </a:p>
          <a:p>
            <a:endParaRPr lang="zh-CN" altLang="en-US" sz="1600" dirty="0"/>
          </a:p>
          <a:p>
            <a:pPr marL="285750" indent="-285750">
              <a:buFont typeface="Wingdings" panose="05000000000000000000" pitchFamily="2" charset="2"/>
              <a:buChar char="ü"/>
            </a:pPr>
            <a:r>
              <a:rPr lang="en-US" altLang="zh-CN" sz="1600" dirty="0"/>
              <a:t>Default rate captured at 4 % (D)</a:t>
            </a:r>
            <a:r>
              <a:rPr lang="zh-CN" altLang="en-US" sz="1600" dirty="0"/>
              <a:t>：</a:t>
            </a:r>
            <a:r>
              <a:rPr lang="en-US" altLang="zh-CN" sz="1600" dirty="0"/>
              <a:t>The true positive rate (recall) for a threshold set at 4 % of the total (weighted) sample count. It corresponds to the y coordinate of the intersection between the green line and the red roc curve (marked with a green dot) and is always between 0 and 1. The higher the intersection point, the better is the score.</a:t>
            </a:r>
            <a:endParaRPr lang="zh-CN" altLang="en-US" sz="1600" dirty="0"/>
          </a:p>
          <a:p>
            <a:endParaRPr lang="zh-CN" altLang="en-US" sz="1600" dirty="0"/>
          </a:p>
          <a:p>
            <a:r>
              <a:rPr lang="zh-CN" altLang="en-US" sz="1600" dirty="0"/>
              <a:t>   </a:t>
            </a:r>
            <a:r>
              <a:rPr lang="en-US" altLang="zh-CN" sz="1600" dirty="0"/>
              <a:t>The competition metric is the average of these two components. In other words: They want us to simultaneously optimize for a large red area under the curve and a high intersection point with the green line.</a:t>
            </a:r>
          </a:p>
        </p:txBody>
      </p:sp>
      <p:pic>
        <p:nvPicPr>
          <p:cNvPr id="9" name="图片 8"/>
          <p:cNvPicPr>
            <a:picLocks noChangeAspect="1"/>
          </p:cNvPicPr>
          <p:nvPr/>
        </p:nvPicPr>
        <p:blipFill>
          <a:blip r:embed="rId4"/>
          <a:stretch>
            <a:fillRect/>
          </a:stretch>
        </p:blipFill>
        <p:spPr>
          <a:xfrm>
            <a:off x="532886" y="1707532"/>
            <a:ext cx="3904601" cy="3846324"/>
          </a:xfrm>
          <a:prstGeom prst="rect">
            <a:avLst/>
          </a:prstGeom>
        </p:spPr>
      </p:pic>
      <p:sp>
        <p:nvSpPr>
          <p:cNvPr id="2" name="文本框 1">
            <a:extLst>
              <a:ext uri="{FF2B5EF4-FFF2-40B4-BE49-F238E27FC236}">
                <a16:creationId xmlns:a16="http://schemas.microsoft.com/office/drawing/2014/main" id="{EE904C96-A7D9-8F16-DF74-14501AA11E01}"/>
              </a:ext>
            </a:extLst>
          </p:cNvPr>
          <p:cNvSpPr txBox="1"/>
          <p:nvPr/>
        </p:nvSpPr>
        <p:spPr>
          <a:xfrm>
            <a:off x="2647585" y="5862317"/>
            <a:ext cx="8965837" cy="646331"/>
          </a:xfrm>
          <a:prstGeom prst="rect">
            <a:avLst/>
          </a:prstGeom>
          <a:noFill/>
        </p:spPr>
        <p:txBody>
          <a:bodyPr wrap="square">
            <a:spAutoFit/>
          </a:bodyPr>
          <a:lstStyle/>
          <a:p>
            <a:r>
              <a:rPr lang="en-US" altLang="zh-CN" dirty="0"/>
              <a:t>https://www.kaggle.com/code/ambrosm/amex-keras-quickstart-1-training</a:t>
            </a:r>
          </a:p>
          <a:p>
            <a:r>
              <a:rPr lang="en-US" altLang="zh-CN" dirty="0"/>
              <a:t>https://www.kaggle.com/code/inversion/amex-competition-metric-python</a:t>
            </a:r>
            <a:endParaRPr lang="zh-CN" altLang="en-US" dirty="0"/>
          </a:p>
        </p:txBody>
      </p:sp>
    </p:spTree>
    <p:extLst>
      <p:ext uri="{BB962C8B-B14F-4D97-AF65-F5344CB8AC3E}">
        <p14:creationId xmlns:p14="http://schemas.microsoft.com/office/powerpoint/2010/main" val="60918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p>
        </p:txBody>
      </p:sp>
      <p:pic>
        <p:nvPicPr>
          <p:cNvPr id="7" name="图片 6"/>
          <p:cNvPicPr>
            <a:picLocks noChangeAspect="1"/>
          </p:cNvPicPr>
          <p:nvPr/>
        </p:nvPicPr>
        <p:blipFill>
          <a:blip r:embed="rId2"/>
          <a:stretch>
            <a:fillRect/>
          </a:stretch>
        </p:blipFill>
        <p:spPr>
          <a:xfrm>
            <a:off x="10133382" y="218276"/>
            <a:ext cx="1562100" cy="546100"/>
          </a:xfrm>
          <a:prstGeom prst="rect">
            <a:avLst/>
          </a:prstGeom>
        </p:spPr>
      </p:pic>
      <p:pic>
        <p:nvPicPr>
          <p:cNvPr id="4" name="图片 3"/>
          <p:cNvPicPr>
            <a:picLocks noChangeAspect="1"/>
          </p:cNvPicPr>
          <p:nvPr/>
        </p:nvPicPr>
        <p:blipFill>
          <a:blip r:embed="rId3"/>
          <a:stretch>
            <a:fillRect/>
          </a:stretch>
        </p:blipFill>
        <p:spPr>
          <a:xfrm>
            <a:off x="817245" y="1056640"/>
            <a:ext cx="3653155" cy="1688465"/>
          </a:xfrm>
          <a:prstGeom prst="rect">
            <a:avLst/>
          </a:prstGeom>
        </p:spPr>
      </p:pic>
      <p:sp>
        <p:nvSpPr>
          <p:cNvPr id="5" name="文本框 4"/>
          <p:cNvSpPr txBox="1"/>
          <p:nvPr/>
        </p:nvSpPr>
        <p:spPr>
          <a:xfrm>
            <a:off x="1517015" y="2813050"/>
            <a:ext cx="3313856" cy="523220"/>
          </a:xfrm>
          <a:prstGeom prst="rect">
            <a:avLst/>
          </a:prstGeom>
          <a:noFill/>
        </p:spPr>
        <p:txBody>
          <a:bodyPr wrap="none" rtlCol="0">
            <a:spAutoFit/>
          </a:bodyPr>
          <a:lstStyle/>
          <a:p>
            <a:r>
              <a:rPr lang="en-US" altLang="zh-CN" sz="1400" dirty="0"/>
              <a:t>80%</a:t>
            </a:r>
            <a:r>
              <a:rPr lang="zh-CN" altLang="en-US" sz="1400" dirty="0"/>
              <a:t> </a:t>
            </a:r>
            <a:r>
              <a:rPr lang="en-US" altLang="zh-CN" sz="1400" dirty="0"/>
              <a:t>customers have 13 behavior records</a:t>
            </a:r>
            <a:endParaRPr lang="zh-CN" altLang="en-US" sz="1400" dirty="0"/>
          </a:p>
          <a:p>
            <a:r>
              <a:rPr lang="en-US" altLang="zh-CN" sz="1400" dirty="0"/>
              <a:t>20%</a:t>
            </a:r>
            <a:r>
              <a:rPr lang="zh-CN" altLang="en-US" sz="1400" dirty="0"/>
              <a:t> </a:t>
            </a:r>
            <a:r>
              <a:rPr lang="en-US" altLang="zh-CN" sz="1400" dirty="0"/>
              <a:t>customers have</a:t>
            </a:r>
            <a:r>
              <a:rPr lang="zh-CN" altLang="en-US" sz="1400" dirty="0"/>
              <a:t> </a:t>
            </a:r>
            <a:r>
              <a:rPr lang="en-US" altLang="zh-CN" sz="1400" dirty="0"/>
              <a:t>1-12</a:t>
            </a:r>
            <a:r>
              <a:rPr lang="zh-CN" altLang="en-US" sz="1400" dirty="0"/>
              <a:t> </a:t>
            </a:r>
            <a:r>
              <a:rPr lang="en-US" altLang="zh-CN" sz="1400" dirty="0"/>
              <a:t>behavior records</a:t>
            </a:r>
            <a:endParaRPr lang="zh-CN" altLang="en-US" sz="1400" dirty="0"/>
          </a:p>
        </p:txBody>
      </p:sp>
      <p:pic>
        <p:nvPicPr>
          <p:cNvPr id="10" name="图片 9"/>
          <p:cNvPicPr>
            <a:picLocks noChangeAspect="1"/>
          </p:cNvPicPr>
          <p:nvPr/>
        </p:nvPicPr>
        <p:blipFill>
          <a:blip r:embed="rId4"/>
          <a:stretch>
            <a:fillRect/>
          </a:stretch>
        </p:blipFill>
        <p:spPr>
          <a:xfrm>
            <a:off x="635000" y="3359150"/>
            <a:ext cx="4017010" cy="2526030"/>
          </a:xfrm>
          <a:prstGeom prst="rect">
            <a:avLst/>
          </a:prstGeom>
        </p:spPr>
      </p:pic>
      <p:sp>
        <p:nvSpPr>
          <p:cNvPr id="14" name="文本框 13"/>
          <p:cNvSpPr txBox="1"/>
          <p:nvPr/>
        </p:nvSpPr>
        <p:spPr>
          <a:xfrm>
            <a:off x="398145" y="5972810"/>
            <a:ext cx="5633017" cy="738664"/>
          </a:xfrm>
          <a:prstGeom prst="rect">
            <a:avLst/>
          </a:prstGeom>
          <a:noFill/>
        </p:spPr>
        <p:txBody>
          <a:bodyPr wrap="none" rtlCol="0">
            <a:spAutoFit/>
          </a:bodyPr>
          <a:lstStyle/>
          <a:p>
            <a:pPr algn="l"/>
            <a:r>
              <a:rPr lang="en-US" altLang="zh-CN" sz="1400" dirty="0"/>
              <a:t>The last statements of train customers are in 2018.3</a:t>
            </a:r>
            <a:endParaRPr lang="zh-CN" altLang="en-US" sz="1400" dirty="0"/>
          </a:p>
          <a:p>
            <a:r>
              <a:rPr lang="en-US" altLang="zh-CN" sz="1400" dirty="0"/>
              <a:t>The last statements of some test customers are in </a:t>
            </a:r>
            <a:r>
              <a:rPr lang="en-US" altLang="zh-CN" sz="1400" dirty="0">
                <a:sym typeface="+mn-ea"/>
              </a:rPr>
              <a:t>2019.4</a:t>
            </a:r>
            <a:r>
              <a:rPr lang="zh-CN" altLang="en-US" sz="1400" dirty="0">
                <a:sym typeface="+mn-ea"/>
              </a:rPr>
              <a:t>  </a:t>
            </a:r>
            <a:r>
              <a:rPr lang="en-US" altLang="zh-CN" sz="1400" dirty="0">
                <a:sym typeface="+mn-ea"/>
              </a:rPr>
              <a:t>(public LB)</a:t>
            </a:r>
            <a:endParaRPr lang="zh-CN" altLang="en-US" sz="1400" dirty="0"/>
          </a:p>
          <a:p>
            <a:pPr algn="l"/>
            <a:r>
              <a:rPr lang="en-US" altLang="zh-CN" sz="1400" dirty="0">
                <a:sym typeface="+mn-ea"/>
              </a:rPr>
              <a:t>The last statements of the other test customers are in 2019.10(private LB)</a:t>
            </a:r>
            <a:endParaRPr lang="zh-CN" altLang="en-US" sz="1400" dirty="0"/>
          </a:p>
        </p:txBody>
      </p:sp>
      <p:pic>
        <p:nvPicPr>
          <p:cNvPr id="18" name="图片 17"/>
          <p:cNvPicPr>
            <a:picLocks noChangeAspect="1"/>
          </p:cNvPicPr>
          <p:nvPr/>
        </p:nvPicPr>
        <p:blipFill>
          <a:blip r:embed="rId5"/>
          <a:stretch>
            <a:fillRect/>
          </a:stretch>
        </p:blipFill>
        <p:spPr>
          <a:xfrm>
            <a:off x="5922645" y="1056640"/>
            <a:ext cx="5202555" cy="2618105"/>
          </a:xfrm>
          <a:prstGeom prst="rect">
            <a:avLst/>
          </a:prstGeom>
        </p:spPr>
      </p:pic>
      <p:pic>
        <p:nvPicPr>
          <p:cNvPr id="20" name="图片 19"/>
          <p:cNvPicPr>
            <a:picLocks noChangeAspect="1"/>
          </p:cNvPicPr>
          <p:nvPr/>
        </p:nvPicPr>
        <p:blipFill>
          <a:blip r:embed="rId6"/>
          <a:stretch>
            <a:fillRect/>
          </a:stretch>
        </p:blipFill>
        <p:spPr>
          <a:xfrm>
            <a:off x="6160840" y="3847663"/>
            <a:ext cx="2852420" cy="2320925"/>
          </a:xfrm>
          <a:prstGeom prst="rect">
            <a:avLst/>
          </a:prstGeom>
        </p:spPr>
      </p:pic>
      <p:sp>
        <p:nvSpPr>
          <p:cNvPr id="21" name="文本框 20"/>
          <p:cNvSpPr txBox="1"/>
          <p:nvPr/>
        </p:nvSpPr>
        <p:spPr>
          <a:xfrm>
            <a:off x="9072689" y="4823459"/>
            <a:ext cx="1656287" cy="369332"/>
          </a:xfrm>
          <a:prstGeom prst="rect">
            <a:avLst/>
          </a:prstGeom>
          <a:noFill/>
        </p:spPr>
        <p:txBody>
          <a:bodyPr wrap="none" rtlCol="0">
            <a:spAutoFit/>
          </a:bodyPr>
          <a:lstStyle/>
          <a:p>
            <a:r>
              <a:rPr lang="en-US" altLang="zh-CN" dirty="0"/>
              <a:t>26%</a:t>
            </a:r>
            <a:r>
              <a:rPr lang="zh-CN" altLang="en-US" dirty="0"/>
              <a:t> </a:t>
            </a:r>
            <a:r>
              <a:rPr lang="en-US" altLang="zh-CN" dirty="0"/>
              <a:t>are</a:t>
            </a:r>
            <a:r>
              <a:rPr lang="zh-CN" altLang="en-US" dirty="0"/>
              <a:t> </a:t>
            </a:r>
            <a:r>
              <a:rPr lang="en-US" altLang="zh-CN" dirty="0"/>
              <a:t>default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p>
        </p:txBody>
      </p:sp>
      <p:pic>
        <p:nvPicPr>
          <p:cNvPr id="7" name="图片 6"/>
          <p:cNvPicPr>
            <a:picLocks noChangeAspect="1"/>
          </p:cNvPicPr>
          <p:nvPr/>
        </p:nvPicPr>
        <p:blipFill>
          <a:blip r:embed="rId2"/>
          <a:stretch>
            <a:fillRect/>
          </a:stretch>
        </p:blipFill>
        <p:spPr>
          <a:xfrm>
            <a:off x="10133382" y="218276"/>
            <a:ext cx="1562100" cy="546100"/>
          </a:xfrm>
          <a:prstGeom prst="rect">
            <a:avLst/>
          </a:prstGeom>
        </p:spPr>
      </p:pic>
      <p:pic>
        <p:nvPicPr>
          <p:cNvPr id="2" name="图片 1"/>
          <p:cNvPicPr>
            <a:picLocks noChangeAspect="1"/>
          </p:cNvPicPr>
          <p:nvPr/>
        </p:nvPicPr>
        <p:blipFill>
          <a:blip r:embed="rId3"/>
          <a:stretch>
            <a:fillRect/>
          </a:stretch>
        </p:blipFill>
        <p:spPr>
          <a:xfrm>
            <a:off x="172085" y="1201420"/>
            <a:ext cx="5386070" cy="1614805"/>
          </a:xfrm>
          <a:prstGeom prst="rect">
            <a:avLst/>
          </a:prstGeom>
        </p:spPr>
      </p:pic>
      <p:pic>
        <p:nvPicPr>
          <p:cNvPr id="6" name="图片 5"/>
          <p:cNvPicPr>
            <a:picLocks noChangeAspect="1"/>
          </p:cNvPicPr>
          <p:nvPr/>
        </p:nvPicPr>
        <p:blipFill>
          <a:blip r:embed="rId4"/>
          <a:stretch>
            <a:fillRect/>
          </a:stretch>
        </p:blipFill>
        <p:spPr>
          <a:xfrm>
            <a:off x="6156960" y="1158875"/>
            <a:ext cx="5593080" cy="1710690"/>
          </a:xfrm>
          <a:prstGeom prst="rect">
            <a:avLst/>
          </a:prstGeom>
        </p:spPr>
      </p:pic>
      <p:pic>
        <p:nvPicPr>
          <p:cNvPr id="8" name="图片 7"/>
          <p:cNvPicPr>
            <a:picLocks noChangeAspect="1"/>
          </p:cNvPicPr>
          <p:nvPr/>
        </p:nvPicPr>
        <p:blipFill>
          <a:blip r:embed="rId5"/>
          <a:stretch>
            <a:fillRect/>
          </a:stretch>
        </p:blipFill>
        <p:spPr>
          <a:xfrm>
            <a:off x="172085" y="4076700"/>
            <a:ext cx="5347335" cy="1585595"/>
          </a:xfrm>
          <a:prstGeom prst="rect">
            <a:avLst/>
          </a:prstGeom>
        </p:spPr>
      </p:pic>
      <p:pic>
        <p:nvPicPr>
          <p:cNvPr id="9" name="图片 8"/>
          <p:cNvPicPr>
            <a:picLocks noChangeAspect="1"/>
          </p:cNvPicPr>
          <p:nvPr/>
        </p:nvPicPr>
        <p:blipFill>
          <a:blip r:embed="rId6"/>
          <a:stretch>
            <a:fillRect/>
          </a:stretch>
        </p:blipFill>
        <p:spPr>
          <a:xfrm>
            <a:off x="6156960" y="4076700"/>
            <a:ext cx="5592445" cy="1641475"/>
          </a:xfrm>
          <a:prstGeom prst="rect">
            <a:avLst/>
          </a:prstGeom>
        </p:spPr>
      </p:pic>
      <p:sp>
        <p:nvSpPr>
          <p:cNvPr id="11" name="文本框 10"/>
          <p:cNvSpPr txBox="1"/>
          <p:nvPr/>
        </p:nvSpPr>
        <p:spPr>
          <a:xfrm>
            <a:off x="641985" y="3057525"/>
            <a:ext cx="4776470" cy="521970"/>
          </a:xfrm>
          <a:prstGeom prst="rect">
            <a:avLst/>
          </a:prstGeom>
          <a:noFill/>
        </p:spPr>
        <p:txBody>
          <a:bodyPr wrap="square" rtlCol="0">
            <a:spAutoFit/>
          </a:bodyPr>
          <a:lstStyle/>
          <a:p>
            <a:r>
              <a:rPr lang="en-US" altLang="zh-CN" sz="1400" dirty="0"/>
              <a:t>private LB from 2018.10</a:t>
            </a:r>
            <a:r>
              <a:rPr lang="zh-CN" altLang="en-US" sz="1400" dirty="0"/>
              <a:t> </a:t>
            </a:r>
            <a:r>
              <a:rPr lang="en-US" altLang="zh-CN" sz="1400" dirty="0"/>
              <a:t>to</a:t>
            </a:r>
            <a:r>
              <a:rPr lang="zh-CN" altLang="en-US" sz="1400" dirty="0"/>
              <a:t> </a:t>
            </a:r>
            <a:r>
              <a:rPr lang="en-US" altLang="zh-CN" sz="1400" dirty="0"/>
              <a:t>2019.04</a:t>
            </a:r>
            <a:endParaRPr lang="zh-CN" altLang="en-US" sz="1400" dirty="0"/>
          </a:p>
          <a:p>
            <a:endParaRPr lang="zh-CN" altLang="en-US" sz="1400" dirty="0"/>
          </a:p>
        </p:txBody>
      </p:sp>
      <p:sp>
        <p:nvSpPr>
          <p:cNvPr id="12" name="文本框 11"/>
          <p:cNvSpPr txBox="1"/>
          <p:nvPr/>
        </p:nvSpPr>
        <p:spPr>
          <a:xfrm>
            <a:off x="7001978" y="3057525"/>
            <a:ext cx="4234364" cy="307777"/>
          </a:xfrm>
          <a:prstGeom prst="rect">
            <a:avLst/>
          </a:prstGeom>
          <a:noFill/>
        </p:spPr>
        <p:txBody>
          <a:bodyPr wrap="none" rtlCol="0">
            <a:spAutoFit/>
          </a:bodyPr>
          <a:lstStyle/>
          <a:p>
            <a:r>
              <a:rPr lang="en-US" altLang="zh-CN" sz="1400" dirty="0"/>
              <a:t>Large</a:t>
            </a:r>
            <a:r>
              <a:rPr lang="zh-CN" altLang="en-US" sz="1400" dirty="0"/>
              <a:t> </a:t>
            </a:r>
            <a:r>
              <a:rPr lang="en-US" altLang="zh-CN" sz="1400" dirty="0"/>
              <a:t>number</a:t>
            </a:r>
            <a:r>
              <a:rPr lang="zh-CN" altLang="en-US" sz="1400" dirty="0"/>
              <a:t> </a:t>
            </a:r>
            <a:r>
              <a:rPr lang="en-US" altLang="zh-CN" sz="1400" dirty="0"/>
              <a:t>of</a:t>
            </a:r>
            <a:r>
              <a:rPr lang="zh-CN" altLang="en-US" sz="1400" dirty="0"/>
              <a:t> </a:t>
            </a:r>
            <a:r>
              <a:rPr lang="en-US" altLang="zh-CN" sz="1400" dirty="0"/>
              <a:t>features from 2019.07</a:t>
            </a:r>
            <a:r>
              <a:rPr lang="zh-CN" altLang="en-US" sz="1400" dirty="0"/>
              <a:t> </a:t>
            </a:r>
            <a:r>
              <a:rPr lang="en-US" altLang="zh-CN" sz="1400" dirty="0"/>
              <a:t>to</a:t>
            </a:r>
            <a:r>
              <a:rPr lang="zh-CN" altLang="en-US" sz="1400" dirty="0"/>
              <a:t> </a:t>
            </a:r>
            <a:r>
              <a:rPr lang="en-US" altLang="zh-CN" sz="1400" dirty="0"/>
              <a:t>2019.10 B29</a:t>
            </a:r>
            <a:endParaRPr lang="zh-CN" altLang="en-US" sz="1400" dirty="0"/>
          </a:p>
        </p:txBody>
      </p:sp>
      <p:sp>
        <p:nvSpPr>
          <p:cNvPr id="5" name="文本框 4">
            <a:extLst>
              <a:ext uri="{FF2B5EF4-FFF2-40B4-BE49-F238E27FC236}">
                <a16:creationId xmlns:a16="http://schemas.microsoft.com/office/drawing/2014/main" id="{093029AB-7AA8-27F1-EFD2-63693DF4CBDC}"/>
              </a:ext>
            </a:extLst>
          </p:cNvPr>
          <p:cNvSpPr txBox="1"/>
          <p:nvPr/>
        </p:nvSpPr>
        <p:spPr>
          <a:xfrm>
            <a:off x="3108158" y="5781005"/>
            <a:ext cx="6097604" cy="646331"/>
          </a:xfrm>
          <a:prstGeom prst="rect">
            <a:avLst/>
          </a:prstGeom>
          <a:noFill/>
        </p:spPr>
        <p:txBody>
          <a:bodyPr wrap="square">
            <a:spAutoFit/>
          </a:bodyPr>
          <a:lstStyle/>
          <a:p>
            <a:r>
              <a:rPr lang="zh-CN" altLang="en-US" dirty="0"/>
              <a:t>https://www.kaggle.com/code/ambrosm/amex-eda-which-makes-sense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p>
        </p:txBody>
      </p:sp>
      <p:pic>
        <p:nvPicPr>
          <p:cNvPr id="7" name="图片 6"/>
          <p:cNvPicPr>
            <a:picLocks noChangeAspect="1"/>
          </p:cNvPicPr>
          <p:nvPr/>
        </p:nvPicPr>
        <p:blipFill>
          <a:blip r:embed="rId3"/>
          <a:stretch>
            <a:fillRect/>
          </a:stretch>
        </p:blipFill>
        <p:spPr>
          <a:xfrm>
            <a:off x="10133382" y="218276"/>
            <a:ext cx="1562100" cy="546100"/>
          </a:xfrm>
          <a:prstGeom prst="rect">
            <a:avLst/>
          </a:prstGeom>
        </p:spPr>
      </p:pic>
      <p:pic>
        <p:nvPicPr>
          <p:cNvPr id="4" name="图片 3"/>
          <p:cNvPicPr>
            <a:picLocks noChangeAspect="1"/>
          </p:cNvPicPr>
          <p:nvPr/>
        </p:nvPicPr>
        <p:blipFill>
          <a:blip r:embed="rId4"/>
          <a:stretch>
            <a:fillRect/>
          </a:stretch>
        </p:blipFill>
        <p:spPr>
          <a:xfrm>
            <a:off x="366395" y="1056640"/>
            <a:ext cx="5394960" cy="5468620"/>
          </a:xfrm>
          <a:prstGeom prst="rect">
            <a:avLst/>
          </a:prstGeom>
        </p:spPr>
      </p:pic>
      <p:pic>
        <p:nvPicPr>
          <p:cNvPr id="14" name="图片 13"/>
          <p:cNvPicPr>
            <a:picLocks noChangeAspect="1"/>
          </p:cNvPicPr>
          <p:nvPr/>
        </p:nvPicPr>
        <p:blipFill>
          <a:blip r:embed="rId5"/>
          <a:stretch>
            <a:fillRect/>
          </a:stretch>
        </p:blipFill>
        <p:spPr>
          <a:xfrm>
            <a:off x="6027420" y="1056640"/>
            <a:ext cx="5423535" cy="54349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
        <p:nvSpPr>
          <p:cNvPr id="7" name="矩形 6"/>
          <p:cNvSpPr/>
          <p:nvPr/>
        </p:nvSpPr>
        <p:spPr>
          <a:xfrm>
            <a:off x="463244" y="240995"/>
            <a:ext cx="3295646"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Feature</a:t>
            </a:r>
            <a:r>
              <a:rPr lang="zh-CN" altLang="en-US" sz="2400" b="1" dirty="0">
                <a:solidFill>
                  <a:prstClr val="white"/>
                </a:solidFill>
                <a:latin typeface="微软雅黑" panose="020B0503020204020204" pitchFamily="34" charset="-122"/>
                <a:ea typeface="微软雅黑" panose="020B0503020204020204" pitchFamily="34" charset="-122"/>
              </a:rPr>
              <a:t> </a:t>
            </a:r>
            <a:r>
              <a:rPr lang="en-US" altLang="zh-CN" sz="2400" b="1" dirty="0">
                <a:solidFill>
                  <a:prstClr val="white"/>
                </a:solidFill>
                <a:latin typeface="微软雅黑" panose="020B0503020204020204" pitchFamily="34" charset="-122"/>
                <a:ea typeface="微软雅黑" panose="020B0503020204020204" pitchFamily="34" charset="-122"/>
              </a:rPr>
              <a:t>Engineering</a:t>
            </a:r>
          </a:p>
        </p:txBody>
      </p:sp>
      <p:sp>
        <p:nvSpPr>
          <p:cNvPr id="2" name="文本框 1"/>
          <p:cNvSpPr txBox="1"/>
          <p:nvPr/>
        </p:nvSpPr>
        <p:spPr>
          <a:xfrm>
            <a:off x="908685" y="1423035"/>
            <a:ext cx="2450741" cy="830997"/>
          </a:xfrm>
          <a:prstGeom prst="rect">
            <a:avLst/>
          </a:prstGeom>
          <a:noFill/>
        </p:spPr>
        <p:txBody>
          <a:bodyPr wrap="square" rtlCol="0">
            <a:spAutoFit/>
          </a:bodyPr>
          <a:lstStyle/>
          <a:p>
            <a:endParaRPr lang="en-US" altLang="zh-CN" sz="1600" dirty="0"/>
          </a:p>
          <a:p>
            <a:pPr marL="285750" indent="-285750">
              <a:buFont typeface="Wingdings" panose="05000000000000000000" charset="0"/>
              <a:buChar char="l"/>
            </a:pPr>
            <a:r>
              <a:rPr lang="en-US" altLang="zh-CN" sz="1600" dirty="0"/>
              <a:t>Aggregated features based on behavior</a:t>
            </a:r>
            <a:endParaRPr lang="zh-CN" altLang="en-US" sz="1600" dirty="0"/>
          </a:p>
        </p:txBody>
      </p:sp>
      <p:pic>
        <p:nvPicPr>
          <p:cNvPr id="9" name="图片 8"/>
          <p:cNvPicPr>
            <a:picLocks noChangeAspect="1"/>
          </p:cNvPicPr>
          <p:nvPr/>
        </p:nvPicPr>
        <p:blipFill>
          <a:blip r:embed="rId4"/>
          <a:stretch>
            <a:fillRect/>
          </a:stretch>
        </p:blipFill>
        <p:spPr>
          <a:xfrm>
            <a:off x="3585845" y="1273810"/>
            <a:ext cx="7438966" cy="1244103"/>
          </a:xfrm>
          <a:prstGeom prst="rect">
            <a:avLst/>
          </a:prstGeom>
        </p:spPr>
      </p:pic>
      <p:sp>
        <p:nvSpPr>
          <p:cNvPr id="11" name="文本框 10"/>
          <p:cNvSpPr txBox="1"/>
          <p:nvPr/>
        </p:nvSpPr>
        <p:spPr>
          <a:xfrm>
            <a:off x="908685" y="3021330"/>
            <a:ext cx="2143087" cy="338554"/>
          </a:xfrm>
          <a:prstGeom prst="rect">
            <a:avLst/>
          </a:prstGeom>
          <a:noFill/>
        </p:spPr>
        <p:txBody>
          <a:bodyPr wrap="none" rtlCol="0">
            <a:spAutoFit/>
          </a:bodyPr>
          <a:lstStyle/>
          <a:p>
            <a:pPr marL="285750" indent="-285750">
              <a:buFont typeface="Wingdings" panose="05000000000000000000" charset="0"/>
              <a:buChar char="l"/>
            </a:pPr>
            <a:r>
              <a:rPr lang="en-US" altLang="zh-CN" sz="1600" dirty="0"/>
              <a:t>Fluctuation</a:t>
            </a:r>
            <a:r>
              <a:rPr lang="zh-CN" altLang="en-US" sz="1600" dirty="0"/>
              <a:t> </a:t>
            </a:r>
            <a:r>
              <a:rPr lang="en-US" altLang="zh-CN" sz="1600" dirty="0"/>
              <a:t>features</a:t>
            </a:r>
          </a:p>
        </p:txBody>
      </p:sp>
      <p:pic>
        <p:nvPicPr>
          <p:cNvPr id="13" name="图片 12"/>
          <p:cNvPicPr>
            <a:picLocks noChangeAspect="1"/>
          </p:cNvPicPr>
          <p:nvPr/>
        </p:nvPicPr>
        <p:blipFill>
          <a:blip r:embed="rId5"/>
          <a:stretch>
            <a:fillRect/>
          </a:stretch>
        </p:blipFill>
        <p:spPr>
          <a:xfrm>
            <a:off x="3585845" y="2882265"/>
            <a:ext cx="7438966" cy="1712002"/>
          </a:xfrm>
          <a:prstGeom prst="rect">
            <a:avLst/>
          </a:prstGeom>
        </p:spPr>
      </p:pic>
      <p:sp>
        <p:nvSpPr>
          <p:cNvPr id="15" name="文本框 14"/>
          <p:cNvSpPr txBox="1"/>
          <p:nvPr/>
        </p:nvSpPr>
        <p:spPr>
          <a:xfrm>
            <a:off x="908685" y="4541520"/>
            <a:ext cx="2541080" cy="584775"/>
          </a:xfrm>
          <a:prstGeom prst="rect">
            <a:avLst/>
          </a:prstGeom>
          <a:noFill/>
        </p:spPr>
        <p:txBody>
          <a:bodyPr wrap="none" rtlCol="0">
            <a:spAutoFit/>
          </a:bodyPr>
          <a:lstStyle/>
          <a:p>
            <a:pPr indent="0">
              <a:buFont typeface="Wingdings" panose="05000000000000000000" charset="0"/>
              <a:buChar char="l"/>
            </a:pPr>
            <a:r>
              <a:rPr lang="en-US" altLang="zh-CN" sz="1600" dirty="0"/>
              <a:t> Extended meaning-based </a:t>
            </a:r>
          </a:p>
          <a:p>
            <a:pPr indent="0"/>
            <a:r>
              <a:rPr lang="en-US" altLang="zh-CN" sz="1600" dirty="0"/>
              <a:t>     features</a:t>
            </a:r>
          </a:p>
        </p:txBody>
      </p:sp>
      <p:pic>
        <p:nvPicPr>
          <p:cNvPr id="17" name="图片 16"/>
          <p:cNvPicPr>
            <a:picLocks noChangeAspect="1"/>
          </p:cNvPicPr>
          <p:nvPr/>
        </p:nvPicPr>
        <p:blipFill>
          <a:blip r:embed="rId6"/>
          <a:stretch>
            <a:fillRect/>
          </a:stretch>
        </p:blipFill>
        <p:spPr>
          <a:xfrm>
            <a:off x="3585845" y="4856384"/>
            <a:ext cx="7323396" cy="12205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Feature</a:t>
            </a: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Engineering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
        <p:nvSpPr>
          <p:cNvPr id="3" name="文本框 2"/>
          <p:cNvSpPr txBox="1"/>
          <p:nvPr>
            <p:custDataLst>
              <p:tags r:id="rId1"/>
            </p:custDataLst>
          </p:nvPr>
        </p:nvSpPr>
        <p:spPr>
          <a:xfrm>
            <a:off x="511810" y="1615215"/>
            <a:ext cx="10810240" cy="1524007"/>
          </a:xfrm>
          <a:prstGeom prst="rect">
            <a:avLst/>
          </a:prstGeom>
          <a:noFill/>
        </p:spPr>
        <p:txBody>
          <a:bodyPr wrap="square" rtlCol="0">
            <a:spAutoFit/>
          </a:bodyPr>
          <a:lstStyle/>
          <a:p>
            <a:pPr>
              <a:lnSpc>
                <a:spcPct val="150000"/>
              </a:lnSpc>
            </a:pPr>
            <a:r>
              <a:rPr kumimoji="1" lang="en-US" altLang="zh-CN" sz="1600" dirty="0">
                <a:solidFill>
                  <a:schemeClr val="dk1"/>
                </a:solidFill>
                <a:latin typeface="Arial" panose="020B0604020202020204" pitchFamily="34" charset="0"/>
                <a:cs typeface="Arial" panose="020B0604020202020204" pitchFamily="34" charset="0"/>
              </a:rPr>
              <a:t>-    Delete D_103</a:t>
            </a:r>
            <a:r>
              <a:rPr kumimoji="1" lang="zh-CN" altLang="en-US" sz="1600" dirty="0">
                <a:solidFill>
                  <a:schemeClr val="dk1"/>
                </a:solidFill>
                <a:latin typeface="Arial" panose="020B0604020202020204" pitchFamily="34" charset="0"/>
                <a:cs typeface="Arial" panose="020B0604020202020204" pitchFamily="34" charset="0"/>
              </a:rPr>
              <a:t>、</a:t>
            </a:r>
            <a:r>
              <a:rPr kumimoji="1" lang="en-US" altLang="zh-CN" sz="1600" dirty="0">
                <a:solidFill>
                  <a:schemeClr val="dk1"/>
                </a:solidFill>
                <a:latin typeface="Arial" panose="020B0604020202020204" pitchFamily="34" charset="0"/>
                <a:cs typeface="Arial" panose="020B0604020202020204" pitchFamily="34" charset="0"/>
              </a:rPr>
              <a:t>D_139</a:t>
            </a:r>
            <a:r>
              <a:rPr kumimoji="1" lang="zh-CN" altLang="en-US" sz="1600" dirty="0">
                <a:solidFill>
                  <a:schemeClr val="dk1"/>
                </a:solidFill>
                <a:latin typeface="Arial" panose="020B0604020202020204" pitchFamily="34" charset="0"/>
                <a:cs typeface="Arial" panose="020B0604020202020204" pitchFamily="34" charset="0"/>
              </a:rPr>
              <a:t>（</a:t>
            </a:r>
            <a:r>
              <a:rPr kumimoji="1" lang="en-US" altLang="zh-CN" sz="1600" dirty="0">
                <a:solidFill>
                  <a:schemeClr val="dk1"/>
                </a:solidFill>
                <a:latin typeface="Arial" panose="020B0604020202020204" pitchFamily="34" charset="0"/>
                <a:cs typeface="Arial" panose="020B0604020202020204" pitchFamily="34" charset="0"/>
              </a:rPr>
              <a:t>https://www.kaggle.com/code/raddar/redundant-features-amex/notebook</a:t>
            </a:r>
            <a:r>
              <a:rPr kumimoji="1" lang="zh-CN" altLang="en-US" sz="1600" dirty="0">
                <a:solidFill>
                  <a:schemeClr val="dk1"/>
                </a:solidFill>
                <a:latin typeface="Arial" panose="020B0604020202020204" pitchFamily="34" charset="0"/>
                <a:cs typeface="Arial" panose="020B0604020202020204" pitchFamily="34" charset="0"/>
              </a:rPr>
              <a:t>）</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Calculate sum for </a:t>
            </a:r>
            <a:r>
              <a:rPr kumimoji="1" lang="en-US" altLang="zh-CN" sz="1600" dirty="0" err="1">
                <a:solidFill>
                  <a:schemeClr val="dk1"/>
                </a:solidFill>
                <a:latin typeface="Arial" panose="020B0604020202020204" pitchFamily="34" charset="0"/>
                <a:cs typeface="Arial" panose="020B0604020202020204" pitchFamily="34" charset="0"/>
              </a:rPr>
              <a:t>spend_p+payment_p+delq+balance_p</a:t>
            </a:r>
            <a:r>
              <a:rPr kumimoji="1" lang="en-US" altLang="zh-CN" sz="1600" dirty="0">
                <a:solidFill>
                  <a:schemeClr val="dk1"/>
                </a:solidFill>
                <a:latin typeface="Arial" panose="020B0604020202020204" pitchFamily="34" charset="0"/>
                <a:cs typeface="Arial" panose="020B0604020202020204" pitchFamily="34" charset="0"/>
              </a:rPr>
              <a:t>…</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a:t>
            </a:r>
            <a:endParaRPr kumimoji="1" lang="zh-CN" altLang="en-US" sz="1600" dirty="0">
              <a:solidFill>
                <a:schemeClr val="dk1"/>
              </a:solidFill>
              <a:latin typeface="Arial" panose="020B0604020202020204" pitchFamily="34" charset="0"/>
              <a:cs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3086</TotalTime>
  <Words>1331</Words>
  <Application>Microsoft Office PowerPoint</Application>
  <PresentationFormat>Widescreen</PresentationFormat>
  <Paragraphs>110</Paragraphs>
  <Slides>12</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微软雅黑</vt:lpstr>
      <vt:lpstr>华文行楷</vt:lpstr>
      <vt:lpstr>Arial</vt:lpstr>
      <vt:lpstr>Calibri</vt:lpstr>
      <vt:lpstr>Calibri Light</vt:lpstr>
      <vt:lpstr>circular-book</vt:lpstr>
      <vt:lpstr>Inter</vt:lpstr>
      <vt:lpstr>Wingdings</vt:lpstr>
      <vt:lpstr>Office Theme</vt:lpstr>
      <vt:lpstr>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dc:creator>
  <cp:lastModifiedBy>marcel aubry</cp:lastModifiedBy>
  <cp:revision>944</cp:revision>
  <dcterms:created xsi:type="dcterms:W3CDTF">2015-05-05T08:02:00Z</dcterms:created>
  <dcterms:modified xsi:type="dcterms:W3CDTF">2022-11-02T00:44:28Z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566971DDA02645FAAEFF9F19BE549068</vt:lpwstr>
  </property>
  <property fmtid="{D5CDD505-2E9C-101B-9397-08002B2CF9AE}" pid="3" name="KSOProductBuildVer">
    <vt:lpwstr>2052-11.1.0.11579</vt:lpwstr>
  </property>
</Properties>
</file>