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 id="2147483660" r:id="rId2"/>
  </p:sldMasterIdLst>
  <p:notesMasterIdLst>
    <p:notesMasterId r:id="rId17"/>
  </p:notesMasterIdLst>
  <p:sldIdLst>
    <p:sldId id="402" r:id="rId3"/>
    <p:sldId id="403" r:id="rId4"/>
    <p:sldId id="455" r:id="rId5"/>
    <p:sldId id="494" r:id="rId6"/>
    <p:sldId id="490" r:id="rId7"/>
    <p:sldId id="485" r:id="rId8"/>
    <p:sldId id="486" r:id="rId9"/>
    <p:sldId id="487" r:id="rId10"/>
    <p:sldId id="484" r:id="rId11"/>
    <p:sldId id="450" r:id="rId12"/>
    <p:sldId id="491" r:id="rId13"/>
    <p:sldId id="495" r:id="rId14"/>
    <p:sldId id="493" r:id="rId15"/>
    <p:sldId id="42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guide id="3" pos="375">
          <p15:clr>
            <a:srgbClr val="A4A3A4"/>
          </p15:clr>
        </p15:guide>
        <p15:guide id="4" pos="736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375E"/>
    <a:srgbClr val="00FFFF"/>
    <a:srgbClr val="2AAD36"/>
    <a:srgbClr val="ABCD13"/>
    <a:srgbClr val="08243F"/>
    <a:srgbClr val="136B24"/>
    <a:srgbClr val="0D4B19"/>
    <a:srgbClr val="157527"/>
    <a:srgbClr val="1EAA39"/>
    <a:srgbClr val="054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76" autoAdjust="0"/>
    <p:restoredTop sz="69369" autoAdjust="0"/>
  </p:normalViewPr>
  <p:slideViewPr>
    <p:cSldViewPr snapToGrid="0">
      <p:cViewPr>
        <p:scale>
          <a:sx n="75" d="100"/>
          <a:sy n="75" d="100"/>
        </p:scale>
        <p:origin x="168" y="-634"/>
      </p:cViewPr>
      <p:guideLst>
        <p:guide orient="horz" pos="2106"/>
        <p:guide pos="3840"/>
        <p:guide pos="375"/>
        <p:guide pos="7367"/>
      </p:guideLst>
    </p:cSldViewPr>
  </p:slideViewPr>
  <p:notesTextViewPr>
    <p:cViewPr>
      <p:scale>
        <a:sx n="1" d="1"/>
        <a:sy n="1" d="1"/>
      </p:scale>
      <p:origin x="0" y="-259"/>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3EB0C-C87C-475F-B8F8-469DF3A467E8}" type="datetimeFigureOut">
              <a:rPr lang="zh-CN" altLang="en-US" smtClean="0"/>
              <a:t>2022/11/15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B64C-32D5-47F6-A0E3-D89C1F94968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cikit-learn.org/stable/modules/model_evaluation.html#roc-metr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To sum up, our target is to predict the likelihood that a customer will not pay their credit card balance in the future based on their monthly customer profile.</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2</a:t>
            </a:fld>
            <a:endParaRPr lang="zh-CN" altLang="en-US"/>
          </a:p>
        </p:txBody>
      </p:sp>
    </p:spTree>
    <p:extLst>
      <p:ext uri="{BB962C8B-B14F-4D97-AF65-F5344CB8AC3E}">
        <p14:creationId xmlns:p14="http://schemas.microsoft.com/office/powerpoint/2010/main" val="15653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Objective: binary – Dependant variable is binary, 1 or 0, it will be a classification problem</a:t>
            </a:r>
          </a:p>
          <a:p>
            <a:r>
              <a:rPr lang="en-CA" dirty="0"/>
              <a:t>Metric:  </a:t>
            </a:r>
            <a:r>
              <a:rPr lang="en-CA" dirty="0" err="1"/>
              <a:t>binary_logloss</a:t>
            </a:r>
            <a:r>
              <a:rPr lang="en-CA" dirty="0"/>
              <a:t> – average # bits needed to identify an event drawn from the set if a coding scheme used for the set is optimized for an estimated prob distribution </a:t>
            </a:r>
          </a:p>
          <a:p>
            <a:r>
              <a:rPr lang="en-CA" dirty="0"/>
              <a:t>Boosting: dart – ensemble model of boosted regression trees, high prediction accuracy.</a:t>
            </a:r>
          </a:p>
          <a:p>
            <a:r>
              <a:rPr lang="en-CA" dirty="0" err="1"/>
              <a:t>Num_leaves</a:t>
            </a:r>
            <a:r>
              <a:rPr lang="en-CA" dirty="0"/>
              <a:t>: 100 – </a:t>
            </a:r>
          </a:p>
          <a:p>
            <a:r>
              <a:rPr lang="en-CA" dirty="0" err="1"/>
              <a:t>Feature_extraction</a:t>
            </a:r>
            <a:r>
              <a:rPr lang="en-CA" dirty="0"/>
              <a:t>: 0.2 – every tree created will consider 20% of features (faster)</a:t>
            </a:r>
          </a:p>
          <a:p>
            <a:r>
              <a:rPr lang="en-CA" dirty="0" err="1"/>
              <a:t>Learning_rate</a:t>
            </a:r>
            <a:r>
              <a:rPr lang="en-CA" dirty="0"/>
              <a:t>: 0.0075 -  every tree created has “””””” of 0.0075</a:t>
            </a:r>
          </a:p>
          <a:p>
            <a:r>
              <a:rPr lang="en-CA" dirty="0" err="1"/>
              <a:t>Bagging_fraction</a:t>
            </a:r>
            <a:r>
              <a:rPr lang="en-CA" dirty="0"/>
              <a:t>: 0.5 – </a:t>
            </a:r>
          </a:p>
          <a:p>
            <a:r>
              <a:rPr lang="en-CA" dirty="0" err="1"/>
              <a:t>Bagging_freq</a:t>
            </a:r>
            <a:r>
              <a:rPr lang="en-CA" dirty="0"/>
              <a:t>: 10 – after every 10 activations, rand select 50% of </a:t>
            </a:r>
            <a:r>
              <a:rPr lang="en-CA" dirty="0" err="1"/>
              <a:t>obsv</a:t>
            </a:r>
            <a:r>
              <a:rPr lang="en-CA" dirty="0"/>
              <a:t> and use for next 10 iterations.</a:t>
            </a:r>
          </a:p>
          <a:p>
            <a:r>
              <a:rPr lang="en-CA" dirty="0" err="1"/>
              <a:t>Min_data_in_leaf</a:t>
            </a:r>
            <a:r>
              <a:rPr lang="en-CA" dirty="0"/>
              <a:t>: 40 – minimal number of data in one leaf.</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num_boost_round</a:t>
            </a:r>
            <a:r>
              <a:rPr lang="en-CA" dirty="0"/>
              <a:t> = </a:t>
            </a:r>
            <a:r>
              <a:rPr lang="en-CA" b="0" dirty="0">
                <a:solidFill>
                  <a:srgbClr val="B5CEA8"/>
                </a:solidFill>
                <a:effectLst/>
                <a:latin typeface="Consolas" panose="020B0609020204030204" pitchFamily="49" charset="0"/>
              </a:rPr>
              <a:t>11500</a:t>
            </a:r>
            <a:endParaRPr lang="en-CA" b="0" dirty="0">
              <a:solidFill>
                <a:srgbClr val="D4D4D4"/>
              </a:solidFill>
              <a:effectLst/>
              <a:latin typeface="Consolas" panose="020B0609020204030204" pitchFamily="49" charset="0"/>
            </a:endParaRPr>
          </a:p>
          <a:p>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t>12</a:t>
            </a:fld>
            <a:endParaRPr lang="zh-CN" altLang="en-US"/>
          </a:p>
        </p:txBody>
      </p:sp>
    </p:spTree>
    <p:extLst>
      <p:ext uri="{BB962C8B-B14F-4D97-AF65-F5344CB8AC3E}">
        <p14:creationId xmlns:p14="http://schemas.microsoft.com/office/powerpoint/2010/main" val="146766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Tx/>
              <a:buChar char="-"/>
            </a:pPr>
            <a:r>
              <a:rPr kumimoji="1" lang="en-US" altLang="zh-CN" sz="1200" b="1" dirty="0">
                <a:solidFill>
                  <a:schemeClr val="dk1"/>
                </a:solidFill>
                <a:latin typeface="Arial" panose="020B0604020202020204" pitchFamily="34" charset="0"/>
                <a:cs typeface="Arial" panose="020B0604020202020204" pitchFamily="34" charset="0"/>
              </a:rPr>
              <a:t>Continue work on feature extraction</a:t>
            </a:r>
          </a:p>
          <a:p>
            <a:pPr marL="0" indent="0">
              <a:lnSpc>
                <a:spcPct val="150000"/>
              </a:lnSpc>
              <a:buFontTx/>
              <a:buNone/>
            </a:pPr>
            <a:r>
              <a:rPr kumimoji="1" lang="en-US" altLang="zh-CN" sz="1200" b="0" dirty="0">
                <a:solidFill>
                  <a:schemeClr val="dk1"/>
                </a:solidFill>
                <a:latin typeface="Arial" panose="020B0604020202020204" pitchFamily="34" charset="0"/>
                <a:cs typeface="Arial" panose="020B0604020202020204" pitchFamily="34" charset="0"/>
              </a:rPr>
              <a:t>by this I mean we not only need more features, but also need to delete some not useful features</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13</a:t>
            </a:fld>
            <a:endParaRPr lang="zh-CN" altLang="en-US"/>
          </a:p>
        </p:txBody>
      </p:sp>
    </p:spTree>
    <p:extLst>
      <p:ext uri="{BB962C8B-B14F-4D97-AF65-F5344CB8AC3E}">
        <p14:creationId xmlns:p14="http://schemas.microsoft.com/office/powerpoint/2010/main" val="142816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And in last sprint we focused on some dataset features. </a:t>
            </a:r>
          </a:p>
          <a:p>
            <a:r>
              <a:rPr lang="en-US" altLang="zh-CN" b="0" dirty="0"/>
              <a:t>Different categories of data.</a:t>
            </a:r>
          </a:p>
          <a:p>
            <a:endParaRPr lang="en-US" altLang="zh-CN" b="1" dirty="0"/>
          </a:p>
          <a:p>
            <a:r>
              <a:rPr lang="en-US" altLang="zh-CN" b="1" dirty="0"/>
              <a:t>how do we define whether a customer has default </a:t>
            </a:r>
          </a:p>
          <a:p>
            <a:r>
              <a:rPr lang="en-US" altLang="zh-CN" dirty="0"/>
              <a:t>Failure to pay within 120 days, it is considered as a default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Sprint 1 a classmates asked a question about the metrics; I didn’t answer it correctly.  so here is a </a:t>
            </a:r>
            <a:r>
              <a:rPr lang="en-US" altLang="zh-CN" b="1" dirty="0"/>
              <a:t>detailed illustration.</a:t>
            </a:r>
            <a:r>
              <a:rPr lang="en-US" altLang="zh-CN" dirty="0"/>
              <a:t> This part consists of a lot of probability and statistics concepts. Actually, I have just learned them for a lecture called Stochastic Process. So if you think there are something wrong with my presentation, feel free to tell that. First, let’s skip these scary equations and look at an example. But just remember that the evaluation function consists of two parts, G and D. </a:t>
            </a:r>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3</a:t>
            </a:fld>
            <a:endParaRPr lang="zh-CN" altLang="en-US"/>
          </a:p>
        </p:txBody>
      </p:sp>
    </p:spTree>
    <p:extLst>
      <p:ext uri="{BB962C8B-B14F-4D97-AF65-F5344CB8AC3E}">
        <p14:creationId xmlns:p14="http://schemas.microsoft.com/office/powerpoint/2010/main" val="328639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20 samples predicted by a machine learning model</a:t>
            </a:r>
          </a:p>
          <a:p>
            <a:endParaRPr lang="en-US" altLang="zh-CN" dirty="0"/>
          </a:p>
          <a:p>
            <a:r>
              <a:rPr lang="en-US" altLang="zh-CN" dirty="0"/>
              <a:t>Columns:</a:t>
            </a:r>
          </a:p>
          <a:p>
            <a:r>
              <a:rPr lang="en-US" altLang="zh-CN" dirty="0"/>
              <a:t>True class: tagged 1 or 0, 1 represents the customer has actually defaulted</a:t>
            </a:r>
          </a:p>
          <a:p>
            <a:r>
              <a:rPr lang="en-US" altLang="zh-CN" dirty="0"/>
              <a:t>Predicted probability: the probability that the customer will default, generated by the machine learning model. </a:t>
            </a:r>
          </a:p>
          <a:p>
            <a:endParaRPr lang="en-US" altLang="zh-CN" dirty="0"/>
          </a:p>
          <a:p>
            <a:r>
              <a:rPr lang="en-US" altLang="zh-CN" dirty="0"/>
              <a:t>But we don’t need vague probabilities, we need the model to tell us whether a customer will default or not.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for example we set 0.5 as a threshold. Then all samples above 0.5 will be predicted as 1, and others 0</a:t>
            </a:r>
          </a:p>
          <a:p>
            <a:endParaRPr lang="en-US" altLang="zh-CN" dirty="0"/>
          </a:p>
          <a:p>
            <a:r>
              <a:rPr lang="en-US" altLang="zh-CN" dirty="0"/>
              <a:t>However, think about a question. Is 0.5 the best threshold?</a:t>
            </a:r>
          </a:p>
          <a:p>
            <a:r>
              <a:rPr lang="en-US" altLang="zh-CN" dirty="0"/>
              <a:t>When we predict a customer to be default, but actually he will not default. What’s the cost? </a:t>
            </a:r>
          </a:p>
          <a:p>
            <a:r>
              <a:rPr lang="en-US" altLang="zh-CN" dirty="0"/>
              <a:t>The bank may lose this customer</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When we predict a customer to be not default, but actually he will default. What’s the cost? </a:t>
            </a:r>
          </a:p>
          <a:p>
            <a:r>
              <a:rPr lang="en-US" altLang="zh-CN" dirty="0"/>
              <a:t>The bank may lose money. The bank will not take back the money, which is a very bad thing to happen. </a:t>
            </a:r>
          </a:p>
          <a:p>
            <a:endParaRPr lang="en-US" altLang="zh-CN" dirty="0"/>
          </a:p>
          <a:p>
            <a:r>
              <a:rPr lang="en-US" altLang="zh-CN" dirty="0"/>
              <a:t>The bank is able to tolerate the lost of a customer. But it doesn’t want to tolerate the lost of money. So I say the cost of false alarm is small, but the cost of misdetection is huge. How do we solve this unbalance, we can change the threshold. </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4</a:t>
            </a:fld>
            <a:endParaRPr lang="zh-CN" altLang="en-US"/>
          </a:p>
        </p:txBody>
      </p:sp>
    </p:spTree>
    <p:extLst>
      <p:ext uri="{BB962C8B-B14F-4D97-AF65-F5344CB8AC3E}">
        <p14:creationId xmlns:p14="http://schemas.microsoft.com/office/powerpoint/2010/main" val="257564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we plot this two points on a graph, here and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know decreasing the threshold, is actually moving the point from left to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curve is called</a:t>
            </a:r>
            <a:r>
              <a:rPr lang="en-US" altLang="zh-CN" b="0" i="0" dirty="0">
                <a:effectLst/>
                <a:latin typeface="Inter"/>
              </a:rPr>
              <a:t> </a:t>
            </a:r>
            <a:r>
              <a:rPr lang="en-US" altLang="zh-CN" b="0" i="0" u="none" strike="noStrike" dirty="0">
                <a:solidFill>
                  <a:srgbClr val="008ABC"/>
                </a:solidFill>
                <a:effectLst/>
                <a:latin typeface="Inter"/>
                <a:hlinkClick r:id="rId3"/>
              </a:rPr>
              <a:t>ROC curve</a:t>
            </a:r>
            <a:r>
              <a:rPr lang="en-US" altLang="zh-CN" b="0" i="0" dirty="0">
                <a:effectLst/>
                <a:latin typeface="Inter"/>
              </a:rPr>
              <a:t>, which means </a:t>
            </a:r>
            <a:r>
              <a:rPr lang="en-US" altLang="zh-CN" b="0" i="0" u="none" strike="noStrike" dirty="0">
                <a:solidFill>
                  <a:srgbClr val="008ABC"/>
                </a:solidFill>
                <a:effectLst/>
                <a:latin typeface="Inter"/>
              </a:rPr>
              <a:t>receiver operating characteristic.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4D4D4D"/>
                </a:solidFill>
                <a:effectLst/>
                <a:latin typeface="-apple-system"/>
              </a:rPr>
              <a:t>AUC: Area under Curve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u="none" strike="noStrike" dirty="0">
                <a:solidFill>
                  <a:srgbClr val="4D4D4D"/>
                </a:solidFill>
                <a:effectLst/>
                <a:latin typeface="-apple-system"/>
              </a:rPr>
              <a:t>Means that we consider all the threshold. Stands for the overall score of this predictor.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u="none" strike="noStrike" dirty="0">
                <a:solidFill>
                  <a:srgbClr val="4D4D4D"/>
                </a:solidFill>
                <a:effectLst/>
                <a:latin typeface="-apple-system"/>
              </a:rPr>
              <a:t>The larger the better. In other words, </a:t>
            </a:r>
            <a:r>
              <a:rPr lang="en-US" altLang="zh-CN" b="0" i="0" dirty="0">
                <a:effectLst/>
                <a:latin typeface="Inter"/>
              </a:rPr>
              <a:t>We want the curve to be as convex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Normalized Gini Coefficient </a:t>
            </a:r>
            <a:r>
              <a:rPr lang="en-US" altLang="zh-CN" sz="1200" b="1" i="0" u="none" strike="noStrike" dirty="0">
                <a:solidFill>
                  <a:srgbClr val="008ABC"/>
                </a:solidFill>
                <a:effectLst/>
                <a:latin typeface="Inter"/>
              </a:rPr>
              <a:t>G </a:t>
            </a:r>
            <a:r>
              <a:rPr lang="en-US" altLang="zh-CN" sz="1200" b="0" i="0" u="none" strike="noStrike" dirty="0">
                <a:solidFill>
                  <a:srgbClr val="008ABC"/>
                </a:solidFill>
                <a:effectLst/>
                <a:latin typeface="Inter"/>
              </a:rPr>
              <a:t>is the 2 times AUC minus 1, </a:t>
            </a:r>
            <a:r>
              <a:rPr lang="en-US" altLang="zh-CN" sz="1200" b="1" i="0" u="none" strike="noStrike" dirty="0">
                <a:solidFill>
                  <a:srgbClr val="008ABC"/>
                </a:solidFill>
                <a:effectLst/>
                <a:latin typeface="Inter"/>
              </a:rPr>
              <a:t>which represent the area of this 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dirty="0">
              <a:solidFill>
                <a:srgbClr val="008ABC"/>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dirty="0">
                <a:solidFill>
                  <a:srgbClr val="008ABC"/>
                </a:solidFill>
                <a:effectLst/>
                <a:latin typeface="Inter"/>
              </a:rPr>
              <a:t>And </a:t>
            </a:r>
            <a:r>
              <a:rPr lang="en-US" altLang="zh-CN" sz="1200" b="1" dirty="0"/>
              <a:t>Default rate captured at 4 % (D) </a:t>
            </a:r>
            <a:r>
              <a:rPr lang="en-US" altLang="zh-CN" sz="1200" dirty="0"/>
              <a:t>is this intersection of the line of 4%, which means that if the cost of a false alarm is 4, then the cost of misdetection is 96. This is given by the American Express team, which justifies that we want </a:t>
            </a:r>
            <a:r>
              <a:rPr lang="en-US" altLang="zh-CN" dirty="0"/>
              <a:t>the false positive to be smaller, even though the true positive rate will be smaller. </a:t>
            </a:r>
            <a:endParaRPr lang="en-US" altLang="zh-CN" b="0" i="0" dirty="0">
              <a:effectLst/>
              <a:latin typeface="Inter"/>
            </a:endParaRP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So this is a graphical explanation of the competition metrics, hope you guys can understand that. </a:t>
            </a:r>
          </a:p>
          <a:p>
            <a:endParaRPr lang="en-US" altLang="zh-CN" b="0" i="0" dirty="0">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let’s go back to this equation.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The </a:t>
            </a:r>
            <a:r>
              <a:rPr lang="en-US" altLang="zh-CN" b="1" dirty="0"/>
              <a:t>weight of G and D</a:t>
            </a:r>
            <a:r>
              <a:rPr lang="en-US" altLang="zh-CN" dirty="0"/>
              <a:t>: 0.5 and 0.5, is given by Kaggle. More seemingly determined by experience</a:t>
            </a:r>
          </a:p>
        </p:txBody>
      </p:sp>
      <p:sp>
        <p:nvSpPr>
          <p:cNvPr id="4" name="灯片编号占位符 3"/>
          <p:cNvSpPr>
            <a:spLocks noGrp="1"/>
          </p:cNvSpPr>
          <p:nvPr>
            <p:ph type="sldNum" sz="quarter" idx="5"/>
          </p:nvPr>
        </p:nvSpPr>
        <p:spPr/>
        <p:txBody>
          <a:bodyPr/>
          <a:lstStyle/>
          <a:p>
            <a:fld id="{7C50B64C-32D5-47F6-A0E3-D89C1F949689}" type="slidenum">
              <a:rPr lang="zh-CN" altLang="en-US" smtClean="0"/>
              <a:t>5</a:t>
            </a:fld>
            <a:endParaRPr lang="zh-CN" altLang="en-US"/>
          </a:p>
        </p:txBody>
      </p:sp>
    </p:spTree>
    <p:extLst>
      <p:ext uri="{BB962C8B-B14F-4D97-AF65-F5344CB8AC3E}">
        <p14:creationId xmlns:p14="http://schemas.microsoft.com/office/powerpoint/2010/main" val="122776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last sprint we introduce the data visualization. And we did a little more on this recently. And we replotted some graphs to make it more clear to read. </a:t>
            </a:r>
          </a:p>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6</a:t>
            </a:fld>
            <a:endParaRPr lang="zh-CN" altLang="en-US"/>
          </a:p>
        </p:txBody>
      </p:sp>
    </p:spTree>
    <p:extLst>
      <p:ext uri="{BB962C8B-B14F-4D97-AF65-F5344CB8AC3E}">
        <p14:creationId xmlns:p14="http://schemas.microsoft.com/office/powerpoint/2010/main" val="371940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8</a:t>
            </a:fld>
            <a:endParaRPr lang="zh-CN" altLang="en-US"/>
          </a:p>
        </p:txBody>
      </p:sp>
    </p:spTree>
    <p:extLst>
      <p:ext uri="{BB962C8B-B14F-4D97-AF65-F5344CB8AC3E}">
        <p14:creationId xmlns:p14="http://schemas.microsoft.com/office/powerpoint/2010/main" val="838819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effectLst/>
                <a:latin typeface="Inter"/>
              </a:rPr>
              <a:t>We also did some feature extraction jobs. For example, we calculated the </a:t>
            </a:r>
            <a:r>
              <a:rPr lang="en-US" altLang="zh-CN" dirty="0"/>
              <a:t>Statistical features: mean, standard deviation, minimum, maximum for numerical variables. First and Last means the first and the last element of a column. Sometimes they are very useful because it represents the original and the last state of the variable. And some features are from the community, hard to explain why they work. Use it because the result will be better.  </a:t>
            </a:r>
          </a:p>
          <a:p>
            <a:pPr algn="l"/>
            <a:endParaRPr lang="en-US" altLang="zh-CN" b="1" i="0" dirty="0">
              <a:effectLst/>
              <a:latin typeface="Inter"/>
            </a:endParaRPr>
          </a:p>
          <a:p>
            <a:pPr algn="l"/>
            <a:r>
              <a:rPr lang="en-US" altLang="zh-CN" b="1" i="0" dirty="0">
                <a:effectLst/>
                <a:latin typeface="Inter"/>
              </a:rPr>
              <a:t>Because this should be a short presentation. We don’t want it to make it too long so we are going to leave the detailed feature engineering to next sprint. </a:t>
            </a:r>
          </a:p>
          <a:p>
            <a:pPr algn="l"/>
            <a:endParaRPr lang="en-US" altLang="zh-CN" b="1" i="0" dirty="0">
              <a:effectLst/>
              <a:latin typeface="Inter"/>
            </a:endParaRPr>
          </a:p>
          <a:p>
            <a:pPr algn="l"/>
            <a:r>
              <a:rPr lang="en-US" altLang="zh-CN" b="1" i="0" dirty="0">
                <a:effectLst/>
                <a:latin typeface="Inter"/>
              </a:rPr>
              <a:t>Welcome Marcel to introduce one of the models we will use.  </a:t>
            </a:r>
            <a:endParaRPr lang="en-US" altLang="zh-CN"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9</a:t>
            </a:fld>
            <a:endParaRPr lang="zh-CN" altLang="en-US"/>
          </a:p>
        </p:txBody>
      </p:sp>
    </p:spTree>
    <p:extLst>
      <p:ext uri="{BB962C8B-B14F-4D97-AF65-F5344CB8AC3E}">
        <p14:creationId xmlns:p14="http://schemas.microsoft.com/office/powerpoint/2010/main" val="180983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50B64C-32D5-47F6-A0E3-D89C1F949689}" type="slidenum">
              <a:rPr lang="zh-CN" altLang="en-US" smtClean="0"/>
              <a:t>10</a:t>
            </a:fld>
            <a:endParaRPr lang="zh-CN" altLang="en-US"/>
          </a:p>
        </p:txBody>
      </p:sp>
    </p:spTree>
    <p:extLst>
      <p:ext uri="{BB962C8B-B14F-4D97-AF65-F5344CB8AC3E}">
        <p14:creationId xmlns:p14="http://schemas.microsoft.com/office/powerpoint/2010/main" val="396962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C525B"/>
                </a:solidFill>
                <a:effectLst/>
                <a:latin typeface="circular-book"/>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 </a:t>
            </a:r>
          </a:p>
          <a:p>
            <a:r>
              <a:rPr lang="en-US" b="0" i="0" dirty="0">
                <a:solidFill>
                  <a:srgbClr val="4C525B"/>
                </a:solidFill>
                <a:effectLst/>
                <a:latin typeface="circular-book"/>
              </a:rPr>
              <a:t>(https://www.displayr.com/gradient-boosting-the-coolest-kid-on-the-machine-learning-block/)</a:t>
            </a:r>
          </a:p>
          <a:p>
            <a:r>
              <a:rPr lang="en-US" b="0" i="0">
                <a:solidFill>
                  <a:srgbClr val="4C525B"/>
                </a:solidFill>
                <a:effectLst/>
                <a:latin typeface="circular-book"/>
              </a:rPr>
              <a:t>(https://becominghuman.ai/lightgbm-on-home-credit-default-risk-prediction-5b17e68a6e9)</a:t>
            </a:r>
            <a:endParaRPr lang="en-CA" dirty="0"/>
          </a:p>
        </p:txBody>
      </p:sp>
      <p:sp>
        <p:nvSpPr>
          <p:cNvPr id="4" name="Slide Number Placeholder 3"/>
          <p:cNvSpPr>
            <a:spLocks noGrp="1"/>
          </p:cNvSpPr>
          <p:nvPr>
            <p:ph type="sldNum" sz="quarter" idx="5"/>
          </p:nvPr>
        </p:nvSpPr>
        <p:spPr/>
        <p:txBody>
          <a:bodyPr/>
          <a:lstStyle/>
          <a:p>
            <a:fld id="{7C50B64C-32D5-47F6-A0E3-D89C1F949689}" type="slidenum">
              <a:rPr lang="zh-CN" altLang="en-US" smtClean="0"/>
              <a:t>11</a:t>
            </a:fld>
            <a:endParaRPr lang="zh-CN" altLang="en-US"/>
          </a:p>
        </p:txBody>
      </p:sp>
    </p:spTree>
    <p:extLst>
      <p:ext uri="{BB962C8B-B14F-4D97-AF65-F5344CB8AC3E}">
        <p14:creationId xmlns:p14="http://schemas.microsoft.com/office/powerpoint/2010/main" val="265553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5DB1FD-6953-405F-8805-0468CA52795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9EA63A-6E46-874E-A728-B3084EF7CF8A}" type="datetimeFigureOut">
              <a:rPr kumimoji="1" lang="zh-CN" altLang="en-US" smtClean="0"/>
              <a:t>2022/11/15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56BCE4-C68A-1A4E-9565-7B3E1462C9FA}" type="slidenum">
              <a:rPr kumimoji="1" lang="zh-CN" altLang="en-US" smtClean="0"/>
              <a:t>‹#›</a:t>
            </a:fld>
            <a:endParaRPr kumimoji="1" lang="zh-CN" altLang="en-US"/>
          </a:p>
        </p:txBody>
      </p:sp>
      <p:sp>
        <p:nvSpPr>
          <p:cNvPr id="6" name="矩形 5"/>
          <p:cNvSpPr/>
          <p:nvPr userDrawn="1"/>
        </p:nvSpPr>
        <p:spPr>
          <a:xfrm>
            <a:off x="0" y="0"/>
            <a:ext cx="12192000" cy="6858000"/>
          </a:xfrm>
          <a:prstGeom prst="rect">
            <a:avLst/>
          </a:prstGeom>
          <a:solidFill>
            <a:srgbClr val="0A143A">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778476"/>
            <a:ext cx="12192000" cy="6079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
        <p:nvSpPr>
          <p:cNvPr id="7" name="矩形 6"/>
          <p:cNvSpPr/>
          <p:nvPr userDrawn="1"/>
        </p:nvSpPr>
        <p:spPr>
          <a:xfrm>
            <a:off x="0" y="0"/>
            <a:ext cx="12192000" cy="914400"/>
          </a:xfrm>
          <a:prstGeom prst="rect">
            <a:avLst/>
          </a:prstGeom>
          <a:solidFill>
            <a:srgbClr val="17375E"/>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31822" y="96658"/>
            <a:ext cx="1634663" cy="76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A6491-BEF1-48FA-9197-7AB8BD9CC77B}" type="datetimeFigureOut">
              <a:rPr lang="zh-CN" altLang="en-US" smtClean="0"/>
              <a:t>2022/11/15</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B1FD-6953-405F-8805-0468CA52795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9" name="文本框 18"/>
          <p:cNvSpPr txBox="1"/>
          <p:nvPr/>
        </p:nvSpPr>
        <p:spPr>
          <a:xfrm>
            <a:off x="2777175" y="2078576"/>
            <a:ext cx="8277729" cy="1754326"/>
          </a:xfrm>
          <a:prstGeom prst="rect">
            <a:avLst/>
          </a:prstGeom>
          <a:noFill/>
        </p:spPr>
        <p:txBody>
          <a:bodyPr wrap="square" rtlCol="0">
            <a:spAutoFit/>
          </a:bodyPr>
          <a:lstStyle/>
          <a:p>
            <a:r>
              <a:rPr lang="en-US" altLang="zh-CN" sz="5400" b="1" kern="2000" spc="100" dirty="0">
                <a:solidFill>
                  <a:schemeClr val="bg1"/>
                </a:solidFill>
                <a:latin typeface="微软雅黑" panose="020B0503020204020204" pitchFamily="34" charset="-122"/>
                <a:ea typeface="微软雅黑" panose="020B0503020204020204" pitchFamily="34" charset="-122"/>
              </a:rPr>
              <a:t>American Express Default Prediction</a:t>
            </a:r>
            <a:endParaRPr lang="zh-CN" altLang="en-US" sz="5400" b="1" kern="2000" spc="1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225557" y="4779424"/>
            <a:ext cx="1829347" cy="369332"/>
          </a:xfrm>
          <a:prstGeom prst="rect">
            <a:avLst/>
          </a:prstGeom>
          <a:noFill/>
        </p:spPr>
        <p:txBody>
          <a:bodyPr wrap="none" rtlCol="0">
            <a:spAutoFit/>
          </a:bodyPr>
          <a:lstStyle/>
          <a:p>
            <a:r>
              <a:rPr lang="en-US" altLang="zh-CN" b="1" kern="2000" spc="100" dirty="0">
                <a:solidFill>
                  <a:schemeClr val="bg1"/>
                </a:solidFill>
                <a:latin typeface="微软雅黑" panose="020B0503020204020204" pitchFamily="34" charset="-122"/>
                <a:ea typeface="微软雅黑" panose="020B0503020204020204" pitchFamily="34" charset="-122"/>
              </a:rPr>
              <a:t>Group A1_04</a:t>
            </a:r>
            <a:endParaRPr lang="zh-CN" altLang="en-US" b="1" kern="2000" spc="100" dirty="0">
              <a:solidFill>
                <a:schemeClr val="bg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DE6CC5-9AED-3318-C309-3A3658793581}"/>
              </a:ext>
            </a:extLst>
          </p:cNvPr>
          <p:cNvSpPr txBox="1"/>
          <p:nvPr/>
        </p:nvSpPr>
        <p:spPr>
          <a:xfrm>
            <a:off x="5240028" y="3844575"/>
            <a:ext cx="1711944" cy="523220"/>
          </a:xfrm>
          <a:prstGeom prst="rect">
            <a:avLst/>
          </a:prstGeom>
          <a:noFill/>
        </p:spPr>
        <p:txBody>
          <a:bodyPr wrap="none" rtlCol="0">
            <a:spAutoFit/>
          </a:bodyPr>
          <a:lstStyle/>
          <a:p>
            <a:r>
              <a:rPr lang="en-US" altLang="zh-CN" sz="2800" b="1" kern="2000" spc="100" dirty="0">
                <a:solidFill>
                  <a:schemeClr val="bg1"/>
                </a:solidFill>
                <a:latin typeface="微软雅黑" panose="020B0503020204020204" pitchFamily="34" charset="-122"/>
                <a:ea typeface="微软雅黑" panose="020B0503020204020204" pitchFamily="34" charset="-122"/>
              </a:rPr>
              <a:t>Sprint 3</a:t>
            </a:r>
            <a:endParaRPr lang="zh-CN" altLang="en-US" sz="2800" b="1" kern="2000" spc="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Feature</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Engineering</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p:cNvSpPr txBox="1"/>
          <p:nvPr>
            <p:custDataLst>
              <p:tags r:id="rId1"/>
            </p:custDataLst>
          </p:nvPr>
        </p:nvSpPr>
        <p:spPr>
          <a:xfrm>
            <a:off x="511810" y="1615215"/>
            <a:ext cx="10810240" cy="1524007"/>
          </a:xfrm>
          <a:prstGeom prst="rect">
            <a:avLst/>
          </a:prstGeom>
          <a:noFill/>
        </p:spPr>
        <p:txBody>
          <a:bodyPr wrap="square" rtlCol="0">
            <a:spAutoFit/>
          </a:bodyPr>
          <a:lstStyle/>
          <a:p>
            <a:pPr>
              <a:lnSpc>
                <a:spcPct val="150000"/>
              </a:lnSpc>
            </a:pPr>
            <a:r>
              <a:rPr kumimoji="1" lang="en-US" altLang="zh-CN" sz="1600" dirty="0">
                <a:solidFill>
                  <a:schemeClr val="dk1"/>
                </a:solidFill>
                <a:latin typeface="Arial" panose="020B0604020202020204" pitchFamily="34" charset="0"/>
                <a:cs typeface="Arial" panose="020B0604020202020204" pitchFamily="34" charset="0"/>
              </a:rPr>
              <a:t>-    Delete D_103</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D_139</a:t>
            </a:r>
            <a:r>
              <a:rPr kumimoji="1" lang="zh-CN" altLang="en-US" sz="1600" dirty="0">
                <a:solidFill>
                  <a:schemeClr val="dk1"/>
                </a:solidFill>
                <a:latin typeface="Arial" panose="020B0604020202020204" pitchFamily="34" charset="0"/>
                <a:cs typeface="Arial" panose="020B0604020202020204" pitchFamily="34" charset="0"/>
              </a:rPr>
              <a:t>（</a:t>
            </a:r>
            <a:r>
              <a:rPr kumimoji="1" lang="en-US" altLang="zh-CN" sz="1600" dirty="0">
                <a:solidFill>
                  <a:schemeClr val="dk1"/>
                </a:solidFill>
                <a:latin typeface="Arial" panose="020B0604020202020204" pitchFamily="34" charset="0"/>
                <a:cs typeface="Arial" panose="020B0604020202020204" pitchFamily="34" charset="0"/>
              </a:rPr>
              <a:t>https://www.kaggle.com/code/raddar/redundant-features-amex/notebook</a:t>
            </a:r>
            <a:r>
              <a:rPr kumimoji="1" lang="zh-CN" altLang="en-US"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Calculate sum for </a:t>
            </a:r>
            <a:r>
              <a:rPr kumimoji="1" lang="en-US" altLang="zh-CN" sz="1600" dirty="0" err="1">
                <a:solidFill>
                  <a:schemeClr val="dk1"/>
                </a:solidFill>
                <a:latin typeface="Arial" panose="020B0604020202020204" pitchFamily="34" charset="0"/>
                <a:cs typeface="Arial" panose="020B0604020202020204" pitchFamily="34" charset="0"/>
              </a:rPr>
              <a:t>spend_p+payment_p+delq+balance_p</a:t>
            </a: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p>
          <a:p>
            <a:pPr marL="285750" indent="-285750">
              <a:lnSpc>
                <a:spcPct val="150000"/>
              </a:lnSpc>
              <a:buFontTx/>
              <a:buChar char="-"/>
            </a:pPr>
            <a:r>
              <a:rPr kumimoji="1" lang="en-US" altLang="zh-CN" sz="1600" dirty="0">
                <a:solidFill>
                  <a:schemeClr val="dk1"/>
                </a:solidFill>
                <a:latin typeface="Arial" panose="020B0604020202020204" pitchFamily="34" charset="0"/>
                <a:cs typeface="Arial" panose="020B0604020202020204" pitchFamily="34" charset="0"/>
              </a:rPr>
              <a:t>…</a:t>
            </a:r>
            <a:endParaRPr kumimoji="1" lang="zh-CN" altLang="en-US" sz="16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5" name="文本框 4">
            <a:extLst>
              <a:ext uri="{FF2B5EF4-FFF2-40B4-BE49-F238E27FC236}">
                <a16:creationId xmlns:a16="http://schemas.microsoft.com/office/drawing/2014/main" id="{773E4291-8A28-804D-E525-41AF8AFE98D0}"/>
              </a:ext>
            </a:extLst>
          </p:cNvPr>
          <p:cNvSpPr txBox="1"/>
          <p:nvPr/>
        </p:nvSpPr>
        <p:spPr>
          <a:xfrm>
            <a:off x="2475230" y="6313627"/>
            <a:ext cx="8965837" cy="369332"/>
          </a:xfrm>
          <a:prstGeom prst="rect">
            <a:avLst/>
          </a:prstGeom>
          <a:noFill/>
        </p:spPr>
        <p:txBody>
          <a:bodyPr wrap="square">
            <a:spAutoFit/>
          </a:bodyPr>
          <a:lstStyle/>
          <a:p>
            <a:r>
              <a:rPr lang="en-US" altLang="zh-CN" dirty="0"/>
              <a:t>https://www.kaggle.com/code/ambrosm/amex-lightgbm-quickstart</a:t>
            </a:r>
            <a:endParaRPr lang="zh-CN" altLang="en-US" dirty="0"/>
          </a:p>
        </p:txBody>
      </p:sp>
      <p:sp>
        <p:nvSpPr>
          <p:cNvPr id="3" name="TextBox 2">
            <a:extLst>
              <a:ext uri="{FF2B5EF4-FFF2-40B4-BE49-F238E27FC236}">
                <a16:creationId xmlns:a16="http://schemas.microsoft.com/office/drawing/2014/main" id="{29AC20C6-C765-5D2B-9E4A-32EA061D38EB}"/>
              </a:ext>
            </a:extLst>
          </p:cNvPr>
          <p:cNvSpPr txBox="1"/>
          <p:nvPr/>
        </p:nvSpPr>
        <p:spPr>
          <a:xfrm>
            <a:off x="424754" y="2529946"/>
            <a:ext cx="10267405" cy="2308324"/>
          </a:xfrm>
          <a:prstGeom prst="rect">
            <a:avLst/>
          </a:prstGeom>
          <a:noFill/>
        </p:spPr>
        <p:txBody>
          <a:bodyPr wrap="square" rtlCol="0">
            <a:spAutoFit/>
          </a:bodyPr>
          <a:lstStyle/>
          <a:p>
            <a:endParaRPr lang="en-CA" dirty="0"/>
          </a:p>
          <a:p>
            <a:r>
              <a:rPr lang="en-CA" b="1" dirty="0"/>
              <a:t>Gradient Boosting Framework that uses tree based learning algorithms (Microsoft, 2016)</a:t>
            </a:r>
          </a:p>
          <a:p>
            <a:r>
              <a:rPr lang="en-CA" dirty="0"/>
              <a:t>Advantages:</a:t>
            </a:r>
          </a:p>
          <a:p>
            <a:pPr marL="285750" indent="-285750">
              <a:buFont typeface="Arial" panose="020B0604020202020204" pitchFamily="34" charset="0"/>
              <a:buChar char="•"/>
            </a:pPr>
            <a:r>
              <a:rPr lang="en-CA" dirty="0"/>
              <a:t>Faster training speed and higher frequency</a:t>
            </a:r>
          </a:p>
          <a:p>
            <a:pPr marL="285750" indent="-285750">
              <a:buFont typeface="Arial" panose="020B0604020202020204" pitchFamily="34" charset="0"/>
              <a:buChar char="•"/>
            </a:pPr>
            <a:r>
              <a:rPr lang="en-CA" dirty="0"/>
              <a:t>Lower memory usage</a:t>
            </a:r>
          </a:p>
          <a:p>
            <a:pPr marL="285750" indent="-285750">
              <a:buFont typeface="Arial" panose="020B0604020202020204" pitchFamily="34" charset="0"/>
              <a:buChar char="•"/>
            </a:pPr>
            <a:r>
              <a:rPr lang="en-CA" dirty="0"/>
              <a:t>Better accuracy</a:t>
            </a:r>
          </a:p>
          <a:p>
            <a:pPr marL="285750" indent="-285750">
              <a:buFont typeface="Arial" panose="020B0604020202020204" pitchFamily="34" charset="0"/>
              <a:buChar char="•"/>
            </a:pPr>
            <a:r>
              <a:rPr lang="en-CA" dirty="0"/>
              <a:t>Support of parallel, distributed, and GPU learning</a:t>
            </a:r>
          </a:p>
          <a:p>
            <a:pPr marL="285750" indent="-285750">
              <a:buFont typeface="Arial" panose="020B0604020202020204" pitchFamily="34" charset="0"/>
              <a:buChar char="•"/>
            </a:pPr>
            <a:r>
              <a:rPr lang="en-CA" dirty="0"/>
              <a:t>Capable of handling large-scale data</a:t>
            </a:r>
          </a:p>
        </p:txBody>
      </p:sp>
      <p:pic>
        <p:nvPicPr>
          <p:cNvPr id="7" name="Picture 6">
            <a:extLst>
              <a:ext uri="{FF2B5EF4-FFF2-40B4-BE49-F238E27FC236}">
                <a16:creationId xmlns:a16="http://schemas.microsoft.com/office/drawing/2014/main" id="{3B768419-CFAC-3364-B666-EE0FDBFFE3C4}"/>
              </a:ext>
            </a:extLst>
          </p:cNvPr>
          <p:cNvPicPr>
            <a:picLocks noChangeAspect="1"/>
          </p:cNvPicPr>
          <p:nvPr/>
        </p:nvPicPr>
        <p:blipFill>
          <a:blip r:embed="rId4"/>
          <a:stretch>
            <a:fillRect/>
          </a:stretch>
        </p:blipFill>
        <p:spPr>
          <a:xfrm>
            <a:off x="424754" y="1188181"/>
            <a:ext cx="4485255" cy="1044041"/>
          </a:xfrm>
          <a:prstGeom prst="rect">
            <a:avLst/>
          </a:prstGeom>
        </p:spPr>
      </p:pic>
      <p:pic>
        <p:nvPicPr>
          <p:cNvPr id="9" name="Picture 8">
            <a:extLst>
              <a:ext uri="{FF2B5EF4-FFF2-40B4-BE49-F238E27FC236}">
                <a16:creationId xmlns:a16="http://schemas.microsoft.com/office/drawing/2014/main" id="{3C004694-6D6F-8F53-D136-494AE6BC5598}"/>
              </a:ext>
            </a:extLst>
          </p:cNvPr>
          <p:cNvPicPr>
            <a:picLocks noChangeAspect="1"/>
          </p:cNvPicPr>
          <p:nvPr/>
        </p:nvPicPr>
        <p:blipFill>
          <a:blip r:embed="rId5"/>
          <a:stretch>
            <a:fillRect/>
          </a:stretch>
        </p:blipFill>
        <p:spPr>
          <a:xfrm>
            <a:off x="6250334" y="3528247"/>
            <a:ext cx="5516912" cy="1822360"/>
          </a:xfrm>
          <a:prstGeom prst="rect">
            <a:avLst/>
          </a:prstGeom>
        </p:spPr>
      </p:pic>
    </p:spTree>
    <p:extLst>
      <p:ext uri="{BB962C8B-B14F-4D97-AF65-F5344CB8AC3E}">
        <p14:creationId xmlns:p14="http://schemas.microsoft.com/office/powerpoint/2010/main" val="3795308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Light GBM</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0133382" y="218276"/>
            <a:ext cx="1562100" cy="546100"/>
          </a:xfrm>
          <a:prstGeom prst="rect">
            <a:avLst/>
          </a:prstGeom>
        </p:spPr>
      </p:pic>
      <p:pic>
        <p:nvPicPr>
          <p:cNvPr id="7" name="Picture 6">
            <a:extLst>
              <a:ext uri="{FF2B5EF4-FFF2-40B4-BE49-F238E27FC236}">
                <a16:creationId xmlns:a16="http://schemas.microsoft.com/office/drawing/2014/main" id="{3B768419-CFAC-3364-B666-EE0FDBFFE3C4}"/>
              </a:ext>
            </a:extLst>
          </p:cNvPr>
          <p:cNvPicPr>
            <a:picLocks noChangeAspect="1"/>
          </p:cNvPicPr>
          <p:nvPr/>
        </p:nvPicPr>
        <p:blipFill>
          <a:blip r:embed="rId4"/>
          <a:stretch>
            <a:fillRect/>
          </a:stretch>
        </p:blipFill>
        <p:spPr>
          <a:xfrm>
            <a:off x="424754" y="1188181"/>
            <a:ext cx="4485255" cy="1044041"/>
          </a:xfrm>
          <a:prstGeom prst="rect">
            <a:avLst/>
          </a:prstGeom>
        </p:spPr>
      </p:pic>
      <p:pic>
        <p:nvPicPr>
          <p:cNvPr id="8" name="Picture 7">
            <a:extLst>
              <a:ext uri="{FF2B5EF4-FFF2-40B4-BE49-F238E27FC236}">
                <a16:creationId xmlns:a16="http://schemas.microsoft.com/office/drawing/2014/main" id="{295739D1-44ED-46CF-32F6-F76CA3F4FCBF}"/>
              </a:ext>
            </a:extLst>
          </p:cNvPr>
          <p:cNvPicPr>
            <a:picLocks noChangeAspect="1"/>
          </p:cNvPicPr>
          <p:nvPr/>
        </p:nvPicPr>
        <p:blipFill>
          <a:blip r:embed="rId5"/>
          <a:stretch>
            <a:fillRect/>
          </a:stretch>
        </p:blipFill>
        <p:spPr>
          <a:xfrm>
            <a:off x="424754" y="2529494"/>
            <a:ext cx="3962953" cy="3000794"/>
          </a:xfrm>
          <a:prstGeom prst="rect">
            <a:avLst/>
          </a:prstGeom>
        </p:spPr>
      </p:pic>
      <p:sp>
        <p:nvSpPr>
          <p:cNvPr id="11" name="TextBox 10">
            <a:extLst>
              <a:ext uri="{FF2B5EF4-FFF2-40B4-BE49-F238E27FC236}">
                <a16:creationId xmlns:a16="http://schemas.microsoft.com/office/drawing/2014/main" id="{1FA4B834-826D-93AB-7205-25E12DB8E748}"/>
              </a:ext>
            </a:extLst>
          </p:cNvPr>
          <p:cNvSpPr txBox="1"/>
          <p:nvPr/>
        </p:nvSpPr>
        <p:spPr>
          <a:xfrm>
            <a:off x="4574729" y="2505670"/>
            <a:ext cx="7475031" cy="2308324"/>
          </a:xfrm>
          <a:prstGeom prst="rect">
            <a:avLst/>
          </a:prstGeom>
          <a:noFill/>
        </p:spPr>
        <p:txBody>
          <a:bodyPr wrap="square" rtlCol="0">
            <a:spAutoFit/>
          </a:bodyPr>
          <a:lstStyle/>
          <a:p>
            <a:r>
              <a:rPr lang="en-CA" dirty="0"/>
              <a:t>Binary: requires the given data set to be classified in two categories</a:t>
            </a:r>
          </a:p>
          <a:p>
            <a:endParaRPr lang="en-CA" dirty="0"/>
          </a:p>
          <a:p>
            <a:r>
              <a:rPr lang="en-CA" dirty="0"/>
              <a:t>Dart: ensemble model of boosted regression trees – high prediction accuracy</a:t>
            </a:r>
          </a:p>
          <a:p>
            <a:endParaRPr lang="en-CA" dirty="0"/>
          </a:p>
          <a:p>
            <a:r>
              <a:rPr lang="en-CA" dirty="0"/>
              <a:t>Bagging </a:t>
            </a:r>
            <a:r>
              <a:rPr lang="en-CA" dirty="0" err="1"/>
              <a:t>freq</a:t>
            </a:r>
            <a:r>
              <a:rPr lang="en-CA" dirty="0"/>
              <a:t>: after every 10 activations, randomly select 50% of data to use for the next </a:t>
            </a:r>
            <a:r>
              <a:rPr lang="en-CA"/>
              <a:t>k iterations</a:t>
            </a:r>
            <a:endParaRPr lang="en-CA" dirty="0"/>
          </a:p>
          <a:p>
            <a:endParaRPr lang="en-CA" dirty="0"/>
          </a:p>
          <a:p>
            <a:r>
              <a:rPr lang="en-CA" dirty="0" err="1"/>
              <a:t>Num_boost_round</a:t>
            </a:r>
            <a:r>
              <a:rPr lang="en-CA" dirty="0"/>
              <a:t>: Number of boosting operations</a:t>
            </a:r>
          </a:p>
        </p:txBody>
      </p:sp>
    </p:spTree>
    <p:extLst>
      <p:ext uri="{BB962C8B-B14F-4D97-AF65-F5344CB8AC3E}">
        <p14:creationId xmlns:p14="http://schemas.microsoft.com/office/powerpoint/2010/main" val="42791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53578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Next Sprint Goals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0133382" y="218276"/>
            <a:ext cx="1562100" cy="546100"/>
          </a:xfrm>
          <a:prstGeom prst="rect">
            <a:avLst/>
          </a:prstGeom>
        </p:spPr>
      </p:pic>
      <p:sp>
        <p:nvSpPr>
          <p:cNvPr id="3" name="文本框 2">
            <a:extLst>
              <a:ext uri="{FF2B5EF4-FFF2-40B4-BE49-F238E27FC236}">
                <a16:creationId xmlns:a16="http://schemas.microsoft.com/office/drawing/2014/main" id="{2CF41220-0F54-22E8-492C-473977930B7C}"/>
              </a:ext>
            </a:extLst>
          </p:cNvPr>
          <p:cNvSpPr txBox="1"/>
          <p:nvPr>
            <p:custDataLst>
              <p:tags r:id="rId1"/>
            </p:custDataLst>
          </p:nvPr>
        </p:nvSpPr>
        <p:spPr>
          <a:xfrm>
            <a:off x="598438" y="1509337"/>
            <a:ext cx="10810240" cy="2805320"/>
          </a:xfrm>
          <a:prstGeom prst="rect">
            <a:avLst/>
          </a:prstGeom>
          <a:noFill/>
        </p:spPr>
        <p:txBody>
          <a:bodyPr wrap="square" rtlCol="0">
            <a:spAutoFit/>
          </a:bodyPr>
          <a:lstStyle/>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Continue work on feature extraction</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XGBM model</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refine the model, adjust the parameters</a:t>
            </a:r>
            <a:endParaRPr kumimoji="1" lang="zh-CN" altLang="en-US" sz="2000" dirty="0">
              <a:solidFill>
                <a:schemeClr val="dk1"/>
              </a:solidFill>
              <a:latin typeface="Arial" panose="020B0604020202020204" pitchFamily="34" charset="0"/>
              <a:cs typeface="Arial" panose="020B0604020202020204" pitchFamily="34" charset="0"/>
            </a:endParaRP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Integrate LGBM and XGB</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Get the result (the submission file)</a:t>
            </a:r>
          </a:p>
          <a:p>
            <a:pPr marL="285750" indent="-285750">
              <a:lnSpc>
                <a:spcPct val="150000"/>
              </a:lnSpc>
              <a:buFontTx/>
              <a:buChar char="-"/>
            </a:pPr>
            <a:r>
              <a:rPr kumimoji="1" lang="en-US" altLang="zh-CN" sz="2000" dirty="0">
                <a:solidFill>
                  <a:schemeClr val="dk1"/>
                </a:solidFill>
                <a:latin typeface="Arial" panose="020B0604020202020204" pitchFamily="34" charset="0"/>
                <a:cs typeface="Arial" panose="020B0604020202020204" pitchFamily="34" charset="0"/>
              </a:rPr>
              <a:t>Submit the result to Kaggle to see the score</a:t>
            </a:r>
          </a:p>
        </p:txBody>
      </p:sp>
    </p:spTree>
    <p:extLst>
      <p:ext uri="{BB962C8B-B14F-4D97-AF65-F5344CB8AC3E}">
        <p14:creationId xmlns:p14="http://schemas.microsoft.com/office/powerpoint/2010/main" val="3391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Q&amp;A</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387515" y="3237297"/>
            <a:ext cx="3416969" cy="923330"/>
          </a:xfrm>
          <a:prstGeom prst="rect">
            <a:avLst/>
          </a:prstGeom>
          <a:noFill/>
        </p:spPr>
        <p:txBody>
          <a:bodyPr wrap="square" rtlCol="0">
            <a:spAutoFit/>
          </a:bodyPr>
          <a:lstStyle/>
          <a:p>
            <a:r>
              <a:rPr kumimoji="1" lang="en-US" altLang="zh-CN" sz="5400" b="1" dirty="0">
                <a:latin typeface="华文行楷" panose="02010800040101010101" charset="-122"/>
                <a:ea typeface="华文行楷" panose="02010800040101010101" charset="-122"/>
                <a:cs typeface="华文行楷" panose="02010800040101010101" charset="-122"/>
              </a:rPr>
              <a:t>Thank</a:t>
            </a:r>
            <a:r>
              <a:rPr kumimoji="1" lang="zh-CN" altLang="en-US" sz="5400" b="1" dirty="0">
                <a:latin typeface="华文行楷" panose="02010800040101010101" charset="-122"/>
                <a:ea typeface="华文行楷" panose="02010800040101010101" charset="-122"/>
                <a:cs typeface="华文行楷" panose="02010800040101010101" charset="-122"/>
              </a:rPr>
              <a:t> </a:t>
            </a:r>
            <a:r>
              <a:rPr kumimoji="1" lang="en-US" altLang="zh-CN" sz="5400" b="1" dirty="0">
                <a:latin typeface="华文行楷" panose="02010800040101010101" charset="-122"/>
                <a:ea typeface="华文行楷" panose="02010800040101010101" charset="-122"/>
                <a:cs typeface="华文行楷" panose="02010800040101010101" charset="-122"/>
              </a:rPr>
              <a:t>you!</a:t>
            </a:r>
          </a:p>
        </p:txBody>
      </p:sp>
      <p:pic>
        <p:nvPicPr>
          <p:cNvPr id="5" name="图片 4"/>
          <p:cNvPicPr>
            <a:picLocks noChangeAspect="1"/>
          </p:cNvPicPr>
          <p:nvPr/>
        </p:nvPicPr>
        <p:blipFill>
          <a:blip r:embed="rId2"/>
          <a:stretch>
            <a:fillRect/>
          </a:stretch>
        </p:blipFill>
        <p:spPr>
          <a:xfrm>
            <a:off x="10133382" y="218276"/>
            <a:ext cx="1562100" cy="54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Background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69932" y="3757472"/>
            <a:ext cx="6160135" cy="2062103"/>
          </a:xfrm>
          <a:prstGeom prst="rect">
            <a:avLst/>
          </a:prstGeom>
        </p:spPr>
        <p:txBody>
          <a:bodyPr wrap="square">
            <a:spAutoFit/>
          </a:bodyPr>
          <a:lstStyle/>
          <a:p>
            <a:r>
              <a:rPr lang="en-US" altLang="zh-CN" sz="16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The competition is sponsored by American Express, the world's largest payment card issuer with high industry recognition and is a classic risk control competition. In this competition, machine learning skills will be used to predict credit defaults. Specifically, industrial-scale data is used to build machine learning models. The training, validation and testing datasets include time series behavioral data and anonymous customer feature information. </a:t>
            </a:r>
          </a:p>
        </p:txBody>
      </p:sp>
      <p:pic>
        <p:nvPicPr>
          <p:cNvPr id="13" name="图片 12"/>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19050" y="974725"/>
            <a:ext cx="12157075" cy="2259330"/>
          </a:xfrm>
          <a:prstGeom prst="rect">
            <a:avLst/>
          </a:prstGeom>
        </p:spPr>
      </p:pic>
      <p:pic>
        <p:nvPicPr>
          <p:cNvPr id="5" name="图片 4"/>
          <p:cNvPicPr>
            <a:picLocks noChangeAspect="1"/>
          </p:cNvPicPr>
          <p:nvPr/>
        </p:nvPicPr>
        <p:blipFill>
          <a:blip r:embed="rId5"/>
          <a:stretch>
            <a:fillRect/>
          </a:stretch>
        </p:blipFill>
        <p:spPr>
          <a:xfrm>
            <a:off x="7009130" y="3761105"/>
            <a:ext cx="4450080" cy="2436495"/>
          </a:xfrm>
          <a:prstGeom prst="rect">
            <a:avLst/>
          </a:prstGeom>
        </p:spPr>
      </p:pic>
      <p:sp>
        <p:nvSpPr>
          <p:cNvPr id="7" name="文本框 6">
            <a:extLst>
              <a:ext uri="{FF2B5EF4-FFF2-40B4-BE49-F238E27FC236}">
                <a16:creationId xmlns:a16="http://schemas.microsoft.com/office/drawing/2014/main" id="{56CF79F6-7CA5-5BAB-A6AB-ADDBA62E79AA}"/>
              </a:ext>
            </a:extLst>
          </p:cNvPr>
          <p:cNvSpPr txBox="1"/>
          <p:nvPr/>
        </p:nvSpPr>
        <p:spPr>
          <a:xfrm>
            <a:off x="569932" y="5819575"/>
            <a:ext cx="6097604" cy="646331"/>
          </a:xfrm>
          <a:prstGeom prst="rect">
            <a:avLst/>
          </a:prstGeom>
          <a:noFill/>
        </p:spPr>
        <p:txBody>
          <a:bodyPr wrap="square">
            <a:spAutoFit/>
          </a:bodyPr>
          <a:lstStyle/>
          <a:p>
            <a:r>
              <a:rPr lang="zh-CN" altLang="en-US" dirty="0"/>
              <a:t>https://www.kaggle.com/competitions/amex-default-prediction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2561535"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Dataset Review</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sp>
        <p:nvSpPr>
          <p:cNvPr id="9" name="文本框 8"/>
          <p:cNvSpPr txBox="1"/>
          <p:nvPr/>
        </p:nvSpPr>
        <p:spPr>
          <a:xfrm>
            <a:off x="536465" y="1397596"/>
            <a:ext cx="4978094" cy="3416320"/>
          </a:xfrm>
          <a:prstGeom prst="rect">
            <a:avLst/>
          </a:prstGeom>
          <a:noFill/>
        </p:spPr>
        <p:txBody>
          <a:bodyPr wrap="none" rtlCol="0">
            <a:spAutoFit/>
          </a:bodyPr>
          <a:lstStyle/>
          <a:p>
            <a:pPr algn="l"/>
            <a:r>
              <a:rPr lang="en-US" altLang="zh-CN" b="1" dirty="0"/>
              <a:t>Dataset</a:t>
            </a:r>
            <a:r>
              <a:rPr lang="zh-CN" altLang="en-US" b="1" dirty="0"/>
              <a:t> </a:t>
            </a:r>
            <a:r>
              <a:rPr lang="en-US" altLang="zh-CN" b="1" dirty="0"/>
              <a:t>features:</a:t>
            </a:r>
            <a:endParaRPr lang="zh-CN" altLang="en-US" b="1" dirty="0"/>
          </a:p>
          <a:p>
            <a:pPr marL="285750" indent="-285750" algn="l">
              <a:buFont typeface="Wingdings" panose="05000000000000000000" charset="0"/>
              <a:buChar char="l"/>
            </a:pPr>
            <a:r>
              <a:rPr lang="en-US" altLang="zh-CN" dirty="0"/>
              <a:t>Anonymous profile information</a:t>
            </a:r>
          </a:p>
          <a:p>
            <a:pPr marL="285750" indent="-285750" algn="l">
              <a:buFont typeface="Wingdings" panose="05000000000000000000" charset="0"/>
              <a:buChar char="l"/>
            </a:pPr>
            <a:r>
              <a:rPr lang="en-US" altLang="zh-CN" dirty="0"/>
              <a:t>Time-series behavioral features</a:t>
            </a:r>
            <a:endParaRPr lang="zh-CN" altLang="en-US" dirty="0"/>
          </a:p>
          <a:p>
            <a:pPr marL="285750" indent="-285750" algn="l">
              <a:buFont typeface="Wingdings" panose="05000000000000000000" charset="0"/>
              <a:buChar char="l"/>
            </a:pPr>
            <a:r>
              <a:rPr lang="en-US" altLang="zh-CN" dirty="0"/>
              <a:t>Tag</a:t>
            </a:r>
            <a:r>
              <a:rPr lang="zh-CN" altLang="en-US" dirty="0"/>
              <a:t>：</a:t>
            </a:r>
            <a:r>
              <a:rPr lang="en-US" altLang="zh-CN" dirty="0"/>
              <a:t>Failure to pay within 120 days, tagged as 1</a:t>
            </a:r>
          </a:p>
          <a:p>
            <a:pPr algn="l"/>
            <a:endParaRPr lang="en-US" altLang="zh-CN" dirty="0"/>
          </a:p>
          <a:p>
            <a:pPr algn="l"/>
            <a:r>
              <a:rPr lang="en-US" altLang="zh-CN" dirty="0">
                <a:sym typeface="+mn-ea"/>
              </a:rPr>
              <a:t>	D_* = Delinquency variables</a:t>
            </a:r>
          </a:p>
          <a:p>
            <a:pPr lvl="2" indent="0" algn="l">
              <a:buNone/>
            </a:pPr>
            <a:r>
              <a:rPr lang="en-US" altLang="zh-CN" dirty="0">
                <a:sym typeface="+mn-ea"/>
              </a:rPr>
              <a:t>S_* = Spend variables</a:t>
            </a:r>
          </a:p>
          <a:p>
            <a:pPr lvl="2" indent="0" algn="l">
              <a:buNone/>
            </a:pPr>
            <a:r>
              <a:rPr lang="en-US" altLang="zh-CN" dirty="0">
                <a:sym typeface="+mn-ea"/>
              </a:rPr>
              <a:t>P_* = Payment variables</a:t>
            </a:r>
          </a:p>
          <a:p>
            <a:pPr lvl="2" indent="0" algn="l">
              <a:buNone/>
            </a:pPr>
            <a:r>
              <a:rPr lang="en-US" altLang="zh-CN" dirty="0">
                <a:sym typeface="+mn-ea"/>
              </a:rPr>
              <a:t>B_* = Balance variables</a:t>
            </a:r>
          </a:p>
          <a:p>
            <a:pPr lvl="2" indent="0" algn="l">
              <a:buNone/>
            </a:pPr>
            <a:r>
              <a:rPr lang="en-US" altLang="zh-CN" dirty="0">
                <a:sym typeface="+mn-ea"/>
              </a:rPr>
              <a:t>R_* = Risk variables</a:t>
            </a:r>
          </a:p>
          <a:p>
            <a:pPr marL="285750" indent="-285750" algn="l">
              <a:buFont typeface="Wingdings" panose="05000000000000000000" charset="0"/>
              <a:buChar char="l"/>
            </a:pPr>
            <a:endParaRPr lang="en-US" altLang="zh-CN" dirty="0"/>
          </a:p>
          <a:p>
            <a:pPr marL="285750" indent="-285750" algn="l">
              <a:buFont typeface="Wingdings" panose="05000000000000000000" charset="0"/>
              <a:buChar char="l"/>
            </a:pPr>
            <a:endParaRPr lang="en-US" altLang="zh-CN" dirty="0"/>
          </a:p>
        </p:txBody>
      </p:sp>
      <p:sp>
        <p:nvSpPr>
          <p:cNvPr id="17" name="文本框 16">
            <a:extLst>
              <a:ext uri="{FF2B5EF4-FFF2-40B4-BE49-F238E27FC236}">
                <a16:creationId xmlns:a16="http://schemas.microsoft.com/office/drawing/2014/main" id="{0396DE43-D8B7-957F-B6B7-0A30E28368BB}"/>
              </a:ext>
            </a:extLst>
          </p:cNvPr>
          <p:cNvSpPr txBox="1"/>
          <p:nvPr/>
        </p:nvSpPr>
        <p:spPr>
          <a:xfrm>
            <a:off x="536465" y="5137238"/>
            <a:ext cx="5229225" cy="646331"/>
          </a:xfrm>
          <a:prstGeom prst="rect">
            <a:avLst/>
          </a:prstGeom>
          <a:noFill/>
        </p:spPr>
        <p:txBody>
          <a:bodyPr wrap="square">
            <a:spAutoFit/>
          </a:bodyPr>
          <a:lstStyle/>
          <a:p>
            <a:r>
              <a:rPr lang="zh-CN" altLang="en-US" dirty="0"/>
              <a:t>https://www.kaggle.com/datasets/raddar/amex-data-integer-dtypes-parquet-format</a:t>
            </a:r>
          </a:p>
        </p:txBody>
      </p:sp>
      <p:sp>
        <p:nvSpPr>
          <p:cNvPr id="19" name="文本框 18">
            <a:extLst>
              <a:ext uri="{FF2B5EF4-FFF2-40B4-BE49-F238E27FC236}">
                <a16:creationId xmlns:a16="http://schemas.microsoft.com/office/drawing/2014/main" id="{5E2EE454-2610-4570-014A-44577EE1E344}"/>
              </a:ext>
            </a:extLst>
          </p:cNvPr>
          <p:cNvSpPr txBox="1"/>
          <p:nvPr/>
        </p:nvSpPr>
        <p:spPr>
          <a:xfrm>
            <a:off x="536465" y="4645595"/>
            <a:ext cx="6097604" cy="369332"/>
          </a:xfrm>
          <a:prstGeom prst="rect">
            <a:avLst/>
          </a:prstGeom>
          <a:noFill/>
        </p:spPr>
        <p:txBody>
          <a:bodyPr wrap="square">
            <a:spAutoFit/>
          </a:bodyPr>
          <a:lstStyle/>
          <a:p>
            <a:pPr algn="l"/>
            <a:r>
              <a:rPr lang="en-US" altLang="zh-CN" b="1" dirty="0"/>
              <a:t>Dataset</a:t>
            </a:r>
            <a:r>
              <a:rPr lang="zh-CN" altLang="en-US" b="1" dirty="0"/>
              <a:t> </a:t>
            </a:r>
            <a:r>
              <a:rPr lang="en-US" altLang="zh-CN" b="1" dirty="0"/>
              <a:t>compression:</a:t>
            </a:r>
            <a:endParaRPr lang="zh-CN" altLang="en-US" b="1" dirty="0"/>
          </a:p>
        </p:txBody>
      </p:sp>
      <p:pic>
        <p:nvPicPr>
          <p:cNvPr id="20" name="图片 19">
            <a:extLst>
              <a:ext uri="{FF2B5EF4-FFF2-40B4-BE49-F238E27FC236}">
                <a16:creationId xmlns:a16="http://schemas.microsoft.com/office/drawing/2014/main" id="{70FFA7FF-E888-34F2-C597-BF3B40FA6DB4}"/>
              </a:ext>
            </a:extLst>
          </p:cNvPr>
          <p:cNvPicPr>
            <a:picLocks noChangeAspect="1"/>
          </p:cNvPicPr>
          <p:nvPr/>
        </p:nvPicPr>
        <p:blipFill>
          <a:blip r:embed="rId4"/>
          <a:stretch>
            <a:fillRect/>
          </a:stretch>
        </p:blipFill>
        <p:spPr>
          <a:xfrm>
            <a:off x="6096000" y="3563031"/>
            <a:ext cx="4911134" cy="898687"/>
          </a:xfrm>
          <a:prstGeom prst="rect">
            <a:avLst/>
          </a:prstGeom>
        </p:spPr>
      </p:pic>
      <p:sp>
        <p:nvSpPr>
          <p:cNvPr id="21" name="文本框 20">
            <a:extLst>
              <a:ext uri="{FF2B5EF4-FFF2-40B4-BE49-F238E27FC236}">
                <a16:creationId xmlns:a16="http://schemas.microsoft.com/office/drawing/2014/main" id="{87EA4277-B57E-D1F9-7D17-6D67EED6EE1C}"/>
              </a:ext>
            </a:extLst>
          </p:cNvPr>
          <p:cNvSpPr txBox="1"/>
          <p:nvPr/>
        </p:nvSpPr>
        <p:spPr>
          <a:xfrm>
            <a:off x="6096000" y="1395701"/>
            <a:ext cx="3424399" cy="2031325"/>
          </a:xfrm>
          <a:prstGeom prst="rect">
            <a:avLst/>
          </a:prstGeom>
          <a:noFill/>
        </p:spPr>
        <p:txBody>
          <a:bodyPr wrap="none" rtlCol="0">
            <a:spAutoFit/>
          </a:bodyPr>
          <a:lstStyle/>
          <a:p>
            <a:r>
              <a:rPr lang="en-US" altLang="zh-CN" b="1" dirty="0"/>
              <a:t>Metrics</a:t>
            </a:r>
            <a:r>
              <a:rPr lang="zh-CN" altLang="en-US" b="1" dirty="0"/>
              <a:t>：</a:t>
            </a:r>
            <a:endParaRPr lang="en-US" altLang="zh-CN" b="1" dirty="0"/>
          </a:p>
          <a:p>
            <a:endParaRPr lang="en-US" altLang="zh-CN" b="1" dirty="0"/>
          </a:p>
          <a:p>
            <a:endParaRPr lang="en-US" altLang="zh-CN" b="1" dirty="0"/>
          </a:p>
          <a:p>
            <a:endParaRPr lang="zh-CN" altLang="en-US" b="1" dirty="0"/>
          </a:p>
          <a:p>
            <a:pPr marL="285750" indent="-285750">
              <a:buFont typeface="Wingdings" panose="05000000000000000000" charset="0"/>
              <a:buChar char="l"/>
            </a:pPr>
            <a:r>
              <a:rPr lang="en-US" altLang="zh-CN" dirty="0"/>
              <a:t>G</a:t>
            </a:r>
            <a:r>
              <a:rPr lang="zh-CN" altLang="en-US" dirty="0"/>
              <a:t>：</a:t>
            </a:r>
            <a:r>
              <a:rPr lang="en-US" altLang="zh-CN" dirty="0"/>
              <a:t>Normalized</a:t>
            </a:r>
            <a:r>
              <a:rPr lang="zh-CN" altLang="en-US" dirty="0"/>
              <a:t> </a:t>
            </a:r>
            <a:r>
              <a:rPr lang="en-US" altLang="zh-CN" dirty="0"/>
              <a:t>Gini</a:t>
            </a:r>
            <a:r>
              <a:rPr lang="zh-CN" altLang="en-US" dirty="0"/>
              <a:t> </a:t>
            </a:r>
            <a:r>
              <a:rPr lang="en-US" altLang="zh-CN" dirty="0"/>
              <a:t>Coefficient</a:t>
            </a:r>
            <a:endParaRPr lang="zh-CN" altLang="en-US" dirty="0"/>
          </a:p>
          <a:p>
            <a:pPr marL="285750" indent="-285750">
              <a:buFont typeface="Wingdings" panose="05000000000000000000" charset="0"/>
              <a:buChar char="l"/>
            </a:pPr>
            <a:r>
              <a:rPr lang="en-US" altLang="zh-CN" dirty="0"/>
              <a:t>D</a:t>
            </a:r>
            <a:r>
              <a:rPr lang="zh-CN" altLang="en-US" dirty="0"/>
              <a:t>：</a:t>
            </a:r>
            <a:r>
              <a:rPr lang="en-US" altLang="zh-CN" dirty="0"/>
              <a:t>Default rate captured at 4%</a:t>
            </a:r>
            <a:endParaRPr lang="zh-CN" altLang="en-US" dirty="0"/>
          </a:p>
          <a:p>
            <a:pPr marL="285750" indent="-285750">
              <a:buFont typeface="Wingdings" panose="05000000000000000000" charset="0"/>
              <a:buChar char="l"/>
            </a:pPr>
            <a:r>
              <a:rPr lang="en-US" altLang="zh-CN" dirty="0"/>
              <a:t>M = 0.5G + 0.5D</a:t>
            </a:r>
          </a:p>
        </p:txBody>
      </p:sp>
      <p:pic>
        <p:nvPicPr>
          <p:cNvPr id="27" name="图片 26">
            <a:extLst>
              <a:ext uri="{FF2B5EF4-FFF2-40B4-BE49-F238E27FC236}">
                <a16:creationId xmlns:a16="http://schemas.microsoft.com/office/drawing/2014/main" id="{FDF0386D-A3D3-0B94-52EF-16125FCD97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129" y="1942824"/>
            <a:ext cx="2476190" cy="468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754" y="218276"/>
            <a:ext cx="3498317"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0133382" y="218276"/>
            <a:ext cx="1562100" cy="546100"/>
          </a:xfrm>
          <a:prstGeom prst="rect">
            <a:avLst/>
          </a:prstGeom>
        </p:spPr>
      </p:pic>
      <p:pic>
        <p:nvPicPr>
          <p:cNvPr id="6" name="图片 5">
            <a:extLst>
              <a:ext uri="{FF2B5EF4-FFF2-40B4-BE49-F238E27FC236}">
                <a16:creationId xmlns:a16="http://schemas.microsoft.com/office/drawing/2014/main" id="{3563831D-F6F7-47A0-881E-89E31592E766}"/>
              </a:ext>
            </a:extLst>
          </p:cNvPr>
          <p:cNvPicPr>
            <a:picLocks noChangeAspect="1"/>
          </p:cNvPicPr>
          <p:nvPr/>
        </p:nvPicPr>
        <p:blipFill>
          <a:blip r:embed="rId4"/>
          <a:stretch>
            <a:fillRect/>
          </a:stretch>
        </p:blipFill>
        <p:spPr>
          <a:xfrm>
            <a:off x="609199" y="1020277"/>
            <a:ext cx="5031205" cy="5703578"/>
          </a:xfrm>
          <a:prstGeom prst="rect">
            <a:avLst/>
          </a:prstGeom>
        </p:spPr>
      </p:pic>
      <p:sp>
        <p:nvSpPr>
          <p:cNvPr id="7" name="文本框 6">
            <a:extLst>
              <a:ext uri="{FF2B5EF4-FFF2-40B4-BE49-F238E27FC236}">
                <a16:creationId xmlns:a16="http://schemas.microsoft.com/office/drawing/2014/main" id="{550CE680-2E9B-62B8-FEAD-6F1B691F811D}"/>
              </a:ext>
            </a:extLst>
          </p:cNvPr>
          <p:cNvSpPr txBox="1"/>
          <p:nvPr/>
        </p:nvSpPr>
        <p:spPr>
          <a:xfrm>
            <a:off x="6096000" y="1020277"/>
            <a:ext cx="3884205" cy="1200329"/>
          </a:xfrm>
          <a:prstGeom prst="rect">
            <a:avLst/>
          </a:prstGeom>
          <a:noFill/>
        </p:spPr>
        <p:txBody>
          <a:bodyPr wrap="none" rtlCol="0">
            <a:spAutoFit/>
          </a:bodyPr>
          <a:lstStyle/>
          <a:p>
            <a:pPr algn="l"/>
            <a:r>
              <a:rPr lang="en-US" altLang="zh-CN" b="1" dirty="0"/>
              <a:t>Bayes risks:</a:t>
            </a:r>
            <a:endParaRPr lang="zh-CN" altLang="en-US" b="1" dirty="0"/>
          </a:p>
          <a:p>
            <a:pPr marL="285750" indent="-285750" algn="l">
              <a:buFont typeface="Wingdings" panose="05000000000000000000" charset="0"/>
              <a:buChar char="l"/>
            </a:pPr>
            <a:r>
              <a:rPr lang="en-US" altLang="zh-CN" dirty="0"/>
              <a:t>Cost of false alarm (false positive)</a:t>
            </a:r>
          </a:p>
          <a:p>
            <a:pPr marL="285750" indent="-285750">
              <a:buFont typeface="Wingdings" panose="05000000000000000000" charset="0"/>
              <a:buChar char="l"/>
            </a:pPr>
            <a:r>
              <a:rPr lang="en-US" altLang="zh-CN" dirty="0"/>
              <a:t>Cost of misdetection (false negative)</a:t>
            </a:r>
          </a:p>
          <a:p>
            <a:pPr marL="285750" indent="-285750" algn="l">
              <a:buFont typeface="Wingdings" panose="05000000000000000000" charset="0"/>
              <a:buChar char="l"/>
            </a:pPr>
            <a:endParaRPr lang="en-US" altLang="zh-CN" dirty="0"/>
          </a:p>
        </p:txBody>
      </p:sp>
      <p:sp>
        <p:nvSpPr>
          <p:cNvPr id="10" name="文本框 9">
            <a:extLst>
              <a:ext uri="{FF2B5EF4-FFF2-40B4-BE49-F238E27FC236}">
                <a16:creationId xmlns:a16="http://schemas.microsoft.com/office/drawing/2014/main" id="{FA199C66-0FE9-8019-E524-3671153AF9E7}"/>
              </a:ext>
            </a:extLst>
          </p:cNvPr>
          <p:cNvSpPr txBox="1"/>
          <p:nvPr/>
        </p:nvSpPr>
        <p:spPr>
          <a:xfrm>
            <a:off x="6096000" y="2136338"/>
            <a:ext cx="6172139" cy="2585323"/>
          </a:xfrm>
          <a:prstGeom prst="rect">
            <a:avLst/>
          </a:prstGeom>
          <a:noFill/>
        </p:spPr>
        <p:txBody>
          <a:bodyPr wrap="none" rtlCol="0">
            <a:spAutoFit/>
          </a:bodyPr>
          <a:lstStyle/>
          <a:p>
            <a:pPr algn="l"/>
            <a:r>
              <a:rPr lang="en-US" altLang="zh-CN" b="1" dirty="0"/>
              <a:t>Threshold 0.85:</a:t>
            </a:r>
            <a:endParaRPr lang="zh-CN" altLang="en-US" b="1" dirty="0"/>
          </a:p>
          <a:p>
            <a:pPr marL="285750" indent="-285750" algn="l">
              <a:buFont typeface="Wingdings" panose="05000000000000000000" charset="0"/>
              <a:buChar char="l"/>
            </a:pPr>
            <a:r>
              <a:rPr lang="en-US" altLang="zh-CN" dirty="0"/>
              <a:t>True positive: 1</a:t>
            </a:r>
          </a:p>
          <a:p>
            <a:pPr marL="285750" indent="-285750">
              <a:buFont typeface="Wingdings" panose="05000000000000000000" charset="0"/>
              <a:buChar char="l"/>
            </a:pPr>
            <a:r>
              <a:rPr lang="en-US" altLang="zh-CN" dirty="0"/>
              <a:t>False positive: 0</a:t>
            </a:r>
          </a:p>
          <a:p>
            <a:pPr marL="285750" indent="-285750">
              <a:buFont typeface="Wingdings" panose="05000000000000000000" charset="0"/>
              <a:buChar char="l"/>
            </a:pPr>
            <a:r>
              <a:rPr lang="en-US" altLang="zh-CN" dirty="0"/>
              <a:t>True negative: 9</a:t>
            </a:r>
          </a:p>
          <a:p>
            <a:pPr marL="285750" indent="-285750">
              <a:buFont typeface="Wingdings" panose="05000000000000000000" charset="0"/>
              <a:buChar char="l"/>
            </a:pPr>
            <a:r>
              <a:rPr lang="en-US" altLang="zh-CN" dirty="0"/>
              <a:t>False negative:10</a:t>
            </a:r>
          </a:p>
          <a:p>
            <a:pPr marL="285750" indent="-285750">
              <a:buFont typeface="Wingdings" panose="05000000000000000000" charset="0"/>
              <a:buChar char="l"/>
            </a:pPr>
            <a:endParaRPr lang="en-US" altLang="zh-CN" dirty="0"/>
          </a:p>
          <a:p>
            <a:pPr marL="285750" indent="-285750">
              <a:buFont typeface="Wingdings" panose="05000000000000000000" charset="0"/>
              <a:buChar char="l"/>
            </a:pPr>
            <a:r>
              <a:rPr lang="en-US" altLang="zh-CN" dirty="0"/>
              <a:t>True positive rate = </a:t>
            </a:r>
            <a:r>
              <a:rPr lang="en-US" altLang="zh-CN" dirty="0" err="1"/>
              <a:t>Pr</a:t>
            </a:r>
            <a:r>
              <a:rPr lang="en-US" altLang="zh-CN" dirty="0"/>
              <a:t>(predict </a:t>
            </a:r>
            <a:r>
              <a:rPr lang="en-US" altLang="zh-CN" dirty="0" err="1"/>
              <a:t>positive|actually</a:t>
            </a:r>
            <a:r>
              <a:rPr lang="en-US" altLang="zh-CN" dirty="0"/>
              <a:t> positive)=1/9</a:t>
            </a:r>
          </a:p>
          <a:p>
            <a:pPr marL="285750" indent="-285750">
              <a:buFont typeface="Wingdings" panose="05000000000000000000" charset="0"/>
              <a:buChar char="l"/>
            </a:pPr>
            <a:r>
              <a:rPr lang="en-US" altLang="zh-CN" dirty="0"/>
              <a:t>False positive rate = </a:t>
            </a:r>
            <a:r>
              <a:rPr lang="en-US" altLang="zh-CN" dirty="0" err="1"/>
              <a:t>Pr</a:t>
            </a:r>
            <a:r>
              <a:rPr lang="en-US" altLang="zh-CN" dirty="0"/>
              <a:t>(predict </a:t>
            </a:r>
            <a:r>
              <a:rPr lang="en-US" altLang="zh-CN" dirty="0" err="1"/>
              <a:t>positive|actually</a:t>
            </a:r>
            <a:r>
              <a:rPr lang="en-US" altLang="zh-CN" dirty="0"/>
              <a:t> negative)=0</a:t>
            </a:r>
          </a:p>
          <a:p>
            <a:pPr marL="285750" indent="-285750" algn="l">
              <a:buFont typeface="Wingdings" panose="05000000000000000000" charset="0"/>
              <a:buChar char="l"/>
            </a:pPr>
            <a:endParaRPr lang="en-US" altLang="zh-CN" dirty="0"/>
          </a:p>
        </p:txBody>
      </p:sp>
      <p:sp>
        <p:nvSpPr>
          <p:cNvPr id="11" name="文本框 10">
            <a:extLst>
              <a:ext uri="{FF2B5EF4-FFF2-40B4-BE49-F238E27FC236}">
                <a16:creationId xmlns:a16="http://schemas.microsoft.com/office/drawing/2014/main" id="{328691B5-1039-3B9E-9C56-DFC34DF13D95}"/>
              </a:ext>
            </a:extLst>
          </p:cNvPr>
          <p:cNvSpPr txBox="1"/>
          <p:nvPr/>
        </p:nvSpPr>
        <p:spPr>
          <a:xfrm>
            <a:off x="6096000" y="4549676"/>
            <a:ext cx="2816540" cy="2308324"/>
          </a:xfrm>
          <a:prstGeom prst="rect">
            <a:avLst/>
          </a:prstGeom>
          <a:noFill/>
        </p:spPr>
        <p:txBody>
          <a:bodyPr wrap="none" rtlCol="0">
            <a:spAutoFit/>
          </a:bodyPr>
          <a:lstStyle/>
          <a:p>
            <a:pPr algn="l"/>
            <a:r>
              <a:rPr lang="en-US" altLang="zh-CN" b="1" dirty="0"/>
              <a:t>Threshold 0.5:</a:t>
            </a:r>
            <a:endParaRPr lang="zh-CN" altLang="en-US" b="1" dirty="0"/>
          </a:p>
          <a:p>
            <a:pPr marL="285750" indent="-285750" algn="l">
              <a:buFont typeface="Wingdings" panose="05000000000000000000" charset="0"/>
              <a:buChar char="l"/>
            </a:pPr>
            <a:r>
              <a:rPr lang="en-US" altLang="zh-CN" dirty="0"/>
              <a:t>True positive: 8</a:t>
            </a:r>
          </a:p>
          <a:p>
            <a:pPr marL="285750" indent="-285750">
              <a:buFont typeface="Wingdings" panose="05000000000000000000" charset="0"/>
              <a:buChar char="l"/>
            </a:pPr>
            <a:r>
              <a:rPr lang="en-US" altLang="zh-CN" dirty="0"/>
              <a:t>False positive: 2</a:t>
            </a:r>
          </a:p>
          <a:p>
            <a:pPr marL="285750" indent="-285750">
              <a:buFont typeface="Wingdings" panose="05000000000000000000" charset="0"/>
              <a:buChar char="l"/>
            </a:pPr>
            <a:r>
              <a:rPr lang="en-US" altLang="zh-CN" dirty="0"/>
              <a:t>True negative: 7</a:t>
            </a:r>
          </a:p>
          <a:p>
            <a:pPr marL="285750" indent="-285750">
              <a:buFont typeface="Wingdings" panose="05000000000000000000" charset="0"/>
              <a:buChar char="l"/>
            </a:pPr>
            <a:r>
              <a:rPr lang="en-US" altLang="zh-CN" dirty="0"/>
              <a:t>False negative:3</a:t>
            </a:r>
          </a:p>
          <a:p>
            <a:pPr marL="285750" indent="-285750">
              <a:buFont typeface="Wingdings" panose="05000000000000000000" charset="0"/>
              <a:buChar char="l"/>
            </a:pPr>
            <a:r>
              <a:rPr lang="en-US" altLang="zh-CN" dirty="0"/>
              <a:t>True positive rate = 8/11 </a:t>
            </a:r>
          </a:p>
          <a:p>
            <a:pPr marL="285750" indent="-285750">
              <a:buFont typeface="Wingdings" panose="05000000000000000000" charset="0"/>
              <a:buChar char="l"/>
            </a:pPr>
            <a:r>
              <a:rPr lang="en-US" altLang="zh-CN" dirty="0"/>
              <a:t>False positive rate = 2/9</a:t>
            </a:r>
          </a:p>
          <a:p>
            <a:pPr marL="285750" indent="-285750" algn="l">
              <a:buFont typeface="Wingdings" panose="05000000000000000000" charset="0"/>
              <a:buChar char="l"/>
            </a:pPr>
            <a:endParaRPr lang="en-US" altLang="zh-CN" dirty="0"/>
          </a:p>
        </p:txBody>
      </p:sp>
    </p:spTree>
    <p:extLst>
      <p:ext uri="{BB962C8B-B14F-4D97-AF65-F5344CB8AC3E}">
        <p14:creationId xmlns:p14="http://schemas.microsoft.com/office/powerpoint/2010/main" val="14498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1189172" cy="461665"/>
          </a:xfrm>
          <a:prstGeom prst="rect">
            <a:avLst/>
          </a:prstGeom>
        </p:spPr>
        <p:txBody>
          <a:bodyPr wrap="none">
            <a:spAutoFit/>
          </a:bodyPr>
          <a:lstStyle/>
          <a:p>
            <a:pPr lvl="0" algn="l">
              <a:defRPr/>
            </a:pPr>
            <a:r>
              <a:rPr lang="en-US" altLang="zh-CN" sz="2400" b="1" dirty="0">
                <a:solidFill>
                  <a:prstClr val="white"/>
                </a:solidFill>
                <a:latin typeface="微软雅黑" panose="020B0503020204020204" pitchFamily="34" charset="-122"/>
                <a:ea typeface="微软雅黑" panose="020B0503020204020204" pitchFamily="34" charset="-122"/>
              </a:rPr>
              <a:t>Metric</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4754925" y="1952186"/>
            <a:ext cx="6682332" cy="3046988"/>
          </a:xfrm>
          <a:prstGeom prst="rect">
            <a:avLst/>
          </a:prstGeom>
          <a:noFill/>
        </p:spPr>
        <p:txBody>
          <a:bodyPr wrap="square">
            <a:spAutoFit/>
          </a:bodyPr>
          <a:lstStyle/>
          <a:p>
            <a:pPr marL="285750" indent="-285750">
              <a:buFont typeface="Wingdings" panose="05000000000000000000" pitchFamily="2" charset="2"/>
              <a:buChar char="ü"/>
            </a:pPr>
            <a:r>
              <a:rPr lang="en-US" altLang="zh-CN" sz="1600" dirty="0"/>
              <a:t>Normalized Gini Coefficient (G): G= 2 * AUC-1</a:t>
            </a:r>
            <a:r>
              <a:rPr lang="zh-CN" altLang="en-US" sz="1600" dirty="0"/>
              <a:t>，</a:t>
            </a:r>
            <a:r>
              <a:rPr lang="en-US" altLang="zh-CN" sz="1600" dirty="0"/>
              <a:t>-1&lt;G&lt;1, The larger the light red area, the better the score is.</a:t>
            </a:r>
            <a:endParaRPr lang="zh-CN" altLang="en-US" sz="1600" dirty="0"/>
          </a:p>
          <a:p>
            <a:endParaRPr lang="zh-CN" altLang="en-US" sz="1600" dirty="0"/>
          </a:p>
          <a:p>
            <a:pPr marL="285750" indent="-285750">
              <a:buFont typeface="Wingdings" panose="05000000000000000000" pitchFamily="2" charset="2"/>
              <a:buChar char="ü"/>
            </a:pPr>
            <a:r>
              <a:rPr lang="en-US" altLang="zh-CN" sz="1600" dirty="0"/>
              <a:t>Default rate captured at 4 % (D)</a:t>
            </a:r>
            <a:r>
              <a:rPr lang="zh-CN" altLang="en-US" sz="1600" dirty="0"/>
              <a:t>：</a:t>
            </a:r>
            <a:r>
              <a:rPr lang="en-US" altLang="zh-CN" sz="1600" dirty="0"/>
              <a:t>The true positive rate (recall) for a threshold set at 4 % of the total (weighted) sample count. It corresponds to the y coordinate of the intersection between the green line and the red roc curve (marked with a green dot) and is always between 0 and 1. The higher the intersection point, the better is the score.</a:t>
            </a:r>
            <a:endParaRPr lang="zh-CN" altLang="en-US" sz="1600" dirty="0"/>
          </a:p>
          <a:p>
            <a:endParaRPr lang="zh-CN" altLang="en-US" sz="1600" dirty="0"/>
          </a:p>
          <a:p>
            <a:r>
              <a:rPr lang="zh-CN" altLang="en-US" sz="1600" dirty="0"/>
              <a:t>   </a:t>
            </a:r>
            <a:r>
              <a:rPr lang="en-US" altLang="zh-CN" sz="1600" dirty="0"/>
              <a:t>The competition metric is the average of these two components. In other words: They want us to simultaneously optimize for a large red area under the curve and a high intersection point with the green line.</a:t>
            </a:r>
          </a:p>
        </p:txBody>
      </p:sp>
      <p:pic>
        <p:nvPicPr>
          <p:cNvPr id="9" name="图片 8"/>
          <p:cNvPicPr>
            <a:picLocks noChangeAspect="1"/>
          </p:cNvPicPr>
          <p:nvPr/>
        </p:nvPicPr>
        <p:blipFill>
          <a:blip r:embed="rId4"/>
          <a:stretch>
            <a:fillRect/>
          </a:stretch>
        </p:blipFill>
        <p:spPr>
          <a:xfrm>
            <a:off x="532886" y="1707532"/>
            <a:ext cx="3904601" cy="3846324"/>
          </a:xfrm>
          <a:prstGeom prst="rect">
            <a:avLst/>
          </a:prstGeom>
        </p:spPr>
      </p:pic>
      <p:sp>
        <p:nvSpPr>
          <p:cNvPr id="2" name="文本框 1">
            <a:extLst>
              <a:ext uri="{FF2B5EF4-FFF2-40B4-BE49-F238E27FC236}">
                <a16:creationId xmlns:a16="http://schemas.microsoft.com/office/drawing/2014/main" id="{EE904C96-A7D9-8F16-DF74-14501AA11E01}"/>
              </a:ext>
            </a:extLst>
          </p:cNvPr>
          <p:cNvSpPr txBox="1"/>
          <p:nvPr/>
        </p:nvSpPr>
        <p:spPr>
          <a:xfrm>
            <a:off x="2647585" y="5862317"/>
            <a:ext cx="8965837" cy="646331"/>
          </a:xfrm>
          <a:prstGeom prst="rect">
            <a:avLst/>
          </a:prstGeom>
          <a:noFill/>
        </p:spPr>
        <p:txBody>
          <a:bodyPr wrap="square">
            <a:spAutoFit/>
          </a:bodyPr>
          <a:lstStyle/>
          <a:p>
            <a:r>
              <a:rPr lang="en-US" altLang="zh-CN" dirty="0"/>
              <a:t>https://www.kaggle.com/code/ambrosm/amex-keras-quickstart-1-training</a:t>
            </a:r>
          </a:p>
          <a:p>
            <a:r>
              <a:rPr lang="en-US" altLang="zh-CN" dirty="0"/>
              <a:t>https://www.kaggle.com/code/inversion/amex-competition-metric-python</a:t>
            </a:r>
            <a:endParaRPr lang="zh-CN" altLang="en-US" dirty="0"/>
          </a:p>
        </p:txBody>
      </p:sp>
      <p:pic>
        <p:nvPicPr>
          <p:cNvPr id="8" name="图片 7">
            <a:extLst>
              <a:ext uri="{FF2B5EF4-FFF2-40B4-BE49-F238E27FC236}">
                <a16:creationId xmlns:a16="http://schemas.microsoft.com/office/drawing/2014/main" id="{71A432A5-83E4-6742-2A97-EF3B6E099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891" y="5073365"/>
            <a:ext cx="2476190" cy="468539"/>
          </a:xfrm>
          <a:prstGeom prst="rect">
            <a:avLst/>
          </a:prstGeom>
        </p:spPr>
      </p:pic>
    </p:spTree>
    <p:extLst>
      <p:ext uri="{BB962C8B-B14F-4D97-AF65-F5344CB8AC3E}">
        <p14:creationId xmlns:p14="http://schemas.microsoft.com/office/powerpoint/2010/main" val="60918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817245" y="1056640"/>
            <a:ext cx="3653155" cy="1688465"/>
          </a:xfrm>
          <a:prstGeom prst="rect">
            <a:avLst/>
          </a:prstGeom>
        </p:spPr>
      </p:pic>
      <p:sp>
        <p:nvSpPr>
          <p:cNvPr id="5" name="文本框 4"/>
          <p:cNvSpPr txBox="1"/>
          <p:nvPr/>
        </p:nvSpPr>
        <p:spPr>
          <a:xfrm>
            <a:off x="1517015" y="2813050"/>
            <a:ext cx="3313856" cy="523220"/>
          </a:xfrm>
          <a:prstGeom prst="rect">
            <a:avLst/>
          </a:prstGeom>
          <a:noFill/>
        </p:spPr>
        <p:txBody>
          <a:bodyPr wrap="none" rtlCol="0">
            <a:spAutoFit/>
          </a:bodyPr>
          <a:lstStyle/>
          <a:p>
            <a:r>
              <a:rPr lang="en-US" altLang="zh-CN" sz="1400" dirty="0"/>
              <a:t>80%</a:t>
            </a:r>
            <a:r>
              <a:rPr lang="zh-CN" altLang="en-US" sz="1400" dirty="0"/>
              <a:t> </a:t>
            </a:r>
            <a:r>
              <a:rPr lang="en-US" altLang="zh-CN" sz="1400" dirty="0"/>
              <a:t>customers have 13 behavior records</a:t>
            </a:r>
            <a:endParaRPr lang="zh-CN" altLang="en-US" sz="1400" dirty="0"/>
          </a:p>
          <a:p>
            <a:r>
              <a:rPr lang="en-US" altLang="zh-CN" sz="1400" dirty="0"/>
              <a:t>20%</a:t>
            </a:r>
            <a:r>
              <a:rPr lang="zh-CN" altLang="en-US" sz="1400" dirty="0"/>
              <a:t> </a:t>
            </a:r>
            <a:r>
              <a:rPr lang="en-US" altLang="zh-CN" sz="1400" dirty="0"/>
              <a:t>customers have</a:t>
            </a:r>
            <a:r>
              <a:rPr lang="zh-CN" altLang="en-US" sz="1400" dirty="0"/>
              <a:t> </a:t>
            </a:r>
            <a:r>
              <a:rPr lang="en-US" altLang="zh-CN" sz="1400" dirty="0"/>
              <a:t>1-12</a:t>
            </a:r>
            <a:r>
              <a:rPr lang="zh-CN" altLang="en-US" sz="1400" dirty="0"/>
              <a:t> </a:t>
            </a:r>
            <a:r>
              <a:rPr lang="en-US" altLang="zh-CN" sz="1400" dirty="0"/>
              <a:t>behavior records</a:t>
            </a:r>
            <a:endParaRPr lang="zh-CN" altLang="en-US" sz="1400" dirty="0"/>
          </a:p>
        </p:txBody>
      </p:sp>
      <p:pic>
        <p:nvPicPr>
          <p:cNvPr id="10" name="图片 9"/>
          <p:cNvPicPr>
            <a:picLocks noChangeAspect="1"/>
          </p:cNvPicPr>
          <p:nvPr/>
        </p:nvPicPr>
        <p:blipFill>
          <a:blip r:embed="rId5"/>
          <a:stretch>
            <a:fillRect/>
          </a:stretch>
        </p:blipFill>
        <p:spPr>
          <a:xfrm>
            <a:off x="635000" y="3359150"/>
            <a:ext cx="4017010" cy="2526030"/>
          </a:xfrm>
          <a:prstGeom prst="rect">
            <a:avLst/>
          </a:prstGeom>
        </p:spPr>
      </p:pic>
      <p:sp>
        <p:nvSpPr>
          <p:cNvPr id="14" name="文本框 13"/>
          <p:cNvSpPr txBox="1"/>
          <p:nvPr/>
        </p:nvSpPr>
        <p:spPr>
          <a:xfrm>
            <a:off x="398145" y="5972810"/>
            <a:ext cx="5633017" cy="738664"/>
          </a:xfrm>
          <a:prstGeom prst="rect">
            <a:avLst/>
          </a:prstGeom>
          <a:noFill/>
        </p:spPr>
        <p:txBody>
          <a:bodyPr wrap="none" rtlCol="0">
            <a:spAutoFit/>
          </a:bodyPr>
          <a:lstStyle/>
          <a:p>
            <a:pPr algn="l"/>
            <a:r>
              <a:rPr lang="en-US" altLang="zh-CN" sz="1400" dirty="0"/>
              <a:t>The last statements of train customers are in 2018.3</a:t>
            </a:r>
            <a:endParaRPr lang="zh-CN" altLang="en-US" sz="1400" dirty="0"/>
          </a:p>
          <a:p>
            <a:r>
              <a:rPr lang="en-US" altLang="zh-CN" sz="1400" dirty="0"/>
              <a:t>The last statements of some test customers are in </a:t>
            </a:r>
            <a:r>
              <a:rPr lang="en-US" altLang="zh-CN" sz="1400" dirty="0">
                <a:sym typeface="+mn-ea"/>
              </a:rPr>
              <a:t>2019.4</a:t>
            </a:r>
            <a:r>
              <a:rPr lang="zh-CN" altLang="en-US" sz="1400" dirty="0">
                <a:sym typeface="+mn-ea"/>
              </a:rPr>
              <a:t>  </a:t>
            </a:r>
            <a:r>
              <a:rPr lang="en-US" altLang="zh-CN" sz="1400" dirty="0">
                <a:sym typeface="+mn-ea"/>
              </a:rPr>
              <a:t>(public LB)</a:t>
            </a:r>
            <a:endParaRPr lang="zh-CN" altLang="en-US" sz="1400" dirty="0"/>
          </a:p>
          <a:p>
            <a:pPr algn="l"/>
            <a:r>
              <a:rPr lang="en-US" altLang="zh-CN" sz="1400" dirty="0">
                <a:sym typeface="+mn-ea"/>
              </a:rPr>
              <a:t>The last statements of the other test customers are in 2019.10(private LB)</a:t>
            </a:r>
            <a:endParaRPr lang="zh-CN" altLang="en-US" sz="1400" dirty="0"/>
          </a:p>
        </p:txBody>
      </p:sp>
      <p:pic>
        <p:nvPicPr>
          <p:cNvPr id="18" name="图片 17"/>
          <p:cNvPicPr>
            <a:picLocks noChangeAspect="1"/>
          </p:cNvPicPr>
          <p:nvPr/>
        </p:nvPicPr>
        <p:blipFill>
          <a:blip r:embed="rId6"/>
          <a:stretch>
            <a:fillRect/>
          </a:stretch>
        </p:blipFill>
        <p:spPr>
          <a:xfrm>
            <a:off x="5922645" y="1056640"/>
            <a:ext cx="5202555" cy="2618105"/>
          </a:xfrm>
          <a:prstGeom prst="rect">
            <a:avLst/>
          </a:prstGeom>
        </p:spPr>
      </p:pic>
      <p:pic>
        <p:nvPicPr>
          <p:cNvPr id="20" name="图片 19"/>
          <p:cNvPicPr>
            <a:picLocks noChangeAspect="1"/>
          </p:cNvPicPr>
          <p:nvPr/>
        </p:nvPicPr>
        <p:blipFill>
          <a:blip r:embed="rId7"/>
          <a:stretch>
            <a:fillRect/>
          </a:stretch>
        </p:blipFill>
        <p:spPr>
          <a:xfrm>
            <a:off x="6160840" y="3847663"/>
            <a:ext cx="2852420" cy="2320925"/>
          </a:xfrm>
          <a:prstGeom prst="rect">
            <a:avLst/>
          </a:prstGeom>
        </p:spPr>
      </p:pic>
      <p:sp>
        <p:nvSpPr>
          <p:cNvPr id="21" name="文本框 20"/>
          <p:cNvSpPr txBox="1"/>
          <p:nvPr/>
        </p:nvSpPr>
        <p:spPr>
          <a:xfrm>
            <a:off x="9072689" y="4823459"/>
            <a:ext cx="1656287" cy="369332"/>
          </a:xfrm>
          <a:prstGeom prst="rect">
            <a:avLst/>
          </a:prstGeom>
          <a:noFill/>
        </p:spPr>
        <p:txBody>
          <a:bodyPr wrap="none" rtlCol="0">
            <a:spAutoFit/>
          </a:bodyPr>
          <a:lstStyle/>
          <a:p>
            <a:r>
              <a:rPr lang="en-US" altLang="zh-CN" dirty="0"/>
              <a:t>26%</a:t>
            </a:r>
            <a:r>
              <a:rPr lang="zh-CN" altLang="en-US" dirty="0"/>
              <a:t> </a:t>
            </a:r>
            <a:r>
              <a:rPr lang="en-US" altLang="zh-CN" dirty="0"/>
              <a:t>are</a:t>
            </a:r>
            <a:r>
              <a:rPr lang="zh-CN" altLang="en-US" dirty="0"/>
              <a:t> </a:t>
            </a:r>
            <a:r>
              <a:rPr lang="en-US" altLang="zh-CN" dirty="0"/>
              <a:t>default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2"/>
          <a:stretch>
            <a:fillRect/>
          </a:stretch>
        </p:blipFill>
        <p:spPr>
          <a:xfrm>
            <a:off x="10133382" y="218276"/>
            <a:ext cx="1562100" cy="546100"/>
          </a:xfrm>
          <a:prstGeom prst="rect">
            <a:avLst/>
          </a:prstGeom>
        </p:spPr>
      </p:pic>
      <p:pic>
        <p:nvPicPr>
          <p:cNvPr id="2" name="图片 1"/>
          <p:cNvPicPr>
            <a:picLocks noChangeAspect="1"/>
          </p:cNvPicPr>
          <p:nvPr/>
        </p:nvPicPr>
        <p:blipFill>
          <a:blip r:embed="rId3"/>
          <a:stretch>
            <a:fillRect/>
          </a:stretch>
        </p:blipFill>
        <p:spPr>
          <a:xfrm>
            <a:off x="172085" y="1201420"/>
            <a:ext cx="5386070" cy="1614805"/>
          </a:xfrm>
          <a:prstGeom prst="rect">
            <a:avLst/>
          </a:prstGeom>
        </p:spPr>
      </p:pic>
      <p:pic>
        <p:nvPicPr>
          <p:cNvPr id="6" name="图片 5"/>
          <p:cNvPicPr>
            <a:picLocks noChangeAspect="1"/>
          </p:cNvPicPr>
          <p:nvPr/>
        </p:nvPicPr>
        <p:blipFill>
          <a:blip r:embed="rId4"/>
          <a:stretch>
            <a:fillRect/>
          </a:stretch>
        </p:blipFill>
        <p:spPr>
          <a:xfrm>
            <a:off x="6156960" y="1158875"/>
            <a:ext cx="5593080" cy="1710690"/>
          </a:xfrm>
          <a:prstGeom prst="rect">
            <a:avLst/>
          </a:prstGeom>
        </p:spPr>
      </p:pic>
      <p:pic>
        <p:nvPicPr>
          <p:cNvPr id="8" name="图片 7"/>
          <p:cNvPicPr>
            <a:picLocks noChangeAspect="1"/>
          </p:cNvPicPr>
          <p:nvPr/>
        </p:nvPicPr>
        <p:blipFill>
          <a:blip r:embed="rId5"/>
          <a:stretch>
            <a:fillRect/>
          </a:stretch>
        </p:blipFill>
        <p:spPr>
          <a:xfrm>
            <a:off x="172085" y="4076700"/>
            <a:ext cx="5347335" cy="1585595"/>
          </a:xfrm>
          <a:prstGeom prst="rect">
            <a:avLst/>
          </a:prstGeom>
        </p:spPr>
      </p:pic>
      <p:pic>
        <p:nvPicPr>
          <p:cNvPr id="9" name="图片 8"/>
          <p:cNvPicPr>
            <a:picLocks noChangeAspect="1"/>
          </p:cNvPicPr>
          <p:nvPr/>
        </p:nvPicPr>
        <p:blipFill>
          <a:blip r:embed="rId6"/>
          <a:stretch>
            <a:fillRect/>
          </a:stretch>
        </p:blipFill>
        <p:spPr>
          <a:xfrm>
            <a:off x="6156960" y="4076700"/>
            <a:ext cx="5592445" cy="1641475"/>
          </a:xfrm>
          <a:prstGeom prst="rect">
            <a:avLst/>
          </a:prstGeom>
        </p:spPr>
      </p:pic>
      <p:sp>
        <p:nvSpPr>
          <p:cNvPr id="11" name="文本框 10"/>
          <p:cNvSpPr txBox="1"/>
          <p:nvPr/>
        </p:nvSpPr>
        <p:spPr>
          <a:xfrm>
            <a:off x="641985" y="3057525"/>
            <a:ext cx="4776470" cy="521970"/>
          </a:xfrm>
          <a:prstGeom prst="rect">
            <a:avLst/>
          </a:prstGeom>
          <a:noFill/>
        </p:spPr>
        <p:txBody>
          <a:bodyPr wrap="square" rtlCol="0">
            <a:spAutoFit/>
          </a:bodyPr>
          <a:lstStyle/>
          <a:p>
            <a:r>
              <a:rPr lang="en-US" altLang="zh-CN" sz="1400" dirty="0"/>
              <a:t>private LB from 2018.10</a:t>
            </a:r>
            <a:r>
              <a:rPr lang="zh-CN" altLang="en-US" sz="1400" dirty="0"/>
              <a:t> </a:t>
            </a:r>
            <a:r>
              <a:rPr lang="en-US" altLang="zh-CN" sz="1400" dirty="0"/>
              <a:t>to</a:t>
            </a:r>
            <a:r>
              <a:rPr lang="zh-CN" altLang="en-US" sz="1400" dirty="0"/>
              <a:t> </a:t>
            </a:r>
            <a:r>
              <a:rPr lang="en-US" altLang="zh-CN" sz="1400" dirty="0"/>
              <a:t>2019.04</a:t>
            </a:r>
            <a:endParaRPr lang="zh-CN" altLang="en-US" sz="1400" dirty="0"/>
          </a:p>
          <a:p>
            <a:endParaRPr lang="zh-CN" altLang="en-US" sz="1400" dirty="0"/>
          </a:p>
        </p:txBody>
      </p:sp>
      <p:sp>
        <p:nvSpPr>
          <p:cNvPr id="12" name="文本框 11"/>
          <p:cNvSpPr txBox="1"/>
          <p:nvPr/>
        </p:nvSpPr>
        <p:spPr>
          <a:xfrm>
            <a:off x="7001978" y="3057525"/>
            <a:ext cx="4234364" cy="307777"/>
          </a:xfrm>
          <a:prstGeom prst="rect">
            <a:avLst/>
          </a:prstGeom>
          <a:noFill/>
        </p:spPr>
        <p:txBody>
          <a:bodyPr wrap="none" rtlCol="0">
            <a:spAutoFit/>
          </a:bodyPr>
          <a:lstStyle/>
          <a:p>
            <a:r>
              <a:rPr lang="en-US" altLang="zh-CN" sz="1400" dirty="0"/>
              <a:t>Large</a:t>
            </a:r>
            <a:r>
              <a:rPr lang="zh-CN" altLang="en-US" sz="1400" dirty="0"/>
              <a:t> </a:t>
            </a:r>
            <a:r>
              <a:rPr lang="en-US" altLang="zh-CN" sz="1400" dirty="0"/>
              <a:t>number</a:t>
            </a:r>
            <a:r>
              <a:rPr lang="zh-CN" altLang="en-US" sz="1400" dirty="0"/>
              <a:t> </a:t>
            </a:r>
            <a:r>
              <a:rPr lang="en-US" altLang="zh-CN" sz="1400" dirty="0"/>
              <a:t>of</a:t>
            </a:r>
            <a:r>
              <a:rPr lang="zh-CN" altLang="en-US" sz="1400" dirty="0"/>
              <a:t> </a:t>
            </a:r>
            <a:r>
              <a:rPr lang="en-US" altLang="zh-CN" sz="1400" dirty="0"/>
              <a:t>features from 2019.07</a:t>
            </a:r>
            <a:r>
              <a:rPr lang="zh-CN" altLang="en-US" sz="1400" dirty="0"/>
              <a:t> </a:t>
            </a:r>
            <a:r>
              <a:rPr lang="en-US" altLang="zh-CN" sz="1400" dirty="0"/>
              <a:t>to</a:t>
            </a:r>
            <a:r>
              <a:rPr lang="zh-CN" altLang="en-US" sz="1400" dirty="0"/>
              <a:t> </a:t>
            </a:r>
            <a:r>
              <a:rPr lang="en-US" altLang="zh-CN" sz="1400" dirty="0"/>
              <a:t>2019.10 B29</a:t>
            </a:r>
            <a:endParaRPr lang="zh-CN" altLang="en-US" sz="1400" dirty="0"/>
          </a:p>
        </p:txBody>
      </p:sp>
      <p:sp>
        <p:nvSpPr>
          <p:cNvPr id="5" name="文本框 4">
            <a:extLst>
              <a:ext uri="{FF2B5EF4-FFF2-40B4-BE49-F238E27FC236}">
                <a16:creationId xmlns:a16="http://schemas.microsoft.com/office/drawing/2014/main" id="{093029AB-7AA8-27F1-EFD2-63693DF4CBDC}"/>
              </a:ext>
            </a:extLst>
          </p:cNvPr>
          <p:cNvSpPr txBox="1"/>
          <p:nvPr/>
        </p:nvSpPr>
        <p:spPr>
          <a:xfrm>
            <a:off x="3108158" y="5781005"/>
            <a:ext cx="6097604" cy="646331"/>
          </a:xfrm>
          <a:prstGeom prst="rect">
            <a:avLst/>
          </a:prstGeom>
          <a:noFill/>
        </p:spPr>
        <p:txBody>
          <a:bodyPr wrap="square">
            <a:spAutoFit/>
          </a:bodyPr>
          <a:lstStyle/>
          <a:p>
            <a:r>
              <a:rPr lang="zh-CN" altLang="en-US" dirty="0"/>
              <a:t>https://www.kaggle.com/code/ambrosm/amex-eda-which-makes-sense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3244" y="240995"/>
            <a:ext cx="830548"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EDA</a:t>
            </a:r>
          </a:p>
        </p:txBody>
      </p:sp>
      <p:pic>
        <p:nvPicPr>
          <p:cNvPr id="7" name="图片 6"/>
          <p:cNvPicPr>
            <a:picLocks noChangeAspect="1"/>
          </p:cNvPicPr>
          <p:nvPr/>
        </p:nvPicPr>
        <p:blipFill>
          <a:blip r:embed="rId3"/>
          <a:stretch>
            <a:fillRect/>
          </a:stretch>
        </p:blipFill>
        <p:spPr>
          <a:xfrm>
            <a:off x="10133382" y="218276"/>
            <a:ext cx="1562100" cy="546100"/>
          </a:xfrm>
          <a:prstGeom prst="rect">
            <a:avLst/>
          </a:prstGeom>
        </p:spPr>
      </p:pic>
      <p:pic>
        <p:nvPicPr>
          <p:cNvPr id="4" name="图片 3"/>
          <p:cNvPicPr>
            <a:picLocks noChangeAspect="1"/>
          </p:cNvPicPr>
          <p:nvPr/>
        </p:nvPicPr>
        <p:blipFill>
          <a:blip r:embed="rId4"/>
          <a:stretch>
            <a:fillRect/>
          </a:stretch>
        </p:blipFill>
        <p:spPr>
          <a:xfrm>
            <a:off x="366395" y="1056640"/>
            <a:ext cx="5394960" cy="5468620"/>
          </a:xfrm>
          <a:prstGeom prst="rect">
            <a:avLst/>
          </a:prstGeom>
        </p:spPr>
      </p:pic>
      <p:pic>
        <p:nvPicPr>
          <p:cNvPr id="14" name="图片 13"/>
          <p:cNvPicPr>
            <a:picLocks noChangeAspect="1"/>
          </p:cNvPicPr>
          <p:nvPr/>
        </p:nvPicPr>
        <p:blipFill>
          <a:blip r:embed="rId5"/>
          <a:stretch>
            <a:fillRect/>
          </a:stretch>
        </p:blipFill>
        <p:spPr>
          <a:xfrm>
            <a:off x="6027420" y="1056640"/>
            <a:ext cx="5423535" cy="5434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133382" y="218276"/>
            <a:ext cx="1562100" cy="546100"/>
          </a:xfrm>
          <a:prstGeom prst="rect">
            <a:avLst/>
          </a:prstGeom>
        </p:spPr>
      </p:pic>
      <p:sp>
        <p:nvSpPr>
          <p:cNvPr id="7" name="矩形 6"/>
          <p:cNvSpPr/>
          <p:nvPr/>
        </p:nvSpPr>
        <p:spPr>
          <a:xfrm>
            <a:off x="463244" y="240995"/>
            <a:ext cx="3295646" cy="461665"/>
          </a:xfrm>
          <a:prstGeom prst="rect">
            <a:avLst/>
          </a:prstGeom>
        </p:spPr>
        <p:txBody>
          <a:bodyPr wrap="none">
            <a:spAutoFit/>
          </a:bodyPr>
          <a:lstStyle/>
          <a:p>
            <a:pPr lvl="0">
              <a:defRPr/>
            </a:pPr>
            <a:r>
              <a:rPr lang="en-US" altLang="zh-CN" sz="2400" b="1" dirty="0">
                <a:solidFill>
                  <a:prstClr val="white"/>
                </a:solidFill>
                <a:latin typeface="微软雅黑" panose="020B0503020204020204" pitchFamily="34" charset="-122"/>
                <a:ea typeface="微软雅黑" panose="020B0503020204020204" pitchFamily="34" charset="-122"/>
              </a:rPr>
              <a:t>Feature</a:t>
            </a:r>
            <a:r>
              <a:rPr lang="zh-CN" altLang="en-US" sz="2400" b="1" dirty="0">
                <a:solidFill>
                  <a:prstClr val="white"/>
                </a:solidFill>
                <a:latin typeface="微软雅黑" panose="020B0503020204020204" pitchFamily="34" charset="-122"/>
                <a:ea typeface="微软雅黑" panose="020B0503020204020204" pitchFamily="34" charset="-122"/>
              </a:rPr>
              <a:t> </a:t>
            </a:r>
            <a:r>
              <a:rPr lang="en-US" altLang="zh-CN" sz="2400" b="1" dirty="0">
                <a:solidFill>
                  <a:prstClr val="white"/>
                </a:solidFill>
                <a:latin typeface="微软雅黑" panose="020B0503020204020204" pitchFamily="34" charset="-122"/>
                <a:ea typeface="微软雅黑" panose="020B0503020204020204" pitchFamily="34" charset="-122"/>
              </a:rPr>
              <a:t>Engineering</a:t>
            </a:r>
          </a:p>
        </p:txBody>
      </p:sp>
      <p:sp>
        <p:nvSpPr>
          <p:cNvPr id="2" name="文本框 1"/>
          <p:cNvSpPr txBox="1"/>
          <p:nvPr/>
        </p:nvSpPr>
        <p:spPr>
          <a:xfrm>
            <a:off x="908685" y="1423035"/>
            <a:ext cx="2450741" cy="830997"/>
          </a:xfrm>
          <a:prstGeom prst="rect">
            <a:avLst/>
          </a:prstGeom>
          <a:noFill/>
        </p:spPr>
        <p:txBody>
          <a:bodyPr wrap="square" rtlCol="0">
            <a:spAutoFit/>
          </a:bodyPr>
          <a:lstStyle/>
          <a:p>
            <a:endParaRPr lang="en-US" altLang="zh-CN" sz="1600" dirty="0"/>
          </a:p>
          <a:p>
            <a:pPr marL="285750" indent="-285750">
              <a:buFont typeface="Wingdings" panose="05000000000000000000" charset="0"/>
              <a:buChar char="l"/>
            </a:pPr>
            <a:r>
              <a:rPr lang="en-US" altLang="zh-CN" sz="1600" dirty="0"/>
              <a:t>Aggregated features based on behavior</a:t>
            </a:r>
            <a:endParaRPr lang="zh-CN" altLang="en-US" sz="1600" dirty="0"/>
          </a:p>
        </p:txBody>
      </p:sp>
      <p:pic>
        <p:nvPicPr>
          <p:cNvPr id="9" name="图片 8"/>
          <p:cNvPicPr>
            <a:picLocks noChangeAspect="1"/>
          </p:cNvPicPr>
          <p:nvPr/>
        </p:nvPicPr>
        <p:blipFill>
          <a:blip r:embed="rId4"/>
          <a:stretch>
            <a:fillRect/>
          </a:stretch>
        </p:blipFill>
        <p:spPr>
          <a:xfrm>
            <a:off x="3585845" y="1273810"/>
            <a:ext cx="7438966" cy="1244103"/>
          </a:xfrm>
          <a:prstGeom prst="rect">
            <a:avLst/>
          </a:prstGeom>
        </p:spPr>
      </p:pic>
      <p:sp>
        <p:nvSpPr>
          <p:cNvPr id="11" name="文本框 10"/>
          <p:cNvSpPr txBox="1"/>
          <p:nvPr/>
        </p:nvSpPr>
        <p:spPr>
          <a:xfrm>
            <a:off x="908685" y="3021330"/>
            <a:ext cx="2143087" cy="338554"/>
          </a:xfrm>
          <a:prstGeom prst="rect">
            <a:avLst/>
          </a:prstGeom>
          <a:noFill/>
        </p:spPr>
        <p:txBody>
          <a:bodyPr wrap="none" rtlCol="0">
            <a:spAutoFit/>
          </a:bodyPr>
          <a:lstStyle/>
          <a:p>
            <a:pPr marL="285750" indent="-285750">
              <a:buFont typeface="Wingdings" panose="05000000000000000000" charset="0"/>
              <a:buChar char="l"/>
            </a:pPr>
            <a:r>
              <a:rPr lang="en-US" altLang="zh-CN" sz="1600" dirty="0"/>
              <a:t>Fluctuation</a:t>
            </a:r>
            <a:r>
              <a:rPr lang="zh-CN" altLang="en-US" sz="1600" dirty="0"/>
              <a:t> </a:t>
            </a:r>
            <a:r>
              <a:rPr lang="en-US" altLang="zh-CN" sz="1600" dirty="0"/>
              <a:t>features</a:t>
            </a:r>
          </a:p>
        </p:txBody>
      </p:sp>
      <p:pic>
        <p:nvPicPr>
          <p:cNvPr id="13" name="图片 12"/>
          <p:cNvPicPr>
            <a:picLocks noChangeAspect="1"/>
          </p:cNvPicPr>
          <p:nvPr/>
        </p:nvPicPr>
        <p:blipFill>
          <a:blip r:embed="rId5"/>
          <a:stretch>
            <a:fillRect/>
          </a:stretch>
        </p:blipFill>
        <p:spPr>
          <a:xfrm>
            <a:off x="3585845" y="2882265"/>
            <a:ext cx="7438966" cy="1712002"/>
          </a:xfrm>
          <a:prstGeom prst="rect">
            <a:avLst/>
          </a:prstGeom>
        </p:spPr>
      </p:pic>
      <p:sp>
        <p:nvSpPr>
          <p:cNvPr id="15" name="文本框 14"/>
          <p:cNvSpPr txBox="1"/>
          <p:nvPr/>
        </p:nvSpPr>
        <p:spPr>
          <a:xfrm>
            <a:off x="908685" y="4541520"/>
            <a:ext cx="2541080" cy="584775"/>
          </a:xfrm>
          <a:prstGeom prst="rect">
            <a:avLst/>
          </a:prstGeom>
          <a:noFill/>
        </p:spPr>
        <p:txBody>
          <a:bodyPr wrap="none" rtlCol="0">
            <a:spAutoFit/>
          </a:bodyPr>
          <a:lstStyle/>
          <a:p>
            <a:pPr indent="0">
              <a:buFont typeface="Wingdings" panose="05000000000000000000" charset="0"/>
              <a:buChar char="l"/>
            </a:pPr>
            <a:r>
              <a:rPr lang="en-US" altLang="zh-CN" sz="1600" dirty="0"/>
              <a:t> Extended meaning-based </a:t>
            </a:r>
          </a:p>
          <a:p>
            <a:pPr indent="0"/>
            <a:r>
              <a:rPr lang="en-US" altLang="zh-CN" sz="1600" dirty="0"/>
              <a:t>     features</a:t>
            </a:r>
          </a:p>
        </p:txBody>
      </p:sp>
      <p:pic>
        <p:nvPicPr>
          <p:cNvPr id="17" name="图片 16"/>
          <p:cNvPicPr>
            <a:picLocks noChangeAspect="1"/>
          </p:cNvPicPr>
          <p:nvPr/>
        </p:nvPicPr>
        <p:blipFill>
          <a:blip r:embed="rId6"/>
          <a:stretch>
            <a:fillRect/>
          </a:stretch>
        </p:blipFill>
        <p:spPr>
          <a:xfrm>
            <a:off x="3585845" y="4856384"/>
            <a:ext cx="7323396" cy="122056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6037</TotalTime>
  <Words>1962</Words>
  <Application>Microsoft Office PowerPoint</Application>
  <PresentationFormat>Widescreen</PresentationFormat>
  <Paragraphs>179</Paragraphs>
  <Slides>14</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微软雅黑</vt:lpstr>
      <vt:lpstr>华文行楷</vt:lpstr>
      <vt:lpstr>-apple-system</vt:lpstr>
      <vt:lpstr>Arial</vt:lpstr>
      <vt:lpstr>Calibri</vt:lpstr>
      <vt:lpstr>Calibri Light</vt:lpstr>
      <vt:lpstr>circular-book</vt:lpstr>
      <vt:lpstr>Consolas</vt:lpstr>
      <vt:lpstr>Inter</vt:lpstr>
      <vt:lpstr>Wingdings</vt:lpstr>
      <vt:lpstr>Office Theme</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marcel aubry</cp:lastModifiedBy>
  <cp:revision>948</cp:revision>
  <dcterms:created xsi:type="dcterms:W3CDTF">2015-05-05T08:02:00Z</dcterms:created>
  <dcterms:modified xsi:type="dcterms:W3CDTF">2022-11-17T03:05:55Z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566971DDA02645FAAEFF9F19BE549068</vt:lpwstr>
  </property>
  <property fmtid="{D5CDD505-2E9C-101B-9397-08002B2CF9AE}" pid="3" name="KSOProductBuildVer">
    <vt:lpwstr>2052-11.1.0.11579</vt:lpwstr>
  </property>
</Properties>
</file>