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8" r:id="rId6"/>
    <p:sldId id="268" r:id="rId7"/>
    <p:sldId id="318" r:id="rId8"/>
    <p:sldId id="259" r:id="rId9"/>
    <p:sldId id="317" r:id="rId10"/>
    <p:sldId id="327" r:id="rId11"/>
    <p:sldId id="260" r:id="rId12"/>
    <p:sldId id="328" r:id="rId13"/>
    <p:sldId id="329" r:id="rId14"/>
    <p:sldId id="275"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343434"/>
    <a:srgbClr val="8E8B82"/>
    <a:srgbClr val="E9DCBE"/>
    <a:srgbClr val="EFEFEF"/>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60"/>
  </p:normalViewPr>
  <p:slideViewPr>
    <p:cSldViewPr snapToGrid="0">
      <p:cViewPr>
        <p:scale>
          <a:sx n="42" d="100"/>
          <a:sy n="42" d="100"/>
        </p:scale>
        <p:origin x="1074" y="62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8FC51-CCFD-4D5D-AC41-6BB322F8FE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83421-80D6-41F7-9E94-B95E75280E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4E9F95-E2F7-4766-B6BF-7FE381588EF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8136"/>
            <a:ext cx="12192000" cy="7315200"/>
          </a:xfrm>
          <a:prstGeom prst="rect">
            <a:avLst/>
          </a:prstGeom>
        </p:spPr>
      </p:pic>
      <p:sp>
        <p:nvSpPr>
          <p:cNvPr id="30" name="文本框 29"/>
          <p:cNvSpPr txBox="1"/>
          <p:nvPr/>
        </p:nvSpPr>
        <p:spPr>
          <a:xfrm>
            <a:off x="2981325" y="1387475"/>
            <a:ext cx="7127240" cy="2768600"/>
          </a:xfrm>
          <a:prstGeom prst="rect">
            <a:avLst/>
          </a:prstGeom>
          <a:noFill/>
        </p:spPr>
        <p:txBody>
          <a:bodyPr wrap="square" rtlCol="0">
            <a:spAutoFit/>
          </a:bodyPr>
          <a:lstStyle/>
          <a:p>
            <a:pPr algn="r"/>
            <a:r>
              <a:rPr lang="en-US" altLang="zh-CN" sz="5400" b="1" dirty="0">
                <a:solidFill>
                  <a:srgbClr val="343434"/>
                </a:solidFill>
                <a:latin typeface="微软雅黑" panose="020B0503020204020204" pitchFamily="34" charset="-122"/>
                <a:ea typeface="微软雅黑" panose="020B0503020204020204" pitchFamily="34" charset="-122"/>
              </a:rPr>
              <a:t>EC601-A1-04</a:t>
            </a:r>
            <a:endParaRPr lang="en-US" altLang="zh-CN" sz="7200" b="1" dirty="0">
              <a:solidFill>
                <a:srgbClr val="343434"/>
              </a:solidFill>
              <a:latin typeface="微软雅黑" panose="020B0503020204020204" pitchFamily="34" charset="-122"/>
              <a:ea typeface="微软雅黑" panose="020B0503020204020204" pitchFamily="34" charset="-122"/>
            </a:endParaRPr>
          </a:p>
          <a:p>
            <a:pPr algn="r"/>
            <a:endParaRPr sz="4000" dirty="0">
              <a:solidFill>
                <a:srgbClr val="343434"/>
              </a:solidFill>
              <a:latin typeface="微软雅黑" panose="020B0503020204020204" pitchFamily="34" charset="-122"/>
              <a:ea typeface="微软雅黑" panose="020B0503020204020204" pitchFamily="34" charset="-122"/>
            </a:endParaRPr>
          </a:p>
          <a:p>
            <a:pPr algn="l"/>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American Express </a:t>
            </a:r>
            <a:endParaRPr sz="4000" dirty="0">
              <a:solidFill>
                <a:srgbClr val="343434"/>
              </a:solidFill>
              <a:latin typeface="微软雅黑" panose="020B0503020204020204" pitchFamily="34" charset="-122"/>
              <a:ea typeface="微软雅黑" panose="020B0503020204020204" pitchFamily="34" charset="-122"/>
            </a:endParaRPr>
          </a:p>
          <a:p>
            <a:pPr algn="l"/>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-Default</a:t>
            </a:r>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Prediction</a:t>
            </a:r>
            <a:endParaRPr sz="4000" dirty="0">
              <a:solidFill>
                <a:srgbClr val="343434"/>
              </a:solidFill>
              <a:latin typeface="微软雅黑" panose="020B0503020204020204" pitchFamily="34" charset="-122"/>
              <a:ea typeface="微软雅黑" panose="020B0503020204020204" pitchFamily="34" charset="-122"/>
            </a:endParaRPr>
          </a:p>
        </p:txBody>
      </p:sp>
      <p:sp>
        <p:nvSpPr>
          <p:cNvPr id="45" name="椭圆 44"/>
          <p:cNvSpPr/>
          <p:nvPr/>
        </p:nvSpPr>
        <p:spPr>
          <a:xfrm>
            <a:off x="3612453" y="3111870"/>
            <a:ext cx="182880" cy="1828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4262408" y="3776510"/>
            <a:ext cx="182880" cy="1828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8281035" y="4350385"/>
            <a:ext cx="1974215" cy="1198880"/>
          </a:xfrm>
          <a:prstGeom prst="rect">
            <a:avLst/>
          </a:prstGeom>
          <a:noFill/>
        </p:spPr>
        <p:txBody>
          <a:bodyPr wrap="square" rtlCol="0">
            <a:spAutoFit/>
          </a:bodyPr>
          <a:lstStyle/>
          <a:p>
            <a:r>
              <a:rPr lang="en-US" altLang="zh-CN" dirty="0">
                <a:solidFill>
                  <a:srgbClr val="343434"/>
                </a:solidFill>
              </a:rPr>
              <a:t>licao@bu.edu</a:t>
            </a:r>
            <a:endParaRPr lang="en-US" altLang="zh-CN" dirty="0">
              <a:solidFill>
                <a:srgbClr val="343434"/>
              </a:solidFill>
            </a:endParaRPr>
          </a:p>
          <a:p>
            <a:r>
              <a:rPr lang="en-US" altLang="zh-CN" dirty="0">
                <a:solidFill>
                  <a:srgbClr val="343434"/>
                </a:solidFill>
              </a:rPr>
              <a:t>hyc1011@bu.edu</a:t>
            </a:r>
            <a:endParaRPr lang="en-US" altLang="zh-CN" dirty="0">
              <a:solidFill>
                <a:srgbClr val="343434"/>
              </a:solidFill>
            </a:endParaRPr>
          </a:p>
          <a:p>
            <a:r>
              <a:rPr lang="en-US" altLang="zh-CN" dirty="0">
                <a:solidFill>
                  <a:srgbClr val="343434"/>
                </a:solidFill>
              </a:rPr>
              <a:t>zcz@bu.edu</a:t>
            </a:r>
            <a:endParaRPr lang="en-US" altLang="zh-CN" dirty="0">
              <a:solidFill>
                <a:srgbClr val="343434"/>
              </a:solidFill>
            </a:endParaRPr>
          </a:p>
          <a:p>
            <a:r>
              <a:rPr lang="en-US" altLang="zh-CN" dirty="0">
                <a:solidFill>
                  <a:srgbClr val="343434"/>
                </a:solidFill>
              </a:rPr>
              <a:t>aubryma@bu.edu</a:t>
            </a:r>
            <a:endParaRPr lang="en-US" altLang="zh-CN" dirty="0">
              <a:solidFill>
                <a:srgbClr val="343434"/>
              </a:solidFill>
            </a:endParaRPr>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781822" y="-14068"/>
            <a:ext cx="436098" cy="706755"/>
          </a:xfrm>
          <a:prstGeom prst="rect">
            <a:avLst/>
          </a:prstGeom>
          <a:noFill/>
        </p:spPr>
        <p:txBody>
          <a:bodyPr wrap="square" rtlCol="0">
            <a:spAutoFit/>
          </a:bodyPr>
          <a:lstStyle/>
          <a:p>
            <a:r>
              <a:rPr lang="en-US" altLang="zh-CN" sz="4000" b="1" dirty="0">
                <a:solidFill>
                  <a:srgbClr val="8E8B82"/>
                </a:solidFill>
              </a:rPr>
              <a:t>2</a:t>
            </a:r>
            <a:endParaRPr lang="en-US" altLang="zh-CN" sz="4000" b="1" dirty="0">
              <a:solidFill>
                <a:srgbClr val="8E8B82"/>
              </a:solidFill>
            </a:endParaRPr>
          </a:p>
        </p:txBody>
      </p:sp>
      <p:sp>
        <p:nvSpPr>
          <p:cNvPr id="18" name="TextBox 30"/>
          <p:cNvSpPr txBox="1"/>
          <p:nvPr/>
        </p:nvSpPr>
        <p:spPr>
          <a:xfrm>
            <a:off x="2886075" y="1164590"/>
            <a:ext cx="8070850" cy="129159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Next Sprint goals</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finish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Data Preprocessing and Visualization</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overall plan for this project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sp>
        <p:nvSpPr>
          <p:cNvPr id="4" name="Chevron 39"/>
          <p:cNvSpPr/>
          <p:nvPr/>
        </p:nvSpPr>
        <p:spPr>
          <a:xfrm>
            <a:off x="1565275" y="267779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sp>
        <p:nvSpPr>
          <p:cNvPr id="5" name="TextBox 30"/>
          <p:cNvSpPr txBox="1"/>
          <p:nvPr/>
        </p:nvSpPr>
        <p:spPr>
          <a:xfrm>
            <a:off x="2886075" y="2545080"/>
            <a:ext cx="8476615" cy="3014980"/>
          </a:xfrm>
          <a:prstGeom prst="rect">
            <a:avLst/>
          </a:prstGeom>
          <a:noFill/>
        </p:spPr>
        <p:txBody>
          <a:bodyPr wrap="square" lIns="36000" rIns="36000" rtlCol="0">
            <a:spAutoFit/>
          </a:bodyPr>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References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[1] Brause R, Langsdorf T, Hepp M. Neural data mining for credit card fraud detection. Tools with Artificial Intelligence, 1999. Proceedings. 11th IEEE International Conference on 1999：103-106.</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[2] Jeragh M, Alsulaimi M. Combining Auto Encoders and One Class Support Vectors Machine for Fraudulent Credit Card Transactions Detection. 2018 Second World Conference on Smart Trends in Systems, Security and Sustainability (WorldS4), London, England：2018: 178-184.</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[3] Butaru F, Chen Q, Clark B, et al. Risk and risk management in the credit card industry [J]. Journal of</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Banking &amp; Finance, 2016,72:218-239.</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[4] Cai J, Liu X, Wu Y. SVM Learning for default prediction of credit card under differential Privacy. PPML, 2020: 51-53.</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[5] https://github.com/jxzly/Kaggle-American-Express-Default-Prediction-1st-solution</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814955" y="5715000"/>
            <a:ext cx="5768975" cy="460375"/>
          </a:xfrm>
          <a:prstGeom prst="rect">
            <a:avLst/>
          </a:prstGeom>
          <a:noFill/>
        </p:spPr>
        <p:txBody>
          <a:bodyPr wrap="none" rtlCol="0">
            <a:spAutoFit/>
          </a:bodyPr>
          <a:p>
            <a:pPr algn="l"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Github Link: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https://github.com/licao2998/EC601-A1-04</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2" name="Chevron 39"/>
          <p:cNvSpPr/>
          <p:nvPr/>
        </p:nvSpPr>
        <p:spPr>
          <a:xfrm>
            <a:off x="2028190" y="5848985"/>
            <a:ext cx="535940" cy="32639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5" grpId="0"/>
      <p:bldP spid="5" grpId="1"/>
      <p:bldP spid="4" grpId="0" animBg="1"/>
      <p:bldP spid="4" grpId="1" animBg="1"/>
      <p:bldP spid="12" grpId="0" animBg="1"/>
      <p:bldP spid="12" grpId="1" animBg="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000" b="-3000"/>
          </a:stretch>
        </a:blipFill>
        <a:effectLst/>
      </p:bgPr>
    </p:bg>
    <p:spTree>
      <p:nvGrpSpPr>
        <p:cNvPr id="1" name=""/>
        <p:cNvGrpSpPr/>
        <p:nvPr/>
      </p:nvGrpSpPr>
      <p:grpSpPr>
        <a:xfrm>
          <a:off x="0" y="0"/>
          <a:ext cx="0" cy="0"/>
          <a:chOff x="0" y="0"/>
          <a:chExt cx="0" cy="0"/>
        </a:xfrm>
      </p:grpSpPr>
      <p:sp>
        <p:nvSpPr>
          <p:cNvPr id="30" name="文本框 29"/>
          <p:cNvSpPr txBox="1"/>
          <p:nvPr/>
        </p:nvSpPr>
        <p:spPr>
          <a:xfrm>
            <a:off x="2303145" y="3007995"/>
            <a:ext cx="9473565" cy="1014730"/>
          </a:xfrm>
          <a:prstGeom prst="rect">
            <a:avLst/>
          </a:prstGeom>
          <a:noFill/>
        </p:spPr>
        <p:txBody>
          <a:bodyPr wrap="square" rtlCol="0">
            <a:spAutoFit/>
          </a:bodyPr>
          <a:lstStyle/>
          <a:p>
            <a:pPr algn="ctr"/>
            <a:r>
              <a:rPr lang="en-US" altLang="zh-CN" sz="6000" b="1" dirty="0">
                <a:solidFill>
                  <a:srgbClr val="343434"/>
                </a:solidFill>
                <a:latin typeface="微软雅黑" panose="020B0503020204020204" pitchFamily="34" charset="-122"/>
                <a:ea typeface="微软雅黑" panose="020B0503020204020204" pitchFamily="34" charset="-122"/>
              </a:rPr>
              <a:t>Thanks for listening</a:t>
            </a:r>
            <a:endParaRPr lang="en-US" altLang="zh-CN" sz="6000" b="1" dirty="0">
              <a:solidFill>
                <a:srgbClr val="34343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673600" y="2216785"/>
            <a:ext cx="6101715" cy="250825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7760" y="2095500"/>
            <a:ext cx="6169660" cy="829945"/>
          </a:xfrm>
          <a:prstGeom prst="rect">
            <a:avLst/>
          </a:prstGeom>
          <a:noFill/>
        </p:spPr>
        <p:txBody>
          <a:bodyPr wrap="square" rtlCol="0">
            <a:spAutoFit/>
          </a:bodyPr>
          <a:lstStyle/>
          <a:p>
            <a:r>
              <a:rPr lang="en-US" sz="4800" dirty="0">
                <a:solidFill>
                  <a:srgbClr val="8E8B82"/>
                </a:solidFill>
                <a:latin typeface="微软雅黑" panose="020B0503020204020204" pitchFamily="34" charset="-122"/>
                <a:ea typeface="微软雅黑" panose="020B0503020204020204" pitchFamily="34" charset="-122"/>
              </a:rPr>
              <a:t>Problem Mission</a:t>
            </a:r>
            <a:endParaRPr lang="en-US" sz="4800" dirty="0">
              <a:solidFill>
                <a:srgbClr val="8E8B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52917" y="1839328"/>
            <a:ext cx="1620446"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1</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857893" y="154200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Problem Mission</a:t>
            </a:r>
            <a:endParaRPr lang="zh-CN" altLang="en-US" sz="2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781822" y="-14068"/>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565400" y="1361440"/>
            <a:ext cx="9008745" cy="4399915"/>
          </a:xfrm>
          <a:prstGeom prst="rect">
            <a:avLst/>
          </a:prstGeom>
          <a:noFill/>
        </p:spPr>
        <p:txBody>
          <a:bodyPr wrap="square" lIns="36000" rIns="36000" rtlCol="0">
            <a:spAutoFit/>
          </a:bodyPr>
          <a:lstStyle/>
          <a:p>
            <a:pPr fontAlgn="auto">
              <a:lnSpc>
                <a:spcPct val="125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Credit cards are very important in people's daily lives because of their convenience and low interest rates. With the increase in credit card users, credit card risk control has become challenging for banks and financial institutions like American Express. They need to weigh the benefits and risks brought by the credit card business, and the task of predicting credit card defaults, consumption and repayment of users has become one of the effective ways to monitor credit card risks. For banks, if they can determine in advance that customers will default and take adequate measures to remind customers to make timely repayments, such as taking personalized email or message reminders to urge customers to make repayments, they can reduce the default ratio of customers and promote the development of the bank's credit card business. In contrast, banks can analyze the characteristics of credit card default users and pay more careful attention to customers with these characteristics. The bank can analyze the characteristics of credit card defaulters, pay more careful attention to customers with these characteristics, restrict the credit card limit or even freeze their credit card spending when necessary.</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Freeform 32"/>
          <p:cNvSpPr>
            <a:spLocks noEditPoints="1"/>
          </p:cNvSpPr>
          <p:nvPr/>
        </p:nvSpPr>
        <p:spPr bwMode="auto">
          <a:xfrm>
            <a:off x="1354510" y="166580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1" grpId="0" animBg="1"/>
      <p:bldP spid="11" grpId="1" animBg="1"/>
      <p:bldP spid="22" grpId="0" animBg="1"/>
      <p:bldP spid="2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562618" y="136801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4036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Problem Mission</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512385" y="75820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1800" dirty="0"/>
          </a:p>
        </p:txBody>
      </p:sp>
      <p:sp>
        <p:nvSpPr>
          <p:cNvPr id="25" name="文本框 24"/>
          <p:cNvSpPr txBox="1"/>
          <p:nvPr/>
        </p:nvSpPr>
        <p:spPr>
          <a:xfrm>
            <a:off x="5781822" y="-14068"/>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398395" y="1214120"/>
            <a:ext cx="9008745" cy="2553335"/>
          </a:xfrm>
          <a:prstGeom prst="rect">
            <a:avLst/>
          </a:prstGeom>
          <a:noFill/>
        </p:spPr>
        <p:txBody>
          <a:bodyPr wrap="square" lIns="36000" rIns="36000" rtlCol="0">
            <a:spAutoFit/>
          </a:bodyPr>
          <a:lstStyle/>
          <a:p>
            <a:pPr fontAlgn="auto">
              <a:lnSpc>
                <a:spcPct val="125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Currently, the traditional method of credit card default prediction is to manually define the relevant rules and directly classify the data for prediction, which has the advantages of simplicity and strong interpretation. However, such methods have the following shortcomings: first, they require a large amount of expert domain knowledge, which is costly in terms of human resources and highly dependent on the correctness of domain knowledge, and highly subjective. Secondly, the generalization ability is weak, as the rules are domain-specific, and the rules between different domins are generally not applicable to each other.</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Freeform 32"/>
          <p:cNvSpPr>
            <a:spLocks noEditPoints="1"/>
          </p:cNvSpPr>
          <p:nvPr/>
        </p:nvSpPr>
        <p:spPr bwMode="auto">
          <a:xfrm>
            <a:off x="1059235" y="149181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 name="TextBox 30"/>
          <p:cNvSpPr txBox="1"/>
          <p:nvPr/>
        </p:nvSpPr>
        <p:spPr>
          <a:xfrm>
            <a:off x="2398395" y="3767455"/>
            <a:ext cx="9008745" cy="2245360"/>
          </a:xfrm>
          <a:prstGeom prst="rect">
            <a:avLst/>
          </a:prstGeom>
          <a:noFill/>
        </p:spPr>
        <p:txBody>
          <a:bodyPr wrap="square" lIns="36000" rIns="36000" rtlCol="0">
            <a:spAutoFit/>
          </a:bodyPr>
          <a:p>
            <a:pPr fontAlgn="auto">
              <a:lnSpc>
                <a:spcPct val="125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Therefore, the prediction can be combined with machine learning techniques to overcome the shortcomings of strong reliance on manual labour.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In this project, the basic idea of machine learning-based default prediction is to adjust the parameters using different models in machine learning to improve the model's prediction effect and generalization ability.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The prediction is a classification task. It uses various data related to a user's credit card history as data set features, such as spending amount and repayment amount in different months, to predict whether a user will default in a future period.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6"/>
          <p:cNvSpPr/>
          <p:nvPr/>
        </p:nvSpPr>
        <p:spPr>
          <a:xfrm>
            <a:off x="562618" y="4010248"/>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chemeClr val="bg1"/>
              </a:solidFill>
              <a:latin typeface="FontAwesome" pitchFamily="2" charset="0"/>
            </a:endParaRPr>
          </a:p>
        </p:txBody>
      </p:sp>
      <p:sp>
        <p:nvSpPr>
          <p:cNvPr id="6" name="Freeform 32"/>
          <p:cNvSpPr>
            <a:spLocks noEditPoints="1"/>
          </p:cNvSpPr>
          <p:nvPr/>
        </p:nvSpPr>
        <p:spPr bwMode="auto">
          <a:xfrm>
            <a:off x="1059235" y="4134047"/>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 grpId="0"/>
      <p:bldP spid="2" grpId="1"/>
      <p:bldP spid="11" grpId="0" animBg="1"/>
      <p:bldP spid="11" grpId="1" animBg="1"/>
      <p:bldP spid="4" grpId="0" animBg="1"/>
      <p:bldP spid="4" grpId="1" animBg="1"/>
      <p:bldP spid="22" grpId="0" animBg="1"/>
      <p:bldP spid="22"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05805" y="1669026"/>
            <a:ext cx="6075755" cy="3317004"/>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8250" y="2648671"/>
            <a:ext cx="5499978" cy="829945"/>
          </a:xfrm>
          <a:prstGeom prst="rect">
            <a:avLst/>
          </a:prstGeom>
          <a:noFill/>
        </p:spPr>
        <p:txBody>
          <a:bodyPr wrap="square" rtlCol="0">
            <a:spAutoFit/>
          </a:bodyPr>
          <a:lstStyle/>
          <a:p>
            <a:r>
              <a:rPr lang="en-US" altLang="zh-CN" sz="4800" dirty="0">
                <a:solidFill>
                  <a:srgbClr val="8E8B82"/>
                </a:solidFill>
                <a:latin typeface="微软雅黑" panose="020B0503020204020204" pitchFamily="34" charset="-122"/>
                <a:ea typeface="微软雅黑" panose="020B0503020204020204" pitchFamily="34" charset="-122"/>
              </a:rPr>
              <a:t>User stories</a:t>
            </a:r>
            <a:endParaRPr lang="en-US" altLang="zh-CN" sz="4800" dirty="0">
              <a:solidFill>
                <a:srgbClr val="8E8B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52916" y="1839328"/>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2</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781822" y="-14068"/>
            <a:ext cx="436098" cy="706755"/>
          </a:xfrm>
          <a:prstGeom prst="rect">
            <a:avLst/>
          </a:prstGeom>
          <a:noFill/>
        </p:spPr>
        <p:txBody>
          <a:bodyPr wrap="square" rtlCol="0">
            <a:spAutoFit/>
          </a:bodyPr>
          <a:lstStyle/>
          <a:p>
            <a:r>
              <a:rPr lang="en-US" altLang="zh-CN" sz="4000" b="1" dirty="0">
                <a:solidFill>
                  <a:srgbClr val="8E8B82"/>
                </a:solidFill>
              </a:rPr>
              <a:t>2</a:t>
            </a:r>
            <a:endParaRPr lang="en-US" altLang="zh-CN" sz="4000" b="1" dirty="0">
              <a:solidFill>
                <a:srgbClr val="8E8B82"/>
              </a:solidFill>
            </a:endParaRPr>
          </a:p>
        </p:txBody>
      </p:sp>
      <p:sp>
        <p:nvSpPr>
          <p:cNvPr id="18" name="TextBox 30"/>
          <p:cNvSpPr txBox="1"/>
          <p:nvPr/>
        </p:nvSpPr>
        <p:spPr>
          <a:xfrm>
            <a:off x="2886075" y="1164590"/>
            <a:ext cx="8070850" cy="198374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 Users</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Banks</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(Insurance company)</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Credit cards users</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sp>
        <p:nvSpPr>
          <p:cNvPr id="2" name="TextBox 30"/>
          <p:cNvSpPr txBox="1"/>
          <p:nvPr/>
        </p:nvSpPr>
        <p:spPr>
          <a:xfrm>
            <a:off x="2886710" y="3570605"/>
            <a:ext cx="8531225" cy="2030095"/>
          </a:xfrm>
          <a:prstGeom prst="rect">
            <a:avLst/>
          </a:prstGeom>
          <a:noFill/>
        </p:spPr>
        <p:txBody>
          <a:bodyPr wrap="square" lIns="36000" rIns="36000" rtlCol="0">
            <a:spAutoFit/>
          </a:bodyPr>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 Stories</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I, as a bank staff, want to analyze the characteristics of credit card default users and get accurate prediction of the default</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I, as the credit cards user, want to... </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grpSp>
        <p:nvGrpSpPr>
          <p:cNvPr id="20" name="组合 19"/>
          <p:cNvGrpSpPr/>
          <p:nvPr/>
        </p:nvGrpSpPr>
        <p:grpSpPr>
          <a:xfrm rot="10800000">
            <a:off x="2825750" y="1558290"/>
            <a:ext cx="9020810" cy="3806825"/>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4" grpId="0" animBg="1"/>
      <p:bldP spid="4" grpId="1" animBg="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781822" y="-14068"/>
            <a:ext cx="436098" cy="706755"/>
          </a:xfrm>
          <a:prstGeom prst="rect">
            <a:avLst/>
          </a:prstGeom>
          <a:noFill/>
        </p:spPr>
        <p:txBody>
          <a:bodyPr wrap="square" rtlCol="0">
            <a:spAutoFit/>
          </a:bodyPr>
          <a:lstStyle/>
          <a:p>
            <a:r>
              <a:rPr lang="en-US" altLang="zh-CN" sz="4000" b="1" dirty="0">
                <a:solidFill>
                  <a:srgbClr val="8E8B82"/>
                </a:solidFill>
              </a:rPr>
              <a:t>2</a:t>
            </a:r>
            <a:endParaRPr lang="en-US" altLang="zh-CN" sz="4000" b="1" dirty="0">
              <a:solidFill>
                <a:srgbClr val="8E8B82"/>
              </a:solidFill>
            </a:endParaRPr>
          </a:p>
        </p:txBody>
      </p:sp>
      <p:sp>
        <p:nvSpPr>
          <p:cNvPr id="18" name="TextBox 30"/>
          <p:cNvSpPr txBox="1"/>
          <p:nvPr/>
        </p:nvSpPr>
        <p:spPr>
          <a:xfrm>
            <a:off x="2909570" y="1167765"/>
            <a:ext cx="8070850" cy="424624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 MVP and MVP user stories</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Machine learning is used for credit default prediction. The machine learning model adds time-series behavioral data and anonymous customer profile information to improve the accuracy of credit default prediction.</a:t>
            </a: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I am a data analyst in a bank. When evaluating the credit rating of an account, I need to calculate the maximum loan repayment ability based on the consumption records of various dimensions of the account, so as to reduce the situation of being unable to repay the debt.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Banks</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617980" y="223964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sp>
        <p:nvSpPr>
          <p:cNvPr id="4" name="Chevron 39"/>
          <p:cNvSpPr/>
          <p:nvPr/>
        </p:nvSpPr>
        <p:spPr>
          <a:xfrm>
            <a:off x="1617980" y="374967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bldLvl="0" animBg="1"/>
      <p:bldP spid="3" grpId="1" animBg="1"/>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491355" y="1649095"/>
            <a:ext cx="7099935" cy="331724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24070" y="2527300"/>
            <a:ext cx="7125970" cy="922020"/>
          </a:xfrm>
          <a:prstGeom prst="rect">
            <a:avLst/>
          </a:prstGeom>
          <a:noFill/>
        </p:spPr>
        <p:txBody>
          <a:bodyPr wrap="square" rtlCol="0">
            <a:spAutoFit/>
          </a:bodyPr>
          <a:lstStyle/>
          <a:p>
            <a:r>
              <a:rPr lang="en-US" altLang="zh-CN" sz="5400" dirty="0">
                <a:solidFill>
                  <a:srgbClr val="8E8B82"/>
                </a:solidFill>
                <a:latin typeface="微软雅黑" panose="020B0503020204020204" pitchFamily="34" charset="-122"/>
                <a:ea typeface="微软雅黑" panose="020B0503020204020204" pitchFamily="34" charset="-122"/>
              </a:rPr>
              <a:t>Next Sprint Goal</a:t>
            </a:r>
            <a:endParaRPr lang="en-US" altLang="zh-CN" sz="5400" dirty="0">
              <a:solidFill>
                <a:srgbClr val="8E8B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738591" y="1819643"/>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3</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781822" y="-14068"/>
            <a:ext cx="436098" cy="706755"/>
          </a:xfrm>
          <a:prstGeom prst="rect">
            <a:avLst/>
          </a:prstGeom>
          <a:noFill/>
        </p:spPr>
        <p:txBody>
          <a:bodyPr wrap="square" rtlCol="0">
            <a:spAutoFit/>
          </a:bodyPr>
          <a:lstStyle/>
          <a:p>
            <a:r>
              <a:rPr lang="en-US" altLang="zh-CN" sz="4000" b="1" dirty="0">
                <a:solidFill>
                  <a:srgbClr val="8E8B82"/>
                </a:solidFill>
              </a:rPr>
              <a:t>2</a:t>
            </a:r>
            <a:endParaRPr lang="en-US" altLang="zh-CN" sz="4000" b="1" dirty="0">
              <a:solidFill>
                <a:srgbClr val="8E8B82"/>
              </a:solidFill>
            </a:endParaRPr>
          </a:p>
        </p:txBody>
      </p:sp>
      <p:sp>
        <p:nvSpPr>
          <p:cNvPr id="18" name="TextBox 30"/>
          <p:cNvSpPr txBox="1"/>
          <p:nvPr/>
        </p:nvSpPr>
        <p:spPr>
          <a:xfrm>
            <a:off x="2886075" y="1164590"/>
            <a:ext cx="8070850"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Technologies to evaluate and reason for choosing them</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machine learning models, such as SVM, Decision Tree and Random Forest Classifier</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Open source projects: scikit, pytorch on github.</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sp>
        <p:nvSpPr>
          <p:cNvPr id="2" name="TextBox 30"/>
          <p:cNvSpPr txBox="1"/>
          <p:nvPr/>
        </p:nvSpPr>
        <p:spPr>
          <a:xfrm>
            <a:off x="2886075" y="3855085"/>
            <a:ext cx="8531225" cy="2122805"/>
          </a:xfrm>
          <a:prstGeom prst="rect">
            <a:avLst/>
          </a:prstGeom>
          <a:noFill/>
        </p:spPr>
        <p:txBody>
          <a:bodyPr wrap="square" lIns="36000" rIns="36000" rtlCol="0">
            <a:spAutoFit/>
          </a:bodyPr>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Setup of development environment</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python, python libraries such as numpy, grphviz</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download the dataset from kaggle</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UI, design an interacting tool</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sz="2800" dirty="0">
              <a:solidFill>
                <a:srgbClr val="F33745"/>
              </a:solidFill>
              <a:latin typeface="FontAwesome" pitchFamily="2" charset="0"/>
            </a:endParaRPr>
          </a:p>
        </p:txBody>
      </p:sp>
      <p:grpSp>
        <p:nvGrpSpPr>
          <p:cNvPr id="7" name="组合 6"/>
          <p:cNvGrpSpPr/>
          <p:nvPr/>
        </p:nvGrpSpPr>
        <p:grpSpPr>
          <a:xfrm rot="10800000">
            <a:off x="2723515" y="1519555"/>
            <a:ext cx="9020810" cy="4388485"/>
            <a:chOff x="3790334" y="2772697"/>
            <a:chExt cx="3819834" cy="2085404"/>
          </a:xfrm>
        </p:grpSpPr>
        <p:cxnSp>
          <p:nvCxnSpPr>
            <p:cNvPr id="8" name="直接连接符 7"/>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10">
        <p14:gallery dir="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tags/tag1.xml><?xml version="1.0" encoding="utf-8"?>
<p:tagLst xmlns:p="http://schemas.openxmlformats.org/presentationml/2006/main">
  <p:tag name="ISPRING_PRESENTATION_TITLE" val="PowerPoint 演示文稿"/>
  <p:tag name="COMMONDATA" val="eyJoZGlkIjoiNDBlNDFkNzVkMzJkZjExNDZiYTJkNTYxNjQzZmVhM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4819</Words>
  <Application>WPS 演示</Application>
  <PresentationFormat>宽屏</PresentationFormat>
  <Paragraphs>96</Paragraphs>
  <Slides>11</Slides>
  <Notes>25</Notes>
  <HiddenSlides>0</HiddenSlides>
  <MMClips>1</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11</vt:i4>
      </vt:variant>
    </vt:vector>
  </HeadingPairs>
  <TitlesOfParts>
    <vt:vector size="26" baseType="lpstr">
      <vt:lpstr>Arial</vt:lpstr>
      <vt:lpstr>宋体</vt:lpstr>
      <vt:lpstr>Wingdings</vt:lpstr>
      <vt:lpstr>Lato Regular</vt:lpstr>
      <vt:lpstr>Segoe Print</vt:lpstr>
      <vt:lpstr>Lato Hairline</vt:lpstr>
      <vt:lpstr>Lato Light</vt:lpstr>
      <vt:lpstr>微软雅黑</vt:lpstr>
      <vt:lpstr>FontAwesome</vt:lpstr>
      <vt:lpstr>Neris Thin</vt:lpstr>
      <vt:lpstr>等线</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dc:creator>
  <cp:lastModifiedBy>li</cp:lastModifiedBy>
  <cp:revision>57</cp:revision>
  <dcterms:created xsi:type="dcterms:W3CDTF">2017-08-05T16:49:00Z</dcterms:created>
  <dcterms:modified xsi:type="dcterms:W3CDTF">2022-10-01T14:25:07Z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FA4C19B8D91543338E38A9C1E4DE1889</vt:lpwstr>
  </property>
  <property fmtid="{D5CDD505-2E9C-101B-9397-08002B2CF9AE}" pid="3" name="KSOProductBuildVer">
    <vt:lpwstr>2052-11.1.0.12358</vt:lpwstr>
  </property>
</Properties>
</file>