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3"/>
  </p:sldMasterIdLst>
  <p:notesMasterIdLst>
    <p:notesMasterId r:id="rId6"/>
  </p:notesMasterIdLst>
  <p:sldIdLst>
    <p:sldId id="402" r:id="rId4"/>
    <p:sldId id="403" r:id="rId5"/>
    <p:sldId id="455" r:id="rId7"/>
    <p:sldId id="494" r:id="rId8"/>
    <p:sldId id="490" r:id="rId9"/>
    <p:sldId id="485" r:id="rId10"/>
    <p:sldId id="486" r:id="rId11"/>
    <p:sldId id="487" r:id="rId12"/>
    <p:sldId id="484" r:id="rId13"/>
    <p:sldId id="450" r:id="rId14"/>
    <p:sldId id="491" r:id="rId15"/>
    <p:sldId id="495" r:id="rId16"/>
    <p:sldId id="505" r:id="rId17"/>
    <p:sldId id="507" r:id="rId18"/>
    <p:sldId id="508" r:id="rId19"/>
    <p:sldId id="493"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82" autoAdjust="0"/>
    <p:restoredTop sz="69343" autoAdjust="0"/>
  </p:normalViewPr>
  <p:slideViewPr>
    <p:cSldViewPr snapToGrid="0">
      <p:cViewPr varScale="1">
        <p:scale>
          <a:sx n="80" d="100"/>
          <a:sy n="80" d="100"/>
        </p:scale>
        <p:origin x="1088" y="184"/>
      </p:cViewPr>
      <p:guideLst>
        <p:guide orient="horz" pos="2106"/>
        <p:guide pos="3840"/>
        <p:guide pos="375"/>
        <p:guide pos="73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3.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Objective: binary – Dependant variable is binary, 1 or 0, it will be a classification problem</a:t>
            </a:r>
            <a:endParaRPr lang="en-CA" dirty="0"/>
          </a:p>
          <a:p>
            <a:r>
              <a:rPr lang="en-CA" dirty="0"/>
              <a:t>Metric:  </a:t>
            </a:r>
            <a:r>
              <a:rPr lang="en-CA" dirty="0" err="1"/>
              <a:t>binary_logloss</a:t>
            </a:r>
            <a:r>
              <a:rPr lang="en-CA" dirty="0"/>
              <a:t> – average # bits needed to identify an event drawn from the set if a coding scheme used for the set is optimized for an estimated prob distribution </a:t>
            </a:r>
            <a:endParaRPr lang="en-CA" dirty="0"/>
          </a:p>
          <a:p>
            <a:r>
              <a:rPr lang="en-CA" dirty="0"/>
              <a:t>Boosting: dart – ensemble model of boosted regression trees, high prediction accuracy.</a:t>
            </a:r>
            <a:endParaRPr lang="en-CA" dirty="0"/>
          </a:p>
          <a:p>
            <a:r>
              <a:rPr lang="en-CA" dirty="0" err="1"/>
              <a:t>Num_leaves</a:t>
            </a:r>
            <a:r>
              <a:rPr lang="en-CA" dirty="0"/>
              <a:t>: 100 – </a:t>
            </a:r>
            <a:endParaRPr lang="en-CA" dirty="0"/>
          </a:p>
          <a:p>
            <a:r>
              <a:rPr lang="en-CA" dirty="0" err="1"/>
              <a:t>Feature_extraction</a:t>
            </a:r>
            <a:r>
              <a:rPr lang="en-CA" dirty="0"/>
              <a:t>: 0.2 – every tree created will consider 20% of features (faster)</a:t>
            </a:r>
            <a:endParaRPr lang="en-CA" dirty="0"/>
          </a:p>
          <a:p>
            <a:r>
              <a:rPr lang="en-CA" dirty="0" err="1"/>
              <a:t>Learning_rate</a:t>
            </a:r>
            <a:r>
              <a:rPr lang="en-CA" dirty="0"/>
              <a:t>: 0.0075 -  every tree created has “””””” of 0.0075</a:t>
            </a:r>
            <a:endParaRPr lang="en-CA" dirty="0"/>
          </a:p>
          <a:p>
            <a:r>
              <a:rPr lang="en-CA" dirty="0" err="1"/>
              <a:t>Bagging_fraction</a:t>
            </a:r>
            <a:r>
              <a:rPr lang="en-CA" dirty="0"/>
              <a:t>: 0.5 – </a:t>
            </a:r>
            <a:endParaRPr lang="en-CA" dirty="0"/>
          </a:p>
          <a:p>
            <a:r>
              <a:rPr lang="en-CA" dirty="0" err="1"/>
              <a:t>Bagging_freq</a:t>
            </a:r>
            <a:r>
              <a:rPr lang="en-CA" dirty="0"/>
              <a:t>: 10 – after every 10 activations, rand select 50% of </a:t>
            </a:r>
            <a:r>
              <a:rPr lang="en-CA" dirty="0" err="1"/>
              <a:t>obsv</a:t>
            </a:r>
            <a:r>
              <a:rPr lang="en-CA" dirty="0"/>
              <a:t> and use for next 10 iterations.</a:t>
            </a:r>
            <a:endParaRPr lang="en-CA" dirty="0"/>
          </a:p>
          <a:p>
            <a:r>
              <a:rPr lang="en-CA" dirty="0" err="1"/>
              <a:t>Min_data_in_leaf</a:t>
            </a:r>
            <a:r>
              <a:rPr lang="en-CA" dirty="0"/>
              <a:t>: 40 – minimal number of data in one leaf.</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defRPr/>
            </a:pPr>
            <a:r>
              <a:rPr lang="en-CA" dirty="0" err="1"/>
              <a:t>num_boost_round</a:t>
            </a:r>
            <a:r>
              <a:rPr lang="en-CA" dirty="0"/>
              <a:t> = </a:t>
            </a:r>
            <a:r>
              <a:rPr lang="en-CA" b="0" dirty="0">
                <a:solidFill>
                  <a:srgbClr val="B5CEA8"/>
                </a:solidFill>
                <a:effectLst/>
                <a:latin typeface="Consolas" panose="020B0609020204030204" pitchFamily="49" charset="0"/>
              </a:rPr>
              <a:t>11500</a:t>
            </a:r>
            <a:endParaRPr lang="en-CA" b="0" dirty="0">
              <a:solidFill>
                <a:srgbClr val="D4D4D4"/>
              </a:solidFill>
              <a:effectLst/>
              <a:latin typeface="Consolas" panose="020B0609020204030204" pitchFamily="49" charset="0"/>
            </a:endParaRPr>
          </a:p>
          <a:p>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endParaRPr lang="en-US" b="0" i="0" dirty="0">
              <a:solidFill>
                <a:srgbClr val="4C525B"/>
              </a:solidFill>
              <a:effectLst/>
              <a:latin typeface="circular-book"/>
            </a:endParaRPr>
          </a:p>
          <a:p>
            <a:r>
              <a:rPr lang="en-US" b="0" i="0" dirty="0">
                <a:solidFill>
                  <a:srgbClr val="4C525B"/>
                </a:solidFill>
                <a:effectLst/>
                <a:latin typeface="circular-book"/>
              </a:rPr>
              <a:t>(https://www.displayr.com/gradient-boosting-the-coolest-kid-on-the-machine-learning-block/)</a:t>
            </a:r>
            <a:endParaRPr lang="en-US" b="0" i="0" dirty="0">
              <a:solidFill>
                <a:srgbClr val="4C525B"/>
              </a:solidFill>
              <a:effectLst/>
              <a:latin typeface="circular-book"/>
            </a:endParaRP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endParaRPr lang="en-US" b="0" i="0" dirty="0">
              <a:solidFill>
                <a:srgbClr val="4C525B"/>
              </a:solidFill>
              <a:effectLst/>
              <a:latin typeface="circular-book"/>
            </a:endParaRPr>
          </a:p>
          <a:p>
            <a:r>
              <a:rPr lang="en-US" b="0" i="0" dirty="0">
                <a:solidFill>
                  <a:srgbClr val="4C525B"/>
                </a:solidFill>
                <a:effectLst/>
                <a:latin typeface="circular-book"/>
              </a:rPr>
              <a:t>(https://www.displayr.com/gradient-boosting-the-coolest-kid-on-the-machine-learning-block/)</a:t>
            </a:r>
            <a:endParaRPr lang="en-US" b="0" i="0" dirty="0">
              <a:solidFill>
                <a:srgbClr val="4C525B"/>
              </a:solidFill>
              <a:effectLst/>
              <a:latin typeface="circular-book"/>
            </a:endParaRP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endParaRPr lang="en-US" b="0" i="0" dirty="0">
              <a:solidFill>
                <a:srgbClr val="4C525B"/>
              </a:solidFill>
              <a:effectLst/>
              <a:latin typeface="circular-book"/>
            </a:endParaRPr>
          </a:p>
          <a:p>
            <a:r>
              <a:rPr lang="en-US" b="0" i="0" dirty="0">
                <a:solidFill>
                  <a:srgbClr val="4C525B"/>
                </a:solidFill>
                <a:effectLst/>
                <a:latin typeface="circular-book"/>
              </a:rPr>
              <a:t>(https://www.displayr.com/gradient-boosting-the-coolest-kid-on-the-machine-learning-block/)</a:t>
            </a:r>
            <a:endParaRPr lang="en-US" b="0" i="0" dirty="0">
              <a:solidFill>
                <a:srgbClr val="4C525B"/>
              </a:solidFill>
              <a:effectLst/>
              <a:latin typeface="circular-book"/>
            </a:endParaRP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Tx/>
              <a:buChar char="-"/>
            </a:pPr>
            <a:r>
              <a:rPr kumimoji="1" lang="en-US" altLang="zh-CN" sz="1200" b="1" dirty="0">
                <a:solidFill>
                  <a:schemeClr val="dk1"/>
                </a:solidFill>
                <a:latin typeface="Arial" panose="020B0604020202020204" pitchFamily="34" charset="0"/>
                <a:cs typeface="Arial" panose="020B0604020202020204" pitchFamily="34" charset="0"/>
              </a:rPr>
              <a:t>Continue work on feature extraction</a:t>
            </a:r>
            <a:endParaRPr kumimoji="1" lang="en-US" altLang="zh-CN" sz="1200" b="1" dirty="0">
              <a:solidFill>
                <a:schemeClr val="dk1"/>
              </a:solidFill>
              <a:latin typeface="Arial" panose="020B0604020202020204" pitchFamily="34" charset="0"/>
              <a:cs typeface="Arial" panose="020B0604020202020204" pitchFamily="34" charset="0"/>
            </a:endParaRPr>
          </a:p>
          <a:p>
            <a:pPr marL="0" indent="0">
              <a:lnSpc>
                <a:spcPct val="150000"/>
              </a:lnSpc>
              <a:buFontTx/>
              <a:buNone/>
            </a:pPr>
            <a:r>
              <a:rPr kumimoji="1" lang="en-US" altLang="zh-CN" sz="1200" b="0" dirty="0">
                <a:solidFill>
                  <a:schemeClr val="dk1"/>
                </a:solidFill>
                <a:latin typeface="Arial" panose="020B0604020202020204" pitchFamily="34" charset="0"/>
                <a:cs typeface="Arial" panose="020B0604020202020204" pitchFamily="34" charset="0"/>
              </a:rPr>
              <a:t>by this I mean we not only need more features, but also need to delete some not useful features</a:t>
            </a:r>
            <a:endParaRPr kumimoji="1" lang="en-US" altLang="zh-CN" sz="1200" b="0" dirty="0">
              <a:solidFill>
                <a:schemeClr val="dk1"/>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And in last sprint we focused on some dataset features. </a:t>
            </a:r>
            <a:endParaRPr lang="en-US" altLang="zh-CN" b="0" dirty="0"/>
          </a:p>
          <a:p>
            <a:r>
              <a:rPr lang="en-US" altLang="zh-CN" b="0" dirty="0"/>
              <a:t>Different categories of data.</a:t>
            </a:r>
            <a:endParaRPr lang="en-US" altLang="zh-CN" b="0" dirty="0"/>
          </a:p>
          <a:p>
            <a:endParaRPr lang="en-US" altLang="zh-CN" b="1" dirty="0"/>
          </a:p>
          <a:p>
            <a:r>
              <a:rPr lang="en-US" altLang="zh-CN" b="1" dirty="0"/>
              <a:t>how do we define whether a customer has default </a:t>
            </a:r>
            <a:endParaRPr lang="en-US" altLang="zh-CN" b="1" dirty="0"/>
          </a:p>
          <a:p>
            <a:r>
              <a:rPr lang="en-US" altLang="zh-CN" dirty="0"/>
              <a:t>Failure to pay within 120 days, it is considered as a default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In Sprint 1 a classmates asked a question about the metrics; I didn’t answer it correctly.  so here is a </a:t>
            </a:r>
            <a:r>
              <a:rPr lang="en-US" altLang="zh-CN" b="1" dirty="0"/>
              <a:t>detailed illustration.</a:t>
            </a:r>
            <a:r>
              <a:rPr lang="en-US" altLang="zh-CN" dirty="0"/>
              <a:t> This part consists of a lot of probability and statistics concepts. Actually, I have just learned them for a lecture called Stochastic Process. So if you think there are something wrong with my presentation, feel free to tell that. First, let’s skip these scary equations and look at an example. But just remember that the evaluation function consists of two parts, G and D. </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20 samples predicted by a machine learning model</a:t>
            </a:r>
            <a:endParaRPr lang="en-US" altLang="zh-CN" dirty="0"/>
          </a:p>
          <a:p>
            <a:endParaRPr lang="en-US" altLang="zh-CN" dirty="0"/>
          </a:p>
          <a:p>
            <a:r>
              <a:rPr lang="en-US" altLang="zh-CN" dirty="0"/>
              <a:t>Columns:</a:t>
            </a:r>
            <a:endParaRPr lang="en-US" altLang="zh-CN" dirty="0"/>
          </a:p>
          <a:p>
            <a:r>
              <a:rPr lang="en-US" altLang="zh-CN" dirty="0"/>
              <a:t>True class: tagged 1 or 0, 1 represents the customer has actually defaulted</a:t>
            </a:r>
            <a:endParaRPr lang="en-US" altLang="zh-CN" dirty="0"/>
          </a:p>
          <a:p>
            <a:r>
              <a:rPr lang="en-US" altLang="zh-CN" dirty="0"/>
              <a:t>Predicted probability: the probability that the customer will default, generated by the machine learning model. </a:t>
            </a:r>
            <a:endParaRPr lang="en-US" altLang="zh-CN" dirty="0"/>
          </a:p>
          <a:p>
            <a:endParaRPr lang="en-US" altLang="zh-CN" dirty="0"/>
          </a:p>
          <a:p>
            <a:r>
              <a:rPr lang="en-US" altLang="zh-CN" dirty="0"/>
              <a:t>But we don’t need vague probabilities, we need the model to tell us whether a customer will default or not.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So for example we set 0.5 as a threshold. Then all samples above 0.5 will be predicted as 1, and others 0</a:t>
            </a:r>
            <a:endParaRPr lang="en-US" altLang="zh-CN" dirty="0"/>
          </a:p>
          <a:p>
            <a:endParaRPr lang="en-US" altLang="zh-CN" dirty="0"/>
          </a:p>
          <a:p>
            <a:r>
              <a:rPr lang="en-US" altLang="zh-CN" dirty="0"/>
              <a:t>However, think about a question. Is 0.5 the best threshold?</a:t>
            </a:r>
            <a:endParaRPr lang="en-US" altLang="zh-CN" dirty="0"/>
          </a:p>
          <a:p>
            <a:r>
              <a:rPr lang="en-US" altLang="zh-CN" dirty="0"/>
              <a:t>When we predict a customer to be default, but actually he will not default. What’s the cost? </a:t>
            </a:r>
            <a:endParaRPr lang="en-US" altLang="zh-CN" dirty="0"/>
          </a:p>
          <a:p>
            <a:r>
              <a:rPr lang="en-US" altLang="zh-CN" dirty="0"/>
              <a:t>The bank may lose this customer</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When we predict a customer to be not default, but actually he will default. What’s the cost? </a:t>
            </a:r>
            <a:endParaRPr lang="en-US" altLang="zh-CN" dirty="0"/>
          </a:p>
          <a:p>
            <a:r>
              <a:rPr lang="en-US" altLang="zh-CN" dirty="0"/>
              <a:t>The bank may lose money. The bank will not take back the money, which is a very bad thing to happen. </a:t>
            </a:r>
            <a:endParaRPr lang="en-US" altLang="zh-CN" dirty="0"/>
          </a:p>
          <a:p>
            <a:endParaRPr lang="en-US" altLang="zh-CN" dirty="0"/>
          </a:p>
          <a:p>
            <a:r>
              <a:rPr lang="en-US" altLang="zh-CN" dirty="0"/>
              <a:t>The bank is able to tolerate the lost of a customer. But it doesn’t want to tolerate the lost of money. So I say the cost of false alarm is small, but the cost of misdetection is huge. How do we solve this unbalance, we can change the threshold. </a:t>
            </a:r>
            <a:endParaRPr lang="en-US" altLang="zh-CN"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If we plot this two points on a graph, here and here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So we know decreasing the threshold, is actually moving the point from left to right.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curve is called</a:t>
            </a:r>
            <a:r>
              <a:rPr lang="en-US" altLang="zh-CN" b="0" i="0" dirty="0">
                <a:effectLst/>
                <a:latin typeface="Inter"/>
              </a:rPr>
              <a:t> </a:t>
            </a:r>
            <a:r>
              <a:rPr lang="en-US" altLang="zh-CN" b="0" i="0" u="none" strike="noStrike" dirty="0">
                <a:solidFill>
                  <a:srgbClr val="008ABC"/>
                </a:solidFill>
                <a:effectLst/>
                <a:latin typeface="Inter"/>
                <a:hlinkClick r:id="rId3"/>
              </a:rPr>
              <a:t>ROC curve</a:t>
            </a:r>
            <a:r>
              <a:rPr lang="en-US" altLang="zh-CN" b="0" i="0" dirty="0">
                <a:effectLst/>
                <a:latin typeface="Inter"/>
              </a:rPr>
              <a:t>, which means </a:t>
            </a:r>
            <a:r>
              <a:rPr lang="en-US" altLang="zh-CN" b="0" i="0" u="none" strike="noStrike" dirty="0">
                <a:solidFill>
                  <a:srgbClr val="008ABC"/>
                </a:solidFill>
                <a:effectLst/>
                <a:latin typeface="Inter"/>
              </a:rPr>
              <a:t>receiver operating characteristic. </a:t>
            </a: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4D4D4D"/>
                </a:solidFill>
                <a:effectLst/>
                <a:latin typeface="-apple-system"/>
              </a:rPr>
              <a:t>AUC: Area under Curve</a:t>
            </a:r>
            <a:endParaRPr lang="en-US" altLang="zh-CN" b="1"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u="none" strike="noStrike" dirty="0">
                <a:solidFill>
                  <a:srgbClr val="4D4D4D"/>
                </a:solidFill>
                <a:effectLst/>
                <a:latin typeface="-apple-system"/>
              </a:rPr>
              <a:t>Means that we consider all the threshold. Stands for the overall score of this predictor. </a:t>
            </a:r>
            <a:endParaRPr lang="en-US" altLang="zh-CN" b="1" i="0" u="none" strike="noStrike"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u="none" strike="noStrike" dirty="0">
                <a:solidFill>
                  <a:srgbClr val="4D4D4D"/>
                </a:solidFill>
                <a:effectLst/>
                <a:latin typeface="-apple-system"/>
              </a:rPr>
              <a:t>The larger the better. In other words, </a:t>
            </a:r>
            <a:r>
              <a:rPr lang="en-US" altLang="zh-CN" b="0" i="0" dirty="0">
                <a:effectLst/>
                <a:latin typeface="Inter"/>
              </a:rPr>
              <a:t>We want the curve to be as convex as possible</a:t>
            </a:r>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t>Normalized Gini Coefficient </a:t>
            </a:r>
            <a:r>
              <a:rPr lang="en-US" altLang="zh-CN" sz="1200" b="1" i="0" u="none" strike="noStrike" dirty="0">
                <a:solidFill>
                  <a:srgbClr val="008ABC"/>
                </a:solidFill>
                <a:effectLst/>
                <a:latin typeface="Inter"/>
              </a:rPr>
              <a:t>G </a:t>
            </a:r>
            <a:r>
              <a:rPr lang="en-US" altLang="zh-CN" sz="1200" b="0" i="0" u="none" strike="noStrike" dirty="0">
                <a:solidFill>
                  <a:srgbClr val="008ABC"/>
                </a:solidFill>
                <a:effectLst/>
                <a:latin typeface="Inter"/>
              </a:rPr>
              <a:t>is the 2 times AUC minus 1, </a:t>
            </a:r>
            <a:r>
              <a:rPr lang="en-US" altLang="zh-CN" sz="1200" b="1" i="0" u="none" strike="noStrike" dirty="0">
                <a:solidFill>
                  <a:srgbClr val="008ABC"/>
                </a:solidFill>
                <a:effectLst/>
                <a:latin typeface="Inter"/>
              </a:rPr>
              <a:t>which represent the area of this part.</a:t>
            </a:r>
            <a:endParaRPr lang="en-US" altLang="zh-CN" sz="1200" b="1"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dirty="0">
                <a:solidFill>
                  <a:srgbClr val="008ABC"/>
                </a:solidFill>
                <a:effectLst/>
                <a:latin typeface="Inter"/>
              </a:rPr>
              <a:t>And </a:t>
            </a:r>
            <a:r>
              <a:rPr lang="en-US" altLang="zh-CN" sz="1200" b="1" dirty="0"/>
              <a:t>Default rate captured at 4 % (D) </a:t>
            </a:r>
            <a:r>
              <a:rPr lang="en-US" altLang="zh-CN" sz="1200" dirty="0"/>
              <a:t>is this intersection of the line of 4%, which means that if the cost of a false alarm is 4, then the cost of misdetection is 96. This is given by the American Express team, which justifies that we want </a:t>
            </a:r>
            <a:r>
              <a:rPr lang="en-US" altLang="zh-CN" dirty="0"/>
              <a:t>the false positive to be smaller, even though the true positive rate will be smaller. </a:t>
            </a:r>
            <a:endParaRPr lang="en-US" altLang="zh-CN" b="0" i="0" dirty="0">
              <a:effectLst/>
              <a:latin typeface="Inter"/>
            </a:endParaRP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Inter"/>
              </a:rPr>
              <a:t>So this is a graphical explanation of the competition metrics, hope you guys can understand that. </a:t>
            </a:r>
            <a:endParaRPr lang="en-US" altLang="zh-CN" b="0" i="0" dirty="0">
              <a:effectLst/>
              <a:latin typeface="Inter"/>
            </a:endParaRP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So let’s go back to this equation.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r>
              <a:rPr lang="en-US" altLang="zh-CN" dirty="0"/>
              <a:t>The </a:t>
            </a:r>
            <a:r>
              <a:rPr lang="en-US" altLang="zh-CN" b="1" dirty="0"/>
              <a:t>weight of G and D</a:t>
            </a:r>
            <a:r>
              <a:rPr lang="en-US" altLang="zh-CN" dirty="0"/>
              <a:t>: 0.5 and 0.5, is given by Kaggle. More seemingly determined by experience</a:t>
            </a:r>
            <a:endParaRPr lang="en-US" altLang="zh-CN"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last sprint we introduce the data visualization. And we did a little more on this recently. And we replotted some graphs to make it more clear to read.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effectLst/>
                <a:latin typeface="Inter"/>
              </a:rPr>
              <a:t>We also did some feature extraction jobs. For example, we calculated the </a:t>
            </a:r>
            <a:r>
              <a:rPr lang="en-US" altLang="zh-CN" dirty="0"/>
              <a:t>Statistical features: mean, standard deviation, minimum, maximum for numerical variables. First and Last means the first and the last element of a column. Sometimes they are very useful because it represents the original and the last state of the variable. And some features are from the community, hard to explain why they work. Use it because the result will be better.  </a:t>
            </a:r>
            <a:endParaRPr lang="en-US" altLang="zh-CN" dirty="0"/>
          </a:p>
          <a:p>
            <a:pPr algn="l"/>
            <a:endParaRPr lang="en-US" altLang="zh-CN" b="1" i="0" dirty="0">
              <a:effectLst/>
              <a:latin typeface="Inter"/>
            </a:endParaRPr>
          </a:p>
          <a:p>
            <a:pPr algn="l"/>
            <a:r>
              <a:rPr lang="en-US" altLang="zh-CN" b="1" i="0" dirty="0">
                <a:effectLst/>
                <a:latin typeface="Inter"/>
              </a:rPr>
              <a:t>Because this should be a short presentation. We don’t want it to make it too long so we are going to leave the detailed feature engineering to next sprint. </a:t>
            </a:r>
            <a:endParaRPr lang="en-US" altLang="zh-CN" b="1" i="0" dirty="0">
              <a:effectLst/>
              <a:latin typeface="Inter"/>
            </a:endParaRPr>
          </a:p>
          <a:p>
            <a:pPr algn="l"/>
            <a:endParaRPr lang="en-US" altLang="zh-CN" b="1" i="0" dirty="0">
              <a:effectLst/>
              <a:latin typeface="Inter"/>
            </a:endParaRPr>
          </a:p>
          <a:p>
            <a:pPr algn="l"/>
            <a:r>
              <a:rPr lang="en-US" altLang="zh-CN" b="1" i="0" dirty="0">
                <a:effectLst/>
                <a:latin typeface="Inter"/>
              </a:rPr>
              <a:t>Welcome Marcel to introduce one of the models we will use.  </a:t>
            </a:r>
            <a:endParaRPr lang="en-US" altLang="zh-CN"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endParaRPr lang="en-US" b="0" i="0" dirty="0">
              <a:solidFill>
                <a:srgbClr val="4C525B"/>
              </a:solidFill>
              <a:effectLst/>
              <a:latin typeface="circular-book"/>
            </a:endParaRPr>
          </a:p>
          <a:p>
            <a:r>
              <a:rPr lang="en-US" b="0" i="0" dirty="0">
                <a:solidFill>
                  <a:srgbClr val="4C525B"/>
                </a:solidFill>
                <a:effectLst/>
                <a:latin typeface="circular-book"/>
              </a:rPr>
              <a:t>(https://www.displayr.com/gradient-boosting-the-coolest-kid-on-the-machine-learning-block/)</a:t>
            </a:r>
            <a:endParaRPr lang="en-US" b="0" i="0" dirty="0">
              <a:solidFill>
                <a:srgbClr val="4C525B"/>
              </a:solidFill>
              <a:effectLst/>
              <a:latin typeface="circular-book"/>
            </a:endParaRP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EA6491-BEF1-48FA-9197-7AB8BD9CC7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25.jpe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4</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3" name="文本框 2"/>
          <p:cNvSpPr txBox="1"/>
          <p:nvPr>
            <p:custDataLst>
              <p:tags r:id="rId2"/>
            </p:custDataLst>
          </p:nvPr>
        </p:nvSpPr>
        <p:spPr>
          <a:xfrm>
            <a:off x="424815" y="1069750"/>
            <a:ext cx="10810240" cy="5262245"/>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Delete features D_103, D_139</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Calculate sum for features such as send_p+payment_p+delq+balance_p to construct new features</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Construct first-last and last-mean features, i.e., divide the difference between the initial and final states of the customer</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Add fluctuating features, i.e., make differences between 1, 2, 3 states of the change interval of the features</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Aggregate features of count, nunique, std, and first are added to the category features, and std, mean, min, and max statistical features are derived from them.</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Count each customer customer_ID and the same date to create the consumption count feature</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Calculate customer "intermediate state" features for customers with multiple customer states, since we assume that this will help us cover most of the customer's variations</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Calculate lag_features, i.e. subtract and divide the minimum maximum of some features</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P2B9 feature construction</a:t>
            </a:r>
            <a:endParaRPr kumimoji="1" lang="en-US" altLang="zh-CN" sz="1600" dirty="0">
              <a:solidFill>
                <a:schemeClr val="dk1"/>
              </a:solidFill>
              <a:latin typeface="Arial" panose="020B0604020202020204" pitchFamily="34" charset="0"/>
              <a:cs typeface="Arial" panose="020B0604020202020204" pitchFamily="34" charset="0"/>
            </a:endParaRPr>
          </a:p>
          <a:p>
            <a:pPr>
              <a:lnSpc>
                <a:spcPct val="150000"/>
              </a:lnSpc>
            </a:pPr>
            <a:r>
              <a:rPr kumimoji="1" lang="en-US" altLang="zh-CN" sz="1600" dirty="0">
                <a:solidFill>
                  <a:schemeClr val="dk1"/>
                </a:solidFill>
                <a:latin typeface="Arial" panose="020B0604020202020204" pitchFamily="34" charset="0"/>
                <a:cs typeface="Arial" panose="020B0604020202020204" pitchFamily="34" charset="0"/>
                <a:sym typeface="+mn-ea"/>
              </a:rPr>
              <a:t>- Subtract and divide numerical features by themselves and by the mean, and subtract and divide the maximum and minimum values of some features</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5" name="文本框 4"/>
          <p:cNvSpPr txBox="1"/>
          <p:nvPr/>
        </p:nvSpPr>
        <p:spPr>
          <a:xfrm>
            <a:off x="2475230" y="6313627"/>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
        <p:nvSpPr>
          <p:cNvPr id="3" name="TextBox 2"/>
          <p:cNvSpPr txBox="1"/>
          <p:nvPr/>
        </p:nvSpPr>
        <p:spPr>
          <a:xfrm>
            <a:off x="424754" y="2529946"/>
            <a:ext cx="10267405" cy="2308324"/>
          </a:xfrm>
          <a:prstGeom prst="rect">
            <a:avLst/>
          </a:prstGeom>
          <a:noFill/>
        </p:spPr>
        <p:txBody>
          <a:bodyPr wrap="square" rtlCol="0">
            <a:spAutoFit/>
          </a:bodyPr>
          <a:lstStyle/>
          <a:p>
            <a:endParaRPr lang="en-CA" dirty="0"/>
          </a:p>
          <a:p>
            <a:r>
              <a:rPr lang="en-CA" b="1" dirty="0"/>
              <a:t>Gradient Boosting Framework that uses tree based learning algorithms (Microsoft, 2016)</a:t>
            </a:r>
            <a:endParaRPr lang="en-CA" b="1" dirty="0"/>
          </a:p>
          <a:p>
            <a:r>
              <a:rPr lang="en-CA" dirty="0"/>
              <a:t>Advantages:</a:t>
            </a:r>
            <a:endParaRPr lang="en-CA" dirty="0"/>
          </a:p>
          <a:p>
            <a:pPr marL="285750" indent="-285750">
              <a:buFont typeface="Arial" panose="020B0604020202020204" pitchFamily="34" charset="0"/>
              <a:buChar char="•"/>
            </a:pPr>
            <a:r>
              <a:rPr lang="en-CA" dirty="0"/>
              <a:t>Faster training speed and higher frequency</a:t>
            </a:r>
            <a:endParaRPr lang="en-CA" dirty="0"/>
          </a:p>
          <a:p>
            <a:pPr marL="285750" indent="-285750">
              <a:buFont typeface="Arial" panose="020B0604020202020204" pitchFamily="34" charset="0"/>
              <a:buChar char="•"/>
            </a:pPr>
            <a:r>
              <a:rPr lang="en-CA" dirty="0"/>
              <a:t>Lower memory usage</a:t>
            </a:r>
            <a:endParaRPr lang="en-CA" dirty="0"/>
          </a:p>
          <a:p>
            <a:pPr marL="285750" indent="-285750">
              <a:buFont typeface="Arial" panose="020B0604020202020204" pitchFamily="34" charset="0"/>
              <a:buChar char="•"/>
            </a:pPr>
            <a:r>
              <a:rPr lang="en-CA" dirty="0"/>
              <a:t>Better accuracy</a:t>
            </a:r>
            <a:endParaRPr lang="en-CA" dirty="0"/>
          </a:p>
          <a:p>
            <a:pPr marL="285750" indent="-285750">
              <a:buFont typeface="Arial" panose="020B0604020202020204" pitchFamily="34" charset="0"/>
              <a:buChar char="•"/>
            </a:pPr>
            <a:r>
              <a:rPr lang="en-CA" dirty="0"/>
              <a:t>Support of parallel, distributed, and GPU learning</a:t>
            </a:r>
            <a:endParaRPr lang="en-CA" dirty="0"/>
          </a:p>
          <a:p>
            <a:pPr marL="285750" indent="-285750">
              <a:buFont typeface="Arial" panose="020B0604020202020204" pitchFamily="34" charset="0"/>
              <a:buChar char="•"/>
            </a:pPr>
            <a:r>
              <a:rPr lang="en-CA" dirty="0"/>
              <a:t>Capable of handling large-scale data</a:t>
            </a:r>
            <a:endParaRPr lang="en-CA" dirty="0"/>
          </a:p>
        </p:txBody>
      </p:sp>
      <p:pic>
        <p:nvPicPr>
          <p:cNvPr id="7" name="Picture 6"/>
          <p:cNvPicPr>
            <a:picLocks noChangeAspect="1"/>
          </p:cNvPicPr>
          <p:nvPr/>
        </p:nvPicPr>
        <p:blipFill>
          <a:blip r:embed="rId2"/>
          <a:stretch>
            <a:fillRect/>
          </a:stretch>
        </p:blipFill>
        <p:spPr>
          <a:xfrm>
            <a:off x="424754" y="1188181"/>
            <a:ext cx="4485255" cy="1044041"/>
          </a:xfrm>
          <a:prstGeom prst="rect">
            <a:avLst/>
          </a:prstGeom>
        </p:spPr>
      </p:pic>
      <p:pic>
        <p:nvPicPr>
          <p:cNvPr id="9" name="Picture 8"/>
          <p:cNvPicPr>
            <a:picLocks noChangeAspect="1"/>
          </p:cNvPicPr>
          <p:nvPr/>
        </p:nvPicPr>
        <p:blipFill>
          <a:blip r:embed="rId3"/>
          <a:stretch>
            <a:fillRect/>
          </a:stretch>
        </p:blipFill>
        <p:spPr>
          <a:xfrm>
            <a:off x="6250334" y="3528247"/>
            <a:ext cx="5516912" cy="1822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pic>
        <p:nvPicPr>
          <p:cNvPr id="7" name="Picture 6"/>
          <p:cNvPicPr>
            <a:picLocks noChangeAspect="1"/>
          </p:cNvPicPr>
          <p:nvPr/>
        </p:nvPicPr>
        <p:blipFill>
          <a:blip r:embed="rId2"/>
          <a:stretch>
            <a:fillRect/>
          </a:stretch>
        </p:blipFill>
        <p:spPr>
          <a:xfrm>
            <a:off x="424754" y="1188181"/>
            <a:ext cx="4485255" cy="1044041"/>
          </a:xfrm>
          <a:prstGeom prst="rect">
            <a:avLst/>
          </a:prstGeom>
        </p:spPr>
      </p:pic>
      <p:pic>
        <p:nvPicPr>
          <p:cNvPr id="8" name="Picture 7"/>
          <p:cNvPicPr>
            <a:picLocks noChangeAspect="1"/>
          </p:cNvPicPr>
          <p:nvPr/>
        </p:nvPicPr>
        <p:blipFill>
          <a:blip r:embed="rId3"/>
          <a:stretch>
            <a:fillRect/>
          </a:stretch>
        </p:blipFill>
        <p:spPr>
          <a:xfrm>
            <a:off x="424754" y="2529494"/>
            <a:ext cx="3962953" cy="3000794"/>
          </a:xfrm>
          <a:prstGeom prst="rect">
            <a:avLst/>
          </a:prstGeom>
        </p:spPr>
      </p:pic>
      <p:sp>
        <p:nvSpPr>
          <p:cNvPr id="11" name="TextBox 10"/>
          <p:cNvSpPr txBox="1"/>
          <p:nvPr/>
        </p:nvSpPr>
        <p:spPr>
          <a:xfrm>
            <a:off x="4557665" y="2370429"/>
            <a:ext cx="7475031" cy="2308324"/>
          </a:xfrm>
          <a:prstGeom prst="rect">
            <a:avLst/>
          </a:prstGeom>
          <a:noFill/>
        </p:spPr>
        <p:txBody>
          <a:bodyPr wrap="square" rtlCol="0">
            <a:spAutoFit/>
          </a:bodyPr>
          <a:lstStyle/>
          <a:p>
            <a:r>
              <a:rPr lang="en-CA" dirty="0"/>
              <a:t>Binary: requires the given data set to be classified in two categories</a:t>
            </a:r>
            <a:endParaRPr lang="en-CA" dirty="0"/>
          </a:p>
          <a:p>
            <a:endParaRPr lang="en-CA" dirty="0"/>
          </a:p>
          <a:p>
            <a:r>
              <a:rPr lang="en-CA" dirty="0"/>
              <a:t>Dart: ensemble model of boosted regression trees – high prediction accuracy</a:t>
            </a:r>
            <a:endParaRPr lang="en-CA" dirty="0"/>
          </a:p>
          <a:p>
            <a:endParaRPr lang="en-CA" dirty="0"/>
          </a:p>
          <a:p>
            <a:r>
              <a:rPr lang="en-CA" dirty="0"/>
              <a:t>Bagging </a:t>
            </a:r>
            <a:r>
              <a:rPr lang="en-CA" dirty="0" err="1"/>
              <a:t>freq</a:t>
            </a:r>
            <a:r>
              <a:rPr lang="en-CA" dirty="0"/>
              <a:t>: after every 10 activations, randomly select 50% of data to use for the next k iterations</a:t>
            </a:r>
            <a:endParaRPr lang="en-CA" dirty="0"/>
          </a:p>
          <a:p>
            <a:endParaRPr lang="en-CA" dirty="0"/>
          </a:p>
          <a:p>
            <a:r>
              <a:rPr lang="en-CA" dirty="0" err="1"/>
              <a:t>Num_boost_round</a:t>
            </a:r>
            <a:r>
              <a:rPr lang="en-CA" dirty="0"/>
              <a:t>: Number of boosting operations</a:t>
            </a:r>
            <a:endParaRPr lang="en-CA"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9654" r="9535"/>
          <a:stretch>
            <a:fillRect/>
          </a:stretch>
        </p:blipFill>
        <p:spPr>
          <a:xfrm>
            <a:off x="4557665" y="4992437"/>
            <a:ext cx="7028018" cy="1044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XGBoost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3" name="TextBox 2"/>
          <p:cNvSpPr txBox="1"/>
          <p:nvPr/>
        </p:nvSpPr>
        <p:spPr>
          <a:xfrm>
            <a:off x="424815" y="1965325"/>
            <a:ext cx="10765790" cy="3556635"/>
          </a:xfrm>
          <a:prstGeom prst="rect">
            <a:avLst/>
          </a:prstGeom>
          <a:noFill/>
        </p:spPr>
        <p:txBody>
          <a:bodyPr wrap="square" rtlCol="0">
            <a:noAutofit/>
          </a:bodyPr>
          <a:lstStyle/>
          <a:p>
            <a:r>
              <a:rPr lang="en-CA" sz="1600" b="1" dirty="0"/>
              <a:t>Some important features of XGBoost are:</a:t>
            </a:r>
            <a:endParaRPr lang="en-CA" sz="1600" b="1" dirty="0"/>
          </a:p>
          <a:p>
            <a:r>
              <a:rPr lang="en-CA" sz="1600" dirty="0"/>
              <a:t>Parallelization</a:t>
            </a:r>
            <a:r>
              <a:rPr lang="zh-CN" altLang="en-CA" sz="1600" dirty="0"/>
              <a:t>、</a:t>
            </a:r>
            <a:r>
              <a:rPr lang="en-CA" sz="1600" dirty="0"/>
              <a:t>Regularization</a:t>
            </a:r>
            <a:r>
              <a:rPr lang="zh-CN" altLang="en-CA" sz="1600" dirty="0"/>
              <a:t>、</a:t>
            </a:r>
            <a:r>
              <a:rPr lang="en-CA" sz="1600" dirty="0"/>
              <a:t>Non-linearity</a:t>
            </a:r>
            <a:r>
              <a:rPr lang="zh-CN" altLang="en-CA" sz="1600" dirty="0"/>
              <a:t>、</a:t>
            </a:r>
            <a:r>
              <a:rPr lang="en-CA" sz="1600" dirty="0"/>
              <a:t> Cross-validation</a:t>
            </a:r>
            <a:r>
              <a:rPr lang="zh-CN" altLang="en-CA" sz="1600" dirty="0"/>
              <a:t>、</a:t>
            </a:r>
            <a:r>
              <a:rPr lang="en-CA" sz="1600" dirty="0"/>
              <a:t>Scalability</a:t>
            </a:r>
            <a:endParaRPr lang="en-CA" sz="1600" dirty="0"/>
          </a:p>
          <a:p>
            <a:endParaRPr lang="en-CA" sz="1600" b="1" dirty="0"/>
          </a:p>
          <a:p>
            <a:r>
              <a:rPr lang="en-CA" sz="1600" b="1" dirty="0"/>
              <a:t>Advantages</a:t>
            </a:r>
            <a:endParaRPr lang="en-CA" sz="1600" b="1" dirty="0"/>
          </a:p>
          <a:p>
            <a:pPr marL="285750" indent="-285750">
              <a:buFont typeface="Arial" panose="020B0604020202020204" pitchFamily="34" charset="0"/>
              <a:buChar char="•"/>
            </a:pPr>
            <a:r>
              <a:rPr lang="en-CA" sz="1600" dirty="0"/>
              <a:t>Gradient Boosting comes with an easy to read and interpret algorithm, making most of its predictions easy to handle.</a:t>
            </a:r>
            <a:endParaRPr lang="en-CA" sz="1600" dirty="0"/>
          </a:p>
          <a:p>
            <a:pPr marL="285750" indent="-285750">
              <a:buFont typeface="Arial" panose="020B0604020202020204" pitchFamily="34" charset="0"/>
              <a:buChar char="•"/>
            </a:pPr>
            <a:r>
              <a:rPr lang="en-CA" sz="1600" dirty="0"/>
              <a:t>Boosting is a resilient and robust method that prevents and cubs over-fitting quite easily</a:t>
            </a:r>
            <a:endParaRPr lang="en-CA" sz="1600" dirty="0"/>
          </a:p>
          <a:p>
            <a:pPr marL="285750" indent="-285750">
              <a:buFont typeface="Arial" panose="020B0604020202020204" pitchFamily="34" charset="0"/>
              <a:buChar char="•"/>
            </a:pPr>
            <a:r>
              <a:rPr lang="en-CA" sz="1600" dirty="0"/>
              <a:t>XGBoost performs very well on medium, small, data with subgroups and structured datasets with not too many features. </a:t>
            </a:r>
            <a:endParaRPr lang="en-CA" sz="1600" dirty="0"/>
          </a:p>
          <a:p>
            <a:pPr marL="285750" indent="-285750">
              <a:buFont typeface="Arial" panose="020B0604020202020204" pitchFamily="34" charset="0"/>
              <a:buChar char="•"/>
            </a:pPr>
            <a:r>
              <a:rPr lang="en-CA" sz="1600" dirty="0"/>
              <a:t>It is a great approach to go for because the large majority of real-world problems involve classification and regression</a:t>
            </a:r>
            <a:r>
              <a:rPr lang="en-US" altLang="en-CA" sz="1600" dirty="0"/>
              <a:t>.</a:t>
            </a:r>
            <a:endParaRPr lang="en-CA" sz="1600" dirty="0"/>
          </a:p>
          <a:p>
            <a:pPr indent="0">
              <a:buFont typeface="Arial" panose="020B0604020202020204" pitchFamily="34" charset="0"/>
              <a:buNone/>
            </a:pPr>
            <a:r>
              <a:rPr lang="en-CA" sz="1600" b="1" dirty="0"/>
              <a:t>Disadvantages </a:t>
            </a:r>
            <a:endParaRPr lang="en-CA" sz="1600" b="1" dirty="0"/>
          </a:p>
          <a:p>
            <a:pPr marL="285750" indent="-285750">
              <a:buFont typeface="Arial" panose="020B0604020202020204" pitchFamily="34" charset="0"/>
              <a:buChar char="•"/>
            </a:pPr>
            <a:r>
              <a:rPr lang="en-CA" sz="1600" dirty="0"/>
              <a:t>XGBoost does not perform so well on sparse and unstructured data.</a:t>
            </a:r>
            <a:endParaRPr lang="en-CA" sz="1600" dirty="0"/>
          </a:p>
          <a:p>
            <a:pPr marL="285750" indent="-285750">
              <a:buFont typeface="Arial" panose="020B0604020202020204" pitchFamily="34" charset="0"/>
              <a:buChar char="•"/>
            </a:pPr>
            <a:r>
              <a:rPr lang="en-CA" sz="1600" dirty="0"/>
              <a:t>A common thing often forgotten is that Gradient Boosting is very sensitive to outliers since every classifier is forced to fix the errors in the predecessor learners. </a:t>
            </a:r>
            <a:endParaRPr lang="en-CA" sz="1600" dirty="0"/>
          </a:p>
          <a:p>
            <a:pPr marL="285750" indent="-285750">
              <a:buFont typeface="Arial" panose="020B0604020202020204" pitchFamily="34" charset="0"/>
              <a:buChar char="•"/>
            </a:pPr>
            <a:r>
              <a:rPr lang="en-CA" sz="1600" dirty="0"/>
              <a:t>The overall method is hardly scalable. This is because the estimators base their correctness on previous predictors, hence the procedure involves a lot of struggle to streamline.</a:t>
            </a:r>
            <a:endParaRPr lang="en-CA" sz="1600" dirty="0"/>
          </a:p>
          <a:p>
            <a:pPr indent="0">
              <a:buFont typeface="Arial" panose="020B0604020202020204" pitchFamily="34" charset="0"/>
              <a:buNone/>
            </a:pPr>
            <a:endParaRPr lang="en-CA" sz="1600" dirty="0"/>
          </a:p>
        </p:txBody>
      </p:sp>
      <p:pic>
        <p:nvPicPr>
          <p:cNvPr id="100" name="图片 99"/>
          <p:cNvPicPr/>
          <p:nvPr/>
        </p:nvPicPr>
        <p:blipFill>
          <a:blip r:embed="rId2"/>
          <a:srcRect t="43217"/>
          <a:stretch>
            <a:fillRect/>
          </a:stretch>
        </p:blipFill>
        <p:spPr>
          <a:xfrm>
            <a:off x="289560" y="1096645"/>
            <a:ext cx="4067810" cy="694690"/>
          </a:xfrm>
          <a:prstGeom prst="rect">
            <a:avLst/>
          </a:prstGeom>
          <a:noFill/>
          <a:ln w="9525">
            <a:noFill/>
          </a:ln>
        </p:spPr>
      </p:pic>
      <p:pic>
        <p:nvPicPr>
          <p:cNvPr id="4" name="图片 3"/>
          <p:cNvPicPr>
            <a:picLocks noChangeAspect="1"/>
          </p:cNvPicPr>
          <p:nvPr/>
        </p:nvPicPr>
        <p:blipFill>
          <a:blip r:embed="rId3"/>
          <a:srcRect t="6341" b="4390"/>
          <a:stretch>
            <a:fillRect/>
          </a:stretch>
        </p:blipFill>
        <p:spPr>
          <a:xfrm>
            <a:off x="7018655" y="5258435"/>
            <a:ext cx="4465320" cy="1394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XGBoost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pic>
        <p:nvPicPr>
          <p:cNvPr id="100" name="图片 99"/>
          <p:cNvPicPr/>
          <p:nvPr/>
        </p:nvPicPr>
        <p:blipFill>
          <a:blip r:embed="rId2"/>
          <a:srcRect t="43217"/>
          <a:stretch>
            <a:fillRect/>
          </a:stretch>
        </p:blipFill>
        <p:spPr>
          <a:xfrm>
            <a:off x="289560" y="1096645"/>
            <a:ext cx="4067810" cy="694690"/>
          </a:xfrm>
          <a:prstGeom prst="rect">
            <a:avLst/>
          </a:prstGeom>
          <a:noFill/>
          <a:ln w="9525">
            <a:noFill/>
          </a:ln>
        </p:spPr>
      </p:pic>
      <p:pic>
        <p:nvPicPr>
          <p:cNvPr id="5" name="图片 4"/>
          <p:cNvPicPr>
            <a:picLocks noChangeAspect="1"/>
          </p:cNvPicPr>
          <p:nvPr/>
        </p:nvPicPr>
        <p:blipFill>
          <a:blip r:embed="rId3"/>
          <a:stretch>
            <a:fillRect/>
          </a:stretch>
        </p:blipFill>
        <p:spPr>
          <a:xfrm>
            <a:off x="636905" y="2080895"/>
            <a:ext cx="2720340" cy="3009900"/>
          </a:xfrm>
          <a:prstGeom prst="rect">
            <a:avLst/>
          </a:prstGeom>
        </p:spPr>
      </p:pic>
      <p:pic>
        <p:nvPicPr>
          <p:cNvPr id="7" name="图片 6"/>
          <p:cNvPicPr>
            <a:picLocks noChangeAspect="1"/>
          </p:cNvPicPr>
          <p:nvPr/>
        </p:nvPicPr>
        <p:blipFill>
          <a:blip r:embed="rId4"/>
          <a:stretch>
            <a:fillRect/>
          </a:stretch>
        </p:blipFill>
        <p:spPr>
          <a:xfrm>
            <a:off x="636905" y="5327650"/>
            <a:ext cx="2887980" cy="205740"/>
          </a:xfrm>
          <a:prstGeom prst="rect">
            <a:avLst/>
          </a:prstGeom>
        </p:spPr>
      </p:pic>
      <p:pic>
        <p:nvPicPr>
          <p:cNvPr id="8" name="图片 7"/>
          <p:cNvPicPr>
            <a:picLocks noChangeAspect="1"/>
          </p:cNvPicPr>
          <p:nvPr/>
        </p:nvPicPr>
        <p:blipFill>
          <a:blip r:embed="rId5"/>
          <a:srcRect r="-670"/>
          <a:stretch>
            <a:fillRect/>
          </a:stretch>
        </p:blipFill>
        <p:spPr>
          <a:xfrm>
            <a:off x="949325" y="5533390"/>
            <a:ext cx="2575560" cy="563880"/>
          </a:xfrm>
          <a:prstGeom prst="rect">
            <a:avLst/>
          </a:prstGeom>
        </p:spPr>
      </p:pic>
      <p:pic>
        <p:nvPicPr>
          <p:cNvPr id="9" name="图片 8"/>
          <p:cNvPicPr>
            <a:picLocks noChangeAspect="1"/>
          </p:cNvPicPr>
          <p:nvPr/>
        </p:nvPicPr>
        <p:blipFill>
          <a:blip r:embed="rId6"/>
          <a:stretch>
            <a:fillRect/>
          </a:stretch>
        </p:blipFill>
        <p:spPr>
          <a:xfrm>
            <a:off x="4671060" y="2080895"/>
            <a:ext cx="6306185" cy="3134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XGBoost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pic>
        <p:nvPicPr>
          <p:cNvPr id="100" name="图片 99"/>
          <p:cNvPicPr/>
          <p:nvPr/>
        </p:nvPicPr>
        <p:blipFill>
          <a:blip r:embed="rId2"/>
          <a:srcRect t="43217"/>
          <a:stretch>
            <a:fillRect/>
          </a:stretch>
        </p:blipFill>
        <p:spPr>
          <a:xfrm>
            <a:off x="289560" y="1096645"/>
            <a:ext cx="4067810" cy="694690"/>
          </a:xfrm>
          <a:prstGeom prst="rect">
            <a:avLst/>
          </a:prstGeom>
          <a:noFill/>
          <a:ln w="9525">
            <a:noFill/>
          </a:ln>
        </p:spPr>
      </p:pic>
      <p:pic>
        <p:nvPicPr>
          <p:cNvPr id="3" name="图片 2"/>
          <p:cNvPicPr>
            <a:picLocks noChangeAspect="1"/>
          </p:cNvPicPr>
          <p:nvPr/>
        </p:nvPicPr>
        <p:blipFill>
          <a:blip r:embed="rId3"/>
          <a:stretch>
            <a:fillRect/>
          </a:stretch>
        </p:blipFill>
        <p:spPr>
          <a:xfrm>
            <a:off x="823595" y="3743325"/>
            <a:ext cx="3533775" cy="930910"/>
          </a:xfrm>
          <a:prstGeom prst="rect">
            <a:avLst/>
          </a:prstGeom>
        </p:spPr>
      </p:pic>
      <p:pic>
        <p:nvPicPr>
          <p:cNvPr id="4" name="图片 3"/>
          <p:cNvPicPr>
            <a:picLocks noChangeAspect="1"/>
          </p:cNvPicPr>
          <p:nvPr/>
        </p:nvPicPr>
        <p:blipFill>
          <a:blip r:embed="rId4"/>
          <a:stretch>
            <a:fillRect/>
          </a:stretch>
        </p:blipFill>
        <p:spPr>
          <a:xfrm>
            <a:off x="823595" y="2362835"/>
            <a:ext cx="5013960" cy="899160"/>
          </a:xfrm>
          <a:prstGeom prst="rect">
            <a:avLst/>
          </a:prstGeom>
        </p:spPr>
      </p:pic>
      <p:pic>
        <p:nvPicPr>
          <p:cNvPr id="10" name="图片 9"/>
          <p:cNvPicPr>
            <a:picLocks noChangeAspect="1"/>
          </p:cNvPicPr>
          <p:nvPr/>
        </p:nvPicPr>
        <p:blipFill>
          <a:blip r:embed="rId5"/>
          <a:stretch>
            <a:fillRect/>
          </a:stretch>
        </p:blipFill>
        <p:spPr>
          <a:xfrm>
            <a:off x="823595" y="4674235"/>
            <a:ext cx="8884920" cy="624840"/>
          </a:xfrm>
          <a:prstGeom prst="rect">
            <a:avLst/>
          </a:prstGeom>
        </p:spPr>
      </p:pic>
      <p:sp>
        <p:nvSpPr>
          <p:cNvPr id="11" name="文本框 10"/>
          <p:cNvSpPr txBox="1"/>
          <p:nvPr/>
        </p:nvSpPr>
        <p:spPr>
          <a:xfrm>
            <a:off x="923290" y="5560695"/>
            <a:ext cx="5230495" cy="645160"/>
          </a:xfrm>
          <a:prstGeom prst="rect">
            <a:avLst/>
          </a:prstGeom>
          <a:noFill/>
        </p:spPr>
        <p:txBody>
          <a:bodyPr wrap="square" rtlCol="0">
            <a:spAutoFit/>
          </a:bodyPr>
          <a:lstStyle/>
          <a:p>
            <a:r>
              <a:rPr lang="en-US" altLang="zh-CN"/>
              <a:t>git:  https://github.com/licao2998/EC601-A1-04</a:t>
            </a:r>
            <a:endParaRPr lang="en-US" altLang="zh-CN"/>
          </a:p>
          <a:p>
            <a:r>
              <a:rPr lang="en-US" altLang="zh-CN"/>
              <a:t>scc: /projectnb/ece601/team04/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3" y="218276"/>
            <a:ext cx="5879793"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Possible Improvements in the Future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3" name="文本框 2"/>
          <p:cNvSpPr txBox="1"/>
          <p:nvPr>
            <p:custDataLst>
              <p:tags r:id="rId2"/>
            </p:custDataLst>
          </p:nvPr>
        </p:nvSpPr>
        <p:spPr>
          <a:xfrm>
            <a:off x="566354" y="1248456"/>
            <a:ext cx="10810240" cy="1420325"/>
          </a:xfrm>
          <a:prstGeom prst="rect">
            <a:avLst/>
          </a:prstGeom>
          <a:noFill/>
        </p:spPr>
        <p:txBody>
          <a:bodyPr wrap="square" rtlCol="0">
            <a:spAutoFit/>
          </a:bodyPr>
          <a:lstStyle/>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Continue work on feature extraction</a:t>
            </a:r>
            <a:endParaRPr kumimoji="1" lang="en-US" altLang="zh-CN" sz="20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Try other models</a:t>
            </a:r>
            <a:endParaRPr kumimoji="1" lang="en-US" altLang="zh-CN" sz="20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Integrate models</a:t>
            </a:r>
            <a:endParaRPr kumimoji="1" lang="en-US" altLang="zh-CN" sz="2000" dirty="0">
              <a:solidFill>
                <a:schemeClr val="dk1"/>
              </a:solidFill>
              <a:latin typeface="Arial" panose="020B0604020202020204" pitchFamily="34" charset="0"/>
              <a:cs typeface="Arial" panose="020B0604020202020204" pitchFamily="34" charset="0"/>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endParaRPr kumimoji="1" lang="en-US" altLang="zh-CN" sz="5400" b="1" dirty="0">
              <a:latin typeface="华文行楷" panose="02010800040101010101" charset="-122"/>
              <a:ea typeface="华文行楷" panose="02010800040101010101" charset="-122"/>
              <a:cs typeface="华文行楷" panose="020108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endPar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3" name="图片 12"/>
          <p:cNvPicPr>
            <a:picLocks noChangeAspect="1"/>
          </p:cNvPicPr>
          <p:nvPr/>
        </p:nvPicPr>
        <p:blipFill>
          <a:blip r:embed="rId1"/>
          <a:stretch>
            <a:fillRect/>
          </a:stretch>
        </p:blipFill>
        <p:spPr>
          <a:xfrm>
            <a:off x="10133382" y="218276"/>
            <a:ext cx="1562100" cy="546100"/>
          </a:xfrm>
          <a:prstGeom prst="rect">
            <a:avLst/>
          </a:prstGeom>
        </p:spPr>
      </p:pic>
      <p:pic>
        <p:nvPicPr>
          <p:cNvPr id="4" name="图片 3"/>
          <p:cNvPicPr>
            <a:picLocks noChangeAspect="1"/>
          </p:cNvPicPr>
          <p:nvPr/>
        </p:nvPicPr>
        <p:blipFill>
          <a:blip r:embed="rId2"/>
          <a:stretch>
            <a:fillRect/>
          </a:stretch>
        </p:blipFill>
        <p:spPr>
          <a:xfrm>
            <a:off x="19050" y="974725"/>
            <a:ext cx="12157075" cy="2259330"/>
          </a:xfrm>
          <a:prstGeom prst="rect">
            <a:avLst/>
          </a:prstGeom>
        </p:spPr>
      </p:pic>
      <p:pic>
        <p:nvPicPr>
          <p:cNvPr id="5" name="图片 4"/>
          <p:cNvPicPr>
            <a:picLocks noChangeAspect="1"/>
          </p:cNvPicPr>
          <p:nvPr/>
        </p:nvPicPr>
        <p:blipFill>
          <a:blip r:embed="rId3"/>
          <a:stretch>
            <a:fillRect/>
          </a:stretch>
        </p:blipFill>
        <p:spPr>
          <a:xfrm>
            <a:off x="7009130" y="3761105"/>
            <a:ext cx="4450080" cy="2436495"/>
          </a:xfrm>
          <a:prstGeom prst="rect">
            <a:avLst/>
          </a:prstGeom>
        </p:spPr>
      </p:pic>
      <p:sp>
        <p:nvSpPr>
          <p:cNvPr id="7" name="文本框 6"/>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endParaRPr lang="en-US" altLang="zh-CN" dirty="0"/>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endParaRPr lang="en-US" altLang="zh-CN" dirty="0"/>
          </a:p>
          <a:p>
            <a:pPr algn="l"/>
            <a:endParaRPr lang="en-US" altLang="zh-CN" dirty="0"/>
          </a:p>
          <a:p>
            <a:pPr algn="l"/>
            <a:r>
              <a:rPr lang="en-US" altLang="zh-CN" dirty="0">
                <a:sym typeface="+mn-ea"/>
              </a:rPr>
              <a:t>	D_* = Delinquency variables</a:t>
            </a:r>
            <a:endParaRPr lang="en-US" altLang="zh-CN" dirty="0">
              <a:sym typeface="+mn-ea"/>
            </a:endParaRPr>
          </a:p>
          <a:p>
            <a:pPr lvl="2" indent="0" algn="l">
              <a:buNone/>
            </a:pPr>
            <a:r>
              <a:rPr lang="en-US" altLang="zh-CN" dirty="0">
                <a:sym typeface="+mn-ea"/>
              </a:rPr>
              <a:t>S_* = Spend variables</a:t>
            </a:r>
            <a:endParaRPr lang="en-US" altLang="zh-CN" dirty="0">
              <a:sym typeface="+mn-ea"/>
            </a:endParaRPr>
          </a:p>
          <a:p>
            <a:pPr lvl="2" indent="0" algn="l">
              <a:buNone/>
            </a:pPr>
            <a:r>
              <a:rPr lang="en-US" altLang="zh-CN" dirty="0">
                <a:sym typeface="+mn-ea"/>
              </a:rPr>
              <a:t>P_* = Payment variables</a:t>
            </a:r>
            <a:endParaRPr lang="en-US" altLang="zh-CN" dirty="0">
              <a:sym typeface="+mn-ea"/>
            </a:endParaRPr>
          </a:p>
          <a:p>
            <a:pPr lvl="2" indent="0" algn="l">
              <a:buNone/>
            </a:pPr>
            <a:r>
              <a:rPr lang="en-US" altLang="zh-CN" dirty="0">
                <a:sym typeface="+mn-ea"/>
              </a:rPr>
              <a:t>B_* = Balance variables</a:t>
            </a:r>
            <a:endParaRPr lang="en-US" altLang="zh-CN" dirty="0">
              <a:sym typeface="+mn-ea"/>
            </a:endParaRPr>
          </a:p>
          <a:p>
            <a:pPr lvl="2" indent="0" algn="l">
              <a:buNone/>
            </a:pPr>
            <a:r>
              <a:rPr lang="en-US" altLang="zh-CN" dirty="0">
                <a:sym typeface="+mn-ea"/>
              </a:rPr>
              <a:t>R_* = Risk variables</a:t>
            </a:r>
            <a:endParaRPr lang="en-US" altLang="zh-CN" dirty="0">
              <a:sym typeface="+mn-ea"/>
            </a:endParaRP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endParaRPr lang="zh-CN" altLang="en-US" dirty="0"/>
          </a:p>
        </p:txBody>
      </p:sp>
      <p:sp>
        <p:nvSpPr>
          <p:cNvPr id="19" name="文本框 18"/>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p:cNvPicPr>
            <a:picLocks noChangeAspect="1"/>
          </p:cNvPicPr>
          <p:nvPr/>
        </p:nvPicPr>
        <p:blipFill>
          <a:blip r:embed="rId2"/>
          <a:stretch>
            <a:fillRect/>
          </a:stretch>
        </p:blipFill>
        <p:spPr>
          <a:xfrm>
            <a:off x="6096000" y="3563031"/>
            <a:ext cx="4911134" cy="898687"/>
          </a:xfrm>
          <a:prstGeom prst="rect">
            <a:avLst/>
          </a:prstGeom>
        </p:spPr>
      </p:pic>
      <p:sp>
        <p:nvSpPr>
          <p:cNvPr id="21" name="文本框 20"/>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endParaRPr lang="en-US" altLang="zh-CN" dirty="0"/>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0133382" y="218276"/>
            <a:ext cx="1562100" cy="546100"/>
          </a:xfrm>
          <a:prstGeom prst="rect">
            <a:avLst/>
          </a:prstGeom>
        </p:spPr>
      </p:pic>
      <p:pic>
        <p:nvPicPr>
          <p:cNvPr id="6" name="图片 5"/>
          <p:cNvPicPr>
            <a:picLocks noChangeAspect="1"/>
          </p:cNvPicPr>
          <p:nvPr/>
        </p:nvPicPr>
        <p:blipFill>
          <a:blip r:embed="rId2"/>
          <a:stretch>
            <a:fillRect/>
          </a:stretch>
        </p:blipFill>
        <p:spPr>
          <a:xfrm>
            <a:off x="609199" y="1020277"/>
            <a:ext cx="5031205" cy="5703578"/>
          </a:xfrm>
          <a:prstGeom prst="rect">
            <a:avLst/>
          </a:prstGeom>
        </p:spPr>
      </p:pic>
      <p:sp>
        <p:nvSpPr>
          <p:cNvPr id="7" name="文本框 6"/>
          <p:cNvSpPr txBox="1"/>
          <p:nvPr/>
        </p:nvSpPr>
        <p:spPr>
          <a:xfrm>
            <a:off x="6096000" y="1020277"/>
            <a:ext cx="3884205" cy="1200329"/>
          </a:xfrm>
          <a:prstGeom prst="rect">
            <a:avLst/>
          </a:prstGeom>
          <a:noFill/>
        </p:spPr>
        <p:txBody>
          <a:bodyPr wrap="none" rtlCol="0">
            <a:spAutoFit/>
          </a:bodyPr>
          <a:lstStyle/>
          <a:p>
            <a:pPr algn="l"/>
            <a:r>
              <a:rPr lang="en-US" altLang="zh-CN" b="1" dirty="0"/>
              <a:t>Bayes risks:</a:t>
            </a:r>
            <a:endParaRPr lang="zh-CN" altLang="en-US" b="1" dirty="0"/>
          </a:p>
          <a:p>
            <a:pPr marL="285750" indent="-285750" algn="l">
              <a:buFont typeface="Wingdings" panose="05000000000000000000" charset="0"/>
              <a:buChar char="l"/>
            </a:pPr>
            <a:r>
              <a:rPr lang="en-US" altLang="zh-CN" dirty="0"/>
              <a:t>Cost of false alarm (false positive)</a:t>
            </a:r>
            <a:endParaRPr lang="en-US" altLang="zh-CN" dirty="0"/>
          </a:p>
          <a:p>
            <a:pPr marL="285750" indent="-285750">
              <a:buFont typeface="Wingdings" panose="05000000000000000000" charset="0"/>
              <a:buChar char="l"/>
            </a:pPr>
            <a:r>
              <a:rPr lang="en-US" altLang="zh-CN" dirty="0"/>
              <a:t>Cost of misdetection (false negative)</a:t>
            </a:r>
            <a:endParaRPr lang="en-US" altLang="zh-CN" dirty="0"/>
          </a:p>
          <a:p>
            <a:pPr marL="285750" indent="-285750" algn="l">
              <a:buFont typeface="Wingdings" panose="05000000000000000000" charset="0"/>
              <a:buChar char="l"/>
            </a:pPr>
            <a:endParaRPr lang="en-US" altLang="zh-CN" dirty="0"/>
          </a:p>
        </p:txBody>
      </p:sp>
      <p:sp>
        <p:nvSpPr>
          <p:cNvPr id="10" name="文本框 9"/>
          <p:cNvSpPr txBox="1"/>
          <p:nvPr/>
        </p:nvSpPr>
        <p:spPr>
          <a:xfrm>
            <a:off x="6096000" y="2136338"/>
            <a:ext cx="6172139" cy="2585323"/>
          </a:xfrm>
          <a:prstGeom prst="rect">
            <a:avLst/>
          </a:prstGeom>
          <a:noFill/>
        </p:spPr>
        <p:txBody>
          <a:bodyPr wrap="none" rtlCol="0">
            <a:spAutoFit/>
          </a:bodyPr>
          <a:lstStyle/>
          <a:p>
            <a:pPr algn="l"/>
            <a:r>
              <a:rPr lang="en-US" altLang="zh-CN" b="1" dirty="0"/>
              <a:t>Threshold 0.85:</a:t>
            </a:r>
            <a:endParaRPr lang="zh-CN" altLang="en-US" b="1" dirty="0"/>
          </a:p>
          <a:p>
            <a:pPr marL="285750" indent="-285750" algn="l">
              <a:buFont typeface="Wingdings" panose="05000000000000000000" charset="0"/>
              <a:buChar char="l"/>
            </a:pPr>
            <a:r>
              <a:rPr lang="en-US" altLang="zh-CN" dirty="0"/>
              <a:t>True positive: 1</a:t>
            </a:r>
            <a:endParaRPr lang="en-US" altLang="zh-CN" dirty="0"/>
          </a:p>
          <a:p>
            <a:pPr marL="285750" indent="-285750">
              <a:buFont typeface="Wingdings" panose="05000000000000000000" charset="0"/>
              <a:buChar char="l"/>
            </a:pPr>
            <a:r>
              <a:rPr lang="en-US" altLang="zh-CN" dirty="0"/>
              <a:t>False positive: 0</a:t>
            </a:r>
            <a:endParaRPr lang="en-US" altLang="zh-CN" dirty="0"/>
          </a:p>
          <a:p>
            <a:pPr marL="285750" indent="-285750">
              <a:buFont typeface="Wingdings" panose="05000000000000000000" charset="0"/>
              <a:buChar char="l"/>
            </a:pPr>
            <a:r>
              <a:rPr lang="en-US" altLang="zh-CN" dirty="0"/>
              <a:t>True negative: 9</a:t>
            </a:r>
            <a:endParaRPr lang="en-US" altLang="zh-CN" dirty="0"/>
          </a:p>
          <a:p>
            <a:pPr marL="285750" indent="-285750">
              <a:buFont typeface="Wingdings" panose="05000000000000000000" charset="0"/>
              <a:buChar char="l"/>
            </a:pPr>
            <a:r>
              <a:rPr lang="en-US" altLang="zh-CN" dirty="0"/>
              <a:t>False negative:10</a:t>
            </a: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r>
              <a:rPr lang="en-US" altLang="zh-CN" dirty="0"/>
              <a:t>True positive rate = </a:t>
            </a:r>
            <a:r>
              <a:rPr lang="en-US" altLang="zh-CN" dirty="0" err="1"/>
              <a:t>Pr</a:t>
            </a:r>
            <a:r>
              <a:rPr lang="en-US" altLang="zh-CN" dirty="0"/>
              <a:t>(predict </a:t>
            </a:r>
            <a:r>
              <a:rPr lang="en-US" altLang="zh-CN" dirty="0" err="1"/>
              <a:t>positive|actually</a:t>
            </a:r>
            <a:r>
              <a:rPr lang="en-US" altLang="zh-CN" dirty="0"/>
              <a:t> positive)=1/9</a:t>
            </a:r>
            <a:endParaRPr lang="en-US" altLang="zh-CN" dirty="0"/>
          </a:p>
          <a:p>
            <a:pPr marL="285750" indent="-285750">
              <a:buFont typeface="Wingdings" panose="05000000000000000000" charset="0"/>
              <a:buChar char="l"/>
            </a:pPr>
            <a:r>
              <a:rPr lang="en-US" altLang="zh-CN" dirty="0"/>
              <a:t>False positive rate = </a:t>
            </a:r>
            <a:r>
              <a:rPr lang="en-US" altLang="zh-CN" dirty="0" err="1"/>
              <a:t>Pr</a:t>
            </a:r>
            <a:r>
              <a:rPr lang="en-US" altLang="zh-CN" dirty="0"/>
              <a:t>(predict </a:t>
            </a:r>
            <a:r>
              <a:rPr lang="en-US" altLang="zh-CN" dirty="0" err="1"/>
              <a:t>positive|actually</a:t>
            </a:r>
            <a:r>
              <a:rPr lang="en-US" altLang="zh-CN" dirty="0"/>
              <a:t> negative)=0</a:t>
            </a:r>
            <a:endParaRPr lang="en-US" altLang="zh-CN" dirty="0"/>
          </a:p>
          <a:p>
            <a:pPr marL="285750" indent="-285750" algn="l">
              <a:buFont typeface="Wingdings" panose="05000000000000000000" charset="0"/>
              <a:buChar char="l"/>
            </a:pPr>
            <a:endParaRPr lang="en-US" altLang="zh-CN" dirty="0"/>
          </a:p>
        </p:txBody>
      </p:sp>
      <p:sp>
        <p:nvSpPr>
          <p:cNvPr id="11" name="文本框 10"/>
          <p:cNvSpPr txBox="1"/>
          <p:nvPr/>
        </p:nvSpPr>
        <p:spPr>
          <a:xfrm>
            <a:off x="6096000" y="4549676"/>
            <a:ext cx="2816540" cy="2308324"/>
          </a:xfrm>
          <a:prstGeom prst="rect">
            <a:avLst/>
          </a:prstGeom>
          <a:noFill/>
        </p:spPr>
        <p:txBody>
          <a:bodyPr wrap="none" rtlCol="0">
            <a:spAutoFit/>
          </a:bodyPr>
          <a:lstStyle/>
          <a:p>
            <a:pPr algn="l"/>
            <a:r>
              <a:rPr lang="en-US" altLang="zh-CN" b="1" dirty="0"/>
              <a:t>Threshold 0.5:</a:t>
            </a:r>
            <a:endParaRPr lang="zh-CN" altLang="en-US" b="1" dirty="0"/>
          </a:p>
          <a:p>
            <a:pPr marL="285750" indent="-285750" algn="l">
              <a:buFont typeface="Wingdings" panose="05000000000000000000" charset="0"/>
              <a:buChar char="l"/>
            </a:pPr>
            <a:r>
              <a:rPr lang="en-US" altLang="zh-CN" dirty="0"/>
              <a:t>True positive: 8</a:t>
            </a:r>
            <a:endParaRPr lang="en-US" altLang="zh-CN" dirty="0"/>
          </a:p>
          <a:p>
            <a:pPr marL="285750" indent="-285750">
              <a:buFont typeface="Wingdings" panose="05000000000000000000" charset="0"/>
              <a:buChar char="l"/>
            </a:pPr>
            <a:r>
              <a:rPr lang="en-US" altLang="zh-CN" dirty="0"/>
              <a:t>False positive: 2</a:t>
            </a:r>
            <a:endParaRPr lang="en-US" altLang="zh-CN" dirty="0"/>
          </a:p>
          <a:p>
            <a:pPr marL="285750" indent="-285750">
              <a:buFont typeface="Wingdings" panose="05000000000000000000" charset="0"/>
              <a:buChar char="l"/>
            </a:pPr>
            <a:r>
              <a:rPr lang="en-US" altLang="zh-CN" dirty="0"/>
              <a:t>True negative: 7</a:t>
            </a:r>
            <a:endParaRPr lang="en-US" altLang="zh-CN" dirty="0"/>
          </a:p>
          <a:p>
            <a:pPr marL="285750" indent="-285750">
              <a:buFont typeface="Wingdings" panose="05000000000000000000" charset="0"/>
              <a:buChar char="l"/>
            </a:pPr>
            <a:r>
              <a:rPr lang="en-US" altLang="zh-CN" dirty="0"/>
              <a:t>False negative:3</a:t>
            </a:r>
            <a:endParaRPr lang="en-US" altLang="zh-CN" dirty="0"/>
          </a:p>
          <a:p>
            <a:pPr marL="285750" indent="-285750">
              <a:buFont typeface="Wingdings" panose="05000000000000000000" charset="0"/>
              <a:buChar char="l"/>
            </a:pPr>
            <a:r>
              <a:rPr lang="en-US" altLang="zh-CN" dirty="0"/>
              <a:t>True positive rate = 8/11 </a:t>
            </a:r>
            <a:endParaRPr lang="en-US" altLang="zh-CN" dirty="0"/>
          </a:p>
          <a:p>
            <a:pPr marL="285750" indent="-285750">
              <a:buFont typeface="Wingdings" panose="05000000000000000000" charset="0"/>
              <a:buChar char="l"/>
            </a:pPr>
            <a:r>
              <a:rPr lang="en-US" altLang="zh-CN" dirty="0"/>
              <a:t>False positive rate = 2/9</a:t>
            </a:r>
            <a:endParaRPr lang="en-US" altLang="zh-CN" dirty="0"/>
          </a:p>
          <a:p>
            <a:pPr marL="285750" indent="-285750" algn="l">
              <a:buFont typeface="Wingdings" panose="05000000000000000000" charset="0"/>
              <a:buChar char="l"/>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endParaRPr lang="en-US" altLang="zh-CN" sz="1600" dirty="0"/>
          </a:p>
        </p:txBody>
      </p:sp>
      <p:pic>
        <p:nvPicPr>
          <p:cNvPr id="9" name="图片 8"/>
          <p:cNvPicPr>
            <a:picLocks noChangeAspect="1"/>
          </p:cNvPicPr>
          <p:nvPr/>
        </p:nvPicPr>
        <p:blipFill>
          <a:blip r:embed="rId2"/>
          <a:stretch>
            <a:fillRect/>
          </a:stretch>
        </p:blipFill>
        <p:spPr>
          <a:xfrm>
            <a:off x="532886" y="1707532"/>
            <a:ext cx="3904601" cy="3846324"/>
          </a:xfrm>
          <a:prstGeom prst="rect">
            <a:avLst/>
          </a:prstGeom>
        </p:spPr>
      </p:pic>
      <p:sp>
        <p:nvSpPr>
          <p:cNvPr id="2" name="文本框 1"/>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endParaRPr lang="en-US" altLang="zh-CN" dirty="0"/>
          </a:p>
          <a:p>
            <a:r>
              <a:rPr lang="en-US" altLang="zh-CN" dirty="0"/>
              <a:t>https://www.kaggle.com/code/inversion/amex-competition-metric-python</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91" y="5073365"/>
            <a:ext cx="2476190" cy="468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133382" y="218276"/>
            <a:ext cx="1562100" cy="546100"/>
          </a:xfrm>
          <a:prstGeom prst="rect">
            <a:avLst/>
          </a:prstGeom>
        </p:spPr>
      </p:pic>
      <p:pic>
        <p:nvPicPr>
          <p:cNvPr id="4" name="图片 3"/>
          <p:cNvPicPr>
            <a:picLocks noChangeAspect="1"/>
          </p:cNvPicPr>
          <p:nvPr/>
        </p:nvPicPr>
        <p:blipFill>
          <a:blip r:embed="rId2"/>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3"/>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4"/>
          <a:stretch>
            <a:fillRect/>
          </a:stretch>
        </p:blipFill>
        <p:spPr>
          <a:xfrm>
            <a:off x="5922645" y="1056640"/>
            <a:ext cx="5202555" cy="2618105"/>
          </a:xfrm>
          <a:prstGeom prst="rect">
            <a:avLst/>
          </a:prstGeom>
        </p:spPr>
      </p:pic>
      <p:pic>
        <p:nvPicPr>
          <p:cNvPr id="20" name="图片 19"/>
          <p:cNvPicPr>
            <a:picLocks noChangeAspect="1"/>
          </p:cNvPicPr>
          <p:nvPr/>
        </p:nvPicPr>
        <p:blipFill>
          <a:blip r:embed="rId5"/>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133382" y="218276"/>
            <a:ext cx="1562100" cy="546100"/>
          </a:xfrm>
          <a:prstGeom prst="rect">
            <a:avLst/>
          </a:prstGeom>
        </p:spPr>
      </p:pic>
      <p:pic>
        <p:nvPicPr>
          <p:cNvPr id="2" name="图片 1"/>
          <p:cNvPicPr>
            <a:picLocks noChangeAspect="1"/>
          </p:cNvPicPr>
          <p:nvPr/>
        </p:nvPicPr>
        <p:blipFill>
          <a:blip r:embed="rId2"/>
          <a:stretch>
            <a:fillRect/>
          </a:stretch>
        </p:blipFill>
        <p:spPr>
          <a:xfrm>
            <a:off x="172085" y="1201420"/>
            <a:ext cx="5386070" cy="1614805"/>
          </a:xfrm>
          <a:prstGeom prst="rect">
            <a:avLst/>
          </a:prstGeom>
        </p:spPr>
      </p:pic>
      <p:pic>
        <p:nvPicPr>
          <p:cNvPr id="6" name="图片 5"/>
          <p:cNvPicPr>
            <a:picLocks noChangeAspect="1"/>
          </p:cNvPicPr>
          <p:nvPr/>
        </p:nvPicPr>
        <p:blipFill>
          <a:blip r:embed="rId3"/>
          <a:stretch>
            <a:fillRect/>
          </a:stretch>
        </p:blipFill>
        <p:spPr>
          <a:xfrm>
            <a:off x="6156960" y="1158875"/>
            <a:ext cx="5593080" cy="1710690"/>
          </a:xfrm>
          <a:prstGeom prst="rect">
            <a:avLst/>
          </a:prstGeom>
        </p:spPr>
      </p:pic>
      <p:pic>
        <p:nvPicPr>
          <p:cNvPr id="8" name="图片 7"/>
          <p:cNvPicPr>
            <a:picLocks noChangeAspect="1"/>
          </p:cNvPicPr>
          <p:nvPr/>
        </p:nvPicPr>
        <p:blipFill>
          <a:blip r:embed="rId4"/>
          <a:stretch>
            <a:fillRect/>
          </a:stretch>
        </p:blipFill>
        <p:spPr>
          <a:xfrm>
            <a:off x="172085" y="4076700"/>
            <a:ext cx="5347335" cy="1585595"/>
          </a:xfrm>
          <a:prstGeom prst="rect">
            <a:avLst/>
          </a:prstGeom>
        </p:spPr>
      </p:pic>
      <p:pic>
        <p:nvPicPr>
          <p:cNvPr id="9" name="图片 8"/>
          <p:cNvPicPr>
            <a:picLocks noChangeAspect="1"/>
          </p:cNvPicPr>
          <p:nvPr/>
        </p:nvPicPr>
        <p:blipFill>
          <a:blip r:embed="rId5"/>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133382" y="218276"/>
            <a:ext cx="1562100" cy="546100"/>
          </a:xfrm>
          <a:prstGeom prst="rect">
            <a:avLst/>
          </a:prstGeom>
        </p:spPr>
      </p:pic>
      <p:pic>
        <p:nvPicPr>
          <p:cNvPr id="4" name="图片 3"/>
          <p:cNvPicPr>
            <a:picLocks noChangeAspect="1"/>
          </p:cNvPicPr>
          <p:nvPr/>
        </p:nvPicPr>
        <p:blipFill>
          <a:blip r:embed="rId2"/>
          <a:stretch>
            <a:fillRect/>
          </a:stretch>
        </p:blipFill>
        <p:spPr>
          <a:xfrm>
            <a:off x="366395" y="1056640"/>
            <a:ext cx="5394960" cy="5468620"/>
          </a:xfrm>
          <a:prstGeom prst="rect">
            <a:avLst/>
          </a:prstGeom>
        </p:spPr>
      </p:pic>
      <p:pic>
        <p:nvPicPr>
          <p:cNvPr id="14" name="图片 13"/>
          <p:cNvPicPr>
            <a:picLocks noChangeAspect="1"/>
          </p:cNvPicPr>
          <p:nvPr/>
        </p:nvPicPr>
        <p:blipFill>
          <a:blip r:embed="rId3"/>
          <a:stretch>
            <a:fillRect/>
          </a:stretch>
        </p:blipFill>
        <p:spPr>
          <a:xfrm>
            <a:off x="6027420" y="1056640"/>
            <a:ext cx="5423535" cy="5434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2"/>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endParaRPr lang="en-US" altLang="zh-CN" sz="1600" dirty="0"/>
          </a:p>
        </p:txBody>
      </p:sp>
      <p:pic>
        <p:nvPicPr>
          <p:cNvPr id="13" name="图片 12"/>
          <p:cNvPicPr>
            <a:picLocks noChangeAspect="1"/>
          </p:cNvPicPr>
          <p:nvPr/>
        </p:nvPicPr>
        <p:blipFill>
          <a:blip r:embed="rId3"/>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endParaRPr lang="en-US" altLang="zh-CN" sz="1600" dirty="0"/>
          </a:p>
          <a:p>
            <a:pPr indent="0"/>
            <a:r>
              <a:rPr lang="en-US" altLang="zh-CN" sz="1600" dirty="0"/>
              <a:t>     features</a:t>
            </a:r>
            <a:endParaRPr lang="en-US" altLang="zh-CN" sz="1600" dirty="0"/>
          </a:p>
        </p:txBody>
      </p:sp>
      <p:pic>
        <p:nvPicPr>
          <p:cNvPr id="17" name="图片 16"/>
          <p:cNvPicPr>
            <a:picLocks noChangeAspect="1"/>
          </p:cNvPicPr>
          <p:nvPr/>
        </p:nvPicPr>
        <p:blipFill>
          <a:blip r:embed="rId4"/>
          <a:stretch>
            <a:fillRect/>
          </a:stretch>
        </p:blipFill>
        <p:spPr>
          <a:xfrm>
            <a:off x="3585845" y="4856384"/>
            <a:ext cx="7323396" cy="1220566"/>
          </a:xfrm>
          <a:prstGeom prst="rect">
            <a:avLst/>
          </a:prstGeom>
        </p:spPr>
      </p:pic>
    </p:spTree>
  </p:cSld>
  <p:clrMapOvr>
    <a:masterClrMapping/>
  </p:clrMapOvr>
</p:sld>
</file>

<file path=ppt/tags/tag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PP_MARK_KEY" val="cb144051-e78f-4781-9441-5371fc693e04"/>
  <p:tag name="COMMONDATA" val="eyJoZGlkIjoiNzM3OGM0Zjk4NWY0M2U4NzVjNTk3Y2U1MGRmNjI4OGI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5704</Words>
  <Application>WPS 演示</Application>
  <PresentationFormat>Widescreen</PresentationFormat>
  <Paragraphs>173</Paragraphs>
  <Slides>16</Slides>
  <Notes>14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微软雅黑</vt:lpstr>
      <vt:lpstr>Wingdings</vt:lpstr>
      <vt:lpstr>Inter</vt:lpstr>
      <vt:lpstr>Segoe Print</vt:lpstr>
      <vt:lpstr>-apple-system</vt:lpstr>
      <vt:lpstr>circular-book</vt:lpstr>
      <vt:lpstr>Consolas</vt:lpstr>
      <vt:lpstr>华文行楷</vt:lpstr>
      <vt:lpstr>Calibri Light</vt:lpstr>
      <vt:lpstr>等线 Light</vt:lpstr>
      <vt:lpstr>Calibri</vt:lpstr>
      <vt:lpstr>等线</vt:lpstr>
      <vt:lpstr>Arial Unicode MS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您的智商已欠费停机</cp:lastModifiedBy>
  <cp:revision>953</cp:revision>
  <dcterms:created xsi:type="dcterms:W3CDTF">2015-05-05T08:02:00Z</dcterms:created>
  <dcterms:modified xsi:type="dcterms:W3CDTF">2022-11-21T17:09:18Z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2052-11.1.0.12598</vt:lpwstr>
  </property>
</Properties>
</file>