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318" r:id="rId4"/>
    <p:sldId id="330" r:id="rId5"/>
    <p:sldId id="268" r:id="rId6"/>
    <p:sldId id="331" r:id="rId7"/>
    <p:sldId id="332" r:id="rId8"/>
    <p:sldId id="333" r:id="rId9"/>
    <p:sldId id="275"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8E8B82"/>
    <a:srgbClr val="E9DCBE"/>
    <a:srgbClr val="EFEFEF"/>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72102" autoAdjust="0"/>
  </p:normalViewPr>
  <p:slideViewPr>
    <p:cSldViewPr snapToGrid="0">
      <p:cViewPr varScale="1">
        <p:scale>
          <a:sx n="69" d="100"/>
          <a:sy n="69" d="100"/>
        </p:scale>
        <p:origin x="1620" y="5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8FC51-CCFD-4D5D-AC41-6BB322F8FED2}"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3421-80D6-41F7-9E94-B95E75280E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Review the problems we encountered</a:t>
            </a:r>
          </a:p>
          <a:p>
            <a:r>
              <a:rPr lang="en-US" altLang="zh-CN" dirty="0"/>
              <a:t>Due to the large file size of the original dataset (around 50 GB), it is not advisable to read and analyze the data directly. </a:t>
            </a:r>
          </a:p>
          <a:p>
            <a:endParaRPr lang="en-US" altLang="zh-CN" dirty="0"/>
          </a:p>
          <a:p>
            <a:endParaRPr lang="en-US" altLang="zh-CN" dirty="0"/>
          </a:p>
          <a:p>
            <a:r>
              <a:rPr lang="en-US" altLang="zh-CN" b="1" dirty="0"/>
              <a:t>So as for the things we did</a:t>
            </a:r>
          </a:p>
          <a:p>
            <a:endParaRPr lang="en-US" altLang="zh-CN" b="1" dirty="0"/>
          </a:p>
          <a:p>
            <a:r>
              <a:rPr lang="en-US" altLang="zh-CN" dirty="0"/>
              <a:t>1. We </a:t>
            </a:r>
            <a:r>
              <a:rPr lang="en-US" altLang="zh-CN" dirty="0" err="1"/>
              <a:t>appled</a:t>
            </a:r>
            <a:r>
              <a:rPr lang="en-US" altLang="zh-CN" b="0" dirty="0"/>
              <a:t> </a:t>
            </a:r>
            <a:r>
              <a:rPr lang="en-US" altLang="zh-CN" b="1" dirty="0"/>
              <a:t>Data Compression</a:t>
            </a:r>
            <a:endParaRPr lang="en-US" altLang="zh-CN" dirty="0"/>
          </a:p>
          <a:p>
            <a:r>
              <a:rPr lang="en-US" altLang="zh-CN" dirty="0"/>
              <a:t>Compression of the data values can be considered before feeding into the model, and specific compression methods include</a:t>
            </a:r>
          </a:p>
          <a:p>
            <a:pPr>
              <a:buFont typeface="Arial" panose="020B0604020202020204" pitchFamily="34" charset="0"/>
              <a:buChar char="•"/>
            </a:pPr>
            <a:r>
              <a:rPr lang="en-US" altLang="zh-CN" dirty="0"/>
              <a:t>Replacing the category field in the dataset with category from Pandas.</a:t>
            </a:r>
          </a:p>
          <a:p>
            <a:pPr>
              <a:buFont typeface="Arial" panose="020B0604020202020204" pitchFamily="34" charset="0"/>
              <a:buChar char="•"/>
            </a:pPr>
            <a:r>
              <a:rPr lang="en-US" altLang="zh-CN" dirty="0"/>
              <a:t>Taking the numeric fields in the dataset and using flaoat16 and float32 instead of the original float64.</a:t>
            </a:r>
          </a:p>
          <a:p>
            <a:pPr>
              <a:buFont typeface="Arial" panose="020B0604020202020204" pitchFamily="34" charset="0"/>
              <a:buChar char="•"/>
            </a:pPr>
            <a:r>
              <a:rPr lang="en-US" altLang="zh-CN" dirty="0"/>
              <a:t>storing the dataset using feather or parquet format.</a:t>
            </a:r>
          </a:p>
          <a:p>
            <a:endParaRPr lang="en-US" altLang="zh-CN" b="1" dirty="0"/>
          </a:p>
          <a:p>
            <a:r>
              <a:rPr lang="en-US" altLang="zh-CN" b="1" dirty="0"/>
              <a:t>We did more literature review. </a:t>
            </a:r>
            <a:r>
              <a:rPr lang="en-US" altLang="zh-CN" dirty="0"/>
              <a:t>Deeper, not general. We referred to Others who did the Kaggle project and has a public notebook and found out their approaches to select the correlated data</a:t>
            </a:r>
          </a:p>
        </p:txBody>
      </p:sp>
      <p:sp>
        <p:nvSpPr>
          <p:cNvPr id="4" name="灯片编号占位符 3"/>
          <p:cNvSpPr>
            <a:spLocks noGrp="1"/>
          </p:cNvSpPr>
          <p:nvPr>
            <p:ph type="sldNum" sz="quarter" idx="10"/>
          </p:nvPr>
        </p:nvSpPr>
        <p:spPr/>
        <p:txBody>
          <a:bodyPr/>
          <a:lstStyle/>
          <a:p>
            <a:fld id="{BE783421-80D6-41F7-9E94-B95E75280EB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1" i="0" dirty="0">
                <a:effectLst/>
                <a:latin typeface="Inter"/>
              </a:rPr>
              <a:t>What does data look like for train_data.csv?</a:t>
            </a:r>
          </a:p>
          <a:p>
            <a:pPr algn="l">
              <a:buFont typeface="Arial" panose="020B0604020202020204" pitchFamily="34" charset="0"/>
              <a:buNone/>
            </a:pPr>
            <a:endParaRPr lang="en-US" altLang="zh-CN" b="1" i="0" dirty="0">
              <a:effectLst/>
              <a:latin typeface="Inter"/>
            </a:endParaRPr>
          </a:p>
          <a:p>
            <a:pPr algn="l">
              <a:buFont typeface="Arial" panose="020B0604020202020204" pitchFamily="34" charset="0"/>
              <a:buNone/>
            </a:pPr>
            <a:r>
              <a:rPr lang="en-US" altLang="zh-CN" b="1" i="0" dirty="0">
                <a:effectLst/>
                <a:latin typeface="Inter"/>
              </a:rPr>
              <a:t>Simple observations</a:t>
            </a:r>
          </a:p>
          <a:p>
            <a:pPr algn="l">
              <a:buFont typeface="Arial" panose="020B0604020202020204" pitchFamily="34" charset="0"/>
              <a:buChar char="•"/>
            </a:pPr>
            <a:r>
              <a:rPr lang="en-US" altLang="zh-CN" b="0" i="0" dirty="0">
                <a:effectLst/>
                <a:latin typeface="Inter"/>
              </a:rPr>
              <a:t>There are total 190 variables in train_data.csv dataset</a:t>
            </a:r>
          </a:p>
          <a:p>
            <a:pPr algn="l">
              <a:buFont typeface="Arial" panose="020B0604020202020204" pitchFamily="34" charset="0"/>
              <a:buChar char="•"/>
            </a:pPr>
            <a:r>
              <a:rPr lang="en-US" altLang="zh-CN" b="0" i="0" dirty="0">
                <a:effectLst/>
                <a:latin typeface="Inter"/>
              </a:rPr>
              <a:t>There are 185 variables(Columns) as </a:t>
            </a:r>
            <a:r>
              <a:rPr lang="en-US" altLang="zh-CN" b="0" i="0" dirty="0" err="1">
                <a:effectLst/>
                <a:latin typeface="Inter"/>
              </a:rPr>
              <a:t>dtype</a:t>
            </a:r>
            <a:r>
              <a:rPr lang="en-US" altLang="zh-CN" b="0" i="0" dirty="0">
                <a:effectLst/>
                <a:latin typeface="Inter"/>
              </a:rPr>
              <a:t> float64, 1 variable(Column) as </a:t>
            </a:r>
            <a:r>
              <a:rPr lang="en-US" altLang="zh-CN" b="0" i="0" dirty="0" err="1">
                <a:effectLst/>
                <a:latin typeface="Inter"/>
              </a:rPr>
              <a:t>dtype</a:t>
            </a:r>
            <a:r>
              <a:rPr lang="en-US" altLang="zh-CN" b="0" i="0" dirty="0">
                <a:effectLst/>
                <a:latin typeface="Inter"/>
              </a:rPr>
              <a:t> int64 and 4 variables(Columns) as </a:t>
            </a:r>
            <a:r>
              <a:rPr lang="en-US" altLang="zh-CN" b="0" i="0" dirty="0" err="1">
                <a:effectLst/>
                <a:latin typeface="Inter"/>
              </a:rPr>
              <a:t>dtype</a:t>
            </a:r>
            <a:r>
              <a:rPr lang="en-US" altLang="zh-CN" b="0" i="0" dirty="0">
                <a:effectLst/>
                <a:latin typeface="Inter"/>
              </a:rPr>
              <a:t> object</a:t>
            </a:r>
          </a:p>
          <a:p>
            <a:pPr algn="l">
              <a:buFont typeface="Arial" panose="020B0604020202020204" pitchFamily="34" charset="0"/>
              <a:buChar char="•"/>
            </a:pPr>
            <a:r>
              <a:rPr lang="en-US" altLang="zh-CN" b="0" i="0" dirty="0" err="1">
                <a:effectLst/>
                <a:latin typeface="Inter"/>
              </a:rPr>
              <a:t>customer_ID</a:t>
            </a:r>
            <a:r>
              <a:rPr lang="en-US" altLang="zh-CN" b="0" i="0" dirty="0">
                <a:effectLst/>
                <a:latin typeface="Inter"/>
              </a:rPr>
              <a:t> has encrypted value</a:t>
            </a:r>
          </a:p>
          <a:p>
            <a:pPr algn="l">
              <a:buFont typeface="Arial" panose="020B0604020202020204" pitchFamily="34" charset="0"/>
              <a:buChar char="•"/>
            </a:pPr>
            <a:r>
              <a:rPr lang="en-US" altLang="zh-CN" b="0" i="0" dirty="0">
                <a:effectLst/>
                <a:latin typeface="Inter"/>
              </a:rPr>
              <a:t>S_2 variable has date as value</a:t>
            </a:r>
          </a:p>
          <a:p>
            <a:pPr algn="l">
              <a:buFont typeface="Arial" panose="020B0604020202020204" pitchFamily="34" charset="0"/>
              <a:buChar char="•"/>
            </a:pPr>
            <a:r>
              <a:rPr lang="en-US" altLang="zh-CN" b="0" i="0" dirty="0">
                <a:effectLst/>
                <a:latin typeface="Inter"/>
              </a:rPr>
              <a:t>S_3 and few D variables appears to have missing value</a:t>
            </a:r>
          </a:p>
          <a:p>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3</a:t>
            </a:fld>
            <a:endParaRPr lang="zh-CN" altLang="en-US"/>
          </a:p>
        </p:txBody>
      </p:sp>
    </p:spTree>
    <p:extLst>
      <p:ext uri="{BB962C8B-B14F-4D97-AF65-F5344CB8AC3E}">
        <p14:creationId xmlns:p14="http://schemas.microsoft.com/office/powerpoint/2010/main" val="21003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Inter"/>
              </a:rPr>
              <a:t>First is the distribution of target label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target variable has 74.1% as target=0(Not Default) and 25.9% as target=1(Default)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Inter"/>
            </a:endParaRPr>
          </a:p>
        </p:txBody>
      </p:sp>
      <p:sp>
        <p:nvSpPr>
          <p:cNvPr id="4" name="灯片编号占位符 3"/>
          <p:cNvSpPr>
            <a:spLocks noGrp="1"/>
          </p:cNvSpPr>
          <p:nvPr>
            <p:ph type="sldNum" sz="quarter" idx="10"/>
          </p:nvPr>
        </p:nvSpPr>
        <p:spPr/>
        <p:txBody>
          <a:bodyPr/>
          <a:lstStyle/>
          <a:p>
            <a:fld id="{BE783421-80D6-41F7-9E94-B95E75280E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column of the dataset has </a:t>
            </a:r>
            <a:r>
              <a:rPr lang="en-US" altLang="zh-CN" dirty="0" err="1"/>
              <a:t>csutomer_ID</a:t>
            </a:r>
            <a:r>
              <a:rPr lang="en-US" altLang="zh-CN" dirty="0"/>
              <a:t>, date, various features, and we want to derive the probability of future repayment for each </a:t>
            </a:r>
            <a:r>
              <a:rPr lang="en-US" altLang="zh-CN" dirty="0" err="1"/>
              <a:t>customer_ID</a:t>
            </a:r>
            <a:r>
              <a:rPr lang="en-US" altLang="zh-CN" dirty="0"/>
              <a:t> based on these. The features are really large and desensitized (Data masking), and it is not quite possible to combine features by realistic ideas. Feature Engineering is the process of transforming raw data into features that better express the nature of the problem, allowing the application of these features to predictive models to improve the accuracy of model predictions on invisible data.</a:t>
            </a:r>
          </a:p>
          <a:p>
            <a:r>
              <a:rPr lang="en-US" altLang="zh-CN" dirty="0"/>
              <a:t>Feature engineering is simply the discovery of features that have a significant effect on the dependent variable y, usually referred to as the independent variable x. The purpose of feature engineering is to discover important features. feature engineering is manually designing what the input x's should be. you have to turn your inputs into things the algorithm can understand. How can you decompose and aggregate raw data to better represent the nature of the problem? This is the purpose of doing feature engineering. Feature engineering is the most time consuming and important step in data mining model development.</a:t>
            </a:r>
          </a:p>
          <a:p>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5</a:t>
            </a:fld>
            <a:endParaRPr lang="zh-CN" altLang="en-US"/>
          </a:p>
        </p:txBody>
      </p:sp>
    </p:spTree>
    <p:extLst>
      <p:ext uri="{BB962C8B-B14F-4D97-AF65-F5344CB8AC3E}">
        <p14:creationId xmlns:p14="http://schemas.microsoft.com/office/powerpoint/2010/main" val="161018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Inter"/>
              </a:rPr>
              <a:t>First is the distribution of target label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target variable has 74.1% as target=0(Not Default) and 25.9% as target=1(Default)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And</a:t>
            </a:r>
          </a:p>
        </p:txBody>
      </p:sp>
      <p:sp>
        <p:nvSpPr>
          <p:cNvPr id="4" name="灯片编号占位符 3"/>
          <p:cNvSpPr>
            <a:spLocks noGrp="1"/>
          </p:cNvSpPr>
          <p:nvPr>
            <p:ph type="sldNum" sz="quarter" idx="10"/>
          </p:nvPr>
        </p:nvSpPr>
        <p:spPr/>
        <p:txBody>
          <a:bodyPr/>
          <a:lstStyle/>
          <a:p>
            <a:fld id="{BE783421-80D6-41F7-9E94-B95E75280EBC}" type="slidenum">
              <a:rPr lang="zh-CN" altLang="en-US" smtClean="0"/>
              <a:t>6</a:t>
            </a:fld>
            <a:endParaRPr lang="zh-CN" altLang="en-US"/>
          </a:p>
        </p:txBody>
      </p:sp>
    </p:spTree>
    <p:extLst>
      <p:ext uri="{BB962C8B-B14F-4D97-AF65-F5344CB8AC3E}">
        <p14:creationId xmlns:p14="http://schemas.microsoft.com/office/powerpoint/2010/main" val="236926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136"/>
            <a:ext cx="12192000" cy="7315200"/>
          </a:xfrm>
          <a:prstGeom prst="rect">
            <a:avLst/>
          </a:prstGeom>
        </p:spPr>
      </p:pic>
      <p:sp>
        <p:nvSpPr>
          <p:cNvPr id="30" name="文本框 29"/>
          <p:cNvSpPr txBox="1"/>
          <p:nvPr/>
        </p:nvSpPr>
        <p:spPr>
          <a:xfrm>
            <a:off x="2981325" y="1387475"/>
            <a:ext cx="7127240" cy="2768600"/>
          </a:xfrm>
          <a:prstGeom prst="rect">
            <a:avLst/>
          </a:prstGeom>
          <a:noFill/>
        </p:spPr>
        <p:txBody>
          <a:bodyPr wrap="square" rtlCol="0">
            <a:spAutoFit/>
          </a:bodyPr>
          <a:lstStyle/>
          <a:p>
            <a:pPr algn="r"/>
            <a:r>
              <a:rPr lang="en-US" altLang="zh-CN" sz="5400" b="1" dirty="0">
                <a:solidFill>
                  <a:srgbClr val="343434"/>
                </a:solidFill>
                <a:latin typeface="微软雅黑" panose="020B0503020204020204" pitchFamily="34" charset="-122"/>
                <a:ea typeface="微软雅黑" panose="020B0503020204020204" pitchFamily="34" charset="-122"/>
              </a:rPr>
              <a:t>EC601-A1-04</a:t>
            </a:r>
            <a:endParaRPr lang="en-US" altLang="zh-CN" sz="7200" b="1" dirty="0">
              <a:solidFill>
                <a:srgbClr val="343434"/>
              </a:solidFill>
              <a:latin typeface="微软雅黑" panose="020B0503020204020204" pitchFamily="34" charset="-122"/>
              <a:ea typeface="微软雅黑" panose="020B0503020204020204" pitchFamily="34" charset="-122"/>
            </a:endParaRPr>
          </a:p>
          <a:p>
            <a:pPr algn="r"/>
            <a:endParaRPr sz="4000" dirty="0">
              <a:solidFill>
                <a:srgbClr val="343434"/>
              </a:solidFill>
              <a:latin typeface="微软雅黑" panose="020B0503020204020204" pitchFamily="34" charset="-122"/>
              <a:ea typeface="微软雅黑" panose="020B0503020204020204" pitchFamily="34" charset="-122"/>
            </a:endParaRPr>
          </a:p>
          <a:p>
            <a:pPr algn="l"/>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American Express </a:t>
            </a:r>
          </a:p>
          <a:p>
            <a:pPr algn="l"/>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-Default</a:t>
            </a:r>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Prediction</a:t>
            </a:r>
          </a:p>
        </p:txBody>
      </p:sp>
      <p:sp>
        <p:nvSpPr>
          <p:cNvPr id="45" name="椭圆 44"/>
          <p:cNvSpPr/>
          <p:nvPr/>
        </p:nvSpPr>
        <p:spPr>
          <a:xfrm>
            <a:off x="3612453" y="3111870"/>
            <a:ext cx="182880" cy="1828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62408" y="3776510"/>
            <a:ext cx="182880" cy="1828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8281035" y="4350385"/>
            <a:ext cx="1974215" cy="1198880"/>
          </a:xfrm>
          <a:prstGeom prst="rect">
            <a:avLst/>
          </a:prstGeom>
          <a:noFill/>
        </p:spPr>
        <p:txBody>
          <a:bodyPr wrap="square" rtlCol="0">
            <a:spAutoFit/>
          </a:bodyPr>
          <a:lstStyle/>
          <a:p>
            <a:r>
              <a:rPr lang="en-US" altLang="zh-CN" dirty="0">
                <a:solidFill>
                  <a:srgbClr val="343434"/>
                </a:solidFill>
              </a:rPr>
              <a:t>licao@bu.edu</a:t>
            </a:r>
          </a:p>
          <a:p>
            <a:r>
              <a:rPr lang="en-US" altLang="zh-CN" dirty="0">
                <a:solidFill>
                  <a:srgbClr val="343434"/>
                </a:solidFill>
              </a:rPr>
              <a:t>hyc1011@bu.edu</a:t>
            </a:r>
          </a:p>
          <a:p>
            <a:r>
              <a:rPr lang="en-US" altLang="zh-CN" dirty="0">
                <a:solidFill>
                  <a:srgbClr val="343434"/>
                </a:solidFill>
              </a:rPr>
              <a:t>zcz@bu.edu</a:t>
            </a:r>
          </a:p>
          <a:p>
            <a:r>
              <a:rPr lang="en-US" altLang="zh-CN" dirty="0">
                <a:solidFill>
                  <a:srgbClr val="343434"/>
                </a:solidFill>
              </a:rPr>
              <a:t>aubryma@bu.edu</a:t>
            </a:r>
          </a:p>
        </p:txBody>
      </p:sp>
      <p:sp>
        <p:nvSpPr>
          <p:cNvPr id="5" name="文本框 4">
            <a:extLst>
              <a:ext uri="{FF2B5EF4-FFF2-40B4-BE49-F238E27FC236}">
                <a16:creationId xmlns:a16="http://schemas.microsoft.com/office/drawing/2014/main" id="{DFCE823B-57B9-888E-437F-D352470759AF}"/>
              </a:ext>
            </a:extLst>
          </p:cNvPr>
          <p:cNvSpPr txBox="1"/>
          <p:nvPr/>
        </p:nvSpPr>
        <p:spPr>
          <a:xfrm>
            <a:off x="3499167" y="5650282"/>
            <a:ext cx="5768975" cy="460375"/>
          </a:xfrm>
          <a:prstGeom prst="rect">
            <a:avLst/>
          </a:prstGeom>
          <a:noFill/>
        </p:spPr>
        <p:txBody>
          <a:bodyPr wrap="none" rtlCol="0">
            <a:spAutoFit/>
          </a:bodyPr>
          <a:lstStyle/>
          <a:p>
            <a:pPr algn="l"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Github Link: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https://github.com/licao2998/EC601-A1-04</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p:cNvSpPr txBox="1"/>
          <p:nvPr/>
        </p:nvSpPr>
        <p:spPr>
          <a:xfrm>
            <a:off x="2512385" y="75820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1800" dirty="0"/>
          </a:p>
        </p:txBody>
      </p:sp>
      <p:pic>
        <p:nvPicPr>
          <p:cNvPr id="8" name="图片 7">
            <a:extLst>
              <a:ext uri="{FF2B5EF4-FFF2-40B4-BE49-F238E27FC236}">
                <a16:creationId xmlns:a16="http://schemas.microsoft.com/office/drawing/2014/main" id="{CB8C1FF4-6D49-0DB8-3DA8-0379FD16AD3E}"/>
              </a:ext>
            </a:extLst>
          </p:cNvPr>
          <p:cNvPicPr>
            <a:picLocks noChangeAspect="1"/>
          </p:cNvPicPr>
          <p:nvPr/>
        </p:nvPicPr>
        <p:blipFill>
          <a:blip r:embed="rId3"/>
          <a:stretch>
            <a:fillRect/>
          </a:stretch>
        </p:blipFill>
        <p:spPr>
          <a:xfrm>
            <a:off x="-49820" y="-1"/>
            <a:ext cx="12506725" cy="72505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781822" y="-14068"/>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7497140" y="255182"/>
            <a:ext cx="4252740" cy="2677656"/>
          </a:xfrm>
          <a:prstGeom prst="rect">
            <a:avLst/>
          </a:prstGeom>
          <a:noFill/>
        </p:spPr>
        <p:txBody>
          <a:bodyPr wrap="square" lIns="36000" rIns="36000" rtlCol="0">
            <a:spAutoFit/>
          </a:bodyPr>
          <a:lstStyle/>
          <a:p>
            <a:r>
              <a:rPr lang="en-US" altLang="zh-CN" sz="2400" dirty="0"/>
              <a:t>D_* = Delinquency variables</a:t>
            </a:r>
          </a:p>
          <a:p>
            <a:r>
              <a:rPr lang="en-US" altLang="zh-CN" sz="2400" dirty="0"/>
              <a:t>S_* = Spend variables</a:t>
            </a:r>
          </a:p>
          <a:p>
            <a:r>
              <a:rPr lang="en-US" altLang="zh-CN" sz="2400" dirty="0"/>
              <a:t>P_* = Payment variables</a:t>
            </a:r>
          </a:p>
          <a:p>
            <a:r>
              <a:rPr lang="en-US" altLang="zh-CN" sz="2400" dirty="0"/>
              <a:t>B_* = Balance variables</a:t>
            </a:r>
          </a:p>
          <a:p>
            <a:r>
              <a:rPr lang="en-US" altLang="zh-CN" sz="2400" dirty="0"/>
              <a:t>R_* = Risk variables</a:t>
            </a:r>
          </a:p>
          <a:p>
            <a:endParaRPr lang="en-US" altLang="zh-CN" sz="2400" dirty="0"/>
          </a:p>
          <a:p>
            <a:r>
              <a:rPr lang="en-US" altLang="zh-CN" sz="2400" dirty="0"/>
              <a:t>[5531451 rows x 191 columns]</a:t>
            </a:r>
          </a:p>
        </p:txBody>
      </p:sp>
      <p:pic>
        <p:nvPicPr>
          <p:cNvPr id="3" name="图片 2">
            <a:extLst>
              <a:ext uri="{FF2B5EF4-FFF2-40B4-BE49-F238E27FC236}">
                <a16:creationId xmlns:a16="http://schemas.microsoft.com/office/drawing/2014/main" id="{1CEADA35-A6C8-0FAB-9798-E0AA0128F108}"/>
              </a:ext>
            </a:extLst>
          </p:cNvPr>
          <p:cNvPicPr>
            <a:picLocks noChangeAspect="1"/>
          </p:cNvPicPr>
          <p:nvPr/>
        </p:nvPicPr>
        <p:blipFill>
          <a:blip r:embed="rId3"/>
          <a:stretch>
            <a:fillRect/>
          </a:stretch>
        </p:blipFill>
        <p:spPr>
          <a:xfrm>
            <a:off x="141768" y="255182"/>
            <a:ext cx="7182611" cy="6177515"/>
          </a:xfrm>
          <a:prstGeom prst="rect">
            <a:avLst/>
          </a:prstGeom>
        </p:spPr>
      </p:pic>
      <p:pic>
        <p:nvPicPr>
          <p:cNvPr id="4" name="图片 3">
            <a:extLst>
              <a:ext uri="{FF2B5EF4-FFF2-40B4-BE49-F238E27FC236}">
                <a16:creationId xmlns:a16="http://schemas.microsoft.com/office/drawing/2014/main" id="{14363FA4-7C5F-B30A-4A03-AF68301C141A}"/>
              </a:ext>
            </a:extLst>
          </p:cNvPr>
          <p:cNvPicPr>
            <a:picLocks noChangeAspect="1"/>
          </p:cNvPicPr>
          <p:nvPr/>
        </p:nvPicPr>
        <p:blipFill>
          <a:blip r:embed="rId4"/>
          <a:stretch>
            <a:fillRect/>
          </a:stretch>
        </p:blipFill>
        <p:spPr>
          <a:xfrm>
            <a:off x="139478" y="2999656"/>
            <a:ext cx="11884559" cy="3466330"/>
          </a:xfrm>
          <a:prstGeom prst="rect">
            <a:avLst/>
          </a:prstGeom>
        </p:spPr>
      </p:pic>
    </p:spTree>
    <p:extLst>
      <p:ext uri="{BB962C8B-B14F-4D97-AF65-F5344CB8AC3E}">
        <p14:creationId xmlns:p14="http://schemas.microsoft.com/office/powerpoint/2010/main" val="2916022379"/>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781822" y="-14068"/>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7714948" y="2001085"/>
            <a:ext cx="4252740" cy="2677656"/>
          </a:xfrm>
          <a:prstGeom prst="rect">
            <a:avLst/>
          </a:prstGeom>
          <a:noFill/>
        </p:spPr>
        <p:txBody>
          <a:bodyPr wrap="square" lIns="36000" rIns="36000" rtlCol="0">
            <a:spAutoFit/>
          </a:bodyPr>
          <a:lstStyle/>
          <a:p>
            <a:r>
              <a:rPr lang="en-US" altLang="zh-CN" sz="2400" dirty="0"/>
              <a:t>D_* = Delinquency variables</a:t>
            </a:r>
          </a:p>
          <a:p>
            <a:r>
              <a:rPr lang="en-US" altLang="zh-CN" sz="2400" dirty="0"/>
              <a:t>S_* = Spend variables</a:t>
            </a:r>
          </a:p>
          <a:p>
            <a:r>
              <a:rPr lang="en-US" altLang="zh-CN" sz="2400" dirty="0"/>
              <a:t>P_* = Payment variables</a:t>
            </a:r>
          </a:p>
          <a:p>
            <a:r>
              <a:rPr lang="en-US" altLang="zh-CN" sz="2400" dirty="0"/>
              <a:t>B_* = Balance variables</a:t>
            </a:r>
          </a:p>
          <a:p>
            <a:r>
              <a:rPr lang="en-US" altLang="zh-CN" sz="2400" dirty="0"/>
              <a:t>R_* = Risk variables</a:t>
            </a:r>
          </a:p>
          <a:p>
            <a:endParaRPr lang="en-US" altLang="zh-CN" sz="2400" dirty="0"/>
          </a:p>
          <a:p>
            <a:r>
              <a:rPr lang="en-US" altLang="zh-CN" sz="2400" dirty="0"/>
              <a:t>[5531451 rows x 191 columns]</a:t>
            </a:r>
          </a:p>
        </p:txBody>
      </p:sp>
      <p:pic>
        <p:nvPicPr>
          <p:cNvPr id="6" name="图片 5">
            <a:extLst>
              <a:ext uri="{FF2B5EF4-FFF2-40B4-BE49-F238E27FC236}">
                <a16:creationId xmlns:a16="http://schemas.microsoft.com/office/drawing/2014/main" id="{835DFAD0-BC7D-0B45-246E-7252F793775A}"/>
              </a:ext>
            </a:extLst>
          </p:cNvPr>
          <p:cNvPicPr>
            <a:picLocks noChangeAspect="1"/>
          </p:cNvPicPr>
          <p:nvPr/>
        </p:nvPicPr>
        <p:blipFill>
          <a:blip r:embed="rId3"/>
          <a:stretch>
            <a:fillRect/>
          </a:stretch>
        </p:blipFill>
        <p:spPr>
          <a:xfrm>
            <a:off x="224312" y="1648230"/>
            <a:ext cx="7149917" cy="3857826"/>
          </a:xfrm>
          <a:prstGeom prst="rect">
            <a:avLst/>
          </a:prstGeom>
        </p:spPr>
      </p:pic>
      <p:sp>
        <p:nvSpPr>
          <p:cNvPr id="7" name="文本框 6">
            <a:extLst>
              <a:ext uri="{FF2B5EF4-FFF2-40B4-BE49-F238E27FC236}">
                <a16:creationId xmlns:a16="http://schemas.microsoft.com/office/drawing/2014/main" id="{9A9A5332-7894-CDF6-3B65-9C4F2EA489D0}"/>
              </a:ext>
            </a:extLst>
          </p:cNvPr>
          <p:cNvSpPr txBox="1"/>
          <p:nvPr/>
        </p:nvSpPr>
        <p:spPr>
          <a:xfrm>
            <a:off x="400485" y="682168"/>
            <a:ext cx="4910424" cy="646331"/>
          </a:xfrm>
          <a:prstGeom prst="rect">
            <a:avLst/>
          </a:prstGeom>
          <a:noFill/>
        </p:spPr>
        <p:txBody>
          <a:bodyPr wrap="square" rtlCol="0">
            <a:spAutoFit/>
          </a:bodyPr>
          <a:lstStyle/>
          <a:p>
            <a:r>
              <a:rPr lang="en-US" altLang="zh-CN" sz="3600" dirty="0">
                <a:solidFill>
                  <a:schemeClr val="bg2">
                    <a:lumMod val="25000"/>
                  </a:schemeClr>
                </a:solidFill>
                <a:latin typeface="微软雅黑" panose="020B0503020204020204" pitchFamily="34" charset="-122"/>
                <a:ea typeface="微软雅黑" panose="020B0503020204020204" pitchFamily="34" charset="-122"/>
                <a:sym typeface="+mn-ea"/>
              </a:rPr>
              <a:t>Data Visualization</a:t>
            </a:r>
            <a:endParaRPr lang="zh-CN" altLang="en-US" sz="3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781822" y="-14068"/>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7788837" y="2090172"/>
            <a:ext cx="4252740" cy="2677656"/>
          </a:xfrm>
          <a:prstGeom prst="rect">
            <a:avLst/>
          </a:prstGeom>
          <a:noFill/>
        </p:spPr>
        <p:txBody>
          <a:bodyPr wrap="square" lIns="36000" rIns="36000" rtlCol="0">
            <a:spAutoFit/>
          </a:bodyPr>
          <a:lstStyle/>
          <a:p>
            <a:r>
              <a:rPr lang="en-US" altLang="zh-CN" sz="2400" dirty="0"/>
              <a:t>D_* = Delinquency variables</a:t>
            </a:r>
          </a:p>
          <a:p>
            <a:r>
              <a:rPr lang="en-US" altLang="zh-CN" sz="2400" dirty="0"/>
              <a:t>S_* = Spend variables</a:t>
            </a:r>
          </a:p>
          <a:p>
            <a:r>
              <a:rPr lang="en-US" altLang="zh-CN" sz="2400" dirty="0"/>
              <a:t>P_* = Payment variables</a:t>
            </a:r>
          </a:p>
          <a:p>
            <a:r>
              <a:rPr lang="en-US" altLang="zh-CN" sz="2400" dirty="0"/>
              <a:t>B_* = Balance variables</a:t>
            </a:r>
          </a:p>
          <a:p>
            <a:r>
              <a:rPr lang="en-US" altLang="zh-CN" sz="2400" dirty="0"/>
              <a:t>R_* = Risk variables</a:t>
            </a:r>
          </a:p>
          <a:p>
            <a:endParaRPr lang="en-US" altLang="zh-CN" sz="2400" dirty="0"/>
          </a:p>
          <a:p>
            <a:r>
              <a:rPr lang="en-US" altLang="zh-CN" sz="2400" dirty="0"/>
              <a:t>[5531451 rows x 191 columns]</a:t>
            </a:r>
          </a:p>
        </p:txBody>
      </p:sp>
      <p:pic>
        <p:nvPicPr>
          <p:cNvPr id="3" name="图片 2" descr="图表, 条形图&#10;&#10;描述已自动生成">
            <a:extLst>
              <a:ext uri="{FF2B5EF4-FFF2-40B4-BE49-F238E27FC236}">
                <a16:creationId xmlns:a16="http://schemas.microsoft.com/office/drawing/2014/main" id="{2C27B903-6E54-805D-DAB4-0D66C3C84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17454"/>
            <a:ext cx="7373786" cy="2439789"/>
          </a:xfrm>
          <a:prstGeom prst="rect">
            <a:avLst/>
          </a:prstGeom>
        </p:spPr>
      </p:pic>
      <p:pic>
        <p:nvPicPr>
          <p:cNvPr id="5" name="图片 4" descr="Teams&#10;&#10;描述已自动生成">
            <a:extLst>
              <a:ext uri="{FF2B5EF4-FFF2-40B4-BE49-F238E27FC236}">
                <a16:creationId xmlns:a16="http://schemas.microsoft.com/office/drawing/2014/main" id="{7E52C35B-1530-680D-83C1-2A7357FCF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9505" y="3220036"/>
            <a:ext cx="4173722" cy="2742282"/>
          </a:xfrm>
          <a:prstGeom prst="rect">
            <a:avLst/>
          </a:prstGeom>
        </p:spPr>
      </p:pic>
    </p:spTree>
    <p:extLst>
      <p:ext uri="{BB962C8B-B14F-4D97-AF65-F5344CB8AC3E}">
        <p14:creationId xmlns:p14="http://schemas.microsoft.com/office/powerpoint/2010/main" val="1820701568"/>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A9A5332-7894-CDF6-3B65-9C4F2EA489D0}"/>
              </a:ext>
            </a:extLst>
          </p:cNvPr>
          <p:cNvSpPr txBox="1"/>
          <p:nvPr/>
        </p:nvSpPr>
        <p:spPr>
          <a:xfrm>
            <a:off x="674255" y="823445"/>
            <a:ext cx="7149916" cy="523220"/>
          </a:xfrm>
          <a:prstGeom prst="rect">
            <a:avLst/>
          </a:prstGeom>
          <a:noFill/>
        </p:spPr>
        <p:txBody>
          <a:bodyPr wrap="square" rtlCol="0">
            <a:spAutoFit/>
          </a:bodyPr>
          <a:lstStyle/>
          <a:p>
            <a:r>
              <a:rPr lang="en-US" altLang="zh-CN" sz="2800" dirty="0">
                <a:solidFill>
                  <a:srgbClr val="8E8B82"/>
                </a:solidFill>
                <a:latin typeface="微软雅黑" panose="020B0503020204020204" pitchFamily="34" charset="-122"/>
                <a:ea typeface="微软雅黑" panose="020B0503020204020204" pitchFamily="34" charset="-122"/>
                <a:sym typeface="+mn-ea"/>
              </a:rPr>
              <a:t>Handle Variable with Missing value</a:t>
            </a:r>
            <a:endParaRPr lang="zh-CN" altLang="en-US" sz="28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EE789EBD-EE68-6D31-E264-15004847F782}"/>
              </a:ext>
            </a:extLst>
          </p:cNvPr>
          <p:cNvPicPr>
            <a:picLocks noChangeAspect="1"/>
          </p:cNvPicPr>
          <p:nvPr/>
        </p:nvPicPr>
        <p:blipFill>
          <a:blip r:embed="rId3"/>
          <a:stretch>
            <a:fillRect/>
          </a:stretch>
        </p:blipFill>
        <p:spPr>
          <a:xfrm>
            <a:off x="163513" y="1887879"/>
            <a:ext cx="7149913" cy="2496795"/>
          </a:xfrm>
          <a:prstGeom prst="rect">
            <a:avLst/>
          </a:prstGeom>
        </p:spPr>
      </p:pic>
      <p:pic>
        <p:nvPicPr>
          <p:cNvPr id="11" name="图片 10">
            <a:extLst>
              <a:ext uri="{FF2B5EF4-FFF2-40B4-BE49-F238E27FC236}">
                <a16:creationId xmlns:a16="http://schemas.microsoft.com/office/drawing/2014/main" id="{46234D30-0602-A7B2-0B91-8D344A3BE759}"/>
              </a:ext>
            </a:extLst>
          </p:cNvPr>
          <p:cNvPicPr>
            <a:picLocks noChangeAspect="1"/>
          </p:cNvPicPr>
          <p:nvPr/>
        </p:nvPicPr>
        <p:blipFill>
          <a:blip r:embed="rId4"/>
          <a:stretch>
            <a:fillRect/>
          </a:stretch>
        </p:blipFill>
        <p:spPr>
          <a:xfrm>
            <a:off x="7007881" y="823445"/>
            <a:ext cx="5184119" cy="5256021"/>
          </a:xfrm>
          <a:prstGeom prst="rect">
            <a:avLst/>
          </a:prstGeom>
        </p:spPr>
      </p:pic>
    </p:spTree>
    <p:extLst>
      <p:ext uri="{BB962C8B-B14F-4D97-AF65-F5344CB8AC3E}">
        <p14:creationId xmlns:p14="http://schemas.microsoft.com/office/powerpoint/2010/main" val="4020610368"/>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D77547-160E-5A7C-BFCC-D1A5A35D9AFC}"/>
              </a:ext>
            </a:extLst>
          </p:cNvPr>
          <p:cNvPicPr>
            <a:picLocks noChangeAspect="1"/>
          </p:cNvPicPr>
          <p:nvPr/>
        </p:nvPicPr>
        <p:blipFill>
          <a:blip r:embed="rId2"/>
          <a:stretch>
            <a:fillRect/>
          </a:stretch>
        </p:blipFill>
        <p:spPr>
          <a:xfrm>
            <a:off x="119062" y="1300162"/>
            <a:ext cx="11953875" cy="4257675"/>
          </a:xfrm>
          <a:prstGeom prst="rect">
            <a:avLst/>
          </a:prstGeom>
        </p:spPr>
      </p:pic>
    </p:spTree>
    <p:extLst>
      <p:ext uri="{BB962C8B-B14F-4D97-AF65-F5344CB8AC3E}">
        <p14:creationId xmlns:p14="http://schemas.microsoft.com/office/powerpoint/2010/main" val="2870798371"/>
      </p:ext>
    </p:extLst>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0" name="文本框 29"/>
          <p:cNvSpPr txBox="1"/>
          <p:nvPr/>
        </p:nvSpPr>
        <p:spPr>
          <a:xfrm>
            <a:off x="2303145" y="3007995"/>
            <a:ext cx="9473565" cy="1014730"/>
          </a:xfrm>
          <a:prstGeom prst="rect">
            <a:avLst/>
          </a:prstGeom>
          <a:noFill/>
        </p:spPr>
        <p:txBody>
          <a:bodyPr wrap="square" rtlCol="0">
            <a:spAutoFit/>
          </a:bodyPr>
          <a:lstStyle/>
          <a:p>
            <a:pPr algn="ctr"/>
            <a:r>
              <a:rPr lang="en-US" altLang="zh-CN" sz="6000" b="1" dirty="0">
                <a:solidFill>
                  <a:srgbClr val="343434"/>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NDBlNDFkNzVkMzJkZjExNDZiYTJkNTYxNjQzZmVhM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647</Words>
  <Application>Microsoft Office PowerPoint</Application>
  <PresentationFormat>宽屏</PresentationFormat>
  <Paragraphs>72</Paragraphs>
  <Slides>8</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Inter</vt:lpstr>
      <vt:lpstr>Lato Hairline</vt:lpstr>
      <vt:lpstr>Lato Regular</vt:lpstr>
      <vt:lpstr>等线</vt:lpstr>
      <vt:lpstr>等线 Light</vt:lpstr>
      <vt:lpstr>微软雅黑</vt:lpstr>
      <vt:lpstr>Arial</vt:lpstr>
      <vt:lpstr>Lato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dc:creator>
  <cp:lastModifiedBy>张 成卓</cp:lastModifiedBy>
  <cp:revision>59</cp:revision>
  <dcterms:created xsi:type="dcterms:W3CDTF">2017-08-05T16:49:00Z</dcterms:created>
  <dcterms:modified xsi:type="dcterms:W3CDTF">2022-10-20T13:02:07Z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FA4C19B8D91543338E38A9C1E4DE1889</vt:lpwstr>
  </property>
  <property fmtid="{D5CDD505-2E9C-101B-9397-08002B2CF9AE}" pid="3" name="KSOProductBuildVer">
    <vt:lpwstr>2052-11.1.0.12358</vt:lpwstr>
  </property>
</Properties>
</file>