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52"/>
        <p:guide pos="377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1235" y="2131060"/>
            <a:ext cx="1414780" cy="4019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需求规划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895985" y="1170305"/>
            <a:ext cx="1605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上游的</a:t>
            </a:r>
            <a:r>
              <a:rPr lang="en-US" altLang="zh-CN" sz="1400"/>
              <a:t>PI</a:t>
            </a:r>
            <a:r>
              <a:rPr lang="zh-CN" altLang="en-US" sz="1400"/>
              <a:t>待办列表或来自各方的需求</a:t>
            </a:r>
            <a:endParaRPr lang="zh-CN" altLang="en-US" sz="1400"/>
          </a:p>
        </p:txBody>
      </p:sp>
      <p:sp>
        <p:nvSpPr>
          <p:cNvPr id="8" name="矩形 7"/>
          <p:cNvSpPr/>
          <p:nvPr/>
        </p:nvSpPr>
        <p:spPr>
          <a:xfrm>
            <a:off x="4572635" y="2131060"/>
            <a:ext cx="1414780" cy="4019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迭代计划</a:t>
            </a:r>
            <a:endParaRPr lang="zh-CN" altLang="en-US" sz="1400"/>
          </a:p>
        </p:txBody>
      </p:sp>
      <p:sp>
        <p:nvSpPr>
          <p:cNvPr id="9" name="矩形 8"/>
          <p:cNvSpPr/>
          <p:nvPr/>
        </p:nvSpPr>
        <p:spPr>
          <a:xfrm>
            <a:off x="7796530" y="2131060"/>
            <a:ext cx="1414780" cy="4019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迭代冲刺</a:t>
            </a:r>
            <a:endParaRPr lang="zh-CN" altLang="en-US" sz="1400"/>
          </a:p>
        </p:txBody>
      </p:sp>
      <p:sp>
        <p:nvSpPr>
          <p:cNvPr id="10" name="矩形 9"/>
          <p:cNvSpPr/>
          <p:nvPr/>
        </p:nvSpPr>
        <p:spPr>
          <a:xfrm>
            <a:off x="7796530" y="3647440"/>
            <a:ext cx="1414780" cy="4019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迭代评审</a:t>
            </a:r>
            <a:endParaRPr lang="zh-CN" altLang="en-US" sz="1400"/>
          </a:p>
        </p:txBody>
      </p:sp>
      <p:sp>
        <p:nvSpPr>
          <p:cNvPr id="11" name="矩形 10"/>
          <p:cNvSpPr/>
          <p:nvPr/>
        </p:nvSpPr>
        <p:spPr>
          <a:xfrm>
            <a:off x="4572635" y="3647440"/>
            <a:ext cx="1414780" cy="4019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迭代回顾</a:t>
            </a:r>
            <a:endParaRPr lang="zh-CN" altLang="en-US" sz="1400"/>
          </a:p>
        </p:txBody>
      </p:sp>
      <p:cxnSp>
        <p:nvCxnSpPr>
          <p:cNvPr id="12" name="直接箭头连接符 11"/>
          <p:cNvCxnSpPr>
            <a:stCxn id="4" idx="3"/>
            <a:endCxn id="8" idx="1"/>
          </p:cNvCxnSpPr>
          <p:nvPr/>
        </p:nvCxnSpPr>
        <p:spPr>
          <a:xfrm>
            <a:off x="2406015" y="2332355"/>
            <a:ext cx="21666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资料带 12"/>
          <p:cNvSpPr/>
          <p:nvPr/>
        </p:nvSpPr>
        <p:spPr>
          <a:xfrm>
            <a:off x="2501265" y="1765300"/>
            <a:ext cx="1670685" cy="494030"/>
          </a:xfrm>
          <a:prstGeom prst="flowChartPunchedTap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产品待办列表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8" idx="3"/>
            <a:endCxn id="9" idx="1"/>
          </p:cNvCxnSpPr>
          <p:nvPr/>
        </p:nvCxnSpPr>
        <p:spPr>
          <a:xfrm>
            <a:off x="5987415" y="2332355"/>
            <a:ext cx="1809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资料带 14"/>
          <p:cNvSpPr/>
          <p:nvPr/>
        </p:nvSpPr>
        <p:spPr>
          <a:xfrm>
            <a:off x="6035040" y="1765300"/>
            <a:ext cx="1670685" cy="494030"/>
          </a:xfrm>
          <a:prstGeom prst="flowChartPunchedTap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迭代</a:t>
            </a:r>
            <a:r>
              <a:rPr lang="zh-CN" altLang="en-US" sz="1400"/>
              <a:t>待办列表</a:t>
            </a:r>
            <a:endParaRPr lang="zh-CN" altLang="en-US" sz="1400"/>
          </a:p>
        </p:txBody>
      </p:sp>
      <p:cxnSp>
        <p:nvCxnSpPr>
          <p:cNvPr id="16" name="肘形连接符 15"/>
          <p:cNvCxnSpPr>
            <a:stCxn id="9" idx="3"/>
            <a:endCxn id="10" idx="3"/>
          </p:cNvCxnSpPr>
          <p:nvPr/>
        </p:nvCxnSpPr>
        <p:spPr>
          <a:xfrm>
            <a:off x="9211310" y="2332355"/>
            <a:ext cx="3175" cy="151638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资料带 16"/>
          <p:cNvSpPr/>
          <p:nvPr/>
        </p:nvSpPr>
        <p:spPr>
          <a:xfrm>
            <a:off x="9507855" y="2756535"/>
            <a:ext cx="1029335" cy="494030"/>
          </a:xfrm>
          <a:prstGeom prst="flowChartPunchedTap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产品增量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0" idx="1"/>
            <a:endCxn id="11" idx="3"/>
          </p:cNvCxnSpPr>
          <p:nvPr/>
        </p:nvCxnSpPr>
        <p:spPr>
          <a:xfrm flipH="1">
            <a:off x="5987415" y="3855720"/>
            <a:ext cx="1809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1696720" y="2723515"/>
            <a:ext cx="2874010" cy="1125220"/>
            <a:chOff x="2757" y="4289"/>
            <a:chExt cx="4444" cy="1772"/>
          </a:xfrm>
        </p:grpSpPr>
        <p:cxnSp>
          <p:nvCxnSpPr>
            <p:cNvPr id="22" name="直接连接符 21"/>
            <p:cNvCxnSpPr>
              <a:stCxn id="11" idx="1"/>
            </p:cNvCxnSpPr>
            <p:nvPr/>
          </p:nvCxnSpPr>
          <p:spPr>
            <a:xfrm flipH="1">
              <a:off x="2757" y="6061"/>
              <a:ext cx="44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2760" y="4289"/>
              <a:ext cx="0" cy="17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箭头连接符 24"/>
          <p:cNvCxnSpPr>
            <a:stCxn id="7" idx="2"/>
            <a:endCxn id="4" idx="0"/>
          </p:cNvCxnSpPr>
          <p:nvPr/>
        </p:nvCxnSpPr>
        <p:spPr>
          <a:xfrm>
            <a:off x="1698625" y="1692275"/>
            <a:ext cx="0" cy="438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 descr="人才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5985" y="2533015"/>
            <a:ext cx="485140" cy="485140"/>
          </a:xfrm>
          <a:prstGeom prst="rect">
            <a:avLst/>
          </a:prstGeom>
        </p:spPr>
      </p:pic>
      <p:pic>
        <p:nvPicPr>
          <p:cNvPr id="30" name="图片 29" descr="人事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8310" y="3937635"/>
            <a:ext cx="575945" cy="575945"/>
          </a:xfrm>
          <a:prstGeom prst="rect">
            <a:avLst/>
          </a:prstGeom>
        </p:spPr>
      </p:pic>
      <p:sp>
        <p:nvSpPr>
          <p:cNvPr id="31" name="环形箭头 30"/>
          <p:cNvSpPr/>
          <p:nvPr/>
        </p:nvSpPr>
        <p:spPr>
          <a:xfrm>
            <a:off x="8074025" y="968375"/>
            <a:ext cx="1118235" cy="1212215"/>
          </a:xfrm>
          <a:prstGeom prst="circular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环形箭头 31"/>
          <p:cNvSpPr/>
          <p:nvPr/>
        </p:nvSpPr>
        <p:spPr>
          <a:xfrm flipH="1" flipV="1">
            <a:off x="8074025" y="1045845"/>
            <a:ext cx="1118235" cy="1212215"/>
          </a:xfrm>
          <a:prstGeom prst="circular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319135" y="1308735"/>
            <a:ext cx="661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每日站会</a:t>
            </a:r>
            <a:endParaRPr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991235" y="3018155"/>
            <a:ext cx="4857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PO</a:t>
            </a:r>
            <a:endParaRPr lang="en-US" altLang="zh-CN" sz="1200"/>
          </a:p>
        </p:txBody>
      </p:sp>
      <p:sp>
        <p:nvSpPr>
          <p:cNvPr id="36" name="文本框 35"/>
          <p:cNvSpPr txBox="1"/>
          <p:nvPr/>
        </p:nvSpPr>
        <p:spPr>
          <a:xfrm>
            <a:off x="4105275" y="2927985"/>
            <a:ext cx="982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Scrum</a:t>
            </a:r>
            <a:r>
              <a:rPr lang="zh-CN" altLang="en-US" sz="1200"/>
              <a:t>团队</a:t>
            </a:r>
            <a:endParaRPr lang="zh-CN" altLang="en-US" sz="1200"/>
          </a:p>
        </p:txBody>
      </p:sp>
      <p:sp>
        <p:nvSpPr>
          <p:cNvPr id="39" name="文本框 38"/>
          <p:cNvSpPr txBox="1"/>
          <p:nvPr/>
        </p:nvSpPr>
        <p:spPr>
          <a:xfrm>
            <a:off x="8075295" y="4408805"/>
            <a:ext cx="7251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干系人</a:t>
            </a:r>
            <a:endParaRPr lang="zh-CN" altLang="en-US" sz="1200"/>
          </a:p>
        </p:txBody>
      </p:sp>
      <p:pic>
        <p:nvPicPr>
          <p:cNvPr id="43" name="图片 42" descr="人群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02125" y="2489200"/>
            <a:ext cx="541655" cy="541655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7335520" y="2928620"/>
            <a:ext cx="982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Scrum</a:t>
            </a:r>
            <a:r>
              <a:rPr lang="zh-CN" altLang="en-US" sz="1200"/>
              <a:t>团队</a:t>
            </a:r>
            <a:endParaRPr lang="zh-CN" altLang="en-US" sz="1200"/>
          </a:p>
        </p:txBody>
      </p:sp>
      <p:pic>
        <p:nvPicPr>
          <p:cNvPr id="45" name="图片 44" descr="人群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32370" y="2489835"/>
            <a:ext cx="541655" cy="541655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157720" y="4424680"/>
            <a:ext cx="982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Scrum</a:t>
            </a:r>
            <a:r>
              <a:rPr lang="zh-CN" altLang="en-US" sz="1200"/>
              <a:t>团队</a:t>
            </a:r>
            <a:endParaRPr lang="zh-CN" altLang="en-US" sz="1200"/>
          </a:p>
        </p:txBody>
      </p:sp>
      <p:pic>
        <p:nvPicPr>
          <p:cNvPr id="47" name="图片 46" descr="人群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54570" y="4012565"/>
            <a:ext cx="541655" cy="541655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4105275" y="4443730"/>
            <a:ext cx="982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Scrum</a:t>
            </a:r>
            <a:r>
              <a:rPr lang="zh-CN" altLang="en-US" sz="1200"/>
              <a:t>团队</a:t>
            </a:r>
            <a:endParaRPr lang="zh-CN" altLang="en-US" sz="1200"/>
          </a:p>
        </p:txBody>
      </p:sp>
      <p:pic>
        <p:nvPicPr>
          <p:cNvPr id="49" name="图片 48" descr="人群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02125" y="4031615"/>
            <a:ext cx="541655" cy="541655"/>
          </a:xfrm>
          <a:prstGeom prst="rect">
            <a:avLst/>
          </a:prstGeom>
        </p:spPr>
      </p:pic>
      <p:sp>
        <p:nvSpPr>
          <p:cNvPr id="51" name="流程图: 离页连接符 50"/>
          <p:cNvSpPr/>
          <p:nvPr/>
        </p:nvSpPr>
        <p:spPr>
          <a:xfrm flipV="1">
            <a:off x="1789430" y="2533015"/>
            <a:ext cx="887730" cy="815340"/>
          </a:xfrm>
          <a:prstGeom prst="flowChartOffpageConnector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1765935" y="2742565"/>
            <a:ext cx="1016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故事地图、工作事项</a:t>
            </a:r>
            <a:endParaRPr lang="zh-CN" altLang="en-US" sz="1400"/>
          </a:p>
        </p:txBody>
      </p:sp>
      <p:sp>
        <p:nvSpPr>
          <p:cNvPr id="53" name="流程图: 离页连接符 52"/>
          <p:cNvSpPr/>
          <p:nvPr/>
        </p:nvSpPr>
        <p:spPr>
          <a:xfrm flipV="1">
            <a:off x="5307330" y="2534920"/>
            <a:ext cx="887730" cy="815340"/>
          </a:xfrm>
          <a:prstGeom prst="flowChartOffpageConnector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5283835" y="2744470"/>
            <a:ext cx="1016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迭代冲刺</a:t>
            </a:r>
            <a:endParaRPr lang="zh-CN" altLang="en-US" sz="1400"/>
          </a:p>
        </p:txBody>
      </p:sp>
      <p:sp>
        <p:nvSpPr>
          <p:cNvPr id="55" name="流程图: 离页连接符 54"/>
          <p:cNvSpPr/>
          <p:nvPr/>
        </p:nvSpPr>
        <p:spPr>
          <a:xfrm flipV="1">
            <a:off x="8395970" y="2513965"/>
            <a:ext cx="887730" cy="815340"/>
          </a:xfrm>
          <a:prstGeom prst="flowChartOffpageConnector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8372475" y="2723515"/>
            <a:ext cx="1016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代码库、持续交付</a:t>
            </a:r>
            <a:endParaRPr lang="zh-CN" altLang="en-US" sz="1400">
              <a:sym typeface="+mn-ea"/>
            </a:endParaRPr>
          </a:p>
        </p:txBody>
      </p:sp>
      <p:sp>
        <p:nvSpPr>
          <p:cNvPr id="57" name="流程图: 离页连接符 56"/>
          <p:cNvSpPr/>
          <p:nvPr/>
        </p:nvSpPr>
        <p:spPr>
          <a:xfrm flipV="1">
            <a:off x="8728075" y="4048125"/>
            <a:ext cx="887730" cy="815340"/>
          </a:xfrm>
          <a:prstGeom prst="flowChartOffpageConnector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8704580" y="4257675"/>
            <a:ext cx="1016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流水线、知识库</a:t>
            </a:r>
            <a:endParaRPr lang="zh-CN" altLang="en-US" sz="1400">
              <a:sym typeface="+mn-ea"/>
            </a:endParaRPr>
          </a:p>
        </p:txBody>
      </p:sp>
      <p:sp>
        <p:nvSpPr>
          <p:cNvPr id="59" name="流程图: 离页连接符 58"/>
          <p:cNvSpPr/>
          <p:nvPr/>
        </p:nvSpPr>
        <p:spPr>
          <a:xfrm flipV="1">
            <a:off x="5307330" y="4049395"/>
            <a:ext cx="887730" cy="815340"/>
          </a:xfrm>
          <a:prstGeom prst="flowChartOffpageConnector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283835" y="4258945"/>
            <a:ext cx="1016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统计分析</a:t>
            </a:r>
            <a:r>
              <a:rPr lang="zh-CN" altLang="en-US" sz="1400">
                <a:sym typeface="+mn-ea"/>
              </a:rPr>
              <a:t>、知识库</a:t>
            </a:r>
            <a:endParaRPr lang="zh-CN" altLang="en-US" sz="1400"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16940" y="5203190"/>
            <a:ext cx="2221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1. Scrum</a:t>
            </a:r>
            <a:r>
              <a:rPr lang="zh-CN" altLang="en-US" sz="1400"/>
              <a:t>团队包括</a:t>
            </a:r>
            <a:r>
              <a:rPr lang="en-US" altLang="zh-CN" sz="1400"/>
              <a:t>PO</a:t>
            </a:r>
            <a:r>
              <a:rPr lang="zh-CN" altLang="en-US" sz="1400"/>
              <a:t>、</a:t>
            </a:r>
            <a:r>
              <a:rPr lang="en-US" altLang="zh-CN" sz="1400"/>
              <a:t>SM</a:t>
            </a:r>
            <a:r>
              <a:rPr lang="zh-CN" altLang="en-US" sz="1400"/>
              <a:t>和开发团队</a:t>
            </a:r>
            <a:endParaRPr lang="zh-CN" altLang="en-US" sz="1400"/>
          </a:p>
        </p:txBody>
      </p:sp>
      <p:sp>
        <p:nvSpPr>
          <p:cNvPr id="62" name="矩形 61"/>
          <p:cNvSpPr/>
          <p:nvPr/>
        </p:nvSpPr>
        <p:spPr>
          <a:xfrm>
            <a:off x="7154545" y="5263198"/>
            <a:ext cx="1033145" cy="4019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过程活动</a:t>
            </a:r>
            <a:endParaRPr lang="zh-CN" altLang="en-US" sz="1400"/>
          </a:p>
        </p:txBody>
      </p:sp>
      <p:sp>
        <p:nvSpPr>
          <p:cNvPr id="63" name="流程图: 离页连接符 62"/>
          <p:cNvSpPr/>
          <p:nvPr/>
        </p:nvSpPr>
        <p:spPr>
          <a:xfrm flipV="1">
            <a:off x="8383270" y="5262880"/>
            <a:ext cx="887730" cy="402590"/>
          </a:xfrm>
          <a:prstGeom prst="flowChartOffpageConnector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8340090" y="5310823"/>
            <a:ext cx="1016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系统功能</a:t>
            </a:r>
            <a:endParaRPr lang="zh-CN" altLang="en-US" sz="1400">
              <a:sym typeface="+mn-ea"/>
            </a:endParaRPr>
          </a:p>
        </p:txBody>
      </p:sp>
      <p:sp>
        <p:nvSpPr>
          <p:cNvPr id="65" name="流程图: 资料带 64"/>
          <p:cNvSpPr/>
          <p:nvPr/>
        </p:nvSpPr>
        <p:spPr>
          <a:xfrm>
            <a:off x="9399905" y="5217160"/>
            <a:ext cx="1029335" cy="494030"/>
          </a:xfrm>
          <a:prstGeom prst="flowChartPunchedTap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输出工件</a:t>
            </a:r>
            <a:endParaRPr lang="zh-CN" altLang="en-US" sz="1400"/>
          </a:p>
        </p:txBody>
      </p:sp>
      <p:cxnSp>
        <p:nvCxnSpPr>
          <p:cNvPr id="66" name="直接连接符 65"/>
          <p:cNvCxnSpPr/>
          <p:nvPr/>
        </p:nvCxnSpPr>
        <p:spPr>
          <a:xfrm>
            <a:off x="997585" y="4968875"/>
            <a:ext cx="943165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259455" y="5203190"/>
            <a:ext cx="2935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2. </a:t>
            </a:r>
            <a:r>
              <a:rPr lang="zh-CN" altLang="en-US" sz="1400"/>
              <a:t>持续交付包括代码检查、编译构建、部署、测试、发布、流水线等</a:t>
            </a:r>
            <a:endParaRPr lang="zh-CN" altLang="en-US" sz="1400"/>
          </a:p>
        </p:txBody>
      </p: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WPS 演示</Application>
  <PresentationFormat>宽屏</PresentationFormat>
  <Paragraphs>52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lixia</cp:lastModifiedBy>
  <cp:revision>27</cp:revision>
  <dcterms:created xsi:type="dcterms:W3CDTF">2019-06-19T02:08:00Z</dcterms:created>
  <dcterms:modified xsi:type="dcterms:W3CDTF">2021-04-19T08:15:07Z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