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3.xml" ContentType="application/vnd.openxmlformats-officedocument.presentationml.notesSlide+xml"/>
  <Override PartName="/ppt/tags/tag51.xml" ContentType="application/vnd.openxmlformats-officedocument.presentationml.tags+xml"/>
  <Override PartName="/ppt/notesSlides/notesSlide3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0.xml" ContentType="application/vnd.openxmlformats-officedocument.presentationml.notesSlide+xml"/>
  <Override PartName="/ppt/tags/tag64.xml" ContentType="application/vnd.openxmlformats-officedocument.presentationml.tags+xml"/>
  <Override PartName="/ppt/notesSlides/notesSlide4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42.xml" ContentType="application/vnd.openxmlformats-officedocument.presentationml.notesSlide+xml"/>
  <Override PartName="/ppt/tags/tag67.xml" ContentType="application/vnd.openxmlformats-officedocument.presentationml.tags+xml"/>
  <Override PartName="/ppt/notesSlides/notesSlide43.xml" ContentType="application/vnd.openxmlformats-officedocument.presentationml.notesSlide+xml"/>
  <Override PartName="/ppt/tags/tag68.xml" ContentType="application/vnd.openxmlformats-officedocument.presentationml.tags+xml"/>
  <Override PartName="/ppt/notesSlides/notesSlide44.xml" ContentType="application/vnd.openxmlformats-officedocument.presentationml.notesSlide+xml"/>
  <Override PartName="/ppt/tags/tag69.xml" ContentType="application/vnd.openxmlformats-officedocument.presentationml.tags+xml"/>
  <Override PartName="/ppt/notesSlides/notesSlide4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46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4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50.xml" ContentType="application/vnd.openxmlformats-officedocument.presentationml.notesSlide+xml"/>
  <Override PartName="/ppt/tags/tag80.xml" ContentType="application/vnd.openxmlformats-officedocument.presentationml.tags+xml"/>
  <Override PartName="/ppt/notesSlides/notesSlide5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52.xml" ContentType="application/vnd.openxmlformats-officedocument.presentationml.notesSlide+xml"/>
  <Override PartName="/ppt/tags/tag83.xml" ContentType="application/vnd.openxmlformats-officedocument.presentationml.tags+xml"/>
  <Override PartName="/ppt/notesSlides/notesSlide53.xml" ContentType="application/vnd.openxmlformats-officedocument.presentationml.notesSlide+xml"/>
  <Override PartName="/ppt/tags/tag84.xml" ContentType="application/vnd.openxmlformats-officedocument.presentationml.tags+xml"/>
  <Override PartName="/ppt/notesSlides/notesSlide54.xml" ContentType="application/vnd.openxmlformats-officedocument.presentationml.notesSlide+xml"/>
  <Override PartName="/ppt/tags/tag85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705" r:id="rId2"/>
    <p:sldId id="707" r:id="rId3"/>
    <p:sldId id="708" r:id="rId4"/>
    <p:sldId id="709" r:id="rId5"/>
    <p:sldId id="711" r:id="rId6"/>
    <p:sldId id="712" r:id="rId7"/>
    <p:sldId id="713" r:id="rId8"/>
    <p:sldId id="714" r:id="rId9"/>
    <p:sldId id="715" r:id="rId10"/>
    <p:sldId id="783" r:id="rId11"/>
    <p:sldId id="784" r:id="rId12"/>
    <p:sldId id="785" r:id="rId13"/>
    <p:sldId id="786" r:id="rId14"/>
    <p:sldId id="787" r:id="rId15"/>
    <p:sldId id="788" r:id="rId16"/>
    <p:sldId id="789" r:id="rId17"/>
    <p:sldId id="790" r:id="rId18"/>
    <p:sldId id="716" r:id="rId19"/>
    <p:sldId id="717" r:id="rId20"/>
    <p:sldId id="718" r:id="rId21"/>
    <p:sldId id="719" r:id="rId22"/>
    <p:sldId id="720" r:id="rId23"/>
    <p:sldId id="721" r:id="rId24"/>
    <p:sldId id="722" r:id="rId25"/>
    <p:sldId id="723" r:id="rId26"/>
    <p:sldId id="727" r:id="rId27"/>
    <p:sldId id="725" r:id="rId28"/>
    <p:sldId id="726" r:id="rId29"/>
    <p:sldId id="728" r:id="rId30"/>
    <p:sldId id="730" r:id="rId31"/>
    <p:sldId id="731" r:id="rId32"/>
    <p:sldId id="733" r:id="rId33"/>
    <p:sldId id="734" r:id="rId34"/>
    <p:sldId id="736" r:id="rId35"/>
    <p:sldId id="737" r:id="rId36"/>
    <p:sldId id="738" r:id="rId37"/>
    <p:sldId id="739" r:id="rId38"/>
    <p:sldId id="740" r:id="rId39"/>
    <p:sldId id="741" r:id="rId40"/>
    <p:sldId id="753" r:id="rId41"/>
    <p:sldId id="754" r:id="rId42"/>
    <p:sldId id="755" r:id="rId43"/>
    <p:sldId id="756" r:id="rId44"/>
    <p:sldId id="757" r:id="rId45"/>
    <p:sldId id="758" r:id="rId46"/>
    <p:sldId id="759" r:id="rId47"/>
    <p:sldId id="760" r:id="rId48"/>
    <p:sldId id="761" r:id="rId49"/>
    <p:sldId id="763" r:id="rId50"/>
    <p:sldId id="764" r:id="rId51"/>
    <p:sldId id="766" r:id="rId52"/>
    <p:sldId id="767" r:id="rId53"/>
    <p:sldId id="768" r:id="rId54"/>
    <p:sldId id="769" r:id="rId55"/>
    <p:sldId id="770" r:id="rId56"/>
    <p:sldId id="771" r:id="rId57"/>
    <p:sldId id="531" r:id="rId58"/>
    <p:sldId id="532" r:id="rId59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28" autoAdjust="0"/>
    <p:restoredTop sz="94857"/>
  </p:normalViewPr>
  <p:slideViewPr>
    <p:cSldViewPr snapToGrid="0" snapToObjects="1">
      <p:cViewPr varScale="1">
        <p:scale>
          <a:sx n="89" d="100"/>
          <a:sy n="89" d="100"/>
        </p:scale>
        <p:origin x="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36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4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7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8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9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0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3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4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5.x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02647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Listener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创建监听器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包，在该包中新建一个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三个监听器接口，并实现这些接口中的所有方法。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17" y="2941033"/>
            <a:ext cx="8325853" cy="33394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91869" y="3125679"/>
            <a:ext cx="79146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WebListener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HttpSessionListener,ServletRequestListener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ServletContextEvent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arg0)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ServletContextEvent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arg0)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sessionCreated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启动项目，查看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对象创建信息 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服务器，控制台窗口显示结果如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pic>
        <p:nvPicPr>
          <p:cNvPr id="13" name="图片 12" descr="手机屏幕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96" y="2649855"/>
            <a:ext cx="5029336" cy="23390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43840" y="5161547"/>
            <a:ext cx="9901149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所示的控制台窗口可知，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对象被创建了，这是因为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服务器在启动时会自动加载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项目，并创建其对应的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对象。而服务器之所以会自动加载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项目，是因为在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类上添加的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注解开启了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对象后就调用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方法，输出“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对象被创建了”这行信息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关闭项目，查看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对象销毁信息 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为了观察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对象的销毁信息，可以将已经启动的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服务器关闭，关闭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服务器之后，控制台窗口显示的结果如图所示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840" y="5161547"/>
            <a:ext cx="9901149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服务器关闭之前，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对象被销毁并调用了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70" y="2880359"/>
            <a:ext cx="4330098" cy="133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创建测试页面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为了查看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的运行效果，在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目录中编写一个简单的页面文件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846" y="2923672"/>
            <a:ext cx="7736304" cy="32364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85166" y="3137711"/>
            <a:ext cx="6314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="text/html; charset=utf-8"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pageEncoding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&lt;title&gt;this is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page&lt;/title&gt;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这是一个测试监听器的页面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设置监听超时信息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为了尽快查看到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对象创建与销毁过程，可以在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的超时时间为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2min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109" y="3152273"/>
            <a:ext cx="6748876" cy="14672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8620" y="3414439"/>
            <a:ext cx="5207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&lt;session-config&gt;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&lt;session-timeout&gt;2&lt;/session-timeout&gt;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&lt;/session-config&gt;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2230" y="4836695"/>
            <a:ext cx="8951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在上述配置中，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&lt;session-timeout&gt;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标签指定的超时必须为一个整数，若这个整数为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或负整数，则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永远不会超时，如果这个数是正整数，那么项目中的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将在指定分钟后超时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重启项目，查看结果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重新启动项目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，再打开浏览器，在地址栏中输入“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页面，控制台窗口中显示的结果如图所示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5" y="2888297"/>
            <a:ext cx="4895583" cy="16115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95663" y="4716379"/>
            <a:ext cx="9396663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可知，当浏览器第一次访问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容器除了为这次请求创建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对象外，还创建了与这个浏览器对应的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对象，当这两个对象被创建时，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容器会调用监听器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sessionCreated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方法完成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对象的创建和销毁，当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服务器完成这次请求后，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对象会随之销毁，因此控制台窗口输出了“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监听域对象的生命周期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560988" y="1752449"/>
            <a:ext cx="9317683" cy="2264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要注意的是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，如果此时单击浏览器窗口的中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按钮，再次访问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页面，控制台窗口会再次输出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对象被创建与被销毁的信息，但不会创建新的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容器会为每次请求都创建一个新的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对象，而对于同一个浏览器在会话期间只会创建一个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页面的浏览器窗口或保持浏览器窗口不刷新，与之对应的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对象将在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2min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之后被销毁，控制台窗口显示结果如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97" y="4308024"/>
            <a:ext cx="3951605" cy="108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60987" y="5522495"/>
            <a:ext cx="9086959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服务器调用了监听器对象的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方法销毁了该对象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538" y="1277319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利用监听器，实现用户不允许重复登录，统计在线人员</a:t>
            </a:r>
            <a:endParaRPr lang="zh-CN" altLang="en-US" sz="28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12" y="2356262"/>
            <a:ext cx="4115374" cy="33818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81104" y="2614411"/>
            <a:ext cx="54393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：登录页面</a:t>
            </a:r>
            <a:endParaRPr lang="en-US" altLang="zh-CN" dirty="0" smtClean="0"/>
          </a:p>
          <a:p>
            <a:r>
              <a:rPr lang="en-US" altLang="zh-CN" dirty="0" err="1" smtClean="0"/>
              <a:t>Serlet</a:t>
            </a:r>
            <a:r>
              <a:rPr lang="en-US" altLang="zh-CN" dirty="0" smtClean="0"/>
              <a:t>:</a:t>
            </a:r>
            <a:r>
              <a:rPr lang="zh-CN" altLang="en-US" dirty="0" smtClean="0"/>
              <a:t>处理登录操作，将登录信息在于</a:t>
            </a:r>
            <a:r>
              <a:rPr lang="en-US" altLang="zh-CN" dirty="0" smtClean="0"/>
              <a:t>session</a:t>
            </a:r>
            <a:endParaRPr lang="en-US" altLang="zh-CN" dirty="0"/>
          </a:p>
          <a:p>
            <a:r>
              <a:rPr lang="zh-CN" altLang="en-US" dirty="0" smtClean="0"/>
              <a:t>监听器：实现</a:t>
            </a:r>
            <a:r>
              <a:rPr lang="en-US" altLang="zh-CN" dirty="0" err="1" smtClean="0"/>
              <a:t>ServletContextListener</a:t>
            </a:r>
            <a:r>
              <a:rPr lang="zh-CN" altLang="en-US" dirty="0" smtClean="0"/>
              <a:t>，重写初始化，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集合并存于</a:t>
            </a:r>
            <a:r>
              <a:rPr lang="en-US" altLang="zh-CN" dirty="0" err="1" smtClean="0"/>
              <a:t>ServletContex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sessionDestroyed</a:t>
            </a:r>
            <a:r>
              <a:rPr lang="zh-CN" altLang="en-US" dirty="0" smtClean="0"/>
              <a:t>，会话结束，将用户信息从</a:t>
            </a:r>
            <a:endParaRPr lang="en-US" altLang="zh-CN" dirty="0" smtClean="0"/>
          </a:p>
          <a:p>
            <a:r>
              <a:rPr lang="en-US" altLang="zh-CN" dirty="0" err="1" smtClean="0"/>
              <a:t>ServletContext</a:t>
            </a:r>
            <a:r>
              <a:rPr lang="zh-CN" altLang="en-US" dirty="0" smtClean="0"/>
              <a:t>移除；重写</a:t>
            </a:r>
            <a:r>
              <a:rPr lang="en-US" altLang="zh-CN" dirty="0" err="1" smtClean="0"/>
              <a:t>attributeAdded</a:t>
            </a:r>
            <a:r>
              <a:rPr lang="zh-CN" altLang="en-US" dirty="0" smtClean="0"/>
              <a:t>，判断是否</a:t>
            </a:r>
            <a:endParaRPr lang="en-US" altLang="zh-CN" dirty="0" smtClean="0"/>
          </a:p>
          <a:p>
            <a:r>
              <a:rPr lang="zh-CN" altLang="en-US" smtClean="0"/>
              <a:t>重复登录；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1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95071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 3.0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166344" y="2792704"/>
            <a:ext cx="448372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异步处理支持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689701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33480"/>
            <a:ext cx="9215258" cy="12964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程序开发中，经常需要对某些事件进行监听，以便及时作出处理，如监听鼠标单击事件、监听键盘按下事件等。为此，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提供了监听器（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），专门用于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监听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1465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32222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497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99012"/>
            <a:ext cx="9114463" cy="22302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 3.0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 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规范体系中一员，随着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 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规范一起发布。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在前一版本（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2.5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）的基础上提供了很多新特性以简化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应用的开发和部署。在前面的章节中其实已经接触了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的新特性，例如，已经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使用过的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，注解就是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的新特性之一，通过使用注解的方式简化了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95835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16958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14472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25906"/>
            <a:ext cx="9114463" cy="132336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几乎所有基于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框架都建立在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之上，在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之后，可以用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注解的方式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框架，简化了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框架的开发。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2187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3518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325" y="1231181"/>
            <a:ext cx="2754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99431" y="2078740"/>
            <a:ext cx="10082651" cy="377072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常见的注解主要有以下几个。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@WebInitParam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注解连用，为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注解配置参数。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@MultipartConfig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类，指定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类负责处理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类型的请求（主要用于处理上传文件）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@ServletSecurity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JAAS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验证和授权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）有关的注解。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349121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82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72117"/>
            <a:ext cx="9114463" cy="20823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的异步处理特性可以提高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程序的接口处理速度。在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之前，一个普通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的工作流程大致如下。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接收到请求之后，对请求携带的数据进行一些预处理。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）调用业务接口的某些方法，完成业务处理。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）最后根据处理的结果提交响应，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线程结束。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8104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0082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35183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59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的弊端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72117"/>
            <a:ext cx="9114463" cy="20823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在上述的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工作流程的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第（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业务处理通常是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最耗时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的，这主要体现在数据库操作，以及其他的跨网络调用等。在此过程中，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线程一直处于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阻塞状态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，直到业务方法执行完毕。在处理业务的过程中，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资源一直被占用而得不到释放，对于并发较大的应用，可能造成性能瓶颈。对于这个问题，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通常是采用提前结束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线程的方式，及时释放资源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8104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0082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0828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34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455260"/>
            <a:ext cx="9114463" cy="331944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通过异步处理，将之前的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工作流程进行了调整，具体如下。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接收到请求之后，首先对请求携带的数据进行一些预处理。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线程将请求转交给一个异步线程执行业务处理。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）线程本身返回至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容器，此时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还没有生成响应数据。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）异步线程处理完业务以后，可以直接生成响应数据（异步线程拥有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对象的引用），或者将请求继续转发给其他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如此一来，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线程不再是一直处于阻塞状态等待业务逻辑处理完成，而是启动异步线程之后可以立即返回。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232209"/>
            <a:ext cx="9865885" cy="38324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1787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74781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5"/>
            <a:ext cx="25364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异步处理特性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66246"/>
            <a:ext cx="9114463" cy="13906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异步处理特性可以应用于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两个组件，由于异步处理的工作模式和普通工作模式在实现上有着本质的区别，因此默认情况下，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和过滤器并没有开启异步处理特性，如果希望使用该特性，可以通过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两种方式实现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4"/>
            <a:ext cx="9865885" cy="22591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4703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10978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302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配置开启异步处理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957717"/>
            <a:ext cx="10124795" cy="136370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和过滤器的情况，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标签中增加了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async-supported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子标签，该标签的默认取值为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，要启用异步处理支持，将其设置为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true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MyServlet.java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为例，如果开启异步处理，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文件的配置方式如下所示。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644" y="3912583"/>
            <a:ext cx="8099612" cy="1452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6431" y="3952924"/>
            <a:ext cx="80996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&lt;servlet-name&gt;MyServlet&lt;/servlet-name&gt;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&lt;servlet-class&gt;cn.itcast.chapter09.filter.MyServlet&lt;/servlet-class&gt;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&lt;async-supported&gt;true&lt;/async-supported&gt;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3518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注解配置开启异步处理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957717"/>
            <a:ext cx="10124795" cy="176711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或过滤器进行配置的情况，由于这两个注解都提供了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，因此可以通过设置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属性值开启异步处理。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默认值为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，要启用异步处理支持，只需将该属性设置为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为例，其配置方式如下所示。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220" y="4275652"/>
            <a:ext cx="8099612" cy="7263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77454" y="4329440"/>
            <a:ext cx="6974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"/MyServlet"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asyncSupported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true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95071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文件的上传和下载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51811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94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的重要组成部分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239772" y="2145974"/>
            <a:ext cx="9934734" cy="336732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在监听过程中会涉及几个重要组成部分，具体如下。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：用户的一个操作，如单击一个按钮、调用一个方法、创建一个对象等。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：产生事件的对象。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：负责监听发生在事件源上的事件。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事件处理器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：监听器的成员方法，当事件发生的时候会触发对应的处理器（成员方法）。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当用户执行一个操作触发事件源上的事件时，该事件会被事件监听器监听到，当监听器监听到事件发生时，相应的事件处理器就会对发生的事件进行处理。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801639" y="2966246"/>
            <a:ext cx="9114463" cy="21705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开发中的文件上传功能，通常需完成两步操作：一是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项目的页面中添加上传输入项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，二是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中读取上传文件的数据，并保存到目标路径中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由于大多数文件的上传都是通过表单的形式提交给服务器的，因此，要想在程序中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实现文件上传功能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，首先要创建一个用于提交上传文件的表单页面。在表单页面中，需要使用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&lt;input type="file"&gt;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标签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页面中添加文件上传输入项。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373691" y="2528043"/>
            <a:ext cx="9865885" cy="3025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922768" y="52233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19313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143840" y="1903929"/>
            <a:ext cx="10232372" cy="22108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&lt;input type="file"&gt;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标签的使用需要注意以下两点：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必须要设置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输入项的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属性，否则浏览器将不会发送上传文件的数据。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必须把将表单页面的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enctype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属性设置为“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”类型。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示例代码如下：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38005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115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type="file"&gt;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644" y="4396675"/>
            <a:ext cx="8099612" cy="145279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56431" y="4461080"/>
            <a:ext cx="80996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指定表单数据的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属性以及提交方式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 enctype="multipart/form-data" method="post"&gt;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&lt;%--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指定标记的类型和文件域的名称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选择上传文件：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name="myfile"/&gt;&lt;br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2102644" y="5955581"/>
            <a:ext cx="5243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文件上传可使用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3010716"/>
            <a:ext cx="9114463" cy="17629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组件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时，需要导入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包，这两个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官网下载（在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9.4.3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小节中会详细讲解如何下载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包）。 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52668" y="2675964"/>
            <a:ext cx="9865885" cy="241670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635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47796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4" y="1091195"/>
            <a:ext cx="41366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44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53468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473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95" y="1926897"/>
            <a:ext cx="7625745" cy="294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957384" y="5256371"/>
            <a:ext cx="10432275" cy="88149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中可知，实现文件的上传会涉及到几个类，这些类都是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组件上传文件的核心类。这些核心类的相关知识，将在后面的小节进行详细讲解。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7443" y="4945840"/>
            <a:ext cx="8032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DiskFileItemFactor</a:t>
            </a:r>
            <a:r>
              <a:rPr lang="en-US" altLang="zh-CN" dirty="0" smtClean="0"/>
              <a:t>y</a:t>
            </a:r>
            <a:r>
              <a:rPr lang="zh-CN" altLang="en-US" dirty="0" smtClean="0"/>
              <a:t>对象指定临时缓存目录，</a:t>
            </a:r>
            <a:r>
              <a:rPr lang="en-US" altLang="zh-CN" dirty="0" err="1" smtClean="0"/>
              <a:t>ServletFileUpload</a:t>
            </a:r>
            <a:r>
              <a:rPr lang="zh-CN" altLang="en-US" dirty="0" smtClean="0"/>
              <a:t>构造方法中使用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2916586"/>
            <a:ext cx="9114463" cy="209916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接口主要用于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封装单个表单字段元素的数据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，一个表单字段元素对应一个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组件在处理文件上传的过程中，将每一个表单域（包括普通的文本表单域和文件域）封装在一个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为了便于讲解，在此将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接口的实现类称为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类实现了序列化接口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Serializable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类支持序列化操作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252668" y="2474260"/>
            <a:ext cx="9865885" cy="301213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51561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256337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5" y="943278"/>
            <a:ext cx="300712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083264"/>
            <a:ext cx="21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6946" y="1791815"/>
          <a:ext cx="10212202" cy="46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7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 isFormField()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isFormField()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方法用于判断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类对象封装的数据是一个普通文本表单字段，还是一个文件表单字段，如果是普通文本表单字段则返回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方法用于获取文件上传字段中的文件名。如果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类对象对应的是普通文本表单字段，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方法将返回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，否则，只要浏览器将文件的字段信息传递给服务器，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方法就会返回一个字符串类型的结果，如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C:\Sunset.jpg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getFieldName()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getFieldName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方法用于获取表单字段元素描述头的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属性值，也是表单标签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属性的值。例如“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name=file1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”中的“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write(File file)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write()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对象中保存的主体内容保存到某个指定的文件中。如果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主体内容是保存在某个临时文件中，那么该方法顺利完成后，临时文件有可能会被清除。另外，该方法也可将普通表单字段内容写入到一个文件中，但它主要用于将上传的文件内容保存到本地文件系统中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getString()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getString()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对象中保存的数据流内容以一个字符串形式返回。它有两个重载的定义形式：①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getString()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getString(java.lang.String encoding)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前者使用默认的字符集编码将主体内容转换成字符串，后者使用参数指定的字符集编码将主体内容转换成字符串。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getContentType()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方法用于获得上传文件的类型，即表单字段元素描述头属性“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”的值，如“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image/jpeg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类对象对应的是普通表单字段，该方法将返回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53155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2837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862798"/>
            <a:ext cx="9114463" cy="17495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类用于将请求消息实体中的每一个文件封装成单独的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。如果上传的文件比较小，将直接保存在内存中，如果上传的文件比较大，则会以临时文件的形式，保存在磁盘的临时文件夹中。默认情况下，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不管文件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保存在内存还是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磁盘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临时文件夹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，文件存储的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临界值是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10240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10KB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52668" y="2474260"/>
            <a:ext cx="9865885" cy="250115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6586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79558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411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13735" y="2471085"/>
          <a:ext cx="7677430" cy="1267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7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DiskFileItemFactory()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采用默认临界值和系统临时文件夹构造文件项工厂对象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DiskFileItemFactory(int sizeThreshold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 repository)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采用参数指定临界值和系统临时文件夹构造文件项工厂对象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本框 18"/>
          <p:cNvSpPr txBox="1"/>
          <p:nvPr>
            <p:custDataLst>
              <p:tags r:id="rId2"/>
            </p:custDataLst>
          </p:nvPr>
        </p:nvSpPr>
        <p:spPr>
          <a:xfrm>
            <a:off x="1143840" y="4450978"/>
            <a:ext cx="10192031" cy="13447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列举了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类的两个构造方法，其中，第二个构造方法需要传递两个参数，第一个参数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sizeThreshold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表示文件保存在内存还是磁盘临时文件夹中的临界值，第二个参数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repository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表示临时文件的存储路径。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34330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58075"/>
            <a:ext cx="25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997268"/>
            <a:ext cx="9114463" cy="13192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组件处理文件上传的核心高级类，通过调用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parseRequest(HttpServletRequest)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中每个表单提交的数据封装成一个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对象，然后以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List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列表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的形式返回。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52668" y="2649071"/>
            <a:ext cx="9865885" cy="20573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3762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661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58075"/>
            <a:ext cx="38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6404"/>
              </p:ext>
            </p:extLst>
          </p:nvPr>
        </p:nvGraphicFramePr>
        <p:xfrm>
          <a:off x="1882588" y="2129237"/>
          <a:ext cx="8108577" cy="203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152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6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构造一个未初始化的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实例对象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6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ServletFileUpload(FileItemFactory fileItemFactory)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FileItemFactory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对象创建一个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40" y="4424083"/>
            <a:ext cx="10192031" cy="13447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列举了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类的两个构造方法。在文件上传过程中，在使用第一个构造方法创建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时，需要在解析请求之前调用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setFileItemFactory()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factory = new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fileupload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= new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(factory);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41053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事件监听器的工作过程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707510" y="2952799"/>
            <a:ext cx="9114463" cy="21355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事件监听器的工作过程可分为以下几个步骤。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）将监听器绑定到事件源，也就是注册监听器。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）监听器监听到事件发生时，会调用监听器的成员方法，将事件对象传递给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   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事件处理器，即触发事件处理器。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）事件处理器通过事件对象获得事件源，并对事件源进行处理。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79562" y="2635619"/>
            <a:ext cx="9865885" cy="27835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828639" y="5091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31640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实现文件上传的思路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04845"/>
            <a:ext cx="9114463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项目中的文件上传功能，首先需要使用到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组件，另外需要将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表单的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enctype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属性值设置为“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流实现文件的上传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716306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WEB-INF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包的项目结构如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1746" name="图片 26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2" y="2245659"/>
            <a:ext cx="4123426" cy="32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050638" y="5688105"/>
            <a:ext cx="103524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复制到项目后还需要在“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Modules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”中配置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960651"/>
            <a:ext cx="87008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页面，用于提供文件上传的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表单，需要注意的是，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属性值要设置为“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multipart/form-data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属性值要设置为“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主要代码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36" y="2250748"/>
            <a:ext cx="8319250" cy="43786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39468" y="2250749"/>
            <a:ext cx="83013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&lt;form action="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method="post"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="multipart/form-data"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&lt;table width="600px"&gt;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&lt;td&gt;&lt;input type="text" name="name" /&gt;&lt;/td&gt;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&lt;td&gt;&lt;input type="file" name="myfile"&gt;&lt;/td&gt;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 colspan="2"&gt;&lt;input type="submit"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&lt;/table&gt;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916281" y="3567611"/>
            <a:ext cx="894894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的包，在该包中新建一个名称为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的类，用于获取表单及其上传文件的信息。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/>
          <p:nvPr>
            <p:custDataLst>
              <p:tags r:id="rId2"/>
            </p:custDataLst>
          </p:nvPr>
        </p:nvSpPr>
        <p:spPr>
          <a:xfrm>
            <a:off x="2844130" y="1209914"/>
            <a:ext cx="199681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54373" y="3060375"/>
            <a:ext cx="9865885" cy="16864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>
            <a:off x="1404149" y="301250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 rot="10800000">
            <a:off x="1100345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068227"/>
            <a:ext cx="8700899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服务器，通过浏览器访问地址“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2770" name="图片 232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9" y="2581836"/>
            <a:ext cx="6311152" cy="28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29591"/>
            <a:ext cx="87008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表单中，填写上传者信息“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”，并选择需要上传的文件，如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794" name="图片 25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71" y="2608728"/>
            <a:ext cx="6306819" cy="28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29591"/>
            <a:ext cx="8700899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图中单击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按钮上传文件，文件成功上传后，浏览器的界面如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4818" name="图片 27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16" y="2514600"/>
            <a:ext cx="6400462" cy="289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2" y="1837839"/>
            <a:ext cx="4948522" cy="300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874938" y="4982280"/>
            <a:ext cx="1039280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图中可知，在发布目录中，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out\artifacts\chapter09_war_exploded\upload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的文件夹内，已经多了一个以“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_logo.png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”结尾的文件，这就是刚才上传的文件。该文件名称之所以与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中显示的不一样，是因为在代码中，为了防止文件名重复，在上传文件时，在文件名称前面添加了前缀（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文件名采用的是“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UUID+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文件名”的方式，中间用“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”连接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</a:t>
            </a:r>
          </a:p>
        </p:txBody>
      </p:sp>
      <p:sp>
        <p:nvSpPr>
          <p:cNvPr id="12" name="Chevron 3"/>
          <p:cNvSpPr/>
          <p:nvPr>
            <p:custDataLst>
              <p:tags r:id="rId2"/>
            </p:custDataLst>
          </p:nvPr>
        </p:nvSpPr>
        <p:spPr>
          <a:xfrm>
            <a:off x="838733" y="1010513"/>
            <a:ext cx="52393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1159090" y="115049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进入项目发布目录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看刚才上传的文件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73326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3087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默认发布的路径目录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04845"/>
            <a:ext cx="9114463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chapter09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out \artifacts\chapter09_war_exploded\upload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默认发布的路径目录，如果读者将项目发布目录配置在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webapps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中，可以去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webapps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chapter09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项目中查看。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19903" y="2716306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261716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1159090" y="129135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文件下载的要求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8"/>
          <p:cNvSpPr txBox="1"/>
          <p:nvPr>
            <p:custDataLst>
              <p:tags r:id="rId2"/>
            </p:custDataLst>
          </p:nvPr>
        </p:nvSpPr>
        <p:spPr>
          <a:xfrm>
            <a:off x="1143841" y="2069422"/>
            <a:ext cx="10259265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实现文件下载功能比较简单，文件下载一般不需要使用第三方组件实现，而是直接使用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类和输入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输出流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实现。与访问服务器文件不同的是，要实现文件的下载，不仅需要指定文件的路径，还需要在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协议中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设置两个响应消息头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，具体如下：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3813014"/>
            <a:ext cx="6642848" cy="12541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39119" y="387600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设定接收程序处理数据的方式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Content-Disposition: attachment;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设定实体内容的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 = Content-Type:application/x-msdownload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06091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42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707510" y="3046929"/>
            <a:ext cx="9114463" cy="13771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就是一个实现了特定接口的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程序，专门用于监听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应用程序中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等域对象的创建和销毁过程，以及这些域对象属性的修改，并且感知绑定到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域中某个对象的状态变化。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79562" y="2635619"/>
            <a:ext cx="9865885" cy="22053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828639" y="451324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267094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文件下载的过程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2983821"/>
            <a:ext cx="9114463" cy="214542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浏览器通常会直接处理响应的实体内容，需要在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响应消息中设置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两个响应消息头字段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，用来指定接收程序处理数据内容的方式为下载。当单击“下载”超链接时，系统将请求提交到对应的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中，首先获取下载文件的地址，并根据文件下载地址创建文件字节输入流，然后通过输入流读取要下载的文件内容，最后将读取的内容通过输出流写到目标文件中。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19903" y="2675965"/>
            <a:ext cx="9865885" cy="278354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35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512924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16849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9841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实现文件下载的思路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85527"/>
            <a:ext cx="9114463" cy="9292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项目中的文件下载功能，首先需要在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页面中放入可供下载的文件，再在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流实现文件的下载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716307"/>
            <a:ext cx="9865885" cy="19057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2955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目录下创建下载页面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，在该页面中编写一个用于下载的链接。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212" y="2468376"/>
            <a:ext cx="7779893" cy="378565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520554" y="2492441"/>
            <a:ext cx="729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contentType="text/html; charset=UTF-8"%&gt;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&lt;!DOCTYPE html PUBLIC "-//W3C//DTD HTML 4.01 Transitional//EN"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"http://www.w3.org/TR/html4/loose.dtd"&gt;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&lt;meta http-equiv="Content-Type" content="text/html; charset=UTF-8"&gt;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&lt;title&gt;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文件下载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&lt;a href=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"http://localhost:8080/chapter09/DownloadServlet?filename=1.png"&gt;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文件下载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3038385" y="1239677"/>
            <a:ext cx="235388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2"/>
            </p:custDataLst>
          </p:nvPr>
        </p:nvSpPr>
        <p:spPr>
          <a:xfrm>
            <a:off x="1855427" y="3252103"/>
            <a:ext cx="92152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类，用于设置所要下载的文件以及文件在浏览器中的打开方式。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19903" y="2729754"/>
            <a:ext cx="9865885" cy="19057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69679" y="268977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68980" y="4308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的文件夹，在该文件夹中放置一个名称为“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1.png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”的图片文件。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02" y="2166657"/>
            <a:ext cx="3963552" cy="411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服务器，通过浏览器访问地址“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”，浏览器的显示界面如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249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60" y="2936502"/>
            <a:ext cx="5621735" cy="246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24303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9-19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中单击“文件下载”链接，浏览器的显示结果如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图片 1420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31" y="2716305"/>
            <a:ext cx="6429216" cy="28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16503" y="2214137"/>
            <a:ext cx="9794240" cy="28822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3785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5667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7549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9431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453807" y="2855479"/>
            <a:ext cx="9504297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高级的知识，首先讲解了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的映射和链；其次讲解了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的新特性；最后讲解了文件上传和下载原理以及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。通过本章的学习，读者应该熟练掌握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高级的相关技术。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455353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386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82586" y="2530856"/>
          <a:ext cx="8713695" cy="3185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对象的创建与销毁过程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ServletContextAttributeListener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HttpSessionAttributeListener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ServletRequestAttributeListener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4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HttpSessionBindingListener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JavaBean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对象绑定到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对象解绑的事件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HttpSessionActivationListener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中对象活化和钝化的过程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52572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4630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个不同的监听器接口的分类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630072"/>
            <a:ext cx="9114463" cy="29639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事件监听器可以分为三类，具体如下。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用于监听域对象创建和销毁的监听器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用于监听域对象属性增加和删除的监听器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用于监听绑定到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域中某个对象状态的事件监听器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HttpSessionBindingListener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HttpSessionActivationListener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299444"/>
            <a:ext cx="9865885" cy="36307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2460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60244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455353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386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39353"/>
            <a:ext cx="9114463" cy="17536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规范中，这三类事件监听器都定义了相应的接口，在编写监听器程序时只需实现对应的接口就可以。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服务器会根据监听器所实现的接口，把它注册到被监听的对象上，当被监听的对象触发了监听器的事件处理器时，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服务器将会调用监听器相关的方法对事件进行处理。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5952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79307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监听域对象的生命周期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560988" y="2077303"/>
            <a:ext cx="931768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要想对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域对象的生命周期进行监听，首先需要实现域对象的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接口，这些接口中的方法和执行过程非常类似。可以为每一个监听器编写一个单独的类，也可以用一个类实现这三个接口，从而让这个类具有三个事件监听器的功能。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本案例要求编写一个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aadb219c1616cfe7c15605cbf2da54137ff99d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4868</Words>
  <Application>Microsoft Office PowerPoint</Application>
  <PresentationFormat>宽屏</PresentationFormat>
  <Paragraphs>398</Paragraphs>
  <Slides>58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等线</vt:lpstr>
      <vt:lpstr>等线 Light</vt:lpstr>
      <vt:lpstr>微软雅黑</vt:lpstr>
      <vt:lpstr>Arial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Administrator</cp:lastModifiedBy>
  <cp:revision>1808</cp:revision>
  <dcterms:created xsi:type="dcterms:W3CDTF">2020-11-25T06:00:00Z</dcterms:created>
  <dcterms:modified xsi:type="dcterms:W3CDTF">2023-06-01T01:22:05Z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