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4.xml" ContentType="application/vnd.openxmlformats-officedocument.presentationml.notesSlide+xml"/>
  <Override PartName="/ppt/tags/tag26.xml" ContentType="application/vnd.openxmlformats-officedocument.presentationml.tags+xml"/>
  <Override PartName="/ppt/notesSlides/notesSlide3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8.xml" ContentType="application/vnd.openxmlformats-officedocument.presentationml.notesSlide+xml"/>
  <Override PartName="/ppt/tags/tag33.xml" ContentType="application/vnd.openxmlformats-officedocument.presentationml.tags+xml"/>
  <Override PartName="/ppt/notesSlides/notesSlide39.xml" ContentType="application/vnd.openxmlformats-officedocument.presentationml.notesSlide+xml"/>
  <Override PartName="/ppt/tags/tag34.xml" ContentType="application/vnd.openxmlformats-officedocument.presentationml.tags+xml"/>
  <Override PartName="/ppt/notesSlides/notesSlide40.xml" ContentType="application/vnd.openxmlformats-officedocument.presentationml.notesSlide+xml"/>
  <Override PartName="/ppt/tags/tag35.xml" ContentType="application/vnd.openxmlformats-officedocument.presentationml.tags+xml"/>
  <Override PartName="/ppt/notesSlides/notesSlide41.xml" ContentType="application/vnd.openxmlformats-officedocument.presentationml.notesSlide+xml"/>
  <Override PartName="/ppt/tags/tag3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4.xml" ContentType="application/vnd.openxmlformats-officedocument.presentationml.notesSlide+xml"/>
  <Override PartName="/ppt/tags/tag39.xml" ContentType="application/vnd.openxmlformats-officedocument.presentationml.tags+xml"/>
  <Override PartName="/ppt/notesSlides/notesSlide45.xml" ContentType="application/vnd.openxmlformats-officedocument.presentationml.notesSlide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9.xml" ContentType="application/vnd.openxmlformats-officedocument.presentationml.notesSlide+xml"/>
  <Override PartName="/ppt/tags/tag47.xml" ContentType="application/vnd.openxmlformats-officedocument.presentationml.tags+xml"/>
  <Override PartName="/ppt/notesSlides/notesSlide50.xml" ContentType="application/vnd.openxmlformats-officedocument.presentationml.notesSlide+xml"/>
  <Override PartName="/ppt/tags/tag48.xml" ContentType="application/vnd.openxmlformats-officedocument.presentationml.tags+xml"/>
  <Override PartName="/ppt/notesSlides/notesSlide51.xml" ContentType="application/vnd.openxmlformats-officedocument.presentationml.notesSlide+xml"/>
  <Override PartName="/ppt/tags/tag49.xml" ContentType="application/vnd.openxmlformats-officedocument.presentationml.tags+xml"/>
  <Override PartName="/ppt/notesSlides/notesSlide5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3.xml" ContentType="application/vnd.openxmlformats-officedocument.presentationml.notesSlide+xml"/>
  <Override PartName="/ppt/tags/tag52.xml" ContentType="application/vnd.openxmlformats-officedocument.presentationml.tags+xml"/>
  <Override PartName="/ppt/notesSlides/notesSlide54.xml" ContentType="application/vnd.openxmlformats-officedocument.presentationml.notesSlide+xml"/>
  <Override PartName="/ppt/tags/tag53.xml" ContentType="application/vnd.openxmlformats-officedocument.presentationml.tags+xml"/>
  <Override PartName="/ppt/notesSlides/notesSlide55.xml" ContentType="application/vnd.openxmlformats-officedocument.presentationml.notesSlide+xml"/>
  <Override PartName="/ppt/tags/tag54.xml" ContentType="application/vnd.openxmlformats-officedocument.presentationml.tags+xml"/>
  <Override PartName="/ppt/notesSlides/notesSlide5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4.xml" ContentType="application/vnd.openxmlformats-officedocument.presentationml.notesSlide+xml"/>
  <Override PartName="/ppt/tags/tag67.xml" ContentType="application/vnd.openxmlformats-officedocument.presentationml.tags+xml"/>
  <Override PartName="/ppt/notesSlides/notesSlide65.xml" ContentType="application/vnd.openxmlformats-officedocument.presentationml.notesSlide+xml"/>
  <Override PartName="/ppt/tags/tag68.xml" ContentType="application/vnd.openxmlformats-officedocument.presentationml.tags+xml"/>
  <Override PartName="/ppt/notesSlides/notesSlide6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0.xml" ContentType="application/vnd.openxmlformats-officedocument.presentationml.notesSlide+xml"/>
  <Override PartName="/ppt/tags/tag77.xml" ContentType="application/vnd.openxmlformats-officedocument.presentationml.tags+xml"/>
  <Override PartName="/ppt/notesSlides/notesSlide71.xml" ContentType="application/vnd.openxmlformats-officedocument.presentationml.notesSlide+xml"/>
  <Override PartName="/ppt/tags/tag78.xml" ContentType="application/vnd.openxmlformats-officedocument.presentationml.tags+xml"/>
  <Override PartName="/ppt/notesSlides/notesSlide72.xml" ContentType="application/vnd.openxmlformats-officedocument.presentationml.notesSlide+xml"/>
  <Override PartName="/ppt/tags/tag79.xml" ContentType="application/vnd.openxmlformats-officedocument.presentationml.tags+xml"/>
  <Override PartName="/ppt/notesSlides/notesSlide73.xml" ContentType="application/vnd.openxmlformats-officedocument.presentationml.notesSlide+xml"/>
  <Override PartName="/ppt/tags/tag80.xml" ContentType="application/vnd.openxmlformats-officedocument.presentationml.tags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7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77.xml" ContentType="application/vnd.openxmlformats-officedocument.presentationml.notesSlide+xml"/>
  <Override PartName="/ppt/tags/tag85.xml" ContentType="application/vnd.openxmlformats-officedocument.presentationml.tags+xml"/>
  <Override PartName="/ppt/notesSlides/notesSlide78.xml" ContentType="application/vnd.openxmlformats-officedocument.presentationml.notesSlide+xml"/>
  <Override PartName="/ppt/tags/tag86.xml" ContentType="application/vnd.openxmlformats-officedocument.presentationml.tags+xml"/>
  <Override PartName="/ppt/notesSlides/notesSlide79.xml" ContentType="application/vnd.openxmlformats-officedocument.presentationml.notesSlide+xml"/>
  <Override PartName="/ppt/tags/tag87.xml" ContentType="application/vnd.openxmlformats-officedocument.presentationml.tags+xml"/>
  <Override PartName="/ppt/notesSlides/notesSlide80.xml" ContentType="application/vnd.openxmlformats-officedocument.presentationml.notesSlide+xml"/>
  <Override PartName="/ppt/tags/tag88.xml" ContentType="application/vnd.openxmlformats-officedocument.presentationml.tags+xml"/>
  <Override PartName="/ppt/notesSlides/notesSlide81.xml" ContentType="application/vnd.openxmlformats-officedocument.presentationml.notesSlide+xml"/>
  <Override PartName="/ppt/tags/tag89.xml" ContentType="application/vnd.openxmlformats-officedocument.presentationml.tags+xml"/>
  <Override PartName="/ppt/notesSlides/notesSlide82.xml" ContentType="application/vnd.openxmlformats-officedocument.presentationml.notesSlide+xml"/>
  <Override PartName="/ppt/tags/tag90.xml" ContentType="application/vnd.openxmlformats-officedocument.presentationml.tags+xml"/>
  <Override PartName="/ppt/notesSlides/notesSlide8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4.xml" ContentType="application/vnd.openxmlformats-officedocument.presentationml.notesSlide+xml"/>
  <Override PartName="/ppt/tags/tag93.xml" ContentType="application/vnd.openxmlformats-officedocument.presentationml.tags+xml"/>
  <Override PartName="/ppt/notesSlides/notesSlide85.xml" ContentType="application/vnd.openxmlformats-officedocument.presentationml.notesSlide+xml"/>
  <Override PartName="/ppt/tags/tag94.xml" ContentType="application/vnd.openxmlformats-officedocument.presentationml.tags+xml"/>
  <Override PartName="/ppt/notesSlides/notesSlide8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8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9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92.xml" ContentType="application/vnd.openxmlformats-officedocument.presentationml.notesSlide+xml"/>
  <Override PartName="/ppt/tags/tag107.xml" ContentType="application/vnd.openxmlformats-officedocument.presentationml.tags+xml"/>
  <Override PartName="/ppt/notesSlides/notesSlide93.xml" ContentType="application/vnd.openxmlformats-officedocument.presentationml.notesSlide+xml"/>
  <Override PartName="/ppt/tags/tag108.xml" ContentType="application/vnd.openxmlformats-officedocument.presentationml.tags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9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97.xml" ContentType="application/vnd.openxmlformats-officedocument.presentationml.notesSlide+xml"/>
  <Override PartName="/ppt/tags/tag113.xml" ContentType="application/vnd.openxmlformats-officedocument.presentationml.tags+xml"/>
  <Override PartName="/ppt/notesSlides/notesSlide98.xml" ContentType="application/vnd.openxmlformats-officedocument.presentationml.notesSlide+xml"/>
  <Override PartName="/ppt/tags/tag114.xml" ContentType="application/vnd.openxmlformats-officedocument.presentationml.tags+xml"/>
  <Override PartName="/ppt/notesSlides/notesSlide99.xml" ContentType="application/vnd.openxmlformats-officedocument.presentationml.notesSlide+xml"/>
  <Override PartName="/ppt/tags/tag115.xml" ContentType="application/vnd.openxmlformats-officedocument.presentationml.tags+xml"/>
  <Override PartName="/ppt/notesSlides/notesSlide100.xml" ContentType="application/vnd.openxmlformats-officedocument.presentationml.notesSlide+xml"/>
  <Override PartName="/ppt/tags/tag116.xml" ContentType="application/vnd.openxmlformats-officedocument.presentationml.tags+xml"/>
  <Override PartName="/ppt/notesSlides/notesSlide101.xml" ContentType="application/vnd.openxmlformats-officedocument.presentationml.notesSlide+xml"/>
  <Override PartName="/ppt/tags/tag117.xml" ContentType="application/vnd.openxmlformats-officedocument.presentationml.tags+xml"/>
  <Override PartName="/ppt/notesSlides/notesSlide102.xml" ContentType="application/vnd.openxmlformats-officedocument.presentationml.notesSlide+xml"/>
  <Override PartName="/ppt/tags/tag118.xml" ContentType="application/vnd.openxmlformats-officedocument.presentationml.tags+xml"/>
  <Override PartName="/ppt/notesSlides/notesSlide10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04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0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0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07.xml" ContentType="application/vnd.openxmlformats-officedocument.presentationml.notesSlide+xml"/>
  <Override PartName="/ppt/tags/tag127.xml" ContentType="application/vnd.openxmlformats-officedocument.presentationml.tags+xml"/>
  <Override PartName="/ppt/notesSlides/notesSlide108.xml" ContentType="application/vnd.openxmlformats-officedocument.presentationml.notesSlide+xml"/>
  <Override PartName="/ppt/tags/tag128.xml" ContentType="application/vnd.openxmlformats-officedocument.presentationml.tags+xml"/>
  <Override PartName="/ppt/notesSlides/notesSlide109.xml" ContentType="application/vnd.openxmlformats-officedocument.presentationml.notesSlide+xml"/>
  <Override PartName="/ppt/tags/tag129.xml" ContentType="application/vnd.openxmlformats-officedocument.presentationml.tags+xml"/>
  <Override PartName="/ppt/notesSlides/notesSlide110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11.xml" ContentType="application/vnd.openxmlformats-officedocument.presentationml.notesSlide+xml"/>
  <Override PartName="/ppt/tags/tag132.xml" ContentType="application/vnd.openxmlformats-officedocument.presentationml.tags+xml"/>
  <Override PartName="/ppt/notesSlides/notesSlide112.xml" ContentType="application/vnd.openxmlformats-officedocument.presentationml.notesSlide+xml"/>
  <Override PartName="/ppt/tags/tag133.xml" ContentType="application/vnd.openxmlformats-officedocument.presentationml.tags+xml"/>
  <Override PartName="/ppt/notesSlides/notesSlide113.xml" ContentType="application/vnd.openxmlformats-officedocument.presentationml.notesSlide+xml"/>
  <Override PartName="/ppt/tags/tag134.xml" ContentType="application/vnd.openxmlformats-officedocument.presentationml.tags+xml"/>
  <Override PartName="/ppt/notesSlides/notesSlide114.xml" ContentType="application/vnd.openxmlformats-officedocument.presentationml.notesSlide+xml"/>
  <Override PartName="/ppt/tags/tag135.xml" ContentType="application/vnd.openxmlformats-officedocument.presentationml.tags+xml"/>
  <Override PartName="/ppt/notesSlides/notesSlide115.xml" ContentType="application/vnd.openxmlformats-officedocument.presentationml.notesSlide+xml"/>
  <Override PartName="/ppt/tags/tag136.xml" ContentType="application/vnd.openxmlformats-officedocument.presentationml.tags+xml"/>
  <Override PartName="/ppt/notesSlides/notesSlide11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17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18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19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2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21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23.xml" ContentType="application/vnd.openxmlformats-officedocument.presentationml.notesSlide+xml"/>
  <Override PartName="/ppt/tags/tag153.xml" ContentType="application/vnd.openxmlformats-officedocument.presentationml.tags+xml"/>
  <Override PartName="/ppt/notesSlides/notesSlide124.xml" ContentType="application/vnd.openxmlformats-officedocument.presentationml.notesSlide+xml"/>
  <Override PartName="/ppt/tags/tag154.xml" ContentType="application/vnd.openxmlformats-officedocument.presentationml.tags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1"/>
  </p:notesMasterIdLst>
  <p:sldIdLst>
    <p:sldId id="459" r:id="rId2"/>
    <p:sldId id="461" r:id="rId3"/>
    <p:sldId id="581" r:id="rId4"/>
    <p:sldId id="462" r:id="rId5"/>
    <p:sldId id="463" r:id="rId6"/>
    <p:sldId id="464" r:id="rId7"/>
    <p:sldId id="583" r:id="rId8"/>
    <p:sldId id="585" r:id="rId9"/>
    <p:sldId id="588" r:id="rId10"/>
    <p:sldId id="589" r:id="rId11"/>
    <p:sldId id="590" r:id="rId12"/>
    <p:sldId id="764" r:id="rId13"/>
    <p:sldId id="596" r:id="rId14"/>
    <p:sldId id="595" r:id="rId15"/>
    <p:sldId id="765" r:id="rId16"/>
    <p:sldId id="597" r:id="rId17"/>
    <p:sldId id="766" r:id="rId18"/>
    <p:sldId id="767" r:id="rId19"/>
    <p:sldId id="768" r:id="rId20"/>
    <p:sldId id="76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9" r:id="rId30"/>
    <p:sldId id="608" r:id="rId31"/>
    <p:sldId id="610" r:id="rId32"/>
    <p:sldId id="611" r:id="rId33"/>
    <p:sldId id="612" r:id="rId34"/>
    <p:sldId id="613" r:id="rId35"/>
    <p:sldId id="614" r:id="rId36"/>
    <p:sldId id="615" r:id="rId37"/>
    <p:sldId id="617" r:id="rId38"/>
    <p:sldId id="618" r:id="rId39"/>
    <p:sldId id="619" r:id="rId40"/>
    <p:sldId id="751" r:id="rId41"/>
    <p:sldId id="620" r:id="rId42"/>
    <p:sldId id="624" r:id="rId43"/>
    <p:sldId id="625" r:id="rId44"/>
    <p:sldId id="626" r:id="rId45"/>
    <p:sldId id="627" r:id="rId46"/>
    <p:sldId id="741" r:id="rId47"/>
    <p:sldId id="629" r:id="rId48"/>
    <p:sldId id="630" r:id="rId49"/>
    <p:sldId id="632" r:id="rId50"/>
    <p:sldId id="631" r:id="rId51"/>
    <p:sldId id="633" r:id="rId52"/>
    <p:sldId id="640" r:id="rId53"/>
    <p:sldId id="641" r:id="rId54"/>
    <p:sldId id="642" r:id="rId55"/>
    <p:sldId id="635" r:id="rId56"/>
    <p:sldId id="636" r:id="rId57"/>
    <p:sldId id="637" r:id="rId58"/>
    <p:sldId id="638" r:id="rId59"/>
    <p:sldId id="639" r:id="rId60"/>
    <p:sldId id="643" r:id="rId61"/>
    <p:sldId id="645" r:id="rId62"/>
    <p:sldId id="646" r:id="rId63"/>
    <p:sldId id="647" r:id="rId64"/>
    <p:sldId id="648" r:id="rId65"/>
    <p:sldId id="649" r:id="rId66"/>
    <p:sldId id="752" r:id="rId67"/>
    <p:sldId id="651" r:id="rId68"/>
    <p:sldId id="653" r:id="rId69"/>
    <p:sldId id="744" r:id="rId70"/>
    <p:sldId id="655" r:id="rId71"/>
    <p:sldId id="657" r:id="rId72"/>
    <p:sldId id="658" r:id="rId73"/>
    <p:sldId id="659" r:id="rId74"/>
    <p:sldId id="660" r:id="rId75"/>
    <p:sldId id="662" r:id="rId76"/>
    <p:sldId id="663" r:id="rId77"/>
    <p:sldId id="664" r:id="rId78"/>
    <p:sldId id="666" r:id="rId79"/>
    <p:sldId id="667" r:id="rId80"/>
    <p:sldId id="668" r:id="rId81"/>
    <p:sldId id="669" r:id="rId82"/>
    <p:sldId id="670" r:id="rId83"/>
    <p:sldId id="671" r:id="rId84"/>
    <p:sldId id="672" r:id="rId85"/>
    <p:sldId id="673" r:id="rId86"/>
    <p:sldId id="675" r:id="rId87"/>
    <p:sldId id="676" r:id="rId88"/>
    <p:sldId id="677" r:id="rId89"/>
    <p:sldId id="678" r:id="rId90"/>
    <p:sldId id="679" r:id="rId91"/>
    <p:sldId id="680" r:id="rId92"/>
    <p:sldId id="681" r:id="rId93"/>
    <p:sldId id="683" r:id="rId94"/>
    <p:sldId id="685" r:id="rId95"/>
    <p:sldId id="686" r:id="rId96"/>
    <p:sldId id="687" r:id="rId97"/>
    <p:sldId id="688" r:id="rId98"/>
    <p:sldId id="689" r:id="rId99"/>
    <p:sldId id="690" r:id="rId100"/>
    <p:sldId id="691" r:id="rId101"/>
    <p:sldId id="692" r:id="rId102"/>
    <p:sldId id="693" r:id="rId103"/>
    <p:sldId id="694" r:id="rId104"/>
    <p:sldId id="695" r:id="rId105"/>
    <p:sldId id="746" r:id="rId106"/>
    <p:sldId id="770" r:id="rId107"/>
    <p:sldId id="745" r:id="rId108"/>
    <p:sldId id="696" r:id="rId109"/>
    <p:sldId id="699" r:id="rId110"/>
    <p:sldId id="739" r:id="rId111"/>
    <p:sldId id="700" r:id="rId112"/>
    <p:sldId id="701" r:id="rId113"/>
    <p:sldId id="702" r:id="rId114"/>
    <p:sldId id="704" r:id="rId115"/>
    <p:sldId id="705" r:id="rId116"/>
    <p:sldId id="706" r:id="rId117"/>
    <p:sldId id="708" r:id="rId118"/>
    <p:sldId id="709" r:id="rId119"/>
    <p:sldId id="710" r:id="rId120"/>
    <p:sldId id="711" r:id="rId121"/>
    <p:sldId id="712" r:id="rId122"/>
    <p:sldId id="713" r:id="rId123"/>
    <p:sldId id="714" r:id="rId124"/>
    <p:sldId id="715" r:id="rId125"/>
    <p:sldId id="717" r:id="rId126"/>
    <p:sldId id="718" r:id="rId127"/>
    <p:sldId id="719" r:id="rId128"/>
    <p:sldId id="720" r:id="rId129"/>
    <p:sldId id="721" r:id="rId130"/>
    <p:sldId id="723" r:id="rId131"/>
    <p:sldId id="724" r:id="rId132"/>
    <p:sldId id="725" r:id="rId133"/>
    <p:sldId id="726" r:id="rId134"/>
    <p:sldId id="727" r:id="rId135"/>
    <p:sldId id="754" r:id="rId136"/>
    <p:sldId id="756" r:id="rId137"/>
    <p:sldId id="757" r:id="rId138"/>
    <p:sldId id="758" r:id="rId139"/>
    <p:sldId id="759" r:id="rId140"/>
    <p:sldId id="760" r:id="rId141"/>
    <p:sldId id="761" r:id="rId142"/>
    <p:sldId id="763" r:id="rId143"/>
    <p:sldId id="762" r:id="rId144"/>
    <p:sldId id="729" r:id="rId145"/>
    <p:sldId id="730" r:id="rId146"/>
    <p:sldId id="731" r:id="rId147"/>
    <p:sldId id="732" r:id="rId148"/>
    <p:sldId id="682" r:id="rId149"/>
    <p:sldId id="532" r:id="rId150"/>
  </p:sldIdLst>
  <p:sldSz cx="12192000" cy="6858000"/>
  <p:notesSz cx="6858000" cy="9144000"/>
  <p:custDataLst>
    <p:tags r:id="rId1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25" autoAdjust="0"/>
    <p:restoredTop sz="94857"/>
  </p:normalViewPr>
  <p:slideViewPr>
    <p:cSldViewPr snapToGrid="0" snapToObjects="1">
      <p:cViewPr varScale="1">
        <p:scale>
          <a:sx n="86" d="100"/>
          <a:sy n="86" d="100"/>
        </p:scale>
        <p:origin x="-2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2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30" y="-29119"/>
            <a:ext cx="3826347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7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1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2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5" y="3692817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6" y="3692817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4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6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9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5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4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6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9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5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4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6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9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5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3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10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21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8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" y="6792877"/>
            <a:ext cx="10633095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3" y="6792876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2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5" y="-28484"/>
            <a:ext cx="3826347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7" y="635"/>
            <a:ext cx="3826347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7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5" y="3436552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3" y="3436552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4" y="2507672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00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" y="6792877"/>
            <a:ext cx="10633095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3" y="6792876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30"/>
            <a:ext cx="2909535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" y="6792877"/>
            <a:ext cx="10633095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3" y="6792876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9" y="294847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38.emf"/><Relationship Id="rId2" Type="http://schemas.openxmlformats.org/officeDocument/2006/relationships/tags" Target="../tags/tag10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9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7.xml"/><Relationship Id="rId4" Type="http://schemas.openxmlformats.org/officeDocument/2006/relationships/image" Target="../media/image1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8.xml"/><Relationship Id="rId4" Type="http://schemas.openxmlformats.org/officeDocument/2006/relationships/image" Target="../media/image3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notesSlide" Target="../notesSlides/notesSlide9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3.xml"/><Relationship Id="rId4" Type="http://schemas.openxmlformats.org/officeDocument/2006/relationships/image" Target="../media/image1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4.xml"/><Relationship Id="rId4" Type="http://schemas.openxmlformats.org/officeDocument/2006/relationships/image" Target="../media/image1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5.xml"/><Relationship Id="rId4" Type="http://schemas.openxmlformats.org/officeDocument/2006/relationships/image" Target="../media/image4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7.xml"/><Relationship Id="rId4" Type="http://schemas.openxmlformats.org/officeDocument/2006/relationships/image" Target="../media/image1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8.xml"/><Relationship Id="rId4" Type="http://schemas.openxmlformats.org/officeDocument/2006/relationships/image" Target="../media/image4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0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10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0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10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8.xml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9.xml"/><Relationship Id="rId4" Type="http://schemas.openxmlformats.org/officeDocument/2006/relationships/image" Target="../media/image1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1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3.xml"/><Relationship Id="rId4" Type="http://schemas.openxmlformats.org/officeDocument/2006/relationships/image" Target="../media/image1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4.xml"/><Relationship Id="rId4" Type="http://schemas.openxmlformats.org/officeDocument/2006/relationships/image" Target="../media/image18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5.xml"/><Relationship Id="rId4" Type="http://schemas.openxmlformats.org/officeDocument/2006/relationships/image" Target="../media/image4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11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1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8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12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2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3.xml"/><Relationship Id="rId4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4.xml"/><Relationship Id="rId4" Type="http://schemas.openxmlformats.org/officeDocument/2006/relationships/image" Target="../media/image53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1.tmp"/><Relationship Id="rId4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7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2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7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8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6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6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6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6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6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7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7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8.xml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9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0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7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7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7.xml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9.xml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0.xml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8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3.xml"/><Relationship Id="rId4" Type="http://schemas.openxmlformats.org/officeDocument/2006/relationships/image" Target="../media/image1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4.xml"/><Relationship Id="rId4" Type="http://schemas.openxmlformats.org/officeDocument/2006/relationships/image" Target="../media/image3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36.emf"/><Relationship Id="rId2" Type="http://schemas.openxmlformats.org/officeDocument/2006/relationships/tags" Target="../tags/tag9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810435" y="2515711"/>
            <a:ext cx="675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4</a:t>
            </a:r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基础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2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7"/>
            <a:ext cx="3773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131758"/>
            <a:ext cx="9414276" cy="10600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跨越平台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的，所谓跨越平台是指程序的运行不依赖于操作系统平台，它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可以运行到多个系统平台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中，如目前常用的操作系统Windows、Linux和UNIX等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985" y="1325310"/>
            <a:ext cx="2848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7479" y="2843329"/>
            <a:ext cx="9794240" cy="15942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6" y="27839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90561" y="40951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08780"/>
            <a:ext cx="10232375" cy="10687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览器中显示的乱码虽然不是“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??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”，但也不是需要输出的“中国”，这是由于浏览器解码错误导致的。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对象的字符输出流设置的编码方式为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，而浏览器使用的解码方式是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GB2312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3"/>
            </p:custDataLst>
          </p:nvPr>
        </p:nvSpPr>
        <p:spPr>
          <a:xfrm>
            <a:off x="892521" y="1091198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16954" y="3751729"/>
          <a:ext cx="775809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r:id="rId6" imgW="11857990" imgH="1651635" progId="Visio.Drawing.11">
                  <p:embed/>
                </p:oleObj>
              </mc:Choice>
              <mc:Fallback>
                <p:oleObj r:id="rId6" imgW="11857990" imgH="1651635" progId="Visio.Drawing.11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4" y="3751729"/>
                        <a:ext cx="775809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4058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8" y="1801205"/>
            <a:ext cx="10232375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于浏览器编码问题，可以通过修改浏览器的解码方式解决。在浏览器中单击菜单栏中的【开发者工具】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【编码】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Unicode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）】选项，将浏览器的编码方式设置为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37410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9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457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74" y="3414527"/>
            <a:ext cx="7683055" cy="209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03497" y="1801204"/>
            <a:ext cx="10339951" cy="13454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览器的显示内容没有出现乱码，说明通过修改浏览器的编码方式可以解决乱码。但是，这样的做法仍然是不可取的，因为不能让用户每次都设置浏览器编码。为此，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接口提供了两种解决乱码的方案，具体如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37410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9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91" y="3254189"/>
            <a:ext cx="7758117" cy="13070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3784" y="3320548"/>
            <a:ext cx="7335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设置</a:t>
            </a:r>
            <a:r>
              <a:rPr lang="en-US" altLang="zh-CN" dirty="0"/>
              <a:t>HttpServletResponse</a:t>
            </a:r>
            <a:r>
              <a:rPr lang="zh-CN" altLang="zh-CN" dirty="0"/>
              <a:t>使用</a:t>
            </a:r>
            <a:r>
              <a:rPr lang="en-US" altLang="zh-CN" dirty="0"/>
              <a:t>utf-8</a:t>
            </a:r>
            <a:r>
              <a:rPr lang="zh-CN" altLang="zh-CN" dirty="0"/>
              <a:t>编码</a:t>
            </a:r>
          </a:p>
          <a:p>
            <a:r>
              <a:rPr lang="en-US" altLang="zh-CN" dirty="0"/>
              <a:t>response.setCharacterEncoding("utf-8"); 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通知浏览器使用</a:t>
            </a:r>
            <a:r>
              <a:rPr lang="en-US" altLang="zh-CN" dirty="0"/>
              <a:t>utf-8</a:t>
            </a:r>
            <a:r>
              <a:rPr lang="zh-CN" altLang="zh-CN" dirty="0"/>
              <a:t>解码</a:t>
            </a:r>
          </a:p>
          <a:p>
            <a:r>
              <a:rPr lang="en-US" altLang="zh-CN" dirty="0"/>
              <a:t>response.setHeader("Content-Type","text/html;charset=utf-8"); </a:t>
            </a:r>
            <a:endParaRPr lang="zh-CN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784" y="5044892"/>
            <a:ext cx="7758117" cy="7126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03784" y="5153831"/>
            <a:ext cx="733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包含第一种方式的两个功能</a:t>
            </a:r>
          </a:p>
          <a:p>
            <a:r>
              <a:rPr lang="zh-CN" altLang="zh-CN" dirty="0"/>
              <a:t>respons</a:t>
            </a:r>
            <a:r>
              <a:rPr lang="en-US" altLang="zh-CN" dirty="0"/>
              <a:t>e.setContentType("text/html;charset=utf-8"); 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360795" y="3723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9553" y="529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了使代码更加简洁，会采用第二种方式。对chineseServlet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对象的第二种方式解决乱码问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题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61" y="2580963"/>
            <a:ext cx="9264188" cy="29026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2621304"/>
            <a:ext cx="9016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"chineseServlet",urlPatterns = "/chineseServlet")</a:t>
            </a:r>
            <a:endParaRPr lang="zh-CN" altLang="zh-CN" dirty="0"/>
          </a:p>
          <a:p>
            <a:pPr lvl="0"/>
            <a:r>
              <a:rPr lang="en-US" altLang="zh-CN" dirty="0"/>
              <a:t>public class chineseServlet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 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        //</a:t>
            </a:r>
            <a:r>
              <a:rPr lang="zh-CN" altLang="zh-CN" dirty="0"/>
              <a:t>设置字符编码</a:t>
            </a:r>
          </a:p>
          <a:p>
            <a:pPr lvl="0"/>
            <a:r>
              <a:rPr lang="en-US" altLang="zh-CN" dirty="0"/>
              <a:t>    </a:t>
            </a:r>
            <a:r>
              <a:rPr lang="en-US" altLang="zh-CN" dirty="0">
                <a:solidFill>
                  <a:srgbClr val="1369B2"/>
                </a:solidFill>
              </a:rPr>
              <a:t>     response.setContentType("text/html;charset=utf-8");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 String </a:t>
            </a:r>
            <a:r>
              <a:rPr lang="en-US" altLang="zh-CN" dirty="0"/>
              <a:t>data="</a:t>
            </a:r>
            <a:r>
              <a:rPr lang="zh-CN" altLang="zh-CN" dirty="0"/>
              <a:t>中国</a:t>
            </a:r>
            <a:r>
              <a:rPr lang="en-US" altLang="zh-CN" dirty="0"/>
              <a:t>";</a:t>
            </a:r>
            <a:endParaRPr lang="zh-CN" altLang="zh-CN" dirty="0"/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 PrintWriter </a:t>
            </a:r>
            <a:r>
              <a:rPr lang="en-US" altLang="zh-CN" dirty="0"/>
              <a:t>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 out.println(data</a:t>
            </a:r>
            <a:r>
              <a:rPr lang="en-US" altLang="zh-CN" dirty="0"/>
              <a:t>);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7"/>
            <a:ext cx="8485747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IDEA中启动Tomcat服务器，在浏览器的地址栏中输入地址“http://localhost:8080/chapter04/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hineseServlet，浏览器显示出了正确的中文字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560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675966"/>
            <a:ext cx="8560353" cy="23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52705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4.5.3</a:t>
            </a:r>
            <a:r>
              <a:rPr lang="zh-CN" altLang="en-US" sz="2800" dirty="0" smtClean="0"/>
              <a:t>动手实践文件</a:t>
            </a:r>
            <a:r>
              <a:rPr lang="zh-CN" altLang="en-US" sz="2800" dirty="0"/>
              <a:t>下载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670984" y="884770"/>
            <a:ext cx="10972800" cy="45254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应用程序中下载文件并保存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27B039-AB38-4613-B69C-4B68203DC9BF}" type="datetime1">
              <a:rPr lang="zh-CN" altLang="en-US" smtClean="0"/>
              <a:pPr>
                <a:defRPr/>
              </a:pPr>
              <a:t>2023/4/20</a:t>
            </a:fld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251"/>
            <a:ext cx="10113471" cy="18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84" y="621439"/>
            <a:ext cx="10427216" cy="580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9233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2"/>
          <p:cNvSpPr>
            <a:spLocks noChangeArrowheads="1"/>
          </p:cNvSpPr>
          <p:nvPr/>
        </p:nvSpPr>
        <p:spPr bwMode="auto">
          <a:xfrm>
            <a:off x="1900767" y="2760136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81923" name="Oval 25"/>
          <p:cNvSpPr>
            <a:spLocks noChangeArrowheads="1"/>
          </p:cNvSpPr>
          <p:nvPr/>
        </p:nvSpPr>
        <p:spPr bwMode="auto">
          <a:xfrm>
            <a:off x="1900767" y="3627968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81924" name="Oval 28"/>
          <p:cNvSpPr>
            <a:spLocks noChangeArrowheads="1"/>
          </p:cNvSpPr>
          <p:nvPr/>
        </p:nvSpPr>
        <p:spPr bwMode="auto">
          <a:xfrm>
            <a:off x="1900767" y="4584702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81925" name="Oval 31"/>
          <p:cNvSpPr>
            <a:spLocks noChangeArrowheads="1"/>
          </p:cNvSpPr>
          <p:nvPr/>
        </p:nvSpPr>
        <p:spPr bwMode="auto">
          <a:xfrm>
            <a:off x="1416051" y="5397502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81926" name="Text Box 21"/>
          <p:cNvSpPr txBox="1">
            <a:spLocks noChangeArrowheads="1"/>
          </p:cNvSpPr>
          <p:nvPr/>
        </p:nvSpPr>
        <p:spPr bwMode="auto">
          <a:xfrm>
            <a:off x="4756153" y="1380067"/>
            <a:ext cx="2406649" cy="4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900">
                <a:solidFill>
                  <a:schemeClr val="bg1"/>
                </a:solidFill>
                <a:sym typeface="MS PGothic" pitchFamily="34" charset="-128"/>
              </a:rPr>
              <a:t>6.1.1</a:t>
            </a:r>
          </a:p>
        </p:txBody>
      </p:sp>
      <p:sp>
        <p:nvSpPr>
          <p:cNvPr id="81927" name="Oval 31"/>
          <p:cNvSpPr>
            <a:spLocks noChangeArrowheads="1"/>
          </p:cNvSpPr>
          <p:nvPr/>
        </p:nvSpPr>
        <p:spPr bwMode="auto">
          <a:xfrm>
            <a:off x="1369486" y="4663020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81928" name="矩形 8"/>
          <p:cNvSpPr>
            <a:spLocks noChangeArrowheads="1"/>
          </p:cNvSpPr>
          <p:nvPr/>
        </p:nvSpPr>
        <p:spPr bwMode="auto">
          <a:xfrm>
            <a:off x="10584" y="6275919"/>
            <a:ext cx="12192000" cy="582083"/>
          </a:xfrm>
          <a:prstGeom prst="rect">
            <a:avLst/>
          </a:prstGeom>
          <a:solidFill>
            <a:srgbClr val="295A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/>
          <a:p>
            <a:pPr eaLnBrk="1" hangingPunct="1"/>
            <a:endParaRPr lang="zh-CN" alt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81929" name="组合 16"/>
          <p:cNvGrpSpPr>
            <a:grpSpLocks/>
          </p:cNvGrpSpPr>
          <p:nvPr/>
        </p:nvGrpSpPr>
        <p:grpSpPr bwMode="auto">
          <a:xfrm>
            <a:off x="0" y="-19050"/>
            <a:ext cx="12202584" cy="855135"/>
            <a:chOff x="-508" y="-20538"/>
            <a:chExt cx="9152445" cy="641350"/>
          </a:xfrm>
        </p:grpSpPr>
        <p:pic>
          <p:nvPicPr>
            <p:cNvPr id="81973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" y="-20538"/>
              <a:ext cx="5004556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4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14" y="-20538"/>
              <a:ext cx="415532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930" name="Text Box 27"/>
          <p:cNvSpPr txBox="1">
            <a:spLocks noChangeArrowheads="1"/>
          </p:cNvSpPr>
          <p:nvPr/>
        </p:nvSpPr>
        <p:spPr bwMode="auto">
          <a:xfrm>
            <a:off x="309720" y="1066860"/>
            <a:ext cx="11299514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latin typeface="等线" pitchFamily="2" charset="-122"/>
                <a:ea typeface="等线" pitchFamily="2" charset="-122"/>
                <a:sym typeface="MS PGothic" pitchFamily="34" charset="-128"/>
              </a:rPr>
              <a:t>response.setContentType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sym typeface="MS PGothic" pitchFamily="34" charset="-128"/>
              </a:rPr>
              <a:t>("text/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sym typeface="MS PGothic" pitchFamily="34" charset="-128"/>
              </a:rPr>
              <a:t>html;charset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sym typeface="MS PGothic" pitchFamily="34" charset="-128"/>
              </a:rPr>
              <a:t>=utf-8</a:t>
            </a:r>
            <a:r>
              <a:rPr lang="en-US" altLang="zh-CN" sz="2400" dirty="0" smtClean="0">
                <a:latin typeface="等线" pitchFamily="2" charset="-122"/>
                <a:ea typeface="等线" pitchFamily="2" charset="-122"/>
                <a:sym typeface="MS PGothic" pitchFamily="34" charset="-128"/>
              </a:rPr>
              <a:t>")</a:t>
            </a:r>
            <a:r>
              <a:rPr lang="zh-CN" altLang="en-US" sz="2400" dirty="0" smtClean="0">
                <a:latin typeface="等线" pitchFamily="2" charset="-122"/>
                <a:ea typeface="等线" pitchFamily="2" charset="-122"/>
                <a:sym typeface="MS PGothic" pitchFamily="34" charset="-128"/>
              </a:rPr>
              <a:t>常见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sym typeface="MS PGothic" pitchFamily="34" charset="-128"/>
              </a:rPr>
              <a:t>的</a:t>
            </a:r>
            <a:r>
              <a:rPr lang="en-US" altLang="zh-CN" sz="2400" dirty="0" smtClean="0">
                <a:latin typeface="等线" pitchFamily="2" charset="-122"/>
                <a:ea typeface="等线" pitchFamily="2" charset="-122"/>
                <a:sym typeface="MS PGothic" pitchFamily="34" charset="-128"/>
              </a:rPr>
              <a:t>MIME</a:t>
            </a:r>
            <a:r>
              <a:rPr lang="zh-CN" altLang="en-US" sz="2400" dirty="0" smtClean="0">
                <a:latin typeface="等线" pitchFamily="2" charset="-122"/>
                <a:ea typeface="等线" pitchFamily="2" charset="-122"/>
                <a:sym typeface="MS PGothic" pitchFamily="34" charset="-128"/>
              </a:rPr>
              <a:t>内容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sym typeface="MS PGothic" pitchFamily="34" charset="-128"/>
              </a:rPr>
              <a:t>类型</a:t>
            </a:r>
            <a:endParaRPr lang="zh-CN" altLang="zh-CN" sz="2400" dirty="0">
              <a:latin typeface="等线" pitchFamily="2" charset="-122"/>
              <a:ea typeface="等线" pitchFamily="2" charset="-122"/>
              <a:sym typeface="MS PGothic" pitchFamily="34" charset="-128"/>
            </a:endParaRPr>
          </a:p>
        </p:txBody>
      </p:sp>
      <p:graphicFrame>
        <p:nvGraphicFramePr>
          <p:cNvPr id="2" name="表格 1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5241"/>
              </p:ext>
            </p:extLst>
          </p:nvPr>
        </p:nvGraphicFramePr>
        <p:xfrm>
          <a:off x="14819" y="1903038"/>
          <a:ext cx="12177183" cy="420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5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469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类型名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含义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53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application/</a:t>
                      </a:r>
                      <a:r>
                        <a:rPr lang="en-US" sz="2400" kern="100" dirty="0" err="1">
                          <a:effectLst/>
                        </a:rPr>
                        <a:t>msword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Microsoft Word</a:t>
                      </a:r>
                      <a:r>
                        <a:rPr lang="zh-CN" sz="2400" kern="100">
                          <a:effectLst/>
                        </a:rPr>
                        <a:t>文档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application/</a:t>
                      </a:r>
                      <a:r>
                        <a:rPr lang="en-US" sz="2400" kern="100" dirty="0" err="1">
                          <a:effectLst/>
                        </a:rPr>
                        <a:t>pdf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Acrobat </a:t>
                      </a:r>
                      <a:r>
                        <a:rPr lang="zh-CN" sz="2400" kern="100">
                          <a:effectLst/>
                        </a:rPr>
                        <a:t>的</a:t>
                      </a:r>
                      <a:r>
                        <a:rPr lang="en-US" sz="2400" kern="100">
                          <a:effectLst/>
                        </a:rPr>
                        <a:t>pdf</a:t>
                      </a:r>
                      <a:r>
                        <a:rPr lang="zh-CN" sz="2400" kern="100">
                          <a:effectLst/>
                        </a:rPr>
                        <a:t>文件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application/vnd.ms-excel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Excel </a:t>
                      </a:r>
                      <a:r>
                        <a:rPr lang="zh-CN" sz="2400" kern="100">
                          <a:effectLst/>
                        </a:rPr>
                        <a:t>电子表格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application/jar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JAR</a:t>
                      </a:r>
                      <a:r>
                        <a:rPr lang="zh-CN" sz="2400" kern="100">
                          <a:effectLst/>
                        </a:rPr>
                        <a:t>文件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application/zip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ZIP</a:t>
                      </a:r>
                      <a:r>
                        <a:rPr lang="zh-CN" sz="2400" kern="100">
                          <a:effectLst/>
                        </a:rPr>
                        <a:t>压缩文件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audio/midi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MIDI</a:t>
                      </a:r>
                      <a:r>
                        <a:rPr lang="zh-CN" sz="2400" kern="100" dirty="0">
                          <a:effectLst/>
                        </a:rPr>
                        <a:t>音频文件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image/gif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GIF</a:t>
                      </a:r>
                      <a:r>
                        <a:rPr lang="zh-CN" sz="2400" kern="100">
                          <a:effectLst/>
                        </a:rPr>
                        <a:t>图像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image/jpeg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JPEG</a:t>
                      </a:r>
                      <a:r>
                        <a:rPr lang="zh-CN" sz="2400" kern="100">
                          <a:effectLst/>
                        </a:rPr>
                        <a:t>图像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text/html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HTML</a:t>
                      </a:r>
                      <a:r>
                        <a:rPr lang="zh-CN" sz="2400" kern="100">
                          <a:effectLst/>
                        </a:rPr>
                        <a:t>文档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text/plain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纯文本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video/mpeg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MPEG</a:t>
                      </a:r>
                      <a:r>
                        <a:rPr lang="zh-CN" sz="2400" kern="100" dirty="0">
                          <a:effectLst/>
                        </a:rPr>
                        <a:t>视频片段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43" marR="91443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3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3" y="2931032"/>
            <a:ext cx="79703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10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9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8"/>
          <a:ext cx="10214752" cy="4424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getMethod(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该方法用于获取HTTP请求消息中的请求方式（如GET、POST等）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getRequestURI(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该方法用于获取请求行中资源名称部分，即位于URL的主机和端口之后、参数部分之前的数据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getQueryString(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该方法用于获取请求行中的参数部分，也就是资源路径后面问号（?）以后的所有内容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getProtocol(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该方法用于获取请求行中的协议名和版本，例如HTTP/1.0或HTTP/1.1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getContextPath(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该方法用于获取请求URL中属于Web应用程序的路径，这个路径以“/”开头，表示相对于整个Web站点的根目录，路径结尾不含“/”。如果请求URL属于Web站点的根目录，那么返回结果为空字符串（""）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getServletPath(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该方法用于获取Servlet的名称或Servlet所映射的路径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getRemoteAddr(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该方法用于获取请求客户端的IP地址，其格式类似于“192.168.0.3”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getRemoteHost(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该方法用于获取请求客户端的完整主机名，其格式类似于“pc1.itcast.cn”。需要注意的是，如果无法解析出客户机的完整主机名，该方法将会返回客户端的IP地址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7"/>
            <a:ext cx="3773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89713"/>
            <a:ext cx="9414276" cy="180210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Servlet容器启动时被初始化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，当Servlet对象第一次被请求时，Servlet 容器将Servlet对象实例化，此时Servlet对象驻存于内存中。如果存在多个请求，Servlet 不会再被实例化，仍然由第一次被实例化的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对象处理其他请求。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每一个请求是一个线程，而不是一个进程。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性能高效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3691" y="2668517"/>
            <a:ext cx="9794240" cy="21589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23468" y="26090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52425" y="45132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10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9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9"/>
          <a:ext cx="10214752" cy="4624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getRemotePort()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该方法用于获取请求客户端网络连接的端口号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getLocalAddr()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服务器上接收当前请求网络连接的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所对应的主机名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getLocalPort()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getServerName()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该方法用于获取当前请求所指向的主机名，即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头字段所对应的主机名部分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getServerPort()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该方法用于获取当前请求所连接的服务器端口号，即如果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头字段所对应的端口号部分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getScheme()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该方法用于获取请求的协议名，例如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ftp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 getRequestURL()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该方法用于获取客户端发出请求时的完整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，包括协议、服务器名、端口号、资源路径等信息，但不包括后面的查询参数部分。注意，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getRequestURL()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方法返回的结果是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类型，而不是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类型，这样更便于对结果进行修改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40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1" y="2235201"/>
            <a:ext cx="9047540" cy="3898900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2361" y="2294662"/>
            <a:ext cx="8717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// </a:t>
            </a:r>
            <a:r>
              <a:rPr lang="zh-CN" altLang="zh-CN" sz="1600" dirty="0"/>
              <a:t>获取请求行的相关信息</a:t>
            </a:r>
          </a:p>
          <a:p>
            <a:pPr lvl="0"/>
            <a:r>
              <a:rPr lang="en-US" altLang="zh-CN" sz="1600" dirty="0"/>
              <a:t>	   out.println("getMethod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request.getMethod()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out.println("getRequestURI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request.getRequestURI()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out.println("getQueryString:"+</a:t>
            </a:r>
            <a:r>
              <a:rPr lang="en-US" altLang="zh-CN" sz="1600" dirty="0">
                <a:solidFill>
                  <a:srgbClr val="1369B2"/>
                </a:solidFill>
              </a:rPr>
              <a:t>request.getQueryString()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out.println("getProtocol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request.getProtocol()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out.println("getContextPath:"+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request.getContextPath()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out.println("getPathInfo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request.getPathInfo()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out.println("getPathTranslated : "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         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request.getPathTranslated()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out.println("getServletPath:"+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request.getServletPath() </a:t>
            </a:r>
            <a:r>
              <a:rPr lang="en-US" altLang="zh-CN" sz="1600" dirty="0"/>
              <a:t>+ "&lt;br </a:t>
            </a:r>
            <a:r>
              <a:rPr lang="en-US" altLang="zh-CN" sz="1600" dirty="0" smtClean="0"/>
              <a:t>/&gt;");</a:t>
            </a:r>
          </a:p>
          <a:p>
            <a:pPr lvl="0"/>
            <a:r>
              <a:rPr lang="en-US" altLang="zh-CN" sz="1600" dirty="0" smtClean="0"/>
              <a:t>      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40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60" y="2616203"/>
            <a:ext cx="8577640" cy="273049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665949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	   out.println("getRemoteAddr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out.println("getRemoteHost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request.getRemoteHost()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out.println("getScheme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request.getScheme()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request.getRequestURL()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398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969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69" y="2349500"/>
            <a:ext cx="5114131" cy="398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10"/>
            <a:ext cx="67401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67307" y="1163946"/>
            <a:ext cx="630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8437" y="1847076"/>
          <a:ext cx="10286163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getHeader(String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该方法用于获取一个指定头字段的值，如果请求消息中没有包含指定的头字段，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；如果请求消息中包含有多个指定名称的头字段，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方法返回其中第一个头字段的值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getHeaders(String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集合对象，该集合对象由请求消息中出现的某个指定名称的所有头字段值组成。在多数情况下，一个头字段名在请求消息中只出现一次，但有时候可能会出现多次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该方法用于获取一个包含所有请求头字段的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getIntHeader(String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该方法用于获取指定名称的头字段，并且将其值转为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类型。需要注意的是，如果指定名称的头字段不存在，返回值为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；如果获取到的头字段的值不能转为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类型，将发生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NumberFormatException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getDateHeader(String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该方法用于获取指定头字段的值，并将其按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时间格式转换成一个代表日期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时间的长整数，这个长整数是自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秒算起的以毫秒为单位的时间值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getContentLength()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395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getCharacterEncoding()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该方法用于返回请求消息的实体部分的字符集编码，通常是从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头字段中进行提取，结果为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839" y="266935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6970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getHeaderNames()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方法获取请求头信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1" y="2302436"/>
            <a:ext cx="9047540" cy="36526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0419" y="2348450"/>
            <a:ext cx="87876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@WebServlet(name = "RequestHeadersServlet",urlPatterns = </a:t>
            </a:r>
            <a:r>
              <a:rPr lang="en-US" altLang="zh-CN" sz="1600" dirty="0" smtClean="0"/>
              <a:t>"/</a:t>
            </a:r>
            <a:r>
              <a:rPr lang="en-US" altLang="zh-CN" sz="1600" dirty="0"/>
              <a:t>RequestHeadersServlet")</a:t>
            </a:r>
            <a:endParaRPr lang="zh-CN" altLang="zh-CN" sz="1600" dirty="0"/>
          </a:p>
          <a:p>
            <a:r>
              <a:rPr lang="en-US" altLang="zh-CN" sz="1600" dirty="0"/>
              <a:t>public class RequestHeadersServlet extends HttpServlet {</a:t>
            </a:r>
            <a:endParaRPr lang="zh-CN" altLang="zh-CN" sz="1600" dirty="0"/>
          </a:p>
          <a:p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r>
              <a:rPr lang="en-US" altLang="zh-CN" sz="1600" dirty="0"/>
              <a:t>		response.setContentType("text/html;charset=utf-8");</a:t>
            </a:r>
            <a:endParaRPr lang="zh-CN" altLang="zh-CN" sz="1600" dirty="0"/>
          </a:p>
          <a:p>
            <a:r>
              <a:rPr lang="en-US" altLang="zh-CN" sz="1600" dirty="0"/>
              <a:t>		PrintWriter out = response.getWriter();</a:t>
            </a:r>
            <a:endParaRPr lang="zh-CN" altLang="zh-CN" sz="1600" dirty="0"/>
          </a:p>
          <a:p>
            <a:r>
              <a:rPr lang="en-US" altLang="zh-CN" sz="1600" dirty="0"/>
              <a:t>		Enumeration headerNames = request.getHeaderNames();</a:t>
            </a:r>
            <a:endParaRPr lang="zh-CN" altLang="zh-CN" sz="1600" dirty="0"/>
          </a:p>
          <a:p>
            <a:r>
              <a:rPr lang="en-US" altLang="zh-CN" sz="1600" dirty="0"/>
              <a:t>	// </a:t>
            </a:r>
            <a:r>
              <a:rPr lang="zh-CN" altLang="zh-CN" sz="1600" dirty="0"/>
              <a:t>使用循环遍历所有请求头，并通过</a:t>
            </a:r>
            <a:r>
              <a:rPr lang="en-US" altLang="zh-CN" sz="1600" dirty="0"/>
              <a:t>getHeader()</a:t>
            </a:r>
            <a:r>
              <a:rPr lang="zh-CN" altLang="zh-CN" sz="1600" dirty="0"/>
              <a:t>方法获取一个指定名称的头字段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while (headerNames.hasMoreElements()) {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String headerName = (String) headerNames.nextElement();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out.print(headerName + " : "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                       + request.getHeader(headerName)+ "&lt;br /&gt;");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}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3" y="1006970"/>
            <a:ext cx="91312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2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80" y="2420472"/>
            <a:ext cx="7853765" cy="293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4"/>
            <a:ext cx="10408024" cy="17353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之间可以相互跳转，利用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的跳转可以很容易地把一项任务按模块分开，例如，使用一个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实现用户登录，然后跳转到另外一个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实现用户资料修改。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的跳转要通过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接口的实例对象实现。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8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209" y="4195483"/>
            <a:ext cx="6310316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86603" y="4217593"/>
            <a:ext cx="5611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RequestDispatcher getRequestDispatcher(String path)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91198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1" y="2567687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方法返回封装了某条路径所指定资源的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path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”开头，用于表示当前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应用的根目录。需要注意的是，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WEB-INF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目录中的内容对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对象也是可见的。因此，传递给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getRequestDispatcher(String path)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的资源可以是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WEB-INF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目录中的文件。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1" y="236705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5"/>
            <a:ext cx="10408024" cy="13857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获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取到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对象后，如果当前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资源不想处理请求，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方法，该方法可以将当前请求传递给其他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资源对这些信息进行处理并响应给客户端，这种方式称为请求转发。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8"/>
            <a:ext cx="26575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66666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21" y="3993778"/>
            <a:ext cx="6861651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4216" y="4015888"/>
            <a:ext cx="6061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forward(ServletRequest request,ServletResponse response)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032" y="935148"/>
            <a:ext cx="87997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使用 </a:t>
            </a:r>
            <a:r>
              <a:rPr lang="en-US" altLang="zh-CN" sz="2400" dirty="0"/>
              <a:t>Servlet </a:t>
            </a:r>
            <a:r>
              <a:rPr lang="zh-CN" altLang="en-US" sz="2400" dirty="0"/>
              <a:t>创建动态网页的第一步，就是创建 </a:t>
            </a:r>
            <a:r>
              <a:rPr lang="en-US" altLang="zh-CN" sz="2400" dirty="0"/>
              <a:t>Servlet </a:t>
            </a:r>
            <a:r>
              <a:rPr lang="zh-CN" altLang="en-US" sz="2400" dirty="0"/>
              <a:t>类。</a:t>
            </a:r>
          </a:p>
          <a:p>
            <a:r>
              <a:rPr lang="en-US" altLang="zh-CN" sz="2400" dirty="0" smtClean="0"/>
              <a:t>Servlet </a:t>
            </a:r>
            <a:r>
              <a:rPr lang="zh-CN" altLang="en-US" sz="2400" dirty="0"/>
              <a:t>规范的最顶层是一个名为 </a:t>
            </a:r>
            <a:r>
              <a:rPr lang="en-US" altLang="zh-CN" sz="2400" dirty="0" err="1"/>
              <a:t>javax.servlet.Servlet</a:t>
            </a:r>
            <a:r>
              <a:rPr lang="en-US" altLang="zh-CN" sz="2400" dirty="0"/>
              <a:t> </a:t>
            </a:r>
            <a:r>
              <a:rPr lang="zh-CN" altLang="en-US" sz="2400" dirty="0"/>
              <a:t>的接口，所有的 </a:t>
            </a:r>
            <a:r>
              <a:rPr lang="en-US" altLang="zh-CN" sz="2400" dirty="0"/>
              <a:t>Servlet </a:t>
            </a:r>
            <a:r>
              <a:rPr lang="zh-CN" altLang="en-US" sz="2400" dirty="0"/>
              <a:t>类都要直接或者间接地实现该接口。直接实现 </a:t>
            </a:r>
            <a:r>
              <a:rPr lang="en-US" altLang="zh-CN" sz="2400" dirty="0"/>
              <a:t>Servlet </a:t>
            </a:r>
            <a:r>
              <a:rPr lang="zh-CN" altLang="en-US" sz="2400" dirty="0"/>
              <a:t>接口不太方便，所以 </a:t>
            </a:r>
            <a:r>
              <a:rPr lang="en-US" altLang="zh-CN" sz="2400" dirty="0"/>
              <a:t>Servlet </a:t>
            </a:r>
            <a:r>
              <a:rPr lang="zh-CN" altLang="en-US" sz="2400" dirty="0"/>
              <a:t>又内置了两个 </a:t>
            </a:r>
            <a:r>
              <a:rPr lang="en-US" altLang="zh-CN" sz="2400" dirty="0"/>
              <a:t>Servlet </a:t>
            </a:r>
            <a:r>
              <a:rPr lang="zh-CN" altLang="en-US" sz="2400" dirty="0"/>
              <a:t>接口的实现类（抽象类），分别为 </a:t>
            </a:r>
            <a:r>
              <a:rPr lang="en-US" altLang="zh-CN" sz="2400" dirty="0" err="1"/>
              <a:t>GenericServlet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HttpServlet</a:t>
            </a:r>
            <a:r>
              <a:rPr lang="zh-CN" altLang="en-US" sz="2400" dirty="0"/>
              <a:t>，因此，创建 </a:t>
            </a:r>
            <a:r>
              <a:rPr lang="en-US" altLang="zh-CN" sz="2400" dirty="0"/>
              <a:t>Servlet </a:t>
            </a:r>
            <a:r>
              <a:rPr lang="zh-CN" altLang="en-US" sz="2400" dirty="0"/>
              <a:t>类有如下三种方式：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实现 </a:t>
            </a:r>
            <a:r>
              <a:rPr lang="en-US" altLang="zh-CN" sz="2400" dirty="0" err="1"/>
              <a:t>javax.servlet.Servlet</a:t>
            </a:r>
            <a:r>
              <a:rPr lang="en-US" altLang="zh-CN" sz="2400" dirty="0"/>
              <a:t> </a:t>
            </a:r>
            <a:r>
              <a:rPr lang="zh-CN" altLang="en-US" sz="2400" dirty="0"/>
              <a:t>接口，重写其全部方法。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继承 </a:t>
            </a:r>
            <a:r>
              <a:rPr lang="en-US" altLang="zh-CN" sz="2400" dirty="0" err="1"/>
              <a:t>javax.servlet.GenericServlet</a:t>
            </a:r>
            <a:r>
              <a:rPr lang="en-US" altLang="zh-CN" sz="2400" dirty="0"/>
              <a:t> </a:t>
            </a:r>
            <a:r>
              <a:rPr lang="zh-CN" altLang="en-US" sz="2400" dirty="0"/>
              <a:t>抽象类，重写 </a:t>
            </a:r>
            <a:r>
              <a:rPr lang="en-US" altLang="zh-CN" sz="2400" dirty="0"/>
              <a:t>service() </a:t>
            </a:r>
            <a:r>
              <a:rPr lang="zh-CN" altLang="en-US" sz="2400" dirty="0"/>
              <a:t>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继承 </a:t>
            </a:r>
            <a:r>
              <a:rPr lang="en-US" altLang="zh-CN" sz="2400" dirty="0" err="1"/>
              <a:t>javax.servlet.http.HttpServlet</a:t>
            </a:r>
            <a:r>
              <a:rPr lang="en-US" altLang="zh-CN" sz="2400" dirty="0"/>
              <a:t> </a:t>
            </a:r>
            <a:r>
              <a:rPr lang="zh-CN" altLang="en-US" sz="2400" dirty="0"/>
              <a:t>抽象类，重写 </a:t>
            </a:r>
            <a:r>
              <a:rPr lang="en-US" altLang="zh-CN" sz="2400" dirty="0" err="1"/>
              <a:t>doGet</a:t>
            </a:r>
            <a:r>
              <a:rPr lang="en-US" altLang="zh-CN" sz="2400" dirty="0"/>
              <a:t>()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doPost</a:t>
            </a:r>
            <a:r>
              <a:rPr lang="en-US" altLang="zh-CN" sz="2400" dirty="0"/>
              <a:t>() </a:t>
            </a:r>
            <a:r>
              <a:rPr lang="zh-CN" altLang="en-US" sz="2400" dirty="0"/>
              <a:t>方法。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3" y="3759606"/>
            <a:ext cx="3286584" cy="2314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841" y="266935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77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91198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04701" y="2567687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forward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方法用于将请求从一个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传递给另一个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中，可以对请求做一个初步处理，然后通过调用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方法，将请求传递给其他资源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。需要注意的是，该方法必须在响应提交给客户端之前被调用，否则将抛出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IllegalStateException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异常。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1" y="236705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1501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8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2188" y="2944907"/>
          <a:ext cx="4755365" cy="346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r:id="rId5" imgW="12852400" imgH="9398000" progId="Visio.Drawing.11">
                  <p:embed/>
                </p:oleObj>
              </mc:Choice>
              <mc:Fallback>
                <p:oleObj r:id="rId5" imgW="12852400" imgH="9398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88" y="2944907"/>
                        <a:ext cx="4755365" cy="3467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53219" y="1869195"/>
            <a:ext cx="1005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资源，其他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资源处理完请求后，直接将响应结果返回到浏览器。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forword()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方法将请求转发到一个新的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0"/>
            <a:ext cx="8931019" cy="270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9" y="2845989"/>
            <a:ext cx="87876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"RequestForwardServlet",urlPatterns = </a:t>
            </a:r>
            <a:r>
              <a:rPr lang="en-US" altLang="zh-CN" sz="1600" dirty="0" smtClean="0"/>
              <a:t>"/</a:t>
            </a:r>
            <a:r>
              <a:rPr lang="en-US" altLang="zh-CN" sz="1600" dirty="0"/>
              <a:t>RequestForwardServlet")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RequestForwardServlet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  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request.setAttribute("username", "</a:t>
            </a:r>
            <a:r>
              <a:rPr lang="zh-CN" altLang="zh-CN" sz="1600" dirty="0"/>
              <a:t>张三</a:t>
            </a:r>
            <a:r>
              <a:rPr lang="en-US" altLang="zh-CN" sz="1600" dirty="0"/>
              <a:t>");//</a:t>
            </a:r>
            <a:r>
              <a:rPr lang="zh-CN" altLang="zh-CN" sz="1600" dirty="0"/>
              <a:t>将数据存储到</a:t>
            </a:r>
            <a:r>
              <a:rPr lang="en-US" altLang="zh-CN" sz="1600" dirty="0"/>
              <a:t>request</a:t>
            </a:r>
            <a:r>
              <a:rPr lang="zh-CN" altLang="zh-CN" sz="1600" dirty="0"/>
              <a:t>对象中</a:t>
            </a:r>
          </a:p>
          <a:p>
            <a:pPr lvl="0"/>
            <a:r>
              <a:rPr lang="en-US" altLang="zh-CN" sz="1600" dirty="0"/>
              <a:t>       RequestDispatcher dispatcher = </a:t>
            </a:r>
            <a:endParaRPr lang="zh-CN" altLang="zh-CN" sz="1600" dirty="0"/>
          </a:p>
          <a:p>
            <a:pPr lvl="0"/>
            <a:r>
              <a:rPr lang="en-US" altLang="zh-CN" sz="1600" dirty="0"/>
              <a:t>	</a:t>
            </a:r>
            <a:r>
              <a:rPr lang="en-US" altLang="zh-CN" sz="1600" dirty="0" smtClean="0"/>
              <a:t>                request.getRequestDispatcher</a:t>
            </a:r>
            <a:r>
              <a:rPr lang="en-US" altLang="zh-CN" sz="1600" dirty="0"/>
              <a:t>("/ResultServlet");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1369B2"/>
                </a:solidFill>
              </a:rPr>
              <a:t>dispatcher.forward(request,response);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60758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类中存储在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对象中的数据并输出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1"/>
            <a:ext cx="8931019" cy="29438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9" y="2845988"/>
            <a:ext cx="87876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"ResultServlet",urlPatterns = "/ResultServlet")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ResultServlet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 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	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>
                <a:solidFill>
                  <a:srgbClr val="1369B2"/>
                </a:solidFill>
              </a:rPr>
              <a:t>        String username = (String) request.getAttribute("username");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    if (username != null)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out.println("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" + username + "&lt;br/&gt;");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}</a:t>
            </a:r>
            <a:endParaRPr lang="zh-CN" altLang="zh-CN" sz="1600" dirty="0"/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14546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http://localhost:8080/chapter04/RequestForwardServlet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7" y="2371820"/>
            <a:ext cx="7099499" cy="22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143839" y="4978335"/>
            <a:ext cx="10205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地址栏中显示的仍然是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的请求路径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，但是浏览器却显示出了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中要输出的内容。这是因为请求转发是发生在服务器内部的行为，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属于一次请求，在一次请求中可以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属性进行数据共享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5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20" y="1091198"/>
            <a:ext cx="51989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217734"/>
            <a:ext cx="5134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中获取请求参数的方法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02742" y="2270210"/>
          <a:ext cx="8968351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2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getParameter(String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该方法用于获取某个指定名称的参数值，如果请求消息中没有包含指定名称的参数，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；如果指定名称的参数存在但没有设置值，则返回一个空串；如果请求消息中包含有多个该指定名称的参数，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方法返回第一个出现的参数值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getParameterValues(String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类型的数组，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请求消息中可以有多个相同名称的参数（通常由一个包含有多个同名的字段元素的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表单生成），如果要获得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请求消息中的同一个参数名所对应的所有参数值，那么就应该使用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getParameterValues()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该方法用于返回一个包含请求消息中所有参数名的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对象，在此基础上，可以对请求消息中的所有参数进行遍历处理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 getParameterMap()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该方法用于将请求消息中的所有参数名和值装入进一个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5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方法用于获取某个指定的参数，而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getParameterValues()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方法用于获取多个同名的参数。下面通过一个具体的案例，分步骤讲解这两个方法的使用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根目录下编写一个表单文件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80" y="2580038"/>
            <a:ext cx="9226857" cy="3269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87683" y="2684624"/>
            <a:ext cx="87203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&lt;</a:t>
            </a:r>
            <a:r>
              <a:rPr lang="en-US" altLang="zh-CN" sz="1600" dirty="0"/>
              <a:t>body&gt;</a:t>
            </a:r>
            <a:endParaRPr lang="zh-CN" altLang="zh-CN" sz="1600" dirty="0"/>
          </a:p>
          <a:p>
            <a:r>
              <a:rPr lang="en-US" altLang="zh-CN" sz="1600" dirty="0"/>
              <a:t> 	&lt;form action</a:t>
            </a:r>
            <a:r>
              <a:rPr lang="en-US" altLang="zh-CN" sz="1600" dirty="0">
                <a:solidFill>
                  <a:srgbClr val="1369B2"/>
                </a:solidFill>
              </a:rPr>
              <a:t>="/chapter04/RequestParamsServlet</a:t>
            </a:r>
            <a:r>
              <a:rPr lang="en-US" altLang="zh-CN" sz="1600" dirty="0"/>
              <a:t>" method="POST"&gt;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&lt;input type="text" name="username"&gt;&lt;br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密</a:t>
            </a:r>
            <a:r>
              <a:rPr lang="en-US" altLang="zh-CN" sz="1600" dirty="0"/>
              <a:t>&amp;nbsp;&amp;nbsp;&amp;nbsp;</a:t>
            </a:r>
            <a:r>
              <a:rPr lang="zh-CN" altLang="zh-CN" sz="1600" dirty="0"/>
              <a:t>码：</a:t>
            </a:r>
            <a:r>
              <a:rPr lang="en-US" altLang="zh-CN" sz="1600" dirty="0"/>
              <a:t>&lt;input type="password" name="password"&gt;</a:t>
            </a:r>
            <a:endParaRPr lang="zh-CN" altLang="zh-CN" sz="1600" dirty="0"/>
          </a:p>
          <a:p>
            <a:r>
              <a:rPr lang="en-US" altLang="zh-CN" sz="1600" dirty="0"/>
              <a:t>         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爱好：</a:t>
            </a:r>
          </a:p>
          <a:p>
            <a:r>
              <a:rPr lang="en-US" altLang="zh-CN" sz="1600" dirty="0"/>
              <a:t> 	 	&lt;input type="checkbox" name="hobby" value="sing"&gt;</a:t>
            </a:r>
            <a:r>
              <a:rPr lang="zh-CN" altLang="zh-CN" sz="1600" dirty="0"/>
              <a:t>唱歌</a:t>
            </a:r>
          </a:p>
          <a:p>
            <a:r>
              <a:rPr lang="en-US" altLang="zh-CN" sz="1600" dirty="0"/>
              <a:t> 	 	&lt;input type="checkbox" name="hobby" value="dance"&gt;</a:t>
            </a:r>
            <a:r>
              <a:rPr lang="zh-CN" altLang="zh-CN" sz="1600" dirty="0"/>
              <a:t>跳舞</a:t>
            </a:r>
          </a:p>
          <a:p>
            <a:r>
              <a:rPr lang="en-US" altLang="zh-CN" sz="1600" dirty="0"/>
              <a:t> 	 	&lt;input type="checkbox" name="hobby" value="football"&gt;</a:t>
            </a:r>
            <a:r>
              <a:rPr lang="zh-CN" altLang="zh-CN" sz="1600" dirty="0"/>
              <a:t>足球</a:t>
            </a:r>
            <a:r>
              <a:rPr lang="en-US" altLang="zh-CN" sz="1600" dirty="0"/>
              <a:t>&lt;br /&gt;</a:t>
            </a:r>
            <a:endParaRPr lang="zh-CN" altLang="zh-CN" sz="1600" dirty="0"/>
          </a:p>
          <a:p>
            <a:r>
              <a:rPr lang="en-US" altLang="zh-CN" sz="1600" dirty="0"/>
              <a:t> 	 	&lt;input type="submit" value="</a:t>
            </a:r>
            <a:r>
              <a:rPr lang="zh-CN" altLang="zh-CN" sz="1600" dirty="0"/>
              <a:t>提交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	&lt;/form&gt;</a:t>
            </a:r>
            <a:endParaRPr lang="zh-CN" altLang="zh-CN" sz="1600" dirty="0"/>
          </a:p>
          <a:p>
            <a:r>
              <a:rPr lang="en-US" altLang="zh-CN" sz="1600" dirty="0"/>
              <a:t>&lt;/body</a:t>
            </a:r>
            <a:r>
              <a:rPr lang="en-US" altLang="zh-CN" sz="1600" dirty="0" smtClean="0"/>
              <a:t>&gt;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40" y="266935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27993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类，使用该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获取请求参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4" y="2326341"/>
            <a:ext cx="8780929" cy="40475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9047" y="2335002"/>
            <a:ext cx="85186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" </a:t>
            </a:r>
            <a:endParaRPr lang="zh-CN" altLang="zh-CN" sz="1600" dirty="0"/>
          </a:p>
          <a:p>
            <a:pPr lvl="0"/>
            <a:r>
              <a:rPr lang="en-US" altLang="zh-CN" sz="1600" dirty="0"/>
              <a:t>					/RequestParamsServlet")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 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40" y="266935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27993"/>
            <a:ext cx="86605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页面，并填写表单相关信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5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608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05" y="2702859"/>
            <a:ext cx="7114700" cy="266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289357"/>
            <a:ext cx="86605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示的“提交”按钮，在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的控制台打印出了用户登录的信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5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7106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2" y="3067333"/>
            <a:ext cx="7188829" cy="208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5" y="997069"/>
            <a:ext cx="31147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80" y="1137052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2325"/>
              </p:ext>
            </p:extLst>
          </p:nvPr>
        </p:nvGraphicFramePr>
        <p:xfrm>
          <a:off x="865624" y="2043849"/>
          <a:ext cx="10869175" cy="415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3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5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init(ServletConfig config)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实例化后，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容器调用该方法完成初始化工作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 getServletConfig()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对象的配置信息，返回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getServletInfo()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返回一个字符串，其中包含关于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的信息，例如，作者、版本和版权等信息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412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service(ServletRequest 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 response)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负责响应用户的请求，当容器接收到客户端访问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对象的请求时，就会调用此方法。容器会构造一个表示客户端请求信息的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对象和一个用于响应客户端的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对象作为参数传递给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方法中，可以通过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对象得到客户端的相关信息和请求信息，在对请求进行处理后，调用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对象的方法设置响应信息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对象占用的资源。当服务器关闭或者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对象被移除时，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对象会被销毁，容器会调用此方法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64304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21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9" y="1854994"/>
            <a:ext cx="10205480" cy="9823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setAttribute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方法用于将一个对象与一个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关联后存储进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对象中，其完整声明定义如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9" y="266935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7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2" y="3537615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setAttribute(String name,Object o);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1"/>
            </p:custDataLst>
          </p:nvPr>
        </p:nvSpPr>
        <p:spPr>
          <a:xfrm>
            <a:off x="1604701" y="2554238"/>
            <a:ext cx="9414276" cy="21241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setAttribute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的参数列表的第一个参数接收的是一个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，第二个参数接收的是一个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Object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。需要注意的是，如果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中已经存在指定名称的属性，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将会先删除原来的属性，然后再添加新的属性。如果传递给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方法的属性值对象为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，则删除指定名称的属性，这时的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效果等同于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removeAttribute()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6"/>
            <a:ext cx="9865885" cy="24070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1" y="236705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4729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sp>
        <p:nvSpPr>
          <p:cNvPr id="14" name="Chevron 3"/>
          <p:cNvSpPr/>
          <p:nvPr>
            <p:custDataLst>
              <p:tags r:id="rId2"/>
            </p:custDataLst>
          </p:nvPr>
        </p:nvSpPr>
        <p:spPr>
          <a:xfrm>
            <a:off x="892521" y="1064304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253221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64304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21" y="1190840"/>
            <a:ext cx="237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9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getAttribute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对象中返回指定名称的属性对象，其完整声明如下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9" y="266935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7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2" y="3537615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Object getAttribute(String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4"/>
            <a:ext cx="349122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88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removeAttribute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9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removeAttribute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对象中删除指定名称的属性，其完整声明如下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9" y="266935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7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2" y="3537615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removeAttribute(String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4"/>
            <a:ext cx="3867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32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getAttributeNames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9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方法用于返回一个包含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Enumeration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对象，在此基础上，可以对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对象中的所有属性进行遍历处理。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方法声明如下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9" y="266935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837" y="3793107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2" y="3873790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Enumeration getAttributeNames();</a:t>
            </a:r>
            <a:endParaRPr lang="zh-CN" altLang="zh-CN" sz="1600" dirty="0"/>
          </a:p>
        </p:txBody>
      </p:sp>
      <p:sp>
        <p:nvSpPr>
          <p:cNvPr id="11" name="文本框 18"/>
          <p:cNvSpPr txBox="1"/>
          <p:nvPr>
            <p:custDataLst>
              <p:tags r:id="rId3"/>
            </p:custDataLst>
          </p:nvPr>
        </p:nvSpPr>
        <p:spPr>
          <a:xfrm>
            <a:off x="1253219" y="5180899"/>
            <a:ext cx="10205480" cy="5744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需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，只有属于同一个请求中的数据才可以通过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传递数据。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52" y="899757"/>
            <a:ext cx="8965138" cy="55548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6252" y="259087"/>
            <a:ext cx="505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HttpServletRequest</a:t>
            </a:r>
            <a:r>
              <a:rPr lang="zh-CN" altLang="en-US" sz="2400" b="1" dirty="0"/>
              <a:t>接口中常用方法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12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/>
          <p:nvPr>
            <p:custDataLst>
              <p:tags r:id="rId1"/>
            </p:custDataLst>
          </p:nvPr>
        </p:nvSpPr>
        <p:spPr>
          <a:xfrm>
            <a:off x="1549453" y="3192989"/>
            <a:ext cx="9414276" cy="324682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getOutputStream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方法获取字节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输出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流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直接输出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二进制数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。所以，要想输出二进制格式的响应正文，就需要调用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getWriter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方法获取字符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输出流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直接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输出字符文本内容，所以，要想输出内容为字符文本的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网页文档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，需要调用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getWriter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9643" y="1655841"/>
            <a:ext cx="522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2800" dirty="0" smtClean="0"/>
              <a:t>常用方法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65" y="2558089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、发送响应消息体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70229" y="287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07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1708328"/>
            <a:ext cx="7758117" cy="1307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33860" y="1774687"/>
            <a:ext cx="7335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设置</a:t>
            </a:r>
            <a:r>
              <a:rPr lang="en-US" altLang="zh-CN" dirty="0"/>
              <a:t>HttpServletResponse</a:t>
            </a:r>
            <a:r>
              <a:rPr lang="zh-CN" altLang="zh-CN" dirty="0"/>
              <a:t>使用</a:t>
            </a:r>
            <a:r>
              <a:rPr lang="en-US" altLang="zh-CN" dirty="0"/>
              <a:t>utf-8</a:t>
            </a:r>
            <a:r>
              <a:rPr lang="zh-CN" altLang="zh-CN" dirty="0"/>
              <a:t>编码</a:t>
            </a:r>
          </a:p>
          <a:p>
            <a:r>
              <a:rPr lang="en-US" altLang="zh-CN" dirty="0"/>
              <a:t>response.setCharacterEncoding("utf-8"); 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通知浏览器使用</a:t>
            </a:r>
            <a:r>
              <a:rPr lang="en-US" altLang="zh-CN" dirty="0"/>
              <a:t>utf-8</a:t>
            </a:r>
            <a:r>
              <a:rPr lang="zh-CN" altLang="zh-CN" dirty="0"/>
              <a:t>解码</a:t>
            </a:r>
          </a:p>
          <a:p>
            <a:r>
              <a:rPr lang="en-US" altLang="zh-CN" dirty="0"/>
              <a:t>response.setHeader("Content-Type","text/html;charset=utf-8"); 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60" y="3499031"/>
            <a:ext cx="7758117" cy="7126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33860" y="3607970"/>
            <a:ext cx="733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包含第一种方式的两个功能</a:t>
            </a:r>
          </a:p>
          <a:p>
            <a:r>
              <a:rPr lang="zh-CN" altLang="zh-CN" dirty="0"/>
              <a:t>respons</a:t>
            </a:r>
            <a:r>
              <a:rPr lang="en-US" altLang="zh-CN" dirty="0"/>
              <a:t>e.setContentType("text/html;charset=utf-8"); 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490871" y="2177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629" y="3753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9629" y="98791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、解决中文乱码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9644" y="245682"/>
            <a:ext cx="522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2800" dirty="0" smtClean="0"/>
              <a:t>常用方法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6110" y="190681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response.sendRedirect</a:t>
            </a:r>
            <a:r>
              <a:rPr lang="en-US" altLang="zh-CN" sz="2400" dirty="0"/>
              <a:t>("/chapter04/welcome.html");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09629" y="98791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、请求重定向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9644" y="245682"/>
            <a:ext cx="522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2800" dirty="0" smtClean="0"/>
              <a:t>常用方法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97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859" y="1931464"/>
            <a:ext cx="101874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err="1" smtClean="0"/>
              <a:t>RequestDispatcher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dispatcher = </a:t>
            </a:r>
            <a:r>
              <a:rPr lang="en-US" altLang="zh-CN" sz="2000" dirty="0" err="1" smtClean="0"/>
              <a:t>request.getRequestDispatcher</a:t>
            </a:r>
            <a:r>
              <a:rPr lang="en-US" altLang="zh-CN" sz="2000" dirty="0"/>
              <a:t>("/</a:t>
            </a:r>
            <a:r>
              <a:rPr lang="en-US" altLang="zh-CN" sz="2000" dirty="0" err="1"/>
              <a:t>ResultServlet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lvl="0"/>
            <a:r>
              <a:rPr lang="en-US" altLang="zh-CN" sz="2000" dirty="0" err="1" smtClean="0">
                <a:solidFill>
                  <a:srgbClr val="1369B2"/>
                </a:solidFill>
              </a:rPr>
              <a:t>dispatcher.forward</a:t>
            </a:r>
            <a:r>
              <a:rPr lang="en-US" altLang="zh-CN" sz="2000" dirty="0" smtClean="0">
                <a:solidFill>
                  <a:srgbClr val="1369B2"/>
                </a:solidFill>
              </a:rPr>
              <a:t>(</a:t>
            </a:r>
            <a:r>
              <a:rPr lang="en-US" altLang="zh-CN" sz="2000" dirty="0" err="1" smtClean="0">
                <a:solidFill>
                  <a:srgbClr val="1369B2"/>
                </a:solidFill>
              </a:rPr>
              <a:t>request,response</a:t>
            </a:r>
            <a:r>
              <a:rPr lang="en-US" altLang="zh-CN" sz="2000" dirty="0">
                <a:solidFill>
                  <a:srgbClr val="1369B2"/>
                </a:solidFill>
              </a:rPr>
              <a:t>);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16880" y="372042"/>
            <a:ext cx="4284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59859" y="1135388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、请求转发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30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225668"/>
            <a:ext cx="455354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8" y="1365651"/>
            <a:ext cx="385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接口中的生命周期的方法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3" y="2916607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接口中的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个方法中，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这三个方法可以表现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的生命周期，它们会在某个特定的时刻被调用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7479" y="2560941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6" y="250152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3" y="428464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334436" y="0"/>
            <a:ext cx="43222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   </a:t>
            </a:r>
            <a:endParaRPr lang="zh-CN" altLang="en-US"/>
          </a:p>
        </p:txBody>
      </p:sp>
      <p:sp>
        <p:nvSpPr>
          <p:cNvPr id="86025" name="矩形 8"/>
          <p:cNvSpPr>
            <a:spLocks noChangeArrowheads="1"/>
          </p:cNvSpPr>
          <p:nvPr/>
        </p:nvSpPr>
        <p:spPr bwMode="auto">
          <a:xfrm>
            <a:off x="10584" y="6275919"/>
            <a:ext cx="12192000" cy="582083"/>
          </a:xfrm>
          <a:prstGeom prst="rect">
            <a:avLst/>
          </a:prstGeom>
          <a:solidFill>
            <a:srgbClr val="295A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/>
          <a:p>
            <a:pPr eaLnBrk="1" hangingPunct="1"/>
            <a:endParaRPr lang="zh-CN" alt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8602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55135" y="6263220"/>
            <a:ext cx="10081684" cy="601133"/>
          </a:xfrm>
        </p:spPr>
        <p:txBody>
          <a:bodyPr/>
          <a:lstStyle/>
          <a:p>
            <a:endParaRPr lang="zh-CN" altLang="zh-CN" sz="27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grpSp>
        <p:nvGrpSpPr>
          <p:cNvPr id="86027" name="组合 16"/>
          <p:cNvGrpSpPr>
            <a:grpSpLocks/>
          </p:cNvGrpSpPr>
          <p:nvPr/>
        </p:nvGrpSpPr>
        <p:grpSpPr bwMode="auto">
          <a:xfrm>
            <a:off x="0" y="-19050"/>
            <a:ext cx="12202584" cy="855135"/>
            <a:chOff x="-508" y="-20538"/>
            <a:chExt cx="9152445" cy="641350"/>
          </a:xfrm>
        </p:grpSpPr>
        <p:pic>
          <p:nvPicPr>
            <p:cNvPr id="86037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" y="-20538"/>
              <a:ext cx="5004556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038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14" y="-20538"/>
              <a:ext cx="415532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028" name="Text Box 27"/>
          <p:cNvSpPr txBox="1">
            <a:spLocks noChangeArrowheads="1"/>
          </p:cNvSpPr>
          <p:nvPr/>
        </p:nvSpPr>
        <p:spPr bwMode="auto">
          <a:xfrm>
            <a:off x="3119969" y="57151"/>
            <a:ext cx="6432551" cy="78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300">
                <a:solidFill>
                  <a:schemeClr val="bg1"/>
                </a:solidFill>
                <a:latin typeface="等线" pitchFamily="2" charset="-122"/>
                <a:ea typeface="等线" pitchFamily="2" charset="-122"/>
                <a:sym typeface="MS PGothic" pitchFamily="34" charset="-128"/>
              </a:rPr>
              <a:t>响应重定向与请求转发</a:t>
            </a:r>
            <a:endParaRPr lang="zh-CN" altLang="zh-CN" sz="4300">
              <a:solidFill>
                <a:schemeClr val="bg1"/>
              </a:solidFill>
              <a:latin typeface="等线" pitchFamily="2" charset="-122"/>
              <a:ea typeface="等线" pitchFamily="2" charset="-122"/>
              <a:sym typeface="MS PGothic" pitchFamily="34" charset="-128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" y="971068"/>
            <a:ext cx="12180888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4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859" y="1931464"/>
            <a:ext cx="8032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String name = </a:t>
            </a:r>
            <a:r>
              <a:rPr lang="en-US" altLang="zh-CN" sz="2400" dirty="0" err="1"/>
              <a:t>request.getParameter</a:t>
            </a:r>
            <a:r>
              <a:rPr lang="en-US" altLang="zh-CN" sz="2400" dirty="0"/>
              <a:t>("username");</a:t>
            </a:r>
            <a:endParaRPr lang="zh-CN" altLang="zh-CN" sz="2400" dirty="0"/>
          </a:p>
          <a:p>
            <a:pPr lvl="0"/>
            <a:r>
              <a:rPr lang="en-US" altLang="zh-CN" sz="2400" dirty="0" smtClean="0"/>
              <a:t>String </a:t>
            </a:r>
            <a:r>
              <a:rPr lang="en-US" altLang="zh-CN" sz="2400" dirty="0"/>
              <a:t>password = </a:t>
            </a:r>
            <a:r>
              <a:rPr lang="en-US" altLang="zh-CN" sz="2400" dirty="0" err="1"/>
              <a:t>request.getParameter</a:t>
            </a:r>
            <a:r>
              <a:rPr lang="en-US" altLang="zh-CN" sz="2400" dirty="0"/>
              <a:t>("password");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216880" y="372042"/>
            <a:ext cx="4284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59859" y="113538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、获取请求参数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74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4785" y="2023371"/>
            <a:ext cx="6494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err="1" smtClean="0"/>
              <a:t>request.setAttribute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name”,”value</a:t>
            </a:r>
            <a:r>
              <a:rPr lang="en-US" altLang="zh-CN" sz="2400" dirty="0" smtClean="0"/>
              <a:t>”);</a:t>
            </a:r>
          </a:p>
          <a:p>
            <a:pPr lvl="0"/>
            <a:r>
              <a:rPr lang="en-US" altLang="zh-CN" sz="2400" dirty="0" err="1" smtClean="0"/>
              <a:t>request.getAttrivute</a:t>
            </a:r>
            <a:r>
              <a:rPr lang="en-US" altLang="zh-CN" sz="2400" dirty="0" smtClean="0"/>
              <a:t>(“name”);</a:t>
            </a:r>
          </a:p>
          <a:p>
            <a:pPr lvl="0"/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共享数据的方法一样。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216880" y="372042"/>
            <a:ext cx="4284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59859" y="1135388"/>
            <a:ext cx="597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、通过</a:t>
            </a:r>
            <a:r>
              <a:rPr lang="en-US" altLang="zh-CN" sz="2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对象传递参数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5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6252" y="259087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HttpServletRequest</a:t>
            </a:r>
            <a:r>
              <a:rPr lang="zh-CN" altLang="en-US" sz="2400" b="1" dirty="0"/>
              <a:t>接口</a:t>
            </a:r>
            <a:r>
              <a:rPr lang="zh-CN" altLang="en-US" sz="2400" b="1" dirty="0" smtClean="0"/>
              <a:t>中其它方法</a:t>
            </a:r>
            <a:endParaRPr lang="zh-CN" altLang="en-US" sz="2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6818" r="2452"/>
          <a:stretch/>
        </p:blipFill>
        <p:spPr>
          <a:xfrm>
            <a:off x="1235899" y="1575412"/>
            <a:ext cx="10560350" cy="3701667"/>
          </a:xfrm>
          <a:prstGeom prst="rect">
            <a:avLst/>
          </a:prstGeom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0" b="50000"/>
          <a:stretch/>
        </p:blipFill>
        <p:spPr bwMode="auto">
          <a:xfrm>
            <a:off x="896804" y="1064130"/>
            <a:ext cx="10344428" cy="39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1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21" y="1064304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21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9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填写表单数据时，难免会输入中文，如姓名、公司名称等。在浏览器的地址栏中输入地址“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页面，输入用户名为“传智播客”以及相关表单信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95" y="3697941"/>
            <a:ext cx="6179443" cy="233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21" y="1064304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21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9" y="1935675"/>
            <a:ext cx="10205480" cy="5923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的“提交”按钮，这时，控制台打印出了每个参数的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66" y="3173505"/>
            <a:ext cx="7566285" cy="197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线箭头连接符 5"/>
          <p:cNvCxnSpPr/>
          <p:nvPr/>
        </p:nvCxnSpPr>
        <p:spPr>
          <a:xfrm>
            <a:off x="7624481" y="4364922"/>
            <a:ext cx="1815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39832" y="4140985"/>
            <a:ext cx="1331259" cy="3934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中文乱码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1859" y="4248062"/>
            <a:ext cx="1182620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5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接口中，提供了一个setCharacterEncoding()方法，该方法用于设置request对象的解码方式，接下来，对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进行修改，修改后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示。该方法用于返回请求消息的实体部分的字符集编码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04" y="2364886"/>
            <a:ext cx="8998261" cy="4096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81783" y="2429131"/>
            <a:ext cx="87741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</a:t>
            </a:r>
            <a:r>
              <a:rPr lang="en-US" altLang="zh-CN" sz="1600" dirty="0" smtClean="0"/>
              <a:t>"/</a:t>
            </a:r>
            <a:r>
              <a:rPr lang="en-US" altLang="zh-CN" sz="1600" dirty="0"/>
              <a:t>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zh-CN" sz="1600" b="1" dirty="0" smtClean="0">
                <a:solidFill>
                  <a:srgbClr val="FF0000"/>
                </a:solidFill>
              </a:rPr>
              <a:t>request.setCharacterEncoding</a:t>
            </a:r>
            <a:r>
              <a:rPr lang="zh-CN" altLang="zh-CN" sz="1600" b="1" dirty="0">
                <a:solidFill>
                  <a:srgbClr val="FF0000"/>
                </a:solidFill>
              </a:rPr>
              <a:t>("utf-8");</a:t>
            </a:r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手实践：解决请求参数的中文乱码问题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3397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41440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IDEA中启动Tomcat服务器，再次访问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页面，输入中文用户名“传智播客”以及相关表单信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在提交，可以在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控制台看到如下效果。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手实践：解决请求参数的中文乱码问题</a:t>
            </a:r>
          </a:p>
        </p:txBody>
      </p:sp>
      <p:pic>
        <p:nvPicPr>
          <p:cNvPr id="501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54" y="3157539"/>
            <a:ext cx="7740935" cy="205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5"/>
            <a:ext cx="3894635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35821" y="2254480"/>
            <a:ext cx="9794240" cy="320502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5717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7599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9481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1363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373126" y="2694116"/>
            <a:ext cx="9504297" cy="261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概念、特点和常用接口；其次讲解了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开发入门知识，包括实现第一个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接口的用法；接着讲解了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对象和应用；最后讲解了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5371" y="161582"/>
            <a:ext cx="117079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import </a:t>
            </a:r>
            <a:r>
              <a:rPr lang="en-US" altLang="zh-CN" sz="1200" dirty="0" err="1"/>
              <a:t>javax.servlet</a:t>
            </a:r>
            <a:r>
              <a:rPr lang="en-US" altLang="zh-CN" sz="1200" dirty="0"/>
              <a:t>.*;</a:t>
            </a:r>
          </a:p>
          <a:p>
            <a:r>
              <a:rPr lang="en-US" altLang="zh-CN" sz="1200" dirty="0"/>
              <a:t>import </a:t>
            </a:r>
            <a:r>
              <a:rPr lang="en-US" altLang="zh-CN" sz="1200" dirty="0" err="1"/>
              <a:t>java.io.IOException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import </a:t>
            </a:r>
            <a:r>
              <a:rPr lang="en-US" altLang="zh-CN" sz="1200" dirty="0" err="1"/>
              <a:t>java.io.PrintWriter</a:t>
            </a:r>
            <a:r>
              <a:rPr lang="en-US" altLang="zh-CN" sz="12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sz="1200" dirty="0"/>
              <a:t>public class </a:t>
            </a:r>
            <a:r>
              <a:rPr lang="en-US" altLang="zh-CN" sz="1200" dirty="0" err="1"/>
              <a:t>MyServlet</a:t>
            </a:r>
            <a:r>
              <a:rPr lang="en-US" altLang="zh-CN" sz="1200" dirty="0"/>
              <a:t> implements Servlet {</a:t>
            </a:r>
          </a:p>
          <a:p>
            <a:r>
              <a:rPr lang="en-US" altLang="zh-CN" sz="1200" dirty="0"/>
              <a:t>    //Servlet </a:t>
            </a:r>
            <a:r>
              <a:rPr lang="zh-CN" altLang="en-US" sz="1200" dirty="0"/>
              <a:t>实例被创建后，调用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 </a:t>
            </a:r>
            <a:r>
              <a:rPr lang="zh-CN" altLang="en-US" sz="1200" dirty="0"/>
              <a:t>方法进行初始化，该方法只能被调用一次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@Override</a:t>
            </a:r>
          </a:p>
          <a:p>
            <a:r>
              <a:rPr lang="en-US" altLang="zh-CN" sz="1200" dirty="0"/>
              <a:t>    public void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ServletConfig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servletConfig</a:t>
            </a:r>
            <a:r>
              <a:rPr lang="en-US" altLang="zh-CN" sz="1200" dirty="0"/>
              <a:t>) throws </a:t>
            </a:r>
            <a:r>
              <a:rPr lang="en-US" altLang="zh-CN" sz="1200" dirty="0" err="1"/>
              <a:t>ServletException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返回 </a:t>
            </a:r>
            <a:r>
              <a:rPr lang="en-US" altLang="zh-CN" sz="1200" dirty="0" err="1"/>
              <a:t>ServletConfig</a:t>
            </a:r>
            <a:r>
              <a:rPr lang="en-US" altLang="zh-CN" sz="1200" dirty="0"/>
              <a:t> </a:t>
            </a:r>
            <a:r>
              <a:rPr lang="zh-CN" altLang="en-US" sz="1200" dirty="0"/>
              <a:t>对象，该对象包含了 </a:t>
            </a:r>
            <a:r>
              <a:rPr lang="en-US" altLang="zh-CN" sz="1200" dirty="0"/>
              <a:t>Servlet </a:t>
            </a:r>
            <a:r>
              <a:rPr lang="zh-CN" altLang="en-US" sz="1200" dirty="0"/>
              <a:t>的初始化参数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@Override</a:t>
            </a:r>
          </a:p>
          <a:p>
            <a:r>
              <a:rPr lang="en-US" altLang="zh-CN" sz="1200" dirty="0"/>
              <a:t>    public </a:t>
            </a:r>
            <a:r>
              <a:rPr lang="en-US" altLang="zh-CN" sz="1200" dirty="0" err="1"/>
              <a:t>ServletConfig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getServletConfig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return null;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每次请求，都会调用一次 </a:t>
            </a:r>
            <a:r>
              <a:rPr lang="en-US" altLang="zh-CN" sz="1200" dirty="0"/>
              <a:t>service() </a:t>
            </a:r>
            <a:r>
              <a:rPr lang="zh-CN" altLang="en-US" sz="1200" dirty="0"/>
              <a:t>方法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@Override</a:t>
            </a:r>
          </a:p>
          <a:p>
            <a:r>
              <a:rPr lang="en-US" altLang="zh-CN" sz="1200" dirty="0"/>
              <a:t>    public void service(</a:t>
            </a:r>
            <a:r>
              <a:rPr lang="en-US" altLang="zh-CN" sz="1200" dirty="0" err="1"/>
              <a:t>ServletRequest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servletRequest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ServletResponse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servletResponse</a:t>
            </a:r>
            <a:r>
              <a:rPr lang="en-US" altLang="zh-CN" sz="1200" dirty="0"/>
              <a:t>) throws </a:t>
            </a:r>
            <a:r>
              <a:rPr lang="en-US" altLang="zh-CN" sz="1200" dirty="0" err="1"/>
              <a:t>ServletException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IOException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设置字符集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servletResponse.setContentType</a:t>
            </a:r>
            <a:r>
              <a:rPr lang="en-US" altLang="zh-CN" sz="1200" dirty="0"/>
              <a:t>("text/</a:t>
            </a:r>
            <a:r>
              <a:rPr lang="en-US" altLang="zh-CN" sz="1200" dirty="0" err="1"/>
              <a:t>html;charset</a:t>
            </a:r>
            <a:r>
              <a:rPr lang="en-US" altLang="zh-CN" sz="1200" dirty="0"/>
              <a:t>=UTF-8");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PrintWriter.write</a:t>
            </a:r>
            <a:r>
              <a:rPr lang="en-US" altLang="zh-CN" sz="1200" dirty="0"/>
              <a:t>()</a:t>
            </a:r>
            <a:r>
              <a:rPr lang="zh-CN" altLang="en-US" sz="1200" dirty="0"/>
              <a:t>方法向前台页面输出内容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PrintWriter</a:t>
            </a:r>
            <a:r>
              <a:rPr lang="en-US" altLang="zh-CN" sz="1200" dirty="0"/>
              <a:t> writer = </a:t>
            </a:r>
            <a:r>
              <a:rPr lang="en-US" altLang="zh-CN" sz="1200" dirty="0" err="1"/>
              <a:t>servletResponse.getWriter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writer.write</a:t>
            </a:r>
            <a:r>
              <a:rPr lang="en-US" altLang="zh-CN" sz="1200" dirty="0"/>
              <a:t>("</a:t>
            </a:r>
            <a:r>
              <a:rPr lang="zh-CN" altLang="en-US" sz="1200" dirty="0"/>
              <a:t>编程帮欢迎您的到来，网址</a:t>
            </a:r>
            <a:r>
              <a:rPr lang="en-US" altLang="zh-CN" sz="1200" dirty="0"/>
              <a:t>: www.biancheng.net");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writer.close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//</a:t>
            </a:r>
            <a:r>
              <a:rPr lang="zh-CN" altLang="en-US" sz="1200" dirty="0"/>
              <a:t>返回关于 </a:t>
            </a:r>
            <a:r>
              <a:rPr lang="en-US" altLang="zh-CN" sz="1200" dirty="0"/>
              <a:t>Servlet </a:t>
            </a:r>
            <a:r>
              <a:rPr lang="zh-CN" altLang="en-US" sz="1200" dirty="0"/>
              <a:t>的信息，例如作者、版本、版权等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@Override</a:t>
            </a:r>
          </a:p>
          <a:p>
            <a:r>
              <a:rPr lang="en-US" altLang="zh-CN" sz="1200" dirty="0"/>
              <a:t>    public String </a:t>
            </a:r>
            <a:r>
              <a:rPr lang="en-US" altLang="zh-CN" sz="1200" dirty="0" err="1"/>
              <a:t>getServletInfo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return null;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//</a:t>
            </a:r>
            <a:r>
              <a:rPr lang="en-US" altLang="zh-CN" sz="1200" dirty="0" err="1"/>
              <a:t>Servelet</a:t>
            </a:r>
            <a:r>
              <a:rPr lang="en-US" altLang="zh-CN" sz="1200" dirty="0"/>
              <a:t> </a:t>
            </a:r>
            <a:r>
              <a:rPr lang="zh-CN" altLang="en-US" sz="1200" dirty="0"/>
              <a:t>被销毁时调用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@Override</a:t>
            </a:r>
          </a:p>
          <a:p>
            <a:r>
              <a:rPr lang="en-US" altLang="zh-CN" sz="1200" dirty="0"/>
              <a:t>    public void destroy() {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19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5" y="1171880"/>
            <a:ext cx="320883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8" y="1311863"/>
            <a:ext cx="2571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3" y="2889711"/>
            <a:ext cx="9414276" cy="16907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公司提供了两个默认的接口实现类：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是一个抽象类，该类为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接口提供了部分实现，它并没有实现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的子类，它继承了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的所有方法，并且为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等类型提供了具体的操作方法。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7479" y="2534048"/>
            <a:ext cx="9794240" cy="23606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6" y="247462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3" y="45804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832" y="1208481"/>
            <a:ext cx="10829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javax.servlet.GenericServlet</a:t>
            </a:r>
            <a:r>
              <a:rPr lang="en-US" altLang="zh-CN" dirty="0" smtClean="0"/>
              <a:t> </a:t>
            </a:r>
            <a:r>
              <a:rPr lang="zh-CN" altLang="en-US" dirty="0"/>
              <a:t>实现了 </a:t>
            </a:r>
            <a:r>
              <a:rPr lang="en-US" altLang="zh-CN" dirty="0"/>
              <a:t>Servlet </a:t>
            </a:r>
            <a:r>
              <a:rPr lang="zh-CN" altLang="en-US" dirty="0"/>
              <a:t>接口，并提供了除 </a:t>
            </a:r>
            <a:r>
              <a:rPr lang="en-US" altLang="zh-CN" dirty="0"/>
              <a:t>service() </a:t>
            </a:r>
            <a:r>
              <a:rPr lang="zh-CN" altLang="en-US" dirty="0"/>
              <a:t>方法以外的其他四个方法的简单实现。通过继承 </a:t>
            </a:r>
            <a:r>
              <a:rPr lang="en-US" altLang="zh-CN" dirty="0" err="1"/>
              <a:t>GenericServlet</a:t>
            </a:r>
            <a:r>
              <a:rPr lang="en-US" altLang="zh-CN" dirty="0"/>
              <a:t> </a:t>
            </a:r>
            <a:r>
              <a:rPr lang="zh-CN" altLang="en-US" dirty="0"/>
              <a:t>类创建 </a:t>
            </a:r>
            <a:r>
              <a:rPr lang="en-US" altLang="zh-CN" dirty="0"/>
              <a:t>Servlet </a:t>
            </a:r>
            <a:r>
              <a:rPr lang="zh-CN" altLang="en-US" dirty="0"/>
              <a:t>，只需要重写 </a:t>
            </a:r>
            <a:r>
              <a:rPr lang="en-US" altLang="zh-CN" dirty="0"/>
              <a:t>service() </a:t>
            </a:r>
            <a:r>
              <a:rPr lang="zh-CN" altLang="en-US" dirty="0"/>
              <a:t>方法即可，大大减少了创建 </a:t>
            </a:r>
            <a:r>
              <a:rPr lang="en-US" altLang="zh-CN" dirty="0"/>
              <a:t>Servlet </a:t>
            </a:r>
            <a:r>
              <a:rPr lang="zh-CN" altLang="en-US" dirty="0"/>
              <a:t>的工作量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GenericServlet</a:t>
            </a:r>
            <a:r>
              <a:rPr lang="en-US" altLang="zh-CN" dirty="0"/>
              <a:t> </a:t>
            </a:r>
            <a:r>
              <a:rPr lang="zh-CN" altLang="en-US" dirty="0"/>
              <a:t>类中还提供了以下方法，用来获取 </a:t>
            </a:r>
            <a:r>
              <a:rPr lang="en-US" altLang="zh-CN" dirty="0"/>
              <a:t>Servlet </a:t>
            </a:r>
            <a:r>
              <a:rPr lang="zh-CN" altLang="en-US" dirty="0"/>
              <a:t>的配置信息。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6" y="3086183"/>
            <a:ext cx="9554908" cy="20195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8010" y="264877"/>
            <a:ext cx="3236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GenericServlet</a:t>
            </a:r>
            <a:r>
              <a:rPr lang="zh-CN" altLang="en-US" sz="3200" dirty="0" smtClean="0"/>
              <a:t>类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05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401" y="1235438"/>
            <a:ext cx="89826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/>
              <a:t>javax.servlet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java.io.PrintWriter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MyServlet</a:t>
            </a:r>
            <a:r>
              <a:rPr lang="en-US" altLang="zh-CN" dirty="0"/>
              <a:t> extends </a:t>
            </a:r>
            <a:r>
              <a:rPr lang="en-US" altLang="zh-CN" dirty="0" err="1"/>
              <a:t>GenericServlet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service(</a:t>
            </a:r>
            <a:r>
              <a:rPr lang="en-US" altLang="zh-CN" dirty="0" err="1"/>
              <a:t>ServletRequest</a:t>
            </a:r>
            <a:r>
              <a:rPr lang="en-US" altLang="zh-CN" dirty="0"/>
              <a:t> </a:t>
            </a:r>
            <a:r>
              <a:rPr lang="en-US" altLang="zh-CN" dirty="0" err="1"/>
              <a:t>servletRequest</a:t>
            </a:r>
            <a:r>
              <a:rPr lang="en-US" altLang="zh-CN" dirty="0"/>
              <a:t>, </a:t>
            </a:r>
            <a:r>
              <a:rPr lang="en-US" altLang="zh-CN" dirty="0" err="1"/>
              <a:t>ServletResponse</a:t>
            </a:r>
            <a:r>
              <a:rPr lang="en-US" altLang="zh-CN" dirty="0"/>
              <a:t> </a:t>
            </a:r>
            <a:r>
              <a:rPr lang="en-US" altLang="zh-CN" dirty="0" err="1"/>
              <a:t>servletResponse</a:t>
            </a:r>
            <a:r>
              <a:rPr lang="en-US" altLang="zh-CN" dirty="0"/>
              <a:t>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设置字符集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servletResponse.setContentType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使用</a:t>
            </a:r>
            <a:r>
              <a:rPr lang="en-US" altLang="zh-CN" dirty="0" err="1"/>
              <a:t>PrintWriter.write</a:t>
            </a:r>
            <a:r>
              <a:rPr lang="en-US" altLang="zh-CN" dirty="0"/>
              <a:t>()</a:t>
            </a:r>
            <a:r>
              <a:rPr lang="zh-CN" altLang="en-US" dirty="0"/>
              <a:t>方法向前台页面输出内容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PrintWriter</a:t>
            </a:r>
            <a:r>
              <a:rPr lang="en-US" altLang="zh-CN" dirty="0"/>
              <a:t> writer = </a:t>
            </a:r>
            <a:r>
              <a:rPr lang="en-US" altLang="zh-CN" dirty="0" err="1"/>
              <a:t>servletResponse.getWriter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writer.write</a:t>
            </a:r>
            <a:r>
              <a:rPr lang="en-US" altLang="zh-CN" dirty="0"/>
              <a:t>("</a:t>
            </a:r>
            <a:r>
              <a:rPr lang="zh-CN" altLang="en-US" dirty="0"/>
              <a:t>编程帮欢迎您的到来，网址</a:t>
            </a:r>
            <a:r>
              <a:rPr lang="en-US" altLang="zh-CN" dirty="0"/>
              <a:t>: www.biancheng.net");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writer.close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549" y="1255604"/>
            <a:ext cx="107791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javax.servlet.http.HttpServlet</a:t>
            </a:r>
            <a:r>
              <a:rPr lang="en-US" altLang="zh-CN" sz="2000" dirty="0"/>
              <a:t> </a:t>
            </a:r>
            <a:r>
              <a:rPr lang="zh-CN" altLang="en-US" sz="2000" dirty="0"/>
              <a:t>继承了 </a:t>
            </a:r>
            <a:r>
              <a:rPr lang="en-US" altLang="zh-CN" sz="2000" dirty="0" err="1"/>
              <a:t>GenericServlet</a:t>
            </a:r>
            <a:r>
              <a:rPr lang="en-US" altLang="zh-CN" sz="2000" dirty="0"/>
              <a:t> </a:t>
            </a:r>
            <a:r>
              <a:rPr lang="zh-CN" altLang="en-US" sz="2000" dirty="0"/>
              <a:t>抽象</a:t>
            </a:r>
            <a:r>
              <a:rPr lang="zh-CN" altLang="en-US" sz="2000" dirty="0" smtClean="0"/>
              <a:t>类，由于 </a:t>
            </a:r>
            <a:r>
              <a:rPr lang="en-US" altLang="zh-CN" sz="2000" dirty="0"/>
              <a:t>Servlet </a:t>
            </a:r>
            <a:r>
              <a:rPr lang="zh-CN" altLang="en-US" sz="2000" dirty="0"/>
              <a:t>主要用来处理 </a:t>
            </a:r>
            <a:r>
              <a:rPr lang="en-US" altLang="zh-CN" sz="2000" dirty="0"/>
              <a:t>HTTP </a:t>
            </a:r>
            <a:r>
              <a:rPr lang="zh-CN" altLang="en-US" sz="2000" dirty="0"/>
              <a:t>的请求和响应，所以通常情况下，编写的 </a:t>
            </a:r>
            <a:r>
              <a:rPr lang="en-US" altLang="zh-CN" sz="2000" dirty="0"/>
              <a:t>Servlet </a:t>
            </a:r>
            <a:r>
              <a:rPr lang="zh-CN" altLang="en-US" sz="2000" dirty="0"/>
              <a:t>类都继承自 </a:t>
            </a:r>
            <a:r>
              <a:rPr lang="en-US" altLang="zh-CN" sz="2000" dirty="0" err="1"/>
              <a:t>HttpServlet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HTTP/1.1 </a:t>
            </a:r>
            <a:r>
              <a:rPr lang="zh-CN" altLang="en-US" sz="2000" dirty="0"/>
              <a:t>协议中共定义了 </a:t>
            </a:r>
            <a:r>
              <a:rPr lang="en-US" altLang="zh-CN" sz="2000" dirty="0"/>
              <a:t>7 </a:t>
            </a:r>
            <a:r>
              <a:rPr lang="zh-CN" altLang="en-US" sz="2000" dirty="0"/>
              <a:t>种请求方式，即 </a:t>
            </a:r>
            <a:r>
              <a:rPr lang="en-US" altLang="zh-CN" sz="2000" dirty="0"/>
              <a:t>GET</a:t>
            </a:r>
            <a:r>
              <a:rPr lang="zh-CN" altLang="en-US" sz="2000" dirty="0"/>
              <a:t>、</a:t>
            </a:r>
            <a:r>
              <a:rPr lang="en-US" altLang="zh-CN" sz="2000" dirty="0"/>
              <a:t>POST</a:t>
            </a:r>
            <a:r>
              <a:rPr lang="zh-CN" altLang="en-US" sz="2000" dirty="0"/>
              <a:t>、</a:t>
            </a:r>
            <a:r>
              <a:rPr lang="en-US" altLang="zh-CN" sz="2000" dirty="0"/>
              <a:t>HEAD</a:t>
            </a:r>
            <a:r>
              <a:rPr lang="zh-CN" altLang="en-US" sz="2000" dirty="0"/>
              <a:t>、</a:t>
            </a:r>
            <a:r>
              <a:rPr lang="en-US" altLang="zh-CN" sz="2000" dirty="0"/>
              <a:t>PUT</a:t>
            </a:r>
            <a:r>
              <a:rPr lang="zh-CN" altLang="en-US" sz="2000" dirty="0"/>
              <a:t>、</a:t>
            </a:r>
            <a:r>
              <a:rPr lang="en-US" altLang="zh-CN" sz="2000" dirty="0"/>
              <a:t>DELETE</a:t>
            </a:r>
            <a:r>
              <a:rPr lang="zh-CN" altLang="en-US" sz="2000" dirty="0"/>
              <a:t>、</a:t>
            </a:r>
            <a:r>
              <a:rPr lang="en-US" altLang="zh-CN" sz="2000" dirty="0"/>
              <a:t>TRACE </a:t>
            </a:r>
            <a:r>
              <a:rPr lang="zh-CN" altLang="en-US" sz="2000" dirty="0"/>
              <a:t>和 </a:t>
            </a:r>
            <a:r>
              <a:rPr lang="en-US" altLang="zh-CN" sz="2000" dirty="0"/>
              <a:t>OPTIONS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HttpServlet</a:t>
            </a:r>
            <a:r>
              <a:rPr lang="en-US" altLang="zh-CN" sz="2000" dirty="0"/>
              <a:t> </a:t>
            </a:r>
            <a:r>
              <a:rPr lang="zh-CN" altLang="en-US" sz="2000" dirty="0"/>
              <a:t>针对这 </a:t>
            </a:r>
            <a:r>
              <a:rPr lang="en-US" altLang="zh-CN" sz="2000" dirty="0"/>
              <a:t>7 </a:t>
            </a:r>
            <a:r>
              <a:rPr lang="zh-CN" altLang="en-US" sz="2000" dirty="0"/>
              <a:t>种请求方式分别定义了 </a:t>
            </a:r>
            <a:r>
              <a:rPr lang="en-US" altLang="zh-CN" sz="2000" dirty="0"/>
              <a:t>7 </a:t>
            </a:r>
            <a:r>
              <a:rPr lang="zh-CN" altLang="en-US" sz="2000" dirty="0"/>
              <a:t>种方法，即 </a:t>
            </a:r>
            <a:r>
              <a:rPr lang="en-US" altLang="zh-CN" sz="2000" dirty="0" err="1"/>
              <a:t>doGet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doPost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doHead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doPut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doDelete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doTrace</a:t>
            </a:r>
            <a:r>
              <a:rPr lang="en-US" altLang="zh-CN" sz="2000" dirty="0"/>
              <a:t>()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doOptions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HttpServlet</a:t>
            </a:r>
            <a:r>
              <a:rPr lang="en-US" altLang="zh-CN" sz="2000" dirty="0"/>
              <a:t> </a:t>
            </a:r>
            <a:r>
              <a:rPr lang="zh-CN" altLang="en-US" sz="2000" dirty="0"/>
              <a:t>重写了 </a:t>
            </a:r>
            <a:r>
              <a:rPr lang="en-US" altLang="zh-CN" sz="2000" dirty="0"/>
              <a:t>service() </a:t>
            </a:r>
            <a:r>
              <a:rPr lang="zh-CN" altLang="en-US" sz="2000" dirty="0"/>
              <a:t>方法，该方法会先获取客户端的请求方式，然后根据请求方式调用对应 </a:t>
            </a:r>
            <a:r>
              <a:rPr lang="en-US" altLang="zh-CN" sz="2000" dirty="0" err="1"/>
              <a:t>doXxx</a:t>
            </a:r>
            <a:r>
              <a:rPr lang="en-US" altLang="zh-CN" sz="2000" dirty="0"/>
              <a:t> 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由于</a:t>
            </a:r>
            <a:r>
              <a:rPr lang="zh-CN" altLang="en-US" sz="2000" dirty="0"/>
              <a:t>我们使用的请求方式主要是 </a:t>
            </a:r>
            <a:r>
              <a:rPr lang="en-US" altLang="zh-CN" sz="2000" dirty="0"/>
              <a:t>GET </a:t>
            </a:r>
            <a:r>
              <a:rPr lang="zh-CN" altLang="en-US" sz="2000" dirty="0"/>
              <a:t>和 </a:t>
            </a:r>
            <a:r>
              <a:rPr lang="en-US" altLang="zh-CN" sz="2000" dirty="0"/>
              <a:t>POST</a:t>
            </a:r>
            <a:r>
              <a:rPr lang="zh-CN" altLang="en-US" sz="2000" dirty="0"/>
              <a:t>，所以通过继承 </a:t>
            </a:r>
            <a:r>
              <a:rPr lang="en-US" altLang="zh-CN" sz="2000" dirty="0" err="1"/>
              <a:t>HttpServlet</a:t>
            </a:r>
            <a:r>
              <a:rPr lang="en-US" altLang="zh-CN" sz="2000" dirty="0"/>
              <a:t> </a:t>
            </a:r>
            <a:r>
              <a:rPr lang="zh-CN" altLang="en-US" sz="2000" dirty="0"/>
              <a:t>类创建 </a:t>
            </a:r>
            <a:r>
              <a:rPr lang="en-US" altLang="zh-CN" sz="2000" dirty="0"/>
              <a:t>Servlet </a:t>
            </a:r>
            <a:r>
              <a:rPr lang="zh-CN" altLang="en-US" sz="2000" dirty="0"/>
              <a:t>时，只需要重写 </a:t>
            </a:r>
            <a:r>
              <a:rPr lang="en-US" altLang="zh-CN" sz="2000" dirty="0" err="1"/>
              <a:t>doGet</a:t>
            </a:r>
            <a:r>
              <a:rPr lang="en-US" altLang="zh-CN" sz="2000" dirty="0"/>
              <a:t>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doPost</a:t>
            </a:r>
            <a:r>
              <a:rPr lang="en-US" altLang="zh-CN" sz="2000" dirty="0"/>
              <a:t> </a:t>
            </a:r>
            <a:r>
              <a:rPr lang="zh-CN" altLang="en-US" sz="2000" dirty="0"/>
              <a:t>方法，代码如下。</a:t>
            </a:r>
          </a:p>
        </p:txBody>
      </p:sp>
      <p:sp>
        <p:nvSpPr>
          <p:cNvPr id="3" name="矩形 2"/>
          <p:cNvSpPr/>
          <p:nvPr/>
        </p:nvSpPr>
        <p:spPr>
          <a:xfrm>
            <a:off x="1272744" y="259990"/>
            <a:ext cx="2986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/>
              <a:t>HttpServlet</a:t>
            </a:r>
            <a:r>
              <a:rPr lang="zh-CN" altLang="en-US" sz="3600" dirty="0" smtClean="0"/>
              <a:t>类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04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5" y="572626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9" y="2272809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的基本概</a:t>
              </a:r>
              <a:r>
                <a:rPr lang="zh-CN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念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6" y="3142894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的特点及其接口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6" y="4010858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IDEA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工具开发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347" y="4875953"/>
            <a:ext cx="7249397" cy="687920"/>
            <a:chOff x="978872" y="331861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1861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的配置以及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的生命周期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1861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984" y="1120171"/>
            <a:ext cx="116290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/>
              <a:t>javax.servlet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javax.servlet.http.HttpServletRequest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javax.servlet.http.HttpServletResponse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java.io.PrintWriter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MyServlet</a:t>
            </a:r>
            <a:r>
              <a:rPr lang="en-US" altLang="zh-CN" dirty="0"/>
              <a:t> extends </a:t>
            </a:r>
            <a:r>
              <a:rPr lang="en-US" altLang="zh-CN" dirty="0" err="1"/>
              <a:t>HttpServlet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doGet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</a:t>
            </a:r>
            <a:r>
              <a:rPr lang="en-US" altLang="zh-CN" dirty="0" err="1"/>
              <a:t>resp</a:t>
            </a:r>
            <a:r>
              <a:rPr lang="en-US" altLang="zh-CN" dirty="0"/>
              <a:t>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使用</a:t>
            </a:r>
            <a:r>
              <a:rPr lang="en-US" altLang="zh-CN" dirty="0" err="1"/>
              <a:t>PrintWriter.write</a:t>
            </a:r>
            <a:r>
              <a:rPr lang="en-US" altLang="zh-CN" dirty="0"/>
              <a:t>()</a:t>
            </a:r>
            <a:r>
              <a:rPr lang="zh-CN" altLang="en-US" dirty="0"/>
              <a:t>方法向前台页面输出内容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resp.setContentType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PrintWriter</a:t>
            </a:r>
            <a:r>
              <a:rPr lang="en-US" altLang="zh-CN" dirty="0"/>
              <a:t> writer = </a:t>
            </a:r>
            <a:r>
              <a:rPr lang="en-US" altLang="zh-CN" dirty="0" err="1"/>
              <a:t>resp.getWriter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writer.write</a:t>
            </a:r>
            <a:r>
              <a:rPr lang="en-US" altLang="zh-CN" dirty="0"/>
              <a:t>("</a:t>
            </a:r>
            <a:r>
              <a:rPr lang="zh-CN" altLang="en-US" dirty="0"/>
              <a:t>编程帮欢迎您的到来，网址</a:t>
            </a:r>
            <a:r>
              <a:rPr lang="en-US" altLang="zh-CN" dirty="0"/>
              <a:t>: www.biancheng.net");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writer.close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doPost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</a:t>
            </a:r>
            <a:r>
              <a:rPr lang="en-US" altLang="zh-CN" dirty="0" err="1"/>
              <a:t>resp</a:t>
            </a:r>
            <a:r>
              <a:rPr lang="en-US" altLang="zh-CN" dirty="0"/>
              <a:t>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resp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61"/>
            <a:ext cx="6733879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开发入门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8"/>
            <a:ext cx="40022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42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024183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实际开发中，通常都会使用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Eclipse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等）工具完成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的开发，本书中是使用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不仅会自动编译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，还会自动创建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文件信息，完成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虚拟路径的映射。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6" y="26090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3" y="43922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7" y="986053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01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06" y="2856676"/>
            <a:ext cx="3856415" cy="331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27974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30420" y="376772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30420" y="467877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2598680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557783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5" y="4462556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8043" y="2041822"/>
            <a:ext cx="737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主页的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“Create New Project”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选项，进入新建项目的界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7" y="986053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01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2" y="1947692"/>
            <a:ext cx="9157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中，选择左侧栏的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选项，然后勾选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 Application”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选项。选择完毕之后，单击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Next”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按钮进入填写项目信息的界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30420" y="272422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886" y="3488552"/>
            <a:ext cx="1697535" cy="515997"/>
            <a:chOff x="-2086" y="2141478"/>
            <a:chExt cx="1697534" cy="515997"/>
          </a:xfrm>
        </p:grpSpPr>
        <p:sp>
          <p:nvSpPr>
            <p:cNvPr id="32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3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4" name="文本框 32"/>
          <p:cNvSpPr txBox="1"/>
          <p:nvPr/>
        </p:nvSpPr>
        <p:spPr>
          <a:xfrm>
            <a:off x="1" y="2553237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5" y="4389344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730420" y="369451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46055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050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27" y="3014904"/>
            <a:ext cx="35972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7" y="986053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01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2" y="1867011"/>
            <a:ext cx="9157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name”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选项用于指项目的名称，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localtion”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项目的根目录。这里采用默认设置的目录，将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项目的名称。设置完成之后，单击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Finish”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按钮，进入开发界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30420" y="2852720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文本框 32"/>
          <p:cNvSpPr txBox="1"/>
          <p:nvPr/>
        </p:nvSpPr>
        <p:spPr>
          <a:xfrm>
            <a:off x="1" y="2681731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30420" y="382300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30420" y="473405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282" y="4529205"/>
            <a:ext cx="1697535" cy="515997"/>
            <a:chOff x="-2086" y="2141478"/>
            <a:chExt cx="1697534" cy="515997"/>
          </a:xfrm>
        </p:grpSpPr>
        <p:sp>
          <p:nvSpPr>
            <p:cNvPr id="21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2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文本框 34"/>
          <p:cNvSpPr txBox="1"/>
          <p:nvPr/>
        </p:nvSpPr>
        <p:spPr>
          <a:xfrm>
            <a:off x="-2085" y="3654242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3074" name="图片 54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77" y="2912565"/>
            <a:ext cx="43211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项目后，接下来，需要在项目中添加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开发工具右上角的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098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812666"/>
            <a:ext cx="5599300" cy="33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24" y="2283294"/>
            <a:ext cx="17303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界面中，单击【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Libraries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122" name="图片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30" y="1927950"/>
            <a:ext cx="328895" cy="3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55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2797071"/>
            <a:ext cx="5994933" cy="341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界面，选择项目所在的目录后单击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按钮，弹出选择项目类型界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147" name="图片 59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76" y="2590949"/>
            <a:ext cx="3402573" cy="361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2"/>
            <a:ext cx="9251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选择项目类型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按钮，会显示项目名称界面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界面直接单击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按钮，此时项目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194" name="图片 56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82" y="2984874"/>
            <a:ext cx="43211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5" y="572626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9" y="2514855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ServletConfig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ServletContext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接口的使用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9" y="3384936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HttpServletRequest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6" y="4252901"/>
            <a:ext cx="7249397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HttpServletResponse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单击标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+”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按钮，查找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，将其导入到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171" name="图片 60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4" y="2701600"/>
            <a:ext cx="4981253" cy="339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3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  </a:t>
            </a:r>
            <a:r>
              <a:rPr lang="zh-CN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2"/>
            <a:ext cx="9251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按钮后，就可以将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的项目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218" name="图片 57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09" y="2313403"/>
            <a:ext cx="5472955" cy="36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4" y="1121759"/>
            <a:ext cx="3938223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03  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文件，选择【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New 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】选项，进入创建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2" name="图片 6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24" y="2810436"/>
            <a:ext cx="4531659" cy="323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线箭头连接符 5"/>
          <p:cNvCxnSpPr/>
          <p:nvPr/>
        </p:nvCxnSpPr>
        <p:spPr>
          <a:xfrm flipH="1">
            <a:off x="4907781" y="3469787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98724" y="3039037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用于指定</a:t>
            </a:r>
            <a:r>
              <a:rPr kumimoji="1" lang="en-US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88107" y="3342425"/>
            <a:ext cx="57822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21" name="直线箭头连接符 5"/>
          <p:cNvCxnSpPr/>
          <p:nvPr/>
        </p:nvCxnSpPr>
        <p:spPr>
          <a:xfrm flipH="1">
            <a:off x="4867837" y="3988730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48162" y="3861368"/>
            <a:ext cx="846767" cy="281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54163" y="3789970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于指定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所在包的名称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线箭头连接符 5"/>
          <p:cNvCxnSpPr/>
          <p:nvPr/>
        </p:nvCxnSpPr>
        <p:spPr>
          <a:xfrm flipH="1">
            <a:off x="4907781" y="4679012"/>
            <a:ext cx="7332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41043" y="4551650"/>
            <a:ext cx="625287" cy="24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81835" y="4485258"/>
            <a:ext cx="2321725" cy="10414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Class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】是根据【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Name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】自动生成的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4" y="1121759"/>
            <a:ext cx="3938223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03  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工具会自动生成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41" y="2711450"/>
            <a:ext cx="9050020" cy="25755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4856" y="2755613"/>
            <a:ext cx="9282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doPost(HttpServletRequest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doGet(HttpServletRequest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4" y="1121759"/>
            <a:ext cx="3938223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03  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5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了更好的演示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的运行效果，接下来在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方法中添加一些代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会根据请求的方法自动调用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2" y="2756649"/>
            <a:ext cx="9049871" cy="3453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1068" y="2893555"/>
            <a:ext cx="8986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"TestServlet01",</a:t>
            </a:r>
            <a:r>
              <a:rPr lang="en-US" altLang="zh-CN" dirty="0">
                <a:solidFill>
                  <a:srgbClr val="1369B2"/>
                </a:solidFill>
              </a:rPr>
              <a:t>urlPatterns="/TestServlet01")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/>
              <a:t>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       PrintWriter out = response.getWriter();</a:t>
            </a:r>
            <a:endParaRPr lang="zh-CN" altLang="zh-CN" dirty="0"/>
          </a:p>
          <a:p>
            <a:r>
              <a:rPr lang="en-US" altLang="zh-CN" dirty="0"/>
              <a:t>	       out.print("Hello Servlet");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       this.doPost(request, response);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4" y="1121759"/>
            <a:ext cx="3938223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04  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4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开发工具中单击启动按钮选择使用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，启动成功后，在页面中访问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localhost:8080/chapter04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43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04" y="2982824"/>
            <a:ext cx="7095560" cy="301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986053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4" y="1121759"/>
            <a:ext cx="3938223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04  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5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5"/>
            <a:ext cx="1697535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4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8080/chapter04/TestServlet01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”，此处访问地址中的项目名是根据第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章操作方式修改了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打包后的项目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290" name="图片 44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25" y="3094842"/>
            <a:ext cx="6511219" cy="24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8"/>
          <p:cNvSpPr txBox="1"/>
          <p:nvPr>
            <p:custDataLst>
              <p:tags r:id="rId1"/>
            </p:custDataLst>
          </p:nvPr>
        </p:nvSpPr>
        <p:spPr>
          <a:xfrm>
            <a:off x="1671935" y="2236783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想让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正确地运行在服务器中并处理请求信息，必须进行适当的配置，关于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的配置主要有两种方式，分别是通过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来完成配置和使用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的方式完成。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18811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6" y="18216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3" y="36048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3" y="1091198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6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9" y="1975313"/>
            <a:ext cx="9414276" cy="6926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标签进行注册，在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标签下包含若干个子元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素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98581"/>
              </p:ext>
            </p:extLst>
          </p:nvPr>
        </p:nvGraphicFramePr>
        <p:xfrm>
          <a:off x="2138083" y="3227296"/>
          <a:ext cx="7619991" cy="2259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1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2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505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161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的名称，一般与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类名相同，要求唯一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&lt;servlet-class&gt;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类的位置，包括包名与类名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&lt;display-name&gt;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3" y="1091198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6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7" y="1867737"/>
            <a:ext cx="10044115" cy="13730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把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映射到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地址，使用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&lt;servlet-mapping&gt;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标签进行映射，使用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子标签指定要映射的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名称，名称要和之前在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标签下注册的相同；使用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子标签映射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地址，地址前必须加“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”，否则访问不到。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082" y="3576918"/>
            <a:ext cx="7705167" cy="24608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5059" y="3630707"/>
            <a:ext cx="7568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&lt;servlet&gt;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&lt;servlet-class&gt;web.controller.HelloServlet&lt;/servlet-class&gt;</a:t>
            </a:r>
            <a:endParaRPr lang="zh-CN" altLang="zh-CN" dirty="0"/>
          </a:p>
          <a:p>
            <a:r>
              <a:rPr lang="en-US" altLang="zh-CN" dirty="0"/>
              <a:t>&lt;/servlet&gt;</a:t>
            </a:r>
            <a:endParaRPr lang="zh-CN" altLang="zh-CN" dirty="0"/>
          </a:p>
          <a:p>
            <a:r>
              <a:rPr lang="en-US" altLang="zh-CN" dirty="0"/>
              <a:t>&lt;servlet-mapping&gt;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&lt;url-pattern&gt;/servlet/HelloServlet&lt;/url-pattern&gt;</a:t>
            </a:r>
            <a:endParaRPr lang="zh-CN" altLang="zh-CN" dirty="0"/>
          </a:p>
          <a:p>
            <a:r>
              <a:rPr lang="en-US" altLang="zh-CN" dirty="0"/>
              <a:t>&lt;/servlet-mapping&gt;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2" y="572626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651" y="2496092"/>
            <a:ext cx="9771799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应用业务需求的增多，动态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资源的开发变得越来越重要。目前，很多公司都提供了开发动态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资源的相关技术，其中比较常见的有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资源开发，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公司提供了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两种技术。本章将针对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技术的相关知识进行详细讲解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1219" y="1308085"/>
            <a:ext cx="1103734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/>
              <a:t>Servlet</a:t>
            </a:r>
            <a:r>
              <a:rPr lang="zh-CN" altLang="en-US" sz="2000" dirty="0" smtClean="0"/>
              <a:t>中可以通过</a:t>
            </a:r>
            <a:r>
              <a:rPr lang="en-US" altLang="zh-CN" sz="2000" dirty="0" err="1"/>
              <a:t>getServletConfig</a:t>
            </a:r>
            <a:r>
              <a:rPr lang="en-US" altLang="zh-CN" sz="2000" dirty="0"/>
              <a:t>()</a:t>
            </a:r>
            <a:r>
              <a:rPr lang="zh-CN" altLang="en-US" sz="2000" dirty="0" smtClean="0"/>
              <a:t>方法获取</a:t>
            </a:r>
            <a:r>
              <a:rPr lang="en-US" altLang="zh-CN" sz="2000" dirty="0" err="1"/>
              <a:t>ServletConfig</a:t>
            </a:r>
            <a:r>
              <a:rPr lang="zh-CN" altLang="en-US" sz="2000" dirty="0" smtClean="0"/>
              <a:t>，然后通过</a:t>
            </a:r>
            <a:r>
              <a:rPr lang="en-US" altLang="zh-CN" sz="2000" dirty="0" err="1" smtClean="0"/>
              <a:t>ServletConfig</a:t>
            </a:r>
            <a:r>
              <a:rPr lang="zh-CN" altLang="en-US" sz="2000" dirty="0" smtClean="0"/>
              <a:t>的方法获取配置参数值，例如：</a:t>
            </a:r>
            <a:endParaRPr lang="en-US" altLang="zh-CN" sz="2000" dirty="0" smtClean="0"/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1600" dirty="0"/>
              <a:t>@</a:t>
            </a:r>
            <a:r>
              <a:rPr lang="en-US" altLang="zh-CN" sz="1600" dirty="0" err="1"/>
              <a:t>WebServlet</a:t>
            </a:r>
            <a:r>
              <a:rPr lang="en-US" altLang="zh-CN" sz="1600" dirty="0"/>
              <a:t>(name = "</a:t>
            </a:r>
            <a:r>
              <a:rPr lang="en-US" altLang="zh-CN" sz="1600" dirty="0" err="1"/>
              <a:t>ServletPz</a:t>
            </a:r>
            <a:r>
              <a:rPr lang="en-US" altLang="zh-CN" sz="1600" dirty="0"/>
              <a:t>",</a:t>
            </a:r>
            <a:r>
              <a:rPr lang="en-US" altLang="zh-CN" sz="1600" dirty="0" err="1"/>
              <a:t>urlPatterns</a:t>
            </a:r>
            <a:r>
              <a:rPr lang="en-US" altLang="zh-CN" sz="1600" dirty="0"/>
              <a:t> = "/</a:t>
            </a:r>
            <a:r>
              <a:rPr lang="en-US" altLang="zh-CN" sz="1600" dirty="0" err="1"/>
              <a:t>ServletPz</a:t>
            </a:r>
            <a:r>
              <a:rPr lang="en-US" altLang="zh-CN" sz="1600" dirty="0"/>
              <a:t>",</a:t>
            </a:r>
            <a:r>
              <a:rPr lang="en-US" altLang="zh-CN" sz="1600" dirty="0" err="1"/>
              <a:t>initParams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       </a:t>
            </a:r>
            <a:r>
              <a:rPr lang="en-US" altLang="zh-CN" sz="1600" dirty="0"/>
              <a:t>{@</a:t>
            </a:r>
            <a:r>
              <a:rPr lang="en-US" altLang="zh-CN" sz="1600" dirty="0" err="1"/>
              <a:t>WebInitParam</a:t>
            </a:r>
            <a:r>
              <a:rPr lang="en-US" altLang="zh-CN" sz="1600" dirty="0"/>
              <a:t>(name="</a:t>
            </a:r>
            <a:r>
              <a:rPr lang="en-US" altLang="zh-CN" sz="1600" dirty="0" err="1"/>
              <a:t>usrname</a:t>
            </a:r>
            <a:r>
              <a:rPr lang="en-US" altLang="zh-CN" sz="1600" dirty="0"/>
              <a:t>",value="</a:t>
            </a:r>
            <a:r>
              <a:rPr lang="en-US" altLang="zh-CN" sz="1600" dirty="0" smtClean="0"/>
              <a:t>dcx"),@</a:t>
            </a:r>
            <a:r>
              <a:rPr lang="en-US" altLang="zh-CN" sz="1600" dirty="0" err="1"/>
              <a:t>WebInitParam</a:t>
            </a:r>
            <a:r>
              <a:rPr lang="en-US" altLang="zh-CN" sz="1600" dirty="0"/>
              <a:t>(name="</a:t>
            </a:r>
            <a:r>
              <a:rPr lang="en-US" altLang="zh-CN" sz="1600" dirty="0" err="1"/>
              <a:t>usrpwd</a:t>
            </a:r>
            <a:r>
              <a:rPr lang="en-US" altLang="zh-CN" sz="1600" dirty="0"/>
              <a:t>",value="123")})</a:t>
            </a:r>
            <a:br>
              <a:rPr lang="en-US" altLang="zh-CN" sz="1600" dirty="0"/>
            </a:br>
            <a:r>
              <a:rPr lang="en-US" altLang="zh-CN" sz="1600" dirty="0"/>
              <a:t>public class </a:t>
            </a:r>
            <a:r>
              <a:rPr lang="en-US" altLang="zh-CN" sz="1600" dirty="0" err="1"/>
              <a:t>ServletPz</a:t>
            </a:r>
            <a:r>
              <a:rPr lang="en-US" altLang="zh-CN" sz="1600" dirty="0"/>
              <a:t> extends </a:t>
            </a:r>
            <a:r>
              <a:rPr lang="en-US" altLang="zh-CN" sz="1600" dirty="0" err="1"/>
              <a:t>HttpServlet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protected void </a:t>
            </a:r>
            <a:r>
              <a:rPr lang="en-US" altLang="zh-CN" sz="1600" dirty="0" err="1"/>
              <a:t>doPost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r>
              <a:rPr lang="en-US" altLang="zh-CN" sz="1600" dirty="0"/>
              <a:t> request, </a:t>
            </a:r>
            <a:r>
              <a:rPr lang="en-US" altLang="zh-CN" sz="1600" dirty="0" err="1"/>
              <a:t>HttpServletResponse</a:t>
            </a:r>
            <a:r>
              <a:rPr lang="en-US" altLang="zh-CN" sz="1600" dirty="0"/>
              <a:t> response) throws </a:t>
            </a:r>
            <a:r>
              <a:rPr lang="en-US" altLang="zh-CN" sz="1600" dirty="0" err="1"/>
              <a:t>ServletException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doGet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request,response</a:t>
            </a:r>
            <a:r>
              <a:rPr lang="en-US" altLang="zh-CN" sz="1600" dirty="0"/>
              <a:t>);   }</a:t>
            </a:r>
            <a:br>
              <a:rPr lang="en-US" altLang="zh-CN" sz="1600" dirty="0"/>
            </a:br>
            <a:r>
              <a:rPr lang="en-US" altLang="zh-CN" sz="1600" dirty="0"/>
              <a:t>    protected void </a:t>
            </a:r>
            <a:r>
              <a:rPr lang="en-US" altLang="zh-CN" sz="1600" dirty="0" err="1"/>
              <a:t>doGet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r>
              <a:rPr lang="en-US" altLang="zh-CN" sz="1600" dirty="0"/>
              <a:t> request, </a:t>
            </a:r>
            <a:r>
              <a:rPr lang="en-US" altLang="zh-CN" sz="1600" dirty="0" err="1"/>
              <a:t>HttpServletResponse</a:t>
            </a:r>
            <a:r>
              <a:rPr lang="en-US" altLang="zh-CN" sz="1600" dirty="0"/>
              <a:t> response) throws </a:t>
            </a:r>
            <a:r>
              <a:rPr lang="en-US" altLang="zh-CN" sz="1600" dirty="0" err="1"/>
              <a:t>ServletException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 smtClean="0"/>
              <a:t>response.setContentType</a:t>
            </a:r>
            <a:r>
              <a:rPr lang="en-US" altLang="zh-CN" sz="1600" dirty="0" smtClean="0"/>
              <a:t>("</a:t>
            </a:r>
            <a:r>
              <a:rPr lang="en-US" altLang="zh-CN" sz="1600" dirty="0"/>
              <a:t>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=UTF-8");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PrintWriter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response.getWriter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ServletConfig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this.getServletConfig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pr.println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sc.getInitParameter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usrname</a:t>
            </a:r>
            <a:r>
              <a:rPr lang="en-US" altLang="zh-CN" sz="1600" dirty="0"/>
              <a:t>"));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pr.println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sc.getInitParameter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usrpwd</a:t>
            </a:r>
            <a:r>
              <a:rPr lang="en-US" altLang="zh-CN" sz="1600" dirty="0"/>
              <a:t>"));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pr.println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sc.getServletName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pr.close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20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4" y="1010516"/>
            <a:ext cx="34777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6" y="1150499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注解属性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879073" y="1745308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注解用于代替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标签，该注解将会在项目部署时被容器处理，容器将根据具体的属性配置将相应的类部署为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注解提供了一些属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性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56" y="2717904"/>
            <a:ext cx="9391528" cy="3619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47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26" y="1077751"/>
            <a:ext cx="6017952" cy="48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4" y="1077751"/>
            <a:ext cx="32491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9" y="1217734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3" y="1144986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9" y="1284969"/>
            <a:ext cx="387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初始化阶段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714900"/>
            <a:ext cx="9414276" cy="18302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客户端向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容器发出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容器首先会解析请求，检查内存中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是否已经有了该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，如果有，直接使用该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对象；如果没有，就创建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实例对象，然后通过调用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的初始化。需要注意的是，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的整个生命周期内，它的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方法只被调用一次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12327" y="2433917"/>
            <a:ext cx="9794240" cy="23397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4" y="24073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1" y="44460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3" y="1144986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80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运行阶段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580430"/>
            <a:ext cx="9414276" cy="29854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生命周期中最重要的阶段，在这个阶段，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容器会为客户端请求创建代表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，然后将它们作为参数传递给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对象中获得客户端请求信息并处理该请求，通过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对象生成响应结果。在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的整个生命周期内，对于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的每一次访问请求，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容器都会调用一次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，并且创建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，也就是说，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的整个生命周期中会被调用多次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12327" y="2380128"/>
            <a:ext cx="9794240" cy="332142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4" y="23536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1" y="53738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6"/>
            <a:ext cx="43787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21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销毁阶段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524019" y="2741796"/>
            <a:ext cx="9414276" cy="22067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服务器关闭或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应用的销毁而销毁。在销毁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方法，以便让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对象释放它所占用的资源。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的整个生命周期中，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方法也只被调用一次。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对象一旦创建就会驻留在内存中等待客户端的访问，直到服务器关闭，或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对象才会销毁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79563" y="2541492"/>
            <a:ext cx="9794240" cy="25280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9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758296" y="475528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2"/>
          <p:cNvSpPr>
            <a:spLocks noChangeArrowheads="1"/>
          </p:cNvSpPr>
          <p:nvPr/>
        </p:nvSpPr>
        <p:spPr bwMode="auto">
          <a:xfrm>
            <a:off x="1900767" y="2760136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31747" name="Oval 25"/>
          <p:cNvSpPr>
            <a:spLocks noChangeArrowheads="1"/>
          </p:cNvSpPr>
          <p:nvPr/>
        </p:nvSpPr>
        <p:spPr bwMode="auto">
          <a:xfrm>
            <a:off x="1900767" y="3627968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31748" name="Oval 28"/>
          <p:cNvSpPr>
            <a:spLocks noChangeArrowheads="1"/>
          </p:cNvSpPr>
          <p:nvPr/>
        </p:nvSpPr>
        <p:spPr bwMode="auto">
          <a:xfrm>
            <a:off x="1900767" y="4584702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31749" name="Oval 31"/>
          <p:cNvSpPr>
            <a:spLocks noChangeArrowheads="1"/>
          </p:cNvSpPr>
          <p:nvPr/>
        </p:nvSpPr>
        <p:spPr bwMode="auto">
          <a:xfrm>
            <a:off x="1416051" y="5397502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31750" name="Text Box 21"/>
          <p:cNvSpPr txBox="1">
            <a:spLocks noChangeArrowheads="1"/>
          </p:cNvSpPr>
          <p:nvPr/>
        </p:nvSpPr>
        <p:spPr bwMode="auto">
          <a:xfrm>
            <a:off x="4756153" y="1380067"/>
            <a:ext cx="2406649" cy="4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900">
                <a:solidFill>
                  <a:schemeClr val="bg1"/>
                </a:solidFill>
                <a:sym typeface="MS PGothic" pitchFamily="34" charset="-128"/>
              </a:rPr>
              <a:t>6.1.1</a:t>
            </a:r>
          </a:p>
        </p:txBody>
      </p:sp>
      <p:sp>
        <p:nvSpPr>
          <p:cNvPr id="31751" name="Oval 31"/>
          <p:cNvSpPr>
            <a:spLocks noChangeArrowheads="1"/>
          </p:cNvSpPr>
          <p:nvPr/>
        </p:nvSpPr>
        <p:spPr bwMode="auto">
          <a:xfrm>
            <a:off x="1369486" y="4663020"/>
            <a:ext cx="165100" cy="16933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/>
          <a:p>
            <a:pPr algn="ctr" eaLnBrk="1" hangingPunct="1"/>
            <a:endParaRPr lang="ko-KR" altLang="en-US" i="1">
              <a:ea typeface="Gulim" pitchFamily="34" charset="-127"/>
            </a:endParaRPr>
          </a:p>
        </p:txBody>
      </p:sp>
      <p:sp>
        <p:nvSpPr>
          <p:cNvPr id="31752" name="矩形 8"/>
          <p:cNvSpPr>
            <a:spLocks noChangeArrowheads="1"/>
          </p:cNvSpPr>
          <p:nvPr/>
        </p:nvSpPr>
        <p:spPr bwMode="auto">
          <a:xfrm>
            <a:off x="0" y="6254753"/>
            <a:ext cx="12192000" cy="582083"/>
          </a:xfrm>
          <a:prstGeom prst="rect">
            <a:avLst/>
          </a:prstGeom>
          <a:solidFill>
            <a:srgbClr val="295A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/>
          <a:p>
            <a:pPr eaLnBrk="1" hangingPunct="1"/>
            <a:endParaRPr lang="zh-CN" altLang="zh-CN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31753" name="组合 16"/>
          <p:cNvGrpSpPr>
            <a:grpSpLocks/>
          </p:cNvGrpSpPr>
          <p:nvPr/>
        </p:nvGrpSpPr>
        <p:grpSpPr bwMode="auto">
          <a:xfrm>
            <a:off x="0" y="-19050"/>
            <a:ext cx="12202584" cy="855135"/>
            <a:chOff x="-508" y="-20538"/>
            <a:chExt cx="9152445" cy="641350"/>
          </a:xfrm>
        </p:grpSpPr>
        <p:pic>
          <p:nvPicPr>
            <p:cNvPr id="31780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" y="-20538"/>
              <a:ext cx="5004556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81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14" y="-20538"/>
              <a:ext cx="415532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4634">
            <a:extLst/>
          </p:cNvPr>
          <p:cNvSpPr txBox="1">
            <a:spLocks noChangeArrowheads="1"/>
          </p:cNvSpPr>
          <p:nvPr/>
        </p:nvSpPr>
        <p:spPr bwMode="auto">
          <a:xfrm>
            <a:off x="2351619" y="1123951"/>
            <a:ext cx="8758767" cy="4523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upright="1"/>
          <a:lstStyle/>
          <a:p>
            <a:pPr algn="just">
              <a:lnSpc>
                <a:spcPts val="2080"/>
              </a:lnSpc>
              <a:defRPr/>
            </a:pPr>
            <a:r>
              <a:rPr lang="en-US" sz="3200" kern="100">
                <a:latin typeface="Times New Roman"/>
                <a:ea typeface="宋体"/>
                <a:cs typeface="Times New Roman"/>
              </a:rPr>
              <a:t> </a:t>
            </a:r>
            <a:endParaRPr lang="zh-CN" altLang="en-US" sz="3200" kern="100">
              <a:latin typeface="Times New Roman"/>
              <a:ea typeface="宋体"/>
              <a:cs typeface="Times New Roman"/>
            </a:endParaRPr>
          </a:p>
        </p:txBody>
      </p:sp>
      <p:sp>
        <p:nvSpPr>
          <p:cNvPr id="16" name="AutoShape 4635">
            <a:extLst/>
          </p:cNvPr>
          <p:cNvSpPr>
            <a:spLocks noChangeArrowheads="1"/>
          </p:cNvSpPr>
          <p:nvPr/>
        </p:nvSpPr>
        <p:spPr bwMode="auto">
          <a:xfrm>
            <a:off x="2990851" y="1255184"/>
            <a:ext cx="2059516" cy="5990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upright="1"/>
          <a:lstStyle/>
          <a:p>
            <a:pPr algn="just">
              <a:lnSpc>
                <a:spcPts val="2080"/>
              </a:lnSpc>
              <a:defRPr/>
            </a:pPr>
            <a:r>
              <a:rPr lang="en-US" sz="2700" kern="100" dirty="0">
                <a:latin typeface="Times New Roman"/>
                <a:ea typeface="宋体"/>
                <a:cs typeface="Times New Roman"/>
              </a:rPr>
              <a:t>Web</a:t>
            </a:r>
            <a:r>
              <a:rPr lang="zh-CN" altLang="en-US" sz="2700" kern="100" dirty="0">
                <a:latin typeface="Times New Roman"/>
                <a:ea typeface="宋体"/>
                <a:cs typeface="Times New Roman"/>
              </a:rPr>
              <a:t>容器</a:t>
            </a:r>
          </a:p>
        </p:txBody>
      </p:sp>
      <p:sp>
        <p:nvSpPr>
          <p:cNvPr id="17" name="AutoShape 4636">
            <a:extLst/>
          </p:cNvPr>
          <p:cNvSpPr>
            <a:spLocks noChangeArrowheads="1"/>
          </p:cNvSpPr>
          <p:nvPr/>
        </p:nvSpPr>
        <p:spPr bwMode="auto">
          <a:xfrm>
            <a:off x="7454900" y="1720853"/>
            <a:ext cx="2702984" cy="8191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upright="1"/>
          <a:lstStyle/>
          <a:p>
            <a:pPr algn="ctr">
              <a:lnSpc>
                <a:spcPts val="2080"/>
              </a:lnSpc>
              <a:spcBef>
                <a:spcPts val="3200"/>
              </a:spcBef>
              <a:defRPr/>
            </a:pPr>
            <a:endParaRPr lang="en-US" sz="2700" kern="100" dirty="0">
              <a:latin typeface="Times New Roman"/>
              <a:ea typeface="宋体"/>
              <a:cs typeface="Times New Roman"/>
            </a:endParaRPr>
          </a:p>
          <a:p>
            <a:pPr algn="ctr">
              <a:lnSpc>
                <a:spcPts val="2080"/>
              </a:lnSpc>
              <a:defRPr/>
            </a:pPr>
            <a:r>
              <a:rPr lang="en-US" sz="2700" kern="100" dirty="0" err="1">
                <a:latin typeface="Times New Roman"/>
                <a:ea typeface="宋体"/>
                <a:cs typeface="Times New Roman"/>
              </a:rPr>
              <a:t>HelloServlet</a:t>
            </a:r>
            <a:endParaRPr lang="zh-CN" altLang="en-US" sz="2700" kern="100" dirty="0">
              <a:latin typeface="Times New Roman"/>
              <a:ea typeface="宋体"/>
              <a:cs typeface="Times New Roman"/>
            </a:endParaRPr>
          </a:p>
        </p:txBody>
      </p:sp>
      <p:cxnSp>
        <p:nvCxnSpPr>
          <p:cNvPr id="19" name="Line 4638"/>
          <p:cNvCxnSpPr>
            <a:cxnSpLocks noChangeShapeType="1"/>
          </p:cNvCxnSpPr>
          <p:nvPr/>
        </p:nvCxnSpPr>
        <p:spPr bwMode="auto">
          <a:xfrm>
            <a:off x="8750300" y="2540003"/>
            <a:ext cx="0" cy="69003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4639">
            <a:extLst/>
          </p:cNvPr>
          <p:cNvSpPr txBox="1">
            <a:spLocks noChangeArrowheads="1"/>
          </p:cNvSpPr>
          <p:nvPr/>
        </p:nvSpPr>
        <p:spPr bwMode="auto">
          <a:xfrm>
            <a:off x="5972390" y="1339853"/>
            <a:ext cx="1780118" cy="4656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upright="1"/>
          <a:lstStyle/>
          <a:p>
            <a:pPr algn="just">
              <a:lnSpc>
                <a:spcPts val="2080"/>
              </a:lnSpc>
              <a:defRPr/>
            </a:pPr>
            <a:r>
              <a:rPr lang="zh-CN" altLang="en-US" kern="100" dirty="0">
                <a:latin typeface="Times New Roman"/>
                <a:ea typeface="宋体"/>
                <a:cs typeface="Times New Roman"/>
              </a:rPr>
              <a:t>① 加载到内存</a:t>
            </a:r>
          </a:p>
        </p:txBody>
      </p:sp>
      <p:sp>
        <p:nvSpPr>
          <p:cNvPr id="21" name="Text Box 4640">
            <a:extLst/>
          </p:cNvPr>
          <p:cNvSpPr txBox="1">
            <a:spLocks noChangeArrowheads="1"/>
          </p:cNvSpPr>
          <p:nvPr/>
        </p:nvSpPr>
        <p:spPr bwMode="auto">
          <a:xfrm>
            <a:off x="7229690" y="2655077"/>
            <a:ext cx="1330111" cy="552449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60958" rIns="0" bIns="60958" upright="1"/>
          <a:lstStyle/>
          <a:p>
            <a:pPr algn="just">
              <a:lnSpc>
                <a:spcPts val="2080"/>
              </a:lnSpc>
              <a:defRPr/>
            </a:pPr>
            <a:r>
              <a:rPr lang="zh-CN" altLang="en-US" sz="2400" kern="100" dirty="0">
                <a:latin typeface="Times New Roman"/>
                <a:ea typeface="宋体"/>
                <a:cs typeface="Times New Roman"/>
              </a:rPr>
              <a:t>② 实例化</a:t>
            </a:r>
          </a:p>
        </p:txBody>
      </p:sp>
      <p:sp>
        <p:nvSpPr>
          <p:cNvPr id="22" name="Text Box 4641">
            <a:extLst/>
          </p:cNvPr>
          <p:cNvSpPr txBox="1">
            <a:spLocks noChangeArrowheads="1"/>
          </p:cNvSpPr>
          <p:nvPr/>
        </p:nvSpPr>
        <p:spPr bwMode="auto">
          <a:xfrm>
            <a:off x="2261868" y="2944284"/>
            <a:ext cx="1934633" cy="556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60958" rIns="0" bIns="60958" upright="1"/>
          <a:lstStyle/>
          <a:p>
            <a:pPr algn="just">
              <a:lnSpc>
                <a:spcPts val="2080"/>
              </a:lnSpc>
              <a:defRPr/>
            </a:pPr>
            <a:r>
              <a:rPr lang="zh-CN" altLang="en-US" sz="2000" kern="100" dirty="0">
                <a:latin typeface="Times New Roman"/>
                <a:ea typeface="宋体"/>
                <a:cs typeface="Times New Roman"/>
              </a:rPr>
              <a:t>④ 提供服务</a:t>
            </a:r>
          </a:p>
        </p:txBody>
      </p:sp>
      <p:sp>
        <p:nvSpPr>
          <p:cNvPr id="23" name="Text Box 4642">
            <a:extLst/>
          </p:cNvPr>
          <p:cNvSpPr txBox="1">
            <a:spLocks noChangeArrowheads="1"/>
          </p:cNvSpPr>
          <p:nvPr/>
        </p:nvSpPr>
        <p:spPr bwMode="auto">
          <a:xfrm>
            <a:off x="5581901" y="3740026"/>
            <a:ext cx="2161117" cy="5715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upright="1"/>
          <a:lstStyle/>
          <a:p>
            <a:pPr indent="76198" algn="just">
              <a:lnSpc>
                <a:spcPts val="2080"/>
              </a:lnSpc>
              <a:defRPr/>
            </a:pPr>
            <a:r>
              <a:rPr lang="zh-CN" altLang="en-US" sz="2000" kern="100" dirty="0">
                <a:latin typeface="Times New Roman"/>
                <a:ea typeface="宋体"/>
                <a:cs typeface="Times New Roman"/>
              </a:rPr>
              <a:t>③ 初始化</a:t>
            </a:r>
          </a:p>
        </p:txBody>
      </p:sp>
      <p:sp>
        <p:nvSpPr>
          <p:cNvPr id="24" name="AutoShape 4643">
            <a:extLst/>
          </p:cNvPr>
          <p:cNvSpPr>
            <a:spLocks noChangeArrowheads="1"/>
          </p:cNvSpPr>
          <p:nvPr/>
        </p:nvSpPr>
        <p:spPr bwMode="auto">
          <a:xfrm>
            <a:off x="2925235" y="3255436"/>
            <a:ext cx="3115733" cy="599017"/>
          </a:xfrm>
          <a:prstGeom prst="pentag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upright="1"/>
          <a:lstStyle/>
          <a:p>
            <a:pPr indent="76198" algn="just">
              <a:lnSpc>
                <a:spcPts val="1600"/>
              </a:lnSpc>
              <a:defRPr/>
            </a:pPr>
            <a:endParaRPr lang="en-US" sz="2700" kern="100" dirty="0">
              <a:latin typeface="Times New Roman"/>
              <a:ea typeface="宋体"/>
              <a:cs typeface="Times New Roman"/>
            </a:endParaRPr>
          </a:p>
          <a:p>
            <a:pPr indent="76198" algn="just">
              <a:lnSpc>
                <a:spcPts val="1600"/>
              </a:lnSpc>
              <a:defRPr/>
            </a:pPr>
            <a:r>
              <a:rPr lang="en-US" sz="2700" kern="100" dirty="0" err="1">
                <a:latin typeface="Times New Roman"/>
                <a:ea typeface="宋体"/>
                <a:cs typeface="Times New Roman"/>
              </a:rPr>
              <a:t>HelloServlet</a:t>
            </a:r>
            <a:endParaRPr lang="zh-CN" altLang="en-US" sz="2700" kern="100" dirty="0">
              <a:latin typeface="Times New Roman"/>
              <a:ea typeface="宋体"/>
              <a:cs typeface="Times New Roman"/>
            </a:endParaRPr>
          </a:p>
        </p:txBody>
      </p:sp>
      <p:sp>
        <p:nvSpPr>
          <p:cNvPr id="25" name="Text Box 4644">
            <a:extLst/>
          </p:cNvPr>
          <p:cNvSpPr txBox="1">
            <a:spLocks noChangeArrowheads="1"/>
          </p:cNvSpPr>
          <p:nvPr/>
        </p:nvSpPr>
        <p:spPr bwMode="auto">
          <a:xfrm>
            <a:off x="5209117" y="4747684"/>
            <a:ext cx="2294467" cy="6498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upright="1"/>
          <a:lstStyle/>
          <a:p>
            <a:pPr algn="just">
              <a:lnSpc>
                <a:spcPts val="2080"/>
              </a:lnSpc>
              <a:defRPr/>
            </a:pPr>
            <a:r>
              <a:rPr lang="zh-CN" altLang="en-US" sz="2700" kern="100" dirty="0">
                <a:latin typeface="Times New Roman"/>
                <a:ea typeface="宋体"/>
                <a:cs typeface="Times New Roman"/>
              </a:rPr>
              <a:t>⑤ 销毁</a:t>
            </a:r>
          </a:p>
        </p:txBody>
      </p:sp>
      <p:cxnSp>
        <p:nvCxnSpPr>
          <p:cNvPr id="26" name="Line 4645"/>
          <p:cNvCxnSpPr>
            <a:cxnSpLocks noChangeShapeType="1"/>
          </p:cNvCxnSpPr>
          <p:nvPr/>
        </p:nvCxnSpPr>
        <p:spPr bwMode="auto">
          <a:xfrm flipH="1">
            <a:off x="6047319" y="3572933"/>
            <a:ext cx="14139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4646"/>
          <p:cNvGrpSpPr>
            <a:grpSpLocks/>
          </p:cNvGrpSpPr>
          <p:nvPr/>
        </p:nvGrpSpPr>
        <p:grpSpPr bwMode="auto">
          <a:xfrm>
            <a:off x="7454900" y="3213101"/>
            <a:ext cx="2785533" cy="1206500"/>
            <a:chOff x="3645" y="10936"/>
            <a:chExt cx="1145" cy="780"/>
          </a:xfrm>
        </p:grpSpPr>
        <p:sp>
          <p:nvSpPr>
            <p:cNvPr id="35" name="AutoShape 4647">
              <a:extLst/>
            </p:cNvPr>
            <p:cNvSpPr>
              <a:spLocks noChangeArrowheads="1"/>
            </p:cNvSpPr>
            <p:nvPr/>
          </p:nvSpPr>
          <p:spPr bwMode="auto">
            <a:xfrm>
              <a:off x="3645" y="10936"/>
              <a:ext cx="1143" cy="7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upright="1"/>
            <a:lstStyle/>
            <a:p>
              <a:pPr indent="76198" algn="just">
                <a:lnSpc>
                  <a:spcPts val="2080"/>
                </a:lnSpc>
                <a:defRPr/>
              </a:pPr>
              <a:r>
                <a:rPr lang="en-US" sz="2700" kern="100" dirty="0">
                  <a:latin typeface="Times New Roman"/>
                  <a:ea typeface="宋体"/>
                  <a:cs typeface="Times New Roman"/>
                </a:rPr>
                <a:t>   </a:t>
              </a:r>
              <a:r>
                <a:rPr lang="en-US" sz="2700" kern="100" dirty="0" err="1">
                  <a:latin typeface="Times New Roman"/>
                  <a:ea typeface="宋体"/>
                  <a:cs typeface="Times New Roman"/>
                </a:rPr>
                <a:t>HelloServlet</a:t>
              </a:r>
              <a:endParaRPr lang="zh-CN" altLang="en-US" sz="2700" kern="100" dirty="0">
                <a:latin typeface="Times New Roman"/>
                <a:ea typeface="宋体"/>
                <a:cs typeface="Times New Roman"/>
              </a:endParaRPr>
            </a:p>
          </p:txBody>
        </p:sp>
        <p:cxnSp>
          <p:nvCxnSpPr>
            <p:cNvPr id="31778" name="Line 4648"/>
            <p:cNvCxnSpPr>
              <a:cxnSpLocks noChangeShapeType="1"/>
            </p:cNvCxnSpPr>
            <p:nvPr/>
          </p:nvCxnSpPr>
          <p:spPr bwMode="auto">
            <a:xfrm>
              <a:off x="3650" y="11275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Line 4649"/>
            <p:cNvCxnSpPr>
              <a:cxnSpLocks noChangeShapeType="1"/>
            </p:cNvCxnSpPr>
            <p:nvPr/>
          </p:nvCxnSpPr>
          <p:spPr bwMode="auto">
            <a:xfrm>
              <a:off x="3650" y="1140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" name="Line 4650"/>
          <p:cNvCxnSpPr>
            <a:cxnSpLocks noChangeShapeType="1"/>
          </p:cNvCxnSpPr>
          <p:nvPr/>
        </p:nvCxnSpPr>
        <p:spPr bwMode="auto">
          <a:xfrm>
            <a:off x="4394200" y="3858684"/>
            <a:ext cx="0" cy="6498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Line 4651"/>
          <p:cNvCxnSpPr>
            <a:cxnSpLocks noChangeShapeType="1"/>
          </p:cNvCxnSpPr>
          <p:nvPr/>
        </p:nvCxnSpPr>
        <p:spPr bwMode="auto">
          <a:xfrm>
            <a:off x="5977469" y="2123017"/>
            <a:ext cx="14774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4652">
            <a:extLst/>
          </p:cNvPr>
          <p:cNvSpPr>
            <a:spLocks noChangeArrowheads="1"/>
          </p:cNvSpPr>
          <p:nvPr/>
        </p:nvSpPr>
        <p:spPr bwMode="auto">
          <a:xfrm>
            <a:off x="3327401" y="1714500"/>
            <a:ext cx="2878667" cy="924984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17" tIns="60958" rIns="121917" bIns="60958" upright="1"/>
          <a:lstStyle/>
          <a:p>
            <a:pPr algn="just">
              <a:lnSpc>
                <a:spcPts val="2080"/>
              </a:lnSpc>
              <a:defRPr/>
            </a:pPr>
            <a:endParaRPr lang="en-US" sz="2700" kern="100" dirty="0">
              <a:latin typeface="Times New Roman"/>
              <a:ea typeface="宋体"/>
              <a:cs typeface="Times New Roman"/>
            </a:endParaRPr>
          </a:p>
          <a:p>
            <a:pPr algn="just">
              <a:lnSpc>
                <a:spcPts val="2080"/>
              </a:lnSpc>
              <a:defRPr/>
            </a:pPr>
            <a:r>
              <a:rPr lang="en-US" sz="2700" kern="100" dirty="0">
                <a:latin typeface="Times New Roman"/>
                <a:ea typeface="宋体"/>
                <a:cs typeface="Times New Roman"/>
              </a:rPr>
              <a:t>  </a:t>
            </a:r>
            <a:r>
              <a:rPr lang="en-US" sz="2700" kern="100" dirty="0" err="1">
                <a:latin typeface="Times New Roman"/>
                <a:ea typeface="宋体"/>
                <a:cs typeface="Times New Roman"/>
              </a:rPr>
              <a:t>HelloServlet</a:t>
            </a:r>
            <a:endParaRPr lang="zh-CN" altLang="en-US" sz="2700" kern="100" dirty="0">
              <a:latin typeface="Times New Roman"/>
              <a:ea typeface="宋体"/>
              <a:cs typeface="Times New Roman"/>
            </a:endParaRPr>
          </a:p>
        </p:txBody>
      </p:sp>
      <p:sp>
        <p:nvSpPr>
          <p:cNvPr id="31" name="AutoShape 4653">
            <a:extLst/>
          </p:cNvPr>
          <p:cNvSpPr>
            <a:spLocks noChangeArrowheads="1"/>
          </p:cNvSpPr>
          <p:nvPr/>
        </p:nvSpPr>
        <p:spPr bwMode="auto">
          <a:xfrm>
            <a:off x="3494619" y="4508502"/>
            <a:ext cx="1799167" cy="552451"/>
          </a:xfrm>
          <a:prstGeom prst="flowChartManualOpe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upright="1"/>
          <a:lstStyle/>
          <a:p>
            <a:pPr indent="76198" algn="just">
              <a:lnSpc>
                <a:spcPts val="2080"/>
              </a:lnSpc>
              <a:defRPr/>
            </a:pPr>
            <a:endParaRPr lang="en-US" altLang="zh-CN" sz="2700" kern="100" dirty="0">
              <a:latin typeface="Times New Roman"/>
              <a:ea typeface="宋体"/>
              <a:cs typeface="Times New Roman"/>
            </a:endParaRPr>
          </a:p>
          <a:p>
            <a:pPr indent="76198" algn="just">
              <a:lnSpc>
                <a:spcPts val="2080"/>
              </a:lnSpc>
              <a:defRPr/>
            </a:pPr>
            <a:r>
              <a:rPr lang="en-US" altLang="zh-CN" sz="2700" kern="100" dirty="0">
                <a:latin typeface="Times New Roman"/>
                <a:ea typeface="宋体"/>
                <a:cs typeface="Times New Roman"/>
              </a:rPr>
              <a:t> </a:t>
            </a:r>
            <a:r>
              <a:rPr lang="zh-CN" altLang="en-US" sz="2700" kern="100" dirty="0">
                <a:latin typeface="Times New Roman"/>
                <a:ea typeface="宋体"/>
                <a:cs typeface="Times New Roman"/>
              </a:rPr>
              <a:t>回收</a:t>
            </a:r>
          </a:p>
        </p:txBody>
      </p:sp>
      <p:cxnSp>
        <p:nvCxnSpPr>
          <p:cNvPr id="33" name="Line 4655"/>
          <p:cNvCxnSpPr>
            <a:cxnSpLocks noChangeShapeType="1"/>
          </p:cNvCxnSpPr>
          <p:nvPr/>
        </p:nvCxnSpPr>
        <p:spPr bwMode="auto">
          <a:xfrm flipV="1">
            <a:off x="1974852" y="2266953"/>
            <a:ext cx="1352549" cy="4889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4656">
            <a:extLst/>
          </p:cNvPr>
          <p:cNvSpPr>
            <a:spLocks noChangeArrowheads="1"/>
          </p:cNvSpPr>
          <p:nvPr/>
        </p:nvSpPr>
        <p:spPr bwMode="auto">
          <a:xfrm>
            <a:off x="287868" y="2387602"/>
            <a:ext cx="1695451" cy="1032933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17" tIns="60958" rIns="121917" bIns="60958" upright="1"/>
          <a:lstStyle/>
          <a:p>
            <a:pPr algn="ctr">
              <a:lnSpc>
                <a:spcPts val="2080"/>
              </a:lnSpc>
              <a:spcBef>
                <a:spcPts val="1600"/>
              </a:spcBef>
              <a:defRPr/>
            </a:pPr>
            <a:r>
              <a:rPr lang="en-US" sz="2700" kern="100" dirty="0">
                <a:latin typeface="Times New Roman"/>
                <a:ea typeface="宋体"/>
                <a:cs typeface="Times New Roman"/>
              </a:rPr>
              <a:t>Web</a:t>
            </a:r>
            <a:endParaRPr lang="zh-CN" altLang="en-US" sz="2700" kern="100" dirty="0">
              <a:latin typeface="Times New Roman"/>
              <a:ea typeface="宋体"/>
              <a:cs typeface="Times New Roman"/>
            </a:endParaRPr>
          </a:p>
          <a:p>
            <a:pPr algn="ctr">
              <a:lnSpc>
                <a:spcPts val="2080"/>
              </a:lnSpc>
              <a:spcBef>
                <a:spcPts val="1600"/>
              </a:spcBef>
              <a:defRPr/>
            </a:pPr>
            <a:r>
              <a:rPr lang="zh-CN" altLang="en-US" sz="2700" kern="100" dirty="0">
                <a:latin typeface="Times New Roman"/>
                <a:ea typeface="宋体"/>
                <a:cs typeface="Times New Roman"/>
              </a:rPr>
              <a:t>浏览器</a:t>
            </a:r>
          </a:p>
        </p:txBody>
      </p:sp>
      <p:cxnSp>
        <p:nvCxnSpPr>
          <p:cNvPr id="53" name="Line 4645"/>
          <p:cNvCxnSpPr>
            <a:cxnSpLocks noChangeShapeType="1"/>
          </p:cNvCxnSpPr>
          <p:nvPr/>
        </p:nvCxnSpPr>
        <p:spPr bwMode="auto">
          <a:xfrm flipH="1" flipV="1">
            <a:off x="2034119" y="3094567"/>
            <a:ext cx="956733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标注 1">
            <a:extLst/>
          </p:cNvPr>
          <p:cNvSpPr/>
          <p:nvPr/>
        </p:nvSpPr>
        <p:spPr>
          <a:xfrm>
            <a:off x="9797202" y="1189776"/>
            <a:ext cx="2059100" cy="791424"/>
          </a:xfrm>
          <a:prstGeom prst="wedgeRectCallout">
            <a:avLst>
              <a:gd name="adj1" fmla="val -86344"/>
              <a:gd name="adj2" fmla="val 15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eaLnBrk="1" hangingPunct="1">
              <a:defRPr/>
            </a:pPr>
            <a:r>
              <a:rPr lang="zh-CN" altLang="en-US" sz="1600" dirty="0"/>
              <a:t>使用</a:t>
            </a:r>
            <a:r>
              <a:rPr lang="en-US" altLang="zh-CN" sz="1600" dirty="0" err="1"/>
              <a:t>Class.forName</a:t>
            </a:r>
            <a:r>
              <a:rPr lang="en-US" altLang="zh-CN" sz="1600" dirty="0"/>
              <a:t>()</a:t>
            </a:r>
            <a:r>
              <a:rPr lang="zh-CN" altLang="en-US" sz="1600" dirty="0"/>
              <a:t>方法</a:t>
            </a:r>
          </a:p>
        </p:txBody>
      </p:sp>
      <p:sp>
        <p:nvSpPr>
          <p:cNvPr id="37" name="矩形标注 36">
            <a:extLst/>
          </p:cNvPr>
          <p:cNvSpPr/>
          <p:nvPr/>
        </p:nvSpPr>
        <p:spPr>
          <a:xfrm>
            <a:off x="4942417" y="2631019"/>
            <a:ext cx="2209803" cy="605367"/>
          </a:xfrm>
          <a:prstGeom prst="wedgeRectCallout">
            <a:avLst>
              <a:gd name="adj1" fmla="val 34560"/>
              <a:gd name="adj2" fmla="val 8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eaLnBrk="1" hangingPunct="1">
              <a:defRPr/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()</a:t>
            </a:r>
            <a:r>
              <a:rPr lang="zh-CN" altLang="en-US" sz="2000" dirty="0"/>
              <a:t>构造方法</a:t>
            </a:r>
          </a:p>
        </p:txBody>
      </p:sp>
      <p:sp>
        <p:nvSpPr>
          <p:cNvPr id="38" name="矩形标注 37">
            <a:extLst/>
          </p:cNvPr>
          <p:cNvSpPr/>
          <p:nvPr/>
        </p:nvSpPr>
        <p:spPr>
          <a:xfrm>
            <a:off x="5389035" y="4747684"/>
            <a:ext cx="3829047" cy="522816"/>
          </a:xfrm>
          <a:prstGeom prst="wedgeRectCallout">
            <a:avLst>
              <a:gd name="adj1" fmla="val -25966"/>
              <a:gd name="adj2" fmla="val -19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eaLnBrk="1" hangingPunct="1">
              <a:defRPr/>
            </a:pPr>
            <a:r>
              <a:rPr lang="zh-CN" altLang="en-US" dirty="0"/>
              <a:t>调用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ServletConfig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</a:p>
        </p:txBody>
      </p:sp>
      <p:sp>
        <p:nvSpPr>
          <p:cNvPr id="39" name="矩形标注 38">
            <a:extLst/>
          </p:cNvPr>
          <p:cNvSpPr/>
          <p:nvPr/>
        </p:nvSpPr>
        <p:spPr>
          <a:xfrm>
            <a:off x="0" y="4864103"/>
            <a:ext cx="3884085" cy="1593851"/>
          </a:xfrm>
          <a:prstGeom prst="wedgeRectCallout">
            <a:avLst>
              <a:gd name="adj1" fmla="val 6150"/>
              <a:gd name="adj2" fmla="val -138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eaLnBrk="1" hangingPunct="1">
              <a:defRPr/>
            </a:pPr>
            <a:r>
              <a:rPr lang="zh-CN" altLang="en-US" dirty="0"/>
              <a:t>调用</a:t>
            </a:r>
            <a:r>
              <a:rPr lang="en-US" altLang="zh-CN" dirty="0"/>
              <a:t>service(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smtClean="0"/>
              <a:t>                     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</a:t>
            </a:r>
            <a:r>
              <a:rPr lang="zh-CN" altLang="en-US" dirty="0"/>
              <a:t>方法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根据</a:t>
            </a:r>
            <a:r>
              <a:rPr lang="en-US" altLang="zh-CN" dirty="0"/>
              <a:t>HTTP</a:t>
            </a:r>
            <a:r>
              <a:rPr lang="zh-CN" altLang="en-US" dirty="0"/>
              <a:t>类型决定调用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doPost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0" name="Text Box 4641">
            <a:extLst/>
          </p:cNvPr>
          <p:cNvSpPr txBox="1">
            <a:spLocks noChangeArrowheads="1"/>
          </p:cNvSpPr>
          <p:nvPr/>
        </p:nvSpPr>
        <p:spPr bwMode="auto">
          <a:xfrm>
            <a:off x="2818803" y="3963461"/>
            <a:ext cx="2017182" cy="556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60958" rIns="0" bIns="60958" upright="1"/>
          <a:lstStyle/>
          <a:p>
            <a:pPr marL="514350" indent="-514350" algn="just">
              <a:lnSpc>
                <a:spcPts val="2080"/>
              </a:lnSpc>
              <a:buFont typeface="+mj-ea"/>
              <a:buAutoNum type="circleNumDbPlain" startAt="5"/>
              <a:defRPr/>
            </a:pPr>
            <a:r>
              <a:rPr lang="zh-CN" altLang="en-US" sz="2000" kern="100" dirty="0" smtClean="0">
                <a:latin typeface="Times New Roman"/>
                <a:ea typeface="宋体"/>
                <a:cs typeface="Times New Roman"/>
              </a:rPr>
              <a:t>销毁对象</a:t>
            </a:r>
            <a:endParaRPr lang="zh-CN" altLang="en-US" sz="2000" kern="100" dirty="0"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3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7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方法并重写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生命周期方法的执行效果。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2" y="2256575"/>
            <a:ext cx="962809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0200" y="2256575"/>
            <a:ext cx="9453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javax.servlet.annotation.WebServlet;</a:t>
            </a:r>
            <a:endParaRPr lang="zh-CN" altLang="zh-CN" dirty="0"/>
          </a:p>
          <a:p>
            <a:r>
              <a:rPr lang="en-US" altLang="zh-CN" dirty="0"/>
              <a:t>import javax.servlet.*;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@WebServlet(name = "TestServlet02",urlPatterns="/TestServlet02")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TestServlet02 extends GenericServlet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init(ServletConfig config) throws ServletException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System.out.println("init methed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public void service(ServletRequest request, ServletResponse response)</a:t>
            </a:r>
            <a:endParaRPr lang="zh-CN" altLang="zh-CN" dirty="0"/>
          </a:p>
          <a:p>
            <a:r>
              <a:rPr lang="en-US" altLang="zh-CN" dirty="0"/>
              <a:t>			throws ServletException{</a:t>
            </a:r>
            <a:endParaRPr lang="zh-CN" altLang="zh-CN" dirty="0"/>
          </a:p>
          <a:p>
            <a:r>
              <a:rPr lang="en-US" altLang="zh-CN" dirty="0"/>
              <a:t>		System.out.println("Hello World");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destroy(){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System.out.println("destroy method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7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charter01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5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2716309"/>
            <a:ext cx="8092888" cy="26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83381"/>
            <a:ext cx="848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新浏览器，多次访问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控制台的打印结果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46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34" y="2950305"/>
            <a:ext cx="7254297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线箭头连接符 5"/>
          <p:cNvCxnSpPr/>
          <p:nvPr/>
        </p:nvCxnSpPr>
        <p:spPr>
          <a:xfrm flipH="1">
            <a:off x="3496237" y="4841387"/>
            <a:ext cx="3053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43839" y="4155143"/>
            <a:ext cx="2352396" cy="14442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init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方法只在第一次访问时执行，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service()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方法则在每次访问时都被执行。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3" y="572626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3" y="1554828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3" y="2475013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3" y="340537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3" y="1532655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Servlet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基础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3" y="2458191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ervlet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开发入门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3" y="3383728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020473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ServletConfig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ServletContext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3" y="4265844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19673" y="5186029"/>
            <a:ext cx="1192345" cy="618263"/>
            <a:chOff x="2215144" y="2026500"/>
            <a:chExt cx="1244730" cy="850129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673" y="6116394"/>
            <a:ext cx="1192345" cy="614383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25343" y="4243671"/>
            <a:ext cx="5143000" cy="612920"/>
            <a:chOff x="4315150" y="953426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6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HttpServletResponse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25343" y="5169207"/>
            <a:ext cx="5143000" cy="612920"/>
            <a:chOff x="4315150" y="1647579"/>
            <a:chExt cx="3857250" cy="540057"/>
          </a:xfrm>
        </p:grpSpPr>
        <p:sp>
          <p:nvSpPr>
            <p:cNvPr id="34" name="矩形 3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HttpServletResponse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应用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25343" y="6094744"/>
            <a:ext cx="5143000" cy="612920"/>
            <a:chOff x="4315150" y="2341731"/>
            <a:chExt cx="3857250" cy="540057"/>
          </a:xfrm>
        </p:grpSpPr>
        <p:sp>
          <p:nvSpPr>
            <p:cNvPr id="37" name="矩形 36"/>
            <p:cNvSpPr/>
            <p:nvPr/>
          </p:nvSpPr>
          <p:spPr>
            <a:xfrm>
              <a:off x="4841196" y="2424395"/>
              <a:ext cx="3020473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HttpServletRequest对象</a:t>
              </a: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03913" y="1122017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果想将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移除，可以在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中停止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项目，此时，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 method is called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句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7107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1" name="图片 47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5" y="2682686"/>
            <a:ext cx="8138568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2796561"/>
            <a:ext cx="6733879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3" y="1144986"/>
            <a:ext cx="332985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21" y="1284969"/>
            <a:ext cx="235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4971"/>
            <a:ext cx="10192033" cy="18033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运行期间，经常需要一些配置信息，例如，文件使用的编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码等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，这些信息都可以在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注解的属性中配置。当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时，会将该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的配置信息封装到一个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init(ServletConfig config)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定义了一系列获取配置信息的方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81219"/>
              </p:ext>
            </p:extLst>
          </p:nvPr>
        </p:nvGraphicFramePr>
        <p:xfrm>
          <a:off x="494853" y="3899645"/>
          <a:ext cx="10994315" cy="2339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4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73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根据初始化参数名返回对应的初始化参数值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对象，其中包含了所有的初始化参数名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473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1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getInitParameter()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方法为例，分步骤讲解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方法的调用。在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9" y="2124635"/>
            <a:ext cx="9614647" cy="4349824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5951" y="2227143"/>
            <a:ext cx="91372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"TestServlet03",urlPatterns="/TestServlet03"</a:t>
            </a:r>
            <a:r>
              <a:rPr lang="zh-CN" altLang="zh-CN" dirty="0">
                <a:solidFill>
                  <a:srgbClr val="1369B2"/>
                </a:solidFill>
              </a:rPr>
              <a:t>，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     initParams = {@WebInitParam(name = "encoding",value = "UFT-8"),})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TestServlet03 extends HttpServlet {</a:t>
            </a:r>
            <a:endParaRPr lang="zh-CN" altLang="zh-CN" dirty="0"/>
          </a:p>
          <a:p>
            <a:r>
              <a:rPr lang="en-US" altLang="zh-CN" dirty="0"/>
              <a:t> 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r>
              <a:rPr lang="en-US" altLang="zh-CN" dirty="0"/>
              <a:t>		ServletConfig config = this.getServletConfig();</a:t>
            </a:r>
            <a:endParaRPr lang="zh-CN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1369B2"/>
                </a:solidFill>
              </a:rPr>
              <a:t>String param = config.getInitParameter("encoding");</a:t>
            </a:r>
            <a:endParaRPr lang="zh-CN" altLang="zh-CN" dirty="0" smtClean="0">
              <a:solidFill>
                <a:srgbClr val="1369B2"/>
              </a:solidFill>
            </a:endParaRPr>
          </a:p>
          <a:p>
            <a:r>
              <a:rPr lang="en-US" altLang="zh-CN" dirty="0"/>
              <a:t>	    </a:t>
            </a:r>
            <a:r>
              <a:rPr lang="en-US" altLang="zh-CN" dirty="0" smtClean="0"/>
              <a:t>    </a:t>
            </a:r>
            <a:r>
              <a:rPr lang="en-US" altLang="zh-CN" dirty="0"/>
              <a:t>out.println("encoding="+param);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   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1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48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23" y="2888971"/>
            <a:ext cx="7123691" cy="27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18"/>
          <p:cNvSpPr txBox="1"/>
          <p:nvPr>
            <p:custDataLst>
              <p:tags r:id="rId1"/>
            </p:custDataLst>
          </p:nvPr>
        </p:nvSpPr>
        <p:spPr>
          <a:xfrm>
            <a:off x="1524019" y="2835923"/>
            <a:ext cx="9414276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容器启动时，会为每个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应用创建一个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唯一的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代表当前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对象不仅封装了当前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应用的所有信息，而且实现了多个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之间数据的共享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79563" y="2541492"/>
            <a:ext cx="9794240" cy="190948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7" name="矩形 93"/>
          <p:cNvSpPr/>
          <p:nvPr/>
        </p:nvSpPr>
        <p:spPr>
          <a:xfrm>
            <a:off x="1229339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矩形 93"/>
          <p:cNvSpPr/>
          <p:nvPr/>
        </p:nvSpPr>
        <p:spPr>
          <a:xfrm rot="10800000">
            <a:off x="10758296" y="41232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Chevron 3"/>
          <p:cNvSpPr/>
          <p:nvPr>
            <p:custDataLst>
              <p:tags r:id="rId2"/>
            </p:custDataLst>
          </p:nvPr>
        </p:nvSpPr>
        <p:spPr>
          <a:xfrm>
            <a:off x="879072" y="1144986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42" y="3402106"/>
            <a:ext cx="5342965" cy="2458526"/>
          </a:xfrm>
          <a:prstGeom prst="rect">
            <a:avLst/>
          </a:prstGeom>
        </p:spPr>
      </p:pic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6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7" y="2002208"/>
            <a:ext cx="10165139" cy="10099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文件中，可以配置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的初始化信息，还可以配置整个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应用的初始化信息。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应用初始化参数的配置方式具体如下所示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741" y="34716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&lt;/context-param&gt;</a:t>
            </a:r>
            <a:endParaRPr lang="zh-CN" altLang="zh-CN" dirty="0"/>
          </a:p>
          <a:p>
            <a:r>
              <a:rPr lang="en-US" altLang="zh-CN" dirty="0"/>
              <a:t> 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 &lt;/context-param&gt;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6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35925"/>
            <a:ext cx="9414276" cy="1677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context-param&gt;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位于根元素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&lt;web-app&gt;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中，它的子元素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&lt;param-value&gt;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分别用来指定参数的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名字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参数值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。可以通过调用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getInitParameter(String name)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方法，分别获取参数名和参数值。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3691" y="2541493"/>
            <a:ext cx="9794240" cy="22994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323468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855533" y="45132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7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过一个案例演示如何使用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应用程序的初始化参数。在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文件中，配置初始化参数信息和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信息，其代码如下所示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65" y="2810437"/>
            <a:ext cx="6145455" cy="25952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90467" y="2939836"/>
            <a:ext cx="5325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&lt;param-name&gt;companyName&lt;/param-name&gt;</a:t>
            </a:r>
            <a:endParaRPr lang="zh-CN" altLang="zh-CN" dirty="0"/>
          </a:p>
          <a:p>
            <a:r>
              <a:rPr lang="en-US" altLang="zh-CN" dirty="0"/>
              <a:t>    &lt;param-value&gt;itcast&lt;/param-value&gt;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&lt;param-name&gt;address&lt;/param-name&gt;</a:t>
            </a:r>
            <a:endParaRPr lang="zh-CN" altLang="zh-CN" dirty="0"/>
          </a:p>
          <a:p>
            <a:r>
              <a:rPr lang="en-US" altLang="zh-CN" dirty="0"/>
              <a:t>    &lt;param-value&gt;beijing&lt;/param-value&gt;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接口来获取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中的配置信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79" y="1947350"/>
            <a:ext cx="9486851" cy="46686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78374" y="2001138"/>
            <a:ext cx="9365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"TestServlet04",urlPatterns=”/TestServlet04”)</a:t>
            </a:r>
            <a:endParaRPr lang="zh-CN" altLang="zh-CN" dirty="0"/>
          </a:p>
          <a:p>
            <a:r>
              <a:rPr lang="en-US" altLang="zh-CN" dirty="0"/>
              <a:t>public class TestServlet04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smtClean="0"/>
              <a:t>       </a:t>
            </a:r>
            <a:r>
              <a:rPr lang="en-US" altLang="zh-CN" dirty="0"/>
              <a:t>response.setContentType("text/html;charset=utf-8");</a:t>
            </a:r>
            <a:endParaRPr lang="zh-CN" altLang="zh-CN" dirty="0"/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      PrintWriter </a:t>
            </a:r>
            <a:r>
              <a:rPr lang="en-US" altLang="zh-CN" dirty="0"/>
              <a:t>out = response.getWriter();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ServletContext context = this.getServletContext();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1369B2"/>
                </a:solidFill>
              </a:rPr>
              <a:t>Enumeration&lt;String&gt; paramNames = context.getInitParameterNames();</a:t>
            </a:r>
            <a:endParaRPr lang="zh-CN" altLang="zh-CN" dirty="0" smtClean="0">
              <a:solidFill>
                <a:srgbClr val="1369B2"/>
              </a:solidFill>
            </a:endParaRPr>
          </a:p>
          <a:p>
            <a:r>
              <a:rPr lang="en-US" altLang="zh-CN" dirty="0"/>
              <a:t>		out.println("all the paramName and paramValue are following</a:t>
            </a:r>
            <a:r>
              <a:rPr lang="en-US" altLang="zh-CN" dirty="0" smtClean="0"/>
              <a:t>:");</a:t>
            </a:r>
            <a:endParaRPr lang="zh-CN" altLang="zh-CN" dirty="0"/>
          </a:p>
          <a:p>
            <a:r>
              <a:rPr lang="en-US" altLang="zh-CN" dirty="0"/>
              <a:t>		while (paramNames.hasMoreElements()) {</a:t>
            </a:r>
            <a:endParaRPr lang="zh-CN" altLang="zh-CN" dirty="0"/>
          </a:p>
          <a:p>
            <a:r>
              <a:rPr lang="en-US" altLang="zh-CN" dirty="0"/>
              <a:t>			String name = paramNames.nextElement();</a:t>
            </a:r>
            <a:endParaRPr lang="zh-CN" altLang="zh-CN" dirty="0"/>
          </a:p>
          <a:p>
            <a:r>
              <a:rPr lang="en-US" altLang="zh-CN" dirty="0"/>
              <a:t>			String value = context.getInitParameter(name);</a:t>
            </a:r>
            <a:endParaRPr lang="zh-CN" altLang="zh-CN" dirty="0"/>
          </a:p>
          <a:p>
            <a:r>
              <a:rPr lang="en-US" altLang="zh-CN" dirty="0"/>
              <a:t>			out.println(name + ":" + value);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smtClean="0"/>
              <a:t>          out.println</a:t>
            </a:r>
            <a:r>
              <a:rPr lang="en-US" altLang="zh-CN" dirty="0"/>
              <a:t>("&lt;br /&gt;");</a:t>
            </a:r>
            <a:endParaRPr lang="zh-CN" altLang="zh-CN" dirty="0"/>
          </a:p>
          <a:p>
            <a:r>
              <a:rPr lang="en-US" altLang="zh-CN" dirty="0"/>
              <a:t>         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线箭头连接符 5"/>
          <p:cNvCxnSpPr/>
          <p:nvPr/>
        </p:nvCxnSpPr>
        <p:spPr>
          <a:xfrm flipH="1">
            <a:off x="2363705" y="3827996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330" y="3065930"/>
            <a:ext cx="1830637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获取</a:t>
            </a:r>
            <a:r>
              <a:rPr kumimoji="1" lang="en-US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ServletContext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</a:t>
            </a:r>
            <a:r>
              <a:rPr kumimoji="1" lang="zh-CN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4031" y="3717572"/>
            <a:ext cx="5919288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61960" y="4004442"/>
            <a:ext cx="747466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17" name="直线箭头连接符 5"/>
          <p:cNvCxnSpPr/>
          <p:nvPr/>
        </p:nvCxnSpPr>
        <p:spPr>
          <a:xfrm flipH="1">
            <a:off x="2363703" y="4184443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6519" y="3984811"/>
            <a:ext cx="2009931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得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到包含所有初始化参数名的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Enumeration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61"/>
            <a:ext cx="6733879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47417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1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49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73" y="2740681"/>
            <a:ext cx="7019473" cy="269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37410"/>
            <a:ext cx="42308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99433" y="1177393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现多个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对象共享数据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74395" y="1813950"/>
            <a:ext cx="10107688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共享同一个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对象的域属性可以被该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访问。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接口中定义了用于增加、删除、设置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域属性的四个方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43475" y="3469339"/>
          <a:ext cx="9121749" cy="2756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9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getAttributeNames()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对象，该对象包含了所有存放在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中的所有域属性名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getAttibute(String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根据参数指定的属性名返回一个与之匹配的域属性值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removeAttribute(String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根据参数指定的域属性名，从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中删除匹配的域属性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setAttribute(String name,Object obj)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的域属性，其中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是域属性名，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3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中调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接口中的方法设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置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40" y="2299448"/>
            <a:ext cx="9035585" cy="37471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8109" y="2353237"/>
            <a:ext cx="9149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"TestServlet05",urlPatterns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smtClean="0"/>
              <a:t>"/TestServlet05</a:t>
            </a:r>
            <a:r>
              <a:rPr lang="en-US" altLang="zh-CN" dirty="0"/>
              <a:t> "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en-US" altLang="zh-CN" dirty="0"/>
              <a:t>public class TestServlet05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     </a:t>
            </a:r>
            <a:r>
              <a:rPr lang="en-US" altLang="zh-CN" dirty="0" smtClean="0">
                <a:solidFill>
                  <a:srgbClr val="1369B2"/>
                </a:solidFill>
              </a:rPr>
              <a:t>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</a:rPr>
              <a:t>方法设置属性值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		context.setAttribute("data", "this servlet save data");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3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中调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907" y="2124636"/>
            <a:ext cx="9291080" cy="428765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1179" y="2164979"/>
            <a:ext cx="91499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"TestServlet06",urlPatterns=”/TestServlet06”)</a:t>
            </a:r>
            <a:endParaRPr lang="zh-CN" altLang="zh-CN" dirty="0"/>
          </a:p>
          <a:p>
            <a:pPr lvl="0"/>
            <a:r>
              <a:rPr lang="en-US" altLang="zh-CN" dirty="0"/>
              <a:t>public class TestServlet06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        </a:t>
            </a:r>
            <a:r>
              <a:rPr lang="en-US" altLang="zh-CN" dirty="0" smtClean="0"/>
              <a:t>        </a:t>
            </a:r>
            <a:r>
              <a:rPr lang="en-US" altLang="zh-CN" dirty="0"/>
              <a:t>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</a:t>
            </a:r>
            <a:r>
              <a:rPr lang="en-US" altLang="zh-CN" dirty="0" smtClean="0">
                <a:solidFill>
                  <a:srgbClr val="1369B2"/>
                </a:solidFill>
              </a:rPr>
              <a:t>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getAttribute()</a:t>
            </a:r>
            <a:r>
              <a:rPr lang="zh-CN" altLang="zh-CN" dirty="0">
                <a:solidFill>
                  <a:srgbClr val="1369B2"/>
                </a:solidFill>
              </a:rPr>
              <a:t>方法获取属性值</a:t>
            </a: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		String data = (String)context.getAttribute("data");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out.println(data);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		this.doGet(request,response);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0125" y="1081675"/>
            <a:ext cx="848574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了验证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对象是否可以实现多个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数据的共享，在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服务器，首先在浏览器的地址栏中输入地址“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，将数据存入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对象，然后在浏览器的地址栏中输入地址“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50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05" y="3386512"/>
            <a:ext cx="7018495" cy="26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21" y="1037410"/>
            <a:ext cx="39349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26326" y="1177393"/>
            <a:ext cx="3313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应用下的资源文件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572877" y="1760162"/>
            <a:ext cx="10709206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接口定义了一些读取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资源的方法，这些方法是依靠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容器根据资源文件相对于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应用的路径，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返回关联资源文件的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流、资源文件在文件系统的绝对路径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38931"/>
              </p:ext>
            </p:extLst>
          </p:nvPr>
        </p:nvGraphicFramePr>
        <p:xfrm>
          <a:off x="613217" y="2971477"/>
          <a:ext cx="10668866" cy="3137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4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getResourcePaths(String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集合，集合中包含资源目录中子目录和文件的路径名称。参数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开始，指定匹配资源的部分路径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getRealPath(String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返回资源文件在服务器文件系统上的真实路径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文件的绝对路径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代表资源文件的虚拟路径，它应该以正斜线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容器不能将虚拟路径转换为文件系统的真实路径，则返回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 getResource(String path)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 getResourceAsStream(String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zh-CN" sz="16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输入流对象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传递规则和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方法完全一致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3502" y="1592132"/>
            <a:ext cx="7109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ServletContext</a:t>
            </a:r>
            <a:r>
              <a:rPr lang="en-US" altLang="zh-CN" dirty="0"/>
              <a:t> context = </a:t>
            </a:r>
            <a:r>
              <a:rPr lang="en-US" altLang="zh-CN" dirty="0" err="1"/>
              <a:t>this.getServletContext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Set </a:t>
            </a:r>
            <a:r>
              <a:rPr lang="en-US" altLang="zh-CN" dirty="0" err="1"/>
              <a:t>set</a:t>
            </a:r>
            <a:r>
              <a:rPr lang="en-US" altLang="zh-CN" dirty="0"/>
              <a:t> = </a:t>
            </a:r>
            <a:r>
              <a:rPr lang="en-US" altLang="zh-CN" dirty="0" err="1"/>
              <a:t>context.getResourcePaths</a:t>
            </a:r>
            <a:r>
              <a:rPr lang="en-US" altLang="zh-CN" dirty="0"/>
              <a:t>("/WEB-INF/classes/");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i=0;</a:t>
            </a:r>
            <a:br>
              <a:rPr lang="en-US" altLang="zh-CN" dirty="0"/>
            </a:br>
            <a:r>
              <a:rPr lang="en-US" altLang="zh-CN" dirty="0"/>
              <a:t>    Iterator it=</a:t>
            </a:r>
            <a:r>
              <a:rPr lang="en-US" altLang="zh-CN" dirty="0" err="1"/>
              <a:t>set.iterator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while(</a:t>
            </a:r>
            <a:r>
              <a:rPr lang="en-US" altLang="zh-CN" dirty="0" err="1"/>
              <a:t>it.hasNext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    String 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dirty="0" err="1"/>
              <a:t>it.next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out.close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3502" y="254612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读取</a:t>
            </a:r>
            <a:r>
              <a:rPr lang="en-US" altLang="zh-CN" sz="2400" dirty="0" smtClean="0"/>
              <a:t>web/WEB-INF/classes</a:t>
            </a:r>
            <a:r>
              <a:rPr lang="zh-CN" altLang="en-US" sz="2400" dirty="0" smtClean="0"/>
              <a:t>中的文件名或文件夹名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83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3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0" y="2121455"/>
            <a:ext cx="1009697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0640" y="2134902"/>
            <a:ext cx="98280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"TestServlet07",urlPatterns</a:t>
            </a:r>
            <a:r>
              <a:rPr lang="en-US" altLang="zh-CN" dirty="0" smtClean="0">
                <a:solidFill>
                  <a:srgbClr val="1369B2"/>
                </a:solidFill>
              </a:rPr>
              <a:t>=</a:t>
            </a:r>
            <a:r>
              <a:rPr lang="en-US" altLang="zh-CN" dirty="0">
                <a:solidFill>
                  <a:srgbClr val="1369B2"/>
                </a:solidFill>
              </a:rPr>
              <a:t>"</a:t>
            </a:r>
            <a:r>
              <a:rPr lang="en-US" altLang="zh-CN" dirty="0" smtClean="0">
                <a:solidFill>
                  <a:srgbClr val="1369B2"/>
                </a:solidFill>
              </a:rPr>
              <a:t>/TestServlet07</a:t>
            </a:r>
            <a:r>
              <a:rPr lang="en-US" altLang="zh-CN" dirty="0">
                <a:solidFill>
                  <a:srgbClr val="1369B2"/>
                </a:solidFill>
              </a:rPr>
              <a:t>"</a:t>
            </a:r>
            <a:r>
              <a:rPr lang="en-US" altLang="zh-CN" dirty="0" smtClean="0">
                <a:solidFill>
                  <a:srgbClr val="1369B2"/>
                </a:solidFill>
              </a:rPr>
              <a:t>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TestServlet07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ServletContext</a:t>
            </a:r>
            <a:r>
              <a:rPr lang="en-US" altLang="zh-CN" dirty="0" smtClean="0"/>
              <a:t> </a:t>
            </a:r>
            <a:r>
              <a:rPr lang="en-US" altLang="zh-CN" dirty="0"/>
              <a:t>context = </a:t>
            </a:r>
            <a:r>
              <a:rPr lang="en-US" altLang="zh-CN" dirty="0" err="1"/>
              <a:t>this.getServletContext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</a:t>
            </a:r>
            <a:r>
              <a:rPr lang="en-US" altLang="zh-CN" dirty="0"/>
              <a:t>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/>
              <a:t>in = </a:t>
            </a:r>
            <a:r>
              <a:rPr lang="en-US" altLang="zh-CN" dirty="0" err="1"/>
              <a:t>context.getResourceAsStream</a:t>
            </a:r>
            <a:r>
              <a:rPr lang="en-US" altLang="zh-CN" dirty="0"/>
              <a:t>("/</a:t>
            </a:r>
            <a:r>
              <a:rPr lang="en-US" altLang="zh-CN" dirty="0" err="1"/>
              <a:t>index.jsp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 smtClean="0"/>
              <a:t>		byte </a:t>
            </a:r>
            <a:r>
              <a:rPr lang="en-US" altLang="zh-CN" dirty="0"/>
              <a:t>b[]=new byte[</a:t>
            </a:r>
            <a:r>
              <a:rPr lang="en-US" altLang="zh-CN" dirty="0" err="1"/>
              <a:t>in.available</a:t>
            </a:r>
            <a:r>
              <a:rPr lang="en-US" altLang="zh-CN" dirty="0"/>
              <a:t>()];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in.read</a:t>
            </a:r>
            <a:r>
              <a:rPr lang="en-US" altLang="zh-CN" dirty="0" smtClean="0"/>
              <a:t>(b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(new </a:t>
            </a:r>
            <a:r>
              <a:rPr lang="en-US" altLang="zh-CN" dirty="0"/>
              <a:t>String(b));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out.close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	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8"/>
            <a:ext cx="84857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项目开发中开发者可能需要获取的是资源的绝对路径。在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类，通过调用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getRealPath(String path)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方法获取资源文件的绝对路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TestServlet08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98" y="2188690"/>
            <a:ext cx="10096973" cy="4247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8899" y="2202136"/>
            <a:ext cx="9828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1369B2"/>
                </a:solidFill>
              </a:rPr>
              <a:t>@WebServlet(name = "TestServlet08",urlPatterns</a:t>
            </a:r>
            <a:r>
              <a:rPr lang="en-US" altLang="zh-CN" dirty="0" smtClean="0">
                <a:solidFill>
                  <a:srgbClr val="1369B2"/>
                </a:solidFill>
              </a:rPr>
              <a:t>=</a:t>
            </a:r>
            <a:r>
              <a:rPr lang="en-US" altLang="zh-CN" dirty="0">
                <a:solidFill>
                  <a:srgbClr val="1369B2"/>
                </a:solidFill>
              </a:rPr>
              <a:t>"</a:t>
            </a:r>
            <a:r>
              <a:rPr lang="en-US" altLang="zh-CN" dirty="0" smtClean="0">
                <a:solidFill>
                  <a:srgbClr val="1369B2"/>
                </a:solidFill>
              </a:rPr>
              <a:t>/TestServlet08</a:t>
            </a:r>
            <a:r>
              <a:rPr lang="en-US" altLang="zh-CN" dirty="0">
                <a:solidFill>
                  <a:srgbClr val="1369B2"/>
                </a:solidFill>
              </a:rPr>
              <a:t>"</a:t>
            </a:r>
            <a:r>
              <a:rPr lang="en-US" altLang="zh-CN" dirty="0" smtClean="0">
                <a:solidFill>
                  <a:srgbClr val="1369B2"/>
                </a:solidFill>
              </a:rPr>
              <a:t>)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public class TestServlet08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        </a:t>
            </a:r>
            <a:r>
              <a:rPr lang="en-US" altLang="zh-CN" dirty="0" smtClean="0"/>
              <a:t>        </a:t>
            </a:r>
            <a:r>
              <a:rPr lang="en-US" altLang="zh-CN" dirty="0"/>
              <a:t>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path = context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               .</a:t>
            </a:r>
            <a:r>
              <a:rPr lang="en-US" altLang="zh-CN" dirty="0" err="1">
                <a:solidFill>
                  <a:srgbClr val="1369B2"/>
                </a:solidFill>
              </a:rPr>
              <a:t>getRealPath</a:t>
            </a:r>
            <a:r>
              <a:rPr lang="en-US" altLang="zh-CN" dirty="0" smtClean="0">
                <a:solidFill>
                  <a:srgbClr val="1369B2"/>
                </a:solidFill>
              </a:rPr>
              <a:t>("/</a:t>
            </a:r>
            <a:r>
              <a:rPr lang="en-US" altLang="zh-CN" dirty="0" err="1" smtClean="0">
                <a:solidFill>
                  <a:srgbClr val="1369B2"/>
                </a:solidFill>
              </a:rPr>
              <a:t>index.jsp</a:t>
            </a:r>
            <a:r>
              <a:rPr lang="en-US" altLang="zh-CN" dirty="0" smtClean="0">
                <a:solidFill>
                  <a:srgbClr val="1369B2"/>
                </a:solidFill>
              </a:rPr>
              <a:t>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FileInputStream in = new FileInputStream(path);</a:t>
            </a:r>
            <a:endParaRPr lang="zh-CN" altLang="zh-CN" dirty="0"/>
          </a:p>
          <a:p>
            <a:pPr lvl="0"/>
            <a:r>
              <a:rPr lang="en-US" altLang="zh-CN" dirty="0"/>
              <a:t>		byte b[]=new byte[</a:t>
            </a:r>
            <a:r>
              <a:rPr lang="en-US" altLang="zh-CN" dirty="0" err="1"/>
              <a:t>in.available</a:t>
            </a:r>
            <a:r>
              <a:rPr lang="en-US" altLang="zh-CN" dirty="0"/>
              <a:t>()];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in.read</a:t>
            </a:r>
            <a:r>
              <a:rPr lang="en-US" altLang="zh-CN" dirty="0"/>
              <a:t>(b);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out.println</a:t>
            </a:r>
            <a:r>
              <a:rPr lang="en-US" altLang="zh-CN" dirty="0"/>
              <a:t>(new String(b</a:t>
            </a:r>
            <a:r>
              <a:rPr lang="en-US" altLang="zh-CN" dirty="0" smtClean="0"/>
              <a:t>));</a:t>
            </a:r>
          </a:p>
          <a:p>
            <a:pPr lvl="0"/>
            <a:r>
              <a:rPr lang="en-US" altLang="zh-CN" dirty="0" smtClean="0"/>
              <a:t>		</a:t>
            </a:r>
            <a:r>
              <a:rPr lang="en-US" altLang="zh-CN" dirty="0" err="1" smtClean="0"/>
              <a:t>out.close</a:t>
            </a:r>
            <a:r>
              <a:rPr lang="en-US" altLang="zh-CN" dirty="0" smtClean="0"/>
              <a:t>();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48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/>
              <a:t>ServletConfig</a:t>
            </a:r>
            <a:r>
              <a:rPr lang="zh-CN" altLang="en-US" sz="3600" b="1" dirty="0"/>
              <a:t>对象与</a:t>
            </a:r>
            <a:r>
              <a:rPr lang="en-US" altLang="zh-CN" sz="3600" b="1" dirty="0" err="1"/>
              <a:t>ServletContext</a:t>
            </a:r>
            <a:r>
              <a:rPr lang="zh-CN" altLang="en-US" sz="3600" b="1" dirty="0"/>
              <a:t>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731" y="1045696"/>
            <a:ext cx="1117002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ServletContext</a:t>
            </a:r>
            <a:r>
              <a:rPr lang="zh-CN" altLang="en-US" sz="2000" dirty="0"/>
              <a:t>对象：</a:t>
            </a:r>
            <a:r>
              <a:rPr lang="en-US" altLang="zh-CN" sz="2000" dirty="0"/>
              <a:t>servlet</a:t>
            </a:r>
            <a:r>
              <a:rPr lang="zh-CN" altLang="en-US" sz="2000" dirty="0"/>
              <a:t>容器在启动时会加载</a:t>
            </a:r>
            <a:r>
              <a:rPr lang="en-US" altLang="zh-CN" sz="2000" dirty="0"/>
              <a:t>web</a:t>
            </a:r>
            <a:r>
              <a:rPr lang="zh-CN" altLang="en-US" sz="2000" dirty="0"/>
              <a:t>应用，并为每个</a:t>
            </a:r>
            <a:r>
              <a:rPr lang="en-US" altLang="zh-CN" sz="2000" dirty="0"/>
              <a:t>web</a:t>
            </a:r>
            <a:r>
              <a:rPr lang="zh-CN" altLang="en-US" sz="2000" dirty="0"/>
              <a:t>应用创建唯一的</a:t>
            </a:r>
            <a:r>
              <a:rPr lang="en-US" altLang="zh-CN" sz="2000" dirty="0"/>
              <a:t>servlet context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，在</a:t>
            </a:r>
            <a:r>
              <a:rPr lang="en-US" altLang="zh-CN" sz="2000" dirty="0" err="1"/>
              <a:t>ServletContext</a:t>
            </a:r>
            <a:r>
              <a:rPr lang="zh-CN" altLang="en-US" sz="2000" dirty="0"/>
              <a:t>中可以存放共享数据。</a:t>
            </a:r>
            <a:r>
              <a:rPr lang="en-US" altLang="zh-CN" sz="2000" dirty="0" err="1"/>
              <a:t>ServletContext</a:t>
            </a:r>
            <a:r>
              <a:rPr lang="zh-CN" altLang="en-US" sz="2000" dirty="0"/>
              <a:t>对象是真正的一个全局对象，凡是</a:t>
            </a:r>
            <a:r>
              <a:rPr lang="en-US" altLang="zh-CN" sz="2000" dirty="0"/>
              <a:t>web</a:t>
            </a:r>
            <a:r>
              <a:rPr lang="zh-CN" altLang="en-US" sz="2000" dirty="0"/>
              <a:t>容器中的</a:t>
            </a:r>
            <a:r>
              <a:rPr lang="en-US" altLang="zh-CN" sz="2000" dirty="0"/>
              <a:t>Servlet</a:t>
            </a:r>
            <a:r>
              <a:rPr lang="zh-CN" altLang="en-US" sz="2000" dirty="0"/>
              <a:t>都可以访问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servletConfig</a:t>
            </a:r>
            <a:r>
              <a:rPr lang="zh-CN" altLang="en-US" sz="2000" dirty="0"/>
              <a:t>对象：用于封装</a:t>
            </a:r>
            <a:r>
              <a:rPr lang="en-US" altLang="zh-CN" sz="2000" dirty="0"/>
              <a:t>servlet</a:t>
            </a:r>
            <a:r>
              <a:rPr lang="zh-CN" altLang="en-US" sz="2000" dirty="0"/>
              <a:t>的配置信息。从一个</a:t>
            </a:r>
            <a:r>
              <a:rPr lang="en-US" altLang="zh-CN" sz="2000" dirty="0"/>
              <a:t>servlet</a:t>
            </a:r>
            <a:r>
              <a:rPr lang="zh-CN" altLang="en-US" sz="2000" dirty="0"/>
              <a:t>被实例化后，对任何客户端在任何时候访问有效，但仅对</a:t>
            </a:r>
            <a:r>
              <a:rPr lang="en-US" altLang="zh-CN" sz="2000" dirty="0"/>
              <a:t>servlet</a:t>
            </a:r>
            <a:r>
              <a:rPr lang="zh-CN" altLang="en-US" sz="2000" dirty="0"/>
              <a:t>自身有效，一个</a:t>
            </a:r>
            <a:r>
              <a:rPr lang="en-US" altLang="zh-CN" sz="2000" dirty="0"/>
              <a:t>servlet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ServletConfig</a:t>
            </a:r>
            <a:r>
              <a:rPr lang="zh-CN" altLang="en-US" sz="2000" dirty="0"/>
              <a:t>对象不能被另一个</a:t>
            </a:r>
            <a:r>
              <a:rPr lang="en-US" altLang="zh-CN" sz="2000" dirty="0"/>
              <a:t>servlet</a:t>
            </a:r>
            <a:r>
              <a:rPr lang="zh-CN" altLang="en-US" sz="2000" dirty="0"/>
              <a:t>访问。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)</a:t>
            </a:r>
            <a:r>
              <a:rPr lang="zh-CN" altLang="en-US" sz="2000" dirty="0"/>
              <a:t>作用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•</a:t>
            </a:r>
            <a:r>
              <a:rPr lang="zh-CN" altLang="en-US" sz="2000" dirty="0"/>
              <a:t>可以从</a:t>
            </a:r>
            <a:r>
              <a:rPr lang="en-US" altLang="zh-CN" sz="2000" dirty="0"/>
              <a:t>web.xml</a:t>
            </a:r>
            <a:r>
              <a:rPr lang="zh-CN" altLang="en-US" sz="2000" dirty="0"/>
              <a:t>中读取数据</a:t>
            </a:r>
            <a:r>
              <a:rPr lang="en-US" altLang="zh-CN" sz="2000" dirty="0"/>
              <a:t>,</a:t>
            </a:r>
            <a:r>
              <a:rPr lang="zh-CN" altLang="en-US" sz="2000" dirty="0"/>
              <a:t>给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•</a:t>
            </a:r>
            <a:r>
              <a:rPr lang="zh-CN" altLang="en-US" sz="2000" dirty="0" smtClean="0"/>
              <a:t>它们</a:t>
            </a:r>
            <a:r>
              <a:rPr lang="zh-CN" altLang="en-US" sz="2000" dirty="0"/>
              <a:t>都能够给</a:t>
            </a:r>
            <a:r>
              <a:rPr lang="en-US" altLang="zh-CN" sz="2000" dirty="0"/>
              <a:t>Servlet</a:t>
            </a:r>
            <a:r>
              <a:rPr lang="zh-CN" altLang="en-US" sz="2000" dirty="0"/>
              <a:t>预置参数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区别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•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和</a:t>
            </a:r>
            <a:r>
              <a:rPr lang="en-US" altLang="zh-CN" sz="2000" dirty="0"/>
              <a:t>Servlet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对</a:t>
            </a:r>
            <a:r>
              <a:rPr lang="en-US" altLang="zh-CN" sz="2000" dirty="0"/>
              <a:t>1</a:t>
            </a:r>
            <a:r>
              <a:rPr lang="zh-CN" altLang="en-US" sz="2000" dirty="0"/>
              <a:t>的关系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•context</a:t>
            </a:r>
            <a:r>
              <a:rPr lang="zh-CN" altLang="en-US" sz="2000" dirty="0"/>
              <a:t>和</a:t>
            </a:r>
            <a:r>
              <a:rPr lang="en-US" altLang="zh-CN" sz="2000" dirty="0"/>
              <a:t>Servlet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对多的关系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05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2" y="266935"/>
            <a:ext cx="267025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279456"/>
            <a:ext cx="26575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14902"/>
            <a:ext cx="9494745" cy="31049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“Servlet</a:t>
            </a:r>
            <a:r>
              <a:rPr lang="zh-CN" altLang="zh-CN" dirty="0"/>
              <a:t>（</a:t>
            </a:r>
            <a:r>
              <a:rPr lang="en-US" altLang="zh-CN" dirty="0"/>
              <a:t>Server Applet</a:t>
            </a:r>
            <a:r>
              <a:rPr lang="zh-CN" altLang="zh-CN" dirty="0"/>
              <a:t>）是</a:t>
            </a:r>
            <a:r>
              <a:rPr lang="en-US" altLang="zh-CN" dirty="0"/>
              <a:t>Java Servlet</a:t>
            </a:r>
            <a:r>
              <a:rPr lang="zh-CN" altLang="zh-CN" dirty="0"/>
              <a:t>的简称，称为小服务程序或服务</a:t>
            </a:r>
            <a:r>
              <a:rPr lang="zh-CN" altLang="zh-CN" dirty="0" smtClean="0"/>
              <a:t>连接器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”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是运行在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服务器端的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应用程序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语言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编写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程序的区别是，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对象主要封装了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请求的处理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，并且它的运行需要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容器的支持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主要作用：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 smtClean="0"/>
              <a:t>通过</a:t>
            </a:r>
            <a:r>
              <a:rPr lang="zh-CN" altLang="zh-CN" dirty="0"/>
              <a:t>请求对象读取用户程序发送过来的显式数据（如：表单数据）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通过</a:t>
            </a:r>
            <a:r>
              <a:rPr lang="zh-CN" altLang="zh-CN" dirty="0"/>
              <a:t>请求对象读取用户程序发送过来的隐式数据（请求报头）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处理</a:t>
            </a:r>
            <a:r>
              <a:rPr lang="zh-CN" altLang="zh-CN" dirty="0"/>
              <a:t>数据并生成响应内容或设置响应报头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2" y="1419439"/>
            <a:ext cx="1802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47887" y="2494115"/>
            <a:ext cx="9690195" cy="33257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7" y="23805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40015" y="54466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3" y="2931032"/>
            <a:ext cx="79703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象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6"/>
            <a:ext cx="58713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9" y="1284969"/>
            <a:ext cx="532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定义的状态码方法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971095"/>
            <a:ext cx="9414276" cy="9561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向客户端回送响应消息时，需要在响应消息中设置状态码，状态码代表着客户端请求服务器的结果。为此，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个发送状态码的方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3"/>
            <a:ext cx="9794240" cy="18288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0291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3" y="1144986"/>
            <a:ext cx="70277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9" y="1284969"/>
            <a:ext cx="647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setStatus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status)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769390"/>
            <a:ext cx="9414276" cy="17353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setStatus(int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status)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响应消息的状态码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，并生成响应状态行。由于响应状态行中的状态描述信息直接与状态码相关，而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版本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由服务器确定，所以，只要通过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设置了状态码，即可实现状态行的发送。例如，正常情况下，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服务器会默认产生一个状态码为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的状态行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22187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3256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3" y="1144986"/>
            <a:ext cx="66084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604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sendError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sc)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3024883"/>
            <a:ext cx="9414276" cy="98234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sc)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用于发送表示错误信息的状态码，例如，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状态码表示找不到客户端请求的资源。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3"/>
            <a:ext cx="9794240" cy="18910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098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5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6"/>
            <a:ext cx="91927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9819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sendError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code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message)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09733"/>
            <a:ext cx="9414276" cy="21656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code, String message)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除了设置状态码，还会向客户端发出一条错误信息。服务器默认会创建一个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格式的错误服务页面作为响应结果，其中包含参数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指定的文本信息，这个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页面的内容类型为“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text/html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”，保留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和其他未修改的响应头信息。如果一个对应于传入的错误码的错误页面已经在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中声明，那么这个声明的错误页面会将优先建议的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服务于客户端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3"/>
            <a:ext cx="9794240" cy="26087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5149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82252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21" y="1118092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8" y="1244628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47350" y="2420473"/>
          <a:ext cx="9921288" cy="3488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4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6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addHeader(String name, String 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这两个方法都是用来设置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协议的响应头字段，其中，参数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用于指定响应头字段的名称，参数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用于指定响应头字段的值。不同的是，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方法可以增加同名的响应头字段，而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方法则会覆盖同名的头字段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setHeader(String name, String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addIntHeader(String name,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这两个方法专门用于设置包含整数值的响应头。避免了调用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方法时，需要将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类型的设置值转换为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类型的麻烦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setIntHeader(String name,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setContentLength(int len)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该方法用于设置响应消息的实体内容的大小，单位为字节。对于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协议来说，这个方法就是设置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送响应消息头相关的方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21" y="1023963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8" y="1150499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31381"/>
              </p:ext>
            </p:extLst>
          </p:nvPr>
        </p:nvGraphicFramePr>
        <p:xfrm>
          <a:off x="429659" y="1936382"/>
          <a:ext cx="11040682" cy="4479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0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9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type)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输出内容的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响应头字段的值。例如，如果发送到客户端的内容是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格式的图像数据，就需要将响应头字段的类型设置为“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”。需要注意的是，如果响应的内容为文本，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方法的还可以设置字符编码，如：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text/html;charset=UTF-8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(Locale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该方法用于设置响应消息的本地化信息。对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Content-Language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头字段中的字符集编码部分。需要注意的是，如果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消息的响应头中，如果调用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方法指定了响应内容的字符集编码，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方法将不再具有指定字符集编码的功能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charset)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该方法用于设置输出内容使用的字符编码，对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头字段中的字符集编码部分。如果没有设置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方法的优先权高，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方法的设置结果将覆盖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方法所设置的字符码表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送响应消息头相关的方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要注意的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方法都是用于设置各种头字段的，而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setContetType()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setLoacale()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方法用于设置字符编码，这些设置字符编码的方法可以有效解决中文字符乱码问题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6225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171880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98416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送响应消息头相关的方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于在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响应消息中，大量的数据都是通过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响应消息体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传递的，所以，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遵循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流传递大量数据的设计理念。在发送响应消息体时，定义了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两个与输出流相关的方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6225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80"/>
            <a:ext cx="3773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9841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发送响应消息体相关的方法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getOutputStream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方法所获取的字节输出流对象为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的子类，它可以直接输出字节数组中的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。所以，要想输出二进制格式的响应正文，就需要调用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6225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80"/>
            <a:ext cx="3773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3" y="1298416"/>
            <a:ext cx="301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getOutputStream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2" y="266935"/>
            <a:ext cx="267025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7" y="1077597"/>
            <a:ext cx="3803015" cy="6318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2" y="1921526"/>
            <a:ext cx="10205477" cy="14133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的请求首先会被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HTTP服务器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如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接收，HTTP服务器只负责静态HTML页面的解析，对于Servlet的请求转交给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(Tomcat)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Servlet容器会根据web.xml文件中的映射关系，调用相应的Servlet，Servlet将处理的结果返回给Servlet容器，并通过HTTP服务器将响应传输给客户端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8802" y="1217734"/>
            <a:ext cx="334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Servlet应用程序的体系结构</a:t>
            </a:r>
          </a:p>
        </p:txBody>
      </p:sp>
      <p:pic>
        <p:nvPicPr>
          <p:cNvPr id="41986" name="Picture 2" descr="HTTP 请求流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70" y="3983019"/>
            <a:ext cx="6245403" cy="19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getWriter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方法所获取的字符输出流对象为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类型的对象可以直接输出字符文本内容，所以，要想输出内容为字符文本的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网页文档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，需要调用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6225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2" y="1091198"/>
            <a:ext cx="27785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2" y="1217734"/>
            <a:ext cx="20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getWriter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74098"/>
            <a:ext cx="84857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面通过一个案例学习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对象发送响应消息体的两个方法的使用。在项目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目录下，新建一个名称为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cn.itcast.chapter04.response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的包，在包中编写一个名为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类，在该类中调用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getOutPutStream()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方法获取输出流对象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54" y="2891474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3" y="2945263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 // </a:t>
            </a:r>
            <a:r>
              <a:rPr lang="zh-CN" altLang="zh-CN" dirty="0"/>
              <a:t>获取字节输出流对象</a:t>
            </a:r>
          </a:p>
          <a:p>
            <a:pPr lvl="0"/>
            <a:r>
              <a:rPr lang="en-US" altLang="zh-CN" dirty="0"/>
              <a:t>		OutputStream out = response.getOutputStream();</a:t>
            </a:r>
            <a:endParaRPr lang="zh-CN" altLang="zh-CN" dirty="0"/>
          </a:p>
          <a:p>
            <a:pPr lvl="0"/>
            <a:r>
              <a:rPr lang="en-US" altLang="zh-CN" dirty="0"/>
              <a:t>		out.write(data.getBytes());//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6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21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08570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getWriter()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方法发送消息体，修改后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27" y="2286355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2" y="2367038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// </a:t>
            </a:r>
            <a:r>
              <a:rPr lang="zh-CN" altLang="zh-CN" dirty="0"/>
              <a:t>获取字符输出流对象</a:t>
            </a:r>
          </a:p>
          <a:p>
            <a:pPr lvl="0"/>
            <a:r>
              <a:rPr lang="en-US" altLang="zh-CN" dirty="0"/>
              <a:t>		PrintWriter print = response.getWriter(); </a:t>
            </a:r>
            <a:endParaRPr lang="zh-CN" altLang="zh-CN" dirty="0"/>
          </a:p>
          <a:p>
            <a:pPr lvl="0"/>
            <a:r>
              <a:rPr lang="en-US" altLang="zh-CN" dirty="0"/>
              <a:t>		print.write(data); 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120523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6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 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”再次访问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5"/>
            <a:ext cx="48611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送响应消息体相关的方</a:t>
            </a:r>
            <a:r>
              <a:rPr lang="zh-CN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21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3" y="2931032"/>
            <a:ext cx="79703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1"/>
            <a:ext cx="1735047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634922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某些情况下，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针对客户端的请求，一个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类可能无法完成全部工作。这时，可以使用请求重定向来完成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。所谓请求重定向，指的是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服务器接收到客户端的请求后，可能由于某些条件限制，不能访问当前请求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所指向的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资源，而是指定了一个新的资源路径，让客户端重新发送请求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3805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2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2" y="1091198"/>
            <a:ext cx="23213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请求重定向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59090" y="1935674"/>
            <a:ext cx="10163335" cy="13857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为了实现请求重定向，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接口定义了一个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方法，该方法用于生成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302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响应码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响应头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，从而通知客户端重新访问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响应头中指定的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的完整声明如下所示：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2" y="1091198"/>
            <a:ext cx="63285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1" y="1217734"/>
            <a:ext cx="582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—sendRedirect()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64" y="3536576"/>
            <a:ext cx="7512280" cy="8740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8666" y="3631057"/>
            <a:ext cx="615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void sendRedirect(java.lang.String location)</a:t>
            </a:r>
            <a:endParaRPr lang="zh-CN" altLang="zh-CN" dirty="0"/>
          </a:p>
          <a:p>
            <a:r>
              <a:rPr lang="en-US" altLang="zh-CN" dirty="0"/>
              <a:t>		throws </a:t>
            </a:r>
            <a:r>
              <a:rPr lang="en-US" altLang="zh-CN" dirty="0" smtClean="0"/>
              <a:t>java.io.IOException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349188" y="4903711"/>
            <a:ext cx="9946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服务器会自动将相对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翻译成绝对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，再生成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8"/>
            <a:ext cx="4257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2" y="1217734"/>
            <a:ext cx="373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sendRedirect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方法的工作原理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8764" y="2283611"/>
          <a:ext cx="7467680" cy="368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r:id="rId5" imgW="5751830" imgH="2851150" progId="Visio.Drawing.11">
                  <p:embed/>
                </p:oleObj>
              </mc:Choice>
              <mc:Fallback>
                <p:oleObj r:id="rId5" imgW="5751830" imgH="2851150" progId="Visio.Drawing.11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64" y="2283611"/>
                        <a:ext cx="7467680" cy="3684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1948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过一个用户登录的案例，分步骤讲解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sendRedirect()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目录下编写用户登录的页面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73" y="1969560"/>
            <a:ext cx="9560023" cy="4524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1996455"/>
            <a:ext cx="964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&lt;!--</a:t>
            </a:r>
            <a:r>
              <a:rPr lang="zh-CN" altLang="zh-CN" dirty="0"/>
              <a:t>把表单内容提交到</a:t>
            </a:r>
            <a:r>
              <a:rPr lang="en-US" altLang="zh-CN" dirty="0"/>
              <a:t>chapter04</a:t>
            </a:r>
            <a:r>
              <a:rPr lang="zh-CN" altLang="zh-CN" dirty="0"/>
              <a:t>工程下的</a:t>
            </a:r>
            <a:r>
              <a:rPr lang="en-US" altLang="zh-CN" dirty="0"/>
              <a:t>LoginServlet--&gt;</a:t>
            </a:r>
            <a:endParaRPr lang="zh-CN" altLang="zh-CN" dirty="0"/>
          </a:p>
          <a:p>
            <a:r>
              <a:rPr lang="en-US" altLang="zh-CN" dirty="0"/>
              <a:t>	&lt;form action="</a:t>
            </a:r>
            <a:r>
              <a:rPr lang="en-US" altLang="zh-CN" dirty="0">
                <a:solidFill>
                  <a:srgbClr val="1369B2"/>
                </a:solidFill>
              </a:rPr>
              <a:t>/chapter04/LoginServlet</a:t>
            </a:r>
            <a:r>
              <a:rPr lang="en-US" altLang="zh-CN" dirty="0"/>
              <a:t>" method="post"&gt;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用户名：</a:t>
            </a:r>
            <a:r>
              <a:rPr lang="en-US" altLang="zh-CN" dirty="0"/>
              <a:t> &lt;input type="text" name="username" /&gt;&lt;br /&gt; 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密</a:t>
            </a:r>
            <a:r>
              <a:rPr lang="en-US" altLang="zh-CN" dirty="0"/>
              <a:t>&amp;nbsp;&amp;nbsp;&amp;nbsp;</a:t>
            </a:r>
            <a:r>
              <a:rPr lang="zh-CN" altLang="zh-CN" dirty="0"/>
              <a:t>码：</a:t>
            </a:r>
            <a:r>
              <a:rPr lang="en-US" altLang="zh-CN" dirty="0"/>
              <a:t>&lt;input type="password" name="password"/&gt;&lt;br /&gt; </a:t>
            </a:r>
            <a:endParaRPr lang="zh-CN" altLang="zh-CN" dirty="0"/>
          </a:p>
          <a:p>
            <a:r>
              <a:rPr lang="en-US" altLang="zh-CN" dirty="0"/>
              <a:t>		&lt;input type="submit" value="</a:t>
            </a:r>
            <a:r>
              <a:rPr lang="zh-CN" altLang="zh-CN" dirty="0"/>
              <a:t>登录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	&lt;/form&gt;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5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31539"/>
            <a:ext cx="3773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2768690"/>
            <a:ext cx="9414276" cy="21870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采用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Java语言编写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，它可以调用Java API中的对象及方法，此外，Servlet对象对Web应用进行了封装，提供了Servlet对Web应用的编程接口，还可以对HTTP请求进行相应的处理，如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处理提交数据、会话跟踪、读取和设置HTTP头信息等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。由于Servlet既拥有Java 提供的API，而且还可以调用Servlet封装的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 API编程接口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，所以，它在业务功能方面十分强大。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984" y="1271522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功能强大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27479" y="2439917"/>
            <a:ext cx="9794240" cy="27775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6" y="23805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90561" y="48884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2"/>
            <a:ext cx="848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录成功的页面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01" y="2359525"/>
            <a:ext cx="8941459" cy="32603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74237" y="2426758"/>
            <a:ext cx="84245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欢迎你，登录成功！</a:t>
            </a:r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的类，用于处理用户登录请求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0" y="2184711"/>
            <a:ext cx="9722225" cy="41085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9173" y="2251946"/>
            <a:ext cx="94801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"LoginServlet ",urlPatterns = "/LoginServlet")</a:t>
            </a:r>
            <a:endParaRPr lang="zh-CN" altLang="zh-CN" dirty="0"/>
          </a:p>
          <a:p>
            <a:r>
              <a:rPr lang="en-US" altLang="zh-CN" dirty="0"/>
              <a:t>public class LoginServlet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response.setContentType("text/html;charset=utf-8");</a:t>
            </a:r>
            <a:endParaRPr lang="zh-CN" altLang="zh-CN" dirty="0"/>
          </a:p>
          <a:p>
            <a:r>
              <a:rPr lang="en-US" altLang="zh-CN" dirty="0"/>
              <a:t>		// </a:t>
            </a:r>
            <a:r>
              <a:rPr lang="zh-CN" altLang="zh-CN" dirty="0"/>
              <a:t>用</a:t>
            </a:r>
            <a:r>
              <a:rPr lang="en-US" altLang="zh-CN" dirty="0"/>
              <a:t>HttpServletRequest</a:t>
            </a:r>
            <a:r>
              <a:rPr lang="zh-CN" altLang="zh-CN" dirty="0"/>
              <a:t>对象的</a:t>
            </a:r>
            <a:r>
              <a:rPr lang="en-US" altLang="zh-CN" dirty="0"/>
              <a:t>getParameter()</a:t>
            </a:r>
            <a:r>
              <a:rPr lang="zh-CN" altLang="zh-CN" dirty="0"/>
              <a:t>方法获取用户名和密码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username = request.getParameter("username");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String password = request.getParameter("password");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if (("itcast").equals(username) &amp;&amp;("123").equals(password)) </a:t>
            </a:r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smtClean="0"/>
              <a:t>          		response.sendRedirect</a:t>
            </a:r>
            <a:r>
              <a:rPr lang="en-US" altLang="zh-CN" dirty="0"/>
              <a:t>("/chapter04/welcome.html");</a:t>
            </a:r>
            <a:endParaRPr lang="zh-CN" altLang="zh-CN" dirty="0"/>
          </a:p>
          <a:p>
            <a:r>
              <a:rPr lang="en-US" altLang="zh-CN" dirty="0"/>
              <a:t>		} else {</a:t>
            </a:r>
            <a:endParaRPr lang="zh-CN" altLang="zh-CN" dirty="0"/>
          </a:p>
          <a:p>
            <a:r>
              <a:rPr lang="en-US" altLang="zh-CN" dirty="0"/>
              <a:t>			response.sendRedirect("/chapter04/login.html");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http://localhost:8080/chapter04/login.html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314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94" y="2823883"/>
            <a:ext cx="7506769" cy="250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2"/>
            <a:ext cx="848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面填写用户名“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”，单击登录按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钮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5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65" y="2788304"/>
            <a:ext cx="7906979" cy="249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594581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于计算机中的数据都是以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二进制形式存储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的，所以，当传输文本时，就会发生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字符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之间的转换。字符与字节之间的转换是通过查码表完成的，将字符转换成字节的过程称为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编码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，将字节转换成字符的过程称为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，如果编码和解码使用的码表不一致，就会导致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乱码问题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8" y="23805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2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8"/>
            <a:ext cx="26037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9" y="121773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hineseServlet的类，在该类中定义一个中文字符串，然后使用字符输出流输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37" y="2769220"/>
            <a:ext cx="9264188" cy="2354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87683" y="2809561"/>
            <a:ext cx="9016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</a:t>
            </a:r>
            <a:r>
              <a:rPr lang="zh-CN" altLang="zh-CN" dirty="0"/>
              <a:t>(name = "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",urlPatterns = "/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")</a:t>
            </a:r>
          </a:p>
          <a:p>
            <a:pPr lvl="0"/>
            <a:r>
              <a:rPr lang="zh-CN" altLang="zh-CN" dirty="0"/>
              <a:t>public class </a:t>
            </a:r>
            <a:r>
              <a:rPr lang="zh-CN" altLang="zh-CN" dirty="0">
                <a:sym typeface="+mn-ea"/>
              </a:rPr>
              <a:t>ChineseServlet </a:t>
            </a:r>
            <a:r>
              <a:rPr lang="zh-CN" altLang="zh-CN" dirty="0"/>
              <a:t>extends HttpServlet {</a:t>
            </a:r>
          </a:p>
          <a:p>
            <a:pPr lvl="0"/>
            <a:r>
              <a:rPr lang="zh-CN" altLang="zh-CN" dirty="0"/>
              <a:t>	public void doGet(HttpServletRequest request, </a:t>
            </a:r>
          </a:p>
          <a:p>
            <a:pPr lvl="0"/>
            <a:r>
              <a:rPr lang="zh-CN" altLang="zh-CN" dirty="0"/>
              <a:t>       </a:t>
            </a:r>
            <a:r>
              <a:rPr lang="en-US" altLang="zh-CN" dirty="0" smtClean="0"/>
              <a:t>  </a:t>
            </a:r>
            <a:r>
              <a:rPr lang="zh-CN" altLang="zh-CN" dirty="0" smtClean="0"/>
              <a:t> </a:t>
            </a:r>
            <a:r>
              <a:rPr lang="zh-CN" altLang="zh-CN" dirty="0"/>
              <a:t>HttpServletResponse response)throws ServletException, IOException {</a:t>
            </a:r>
          </a:p>
          <a:p>
            <a:pPr lvl="0"/>
            <a:r>
              <a:rPr lang="zh-CN" altLang="zh-CN" dirty="0"/>
              <a:t>		String data = "中国";</a:t>
            </a:r>
          </a:p>
          <a:p>
            <a:pPr lvl="0"/>
            <a:r>
              <a:rPr lang="zh-CN" altLang="zh-CN" dirty="0"/>
              <a:t>		</a:t>
            </a:r>
            <a:r>
              <a:rPr lang="zh-CN" altLang="zh-CN" dirty="0">
                <a:solidFill>
                  <a:srgbClr val="1369B2"/>
                </a:solidFill>
              </a:rPr>
              <a:t>PrintWriter out = response.getWriter();</a:t>
            </a:r>
          </a:p>
          <a:p>
            <a:pPr lvl="0"/>
            <a:r>
              <a:rPr lang="zh-CN" altLang="zh-CN" dirty="0"/>
              <a:t>		out.println(data);</a:t>
            </a:r>
          </a:p>
          <a:p>
            <a:pPr lvl="0"/>
            <a:r>
              <a:rPr lang="zh-CN" altLang="zh-CN" dirty="0"/>
              <a:t>	}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6" y="103984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41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41"/>
            <a:ext cx="84857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IDEA中启动Tomcat服务器，在浏览器的地址栏中输入地址“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 /ChineseServlet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536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853674"/>
            <a:ext cx="7253800" cy="200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08781"/>
            <a:ext cx="10232375" cy="21375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览器显示的内容都是“??”，说明发生了乱码问题。此处产生乱码的原因是response对象的字符输出流在编码时，采用的是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ISO-8859-1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的字符码表，该码表并不兼容中文，会将“中国”编码为“63 63”(在ISO-8859-1的码表中查不到的字符就会显示63)。当浏览器对接收到的数据进行解码时，会采用默认的码表GB2312，将“63 ”解码为“?”，因此，浏览器将“中国”两个字符显示成了“??”。</a:t>
            </a:r>
          </a:p>
        </p:txBody>
      </p:sp>
      <p:sp>
        <p:nvSpPr>
          <p:cNvPr id="9" name="Chevron 3"/>
          <p:cNvSpPr/>
          <p:nvPr>
            <p:custDataLst>
              <p:tags r:id="rId3"/>
            </p:custDataLst>
          </p:nvPr>
        </p:nvSpPr>
        <p:spPr>
          <a:xfrm>
            <a:off x="892521" y="1091198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4501" y="4464423"/>
          <a:ext cx="9083001" cy="164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r:id="rId6" imgW="8209915" imgH="1494790" progId="Visio.Drawing.11">
                  <p:embed/>
                </p:oleObj>
              </mc:Choice>
              <mc:Fallback>
                <p:oleObj r:id="rId6" imgW="8209915" imgH="1494790" progId="Visio.Drawing.11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01" y="4464423"/>
                        <a:ext cx="9083001" cy="1640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8" y="1801205"/>
            <a:ext cx="10232375" cy="13185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方法，该方法用于设置字符的编码方式，接下来对chineseServlet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进行修改，在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 data = “中国”;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前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增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加一行代码，设置字符编码使用的码表为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37410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9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915" y="3925668"/>
            <a:ext cx="7126943" cy="4849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63443" y="3979457"/>
            <a:ext cx="5775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response.setCharacterEncoding("utf-8");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8" y="1801205"/>
            <a:ext cx="10232375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浏览器的地址栏中输入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http://localhost:8080/chapter04/ChineseServlet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hineseServlet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37410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9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5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596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2530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83" y="3283650"/>
            <a:ext cx="7466435" cy="205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5dfe2a99ae244ec673dda9b6dd16427113b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8d957f-c296-4a7e-8cc9-7ddb16e72f01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0277d0-9e15-409c-9182-fbef1b05c4fa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10469</Words>
  <Application>Microsoft Office PowerPoint</Application>
  <PresentationFormat>自定义</PresentationFormat>
  <Paragraphs>1202</Paragraphs>
  <Slides>149</Slides>
  <Notes>126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1" baseType="lpstr"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ServletConfig对象与ServletContext区别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4.5.3动手实践文件下载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Windows 用户</cp:lastModifiedBy>
  <cp:revision>1115</cp:revision>
  <dcterms:created xsi:type="dcterms:W3CDTF">2020-11-25T06:00:00Z</dcterms:created>
  <dcterms:modified xsi:type="dcterms:W3CDTF">2023-04-20T01:51:49Z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