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459" r:id="rId2"/>
    <p:sldId id="462" r:id="rId3"/>
    <p:sldId id="461" r:id="rId4"/>
    <p:sldId id="464" r:id="rId5"/>
    <p:sldId id="533" r:id="rId6"/>
    <p:sldId id="535" r:id="rId7"/>
    <p:sldId id="626" r:id="rId8"/>
    <p:sldId id="540" r:id="rId9"/>
    <p:sldId id="621" r:id="rId10"/>
    <p:sldId id="541" r:id="rId11"/>
    <p:sldId id="545" r:id="rId12"/>
    <p:sldId id="570" r:id="rId13"/>
    <p:sldId id="576" r:id="rId14"/>
    <p:sldId id="546" r:id="rId15"/>
    <p:sldId id="548" r:id="rId16"/>
    <p:sldId id="551" r:id="rId17"/>
    <p:sldId id="553" r:id="rId18"/>
    <p:sldId id="556" r:id="rId19"/>
    <p:sldId id="558" r:id="rId20"/>
    <p:sldId id="560" r:id="rId21"/>
    <p:sldId id="561" r:id="rId22"/>
    <p:sldId id="562" r:id="rId23"/>
    <p:sldId id="564" r:id="rId24"/>
    <p:sldId id="577" r:id="rId25"/>
    <p:sldId id="578" r:id="rId26"/>
    <p:sldId id="579" r:id="rId27"/>
    <p:sldId id="580" r:id="rId28"/>
    <p:sldId id="581" r:id="rId29"/>
    <p:sldId id="618" r:id="rId30"/>
    <p:sldId id="619" r:id="rId31"/>
    <p:sldId id="582" r:id="rId32"/>
    <p:sldId id="583" r:id="rId33"/>
    <p:sldId id="584" r:id="rId34"/>
    <p:sldId id="625" r:id="rId35"/>
    <p:sldId id="565" r:id="rId36"/>
    <p:sldId id="629" r:id="rId37"/>
    <p:sldId id="628" r:id="rId38"/>
    <p:sldId id="532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5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25" autoAdjust="0"/>
    <p:restoredTop sz="94857"/>
  </p:normalViewPr>
  <p:slideViewPr>
    <p:cSldViewPr snapToGrid="0" snapToObjects="1">
      <p:cViewPr varScale="1">
        <p:scale>
          <a:sx n="86" d="100"/>
          <a:sy n="86" d="100"/>
        </p:scale>
        <p:origin x="-222" y="-72"/>
      </p:cViewPr>
      <p:guideLst>
        <p:guide orient="horz" pos="2185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42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2023/4/21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6" r:id="rId16"/>
    <p:sldLayoutId id="21474836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0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1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608730" y="2515710"/>
            <a:ext cx="724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5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会话及会话技术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537200" y="3860695"/>
            <a:ext cx="452100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程序设计任务教程（第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023961"/>
            <a:ext cx="324917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163946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类的常用方法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 Cookie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32964" y="1909485"/>
          <a:ext cx="9386047" cy="4645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9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6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6934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setValue(String newValue)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设置一个新的值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getValue()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setMaxAge(int expiry)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在浏览器客户机上保持有效的秒数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getMaxAge()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在浏览器客户机上保持有效的秒数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setPath(String uri)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项的有效目录路径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getPath()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项的有效目录路径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setDomain(String pattern)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项的有效域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getDomain()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项的有效域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setVersion(int v)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项采用的协议版本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getVersion()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项采用的协议版本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setComment(String purpose)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项的注解部分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getComment()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项的注解部分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setSecure(boolean flag)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项是否只能使用安全的协议传送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9919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 getSecure()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项是否只能使用安全的协议传送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itle 1"/>
          <p:cNvSpPr txBox="1"/>
          <p:nvPr/>
        </p:nvSpPr>
        <p:spPr>
          <a:xfrm>
            <a:off x="1143840" y="266933"/>
            <a:ext cx="41946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任务：显示用户上次访问时间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8"/>
          <p:cNvSpPr txBox="1"/>
          <p:nvPr>
            <p:custDataLst>
              <p:tags r:id="rId1"/>
            </p:custDataLst>
          </p:nvPr>
        </p:nvSpPr>
        <p:spPr>
          <a:xfrm>
            <a:off x="1089211" y="1245022"/>
            <a:ext cx="10246657" cy="143094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当用户访问某些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应用时，经常会显示出该用户上一次的访问时间。例如，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QQ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登录成功后，会显示用户上次的登录时间。本案例要求使用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Cookie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技术实现显示用户上次的访问时间。显示用户上次访问时间效果如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图片 2" descr="手机屏幕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42" y="3227294"/>
            <a:ext cx="6557712" cy="232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7974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任务：显示用户上次访问时间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9103" y="1126511"/>
            <a:ext cx="8719820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/>
              <a:t>import </a:t>
            </a:r>
            <a:r>
              <a:rPr lang="en-US" altLang="zh-CN" sz="800" dirty="0" err="1"/>
              <a:t>javax.servlet.ServletException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import </a:t>
            </a:r>
            <a:r>
              <a:rPr lang="en-US" altLang="zh-CN" sz="800" dirty="0" err="1"/>
              <a:t>javax.servlet.annotation.</a:t>
            </a:r>
            <a:r>
              <a:rPr lang="en-US" altLang="zh-CN" sz="800" dirty="0" err="1"/>
              <a:t>WebServlet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import </a:t>
            </a:r>
            <a:r>
              <a:rPr lang="en-US" altLang="zh-CN" sz="800" dirty="0" err="1"/>
              <a:t>javax.servlet.http.Cookie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import </a:t>
            </a:r>
            <a:r>
              <a:rPr lang="en-US" altLang="zh-CN" sz="800" dirty="0" err="1"/>
              <a:t>javax.servlet.http.HttpServlet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import </a:t>
            </a:r>
            <a:r>
              <a:rPr lang="en-US" altLang="zh-CN" sz="800" dirty="0" err="1"/>
              <a:t>javax.servlet.http.HttpServletRequest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import </a:t>
            </a:r>
            <a:r>
              <a:rPr lang="en-US" altLang="zh-CN" sz="800" dirty="0" err="1"/>
              <a:t>javax.servlet.http.HttpServletResponse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import </a:t>
            </a:r>
            <a:r>
              <a:rPr lang="en-US" altLang="zh-CN" sz="800" dirty="0" err="1"/>
              <a:t>java.io.IOException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import </a:t>
            </a:r>
            <a:r>
              <a:rPr lang="en-US" altLang="zh-CN" sz="800" dirty="0" err="1"/>
              <a:t>java.io.PrintWriter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import </a:t>
            </a:r>
            <a:r>
              <a:rPr lang="en-US" altLang="zh-CN" sz="800" dirty="0" err="1"/>
              <a:t>java.net.URLDecoder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import </a:t>
            </a:r>
            <a:r>
              <a:rPr lang="en-US" altLang="zh-CN" sz="800" dirty="0" err="1"/>
              <a:t>java.net.URLEncoder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import </a:t>
            </a:r>
            <a:r>
              <a:rPr lang="en-US" altLang="zh-CN" sz="800" dirty="0" err="1"/>
              <a:t>java.text.SimpleDateFormat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import </a:t>
            </a:r>
            <a:r>
              <a:rPr lang="en-US" altLang="zh-CN" sz="800" dirty="0" err="1"/>
              <a:t>java.util.Date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@</a:t>
            </a:r>
            <a:r>
              <a:rPr lang="en-US" altLang="zh-CN" sz="800" dirty="0" err="1"/>
              <a:t>WebServlet</a:t>
            </a:r>
            <a:r>
              <a:rPr lang="en-US" altLang="zh-CN" sz="800" dirty="0"/>
              <a:t>(</a:t>
            </a:r>
            <a:r>
              <a:rPr lang="en-US" altLang="zh-CN" sz="800" dirty="0"/>
              <a:t>name </a:t>
            </a:r>
            <a:r>
              <a:rPr lang="en-US" altLang="zh-CN" sz="800" dirty="0"/>
              <a:t>= </a:t>
            </a:r>
            <a:r>
              <a:rPr lang="en-US" altLang="zh-CN" sz="800" dirty="0"/>
              <a:t>"</a:t>
            </a:r>
            <a:r>
              <a:rPr lang="en-US" altLang="zh-CN" sz="800" dirty="0" err="1"/>
              <a:t>AccessTime</a:t>
            </a:r>
            <a:r>
              <a:rPr lang="en-US" altLang="zh-CN" sz="800" dirty="0"/>
              <a:t>",</a:t>
            </a:r>
            <a:r>
              <a:rPr lang="en-US" altLang="zh-CN" sz="800" dirty="0" err="1"/>
              <a:t>urlPatterns</a:t>
            </a:r>
            <a:r>
              <a:rPr lang="en-US" altLang="zh-CN" sz="800" dirty="0"/>
              <a:t> </a:t>
            </a:r>
            <a:r>
              <a:rPr lang="en-US" altLang="zh-CN" sz="800" dirty="0"/>
              <a:t>= </a:t>
            </a:r>
            <a:r>
              <a:rPr lang="en-US" altLang="zh-CN" sz="800" dirty="0"/>
              <a:t>"/</a:t>
            </a:r>
            <a:r>
              <a:rPr lang="en-US" altLang="zh-CN" sz="800" dirty="0" err="1"/>
              <a:t>AccessTime</a:t>
            </a:r>
            <a:r>
              <a:rPr lang="en-US" altLang="zh-CN" sz="800" dirty="0"/>
              <a:t>"</a:t>
            </a:r>
            <a:r>
              <a:rPr lang="en-US" altLang="zh-CN" sz="800" dirty="0"/>
              <a:t>)</a:t>
            </a:r>
            <a:br>
              <a:rPr lang="en-US" altLang="zh-CN" sz="800" dirty="0"/>
            </a:br>
            <a:r>
              <a:rPr lang="en-US" altLang="zh-CN" sz="800" dirty="0"/>
              <a:t>public class </a:t>
            </a:r>
            <a:r>
              <a:rPr lang="en-US" altLang="zh-CN" sz="800" dirty="0" err="1"/>
              <a:t>AccessTime</a:t>
            </a:r>
            <a:r>
              <a:rPr lang="en-US" altLang="zh-CN" sz="800" dirty="0"/>
              <a:t> </a:t>
            </a:r>
            <a:r>
              <a:rPr lang="en-US" altLang="zh-CN" sz="800" dirty="0"/>
              <a:t>extends </a:t>
            </a:r>
            <a:r>
              <a:rPr lang="en-US" altLang="zh-CN" sz="800" dirty="0" err="1"/>
              <a:t>HttpServlet</a:t>
            </a:r>
            <a:r>
              <a:rPr lang="en-US" altLang="zh-CN" sz="800" dirty="0"/>
              <a:t> {</a:t>
            </a:r>
            <a:br>
              <a:rPr lang="en-US" altLang="zh-CN" sz="800" dirty="0"/>
            </a:br>
            <a:r>
              <a:rPr lang="en-US" altLang="zh-CN" sz="800" dirty="0"/>
              <a:t>    </a:t>
            </a:r>
            <a:r>
              <a:rPr lang="en-US" altLang="zh-CN" sz="800" dirty="0"/>
              <a:t>protected void </a:t>
            </a:r>
            <a:r>
              <a:rPr lang="en-US" altLang="zh-CN" sz="800" dirty="0" err="1"/>
              <a:t>doPost</a:t>
            </a:r>
            <a:r>
              <a:rPr lang="en-US" altLang="zh-CN" sz="800" dirty="0"/>
              <a:t>(</a:t>
            </a:r>
            <a:r>
              <a:rPr lang="en-US" altLang="zh-CN" sz="800" dirty="0" err="1"/>
              <a:t>HttpServletRequest</a:t>
            </a:r>
            <a:r>
              <a:rPr lang="en-US" altLang="zh-CN" sz="800" dirty="0"/>
              <a:t> request</a:t>
            </a:r>
            <a:r>
              <a:rPr lang="en-US" altLang="zh-CN" sz="800" dirty="0"/>
              <a:t>, </a:t>
            </a:r>
            <a:r>
              <a:rPr lang="en-US" altLang="zh-CN" sz="800" dirty="0" err="1"/>
              <a:t>HttpServletResponse</a:t>
            </a:r>
            <a:r>
              <a:rPr lang="en-US" altLang="zh-CN" sz="800" dirty="0"/>
              <a:t> response) </a:t>
            </a:r>
            <a:r>
              <a:rPr lang="en-US" altLang="zh-CN" sz="800" dirty="0"/>
              <a:t>throws </a:t>
            </a:r>
            <a:r>
              <a:rPr lang="en-US" altLang="zh-CN" sz="800" dirty="0" err="1"/>
              <a:t>ServletException</a:t>
            </a:r>
            <a:r>
              <a:rPr lang="en-US" altLang="zh-CN" sz="800" dirty="0"/>
              <a:t>, </a:t>
            </a:r>
            <a:r>
              <a:rPr lang="en-US" altLang="zh-CN" sz="800" dirty="0" err="1"/>
              <a:t>IOException</a:t>
            </a:r>
            <a:r>
              <a:rPr lang="en-US" altLang="zh-CN" sz="800" dirty="0"/>
              <a:t> {</a:t>
            </a:r>
            <a:br>
              <a:rPr lang="en-US" altLang="zh-CN" sz="800" dirty="0"/>
            </a:br>
            <a:r>
              <a:rPr lang="en-US" altLang="zh-CN" sz="800" dirty="0"/>
              <a:t>        </a:t>
            </a:r>
            <a:r>
              <a:rPr lang="en-US" altLang="zh-CN" sz="800" dirty="0" err="1"/>
              <a:t>request.setCharacterEncoding</a:t>
            </a:r>
            <a:r>
              <a:rPr lang="en-US" altLang="zh-CN" sz="800" dirty="0"/>
              <a:t>(</a:t>
            </a:r>
            <a:r>
              <a:rPr lang="en-US" altLang="zh-CN" sz="800" dirty="0"/>
              <a:t>"utf-8"</a:t>
            </a:r>
            <a:r>
              <a:rPr lang="en-US" altLang="zh-CN" sz="800" dirty="0"/>
              <a:t>)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        </a:t>
            </a:r>
            <a:r>
              <a:rPr lang="en-US" altLang="zh-CN" sz="800" dirty="0"/>
              <a:t>String name=</a:t>
            </a:r>
            <a:r>
              <a:rPr lang="en-US" altLang="zh-CN" sz="800" dirty="0" err="1"/>
              <a:t>request.getParameter</a:t>
            </a:r>
            <a:r>
              <a:rPr lang="en-US" altLang="zh-CN" sz="800" dirty="0"/>
              <a:t>(</a:t>
            </a:r>
            <a:r>
              <a:rPr lang="en-US" altLang="zh-CN" sz="800" dirty="0"/>
              <a:t>"name"</a:t>
            </a:r>
            <a:r>
              <a:rPr lang="en-US" altLang="zh-CN" sz="800" dirty="0"/>
              <a:t>)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        </a:t>
            </a:r>
            <a:r>
              <a:rPr lang="en-US" altLang="zh-CN" sz="800" dirty="0"/>
              <a:t>Cookie cookies[]=</a:t>
            </a:r>
            <a:r>
              <a:rPr lang="en-US" altLang="zh-CN" sz="800" dirty="0" err="1"/>
              <a:t>request.getCookies</a:t>
            </a:r>
            <a:r>
              <a:rPr lang="en-US" altLang="zh-CN" sz="800" dirty="0"/>
              <a:t>()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        </a:t>
            </a:r>
            <a:r>
              <a:rPr lang="en-US" altLang="zh-CN" sz="800" dirty="0" err="1"/>
              <a:t>boolean</a:t>
            </a:r>
            <a:r>
              <a:rPr lang="en-US" altLang="zh-CN" sz="800" dirty="0"/>
              <a:t> </a:t>
            </a:r>
            <a:r>
              <a:rPr lang="en-US" altLang="zh-CN" sz="800" dirty="0"/>
              <a:t>flag=</a:t>
            </a:r>
            <a:r>
              <a:rPr lang="en-US" altLang="zh-CN" sz="800" dirty="0"/>
              <a:t>false;</a:t>
            </a:r>
            <a:br>
              <a:rPr lang="en-US" altLang="zh-CN" sz="800" dirty="0"/>
            </a:br>
            <a:r>
              <a:rPr lang="en-US" altLang="zh-CN" sz="800" dirty="0"/>
              <a:t>        </a:t>
            </a:r>
            <a:r>
              <a:rPr lang="en-US" altLang="zh-CN" sz="800" dirty="0" err="1"/>
              <a:t>response.setContentType</a:t>
            </a:r>
            <a:r>
              <a:rPr lang="en-US" altLang="zh-CN" sz="800" dirty="0"/>
              <a:t>(</a:t>
            </a:r>
            <a:r>
              <a:rPr lang="en-US" altLang="zh-CN" sz="800" dirty="0"/>
              <a:t>"text/</a:t>
            </a:r>
            <a:r>
              <a:rPr lang="en-US" altLang="zh-CN" sz="800" dirty="0" err="1"/>
              <a:t>html;charset</a:t>
            </a:r>
            <a:r>
              <a:rPr lang="en-US" altLang="zh-CN" sz="800" dirty="0"/>
              <a:t>=utf-8"</a:t>
            </a:r>
            <a:r>
              <a:rPr lang="en-US" altLang="zh-CN" sz="800" dirty="0"/>
              <a:t>)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        </a:t>
            </a:r>
            <a:r>
              <a:rPr lang="en-US" altLang="zh-CN" sz="800" dirty="0" err="1"/>
              <a:t>PrintWriter</a:t>
            </a:r>
            <a:r>
              <a:rPr lang="en-US" altLang="zh-CN" sz="800" dirty="0"/>
              <a:t> out=</a:t>
            </a:r>
            <a:r>
              <a:rPr lang="en-US" altLang="zh-CN" sz="800" dirty="0" err="1"/>
              <a:t>response.getWriter</a:t>
            </a:r>
            <a:r>
              <a:rPr lang="en-US" altLang="zh-CN" sz="800" dirty="0"/>
              <a:t>()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        for</a:t>
            </a:r>
            <a:r>
              <a:rPr lang="en-US" altLang="zh-CN" sz="800" dirty="0"/>
              <a:t>(Cookie </a:t>
            </a:r>
            <a:r>
              <a:rPr lang="en-US" altLang="zh-CN" sz="800" dirty="0" err="1"/>
              <a:t>cookie:cookies</a:t>
            </a:r>
            <a:r>
              <a:rPr lang="en-US" altLang="zh-CN" sz="800" dirty="0"/>
              <a:t>){</a:t>
            </a:r>
            <a:br>
              <a:rPr lang="en-US" altLang="zh-CN" sz="800" dirty="0"/>
            </a:br>
            <a:r>
              <a:rPr lang="en-US" altLang="zh-CN" sz="800" dirty="0"/>
              <a:t>            </a:t>
            </a:r>
            <a:r>
              <a:rPr lang="en-US" altLang="zh-CN" sz="800" dirty="0"/>
              <a:t>if</a:t>
            </a:r>
            <a:r>
              <a:rPr lang="en-US" altLang="zh-CN" sz="800" dirty="0"/>
              <a:t>(</a:t>
            </a:r>
            <a:r>
              <a:rPr lang="en-US" altLang="zh-CN" sz="800" dirty="0" err="1"/>
              <a:t>cookie.getName</a:t>
            </a:r>
            <a:r>
              <a:rPr lang="en-US" altLang="zh-CN" sz="800" dirty="0"/>
              <a:t>().equals(name)){</a:t>
            </a:r>
            <a:br>
              <a:rPr lang="en-US" altLang="zh-CN" sz="800" dirty="0"/>
            </a:br>
            <a:r>
              <a:rPr lang="en-US" altLang="zh-CN" sz="800" dirty="0"/>
              <a:t>                </a:t>
            </a:r>
            <a:r>
              <a:rPr lang="en-US" altLang="zh-CN" sz="800" dirty="0" err="1"/>
              <a:t>out.write</a:t>
            </a:r>
            <a:r>
              <a:rPr lang="en-US" altLang="zh-CN" sz="800" dirty="0"/>
              <a:t>(name+</a:t>
            </a:r>
            <a:r>
              <a:rPr lang="en-US" altLang="zh-CN" sz="800" dirty="0"/>
              <a:t>"</a:t>
            </a:r>
            <a:r>
              <a:rPr lang="zh-CN" altLang="en-US" sz="800" dirty="0"/>
              <a:t>你好，你上次访问时间是</a:t>
            </a:r>
            <a:r>
              <a:rPr lang="en-US" altLang="zh-CN" sz="800" dirty="0"/>
              <a:t>"</a:t>
            </a:r>
            <a:r>
              <a:rPr lang="en-US" altLang="zh-CN" sz="800" dirty="0"/>
              <a:t>+</a:t>
            </a:r>
            <a:r>
              <a:rPr lang="en-US" altLang="zh-CN" sz="800" dirty="0" err="1"/>
              <a:t>cookie.getValue</a:t>
            </a:r>
            <a:r>
              <a:rPr lang="en-US" altLang="zh-CN" sz="800" dirty="0"/>
              <a:t>())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                </a:t>
            </a:r>
            <a:r>
              <a:rPr lang="en-US" altLang="zh-CN" sz="800" dirty="0"/>
              <a:t>Date date=</a:t>
            </a:r>
            <a:r>
              <a:rPr lang="en-US" altLang="zh-CN" sz="800" dirty="0"/>
              <a:t>new </a:t>
            </a:r>
            <a:r>
              <a:rPr lang="en-US" altLang="zh-CN" sz="800" dirty="0"/>
              <a:t>Date()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                </a:t>
            </a:r>
            <a:r>
              <a:rPr lang="en-US" altLang="zh-CN" sz="800" dirty="0" err="1"/>
              <a:t>cookie.setValue</a:t>
            </a:r>
            <a:r>
              <a:rPr lang="en-US" altLang="zh-CN" sz="800" dirty="0"/>
              <a:t>(</a:t>
            </a:r>
            <a:r>
              <a:rPr lang="en-US" altLang="zh-CN" sz="800" dirty="0" err="1"/>
              <a:t>date.toString</a:t>
            </a:r>
            <a:r>
              <a:rPr lang="en-US" altLang="zh-CN" sz="800" dirty="0"/>
              <a:t>())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                </a:t>
            </a:r>
            <a:r>
              <a:rPr lang="en-US" altLang="zh-CN" sz="800" dirty="0" err="1"/>
              <a:t>response.addCookie</a:t>
            </a:r>
            <a:r>
              <a:rPr lang="en-US" altLang="zh-CN" sz="800" dirty="0"/>
              <a:t>(cookie)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                </a:t>
            </a:r>
            <a:r>
              <a:rPr lang="en-US" altLang="zh-CN" sz="800" dirty="0"/>
              <a:t>flag=</a:t>
            </a:r>
            <a:r>
              <a:rPr lang="en-US" altLang="zh-CN" sz="800" dirty="0"/>
              <a:t>true;</a:t>
            </a:r>
            <a:br>
              <a:rPr lang="en-US" altLang="zh-CN" sz="800" dirty="0"/>
            </a:br>
            <a:r>
              <a:rPr lang="en-US" altLang="zh-CN" sz="800" dirty="0"/>
              <a:t>                break;</a:t>
            </a:r>
            <a:br>
              <a:rPr lang="en-US" altLang="zh-CN" sz="800" dirty="0"/>
            </a:br>
            <a:r>
              <a:rPr lang="en-US" altLang="zh-CN" sz="800" dirty="0"/>
              <a:t>            </a:t>
            </a:r>
            <a:r>
              <a:rPr lang="en-US" altLang="zh-CN" sz="800" dirty="0"/>
              <a:t>}</a:t>
            </a:r>
            <a:br>
              <a:rPr lang="en-US" altLang="zh-CN" sz="800" dirty="0"/>
            </a:br>
            <a:r>
              <a:rPr lang="en-US" altLang="zh-CN" sz="800" dirty="0"/>
              <a:t>        }</a:t>
            </a:r>
            <a:br>
              <a:rPr lang="en-US" altLang="zh-CN" sz="800" dirty="0"/>
            </a:br>
            <a:r>
              <a:rPr lang="en-US" altLang="zh-CN" sz="800" dirty="0"/>
              <a:t>        </a:t>
            </a:r>
            <a:r>
              <a:rPr lang="en-US" altLang="zh-CN" sz="800" dirty="0"/>
              <a:t>if</a:t>
            </a:r>
            <a:r>
              <a:rPr lang="en-US" altLang="zh-CN" sz="800" dirty="0"/>
              <a:t>(flag==</a:t>
            </a:r>
            <a:r>
              <a:rPr lang="en-US" altLang="zh-CN" sz="800" dirty="0"/>
              <a:t>false</a:t>
            </a:r>
            <a:r>
              <a:rPr lang="en-US" altLang="zh-CN" sz="800" dirty="0"/>
              <a:t>){</a:t>
            </a:r>
            <a:br>
              <a:rPr lang="en-US" altLang="zh-CN" sz="800" dirty="0"/>
            </a:br>
            <a:r>
              <a:rPr lang="en-US" altLang="zh-CN" sz="800" dirty="0"/>
              <a:t>            Date date=</a:t>
            </a:r>
            <a:r>
              <a:rPr lang="en-US" altLang="zh-CN" sz="800" dirty="0"/>
              <a:t>new </a:t>
            </a:r>
            <a:r>
              <a:rPr lang="en-US" altLang="zh-CN" sz="800" dirty="0"/>
              <a:t>Date()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            </a:t>
            </a:r>
            <a:r>
              <a:rPr lang="en-US" altLang="zh-CN" sz="800" dirty="0"/>
              <a:t>Cookie cookie=</a:t>
            </a:r>
            <a:r>
              <a:rPr lang="en-US" altLang="zh-CN" sz="800" dirty="0"/>
              <a:t>new </a:t>
            </a:r>
            <a:r>
              <a:rPr lang="en-US" altLang="zh-CN" sz="800" dirty="0"/>
              <a:t>Cookie(</a:t>
            </a:r>
            <a:r>
              <a:rPr lang="en-US" altLang="zh-CN" sz="800" dirty="0" err="1"/>
              <a:t>name</a:t>
            </a:r>
            <a:r>
              <a:rPr lang="en-US" altLang="zh-CN" sz="800" dirty="0" err="1"/>
              <a:t>,</a:t>
            </a:r>
            <a:r>
              <a:rPr lang="en-US" altLang="zh-CN" sz="800" dirty="0" err="1"/>
              <a:t>date.toString</a:t>
            </a:r>
            <a:r>
              <a:rPr lang="en-US" altLang="zh-CN" sz="800" dirty="0"/>
              <a:t>())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            </a:t>
            </a:r>
            <a:r>
              <a:rPr lang="en-US" altLang="zh-CN" sz="800" dirty="0" err="1"/>
              <a:t>out.write</a:t>
            </a:r>
            <a:r>
              <a:rPr lang="en-US" altLang="zh-CN" sz="800" dirty="0"/>
              <a:t>(name+</a:t>
            </a:r>
            <a:r>
              <a:rPr lang="en-US" altLang="zh-CN" sz="800" dirty="0"/>
              <a:t>"</a:t>
            </a:r>
            <a:r>
              <a:rPr lang="zh-CN" altLang="en-US" sz="800" dirty="0"/>
              <a:t>你好，欢迎你首次访问本网站！</a:t>
            </a:r>
            <a:r>
              <a:rPr lang="en-US" altLang="zh-CN" sz="800" dirty="0"/>
              <a:t>"</a:t>
            </a:r>
            <a:r>
              <a:rPr lang="en-US" altLang="zh-CN" sz="800" dirty="0"/>
              <a:t>)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            </a:t>
            </a:r>
            <a:r>
              <a:rPr lang="en-US" altLang="zh-CN" sz="800" dirty="0" err="1"/>
              <a:t>cookie.setMaxAge</a:t>
            </a:r>
            <a:r>
              <a:rPr lang="en-US" altLang="zh-CN" sz="800" dirty="0"/>
              <a:t>(</a:t>
            </a:r>
            <a:r>
              <a:rPr lang="en-US" altLang="zh-CN" sz="800" dirty="0"/>
              <a:t>60</a:t>
            </a:r>
            <a:r>
              <a:rPr lang="en-US" altLang="zh-CN" sz="800" dirty="0"/>
              <a:t>*</a:t>
            </a:r>
            <a:r>
              <a:rPr lang="en-US" altLang="zh-CN" sz="800" dirty="0"/>
              <a:t>60</a:t>
            </a:r>
            <a:r>
              <a:rPr lang="en-US" altLang="zh-CN" sz="800" dirty="0"/>
              <a:t>*</a:t>
            </a:r>
            <a:r>
              <a:rPr lang="en-US" altLang="zh-CN" sz="800" dirty="0"/>
              <a:t>24</a:t>
            </a:r>
            <a:r>
              <a:rPr lang="en-US" altLang="zh-CN" sz="800" dirty="0"/>
              <a:t>*</a:t>
            </a:r>
            <a:r>
              <a:rPr lang="en-US" altLang="zh-CN" sz="800" dirty="0"/>
              <a:t>30</a:t>
            </a:r>
            <a:r>
              <a:rPr lang="en-US" altLang="zh-CN" sz="800" dirty="0"/>
              <a:t>)</a:t>
            </a:r>
            <a:r>
              <a:rPr lang="en-US" altLang="zh-CN" sz="800" dirty="0"/>
              <a:t>;//</a:t>
            </a:r>
            <a:r>
              <a:rPr lang="zh-CN" altLang="en-US" sz="800" dirty="0"/>
              <a:t>一个月</a:t>
            </a:r>
            <a:br>
              <a:rPr lang="zh-CN" altLang="en-US" sz="800" dirty="0"/>
            </a:br>
            <a:r>
              <a:rPr lang="zh-CN" altLang="en-US" sz="800" dirty="0"/>
              <a:t>            </a:t>
            </a:r>
            <a:r>
              <a:rPr lang="en-US" altLang="zh-CN" sz="800" dirty="0" err="1"/>
              <a:t>response.addCookie</a:t>
            </a:r>
            <a:r>
              <a:rPr lang="en-US" altLang="zh-CN" sz="800" dirty="0"/>
              <a:t>(cookie)</a:t>
            </a:r>
            <a:r>
              <a:rPr lang="en-US" altLang="zh-CN" sz="800" dirty="0"/>
              <a:t>;</a:t>
            </a:r>
            <a:br>
              <a:rPr lang="en-US" altLang="zh-CN" sz="800" dirty="0"/>
            </a:br>
            <a:r>
              <a:rPr lang="en-US" altLang="zh-CN" sz="800" dirty="0"/>
              <a:t>        </a:t>
            </a:r>
            <a:r>
              <a:rPr lang="en-US" altLang="zh-CN" sz="800" dirty="0"/>
              <a:t>}</a:t>
            </a:r>
            <a:br>
              <a:rPr lang="en-US" altLang="zh-CN" sz="800" dirty="0"/>
            </a:br>
            <a:r>
              <a:rPr lang="en-US" altLang="zh-CN" sz="800" dirty="0"/>
              <a:t>    }</a:t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>    </a:t>
            </a:r>
            <a:r>
              <a:rPr lang="en-US" altLang="zh-CN" sz="800" dirty="0"/>
              <a:t>protected void </a:t>
            </a:r>
            <a:r>
              <a:rPr lang="en-US" altLang="zh-CN" sz="800" dirty="0" err="1"/>
              <a:t>doGet</a:t>
            </a:r>
            <a:r>
              <a:rPr lang="en-US" altLang="zh-CN" sz="800" dirty="0"/>
              <a:t>(</a:t>
            </a:r>
            <a:r>
              <a:rPr lang="en-US" altLang="zh-CN" sz="800" dirty="0" err="1"/>
              <a:t>HttpServletRequest</a:t>
            </a:r>
            <a:r>
              <a:rPr lang="en-US" altLang="zh-CN" sz="800" dirty="0"/>
              <a:t> request</a:t>
            </a:r>
            <a:r>
              <a:rPr lang="en-US" altLang="zh-CN" sz="800" dirty="0"/>
              <a:t>, </a:t>
            </a:r>
            <a:r>
              <a:rPr lang="en-US" altLang="zh-CN" sz="800" dirty="0" err="1"/>
              <a:t>HttpServletResponse</a:t>
            </a:r>
            <a:r>
              <a:rPr lang="en-US" altLang="zh-CN" sz="800" dirty="0"/>
              <a:t> response) </a:t>
            </a:r>
            <a:r>
              <a:rPr lang="en-US" altLang="zh-CN" sz="800" dirty="0"/>
              <a:t>throws </a:t>
            </a:r>
            <a:r>
              <a:rPr lang="en-US" altLang="zh-CN" sz="800" dirty="0" err="1"/>
              <a:t>ServletException</a:t>
            </a:r>
            <a:r>
              <a:rPr lang="en-US" altLang="zh-CN" sz="800" dirty="0"/>
              <a:t>, </a:t>
            </a:r>
            <a:r>
              <a:rPr lang="en-US" altLang="zh-CN" sz="800" dirty="0" err="1"/>
              <a:t>IOException</a:t>
            </a:r>
            <a:r>
              <a:rPr lang="en-US" altLang="zh-CN" sz="800" dirty="0"/>
              <a:t> {</a:t>
            </a:r>
            <a:br>
              <a:rPr lang="en-US" altLang="zh-CN" sz="800" dirty="0"/>
            </a:b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>    }</a:t>
            </a:r>
            <a:br>
              <a:rPr lang="en-US" altLang="zh-CN" sz="800" dirty="0"/>
            </a:br>
            <a:r>
              <a:rPr lang="en-US" altLang="zh-CN" sz="800" dirty="0"/>
              <a:t>}</a:t>
            </a:r>
            <a:br>
              <a:rPr lang="en-US" altLang="zh-CN" sz="800" dirty="0"/>
            </a:br>
            <a:endParaRPr lang="en-US" altLang="zh-CN" sz="700" dirty="0"/>
          </a:p>
        </p:txBody>
      </p:sp>
      <p:sp>
        <p:nvSpPr>
          <p:cNvPr id="10" name="文本框 10"/>
          <p:cNvSpPr txBox="1"/>
          <p:nvPr/>
        </p:nvSpPr>
        <p:spPr>
          <a:xfrm flipH="1">
            <a:off x="930624" y="1351068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2" name="矩形 1"/>
          <p:cNvSpPr/>
          <p:nvPr/>
        </p:nvSpPr>
        <p:spPr>
          <a:xfrm>
            <a:off x="6375094" y="261543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&lt;%@ page </a:t>
            </a:r>
            <a:r>
              <a:rPr lang="en-US" altLang="zh-CN" sz="1200" dirty="0" err="1"/>
              <a:t>contentType</a:t>
            </a:r>
            <a:r>
              <a:rPr lang="en-US" altLang="zh-CN" sz="1200" dirty="0"/>
              <a:t>="text/</a:t>
            </a:r>
            <a:r>
              <a:rPr lang="en-US" altLang="zh-CN" sz="1200" dirty="0" err="1"/>
              <a:t>html;charset</a:t>
            </a:r>
            <a:r>
              <a:rPr lang="en-US" altLang="zh-CN" sz="1200" dirty="0"/>
              <a:t>=UTF-8" language="java" %&gt;</a:t>
            </a:r>
          </a:p>
          <a:p>
            <a:r>
              <a:rPr lang="en-US" altLang="zh-CN" sz="1200" dirty="0"/>
              <a:t>&lt;html&gt;</a:t>
            </a:r>
          </a:p>
          <a:p>
            <a:r>
              <a:rPr lang="en-US" altLang="zh-CN" sz="1200" dirty="0"/>
              <a:t>&lt;head&gt;</a:t>
            </a:r>
          </a:p>
          <a:p>
            <a:r>
              <a:rPr lang="en-US" altLang="zh-CN" sz="1200" dirty="0"/>
              <a:t>    &lt;title&gt;Title&lt;/title&gt;</a:t>
            </a:r>
          </a:p>
          <a:p>
            <a:r>
              <a:rPr lang="en-US" altLang="zh-CN" sz="1200" dirty="0"/>
              <a:t>&lt;/head&gt;</a:t>
            </a:r>
          </a:p>
          <a:p>
            <a:r>
              <a:rPr lang="en-US" altLang="zh-CN" sz="1200" dirty="0"/>
              <a:t>&lt;body&gt;</a:t>
            </a:r>
          </a:p>
          <a:p>
            <a:r>
              <a:rPr lang="en-US" altLang="zh-CN" sz="1200" dirty="0"/>
              <a:t>&lt;form action="</a:t>
            </a:r>
            <a:r>
              <a:rPr lang="en-US" altLang="zh-CN" sz="1200" dirty="0" err="1"/>
              <a:t>AccessTime</a:t>
            </a:r>
            <a:r>
              <a:rPr lang="en-US" altLang="zh-CN" sz="1200" dirty="0"/>
              <a:t>" method="post"&gt;</a:t>
            </a:r>
          </a:p>
          <a:p>
            <a:r>
              <a:rPr lang="en-US" altLang="zh-CN" sz="1200" dirty="0"/>
              <a:t>    </a:t>
            </a:r>
            <a:r>
              <a:rPr lang="zh-CN" altLang="en-US" sz="1200" dirty="0"/>
              <a:t>用户名：</a:t>
            </a:r>
            <a:r>
              <a:rPr lang="en-US" altLang="zh-CN" sz="1200" dirty="0"/>
              <a:t>&lt;input type="text" name="name" &gt;&lt;</a:t>
            </a:r>
            <a:r>
              <a:rPr lang="en-US" altLang="zh-CN" sz="1200" dirty="0" err="1"/>
              <a:t>br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    &amp;</a:t>
            </a:r>
            <a:r>
              <a:rPr lang="en-US" altLang="zh-CN" sz="1200" dirty="0" err="1"/>
              <a:t>ensp</a:t>
            </a:r>
            <a:r>
              <a:rPr lang="en-US" altLang="zh-CN" sz="1200" dirty="0"/>
              <a:t>;&amp;</a:t>
            </a:r>
            <a:r>
              <a:rPr lang="en-US" altLang="zh-CN" sz="1200" dirty="0" err="1"/>
              <a:t>ensp</a:t>
            </a:r>
            <a:r>
              <a:rPr lang="en-US" altLang="zh-CN" sz="1200" dirty="0"/>
              <a:t>;&lt;input type="submit" value="submit"&gt;</a:t>
            </a:r>
          </a:p>
          <a:p>
            <a:r>
              <a:rPr lang="en-US" altLang="zh-CN" sz="1200" dirty="0"/>
              <a:t>&lt;/form&gt;</a:t>
            </a:r>
          </a:p>
          <a:p>
            <a:r>
              <a:rPr lang="en-US" altLang="zh-CN" sz="1200" dirty="0"/>
              <a:t>&lt;/body&gt;</a:t>
            </a:r>
          </a:p>
          <a:p>
            <a:r>
              <a:rPr lang="en-US" altLang="zh-CN" sz="1200" dirty="0"/>
              <a:t>&lt;/html&gt;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342222" y="2336545"/>
            <a:ext cx="9507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将</a:t>
            </a:r>
            <a:r>
              <a:rPr lang="en-US" altLang="zh-CN" sz="2400" dirty="0"/>
              <a:t>cookie</a:t>
            </a:r>
            <a:r>
              <a:rPr lang="zh-CN" altLang="en-US" sz="2400" dirty="0"/>
              <a:t>保存在客户端</a:t>
            </a:r>
            <a:r>
              <a:rPr lang="en-US" altLang="zh-CN" sz="2400" dirty="0"/>
              <a:t>,</a:t>
            </a:r>
            <a:r>
              <a:rPr lang="zh-CN" altLang="en-US" sz="2400" dirty="0"/>
              <a:t>容易随着用户的操作导致</a:t>
            </a:r>
            <a:r>
              <a:rPr lang="en-US" altLang="zh-CN" sz="2400" dirty="0"/>
              <a:t>cookie</a:t>
            </a:r>
            <a:r>
              <a:rPr lang="zh-CN" altLang="en-US" sz="2400" dirty="0"/>
              <a:t>丢失或者被窃取。因此不安全！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因此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适合</a:t>
            </a:r>
            <a:r>
              <a:rPr lang="zh-CN" altLang="en-US" sz="2400" dirty="0"/>
              <a:t>存储对安全性要求不高，但是需要长时间保存的数据。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29753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Session</a:t>
            </a:r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73294" y="2822037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091196"/>
            <a:ext cx="23217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9431" y="1231181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8781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Session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8"/>
          <p:cNvSpPr txBox="1"/>
          <p:nvPr>
            <p:custDataLst>
              <p:tags r:id="rId2"/>
            </p:custDataLst>
          </p:nvPr>
        </p:nvSpPr>
        <p:spPr>
          <a:xfrm>
            <a:off x="1596171" y="2697072"/>
            <a:ext cx="9407280" cy="268175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spcAft>
                <a:spcPct val="20000"/>
              </a:spcAft>
            </a:pPr>
            <a:r>
              <a:rPr lang="zh-CN" altLang="zh-CN" sz="2800" dirty="0"/>
              <a:t>通过</a:t>
            </a:r>
            <a:r>
              <a:rPr lang="en-US" altLang="zh-CN" sz="2800" dirty="0"/>
              <a:t>Cookie</a:t>
            </a:r>
            <a:r>
              <a:rPr lang="zh-CN" altLang="zh-CN" sz="2800" dirty="0"/>
              <a:t>实现了登录信息共享问题，但是该方法主要是依靠客户端浏览器开发及服务器端</a:t>
            </a:r>
            <a:r>
              <a:rPr lang="en-US" altLang="zh-CN" sz="2800" dirty="0"/>
              <a:t>Cookie</a:t>
            </a:r>
            <a:r>
              <a:rPr lang="zh-CN" altLang="zh-CN" sz="2800" dirty="0"/>
              <a:t>写入的功能。如果客户端浏览器不接收任何</a:t>
            </a:r>
            <a:r>
              <a:rPr lang="en-US" altLang="zh-CN" sz="2800" dirty="0"/>
              <a:t>Cookie</a:t>
            </a:r>
            <a:r>
              <a:rPr lang="zh-CN" altLang="zh-CN" sz="2800" dirty="0"/>
              <a:t>，那么就无法实现登录信息的共享。</a:t>
            </a:r>
            <a:r>
              <a:rPr lang="zh-CN" altLang="en-US" sz="2800" dirty="0"/>
              <a:t>如何解决上述问题？</a:t>
            </a:r>
            <a:endParaRPr lang="en-US" altLang="zh-CN" sz="2800" dirty="0"/>
          </a:p>
          <a:p>
            <a:pPr marL="914400" lvl="1" indent="-457200">
              <a:spcAft>
                <a:spcPct val="20000"/>
              </a:spcAft>
              <a:buFont typeface="Wingdings" pitchFamily="2" charset="2"/>
              <a:buChar char="p"/>
            </a:pPr>
            <a:r>
              <a:rPr lang="en-US" altLang="zh-CN" sz="2800" dirty="0">
                <a:solidFill>
                  <a:srgbClr val="FF0000"/>
                </a:solidFill>
              </a:rPr>
              <a:t>Session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346797" y="2393574"/>
            <a:ext cx="9865885" cy="311474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>
            <a:off x="1296573" y="236705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 rot="10800000">
            <a:off x="10895874" y="518559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44984"/>
            <a:ext cx="238856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6666" y="1284969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38781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Session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8"/>
          <p:cNvSpPr txBox="1"/>
          <p:nvPr>
            <p:custDataLst>
              <p:tags r:id="rId2"/>
            </p:custDataLst>
          </p:nvPr>
        </p:nvSpPr>
        <p:spPr>
          <a:xfrm>
            <a:off x="1596171" y="2898778"/>
            <a:ext cx="9407280" cy="137738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还具有更高的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安全性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，它将关键数据保存在服务器。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cookie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则是将数据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存在</a:t>
            </a:r>
            <a:r>
              <a:rPr lang="zh-CN" altLang="zh-CN" dirty="0" smtClean="0">
                <a:solidFill>
                  <a:srgbClr val="1369B2"/>
                </a:solidFill>
                <a:latin typeface="微软雅黑" panose="020B0503020204020204" pitchFamily="34" charset="-122"/>
              </a:rPr>
              <a:t>客户端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因此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cookie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是较为危险的，若客户端遭遇黑客攻击，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cookie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信息容易被窃取，数据也可能被篡改，而运用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可以有效避免这种情况的发生。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346797" y="2595281"/>
            <a:ext cx="9865885" cy="197671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>
            <a:off x="1296573" y="255530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 rot="10800000">
            <a:off x="10895874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6782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HttpSession 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文本框 18"/>
          <p:cNvSpPr txBox="1"/>
          <p:nvPr>
            <p:custDataLst>
              <p:tags r:id="rId1"/>
            </p:custDataLst>
          </p:nvPr>
        </p:nvSpPr>
        <p:spPr>
          <a:xfrm>
            <a:off x="574610" y="1773661"/>
            <a:ext cx="11508534" cy="9029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是与每个请求消息紧密相关的，为此，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定义了用于获取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getSession()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方法，该方法有两种重载形式，具体如下：</a:t>
            </a:r>
          </a:p>
        </p:txBody>
      </p:sp>
      <p:sp>
        <p:nvSpPr>
          <p:cNvPr id="19" name="Chevron 3"/>
          <p:cNvSpPr/>
          <p:nvPr>
            <p:custDataLst>
              <p:tags r:id="rId2"/>
            </p:custDataLst>
          </p:nvPr>
        </p:nvSpPr>
        <p:spPr>
          <a:xfrm>
            <a:off x="838731" y="1050855"/>
            <a:ext cx="454009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1159090" y="1190840"/>
            <a:ext cx="3886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getSession()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748" y="2864224"/>
            <a:ext cx="7222659" cy="80058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465143" y="2972130"/>
            <a:ext cx="6509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public HttpSession getSession(boolean create)//</a:t>
            </a:r>
            <a:r>
              <a:rPr lang="zh-CN" altLang="en-US" sz="1600" dirty="0"/>
              <a:t>第一个</a:t>
            </a:r>
            <a:endParaRPr lang="zh-CN" altLang="zh-CN" sz="1600" dirty="0"/>
          </a:p>
          <a:p>
            <a:r>
              <a:rPr lang="en-US" altLang="zh-CN" sz="1600" dirty="0"/>
              <a:t>public HttpSession getSession()//</a:t>
            </a:r>
            <a:r>
              <a:rPr lang="zh-CN" altLang="en-US" sz="1600" dirty="0"/>
              <a:t>第二个</a:t>
            </a:r>
            <a:endParaRPr lang="zh-CN" altLang="zh-CN" sz="1600" dirty="0"/>
          </a:p>
        </p:txBody>
      </p:sp>
      <p:sp>
        <p:nvSpPr>
          <p:cNvPr id="2" name="矩形 1"/>
          <p:cNvSpPr/>
          <p:nvPr/>
        </p:nvSpPr>
        <p:spPr>
          <a:xfrm>
            <a:off x="574610" y="3664812"/>
            <a:ext cx="1137083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第一个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方法根据传递的参数判断是否创建新的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对象，如果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参数为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true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，则在相关的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对象不存在时创建并返回新的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对象，否则不创建新的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对象，而是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返回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null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第二个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方法相当于第一个方法参数为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true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时的情况，在相关的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对象不存在时总是创建新的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对象。需要注意的是，由于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方法可能会产生发送会话标识号的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Cookie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头字段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，所以必须在发送任何响应内容之前调用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getSession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6782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HttpSession 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Chevron 3"/>
          <p:cNvSpPr/>
          <p:nvPr>
            <p:custDataLst>
              <p:tags r:id="rId1"/>
            </p:custDataLst>
          </p:nvPr>
        </p:nvSpPr>
        <p:spPr>
          <a:xfrm>
            <a:off x="838731" y="1050855"/>
            <a:ext cx="42711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1159090" y="1190840"/>
            <a:ext cx="3712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HttpSession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接口中的常用方法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25388" y="2112393"/>
          <a:ext cx="9654988" cy="417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67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18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getId()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用于返回与当前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对象关联的会话标识号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long getCreationTime()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Session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创建的时间，这个时间是创建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Session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的时间与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00:00:00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之间时间差的毫秒表示形式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long getLastAccessedTime()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用于返回客户端最后一次发送与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相关请求的时间，这个时间是发送请求的时间与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1970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00:00:00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之间时间差的毫秒表示形式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setMaxInactiveInterval(int interval)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用于设置当前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对象可空闲的以秒为单位的最长时间，也就是修改当前会话的默认超时间隔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 isNew()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判断当前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对象是否是新创建的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invalidate()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用于强制使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对象无效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 getServletContext()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用于返回当前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对象所属于的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应用程序对象，即代表当前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应用程序的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setAttribite(String name,Object value)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用于将一个对象与一个名称关联后存储到当前的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getAttribute()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用于从当前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对象中返回指定名称的属性对象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removeAttribute(String name)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用于从当前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对象中删除指定名称的属性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Chevron 3"/>
          <p:cNvSpPr/>
          <p:nvPr>
            <p:custDataLst>
              <p:tags r:id="rId1"/>
            </p:custDataLst>
          </p:nvPr>
        </p:nvSpPr>
        <p:spPr>
          <a:xfrm>
            <a:off x="838731" y="1050855"/>
            <a:ext cx="238856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1199431" y="119084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生效</a:t>
            </a:r>
          </a:p>
        </p:txBody>
      </p:sp>
      <p:sp>
        <p:nvSpPr>
          <p:cNvPr id="9" name="文本框 18"/>
          <p:cNvSpPr txBox="1"/>
          <p:nvPr>
            <p:custDataLst>
              <p:tags r:id="rId2"/>
            </p:custDataLst>
          </p:nvPr>
        </p:nvSpPr>
        <p:spPr>
          <a:xfrm>
            <a:off x="1596171" y="2898778"/>
            <a:ext cx="9407280" cy="137738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Sessinon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在用户第一次访问服务器时创建，需要注意只有访问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将在第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章讲解）、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等程序时才会创建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。此外，还可调用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request.getSession(true)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强制生成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。只访问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IMAGE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等静态资源并不会创建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346797" y="2595281"/>
            <a:ext cx="9865885" cy="197671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296573" y="255530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矩形 93"/>
          <p:cNvSpPr/>
          <p:nvPr/>
        </p:nvSpPr>
        <p:spPr>
          <a:xfrm rot="10800000">
            <a:off x="10895874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6782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Session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254992" y="2011997"/>
            <a:ext cx="9771798" cy="29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zh-CN" sz="2800" dirty="0"/>
              <a:t>HTTP</a:t>
            </a:r>
            <a:r>
              <a:rPr lang="zh-CN" altLang="zh-CN" sz="2800" dirty="0"/>
              <a:t>是一种无状态协议，即每次服务端接收到客户端的请求时，都是一个全新的请求，服务器并不知道客户端的历史请求记录</a:t>
            </a:r>
            <a:r>
              <a:rPr lang="en-US" altLang="zh-CN" sz="2800" dirty="0"/>
              <a:t>.</a:t>
            </a:r>
          </a:p>
          <a:p>
            <a:pPr>
              <a:spcAft>
                <a:spcPct val="20000"/>
              </a:spcAft>
            </a:pPr>
            <a:r>
              <a:rPr lang="zh-CN" altLang="en-US" sz="2800" dirty="0">
                <a:ea typeface="微软雅黑" pitchFamily="34" charset="-122"/>
              </a:rPr>
              <a:t>如何解决上述问题？</a:t>
            </a:r>
            <a:endParaRPr lang="en-US" altLang="zh-CN" sz="2800" dirty="0">
              <a:ea typeface="微软雅黑" pitchFamily="34" charset="-122"/>
            </a:endParaRPr>
          </a:p>
          <a:p>
            <a:pPr marL="914400" lvl="1" indent="-457200">
              <a:spcAft>
                <a:spcPct val="20000"/>
              </a:spcAft>
              <a:buFont typeface="Wingdings" pitchFamily="2" charset="2"/>
              <a:buChar char="p"/>
            </a:pPr>
            <a:r>
              <a:rPr lang="en-US" altLang="zh-CN" sz="2800" dirty="0">
                <a:ea typeface="微软雅黑" pitchFamily="34" charset="-122"/>
              </a:rPr>
              <a:t>Cookie</a:t>
            </a:r>
          </a:p>
          <a:p>
            <a:pPr marL="914400" lvl="1" indent="-457200">
              <a:spcAft>
                <a:spcPct val="20000"/>
              </a:spcAft>
              <a:buFont typeface="Wingdings" pitchFamily="2" charset="2"/>
              <a:buChar char="p"/>
            </a:pPr>
            <a:r>
              <a:rPr lang="en-US" altLang="zh-CN" sz="2800" dirty="0">
                <a:ea typeface="微软雅黑" pitchFamily="34" charset="-122"/>
              </a:rPr>
              <a:t>Session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Chevron 3"/>
          <p:cNvSpPr/>
          <p:nvPr>
            <p:custDataLst>
              <p:tags r:id="rId1"/>
            </p:custDataLst>
          </p:nvPr>
        </p:nvSpPr>
        <p:spPr>
          <a:xfrm>
            <a:off x="838731" y="1131537"/>
            <a:ext cx="454009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1199431" y="1271522"/>
            <a:ext cx="3823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8"/>
          <p:cNvSpPr txBox="1"/>
          <p:nvPr>
            <p:custDataLst>
              <p:tags r:id="rId2"/>
            </p:custDataLst>
          </p:nvPr>
        </p:nvSpPr>
        <p:spPr>
          <a:xfrm>
            <a:off x="1143840" y="2065061"/>
            <a:ext cx="9407280" cy="50332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invalidate()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方法，该方法可以强制使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对象失效，具体用法如下所示：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6782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Session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31" y="3292474"/>
            <a:ext cx="9476378" cy="115218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620585" y="3292474"/>
            <a:ext cx="6509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HttpSession session = request.getSession();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session.invalidate();//</a:t>
            </a:r>
            <a:r>
              <a:rPr lang="zh-CN" altLang="zh-CN" sz="2000" dirty="0"/>
              <a:t>注销该</a:t>
            </a:r>
            <a:r>
              <a:rPr lang="en-US" altLang="zh-CN" sz="2000" dirty="0"/>
              <a:t>request</a:t>
            </a:r>
            <a:r>
              <a:rPr lang="zh-CN" altLang="zh-CN" sz="2000" dirty="0"/>
              <a:t>的所有</a:t>
            </a:r>
            <a:r>
              <a:rPr lang="en-US" altLang="zh-CN" sz="2000" dirty="0"/>
              <a:t>session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Chevron 3"/>
          <p:cNvSpPr/>
          <p:nvPr>
            <p:custDataLst>
              <p:tags r:id="rId1"/>
            </p:custDataLst>
          </p:nvPr>
        </p:nvSpPr>
        <p:spPr>
          <a:xfrm>
            <a:off x="838731" y="1131537"/>
            <a:ext cx="454009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1199431" y="1271522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8"/>
          <p:cNvSpPr txBox="1"/>
          <p:nvPr>
            <p:custDataLst>
              <p:tags r:id="rId2"/>
            </p:custDataLst>
          </p:nvPr>
        </p:nvSpPr>
        <p:spPr>
          <a:xfrm>
            <a:off x="1143840" y="1917144"/>
            <a:ext cx="9407280" cy="90673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有时默认的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失效时间并不能满足我们的需求。这时我们需要自定义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的失效时间，自定义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的失效时间有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种：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6782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Session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922" y="4438415"/>
            <a:ext cx="6612472" cy="87816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161640" y="4451862"/>
            <a:ext cx="650996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&lt;session-config&gt;</a:t>
            </a:r>
            <a:endParaRPr lang="zh-CN" altLang="zh-CN" sz="1600" dirty="0"/>
          </a:p>
          <a:p>
            <a:r>
              <a:rPr lang="en-US" altLang="zh-CN" sz="1600" dirty="0"/>
              <a:t>    &lt;session-timeout&gt;30&lt;/session-timeout&gt;</a:t>
            </a:r>
            <a:endParaRPr lang="zh-CN" altLang="zh-CN" sz="1600" dirty="0"/>
          </a:p>
          <a:p>
            <a:r>
              <a:rPr lang="en-US" altLang="zh-CN" sz="1600" dirty="0"/>
              <a:t>&lt;/session-config&gt;</a:t>
            </a:r>
            <a:endParaRPr lang="zh-CN" altLang="zh-CN" sz="16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670990" y="304046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第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种</a:t>
              </a:r>
            </a:p>
          </p:txBody>
        </p:sp>
      </p:grpSp>
      <p:sp>
        <p:nvSpPr>
          <p:cNvPr id="16" name="文本框 18"/>
          <p:cNvSpPr txBox="1"/>
          <p:nvPr>
            <p:custDataLst>
              <p:tags r:id="rId3"/>
            </p:custDataLst>
          </p:nvPr>
        </p:nvSpPr>
        <p:spPr>
          <a:xfrm>
            <a:off x="1181976" y="3740525"/>
            <a:ext cx="9407280" cy="45336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在项目的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的失效时间，具体代码如下所示：</a:t>
            </a:r>
          </a:p>
        </p:txBody>
      </p:sp>
      <p:sp>
        <p:nvSpPr>
          <p:cNvPr id="17" name="文本框 18"/>
          <p:cNvSpPr txBox="1"/>
          <p:nvPr>
            <p:custDataLst>
              <p:tags r:id="rId4"/>
            </p:custDataLst>
          </p:nvPr>
        </p:nvSpPr>
        <p:spPr>
          <a:xfrm>
            <a:off x="1199430" y="5439337"/>
            <a:ext cx="9894393" cy="96146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失效时间默认是分钟，所以上述代码设置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失效时间为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分钟。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67822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Session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322" y="2596177"/>
            <a:ext cx="8451645" cy="4390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933041" y="2609623"/>
            <a:ext cx="7816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session.setMaxInactiveInterval(30 * 60);//</a:t>
            </a:r>
            <a:r>
              <a:rPr lang="zh-CN" altLang="zh-CN" sz="1600" dirty="0"/>
              <a:t>设置单位为秒，设置为</a:t>
            </a:r>
            <a:r>
              <a:rPr lang="en-US" altLang="zh-CN" sz="1600" dirty="0"/>
              <a:t>-1</a:t>
            </a:r>
            <a:r>
              <a:rPr lang="zh-CN" altLang="zh-CN" sz="1600" dirty="0"/>
              <a:t>永不过期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70990" y="1171335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第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种</a:t>
              </a:r>
            </a:p>
          </p:txBody>
        </p:sp>
      </p:grpSp>
      <p:sp>
        <p:nvSpPr>
          <p:cNvPr id="16" name="文本框 18"/>
          <p:cNvSpPr txBox="1"/>
          <p:nvPr>
            <p:custDataLst>
              <p:tags r:id="rId1"/>
            </p:custDataLst>
          </p:nvPr>
        </p:nvSpPr>
        <p:spPr>
          <a:xfrm>
            <a:off x="1157287" y="1831051"/>
            <a:ext cx="9407280" cy="45336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程序中手动设置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的失效时间，具体代码如下所示：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423" y="5343857"/>
            <a:ext cx="4731631" cy="8752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049142" y="5357303"/>
            <a:ext cx="43063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&lt;session-config&gt;</a:t>
            </a:r>
            <a:endParaRPr lang="zh-CN" altLang="zh-CN" sz="1600" dirty="0"/>
          </a:p>
          <a:p>
            <a:r>
              <a:rPr lang="en-US" altLang="zh-CN" sz="1600" dirty="0"/>
              <a:t>&lt;session-timeout&gt;30&lt;/session-timeout&gt;</a:t>
            </a:r>
            <a:endParaRPr lang="zh-CN" altLang="zh-CN" sz="1600" dirty="0"/>
          </a:p>
          <a:p>
            <a:r>
              <a:rPr lang="en-US" altLang="zh-CN" sz="1600" dirty="0"/>
              <a:t>&lt;/session-config&gt;</a:t>
            </a:r>
            <a:endParaRPr lang="zh-CN" altLang="zh-CN" sz="16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70990" y="3340794"/>
            <a:ext cx="1697534" cy="515997"/>
            <a:chOff x="-2086" y="2141478"/>
            <a:chExt cx="1697534" cy="515997"/>
          </a:xfrm>
        </p:grpSpPr>
        <p:sp>
          <p:nvSpPr>
            <p:cNvPr id="22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3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第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3</a:t>
              </a:r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种</a:t>
              </a:r>
            </a:p>
          </p:txBody>
        </p:sp>
      </p:grpSp>
      <p:sp>
        <p:nvSpPr>
          <p:cNvPr id="24" name="文本框 18"/>
          <p:cNvSpPr txBox="1"/>
          <p:nvPr>
            <p:custDataLst>
              <p:tags r:id="rId2"/>
            </p:custDataLst>
          </p:nvPr>
        </p:nvSpPr>
        <p:spPr>
          <a:xfrm>
            <a:off x="1157287" y="4000510"/>
            <a:ext cx="9407280" cy="45336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上述代码设置了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的失效时间为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分钟，如果将值设置为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-1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，则该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永不过期。在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安装目录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&gt;\conf\web.xml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文件中，可以找到如下一段配置信息：</a:t>
            </a:r>
          </a:p>
        </p:txBody>
      </p:sp>
      <p:sp>
        <p:nvSpPr>
          <p:cNvPr id="2" name="矩形 1"/>
          <p:cNvSpPr/>
          <p:nvPr/>
        </p:nvSpPr>
        <p:spPr>
          <a:xfrm>
            <a:off x="7020871" y="560352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设置的时间值是以分钟为单位的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itle 1"/>
          <p:cNvSpPr txBox="1"/>
          <p:nvPr/>
        </p:nvSpPr>
        <p:spPr>
          <a:xfrm>
            <a:off x="1143840" y="266933"/>
            <a:ext cx="41946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任务：实现购物车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8"/>
          <p:cNvSpPr txBox="1"/>
          <p:nvPr>
            <p:custDataLst>
              <p:tags r:id="rId1"/>
            </p:custDataLst>
          </p:nvPr>
        </p:nvSpPr>
        <p:spPr>
          <a:xfrm>
            <a:off x="1143839" y="1099444"/>
            <a:ext cx="6328115" cy="91995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通过所学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知识及购物车的访问流程，以购买蛋糕为例，模拟实现购物车功能。购物车的访问流程具体如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图所示。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072" y="437960"/>
            <a:ext cx="3212851" cy="571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8"/>
          <p:cNvSpPr txBox="1"/>
          <p:nvPr>
            <p:custDataLst>
              <p:tags r:id="rId2"/>
            </p:custDataLst>
          </p:nvPr>
        </p:nvSpPr>
        <p:spPr>
          <a:xfrm>
            <a:off x="1753439" y="2175709"/>
            <a:ext cx="4342561" cy="254471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图中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描述的是购物车的实现流程，当用户使用浏览器访问某个网站的蛋糕列表页面时，如果购买某个蛋糕，那么首先会判断蛋糕是否存在，如果存在就加入购物车，跳转到购物车中所购买蛋糕的列表页面。否则，返回蛋糕列表页面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7974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任务：实现购物车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文本框 18"/>
          <p:cNvSpPr txBox="1"/>
          <p:nvPr>
            <p:custDataLst>
              <p:tags r:id="rId1"/>
            </p:custDataLst>
          </p:nvPr>
        </p:nvSpPr>
        <p:spPr>
          <a:xfrm>
            <a:off x="2732405" y="1049655"/>
            <a:ext cx="8929370" cy="99123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创建封装蛋糕信息的类，</a:t>
            </a:r>
            <a:r>
              <a:rPr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在chapter05项目下新建一个名称为cn.itcast.session.entity的包，在该包中创建一个名称为Cake的类。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主要代码如下：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10" y="2526665"/>
            <a:ext cx="10731500" cy="304609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694815" y="2526665"/>
            <a:ext cx="871982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public class Cake {</a:t>
            </a:r>
          </a:p>
          <a:p>
            <a:r>
              <a:rPr lang="zh-CN" altLang="zh-CN" sz="1600" dirty="0"/>
              <a:t>	private static final long serialVersionUID = 1L;</a:t>
            </a:r>
          </a:p>
          <a:p>
            <a:r>
              <a:rPr lang="zh-CN" altLang="zh-CN" sz="1600" dirty="0"/>
              <a:t>	private String id;</a:t>
            </a:r>
          </a:p>
          <a:p>
            <a:r>
              <a:rPr lang="zh-CN" altLang="zh-CN" sz="1600" dirty="0"/>
              <a:t> 	private String name;</a:t>
            </a:r>
          </a:p>
          <a:p>
            <a:r>
              <a:rPr lang="zh-CN" altLang="zh-CN" sz="1600" dirty="0"/>
              <a:t>	public Cake() {</a:t>
            </a:r>
          </a:p>
          <a:p>
            <a:r>
              <a:rPr lang="zh-CN" altLang="zh-CN" sz="1600" dirty="0"/>
              <a:t>	}</a:t>
            </a:r>
          </a:p>
          <a:p>
            <a:r>
              <a:rPr lang="zh-CN" altLang="zh-CN" sz="1600" dirty="0"/>
              <a:t>	public Cake(String id, String name) {</a:t>
            </a:r>
          </a:p>
          <a:p>
            <a:r>
              <a:rPr lang="zh-CN" altLang="zh-CN" sz="1600" dirty="0"/>
              <a:t>		this.id = id;</a:t>
            </a:r>
          </a:p>
          <a:p>
            <a:r>
              <a:rPr lang="zh-CN" altLang="zh-CN" sz="1600" dirty="0"/>
              <a:t>		this.name = name;</a:t>
            </a:r>
          </a:p>
          <a:p>
            <a:r>
              <a:rPr lang="zh-CN" altLang="zh-CN" sz="1600" dirty="0"/>
              <a:t>	}</a:t>
            </a:r>
          </a:p>
          <a:p>
            <a:r>
              <a:rPr lang="zh-CN" altLang="zh-CN" sz="1600" dirty="0"/>
              <a:t>        	......省略getter/setter方法</a:t>
            </a:r>
          </a:p>
          <a:p>
            <a:r>
              <a:rPr lang="zh-CN" altLang="zh-CN" sz="1600" dirty="0"/>
              <a:t>}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41500" y="121536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30624" y="1351068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7974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任务：实现购物车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文本框 18"/>
          <p:cNvSpPr txBox="1"/>
          <p:nvPr>
            <p:custDataLst>
              <p:tags r:id="rId1"/>
            </p:custDataLst>
          </p:nvPr>
        </p:nvSpPr>
        <p:spPr>
          <a:xfrm>
            <a:off x="2732405" y="1049655"/>
            <a:ext cx="8929370" cy="99123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创建数据库模拟类，</a:t>
            </a:r>
            <a:r>
              <a:rPr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在cn.itcast.session.entity包中创建一个名称为CakeDB的类，该类用于模拟保存所有蛋糕的数据库。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主要代码如下：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10" y="2117725"/>
            <a:ext cx="10731500" cy="439356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694815" y="2117725"/>
            <a:ext cx="871982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public class CakeDB {</a:t>
            </a:r>
          </a:p>
          <a:p>
            <a:r>
              <a:rPr lang="zh-CN" altLang="zh-CN" sz="1600" dirty="0"/>
              <a:t>    private static Map&lt;String, Cake&gt; cake = new LinkedHashMap&lt;String, Cake&gt;();</a:t>
            </a:r>
          </a:p>
          <a:p>
            <a:r>
              <a:rPr lang="zh-CN" altLang="zh-CN" sz="1600" dirty="0"/>
              <a:t>    static {</a:t>
            </a:r>
          </a:p>
          <a:p>
            <a:r>
              <a:rPr lang="zh-CN" altLang="zh-CN" sz="1600" dirty="0"/>
              <a:t>        cake.put("1", new Cake("1", "A类蛋糕"));</a:t>
            </a:r>
          </a:p>
          <a:p>
            <a:r>
              <a:rPr lang="zh-CN" altLang="zh-CN" sz="1600" dirty="0"/>
              <a:t>        cake.put("2", new Cake("2", "B类蛋糕"));</a:t>
            </a:r>
          </a:p>
          <a:p>
            <a:r>
              <a:rPr lang="zh-CN" altLang="zh-CN" sz="1600" dirty="0"/>
              <a:t>        cake.put("3", new Cake("3", "C类蛋糕"));</a:t>
            </a:r>
          </a:p>
          <a:p>
            <a:r>
              <a:rPr lang="zh-CN" altLang="zh-CN" sz="1600" dirty="0"/>
              <a:t>        cake.put("4", new Cake("4", "D类蛋糕"));</a:t>
            </a:r>
          </a:p>
          <a:p>
            <a:r>
              <a:rPr lang="zh-CN" altLang="zh-CN" sz="1600" dirty="0"/>
              <a:t>        cake.put("5", new Cake("5", "E类蛋糕"));</a:t>
            </a:r>
          </a:p>
          <a:p>
            <a:r>
              <a:rPr lang="zh-CN" altLang="zh-CN" sz="1600" dirty="0"/>
              <a:t>    }</a:t>
            </a:r>
          </a:p>
          <a:p>
            <a:r>
              <a:rPr lang="zh-CN" altLang="zh-CN" sz="1600" dirty="0"/>
              <a:t>    // 获得所有的蛋糕</a:t>
            </a:r>
          </a:p>
          <a:p>
            <a:r>
              <a:rPr lang="zh-CN" altLang="zh-CN" sz="1600" dirty="0"/>
              <a:t>    public static Collection&lt;Cake&gt; getAll() {</a:t>
            </a:r>
          </a:p>
          <a:p>
            <a:r>
              <a:rPr lang="zh-CN" altLang="zh-CN" sz="1600" dirty="0"/>
              <a:t>        return cake.values();</a:t>
            </a:r>
          </a:p>
          <a:p>
            <a:r>
              <a:rPr lang="zh-CN" altLang="zh-CN" sz="1600" dirty="0"/>
              <a:t>    }</a:t>
            </a:r>
          </a:p>
          <a:p>
            <a:r>
              <a:rPr lang="zh-CN" altLang="zh-CN" sz="1600" dirty="0"/>
              <a:t>    // 根据指定的id获蛋糕</a:t>
            </a:r>
          </a:p>
          <a:p>
            <a:r>
              <a:rPr lang="zh-CN" altLang="zh-CN" sz="1600" dirty="0"/>
              <a:t>    public static Cake getCake(String id) {</a:t>
            </a:r>
          </a:p>
          <a:p>
            <a:r>
              <a:rPr lang="zh-CN" altLang="zh-CN" sz="1600" dirty="0"/>
              <a:t>        return cake.get(id);</a:t>
            </a:r>
          </a:p>
          <a:p>
            <a:r>
              <a:rPr lang="zh-CN" altLang="zh-CN" sz="1600" dirty="0"/>
              <a:t>    }</a:t>
            </a:r>
          </a:p>
          <a:p>
            <a:r>
              <a:rPr lang="zh-CN" altLang="zh-CN" sz="1600" dirty="0"/>
              <a:t>}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41500" y="121536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30624" y="1351068"/>
            <a:ext cx="1625177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7974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任务：实现购物车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文本框 18"/>
          <p:cNvSpPr txBox="1"/>
          <p:nvPr>
            <p:custDataLst>
              <p:tags r:id="rId1"/>
            </p:custDataLst>
          </p:nvPr>
        </p:nvSpPr>
        <p:spPr>
          <a:xfrm>
            <a:off x="2732405" y="1049655"/>
            <a:ext cx="8929370" cy="99123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创建一个名称为ListCakeServlet的Servlet类，该Servlet用于显示所有可购买蛋糕的列表，通过单击“购买”链接，便可将指定的蛋糕添加到购物车中。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主要代码如下：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10" y="2348865"/>
            <a:ext cx="10731500" cy="389064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694815" y="2455545"/>
            <a:ext cx="871982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public class ListCakeServlet extends HttpServlet {</a:t>
            </a:r>
          </a:p>
          <a:p>
            <a:r>
              <a:rPr lang="zh-CN" altLang="zh-CN" sz="1600" dirty="0"/>
              <a:t>    private static final long serialVersionUID = 1L;</a:t>
            </a:r>
          </a:p>
          <a:p>
            <a:r>
              <a:rPr lang="zh-CN" altLang="zh-CN" sz="1600" dirty="0"/>
              <a:t>    public void doGet(HttpServletRequest req, HttpServletResponse resp)</a:t>
            </a:r>
          </a:p>
          <a:p>
            <a:r>
              <a:rPr lang="zh-CN" altLang="zh-CN" sz="1600" dirty="0"/>
              <a:t>            throws ServletException, IOException {</a:t>
            </a:r>
          </a:p>
          <a:p>
            <a:r>
              <a:rPr lang="zh-CN" altLang="zh-CN" sz="1600" dirty="0"/>
              <a:t>        resp.setContentType("textml;charset=utf-8");</a:t>
            </a:r>
          </a:p>
          <a:p>
            <a:r>
              <a:rPr lang="zh-CN" altLang="zh-CN" sz="1600" dirty="0"/>
              <a:t>        PrintWriter out = resp.getWriter();</a:t>
            </a:r>
          </a:p>
          <a:p>
            <a:r>
              <a:rPr lang="zh-CN" altLang="zh-CN" sz="1600" dirty="0"/>
              <a:t>        Collection&lt;Cake&gt; cakes = CakeDB.getAll();</a:t>
            </a:r>
          </a:p>
          <a:p>
            <a:r>
              <a:rPr lang="zh-CN" altLang="zh-CN" sz="1600" dirty="0"/>
              <a:t>        out.write("本站提供的蛋糕有：&lt;br&gt;");</a:t>
            </a:r>
          </a:p>
          <a:p>
            <a:r>
              <a:rPr lang="zh-CN" altLang="zh-CN" sz="1600" dirty="0"/>
              <a:t>        for (Cake cake : cakes) {</a:t>
            </a:r>
          </a:p>
          <a:p>
            <a:r>
              <a:rPr lang="zh-CN" altLang="zh-CN" sz="1600" dirty="0"/>
              <a:t>            String url = "PurchaseServlet?id=" + cake.getId();</a:t>
            </a:r>
          </a:p>
          <a:p>
            <a:r>
              <a:rPr lang="zh-CN" altLang="zh-CN" sz="1600" dirty="0"/>
              <a:t>            out.write(cake.getName() + "&lt;a href='" + url</a:t>
            </a:r>
          </a:p>
          <a:p>
            <a:r>
              <a:rPr lang="zh-CN" altLang="zh-CN" sz="1600" dirty="0"/>
              <a:t>                    + "'&gt;点击购买&lt;/a&gt;&lt;br&gt;");</a:t>
            </a:r>
          </a:p>
          <a:p>
            <a:r>
              <a:rPr lang="zh-CN" altLang="zh-CN" sz="1600" dirty="0"/>
              <a:t>        }</a:t>
            </a:r>
          </a:p>
          <a:p>
            <a:r>
              <a:rPr lang="zh-CN" altLang="zh-CN" sz="1600" dirty="0"/>
              <a:t>    }</a:t>
            </a:r>
          </a:p>
          <a:p>
            <a:r>
              <a:rPr lang="zh-CN" altLang="zh-CN" sz="1600" dirty="0"/>
              <a:t>}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41500" y="121536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30624" y="1351068"/>
            <a:ext cx="1625177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7974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任务：实现购物车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文本框 18"/>
          <p:cNvSpPr txBox="1"/>
          <p:nvPr>
            <p:custDataLst>
              <p:tags r:id="rId1"/>
            </p:custDataLst>
          </p:nvPr>
        </p:nvSpPr>
        <p:spPr>
          <a:xfrm>
            <a:off x="2732405" y="1049655"/>
            <a:ext cx="8929370" cy="129921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创建一个名称为PurchaseServlet的Servlet类</a:t>
            </a:r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，该类实现了两个功能，一个是将用户购买的蛋糕信息保存到Session对象中，一个是在用户购买蛋糕结束后，将页面重定向到用户已经购买的蛋糕列表</a:t>
            </a:r>
            <a:r>
              <a:rPr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主要代码如下：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10" y="2384425"/>
            <a:ext cx="10731500" cy="389064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694815" y="2491105"/>
            <a:ext cx="871982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public class CartServlet extends HttpServlet {</a:t>
            </a:r>
          </a:p>
          <a:p>
            <a:r>
              <a:rPr lang="zh-CN" altLang="zh-CN" sz="1600" dirty="0"/>
              <a:t>    public void doGet(HttpServletRequest req, HttpServletResponse resp)</a:t>
            </a:r>
          </a:p>
          <a:p>
            <a:r>
              <a:rPr lang="zh-CN" altLang="zh-CN" sz="1600" dirty="0"/>
              <a:t>            throws ServletException, IOException {</a:t>
            </a:r>
          </a:p>
          <a:p>
            <a:r>
              <a:rPr lang="zh-CN" altLang="zh-CN" sz="1600" dirty="0"/>
              <a:t>        resp.setContentType("text/html;charset=utf-8");</a:t>
            </a:r>
          </a:p>
          <a:p>
            <a:r>
              <a:rPr lang="zh-CN" altLang="zh-CN" sz="1600" dirty="0"/>
              <a:t>        PrintWriter out = resp.getWriter();</a:t>
            </a:r>
          </a:p>
          <a:p>
            <a:r>
              <a:rPr lang="zh-CN" altLang="zh-CN" sz="1600" dirty="0"/>
              <a:t>        // 变量cart引用用户的购物车</a:t>
            </a:r>
          </a:p>
          <a:p>
            <a:r>
              <a:rPr lang="zh-CN" altLang="zh-CN" sz="1600" dirty="0"/>
              <a:t>        List&lt;Cake&gt; cart = null;</a:t>
            </a:r>
          </a:p>
          <a:p>
            <a:r>
              <a:rPr lang="zh-CN" altLang="zh-CN" sz="1600" dirty="0"/>
              <a:t>        // 变量pruFlag标记用户是否买过商品</a:t>
            </a:r>
          </a:p>
          <a:p>
            <a:r>
              <a:rPr lang="zh-CN" altLang="zh-CN" sz="1600" dirty="0"/>
              <a:t>        boolean purFlag = true;</a:t>
            </a:r>
          </a:p>
          <a:p>
            <a:r>
              <a:rPr lang="zh-CN" altLang="zh-CN" sz="1600" dirty="0"/>
              <a:t>        // 获得用户的session</a:t>
            </a:r>
          </a:p>
          <a:p>
            <a:r>
              <a:rPr lang="zh-CN" altLang="zh-CN" sz="1600" dirty="0"/>
              <a:t>        HttpSession session = req.getSession(false);</a:t>
            </a:r>
          </a:p>
          <a:p>
            <a:r>
              <a:rPr lang="zh-CN" altLang="zh-CN" sz="1600" dirty="0"/>
              <a:t>        // 如果session为null，purFlag置为false</a:t>
            </a:r>
          </a:p>
          <a:p>
            <a:r>
              <a:rPr lang="zh-CN" altLang="zh-CN" sz="1600" dirty="0"/>
              <a:t>        if (session == null) {</a:t>
            </a:r>
          </a:p>
          <a:p>
            <a:r>
              <a:rPr lang="zh-CN" altLang="zh-CN" sz="1600" dirty="0"/>
              <a:t>            purFlag = false;</a:t>
            </a:r>
          </a:p>
          <a:p>
            <a:r>
              <a:rPr lang="zh-CN" altLang="zh-CN" sz="1600" dirty="0"/>
              <a:t>        }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41500" y="121536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30624" y="1351068"/>
            <a:ext cx="1625177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7974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任务：实现购物车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10" y="1099820"/>
            <a:ext cx="10731500" cy="526161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736090" y="1099820"/>
            <a:ext cx="871982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        else {</a:t>
            </a:r>
          </a:p>
          <a:p>
            <a:r>
              <a:rPr lang="zh-CN" altLang="zh-CN" sz="1600" dirty="0"/>
              <a:t>            // 获得用户购物车</a:t>
            </a:r>
          </a:p>
          <a:p>
            <a:r>
              <a:rPr lang="zh-CN" altLang="zh-CN" sz="1600" dirty="0"/>
              <a:t>            cart = (List) session.getAttribute("cart");</a:t>
            </a:r>
          </a:p>
          <a:p>
            <a:r>
              <a:rPr lang="zh-CN" altLang="zh-CN" sz="1600" dirty="0"/>
              <a:t>            // 如果用的购物车为null，purFlag置为false</a:t>
            </a:r>
          </a:p>
          <a:p>
            <a:r>
              <a:rPr lang="zh-CN" altLang="zh-CN" sz="1600" dirty="0"/>
              <a:t>            if (cart == null) {</a:t>
            </a:r>
          </a:p>
          <a:p>
            <a:r>
              <a:rPr lang="zh-CN" altLang="zh-CN" sz="1600" dirty="0"/>
              <a:t>                purFlag = false;</a:t>
            </a:r>
          </a:p>
          <a:p>
            <a:r>
              <a:rPr lang="zh-CN" altLang="zh-CN" sz="1600" dirty="0"/>
              <a:t>            }</a:t>
            </a:r>
          </a:p>
          <a:p>
            <a:r>
              <a:rPr lang="zh-CN" altLang="zh-CN" sz="1600" dirty="0"/>
              <a:t>        }</a:t>
            </a:r>
          </a:p>
          <a:p>
            <a:r>
              <a:rPr lang="zh-CN" altLang="zh-CN" sz="1600" dirty="0"/>
              <a:t>        /* 如果purFlag为false，表明用户没有购买蛋糕  重定向到ListServlet页面 */</a:t>
            </a:r>
          </a:p>
          <a:p>
            <a:r>
              <a:rPr lang="zh-CN" altLang="zh-CN" sz="1600" dirty="0"/>
              <a:t>        if (!purFlag) {</a:t>
            </a:r>
          </a:p>
          <a:p>
            <a:r>
              <a:rPr lang="zh-CN" altLang="zh-CN" sz="1600" dirty="0"/>
              <a:t>            out.write("对不起！您还没有购买任何商品！&lt;br&gt;");</a:t>
            </a:r>
          </a:p>
          <a:p>
            <a:r>
              <a:rPr lang="zh-CN" altLang="zh-CN" sz="1600" dirty="0"/>
              <a:t>        } else {</a:t>
            </a:r>
          </a:p>
          <a:p>
            <a:r>
              <a:rPr lang="zh-CN" altLang="zh-CN" sz="1600" dirty="0"/>
              <a:t>            // 否则显示用户购买蛋糕的信息</a:t>
            </a:r>
          </a:p>
          <a:p>
            <a:r>
              <a:rPr lang="zh-CN" altLang="zh-CN" sz="1600" dirty="0"/>
              <a:t>            out.write("您购买的蛋糕有：&lt;br&gt;");</a:t>
            </a:r>
          </a:p>
          <a:p>
            <a:r>
              <a:rPr lang="zh-CN" altLang="zh-CN" sz="1600" dirty="0"/>
              <a:t>            double price = 0;</a:t>
            </a:r>
          </a:p>
          <a:p>
            <a:r>
              <a:rPr lang="zh-CN" altLang="zh-CN" sz="1600" dirty="0"/>
              <a:t>            for (Cake cake : cart) {</a:t>
            </a:r>
          </a:p>
          <a:p>
            <a:r>
              <a:rPr lang="zh-CN" altLang="zh-CN" sz="1600" dirty="0"/>
              <a:t>                out.write(cake.getName() + "&lt;br&gt;");</a:t>
            </a:r>
          </a:p>
          <a:p>
            <a:r>
              <a:rPr lang="zh-CN" altLang="zh-CN" sz="1600" dirty="0"/>
              <a:t>            }</a:t>
            </a:r>
          </a:p>
          <a:p>
            <a:r>
              <a:rPr lang="zh-CN" altLang="zh-CN" sz="1600" dirty="0"/>
              <a:t>        }</a:t>
            </a:r>
          </a:p>
          <a:p>
            <a:r>
              <a:rPr lang="zh-CN" altLang="zh-CN" sz="1600" dirty="0"/>
              <a:t>    }</a:t>
            </a:r>
          </a:p>
          <a:p>
            <a:r>
              <a:rPr lang="zh-CN" altLang="zh-CN" sz="16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7974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任务：实现购物车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文本框 18"/>
          <p:cNvSpPr txBox="1"/>
          <p:nvPr>
            <p:custDataLst>
              <p:tags r:id="rId1"/>
            </p:custDataLst>
          </p:nvPr>
        </p:nvSpPr>
        <p:spPr>
          <a:xfrm>
            <a:off x="2732405" y="1049655"/>
            <a:ext cx="8929370" cy="99123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创建一个名称为CartServlet的Servlet类，该类主要用于展示用户已经购买的蛋糕列表，其实现代码如</a:t>
            </a:r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下：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10" y="2348865"/>
            <a:ext cx="10731500" cy="389064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694815" y="2455545"/>
            <a:ext cx="871982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@WebServlet(name = "CartServlet",urlPatterns="/CartServlet")</a:t>
            </a:r>
          </a:p>
          <a:p>
            <a:r>
              <a:rPr lang="zh-CN" altLang="zh-CN" sz="1600" dirty="0"/>
              <a:t>public class CartServlet extends HttpServlet {</a:t>
            </a:r>
          </a:p>
          <a:p>
            <a:r>
              <a:rPr lang="zh-CN" altLang="zh-CN" sz="1600" dirty="0"/>
              <a:t>	public void doGet(HttpServletRequest req, HttpServletResponse resp)</a:t>
            </a:r>
          </a:p>
          <a:p>
            <a:r>
              <a:rPr lang="zh-CN" altLang="zh-CN" sz="1600" dirty="0"/>
              <a:t>			throws ServletException, IOException {</a:t>
            </a:r>
          </a:p>
          <a:p>
            <a:r>
              <a:rPr lang="zh-CN" altLang="zh-CN" sz="1600" dirty="0"/>
              <a:t>		resp.setContentType("text/html;charset=utf-8");</a:t>
            </a:r>
          </a:p>
          <a:p>
            <a:r>
              <a:rPr lang="zh-CN" altLang="zh-CN" sz="1600" dirty="0"/>
              <a:t>		PrintWriter out = resp.getWriter();</a:t>
            </a:r>
          </a:p>
          <a:p>
            <a:r>
              <a:rPr lang="zh-CN" altLang="zh-CN" sz="1600" dirty="0"/>
              <a:t>		// 变量cart引用用户的购物车</a:t>
            </a:r>
          </a:p>
          <a:p>
            <a:r>
              <a:rPr lang="zh-CN" altLang="zh-CN" sz="1600" dirty="0"/>
              <a:t>		List&lt;Cake&gt; cart = null;</a:t>
            </a:r>
          </a:p>
          <a:p>
            <a:r>
              <a:rPr lang="zh-CN" altLang="zh-CN" sz="1600" dirty="0"/>
              <a:t>		// 变量purFlag标记用户是否买过商品</a:t>
            </a:r>
          </a:p>
          <a:p>
            <a:r>
              <a:rPr lang="zh-CN" altLang="zh-CN" sz="1600" dirty="0"/>
              <a:t>		boolean pruFlag = true;</a:t>
            </a:r>
          </a:p>
          <a:p>
            <a:r>
              <a:rPr lang="zh-CN" altLang="zh-CN" sz="1600" dirty="0"/>
              <a:t>		// 获得用户的session</a:t>
            </a:r>
          </a:p>
          <a:p>
            <a:r>
              <a:rPr lang="zh-CN" altLang="zh-CN" sz="1600" dirty="0"/>
              <a:t>		HttpSession session = req.getSession(false);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41500" y="121536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30624" y="1351068"/>
            <a:ext cx="1625177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272809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了解什么是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Cookie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75615" y="3142892"/>
            <a:ext cx="7254575" cy="686091"/>
            <a:chOff x="985222" y="2570437"/>
            <a:chExt cx="5440931" cy="514568"/>
          </a:xfrm>
        </p:grpSpPr>
        <p:sp>
          <p:nvSpPr>
            <p:cNvPr id="84" name="Pentagon 5"/>
            <p:cNvSpPr/>
            <p:nvPr/>
          </p:nvSpPr>
          <p:spPr bwMode="auto">
            <a:xfrm>
              <a:off x="989089" y="257065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Cookie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对象的使用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5" y="4010858"/>
            <a:ext cx="7249397" cy="687920"/>
            <a:chOff x="978872" y="3338786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了解什么是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Session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67144" y="4854812"/>
            <a:ext cx="7249397" cy="687920"/>
            <a:chOff x="978872" y="3338786"/>
            <a:chExt cx="5437064" cy="515939"/>
          </a:xfrm>
        </p:grpSpPr>
        <p:sp>
          <p:nvSpPr>
            <p:cNvPr id="14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Session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对象的使用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6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7974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任务：实现购物车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10" y="1017270"/>
            <a:ext cx="10731500" cy="52222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654810" y="1137285"/>
            <a:ext cx="8719820" cy="575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              </a:t>
            </a:r>
            <a:r>
              <a:rPr lang="zh-CN" altLang="zh-CN" sz="1600" dirty="0"/>
              <a:t>// 如果session为null，则purFlag置为false</a:t>
            </a:r>
          </a:p>
          <a:p>
            <a:r>
              <a:rPr lang="zh-CN" altLang="zh-CN" sz="1600" dirty="0"/>
              <a:t>		if (session == null) {</a:t>
            </a:r>
          </a:p>
          <a:p>
            <a:r>
              <a:rPr lang="zh-CN" altLang="zh-CN" sz="1600" dirty="0"/>
              <a:t>			purFlag = false;</a:t>
            </a:r>
          </a:p>
          <a:p>
            <a:r>
              <a:rPr lang="zh-CN" altLang="zh-CN" sz="1600" dirty="0"/>
              <a:t>		} else {</a:t>
            </a:r>
          </a:p>
          <a:p>
            <a:r>
              <a:rPr lang="zh-CN" altLang="zh-CN" sz="1600" dirty="0"/>
              <a:t>			// 获得用户购物车</a:t>
            </a:r>
          </a:p>
          <a:p>
            <a:r>
              <a:rPr lang="zh-CN" altLang="zh-CN" sz="1600" dirty="0"/>
              <a:t>			cart = (List) session.getAttribute("cart");</a:t>
            </a:r>
          </a:p>
          <a:p>
            <a:r>
              <a:rPr lang="zh-CN" altLang="zh-CN" sz="1600" dirty="0"/>
              <a:t>			// 如果用的购物车为null，则purFlag置为false</a:t>
            </a:r>
          </a:p>
          <a:p>
            <a:r>
              <a:rPr lang="zh-CN" altLang="zh-CN" sz="1600" dirty="0"/>
              <a:t>			if (cart == null) {</a:t>
            </a:r>
          </a:p>
          <a:p>
            <a:r>
              <a:rPr lang="zh-CN" altLang="zh-CN" sz="1600" dirty="0"/>
              <a:t>				purFlag = false;</a:t>
            </a:r>
          </a:p>
          <a:p>
            <a:r>
              <a:rPr lang="zh-CN" altLang="zh-CN" sz="1600" dirty="0"/>
              <a:t>			}</a:t>
            </a:r>
          </a:p>
          <a:p>
            <a:r>
              <a:rPr lang="zh-CN" altLang="zh-CN" sz="1600" dirty="0"/>
              <a:t>		}</a:t>
            </a:r>
          </a:p>
          <a:p>
            <a:r>
              <a:rPr lang="zh-CN" altLang="zh-CN" sz="1600" dirty="0"/>
              <a:t>		if (!purFlag) {</a:t>
            </a:r>
          </a:p>
          <a:p>
            <a:r>
              <a:rPr lang="zh-CN" altLang="zh-CN" sz="1600" dirty="0"/>
              <a:t>			out.write("对不起！您还没有购买任何商品！&lt;br&gt;");</a:t>
            </a:r>
          </a:p>
          <a:p>
            <a:r>
              <a:rPr lang="zh-CN" altLang="zh-CN" sz="1600" dirty="0"/>
              <a:t>		} else {</a:t>
            </a:r>
          </a:p>
          <a:p>
            <a:r>
              <a:rPr lang="zh-CN" altLang="zh-CN" sz="1600" dirty="0"/>
              <a:t>			// 否则显示用户购买蛋糕的信息</a:t>
            </a:r>
          </a:p>
          <a:p>
            <a:r>
              <a:rPr lang="zh-CN" altLang="zh-CN" sz="1600" dirty="0"/>
              <a:t>			out.write("您购买的蛋糕有：&lt;br&gt;");</a:t>
            </a:r>
          </a:p>
          <a:p>
            <a:r>
              <a:rPr lang="zh-CN" altLang="zh-CN" sz="1600" dirty="0"/>
              <a:t>			double price = 0;</a:t>
            </a:r>
          </a:p>
          <a:p>
            <a:r>
              <a:rPr lang="zh-CN" altLang="zh-CN" sz="1600" dirty="0"/>
              <a:t>			for (Cake cake : cart) {</a:t>
            </a:r>
          </a:p>
          <a:p>
            <a:r>
              <a:rPr lang="zh-CN" altLang="zh-CN" sz="1600" dirty="0"/>
              <a:t>				out.write(cake.getName() + "&lt;br&gt;");</a:t>
            </a:r>
          </a:p>
          <a:p>
            <a:r>
              <a:rPr lang="zh-CN" altLang="zh-CN" sz="1600" dirty="0"/>
              <a:t>			}</a:t>
            </a:r>
          </a:p>
          <a:p>
            <a:r>
              <a:rPr lang="zh-CN" altLang="zh-CN" sz="1600" dirty="0"/>
              <a:t>		}</a:t>
            </a:r>
          </a:p>
          <a:p>
            <a:r>
              <a:rPr lang="zh-CN" altLang="zh-CN" sz="1600" dirty="0"/>
              <a:t>	}</a:t>
            </a:r>
          </a:p>
          <a:p>
            <a:r>
              <a:rPr lang="zh-CN" altLang="zh-CN" sz="16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7974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任务：实现购物车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文本框 18"/>
          <p:cNvSpPr txBox="1"/>
          <p:nvPr>
            <p:custDataLst>
              <p:tags r:id="rId1"/>
            </p:custDataLst>
          </p:nvPr>
        </p:nvSpPr>
        <p:spPr>
          <a:xfrm>
            <a:off x="2732405" y="1120775"/>
            <a:ext cx="8929370" cy="105791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在IDEA中启动Tomcat服务器，在浏览器中输入地址“http://localhost:8080/</a:t>
            </a:r>
          </a:p>
          <a:p>
            <a:pPr>
              <a:lnSpc>
                <a:spcPct val="150000"/>
              </a:lnSpc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chapter05/ListCakeServlet”访问ListCakeServlet</a:t>
            </a:r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，运行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如下：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41500" y="121536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30624" y="1351068"/>
            <a:ext cx="1625177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263" y="2566670"/>
            <a:ext cx="7228675" cy="3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7974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任务：实现购物车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文本框 18"/>
          <p:cNvSpPr txBox="1"/>
          <p:nvPr>
            <p:custDataLst>
              <p:tags r:id="rId1"/>
            </p:custDataLst>
          </p:nvPr>
        </p:nvSpPr>
        <p:spPr>
          <a:xfrm>
            <a:off x="2732405" y="1120775"/>
            <a:ext cx="8929370" cy="105791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单击</a:t>
            </a:r>
            <a:r>
              <a:rPr 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STEP 05</a:t>
            </a:r>
            <a:r>
              <a:rPr 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”</a:t>
            </a: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中“A类蛋糕”后的“点击购买”链接，浏览器显示的结果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如下：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41500" y="121536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30624" y="1351068"/>
            <a:ext cx="1625177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263" y="2388870"/>
            <a:ext cx="7228675" cy="3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79742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任务：实现购物车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文本框 18"/>
          <p:cNvSpPr txBox="1"/>
          <p:nvPr>
            <p:custDataLst>
              <p:tags r:id="rId1"/>
            </p:custDataLst>
          </p:nvPr>
        </p:nvSpPr>
        <p:spPr>
          <a:xfrm>
            <a:off x="2732405" y="1120775"/>
            <a:ext cx="8929370" cy="105791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再次访问ListBookServlet，选择“B类蛋糕”后的“点击购买”链接，浏览器显示的结果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如下：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41500" y="1215360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930624" y="1351068"/>
            <a:ext cx="1625177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08</a:t>
            </a: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173" y="2603500"/>
            <a:ext cx="7144620" cy="30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637" y="276471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补充一个购物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758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itle 1"/>
          <p:cNvSpPr txBox="1"/>
          <p:nvPr/>
        </p:nvSpPr>
        <p:spPr>
          <a:xfrm>
            <a:off x="1143635" y="266700"/>
            <a:ext cx="54425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任务：应用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Session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传递登录信息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8340" y="1020567"/>
            <a:ext cx="853807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" dirty="0"/>
              <a:t>&lt;!</a:t>
            </a:r>
            <a:r>
              <a:rPr lang="en-US" altLang="zh-CN" sz="600" dirty="0" err="1"/>
              <a:t>doctype</a:t>
            </a:r>
            <a:r>
              <a:rPr lang="en-US" altLang="zh-CN" sz="600" dirty="0"/>
              <a:t> html&gt;</a:t>
            </a:r>
          </a:p>
          <a:p>
            <a:r>
              <a:rPr lang="en-US" altLang="zh-CN" sz="600" dirty="0"/>
              <a:t>&lt;html&gt;</a:t>
            </a:r>
          </a:p>
          <a:p>
            <a:r>
              <a:rPr lang="en-US" altLang="zh-CN" sz="600" dirty="0"/>
              <a:t>&lt;head&gt;</a:t>
            </a:r>
          </a:p>
          <a:p>
            <a:r>
              <a:rPr lang="en-US" altLang="zh-CN" sz="600" dirty="0"/>
              <a:t>&lt;meta charset="utf-8"&gt;</a:t>
            </a:r>
          </a:p>
          <a:p>
            <a:r>
              <a:rPr lang="en-US" altLang="zh-CN" sz="600" dirty="0"/>
              <a:t>&lt;style type="text/</a:t>
            </a:r>
            <a:r>
              <a:rPr lang="en-US" altLang="zh-CN" sz="600" dirty="0" err="1"/>
              <a:t>css</a:t>
            </a:r>
            <a:r>
              <a:rPr lang="en-US" altLang="zh-CN" sz="600" dirty="0"/>
              <a:t>"&gt;</a:t>
            </a:r>
          </a:p>
          <a:p>
            <a:r>
              <a:rPr lang="en-US" altLang="zh-CN" sz="600" dirty="0"/>
              <a:t>body{ font-size:12px; font-family:"</a:t>
            </a:r>
            <a:r>
              <a:rPr lang="zh-CN" altLang="en-US" sz="600" dirty="0"/>
              <a:t>宋体</a:t>
            </a:r>
            <a:r>
              <a:rPr lang="en-US" altLang="zh-CN" sz="600" dirty="0"/>
              <a:t>";}                /*</a:t>
            </a:r>
            <a:r>
              <a:rPr lang="zh-CN" altLang="en-US" sz="600" dirty="0"/>
              <a:t>全局控制*</a:t>
            </a:r>
            <a:r>
              <a:rPr lang="en-US" altLang="zh-CN" sz="600" dirty="0"/>
              <a:t>/</a:t>
            </a:r>
          </a:p>
          <a:p>
            <a:r>
              <a:rPr lang="en-US" altLang="zh-CN" sz="600" dirty="0"/>
              <a:t>*{ padding:0; margin:0; border:0;}       /*</a:t>
            </a:r>
            <a:r>
              <a:rPr lang="zh-CN" altLang="en-US" sz="600" dirty="0"/>
              <a:t>重置浏览器的默认样式*</a:t>
            </a:r>
            <a:r>
              <a:rPr lang="en-US" altLang="zh-CN" sz="600" dirty="0"/>
              <a:t>/</a:t>
            </a:r>
          </a:p>
          <a:p>
            <a:r>
              <a:rPr lang="en-US" altLang="zh-CN" sz="600" dirty="0"/>
              <a:t>form{</a:t>
            </a:r>
          </a:p>
          <a:p>
            <a:r>
              <a:rPr lang="en-US" altLang="zh-CN" sz="600" dirty="0"/>
              <a:t>	width:320px;</a:t>
            </a:r>
          </a:p>
          <a:p>
            <a:r>
              <a:rPr lang="en-US" altLang="zh-CN" sz="600" dirty="0"/>
              <a:t>	height:150px;</a:t>
            </a:r>
          </a:p>
          <a:p>
            <a:r>
              <a:rPr lang="en-US" altLang="zh-CN" sz="600" dirty="0"/>
              <a:t>	padding-top:20px;</a:t>
            </a:r>
          </a:p>
          <a:p>
            <a:r>
              <a:rPr lang="en-US" altLang="zh-CN" sz="600" dirty="0"/>
              <a:t>	margin:50px auto;                      /*</a:t>
            </a:r>
            <a:r>
              <a:rPr lang="zh-CN" altLang="en-US" sz="600" dirty="0"/>
              <a:t>使表单在浏览器中居中*</a:t>
            </a:r>
            <a:r>
              <a:rPr lang="en-US" altLang="zh-CN" sz="600" dirty="0"/>
              <a:t>/</a:t>
            </a:r>
          </a:p>
          <a:p>
            <a:r>
              <a:rPr lang="en-US" altLang="zh-CN" sz="600" dirty="0"/>
              <a:t>	background:#f5f8fd;                    /*</a:t>
            </a:r>
            <a:r>
              <a:rPr lang="zh-CN" altLang="en-US" sz="600" dirty="0"/>
              <a:t>为表单添加背景颜色*</a:t>
            </a:r>
            <a:r>
              <a:rPr lang="en-US" altLang="zh-CN" sz="600" dirty="0"/>
              <a:t>/</a:t>
            </a:r>
          </a:p>
          <a:p>
            <a:r>
              <a:rPr lang="en-US" altLang="zh-CN" sz="600" dirty="0"/>
              <a:t>	border-radius:20px;                    /*</a:t>
            </a:r>
            <a:r>
              <a:rPr lang="zh-CN" altLang="en-US" sz="600" dirty="0"/>
              <a:t>设置圆角边框*</a:t>
            </a:r>
            <a:r>
              <a:rPr lang="en-US" altLang="zh-CN" sz="600" dirty="0"/>
              <a:t>/ </a:t>
            </a:r>
          </a:p>
          <a:p>
            <a:r>
              <a:rPr lang="en-US" altLang="zh-CN" sz="600" dirty="0"/>
              <a:t>	border:3px solid #4faccb;</a:t>
            </a:r>
          </a:p>
          <a:p>
            <a:r>
              <a:rPr lang="en-US" altLang="zh-CN" sz="600" dirty="0"/>
              <a:t>} </a:t>
            </a:r>
          </a:p>
          <a:p>
            <a:r>
              <a:rPr lang="en-US" altLang="zh-CN" sz="600" dirty="0"/>
              <a:t>p{</a:t>
            </a:r>
          </a:p>
          <a:p>
            <a:r>
              <a:rPr lang="en-US" altLang="zh-CN" sz="600" dirty="0"/>
              <a:t>	margin-top:15px; </a:t>
            </a:r>
          </a:p>
          <a:p>
            <a:r>
              <a:rPr lang="en-US" altLang="zh-CN" sz="600" dirty="0"/>
              <a:t>	</a:t>
            </a:r>
            <a:r>
              <a:rPr lang="en-US" altLang="zh-CN" sz="600" dirty="0" err="1"/>
              <a:t>text-align:center</a:t>
            </a:r>
            <a:r>
              <a:rPr lang="en-US" altLang="zh-CN" sz="600" dirty="0"/>
              <a:t>;</a:t>
            </a:r>
          </a:p>
          <a:p>
            <a:r>
              <a:rPr lang="en-US" altLang="zh-CN" sz="600" dirty="0"/>
              <a:t>}                   </a:t>
            </a:r>
          </a:p>
          <a:p>
            <a:r>
              <a:rPr lang="en-US" altLang="zh-CN" sz="600" dirty="0"/>
              <a:t>                 </a:t>
            </a:r>
          </a:p>
          <a:p>
            <a:r>
              <a:rPr lang="en-US" altLang="zh-CN" sz="600" dirty="0"/>
              <a:t>.</a:t>
            </a:r>
            <a:r>
              <a:rPr lang="en-US" altLang="zh-CN" sz="600" dirty="0" err="1"/>
              <a:t>num</a:t>
            </a:r>
            <a:r>
              <a:rPr lang="en-US" altLang="zh-CN" sz="600" dirty="0"/>
              <a:t>,.pass{                             /*</a:t>
            </a:r>
            <a:r>
              <a:rPr lang="zh-CN" altLang="en-US" sz="600" dirty="0"/>
              <a:t>对文本框设置共同的宽、高、边框、内边距*</a:t>
            </a:r>
            <a:r>
              <a:rPr lang="en-US" altLang="zh-CN" sz="600" dirty="0"/>
              <a:t>/ </a:t>
            </a:r>
          </a:p>
          <a:p>
            <a:r>
              <a:rPr lang="en-US" altLang="zh-CN" sz="600" dirty="0"/>
              <a:t>	width:152px;                                      </a:t>
            </a:r>
          </a:p>
          <a:p>
            <a:r>
              <a:rPr lang="en-US" altLang="zh-CN" sz="600" dirty="0"/>
              <a:t>	height:18px;                                 </a:t>
            </a:r>
          </a:p>
          <a:p>
            <a:r>
              <a:rPr lang="en-US" altLang="zh-CN" sz="600" dirty="0"/>
              <a:t>	border:1px solid #38a1bf;</a:t>
            </a:r>
          </a:p>
          <a:p>
            <a:r>
              <a:rPr lang="en-US" altLang="zh-CN" sz="600" dirty="0"/>
              <a:t>    padding:2px 2px </a:t>
            </a:r>
            <a:r>
              <a:rPr lang="en-US" altLang="zh-CN" sz="600" dirty="0" err="1"/>
              <a:t>2px</a:t>
            </a:r>
            <a:r>
              <a:rPr lang="en-US" altLang="zh-CN" sz="600" dirty="0"/>
              <a:t> 22px; </a:t>
            </a:r>
          </a:p>
          <a:p>
            <a:r>
              <a:rPr lang="en-US" altLang="zh-CN" sz="600" dirty="0"/>
              <a:t>} </a:t>
            </a:r>
          </a:p>
          <a:p>
            <a:r>
              <a:rPr lang="en-US" altLang="zh-CN" sz="600" dirty="0"/>
              <a:t>.btn01,.btn02{</a:t>
            </a:r>
          </a:p>
          <a:p>
            <a:r>
              <a:rPr lang="en-US" altLang="zh-CN" sz="600" dirty="0"/>
              <a:t>	width:60px; </a:t>
            </a:r>
          </a:p>
          <a:p>
            <a:r>
              <a:rPr lang="en-US" altLang="zh-CN" sz="600" dirty="0"/>
              <a:t>	height:25px; </a:t>
            </a:r>
          </a:p>
          <a:p>
            <a:r>
              <a:rPr lang="en-US" altLang="zh-CN" sz="600" dirty="0"/>
              <a:t>	border-radius:3px;                        /*</a:t>
            </a:r>
            <a:r>
              <a:rPr lang="zh-CN" altLang="en-US" sz="600" dirty="0"/>
              <a:t>设置圆角边框*</a:t>
            </a:r>
            <a:r>
              <a:rPr lang="en-US" altLang="zh-CN" sz="600" dirty="0"/>
              <a:t>/ </a:t>
            </a:r>
          </a:p>
          <a:p>
            <a:r>
              <a:rPr lang="en-US" altLang="zh-CN" sz="600" dirty="0"/>
              <a:t>	border:1px solid #6b5d50; </a:t>
            </a:r>
          </a:p>
          <a:p>
            <a:r>
              <a:rPr lang="en-US" altLang="zh-CN" sz="600" dirty="0"/>
              <a:t>	margin-left:30px;</a:t>
            </a:r>
          </a:p>
          <a:p>
            <a:r>
              <a:rPr lang="en-US" altLang="zh-CN" sz="600" dirty="0"/>
              <a:t>	}</a:t>
            </a:r>
          </a:p>
          <a:p>
            <a:r>
              <a:rPr lang="en-US" altLang="zh-CN" sz="600" dirty="0"/>
              <a:t>.btn01{ background:#3bb7ea;}                  /*</a:t>
            </a:r>
            <a:r>
              <a:rPr lang="zh-CN" altLang="en-US" sz="600" dirty="0"/>
              <a:t>设置第一个按钮的背景色*</a:t>
            </a:r>
            <a:r>
              <a:rPr lang="en-US" altLang="zh-CN" sz="600" dirty="0"/>
              <a:t>/   </a:t>
            </a:r>
          </a:p>
          <a:p>
            <a:r>
              <a:rPr lang="en-US" altLang="zh-CN" sz="600" dirty="0"/>
              <a:t>.btn02{ background:#fb8c16;}                  /*</a:t>
            </a:r>
            <a:r>
              <a:rPr lang="zh-CN" altLang="en-US" sz="600" dirty="0"/>
              <a:t>设置第二个按钮的背景色*</a:t>
            </a:r>
            <a:r>
              <a:rPr lang="en-US" altLang="zh-CN" sz="600" dirty="0"/>
              <a:t>/                        </a:t>
            </a:r>
          </a:p>
          <a:p>
            <a:r>
              <a:rPr lang="en-US" altLang="zh-CN" sz="600" dirty="0"/>
              <a:t>&lt;/style&gt;</a:t>
            </a:r>
          </a:p>
          <a:p>
            <a:r>
              <a:rPr lang="en-US" altLang="zh-CN" sz="600" dirty="0"/>
              <a:t>&lt;/head&gt;</a:t>
            </a:r>
          </a:p>
          <a:p>
            <a:r>
              <a:rPr lang="en-US" altLang="zh-CN" sz="600" dirty="0"/>
              <a:t>&lt;body&gt;</a:t>
            </a:r>
          </a:p>
          <a:p>
            <a:r>
              <a:rPr lang="en-US" altLang="zh-CN" sz="600" dirty="0"/>
              <a:t>    &lt;form action="</a:t>
            </a:r>
            <a:r>
              <a:rPr lang="en-US" altLang="zh-CN" sz="600" dirty="0" err="1"/>
              <a:t>SessionSaveLogin</a:t>
            </a:r>
            <a:r>
              <a:rPr lang="en-US" altLang="zh-CN" sz="600" dirty="0"/>
              <a:t>" method="post"&gt;</a:t>
            </a:r>
          </a:p>
          <a:p>
            <a:r>
              <a:rPr lang="en-US" altLang="zh-CN" sz="600" dirty="0"/>
              <a:t>        &lt;p style="margin-top:0px;"&gt;</a:t>
            </a:r>
            <a:r>
              <a:rPr lang="zh-CN" altLang="en-US" sz="600" dirty="0"/>
              <a:t>欢迎你！请登录！</a:t>
            </a:r>
            <a:r>
              <a:rPr lang="en-US" altLang="zh-CN" sz="600" dirty="0"/>
              <a:t>&lt;/p&gt;</a:t>
            </a:r>
          </a:p>
          <a:p>
            <a:r>
              <a:rPr lang="en-US" altLang="zh-CN" sz="600" dirty="0"/>
              <a:t>        &lt;p&gt;</a:t>
            </a:r>
          </a:p>
          <a:p>
            <a:r>
              <a:rPr lang="en-US" altLang="zh-CN" sz="600" dirty="0"/>
              <a:t>            </a:t>
            </a:r>
            <a:r>
              <a:rPr lang="zh-CN" altLang="en-US" sz="600" dirty="0"/>
              <a:t>账号：</a:t>
            </a:r>
          </a:p>
          <a:p>
            <a:r>
              <a:rPr lang="zh-CN" altLang="en-US" sz="600" dirty="0"/>
              <a:t>            </a:t>
            </a:r>
            <a:r>
              <a:rPr lang="en-US" altLang="zh-CN" sz="600" dirty="0"/>
              <a:t>&lt;input type="text" name="name" value="admin" class="</a:t>
            </a:r>
            <a:r>
              <a:rPr lang="en-US" altLang="zh-CN" sz="600" dirty="0" err="1"/>
              <a:t>num</a:t>
            </a:r>
            <a:r>
              <a:rPr lang="en-US" altLang="zh-CN" sz="600" dirty="0"/>
              <a:t>" /&gt;</a:t>
            </a:r>
          </a:p>
          <a:p>
            <a:r>
              <a:rPr lang="en-US" altLang="zh-CN" sz="600" dirty="0"/>
              <a:t>        &lt;/p&gt;</a:t>
            </a:r>
          </a:p>
          <a:p>
            <a:r>
              <a:rPr lang="en-US" altLang="zh-CN" sz="600" dirty="0"/>
              <a:t>        &lt;p&gt;</a:t>
            </a:r>
          </a:p>
          <a:p>
            <a:r>
              <a:rPr lang="en-US" altLang="zh-CN" sz="600" dirty="0"/>
              <a:t>             </a:t>
            </a:r>
            <a:r>
              <a:rPr lang="zh-CN" altLang="en-US" sz="600" dirty="0"/>
              <a:t>密码：</a:t>
            </a:r>
          </a:p>
          <a:p>
            <a:r>
              <a:rPr lang="zh-CN" altLang="en-US" sz="600" dirty="0"/>
              <a:t>             </a:t>
            </a:r>
            <a:r>
              <a:rPr lang="en-US" altLang="zh-CN" sz="600" dirty="0"/>
              <a:t>&lt;input type="password" name="</a:t>
            </a:r>
            <a:r>
              <a:rPr lang="en-US" altLang="zh-CN" sz="600" dirty="0" err="1"/>
              <a:t>pwd</a:t>
            </a:r>
            <a:r>
              <a:rPr lang="en-US" altLang="zh-CN" sz="600" dirty="0"/>
              <a:t>" class="pass" /&gt;</a:t>
            </a:r>
          </a:p>
          <a:p>
            <a:r>
              <a:rPr lang="en-US" altLang="zh-CN" sz="600" dirty="0"/>
              <a:t>        &lt;/p&gt;</a:t>
            </a:r>
          </a:p>
          <a:p>
            <a:r>
              <a:rPr lang="en-US" altLang="zh-CN" sz="600" dirty="0"/>
              <a:t>        &lt;p&gt;</a:t>
            </a:r>
          </a:p>
          <a:p>
            <a:r>
              <a:rPr lang="en-US" altLang="zh-CN" sz="600" dirty="0"/>
              <a:t>            &lt;input type="submit" class="btn01" value="</a:t>
            </a:r>
            <a:r>
              <a:rPr lang="zh-CN" altLang="en-US" sz="600" dirty="0"/>
              <a:t>登录</a:t>
            </a:r>
            <a:r>
              <a:rPr lang="en-US" altLang="zh-CN" sz="600" dirty="0"/>
              <a:t>"/&gt;</a:t>
            </a:r>
          </a:p>
          <a:p>
            <a:r>
              <a:rPr lang="en-US" altLang="zh-CN" sz="600" dirty="0"/>
              <a:t>            &lt;input type="reset" class="btn02" value="</a:t>
            </a:r>
            <a:r>
              <a:rPr lang="zh-CN" altLang="en-US" sz="600" dirty="0"/>
              <a:t>重置</a:t>
            </a:r>
            <a:r>
              <a:rPr lang="en-US" altLang="zh-CN" sz="600" dirty="0"/>
              <a:t>"/&gt;</a:t>
            </a:r>
          </a:p>
          <a:p>
            <a:r>
              <a:rPr lang="en-US" altLang="zh-CN" sz="600" dirty="0"/>
              <a:t>       &lt;/p&gt;</a:t>
            </a:r>
          </a:p>
          <a:p>
            <a:r>
              <a:rPr lang="en-US" altLang="zh-CN" sz="600" dirty="0"/>
              <a:t>    &lt;/form&gt;</a:t>
            </a:r>
          </a:p>
          <a:p>
            <a:r>
              <a:rPr lang="en-US" altLang="zh-CN" sz="600" dirty="0"/>
              <a:t>&lt;/body&gt;</a:t>
            </a:r>
          </a:p>
          <a:p>
            <a:r>
              <a:rPr lang="en-US" altLang="zh-CN" sz="600" dirty="0"/>
              <a:t>&lt;/html&gt;</a:t>
            </a:r>
          </a:p>
          <a:p>
            <a:endParaRPr lang="en-US" altLang="zh-CN" sz="600" dirty="0"/>
          </a:p>
          <a:p>
            <a:endParaRPr lang="en-US" altLang="zh-CN" sz="600" dirty="0"/>
          </a:p>
          <a:p>
            <a:endParaRPr lang="en-US" altLang="zh-CN" sz="600" dirty="0"/>
          </a:p>
        </p:txBody>
      </p:sp>
      <p:sp>
        <p:nvSpPr>
          <p:cNvPr id="4" name="TextBox 3"/>
          <p:cNvSpPr txBox="1"/>
          <p:nvPr/>
        </p:nvSpPr>
        <p:spPr>
          <a:xfrm>
            <a:off x="1466800" y="6191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</a:t>
            </a:r>
          </a:p>
        </p:txBody>
      </p:sp>
      <p:sp>
        <p:nvSpPr>
          <p:cNvPr id="5" name="矩形 4"/>
          <p:cNvSpPr/>
          <p:nvPr/>
        </p:nvSpPr>
        <p:spPr>
          <a:xfrm>
            <a:off x="5614930" y="1020567"/>
            <a:ext cx="6096000" cy="55861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50" dirty="0"/>
              <a:t>import </a:t>
            </a:r>
            <a:r>
              <a:rPr lang="en-US" altLang="zh-CN" sz="1050" dirty="0" err="1"/>
              <a:t>javax.servlet.ServletException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import </a:t>
            </a:r>
            <a:r>
              <a:rPr lang="en-US" altLang="zh-CN" sz="1050" dirty="0" err="1"/>
              <a:t>javax.servlet.annotation.WebServlet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import </a:t>
            </a:r>
            <a:r>
              <a:rPr lang="en-US" altLang="zh-CN" sz="1050" dirty="0" err="1"/>
              <a:t>javax.servlet.http.HttpServlet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import </a:t>
            </a:r>
            <a:r>
              <a:rPr lang="en-US" altLang="zh-CN" sz="1050" dirty="0" err="1"/>
              <a:t>javax.servlet.http.HttpServletRequest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import </a:t>
            </a:r>
            <a:r>
              <a:rPr lang="en-US" altLang="zh-CN" sz="1050" dirty="0" err="1"/>
              <a:t>javax.servlet.http.HttpServletResponse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import </a:t>
            </a:r>
            <a:r>
              <a:rPr lang="en-US" altLang="zh-CN" sz="1050" dirty="0" err="1"/>
              <a:t>javax.servlet.http.HttpSession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import </a:t>
            </a:r>
            <a:r>
              <a:rPr lang="en-US" altLang="zh-CN" sz="1050" dirty="0" err="1"/>
              <a:t>java.io.IOException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import </a:t>
            </a:r>
            <a:r>
              <a:rPr lang="en-US" altLang="zh-CN" sz="1050" dirty="0" err="1"/>
              <a:t>java.io.OutputStream</a:t>
            </a:r>
            <a:r>
              <a:rPr lang="en-US" altLang="zh-CN" sz="1050" dirty="0"/>
              <a:t>;</a:t>
            </a:r>
          </a:p>
          <a:p>
            <a:r>
              <a:rPr lang="en-US" altLang="zh-CN" sz="1050" dirty="0"/>
              <a:t>import </a:t>
            </a:r>
            <a:r>
              <a:rPr lang="en-US" altLang="zh-CN" sz="1050" dirty="0" err="1"/>
              <a:t>java.io.PrintWriter</a:t>
            </a:r>
            <a:r>
              <a:rPr lang="en-US" altLang="zh-CN" sz="1050" dirty="0"/>
              <a:t>;</a:t>
            </a:r>
          </a:p>
          <a:p>
            <a:endParaRPr lang="en-US" altLang="zh-CN" sz="1050" dirty="0"/>
          </a:p>
          <a:p>
            <a:r>
              <a:rPr lang="en-US" altLang="zh-CN" sz="1050" dirty="0"/>
              <a:t>@</a:t>
            </a:r>
            <a:r>
              <a:rPr lang="en-US" altLang="zh-CN" sz="1050" dirty="0" err="1"/>
              <a:t>WebServlet</a:t>
            </a:r>
            <a:r>
              <a:rPr lang="en-US" altLang="zh-CN" sz="1050" dirty="0"/>
              <a:t>(name = "</a:t>
            </a:r>
            <a:r>
              <a:rPr lang="en-US" altLang="zh-CN" sz="1050" dirty="0" err="1"/>
              <a:t>SessionSaveLogin</a:t>
            </a:r>
            <a:r>
              <a:rPr lang="en-US" altLang="zh-CN" sz="1050" dirty="0"/>
              <a:t>",</a:t>
            </a:r>
            <a:r>
              <a:rPr lang="en-US" altLang="zh-CN" sz="1050" dirty="0" err="1"/>
              <a:t>urlPatterns</a:t>
            </a:r>
            <a:r>
              <a:rPr lang="en-US" altLang="zh-CN" sz="1050" dirty="0"/>
              <a:t> = "/</a:t>
            </a:r>
            <a:r>
              <a:rPr lang="en-US" altLang="zh-CN" sz="1050" dirty="0" err="1"/>
              <a:t>SessionSaveLogin</a:t>
            </a:r>
            <a:r>
              <a:rPr lang="en-US" altLang="zh-CN" sz="1050" dirty="0"/>
              <a:t>")</a:t>
            </a:r>
          </a:p>
          <a:p>
            <a:r>
              <a:rPr lang="en-US" altLang="zh-CN" sz="1050" dirty="0"/>
              <a:t>public class </a:t>
            </a:r>
            <a:r>
              <a:rPr lang="en-US" altLang="zh-CN" sz="1050" dirty="0" err="1"/>
              <a:t>SessionSaveLogin</a:t>
            </a:r>
            <a:r>
              <a:rPr lang="en-US" altLang="zh-CN" sz="1050" dirty="0"/>
              <a:t> extends </a:t>
            </a:r>
            <a:r>
              <a:rPr lang="en-US" altLang="zh-CN" sz="1050" dirty="0" err="1"/>
              <a:t>HttpServlet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protected void </a:t>
            </a:r>
            <a:r>
              <a:rPr lang="en-US" altLang="zh-CN" sz="1050" dirty="0" err="1"/>
              <a:t>doPost</a:t>
            </a:r>
            <a:r>
              <a:rPr lang="en-US" altLang="zh-CN" sz="1050" dirty="0"/>
              <a:t>(</a:t>
            </a:r>
            <a:r>
              <a:rPr lang="en-US" altLang="zh-CN" sz="1050" dirty="0" err="1"/>
              <a:t>HttpServletRequest</a:t>
            </a:r>
            <a:r>
              <a:rPr lang="en-US" altLang="zh-CN" sz="1050" dirty="0"/>
              <a:t> request, </a:t>
            </a:r>
            <a:r>
              <a:rPr lang="en-US" altLang="zh-CN" sz="1050" dirty="0" err="1"/>
              <a:t>HttpServletResponse</a:t>
            </a:r>
            <a:r>
              <a:rPr lang="en-US" altLang="zh-CN" sz="1050" dirty="0"/>
              <a:t> response) throws </a:t>
            </a:r>
            <a:r>
              <a:rPr lang="en-US" altLang="zh-CN" sz="1050" dirty="0" err="1"/>
              <a:t>ServletException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IOException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HttpSession</a:t>
            </a:r>
            <a:r>
              <a:rPr lang="en-US" altLang="zh-CN" sz="1050" dirty="0"/>
              <a:t> session=</a:t>
            </a:r>
            <a:r>
              <a:rPr lang="en-US" altLang="zh-CN" sz="1050" dirty="0" err="1"/>
              <a:t>request.getSession</a:t>
            </a:r>
            <a:r>
              <a:rPr lang="en-US" altLang="zh-CN" sz="1050" dirty="0"/>
              <a:t>();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request.setCharacterEncoding</a:t>
            </a:r>
            <a:r>
              <a:rPr lang="en-US" altLang="zh-CN" sz="1050" dirty="0"/>
              <a:t>("utf-8");</a:t>
            </a:r>
          </a:p>
          <a:p>
            <a:r>
              <a:rPr lang="en-US" altLang="zh-CN" sz="1050" dirty="0"/>
              <a:t>        String name=</a:t>
            </a:r>
            <a:r>
              <a:rPr lang="en-US" altLang="zh-CN" sz="1050" dirty="0" err="1"/>
              <a:t>request.getParameter</a:t>
            </a:r>
            <a:r>
              <a:rPr lang="en-US" altLang="zh-CN" sz="1050" dirty="0"/>
              <a:t>("name");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session.setAttribute</a:t>
            </a:r>
            <a:r>
              <a:rPr lang="en-US" altLang="zh-CN" sz="1050" dirty="0"/>
              <a:t>("</a:t>
            </a:r>
            <a:r>
              <a:rPr lang="en-US" altLang="zh-CN" sz="1050" dirty="0" err="1"/>
              <a:t>name",name</a:t>
            </a:r>
            <a:r>
              <a:rPr lang="en-US" altLang="zh-CN" sz="1050" dirty="0"/>
              <a:t>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response.setContentType</a:t>
            </a:r>
            <a:r>
              <a:rPr lang="en-US" altLang="zh-CN" sz="1050" dirty="0"/>
              <a:t>("text/</a:t>
            </a:r>
            <a:r>
              <a:rPr lang="en-US" altLang="zh-CN" sz="1050" dirty="0" err="1"/>
              <a:t>html;charset</a:t>
            </a:r>
            <a:r>
              <a:rPr lang="en-US" altLang="zh-CN" sz="1050" dirty="0"/>
              <a:t>=utf-8");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PrintWriter</a:t>
            </a:r>
            <a:r>
              <a:rPr lang="en-US" altLang="zh-CN" sz="1050" dirty="0"/>
              <a:t> out=</a:t>
            </a:r>
            <a:r>
              <a:rPr lang="en-US" altLang="zh-CN" sz="1050" dirty="0" err="1"/>
              <a:t>response.getWriter</a:t>
            </a:r>
            <a:r>
              <a:rPr lang="en-US" altLang="zh-CN" sz="1050" dirty="0"/>
              <a:t>();</a:t>
            </a:r>
          </a:p>
          <a:p>
            <a:r>
              <a:rPr lang="en-US" altLang="zh-CN" sz="1050" dirty="0"/>
              <a:t>        String s="&lt;html&gt;&lt;body&gt;";</a:t>
            </a:r>
          </a:p>
          <a:p>
            <a:r>
              <a:rPr lang="en-US" altLang="zh-CN" sz="1050" dirty="0"/>
              <a:t>        s=s+"&lt;</a:t>
            </a:r>
            <a:r>
              <a:rPr lang="en-US" altLang="zh-CN" sz="1050" dirty="0" err="1"/>
              <a:t>img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src</a:t>
            </a:r>
            <a:r>
              <a:rPr lang="en-US" altLang="zh-CN" sz="1050" dirty="0"/>
              <a:t>=</a:t>
            </a:r>
            <a:r>
              <a:rPr lang="en-US" altLang="zh-CN" sz="1050" dirty="0" err="1"/>
              <a:t>img</a:t>
            </a:r>
            <a:r>
              <a:rPr lang="en-US" altLang="zh-CN" sz="1050" dirty="0"/>
              <a:t>/gunbo1.jpg&gt;";</a:t>
            </a:r>
          </a:p>
          <a:p>
            <a:r>
              <a:rPr lang="en-US" altLang="zh-CN" sz="1050" dirty="0"/>
              <a:t>        s=s+"&lt;p&gt;&lt;a </a:t>
            </a:r>
            <a:r>
              <a:rPr lang="en-US" altLang="zh-CN" sz="1050" dirty="0" err="1"/>
              <a:t>href</a:t>
            </a:r>
            <a:r>
              <a:rPr lang="en-US" altLang="zh-CN" sz="1050" dirty="0"/>
              <a:t>=exit&gt;</a:t>
            </a:r>
            <a:r>
              <a:rPr lang="zh-CN" altLang="en-US" sz="1050" dirty="0"/>
              <a:t>退出网站</a:t>
            </a:r>
            <a:r>
              <a:rPr lang="en-US" altLang="zh-CN" sz="1050" dirty="0"/>
              <a:t>&lt;/a&gt;&lt;/p&gt;";</a:t>
            </a:r>
          </a:p>
          <a:p>
            <a:r>
              <a:rPr lang="en-US" altLang="zh-CN" sz="1050" dirty="0"/>
              <a:t>        s=s+"&lt;/body&gt;&lt;/html&gt;";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out.write</a:t>
            </a:r>
            <a:r>
              <a:rPr lang="en-US" altLang="zh-CN" sz="1050" dirty="0"/>
              <a:t>(name+"</a:t>
            </a:r>
            <a:r>
              <a:rPr lang="zh-CN" altLang="en-US" sz="1050" dirty="0"/>
              <a:t>你好！</a:t>
            </a:r>
            <a:r>
              <a:rPr lang="en-US" altLang="zh-CN" sz="1050" dirty="0"/>
              <a:t>");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out.write</a:t>
            </a:r>
            <a:r>
              <a:rPr lang="en-US" altLang="zh-CN" sz="1050" dirty="0"/>
              <a:t>(s);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out.close</a:t>
            </a:r>
            <a:r>
              <a:rPr lang="en-US" altLang="zh-CN" sz="1050" dirty="0"/>
              <a:t>();</a:t>
            </a:r>
          </a:p>
          <a:p>
            <a:r>
              <a:rPr lang="en-US" altLang="zh-CN" sz="1050" dirty="0"/>
              <a:t>    }</a:t>
            </a:r>
          </a:p>
          <a:p>
            <a:endParaRPr lang="en-US" altLang="zh-CN" sz="1050" dirty="0"/>
          </a:p>
          <a:p>
            <a:r>
              <a:rPr lang="en-US" altLang="zh-CN" sz="1050" dirty="0"/>
              <a:t>    protected void </a:t>
            </a:r>
            <a:r>
              <a:rPr lang="en-US" altLang="zh-CN" sz="1050" dirty="0" err="1"/>
              <a:t>doGet</a:t>
            </a:r>
            <a:r>
              <a:rPr lang="en-US" altLang="zh-CN" sz="1050" dirty="0"/>
              <a:t>(</a:t>
            </a:r>
            <a:r>
              <a:rPr lang="en-US" altLang="zh-CN" sz="1050" dirty="0" err="1"/>
              <a:t>HttpServletRequest</a:t>
            </a:r>
            <a:r>
              <a:rPr lang="en-US" altLang="zh-CN" sz="1050" dirty="0"/>
              <a:t> request, </a:t>
            </a:r>
            <a:r>
              <a:rPr lang="en-US" altLang="zh-CN" sz="1050" dirty="0" err="1"/>
              <a:t>HttpServletResponse</a:t>
            </a:r>
            <a:r>
              <a:rPr lang="en-US" altLang="zh-CN" sz="1050" dirty="0"/>
              <a:t> response) throws </a:t>
            </a:r>
            <a:r>
              <a:rPr lang="en-US" altLang="zh-CN" sz="1050" dirty="0" err="1"/>
              <a:t>ServletException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IOException</a:t>
            </a:r>
            <a:r>
              <a:rPr lang="en-US" altLang="zh-CN" sz="1050" dirty="0"/>
              <a:t> {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doPost</a:t>
            </a:r>
            <a:r>
              <a:rPr lang="en-US" altLang="zh-CN" sz="1050" dirty="0"/>
              <a:t>(request, response);</a:t>
            </a:r>
          </a:p>
          <a:p>
            <a:r>
              <a:rPr lang="en-US" altLang="zh-CN" sz="1050" dirty="0"/>
              <a:t>    }</a:t>
            </a:r>
          </a:p>
          <a:p>
            <a:r>
              <a:rPr lang="en-US" altLang="zh-CN" sz="105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3245" y="622819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保存登录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59865" y="1141630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/>
              <a:t>import </a:t>
            </a:r>
            <a:r>
              <a:rPr lang="en-US" altLang="zh-CN" sz="1100" dirty="0" err="1"/>
              <a:t>javax.servlet.ServletException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import </a:t>
            </a:r>
            <a:r>
              <a:rPr lang="en-US" altLang="zh-CN" sz="1100" dirty="0" err="1"/>
              <a:t>javax.servlet.annotation.WebServlet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import </a:t>
            </a:r>
            <a:r>
              <a:rPr lang="en-US" altLang="zh-CN" sz="1100" dirty="0" err="1"/>
              <a:t>javax.servlet.http.HttpServlet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import </a:t>
            </a:r>
            <a:r>
              <a:rPr lang="en-US" altLang="zh-CN" sz="1100" dirty="0" err="1"/>
              <a:t>javax.servlet.http.HttpServletRequest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import </a:t>
            </a:r>
            <a:r>
              <a:rPr lang="en-US" altLang="zh-CN" sz="1100" dirty="0" err="1"/>
              <a:t>javax.servlet.http.HttpServletResponse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import </a:t>
            </a:r>
            <a:r>
              <a:rPr lang="en-US" altLang="zh-CN" sz="1100" dirty="0" err="1"/>
              <a:t>javax.servlet.http.HttpSession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import </a:t>
            </a:r>
            <a:r>
              <a:rPr lang="en-US" altLang="zh-CN" sz="1100" dirty="0" err="1"/>
              <a:t>java.io.IOException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import </a:t>
            </a:r>
            <a:r>
              <a:rPr lang="en-US" altLang="zh-CN" sz="1100" dirty="0" err="1"/>
              <a:t>java.io.PrintWriter</a:t>
            </a:r>
            <a:r>
              <a:rPr lang="en-US" altLang="zh-CN" sz="1100" dirty="0"/>
              <a:t>;</a:t>
            </a:r>
          </a:p>
          <a:p>
            <a:endParaRPr lang="en-US" altLang="zh-CN" sz="1100" dirty="0"/>
          </a:p>
          <a:p>
            <a:r>
              <a:rPr lang="en-US" altLang="zh-CN" sz="1100" dirty="0"/>
              <a:t>@</a:t>
            </a:r>
            <a:r>
              <a:rPr lang="en-US" altLang="zh-CN" sz="1100" dirty="0" err="1"/>
              <a:t>WebServlet</a:t>
            </a:r>
            <a:r>
              <a:rPr lang="en-US" altLang="zh-CN" sz="1100" dirty="0"/>
              <a:t>(name = "exit",</a:t>
            </a:r>
            <a:r>
              <a:rPr lang="en-US" altLang="zh-CN" sz="1100" dirty="0" err="1"/>
              <a:t>urlPatterns</a:t>
            </a:r>
            <a:r>
              <a:rPr lang="en-US" altLang="zh-CN" sz="1100" dirty="0"/>
              <a:t> = "/exit")</a:t>
            </a:r>
          </a:p>
          <a:p>
            <a:r>
              <a:rPr lang="en-US" altLang="zh-CN" sz="1100" dirty="0"/>
              <a:t>public class exit extends </a:t>
            </a:r>
            <a:r>
              <a:rPr lang="en-US" altLang="zh-CN" sz="1100" dirty="0" err="1"/>
              <a:t>HttpServlet</a:t>
            </a:r>
            <a:r>
              <a:rPr lang="en-US" altLang="zh-CN" sz="1100" dirty="0"/>
              <a:t> {</a:t>
            </a:r>
          </a:p>
          <a:p>
            <a:r>
              <a:rPr lang="en-US" altLang="zh-CN" sz="1100" dirty="0"/>
              <a:t>    protected void </a:t>
            </a:r>
            <a:r>
              <a:rPr lang="en-US" altLang="zh-CN" sz="1100" dirty="0" err="1"/>
              <a:t>doPost</a:t>
            </a:r>
            <a:r>
              <a:rPr lang="en-US" altLang="zh-CN" sz="1100" dirty="0"/>
              <a:t>(</a:t>
            </a:r>
            <a:r>
              <a:rPr lang="en-US" altLang="zh-CN" sz="1100" dirty="0" err="1"/>
              <a:t>HttpServletRequest</a:t>
            </a:r>
            <a:r>
              <a:rPr lang="en-US" altLang="zh-CN" sz="1100" dirty="0"/>
              <a:t> request, </a:t>
            </a:r>
            <a:r>
              <a:rPr lang="en-US" altLang="zh-CN" sz="1100" dirty="0" err="1"/>
              <a:t>HttpServletResponse</a:t>
            </a:r>
            <a:r>
              <a:rPr lang="en-US" altLang="zh-CN" sz="1100" dirty="0"/>
              <a:t> response) throws </a:t>
            </a:r>
            <a:r>
              <a:rPr lang="en-US" altLang="zh-CN" sz="1100" dirty="0" err="1"/>
              <a:t>ServletException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IOException</a:t>
            </a:r>
            <a:r>
              <a:rPr lang="en-US" altLang="zh-CN" sz="1100" dirty="0"/>
              <a:t> {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HttpSession</a:t>
            </a:r>
            <a:r>
              <a:rPr lang="en-US" altLang="zh-CN" sz="1100" dirty="0"/>
              <a:t> session=</a:t>
            </a:r>
            <a:r>
              <a:rPr lang="en-US" altLang="zh-CN" sz="1100" dirty="0" err="1"/>
              <a:t>request.getSession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response.setContentType</a:t>
            </a:r>
            <a:r>
              <a:rPr lang="en-US" altLang="zh-CN" sz="1100" dirty="0"/>
              <a:t>("text/</a:t>
            </a:r>
            <a:r>
              <a:rPr lang="en-US" altLang="zh-CN" sz="1100" dirty="0" err="1"/>
              <a:t>html;charset</a:t>
            </a:r>
            <a:r>
              <a:rPr lang="en-US" altLang="zh-CN" sz="1100" dirty="0"/>
              <a:t>=utf-8");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PrintWriter</a:t>
            </a:r>
            <a:r>
              <a:rPr lang="en-US" altLang="zh-CN" sz="1100" dirty="0"/>
              <a:t> out=</a:t>
            </a:r>
            <a:r>
              <a:rPr lang="en-US" altLang="zh-CN" sz="1100" dirty="0" err="1"/>
              <a:t>response.getWriter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        String name= (String) </a:t>
            </a:r>
            <a:r>
              <a:rPr lang="en-US" altLang="zh-CN" sz="1100" dirty="0" err="1"/>
              <a:t>session.getAttribute</a:t>
            </a:r>
            <a:r>
              <a:rPr lang="en-US" altLang="zh-CN" sz="1100" dirty="0"/>
              <a:t>("name");</a:t>
            </a:r>
          </a:p>
          <a:p>
            <a:r>
              <a:rPr lang="en-US" altLang="zh-CN" sz="1100" dirty="0"/>
              <a:t>        String s="&lt;html&gt;&lt;body&gt;";</a:t>
            </a:r>
          </a:p>
          <a:p>
            <a:r>
              <a:rPr lang="en-US" altLang="zh-CN" sz="1100" dirty="0"/>
              <a:t>        s=s+"&lt;p&gt;</a:t>
            </a:r>
            <a:r>
              <a:rPr lang="zh-CN" altLang="en-US" sz="1100" dirty="0"/>
              <a:t>欢迎再次光临网站！</a:t>
            </a:r>
            <a:r>
              <a:rPr lang="en-US" altLang="zh-CN" sz="1100" dirty="0"/>
              <a:t>&lt;/p&gt;";</a:t>
            </a:r>
          </a:p>
          <a:p>
            <a:r>
              <a:rPr lang="en-US" altLang="zh-CN" sz="1100" dirty="0"/>
              <a:t>        s=s+"&lt;/body&gt;&lt;/html&gt;";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out.write</a:t>
            </a:r>
            <a:r>
              <a:rPr lang="en-US" altLang="zh-CN" sz="1100" dirty="0"/>
              <a:t>(name+"</a:t>
            </a:r>
            <a:r>
              <a:rPr lang="zh-CN" altLang="en-US" sz="1100" dirty="0"/>
              <a:t>你好！</a:t>
            </a:r>
            <a:r>
              <a:rPr lang="en-US" altLang="zh-CN" sz="1100" dirty="0"/>
              <a:t>");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out.write</a:t>
            </a:r>
            <a:r>
              <a:rPr lang="en-US" altLang="zh-CN" sz="1100" dirty="0"/>
              <a:t>(s);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out.close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    }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protected void </a:t>
            </a:r>
            <a:r>
              <a:rPr lang="en-US" altLang="zh-CN" sz="1100" dirty="0" err="1"/>
              <a:t>doGet</a:t>
            </a:r>
            <a:r>
              <a:rPr lang="en-US" altLang="zh-CN" sz="1100" dirty="0"/>
              <a:t>(</a:t>
            </a:r>
            <a:r>
              <a:rPr lang="en-US" altLang="zh-CN" sz="1100" dirty="0" err="1"/>
              <a:t>HttpServletRequest</a:t>
            </a:r>
            <a:r>
              <a:rPr lang="en-US" altLang="zh-CN" sz="1100" dirty="0"/>
              <a:t> request, </a:t>
            </a:r>
            <a:r>
              <a:rPr lang="en-US" altLang="zh-CN" sz="1100" dirty="0" err="1"/>
              <a:t>HttpServletResponse</a:t>
            </a:r>
            <a:r>
              <a:rPr lang="en-US" altLang="zh-CN" sz="1100" dirty="0"/>
              <a:t> response) throws </a:t>
            </a:r>
            <a:r>
              <a:rPr lang="en-US" altLang="zh-CN" sz="1100" dirty="0" err="1"/>
              <a:t>ServletException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IOException</a:t>
            </a:r>
            <a:r>
              <a:rPr lang="en-US" altLang="zh-CN" sz="1100" dirty="0"/>
              <a:t> {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doPost</a:t>
            </a:r>
            <a:r>
              <a:rPr lang="en-US" altLang="zh-CN" sz="1100" dirty="0"/>
              <a:t>(request, response);</a:t>
            </a:r>
          </a:p>
          <a:p>
            <a:r>
              <a:rPr lang="en-US" altLang="zh-CN" sz="1100" dirty="0"/>
              <a:t>    }</a:t>
            </a:r>
          </a:p>
          <a:p>
            <a:r>
              <a:rPr lang="en-US" altLang="zh-CN" sz="11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5214" y="63122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20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184" y="1440033"/>
            <a:ext cx="10515600" cy="500483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600" dirty="0"/>
              <a:t>1.</a:t>
            </a:r>
            <a:r>
              <a:rPr lang="zh-CN" altLang="en-US" sz="2600" dirty="0"/>
              <a:t>会话</a:t>
            </a:r>
            <a:r>
              <a:rPr lang="en-US" altLang="zh-CN" sz="2600" dirty="0"/>
              <a:t>:</a:t>
            </a:r>
            <a:r>
              <a:rPr lang="zh-CN" altLang="en-US" sz="2600" dirty="0"/>
              <a:t>用户访问网站，会话开始，网站访问结束，会话结束</a:t>
            </a:r>
            <a:r>
              <a:rPr lang="zh-CN" altLang="en-US" sz="2600" dirty="0" smtClean="0"/>
              <a:t>。</a:t>
            </a:r>
            <a:r>
              <a:rPr lang="zh-CN" altLang="en-US" sz="2600" dirty="0"/>
              <a:t/>
            </a:r>
            <a:br>
              <a:rPr lang="zh-CN" altLang="en-US" sz="2600" dirty="0"/>
            </a:br>
            <a:r>
              <a:rPr lang="en-US" altLang="zh-CN" sz="2600" dirty="0"/>
              <a:t>2.cookie :</a:t>
            </a:r>
            <a:r>
              <a:rPr lang="zh-CN" altLang="en-US" sz="2600" dirty="0"/>
              <a:t>产生在服务器端，</a:t>
            </a:r>
            <a:r>
              <a:rPr lang="en-US" altLang="zh-CN" sz="2600" dirty="0"/>
              <a:t>Cookie </a:t>
            </a:r>
            <a:r>
              <a:rPr lang="en-US" altLang="zh-CN" sz="2600" dirty="0" err="1"/>
              <a:t>cookie</a:t>
            </a:r>
            <a:r>
              <a:rPr lang="zh-CN" altLang="en-US" sz="2600" dirty="0"/>
              <a:t>对象</a:t>
            </a:r>
            <a:r>
              <a:rPr lang="en-US" altLang="zh-CN" sz="2600" dirty="0"/>
              <a:t>=new Cookie (cookie</a:t>
            </a:r>
            <a:r>
              <a:rPr lang="zh-CN" altLang="en-US" sz="2600" dirty="0"/>
              <a:t>名字，</a:t>
            </a:r>
            <a:r>
              <a:rPr lang="en-US" altLang="zh-CN" sz="2600" dirty="0"/>
              <a:t>cookie</a:t>
            </a:r>
            <a:r>
              <a:rPr lang="zh-CN" altLang="en-US" sz="2600" dirty="0"/>
              <a:t>值</a:t>
            </a:r>
            <a:r>
              <a:rPr lang="en-US" altLang="zh-CN" sz="2600" dirty="0"/>
              <a:t>)</a:t>
            </a:r>
            <a:r>
              <a:rPr lang="zh-CN" altLang="en-US" sz="2600" dirty="0"/>
              <a:t>，响应给客户端并保存在客户端，</a:t>
            </a:r>
            <a:r>
              <a:rPr lang="en-US" altLang="zh-CN" sz="2600" dirty="0"/>
              <a:t>response .</a:t>
            </a:r>
            <a:r>
              <a:rPr lang="en-US" altLang="zh-CN" sz="2600" dirty="0" err="1"/>
              <a:t>addcookie</a:t>
            </a:r>
            <a:r>
              <a:rPr lang="en-US" altLang="zh-CN" sz="2600" dirty="0"/>
              <a:t>(cookie</a:t>
            </a:r>
            <a:r>
              <a:rPr lang="zh-CN" altLang="en-US" sz="2600" dirty="0"/>
              <a:t>对象</a:t>
            </a:r>
            <a:r>
              <a:rPr lang="en-US" altLang="zh-CN" sz="2600" dirty="0"/>
              <a:t>)</a:t>
            </a:r>
            <a:r>
              <a:rPr lang="zh-CN" altLang="en-US" sz="2600" dirty="0"/>
              <a:t>，安全性不高。</a:t>
            </a:r>
            <a:br>
              <a:rPr lang="zh-CN" altLang="en-US" sz="2600" dirty="0"/>
            </a:br>
            <a:r>
              <a:rPr lang="en-US" altLang="zh-CN" sz="2600" dirty="0"/>
              <a:t>3.session </a:t>
            </a:r>
            <a:r>
              <a:rPr lang="zh-CN" altLang="en-US" sz="2600" dirty="0"/>
              <a:t>对象，访问</a:t>
            </a:r>
            <a:r>
              <a:rPr lang="en-US" altLang="zh-CN" sz="2600" dirty="0"/>
              <a:t>JSP </a:t>
            </a:r>
            <a:r>
              <a:rPr lang="zh-CN" altLang="en-US" sz="2600" dirty="0"/>
              <a:t>文件和</a:t>
            </a:r>
            <a:r>
              <a:rPr lang="en-US" altLang="zh-CN" sz="2600" dirty="0"/>
              <a:t>servlet </a:t>
            </a:r>
            <a:r>
              <a:rPr lang="zh-CN" altLang="en-US" sz="2600" dirty="0"/>
              <a:t>文件时产生，每个</a:t>
            </a:r>
            <a:r>
              <a:rPr lang="en-US" altLang="zh-CN" sz="2600" dirty="0"/>
              <a:t>session </a:t>
            </a:r>
            <a:r>
              <a:rPr lang="zh-CN" altLang="en-US" sz="2600" dirty="0"/>
              <a:t>有一个</a:t>
            </a:r>
            <a:r>
              <a:rPr lang="en-US" altLang="zh-CN" sz="2600" dirty="0"/>
              <a:t>id </a:t>
            </a:r>
            <a:r>
              <a:rPr lang="zh-CN" altLang="en-US" sz="2600" dirty="0"/>
              <a:t>，每次访问网站对应一个</a:t>
            </a:r>
            <a:r>
              <a:rPr lang="en-US" altLang="zh-CN" sz="2600" dirty="0"/>
              <a:t>session </a:t>
            </a:r>
            <a:r>
              <a:rPr lang="zh-CN" altLang="en-US" sz="2600" dirty="0"/>
              <a:t>，</a:t>
            </a:r>
            <a:r>
              <a:rPr lang="en-US" altLang="zh-CN" sz="2600" dirty="0"/>
              <a:t>session </a:t>
            </a:r>
            <a:r>
              <a:rPr lang="zh-CN" altLang="en-US" sz="2600" dirty="0"/>
              <a:t>不共享，</a:t>
            </a:r>
            <a:r>
              <a:rPr lang="en-US" altLang="zh-CN" sz="2600" dirty="0" err="1"/>
              <a:t>setAttribute</a:t>
            </a:r>
            <a:r>
              <a:rPr lang="zh-CN" altLang="en-US" sz="2600" dirty="0"/>
              <a:t>和</a:t>
            </a:r>
            <a:r>
              <a:rPr lang="en-US" altLang="zh-CN" sz="2600" dirty="0" err="1"/>
              <a:t>getAttribute</a:t>
            </a:r>
            <a:r>
              <a:rPr lang="zh-CN" altLang="en-US" sz="2600" dirty="0"/>
              <a:t>保存数据。</a:t>
            </a:r>
            <a:br>
              <a:rPr lang="zh-CN" altLang="en-US" sz="2600" dirty="0"/>
            </a:br>
            <a:r>
              <a:rPr lang="en-US" altLang="zh-CN" sz="2600" dirty="0"/>
              <a:t>4.</a:t>
            </a:r>
            <a:r>
              <a:rPr lang="zh-CN" altLang="en-US" sz="2600" dirty="0"/>
              <a:t>由于每个用户对应一个</a:t>
            </a:r>
            <a:r>
              <a:rPr lang="en-US" altLang="zh-CN" sz="2600" dirty="0"/>
              <a:t>session </a:t>
            </a:r>
            <a:r>
              <a:rPr lang="zh-CN" altLang="en-US" sz="2600" dirty="0"/>
              <a:t>，互不相同，所以可以使用</a:t>
            </a:r>
            <a:r>
              <a:rPr lang="en-US" altLang="zh-CN" sz="2600" dirty="0"/>
              <a:t>session </a:t>
            </a:r>
            <a:r>
              <a:rPr lang="zh-CN" altLang="en-US" sz="2600" dirty="0"/>
              <a:t>模拟购物篮，商品通过</a:t>
            </a:r>
            <a:r>
              <a:rPr lang="en-US" altLang="zh-CN" sz="2600" dirty="0" err="1"/>
              <a:t>setAttribute</a:t>
            </a:r>
            <a:r>
              <a:rPr lang="en-US" altLang="zh-CN" sz="2600" dirty="0"/>
              <a:t> </a:t>
            </a:r>
            <a:r>
              <a:rPr lang="zh-CN" altLang="en-US" sz="2600" dirty="0"/>
              <a:t>保存，使用时</a:t>
            </a:r>
            <a:r>
              <a:rPr lang="en-US" altLang="zh-CN" sz="2600" dirty="0" err="1"/>
              <a:t>getAttribute</a:t>
            </a:r>
            <a:r>
              <a:rPr lang="zh-CN" altLang="en-US" sz="2600" dirty="0"/>
              <a:t>取出。但是真实的购物网站购物商品还是数据库保存，永久性保存，因为</a:t>
            </a:r>
            <a:r>
              <a:rPr lang="en-US" altLang="zh-CN" sz="2600" dirty="0"/>
              <a:t>session </a:t>
            </a:r>
            <a:r>
              <a:rPr lang="zh-CN" altLang="en-US" sz="2600" dirty="0"/>
              <a:t>会随着访问的结束而结束。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37625" y="4752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小结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350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29753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会话概述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会话概述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091196"/>
            <a:ext cx="253648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43439" y="2195461"/>
            <a:ext cx="9407280" cy="254606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会话</a:t>
            </a: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就是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指从打开浏览器到关闭浏览器的过程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</a:rPr>
              <a:t>为了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保存会话过程中产生的数据，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提供了两个用于保存会话数据的对象，分别是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Cookie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Session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33901" y="12311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会话的概念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194065" y="1999538"/>
            <a:ext cx="9865885" cy="382649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143841" y="197301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8350" y="571021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29753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Cookie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对象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573294" y="2822037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convert.csdnimg.cn/aHR0cHM6Ly91c2VyLWltYWdlcy5naXRodWJ1c2VyY29udGVudC5jb20vNTY2Mjk1NzQvNzA3NzE3OTMtNjIxMDNiMDAtMWRhZC0xMWVhLTgyYzgtNjNhZjFkMzgwZjZlLnBuZw?x-oss-process=image/format,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t="8124" r="7189" b="7433"/>
          <a:stretch/>
        </p:blipFill>
        <p:spPr bwMode="auto">
          <a:xfrm>
            <a:off x="165253" y="921483"/>
            <a:ext cx="5235422" cy="287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002491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从图可以看出，</a:t>
            </a:r>
            <a:r>
              <a:rPr lang="en-US" altLang="zh-CN" dirty="0"/>
              <a:t>cookie</a:t>
            </a:r>
            <a:r>
              <a:rPr lang="zh-CN" altLang="en-US" dirty="0"/>
              <a:t>是服务端生成，保存在客户端。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8416" y="304538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5.2.1Cookie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的产生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6996"/>
            <a:ext cx="54006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073" y="1244603"/>
            <a:ext cx="6240696" cy="418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itle 1"/>
          <p:cNvSpPr txBox="1"/>
          <p:nvPr/>
        </p:nvSpPr>
        <p:spPr>
          <a:xfrm>
            <a:off x="1143841" y="266933"/>
            <a:ext cx="267025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 Cookie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0259" y="1837492"/>
            <a:ext cx="1043133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3200" dirty="0"/>
              <a:t>在</a:t>
            </a:r>
            <a:r>
              <a:rPr lang="en-US" altLang="zh-CN" sz="3200" dirty="0"/>
              <a:t>Java EE</a:t>
            </a:r>
            <a:r>
              <a:rPr lang="zh-CN" altLang="zh-CN" sz="3200" dirty="0"/>
              <a:t>中，使用</a:t>
            </a:r>
            <a:r>
              <a:rPr lang="zh-CN" altLang="zh-CN" sz="2000" b="1" i="1" dirty="0">
                <a:solidFill>
                  <a:srgbClr val="FF0000"/>
                </a:solidFill>
              </a:rPr>
              <a:t>“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javax.servlet.http.Cookie</a:t>
            </a:r>
            <a:r>
              <a:rPr lang="zh-CN" altLang="zh-CN" sz="2000" b="1" i="1" dirty="0">
                <a:solidFill>
                  <a:srgbClr val="FF0000"/>
                </a:solidFill>
              </a:rPr>
              <a:t>”</a:t>
            </a:r>
            <a:r>
              <a:rPr lang="zh-CN" altLang="zh-CN" sz="3200" dirty="0"/>
              <a:t>类来代表一个</a:t>
            </a:r>
            <a:r>
              <a:rPr lang="en-US" altLang="zh-CN" sz="3200" dirty="0"/>
              <a:t>Cookie</a:t>
            </a:r>
            <a:r>
              <a:rPr lang="zh-CN" altLang="zh-CN" sz="3200" dirty="0"/>
              <a:t>。</a:t>
            </a:r>
            <a:r>
              <a:rPr lang="en-US" altLang="zh-CN" sz="3200" dirty="0"/>
              <a:t>Cookie</a:t>
            </a:r>
            <a:r>
              <a:rPr lang="zh-CN" altLang="zh-CN" sz="3200" dirty="0"/>
              <a:t>对象可以看作是一个</a:t>
            </a:r>
            <a:r>
              <a:rPr lang="en-US" altLang="zh-CN" sz="3200" dirty="0"/>
              <a:t>key-value</a:t>
            </a:r>
            <a:r>
              <a:rPr lang="zh-CN" altLang="zh-CN" sz="3200" dirty="0"/>
              <a:t>对</a:t>
            </a:r>
            <a:r>
              <a:rPr lang="en-US" altLang="zh-CN" sz="3200" dirty="0"/>
              <a:t>, key</a:t>
            </a:r>
            <a:r>
              <a:rPr lang="zh-CN" altLang="zh-CN" sz="3200" dirty="0"/>
              <a:t>和</a:t>
            </a:r>
            <a:r>
              <a:rPr lang="en-US" altLang="zh-CN" sz="3200" dirty="0"/>
              <a:t>value</a:t>
            </a:r>
            <a:r>
              <a:rPr lang="zh-CN" altLang="zh-CN" sz="3200" dirty="0"/>
              <a:t>都是</a:t>
            </a:r>
            <a:r>
              <a:rPr lang="en-US" altLang="zh-CN" sz="3200" dirty="0"/>
              <a:t>String</a:t>
            </a:r>
            <a:r>
              <a:rPr lang="zh-CN" altLang="zh-CN" sz="3200" dirty="0"/>
              <a:t>类型</a:t>
            </a:r>
            <a:r>
              <a:rPr lang="en-US" altLang="zh-CN" sz="3200" dirty="0"/>
              <a:t>:</a:t>
            </a:r>
          </a:p>
          <a:p>
            <a:pPr algn="ctr">
              <a:defRPr/>
            </a:pPr>
            <a:endParaRPr lang="en-US" altLang="zh-CN" sz="2400" dirty="0"/>
          </a:p>
          <a:p>
            <a:pPr algn="ctr">
              <a:defRPr/>
            </a:pPr>
            <a:r>
              <a:rPr lang="en-US" altLang="zh-CN" sz="3200" dirty="0"/>
              <a:t>public Cookie(String name, String value)</a:t>
            </a:r>
            <a:endParaRPr lang="zh-CN" altLang="zh-C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785104" y="1417039"/>
            <a:ext cx="8416925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 smtClean="0"/>
              <a:t>服务器端产生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服务端需要借助于</a:t>
            </a:r>
            <a:r>
              <a:rPr lang="zh-CN" altLang="zh-CN" sz="2400" b="1" i="1" dirty="0" smtClean="0">
                <a:solidFill>
                  <a:srgbClr val="FF0000"/>
                </a:solidFill>
              </a:rPr>
              <a:t>“</a:t>
            </a:r>
            <a:r>
              <a:rPr lang="fr-FR" altLang="zh-CN" sz="2400" b="1" i="1" dirty="0" smtClean="0">
                <a:solidFill>
                  <a:srgbClr val="FF0000"/>
                </a:solidFill>
              </a:rPr>
              <a:t>javax.servlet.http.HttpServletResponse</a:t>
            </a:r>
            <a:r>
              <a:rPr lang="zh-CN" altLang="zh-CN" sz="2400" b="1" i="1" dirty="0" smtClean="0">
                <a:solidFill>
                  <a:srgbClr val="FF0000"/>
                </a:solidFill>
              </a:rPr>
              <a:t>”</a:t>
            </a:r>
            <a:r>
              <a:rPr lang="zh-CN" altLang="zh-CN" sz="2400" dirty="0" smtClean="0"/>
              <a:t>的</a:t>
            </a:r>
            <a:r>
              <a:rPr lang="fr-FR" altLang="zh-CN" sz="2400" dirty="0" smtClean="0"/>
              <a:t>addCookie()</a:t>
            </a:r>
            <a:r>
              <a:rPr lang="zh-CN" altLang="zh-CN" sz="2400" dirty="0" smtClean="0"/>
              <a:t>方法来</a:t>
            </a:r>
            <a:r>
              <a:rPr lang="zh-CN" altLang="en-US" sz="2400" dirty="0"/>
              <a:t>向</a:t>
            </a:r>
            <a:r>
              <a:rPr lang="zh-CN" altLang="zh-CN" sz="2400" dirty="0" smtClean="0"/>
              <a:t>客户端传递</a:t>
            </a:r>
            <a:r>
              <a:rPr lang="fr-FR" altLang="zh-CN" sz="2400" dirty="0" smtClean="0"/>
              <a:t>Cookie</a:t>
            </a:r>
            <a:r>
              <a:rPr lang="zh-CN" altLang="zh-CN" sz="2400" dirty="0" smtClean="0"/>
              <a:t>信息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public void </a:t>
            </a:r>
            <a:r>
              <a:rPr lang="en-US" altLang="zh-CN" sz="2400" dirty="0" err="1" smtClean="0"/>
              <a:t>addCookie</a:t>
            </a:r>
            <a:r>
              <a:rPr lang="en-US" altLang="zh-CN" sz="2400" dirty="0" smtClean="0"/>
              <a:t>( Cookie </a:t>
            </a:r>
            <a:r>
              <a:rPr lang="en-US" altLang="zh-CN" sz="2400" dirty="0" err="1" smtClean="0"/>
              <a:t>cookie</a:t>
            </a:r>
            <a:r>
              <a:rPr lang="en-US" altLang="zh-CN" sz="2400" dirty="0" smtClean="0"/>
              <a:t> )</a:t>
            </a:r>
            <a:endParaRPr lang="zh-CN" altLang="zh-CN" sz="2400" dirty="0" smtClean="0"/>
          </a:p>
          <a:p>
            <a:pPr>
              <a:lnSpc>
                <a:spcPct val="150000"/>
              </a:lnSpc>
              <a:defRPr/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3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a33a149508ecd3c4e4335c214aad8bda8453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2836</Words>
  <Application>Microsoft Office PowerPoint</Application>
  <PresentationFormat>自定义</PresentationFormat>
  <Paragraphs>450</Paragraphs>
  <Slides>38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Windows 用户</cp:lastModifiedBy>
  <cp:revision>738</cp:revision>
  <dcterms:created xsi:type="dcterms:W3CDTF">2020-11-25T06:00:00Z</dcterms:created>
  <dcterms:modified xsi:type="dcterms:W3CDTF">2023-04-21T02:46:33Z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