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notesSlides/notesSlide5.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9.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notesSlides/notesSlide11.xml" ContentType="application/vnd.openxmlformats-officedocument.presentationml.notesSlide+xml"/>
  <Override PartName="/ppt/tags/tag14.xml" ContentType="application/vnd.openxmlformats-officedocument.presentationml.tags+xml"/>
  <Override PartName="/ppt/notesSlides/notesSlide12.xml" ContentType="application/vnd.openxmlformats-officedocument.presentationml.notesSlide+xml"/>
  <Override PartName="/ppt/tags/tag15.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notesSlides/notesSlide15.xml" ContentType="application/vnd.openxmlformats-officedocument.presentationml.notesSlide+xml"/>
  <Override PartName="/ppt/tags/tag19.xml" ContentType="application/vnd.openxmlformats-officedocument.presentationml.tags+xml"/>
  <Override PartName="/ppt/notesSlides/notesSlide16.xml" ContentType="application/vnd.openxmlformats-officedocument.presentationml.notesSlide+xml"/>
  <Override PartName="/ppt/tags/tag20.xml" ContentType="application/vnd.openxmlformats-officedocument.presentationml.tags+xml"/>
  <Override PartName="/ppt/tags/tag21.xml" ContentType="application/vnd.openxmlformats-officedocument.presentationml.tags+xml"/>
  <Override PartName="/ppt/notesSlides/notesSlide17.xml" ContentType="application/vnd.openxmlformats-officedocument.presentationml.notesSlide+xml"/>
  <Override PartName="/ppt/tags/tag22.xml" ContentType="application/vnd.openxmlformats-officedocument.presentationml.tags+xml"/>
  <Override PartName="/ppt/notesSlides/notesSlide18.xml" ContentType="application/vnd.openxmlformats-officedocument.presentationml.notesSlide+xml"/>
  <Override PartName="/ppt/tags/tag23.xml" ContentType="application/vnd.openxmlformats-officedocument.presentationml.tags+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4"/>
  </p:notesMasterIdLst>
  <p:sldIdLst>
    <p:sldId id="459" r:id="rId2"/>
    <p:sldId id="461" r:id="rId3"/>
    <p:sldId id="463" r:id="rId4"/>
    <p:sldId id="464" r:id="rId5"/>
    <p:sldId id="533" r:id="rId6"/>
    <p:sldId id="540" r:id="rId7"/>
    <p:sldId id="546" r:id="rId8"/>
    <p:sldId id="591" r:id="rId9"/>
    <p:sldId id="590" r:id="rId10"/>
    <p:sldId id="550" r:id="rId11"/>
    <p:sldId id="552" r:id="rId12"/>
    <p:sldId id="555" r:id="rId13"/>
    <p:sldId id="557" r:id="rId14"/>
    <p:sldId id="558" r:id="rId15"/>
    <p:sldId id="566" r:id="rId16"/>
    <p:sldId id="592" r:id="rId17"/>
    <p:sldId id="568" r:id="rId18"/>
    <p:sldId id="571" r:id="rId19"/>
    <p:sldId id="573" r:id="rId20"/>
    <p:sldId id="575" r:id="rId21"/>
    <p:sldId id="574" r:id="rId22"/>
    <p:sldId id="531" r:id="rId23"/>
  </p:sldIdLst>
  <p:sldSz cx="12192000" cy="6858000"/>
  <p:notesSz cx="6858000" cy="9144000"/>
  <p:custDataLst>
    <p:tags r:id="rId2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77">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孙东" initials="sundong" lastIdx="3"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69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104" autoAdjust="0"/>
    <p:restoredTop sz="94857"/>
  </p:normalViewPr>
  <p:slideViewPr>
    <p:cSldViewPr snapToGrid="0" snapToObjects="1">
      <p:cViewPr varScale="1">
        <p:scale>
          <a:sx n="81" d="100"/>
          <a:sy n="81" d="100"/>
        </p:scale>
        <p:origin x="-84" y="-192"/>
      </p:cViewPr>
      <p:guideLst>
        <p:guide orient="horz" pos="2177"/>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0E150F-0196-F444-8870-EA447953DA30}" type="datetimeFigureOut">
              <a:rPr kumimoji="1" lang="zh-CN" altLang="en-US" smtClean="0"/>
              <a:t>2023/4/12</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C2EF1E-9A17-3443-B981-F6B06733D919}" type="slidenum">
              <a:rPr kumimoji="1" lang="zh-CN" altLang="en-US" smtClean="0"/>
              <a:t>‹#›</a:t>
            </a:fld>
            <a:endParaRPr kumimoji="1" lang="zh-CN" altLang="en-US"/>
          </a:p>
        </p:txBody>
      </p:sp>
    </p:spTree>
    <p:extLst>
      <p:ext uri="{BB962C8B-B14F-4D97-AF65-F5344CB8AC3E}">
        <p14:creationId xmlns:p14="http://schemas.microsoft.com/office/powerpoint/2010/main" val="17841922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11</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12</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13</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14</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15</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17</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18</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19</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20</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390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2390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8F7A1714-AE8B-4E1E-AA86-1025F2F3E55E}" type="slidenum">
              <a:rPr lang="zh-CN" altLang="en-US" smtClean="0"/>
              <a:pPr/>
              <a:t>9</a:t>
            </a:fld>
            <a:endParaRPr lang="zh-CN" altLang="en-US" smtClean="0"/>
          </a:p>
        </p:txBody>
      </p:sp>
    </p:spTree>
    <p:extLst>
      <p:ext uri="{BB962C8B-B14F-4D97-AF65-F5344CB8AC3E}">
        <p14:creationId xmlns:p14="http://schemas.microsoft.com/office/powerpoint/2010/main" val="32519033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10</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p:cNvSpPr>
            <a:spLocks noGrp="1"/>
          </p:cNvSpPr>
          <p:nvPr>
            <p:ph type="dt" sz="half" idx="10"/>
          </p:nvPr>
        </p:nvSpPr>
        <p:spPr/>
        <p:txBody>
          <a:bodyPr/>
          <a:lstStyle/>
          <a:p>
            <a:fld id="{E9E9AA9A-B51B-0C44-B12C-1AC238BD9F7C}" type="datetimeFigureOut">
              <a:rPr kumimoji="1" lang="zh-CN" altLang="en-US" smtClean="0"/>
              <a:t>2023/4/12</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044C147B-1F4C-304A-A31F-A6046C35EF56}" type="slidenum">
              <a:rPr kumimoji="1" lang="zh-CN" altLang="en-US" smtClean="0"/>
              <a:t>‹#›</a:t>
            </a:fld>
            <a:endParaRPr kumimoji="1"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竖排文字占位符 2"/>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E9E9AA9A-B51B-0C44-B12C-1AC238BD9F7C}" type="datetimeFigureOut">
              <a:rPr kumimoji="1" lang="zh-CN" altLang="en-US" smtClean="0"/>
              <a:t>2023/4/12</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044C147B-1F4C-304A-A31F-A6046C35EF56}" type="slidenum">
              <a:rPr kumimoji="1" lang="zh-CN" altLang="en-US" smtClean="0"/>
              <a:t>‹#›</a:t>
            </a:fld>
            <a:endParaRPr kumimoji="1"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E9E9AA9A-B51B-0C44-B12C-1AC238BD9F7C}" type="datetimeFigureOut">
              <a:rPr kumimoji="1" lang="zh-CN" altLang="en-US" smtClean="0"/>
              <a:t>2023/4/12</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044C147B-1F4C-304A-A31F-A6046C35EF56}" type="slidenum">
              <a:rPr kumimoji="1" lang="zh-CN" altLang="en-US" smtClean="0"/>
              <a:t>‹#›</a:t>
            </a:fld>
            <a:endParaRPr kumimoji="1"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内容与标题">
    <p:spTree>
      <p:nvGrpSpPr>
        <p:cNvPr id="1" name=""/>
        <p:cNvGrpSpPr/>
        <p:nvPr/>
      </p:nvGrpSpPr>
      <p:grpSpPr>
        <a:xfrm>
          <a:off x="0" y="0"/>
          <a:ext cx="0" cy="0"/>
          <a:chOff x="0" y="0"/>
          <a:chExt cx="0" cy="0"/>
        </a:xfrm>
      </p:grpSpPr>
      <p:sp>
        <p:nvSpPr>
          <p:cNvPr id="8" name="等腰三角形 7"/>
          <p:cNvSpPr/>
          <p:nvPr userDrawn="1"/>
        </p:nvSpPr>
        <p:spPr>
          <a:xfrm flipH="1" flipV="1">
            <a:off x="-767129" y="-29119"/>
            <a:ext cx="3826346" cy="1804024"/>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userDrawn="1"/>
        </p:nvSpPr>
        <p:spPr>
          <a:xfrm flipH="1" flipV="1">
            <a:off x="1413723" y="0"/>
            <a:ext cx="3826346" cy="1804024"/>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userDrawn="1"/>
        </p:nvSpPr>
        <p:spPr>
          <a:xfrm>
            <a:off x="6086230" y="4297499"/>
            <a:ext cx="5427472" cy="2558914"/>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userDrawn="1"/>
        </p:nvSpPr>
        <p:spPr>
          <a:xfrm>
            <a:off x="7742551" y="3608890"/>
            <a:ext cx="6888016" cy="3247523"/>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1" name="组合 40"/>
          <p:cNvGrpSpPr/>
          <p:nvPr userDrawn="1"/>
        </p:nvGrpSpPr>
        <p:grpSpPr>
          <a:xfrm>
            <a:off x="2309074" y="3692815"/>
            <a:ext cx="7552021" cy="105473"/>
            <a:chOff x="2101845" y="3387257"/>
            <a:chExt cx="7551038" cy="105497"/>
          </a:xfrm>
        </p:grpSpPr>
        <p:cxnSp>
          <p:nvCxnSpPr>
            <p:cNvPr id="42" name="直接连接符 41"/>
            <p:cNvCxnSpPr/>
            <p:nvPr/>
          </p:nvCxnSpPr>
          <p:spPr>
            <a:xfrm>
              <a:off x="2369489" y="3440005"/>
              <a:ext cx="7283394" cy="0"/>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5" name="椭圆 44"/>
            <p:cNvSpPr/>
            <p:nvPr/>
          </p:nvSpPr>
          <p:spPr>
            <a:xfrm>
              <a:off x="2101845" y="3387257"/>
              <a:ext cx="105497" cy="105497"/>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椭圆 1"/>
          <p:cNvSpPr/>
          <p:nvPr userDrawn="1"/>
        </p:nvSpPr>
        <p:spPr>
          <a:xfrm>
            <a:off x="9999925" y="3692815"/>
            <a:ext cx="105511" cy="105473"/>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图片与标题">
    <p:spTree>
      <p:nvGrpSpPr>
        <p:cNvPr id="1" name=""/>
        <p:cNvGrpSpPr/>
        <p:nvPr/>
      </p:nvGrpSpPr>
      <p:grpSpPr>
        <a:xfrm>
          <a:off x="0" y="0"/>
          <a:ext cx="0" cy="0"/>
          <a:chOff x="0" y="0"/>
          <a:chExt cx="0" cy="0"/>
        </a:xfrm>
      </p:grpSpPr>
      <p:cxnSp>
        <p:nvCxnSpPr>
          <p:cNvPr id="8" name="直接连接符 7"/>
          <p:cNvCxnSpPr/>
          <p:nvPr userDrawn="1"/>
        </p:nvCxnSpPr>
        <p:spPr>
          <a:xfrm>
            <a:off x="984763" y="1412776"/>
            <a:ext cx="10199803"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9" name="组合 8"/>
          <p:cNvGrpSpPr/>
          <p:nvPr userDrawn="1"/>
        </p:nvGrpSpPr>
        <p:grpSpPr>
          <a:xfrm>
            <a:off x="10608501" y="654444"/>
            <a:ext cx="576064" cy="577112"/>
            <a:chOff x="6084168" y="1274820"/>
            <a:chExt cx="432048" cy="432834"/>
          </a:xfrm>
        </p:grpSpPr>
        <p:sp>
          <p:nvSpPr>
            <p:cNvPr id="10" name="椭圆 22"/>
            <p:cNvSpPr>
              <a:spLocks noChangeArrowheads="1"/>
            </p:cNvSpPr>
            <p:nvPr/>
          </p:nvSpPr>
          <p:spPr bwMode="auto">
            <a:xfrm>
              <a:off x="6084168" y="1274820"/>
              <a:ext cx="432048" cy="432834"/>
            </a:xfrm>
            <a:prstGeom prst="ellipse">
              <a:avLst/>
            </a:prstGeom>
            <a:solidFill>
              <a:srgbClr val="1369B2"/>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1"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2" name="组合 11"/>
          <p:cNvGrpSpPr/>
          <p:nvPr userDrawn="1"/>
        </p:nvGrpSpPr>
        <p:grpSpPr>
          <a:xfrm>
            <a:off x="8880309" y="654969"/>
            <a:ext cx="576064" cy="576064"/>
            <a:chOff x="4788024" y="1275213"/>
            <a:chExt cx="432048" cy="432048"/>
          </a:xfrm>
        </p:grpSpPr>
        <p:sp>
          <p:nvSpPr>
            <p:cNvPr id="13"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4"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5" name="组合 14"/>
          <p:cNvGrpSpPr/>
          <p:nvPr userDrawn="1"/>
        </p:nvGrpSpPr>
        <p:grpSpPr>
          <a:xfrm>
            <a:off x="9744405" y="654444"/>
            <a:ext cx="577111" cy="577112"/>
            <a:chOff x="5436096" y="1274820"/>
            <a:chExt cx="432833" cy="432834"/>
          </a:xfrm>
        </p:grpSpPr>
        <p:sp>
          <p:nvSpPr>
            <p:cNvPr id="16"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7"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8" name="组合 17"/>
          <p:cNvGrpSpPr/>
          <p:nvPr userDrawn="1"/>
        </p:nvGrpSpPr>
        <p:grpSpPr>
          <a:xfrm>
            <a:off x="7152118" y="654444"/>
            <a:ext cx="577111" cy="577112"/>
            <a:chOff x="3491880" y="1274820"/>
            <a:chExt cx="432833" cy="432834"/>
          </a:xfrm>
        </p:grpSpPr>
        <p:sp>
          <p:nvSpPr>
            <p:cNvPr id="19" name="椭圆 16"/>
            <p:cNvSpPr>
              <a:spLocks noChangeArrowheads="1"/>
            </p:cNvSpPr>
            <p:nvPr/>
          </p:nvSpPr>
          <p:spPr bwMode="auto">
            <a:xfrm>
              <a:off x="3491880" y="1274820"/>
              <a:ext cx="432833" cy="432834"/>
            </a:xfrm>
            <a:prstGeom prst="ellipse">
              <a:avLst/>
            </a:prstGeom>
            <a:solidFill>
              <a:srgbClr val="1369B2"/>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0"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21" name="组合 20"/>
          <p:cNvGrpSpPr/>
          <p:nvPr userDrawn="1"/>
        </p:nvGrpSpPr>
        <p:grpSpPr>
          <a:xfrm>
            <a:off x="8016214" y="654444"/>
            <a:ext cx="577111" cy="577112"/>
            <a:chOff x="4139952" y="1274820"/>
            <a:chExt cx="432833" cy="432834"/>
          </a:xfrm>
        </p:grpSpPr>
        <p:sp>
          <p:nvSpPr>
            <p:cNvPr id="22"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4_图片与标题">
    <p:spTree>
      <p:nvGrpSpPr>
        <p:cNvPr id="1" name=""/>
        <p:cNvGrpSpPr/>
        <p:nvPr/>
      </p:nvGrpSpPr>
      <p:grpSpPr>
        <a:xfrm>
          <a:off x="0" y="0"/>
          <a:ext cx="0" cy="0"/>
          <a:chOff x="0" y="0"/>
          <a:chExt cx="0" cy="0"/>
        </a:xfrm>
      </p:grpSpPr>
      <p:cxnSp>
        <p:nvCxnSpPr>
          <p:cNvPr id="8" name="直接连接符 7"/>
          <p:cNvCxnSpPr/>
          <p:nvPr userDrawn="1"/>
        </p:nvCxnSpPr>
        <p:spPr>
          <a:xfrm>
            <a:off x="984763" y="1412776"/>
            <a:ext cx="10199803"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9" name="组合 8"/>
          <p:cNvGrpSpPr/>
          <p:nvPr userDrawn="1"/>
        </p:nvGrpSpPr>
        <p:grpSpPr>
          <a:xfrm>
            <a:off x="10608501" y="654444"/>
            <a:ext cx="576064" cy="577112"/>
            <a:chOff x="6084168" y="1274820"/>
            <a:chExt cx="432048" cy="432834"/>
          </a:xfrm>
        </p:grpSpPr>
        <p:sp>
          <p:nvSpPr>
            <p:cNvPr id="10" name="椭圆 22"/>
            <p:cNvSpPr>
              <a:spLocks noChangeArrowheads="1"/>
            </p:cNvSpPr>
            <p:nvPr/>
          </p:nvSpPr>
          <p:spPr bwMode="auto">
            <a:xfrm>
              <a:off x="6084168" y="1274820"/>
              <a:ext cx="432048" cy="432834"/>
            </a:xfrm>
            <a:prstGeom prst="ellipse">
              <a:avLst/>
            </a:prstGeom>
            <a:solidFill>
              <a:srgbClr val="1369B2"/>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1"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2" name="组合 11"/>
          <p:cNvGrpSpPr/>
          <p:nvPr userDrawn="1"/>
        </p:nvGrpSpPr>
        <p:grpSpPr>
          <a:xfrm>
            <a:off x="8880309" y="654969"/>
            <a:ext cx="576064" cy="576064"/>
            <a:chOff x="4788024" y="1275213"/>
            <a:chExt cx="432048" cy="432048"/>
          </a:xfrm>
        </p:grpSpPr>
        <p:sp>
          <p:nvSpPr>
            <p:cNvPr id="13"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4"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5" name="组合 14"/>
          <p:cNvGrpSpPr/>
          <p:nvPr userDrawn="1"/>
        </p:nvGrpSpPr>
        <p:grpSpPr>
          <a:xfrm>
            <a:off x="9744405" y="654444"/>
            <a:ext cx="577111" cy="577112"/>
            <a:chOff x="5436096" y="1274820"/>
            <a:chExt cx="432833" cy="432834"/>
          </a:xfrm>
        </p:grpSpPr>
        <p:sp>
          <p:nvSpPr>
            <p:cNvPr id="16"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7"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8" name="组合 17"/>
          <p:cNvGrpSpPr/>
          <p:nvPr userDrawn="1"/>
        </p:nvGrpSpPr>
        <p:grpSpPr>
          <a:xfrm>
            <a:off x="7152118" y="654444"/>
            <a:ext cx="577111" cy="577112"/>
            <a:chOff x="3491880" y="1274820"/>
            <a:chExt cx="432833" cy="432834"/>
          </a:xfrm>
        </p:grpSpPr>
        <p:sp>
          <p:nvSpPr>
            <p:cNvPr id="19" name="椭圆 16"/>
            <p:cNvSpPr>
              <a:spLocks noChangeArrowheads="1"/>
            </p:cNvSpPr>
            <p:nvPr/>
          </p:nvSpPr>
          <p:spPr bwMode="auto">
            <a:xfrm>
              <a:off x="3491880" y="1274820"/>
              <a:ext cx="432833" cy="432834"/>
            </a:xfrm>
            <a:prstGeom prst="ellipse">
              <a:avLst/>
            </a:prstGeom>
            <a:solidFill>
              <a:srgbClr val="1369B2"/>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0"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21" name="组合 20"/>
          <p:cNvGrpSpPr/>
          <p:nvPr userDrawn="1"/>
        </p:nvGrpSpPr>
        <p:grpSpPr>
          <a:xfrm>
            <a:off x="8016214" y="654444"/>
            <a:ext cx="577111" cy="577112"/>
            <a:chOff x="4139952" y="1274820"/>
            <a:chExt cx="432833" cy="432834"/>
          </a:xfrm>
        </p:grpSpPr>
        <p:sp>
          <p:nvSpPr>
            <p:cNvPr id="22"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grpSp>
        <p:nvGrpSpPr>
          <p:cNvPr id="42" name="组合 41"/>
          <p:cNvGrpSpPr/>
          <p:nvPr userDrawn="1"/>
        </p:nvGrpSpPr>
        <p:grpSpPr>
          <a:xfrm>
            <a:off x="1" y="2202441"/>
            <a:ext cx="12192000" cy="2419703"/>
            <a:chOff x="170694" y="177982"/>
            <a:chExt cx="3936004"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6" name="矩形 45"/>
            <p:cNvSpPr/>
            <p:nvPr/>
          </p:nvSpPr>
          <p:spPr>
            <a:xfrm>
              <a:off x="170694" y="261768"/>
              <a:ext cx="3936004" cy="61198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7" name="平行四边形 46"/>
            <p:cNvSpPr/>
            <p:nvPr/>
          </p:nvSpPr>
          <p:spPr>
            <a:xfrm>
              <a:off x="376965" y="178257"/>
              <a:ext cx="1036076" cy="779005"/>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8" name="文本框 6"/>
            <p:cNvSpPr txBox="1"/>
            <p:nvPr/>
          </p:nvSpPr>
          <p:spPr>
            <a:xfrm>
              <a:off x="619911" y="284178"/>
              <a:ext cx="650908" cy="553578"/>
            </a:xfrm>
            <a:prstGeom prst="rect">
              <a:avLst/>
            </a:prstGeom>
            <a:noFill/>
          </p:spPr>
          <p:txBody>
            <a:bodyPr wrap="square" lIns="68580" tIns="34290" rIns="68580" bIns="34290" rtlCol="0">
              <a:spAutoFit/>
            </a:bodyPr>
            <a:lstStyle/>
            <a:p>
              <a:endParaRPr lang="zh-CN" altLang="en-US" sz="10700" dirty="0">
                <a:solidFill>
                  <a:schemeClr val="bg1">
                    <a:lumMod val="9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7" name="组合 6"/>
          <p:cNvGrpSpPr/>
          <p:nvPr userDrawn="1"/>
        </p:nvGrpSpPr>
        <p:grpSpPr>
          <a:xfrm>
            <a:off x="7920203" y="1699760"/>
            <a:ext cx="576064" cy="577112"/>
            <a:chOff x="6084168" y="1274820"/>
            <a:chExt cx="432048" cy="432834"/>
          </a:xfrm>
        </p:grpSpPr>
        <p:sp>
          <p:nvSpPr>
            <p:cNvPr id="14" name="椭圆 22"/>
            <p:cNvSpPr>
              <a:spLocks noChangeArrowheads="1"/>
            </p:cNvSpPr>
            <p:nvPr/>
          </p:nvSpPr>
          <p:spPr bwMode="auto">
            <a:xfrm>
              <a:off x="6084168" y="1274820"/>
              <a:ext cx="432048" cy="432834"/>
            </a:xfrm>
            <a:prstGeom prst="ellipse">
              <a:avLst/>
            </a:prstGeom>
            <a:solidFill>
              <a:srgbClr val="1369B2"/>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9"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8" name="组合 7"/>
          <p:cNvGrpSpPr/>
          <p:nvPr userDrawn="1"/>
        </p:nvGrpSpPr>
        <p:grpSpPr>
          <a:xfrm>
            <a:off x="6192011" y="1700285"/>
            <a:ext cx="576064" cy="576064"/>
            <a:chOff x="4788024" y="1275213"/>
            <a:chExt cx="432048" cy="432048"/>
          </a:xfrm>
        </p:grpSpPr>
        <p:sp>
          <p:nvSpPr>
            <p:cNvPr id="17"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0"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9" name="组合 8"/>
          <p:cNvGrpSpPr/>
          <p:nvPr userDrawn="1"/>
        </p:nvGrpSpPr>
        <p:grpSpPr>
          <a:xfrm>
            <a:off x="7056108" y="1699760"/>
            <a:ext cx="577111" cy="577112"/>
            <a:chOff x="5436096" y="1274820"/>
            <a:chExt cx="432833" cy="432834"/>
          </a:xfrm>
        </p:grpSpPr>
        <p:sp>
          <p:nvSpPr>
            <p:cNvPr id="25"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1"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0" name="组合 9"/>
          <p:cNvGrpSpPr/>
          <p:nvPr userDrawn="1"/>
        </p:nvGrpSpPr>
        <p:grpSpPr>
          <a:xfrm>
            <a:off x="4463819" y="1699760"/>
            <a:ext cx="577111" cy="577112"/>
            <a:chOff x="3491880" y="1274820"/>
            <a:chExt cx="432833" cy="432834"/>
          </a:xfrm>
        </p:grpSpPr>
        <p:sp>
          <p:nvSpPr>
            <p:cNvPr id="11" name="椭圆 16"/>
            <p:cNvSpPr>
              <a:spLocks noChangeArrowheads="1"/>
            </p:cNvSpPr>
            <p:nvPr/>
          </p:nvSpPr>
          <p:spPr bwMode="auto">
            <a:xfrm>
              <a:off x="3491880" y="1274820"/>
              <a:ext cx="432833" cy="432834"/>
            </a:xfrm>
            <a:prstGeom prst="ellipse">
              <a:avLst/>
            </a:prstGeom>
            <a:solidFill>
              <a:srgbClr val="1369B2"/>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2"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2" name="组合 11"/>
          <p:cNvGrpSpPr/>
          <p:nvPr userDrawn="1"/>
        </p:nvGrpSpPr>
        <p:grpSpPr>
          <a:xfrm>
            <a:off x="5327916" y="1699760"/>
            <a:ext cx="577111" cy="577112"/>
            <a:chOff x="4139952" y="1274820"/>
            <a:chExt cx="432833" cy="432834"/>
          </a:xfrm>
        </p:grpSpPr>
        <p:sp>
          <p:nvSpPr>
            <p:cNvPr id="24"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标题和内容">
    <p:bg>
      <p:bgPr>
        <a:solidFill>
          <a:schemeClr val="bg1"/>
        </a:solidFill>
        <a:effectLst/>
      </p:bgPr>
    </p:bg>
    <p:spTree>
      <p:nvGrpSpPr>
        <p:cNvPr id="1" name=""/>
        <p:cNvGrpSpPr/>
        <p:nvPr/>
      </p:nvGrpSpPr>
      <p:grpSpPr>
        <a:xfrm>
          <a:off x="0" y="0"/>
          <a:ext cx="0" cy="0"/>
          <a:chOff x="0" y="0"/>
          <a:chExt cx="0" cy="0"/>
        </a:xfrm>
      </p:grpSpPr>
      <p:cxnSp>
        <p:nvCxnSpPr>
          <p:cNvPr id="7" name="直接连接符 6"/>
          <p:cNvCxnSpPr/>
          <p:nvPr userDrawn="1"/>
        </p:nvCxnSpPr>
        <p:spPr>
          <a:xfrm>
            <a:off x="1007435" y="833864"/>
            <a:ext cx="1046516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2" name="Group 7"/>
          <p:cNvGrpSpPr/>
          <p:nvPr userDrawn="1"/>
        </p:nvGrpSpPr>
        <p:grpSpPr bwMode="auto">
          <a:xfrm>
            <a:off x="431371" y="390528"/>
            <a:ext cx="520496" cy="274638"/>
            <a:chOff x="0" y="0"/>
            <a:chExt cx="1041399" cy="549275"/>
          </a:xfrm>
        </p:grpSpPr>
        <p:sp>
          <p:nvSpPr>
            <p:cNvPr id="13" name="Freeform 16"/>
            <p:cNvSpPr/>
            <p:nvPr/>
          </p:nvSpPr>
          <p:spPr bwMode="auto">
            <a:xfrm>
              <a:off x="0" y="0"/>
              <a:ext cx="361950" cy="549275"/>
            </a:xfrm>
            <a:custGeom>
              <a:avLst/>
              <a:gdLst>
                <a:gd name="T0" fmla="*/ 4 w 400"/>
                <a:gd name="T1" fmla="*/ 92 h 608"/>
                <a:gd name="T2" fmla="*/ 96 w 400"/>
                <a:gd name="T3" fmla="*/ 0 h 608"/>
                <a:gd name="T4" fmla="*/ 400 w 400"/>
                <a:gd name="T5" fmla="*/ 304 h 608"/>
                <a:gd name="T6" fmla="*/ 96 w 400"/>
                <a:gd name="T7" fmla="*/ 608 h 608"/>
                <a:gd name="T8" fmla="*/ 0 w 400"/>
                <a:gd name="T9" fmla="*/ 512 h 608"/>
                <a:gd name="T10" fmla="*/ 212 w 400"/>
                <a:gd name="T11" fmla="*/ 300 h 608"/>
                <a:gd name="T12" fmla="*/ 4 w 400"/>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400" h="608">
                  <a:moveTo>
                    <a:pt x="4" y="92"/>
                  </a:moveTo>
                  <a:lnTo>
                    <a:pt x="96" y="0"/>
                  </a:lnTo>
                  <a:lnTo>
                    <a:pt x="400" y="304"/>
                  </a:lnTo>
                  <a:lnTo>
                    <a:pt x="96" y="608"/>
                  </a:lnTo>
                  <a:lnTo>
                    <a:pt x="0" y="512"/>
                  </a:lnTo>
                  <a:lnTo>
                    <a:pt x="212" y="300"/>
                  </a:lnTo>
                  <a:lnTo>
                    <a:pt x="4" y="92"/>
                  </a:lnTo>
                  <a:close/>
                </a:path>
              </a:pathLst>
            </a:custGeom>
            <a:solidFill>
              <a:srgbClr val="005DA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 name="Freeform 17"/>
            <p:cNvSpPr/>
            <p:nvPr/>
          </p:nvSpPr>
          <p:spPr bwMode="auto">
            <a:xfrm>
              <a:off x="338137" y="0"/>
              <a:ext cx="360362" cy="549275"/>
            </a:xfrm>
            <a:custGeom>
              <a:avLst/>
              <a:gdLst>
                <a:gd name="T0" fmla="*/ 4 w 399"/>
                <a:gd name="T1" fmla="*/ 92 h 608"/>
                <a:gd name="T2" fmla="*/ 96 w 399"/>
                <a:gd name="T3" fmla="*/ 0 h 608"/>
                <a:gd name="T4" fmla="*/ 399 w 399"/>
                <a:gd name="T5" fmla="*/ 304 h 608"/>
                <a:gd name="T6" fmla="*/ 96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6" y="0"/>
                  </a:lnTo>
                  <a:lnTo>
                    <a:pt x="399" y="304"/>
                  </a:lnTo>
                  <a:lnTo>
                    <a:pt x="96" y="608"/>
                  </a:lnTo>
                  <a:lnTo>
                    <a:pt x="0" y="512"/>
                  </a:lnTo>
                  <a:lnTo>
                    <a:pt x="212" y="300"/>
                  </a:lnTo>
                  <a:lnTo>
                    <a:pt x="4" y="92"/>
                  </a:lnTo>
                  <a:close/>
                </a:path>
              </a:pathLst>
            </a:custGeom>
            <a:solidFill>
              <a:srgbClr val="399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5" name="Freeform 18"/>
            <p:cNvSpPr/>
            <p:nvPr/>
          </p:nvSpPr>
          <p:spPr bwMode="auto">
            <a:xfrm>
              <a:off x="681037" y="0"/>
              <a:ext cx="360362" cy="549275"/>
            </a:xfrm>
            <a:custGeom>
              <a:avLst/>
              <a:gdLst>
                <a:gd name="T0" fmla="*/ 4 w 399"/>
                <a:gd name="T1" fmla="*/ 92 h 608"/>
                <a:gd name="T2" fmla="*/ 95 w 399"/>
                <a:gd name="T3" fmla="*/ 0 h 608"/>
                <a:gd name="T4" fmla="*/ 399 w 399"/>
                <a:gd name="T5" fmla="*/ 304 h 608"/>
                <a:gd name="T6" fmla="*/ 95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5" y="0"/>
                  </a:lnTo>
                  <a:lnTo>
                    <a:pt x="399" y="304"/>
                  </a:lnTo>
                  <a:lnTo>
                    <a:pt x="95" y="608"/>
                  </a:lnTo>
                  <a:lnTo>
                    <a:pt x="0" y="512"/>
                  </a:lnTo>
                  <a:lnTo>
                    <a:pt x="212" y="300"/>
                  </a:lnTo>
                  <a:lnTo>
                    <a:pt x="4" y="92"/>
                  </a:lnTo>
                  <a:close/>
                </a:path>
              </a:pathLst>
            </a:cu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6" name="矩形 5"/>
          <p:cNvSpPr/>
          <p:nvPr userDrawn="1"/>
        </p:nvSpPr>
        <p:spPr>
          <a:xfrm>
            <a:off x="0" y="6792875"/>
            <a:ext cx="10633094" cy="84619"/>
          </a:xfrm>
          <a:prstGeom prst="rect">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userDrawn="1"/>
        </p:nvSpPr>
        <p:spPr>
          <a:xfrm>
            <a:off x="10705111" y="6792874"/>
            <a:ext cx="1486889" cy="8461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2_标题和内容">
    <p:bg>
      <p:bgPr>
        <a:solidFill>
          <a:schemeClr val="bg1"/>
        </a:solidFill>
        <a:effectLst/>
      </p:bgPr>
    </p:bg>
    <p:spTree>
      <p:nvGrpSpPr>
        <p:cNvPr id="1" name=""/>
        <p:cNvGrpSpPr/>
        <p:nvPr/>
      </p:nvGrpSpPr>
      <p:grpSpPr>
        <a:xfrm>
          <a:off x="0" y="0"/>
          <a:ext cx="0" cy="0"/>
          <a:chOff x="0" y="0"/>
          <a:chExt cx="0" cy="0"/>
        </a:xfrm>
      </p:grpSpPr>
      <p:cxnSp>
        <p:nvCxnSpPr>
          <p:cNvPr id="7" name="直接连接符 6"/>
          <p:cNvCxnSpPr/>
          <p:nvPr userDrawn="1"/>
        </p:nvCxnSpPr>
        <p:spPr>
          <a:xfrm>
            <a:off x="1007435" y="833864"/>
            <a:ext cx="1046516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2" name="Group 7"/>
          <p:cNvGrpSpPr/>
          <p:nvPr userDrawn="1"/>
        </p:nvGrpSpPr>
        <p:grpSpPr bwMode="auto">
          <a:xfrm>
            <a:off x="431371" y="390528"/>
            <a:ext cx="520496" cy="274638"/>
            <a:chOff x="0" y="0"/>
            <a:chExt cx="1041399" cy="549275"/>
          </a:xfrm>
        </p:grpSpPr>
        <p:sp>
          <p:nvSpPr>
            <p:cNvPr id="13" name="Freeform 16"/>
            <p:cNvSpPr/>
            <p:nvPr/>
          </p:nvSpPr>
          <p:spPr bwMode="auto">
            <a:xfrm>
              <a:off x="0" y="0"/>
              <a:ext cx="361950" cy="549275"/>
            </a:xfrm>
            <a:custGeom>
              <a:avLst/>
              <a:gdLst>
                <a:gd name="T0" fmla="*/ 4 w 400"/>
                <a:gd name="T1" fmla="*/ 92 h 608"/>
                <a:gd name="T2" fmla="*/ 96 w 400"/>
                <a:gd name="T3" fmla="*/ 0 h 608"/>
                <a:gd name="T4" fmla="*/ 400 w 400"/>
                <a:gd name="T5" fmla="*/ 304 h 608"/>
                <a:gd name="T6" fmla="*/ 96 w 400"/>
                <a:gd name="T7" fmla="*/ 608 h 608"/>
                <a:gd name="T8" fmla="*/ 0 w 400"/>
                <a:gd name="T9" fmla="*/ 512 h 608"/>
                <a:gd name="T10" fmla="*/ 212 w 400"/>
                <a:gd name="T11" fmla="*/ 300 h 608"/>
                <a:gd name="T12" fmla="*/ 4 w 400"/>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400" h="608">
                  <a:moveTo>
                    <a:pt x="4" y="92"/>
                  </a:moveTo>
                  <a:lnTo>
                    <a:pt x="96" y="0"/>
                  </a:lnTo>
                  <a:lnTo>
                    <a:pt x="400" y="304"/>
                  </a:lnTo>
                  <a:lnTo>
                    <a:pt x="96" y="608"/>
                  </a:lnTo>
                  <a:lnTo>
                    <a:pt x="0" y="512"/>
                  </a:lnTo>
                  <a:lnTo>
                    <a:pt x="212" y="300"/>
                  </a:lnTo>
                  <a:lnTo>
                    <a:pt x="4" y="92"/>
                  </a:lnTo>
                  <a:close/>
                </a:path>
              </a:pathLst>
            </a:custGeom>
            <a:solidFill>
              <a:srgbClr val="005DA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 name="Freeform 17"/>
            <p:cNvSpPr/>
            <p:nvPr/>
          </p:nvSpPr>
          <p:spPr bwMode="auto">
            <a:xfrm>
              <a:off x="338137" y="0"/>
              <a:ext cx="360362" cy="549275"/>
            </a:xfrm>
            <a:custGeom>
              <a:avLst/>
              <a:gdLst>
                <a:gd name="T0" fmla="*/ 4 w 399"/>
                <a:gd name="T1" fmla="*/ 92 h 608"/>
                <a:gd name="T2" fmla="*/ 96 w 399"/>
                <a:gd name="T3" fmla="*/ 0 h 608"/>
                <a:gd name="T4" fmla="*/ 399 w 399"/>
                <a:gd name="T5" fmla="*/ 304 h 608"/>
                <a:gd name="T6" fmla="*/ 96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6" y="0"/>
                  </a:lnTo>
                  <a:lnTo>
                    <a:pt x="399" y="304"/>
                  </a:lnTo>
                  <a:lnTo>
                    <a:pt x="96" y="608"/>
                  </a:lnTo>
                  <a:lnTo>
                    <a:pt x="0" y="512"/>
                  </a:lnTo>
                  <a:lnTo>
                    <a:pt x="212" y="300"/>
                  </a:lnTo>
                  <a:lnTo>
                    <a:pt x="4" y="92"/>
                  </a:lnTo>
                  <a:close/>
                </a:path>
              </a:pathLst>
            </a:custGeom>
            <a:solidFill>
              <a:srgbClr val="399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5" name="Freeform 18"/>
            <p:cNvSpPr/>
            <p:nvPr/>
          </p:nvSpPr>
          <p:spPr bwMode="auto">
            <a:xfrm>
              <a:off x="681037" y="0"/>
              <a:ext cx="360362" cy="549275"/>
            </a:xfrm>
            <a:custGeom>
              <a:avLst/>
              <a:gdLst>
                <a:gd name="T0" fmla="*/ 4 w 399"/>
                <a:gd name="T1" fmla="*/ 92 h 608"/>
                <a:gd name="T2" fmla="*/ 95 w 399"/>
                <a:gd name="T3" fmla="*/ 0 h 608"/>
                <a:gd name="T4" fmla="*/ 399 w 399"/>
                <a:gd name="T5" fmla="*/ 304 h 608"/>
                <a:gd name="T6" fmla="*/ 95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5" y="0"/>
                  </a:lnTo>
                  <a:lnTo>
                    <a:pt x="399" y="304"/>
                  </a:lnTo>
                  <a:lnTo>
                    <a:pt x="95" y="608"/>
                  </a:lnTo>
                  <a:lnTo>
                    <a:pt x="0" y="512"/>
                  </a:lnTo>
                  <a:lnTo>
                    <a:pt x="212" y="300"/>
                  </a:lnTo>
                  <a:lnTo>
                    <a:pt x="4" y="92"/>
                  </a:lnTo>
                  <a:close/>
                </a:path>
              </a:pathLst>
            </a:cu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6" name="矩形 5"/>
          <p:cNvSpPr/>
          <p:nvPr userDrawn="1"/>
        </p:nvSpPr>
        <p:spPr>
          <a:xfrm>
            <a:off x="0" y="6792875"/>
            <a:ext cx="10633094" cy="84619"/>
          </a:xfrm>
          <a:prstGeom prst="rect">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userDrawn="1"/>
        </p:nvSpPr>
        <p:spPr>
          <a:xfrm>
            <a:off x="10705111" y="6792874"/>
            <a:ext cx="1486889" cy="8461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E9E9AA9A-B51B-0C44-B12C-1AC238BD9F7C}" type="datetimeFigureOut">
              <a:rPr kumimoji="1" lang="zh-CN" altLang="en-US" smtClean="0"/>
              <a:t>2023/4/12</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044C147B-1F4C-304A-A31F-A6046C35EF56}" type="slidenum">
              <a:rPr kumimoji="1" lang="zh-CN" altLang="en-US" smtClean="0"/>
              <a:t>‹#›</a:t>
            </a:fld>
            <a:endParaRPr kumimoji="1"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p:cNvSpPr>
            <a:spLocks noGrp="1"/>
          </p:cNvSpPr>
          <p:nvPr>
            <p:ph type="dt" sz="half" idx="10"/>
          </p:nvPr>
        </p:nvSpPr>
        <p:spPr/>
        <p:txBody>
          <a:bodyPr/>
          <a:lstStyle/>
          <a:p>
            <a:fld id="{E9E9AA9A-B51B-0C44-B12C-1AC238BD9F7C}" type="datetimeFigureOut">
              <a:rPr kumimoji="1" lang="zh-CN" altLang="en-US" smtClean="0"/>
              <a:t>2023/4/12</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044C147B-1F4C-304A-A31F-A6046C35EF56}" type="slidenum">
              <a:rPr kumimoji="1" lang="zh-CN" altLang="en-US" smtClean="0"/>
              <a:t>‹#›</a:t>
            </a:fld>
            <a:endParaRPr kumimoji="1"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p:cNvSpPr>
            <a:spLocks noGrp="1"/>
          </p:cNvSpPr>
          <p:nvPr>
            <p:ph type="dt" sz="half" idx="10"/>
          </p:nvPr>
        </p:nvSpPr>
        <p:spPr/>
        <p:txBody>
          <a:bodyPr/>
          <a:lstStyle/>
          <a:p>
            <a:fld id="{E9E9AA9A-B51B-0C44-B12C-1AC238BD9F7C}" type="datetimeFigureOut">
              <a:rPr kumimoji="1" lang="zh-CN" altLang="en-US" smtClean="0"/>
              <a:t>2023/4/12</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044C147B-1F4C-304A-A31F-A6046C35EF56}" type="slidenum">
              <a:rPr kumimoji="1" lang="zh-CN" altLang="en-US" smtClean="0"/>
              <a:t>‹#›</a:t>
            </a:fld>
            <a:endParaRPr kumimoji="1"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p:cNvSpPr>
            <a:spLocks noGrp="1"/>
          </p:cNvSpPr>
          <p:nvPr>
            <p:ph type="dt" sz="half" idx="10"/>
          </p:nvPr>
        </p:nvSpPr>
        <p:spPr/>
        <p:txBody>
          <a:bodyPr/>
          <a:lstStyle/>
          <a:p>
            <a:fld id="{E9E9AA9A-B51B-0C44-B12C-1AC238BD9F7C}" type="datetimeFigureOut">
              <a:rPr kumimoji="1" lang="zh-CN" altLang="en-US" smtClean="0"/>
              <a:t>2023/4/12</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灯片编号占位符 8"/>
          <p:cNvSpPr>
            <a:spLocks noGrp="1"/>
          </p:cNvSpPr>
          <p:nvPr>
            <p:ph type="sldNum" sz="quarter" idx="12"/>
          </p:nvPr>
        </p:nvSpPr>
        <p:spPr/>
        <p:txBody>
          <a:bodyPr/>
          <a:lstStyle/>
          <a:p>
            <a:fld id="{044C147B-1F4C-304A-A31F-A6046C35EF56}" type="slidenum">
              <a:rPr kumimoji="1" lang="zh-CN" altLang="en-US" smtClean="0"/>
              <a:t>‹#›</a:t>
            </a:fld>
            <a:endParaRPr kumimoji="1"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日期占位符 2"/>
          <p:cNvSpPr>
            <a:spLocks noGrp="1"/>
          </p:cNvSpPr>
          <p:nvPr>
            <p:ph type="dt" sz="half" idx="10"/>
          </p:nvPr>
        </p:nvSpPr>
        <p:spPr/>
        <p:txBody>
          <a:bodyPr/>
          <a:lstStyle/>
          <a:p>
            <a:fld id="{E9E9AA9A-B51B-0C44-B12C-1AC238BD9F7C}" type="datetimeFigureOut">
              <a:rPr kumimoji="1" lang="zh-CN" altLang="en-US" smtClean="0"/>
              <a:t>2023/4/12</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灯片编号占位符 4"/>
          <p:cNvSpPr>
            <a:spLocks noGrp="1"/>
          </p:cNvSpPr>
          <p:nvPr>
            <p:ph type="sldNum" sz="quarter" idx="12"/>
          </p:nvPr>
        </p:nvSpPr>
        <p:spPr/>
        <p:txBody>
          <a:bodyPr/>
          <a:lstStyle/>
          <a:p>
            <a:fld id="{044C147B-1F4C-304A-A31F-A6046C35EF56}" type="slidenum">
              <a:rPr kumimoji="1" lang="zh-CN" altLang="en-US" smtClean="0"/>
              <a:t>‹#›</a:t>
            </a:fld>
            <a:endParaRPr kumimoji="1"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9E9AA9A-B51B-0C44-B12C-1AC238BD9F7C}" type="datetimeFigureOut">
              <a:rPr kumimoji="1" lang="zh-CN" altLang="en-US" smtClean="0"/>
              <a:t>2023/4/12</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灯片编号占位符 3"/>
          <p:cNvSpPr>
            <a:spLocks noGrp="1"/>
          </p:cNvSpPr>
          <p:nvPr>
            <p:ph type="sldNum" sz="quarter" idx="12"/>
          </p:nvPr>
        </p:nvSpPr>
        <p:spPr/>
        <p:txBody>
          <a:bodyPr/>
          <a:lstStyle/>
          <a:p>
            <a:fld id="{044C147B-1F4C-304A-A31F-A6046C35EF56}" type="slidenum">
              <a:rPr kumimoji="1" lang="zh-CN" altLang="en-US" smtClean="0"/>
              <a:t>‹#›</a:t>
            </a:fld>
            <a:endParaRPr kumimoji="1"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E9E9AA9A-B51B-0C44-B12C-1AC238BD9F7C}" type="datetimeFigureOut">
              <a:rPr kumimoji="1" lang="zh-CN" altLang="en-US" smtClean="0"/>
              <a:t>2023/4/12</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044C147B-1F4C-304A-A31F-A6046C35EF56}" type="slidenum">
              <a:rPr kumimoji="1" lang="zh-CN" altLang="en-US" smtClean="0"/>
              <a:t>‹#›</a:t>
            </a:fld>
            <a:endParaRPr kumimoji="1"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E9E9AA9A-B51B-0C44-B12C-1AC238BD9F7C}" type="datetimeFigureOut">
              <a:rPr kumimoji="1" lang="zh-CN" altLang="en-US" smtClean="0"/>
              <a:t>2023/4/12</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044C147B-1F4C-304A-A31F-A6046C35EF56}" type="slidenum">
              <a:rPr kumimoji="1" lang="zh-CN" altLang="en-US" smtClean="0"/>
              <a:t>‹#›</a:t>
            </a:fld>
            <a:endParaRPr kumimoji="1"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E9AA9A-B51B-0C44-B12C-1AC238BD9F7C}" type="datetimeFigureOut">
              <a:rPr kumimoji="1" lang="zh-CN" altLang="en-US" smtClean="0"/>
              <a:t>2023/4/12</a:t>
            </a:fld>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4C147B-1F4C-304A-A31F-A6046C35EF56}" type="slidenum">
              <a:rPr kumimoji="1" lang="zh-CN" altLang="en-US" smtClean="0"/>
              <a:t>‹#›</a:t>
            </a:fld>
            <a:endParaRPr kumimoji="1"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3" r:id="rId14"/>
    <p:sldLayoutId id="2147483664" r:id="rId15"/>
    <p:sldLayoutId id="2147483665" r:id="rId16"/>
    <p:sldLayoutId id="2147483667" r:id="rId17"/>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tags" Target="../tags/tag8.xml"/><Relationship Id="rId7" Type="http://schemas.openxmlformats.org/officeDocument/2006/relationships/image" Target="../media/image5.png"/><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notesSlide" Target="../notesSlides/notesSlide9.xml"/><Relationship Id="rId5" Type="http://schemas.openxmlformats.org/officeDocument/2006/relationships/slideLayout" Target="../slideLayouts/slideLayout17.xml"/><Relationship Id="rId4" Type="http://schemas.openxmlformats.org/officeDocument/2006/relationships/tags" Target="../tags/tag9.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11.xml"/><Relationship Id="rId1" Type="http://schemas.openxmlformats.org/officeDocument/2006/relationships/tags" Target="../tags/tag10.xml"/><Relationship Id="rId5" Type="http://schemas.openxmlformats.org/officeDocument/2006/relationships/image" Target="../media/image5.png"/><Relationship Id="rId4"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tags" Target="../tags/tag13.xml"/><Relationship Id="rId1" Type="http://schemas.openxmlformats.org/officeDocument/2006/relationships/tags" Target="../tags/tag12.xml"/><Relationship Id="rId5" Type="http://schemas.openxmlformats.org/officeDocument/2006/relationships/image" Target="../media/image5.png"/><Relationship Id="rId4"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7.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7.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tags" Target="../tags/tag18.xml"/><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image" Target="../media/image5.png"/><Relationship Id="rId5" Type="http://schemas.openxmlformats.org/officeDocument/2006/relationships/notesSlide" Target="../notesSlides/notesSlide15.xml"/><Relationship Id="rId4"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6.xml"/><Relationship Id="rId1" Type="http://schemas.openxmlformats.org/officeDocument/2006/relationships/tags" Target="../tags/tag19.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tags" Target="../tags/tag21.xml"/><Relationship Id="rId1" Type="http://schemas.openxmlformats.org/officeDocument/2006/relationships/tags" Target="../tags/tag20.xml"/><Relationship Id="rId5" Type="http://schemas.openxmlformats.org/officeDocument/2006/relationships/image" Target="../media/image5.png"/><Relationship Id="rId4"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6.xml"/><Relationship Id="rId1" Type="http://schemas.openxmlformats.org/officeDocument/2006/relationships/tags" Target="../tags/tag2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6.xml"/><Relationship Id="rId1" Type="http://schemas.openxmlformats.org/officeDocument/2006/relationships/tags" Target="../tags/tag23.xml"/><Relationship Id="rId4" Type="http://schemas.openxmlformats.org/officeDocument/2006/relationships/image" Target="../media/image7.tmp"/></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3.xml"/><Relationship Id="rId1" Type="http://schemas.openxmlformats.org/officeDocument/2006/relationships/tags" Target="../tags/tag2.xml"/><Relationship Id="rId5" Type="http://schemas.openxmlformats.org/officeDocument/2006/relationships/image" Target="../media/image1.png"/><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5.xml"/><Relationship Id="rId1" Type="http://schemas.openxmlformats.org/officeDocument/2006/relationships/tags" Target="../tags/tag4.xml"/><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18"/>
          <p:cNvSpPr txBox="1"/>
          <p:nvPr/>
        </p:nvSpPr>
        <p:spPr>
          <a:xfrm>
            <a:off x="3095644" y="2515710"/>
            <a:ext cx="6239426" cy="1015428"/>
          </a:xfrm>
          <a:prstGeom prst="rect">
            <a:avLst/>
          </a:prstGeom>
          <a:noFill/>
        </p:spPr>
        <p:txBody>
          <a:bodyPr wrap="square" rtlCol="0">
            <a:spAutoFit/>
          </a:bodyPr>
          <a:lstStyle/>
          <a:p>
            <a:r>
              <a:rPr lang="zh-CN" altLang="en-US" sz="6000" dirty="0" smtClean="0">
                <a:solidFill>
                  <a:srgbClr val="1369B2"/>
                </a:solidFill>
                <a:latin typeface="微软雅黑" panose="020B0503020204020204" pitchFamily="34" charset="-122"/>
                <a:ea typeface="微软雅黑" panose="020B0503020204020204" pitchFamily="34" charset="-122"/>
                <a:cs typeface="+mn-ea"/>
                <a:sym typeface="思源黑体 CN Medium" panose="020B0600000000000000" pitchFamily="34" charset="-122"/>
              </a:rPr>
              <a:t>第</a:t>
            </a:r>
            <a:r>
              <a:rPr lang="en-US" altLang="zh-CN" sz="6000" dirty="0">
                <a:solidFill>
                  <a:srgbClr val="1369B2"/>
                </a:solidFill>
                <a:latin typeface="微软雅黑" panose="020B0503020204020204" pitchFamily="34" charset="-122"/>
                <a:ea typeface="微软雅黑" panose="020B0503020204020204" pitchFamily="34" charset="-122"/>
                <a:cs typeface="+mn-ea"/>
                <a:sym typeface="思源黑体 CN Medium" panose="020B0600000000000000" pitchFamily="34" charset="-122"/>
              </a:rPr>
              <a:t>3</a:t>
            </a:r>
            <a:r>
              <a:rPr lang="zh-CN" altLang="en-US" sz="6000" dirty="0" smtClean="0">
                <a:solidFill>
                  <a:srgbClr val="1369B2"/>
                </a:solidFill>
                <a:latin typeface="微软雅黑" panose="020B0503020204020204" pitchFamily="34" charset="-122"/>
                <a:ea typeface="微软雅黑" panose="020B0503020204020204" pitchFamily="34" charset="-122"/>
                <a:cs typeface="+mn-ea"/>
                <a:sym typeface="思源黑体 CN Medium" panose="020B0600000000000000" pitchFamily="34" charset="-122"/>
              </a:rPr>
              <a:t>章  </a:t>
            </a:r>
            <a:r>
              <a:rPr lang="en-US" altLang="zh-CN" sz="6000" dirty="0" smtClean="0">
                <a:solidFill>
                  <a:srgbClr val="1369B2"/>
                </a:solidFill>
                <a:latin typeface="微软雅黑" panose="020B0503020204020204" pitchFamily="34" charset="-122"/>
                <a:ea typeface="微软雅黑" panose="020B0503020204020204" pitchFamily="34" charset="-122"/>
                <a:cs typeface="+mn-ea"/>
                <a:sym typeface="思源黑体 CN Medium" panose="020B0600000000000000" pitchFamily="34" charset="-122"/>
              </a:rPr>
              <a:t>HTTP</a:t>
            </a:r>
            <a:r>
              <a:rPr lang="zh-CN" altLang="en-US" sz="6000" dirty="0" smtClean="0">
                <a:solidFill>
                  <a:srgbClr val="1369B2"/>
                </a:solidFill>
                <a:latin typeface="微软雅黑" panose="020B0503020204020204" pitchFamily="34" charset="-122"/>
                <a:ea typeface="微软雅黑" panose="020B0503020204020204" pitchFamily="34" charset="-122"/>
                <a:cs typeface="+mn-ea"/>
                <a:sym typeface="思源黑体 CN Medium" panose="020B0600000000000000" pitchFamily="34" charset="-122"/>
              </a:rPr>
              <a:t>协议</a:t>
            </a:r>
            <a:endParaRPr lang="zh-CN" altLang="en-US" sz="6000" dirty="0">
              <a:solidFill>
                <a:srgbClr val="1369B2"/>
              </a:solidFill>
              <a:latin typeface="微软雅黑" panose="020B0503020204020204" pitchFamily="34" charset="-122"/>
              <a:ea typeface="微软雅黑" panose="020B0503020204020204" pitchFamily="34" charset="-122"/>
              <a:cs typeface="+mn-ea"/>
              <a:sym typeface="思源黑体 CN Medium" panose="020B0600000000000000" pitchFamily="34" charset="-122"/>
            </a:endParaRPr>
          </a:p>
        </p:txBody>
      </p:sp>
      <p:sp>
        <p:nvSpPr>
          <p:cNvPr id="4" name="Rectangle 4"/>
          <p:cNvSpPr txBox="1">
            <a:spLocks noChangeArrowheads="1"/>
          </p:cNvSpPr>
          <p:nvPr/>
        </p:nvSpPr>
        <p:spPr>
          <a:xfrm>
            <a:off x="5537200" y="3860695"/>
            <a:ext cx="4521007" cy="430212"/>
          </a:xfrm>
          <a:prstGeom prst="rect">
            <a:avLst/>
          </a:prstGeom>
        </p:spPr>
        <p:txBody>
          <a:bodyPr vert="horz" lIns="121917" tIns="60958" rIns="121917" bIns="60958" rtlCol="0"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altLang="zh-CN" sz="1800" dirty="0" smtClean="0">
                <a:solidFill>
                  <a:srgbClr val="595959"/>
                </a:solidFill>
                <a:latin typeface="微软雅黑" panose="020B0503020204020204" pitchFamily="34" charset="-122"/>
                <a:ea typeface="微软雅黑" panose="020B0503020204020204" pitchFamily="34" charset="-122"/>
                <a:cs typeface="+mn-ea"/>
                <a:sym typeface="+mn-lt"/>
              </a:rPr>
              <a:t>《Java</a:t>
            </a:r>
            <a:r>
              <a:rPr lang="zh-CN" altLang="en-US" sz="1800" dirty="0" smtClean="0">
                <a:solidFill>
                  <a:srgbClr val="595959"/>
                </a:solidFill>
                <a:latin typeface="微软雅黑" panose="020B0503020204020204" pitchFamily="34" charset="-122"/>
                <a:ea typeface="微软雅黑" panose="020B0503020204020204" pitchFamily="34" charset="-122"/>
                <a:cs typeface="+mn-ea"/>
                <a:sym typeface="+mn-lt"/>
              </a:rPr>
              <a:t> </a:t>
            </a:r>
            <a:r>
              <a:rPr lang="en-US" altLang="zh-CN" sz="1800" dirty="0" smtClean="0">
                <a:solidFill>
                  <a:srgbClr val="595959"/>
                </a:solidFill>
                <a:latin typeface="微软雅黑" panose="020B0503020204020204" pitchFamily="34" charset="-122"/>
                <a:ea typeface="微软雅黑" panose="020B0503020204020204" pitchFamily="34" charset="-122"/>
                <a:cs typeface="+mn-ea"/>
                <a:sym typeface="+mn-lt"/>
              </a:rPr>
              <a:t>Web</a:t>
            </a:r>
            <a:r>
              <a:rPr lang="zh-CN" altLang="en-US" sz="1800" dirty="0" smtClean="0">
                <a:solidFill>
                  <a:srgbClr val="595959"/>
                </a:solidFill>
                <a:latin typeface="微软雅黑" panose="020B0503020204020204" pitchFamily="34" charset="-122"/>
                <a:ea typeface="微软雅黑" panose="020B0503020204020204" pitchFamily="34" charset="-122"/>
                <a:cs typeface="+mn-ea"/>
                <a:sym typeface="+mn-lt"/>
              </a:rPr>
              <a:t>程序设计任务教程（第</a:t>
            </a:r>
            <a:r>
              <a:rPr lang="en-US" altLang="zh-CN" sz="1800" dirty="0" smtClean="0">
                <a:solidFill>
                  <a:srgbClr val="595959"/>
                </a:solidFill>
                <a:latin typeface="微软雅黑" panose="020B0503020204020204" pitchFamily="34" charset="-122"/>
                <a:ea typeface="微软雅黑" panose="020B0503020204020204" pitchFamily="34" charset="-122"/>
                <a:cs typeface="+mn-ea"/>
                <a:sym typeface="+mn-lt"/>
              </a:rPr>
              <a:t>2</a:t>
            </a:r>
            <a:r>
              <a:rPr lang="zh-CN" altLang="en-US" sz="1800" dirty="0" smtClean="0">
                <a:solidFill>
                  <a:srgbClr val="595959"/>
                </a:solidFill>
                <a:latin typeface="微软雅黑" panose="020B0503020204020204" pitchFamily="34" charset="-122"/>
                <a:ea typeface="微软雅黑" panose="020B0503020204020204" pitchFamily="34" charset="-122"/>
                <a:cs typeface="+mn-ea"/>
                <a:sym typeface="+mn-lt"/>
              </a:rPr>
              <a:t>版）</a:t>
            </a:r>
            <a:r>
              <a:rPr lang="en-US" altLang="zh-CN" sz="1800" dirty="0" smtClean="0">
                <a:solidFill>
                  <a:srgbClr val="595959"/>
                </a:solidFill>
                <a:latin typeface="微软雅黑" panose="020B0503020204020204" pitchFamily="34" charset="-122"/>
                <a:ea typeface="微软雅黑" panose="020B0503020204020204" pitchFamily="34" charset="-122"/>
                <a:cs typeface="+mn-ea"/>
                <a:sym typeface="+mn-lt"/>
              </a:rPr>
              <a:t>》</a:t>
            </a:r>
            <a:endParaRPr lang="zh-CN" altLang="en-US" sz="1800"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2970959"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3.2.1  HTTP</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请求行</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Chevron 3"/>
          <p:cNvSpPr/>
          <p:nvPr>
            <p:custDataLst>
              <p:tags r:id="rId1"/>
            </p:custDataLst>
          </p:nvPr>
        </p:nvSpPr>
        <p:spPr>
          <a:xfrm>
            <a:off x="838731" y="1021572"/>
            <a:ext cx="3639140"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 name="文本框 1"/>
          <p:cNvSpPr txBox="1"/>
          <p:nvPr/>
        </p:nvSpPr>
        <p:spPr>
          <a:xfrm>
            <a:off x="1185984" y="1161557"/>
            <a:ext cx="2826928" cy="400110"/>
          </a:xfrm>
          <a:prstGeom prst="rect">
            <a:avLst/>
          </a:prstGeom>
          <a:noFill/>
        </p:spPr>
        <p:txBody>
          <a:bodyPr wrap="none" rtlCol="0">
            <a:spAutoFit/>
          </a:bodyPr>
          <a:lstStyle/>
          <a:p>
            <a:r>
              <a:rPr lang="zh-CN" altLang="en-US" sz="2000" dirty="0" smtClean="0">
                <a:solidFill>
                  <a:srgbClr val="1369B2"/>
                </a:solidFill>
                <a:latin typeface="微软雅黑" panose="020B0503020204020204" pitchFamily="34" charset="-122"/>
                <a:ea typeface="微软雅黑" panose="020B0503020204020204" pitchFamily="34" charset="-122"/>
              </a:rPr>
              <a:t>何时请求方式</a:t>
            </a:r>
            <a:r>
              <a:rPr lang="en-US" altLang="zh-CN" sz="2000" dirty="0" smtClean="0">
                <a:solidFill>
                  <a:srgbClr val="1369B2"/>
                </a:solidFill>
                <a:latin typeface="微软雅黑" panose="020B0503020204020204" pitchFamily="34" charset="-122"/>
                <a:ea typeface="微软雅黑" panose="020B0503020204020204" pitchFamily="34" charset="-122"/>
              </a:rPr>
              <a:t>-GET</a:t>
            </a:r>
            <a:r>
              <a:rPr lang="zh-CN" altLang="en-US" sz="2000" dirty="0" smtClean="0">
                <a:solidFill>
                  <a:srgbClr val="1369B2"/>
                </a:solidFill>
                <a:latin typeface="微软雅黑" panose="020B0503020204020204" pitchFamily="34" charset="-122"/>
                <a:ea typeface="微软雅黑" panose="020B0503020204020204" pitchFamily="34" charset="-122"/>
              </a:rPr>
              <a:t>方法</a:t>
            </a:r>
          </a:p>
        </p:txBody>
      </p:sp>
      <p:sp>
        <p:nvSpPr>
          <p:cNvPr id="6" name="文本框 18"/>
          <p:cNvSpPr txBox="1"/>
          <p:nvPr>
            <p:custDataLst>
              <p:tags r:id="rId2"/>
            </p:custDataLst>
          </p:nvPr>
        </p:nvSpPr>
        <p:spPr>
          <a:xfrm>
            <a:off x="1172537" y="1781246"/>
            <a:ext cx="10152530" cy="2145295"/>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smtClean="0">
                <a:solidFill>
                  <a:srgbClr val="595959"/>
                </a:solidFill>
                <a:latin typeface="微软雅黑" panose="020B0503020204020204" pitchFamily="34" charset="-122"/>
              </a:rPr>
              <a:t>当</a:t>
            </a:r>
            <a:r>
              <a:rPr lang="zh-CN" altLang="zh-CN" dirty="0">
                <a:solidFill>
                  <a:srgbClr val="595959"/>
                </a:solidFill>
                <a:latin typeface="微软雅黑" panose="020B0503020204020204" pitchFamily="34" charset="-122"/>
              </a:rPr>
              <a:t>用户</a:t>
            </a:r>
            <a:r>
              <a:rPr lang="zh-CN" altLang="zh-CN" b="1" dirty="0">
                <a:solidFill>
                  <a:srgbClr val="FF0000"/>
                </a:solidFill>
                <a:latin typeface="微软雅黑" panose="020B0503020204020204" pitchFamily="34" charset="-122"/>
              </a:rPr>
              <a:t>在浏览器地址栏中直接输入某个</a:t>
            </a:r>
            <a:r>
              <a:rPr lang="en-US" altLang="zh-CN" b="1" dirty="0">
                <a:solidFill>
                  <a:srgbClr val="FF0000"/>
                </a:solidFill>
                <a:latin typeface="微软雅黑" panose="020B0503020204020204" pitchFamily="34" charset="-122"/>
              </a:rPr>
              <a:t>URL</a:t>
            </a:r>
            <a:r>
              <a:rPr lang="zh-CN" altLang="zh-CN" b="1" dirty="0">
                <a:solidFill>
                  <a:srgbClr val="FF0000"/>
                </a:solidFill>
                <a:latin typeface="微软雅黑" panose="020B0503020204020204" pitchFamily="34" charset="-122"/>
              </a:rPr>
              <a:t>地址或者单击网页上的一个超链接</a:t>
            </a:r>
            <a:r>
              <a:rPr lang="zh-CN" altLang="zh-CN" dirty="0">
                <a:solidFill>
                  <a:srgbClr val="595959"/>
                </a:solidFill>
                <a:latin typeface="微软雅黑" panose="020B0503020204020204" pitchFamily="34" charset="-122"/>
              </a:rPr>
              <a:t>时，浏览器将使用</a:t>
            </a:r>
            <a:r>
              <a:rPr lang="en-US" altLang="zh-CN" dirty="0">
                <a:solidFill>
                  <a:srgbClr val="595959"/>
                </a:solidFill>
                <a:latin typeface="微软雅黑" panose="020B0503020204020204" pitchFamily="34" charset="-122"/>
              </a:rPr>
              <a:t>GET</a:t>
            </a:r>
            <a:r>
              <a:rPr lang="zh-CN" altLang="zh-CN" dirty="0">
                <a:solidFill>
                  <a:srgbClr val="595959"/>
                </a:solidFill>
                <a:latin typeface="微软雅黑" panose="020B0503020204020204" pitchFamily="34" charset="-122"/>
              </a:rPr>
              <a:t>方式发送请求。如果将网页上</a:t>
            </a:r>
            <a:r>
              <a:rPr lang="zh-CN" altLang="zh-CN" b="1" dirty="0">
                <a:solidFill>
                  <a:srgbClr val="FF0000"/>
                </a:solidFill>
                <a:latin typeface="微软雅黑" panose="020B0503020204020204" pitchFamily="34" charset="-122"/>
              </a:rPr>
              <a:t>的</a:t>
            </a:r>
            <a:r>
              <a:rPr lang="en-US" altLang="zh-CN" b="1" dirty="0">
                <a:solidFill>
                  <a:srgbClr val="FF0000"/>
                </a:solidFill>
                <a:latin typeface="微软雅黑" panose="020B0503020204020204" pitchFamily="34" charset="-122"/>
              </a:rPr>
              <a:t>form</a:t>
            </a:r>
            <a:r>
              <a:rPr lang="zh-CN" altLang="zh-CN" b="1" dirty="0">
                <a:solidFill>
                  <a:srgbClr val="FF0000"/>
                </a:solidFill>
                <a:latin typeface="微软雅黑" panose="020B0503020204020204" pitchFamily="34" charset="-122"/>
              </a:rPr>
              <a:t>表单的</a:t>
            </a:r>
            <a:r>
              <a:rPr lang="en-US" altLang="zh-CN" b="1" dirty="0">
                <a:solidFill>
                  <a:srgbClr val="FF0000"/>
                </a:solidFill>
                <a:latin typeface="微软雅黑" panose="020B0503020204020204" pitchFamily="34" charset="-122"/>
              </a:rPr>
              <a:t>method</a:t>
            </a:r>
            <a:r>
              <a:rPr lang="zh-CN" altLang="zh-CN" b="1" dirty="0">
                <a:solidFill>
                  <a:srgbClr val="FF0000"/>
                </a:solidFill>
                <a:latin typeface="微软雅黑" panose="020B0503020204020204" pitchFamily="34" charset="-122"/>
              </a:rPr>
              <a:t>属性设置为“</a:t>
            </a:r>
            <a:r>
              <a:rPr lang="en-US" altLang="zh-CN" b="1" dirty="0">
                <a:solidFill>
                  <a:srgbClr val="FF0000"/>
                </a:solidFill>
                <a:latin typeface="微软雅黑" panose="020B0503020204020204" pitchFamily="34" charset="-122"/>
              </a:rPr>
              <a:t>GET</a:t>
            </a:r>
            <a:r>
              <a:rPr lang="zh-CN" altLang="zh-CN" dirty="0">
                <a:solidFill>
                  <a:srgbClr val="595959"/>
                </a:solidFill>
                <a:latin typeface="微软雅黑" panose="020B0503020204020204" pitchFamily="34" charset="-122"/>
              </a:rPr>
              <a:t>”或者不设置</a:t>
            </a:r>
            <a:r>
              <a:rPr lang="en-US" altLang="zh-CN" dirty="0">
                <a:solidFill>
                  <a:srgbClr val="595959"/>
                </a:solidFill>
                <a:latin typeface="微软雅黑" panose="020B0503020204020204" pitchFamily="34" charset="-122"/>
              </a:rPr>
              <a:t>method</a:t>
            </a:r>
            <a:r>
              <a:rPr lang="zh-CN" altLang="zh-CN" dirty="0">
                <a:solidFill>
                  <a:srgbClr val="595959"/>
                </a:solidFill>
                <a:latin typeface="微软雅黑" panose="020B0503020204020204" pitchFamily="34" charset="-122"/>
              </a:rPr>
              <a:t>属性（</a:t>
            </a:r>
            <a:r>
              <a:rPr lang="zh-CN" altLang="zh-CN" b="1" dirty="0">
                <a:solidFill>
                  <a:srgbClr val="FF0000"/>
                </a:solidFill>
                <a:latin typeface="微软雅黑" panose="020B0503020204020204" pitchFamily="34" charset="-122"/>
              </a:rPr>
              <a:t>默认值是</a:t>
            </a:r>
            <a:r>
              <a:rPr lang="en-US" altLang="zh-CN" b="1" dirty="0">
                <a:solidFill>
                  <a:srgbClr val="FF0000"/>
                </a:solidFill>
                <a:latin typeface="微软雅黑" panose="020B0503020204020204" pitchFamily="34" charset="-122"/>
              </a:rPr>
              <a:t>GET</a:t>
            </a:r>
            <a:r>
              <a:rPr lang="zh-CN" altLang="zh-CN" dirty="0">
                <a:solidFill>
                  <a:srgbClr val="595959"/>
                </a:solidFill>
                <a:latin typeface="微软雅黑" panose="020B0503020204020204" pitchFamily="34" charset="-122"/>
              </a:rPr>
              <a:t>），当用户提交表单时，浏览器也将使用</a:t>
            </a:r>
            <a:r>
              <a:rPr lang="en-US" altLang="zh-CN" dirty="0">
                <a:solidFill>
                  <a:srgbClr val="595959"/>
                </a:solidFill>
                <a:latin typeface="微软雅黑" panose="020B0503020204020204" pitchFamily="34" charset="-122"/>
              </a:rPr>
              <a:t>GET</a:t>
            </a:r>
            <a:r>
              <a:rPr lang="zh-CN" altLang="zh-CN" dirty="0">
                <a:solidFill>
                  <a:srgbClr val="595959"/>
                </a:solidFill>
                <a:latin typeface="微软雅黑" panose="020B0503020204020204" pitchFamily="34" charset="-122"/>
              </a:rPr>
              <a:t>方式发送请求。</a:t>
            </a:r>
          </a:p>
          <a:p>
            <a:pPr>
              <a:lnSpc>
                <a:spcPct val="150000"/>
              </a:lnSpc>
            </a:pPr>
            <a:r>
              <a:rPr lang="zh-CN" altLang="zh-CN" dirty="0">
                <a:solidFill>
                  <a:srgbClr val="595959"/>
                </a:solidFill>
                <a:latin typeface="微软雅黑" panose="020B0503020204020204" pitchFamily="34" charset="-122"/>
              </a:rPr>
              <a:t>如果浏览器请求的</a:t>
            </a:r>
            <a:r>
              <a:rPr lang="en-US" altLang="zh-CN" dirty="0">
                <a:solidFill>
                  <a:srgbClr val="595959"/>
                </a:solidFill>
                <a:latin typeface="微软雅黑" panose="020B0503020204020204" pitchFamily="34" charset="-122"/>
              </a:rPr>
              <a:t>URL</a:t>
            </a:r>
            <a:r>
              <a:rPr lang="zh-CN" altLang="zh-CN" dirty="0">
                <a:solidFill>
                  <a:srgbClr val="595959"/>
                </a:solidFill>
                <a:latin typeface="微软雅黑" panose="020B0503020204020204" pitchFamily="34" charset="-122"/>
              </a:rPr>
              <a:t>中有参数部分，在浏览器生成的请求消息中，参数部分将附加在请求行中的资源路径后面。先来看一个</a:t>
            </a:r>
            <a:r>
              <a:rPr lang="en-US" altLang="zh-CN" dirty="0">
                <a:solidFill>
                  <a:srgbClr val="595959"/>
                </a:solidFill>
                <a:latin typeface="微软雅黑" panose="020B0503020204020204" pitchFamily="34" charset="-122"/>
              </a:rPr>
              <a:t>URL</a:t>
            </a:r>
            <a:r>
              <a:rPr lang="zh-CN" altLang="zh-CN" dirty="0">
                <a:solidFill>
                  <a:srgbClr val="595959"/>
                </a:solidFill>
                <a:latin typeface="微软雅黑" panose="020B0503020204020204" pitchFamily="34" charset="-122"/>
              </a:rPr>
              <a:t>地址，具体如下</a:t>
            </a:r>
            <a:r>
              <a:rPr lang="zh-CN" altLang="zh-CN" dirty="0" smtClean="0">
                <a:solidFill>
                  <a:srgbClr val="595959"/>
                </a:solidFill>
                <a:latin typeface="微软雅黑" panose="020B0503020204020204" pitchFamily="34" charset="-122"/>
              </a:rPr>
              <a:t>：</a:t>
            </a:r>
            <a:endParaRPr lang="zh-CN" altLang="zh-CN" dirty="0">
              <a:solidFill>
                <a:srgbClr val="595959"/>
              </a:solidFill>
              <a:latin typeface="微软雅黑" panose="020B0503020204020204" pitchFamily="34" charset="-122"/>
            </a:endParaRPr>
          </a:p>
        </p:txBody>
      </p:sp>
      <p:pic>
        <p:nvPicPr>
          <p:cNvPr id="7" name="图片 6"/>
          <p:cNvPicPr>
            <a:picLocks noChangeAspect="1"/>
          </p:cNvPicPr>
          <p:nvPr/>
        </p:nvPicPr>
        <p:blipFill>
          <a:blip r:embed="rId7"/>
          <a:stretch>
            <a:fillRect/>
          </a:stretch>
        </p:blipFill>
        <p:spPr>
          <a:xfrm>
            <a:off x="2725614" y="4140244"/>
            <a:ext cx="6821801" cy="525881"/>
          </a:xfrm>
          <a:prstGeom prst="rect">
            <a:avLst/>
          </a:prstGeom>
        </p:spPr>
      </p:pic>
      <p:sp>
        <p:nvSpPr>
          <p:cNvPr id="8" name="矩形 7"/>
          <p:cNvSpPr/>
          <p:nvPr/>
        </p:nvSpPr>
        <p:spPr>
          <a:xfrm>
            <a:off x="3008066" y="4230165"/>
            <a:ext cx="6360786" cy="369332"/>
          </a:xfrm>
          <a:prstGeom prst="rect">
            <a:avLst/>
          </a:prstGeom>
        </p:spPr>
        <p:txBody>
          <a:bodyPr wrap="square">
            <a:spAutoFit/>
          </a:bodyPr>
          <a:lstStyle/>
          <a:p>
            <a:r>
              <a:rPr lang="en-US" altLang="zh-CN" b="1" dirty="0">
                <a:solidFill>
                  <a:srgbClr val="FF0000"/>
                </a:solidFill>
              </a:rPr>
              <a:t>http://www.itcast.cn/javaForum?name=lee&amp;psd=hnxy</a:t>
            </a:r>
            <a:endParaRPr lang="zh-CN" altLang="zh-CN" b="1" dirty="0">
              <a:solidFill>
                <a:srgbClr val="FF0000"/>
              </a:solidFill>
            </a:endParaRPr>
          </a:p>
        </p:txBody>
      </p:sp>
      <p:sp>
        <p:nvSpPr>
          <p:cNvPr id="9" name="文本框 18"/>
          <p:cNvSpPr txBox="1"/>
          <p:nvPr>
            <p:custDataLst>
              <p:tags r:id="rId3"/>
            </p:custDataLst>
          </p:nvPr>
        </p:nvSpPr>
        <p:spPr>
          <a:xfrm>
            <a:off x="1244255" y="4887517"/>
            <a:ext cx="10152530" cy="915078"/>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smtClean="0">
                <a:solidFill>
                  <a:srgbClr val="595959"/>
                </a:solidFill>
                <a:latin typeface="微软雅黑" panose="020B0503020204020204" pitchFamily="34" charset="-122"/>
              </a:rPr>
              <a:t>“？”后面的内容为</a:t>
            </a:r>
            <a:r>
              <a:rPr lang="zh-CN" altLang="zh-CN" dirty="0" smtClean="0">
                <a:solidFill>
                  <a:srgbClr val="1369B2"/>
                </a:solidFill>
                <a:latin typeface="微软雅黑" panose="020B0503020204020204" pitchFamily="34" charset="-122"/>
              </a:rPr>
              <a:t>参数信息</a:t>
            </a:r>
            <a:r>
              <a:rPr lang="zh-CN" altLang="zh-CN" dirty="0" smtClean="0">
                <a:solidFill>
                  <a:srgbClr val="595959"/>
                </a:solidFill>
                <a:latin typeface="微软雅黑" panose="020B0503020204020204" pitchFamily="34" charset="-122"/>
              </a:rPr>
              <a:t>。参数是由</a:t>
            </a:r>
            <a:r>
              <a:rPr lang="zh-CN" altLang="zh-CN" dirty="0" smtClean="0">
                <a:solidFill>
                  <a:srgbClr val="1369B2"/>
                </a:solidFill>
                <a:latin typeface="微软雅黑" panose="020B0503020204020204" pitchFamily="34" charset="-122"/>
              </a:rPr>
              <a:t>参数名</a:t>
            </a:r>
            <a:r>
              <a:rPr lang="zh-CN" altLang="zh-CN" dirty="0" smtClean="0">
                <a:solidFill>
                  <a:srgbClr val="595959"/>
                </a:solidFill>
                <a:latin typeface="微软雅黑" panose="020B0503020204020204" pitchFamily="34" charset="-122"/>
              </a:rPr>
              <a:t>和</a:t>
            </a:r>
            <a:r>
              <a:rPr lang="zh-CN" altLang="zh-CN" dirty="0" smtClean="0">
                <a:solidFill>
                  <a:srgbClr val="1369B2"/>
                </a:solidFill>
                <a:latin typeface="微软雅黑" panose="020B0503020204020204" pitchFamily="34" charset="-122"/>
              </a:rPr>
              <a:t>参数值</a:t>
            </a:r>
            <a:r>
              <a:rPr lang="zh-CN" altLang="zh-CN" dirty="0" smtClean="0">
                <a:solidFill>
                  <a:srgbClr val="595959"/>
                </a:solidFill>
                <a:latin typeface="微软雅黑" panose="020B0503020204020204" pitchFamily="34" charset="-122"/>
              </a:rPr>
              <a:t>组成的，并且中间使用等号（</a:t>
            </a:r>
            <a:r>
              <a:rPr lang="en-US" altLang="zh-CN" dirty="0" smtClean="0">
                <a:solidFill>
                  <a:srgbClr val="595959"/>
                </a:solidFill>
                <a:latin typeface="微软雅黑" panose="020B0503020204020204" pitchFamily="34" charset="-122"/>
              </a:rPr>
              <a:t>=</a:t>
            </a:r>
            <a:r>
              <a:rPr lang="zh-CN" altLang="zh-CN" dirty="0" smtClean="0">
                <a:solidFill>
                  <a:srgbClr val="595959"/>
                </a:solidFill>
                <a:latin typeface="微软雅黑" panose="020B0503020204020204" pitchFamily="34" charset="-122"/>
              </a:rPr>
              <a:t>）进行连接。如果</a:t>
            </a:r>
            <a:r>
              <a:rPr lang="en-US" altLang="zh-CN" dirty="0" smtClean="0">
                <a:solidFill>
                  <a:srgbClr val="595959"/>
                </a:solidFill>
                <a:latin typeface="微软雅黑" panose="020B0503020204020204" pitchFamily="34" charset="-122"/>
              </a:rPr>
              <a:t>URL</a:t>
            </a:r>
            <a:r>
              <a:rPr lang="zh-CN" altLang="zh-CN" dirty="0" smtClean="0">
                <a:solidFill>
                  <a:srgbClr val="595959"/>
                </a:solidFill>
                <a:latin typeface="微软雅黑" panose="020B0503020204020204" pitchFamily="34" charset="-122"/>
              </a:rPr>
              <a:t>地址中有多个参数，参数之间用“</a:t>
            </a:r>
            <a:r>
              <a:rPr lang="en-US" altLang="zh-CN" dirty="0" smtClean="0">
                <a:solidFill>
                  <a:srgbClr val="1369B2"/>
                </a:solidFill>
                <a:latin typeface="微软雅黑" panose="020B0503020204020204" pitchFamily="34" charset="-122"/>
              </a:rPr>
              <a:t>&amp;</a:t>
            </a:r>
            <a:r>
              <a:rPr lang="zh-CN" altLang="zh-CN" dirty="0" smtClean="0">
                <a:solidFill>
                  <a:srgbClr val="595959"/>
                </a:solidFill>
                <a:latin typeface="微软雅黑" panose="020B0503020204020204" pitchFamily="34" charset="-122"/>
              </a:rPr>
              <a:t>”分隔。</a:t>
            </a:r>
            <a:endParaRPr lang="zh-CN" altLang="zh-CN" dirty="0">
              <a:solidFill>
                <a:srgbClr val="595959"/>
              </a:solidFill>
              <a:latin typeface="微软雅黑" panose="020B0503020204020204" pitchFamily="34" charset="-122"/>
            </a:endParaRPr>
          </a:p>
        </p:txBody>
      </p:sp>
      <p:sp>
        <p:nvSpPr>
          <p:cNvPr id="10" name="文本框 18"/>
          <p:cNvSpPr txBox="1"/>
          <p:nvPr>
            <p:custDataLst>
              <p:tags r:id="rId4"/>
            </p:custDataLst>
          </p:nvPr>
        </p:nvSpPr>
        <p:spPr>
          <a:xfrm>
            <a:off x="1143840" y="6051100"/>
            <a:ext cx="10152530" cy="536323"/>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smtClean="0">
                <a:solidFill>
                  <a:srgbClr val="FF0000"/>
                </a:solidFill>
                <a:latin typeface="微软雅黑" panose="020B0503020204020204" pitchFamily="34" charset="-122"/>
              </a:rPr>
              <a:t>需</a:t>
            </a:r>
            <a:r>
              <a:rPr lang="zh-CN" altLang="zh-CN" dirty="0">
                <a:solidFill>
                  <a:srgbClr val="FF0000"/>
                </a:solidFill>
                <a:latin typeface="微软雅黑" panose="020B0503020204020204" pitchFamily="34" charset="-122"/>
              </a:rPr>
              <a:t>要注意的是</a:t>
            </a:r>
            <a:r>
              <a:rPr lang="zh-CN" altLang="zh-CN" dirty="0">
                <a:solidFill>
                  <a:srgbClr val="595959"/>
                </a:solidFill>
                <a:latin typeface="微软雅黑" panose="020B0503020204020204" pitchFamily="34" charset="-122"/>
              </a:rPr>
              <a:t>，使用</a:t>
            </a:r>
            <a:r>
              <a:rPr lang="en-US" altLang="zh-CN" dirty="0">
                <a:solidFill>
                  <a:srgbClr val="595959"/>
                </a:solidFill>
                <a:latin typeface="微软雅黑" panose="020B0503020204020204" pitchFamily="34" charset="-122"/>
              </a:rPr>
              <a:t>GET</a:t>
            </a:r>
            <a:r>
              <a:rPr lang="zh-CN" altLang="zh-CN" dirty="0">
                <a:solidFill>
                  <a:srgbClr val="595959"/>
                </a:solidFill>
                <a:latin typeface="微软雅黑" panose="020B0503020204020204" pitchFamily="34" charset="-122"/>
              </a:rPr>
              <a:t>方式传送的数据量有限，最多不能超过</a:t>
            </a:r>
            <a:r>
              <a:rPr lang="en-US" altLang="zh-CN" dirty="0">
                <a:solidFill>
                  <a:srgbClr val="1369B2"/>
                </a:solidFill>
                <a:latin typeface="微软雅黑" panose="020B0503020204020204" pitchFamily="34" charset="-122"/>
              </a:rPr>
              <a:t>2KB</a:t>
            </a:r>
            <a:r>
              <a:rPr lang="zh-CN" altLang="zh-CN" dirty="0">
                <a:solidFill>
                  <a:srgbClr val="595959"/>
                </a:solidFill>
                <a:latin typeface="微软雅黑" panose="020B0503020204020204" pitchFamily="34" charset="-122"/>
              </a:rPr>
              <a:t>。</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2970959"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3.2.1  HTTP</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请求行</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Chevron 3"/>
          <p:cNvSpPr/>
          <p:nvPr>
            <p:custDataLst>
              <p:tags r:id="rId1"/>
            </p:custDataLst>
          </p:nvPr>
        </p:nvSpPr>
        <p:spPr>
          <a:xfrm>
            <a:off x="838731" y="1064302"/>
            <a:ext cx="3639140"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 name="文本框 1"/>
          <p:cNvSpPr txBox="1"/>
          <p:nvPr/>
        </p:nvSpPr>
        <p:spPr>
          <a:xfrm>
            <a:off x="1105302" y="1204287"/>
            <a:ext cx="3007555" cy="400110"/>
          </a:xfrm>
          <a:prstGeom prst="rect">
            <a:avLst/>
          </a:prstGeom>
          <a:noFill/>
        </p:spPr>
        <p:txBody>
          <a:bodyPr wrap="none" rtlCol="0">
            <a:spAutoFit/>
          </a:bodyPr>
          <a:lstStyle/>
          <a:p>
            <a:r>
              <a:rPr lang="zh-CN" altLang="en-US" sz="2000" dirty="0" smtClean="0">
                <a:solidFill>
                  <a:srgbClr val="1369B2"/>
                </a:solidFill>
                <a:latin typeface="微软雅黑" panose="020B0503020204020204" pitchFamily="34" charset="-122"/>
                <a:ea typeface="微软雅黑" panose="020B0503020204020204" pitchFamily="34" charset="-122"/>
              </a:rPr>
              <a:t>何时请求方式</a:t>
            </a:r>
            <a:r>
              <a:rPr lang="en-US" altLang="zh-CN" sz="2000" dirty="0" smtClean="0">
                <a:solidFill>
                  <a:srgbClr val="1369B2"/>
                </a:solidFill>
                <a:latin typeface="微软雅黑" panose="020B0503020204020204" pitchFamily="34" charset="-122"/>
                <a:ea typeface="微软雅黑" panose="020B0503020204020204" pitchFamily="34" charset="-122"/>
              </a:rPr>
              <a:t>-POST</a:t>
            </a:r>
            <a:r>
              <a:rPr lang="zh-CN" altLang="en-US" sz="2000" dirty="0" smtClean="0">
                <a:solidFill>
                  <a:srgbClr val="1369B2"/>
                </a:solidFill>
                <a:latin typeface="微软雅黑" panose="020B0503020204020204" pitchFamily="34" charset="-122"/>
                <a:ea typeface="微软雅黑" panose="020B0503020204020204" pitchFamily="34" charset="-122"/>
              </a:rPr>
              <a:t>方法</a:t>
            </a:r>
          </a:p>
        </p:txBody>
      </p:sp>
      <p:sp>
        <p:nvSpPr>
          <p:cNvPr id="6" name="文本框 18"/>
          <p:cNvSpPr txBox="1"/>
          <p:nvPr>
            <p:custDataLst>
              <p:tags r:id="rId2"/>
            </p:custDataLst>
          </p:nvPr>
        </p:nvSpPr>
        <p:spPr>
          <a:xfrm>
            <a:off x="1172537" y="1781246"/>
            <a:ext cx="10152530" cy="2145295"/>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smtClean="0">
                <a:solidFill>
                  <a:srgbClr val="595959"/>
                </a:solidFill>
                <a:latin typeface="微软雅黑" panose="020B0503020204020204" pitchFamily="34" charset="-122"/>
              </a:rPr>
              <a:t>如</a:t>
            </a:r>
            <a:r>
              <a:rPr lang="zh-CN" altLang="zh-CN" dirty="0">
                <a:solidFill>
                  <a:srgbClr val="595959"/>
                </a:solidFill>
                <a:latin typeface="微软雅黑" panose="020B0503020204020204" pitchFamily="34" charset="-122"/>
              </a:rPr>
              <a:t>果网页上</a:t>
            </a:r>
            <a:r>
              <a:rPr lang="en-US" altLang="zh-CN" dirty="0">
                <a:solidFill>
                  <a:srgbClr val="FF0000"/>
                </a:solidFill>
                <a:latin typeface="微软雅黑" panose="020B0503020204020204" pitchFamily="34" charset="-122"/>
              </a:rPr>
              <a:t>form</a:t>
            </a:r>
            <a:r>
              <a:rPr lang="zh-CN" altLang="zh-CN" dirty="0">
                <a:solidFill>
                  <a:srgbClr val="FF0000"/>
                </a:solidFill>
                <a:latin typeface="微软雅黑" panose="020B0503020204020204" pitchFamily="34" charset="-122"/>
              </a:rPr>
              <a:t>表单的</a:t>
            </a:r>
            <a:r>
              <a:rPr lang="en-US" altLang="zh-CN" dirty="0">
                <a:solidFill>
                  <a:srgbClr val="FF0000"/>
                </a:solidFill>
                <a:latin typeface="微软雅黑" panose="020B0503020204020204" pitchFamily="34" charset="-122"/>
              </a:rPr>
              <a:t>method</a:t>
            </a:r>
            <a:r>
              <a:rPr lang="zh-CN" altLang="zh-CN" dirty="0">
                <a:solidFill>
                  <a:srgbClr val="FF0000"/>
                </a:solidFill>
                <a:latin typeface="微软雅黑" panose="020B0503020204020204" pitchFamily="34" charset="-122"/>
              </a:rPr>
              <a:t>属性设置为“</a:t>
            </a:r>
            <a:r>
              <a:rPr lang="en-US" altLang="zh-CN" dirty="0">
                <a:solidFill>
                  <a:srgbClr val="FF0000"/>
                </a:solidFill>
                <a:latin typeface="微软雅黑" panose="020B0503020204020204" pitchFamily="34" charset="-122"/>
              </a:rPr>
              <a:t>POST</a:t>
            </a:r>
            <a:r>
              <a:rPr lang="zh-CN" altLang="zh-CN" dirty="0">
                <a:solidFill>
                  <a:srgbClr val="FF0000"/>
                </a:solidFill>
                <a:latin typeface="微软雅黑" panose="020B0503020204020204" pitchFamily="34" charset="-122"/>
              </a:rPr>
              <a:t>”</a:t>
            </a:r>
            <a:r>
              <a:rPr lang="zh-CN" altLang="zh-CN" dirty="0">
                <a:solidFill>
                  <a:srgbClr val="595959"/>
                </a:solidFill>
                <a:latin typeface="微软雅黑" panose="020B0503020204020204" pitchFamily="34" charset="-122"/>
              </a:rPr>
              <a:t>，当用户提交表单时，浏览器将使用</a:t>
            </a:r>
            <a:r>
              <a:rPr lang="en-US" altLang="zh-CN" dirty="0">
                <a:solidFill>
                  <a:srgbClr val="595959"/>
                </a:solidFill>
                <a:latin typeface="微软雅黑" panose="020B0503020204020204" pitchFamily="34" charset="-122"/>
              </a:rPr>
              <a:t>POST</a:t>
            </a:r>
            <a:r>
              <a:rPr lang="zh-CN" altLang="zh-CN" dirty="0">
                <a:solidFill>
                  <a:srgbClr val="595959"/>
                </a:solidFill>
                <a:latin typeface="微软雅黑" panose="020B0503020204020204" pitchFamily="34" charset="-122"/>
              </a:rPr>
              <a:t>方式提交表单内容，并把</a:t>
            </a:r>
            <a:r>
              <a:rPr lang="en-US" altLang="zh-CN" dirty="0">
                <a:solidFill>
                  <a:srgbClr val="595959"/>
                </a:solidFill>
                <a:latin typeface="微软雅黑" panose="020B0503020204020204" pitchFamily="34" charset="-122"/>
              </a:rPr>
              <a:t>form</a:t>
            </a:r>
            <a:r>
              <a:rPr lang="zh-CN" altLang="zh-CN" dirty="0">
                <a:solidFill>
                  <a:srgbClr val="595959"/>
                </a:solidFill>
                <a:latin typeface="微软雅黑" panose="020B0503020204020204" pitchFamily="34" charset="-122"/>
              </a:rPr>
              <a:t>表单的元素及数据作为</a:t>
            </a:r>
            <a:r>
              <a:rPr lang="en-US" altLang="zh-CN" dirty="0">
                <a:solidFill>
                  <a:srgbClr val="595959"/>
                </a:solidFill>
                <a:latin typeface="微软雅黑" panose="020B0503020204020204" pitchFamily="34" charset="-122"/>
              </a:rPr>
              <a:t>HTTP</a:t>
            </a:r>
            <a:r>
              <a:rPr lang="zh-CN" altLang="zh-CN" dirty="0">
                <a:solidFill>
                  <a:srgbClr val="595959"/>
                </a:solidFill>
                <a:latin typeface="微软雅黑" panose="020B0503020204020204" pitchFamily="34" charset="-122"/>
              </a:rPr>
              <a:t>消息的实体内容发送给服务器，而不是作为</a:t>
            </a:r>
            <a:r>
              <a:rPr lang="en-US" altLang="zh-CN" dirty="0">
                <a:solidFill>
                  <a:srgbClr val="595959"/>
                </a:solidFill>
                <a:latin typeface="微软雅黑" panose="020B0503020204020204" pitchFamily="34" charset="-122"/>
              </a:rPr>
              <a:t>URL</a:t>
            </a:r>
            <a:r>
              <a:rPr lang="zh-CN" altLang="zh-CN" dirty="0">
                <a:solidFill>
                  <a:srgbClr val="595959"/>
                </a:solidFill>
                <a:latin typeface="微软雅黑" panose="020B0503020204020204" pitchFamily="34" charset="-122"/>
              </a:rPr>
              <a:t>地址的参数传递。另外，在使用</a:t>
            </a:r>
            <a:r>
              <a:rPr lang="en-US" altLang="zh-CN" dirty="0">
                <a:solidFill>
                  <a:srgbClr val="595959"/>
                </a:solidFill>
                <a:latin typeface="微软雅黑" panose="020B0503020204020204" pitchFamily="34" charset="-122"/>
              </a:rPr>
              <a:t>POST</a:t>
            </a:r>
            <a:r>
              <a:rPr lang="zh-CN" altLang="zh-CN" dirty="0">
                <a:solidFill>
                  <a:srgbClr val="595959"/>
                </a:solidFill>
                <a:latin typeface="微软雅黑" panose="020B0503020204020204" pitchFamily="34" charset="-122"/>
              </a:rPr>
              <a:t>方式向服务器传递数据时，</a:t>
            </a:r>
            <a:r>
              <a:rPr lang="en-US" altLang="zh-CN" dirty="0">
                <a:solidFill>
                  <a:srgbClr val="595959"/>
                </a:solidFill>
                <a:latin typeface="微软雅黑" panose="020B0503020204020204" pitchFamily="34" charset="-122"/>
              </a:rPr>
              <a:t>Content-Type</a:t>
            </a:r>
            <a:r>
              <a:rPr lang="zh-CN" altLang="zh-CN" dirty="0">
                <a:solidFill>
                  <a:srgbClr val="595959"/>
                </a:solidFill>
                <a:latin typeface="微软雅黑" panose="020B0503020204020204" pitchFamily="34" charset="-122"/>
              </a:rPr>
              <a:t>消息头会自动设置为“</a:t>
            </a:r>
            <a:r>
              <a:rPr lang="en-US" altLang="zh-CN" dirty="0">
                <a:solidFill>
                  <a:srgbClr val="595959"/>
                </a:solidFill>
                <a:latin typeface="微软雅黑" panose="020B0503020204020204" pitchFamily="34" charset="-122"/>
              </a:rPr>
              <a:t>application/x-www-form-urlencoded</a:t>
            </a: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Content-Length</a:t>
            </a:r>
            <a:r>
              <a:rPr lang="zh-CN" altLang="zh-CN" dirty="0">
                <a:solidFill>
                  <a:srgbClr val="595959"/>
                </a:solidFill>
                <a:latin typeface="微软雅黑" panose="020B0503020204020204" pitchFamily="34" charset="-122"/>
              </a:rPr>
              <a:t>消息头会自动设置为实体内容的长度，具体示例如下：</a:t>
            </a:r>
          </a:p>
        </p:txBody>
      </p:sp>
      <p:pic>
        <p:nvPicPr>
          <p:cNvPr id="7" name="图片 6"/>
          <p:cNvPicPr>
            <a:picLocks noChangeAspect="1"/>
          </p:cNvPicPr>
          <p:nvPr/>
        </p:nvPicPr>
        <p:blipFill>
          <a:blip r:embed="rId5"/>
          <a:stretch>
            <a:fillRect/>
          </a:stretch>
        </p:blipFill>
        <p:spPr>
          <a:xfrm>
            <a:off x="2779403" y="4167139"/>
            <a:ext cx="6283916" cy="1753976"/>
          </a:xfrm>
          <a:prstGeom prst="rect">
            <a:avLst/>
          </a:prstGeom>
        </p:spPr>
      </p:pic>
      <p:sp>
        <p:nvSpPr>
          <p:cNvPr id="8" name="矩形 7"/>
          <p:cNvSpPr/>
          <p:nvPr/>
        </p:nvSpPr>
        <p:spPr>
          <a:xfrm>
            <a:off x="3008066" y="4230165"/>
            <a:ext cx="5651844" cy="1569660"/>
          </a:xfrm>
          <a:prstGeom prst="rect">
            <a:avLst/>
          </a:prstGeom>
        </p:spPr>
        <p:txBody>
          <a:bodyPr wrap="square">
            <a:spAutoFit/>
          </a:bodyPr>
          <a:lstStyle/>
          <a:p>
            <a:r>
              <a:rPr lang="en-US" altLang="zh-CN" sz="1600" dirty="0"/>
              <a:t>POST /javaForum HTTP/1.1</a:t>
            </a:r>
            <a:endParaRPr lang="zh-CN" altLang="zh-CN" sz="1600" dirty="0"/>
          </a:p>
          <a:p>
            <a:r>
              <a:rPr lang="en-US" altLang="zh-CN" sz="1600" dirty="0"/>
              <a:t>Host: www.itcast.cn</a:t>
            </a:r>
            <a:endParaRPr lang="zh-CN" altLang="zh-CN" sz="1600" dirty="0"/>
          </a:p>
          <a:p>
            <a:r>
              <a:rPr lang="en-US" altLang="zh-CN" sz="1600" dirty="0"/>
              <a:t>Content-Type: application/x-www-form-urlencoded</a:t>
            </a:r>
            <a:endParaRPr lang="zh-CN" altLang="zh-CN" sz="1600" dirty="0"/>
          </a:p>
          <a:p>
            <a:r>
              <a:rPr lang="en-US" altLang="zh-CN" sz="1600" dirty="0"/>
              <a:t>Content-Length: </a:t>
            </a:r>
            <a:r>
              <a:rPr lang="en-US" altLang="zh-CN" sz="1600" dirty="0" smtClean="0"/>
              <a:t>17</a:t>
            </a:r>
          </a:p>
          <a:p>
            <a:endParaRPr lang="zh-CN" altLang="zh-CN" sz="1600" dirty="0"/>
          </a:p>
          <a:p>
            <a:r>
              <a:rPr lang="en-US" altLang="zh-CN" sz="1600" b="1" dirty="0">
                <a:solidFill>
                  <a:srgbClr val="FF0000"/>
                </a:solidFill>
              </a:rPr>
              <a:t>name=lee&amp;psd=hnxy </a:t>
            </a:r>
            <a:endParaRPr lang="zh-CN" altLang="zh-CN" sz="1600" b="1" dirty="0">
              <a:solidFill>
                <a:srgbClr val="FF0000"/>
              </a:solidFil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3576078"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smtClean="0">
                <a:solidFill>
                  <a:srgbClr val="595959"/>
                </a:solidFill>
                <a:latin typeface="微软雅黑" panose="020B0503020204020204" pitchFamily="34" charset="-122"/>
                <a:ea typeface="微软雅黑" panose="020B0503020204020204" pitchFamily="34" charset="-122"/>
                <a:cs typeface="+mn-ea"/>
                <a:sym typeface="+mn-lt"/>
              </a:rPr>
              <a:t>3.2.2  HTTP</a:t>
            </a:r>
            <a:r>
              <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rPr>
              <a:t>请求头</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4" name="文本框 18"/>
          <p:cNvSpPr txBox="1"/>
          <p:nvPr>
            <p:custDataLst>
              <p:tags r:id="rId1"/>
            </p:custDataLst>
          </p:nvPr>
        </p:nvSpPr>
        <p:spPr>
          <a:xfrm>
            <a:off x="1172537" y="1969504"/>
            <a:ext cx="10152530" cy="1325025"/>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smtClean="0">
                <a:solidFill>
                  <a:srgbClr val="595959"/>
                </a:solidFill>
                <a:latin typeface="微软雅黑" panose="020B0503020204020204" pitchFamily="34" charset="-122"/>
              </a:rPr>
              <a:t>在</a:t>
            </a:r>
            <a:r>
              <a:rPr lang="en-US" altLang="zh-CN" dirty="0">
                <a:solidFill>
                  <a:srgbClr val="595959"/>
                </a:solidFill>
                <a:latin typeface="微软雅黑" panose="020B0503020204020204" pitchFamily="34" charset="-122"/>
              </a:rPr>
              <a:t>HTTP</a:t>
            </a:r>
            <a:r>
              <a:rPr lang="zh-CN" altLang="zh-CN" dirty="0">
                <a:solidFill>
                  <a:srgbClr val="595959"/>
                </a:solidFill>
                <a:latin typeface="微软雅黑" panose="020B0503020204020204" pitchFamily="34" charset="-122"/>
              </a:rPr>
              <a:t>请求消息中，请求行之后便是若干请求头。请求头主要用于向服务器传递附加消息，例如，客户端可以接收的数据类型、压缩方法、语言以及发送请求的超链接所属页面的</a:t>
            </a:r>
            <a:r>
              <a:rPr lang="en-US" altLang="zh-CN" dirty="0">
                <a:solidFill>
                  <a:srgbClr val="595959"/>
                </a:solidFill>
                <a:latin typeface="微软雅黑" panose="020B0503020204020204" pitchFamily="34" charset="-122"/>
              </a:rPr>
              <a:t>URL</a:t>
            </a:r>
            <a:r>
              <a:rPr lang="zh-CN" altLang="zh-CN" dirty="0">
                <a:solidFill>
                  <a:srgbClr val="595959"/>
                </a:solidFill>
                <a:latin typeface="微软雅黑" panose="020B0503020204020204" pitchFamily="34" charset="-122"/>
              </a:rPr>
              <a:t>地址等信息，具体示例如下所示：</a:t>
            </a:r>
          </a:p>
          <a:p>
            <a:pPr>
              <a:lnSpc>
                <a:spcPct val="150000"/>
              </a:lnSpc>
            </a:pPr>
            <a:endParaRPr lang="zh-CN" altLang="zh-CN" dirty="0">
              <a:solidFill>
                <a:srgbClr val="595959"/>
              </a:solidFill>
              <a:latin typeface="微软雅黑" panose="020B0503020204020204" pitchFamily="34" charset="-122"/>
            </a:endParaRPr>
          </a:p>
          <a:p>
            <a:pPr>
              <a:lnSpc>
                <a:spcPct val="150000"/>
              </a:lnSpc>
            </a:pPr>
            <a:endParaRPr lang="zh-CN" altLang="zh-CN" dirty="0">
              <a:solidFill>
                <a:srgbClr val="595959"/>
              </a:solidFill>
              <a:latin typeface="微软雅黑" panose="020B0503020204020204" pitchFamily="34" charset="-122"/>
            </a:endParaRPr>
          </a:p>
        </p:txBody>
      </p:sp>
      <p:pic>
        <p:nvPicPr>
          <p:cNvPr id="15" name="图片 14"/>
          <p:cNvPicPr>
            <a:picLocks noChangeAspect="1"/>
          </p:cNvPicPr>
          <p:nvPr/>
        </p:nvPicPr>
        <p:blipFill>
          <a:blip r:embed="rId5"/>
          <a:stretch>
            <a:fillRect/>
          </a:stretch>
        </p:blipFill>
        <p:spPr>
          <a:xfrm>
            <a:off x="2629319" y="3429001"/>
            <a:ext cx="6821801" cy="2664227"/>
          </a:xfrm>
          <a:prstGeom prst="rect">
            <a:avLst/>
          </a:prstGeom>
        </p:spPr>
      </p:pic>
      <p:sp>
        <p:nvSpPr>
          <p:cNvPr id="16" name="矩形 15"/>
          <p:cNvSpPr/>
          <p:nvPr/>
        </p:nvSpPr>
        <p:spPr>
          <a:xfrm>
            <a:off x="2857983" y="3477127"/>
            <a:ext cx="5651844" cy="2553335"/>
          </a:xfrm>
          <a:prstGeom prst="rect">
            <a:avLst/>
          </a:prstGeom>
        </p:spPr>
        <p:txBody>
          <a:bodyPr wrap="square">
            <a:spAutoFit/>
          </a:bodyPr>
          <a:lstStyle/>
          <a:p>
            <a:r>
              <a:rPr lang="en-US" altLang="zh-CN" sz="1600" dirty="0">
                <a:latin typeface="微软雅黑" panose="020B0503020204020204" pitchFamily="34" charset="-122"/>
                <a:ea typeface="微软雅黑" panose="020B0503020204020204" pitchFamily="34" charset="-122"/>
              </a:rPr>
              <a:t>Host: localhost:8080</a:t>
            </a:r>
            <a:endParaRPr lang="zh-CN" altLang="zh-CN" sz="1600" dirty="0">
              <a:latin typeface="微软雅黑" panose="020B0503020204020204" pitchFamily="34" charset="-122"/>
              <a:ea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rPr>
              <a:t>Accept: image/gif, image/x-xbitmap, *</a:t>
            </a:r>
            <a:endParaRPr lang="zh-CN" altLang="zh-CN" sz="1600" dirty="0">
              <a:latin typeface="微软雅黑" panose="020B0503020204020204" pitchFamily="34" charset="-122"/>
              <a:ea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rPr>
              <a:t>Referer: http://localhost:8080/itcast/</a:t>
            </a:r>
            <a:endParaRPr lang="zh-CN" altLang="zh-CN" sz="1600" dirty="0">
              <a:latin typeface="微软雅黑" panose="020B0503020204020204" pitchFamily="34" charset="-122"/>
              <a:ea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rPr>
              <a:t>Accept-Language: zh-cn,zh;q=0.8,en-us;q=0.5,en;q=0.3</a:t>
            </a:r>
            <a:endParaRPr lang="zh-CN" altLang="zh-CN" sz="1600" dirty="0">
              <a:latin typeface="微软雅黑" panose="020B0503020204020204" pitchFamily="34" charset="-122"/>
              <a:ea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rPr>
              <a:t>Accept-Encoding: gzip, deflate</a:t>
            </a:r>
            <a:endParaRPr lang="zh-CN" altLang="zh-CN" sz="1600" dirty="0">
              <a:latin typeface="微软雅黑" panose="020B0503020204020204" pitchFamily="34" charset="-122"/>
              <a:ea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rPr>
              <a:t>Content-Type: application/x-www-form-urlencoded</a:t>
            </a:r>
            <a:endParaRPr lang="zh-CN" altLang="zh-CN" sz="1600" dirty="0">
              <a:latin typeface="微软雅黑" panose="020B0503020204020204" pitchFamily="34" charset="-122"/>
              <a:ea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rPr>
              <a:t>User-Agent: Mozilla/4.0 (compatible; MSIE 7.0; Windows NT 10.0; GTB6.5; CIBA)</a:t>
            </a:r>
            <a:endParaRPr lang="zh-CN" altLang="zh-CN" sz="1600" dirty="0">
              <a:latin typeface="微软雅黑" panose="020B0503020204020204" pitchFamily="34" charset="-122"/>
              <a:ea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rPr>
              <a:t>Connection: Keep-Alive</a:t>
            </a:r>
            <a:endParaRPr lang="zh-CN" altLang="zh-CN" sz="1600" dirty="0">
              <a:latin typeface="微软雅黑" panose="020B0503020204020204" pitchFamily="34" charset="-122"/>
              <a:ea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rPr>
              <a:t>Cache-Control: no-cache</a:t>
            </a:r>
            <a:endParaRPr lang="zh-CN" altLang="zh-CN" sz="1600" dirty="0">
              <a:latin typeface="微软雅黑" panose="020B0503020204020204" pitchFamily="34" charset="-122"/>
              <a:ea typeface="微软雅黑" panose="020B0503020204020204" pitchFamily="34" charset="-122"/>
            </a:endParaRPr>
          </a:p>
        </p:txBody>
      </p:sp>
      <p:sp>
        <p:nvSpPr>
          <p:cNvPr id="17" name="Chevron 3"/>
          <p:cNvSpPr/>
          <p:nvPr>
            <p:custDataLst>
              <p:tags r:id="rId2"/>
            </p:custDataLst>
          </p:nvPr>
        </p:nvSpPr>
        <p:spPr>
          <a:xfrm>
            <a:off x="838731" y="1064302"/>
            <a:ext cx="2724740"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8" name="文本框 1"/>
          <p:cNvSpPr txBox="1"/>
          <p:nvPr/>
        </p:nvSpPr>
        <p:spPr>
          <a:xfrm>
            <a:off x="1185984" y="1204287"/>
            <a:ext cx="1592580" cy="398780"/>
          </a:xfrm>
          <a:prstGeom prst="rect">
            <a:avLst/>
          </a:prstGeom>
          <a:noFill/>
        </p:spPr>
        <p:txBody>
          <a:bodyPr wrap="none" rtlCol="0">
            <a:spAutoFit/>
          </a:bodyPr>
          <a:lstStyle/>
          <a:p>
            <a:r>
              <a:rPr lang="en-US" altLang="zh-CN" sz="2000" dirty="0" smtClean="0">
                <a:solidFill>
                  <a:srgbClr val="1369B2"/>
                </a:solidFill>
                <a:latin typeface="微软雅黑" panose="020B0503020204020204" pitchFamily="34" charset="-122"/>
                <a:ea typeface="微软雅黑" panose="020B0503020204020204" pitchFamily="34" charset="-122"/>
              </a:rPr>
              <a:t>HTTP</a:t>
            </a:r>
            <a:r>
              <a:rPr lang="zh-CN" altLang="en-US" sz="2000" dirty="0" smtClean="0">
                <a:solidFill>
                  <a:srgbClr val="1369B2"/>
                </a:solidFill>
                <a:latin typeface="微软雅黑" panose="020B0503020204020204" pitchFamily="34" charset="-122"/>
                <a:ea typeface="微软雅黑" panose="020B0503020204020204" pitchFamily="34" charset="-122"/>
              </a:rPr>
              <a:t>请求头</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1" y="266933"/>
            <a:ext cx="3979488"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3.2.2  HTTP</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请求头</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 name="Chevron 3"/>
          <p:cNvSpPr/>
          <p:nvPr>
            <p:custDataLst>
              <p:tags r:id="rId1"/>
            </p:custDataLst>
          </p:nvPr>
        </p:nvSpPr>
        <p:spPr>
          <a:xfrm>
            <a:off x="838731" y="1064302"/>
            <a:ext cx="3437434"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2" name="文本框 1"/>
          <p:cNvSpPr txBox="1"/>
          <p:nvPr/>
        </p:nvSpPr>
        <p:spPr>
          <a:xfrm>
            <a:off x="1185984" y="1204287"/>
            <a:ext cx="2354580" cy="398780"/>
          </a:xfrm>
          <a:prstGeom prst="rect">
            <a:avLst/>
          </a:prstGeom>
          <a:noFill/>
        </p:spPr>
        <p:txBody>
          <a:bodyPr wrap="none" rtlCol="0">
            <a:spAutoFit/>
          </a:bodyPr>
          <a:lstStyle/>
          <a:p>
            <a:r>
              <a:rPr lang="en-US" altLang="zh-CN" sz="2000" dirty="0" smtClean="0">
                <a:solidFill>
                  <a:srgbClr val="1369B2"/>
                </a:solidFill>
                <a:latin typeface="微软雅黑" panose="020B0503020204020204" pitchFamily="34" charset="-122"/>
                <a:ea typeface="微软雅黑" panose="020B0503020204020204" pitchFamily="34" charset="-122"/>
              </a:rPr>
              <a:t>HTTP</a:t>
            </a:r>
            <a:r>
              <a:rPr lang="zh-CN" altLang="en-US" sz="2000" dirty="0" smtClean="0">
                <a:solidFill>
                  <a:srgbClr val="1369B2"/>
                </a:solidFill>
                <a:latin typeface="微软雅黑" panose="020B0503020204020204" pitchFamily="34" charset="-122"/>
                <a:ea typeface="微软雅黑" panose="020B0503020204020204" pitchFamily="34" charset="-122"/>
              </a:rPr>
              <a:t>请求头的字段</a:t>
            </a:r>
          </a:p>
        </p:txBody>
      </p:sp>
      <p:graphicFrame>
        <p:nvGraphicFramePr>
          <p:cNvPr id="2" name="表格 1"/>
          <p:cNvGraphicFramePr>
            <a:graphicFrameLocks noGrp="1"/>
          </p:cNvGraphicFramePr>
          <p:nvPr>
            <p:extLst>
              <p:ext uri="{D42A27DB-BD31-4B8C-83A1-F6EECF244321}">
                <p14:modId xmlns:p14="http://schemas.microsoft.com/office/powerpoint/2010/main" val="2880643481"/>
              </p:ext>
            </p:extLst>
          </p:nvPr>
        </p:nvGraphicFramePr>
        <p:xfrm>
          <a:off x="346842" y="1837203"/>
          <a:ext cx="11761076" cy="4329954"/>
        </p:xfrm>
        <a:graphic>
          <a:graphicData uri="http://schemas.openxmlformats.org/drawingml/2006/table">
            <a:tbl>
              <a:tblPr>
                <a:tableStyleId>{5C22544A-7EE6-4342-B048-85BDC9FD1C3A}</a:tableStyleId>
              </a:tblPr>
              <a:tblGrid>
                <a:gridCol w="2872649">
                  <a:extLst>
                    <a:ext uri="{9D8B030D-6E8A-4147-A177-3AD203B41FA5}">
                      <a16:colId xmlns:a16="http://schemas.microsoft.com/office/drawing/2014/main" xmlns="" val="20000"/>
                    </a:ext>
                  </a:extLst>
                </a:gridCol>
                <a:gridCol w="8888427">
                  <a:extLst>
                    <a:ext uri="{9D8B030D-6E8A-4147-A177-3AD203B41FA5}">
                      <a16:colId xmlns:a16="http://schemas.microsoft.com/office/drawing/2014/main" xmlns="" val="20001"/>
                    </a:ext>
                  </a:extLst>
                </a:gridCol>
              </a:tblGrid>
              <a:tr h="365042">
                <a:tc>
                  <a:txBody>
                    <a:bodyPr/>
                    <a:lstStyle/>
                    <a:p>
                      <a:pPr marL="0" indent="266700" algn="ctr" defTabSz="1219200" rtl="0" eaLnBrk="1" latinLnBrk="0" hangingPunct="1">
                        <a:spcAft>
                          <a:spcPts val="0"/>
                        </a:spcAft>
                        <a:tabLst>
                          <a:tab pos="228600" algn="l"/>
                          <a:tab pos="266700" algn="l"/>
                        </a:tabLst>
                      </a:pPr>
                      <a:r>
                        <a:rPr lang="zh-CN" sz="1600" b="1" kern="100" dirty="0">
                          <a:solidFill>
                            <a:srgbClr val="595959"/>
                          </a:solidFill>
                          <a:effectLst/>
                          <a:latin typeface="微软雅黑" panose="020B0503020204020204" pitchFamily="34" charset="-122"/>
                          <a:ea typeface="微软雅黑" panose="020B0503020204020204" pitchFamily="34" charset="-122"/>
                          <a:cs typeface="+mn-cs"/>
                        </a:rPr>
                        <a:t>头字段</a:t>
                      </a:r>
                    </a:p>
                  </a:txBody>
                  <a:tcPr marL="68580" marR="68580" marT="0" marB="0" anchor="ctr"/>
                </a:tc>
                <a:tc>
                  <a:txBody>
                    <a:bodyPr/>
                    <a:lstStyle/>
                    <a:p>
                      <a:pPr marL="0" indent="266700" algn="ctr" defTabSz="1219200" rtl="0" eaLnBrk="1" latinLnBrk="0" hangingPunct="1">
                        <a:spcAft>
                          <a:spcPts val="0"/>
                        </a:spcAft>
                        <a:tabLst>
                          <a:tab pos="228600" algn="l"/>
                          <a:tab pos="266700" algn="l"/>
                        </a:tabLst>
                      </a:pPr>
                      <a:r>
                        <a:rPr lang="zh-CN" sz="1600" b="1" kern="100" dirty="0">
                          <a:solidFill>
                            <a:srgbClr val="595959"/>
                          </a:solidFill>
                          <a:effectLst/>
                          <a:latin typeface="微软雅黑" panose="020B0503020204020204" pitchFamily="34" charset="-122"/>
                          <a:ea typeface="微软雅黑" panose="020B0503020204020204" pitchFamily="34" charset="-122"/>
                          <a:cs typeface="+mn-cs"/>
                        </a:rPr>
                        <a:t>说明</a:t>
                      </a:r>
                    </a:p>
                  </a:txBody>
                  <a:tcPr marL="68580" marR="68580" marT="0" marB="0" anchor="ctr"/>
                </a:tc>
                <a:extLst>
                  <a:ext uri="{0D108BD9-81ED-4DB2-BD59-A6C34878D82A}">
                    <a16:rowId xmlns:a16="http://schemas.microsoft.com/office/drawing/2014/main" xmlns="" val="10000"/>
                  </a:ext>
                </a:extLst>
              </a:tr>
              <a:tr h="539138">
                <a:tc>
                  <a:txBody>
                    <a:bodyPr/>
                    <a:lstStyle/>
                    <a:p>
                      <a:pPr marL="0" indent="266700" algn="ctr" defTabSz="1219200" rtl="0" eaLnBrk="1" latinLnBrk="0" hangingPunct="1">
                        <a:spcAft>
                          <a:spcPts val="0"/>
                        </a:spcAft>
                        <a:tabLst>
                          <a:tab pos="228600" algn="l"/>
                          <a:tab pos="266700" algn="l"/>
                        </a:tabLst>
                      </a:pPr>
                      <a:r>
                        <a:rPr lang="en-US" sz="1600" b="0" kern="100" dirty="0">
                          <a:solidFill>
                            <a:srgbClr val="595959"/>
                          </a:solidFill>
                          <a:effectLst/>
                          <a:latin typeface="微软雅黑" panose="020B0503020204020204" pitchFamily="34" charset="-122"/>
                          <a:ea typeface="微软雅黑" panose="020B0503020204020204" pitchFamily="34" charset="-122"/>
                          <a:cs typeface="+mn-cs"/>
                        </a:rPr>
                        <a:t>Accept</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marR="0" indent="266700" algn="ctr" defTabSz="1219200" rtl="0" eaLnBrk="1" fontAlgn="auto" latinLnBrk="0" hangingPunct="1">
                        <a:lnSpc>
                          <a:spcPct val="100000"/>
                        </a:lnSpc>
                        <a:spcBef>
                          <a:spcPts val="0"/>
                        </a:spcBef>
                        <a:spcAft>
                          <a:spcPts val="0"/>
                        </a:spcAft>
                        <a:buClrTx/>
                        <a:buSzTx/>
                        <a:buFontTx/>
                        <a:buNone/>
                        <a:tabLst>
                          <a:tab pos="228600" algn="l"/>
                          <a:tab pos="266700" algn="l"/>
                        </a:tabLst>
                        <a:defRPr/>
                      </a:pPr>
                      <a:r>
                        <a:rPr lang="en-US" sz="1600" b="0" kern="100" dirty="0">
                          <a:solidFill>
                            <a:srgbClr val="595959"/>
                          </a:solidFill>
                          <a:effectLst/>
                          <a:latin typeface="微软雅黑" panose="020B0503020204020204" pitchFamily="34" charset="-122"/>
                          <a:ea typeface="微软雅黑" panose="020B0503020204020204" pitchFamily="34" charset="-122"/>
                          <a:cs typeface="+mn-cs"/>
                        </a:rPr>
                        <a:t>Accept</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头字段用于指出客户端程序（通常是浏览器）能够处理的</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MIME(Multipurpose Internet Mail Extension)</a:t>
                      </a:r>
                      <a:r>
                        <a:rPr lang="zh-CN" sz="1600" b="0" kern="100" dirty="0" smtClean="0">
                          <a:solidFill>
                            <a:srgbClr val="595959"/>
                          </a:solidFill>
                          <a:effectLst/>
                          <a:latin typeface="微软雅黑" panose="020B0503020204020204" pitchFamily="34" charset="-122"/>
                          <a:ea typeface="微软雅黑" panose="020B0503020204020204" pitchFamily="34" charset="-122"/>
                          <a:cs typeface="+mn-cs"/>
                        </a:rPr>
                        <a:t>类型</a:t>
                      </a:r>
                      <a:r>
                        <a:rPr lang="en-US" altLang="zh-CN" sz="1600" b="0" kern="100" dirty="0" smtClean="0">
                          <a:solidFill>
                            <a:srgbClr val="595959"/>
                          </a:solidFill>
                          <a:effectLst/>
                          <a:latin typeface="微软雅黑" panose="020B0503020204020204" pitchFamily="34" charset="-122"/>
                          <a:ea typeface="微软雅黑" panose="020B0503020204020204" pitchFamily="34" charset="-122"/>
                          <a:cs typeface="+mn-cs"/>
                        </a:rPr>
                        <a:t>,</a:t>
                      </a:r>
                      <a:r>
                        <a:rPr lang="en-US" altLang="zh-CN" sz="1600" dirty="0" smtClean="0"/>
                        <a:t> </a:t>
                      </a:r>
                      <a:r>
                        <a:rPr lang="en-US" altLang="zh-CN" sz="1600" b="0" kern="100" dirty="0" smtClean="0">
                          <a:solidFill>
                            <a:srgbClr val="595959"/>
                          </a:solidFill>
                          <a:effectLst/>
                          <a:latin typeface="微软雅黑" panose="020B0503020204020204" pitchFamily="34" charset="-122"/>
                          <a:ea typeface="微软雅黑" panose="020B0503020204020204" pitchFamily="34" charset="-122"/>
                          <a:cs typeface="+mn-cs"/>
                        </a:rPr>
                        <a:t>Accept</a:t>
                      </a:r>
                      <a:r>
                        <a:rPr lang="en-US" altLang="zh-CN" sz="1600" dirty="0" smtClean="0"/>
                        <a:t>: text/html,</a:t>
                      </a:r>
                      <a:r>
                        <a:rPr lang="zh-CN" altLang="zh-CN" sz="1600" dirty="0" smtClean="0"/>
                        <a:t>表明客户端希望接受</a:t>
                      </a:r>
                      <a:r>
                        <a:rPr lang="en-US" altLang="zh-CN" sz="1600" dirty="0" smtClean="0"/>
                        <a:t>HTML</a:t>
                      </a:r>
                      <a:r>
                        <a:rPr lang="zh-CN" altLang="zh-CN" sz="1600" dirty="0" smtClean="0"/>
                        <a:t>文本。</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extLst>
                  <a:ext uri="{0D108BD9-81ED-4DB2-BD59-A6C34878D82A}">
                    <a16:rowId xmlns:a16="http://schemas.microsoft.com/office/drawing/2014/main" xmlns="" val="10001"/>
                  </a:ext>
                </a:extLst>
              </a:tr>
              <a:tr h="365042">
                <a:tc>
                  <a:txBody>
                    <a:bodyPr/>
                    <a:lstStyle/>
                    <a:p>
                      <a:pPr marL="0" indent="266700" algn="ctr" defTabSz="1219200" rtl="0" eaLnBrk="1" latinLnBrk="0" hangingPunct="1">
                        <a:spcAft>
                          <a:spcPts val="0"/>
                        </a:spcAft>
                        <a:tabLst>
                          <a:tab pos="228600" algn="l"/>
                          <a:tab pos="266700" algn="l"/>
                        </a:tabLst>
                      </a:pPr>
                      <a:r>
                        <a:rPr lang="en-US" sz="1600" b="0" kern="100">
                          <a:solidFill>
                            <a:srgbClr val="595959"/>
                          </a:solidFill>
                          <a:effectLst/>
                          <a:latin typeface="微软雅黑" panose="020B0503020204020204" pitchFamily="34" charset="-122"/>
                          <a:ea typeface="微软雅黑" panose="020B0503020204020204" pitchFamily="34" charset="-122"/>
                          <a:cs typeface="+mn-cs"/>
                        </a:rPr>
                        <a:t>Accept-Charset</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indent="266700" algn="ctr" defTabSz="1219200" rtl="0" eaLnBrk="1" latinLnBrk="0" hangingPunct="1">
                        <a:spcAft>
                          <a:spcPts val="0"/>
                        </a:spcAft>
                        <a:tabLst>
                          <a:tab pos="228600" algn="l"/>
                          <a:tab pos="266700" algn="l"/>
                        </a:tabLst>
                      </a:pPr>
                      <a:r>
                        <a:rPr lang="en-US" sz="1600" b="0" kern="100">
                          <a:solidFill>
                            <a:srgbClr val="595959"/>
                          </a:solidFill>
                          <a:effectLst/>
                          <a:latin typeface="微软雅黑" panose="020B0503020204020204" pitchFamily="34" charset="-122"/>
                          <a:ea typeface="微软雅黑" panose="020B0503020204020204" pitchFamily="34" charset="-122"/>
                          <a:cs typeface="+mn-cs"/>
                        </a:rPr>
                        <a:t>Accept-Charset</a:t>
                      </a:r>
                      <a:r>
                        <a:rPr lang="zh-CN" sz="1600" b="0" kern="100">
                          <a:solidFill>
                            <a:srgbClr val="595959"/>
                          </a:solidFill>
                          <a:effectLst/>
                          <a:latin typeface="微软雅黑" panose="020B0503020204020204" pitchFamily="34" charset="-122"/>
                          <a:ea typeface="微软雅黑" panose="020B0503020204020204" pitchFamily="34" charset="-122"/>
                          <a:cs typeface="+mn-cs"/>
                        </a:rPr>
                        <a:t>头字段用于告知服务器客户端所使用的字符集</a:t>
                      </a:r>
                    </a:p>
                  </a:txBody>
                  <a:tcPr marL="68580" marR="68580" marT="0" marB="0" anchor="ctr"/>
                </a:tc>
                <a:extLst>
                  <a:ext uri="{0D108BD9-81ED-4DB2-BD59-A6C34878D82A}">
                    <a16:rowId xmlns:a16="http://schemas.microsoft.com/office/drawing/2014/main" xmlns="" val="10002"/>
                  </a:ext>
                </a:extLst>
              </a:tr>
              <a:tr h="539138">
                <a:tc>
                  <a:txBody>
                    <a:bodyPr/>
                    <a:lstStyle/>
                    <a:p>
                      <a:pPr marL="0" indent="266700" algn="ctr" defTabSz="1219200" rtl="0" eaLnBrk="1" latinLnBrk="0" hangingPunct="1">
                        <a:spcAft>
                          <a:spcPts val="0"/>
                        </a:spcAft>
                        <a:tabLst>
                          <a:tab pos="228600" algn="l"/>
                          <a:tab pos="266700" algn="l"/>
                        </a:tabLst>
                      </a:pPr>
                      <a:r>
                        <a:rPr lang="en-US" sz="1600" b="0" kern="100">
                          <a:solidFill>
                            <a:srgbClr val="595959"/>
                          </a:solidFill>
                          <a:effectLst/>
                          <a:latin typeface="微软雅黑" panose="020B0503020204020204" pitchFamily="34" charset="-122"/>
                          <a:ea typeface="微软雅黑" panose="020B0503020204020204" pitchFamily="34" charset="-122"/>
                          <a:cs typeface="+mn-cs"/>
                        </a:rPr>
                        <a:t>Accept-Encoding</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indent="266700" algn="ctr" defTabSz="1219200" rtl="0" eaLnBrk="1" latinLnBrk="0" hangingPunct="1">
                        <a:spcAft>
                          <a:spcPts val="0"/>
                        </a:spcAft>
                        <a:tabLst>
                          <a:tab pos="228600" algn="l"/>
                          <a:tab pos="266700" algn="l"/>
                        </a:tabLst>
                      </a:pPr>
                      <a:r>
                        <a:rPr lang="en-US" sz="1600" b="0" kern="100" dirty="0">
                          <a:solidFill>
                            <a:srgbClr val="595959"/>
                          </a:solidFill>
                          <a:effectLst/>
                          <a:latin typeface="微软雅黑" panose="020B0503020204020204" pitchFamily="34" charset="-122"/>
                          <a:ea typeface="微软雅黑" panose="020B0503020204020204" pitchFamily="34" charset="-122"/>
                          <a:cs typeface="+mn-cs"/>
                        </a:rPr>
                        <a:t>Accept-Encoding</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头字段用于指定客户端能够进行解码的数据编码方式，这里的编码方式通常指的是某种压缩方式</a:t>
                      </a:r>
                    </a:p>
                  </a:txBody>
                  <a:tcPr marL="68580" marR="68580" marT="0" marB="0" anchor="ctr"/>
                </a:tc>
                <a:extLst>
                  <a:ext uri="{0D108BD9-81ED-4DB2-BD59-A6C34878D82A}">
                    <a16:rowId xmlns:a16="http://schemas.microsoft.com/office/drawing/2014/main" xmlns="" val="10003"/>
                  </a:ext>
                </a:extLst>
              </a:tr>
              <a:tr h="539138">
                <a:tc>
                  <a:txBody>
                    <a:bodyPr/>
                    <a:lstStyle/>
                    <a:p>
                      <a:pPr marL="0" indent="266700" algn="ctr" defTabSz="1219200" rtl="0" eaLnBrk="1" latinLnBrk="0" hangingPunct="1">
                        <a:spcAft>
                          <a:spcPts val="0"/>
                        </a:spcAft>
                        <a:tabLst>
                          <a:tab pos="228600" algn="l"/>
                          <a:tab pos="266700" algn="l"/>
                        </a:tabLst>
                      </a:pPr>
                      <a:r>
                        <a:rPr lang="en-US" sz="1600" b="0" kern="100" dirty="0">
                          <a:solidFill>
                            <a:srgbClr val="595959"/>
                          </a:solidFill>
                          <a:effectLst/>
                          <a:latin typeface="微软雅黑" panose="020B0503020204020204" pitchFamily="34" charset="-122"/>
                          <a:ea typeface="微软雅黑" panose="020B0503020204020204" pitchFamily="34" charset="-122"/>
                          <a:cs typeface="+mn-cs"/>
                        </a:rPr>
                        <a:t>Accept-Language</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indent="266700" algn="ctr" defTabSz="1219200" rtl="0" eaLnBrk="1" latinLnBrk="0" hangingPunct="1">
                        <a:spcAft>
                          <a:spcPts val="0"/>
                        </a:spcAft>
                        <a:tabLst>
                          <a:tab pos="228600" algn="l"/>
                          <a:tab pos="266700" algn="l"/>
                        </a:tabLst>
                      </a:pPr>
                      <a:r>
                        <a:rPr lang="en-US" sz="1600" b="0" kern="100" dirty="0">
                          <a:solidFill>
                            <a:srgbClr val="595959"/>
                          </a:solidFill>
                          <a:effectLst/>
                          <a:latin typeface="微软雅黑" panose="020B0503020204020204" pitchFamily="34" charset="-122"/>
                          <a:ea typeface="微软雅黑" panose="020B0503020204020204" pitchFamily="34" charset="-122"/>
                          <a:cs typeface="+mn-cs"/>
                        </a:rPr>
                        <a:t>Accept-Language</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头字段用于指定客户端期望服务器返回哪个国家语言的文档</a:t>
                      </a:r>
                    </a:p>
                  </a:txBody>
                  <a:tcPr marL="68580" marR="68580" marT="0" marB="0" anchor="ctr"/>
                </a:tc>
                <a:extLst>
                  <a:ext uri="{0D108BD9-81ED-4DB2-BD59-A6C34878D82A}">
                    <a16:rowId xmlns:a16="http://schemas.microsoft.com/office/drawing/2014/main" xmlns="" val="10004"/>
                  </a:ext>
                </a:extLst>
              </a:tr>
              <a:tr h="539138">
                <a:tc>
                  <a:txBody>
                    <a:bodyPr/>
                    <a:lstStyle/>
                    <a:p>
                      <a:pPr marL="0" indent="266700" algn="ctr" defTabSz="1219200" rtl="0" eaLnBrk="1" latinLnBrk="0" hangingPunct="1">
                        <a:spcAft>
                          <a:spcPts val="0"/>
                        </a:spcAft>
                        <a:tabLst>
                          <a:tab pos="228600" algn="l"/>
                          <a:tab pos="266700" algn="l"/>
                        </a:tabLst>
                      </a:pPr>
                      <a:r>
                        <a:rPr lang="en-US" sz="1600" b="0" kern="100">
                          <a:solidFill>
                            <a:srgbClr val="595959"/>
                          </a:solidFill>
                          <a:effectLst/>
                          <a:latin typeface="微软雅黑" panose="020B0503020204020204" pitchFamily="34" charset="-122"/>
                          <a:ea typeface="微软雅黑" panose="020B0503020204020204" pitchFamily="34" charset="-122"/>
                          <a:cs typeface="+mn-cs"/>
                        </a:rPr>
                        <a:t>Authorization </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indent="266700" algn="ctr" defTabSz="1219200" rtl="0" eaLnBrk="1" latinLnBrk="0" hangingPunct="1">
                        <a:spcAft>
                          <a:spcPts val="0"/>
                        </a:spcAft>
                        <a:tabLst>
                          <a:tab pos="228600" algn="l"/>
                          <a:tab pos="266700" algn="l"/>
                        </a:tabLst>
                      </a:pPr>
                      <a:r>
                        <a:rPr lang="zh-CN" sz="1600" b="0" kern="100" dirty="0">
                          <a:solidFill>
                            <a:srgbClr val="595959"/>
                          </a:solidFill>
                          <a:effectLst/>
                          <a:latin typeface="微软雅黑" panose="020B0503020204020204" pitchFamily="34" charset="-122"/>
                          <a:ea typeface="微软雅黑" panose="020B0503020204020204" pitchFamily="34" charset="-122"/>
                          <a:cs typeface="+mn-cs"/>
                        </a:rPr>
                        <a:t>当客户端访问受口令保护的网页时，</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Web</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服务器会发送</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401</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响应状态码和</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WWW-Authenticate</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响应头，要求客户端使用</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Authorization</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请求头来应答</a:t>
                      </a:r>
                    </a:p>
                  </a:txBody>
                  <a:tcPr marL="68580" marR="68580" marT="0" marB="0" anchor="ctr"/>
                </a:tc>
                <a:extLst>
                  <a:ext uri="{0D108BD9-81ED-4DB2-BD59-A6C34878D82A}">
                    <a16:rowId xmlns:a16="http://schemas.microsoft.com/office/drawing/2014/main" xmlns="" val="10005"/>
                  </a:ext>
                </a:extLst>
              </a:tr>
              <a:tr h="539138">
                <a:tc>
                  <a:txBody>
                    <a:bodyPr/>
                    <a:lstStyle/>
                    <a:p>
                      <a:pPr marL="0" indent="266700" algn="ctr" defTabSz="1219200" rtl="0" eaLnBrk="1" latinLnBrk="0" hangingPunct="1">
                        <a:spcAft>
                          <a:spcPts val="0"/>
                        </a:spcAft>
                        <a:tabLst>
                          <a:tab pos="228600" algn="l"/>
                          <a:tab pos="266700" algn="l"/>
                        </a:tabLst>
                      </a:pPr>
                      <a:r>
                        <a:rPr lang="en-US" sz="1600" b="0" kern="100">
                          <a:solidFill>
                            <a:srgbClr val="595959"/>
                          </a:solidFill>
                          <a:effectLst/>
                          <a:latin typeface="微软雅黑" panose="020B0503020204020204" pitchFamily="34" charset="-122"/>
                          <a:ea typeface="微软雅黑" panose="020B0503020204020204" pitchFamily="34" charset="-122"/>
                          <a:cs typeface="+mn-cs"/>
                        </a:rPr>
                        <a:t>Proxy-Authorization</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indent="266700" algn="ctr" defTabSz="1219200" rtl="0" eaLnBrk="1" latinLnBrk="0" hangingPunct="1">
                        <a:spcAft>
                          <a:spcPts val="0"/>
                        </a:spcAft>
                        <a:tabLst>
                          <a:tab pos="228600" algn="l"/>
                          <a:tab pos="266700" algn="l"/>
                        </a:tabLst>
                      </a:pPr>
                      <a:r>
                        <a:rPr lang="en-US" sz="1600" b="0" kern="100" dirty="0">
                          <a:solidFill>
                            <a:srgbClr val="595959"/>
                          </a:solidFill>
                          <a:effectLst/>
                          <a:latin typeface="微软雅黑" panose="020B0503020204020204" pitchFamily="34" charset="-122"/>
                          <a:ea typeface="微软雅黑" panose="020B0503020204020204" pitchFamily="34" charset="-122"/>
                          <a:cs typeface="+mn-cs"/>
                        </a:rPr>
                        <a:t>Proxy-Authorization</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头字段的作用与用法与</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Authorization</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头字段基本相同，只不过</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Proxy-Authorization</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请求头是服务器向代理服务器发送的验证信息</a:t>
                      </a:r>
                    </a:p>
                  </a:txBody>
                  <a:tcPr marL="68580" marR="68580" marT="0" marB="0" anchor="ctr"/>
                </a:tc>
                <a:extLst>
                  <a:ext uri="{0D108BD9-81ED-4DB2-BD59-A6C34878D82A}">
                    <a16:rowId xmlns:a16="http://schemas.microsoft.com/office/drawing/2014/main" xmlns="" val="10006"/>
                  </a:ext>
                </a:extLst>
              </a:tr>
              <a:tr h="365042">
                <a:tc>
                  <a:txBody>
                    <a:bodyPr/>
                    <a:lstStyle/>
                    <a:p>
                      <a:pPr marL="0" indent="266700" algn="ctr" defTabSz="1219200" rtl="0" eaLnBrk="1" latinLnBrk="0" hangingPunct="1">
                        <a:spcAft>
                          <a:spcPts val="0"/>
                        </a:spcAft>
                        <a:tabLst>
                          <a:tab pos="228600" algn="l"/>
                          <a:tab pos="266700" algn="l"/>
                        </a:tabLst>
                      </a:pPr>
                      <a:r>
                        <a:rPr lang="en-US" sz="1600" b="0" kern="100">
                          <a:solidFill>
                            <a:srgbClr val="595959"/>
                          </a:solidFill>
                          <a:effectLst/>
                          <a:latin typeface="微软雅黑" panose="020B0503020204020204" pitchFamily="34" charset="-122"/>
                          <a:ea typeface="微软雅黑" panose="020B0503020204020204" pitchFamily="34" charset="-122"/>
                          <a:cs typeface="+mn-cs"/>
                        </a:rPr>
                        <a:t>Host</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marR="0" indent="266700" algn="ctr" defTabSz="1219200" rtl="0" eaLnBrk="1" fontAlgn="auto" latinLnBrk="0" hangingPunct="1">
                        <a:lnSpc>
                          <a:spcPct val="100000"/>
                        </a:lnSpc>
                        <a:spcBef>
                          <a:spcPts val="0"/>
                        </a:spcBef>
                        <a:spcAft>
                          <a:spcPts val="0"/>
                        </a:spcAft>
                        <a:buClrTx/>
                        <a:buSzTx/>
                        <a:buFontTx/>
                        <a:buNone/>
                        <a:tabLst>
                          <a:tab pos="228600" algn="l"/>
                          <a:tab pos="266700" algn="l"/>
                        </a:tabLst>
                        <a:defRPr/>
                      </a:pPr>
                      <a:r>
                        <a:rPr lang="en-US" sz="1600" b="0" kern="100" dirty="0">
                          <a:solidFill>
                            <a:srgbClr val="595959"/>
                          </a:solidFill>
                          <a:effectLst/>
                          <a:latin typeface="微软雅黑" panose="020B0503020204020204" pitchFamily="34" charset="-122"/>
                          <a:ea typeface="微软雅黑" panose="020B0503020204020204" pitchFamily="34" charset="-122"/>
                          <a:cs typeface="+mn-cs"/>
                        </a:rPr>
                        <a:t>Host</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头字段用于指定资源所在的主机名和端口</a:t>
                      </a:r>
                      <a:r>
                        <a:rPr lang="zh-CN" sz="1600" b="0" kern="100" dirty="0" smtClean="0">
                          <a:solidFill>
                            <a:srgbClr val="595959"/>
                          </a:solidFill>
                          <a:effectLst/>
                          <a:latin typeface="微软雅黑" panose="020B0503020204020204" pitchFamily="34" charset="-122"/>
                          <a:ea typeface="微软雅黑" panose="020B0503020204020204" pitchFamily="34" charset="-122"/>
                          <a:cs typeface="+mn-cs"/>
                        </a:rPr>
                        <a:t>号</a:t>
                      </a:r>
                      <a:r>
                        <a:rPr lang="en-US" altLang="zh-CN" sz="1600" b="0" kern="100" dirty="0" smtClean="0">
                          <a:solidFill>
                            <a:srgbClr val="595959"/>
                          </a:solidFill>
                          <a:effectLst/>
                          <a:latin typeface="微软雅黑" panose="020B0503020204020204" pitchFamily="34" charset="-122"/>
                          <a:ea typeface="微软雅黑" panose="020B0503020204020204" pitchFamily="34" charset="-122"/>
                          <a:cs typeface="+mn-cs"/>
                        </a:rPr>
                        <a:t>,</a:t>
                      </a:r>
                      <a:r>
                        <a:rPr lang="en-US" altLang="zh-CN" sz="1600" dirty="0" smtClean="0"/>
                        <a:t> Host: www.itcast.cn</a:t>
                      </a:r>
                      <a:r>
                        <a:rPr lang="zh-CN" altLang="zh-CN" sz="1600" dirty="0" smtClean="0"/>
                        <a:t>：</a:t>
                      </a:r>
                      <a:r>
                        <a:rPr lang="en-US" altLang="zh-CN" sz="1600" dirty="0" smtClean="0"/>
                        <a:t>80</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extLst>
                  <a:ext uri="{0D108BD9-81ED-4DB2-BD59-A6C34878D82A}">
                    <a16:rowId xmlns:a16="http://schemas.microsoft.com/office/drawing/2014/main" xmlns="" val="10007"/>
                  </a:ext>
                </a:extLst>
              </a:tr>
              <a:tr h="539138">
                <a:tc>
                  <a:txBody>
                    <a:bodyPr/>
                    <a:lstStyle/>
                    <a:p>
                      <a:pPr marL="0" indent="266700" algn="ctr" defTabSz="1219200" rtl="0" eaLnBrk="1" latinLnBrk="0" hangingPunct="1">
                        <a:spcAft>
                          <a:spcPts val="0"/>
                        </a:spcAft>
                        <a:tabLst>
                          <a:tab pos="228600" algn="l"/>
                          <a:tab pos="266700" algn="l"/>
                        </a:tabLst>
                      </a:pPr>
                      <a:r>
                        <a:rPr lang="en-US" sz="1600" b="0" kern="100" dirty="0">
                          <a:solidFill>
                            <a:srgbClr val="595959"/>
                          </a:solidFill>
                          <a:effectLst/>
                          <a:latin typeface="微软雅黑" panose="020B0503020204020204" pitchFamily="34" charset="-122"/>
                          <a:ea typeface="微软雅黑" panose="020B0503020204020204" pitchFamily="34" charset="-122"/>
                          <a:cs typeface="+mn-cs"/>
                        </a:rPr>
                        <a:t>If-Match</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indent="266700" algn="ctr" defTabSz="1219200" rtl="0" eaLnBrk="1" latinLnBrk="0" hangingPunct="1">
                        <a:spcAft>
                          <a:spcPts val="0"/>
                        </a:spcAft>
                        <a:tabLst>
                          <a:tab pos="228600" algn="l"/>
                          <a:tab pos="266700" algn="l"/>
                        </a:tabLst>
                      </a:pPr>
                      <a:r>
                        <a:rPr lang="zh-CN" sz="1600" b="0" kern="100" dirty="0">
                          <a:solidFill>
                            <a:srgbClr val="595959"/>
                          </a:solidFill>
                          <a:effectLst/>
                          <a:latin typeface="微软雅黑" panose="020B0503020204020204" pitchFamily="34" charset="-122"/>
                          <a:ea typeface="微软雅黑" panose="020B0503020204020204" pitchFamily="34" charset="-122"/>
                          <a:cs typeface="+mn-cs"/>
                        </a:rPr>
                        <a:t>当客户机再次向服务器请求这个网页文件时，可以使用</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If-Match</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头字段附带以前缓存的实体标签内容，这个请求被视为一个条件请求</a:t>
                      </a:r>
                    </a:p>
                  </a:txBody>
                  <a:tcPr marL="68580" marR="68580" marT="0" marB="0" anchor="ctr"/>
                </a:tc>
                <a:extLst>
                  <a:ext uri="{0D108BD9-81ED-4DB2-BD59-A6C34878D82A}">
                    <a16:rowId xmlns:a16="http://schemas.microsoft.com/office/drawing/2014/main" xmlns="" val="10008"/>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3629865"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3.2.2  HTTP</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请求头</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 name="Chevron 3"/>
          <p:cNvSpPr/>
          <p:nvPr>
            <p:custDataLst>
              <p:tags r:id="rId1"/>
            </p:custDataLst>
          </p:nvPr>
        </p:nvSpPr>
        <p:spPr>
          <a:xfrm>
            <a:off x="838731" y="1064302"/>
            <a:ext cx="3437434"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2" name="文本框 1"/>
          <p:cNvSpPr txBox="1"/>
          <p:nvPr/>
        </p:nvSpPr>
        <p:spPr>
          <a:xfrm>
            <a:off x="1185984" y="1204287"/>
            <a:ext cx="2354580" cy="398780"/>
          </a:xfrm>
          <a:prstGeom prst="rect">
            <a:avLst/>
          </a:prstGeom>
          <a:noFill/>
        </p:spPr>
        <p:txBody>
          <a:bodyPr wrap="none" rtlCol="0">
            <a:spAutoFit/>
          </a:bodyPr>
          <a:lstStyle/>
          <a:p>
            <a:r>
              <a:rPr lang="en-US" altLang="zh-CN" sz="2000" dirty="0" smtClean="0">
                <a:solidFill>
                  <a:srgbClr val="1369B2"/>
                </a:solidFill>
                <a:latin typeface="微软雅黑" panose="020B0503020204020204" pitchFamily="34" charset="-122"/>
                <a:ea typeface="微软雅黑" panose="020B0503020204020204" pitchFamily="34" charset="-122"/>
              </a:rPr>
              <a:t>HTTP</a:t>
            </a:r>
            <a:r>
              <a:rPr lang="zh-CN" altLang="en-US" sz="2000" dirty="0" smtClean="0">
                <a:solidFill>
                  <a:srgbClr val="1369B2"/>
                </a:solidFill>
                <a:latin typeface="微软雅黑" panose="020B0503020204020204" pitchFamily="34" charset="-122"/>
                <a:ea typeface="微软雅黑" panose="020B0503020204020204" pitchFamily="34" charset="-122"/>
              </a:rPr>
              <a:t>请求头的字段</a:t>
            </a:r>
          </a:p>
        </p:txBody>
      </p:sp>
      <p:graphicFrame>
        <p:nvGraphicFramePr>
          <p:cNvPr id="2" name="表格 1"/>
          <p:cNvGraphicFramePr>
            <a:graphicFrameLocks noGrp="1"/>
          </p:cNvGraphicFramePr>
          <p:nvPr>
            <p:extLst>
              <p:ext uri="{D42A27DB-BD31-4B8C-83A1-F6EECF244321}">
                <p14:modId xmlns:p14="http://schemas.microsoft.com/office/powerpoint/2010/main" val="3305334000"/>
              </p:ext>
            </p:extLst>
          </p:nvPr>
        </p:nvGraphicFramePr>
        <p:xfrm>
          <a:off x="1143840" y="1813555"/>
          <a:ext cx="10047193" cy="4262715"/>
        </p:xfrm>
        <a:graphic>
          <a:graphicData uri="http://schemas.openxmlformats.org/drawingml/2006/table">
            <a:tbl>
              <a:tblPr>
                <a:tableStyleId>{5C22544A-7EE6-4342-B048-85BDC9FD1C3A}</a:tableStyleId>
              </a:tblPr>
              <a:tblGrid>
                <a:gridCol w="2360916">
                  <a:extLst>
                    <a:ext uri="{9D8B030D-6E8A-4147-A177-3AD203B41FA5}">
                      <a16:colId xmlns:a16="http://schemas.microsoft.com/office/drawing/2014/main" xmlns="" val="20000"/>
                    </a:ext>
                  </a:extLst>
                </a:gridCol>
                <a:gridCol w="7686277">
                  <a:extLst>
                    <a:ext uri="{9D8B030D-6E8A-4147-A177-3AD203B41FA5}">
                      <a16:colId xmlns:a16="http://schemas.microsoft.com/office/drawing/2014/main" xmlns="" val="20001"/>
                    </a:ext>
                  </a:extLst>
                </a:gridCol>
              </a:tblGrid>
              <a:tr h="415973">
                <a:tc>
                  <a:txBody>
                    <a:bodyPr/>
                    <a:lstStyle/>
                    <a:p>
                      <a:pPr marL="0" indent="266700" algn="ctr" defTabSz="1219200" rtl="0" eaLnBrk="1" latinLnBrk="0" hangingPunct="1">
                        <a:spcAft>
                          <a:spcPts val="0"/>
                        </a:spcAft>
                        <a:tabLst>
                          <a:tab pos="228600" algn="l"/>
                          <a:tab pos="266700" algn="l"/>
                        </a:tabLst>
                      </a:pPr>
                      <a:r>
                        <a:rPr lang="zh-CN" sz="1600" b="1" kern="100" dirty="0">
                          <a:solidFill>
                            <a:srgbClr val="595959"/>
                          </a:solidFill>
                          <a:effectLst/>
                          <a:latin typeface="微软雅黑" panose="020B0503020204020204" pitchFamily="34" charset="-122"/>
                          <a:ea typeface="微软雅黑" panose="020B0503020204020204" pitchFamily="34" charset="-122"/>
                          <a:cs typeface="+mn-cs"/>
                        </a:rPr>
                        <a:t>头字段</a:t>
                      </a:r>
                    </a:p>
                  </a:txBody>
                  <a:tcPr marL="68580" marR="68580" marT="0" marB="0" anchor="ctr"/>
                </a:tc>
                <a:tc>
                  <a:txBody>
                    <a:bodyPr/>
                    <a:lstStyle/>
                    <a:p>
                      <a:pPr marL="0" indent="266700" algn="ctr" defTabSz="1219200" rtl="0" eaLnBrk="1" latinLnBrk="0" hangingPunct="1">
                        <a:spcAft>
                          <a:spcPts val="0"/>
                        </a:spcAft>
                        <a:tabLst>
                          <a:tab pos="228600" algn="l"/>
                          <a:tab pos="266700" algn="l"/>
                        </a:tabLst>
                      </a:pPr>
                      <a:r>
                        <a:rPr lang="zh-CN" sz="1600" b="1" kern="100" dirty="0">
                          <a:solidFill>
                            <a:srgbClr val="595959"/>
                          </a:solidFill>
                          <a:effectLst/>
                          <a:latin typeface="微软雅黑" panose="020B0503020204020204" pitchFamily="34" charset="-122"/>
                          <a:ea typeface="微软雅黑" panose="020B0503020204020204" pitchFamily="34" charset="-122"/>
                          <a:cs typeface="+mn-cs"/>
                        </a:rPr>
                        <a:t>说明</a:t>
                      </a:r>
                    </a:p>
                  </a:txBody>
                  <a:tcPr marL="68580" marR="68580" marT="0" marB="0" anchor="ctr"/>
                </a:tc>
                <a:extLst>
                  <a:ext uri="{0D108BD9-81ED-4DB2-BD59-A6C34878D82A}">
                    <a16:rowId xmlns:a16="http://schemas.microsoft.com/office/drawing/2014/main" xmlns="" val="10000"/>
                  </a:ext>
                </a:extLst>
              </a:tr>
              <a:tr h="614359">
                <a:tc>
                  <a:txBody>
                    <a:bodyPr/>
                    <a:lstStyle/>
                    <a:p>
                      <a:pPr marL="0" indent="266700" algn="ctr" defTabSz="1219200" rtl="0" eaLnBrk="1" latinLnBrk="0" hangingPunct="1">
                        <a:spcAft>
                          <a:spcPts val="0"/>
                        </a:spcAft>
                        <a:tabLst>
                          <a:tab pos="228600" algn="l"/>
                          <a:tab pos="266700" algn="l"/>
                        </a:tabLst>
                      </a:pPr>
                      <a:r>
                        <a:rPr lang="en-US" sz="1600" b="0" kern="100" dirty="0">
                          <a:solidFill>
                            <a:srgbClr val="595959"/>
                          </a:solidFill>
                          <a:effectLst/>
                          <a:latin typeface="微软雅黑" panose="020B0503020204020204" pitchFamily="34" charset="-122"/>
                          <a:ea typeface="微软雅黑" panose="020B0503020204020204" pitchFamily="34" charset="-122"/>
                          <a:cs typeface="+mn-cs"/>
                        </a:rPr>
                        <a:t>If-Modified-Since</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indent="266700" algn="ctr" defTabSz="1219200" rtl="0" eaLnBrk="1" latinLnBrk="0" hangingPunct="1">
                        <a:spcAft>
                          <a:spcPts val="0"/>
                        </a:spcAft>
                        <a:tabLst>
                          <a:tab pos="228600" algn="l"/>
                          <a:tab pos="266700" algn="l"/>
                        </a:tabLst>
                      </a:pPr>
                      <a:r>
                        <a:rPr lang="en-US" sz="1600" b="0" kern="100" dirty="0">
                          <a:solidFill>
                            <a:srgbClr val="595959"/>
                          </a:solidFill>
                          <a:effectLst/>
                          <a:latin typeface="微软雅黑" panose="020B0503020204020204" pitchFamily="34" charset="-122"/>
                          <a:ea typeface="微软雅黑" panose="020B0503020204020204" pitchFamily="34" charset="-122"/>
                          <a:cs typeface="+mn-cs"/>
                        </a:rPr>
                        <a:t>If-Modified-Since</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请求头的作用和</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If-Mach</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类似，只不过它的值为</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GMT</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格式的时间</a:t>
                      </a:r>
                    </a:p>
                  </a:txBody>
                  <a:tcPr marL="68580" marR="68580" marT="0" marB="0" anchor="ctr"/>
                </a:tc>
                <a:extLst>
                  <a:ext uri="{0D108BD9-81ED-4DB2-BD59-A6C34878D82A}">
                    <a16:rowId xmlns:a16="http://schemas.microsoft.com/office/drawing/2014/main" xmlns="" val="10001"/>
                  </a:ext>
                </a:extLst>
              </a:tr>
              <a:tr h="555723">
                <a:tc>
                  <a:txBody>
                    <a:bodyPr/>
                    <a:lstStyle/>
                    <a:p>
                      <a:pPr marL="0" indent="266700" algn="ctr" defTabSz="1219200" rtl="0" eaLnBrk="1" latinLnBrk="0" hangingPunct="1">
                        <a:spcAft>
                          <a:spcPts val="0"/>
                        </a:spcAft>
                        <a:tabLst>
                          <a:tab pos="228600" algn="l"/>
                          <a:tab pos="266700" algn="l"/>
                        </a:tabLst>
                      </a:pPr>
                      <a:r>
                        <a:rPr lang="en-US" sz="1600" b="0" kern="100">
                          <a:solidFill>
                            <a:srgbClr val="595959"/>
                          </a:solidFill>
                          <a:effectLst/>
                          <a:latin typeface="微软雅黑" panose="020B0503020204020204" pitchFamily="34" charset="-122"/>
                          <a:ea typeface="微软雅黑" panose="020B0503020204020204" pitchFamily="34" charset="-122"/>
                          <a:cs typeface="+mn-cs"/>
                        </a:rPr>
                        <a:t>Range</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indent="266700" algn="ctr" defTabSz="1219200" rtl="0" eaLnBrk="1" latinLnBrk="0" hangingPunct="1">
                        <a:spcAft>
                          <a:spcPts val="0"/>
                        </a:spcAft>
                        <a:tabLst>
                          <a:tab pos="228600" algn="l"/>
                          <a:tab pos="266700" algn="l"/>
                        </a:tabLst>
                      </a:pPr>
                      <a:r>
                        <a:rPr lang="zh-CN" sz="1600" b="0" kern="100" dirty="0">
                          <a:solidFill>
                            <a:srgbClr val="595959"/>
                          </a:solidFill>
                          <a:effectLst/>
                          <a:latin typeface="微软雅黑" panose="020B0503020204020204" pitchFamily="34" charset="-122"/>
                          <a:ea typeface="微软雅黑" panose="020B0503020204020204" pitchFamily="34" charset="-122"/>
                          <a:cs typeface="+mn-cs"/>
                        </a:rPr>
                        <a:t>用于指定服务器只需返回文档中的部分内容及内容范围，这对较大文档的断点续传非常有用</a:t>
                      </a:r>
                    </a:p>
                  </a:txBody>
                  <a:tcPr marL="68580" marR="68580" marT="0" marB="0" anchor="ctr"/>
                </a:tc>
                <a:extLst>
                  <a:ext uri="{0D108BD9-81ED-4DB2-BD59-A6C34878D82A}">
                    <a16:rowId xmlns:a16="http://schemas.microsoft.com/office/drawing/2014/main" xmlns="" val="10002"/>
                  </a:ext>
                </a:extLst>
              </a:tr>
              <a:tr h="614359">
                <a:tc>
                  <a:txBody>
                    <a:bodyPr/>
                    <a:lstStyle/>
                    <a:p>
                      <a:pPr marL="0" indent="266700" algn="ctr" defTabSz="1219200" rtl="0" eaLnBrk="1" latinLnBrk="0" hangingPunct="1">
                        <a:spcAft>
                          <a:spcPts val="0"/>
                        </a:spcAft>
                        <a:tabLst>
                          <a:tab pos="228600" algn="l"/>
                          <a:tab pos="266700" algn="l"/>
                        </a:tabLst>
                      </a:pPr>
                      <a:r>
                        <a:rPr lang="en-US" sz="1600" b="0" kern="100">
                          <a:solidFill>
                            <a:srgbClr val="595959"/>
                          </a:solidFill>
                          <a:effectLst/>
                          <a:latin typeface="微软雅黑" panose="020B0503020204020204" pitchFamily="34" charset="-122"/>
                          <a:ea typeface="微软雅黑" panose="020B0503020204020204" pitchFamily="34" charset="-122"/>
                          <a:cs typeface="+mn-cs"/>
                        </a:rPr>
                        <a:t>If-Range</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indent="266700" algn="ctr" defTabSz="1219200" rtl="0" eaLnBrk="1" latinLnBrk="0" hangingPunct="1">
                        <a:spcAft>
                          <a:spcPts val="0"/>
                        </a:spcAft>
                        <a:tabLst>
                          <a:tab pos="228600" algn="l"/>
                          <a:tab pos="266700" algn="l"/>
                        </a:tabLst>
                      </a:pPr>
                      <a:r>
                        <a:rPr lang="en-US" sz="1600" b="0" kern="100">
                          <a:solidFill>
                            <a:srgbClr val="595959"/>
                          </a:solidFill>
                          <a:effectLst/>
                          <a:latin typeface="微软雅黑" panose="020B0503020204020204" pitchFamily="34" charset="-122"/>
                          <a:ea typeface="微软雅黑" panose="020B0503020204020204" pitchFamily="34" charset="-122"/>
                          <a:cs typeface="+mn-cs"/>
                        </a:rPr>
                        <a:t>If-Range</a:t>
                      </a:r>
                      <a:r>
                        <a:rPr lang="zh-CN" sz="1600" b="0" kern="100">
                          <a:solidFill>
                            <a:srgbClr val="595959"/>
                          </a:solidFill>
                          <a:effectLst/>
                          <a:latin typeface="微软雅黑" panose="020B0503020204020204" pitchFamily="34" charset="-122"/>
                          <a:ea typeface="微软雅黑" panose="020B0503020204020204" pitchFamily="34" charset="-122"/>
                          <a:cs typeface="+mn-cs"/>
                        </a:rPr>
                        <a:t>头字段只能伴随着</a:t>
                      </a:r>
                      <a:r>
                        <a:rPr lang="en-US" sz="1600" b="0" kern="100">
                          <a:solidFill>
                            <a:srgbClr val="595959"/>
                          </a:solidFill>
                          <a:effectLst/>
                          <a:latin typeface="微软雅黑" panose="020B0503020204020204" pitchFamily="34" charset="-122"/>
                          <a:ea typeface="微软雅黑" panose="020B0503020204020204" pitchFamily="34" charset="-122"/>
                          <a:cs typeface="+mn-cs"/>
                        </a:rPr>
                        <a:t>Range</a:t>
                      </a:r>
                      <a:r>
                        <a:rPr lang="zh-CN" sz="1600" b="0" kern="100">
                          <a:solidFill>
                            <a:srgbClr val="595959"/>
                          </a:solidFill>
                          <a:effectLst/>
                          <a:latin typeface="微软雅黑" panose="020B0503020204020204" pitchFamily="34" charset="-122"/>
                          <a:ea typeface="微软雅黑" panose="020B0503020204020204" pitchFamily="34" charset="-122"/>
                          <a:cs typeface="+mn-cs"/>
                        </a:rPr>
                        <a:t>头字段一起使用，其值可以是实体标签或</a:t>
                      </a:r>
                      <a:r>
                        <a:rPr lang="en-US" sz="1600" b="0" kern="100">
                          <a:solidFill>
                            <a:srgbClr val="595959"/>
                          </a:solidFill>
                          <a:effectLst/>
                          <a:latin typeface="微软雅黑" panose="020B0503020204020204" pitchFamily="34" charset="-122"/>
                          <a:ea typeface="微软雅黑" panose="020B0503020204020204" pitchFamily="34" charset="-122"/>
                          <a:cs typeface="+mn-cs"/>
                        </a:rPr>
                        <a:t>GMT</a:t>
                      </a:r>
                      <a:r>
                        <a:rPr lang="zh-CN" sz="1600" b="0" kern="100">
                          <a:solidFill>
                            <a:srgbClr val="595959"/>
                          </a:solidFill>
                          <a:effectLst/>
                          <a:latin typeface="微软雅黑" panose="020B0503020204020204" pitchFamily="34" charset="-122"/>
                          <a:ea typeface="微软雅黑" panose="020B0503020204020204" pitchFamily="34" charset="-122"/>
                          <a:cs typeface="+mn-cs"/>
                        </a:rPr>
                        <a:t>格式的时间</a:t>
                      </a:r>
                    </a:p>
                  </a:txBody>
                  <a:tcPr marL="68580" marR="68580" marT="0" marB="0" anchor="ctr"/>
                </a:tc>
                <a:extLst>
                  <a:ext uri="{0D108BD9-81ED-4DB2-BD59-A6C34878D82A}">
                    <a16:rowId xmlns:a16="http://schemas.microsoft.com/office/drawing/2014/main" xmlns="" val="10003"/>
                  </a:ext>
                </a:extLst>
              </a:tr>
              <a:tr h="614359">
                <a:tc>
                  <a:txBody>
                    <a:bodyPr/>
                    <a:lstStyle/>
                    <a:p>
                      <a:pPr marL="0" indent="266700" algn="ctr" defTabSz="1219200" rtl="0" eaLnBrk="1" latinLnBrk="0" hangingPunct="1">
                        <a:spcAft>
                          <a:spcPts val="0"/>
                        </a:spcAft>
                        <a:tabLst>
                          <a:tab pos="228600" algn="l"/>
                          <a:tab pos="266700" algn="l"/>
                        </a:tabLst>
                      </a:pPr>
                      <a:r>
                        <a:rPr lang="en-US" sz="1600" b="0" kern="100">
                          <a:solidFill>
                            <a:srgbClr val="595959"/>
                          </a:solidFill>
                          <a:effectLst/>
                          <a:latin typeface="微软雅黑" panose="020B0503020204020204" pitchFamily="34" charset="-122"/>
                          <a:ea typeface="微软雅黑" panose="020B0503020204020204" pitchFamily="34" charset="-122"/>
                          <a:cs typeface="+mn-cs"/>
                        </a:rPr>
                        <a:t>Max-Forward</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indent="266700" algn="ctr" defTabSz="1219200" rtl="0" eaLnBrk="1" latinLnBrk="0" hangingPunct="1">
                        <a:spcAft>
                          <a:spcPts val="0"/>
                        </a:spcAft>
                        <a:tabLst>
                          <a:tab pos="228600" algn="l"/>
                          <a:tab pos="266700" algn="l"/>
                        </a:tabLst>
                      </a:pPr>
                      <a:r>
                        <a:rPr lang="zh-CN" sz="1600" b="0" kern="100" dirty="0">
                          <a:solidFill>
                            <a:srgbClr val="595959"/>
                          </a:solidFill>
                          <a:effectLst/>
                          <a:latin typeface="微软雅黑" panose="020B0503020204020204" pitchFamily="34" charset="-122"/>
                          <a:ea typeface="微软雅黑" panose="020B0503020204020204" pitchFamily="34" charset="-122"/>
                          <a:cs typeface="+mn-cs"/>
                        </a:rPr>
                        <a:t>指定当前请求可以途经的代理服务器数量，每经过一个代理服务器，此数值就减</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1</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extLst>
                  <a:ext uri="{0D108BD9-81ED-4DB2-BD59-A6C34878D82A}">
                    <a16:rowId xmlns:a16="http://schemas.microsoft.com/office/drawing/2014/main" xmlns="" val="10004"/>
                  </a:ext>
                </a:extLst>
              </a:tr>
              <a:tr h="614359">
                <a:tc>
                  <a:txBody>
                    <a:bodyPr/>
                    <a:lstStyle/>
                    <a:p>
                      <a:pPr marL="0" indent="266700" algn="ctr" defTabSz="1219200" rtl="0" eaLnBrk="1" latinLnBrk="0" hangingPunct="1">
                        <a:spcAft>
                          <a:spcPts val="0"/>
                        </a:spcAft>
                        <a:tabLst>
                          <a:tab pos="228600" algn="l"/>
                          <a:tab pos="266700" algn="l"/>
                        </a:tabLst>
                      </a:pPr>
                      <a:r>
                        <a:rPr lang="en-US" sz="1600" b="0" kern="100">
                          <a:solidFill>
                            <a:srgbClr val="595959"/>
                          </a:solidFill>
                          <a:effectLst/>
                          <a:latin typeface="微软雅黑" panose="020B0503020204020204" pitchFamily="34" charset="-122"/>
                          <a:ea typeface="微软雅黑" panose="020B0503020204020204" pitchFamily="34" charset="-122"/>
                          <a:cs typeface="+mn-cs"/>
                        </a:rPr>
                        <a:t>Referer</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indent="266700" algn="ctr" defTabSz="1219200" rtl="0" eaLnBrk="1" latinLnBrk="0" hangingPunct="1">
                        <a:spcAft>
                          <a:spcPts val="0"/>
                        </a:spcAft>
                        <a:tabLst>
                          <a:tab pos="228600" algn="l"/>
                          <a:tab pos="266700" algn="l"/>
                        </a:tabLst>
                      </a:pPr>
                      <a:r>
                        <a:rPr lang="en-US" sz="1600" b="0" kern="100" dirty="0">
                          <a:solidFill>
                            <a:srgbClr val="595959"/>
                          </a:solidFill>
                          <a:effectLst/>
                          <a:latin typeface="微软雅黑" panose="020B0503020204020204" pitchFamily="34" charset="-122"/>
                          <a:ea typeface="微软雅黑" panose="020B0503020204020204" pitchFamily="34" charset="-122"/>
                          <a:cs typeface="+mn-cs"/>
                        </a:rPr>
                        <a:t>Referer</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头字段非常有用，常被网站管理人员用来追踪网站的访问者是如何导航进入网站的。同时</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Referer</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头字段还可以用于网站的防盗链</a:t>
                      </a:r>
                    </a:p>
                  </a:txBody>
                  <a:tcPr marL="68580" marR="68580" marT="0" marB="0" anchor="ctr"/>
                </a:tc>
                <a:extLst>
                  <a:ext uri="{0D108BD9-81ED-4DB2-BD59-A6C34878D82A}">
                    <a16:rowId xmlns:a16="http://schemas.microsoft.com/office/drawing/2014/main" xmlns="" val="10005"/>
                  </a:ext>
                </a:extLst>
              </a:tr>
              <a:tr h="833583">
                <a:tc>
                  <a:txBody>
                    <a:bodyPr/>
                    <a:lstStyle/>
                    <a:p>
                      <a:pPr marL="0" indent="266700" algn="ctr" defTabSz="1219200" rtl="0" eaLnBrk="1" latinLnBrk="0" hangingPunct="1">
                        <a:spcAft>
                          <a:spcPts val="0"/>
                        </a:spcAft>
                        <a:tabLst>
                          <a:tab pos="228600" algn="l"/>
                          <a:tab pos="266700" algn="l"/>
                        </a:tabLst>
                      </a:pPr>
                      <a:r>
                        <a:rPr lang="en-US" sz="1600" b="0" kern="100">
                          <a:solidFill>
                            <a:srgbClr val="595959"/>
                          </a:solidFill>
                          <a:effectLst/>
                          <a:latin typeface="微软雅黑" panose="020B0503020204020204" pitchFamily="34" charset="-122"/>
                          <a:ea typeface="微软雅黑" panose="020B0503020204020204" pitchFamily="34" charset="-122"/>
                          <a:cs typeface="+mn-cs"/>
                        </a:rPr>
                        <a:t>User-Agent</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indent="266700" algn="ctr" defTabSz="1219200" rtl="0" eaLnBrk="1" latinLnBrk="0" hangingPunct="1">
                        <a:spcAft>
                          <a:spcPts val="0"/>
                        </a:spcAft>
                        <a:tabLst>
                          <a:tab pos="228600" algn="l"/>
                          <a:tab pos="266700" algn="l"/>
                        </a:tabLst>
                      </a:pPr>
                      <a:r>
                        <a:rPr lang="en-US" sz="1600" b="0" kern="100" dirty="0">
                          <a:solidFill>
                            <a:srgbClr val="595959"/>
                          </a:solidFill>
                          <a:effectLst/>
                          <a:latin typeface="微软雅黑" panose="020B0503020204020204" pitchFamily="34" charset="-122"/>
                          <a:ea typeface="微软雅黑" panose="020B0503020204020204" pitchFamily="34" charset="-122"/>
                          <a:cs typeface="+mn-cs"/>
                        </a:rPr>
                        <a:t>User-Agent</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中文名为用户代理，简称</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 UA</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，它用于指定浏览器或者其他客户端程序使用的操作系统及版本、浏览器及版本、浏览器渲染引擎、浏览器语言等，以便服务器针对不同类型的浏览器而返回不同的内容</a:t>
                      </a:r>
                    </a:p>
                  </a:txBody>
                  <a:tcPr marL="68580" marR="68580" marT="0" marB="0" anchor="ctr"/>
                </a:tc>
                <a:extLst>
                  <a:ext uri="{0D108BD9-81ED-4DB2-BD59-A6C34878D82A}">
                    <a16:rowId xmlns:a16="http://schemas.microsoft.com/office/drawing/2014/main" xmlns="" val="10006"/>
                  </a:ext>
                </a:extLst>
              </a:tr>
            </a:tbl>
          </a:graphicData>
        </a:graphic>
      </p:graphicFrame>
      <p:sp>
        <p:nvSpPr>
          <p:cNvPr id="4" name="矩形 3"/>
          <p:cNvSpPr/>
          <p:nvPr/>
        </p:nvSpPr>
        <p:spPr>
          <a:xfrm>
            <a:off x="1290288" y="6344228"/>
            <a:ext cx="9900745" cy="369332"/>
          </a:xfrm>
          <a:prstGeom prst="rect">
            <a:avLst/>
          </a:prstGeom>
        </p:spPr>
        <p:txBody>
          <a:bodyPr wrap="square">
            <a:spAutoFit/>
          </a:bodyPr>
          <a:lstStyle/>
          <a:p>
            <a:r>
              <a:rPr lang="en-US" altLang="zh-CN" b="1" dirty="0" err="1">
                <a:solidFill>
                  <a:srgbClr val="FF0000"/>
                </a:solidFill>
              </a:rPr>
              <a:t>HttpRequest</a:t>
            </a:r>
            <a:r>
              <a:rPr lang="zh-CN" altLang="en-US" b="1" dirty="0">
                <a:solidFill>
                  <a:srgbClr val="FF0000"/>
                </a:solidFill>
              </a:rPr>
              <a:t>或</a:t>
            </a:r>
            <a:r>
              <a:rPr lang="en-US" altLang="zh-CN" b="1" dirty="0">
                <a:solidFill>
                  <a:srgbClr val="FF0000"/>
                </a:solidFill>
              </a:rPr>
              <a:t>Request</a:t>
            </a:r>
            <a:r>
              <a:rPr lang="zh-CN" altLang="en-US" b="1" dirty="0">
                <a:solidFill>
                  <a:srgbClr val="FF0000"/>
                </a:solidFill>
              </a:rPr>
              <a:t>的</a:t>
            </a:r>
            <a:r>
              <a:rPr lang="en-US" altLang="zh-CN" b="1" dirty="0">
                <a:solidFill>
                  <a:srgbClr val="FF0000"/>
                </a:solidFill>
              </a:rPr>
              <a:t>String </a:t>
            </a:r>
            <a:r>
              <a:rPr lang="en-US" altLang="zh-CN" b="1" dirty="0" err="1">
                <a:solidFill>
                  <a:srgbClr val="FF0000"/>
                </a:solidFill>
              </a:rPr>
              <a:t>getHeader</a:t>
            </a:r>
            <a:r>
              <a:rPr lang="en-US" altLang="zh-CN" b="1" dirty="0">
                <a:solidFill>
                  <a:srgbClr val="FF0000"/>
                </a:solidFill>
              </a:rPr>
              <a:t>(String name):</a:t>
            </a:r>
            <a:r>
              <a:rPr lang="zh-CN" altLang="en-US" b="1" dirty="0">
                <a:solidFill>
                  <a:srgbClr val="FF0000"/>
                </a:solidFill>
              </a:rPr>
              <a:t>以字符串形式返回指定的请求头的值。</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970635" y="3013559"/>
            <a:ext cx="6733878" cy="829753"/>
          </a:xfrm>
          <a:prstGeom prst="rect">
            <a:avLst/>
          </a:prstGeom>
          <a:noFill/>
        </p:spPr>
        <p:txBody>
          <a:bodyPr wrap="square" lIns="91443" tIns="45720" rIns="91443" bIns="45720" rtlCol="0">
            <a:spAutoFit/>
          </a:bodyPr>
          <a:lstStyle/>
          <a:p>
            <a:r>
              <a:rPr lang="en-US" altLang="zh-CN" sz="4800" b="1" dirty="0" smtClean="0">
                <a:solidFill>
                  <a:srgbClr val="595959"/>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HTTP</a:t>
            </a:r>
            <a:r>
              <a:rPr lang="zh-CN" altLang="en-US" sz="4800" b="1" dirty="0">
                <a:solidFill>
                  <a:srgbClr val="595959"/>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响应</a:t>
            </a:r>
            <a:r>
              <a:rPr lang="zh-CN" altLang="en-US" sz="4800" b="1" dirty="0" smtClean="0">
                <a:solidFill>
                  <a:srgbClr val="595959"/>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消息</a:t>
            </a:r>
            <a:endParaRPr lang="en-GB" altLang="zh-CN" sz="4800" b="1" dirty="0">
              <a:solidFill>
                <a:srgbClr val="1369B2"/>
              </a:solidFill>
              <a:latin typeface="微软雅黑" panose="020B0503020204020204" pitchFamily="34" charset="-122"/>
              <a:ea typeface="微软雅黑" panose="020B0503020204020204" pitchFamily="34" charset="-122"/>
              <a:cs typeface="+mn-ea"/>
              <a:sym typeface="+mn-lt"/>
            </a:endParaRPr>
          </a:p>
        </p:txBody>
      </p:sp>
      <p:sp>
        <p:nvSpPr>
          <p:cNvPr id="2" name="TextBox 48"/>
          <p:cNvSpPr txBox="1"/>
          <p:nvPr/>
        </p:nvSpPr>
        <p:spPr>
          <a:xfrm>
            <a:off x="1627082" y="2808590"/>
            <a:ext cx="1735046" cy="1106549"/>
          </a:xfrm>
          <a:prstGeom prst="rect">
            <a:avLst/>
          </a:prstGeom>
          <a:noFill/>
        </p:spPr>
        <p:txBody>
          <a:bodyPr wrap="square" lIns="91443" tIns="45720" rIns="91443" bIns="45720" rtlCol="0">
            <a:spAutoFit/>
          </a:bodyPr>
          <a:lstStyle/>
          <a:p>
            <a:r>
              <a:rPr lang="en-US" altLang="en-GB" sz="6600" b="1" dirty="0" smtClean="0">
                <a:solidFill>
                  <a:srgbClr val="FAFAFA"/>
                </a:solidFill>
                <a:latin typeface="微软雅黑" panose="020B0503020204020204" pitchFamily="34" charset="-122"/>
                <a:ea typeface="微软雅黑" panose="020B0503020204020204" pitchFamily="34" charset="-122"/>
                <a:cs typeface="+mn-ea"/>
                <a:sym typeface="+mn-lt"/>
              </a:rPr>
              <a:t>3.3</a:t>
            </a:r>
            <a:endParaRPr lang="en-US" altLang="en-GB" sz="6600" b="1" dirty="0">
              <a:solidFill>
                <a:srgbClr val="FAFAFA"/>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0438" name="Picture 2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84" y="836085"/>
            <a:ext cx="12202584" cy="54398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9875" name="Oval 22"/>
          <p:cNvSpPr>
            <a:spLocks noChangeArrowheads="1"/>
          </p:cNvSpPr>
          <p:nvPr/>
        </p:nvSpPr>
        <p:spPr bwMode="auto">
          <a:xfrm>
            <a:off x="1900767" y="2760136"/>
            <a:ext cx="165100" cy="169333"/>
          </a:xfrm>
          <a:prstGeom prst="ellipse">
            <a:avLst/>
          </a:prstGeom>
          <a:gradFill rotWithShape="1">
            <a:gsLst>
              <a:gs pos="0">
                <a:srgbClr val="FFFFFF">
                  <a:alpha val="50000"/>
                </a:srgbClr>
              </a:gs>
              <a:gs pos="100000">
                <a:schemeClr val="tx1">
                  <a:alpha val="0"/>
                </a:schemeClr>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lIns="121917" tIns="60958" rIns="121917" bIns="60958" anchor="ctr"/>
          <a:lstStyle/>
          <a:p>
            <a:pPr algn="ctr" eaLnBrk="1" hangingPunct="1"/>
            <a:endParaRPr lang="ko-KR" altLang="en-US" i="1">
              <a:ea typeface="Gulim" pitchFamily="34" charset="-127"/>
            </a:endParaRPr>
          </a:p>
        </p:txBody>
      </p:sp>
      <p:sp>
        <p:nvSpPr>
          <p:cNvPr id="79876" name="Oval 25"/>
          <p:cNvSpPr>
            <a:spLocks noChangeArrowheads="1"/>
          </p:cNvSpPr>
          <p:nvPr/>
        </p:nvSpPr>
        <p:spPr bwMode="auto">
          <a:xfrm>
            <a:off x="1900767" y="3627968"/>
            <a:ext cx="165100" cy="169333"/>
          </a:xfrm>
          <a:prstGeom prst="ellipse">
            <a:avLst/>
          </a:prstGeom>
          <a:gradFill rotWithShape="1">
            <a:gsLst>
              <a:gs pos="0">
                <a:srgbClr val="FFFFFF">
                  <a:alpha val="50000"/>
                </a:srgbClr>
              </a:gs>
              <a:gs pos="100000">
                <a:schemeClr val="tx1">
                  <a:alpha val="0"/>
                </a:schemeClr>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lIns="121917" tIns="60958" rIns="121917" bIns="60958" anchor="ctr"/>
          <a:lstStyle/>
          <a:p>
            <a:pPr algn="ctr" eaLnBrk="1" hangingPunct="1"/>
            <a:endParaRPr lang="ko-KR" altLang="en-US" i="1">
              <a:ea typeface="Gulim" pitchFamily="34" charset="-127"/>
            </a:endParaRPr>
          </a:p>
        </p:txBody>
      </p:sp>
      <p:sp>
        <p:nvSpPr>
          <p:cNvPr id="79877" name="Oval 28"/>
          <p:cNvSpPr>
            <a:spLocks noChangeArrowheads="1"/>
          </p:cNvSpPr>
          <p:nvPr/>
        </p:nvSpPr>
        <p:spPr bwMode="auto">
          <a:xfrm>
            <a:off x="1900767" y="4584702"/>
            <a:ext cx="165100" cy="169333"/>
          </a:xfrm>
          <a:prstGeom prst="ellipse">
            <a:avLst/>
          </a:prstGeom>
          <a:gradFill rotWithShape="1">
            <a:gsLst>
              <a:gs pos="0">
                <a:srgbClr val="FFFFFF">
                  <a:alpha val="50000"/>
                </a:srgbClr>
              </a:gs>
              <a:gs pos="100000">
                <a:schemeClr val="tx1">
                  <a:alpha val="0"/>
                </a:schemeClr>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lIns="121917" tIns="60958" rIns="121917" bIns="60958" anchor="ctr"/>
          <a:lstStyle/>
          <a:p>
            <a:pPr algn="ctr" eaLnBrk="1" hangingPunct="1"/>
            <a:endParaRPr lang="ko-KR" altLang="en-US" i="1">
              <a:ea typeface="Gulim" pitchFamily="34" charset="-127"/>
            </a:endParaRPr>
          </a:p>
        </p:txBody>
      </p:sp>
      <p:sp>
        <p:nvSpPr>
          <p:cNvPr id="79878" name="Oval 31"/>
          <p:cNvSpPr>
            <a:spLocks noChangeArrowheads="1"/>
          </p:cNvSpPr>
          <p:nvPr/>
        </p:nvSpPr>
        <p:spPr bwMode="auto">
          <a:xfrm>
            <a:off x="1416051" y="5397502"/>
            <a:ext cx="165100" cy="169333"/>
          </a:xfrm>
          <a:prstGeom prst="ellipse">
            <a:avLst/>
          </a:prstGeom>
          <a:gradFill rotWithShape="1">
            <a:gsLst>
              <a:gs pos="0">
                <a:srgbClr val="FFFFFF">
                  <a:alpha val="50000"/>
                </a:srgbClr>
              </a:gs>
              <a:gs pos="100000">
                <a:schemeClr val="tx1">
                  <a:alpha val="0"/>
                </a:schemeClr>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lIns="121917" tIns="60958" rIns="121917" bIns="60958" anchor="ctr"/>
          <a:lstStyle/>
          <a:p>
            <a:pPr algn="ctr" eaLnBrk="1" hangingPunct="1"/>
            <a:endParaRPr lang="ko-KR" altLang="en-US" i="1">
              <a:ea typeface="Gulim" pitchFamily="34" charset="-127"/>
            </a:endParaRPr>
          </a:p>
        </p:txBody>
      </p:sp>
      <p:sp>
        <p:nvSpPr>
          <p:cNvPr id="79879" name="Text Box 21"/>
          <p:cNvSpPr txBox="1">
            <a:spLocks noChangeArrowheads="1"/>
          </p:cNvSpPr>
          <p:nvPr/>
        </p:nvSpPr>
        <p:spPr bwMode="auto">
          <a:xfrm>
            <a:off x="4756153" y="1380067"/>
            <a:ext cx="2406649" cy="4154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917" tIns="60958" rIns="121917" bIns="60958">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lang="zh-CN" altLang="en-US" sz="1900">
                <a:solidFill>
                  <a:schemeClr val="bg1"/>
                </a:solidFill>
                <a:sym typeface="MS PGothic" pitchFamily="34" charset="-128"/>
              </a:rPr>
              <a:t>6.1.1</a:t>
            </a:r>
          </a:p>
        </p:txBody>
      </p:sp>
      <p:sp>
        <p:nvSpPr>
          <p:cNvPr id="15369" name="Text Box 24"/>
          <p:cNvSpPr txBox="1">
            <a:spLocks noChangeArrowheads="1"/>
          </p:cNvSpPr>
          <p:nvPr/>
        </p:nvSpPr>
        <p:spPr bwMode="auto">
          <a:xfrm>
            <a:off x="575734" y="980019"/>
            <a:ext cx="11146575" cy="615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marL="263525" indent="-263525">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Wingdings" pitchFamily="2" charset="2"/>
              <a:buChar char="Ø"/>
            </a:pPr>
            <a:r>
              <a:rPr lang="en-US" altLang="zh-CN" sz="3200" dirty="0">
                <a:latin typeface="等线" pitchFamily="2" charset="-122"/>
                <a:ea typeface="等线" pitchFamily="2" charset="-122"/>
                <a:sym typeface="MS PGothic" pitchFamily="34" charset="-128"/>
              </a:rPr>
              <a:t>HTTP</a:t>
            </a:r>
            <a:r>
              <a:rPr lang="zh-CN" altLang="zh-CN" sz="3200" dirty="0">
                <a:latin typeface="等线" pitchFamily="2" charset="-122"/>
                <a:ea typeface="等线" pitchFamily="2" charset="-122"/>
                <a:sym typeface="MS PGothic" pitchFamily="34" charset="-128"/>
              </a:rPr>
              <a:t>响应也由三部分组成：状态行、响应头和响应的数据。</a:t>
            </a:r>
            <a:endParaRPr lang="zh-CN" altLang="en-US" sz="3200" dirty="0">
              <a:latin typeface="等线" pitchFamily="2" charset="-122"/>
              <a:ea typeface="等线" pitchFamily="2" charset="-122"/>
              <a:sym typeface="MS PGothic" pitchFamily="34" charset="-128"/>
            </a:endParaRPr>
          </a:p>
        </p:txBody>
      </p:sp>
      <p:sp>
        <p:nvSpPr>
          <p:cNvPr id="79881" name="Oval 31"/>
          <p:cNvSpPr>
            <a:spLocks noChangeArrowheads="1"/>
          </p:cNvSpPr>
          <p:nvPr/>
        </p:nvSpPr>
        <p:spPr bwMode="auto">
          <a:xfrm>
            <a:off x="1369486" y="4663020"/>
            <a:ext cx="165100" cy="169333"/>
          </a:xfrm>
          <a:prstGeom prst="ellipse">
            <a:avLst/>
          </a:prstGeom>
          <a:gradFill rotWithShape="1">
            <a:gsLst>
              <a:gs pos="0">
                <a:srgbClr val="FFFFFF">
                  <a:alpha val="50000"/>
                </a:srgbClr>
              </a:gs>
              <a:gs pos="100000">
                <a:schemeClr val="tx1">
                  <a:alpha val="0"/>
                </a:schemeClr>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lIns="121917" tIns="60958" rIns="121917" bIns="60958" anchor="ctr"/>
          <a:lstStyle/>
          <a:p>
            <a:pPr algn="ctr" eaLnBrk="1" hangingPunct="1"/>
            <a:endParaRPr lang="ko-KR" altLang="en-US" i="1">
              <a:ea typeface="Gulim" pitchFamily="34" charset="-127"/>
            </a:endParaRPr>
          </a:p>
        </p:txBody>
      </p:sp>
      <p:sp>
        <p:nvSpPr>
          <p:cNvPr id="79882" name="矩形 8"/>
          <p:cNvSpPr>
            <a:spLocks noChangeArrowheads="1"/>
          </p:cNvSpPr>
          <p:nvPr/>
        </p:nvSpPr>
        <p:spPr bwMode="auto">
          <a:xfrm>
            <a:off x="10584" y="6275919"/>
            <a:ext cx="12192000" cy="582083"/>
          </a:xfrm>
          <a:prstGeom prst="rect">
            <a:avLst/>
          </a:prstGeom>
          <a:solidFill>
            <a:srgbClr val="295AA6"/>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21917" tIns="60958" rIns="121917" bIns="60958" anchor="ctr"/>
          <a:lstStyle/>
          <a:p>
            <a:pPr eaLnBrk="1" hangingPunct="1"/>
            <a:endParaRPr lang="zh-CN" altLang="zh-CN">
              <a:solidFill>
                <a:srgbClr val="FFFFFF"/>
              </a:solidFill>
              <a:ea typeface="微软雅黑" pitchFamily="34" charset="-122"/>
            </a:endParaRPr>
          </a:p>
        </p:txBody>
      </p:sp>
      <p:grpSp>
        <p:nvGrpSpPr>
          <p:cNvPr id="79884" name="组合 16"/>
          <p:cNvGrpSpPr>
            <a:grpSpLocks/>
          </p:cNvGrpSpPr>
          <p:nvPr/>
        </p:nvGrpSpPr>
        <p:grpSpPr bwMode="auto">
          <a:xfrm>
            <a:off x="0" y="-19050"/>
            <a:ext cx="12202584" cy="855135"/>
            <a:chOff x="-508" y="-20538"/>
            <a:chExt cx="9152445" cy="641350"/>
          </a:xfrm>
        </p:grpSpPr>
        <p:pic>
          <p:nvPicPr>
            <p:cNvPr id="79890" name="Picture 2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 y="-20538"/>
              <a:ext cx="5004556"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9891" name="Picture 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96614" y="-20538"/>
              <a:ext cx="4155323"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79885" name="Text Box 27"/>
          <p:cNvSpPr txBox="1">
            <a:spLocks noChangeArrowheads="1"/>
          </p:cNvSpPr>
          <p:nvPr/>
        </p:nvSpPr>
        <p:spPr bwMode="auto">
          <a:xfrm>
            <a:off x="3119969" y="57151"/>
            <a:ext cx="6432551" cy="7789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917" tIns="60958" rIns="121917" bIns="60958">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sz="4300">
                <a:solidFill>
                  <a:schemeClr val="bg1"/>
                </a:solidFill>
                <a:latin typeface="等线" pitchFamily="2" charset="-122"/>
                <a:ea typeface="等线" pitchFamily="2" charset="-122"/>
                <a:sym typeface="MS PGothic" pitchFamily="34" charset="-128"/>
              </a:rPr>
              <a:t>HTTP</a:t>
            </a:r>
            <a:r>
              <a:rPr lang="zh-CN" altLang="en-US" sz="4300">
                <a:solidFill>
                  <a:schemeClr val="bg1"/>
                </a:solidFill>
                <a:latin typeface="等线" pitchFamily="2" charset="-122"/>
                <a:ea typeface="等线" pitchFamily="2" charset="-122"/>
                <a:sym typeface="MS PGothic" pitchFamily="34" charset="-128"/>
              </a:rPr>
              <a:t>响应结构</a:t>
            </a:r>
            <a:endParaRPr lang="zh-CN" altLang="zh-CN" sz="4300">
              <a:solidFill>
                <a:schemeClr val="bg1"/>
              </a:solidFill>
              <a:latin typeface="等线" pitchFamily="2" charset="-122"/>
              <a:ea typeface="等线" pitchFamily="2" charset="-122"/>
              <a:sym typeface="MS PGothic" pitchFamily="34" charset="-128"/>
            </a:endParaRPr>
          </a:p>
        </p:txBody>
      </p:sp>
      <p:sp>
        <p:nvSpPr>
          <p:cNvPr id="16" name="矩形标注 15">
            <a:extLst/>
          </p:cNvPr>
          <p:cNvSpPr/>
          <p:nvPr/>
        </p:nvSpPr>
        <p:spPr>
          <a:xfrm>
            <a:off x="2324102" y="2311403"/>
            <a:ext cx="6074833" cy="1553633"/>
          </a:xfrm>
          <a:prstGeom prst="wedgeRectCallout">
            <a:avLst>
              <a:gd name="adj1" fmla="val -23288"/>
              <a:gd name="adj2" fmla="val -62139"/>
            </a:avLst>
          </a:prstGeom>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p>
            <a:pPr eaLnBrk="1" hangingPunct="1">
              <a:defRPr/>
            </a:pPr>
            <a:r>
              <a:rPr lang="en-US" altLang="zh-CN" sz="2700" dirty="0"/>
              <a:t>HTTP/1.1 404 Not Found</a:t>
            </a:r>
          </a:p>
          <a:p>
            <a:pPr eaLnBrk="1" hangingPunct="1">
              <a:defRPr/>
            </a:pPr>
            <a:endParaRPr lang="en-US" altLang="zh-CN" sz="2700" dirty="0"/>
          </a:p>
          <a:p>
            <a:pPr eaLnBrk="1" hangingPunct="1">
              <a:defRPr/>
            </a:pPr>
            <a:r>
              <a:rPr lang="en-US" altLang="zh-CN" sz="2700" dirty="0"/>
              <a:t>HTTP/1.1 500 Internal Error</a:t>
            </a:r>
          </a:p>
        </p:txBody>
      </p:sp>
      <p:sp>
        <p:nvSpPr>
          <p:cNvPr id="17" name="矩形标注 16">
            <a:extLst/>
          </p:cNvPr>
          <p:cNvSpPr/>
          <p:nvPr/>
        </p:nvSpPr>
        <p:spPr>
          <a:xfrm>
            <a:off x="2328335" y="3496733"/>
            <a:ext cx="6072717" cy="431800"/>
          </a:xfrm>
          <a:prstGeom prst="wedgeRectCallout">
            <a:avLst>
              <a:gd name="adj1" fmla="val -36124"/>
              <a:gd name="adj2" fmla="val -107202"/>
            </a:avLst>
          </a:prstGeom>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p>
            <a:pPr eaLnBrk="1" hangingPunct="1">
              <a:defRPr/>
            </a:pPr>
            <a:r>
              <a:rPr lang="zh-CN" altLang="en-US" sz="2700" dirty="0"/>
              <a:t>响应的日期</a:t>
            </a:r>
            <a:endParaRPr lang="en-US" altLang="zh-CN" sz="2700" dirty="0"/>
          </a:p>
        </p:txBody>
      </p:sp>
      <p:sp>
        <p:nvSpPr>
          <p:cNvPr id="18" name="矩形标注 17">
            <a:extLst/>
          </p:cNvPr>
          <p:cNvSpPr/>
          <p:nvPr/>
        </p:nvSpPr>
        <p:spPr>
          <a:xfrm>
            <a:off x="2328335" y="3122085"/>
            <a:ext cx="6072717" cy="433916"/>
          </a:xfrm>
          <a:prstGeom prst="wedgeRectCallout">
            <a:avLst>
              <a:gd name="adj1" fmla="val -36124"/>
              <a:gd name="adj2" fmla="val -107202"/>
            </a:avLst>
          </a:prstGeom>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p>
            <a:pPr eaLnBrk="1" hangingPunct="1">
              <a:defRPr/>
            </a:pPr>
            <a:r>
              <a:rPr lang="zh-CN" altLang="en-US" sz="2700" dirty="0"/>
              <a:t>内容类型，这里是</a:t>
            </a:r>
            <a:r>
              <a:rPr lang="en-US" altLang="zh-CN" sz="2700" dirty="0"/>
              <a:t>text/html</a:t>
            </a:r>
          </a:p>
        </p:txBody>
      </p:sp>
      <p:sp>
        <p:nvSpPr>
          <p:cNvPr id="19" name="矩形标注 18">
            <a:extLst/>
          </p:cNvPr>
          <p:cNvSpPr/>
          <p:nvPr/>
        </p:nvSpPr>
        <p:spPr>
          <a:xfrm>
            <a:off x="2334686" y="2758017"/>
            <a:ext cx="6072716" cy="431800"/>
          </a:xfrm>
          <a:prstGeom prst="wedgeRectCallout">
            <a:avLst>
              <a:gd name="adj1" fmla="val -36124"/>
              <a:gd name="adj2" fmla="val -107202"/>
            </a:avLst>
          </a:prstGeom>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p>
            <a:pPr eaLnBrk="1" hangingPunct="1">
              <a:defRPr/>
            </a:pPr>
            <a:r>
              <a:rPr lang="zh-CN" altLang="en-US" sz="2700" dirty="0"/>
              <a:t>内容长度，字符数</a:t>
            </a:r>
            <a:endParaRPr lang="en-US" altLang="zh-CN" sz="2700" dirty="0"/>
          </a:p>
        </p:txBody>
      </p:sp>
    </p:spTree>
    <p:extLst>
      <p:ext uri="{BB962C8B-B14F-4D97-AF65-F5344CB8AC3E}">
        <p14:creationId xmlns:p14="http://schemas.microsoft.com/office/powerpoint/2010/main" val="25474573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5369"/>
                                        </p:tgtEl>
                                        <p:attrNameLst>
                                          <p:attrName>style.visibility</p:attrName>
                                        </p:attrNameLst>
                                      </p:cBhvr>
                                      <p:to>
                                        <p:strVal val="visible"/>
                                      </p:to>
                                    </p:set>
                                    <p:animEffect transition="in" filter="wipe(up)">
                                      <p:cBhvr>
                                        <p:cTn id="7" dur="500"/>
                                        <p:tgtEl>
                                          <p:spTgt spid="1536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xit" presetSubtype="0" fill="hold" grpId="1" nodeType="clickEffect">
                                  <p:stCondLst>
                                    <p:cond delay="0"/>
                                  </p:stCondLst>
                                  <p:childTnLst>
                                    <p:animEffect transition="out" filter="fade">
                                      <p:cBhvr>
                                        <p:cTn id="11" dur="500"/>
                                        <p:tgtEl>
                                          <p:spTgt spid="15369"/>
                                        </p:tgtEl>
                                      </p:cBhvr>
                                    </p:animEffect>
                                    <p:set>
                                      <p:cBhvr>
                                        <p:cTn id="12" dur="1" fill="hold">
                                          <p:stCondLst>
                                            <p:cond delay="499"/>
                                          </p:stCondLst>
                                        </p:cTn>
                                        <p:tgtEl>
                                          <p:spTgt spid="15369"/>
                                        </p:tgtEl>
                                        <p:attrNameLst>
                                          <p:attrName>style.visibility</p:attrName>
                                        </p:attrNameLst>
                                      </p:cBhvr>
                                      <p:to>
                                        <p:strVal val="hidden"/>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60438"/>
                                        </p:tgtEl>
                                        <p:attrNameLst>
                                          <p:attrName>style.visibility</p:attrName>
                                        </p:attrNameLst>
                                      </p:cBhvr>
                                      <p:to>
                                        <p:strVal val="visible"/>
                                      </p:to>
                                    </p:set>
                                    <p:animEffect transition="in" filter="fade">
                                      <p:cBhvr>
                                        <p:cTn id="17" dur="500"/>
                                        <p:tgtEl>
                                          <p:spTgt spid="6043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500"/>
                                        <p:tgtEl>
                                          <p:spTgt spid="1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xit" presetSubtype="0" fill="hold" grpId="1" nodeType="clickEffect">
                                  <p:stCondLst>
                                    <p:cond delay="0"/>
                                  </p:stCondLst>
                                  <p:childTnLst>
                                    <p:animEffect transition="out" filter="fade">
                                      <p:cBhvr>
                                        <p:cTn id="26" dur="500"/>
                                        <p:tgtEl>
                                          <p:spTgt spid="16"/>
                                        </p:tgtEl>
                                      </p:cBhvr>
                                    </p:animEffect>
                                    <p:set>
                                      <p:cBhvr>
                                        <p:cTn id="27" dur="1" fill="hold">
                                          <p:stCondLst>
                                            <p:cond delay="499"/>
                                          </p:stCondLst>
                                        </p:cTn>
                                        <p:tgtEl>
                                          <p:spTgt spid="16"/>
                                        </p:tgtEl>
                                        <p:attrNameLst>
                                          <p:attrName>style.visibility</p:attrName>
                                        </p:attrNameLst>
                                      </p:cBhvr>
                                      <p:to>
                                        <p:strVal val="hidden"/>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fade">
                                      <p:cBhvr>
                                        <p:cTn id="32" dur="500"/>
                                        <p:tgtEl>
                                          <p:spTgt spid="1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0" presetClass="exit" presetSubtype="0" fill="hold" grpId="1" nodeType="clickEffect">
                                  <p:stCondLst>
                                    <p:cond delay="0"/>
                                  </p:stCondLst>
                                  <p:childTnLst>
                                    <p:animEffect transition="out" filter="fade">
                                      <p:cBhvr>
                                        <p:cTn id="36" dur="500"/>
                                        <p:tgtEl>
                                          <p:spTgt spid="19"/>
                                        </p:tgtEl>
                                      </p:cBhvr>
                                    </p:animEffect>
                                    <p:set>
                                      <p:cBhvr>
                                        <p:cTn id="37" dur="1" fill="hold">
                                          <p:stCondLst>
                                            <p:cond delay="499"/>
                                          </p:stCondLst>
                                        </p:cTn>
                                        <p:tgtEl>
                                          <p:spTgt spid="19"/>
                                        </p:tgtEl>
                                        <p:attrNameLst>
                                          <p:attrName>style.visibility</p:attrName>
                                        </p:attrNameLst>
                                      </p:cBhvr>
                                      <p:to>
                                        <p:strVal val="hidden"/>
                                      </p:to>
                                    </p:set>
                                  </p:childTnLst>
                                </p:cTn>
                              </p:par>
                            </p:childTnLst>
                          </p:cTn>
                        </p:par>
                      </p:childTnLst>
                    </p:cTn>
                  </p:par>
                  <p:par>
                    <p:cTn id="38" fill="hold" nodeType="clickPar">
                      <p:stCondLst>
                        <p:cond delay="indefinite"/>
                      </p:stCondLst>
                      <p:childTnLst>
                        <p:par>
                          <p:cTn id="39" fill="hold" nodeType="withGroup">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fade">
                                      <p:cBhvr>
                                        <p:cTn id="42" dur="500"/>
                                        <p:tgtEl>
                                          <p:spTgt spid="18"/>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0" presetClass="exit" presetSubtype="0" fill="hold" grpId="1" nodeType="clickEffect">
                                  <p:stCondLst>
                                    <p:cond delay="0"/>
                                  </p:stCondLst>
                                  <p:childTnLst>
                                    <p:animEffect transition="out" filter="fade">
                                      <p:cBhvr>
                                        <p:cTn id="46" dur="500"/>
                                        <p:tgtEl>
                                          <p:spTgt spid="18"/>
                                        </p:tgtEl>
                                      </p:cBhvr>
                                    </p:animEffect>
                                    <p:set>
                                      <p:cBhvr>
                                        <p:cTn id="47" dur="1" fill="hold">
                                          <p:stCondLst>
                                            <p:cond delay="499"/>
                                          </p:stCondLst>
                                        </p:cTn>
                                        <p:tgtEl>
                                          <p:spTgt spid="18"/>
                                        </p:tgtEl>
                                        <p:attrNameLst>
                                          <p:attrName>style.visibility</p:attrName>
                                        </p:attrNameLst>
                                      </p:cBhvr>
                                      <p:to>
                                        <p:strVal val="hidden"/>
                                      </p:to>
                                    </p:set>
                                  </p:childTnLst>
                                </p:cTn>
                              </p:par>
                            </p:childTnLst>
                          </p:cTn>
                        </p:par>
                      </p:childTnLst>
                    </p:cTn>
                  </p:par>
                  <p:par>
                    <p:cTn id="48" fill="hold" nodeType="clickPar">
                      <p:stCondLst>
                        <p:cond delay="indefinite"/>
                      </p:stCondLst>
                      <p:childTnLst>
                        <p:par>
                          <p:cTn id="49" fill="hold" nodeType="withGroup">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7"/>
                                        </p:tgtEl>
                                        <p:attrNameLst>
                                          <p:attrName>style.visibility</p:attrName>
                                        </p:attrNameLst>
                                      </p:cBhvr>
                                      <p:to>
                                        <p:strVal val="visible"/>
                                      </p:to>
                                    </p:set>
                                    <p:animEffect transition="in" filter="fade">
                                      <p:cBhvr>
                                        <p:cTn id="52" dur="500"/>
                                        <p:tgtEl>
                                          <p:spTgt spid="17"/>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10" presetClass="exit" presetSubtype="0" fill="hold" grpId="1" nodeType="clickEffect">
                                  <p:stCondLst>
                                    <p:cond delay="0"/>
                                  </p:stCondLst>
                                  <p:childTnLst>
                                    <p:animEffect transition="out" filter="fade">
                                      <p:cBhvr>
                                        <p:cTn id="56" dur="500"/>
                                        <p:tgtEl>
                                          <p:spTgt spid="17"/>
                                        </p:tgtEl>
                                      </p:cBhvr>
                                    </p:animEffect>
                                    <p:set>
                                      <p:cBhvr>
                                        <p:cTn id="57" dur="1" fill="hold">
                                          <p:stCondLst>
                                            <p:cond delay="499"/>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9" grpId="0"/>
      <p:bldP spid="15369" grpId="1"/>
      <p:bldP spid="16" grpId="0" animBg="1"/>
      <p:bldP spid="16" grpId="1" animBg="1"/>
      <p:bldP spid="17" grpId="0" animBg="1"/>
      <p:bldP spid="17" grpId="1" animBg="1"/>
      <p:bldP spid="18" grpId="0" animBg="1"/>
      <p:bldP spid="18" grpId="1" animBg="1"/>
      <p:bldP spid="19" grpId="0" animBg="1"/>
      <p:bldP spid="19" grpId="1"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3576078"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smtClean="0">
                <a:solidFill>
                  <a:srgbClr val="595959"/>
                </a:solidFill>
                <a:latin typeface="微软雅黑" panose="020B0503020204020204" pitchFamily="34" charset="-122"/>
                <a:ea typeface="微软雅黑" panose="020B0503020204020204" pitchFamily="34" charset="-122"/>
                <a:cs typeface="+mn-ea"/>
                <a:sym typeface="+mn-lt"/>
              </a:rPr>
              <a:t>3.3.1  HTTP</a:t>
            </a:r>
            <a:r>
              <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rPr>
              <a:t>响应状态行</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4" name="文本框 18"/>
          <p:cNvSpPr txBox="1"/>
          <p:nvPr>
            <p:custDataLst>
              <p:tags r:id="rId1"/>
            </p:custDataLst>
          </p:nvPr>
        </p:nvSpPr>
        <p:spPr>
          <a:xfrm>
            <a:off x="1172537" y="1969505"/>
            <a:ext cx="10152530" cy="948508"/>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en-US" altLang="zh-CN" dirty="0" smtClean="0">
                <a:solidFill>
                  <a:srgbClr val="595959"/>
                </a:solidFill>
                <a:latin typeface="微软雅黑" panose="020B0503020204020204" pitchFamily="34" charset="-122"/>
              </a:rPr>
              <a:t>HTTP</a:t>
            </a:r>
            <a:r>
              <a:rPr lang="zh-CN" altLang="zh-CN" dirty="0">
                <a:solidFill>
                  <a:srgbClr val="595959"/>
                </a:solidFill>
                <a:latin typeface="微软雅黑" panose="020B0503020204020204" pitchFamily="34" charset="-122"/>
              </a:rPr>
              <a:t>响应状态行位于响应消息的第一行，它包括</a:t>
            </a:r>
            <a:r>
              <a:rPr lang="en-US" altLang="zh-CN" dirty="0">
                <a:solidFill>
                  <a:srgbClr val="595959"/>
                </a:solidFill>
                <a:latin typeface="微软雅黑" panose="020B0503020204020204" pitchFamily="34" charset="-122"/>
              </a:rPr>
              <a:t>3</a:t>
            </a:r>
            <a:r>
              <a:rPr lang="zh-CN" altLang="zh-CN" dirty="0">
                <a:solidFill>
                  <a:srgbClr val="595959"/>
                </a:solidFill>
                <a:latin typeface="微软雅黑" panose="020B0503020204020204" pitchFamily="34" charset="-122"/>
              </a:rPr>
              <a:t>个部分，分别是</a:t>
            </a:r>
            <a:r>
              <a:rPr lang="en-US" altLang="zh-CN" dirty="0">
                <a:solidFill>
                  <a:srgbClr val="1369B2"/>
                </a:solidFill>
                <a:latin typeface="微软雅黑" panose="020B0503020204020204" pitchFamily="34" charset="-122"/>
              </a:rPr>
              <a:t>HTTP</a:t>
            </a:r>
            <a:r>
              <a:rPr lang="zh-CN" altLang="zh-CN" dirty="0">
                <a:solidFill>
                  <a:srgbClr val="1369B2"/>
                </a:solidFill>
                <a:latin typeface="微软雅黑" panose="020B0503020204020204" pitchFamily="34" charset="-122"/>
              </a:rPr>
              <a:t>版本</a:t>
            </a:r>
            <a:r>
              <a:rPr lang="zh-CN" altLang="zh-CN" dirty="0">
                <a:solidFill>
                  <a:srgbClr val="595959"/>
                </a:solidFill>
                <a:latin typeface="微软雅黑" panose="020B0503020204020204" pitchFamily="34" charset="-122"/>
              </a:rPr>
              <a:t>、一个</a:t>
            </a:r>
            <a:r>
              <a:rPr lang="zh-CN" altLang="zh-CN" dirty="0">
                <a:solidFill>
                  <a:srgbClr val="1369B2"/>
                </a:solidFill>
                <a:latin typeface="微软雅黑" panose="020B0503020204020204" pitchFamily="34" charset="-122"/>
              </a:rPr>
              <a:t>表示成功或错误的整数代码（状态码）</a:t>
            </a:r>
            <a:r>
              <a:rPr lang="zh-CN" altLang="zh-CN" dirty="0">
                <a:solidFill>
                  <a:srgbClr val="595959"/>
                </a:solidFill>
                <a:latin typeface="微软雅黑" panose="020B0503020204020204" pitchFamily="34" charset="-122"/>
              </a:rPr>
              <a:t>和</a:t>
            </a:r>
            <a:r>
              <a:rPr lang="zh-CN" altLang="zh-CN" dirty="0">
                <a:solidFill>
                  <a:srgbClr val="1369B2"/>
                </a:solidFill>
                <a:latin typeface="微软雅黑" panose="020B0503020204020204" pitchFamily="34" charset="-122"/>
              </a:rPr>
              <a:t>对状态码进行描述的文本信息</a:t>
            </a: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HTTP</a:t>
            </a:r>
            <a:r>
              <a:rPr lang="zh-CN" altLang="zh-CN" dirty="0">
                <a:solidFill>
                  <a:srgbClr val="595959"/>
                </a:solidFill>
                <a:latin typeface="微软雅黑" panose="020B0503020204020204" pitchFamily="34" charset="-122"/>
              </a:rPr>
              <a:t>响应状态行具体示例如下</a:t>
            </a:r>
            <a:r>
              <a:rPr lang="zh-CN" altLang="zh-CN" dirty="0" smtClean="0">
                <a:solidFill>
                  <a:srgbClr val="595959"/>
                </a:solidFill>
                <a:latin typeface="微软雅黑" panose="020B0503020204020204" pitchFamily="34" charset="-122"/>
              </a:rPr>
              <a:t>：</a:t>
            </a:r>
            <a:endParaRPr lang="zh-CN" altLang="zh-CN" dirty="0">
              <a:solidFill>
                <a:srgbClr val="595959"/>
              </a:solidFill>
              <a:latin typeface="微软雅黑" panose="020B0503020204020204" pitchFamily="34" charset="-122"/>
            </a:endParaRPr>
          </a:p>
        </p:txBody>
      </p:sp>
      <p:pic>
        <p:nvPicPr>
          <p:cNvPr id="15" name="图片 14"/>
          <p:cNvPicPr>
            <a:picLocks noChangeAspect="1"/>
          </p:cNvPicPr>
          <p:nvPr/>
        </p:nvPicPr>
        <p:blipFill>
          <a:blip r:embed="rId6"/>
          <a:stretch>
            <a:fillRect/>
          </a:stretch>
        </p:blipFill>
        <p:spPr>
          <a:xfrm>
            <a:off x="3799208" y="3348320"/>
            <a:ext cx="3619483" cy="524434"/>
          </a:xfrm>
          <a:prstGeom prst="rect">
            <a:avLst/>
          </a:prstGeom>
        </p:spPr>
      </p:pic>
      <p:sp>
        <p:nvSpPr>
          <p:cNvPr id="16" name="矩形 15"/>
          <p:cNvSpPr/>
          <p:nvPr/>
        </p:nvSpPr>
        <p:spPr>
          <a:xfrm>
            <a:off x="4027872" y="3396445"/>
            <a:ext cx="2682205" cy="338554"/>
          </a:xfrm>
          <a:prstGeom prst="rect">
            <a:avLst/>
          </a:prstGeom>
        </p:spPr>
        <p:txBody>
          <a:bodyPr wrap="square">
            <a:spAutoFit/>
          </a:bodyPr>
          <a:lstStyle/>
          <a:p>
            <a:r>
              <a:rPr lang="en-US" altLang="zh-CN" sz="1600" dirty="0"/>
              <a:t>HTTP/1.1 200 OK</a:t>
            </a:r>
            <a:endParaRPr lang="zh-CN" altLang="zh-CN" sz="1600" dirty="0"/>
          </a:p>
        </p:txBody>
      </p:sp>
      <p:sp>
        <p:nvSpPr>
          <p:cNvPr id="17" name="Chevron 3"/>
          <p:cNvSpPr/>
          <p:nvPr>
            <p:custDataLst>
              <p:tags r:id="rId2"/>
            </p:custDataLst>
          </p:nvPr>
        </p:nvSpPr>
        <p:spPr>
          <a:xfrm>
            <a:off x="838730" y="1064302"/>
            <a:ext cx="2872657"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8" name="文本框 1"/>
          <p:cNvSpPr txBox="1"/>
          <p:nvPr/>
        </p:nvSpPr>
        <p:spPr>
          <a:xfrm>
            <a:off x="1185984" y="1204287"/>
            <a:ext cx="2123145" cy="400110"/>
          </a:xfrm>
          <a:prstGeom prst="rect">
            <a:avLst/>
          </a:prstGeom>
          <a:noFill/>
        </p:spPr>
        <p:txBody>
          <a:bodyPr wrap="none" rtlCol="0">
            <a:spAutoFit/>
          </a:bodyPr>
          <a:lstStyle/>
          <a:p>
            <a:r>
              <a:rPr lang="en-US" altLang="zh-CN" sz="2000" dirty="0" smtClean="0">
                <a:solidFill>
                  <a:srgbClr val="1369B2"/>
                </a:solidFill>
                <a:latin typeface="微软雅黑" panose="020B0503020204020204" pitchFamily="34" charset="-122"/>
                <a:ea typeface="微软雅黑" panose="020B0503020204020204" pitchFamily="34" charset="-122"/>
              </a:rPr>
              <a:t>HTTP</a:t>
            </a:r>
            <a:r>
              <a:rPr lang="zh-CN" altLang="en-US" sz="2000" dirty="0">
                <a:solidFill>
                  <a:srgbClr val="1369B2"/>
                </a:solidFill>
                <a:latin typeface="微软雅黑" panose="020B0503020204020204" pitchFamily="34" charset="-122"/>
                <a:ea typeface="微软雅黑" panose="020B0503020204020204" pitchFamily="34" charset="-122"/>
              </a:rPr>
              <a:t>响</a:t>
            </a:r>
            <a:r>
              <a:rPr lang="zh-CN" altLang="en-US" sz="2000" dirty="0" smtClean="0">
                <a:solidFill>
                  <a:srgbClr val="1369B2"/>
                </a:solidFill>
                <a:latin typeface="微软雅黑" panose="020B0503020204020204" pitchFamily="34" charset="-122"/>
                <a:ea typeface="微软雅黑" panose="020B0503020204020204" pitchFamily="34" charset="-122"/>
              </a:rPr>
              <a:t>应状态行</a:t>
            </a:r>
          </a:p>
        </p:txBody>
      </p:sp>
      <p:sp>
        <p:nvSpPr>
          <p:cNvPr id="19" name="文本框 18"/>
          <p:cNvSpPr txBox="1"/>
          <p:nvPr>
            <p:custDataLst>
              <p:tags r:id="rId3"/>
            </p:custDataLst>
          </p:nvPr>
        </p:nvSpPr>
        <p:spPr>
          <a:xfrm>
            <a:off x="1143840" y="4114616"/>
            <a:ext cx="10152530" cy="948508"/>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en-US" altLang="zh-CN" dirty="0" smtClean="0">
                <a:solidFill>
                  <a:srgbClr val="595959"/>
                </a:solidFill>
                <a:latin typeface="微软雅黑" panose="020B0503020204020204" pitchFamily="34" charset="-122"/>
              </a:rPr>
              <a:t>HTTP/</a:t>
            </a:r>
            <a:r>
              <a:rPr lang="en-US" altLang="zh-CN" dirty="0">
                <a:solidFill>
                  <a:srgbClr val="595959"/>
                </a:solidFill>
                <a:latin typeface="微软雅黑" panose="020B0503020204020204" pitchFamily="34" charset="-122"/>
              </a:rPr>
              <a:t>1.1</a:t>
            </a:r>
            <a:r>
              <a:rPr lang="zh-CN" altLang="zh-CN" dirty="0">
                <a:solidFill>
                  <a:srgbClr val="595959"/>
                </a:solidFill>
                <a:latin typeface="微软雅黑" panose="020B0503020204020204" pitchFamily="34" charset="-122"/>
              </a:rPr>
              <a:t>是通信使用的协议版本，</a:t>
            </a:r>
            <a:r>
              <a:rPr lang="en-US" altLang="zh-CN" dirty="0">
                <a:solidFill>
                  <a:srgbClr val="595959"/>
                </a:solidFill>
                <a:latin typeface="微软雅黑" panose="020B0503020204020204" pitchFamily="34" charset="-122"/>
              </a:rPr>
              <a:t>200</a:t>
            </a:r>
            <a:r>
              <a:rPr lang="zh-CN" altLang="zh-CN" dirty="0">
                <a:solidFill>
                  <a:srgbClr val="595959"/>
                </a:solidFill>
                <a:latin typeface="微软雅黑" panose="020B0503020204020204" pitchFamily="34" charset="-122"/>
              </a:rPr>
              <a:t>是状态码，</a:t>
            </a:r>
            <a:r>
              <a:rPr lang="en-US" altLang="zh-CN" dirty="0">
                <a:solidFill>
                  <a:srgbClr val="595959"/>
                </a:solidFill>
                <a:latin typeface="微软雅黑" panose="020B0503020204020204" pitchFamily="34" charset="-122"/>
              </a:rPr>
              <a:t>OK</a:t>
            </a:r>
            <a:r>
              <a:rPr lang="zh-CN" altLang="zh-CN" dirty="0">
                <a:solidFill>
                  <a:srgbClr val="595959"/>
                </a:solidFill>
                <a:latin typeface="微软雅黑" panose="020B0503020204020204" pitchFamily="34" charset="-122"/>
              </a:rPr>
              <a:t>是状态描述，说明客户端请求成功。需要注意的是，请求行中的每个部分需要用</a:t>
            </a:r>
            <a:r>
              <a:rPr lang="zh-CN" altLang="zh-CN" dirty="0">
                <a:solidFill>
                  <a:srgbClr val="1369B2"/>
                </a:solidFill>
                <a:latin typeface="微软雅黑" panose="020B0503020204020204" pitchFamily="34" charset="-122"/>
              </a:rPr>
              <a:t>空格分隔</a:t>
            </a:r>
            <a:r>
              <a:rPr lang="zh-CN" altLang="zh-CN" dirty="0">
                <a:solidFill>
                  <a:srgbClr val="595959"/>
                </a:solidFill>
                <a:latin typeface="微软雅黑" panose="020B0503020204020204" pitchFamily="34" charset="-122"/>
              </a:rPr>
              <a:t>，最后要以回车换行结束。</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3576078"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smtClean="0">
                <a:solidFill>
                  <a:srgbClr val="595959"/>
                </a:solidFill>
                <a:latin typeface="微软雅黑" panose="020B0503020204020204" pitchFamily="34" charset="-122"/>
                <a:ea typeface="微软雅黑" panose="020B0503020204020204" pitchFamily="34" charset="-122"/>
                <a:cs typeface="+mn-ea"/>
                <a:sym typeface="+mn-lt"/>
              </a:rPr>
              <a:t>3.3.1  HTTP</a:t>
            </a:r>
            <a:r>
              <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rPr>
              <a:t>响应状态行</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7" name="Chevron 3"/>
          <p:cNvSpPr/>
          <p:nvPr>
            <p:custDataLst>
              <p:tags r:id="rId1"/>
            </p:custDataLst>
          </p:nvPr>
        </p:nvSpPr>
        <p:spPr>
          <a:xfrm>
            <a:off x="838730" y="1050855"/>
            <a:ext cx="3679482"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8" name="文本框 1"/>
          <p:cNvSpPr txBox="1"/>
          <p:nvPr/>
        </p:nvSpPr>
        <p:spPr>
          <a:xfrm>
            <a:off x="1185984" y="1190840"/>
            <a:ext cx="3056991" cy="400110"/>
          </a:xfrm>
          <a:prstGeom prst="rect">
            <a:avLst/>
          </a:prstGeom>
          <a:noFill/>
        </p:spPr>
        <p:txBody>
          <a:bodyPr wrap="none" rtlCol="0">
            <a:spAutoFit/>
          </a:bodyPr>
          <a:lstStyle/>
          <a:p>
            <a:r>
              <a:rPr lang="en-US" altLang="zh-CN" sz="2000" dirty="0" smtClean="0">
                <a:solidFill>
                  <a:srgbClr val="1369B2"/>
                </a:solidFill>
                <a:latin typeface="微软雅黑" panose="020B0503020204020204" pitchFamily="34" charset="-122"/>
                <a:ea typeface="微软雅黑" panose="020B0503020204020204" pitchFamily="34" charset="-122"/>
              </a:rPr>
              <a:t>Web</a:t>
            </a:r>
            <a:r>
              <a:rPr lang="zh-CN" altLang="zh-CN" sz="2000" dirty="0" smtClean="0">
                <a:solidFill>
                  <a:srgbClr val="1369B2"/>
                </a:solidFill>
                <a:latin typeface="微软雅黑" panose="020B0503020204020204" pitchFamily="34" charset="-122"/>
                <a:ea typeface="微软雅黑" panose="020B0503020204020204" pitchFamily="34" charset="-122"/>
              </a:rPr>
              <a:t>开</a:t>
            </a:r>
            <a:r>
              <a:rPr lang="zh-CN" altLang="zh-CN" sz="2000" dirty="0">
                <a:solidFill>
                  <a:srgbClr val="1369B2"/>
                </a:solidFill>
                <a:latin typeface="微软雅黑" panose="020B0503020204020204" pitchFamily="34" charset="-122"/>
                <a:ea typeface="微软雅黑" panose="020B0503020204020204" pitchFamily="34" charset="-122"/>
              </a:rPr>
              <a:t>发中的常见状态码</a:t>
            </a:r>
            <a:endParaRPr lang="zh-CN" altLang="en-US" sz="2000" dirty="0">
              <a:solidFill>
                <a:srgbClr val="1369B2"/>
              </a:solidFill>
              <a:latin typeface="微软雅黑" panose="020B0503020204020204" pitchFamily="34" charset="-122"/>
              <a:ea typeface="微软雅黑" panose="020B0503020204020204" pitchFamily="34"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1586425970"/>
              </p:ext>
            </p:extLst>
          </p:nvPr>
        </p:nvGraphicFramePr>
        <p:xfrm>
          <a:off x="962176" y="2143391"/>
          <a:ext cx="10431038" cy="4280274"/>
        </p:xfrm>
        <a:graphic>
          <a:graphicData uri="http://schemas.openxmlformats.org/drawingml/2006/table">
            <a:tbl>
              <a:tblPr>
                <a:tableStyleId>{5C22544A-7EE6-4342-B048-85BDC9FD1C3A}</a:tableStyleId>
              </a:tblPr>
              <a:tblGrid>
                <a:gridCol w="1376258">
                  <a:extLst>
                    <a:ext uri="{9D8B030D-6E8A-4147-A177-3AD203B41FA5}">
                      <a16:colId xmlns:a16="http://schemas.microsoft.com/office/drawing/2014/main" xmlns="" val="20000"/>
                    </a:ext>
                  </a:extLst>
                </a:gridCol>
                <a:gridCol w="9054780">
                  <a:extLst>
                    <a:ext uri="{9D8B030D-6E8A-4147-A177-3AD203B41FA5}">
                      <a16:colId xmlns:a16="http://schemas.microsoft.com/office/drawing/2014/main" xmlns="" val="20001"/>
                    </a:ext>
                  </a:extLst>
                </a:gridCol>
              </a:tblGrid>
              <a:tr h="267064">
                <a:tc>
                  <a:txBody>
                    <a:bodyPr/>
                    <a:lstStyle/>
                    <a:p>
                      <a:pPr marL="0" indent="266700" algn="l" defTabSz="1219200" rtl="0" eaLnBrk="1" latinLnBrk="0" hangingPunct="1">
                        <a:spcAft>
                          <a:spcPts val="0"/>
                        </a:spcAft>
                        <a:tabLst>
                          <a:tab pos="228600" algn="l"/>
                          <a:tab pos="266700" algn="l"/>
                        </a:tabLst>
                      </a:pPr>
                      <a:r>
                        <a:rPr lang="zh-CN" sz="1800" b="1" kern="100" dirty="0">
                          <a:solidFill>
                            <a:srgbClr val="595959"/>
                          </a:solidFill>
                          <a:effectLst/>
                          <a:latin typeface="微软雅黑" panose="020B0503020204020204" pitchFamily="34" charset="-122"/>
                          <a:ea typeface="微软雅黑" panose="020B0503020204020204" pitchFamily="34" charset="-122"/>
                          <a:cs typeface="+mn-cs"/>
                        </a:rPr>
                        <a:t>状态码</a:t>
                      </a:r>
                    </a:p>
                  </a:txBody>
                  <a:tcPr marL="68580" marR="68580" marT="0" marB="0"/>
                </a:tc>
                <a:tc>
                  <a:txBody>
                    <a:bodyPr/>
                    <a:lstStyle/>
                    <a:p>
                      <a:pPr marL="0" indent="266700" algn="l" defTabSz="1219200" rtl="0" eaLnBrk="1" latinLnBrk="0" hangingPunct="1">
                        <a:spcAft>
                          <a:spcPts val="0"/>
                        </a:spcAft>
                        <a:tabLst>
                          <a:tab pos="228600" algn="l"/>
                          <a:tab pos="266700" algn="l"/>
                        </a:tabLst>
                      </a:pPr>
                      <a:r>
                        <a:rPr lang="zh-CN" sz="1800" b="1" kern="100" dirty="0">
                          <a:solidFill>
                            <a:srgbClr val="595959"/>
                          </a:solidFill>
                          <a:effectLst/>
                          <a:latin typeface="微软雅黑" panose="020B0503020204020204" pitchFamily="34" charset="-122"/>
                          <a:ea typeface="微软雅黑" panose="020B0503020204020204" pitchFamily="34" charset="-122"/>
                          <a:cs typeface="+mn-cs"/>
                        </a:rPr>
                        <a:t>说明</a:t>
                      </a:r>
                    </a:p>
                  </a:txBody>
                  <a:tcPr marL="68580" marR="68580" marT="0" marB="0"/>
                </a:tc>
                <a:extLst>
                  <a:ext uri="{0D108BD9-81ED-4DB2-BD59-A6C34878D82A}">
                    <a16:rowId xmlns:a16="http://schemas.microsoft.com/office/drawing/2014/main" xmlns="" val="10000"/>
                  </a:ext>
                </a:extLst>
              </a:tr>
              <a:tr h="534127">
                <a:tc>
                  <a:txBody>
                    <a:bodyPr/>
                    <a:lstStyle/>
                    <a:p>
                      <a:pPr marL="0" marR="292100" indent="266700" algn="l" defTabSz="1219200" rtl="0" eaLnBrk="1" latinLnBrk="0" hangingPunct="1">
                        <a:spcAft>
                          <a:spcPts val="0"/>
                        </a:spcAft>
                        <a:tabLst>
                          <a:tab pos="228600" algn="l"/>
                          <a:tab pos="266700" algn="l"/>
                        </a:tabLst>
                      </a:pPr>
                      <a:r>
                        <a:rPr lang="en-US" sz="1600" b="0" kern="100">
                          <a:solidFill>
                            <a:srgbClr val="595959"/>
                          </a:solidFill>
                          <a:effectLst/>
                          <a:latin typeface="微软雅黑" panose="020B0503020204020204" pitchFamily="34" charset="-122"/>
                          <a:ea typeface="微软雅黑" panose="020B0503020204020204" pitchFamily="34" charset="-122"/>
                          <a:cs typeface="+mn-cs"/>
                        </a:rPr>
                        <a:t>200</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marR="292100" indent="266700" algn="l" defTabSz="1219200" rtl="0" eaLnBrk="1" latinLnBrk="0" hangingPunct="1">
                        <a:spcAft>
                          <a:spcPts val="0"/>
                        </a:spcAft>
                        <a:tabLst>
                          <a:tab pos="228600" algn="l"/>
                          <a:tab pos="266700" algn="l"/>
                        </a:tabLst>
                      </a:pPr>
                      <a:r>
                        <a:rPr lang="zh-CN" sz="1600" b="0" kern="100">
                          <a:solidFill>
                            <a:srgbClr val="595959"/>
                          </a:solidFill>
                          <a:effectLst/>
                          <a:latin typeface="微软雅黑" panose="020B0503020204020204" pitchFamily="34" charset="-122"/>
                          <a:ea typeface="微软雅黑" panose="020B0503020204020204" pitchFamily="34" charset="-122"/>
                          <a:cs typeface="+mn-cs"/>
                        </a:rPr>
                        <a:t>表示服务器成功处理了客户端的请求。客户端的请求成功，响应消息返回正常的请求结果</a:t>
                      </a:r>
                    </a:p>
                  </a:txBody>
                  <a:tcPr marL="68580" marR="68580" marT="0" marB="0" anchor="ctr"/>
                </a:tc>
                <a:extLst>
                  <a:ext uri="{0D108BD9-81ED-4DB2-BD59-A6C34878D82A}">
                    <a16:rowId xmlns:a16="http://schemas.microsoft.com/office/drawing/2014/main" xmlns="" val="10001"/>
                  </a:ext>
                </a:extLst>
              </a:tr>
              <a:tr h="801191">
                <a:tc>
                  <a:txBody>
                    <a:bodyPr/>
                    <a:lstStyle/>
                    <a:p>
                      <a:pPr marL="0" marR="292100" indent="266700" algn="l" defTabSz="1219200" rtl="0" eaLnBrk="1" latinLnBrk="0" hangingPunct="1">
                        <a:spcAft>
                          <a:spcPts val="0"/>
                        </a:spcAft>
                        <a:tabLst>
                          <a:tab pos="228600" algn="l"/>
                          <a:tab pos="266700" algn="l"/>
                        </a:tabLst>
                      </a:pPr>
                      <a:r>
                        <a:rPr lang="en-US" sz="1600" b="0" kern="100">
                          <a:solidFill>
                            <a:srgbClr val="595959"/>
                          </a:solidFill>
                          <a:effectLst/>
                          <a:latin typeface="微软雅黑" panose="020B0503020204020204" pitchFamily="34" charset="-122"/>
                          <a:ea typeface="微软雅黑" panose="020B0503020204020204" pitchFamily="34" charset="-122"/>
                          <a:cs typeface="+mn-cs"/>
                        </a:rPr>
                        <a:t>302</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marR="292100" indent="266700" algn="l" defTabSz="1219200" rtl="0" eaLnBrk="1" latinLnBrk="0" hangingPunct="1">
                        <a:spcAft>
                          <a:spcPts val="0"/>
                        </a:spcAft>
                        <a:tabLst>
                          <a:tab pos="228600" algn="l"/>
                          <a:tab pos="266700" algn="l"/>
                        </a:tabLst>
                      </a:pPr>
                      <a:r>
                        <a:rPr lang="zh-CN" sz="1600" b="0" kern="100" dirty="0">
                          <a:solidFill>
                            <a:srgbClr val="595959"/>
                          </a:solidFill>
                          <a:effectLst/>
                          <a:latin typeface="微软雅黑" panose="020B0503020204020204" pitchFamily="34" charset="-122"/>
                          <a:ea typeface="微软雅黑" panose="020B0503020204020204" pitchFamily="34" charset="-122"/>
                          <a:cs typeface="+mn-cs"/>
                        </a:rPr>
                        <a:t>表示请求的资源临时从不同的</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URI</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响应请求，但请求者应继续使用原有位置来进行以后的请求。例如，在请求重定向中，临时</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URI</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应该是响应的</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Location</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头字段所指向的资源</a:t>
                      </a:r>
                    </a:p>
                  </a:txBody>
                  <a:tcPr marL="68580" marR="68580" marT="0" marB="0" anchor="ctr"/>
                </a:tc>
                <a:extLst>
                  <a:ext uri="{0D108BD9-81ED-4DB2-BD59-A6C34878D82A}">
                    <a16:rowId xmlns:a16="http://schemas.microsoft.com/office/drawing/2014/main" xmlns="" val="10002"/>
                  </a:ext>
                </a:extLst>
              </a:tr>
              <a:tr h="1335318">
                <a:tc>
                  <a:txBody>
                    <a:bodyPr/>
                    <a:lstStyle/>
                    <a:p>
                      <a:pPr marL="0" marR="292100" indent="266700" algn="l" defTabSz="1219200" rtl="0" eaLnBrk="1" latinLnBrk="0" hangingPunct="1">
                        <a:spcAft>
                          <a:spcPts val="0"/>
                        </a:spcAft>
                        <a:tabLst>
                          <a:tab pos="228600" algn="l"/>
                          <a:tab pos="266700" algn="l"/>
                        </a:tabLst>
                      </a:pPr>
                      <a:r>
                        <a:rPr lang="en-US" sz="1600" b="0" kern="100" dirty="0">
                          <a:solidFill>
                            <a:srgbClr val="595959"/>
                          </a:solidFill>
                          <a:effectLst/>
                          <a:latin typeface="微软雅黑" panose="020B0503020204020204" pitchFamily="34" charset="-122"/>
                          <a:ea typeface="微软雅黑" panose="020B0503020204020204" pitchFamily="34" charset="-122"/>
                          <a:cs typeface="+mn-cs"/>
                        </a:rPr>
                        <a:t>304</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marR="292100" indent="266700" algn="l" defTabSz="1219200" rtl="0" eaLnBrk="1" latinLnBrk="0" hangingPunct="1">
                        <a:spcAft>
                          <a:spcPts val="0"/>
                        </a:spcAft>
                        <a:tabLst>
                          <a:tab pos="228600" algn="l"/>
                          <a:tab pos="266700" algn="l"/>
                        </a:tabLst>
                      </a:pPr>
                      <a:r>
                        <a:rPr lang="zh-CN" sz="1600" b="0" kern="100" dirty="0">
                          <a:solidFill>
                            <a:srgbClr val="595959"/>
                          </a:solidFill>
                          <a:effectLst/>
                          <a:latin typeface="微软雅黑" panose="020B0503020204020204" pitchFamily="34" charset="-122"/>
                          <a:ea typeface="微软雅黑" panose="020B0503020204020204" pitchFamily="34" charset="-122"/>
                          <a:cs typeface="+mn-cs"/>
                        </a:rPr>
                        <a:t>如果客户端有缓存的文档，它会在发送的请求消息中附加一个</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If-Modified-Since</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请求头，表示只有请求的文档在</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If-Modified-Since</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指定的时间之后发生过更改，服务器才需要返回新文档。状态码</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304</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表示客户端缓存的版本是最新的，客户端应该继续使用它。否则，服务器将使用状态码</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200</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返回所请求的文档</a:t>
                      </a:r>
                    </a:p>
                  </a:txBody>
                  <a:tcPr marL="68580" marR="68580" marT="0" marB="0" anchor="ctr"/>
                </a:tc>
                <a:extLst>
                  <a:ext uri="{0D108BD9-81ED-4DB2-BD59-A6C34878D82A}">
                    <a16:rowId xmlns:a16="http://schemas.microsoft.com/office/drawing/2014/main" xmlns="" val="10003"/>
                  </a:ext>
                </a:extLst>
              </a:tr>
              <a:tr h="534127">
                <a:tc>
                  <a:txBody>
                    <a:bodyPr/>
                    <a:lstStyle/>
                    <a:p>
                      <a:pPr marL="0" marR="292100" indent="266700" algn="l" defTabSz="1219200" rtl="0" eaLnBrk="1" latinLnBrk="0" hangingPunct="1">
                        <a:spcAft>
                          <a:spcPts val="0"/>
                        </a:spcAft>
                        <a:tabLst>
                          <a:tab pos="228600" algn="l"/>
                          <a:tab pos="266700" algn="l"/>
                        </a:tabLst>
                      </a:pPr>
                      <a:r>
                        <a:rPr lang="en-US" sz="1600" b="0" kern="100">
                          <a:solidFill>
                            <a:srgbClr val="595959"/>
                          </a:solidFill>
                          <a:effectLst/>
                          <a:latin typeface="微软雅黑" panose="020B0503020204020204" pitchFamily="34" charset="-122"/>
                          <a:ea typeface="微软雅黑" panose="020B0503020204020204" pitchFamily="34" charset="-122"/>
                          <a:cs typeface="+mn-cs"/>
                        </a:rPr>
                        <a:t>404</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marR="292100" indent="266700" algn="l" defTabSz="1219200" rtl="0" eaLnBrk="1" latinLnBrk="0" hangingPunct="1">
                        <a:spcAft>
                          <a:spcPts val="0"/>
                        </a:spcAft>
                        <a:tabLst>
                          <a:tab pos="228600" algn="l"/>
                          <a:tab pos="266700" algn="l"/>
                        </a:tabLst>
                      </a:pPr>
                      <a:r>
                        <a:rPr lang="zh-CN" sz="1600" b="0" kern="100" dirty="0">
                          <a:solidFill>
                            <a:srgbClr val="595959"/>
                          </a:solidFill>
                          <a:effectLst/>
                          <a:latin typeface="微软雅黑" panose="020B0503020204020204" pitchFamily="34" charset="-122"/>
                          <a:ea typeface="微软雅黑" panose="020B0503020204020204" pitchFamily="34" charset="-122"/>
                          <a:cs typeface="+mn-cs"/>
                        </a:rPr>
                        <a:t>表示服务器找不到请求的资源。例如，访问服务器不存在的网页经常返回此状态码</a:t>
                      </a:r>
                    </a:p>
                  </a:txBody>
                  <a:tcPr marL="68580" marR="68580" marT="0" marB="0" anchor="ctr"/>
                </a:tc>
                <a:extLst>
                  <a:ext uri="{0D108BD9-81ED-4DB2-BD59-A6C34878D82A}">
                    <a16:rowId xmlns:a16="http://schemas.microsoft.com/office/drawing/2014/main" xmlns="" val="10004"/>
                  </a:ext>
                </a:extLst>
              </a:tr>
              <a:tr h="801191">
                <a:tc>
                  <a:txBody>
                    <a:bodyPr/>
                    <a:lstStyle/>
                    <a:p>
                      <a:pPr marL="0" marR="292100" indent="266700" algn="l" defTabSz="1219200" rtl="0" eaLnBrk="1" latinLnBrk="0" hangingPunct="1">
                        <a:spcAft>
                          <a:spcPts val="0"/>
                        </a:spcAft>
                        <a:tabLst>
                          <a:tab pos="228600" algn="l"/>
                          <a:tab pos="266700" algn="l"/>
                        </a:tabLst>
                      </a:pPr>
                      <a:r>
                        <a:rPr lang="en-US" sz="1600" b="0" kern="100">
                          <a:solidFill>
                            <a:srgbClr val="595959"/>
                          </a:solidFill>
                          <a:effectLst/>
                          <a:latin typeface="微软雅黑" panose="020B0503020204020204" pitchFamily="34" charset="-122"/>
                          <a:ea typeface="微软雅黑" panose="020B0503020204020204" pitchFamily="34" charset="-122"/>
                          <a:cs typeface="+mn-cs"/>
                        </a:rPr>
                        <a:t>500</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marR="292100" indent="266700" algn="l" defTabSz="1219200" rtl="0" eaLnBrk="1" latinLnBrk="0" hangingPunct="1">
                        <a:spcAft>
                          <a:spcPts val="0"/>
                        </a:spcAft>
                        <a:tabLst>
                          <a:tab pos="228600" algn="l"/>
                          <a:tab pos="266700" algn="l"/>
                        </a:tabLst>
                      </a:pPr>
                      <a:r>
                        <a:rPr lang="zh-CN" sz="1600" b="0" kern="100" dirty="0">
                          <a:solidFill>
                            <a:srgbClr val="595959"/>
                          </a:solidFill>
                          <a:effectLst/>
                          <a:latin typeface="微软雅黑" panose="020B0503020204020204" pitchFamily="34" charset="-122"/>
                          <a:ea typeface="微软雅黑" panose="020B0503020204020204" pitchFamily="34" charset="-122"/>
                          <a:cs typeface="+mn-cs"/>
                        </a:rPr>
                        <a:t>表示服务器发生错误，无法处理客户端的请求。大部分情况下，是服务器的</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CGI</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ASP</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JSP</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等程序发生了错误，一般服务器会在相应消息中提供具体的错误信息</a:t>
                      </a:r>
                    </a:p>
                  </a:txBody>
                  <a:tcPr marL="68580" marR="68580" marT="0" marB="0" anchor="ctr"/>
                </a:tc>
                <a:extLst>
                  <a:ext uri="{0D108BD9-81ED-4DB2-BD59-A6C34878D82A}">
                    <a16:rowId xmlns:a16="http://schemas.microsoft.com/office/drawing/2014/main" xmlns="" val="10005"/>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3576078"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3.3.2  HTTP</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响应头</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4" name="文本框 18"/>
          <p:cNvSpPr txBox="1"/>
          <p:nvPr>
            <p:custDataLst>
              <p:tags r:id="rId1"/>
            </p:custDataLst>
          </p:nvPr>
        </p:nvSpPr>
        <p:spPr>
          <a:xfrm>
            <a:off x="1172537" y="1861929"/>
            <a:ext cx="10152530" cy="1351920"/>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smtClean="0">
                <a:solidFill>
                  <a:srgbClr val="595959"/>
                </a:solidFill>
                <a:latin typeface="微软雅黑" panose="020B0503020204020204" pitchFamily="34" charset="-122"/>
              </a:rPr>
              <a:t>在</a:t>
            </a:r>
            <a:r>
              <a:rPr lang="en-US" altLang="zh-CN" dirty="0">
                <a:solidFill>
                  <a:srgbClr val="595959"/>
                </a:solidFill>
                <a:latin typeface="微软雅黑" panose="020B0503020204020204" pitchFamily="34" charset="-122"/>
              </a:rPr>
              <a:t>HTTP</a:t>
            </a:r>
            <a:r>
              <a:rPr lang="zh-CN" altLang="zh-CN" dirty="0">
                <a:solidFill>
                  <a:srgbClr val="595959"/>
                </a:solidFill>
                <a:latin typeface="微软雅黑" panose="020B0503020204020204" pitchFamily="34" charset="-122"/>
              </a:rPr>
              <a:t>响应消息中，第一行为响应状态行，紧接着是若干响应头，服务器通过响应头向客户端传递附加信息，包括服务程序名、被请求资源需要的认证方式、客户端请求资源的最后修改时间、重定向地址等信息</a:t>
            </a:r>
            <a:r>
              <a:rPr lang="zh-CN" altLang="zh-CN" dirty="0" smtClean="0">
                <a:solidFill>
                  <a:srgbClr val="595959"/>
                </a:solidFill>
                <a:latin typeface="微软雅黑" panose="020B0503020204020204" pitchFamily="34" charset="-122"/>
              </a:rPr>
              <a:t>。</a:t>
            </a:r>
            <a:r>
              <a:rPr lang="en-US" altLang="zh-CN" dirty="0" smtClean="0">
                <a:solidFill>
                  <a:srgbClr val="595959"/>
                </a:solidFill>
                <a:latin typeface="微软雅黑" panose="020B0503020204020204" pitchFamily="34" charset="-122"/>
              </a:rPr>
              <a:t>HTTP</a:t>
            </a:r>
            <a:r>
              <a:rPr lang="zh-CN" altLang="zh-CN" dirty="0">
                <a:solidFill>
                  <a:srgbClr val="595959"/>
                </a:solidFill>
                <a:latin typeface="微软雅黑" panose="020B0503020204020204" pitchFamily="34" charset="-122"/>
              </a:rPr>
              <a:t>响应头的具体示例如下所示：</a:t>
            </a:r>
          </a:p>
        </p:txBody>
      </p:sp>
      <p:pic>
        <p:nvPicPr>
          <p:cNvPr id="15" name="图片 14"/>
          <p:cNvPicPr>
            <a:picLocks noChangeAspect="1"/>
          </p:cNvPicPr>
          <p:nvPr/>
        </p:nvPicPr>
        <p:blipFill>
          <a:blip r:embed="rId5"/>
          <a:stretch>
            <a:fillRect/>
          </a:stretch>
        </p:blipFill>
        <p:spPr>
          <a:xfrm>
            <a:off x="3309129" y="3442446"/>
            <a:ext cx="5135627" cy="2501153"/>
          </a:xfrm>
          <a:prstGeom prst="rect">
            <a:avLst/>
          </a:prstGeom>
        </p:spPr>
      </p:pic>
      <p:sp>
        <p:nvSpPr>
          <p:cNvPr id="16" name="矩形 15"/>
          <p:cNvSpPr/>
          <p:nvPr/>
        </p:nvSpPr>
        <p:spPr>
          <a:xfrm>
            <a:off x="3409309" y="3528186"/>
            <a:ext cx="5035447" cy="2308324"/>
          </a:xfrm>
          <a:prstGeom prst="rect">
            <a:avLst/>
          </a:prstGeom>
        </p:spPr>
        <p:txBody>
          <a:bodyPr wrap="square">
            <a:spAutoFit/>
          </a:bodyPr>
          <a:lstStyle/>
          <a:p>
            <a:r>
              <a:rPr lang="en-US" altLang="zh-CN" sz="1600" dirty="0"/>
              <a:t>Server: Apache-Coyote/1.1 </a:t>
            </a:r>
            <a:endParaRPr lang="zh-CN" altLang="zh-CN" sz="1600" dirty="0"/>
          </a:p>
          <a:p>
            <a:r>
              <a:rPr lang="en-US" altLang="zh-CN" sz="1600" dirty="0"/>
              <a:t>Content-Encoding: gzip </a:t>
            </a:r>
            <a:endParaRPr lang="zh-CN" altLang="zh-CN" sz="1600" dirty="0"/>
          </a:p>
          <a:p>
            <a:r>
              <a:rPr lang="en-US" altLang="zh-CN" sz="1600" dirty="0"/>
              <a:t>Content-Length: 80  </a:t>
            </a:r>
            <a:endParaRPr lang="zh-CN" altLang="zh-CN" sz="1600" dirty="0"/>
          </a:p>
          <a:p>
            <a:r>
              <a:rPr lang="en-US" altLang="zh-CN" sz="1600" dirty="0"/>
              <a:t>Content-Language: zh-cn 	 </a:t>
            </a:r>
            <a:endParaRPr lang="zh-CN" altLang="zh-CN" sz="1600" dirty="0"/>
          </a:p>
          <a:p>
            <a:r>
              <a:rPr lang="en-US" altLang="zh-CN" sz="1600" dirty="0"/>
              <a:t>Content-Type: text/html; charset=GB2312 </a:t>
            </a:r>
            <a:endParaRPr lang="zh-CN" altLang="zh-CN" sz="1600" dirty="0"/>
          </a:p>
          <a:p>
            <a:r>
              <a:rPr lang="en-US" altLang="zh-CN" sz="1600" dirty="0"/>
              <a:t>Last-Modified: Mon, 06 Jul 2020 07:47:47 GMT </a:t>
            </a:r>
            <a:endParaRPr lang="zh-CN" altLang="zh-CN" sz="1600" dirty="0"/>
          </a:p>
          <a:p>
            <a:r>
              <a:rPr lang="en-US" altLang="zh-CN" sz="1600" dirty="0"/>
              <a:t>Expires: -1	</a:t>
            </a:r>
            <a:endParaRPr lang="zh-CN" altLang="zh-CN" sz="1600" dirty="0"/>
          </a:p>
          <a:p>
            <a:r>
              <a:rPr lang="en-US" altLang="zh-CN" sz="1600" dirty="0"/>
              <a:t>Cache-Control: no-cache </a:t>
            </a:r>
            <a:endParaRPr lang="zh-CN" altLang="zh-CN" sz="1600" dirty="0"/>
          </a:p>
          <a:p>
            <a:r>
              <a:rPr lang="en-US" altLang="zh-CN" sz="1600" dirty="0"/>
              <a:t>Pragma: no-cache</a:t>
            </a:r>
            <a:endParaRPr lang="zh-CN" altLang="zh-CN" sz="1600" dirty="0"/>
          </a:p>
        </p:txBody>
      </p:sp>
      <p:sp>
        <p:nvSpPr>
          <p:cNvPr id="17" name="Chevron 3"/>
          <p:cNvSpPr/>
          <p:nvPr>
            <p:custDataLst>
              <p:tags r:id="rId2"/>
            </p:custDataLst>
          </p:nvPr>
        </p:nvSpPr>
        <p:spPr>
          <a:xfrm>
            <a:off x="838730" y="1064302"/>
            <a:ext cx="2872657"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8" name="文本框 1"/>
          <p:cNvSpPr txBox="1"/>
          <p:nvPr/>
        </p:nvSpPr>
        <p:spPr>
          <a:xfrm>
            <a:off x="1185984" y="1204287"/>
            <a:ext cx="1592580" cy="398780"/>
          </a:xfrm>
          <a:prstGeom prst="rect">
            <a:avLst/>
          </a:prstGeom>
          <a:noFill/>
        </p:spPr>
        <p:txBody>
          <a:bodyPr wrap="none" rtlCol="0">
            <a:spAutoFit/>
          </a:bodyPr>
          <a:lstStyle/>
          <a:p>
            <a:r>
              <a:rPr lang="en-US" altLang="zh-CN" sz="2000" dirty="0" smtClean="0">
                <a:solidFill>
                  <a:srgbClr val="1369B2"/>
                </a:solidFill>
                <a:latin typeface="微软雅黑" panose="020B0503020204020204" pitchFamily="34" charset="-122"/>
                <a:ea typeface="微软雅黑" panose="020B0503020204020204" pitchFamily="34" charset="-122"/>
              </a:rPr>
              <a:t>HTTP</a:t>
            </a:r>
            <a:r>
              <a:rPr lang="zh-CN" altLang="en-US" sz="2000" dirty="0">
                <a:solidFill>
                  <a:srgbClr val="1369B2"/>
                </a:solidFill>
                <a:latin typeface="微软雅黑" panose="020B0503020204020204" pitchFamily="34" charset="-122"/>
                <a:ea typeface="微软雅黑" panose="020B0503020204020204" pitchFamily="34" charset="-122"/>
              </a:rPr>
              <a:t>响</a:t>
            </a:r>
            <a:r>
              <a:rPr lang="zh-CN" altLang="en-US" sz="2000" dirty="0" smtClean="0">
                <a:solidFill>
                  <a:srgbClr val="1369B2"/>
                </a:solidFill>
                <a:latin typeface="微软雅黑" panose="020B0503020204020204" pitchFamily="34" charset="-122"/>
                <a:ea typeface="微软雅黑" panose="020B0503020204020204" pitchFamily="34" charset="-122"/>
              </a:rPr>
              <a:t>应头</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815414" y="572625"/>
            <a:ext cx="4776464" cy="662379"/>
          </a:xfrm>
          <a:prstGeom prst="rect">
            <a:avLst/>
          </a:prstGeom>
        </p:spPr>
        <p:txBody>
          <a:bodyPr lIns="121917" tIns="60958" rIns="121917" bIns="60958"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b="1" dirty="0">
                <a:solidFill>
                  <a:srgbClr val="1369B2"/>
                </a:solidFill>
                <a:latin typeface="微软雅黑" panose="020B0503020204020204" pitchFamily="34" charset="-122"/>
                <a:ea typeface="微软雅黑" panose="020B0503020204020204" pitchFamily="34" charset="-122"/>
                <a:cs typeface="+mn-ea"/>
                <a:sym typeface="+mn-lt"/>
              </a:rPr>
              <a:t>学习目标</a:t>
            </a:r>
            <a:r>
              <a:rPr lang="en-US" altLang="zh-CN" b="1" dirty="0">
                <a:solidFill>
                  <a:srgbClr val="1369B2"/>
                </a:solidFill>
                <a:latin typeface="微软雅黑" panose="020B0503020204020204" pitchFamily="34" charset="-122"/>
                <a:ea typeface="微软雅黑" panose="020B0503020204020204" pitchFamily="34" charset="-122"/>
                <a:cs typeface="+mn-ea"/>
                <a:sym typeface="+mn-lt"/>
              </a:rPr>
              <a:t>/</a:t>
            </a:r>
            <a:r>
              <a:rPr lang="en-US" altLang="zh-CN" dirty="0" smtClean="0">
                <a:solidFill>
                  <a:srgbClr val="1369B2"/>
                </a:solidFill>
                <a:latin typeface="微软雅黑" panose="020B0503020204020204" pitchFamily="34" charset="-122"/>
                <a:ea typeface="微软雅黑" panose="020B0503020204020204" pitchFamily="34" charset="-122"/>
                <a:cs typeface="+mn-ea"/>
                <a:sym typeface="+mn-lt"/>
              </a:rPr>
              <a:t>Target</a:t>
            </a:r>
            <a:endParaRPr lang="en-GB" altLang="zh-CN" dirty="0">
              <a:solidFill>
                <a:srgbClr val="1369B2"/>
              </a:solidFill>
              <a:latin typeface="微软雅黑" panose="020B0503020204020204" pitchFamily="34" charset="-122"/>
              <a:ea typeface="微软雅黑" panose="020B0503020204020204" pitchFamily="34" charset="-122"/>
              <a:cs typeface="+mn-ea"/>
              <a:sym typeface="+mn-lt"/>
            </a:endParaRPr>
          </a:p>
        </p:txBody>
      </p:sp>
      <p:grpSp>
        <p:nvGrpSpPr>
          <p:cNvPr id="80" name="组合 79"/>
          <p:cNvGrpSpPr/>
          <p:nvPr/>
        </p:nvGrpSpPr>
        <p:grpSpPr>
          <a:xfrm>
            <a:off x="2567148" y="2514855"/>
            <a:ext cx="7294833" cy="687916"/>
            <a:chOff x="978872" y="1800500"/>
            <a:chExt cx="5471124" cy="515937"/>
          </a:xfrm>
        </p:grpSpPr>
        <p:sp>
          <p:nvSpPr>
            <p:cNvPr id="81" name="Pentagon 3"/>
            <p:cNvSpPr/>
            <p:nvPr/>
          </p:nvSpPr>
          <p:spPr bwMode="auto">
            <a:xfrm>
              <a:off x="978872" y="1800500"/>
              <a:ext cx="5471124" cy="515937"/>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了</a:t>
              </a: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解</a:t>
              </a:r>
              <a:r>
                <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cs typeface="+mn-ea"/>
                </a:rPr>
                <a:t>HTTP</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消息以及</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HTTP 1.0</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和</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HTTP 1.1</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的区</a:t>
              </a:r>
              <a:r>
                <a:rPr lang="zh-CN"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cs typeface="+mn-ea"/>
                </a:rPr>
                <a:t>别</a:t>
              </a:r>
              <a:endPar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endParaRPr>
            </a:p>
          </p:txBody>
        </p:sp>
        <p:sp>
          <p:nvSpPr>
            <p:cNvPr id="82" name="MH_Others_1"/>
            <p:cNvSpPr/>
            <p:nvPr/>
          </p:nvSpPr>
          <p:spPr bwMode="auto">
            <a:xfrm>
              <a:off x="985222" y="1800500"/>
              <a:ext cx="82550" cy="515937"/>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grpSp>
        <p:nvGrpSpPr>
          <p:cNvPr id="83" name="组合 82"/>
          <p:cNvGrpSpPr/>
          <p:nvPr/>
        </p:nvGrpSpPr>
        <p:grpSpPr>
          <a:xfrm>
            <a:off x="2575615" y="3384938"/>
            <a:ext cx="7254575" cy="686091"/>
            <a:chOff x="985222" y="2570437"/>
            <a:chExt cx="5440931" cy="514568"/>
          </a:xfrm>
        </p:grpSpPr>
        <p:sp>
          <p:nvSpPr>
            <p:cNvPr id="84" name="Pentagon 5"/>
            <p:cNvSpPr/>
            <p:nvPr/>
          </p:nvSpPr>
          <p:spPr bwMode="auto">
            <a:xfrm>
              <a:off x="989089" y="2570655"/>
              <a:ext cx="5437064" cy="514350"/>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nSpc>
                  <a:spcPct val="120000"/>
                </a:lnSpc>
                <a:defRPr/>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熟</a:t>
              </a: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悉</a:t>
              </a:r>
              <a:r>
                <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cs typeface="+mn-ea"/>
                </a:rPr>
                <a:t>HTTP</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请求行和常用请求头字段的含</a:t>
              </a:r>
              <a:r>
                <a:rPr lang="zh-CN"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cs typeface="+mn-ea"/>
                </a:rPr>
                <a:t>义</a:t>
              </a:r>
              <a:endPar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endParaRPr>
            </a:p>
          </p:txBody>
        </p:sp>
        <p:sp>
          <p:nvSpPr>
            <p:cNvPr id="85" name="MH_Others_1"/>
            <p:cNvSpPr/>
            <p:nvPr/>
          </p:nvSpPr>
          <p:spPr bwMode="auto">
            <a:xfrm>
              <a:off x="985222" y="2570437"/>
              <a:ext cx="82550" cy="514350"/>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grpSp>
        <p:nvGrpSpPr>
          <p:cNvPr id="86" name="组合 85"/>
          <p:cNvGrpSpPr/>
          <p:nvPr/>
        </p:nvGrpSpPr>
        <p:grpSpPr>
          <a:xfrm>
            <a:off x="2567145" y="4252904"/>
            <a:ext cx="7249397" cy="687920"/>
            <a:chOff x="978872" y="3338786"/>
            <a:chExt cx="5437064" cy="515939"/>
          </a:xfrm>
        </p:grpSpPr>
        <p:sp>
          <p:nvSpPr>
            <p:cNvPr id="87" name="Pentagon 6"/>
            <p:cNvSpPr/>
            <p:nvPr/>
          </p:nvSpPr>
          <p:spPr bwMode="auto">
            <a:xfrm>
              <a:off x="978872" y="3338786"/>
              <a:ext cx="5437064" cy="515938"/>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nSpc>
                  <a:spcPct val="120000"/>
                </a:lnSpc>
                <a:defRPr/>
              </a:pPr>
              <a:r>
                <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cs typeface="+mn-ea"/>
                </a:rPr>
                <a:t>    </a:t>
              </a:r>
              <a:r>
                <a:rPr lang="zh-CN"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cs typeface="+mn-ea"/>
                </a:rPr>
                <a:t>熟</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悉</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HTTP</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响应状态行和常用响应消息头字段的含</a:t>
              </a:r>
              <a:r>
                <a:rPr lang="zh-CN"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cs typeface="+mn-ea"/>
                </a:rPr>
                <a:t>义</a:t>
              </a:r>
              <a:endPar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endParaRPr>
            </a:p>
          </p:txBody>
        </p:sp>
        <p:sp>
          <p:nvSpPr>
            <p:cNvPr id="88" name="MH_Others_1"/>
            <p:cNvSpPr/>
            <p:nvPr/>
          </p:nvSpPr>
          <p:spPr bwMode="auto">
            <a:xfrm>
              <a:off x="985222" y="3338787"/>
              <a:ext cx="82550" cy="515938"/>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3576078"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3.3.2  HTTP</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响应头</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7" name="Chevron 3"/>
          <p:cNvSpPr/>
          <p:nvPr>
            <p:custDataLst>
              <p:tags r:id="rId1"/>
            </p:custDataLst>
          </p:nvPr>
        </p:nvSpPr>
        <p:spPr>
          <a:xfrm>
            <a:off x="838730" y="1010514"/>
            <a:ext cx="3235729"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8" name="文本框 1"/>
          <p:cNvSpPr txBox="1"/>
          <p:nvPr/>
        </p:nvSpPr>
        <p:spPr>
          <a:xfrm>
            <a:off x="1185984" y="1150499"/>
            <a:ext cx="2100580" cy="398780"/>
          </a:xfrm>
          <a:prstGeom prst="rect">
            <a:avLst/>
          </a:prstGeom>
          <a:noFill/>
        </p:spPr>
        <p:txBody>
          <a:bodyPr wrap="none" rtlCol="0">
            <a:spAutoFit/>
          </a:bodyPr>
          <a:lstStyle/>
          <a:p>
            <a:r>
              <a:rPr lang="en-US" altLang="zh-CN" sz="2000" dirty="0" smtClean="0">
                <a:solidFill>
                  <a:srgbClr val="1369B2"/>
                </a:solidFill>
                <a:latin typeface="微软雅黑" panose="020B0503020204020204" pitchFamily="34" charset="-122"/>
                <a:ea typeface="微软雅黑" panose="020B0503020204020204" pitchFamily="34" charset="-122"/>
              </a:rPr>
              <a:t>HTTP</a:t>
            </a:r>
            <a:r>
              <a:rPr lang="zh-CN" altLang="en-US" sz="2000" dirty="0">
                <a:solidFill>
                  <a:srgbClr val="1369B2"/>
                </a:solidFill>
                <a:latin typeface="微软雅黑" panose="020B0503020204020204" pitchFamily="34" charset="-122"/>
                <a:ea typeface="微软雅黑" panose="020B0503020204020204" pitchFamily="34" charset="-122"/>
              </a:rPr>
              <a:t>响</a:t>
            </a:r>
            <a:r>
              <a:rPr lang="zh-CN" altLang="en-US" sz="2000" dirty="0" smtClean="0">
                <a:solidFill>
                  <a:srgbClr val="1369B2"/>
                </a:solidFill>
                <a:latin typeface="微软雅黑" panose="020B0503020204020204" pitchFamily="34" charset="-122"/>
                <a:ea typeface="微软雅黑" panose="020B0503020204020204" pitchFamily="34" charset="-122"/>
              </a:rPr>
              <a:t>应头字段</a:t>
            </a:r>
          </a:p>
        </p:txBody>
      </p:sp>
      <p:graphicFrame>
        <p:nvGraphicFramePr>
          <p:cNvPr id="2" name="表格 1"/>
          <p:cNvGraphicFramePr>
            <a:graphicFrameLocks noGrp="1"/>
          </p:cNvGraphicFramePr>
          <p:nvPr>
            <p:extLst>
              <p:ext uri="{D42A27DB-BD31-4B8C-83A1-F6EECF244321}">
                <p14:modId xmlns:p14="http://schemas.microsoft.com/office/powerpoint/2010/main" val="714446876"/>
              </p:ext>
            </p:extLst>
          </p:nvPr>
        </p:nvGraphicFramePr>
        <p:xfrm>
          <a:off x="1899805" y="2144999"/>
          <a:ext cx="8577337" cy="4030247"/>
        </p:xfrm>
        <a:graphic>
          <a:graphicData uri="http://schemas.openxmlformats.org/drawingml/2006/table">
            <a:tbl>
              <a:tblPr>
                <a:tableStyleId>{5C22544A-7EE6-4342-B048-85BDC9FD1C3A}</a:tableStyleId>
              </a:tblPr>
              <a:tblGrid>
                <a:gridCol w="2142354">
                  <a:extLst>
                    <a:ext uri="{9D8B030D-6E8A-4147-A177-3AD203B41FA5}">
                      <a16:colId xmlns:a16="http://schemas.microsoft.com/office/drawing/2014/main" xmlns="" val="20000"/>
                    </a:ext>
                  </a:extLst>
                </a:gridCol>
                <a:gridCol w="6434983">
                  <a:extLst>
                    <a:ext uri="{9D8B030D-6E8A-4147-A177-3AD203B41FA5}">
                      <a16:colId xmlns:a16="http://schemas.microsoft.com/office/drawing/2014/main" xmlns="" val="20001"/>
                    </a:ext>
                  </a:extLst>
                </a:gridCol>
              </a:tblGrid>
              <a:tr h="391574">
                <a:tc>
                  <a:txBody>
                    <a:bodyPr/>
                    <a:lstStyle/>
                    <a:p>
                      <a:pPr marL="0" marR="292100" indent="266700" algn="ctr" defTabSz="1219200" rtl="0" eaLnBrk="1" latinLnBrk="0" hangingPunct="1">
                        <a:spcAft>
                          <a:spcPts val="0"/>
                        </a:spcAft>
                        <a:tabLst>
                          <a:tab pos="228600" algn="l"/>
                          <a:tab pos="266700" algn="l"/>
                        </a:tabLst>
                      </a:pPr>
                      <a:r>
                        <a:rPr lang="zh-CN" sz="1600" b="1" kern="100" dirty="0">
                          <a:solidFill>
                            <a:srgbClr val="595959"/>
                          </a:solidFill>
                          <a:effectLst/>
                          <a:latin typeface="微软雅黑" panose="020B0503020204020204" pitchFamily="34" charset="-122"/>
                          <a:ea typeface="微软雅黑" panose="020B0503020204020204" pitchFamily="34" charset="-122"/>
                          <a:cs typeface="+mn-cs"/>
                        </a:rPr>
                        <a:t>头字段</a:t>
                      </a:r>
                    </a:p>
                  </a:txBody>
                  <a:tcPr marL="68580" marR="68580" marT="0" marB="0" anchor="ctr"/>
                </a:tc>
                <a:tc>
                  <a:txBody>
                    <a:bodyPr/>
                    <a:lstStyle/>
                    <a:p>
                      <a:pPr marL="0" marR="292100" indent="266700" algn="ctr" defTabSz="1219200" rtl="0" eaLnBrk="1" latinLnBrk="0" hangingPunct="1">
                        <a:spcAft>
                          <a:spcPts val="0"/>
                        </a:spcAft>
                        <a:tabLst>
                          <a:tab pos="228600" algn="l"/>
                          <a:tab pos="266700" algn="l"/>
                        </a:tabLst>
                      </a:pPr>
                      <a:r>
                        <a:rPr lang="zh-CN" sz="1600" b="1" kern="100" dirty="0">
                          <a:solidFill>
                            <a:srgbClr val="595959"/>
                          </a:solidFill>
                          <a:effectLst/>
                          <a:latin typeface="微软雅黑" panose="020B0503020204020204" pitchFamily="34" charset="-122"/>
                          <a:ea typeface="微软雅黑" panose="020B0503020204020204" pitchFamily="34" charset="-122"/>
                          <a:cs typeface="+mn-cs"/>
                        </a:rPr>
                        <a:t>说明</a:t>
                      </a:r>
                    </a:p>
                  </a:txBody>
                  <a:tcPr marL="68580" marR="68580" marT="0" marB="0" anchor="ctr"/>
                </a:tc>
                <a:extLst>
                  <a:ext uri="{0D108BD9-81ED-4DB2-BD59-A6C34878D82A}">
                    <a16:rowId xmlns:a16="http://schemas.microsoft.com/office/drawing/2014/main" xmlns="" val="10000"/>
                  </a:ext>
                </a:extLst>
              </a:tr>
              <a:tr h="531566">
                <a:tc>
                  <a:txBody>
                    <a:bodyPr/>
                    <a:lstStyle/>
                    <a:p>
                      <a:pPr marL="0" marR="292100" indent="266700" algn="ctr" defTabSz="1219200" rtl="0" eaLnBrk="1" latinLnBrk="0" hangingPunct="1">
                        <a:spcAft>
                          <a:spcPts val="0"/>
                        </a:spcAft>
                        <a:tabLst>
                          <a:tab pos="228600" algn="l"/>
                          <a:tab pos="266700" algn="l"/>
                        </a:tabLst>
                      </a:pPr>
                      <a:r>
                        <a:rPr lang="en-US" sz="1600" b="0" kern="100">
                          <a:solidFill>
                            <a:srgbClr val="595959"/>
                          </a:solidFill>
                          <a:effectLst/>
                          <a:latin typeface="微软雅黑" panose="020B0503020204020204" pitchFamily="34" charset="-122"/>
                          <a:ea typeface="微软雅黑" panose="020B0503020204020204" pitchFamily="34" charset="-122"/>
                          <a:cs typeface="+mn-cs"/>
                        </a:rPr>
                        <a:t>Accept-Range</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marR="292100" indent="266700" algn="ctr" defTabSz="1219200" rtl="0" eaLnBrk="1" latinLnBrk="0" hangingPunct="1">
                        <a:spcAft>
                          <a:spcPts val="0"/>
                        </a:spcAft>
                        <a:tabLst>
                          <a:tab pos="228600" algn="l"/>
                          <a:tab pos="266700" algn="l"/>
                        </a:tabLst>
                      </a:pPr>
                      <a:r>
                        <a:rPr lang="zh-CN" sz="1600" b="0" kern="100" dirty="0">
                          <a:solidFill>
                            <a:srgbClr val="595959"/>
                          </a:solidFill>
                          <a:effectLst/>
                          <a:latin typeface="微软雅黑" panose="020B0503020204020204" pitchFamily="34" charset="-122"/>
                          <a:ea typeface="微软雅黑" panose="020B0503020204020204" pitchFamily="34" charset="-122"/>
                          <a:cs typeface="+mn-cs"/>
                        </a:rPr>
                        <a:t>用于说明服务器是否接收客户端使用</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Range</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请求头字段请求资源</a:t>
                      </a:r>
                    </a:p>
                  </a:txBody>
                  <a:tcPr marL="68580" marR="68580" marT="0" marB="0" anchor="ctr"/>
                </a:tc>
                <a:extLst>
                  <a:ext uri="{0D108BD9-81ED-4DB2-BD59-A6C34878D82A}">
                    <a16:rowId xmlns:a16="http://schemas.microsoft.com/office/drawing/2014/main" xmlns="" val="10001"/>
                  </a:ext>
                </a:extLst>
              </a:tr>
              <a:tr h="531566">
                <a:tc>
                  <a:txBody>
                    <a:bodyPr/>
                    <a:lstStyle/>
                    <a:p>
                      <a:pPr marL="0" marR="292100" indent="266700" algn="ctr" defTabSz="1219200" rtl="0" eaLnBrk="1" latinLnBrk="0" hangingPunct="1">
                        <a:spcAft>
                          <a:spcPts val="0"/>
                        </a:spcAft>
                        <a:tabLst>
                          <a:tab pos="228600" algn="l"/>
                          <a:tab pos="266700" algn="l"/>
                        </a:tabLst>
                      </a:pPr>
                      <a:r>
                        <a:rPr lang="en-US" sz="1600" b="0" kern="100">
                          <a:solidFill>
                            <a:srgbClr val="595959"/>
                          </a:solidFill>
                          <a:effectLst/>
                          <a:latin typeface="微软雅黑" panose="020B0503020204020204" pitchFamily="34" charset="-122"/>
                          <a:ea typeface="微软雅黑" panose="020B0503020204020204" pitchFamily="34" charset="-122"/>
                          <a:cs typeface="+mn-cs"/>
                        </a:rPr>
                        <a:t>Age</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marR="292100" indent="266700" algn="ctr" defTabSz="1219200" rtl="0" eaLnBrk="1" latinLnBrk="0" hangingPunct="1">
                        <a:spcAft>
                          <a:spcPts val="0"/>
                        </a:spcAft>
                        <a:tabLst>
                          <a:tab pos="228600" algn="l"/>
                          <a:tab pos="266700" algn="l"/>
                        </a:tabLst>
                      </a:pPr>
                      <a:r>
                        <a:rPr lang="zh-CN" sz="1600" b="0" kern="100">
                          <a:solidFill>
                            <a:srgbClr val="595959"/>
                          </a:solidFill>
                          <a:effectLst/>
                          <a:latin typeface="微软雅黑" panose="020B0503020204020204" pitchFamily="34" charset="-122"/>
                          <a:ea typeface="微软雅黑" panose="020B0503020204020204" pitchFamily="34" charset="-122"/>
                          <a:cs typeface="+mn-cs"/>
                        </a:rPr>
                        <a:t>用于指出当前网页文档可以在客户端或代理服务器中缓存的有效时间，设置值为一个以秒为单位的时间数</a:t>
                      </a:r>
                    </a:p>
                  </a:txBody>
                  <a:tcPr marL="68580" marR="68580" marT="0" marB="0" anchor="ctr"/>
                </a:tc>
                <a:extLst>
                  <a:ext uri="{0D108BD9-81ED-4DB2-BD59-A6C34878D82A}">
                    <a16:rowId xmlns:a16="http://schemas.microsoft.com/office/drawing/2014/main" xmlns="" val="10002"/>
                  </a:ext>
                </a:extLst>
              </a:tr>
              <a:tr h="980843">
                <a:tc>
                  <a:txBody>
                    <a:bodyPr/>
                    <a:lstStyle/>
                    <a:p>
                      <a:pPr marL="0" marR="292100" indent="266700" algn="ctr" defTabSz="1219200" rtl="0" eaLnBrk="1" latinLnBrk="0" hangingPunct="1">
                        <a:spcAft>
                          <a:spcPts val="0"/>
                        </a:spcAft>
                        <a:tabLst>
                          <a:tab pos="228600" algn="l"/>
                          <a:tab pos="266700" algn="l"/>
                        </a:tabLst>
                      </a:pPr>
                      <a:r>
                        <a:rPr lang="en-US" sz="1600" b="0" kern="100">
                          <a:solidFill>
                            <a:srgbClr val="595959"/>
                          </a:solidFill>
                          <a:effectLst/>
                          <a:latin typeface="微软雅黑" panose="020B0503020204020204" pitchFamily="34" charset="-122"/>
                          <a:ea typeface="微软雅黑" panose="020B0503020204020204" pitchFamily="34" charset="-122"/>
                          <a:cs typeface="+mn-cs"/>
                        </a:rPr>
                        <a:t>Etag</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marR="292100" indent="266700" algn="ctr" defTabSz="1219200" rtl="0" eaLnBrk="1" latinLnBrk="0" hangingPunct="1">
                        <a:spcAft>
                          <a:spcPts val="0"/>
                        </a:spcAft>
                        <a:tabLst>
                          <a:tab pos="228600" algn="l"/>
                          <a:tab pos="266700" algn="l"/>
                        </a:tabLst>
                      </a:pPr>
                      <a:r>
                        <a:rPr lang="zh-CN" sz="1600" b="0" kern="100" dirty="0">
                          <a:solidFill>
                            <a:srgbClr val="595959"/>
                          </a:solidFill>
                          <a:effectLst/>
                          <a:latin typeface="微软雅黑" panose="020B0503020204020204" pitchFamily="34" charset="-122"/>
                          <a:ea typeface="微软雅黑" panose="020B0503020204020204" pitchFamily="34" charset="-122"/>
                          <a:cs typeface="+mn-cs"/>
                        </a:rPr>
                        <a:t>用于向客户端传送代表实体内容特征的标记信息，这些标记信息称为实体标签，每个版本的资源的实体标签是不同的，通过实体标签可以判断在不同时间获得的同一资源路径下的实体内容是否相同</a:t>
                      </a:r>
                    </a:p>
                  </a:txBody>
                  <a:tcPr marL="68580" marR="68580" marT="0" marB="0" anchor="ctr"/>
                </a:tc>
                <a:extLst>
                  <a:ext uri="{0D108BD9-81ED-4DB2-BD59-A6C34878D82A}">
                    <a16:rowId xmlns:a16="http://schemas.microsoft.com/office/drawing/2014/main" xmlns="" val="10003"/>
                  </a:ext>
                </a:extLst>
              </a:tr>
              <a:tr h="531566">
                <a:tc>
                  <a:txBody>
                    <a:bodyPr/>
                    <a:lstStyle/>
                    <a:p>
                      <a:pPr marL="0" marR="292100" indent="266700" algn="ctr" defTabSz="1219200" rtl="0" eaLnBrk="1" latinLnBrk="0" hangingPunct="1">
                        <a:spcAft>
                          <a:spcPts val="0"/>
                        </a:spcAft>
                        <a:tabLst>
                          <a:tab pos="228600" algn="l"/>
                          <a:tab pos="266700" algn="l"/>
                        </a:tabLst>
                      </a:pPr>
                      <a:r>
                        <a:rPr lang="en-US" sz="1600" b="0" kern="100">
                          <a:solidFill>
                            <a:srgbClr val="595959"/>
                          </a:solidFill>
                          <a:effectLst/>
                          <a:latin typeface="微软雅黑" panose="020B0503020204020204" pitchFamily="34" charset="-122"/>
                          <a:ea typeface="微软雅黑" panose="020B0503020204020204" pitchFamily="34" charset="-122"/>
                          <a:cs typeface="+mn-cs"/>
                        </a:rPr>
                        <a:t>Location</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marR="292100" indent="266700" algn="l" defTabSz="1219200" rtl="0" eaLnBrk="1" fontAlgn="auto" latinLnBrk="0" hangingPunct="1">
                        <a:lnSpc>
                          <a:spcPct val="100000"/>
                        </a:lnSpc>
                        <a:spcBef>
                          <a:spcPts val="0"/>
                        </a:spcBef>
                        <a:spcAft>
                          <a:spcPts val="0"/>
                        </a:spcAft>
                        <a:buClrTx/>
                        <a:buSzTx/>
                        <a:buFontTx/>
                        <a:buNone/>
                        <a:tabLst>
                          <a:tab pos="228600" algn="l"/>
                          <a:tab pos="266700" algn="l"/>
                        </a:tabLst>
                        <a:defRPr/>
                      </a:pPr>
                      <a:r>
                        <a:rPr lang="zh-CN" sz="1600" b="0" kern="100" dirty="0">
                          <a:solidFill>
                            <a:srgbClr val="595959"/>
                          </a:solidFill>
                          <a:effectLst/>
                          <a:latin typeface="微软雅黑" panose="020B0503020204020204" pitchFamily="34" charset="-122"/>
                          <a:ea typeface="微软雅黑" panose="020B0503020204020204" pitchFamily="34" charset="-122"/>
                          <a:cs typeface="+mn-cs"/>
                        </a:rPr>
                        <a:t>用于通知客户端获取请求文档的新地址，其值为一个使用绝对路径的</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URL</a:t>
                      </a:r>
                      <a:r>
                        <a:rPr lang="zh-CN" sz="1600" b="0" kern="100" dirty="0" smtClean="0">
                          <a:solidFill>
                            <a:srgbClr val="595959"/>
                          </a:solidFill>
                          <a:effectLst/>
                          <a:latin typeface="微软雅黑" panose="020B0503020204020204" pitchFamily="34" charset="-122"/>
                          <a:ea typeface="微软雅黑" panose="020B0503020204020204" pitchFamily="34" charset="-122"/>
                          <a:cs typeface="+mn-cs"/>
                        </a:rPr>
                        <a:t>地址</a:t>
                      </a:r>
                      <a:r>
                        <a:rPr lang="zh-CN" altLang="en-US" sz="1600" b="0" kern="100" dirty="0" smtClean="0">
                          <a:solidFill>
                            <a:srgbClr val="595959"/>
                          </a:solidFill>
                          <a:effectLst/>
                          <a:latin typeface="微软雅黑" panose="020B0503020204020204" pitchFamily="34" charset="-122"/>
                          <a:ea typeface="微软雅黑" panose="020B0503020204020204" pitchFamily="34" charset="-122"/>
                          <a:cs typeface="+mn-cs"/>
                        </a:rPr>
                        <a:t>，</a:t>
                      </a:r>
                      <a:r>
                        <a:rPr lang="en-US" altLang="zh-CN" sz="1600" dirty="0" smtClean="0"/>
                        <a:t>Location: </a:t>
                      </a:r>
                      <a:r>
                        <a:rPr lang="en-US" altLang="zh-CN" sz="1600" dirty="0" smtClean="0">
                          <a:solidFill>
                            <a:srgbClr val="1369B2"/>
                          </a:solidFill>
                        </a:rPr>
                        <a:t>http://www.itcast.org</a:t>
                      </a:r>
                      <a:endParaRPr lang="zh-CN" altLang="zh-CN" sz="1600" dirty="0" smtClean="0">
                        <a:solidFill>
                          <a:srgbClr val="1369B2"/>
                        </a:solidFill>
                      </a:endParaRPr>
                    </a:p>
                  </a:txBody>
                  <a:tcPr marL="68580" marR="68580" marT="0" marB="0" anchor="ctr"/>
                </a:tc>
                <a:extLst>
                  <a:ext uri="{0D108BD9-81ED-4DB2-BD59-A6C34878D82A}">
                    <a16:rowId xmlns:a16="http://schemas.microsoft.com/office/drawing/2014/main" xmlns="" val="10004"/>
                  </a:ext>
                </a:extLst>
              </a:tr>
              <a:tr h="1063132">
                <a:tc>
                  <a:txBody>
                    <a:bodyPr/>
                    <a:lstStyle/>
                    <a:p>
                      <a:pPr marL="0" marR="292100" indent="266700" algn="ctr" defTabSz="1219200" rtl="0" eaLnBrk="1" latinLnBrk="0" hangingPunct="1">
                        <a:spcAft>
                          <a:spcPts val="0"/>
                        </a:spcAft>
                        <a:tabLst>
                          <a:tab pos="228600" algn="l"/>
                          <a:tab pos="266700" algn="l"/>
                        </a:tabLst>
                      </a:pPr>
                      <a:r>
                        <a:rPr lang="en-US" sz="1600" b="0" kern="100" dirty="0">
                          <a:solidFill>
                            <a:srgbClr val="595959"/>
                          </a:solidFill>
                          <a:effectLst/>
                          <a:latin typeface="微软雅黑" panose="020B0503020204020204" pitchFamily="34" charset="-122"/>
                          <a:ea typeface="微软雅黑" panose="020B0503020204020204" pitchFamily="34" charset="-122"/>
                          <a:cs typeface="+mn-cs"/>
                        </a:rPr>
                        <a:t>Retry-After </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marR="292100" indent="266700" algn="ctr" defTabSz="1219200" rtl="0" eaLnBrk="1" latinLnBrk="0" hangingPunct="1">
                        <a:spcAft>
                          <a:spcPts val="0"/>
                        </a:spcAft>
                        <a:tabLst>
                          <a:tab pos="228600" algn="l"/>
                          <a:tab pos="266700" algn="l"/>
                        </a:tabLst>
                      </a:pPr>
                      <a:r>
                        <a:rPr lang="zh-CN" sz="1600" b="0" kern="100" dirty="0">
                          <a:solidFill>
                            <a:srgbClr val="595959"/>
                          </a:solidFill>
                          <a:effectLst/>
                          <a:latin typeface="微软雅黑" panose="020B0503020204020204" pitchFamily="34" charset="-122"/>
                          <a:ea typeface="微软雅黑" panose="020B0503020204020204" pitchFamily="34" charset="-122"/>
                          <a:cs typeface="+mn-cs"/>
                        </a:rPr>
                        <a:t>可以与</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503</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状态码配合使用，告诉客户端在什么时间可以重新发送请求。也可以与任何一个</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3xx</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状态码配合使用，告诉客户端处理重定向的最小延时时间。</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Retry-After</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头字段的值可以是</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GMT</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格式的时间，也可是一个以秒为单位的时间数</a:t>
                      </a:r>
                    </a:p>
                  </a:txBody>
                  <a:tcPr marL="68580" marR="68580" marT="0" marB="0" anchor="ctr"/>
                </a:tc>
                <a:extLst>
                  <a:ext uri="{0D108BD9-81ED-4DB2-BD59-A6C34878D82A}">
                    <a16:rowId xmlns:a16="http://schemas.microsoft.com/office/drawing/2014/main" xmlns="" val="10005"/>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3576078"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3.3.2  HTTP</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响应头</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7" name="Chevron 3"/>
          <p:cNvSpPr/>
          <p:nvPr>
            <p:custDataLst>
              <p:tags r:id="rId1"/>
            </p:custDataLst>
          </p:nvPr>
        </p:nvSpPr>
        <p:spPr>
          <a:xfrm>
            <a:off x="838730" y="1010514"/>
            <a:ext cx="3235729"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8" name="文本框 1"/>
          <p:cNvSpPr txBox="1"/>
          <p:nvPr/>
        </p:nvSpPr>
        <p:spPr>
          <a:xfrm>
            <a:off x="1185984" y="1150499"/>
            <a:ext cx="2100580" cy="398780"/>
          </a:xfrm>
          <a:prstGeom prst="rect">
            <a:avLst/>
          </a:prstGeom>
          <a:noFill/>
        </p:spPr>
        <p:txBody>
          <a:bodyPr wrap="none" rtlCol="0">
            <a:spAutoFit/>
          </a:bodyPr>
          <a:lstStyle/>
          <a:p>
            <a:r>
              <a:rPr lang="en-US" altLang="zh-CN" sz="2000" dirty="0" smtClean="0">
                <a:solidFill>
                  <a:srgbClr val="1369B2"/>
                </a:solidFill>
                <a:latin typeface="微软雅黑" panose="020B0503020204020204" pitchFamily="34" charset="-122"/>
                <a:ea typeface="微软雅黑" panose="020B0503020204020204" pitchFamily="34" charset="-122"/>
              </a:rPr>
              <a:t>HTTP</a:t>
            </a:r>
            <a:r>
              <a:rPr lang="zh-CN" altLang="en-US" sz="2000" dirty="0">
                <a:solidFill>
                  <a:srgbClr val="1369B2"/>
                </a:solidFill>
                <a:latin typeface="微软雅黑" panose="020B0503020204020204" pitchFamily="34" charset="-122"/>
                <a:ea typeface="微软雅黑" panose="020B0503020204020204" pitchFamily="34" charset="-122"/>
              </a:rPr>
              <a:t>响</a:t>
            </a:r>
            <a:r>
              <a:rPr lang="zh-CN" altLang="en-US" sz="2000" dirty="0" smtClean="0">
                <a:solidFill>
                  <a:srgbClr val="1369B2"/>
                </a:solidFill>
                <a:latin typeface="微软雅黑" panose="020B0503020204020204" pitchFamily="34" charset="-122"/>
                <a:ea typeface="微软雅黑" panose="020B0503020204020204" pitchFamily="34" charset="-122"/>
              </a:rPr>
              <a:t>应头字段</a:t>
            </a:r>
          </a:p>
        </p:txBody>
      </p:sp>
      <p:graphicFrame>
        <p:nvGraphicFramePr>
          <p:cNvPr id="2" name="表格 1"/>
          <p:cNvGraphicFramePr>
            <a:graphicFrameLocks noGrp="1"/>
          </p:cNvGraphicFramePr>
          <p:nvPr>
            <p:extLst>
              <p:ext uri="{D42A27DB-BD31-4B8C-83A1-F6EECF244321}">
                <p14:modId xmlns:p14="http://schemas.microsoft.com/office/powerpoint/2010/main" val="3759265882"/>
              </p:ext>
            </p:extLst>
          </p:nvPr>
        </p:nvGraphicFramePr>
        <p:xfrm>
          <a:off x="451945" y="1821790"/>
          <a:ext cx="11550869" cy="4185325"/>
        </p:xfrm>
        <a:graphic>
          <a:graphicData uri="http://schemas.openxmlformats.org/drawingml/2006/table">
            <a:tbl>
              <a:tblPr>
                <a:tableStyleId>{5C22544A-7EE6-4342-B048-85BDC9FD1C3A}</a:tableStyleId>
              </a:tblPr>
              <a:tblGrid>
                <a:gridCol w="2312276">
                  <a:extLst>
                    <a:ext uri="{9D8B030D-6E8A-4147-A177-3AD203B41FA5}">
                      <a16:colId xmlns:a16="http://schemas.microsoft.com/office/drawing/2014/main" xmlns="" val="20000"/>
                    </a:ext>
                  </a:extLst>
                </a:gridCol>
                <a:gridCol w="9238593">
                  <a:extLst>
                    <a:ext uri="{9D8B030D-6E8A-4147-A177-3AD203B41FA5}">
                      <a16:colId xmlns:a16="http://schemas.microsoft.com/office/drawing/2014/main" xmlns="" val="20001"/>
                    </a:ext>
                  </a:extLst>
                </a:gridCol>
              </a:tblGrid>
              <a:tr h="356854">
                <a:tc>
                  <a:txBody>
                    <a:bodyPr/>
                    <a:lstStyle/>
                    <a:p>
                      <a:pPr marL="0" marR="292100" indent="266700" algn="ctr" defTabSz="1219200" rtl="0" eaLnBrk="1" latinLnBrk="0" hangingPunct="1">
                        <a:spcAft>
                          <a:spcPts val="0"/>
                        </a:spcAft>
                        <a:tabLst>
                          <a:tab pos="228600" algn="l"/>
                          <a:tab pos="266700" algn="l"/>
                        </a:tabLst>
                      </a:pPr>
                      <a:r>
                        <a:rPr lang="zh-CN" sz="1600" b="1" kern="100" dirty="0">
                          <a:solidFill>
                            <a:srgbClr val="595959"/>
                          </a:solidFill>
                          <a:effectLst/>
                          <a:latin typeface="微软雅黑" panose="020B0503020204020204" pitchFamily="34" charset="-122"/>
                          <a:ea typeface="微软雅黑" panose="020B0503020204020204" pitchFamily="34" charset="-122"/>
                          <a:cs typeface="+mn-cs"/>
                        </a:rPr>
                        <a:t>头字段</a:t>
                      </a:r>
                    </a:p>
                  </a:txBody>
                  <a:tcPr marL="68580" marR="68580" marT="0" marB="0" anchor="ctr"/>
                </a:tc>
                <a:tc>
                  <a:txBody>
                    <a:bodyPr/>
                    <a:lstStyle/>
                    <a:p>
                      <a:pPr marL="0" marR="292100" indent="266700" algn="ctr" defTabSz="1219200" rtl="0" eaLnBrk="1" latinLnBrk="0" hangingPunct="1">
                        <a:spcAft>
                          <a:spcPts val="0"/>
                        </a:spcAft>
                        <a:tabLst>
                          <a:tab pos="228600" algn="l"/>
                          <a:tab pos="266700" algn="l"/>
                        </a:tabLst>
                      </a:pPr>
                      <a:r>
                        <a:rPr lang="zh-CN" sz="1600" b="1" kern="100" dirty="0">
                          <a:solidFill>
                            <a:srgbClr val="595959"/>
                          </a:solidFill>
                          <a:effectLst/>
                          <a:latin typeface="微软雅黑" panose="020B0503020204020204" pitchFamily="34" charset="-122"/>
                          <a:ea typeface="微软雅黑" panose="020B0503020204020204" pitchFamily="34" charset="-122"/>
                          <a:cs typeface="+mn-cs"/>
                        </a:rPr>
                        <a:t>说明</a:t>
                      </a:r>
                    </a:p>
                  </a:txBody>
                  <a:tcPr marL="68580" marR="68580" marT="0" marB="0" anchor="ctr"/>
                </a:tc>
                <a:extLst>
                  <a:ext uri="{0D108BD9-81ED-4DB2-BD59-A6C34878D82A}">
                    <a16:rowId xmlns:a16="http://schemas.microsoft.com/office/drawing/2014/main" xmlns="" val="10000"/>
                  </a:ext>
                </a:extLst>
              </a:tr>
              <a:tr h="459377">
                <a:tc>
                  <a:txBody>
                    <a:bodyPr/>
                    <a:lstStyle/>
                    <a:p>
                      <a:pPr algn="just">
                        <a:spcAft>
                          <a:spcPts val="0"/>
                        </a:spcAft>
                      </a:pPr>
                      <a:r>
                        <a:rPr lang="en-US" sz="1600" b="0" kern="100">
                          <a:solidFill>
                            <a:srgbClr val="595959"/>
                          </a:solidFill>
                          <a:effectLst/>
                          <a:latin typeface="微软雅黑" panose="020B0503020204020204" pitchFamily="34" charset="-122"/>
                          <a:ea typeface="微软雅黑" panose="020B0503020204020204" pitchFamily="34" charset="-122"/>
                          <a:cs typeface="+mn-cs"/>
                        </a:rPr>
                        <a:t>Server</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zh-CN" sz="1600" b="0" kern="100" dirty="0">
                          <a:solidFill>
                            <a:srgbClr val="595959"/>
                          </a:solidFill>
                          <a:effectLst/>
                          <a:latin typeface="微软雅黑" panose="020B0503020204020204" pitchFamily="34" charset="-122"/>
                          <a:ea typeface="微软雅黑" panose="020B0503020204020204" pitchFamily="34" charset="-122"/>
                          <a:cs typeface="+mn-cs"/>
                        </a:rPr>
                        <a:t>用于指定服务器软件产品的</a:t>
                      </a:r>
                      <a:r>
                        <a:rPr lang="zh-CN" sz="1600" b="0" kern="100" dirty="0" smtClean="0">
                          <a:solidFill>
                            <a:srgbClr val="595959"/>
                          </a:solidFill>
                          <a:effectLst/>
                          <a:latin typeface="微软雅黑" panose="020B0503020204020204" pitchFamily="34" charset="-122"/>
                          <a:ea typeface="微软雅黑" panose="020B0503020204020204" pitchFamily="34" charset="-122"/>
                          <a:cs typeface="+mn-cs"/>
                        </a:rPr>
                        <a:t>名称</a:t>
                      </a:r>
                      <a:r>
                        <a:rPr lang="zh-CN" altLang="en-US" sz="1600" b="0" kern="100" dirty="0" smtClean="0">
                          <a:solidFill>
                            <a:srgbClr val="595959"/>
                          </a:solidFill>
                          <a:effectLst/>
                          <a:latin typeface="微软雅黑" panose="020B0503020204020204" pitchFamily="34" charset="-122"/>
                          <a:ea typeface="微软雅黑" panose="020B0503020204020204" pitchFamily="34" charset="-122"/>
                          <a:cs typeface="+mn-cs"/>
                        </a:rPr>
                        <a:t>，</a:t>
                      </a:r>
                      <a:r>
                        <a:rPr lang="en-US" altLang="zh-CN" sz="1600" dirty="0" smtClean="0"/>
                        <a:t>Server: </a:t>
                      </a:r>
                      <a:r>
                        <a:rPr lang="en-US" altLang="zh-CN" sz="1600" dirty="0" smtClean="0">
                          <a:solidFill>
                            <a:srgbClr val="1369B2"/>
                          </a:solidFill>
                        </a:rPr>
                        <a:t>Apache-Coyote/1.1</a:t>
                      </a:r>
                      <a:endParaRPr lang="zh-CN" altLang="zh-CN" sz="1600" dirty="0" smtClean="0">
                        <a:solidFill>
                          <a:srgbClr val="1369B2"/>
                        </a:solidFill>
                      </a:endParaRPr>
                    </a:p>
                  </a:txBody>
                  <a:tcPr marL="68580" marR="68580" marT="0" marB="0" anchor="ctr"/>
                </a:tc>
                <a:extLst>
                  <a:ext uri="{0D108BD9-81ED-4DB2-BD59-A6C34878D82A}">
                    <a16:rowId xmlns:a16="http://schemas.microsoft.com/office/drawing/2014/main" xmlns="" val="10001"/>
                  </a:ext>
                </a:extLst>
              </a:tr>
              <a:tr h="459377">
                <a:tc>
                  <a:txBody>
                    <a:bodyPr/>
                    <a:lstStyle/>
                    <a:p>
                      <a:pPr algn="just">
                        <a:spcAft>
                          <a:spcPts val="0"/>
                        </a:spcAft>
                      </a:pPr>
                      <a:r>
                        <a:rPr lang="en-US" sz="1600" b="0" kern="100">
                          <a:solidFill>
                            <a:srgbClr val="595959"/>
                          </a:solidFill>
                          <a:effectLst/>
                          <a:latin typeface="微软雅黑" panose="020B0503020204020204" pitchFamily="34" charset="-122"/>
                          <a:ea typeface="微软雅黑" panose="020B0503020204020204" pitchFamily="34" charset="-122"/>
                          <a:cs typeface="+mn-cs"/>
                        </a:rPr>
                        <a:t>Vary</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algn="just">
                        <a:spcAft>
                          <a:spcPts val="0"/>
                        </a:spcAft>
                      </a:pPr>
                      <a:r>
                        <a:rPr lang="zh-CN" sz="1600" b="0" kern="100" dirty="0">
                          <a:solidFill>
                            <a:srgbClr val="595959"/>
                          </a:solidFill>
                          <a:effectLst/>
                          <a:latin typeface="微软雅黑" panose="020B0503020204020204" pitchFamily="34" charset="-122"/>
                          <a:ea typeface="微软雅黑" panose="020B0503020204020204" pitchFamily="34" charset="-122"/>
                          <a:cs typeface="+mn-cs"/>
                        </a:rPr>
                        <a:t>用于指定影响了服务器所生成的响应内容的那些请求头字段名</a:t>
                      </a:r>
                    </a:p>
                  </a:txBody>
                  <a:tcPr marL="68580" marR="68580" marT="0" marB="0" anchor="ctr"/>
                </a:tc>
                <a:extLst>
                  <a:ext uri="{0D108BD9-81ED-4DB2-BD59-A6C34878D82A}">
                    <a16:rowId xmlns:a16="http://schemas.microsoft.com/office/drawing/2014/main" xmlns="" val="10002"/>
                  </a:ext>
                </a:extLst>
              </a:tr>
              <a:tr h="918753">
                <a:tc>
                  <a:txBody>
                    <a:bodyPr/>
                    <a:lstStyle/>
                    <a:p>
                      <a:pPr algn="just">
                        <a:spcAft>
                          <a:spcPts val="0"/>
                        </a:spcAft>
                      </a:pPr>
                      <a:r>
                        <a:rPr lang="en-US" sz="1600" b="0" kern="100">
                          <a:solidFill>
                            <a:srgbClr val="595959"/>
                          </a:solidFill>
                          <a:effectLst/>
                          <a:latin typeface="微软雅黑" panose="020B0503020204020204" pitchFamily="34" charset="-122"/>
                          <a:ea typeface="微软雅黑" panose="020B0503020204020204" pitchFamily="34" charset="-122"/>
                          <a:cs typeface="+mn-cs"/>
                        </a:rPr>
                        <a:t>WWW-Authenticate</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algn="just">
                        <a:spcAft>
                          <a:spcPts val="0"/>
                        </a:spcAft>
                      </a:pPr>
                      <a:r>
                        <a:rPr lang="zh-CN" sz="1600" b="0" kern="100" dirty="0">
                          <a:solidFill>
                            <a:srgbClr val="595959"/>
                          </a:solidFill>
                          <a:effectLst/>
                          <a:latin typeface="微软雅黑" panose="020B0503020204020204" pitchFamily="34" charset="-122"/>
                          <a:ea typeface="微软雅黑" panose="020B0503020204020204" pitchFamily="34" charset="-122"/>
                          <a:cs typeface="+mn-cs"/>
                        </a:rPr>
                        <a:t>当客户端访问受口令保护的网页文件时，服务器会在响应消息中回送</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01</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Unauthrized</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）响应状态码和</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WWW-Authoricate</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响应头，指示客户端应该在</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Authorization</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请求头中使用</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WWW-Authoricate</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响应头指定的认证方式提供用户名和密码信息</a:t>
                      </a:r>
                    </a:p>
                  </a:txBody>
                  <a:tcPr marL="68580" marR="68580" marT="0" marB="0" anchor="ctr"/>
                </a:tc>
                <a:extLst>
                  <a:ext uri="{0D108BD9-81ED-4DB2-BD59-A6C34878D82A}">
                    <a16:rowId xmlns:a16="http://schemas.microsoft.com/office/drawing/2014/main" xmlns="" val="10003"/>
                  </a:ext>
                </a:extLst>
              </a:tr>
              <a:tr h="459377">
                <a:tc>
                  <a:txBody>
                    <a:bodyPr/>
                    <a:lstStyle/>
                    <a:p>
                      <a:pPr algn="just">
                        <a:spcAft>
                          <a:spcPts val="0"/>
                        </a:spcAft>
                      </a:pPr>
                      <a:r>
                        <a:rPr lang="en-US" sz="1600" b="0" kern="100">
                          <a:solidFill>
                            <a:srgbClr val="595959"/>
                          </a:solidFill>
                          <a:effectLst/>
                          <a:latin typeface="微软雅黑" panose="020B0503020204020204" pitchFamily="34" charset="-122"/>
                          <a:ea typeface="微软雅黑" panose="020B0503020204020204" pitchFamily="34" charset="-122"/>
                          <a:cs typeface="+mn-cs"/>
                        </a:rPr>
                        <a:t>Proxy-Authenticate</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algn="just">
                        <a:spcAft>
                          <a:spcPts val="0"/>
                        </a:spcAft>
                      </a:pPr>
                      <a:r>
                        <a:rPr lang="en-US" sz="1600" b="0" kern="100" dirty="0">
                          <a:solidFill>
                            <a:srgbClr val="595959"/>
                          </a:solidFill>
                          <a:effectLst/>
                          <a:latin typeface="微软雅黑" panose="020B0503020204020204" pitchFamily="34" charset="-122"/>
                          <a:ea typeface="微软雅黑" panose="020B0503020204020204" pitchFamily="34" charset="-122"/>
                          <a:cs typeface="+mn-cs"/>
                        </a:rPr>
                        <a:t>Proxy-Authenticate</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头字段是针对代理服务器的用户信息验证，用法与</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WWW-Authenticate</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头字段类似</a:t>
                      </a:r>
                    </a:p>
                  </a:txBody>
                  <a:tcPr marL="68580" marR="68580" marT="0" marB="0" anchor="ctr"/>
                </a:tc>
                <a:extLst>
                  <a:ext uri="{0D108BD9-81ED-4DB2-BD59-A6C34878D82A}">
                    <a16:rowId xmlns:a16="http://schemas.microsoft.com/office/drawing/2014/main" xmlns="" val="10004"/>
                  </a:ext>
                </a:extLst>
              </a:tr>
              <a:tr h="527924">
                <a:tc>
                  <a:txBody>
                    <a:bodyPr/>
                    <a:lstStyle/>
                    <a:p>
                      <a:pPr algn="just">
                        <a:spcAft>
                          <a:spcPts val="0"/>
                        </a:spcAft>
                      </a:pPr>
                      <a:r>
                        <a:rPr lang="en-US" sz="1600" b="0" kern="100" dirty="0">
                          <a:solidFill>
                            <a:srgbClr val="595959"/>
                          </a:solidFill>
                          <a:effectLst/>
                          <a:latin typeface="微软雅黑" panose="020B0503020204020204" pitchFamily="34" charset="-122"/>
                          <a:ea typeface="微软雅黑" panose="020B0503020204020204" pitchFamily="34" charset="-122"/>
                          <a:cs typeface="+mn-cs"/>
                        </a:rPr>
                        <a:t>Refresh</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zh-CN" sz="1600" b="0" kern="100" dirty="0">
                          <a:solidFill>
                            <a:srgbClr val="595959"/>
                          </a:solidFill>
                          <a:effectLst/>
                          <a:latin typeface="微软雅黑" panose="020B0503020204020204" pitchFamily="34" charset="-122"/>
                          <a:ea typeface="微软雅黑" panose="020B0503020204020204" pitchFamily="34" charset="-122"/>
                          <a:cs typeface="+mn-cs"/>
                        </a:rPr>
                        <a:t>用于告诉浏览器自动刷新页面的时间，它的值是一个以秒为单位的时间</a:t>
                      </a:r>
                      <a:r>
                        <a:rPr lang="zh-CN" sz="1600" b="0" kern="100" dirty="0" smtClean="0">
                          <a:solidFill>
                            <a:srgbClr val="595959"/>
                          </a:solidFill>
                          <a:effectLst/>
                          <a:latin typeface="微软雅黑" panose="020B0503020204020204" pitchFamily="34" charset="-122"/>
                          <a:ea typeface="微软雅黑" panose="020B0503020204020204" pitchFamily="34" charset="-122"/>
                          <a:cs typeface="+mn-cs"/>
                        </a:rPr>
                        <a:t>数</a:t>
                      </a:r>
                      <a:r>
                        <a:rPr lang="zh-CN" altLang="en-US" sz="1600" b="0" kern="100" dirty="0" smtClean="0">
                          <a:solidFill>
                            <a:srgbClr val="595959"/>
                          </a:solidFill>
                          <a:effectLst/>
                          <a:latin typeface="微软雅黑" panose="020B0503020204020204" pitchFamily="34" charset="-122"/>
                          <a:ea typeface="微软雅黑" panose="020B0503020204020204" pitchFamily="34" charset="-122"/>
                          <a:cs typeface="+mn-cs"/>
                        </a:rPr>
                        <a:t>，</a:t>
                      </a:r>
                      <a:r>
                        <a:rPr lang="en-US" altLang="zh-CN" sz="1600" dirty="0" smtClean="0"/>
                        <a:t>Refresh</a:t>
                      </a:r>
                      <a:r>
                        <a:rPr lang="zh-CN" altLang="zh-CN" sz="1600" dirty="0" smtClean="0"/>
                        <a:t>：</a:t>
                      </a:r>
                      <a:r>
                        <a:rPr lang="en-US" altLang="zh-CN" sz="1600" dirty="0" smtClean="0">
                          <a:solidFill>
                            <a:srgbClr val="1369B2"/>
                          </a:solidFill>
                        </a:rPr>
                        <a:t>3</a:t>
                      </a:r>
                      <a:endParaRPr lang="zh-CN" altLang="zh-CN" sz="1600" dirty="0" smtClean="0">
                        <a:solidFill>
                          <a:srgbClr val="1369B2"/>
                        </a:solidFill>
                      </a:endParaRPr>
                    </a:p>
                  </a:txBody>
                  <a:tcPr marL="68580" marR="68580" marT="0" marB="0" anchor="ctr"/>
                </a:tc>
                <a:extLst>
                  <a:ext uri="{0D108BD9-81ED-4DB2-BD59-A6C34878D82A}">
                    <a16:rowId xmlns:a16="http://schemas.microsoft.com/office/drawing/2014/main" xmlns="" val="10005"/>
                  </a:ext>
                </a:extLst>
              </a:tr>
              <a:tr h="820395">
                <a:tc>
                  <a:txBody>
                    <a:bodyPr/>
                    <a:lstStyle/>
                    <a:p>
                      <a:pPr algn="just">
                        <a:spcAft>
                          <a:spcPts val="0"/>
                        </a:spcAft>
                      </a:pPr>
                      <a:r>
                        <a:rPr lang="en-US" sz="1600" b="0" kern="100">
                          <a:solidFill>
                            <a:srgbClr val="595959"/>
                          </a:solidFill>
                          <a:effectLst/>
                          <a:latin typeface="微软雅黑" panose="020B0503020204020204" pitchFamily="34" charset="-122"/>
                          <a:ea typeface="微软雅黑" panose="020B0503020204020204" pitchFamily="34" charset="-122"/>
                          <a:cs typeface="+mn-cs"/>
                        </a:rPr>
                        <a:t>Content-Disposition</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r>
                        <a:rPr lang="zh-CN" sz="1600" b="0" kern="100" dirty="0">
                          <a:solidFill>
                            <a:srgbClr val="595959"/>
                          </a:solidFill>
                          <a:effectLst/>
                          <a:latin typeface="微软雅黑" panose="020B0503020204020204" pitchFamily="34" charset="-122"/>
                          <a:ea typeface="微软雅黑" panose="020B0503020204020204" pitchFamily="34" charset="-122"/>
                          <a:cs typeface="+mn-cs"/>
                        </a:rPr>
                        <a:t>如果服务器希望浏览器不是直接处理响应的实体内容，而是让用户选择将响应的实体内容保存到一个文件中，这需要使用</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Content-Disposition</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头</a:t>
                      </a:r>
                      <a:r>
                        <a:rPr lang="zh-CN" sz="1600" b="0" kern="100" dirty="0" smtClean="0">
                          <a:solidFill>
                            <a:srgbClr val="595959"/>
                          </a:solidFill>
                          <a:effectLst/>
                          <a:latin typeface="微软雅黑" panose="020B0503020204020204" pitchFamily="34" charset="-122"/>
                          <a:ea typeface="微软雅黑" panose="020B0503020204020204" pitchFamily="34" charset="-122"/>
                          <a:cs typeface="+mn-cs"/>
                        </a:rPr>
                        <a:t>字段</a:t>
                      </a:r>
                      <a:r>
                        <a:rPr lang="zh-CN" altLang="en-US" sz="1600" b="0" kern="100" dirty="0" smtClean="0">
                          <a:solidFill>
                            <a:srgbClr val="595959"/>
                          </a:solidFill>
                          <a:effectLst/>
                          <a:latin typeface="微软雅黑" panose="020B0503020204020204" pitchFamily="34" charset="-122"/>
                          <a:ea typeface="微软雅黑" panose="020B0503020204020204" pitchFamily="34" charset="-122"/>
                          <a:cs typeface="+mn-cs"/>
                        </a:rPr>
                        <a:t>。</a:t>
                      </a:r>
                      <a:endParaRPr lang="en-US" altLang="zh-CN" sz="1600" b="0" kern="100" dirty="0" smtClean="0">
                        <a:solidFill>
                          <a:srgbClr val="595959"/>
                        </a:solidFill>
                        <a:effectLst/>
                        <a:latin typeface="微软雅黑" panose="020B0503020204020204" pitchFamily="34" charset="-122"/>
                        <a:ea typeface="微软雅黑" panose="020B0503020204020204" pitchFamily="34" charset="-122"/>
                        <a:cs typeface="+mn-cs"/>
                      </a:endParaRPr>
                    </a:p>
                    <a:p>
                      <a:r>
                        <a:rPr lang="en-US" altLang="zh-CN" sz="1600" dirty="0" smtClean="0"/>
                        <a:t>Content-Type: application/octet-stream</a:t>
                      </a:r>
                      <a:endParaRPr lang="zh-CN" altLang="zh-CN" sz="1600" dirty="0" smtClean="0"/>
                    </a:p>
                    <a:p>
                      <a:r>
                        <a:rPr lang="en-US" altLang="zh-CN" sz="1600" dirty="0" smtClean="0"/>
                        <a:t>Content-Disposition: attachment; filename=lee.zip</a:t>
                      </a:r>
                      <a:endParaRPr lang="zh-CN" altLang="zh-CN" sz="1600" dirty="0" smtClean="0"/>
                    </a:p>
                  </a:txBody>
                  <a:tcPr marL="68580" marR="68580" marT="0" marB="0" anchor="ctr"/>
                </a:tc>
                <a:extLst>
                  <a:ext uri="{0D108BD9-81ED-4DB2-BD59-A6C34878D82A}">
                    <a16:rowId xmlns:a16="http://schemas.microsoft.com/office/drawing/2014/main" xmlns="" val="10006"/>
                  </a:ext>
                </a:extLst>
              </a:tr>
            </a:tbl>
          </a:graphicData>
        </a:graphic>
      </p:graphicFrame>
      <p:pic>
        <p:nvPicPr>
          <p:cNvPr id="6" name="图片 5" descr="屏幕剪辑"/>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82777" y="166086"/>
            <a:ext cx="6618252" cy="1510389"/>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1"/>
          <p:cNvSpPr txBox="1"/>
          <p:nvPr/>
        </p:nvSpPr>
        <p:spPr>
          <a:xfrm>
            <a:off x="1145632" y="266933"/>
            <a:ext cx="3894634" cy="505969"/>
          </a:xfrm>
          <a:prstGeom prst="rect">
            <a:avLst/>
          </a:prstGeom>
        </p:spPr>
        <p:txBody>
          <a:bodyPr lIns="0" tIns="60944" rIns="0" bIns="60944"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GB" sz="2400" b="1">
                <a:solidFill>
                  <a:srgbClr val="595959"/>
                </a:solidFill>
                <a:latin typeface="微软雅黑" panose="020B0503020204020204" pitchFamily="34" charset="-122"/>
                <a:ea typeface="微软雅黑" panose="020B0503020204020204" pitchFamily="34" charset="-122"/>
                <a:cs typeface="+mn-ea"/>
                <a:sym typeface="+mn-lt"/>
              </a:rPr>
              <a:t>本章小结</a:t>
            </a:r>
          </a:p>
        </p:txBody>
      </p:sp>
      <p:sp>
        <p:nvSpPr>
          <p:cNvPr id="27" name="圆角矩形 26"/>
          <p:cNvSpPr/>
          <p:nvPr/>
        </p:nvSpPr>
        <p:spPr>
          <a:xfrm>
            <a:off x="1235821" y="2254479"/>
            <a:ext cx="9794240" cy="2989872"/>
          </a:xfrm>
          <a:prstGeom prst="roundRect">
            <a:avLst>
              <a:gd name="adj" fmla="val 0"/>
            </a:avLst>
          </a:prstGeom>
          <a:noFill/>
          <a:ln w="3175">
            <a:solidFill>
              <a:schemeClr val="tx1">
                <a:lumMod val="75000"/>
                <a:lumOff val="2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cs typeface="+mn-ea"/>
              <a:sym typeface="+mn-lt"/>
            </a:endParaRPr>
          </a:p>
        </p:txBody>
      </p:sp>
      <p:sp>
        <p:nvSpPr>
          <p:cNvPr id="3" name="椭圆 2"/>
          <p:cNvSpPr/>
          <p:nvPr/>
        </p:nvSpPr>
        <p:spPr>
          <a:xfrm>
            <a:off x="4457175" y="1845539"/>
            <a:ext cx="718820" cy="71882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a:t>本</a:t>
            </a:r>
          </a:p>
        </p:txBody>
      </p:sp>
      <p:sp>
        <p:nvSpPr>
          <p:cNvPr id="9" name="椭圆 8"/>
          <p:cNvSpPr/>
          <p:nvPr/>
        </p:nvSpPr>
        <p:spPr>
          <a:xfrm>
            <a:off x="5175995" y="1845539"/>
            <a:ext cx="718820" cy="71882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r>
              <a:rPr lang="zh-CN" altLang="en-US" sz="2800" b="1" dirty="0">
                <a:sym typeface="+mn-ea"/>
              </a:rPr>
              <a:t>章</a:t>
            </a:r>
          </a:p>
        </p:txBody>
      </p:sp>
      <p:sp>
        <p:nvSpPr>
          <p:cNvPr id="10" name="椭圆 9"/>
          <p:cNvSpPr/>
          <p:nvPr/>
        </p:nvSpPr>
        <p:spPr>
          <a:xfrm>
            <a:off x="5894815" y="1845539"/>
            <a:ext cx="718820" cy="71882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r>
              <a:rPr lang="zh-CN" altLang="en-US" sz="2800" b="1" dirty="0">
                <a:sym typeface="+mn-ea"/>
              </a:rPr>
              <a:t>小</a:t>
            </a:r>
          </a:p>
        </p:txBody>
      </p:sp>
      <p:sp>
        <p:nvSpPr>
          <p:cNvPr id="11" name="椭圆 10"/>
          <p:cNvSpPr/>
          <p:nvPr/>
        </p:nvSpPr>
        <p:spPr>
          <a:xfrm>
            <a:off x="6613635" y="1845539"/>
            <a:ext cx="718820" cy="71882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r>
              <a:rPr lang="zh-CN" altLang="en-US" sz="2800" b="1">
                <a:sym typeface="+mn-ea"/>
              </a:rPr>
              <a:t>结</a:t>
            </a:r>
          </a:p>
        </p:txBody>
      </p:sp>
      <p:sp>
        <p:nvSpPr>
          <p:cNvPr id="12" name="TextBox 35"/>
          <p:cNvSpPr txBox="1">
            <a:spLocks noChangeArrowheads="1"/>
          </p:cNvSpPr>
          <p:nvPr/>
        </p:nvSpPr>
        <p:spPr bwMode="auto">
          <a:xfrm>
            <a:off x="1373125" y="2707562"/>
            <a:ext cx="9504297" cy="2200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en-US" altLang="zh-CN" dirty="0" smtClean="0">
                <a:solidFill>
                  <a:srgbClr val="595959"/>
                </a:solidFill>
                <a:latin typeface="微软雅黑" panose="020B0503020204020204" pitchFamily="34" charset="-122"/>
                <a:ea typeface="微软雅黑" panose="020B0503020204020204" pitchFamily="34" charset="-122"/>
              </a:rPr>
              <a:t>       </a:t>
            </a:r>
            <a:r>
              <a:rPr lang="zh-CN" altLang="zh-CN" dirty="0" smtClean="0">
                <a:solidFill>
                  <a:srgbClr val="595959"/>
                </a:solidFill>
                <a:latin typeface="微软雅黑" panose="020B0503020204020204" pitchFamily="34" charset="-122"/>
                <a:ea typeface="微软雅黑" panose="020B0503020204020204" pitchFamily="34" charset="-122"/>
              </a:rPr>
              <a:t>本</a:t>
            </a:r>
            <a:r>
              <a:rPr lang="zh-CN" altLang="zh-CN" dirty="0">
                <a:solidFill>
                  <a:srgbClr val="595959"/>
                </a:solidFill>
                <a:latin typeface="微软雅黑" panose="020B0503020204020204" pitchFamily="34" charset="-122"/>
                <a:ea typeface="微软雅黑" panose="020B0503020204020204" pitchFamily="34" charset="-122"/>
              </a:rPr>
              <a:t>章主要讲解了</a:t>
            </a:r>
            <a:r>
              <a:rPr lang="en-US" altLang="zh-CN" dirty="0">
                <a:solidFill>
                  <a:srgbClr val="595959"/>
                </a:solidFill>
                <a:latin typeface="微软雅黑" panose="020B0503020204020204" pitchFamily="34" charset="-122"/>
                <a:ea typeface="微软雅黑" panose="020B0503020204020204" pitchFamily="34" charset="-122"/>
              </a:rPr>
              <a:t>HTTP</a:t>
            </a:r>
            <a:r>
              <a:rPr lang="zh-CN" altLang="zh-CN" dirty="0">
                <a:solidFill>
                  <a:srgbClr val="595959"/>
                </a:solidFill>
                <a:latin typeface="微软雅黑" panose="020B0503020204020204" pitchFamily="34" charset="-122"/>
                <a:ea typeface="微软雅黑" panose="020B0503020204020204" pitchFamily="34" charset="-122"/>
              </a:rPr>
              <a:t>协议的基础知识。首先讲解了有关</a:t>
            </a:r>
            <a:r>
              <a:rPr lang="en-US" altLang="zh-CN" dirty="0">
                <a:solidFill>
                  <a:srgbClr val="595959"/>
                </a:solidFill>
                <a:latin typeface="微软雅黑" panose="020B0503020204020204" pitchFamily="34" charset="-122"/>
                <a:ea typeface="微软雅黑" panose="020B0503020204020204" pitchFamily="34" charset="-122"/>
              </a:rPr>
              <a:t>HTTP</a:t>
            </a:r>
            <a:r>
              <a:rPr lang="zh-CN" altLang="zh-CN" dirty="0">
                <a:solidFill>
                  <a:srgbClr val="595959"/>
                </a:solidFill>
                <a:latin typeface="微软雅黑" panose="020B0503020204020204" pitchFamily="34" charset="-122"/>
                <a:ea typeface="微软雅黑" panose="020B0503020204020204" pitchFamily="34" charset="-122"/>
              </a:rPr>
              <a:t>协议概念的相关知识，然后介绍了</a:t>
            </a:r>
            <a:r>
              <a:rPr lang="en-US" altLang="zh-CN" dirty="0">
                <a:solidFill>
                  <a:srgbClr val="595959"/>
                </a:solidFill>
                <a:latin typeface="微软雅黑" panose="020B0503020204020204" pitchFamily="34" charset="-122"/>
                <a:ea typeface="微软雅黑" panose="020B0503020204020204" pitchFamily="34" charset="-122"/>
              </a:rPr>
              <a:t>HTTP</a:t>
            </a:r>
            <a:r>
              <a:rPr lang="zh-CN" altLang="zh-CN" dirty="0">
                <a:solidFill>
                  <a:srgbClr val="595959"/>
                </a:solidFill>
                <a:latin typeface="微软雅黑" panose="020B0503020204020204" pitchFamily="34" charset="-122"/>
                <a:ea typeface="微软雅黑" panose="020B0503020204020204" pitchFamily="34" charset="-122"/>
              </a:rPr>
              <a:t>请求消息，包括</a:t>
            </a:r>
            <a:r>
              <a:rPr lang="en-US" altLang="zh-CN" dirty="0">
                <a:solidFill>
                  <a:srgbClr val="595959"/>
                </a:solidFill>
                <a:latin typeface="微软雅黑" panose="020B0503020204020204" pitchFamily="34" charset="-122"/>
                <a:ea typeface="微软雅黑" panose="020B0503020204020204" pitchFamily="34" charset="-122"/>
              </a:rPr>
              <a:t>HTTP</a:t>
            </a:r>
            <a:r>
              <a:rPr lang="zh-CN" altLang="zh-CN" dirty="0">
                <a:solidFill>
                  <a:srgbClr val="595959"/>
                </a:solidFill>
                <a:latin typeface="微软雅黑" panose="020B0503020204020204" pitchFamily="34" charset="-122"/>
                <a:ea typeface="微软雅黑" panose="020B0503020204020204" pitchFamily="34" charset="-122"/>
              </a:rPr>
              <a:t>请求行、</a:t>
            </a:r>
            <a:r>
              <a:rPr lang="en-US" altLang="zh-CN" dirty="0">
                <a:solidFill>
                  <a:srgbClr val="595959"/>
                </a:solidFill>
                <a:latin typeface="微软雅黑" panose="020B0503020204020204" pitchFamily="34" charset="-122"/>
                <a:ea typeface="微软雅黑" panose="020B0503020204020204" pitchFamily="34" charset="-122"/>
              </a:rPr>
              <a:t>HTTP</a:t>
            </a:r>
            <a:r>
              <a:rPr lang="zh-CN" altLang="zh-CN" dirty="0">
                <a:solidFill>
                  <a:srgbClr val="595959"/>
                </a:solidFill>
                <a:latin typeface="微软雅黑" panose="020B0503020204020204" pitchFamily="34" charset="-122"/>
                <a:ea typeface="微软雅黑" panose="020B0503020204020204" pitchFamily="34" charset="-122"/>
              </a:rPr>
              <a:t>请求消息头两个方面；最后对</a:t>
            </a:r>
            <a:r>
              <a:rPr lang="en-US" altLang="zh-CN" dirty="0">
                <a:solidFill>
                  <a:srgbClr val="595959"/>
                </a:solidFill>
                <a:latin typeface="微软雅黑" panose="020B0503020204020204" pitchFamily="34" charset="-122"/>
                <a:ea typeface="微软雅黑" panose="020B0503020204020204" pitchFamily="34" charset="-122"/>
              </a:rPr>
              <a:t>HTTP</a:t>
            </a:r>
            <a:r>
              <a:rPr lang="zh-CN" altLang="zh-CN" dirty="0">
                <a:solidFill>
                  <a:srgbClr val="595959"/>
                </a:solidFill>
                <a:latin typeface="微软雅黑" panose="020B0503020204020204" pitchFamily="34" charset="-122"/>
                <a:ea typeface="微软雅黑" panose="020B0503020204020204" pitchFamily="34" charset="-122"/>
              </a:rPr>
              <a:t>响应消息的相关知识进行了详细的讲解，包括</a:t>
            </a:r>
            <a:r>
              <a:rPr lang="en-US" altLang="zh-CN" dirty="0">
                <a:solidFill>
                  <a:srgbClr val="595959"/>
                </a:solidFill>
                <a:latin typeface="微软雅黑" panose="020B0503020204020204" pitchFamily="34" charset="-122"/>
                <a:ea typeface="微软雅黑" panose="020B0503020204020204" pitchFamily="34" charset="-122"/>
              </a:rPr>
              <a:t>HTTP</a:t>
            </a:r>
            <a:r>
              <a:rPr lang="zh-CN" altLang="zh-CN" dirty="0">
                <a:solidFill>
                  <a:srgbClr val="595959"/>
                </a:solidFill>
                <a:latin typeface="微软雅黑" panose="020B0503020204020204" pitchFamily="34" charset="-122"/>
                <a:ea typeface="微软雅黑" panose="020B0503020204020204" pitchFamily="34" charset="-122"/>
              </a:rPr>
              <a:t>响应状态行、</a:t>
            </a:r>
            <a:r>
              <a:rPr lang="en-US" altLang="zh-CN" dirty="0">
                <a:solidFill>
                  <a:srgbClr val="595959"/>
                </a:solidFill>
                <a:latin typeface="微软雅黑" panose="020B0503020204020204" pitchFamily="34" charset="-122"/>
                <a:ea typeface="微软雅黑" panose="020B0503020204020204" pitchFamily="34" charset="-122"/>
              </a:rPr>
              <a:t>HTTP</a:t>
            </a:r>
            <a:r>
              <a:rPr lang="zh-CN" altLang="zh-CN" dirty="0">
                <a:solidFill>
                  <a:srgbClr val="595959"/>
                </a:solidFill>
                <a:latin typeface="微软雅黑" panose="020B0503020204020204" pitchFamily="34" charset="-122"/>
                <a:ea typeface="微软雅黑" panose="020B0503020204020204" pitchFamily="34" charset="-122"/>
              </a:rPr>
              <a:t>响应消息头两个方面。通过本章的学习，初学者可以了解</a:t>
            </a:r>
            <a:r>
              <a:rPr lang="en-US" altLang="zh-CN" dirty="0">
                <a:solidFill>
                  <a:srgbClr val="595959"/>
                </a:solidFill>
                <a:latin typeface="微软雅黑" panose="020B0503020204020204" pitchFamily="34" charset="-122"/>
                <a:ea typeface="微软雅黑" panose="020B0503020204020204" pitchFamily="34" charset="-122"/>
              </a:rPr>
              <a:t>HTTP</a:t>
            </a:r>
            <a:r>
              <a:rPr lang="zh-CN" altLang="zh-CN" dirty="0">
                <a:solidFill>
                  <a:srgbClr val="595959"/>
                </a:solidFill>
                <a:latin typeface="微软雅黑" panose="020B0503020204020204" pitchFamily="34" charset="-122"/>
                <a:ea typeface="微软雅黑" panose="020B0503020204020204" pitchFamily="34" charset="-122"/>
              </a:rPr>
              <a:t>请求消息以及</a:t>
            </a:r>
            <a:r>
              <a:rPr lang="en-US" altLang="zh-CN" dirty="0">
                <a:solidFill>
                  <a:srgbClr val="595959"/>
                </a:solidFill>
                <a:latin typeface="微软雅黑" panose="020B0503020204020204" pitchFamily="34" charset="-122"/>
                <a:ea typeface="微软雅黑" panose="020B0503020204020204" pitchFamily="34" charset="-122"/>
              </a:rPr>
              <a:t>HTTP 1.0</a:t>
            </a:r>
            <a:r>
              <a:rPr lang="zh-CN" altLang="zh-CN" dirty="0">
                <a:solidFill>
                  <a:srgbClr val="595959"/>
                </a:solidFill>
                <a:latin typeface="微软雅黑" panose="020B0503020204020204" pitchFamily="34" charset="-122"/>
                <a:ea typeface="微软雅黑" panose="020B0503020204020204" pitchFamily="34" charset="-122"/>
              </a:rPr>
              <a:t>和</a:t>
            </a:r>
            <a:r>
              <a:rPr lang="en-US" altLang="zh-CN" dirty="0">
                <a:solidFill>
                  <a:srgbClr val="595959"/>
                </a:solidFill>
                <a:latin typeface="微软雅黑" panose="020B0503020204020204" pitchFamily="34" charset="-122"/>
                <a:ea typeface="微软雅黑" panose="020B0503020204020204" pitchFamily="34" charset="-122"/>
              </a:rPr>
              <a:t>HTTP 1.1</a:t>
            </a:r>
            <a:r>
              <a:rPr lang="zh-CN" altLang="zh-CN" dirty="0">
                <a:solidFill>
                  <a:srgbClr val="595959"/>
                </a:solidFill>
                <a:latin typeface="微软雅黑" panose="020B0503020204020204" pitchFamily="34" charset="-122"/>
                <a:ea typeface="微软雅黑" panose="020B0503020204020204" pitchFamily="34" charset="-122"/>
              </a:rPr>
              <a:t>的区别，熟悉</a:t>
            </a:r>
            <a:r>
              <a:rPr lang="en-US" altLang="zh-CN" dirty="0">
                <a:solidFill>
                  <a:srgbClr val="595959"/>
                </a:solidFill>
                <a:latin typeface="微软雅黑" panose="020B0503020204020204" pitchFamily="34" charset="-122"/>
                <a:ea typeface="微软雅黑" panose="020B0503020204020204" pitchFamily="34" charset="-122"/>
              </a:rPr>
              <a:t>HTTP</a:t>
            </a:r>
            <a:r>
              <a:rPr lang="zh-CN" altLang="zh-CN" dirty="0">
                <a:solidFill>
                  <a:srgbClr val="595959"/>
                </a:solidFill>
                <a:latin typeface="微软雅黑" panose="020B0503020204020204" pitchFamily="34" charset="-122"/>
                <a:ea typeface="微软雅黑" panose="020B0503020204020204" pitchFamily="34" charset="-122"/>
              </a:rPr>
              <a:t>请求行和常用请求头字段，并能够熟悉</a:t>
            </a:r>
            <a:r>
              <a:rPr lang="en-US" altLang="zh-CN" dirty="0">
                <a:solidFill>
                  <a:srgbClr val="595959"/>
                </a:solidFill>
                <a:latin typeface="微软雅黑" panose="020B0503020204020204" pitchFamily="34" charset="-122"/>
                <a:ea typeface="微软雅黑" panose="020B0503020204020204" pitchFamily="34" charset="-122"/>
              </a:rPr>
              <a:t>HTTP</a:t>
            </a:r>
            <a:r>
              <a:rPr lang="zh-CN" altLang="zh-CN" dirty="0">
                <a:solidFill>
                  <a:srgbClr val="595959"/>
                </a:solidFill>
                <a:latin typeface="微软雅黑" panose="020B0503020204020204" pitchFamily="34" charset="-122"/>
                <a:ea typeface="微软雅黑" panose="020B0503020204020204" pitchFamily="34" charset="-122"/>
              </a:rPr>
              <a:t>响应状态行和常用响应消息头字段</a:t>
            </a:r>
            <a:r>
              <a:rPr lang="zh-CN" altLang="zh-CN" dirty="0" smtClean="0">
                <a:solidFill>
                  <a:srgbClr val="595959"/>
                </a:solidFill>
                <a:latin typeface="微软雅黑" panose="020B0503020204020204" pitchFamily="34" charset="-122"/>
                <a:ea typeface="微软雅黑" panose="020B0503020204020204" pitchFamily="34" charset="-122"/>
              </a:rPr>
              <a:t>。</a:t>
            </a:r>
            <a:endParaRPr lang="zh-CN" altLang="zh-CN" dirty="0">
              <a:solidFill>
                <a:srgbClr val="595959"/>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837972" y="572625"/>
            <a:ext cx="3008380" cy="662379"/>
          </a:xfrm>
          <a:prstGeom prst="rect">
            <a:avLst/>
          </a:prstGeom>
        </p:spPr>
        <p:txBody>
          <a:bodyPr lIns="121917" tIns="60958" rIns="121917" bIns="60958"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b="1" dirty="0">
                <a:solidFill>
                  <a:srgbClr val="1369B2"/>
                </a:solidFill>
                <a:latin typeface="微软雅黑" panose="020B0503020204020204" pitchFamily="34" charset="-122"/>
                <a:ea typeface="微软雅黑" panose="020B0503020204020204" pitchFamily="34" charset="-122"/>
                <a:cs typeface="+mn-ea"/>
                <a:sym typeface="+mn-lt"/>
              </a:rPr>
              <a:t>目录</a:t>
            </a:r>
            <a:r>
              <a:rPr lang="en-US" altLang="zh-CN" b="1" dirty="0">
                <a:solidFill>
                  <a:srgbClr val="1369B2"/>
                </a:solidFill>
                <a:latin typeface="微软雅黑" panose="020B0503020204020204" pitchFamily="34" charset="-122"/>
                <a:ea typeface="微软雅黑" panose="020B0503020204020204" pitchFamily="34" charset="-122"/>
                <a:cs typeface="+mn-ea"/>
                <a:sym typeface="+mn-lt"/>
              </a:rPr>
              <a:t>/</a:t>
            </a:r>
            <a:r>
              <a:rPr lang="en-US" altLang="zh-CN" sz="2400" dirty="0">
                <a:solidFill>
                  <a:srgbClr val="1369B2"/>
                </a:solidFill>
                <a:latin typeface="微软雅黑" panose="020B0503020204020204" pitchFamily="34" charset="-122"/>
                <a:ea typeface="微软雅黑" panose="020B0503020204020204" pitchFamily="34" charset="-122"/>
                <a:cs typeface="+mn-ea"/>
                <a:sym typeface="+mn-lt"/>
              </a:rPr>
              <a:t>Contents</a:t>
            </a:r>
            <a:endParaRPr lang="en-GB" sz="2400" dirty="0">
              <a:solidFill>
                <a:srgbClr val="1369B2"/>
              </a:solidFill>
              <a:latin typeface="微软雅黑" panose="020B0503020204020204" pitchFamily="34" charset="-122"/>
              <a:ea typeface="微软雅黑" panose="020B0503020204020204" pitchFamily="34" charset="-122"/>
              <a:cs typeface="+mn-ea"/>
              <a:sym typeface="+mn-lt"/>
            </a:endParaRPr>
          </a:p>
        </p:txBody>
      </p:sp>
      <p:grpSp>
        <p:nvGrpSpPr>
          <p:cNvPr id="45" name="组合 44"/>
          <p:cNvGrpSpPr/>
          <p:nvPr/>
        </p:nvGrpSpPr>
        <p:grpSpPr>
          <a:xfrm>
            <a:off x="3119671" y="2619870"/>
            <a:ext cx="1192345" cy="612920"/>
            <a:chOff x="2215144" y="982844"/>
            <a:chExt cx="1244730" cy="842780"/>
          </a:xfrm>
        </p:grpSpPr>
        <p:sp>
          <p:nvSpPr>
            <p:cNvPr id="46" name="平行四边形 45"/>
            <p:cNvSpPr/>
            <p:nvPr/>
          </p:nvSpPr>
          <p:spPr>
            <a:xfrm>
              <a:off x="2215144" y="982844"/>
              <a:ext cx="1120898" cy="842780"/>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47" name="文本框 9"/>
            <p:cNvSpPr txBox="1"/>
            <p:nvPr/>
          </p:nvSpPr>
          <p:spPr>
            <a:xfrm>
              <a:off x="2393075" y="1005670"/>
              <a:ext cx="1066799" cy="803893"/>
            </a:xfrm>
            <a:prstGeom prst="rect">
              <a:avLst/>
            </a:prstGeom>
            <a:noFill/>
          </p:spPr>
          <p:txBody>
            <a:bodyPr wrap="squar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01</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48" name="组合 47"/>
          <p:cNvGrpSpPr/>
          <p:nvPr/>
        </p:nvGrpSpPr>
        <p:grpSpPr>
          <a:xfrm>
            <a:off x="3119671" y="3540055"/>
            <a:ext cx="1192345" cy="618263"/>
            <a:chOff x="2215144" y="2026500"/>
            <a:chExt cx="1244730" cy="850129"/>
          </a:xfrm>
        </p:grpSpPr>
        <p:sp>
          <p:nvSpPr>
            <p:cNvPr id="49" name="平行四边形 48"/>
            <p:cNvSpPr/>
            <p:nvPr/>
          </p:nvSpPr>
          <p:spPr>
            <a:xfrm>
              <a:off x="2215144" y="2033848"/>
              <a:ext cx="1120898" cy="842781"/>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50" name="文本框 10"/>
            <p:cNvSpPr txBox="1"/>
            <p:nvPr/>
          </p:nvSpPr>
          <p:spPr>
            <a:xfrm>
              <a:off x="2393075" y="2026500"/>
              <a:ext cx="1066799" cy="803896"/>
            </a:xfrm>
            <a:prstGeom prst="rect">
              <a:avLst/>
            </a:prstGeom>
            <a:noFill/>
          </p:spPr>
          <p:txBody>
            <a:bodyPr wrap="squar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02</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51" name="组合 50"/>
          <p:cNvGrpSpPr/>
          <p:nvPr/>
        </p:nvGrpSpPr>
        <p:grpSpPr>
          <a:xfrm>
            <a:off x="3119671" y="4470418"/>
            <a:ext cx="1192345" cy="614383"/>
            <a:chOff x="2215144" y="3084852"/>
            <a:chExt cx="1244730" cy="844793"/>
          </a:xfrm>
        </p:grpSpPr>
        <p:sp>
          <p:nvSpPr>
            <p:cNvPr id="52" name="平行四边形 51"/>
            <p:cNvSpPr/>
            <p:nvPr/>
          </p:nvSpPr>
          <p:spPr>
            <a:xfrm>
              <a:off x="2215144" y="3084852"/>
              <a:ext cx="1120898" cy="842781"/>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53" name="文本框 11"/>
            <p:cNvSpPr txBox="1"/>
            <p:nvPr/>
          </p:nvSpPr>
          <p:spPr>
            <a:xfrm>
              <a:off x="2393075" y="3125750"/>
              <a:ext cx="1066799" cy="803895"/>
            </a:xfrm>
            <a:prstGeom prst="rect">
              <a:avLst/>
            </a:prstGeom>
            <a:noFill/>
          </p:spPr>
          <p:txBody>
            <a:bodyPr wrap="squar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03</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60" name="组合 59"/>
          <p:cNvGrpSpPr/>
          <p:nvPr/>
        </p:nvGrpSpPr>
        <p:grpSpPr>
          <a:xfrm>
            <a:off x="4025342" y="2597697"/>
            <a:ext cx="5143000" cy="612920"/>
            <a:chOff x="4315150" y="953426"/>
            <a:chExt cx="3857250" cy="540057"/>
          </a:xfrm>
        </p:grpSpPr>
        <p:sp>
          <p:nvSpPr>
            <p:cNvPr id="61" name="矩形 60"/>
            <p:cNvSpPr/>
            <p:nvPr/>
          </p:nvSpPr>
          <p:spPr>
            <a:xfrm>
              <a:off x="4841196" y="1036090"/>
              <a:ext cx="2827147" cy="332129"/>
            </a:xfrm>
            <a:prstGeom prst="rect">
              <a:avLst/>
            </a:prstGeom>
            <a:ln w="15875">
              <a:noFill/>
            </a:ln>
          </p:spPr>
          <p:txBody>
            <a:bodyPr wrap="square" lIns="68580" tIns="34290" rIns="68580" bIns="34290">
              <a:spAutoFit/>
            </a:bodyPr>
            <a:lstStyle/>
            <a:p>
              <a:r>
                <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HTTP</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概述</a:t>
              </a:r>
              <a:endParaRPr lang="en-GB"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endParaRPr>
            </a:p>
          </p:txBody>
        </p:sp>
        <p:sp>
          <p:nvSpPr>
            <p:cNvPr id="62" name="平行四边形 61"/>
            <p:cNvSpPr/>
            <p:nvPr/>
          </p:nvSpPr>
          <p:spPr>
            <a:xfrm>
              <a:off x="4315150" y="953426"/>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63" name="组合 62"/>
          <p:cNvGrpSpPr/>
          <p:nvPr/>
        </p:nvGrpSpPr>
        <p:grpSpPr>
          <a:xfrm>
            <a:off x="4025342" y="3523233"/>
            <a:ext cx="5143000" cy="612920"/>
            <a:chOff x="4315150" y="1647579"/>
            <a:chExt cx="3857250" cy="540057"/>
          </a:xfrm>
        </p:grpSpPr>
        <p:sp>
          <p:nvSpPr>
            <p:cNvPr id="64" name="矩形 63"/>
            <p:cNvSpPr/>
            <p:nvPr/>
          </p:nvSpPr>
          <p:spPr>
            <a:xfrm>
              <a:off x="4841196" y="1730243"/>
              <a:ext cx="2827147" cy="331154"/>
            </a:xfrm>
            <a:prstGeom prst="rect">
              <a:avLst/>
            </a:prstGeom>
            <a:ln w="15875">
              <a:noFill/>
            </a:ln>
          </p:spPr>
          <p:txBody>
            <a:bodyPr wrap="square" lIns="68580" tIns="34290" rIns="68580" bIns="34290">
              <a:spAutoFit/>
            </a:bodyPr>
            <a:lstStyle/>
            <a:p>
              <a:r>
                <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HTTP</a:t>
              </a: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请求消息</a:t>
              </a:r>
              <a:endParaRPr lang="en-GB" altLang="zh-CN" sz="2000" dirty="0">
                <a:solidFill>
                  <a:srgbClr val="1369B2"/>
                </a:solidFill>
                <a:latin typeface="微软雅黑" panose="020B0503020204020204" pitchFamily="34" charset="-122"/>
                <a:ea typeface="微软雅黑" panose="020B0503020204020204" pitchFamily="34" charset="-122"/>
                <a:cs typeface="+mn-ea"/>
                <a:sym typeface="+mn-lt"/>
              </a:endParaRPr>
            </a:p>
          </p:txBody>
        </p:sp>
        <p:sp>
          <p:nvSpPr>
            <p:cNvPr id="65" name="平行四边形 64"/>
            <p:cNvSpPr/>
            <p:nvPr/>
          </p:nvSpPr>
          <p:spPr>
            <a:xfrm>
              <a:off x="4315150" y="1647579"/>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66" name="组合 65"/>
          <p:cNvGrpSpPr/>
          <p:nvPr/>
        </p:nvGrpSpPr>
        <p:grpSpPr>
          <a:xfrm>
            <a:off x="4025342" y="4448770"/>
            <a:ext cx="5143000" cy="612920"/>
            <a:chOff x="4315150" y="2341731"/>
            <a:chExt cx="3857250" cy="540057"/>
          </a:xfrm>
        </p:grpSpPr>
        <p:sp>
          <p:nvSpPr>
            <p:cNvPr id="67" name="矩形 66"/>
            <p:cNvSpPr/>
            <p:nvPr/>
          </p:nvSpPr>
          <p:spPr>
            <a:xfrm>
              <a:off x="4841197" y="2424395"/>
              <a:ext cx="2827146" cy="331154"/>
            </a:xfrm>
            <a:prstGeom prst="rect">
              <a:avLst/>
            </a:prstGeom>
            <a:ln w="15875">
              <a:noFill/>
            </a:ln>
          </p:spPr>
          <p:txBody>
            <a:bodyPr wrap="square" lIns="68580" tIns="34290" rIns="68580" bIns="34290">
              <a:spAutoFit/>
            </a:bodyPr>
            <a:lstStyle/>
            <a:p>
              <a:r>
                <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HTTP</a:t>
              </a: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响应消息</a:t>
              </a:r>
              <a:endParaRPr lang="en-GB" altLang="zh-CN" sz="2000" dirty="0">
                <a:solidFill>
                  <a:srgbClr val="1369B2"/>
                </a:solidFill>
                <a:latin typeface="微软雅黑" panose="020B0503020204020204" pitchFamily="34" charset="-122"/>
                <a:ea typeface="微软雅黑" panose="020B0503020204020204" pitchFamily="34" charset="-122"/>
                <a:cs typeface="+mn-ea"/>
                <a:sym typeface="+mn-lt"/>
              </a:endParaRPr>
            </a:p>
          </p:txBody>
        </p:sp>
        <p:sp>
          <p:nvSpPr>
            <p:cNvPr id="68" name="平行四边形 67"/>
            <p:cNvSpPr/>
            <p:nvPr/>
          </p:nvSpPr>
          <p:spPr>
            <a:xfrm>
              <a:off x="4315150" y="2341731"/>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970635" y="3013559"/>
            <a:ext cx="6733878" cy="829753"/>
          </a:xfrm>
          <a:prstGeom prst="rect">
            <a:avLst/>
          </a:prstGeom>
          <a:noFill/>
        </p:spPr>
        <p:txBody>
          <a:bodyPr wrap="square" lIns="91443" tIns="45720" rIns="91443" bIns="45720" rtlCol="0">
            <a:spAutoFit/>
          </a:bodyPr>
          <a:lstStyle/>
          <a:p>
            <a:r>
              <a:rPr lang="en-US" altLang="zh-CN" sz="4800" b="1" dirty="0" smtClean="0">
                <a:solidFill>
                  <a:srgbClr val="595959"/>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HTTP</a:t>
            </a:r>
            <a:r>
              <a:rPr lang="zh-CN" altLang="en-US" sz="4800" b="1" dirty="0" smtClean="0">
                <a:solidFill>
                  <a:srgbClr val="595959"/>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概述</a:t>
            </a:r>
            <a:endParaRPr lang="en-GB" altLang="zh-CN" sz="4800" b="1" dirty="0">
              <a:solidFill>
                <a:srgbClr val="1369B2"/>
              </a:solidFill>
              <a:latin typeface="微软雅黑" panose="020B0503020204020204" pitchFamily="34" charset="-122"/>
              <a:ea typeface="微软雅黑" panose="020B0503020204020204" pitchFamily="34" charset="-122"/>
              <a:cs typeface="+mn-ea"/>
              <a:sym typeface="+mn-lt"/>
            </a:endParaRPr>
          </a:p>
        </p:txBody>
      </p:sp>
      <p:sp>
        <p:nvSpPr>
          <p:cNvPr id="2" name="TextBox 48"/>
          <p:cNvSpPr txBox="1"/>
          <p:nvPr/>
        </p:nvSpPr>
        <p:spPr>
          <a:xfrm>
            <a:off x="1627082" y="2808590"/>
            <a:ext cx="1735046" cy="1106549"/>
          </a:xfrm>
          <a:prstGeom prst="rect">
            <a:avLst/>
          </a:prstGeom>
          <a:noFill/>
        </p:spPr>
        <p:txBody>
          <a:bodyPr wrap="square" lIns="91443" tIns="45720" rIns="91443" bIns="45720" rtlCol="0">
            <a:spAutoFit/>
          </a:bodyPr>
          <a:lstStyle/>
          <a:p>
            <a:r>
              <a:rPr lang="en-US" altLang="en-GB" sz="6600" b="1" dirty="0">
                <a:solidFill>
                  <a:srgbClr val="FAFAFA"/>
                </a:solidFill>
                <a:latin typeface="微软雅黑" panose="020B0503020204020204" pitchFamily="34" charset="-122"/>
                <a:ea typeface="微软雅黑" panose="020B0503020204020204" pitchFamily="34" charset="-122"/>
                <a:cs typeface="+mn-ea"/>
                <a:sym typeface="+mn-lt"/>
              </a:rPr>
              <a:t>3</a:t>
            </a:r>
            <a:r>
              <a:rPr lang="en-US" altLang="en-GB" sz="6600" b="1" dirty="0" smtClean="0">
                <a:solidFill>
                  <a:srgbClr val="FAFAFA"/>
                </a:solidFill>
                <a:latin typeface="微软雅黑" panose="020B0503020204020204" pitchFamily="34" charset="-122"/>
                <a:ea typeface="微软雅黑" panose="020B0503020204020204" pitchFamily="34" charset="-122"/>
                <a:cs typeface="+mn-ea"/>
                <a:sym typeface="+mn-lt"/>
              </a:rPr>
              <a:t>.1</a:t>
            </a:r>
            <a:endParaRPr lang="en-US" altLang="en-GB" sz="6600" b="1" dirty="0">
              <a:solidFill>
                <a:srgbClr val="FAFAFA"/>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1" y="266933"/>
            <a:ext cx="2670254"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3.1  HTTP</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概述</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Chevron 3"/>
          <p:cNvSpPr/>
          <p:nvPr>
            <p:custDataLst>
              <p:tags r:id="rId1"/>
            </p:custDataLst>
          </p:nvPr>
        </p:nvSpPr>
        <p:spPr>
          <a:xfrm>
            <a:off x="838732" y="898200"/>
            <a:ext cx="2536480"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84" name="文本框 18"/>
          <p:cNvSpPr txBox="1"/>
          <p:nvPr>
            <p:custDataLst>
              <p:tags r:id="rId2"/>
            </p:custDataLst>
          </p:nvPr>
        </p:nvSpPr>
        <p:spPr>
          <a:xfrm>
            <a:off x="192315" y="1571458"/>
            <a:ext cx="11947161" cy="1336398"/>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en-US" altLang="zh-CN" dirty="0" smtClean="0">
                <a:solidFill>
                  <a:srgbClr val="595959"/>
                </a:solidFill>
                <a:latin typeface="微软雅黑" panose="020B0503020204020204" pitchFamily="34" charset="-122"/>
              </a:rPr>
              <a:t>HTTP</a:t>
            </a:r>
            <a:r>
              <a:rPr lang="zh-CN" altLang="zh-CN" dirty="0">
                <a:solidFill>
                  <a:srgbClr val="595959"/>
                </a:solidFill>
                <a:latin typeface="微软雅黑" panose="020B0503020204020204" pitchFamily="34" charset="-122"/>
              </a:rPr>
              <a:t>是</a:t>
            </a:r>
            <a:r>
              <a:rPr lang="en-US" altLang="zh-CN" dirty="0">
                <a:solidFill>
                  <a:srgbClr val="595959"/>
                </a:solidFill>
                <a:latin typeface="微软雅黑" panose="020B0503020204020204" pitchFamily="34" charset="-122"/>
              </a:rPr>
              <a:t>HyperText Transfer Protocol</a:t>
            </a:r>
            <a:r>
              <a:rPr lang="zh-CN" altLang="zh-CN" dirty="0">
                <a:solidFill>
                  <a:srgbClr val="595959"/>
                </a:solidFill>
                <a:latin typeface="微软雅黑" panose="020B0503020204020204" pitchFamily="34" charset="-122"/>
              </a:rPr>
              <a:t>的缩写，即</a:t>
            </a:r>
            <a:r>
              <a:rPr lang="zh-CN" altLang="zh-CN" b="1" dirty="0">
                <a:solidFill>
                  <a:srgbClr val="FF0000"/>
                </a:solidFill>
                <a:latin typeface="微软雅黑" panose="020B0503020204020204" pitchFamily="34" charset="-122"/>
              </a:rPr>
              <a:t>超文本传输协议</a:t>
            </a:r>
            <a:r>
              <a:rPr lang="zh-CN" altLang="zh-CN" dirty="0">
                <a:solidFill>
                  <a:srgbClr val="595959"/>
                </a:solidFill>
                <a:latin typeface="微软雅黑" panose="020B0503020204020204" pitchFamily="34" charset="-122"/>
              </a:rPr>
              <a:t>。它是一种</a:t>
            </a:r>
            <a:r>
              <a:rPr lang="zh-CN" altLang="zh-CN" dirty="0">
                <a:solidFill>
                  <a:srgbClr val="1369B2"/>
                </a:solidFill>
                <a:latin typeface="微软雅黑" panose="020B0503020204020204" pitchFamily="34" charset="-122"/>
              </a:rPr>
              <a:t>请求</a:t>
            </a:r>
            <a:r>
              <a:rPr lang="en-US" altLang="zh-CN" dirty="0">
                <a:solidFill>
                  <a:srgbClr val="1369B2"/>
                </a:solidFill>
                <a:latin typeface="微软雅黑" panose="020B0503020204020204" pitchFamily="34" charset="-122"/>
              </a:rPr>
              <a:t>/</a:t>
            </a:r>
            <a:r>
              <a:rPr lang="zh-CN" altLang="zh-CN" dirty="0">
                <a:solidFill>
                  <a:srgbClr val="1369B2"/>
                </a:solidFill>
                <a:latin typeface="微软雅黑" panose="020B0503020204020204" pitchFamily="34" charset="-122"/>
              </a:rPr>
              <a:t>响应式的</a:t>
            </a:r>
            <a:r>
              <a:rPr lang="zh-CN" altLang="zh-CN" dirty="0" smtClean="0">
                <a:solidFill>
                  <a:srgbClr val="1369B2"/>
                </a:solidFill>
                <a:latin typeface="微软雅黑" panose="020B0503020204020204" pitchFamily="34" charset="-122"/>
              </a:rPr>
              <a:t>协议</a:t>
            </a:r>
            <a:r>
              <a:rPr lang="zh-CN" altLang="en-US" dirty="0" smtClean="0">
                <a:solidFill>
                  <a:srgbClr val="1369B2"/>
                </a:solidFill>
                <a:latin typeface="微软雅黑" panose="020B0503020204020204" pitchFamily="34" charset="-122"/>
              </a:rPr>
              <a:t>。</a:t>
            </a:r>
            <a:r>
              <a:rPr lang="en-US" altLang="zh-CN"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如同两个国家元首的会晤过程需要遵守一定的外交礼节一样，</a:t>
            </a:r>
            <a:r>
              <a:rPr lang="zh-CN" altLang="zh-CN" b="1" dirty="0">
                <a:solidFill>
                  <a:srgbClr val="FF0000"/>
                </a:solidFill>
                <a:latin typeface="微软雅黑" panose="020B0503020204020204" pitchFamily="34" charset="-122"/>
              </a:rPr>
              <a:t>在浏览器与服务器的交互过程中，也要遵循一定的规则，这个规则就是</a:t>
            </a:r>
            <a:r>
              <a:rPr lang="en-US" altLang="zh-CN" b="1" dirty="0">
                <a:solidFill>
                  <a:srgbClr val="FF0000"/>
                </a:solidFill>
                <a:latin typeface="微软雅黑" panose="020B0503020204020204" pitchFamily="34" charset="-122"/>
              </a:rPr>
              <a:t>HTTP</a:t>
            </a:r>
            <a:r>
              <a:rPr lang="zh-CN" altLang="zh-CN" b="1" dirty="0">
                <a:solidFill>
                  <a:srgbClr val="FF0000"/>
                </a:solidFill>
                <a:latin typeface="微软雅黑" panose="020B0503020204020204" pitchFamily="34" charset="-122"/>
              </a:rPr>
              <a:t>。</a:t>
            </a:r>
            <a:r>
              <a:rPr lang="en-US" altLang="zh-CN" dirty="0">
                <a:solidFill>
                  <a:srgbClr val="595959"/>
                </a:solidFill>
                <a:latin typeface="微软雅黑" panose="020B0503020204020204" pitchFamily="34" charset="-122"/>
              </a:rPr>
              <a:t>HTTP</a:t>
            </a:r>
            <a:r>
              <a:rPr lang="zh-CN" altLang="zh-CN" dirty="0">
                <a:solidFill>
                  <a:srgbClr val="595959"/>
                </a:solidFill>
                <a:latin typeface="微软雅黑" panose="020B0503020204020204" pitchFamily="34" charset="-122"/>
              </a:rPr>
              <a:t>专门用于定义浏览器与服务器之间</a:t>
            </a:r>
            <a:r>
              <a:rPr lang="zh-CN" altLang="zh-CN" b="1" dirty="0">
                <a:solidFill>
                  <a:srgbClr val="FF0000"/>
                </a:solidFill>
                <a:latin typeface="微软雅黑" panose="020B0503020204020204" pitchFamily="34" charset="-122"/>
              </a:rPr>
              <a:t>交换数据的过程以及数据本身的格式</a:t>
            </a:r>
            <a:r>
              <a:rPr lang="zh-CN" altLang="zh-CN" dirty="0">
                <a:solidFill>
                  <a:srgbClr val="595959"/>
                </a:solidFill>
                <a:latin typeface="微软雅黑" panose="020B0503020204020204" pitchFamily="34" charset="-122"/>
              </a:rPr>
              <a:t>。</a:t>
            </a:r>
            <a:r>
              <a:rPr lang="zh-CN" altLang="zh-CN" dirty="0" smtClean="0">
                <a:solidFill>
                  <a:srgbClr val="595959"/>
                </a:solidFill>
                <a:latin typeface="微软雅黑" panose="020B0503020204020204" pitchFamily="34" charset="-122"/>
              </a:rPr>
              <a:t>客户端</a:t>
            </a:r>
            <a:r>
              <a:rPr lang="zh-CN" altLang="zh-CN" dirty="0">
                <a:solidFill>
                  <a:srgbClr val="595959"/>
                </a:solidFill>
                <a:latin typeface="微软雅黑" panose="020B0503020204020204" pitchFamily="34" charset="-122"/>
              </a:rPr>
              <a:t>在与服务器建立连接后，就可以向服务器发送请求，这种请求被称作</a:t>
            </a:r>
            <a:r>
              <a:rPr lang="en-US" altLang="zh-CN" dirty="0">
                <a:solidFill>
                  <a:srgbClr val="1369B2"/>
                </a:solidFill>
                <a:latin typeface="微软雅黑" panose="020B0503020204020204" pitchFamily="34" charset="-122"/>
              </a:rPr>
              <a:t>HTTP</a:t>
            </a:r>
            <a:r>
              <a:rPr lang="zh-CN" altLang="zh-CN" dirty="0">
                <a:solidFill>
                  <a:srgbClr val="1369B2"/>
                </a:solidFill>
                <a:latin typeface="微软雅黑" panose="020B0503020204020204" pitchFamily="34" charset="-122"/>
              </a:rPr>
              <a:t>请求</a:t>
            </a:r>
            <a:r>
              <a:rPr lang="zh-CN" altLang="zh-CN" dirty="0">
                <a:solidFill>
                  <a:srgbClr val="595959"/>
                </a:solidFill>
                <a:latin typeface="微软雅黑" panose="020B0503020204020204" pitchFamily="34" charset="-122"/>
              </a:rPr>
              <a:t>，服务器接收到请求后会做出响应，称为</a:t>
            </a:r>
            <a:r>
              <a:rPr lang="en-US" altLang="zh-CN" dirty="0">
                <a:solidFill>
                  <a:srgbClr val="1369B2"/>
                </a:solidFill>
                <a:latin typeface="微软雅黑" panose="020B0503020204020204" pitchFamily="34" charset="-122"/>
              </a:rPr>
              <a:t>HTTP</a:t>
            </a:r>
            <a:r>
              <a:rPr lang="zh-CN" altLang="zh-CN" dirty="0">
                <a:solidFill>
                  <a:srgbClr val="1369B2"/>
                </a:solidFill>
                <a:latin typeface="微软雅黑" panose="020B0503020204020204" pitchFamily="34" charset="-122"/>
              </a:rPr>
              <a:t>响应</a:t>
            </a:r>
            <a:r>
              <a:rPr lang="zh-CN" altLang="zh-CN" dirty="0" smtClean="0">
                <a:solidFill>
                  <a:srgbClr val="595959"/>
                </a:solidFill>
                <a:latin typeface="微软雅黑" panose="020B0503020204020204" pitchFamily="34" charset="-122"/>
              </a:rPr>
              <a:t>。</a:t>
            </a:r>
            <a:endParaRPr lang="zh-CN" altLang="zh-CN" dirty="0">
              <a:solidFill>
                <a:srgbClr val="595959"/>
              </a:solidFill>
              <a:latin typeface="微软雅黑" panose="020B0503020204020204" pitchFamily="34" charset="-122"/>
            </a:endParaRPr>
          </a:p>
        </p:txBody>
      </p:sp>
      <p:sp>
        <p:nvSpPr>
          <p:cNvPr id="2" name="文本框 1"/>
          <p:cNvSpPr txBox="1"/>
          <p:nvPr/>
        </p:nvSpPr>
        <p:spPr>
          <a:xfrm>
            <a:off x="1333901" y="1031125"/>
            <a:ext cx="1610184" cy="400110"/>
          </a:xfrm>
          <a:prstGeom prst="rect">
            <a:avLst/>
          </a:prstGeom>
          <a:noFill/>
        </p:spPr>
        <p:txBody>
          <a:bodyPr wrap="none" rtlCol="0">
            <a:spAutoFit/>
          </a:bodyPr>
          <a:lstStyle/>
          <a:p>
            <a:r>
              <a:rPr lang="en-US" altLang="zh-CN" sz="2000" dirty="0" smtClean="0">
                <a:solidFill>
                  <a:srgbClr val="1369B2"/>
                </a:solidFill>
                <a:latin typeface="微软雅黑" panose="020B0503020204020204" pitchFamily="34" charset="-122"/>
                <a:ea typeface="微软雅黑" panose="020B0503020204020204" pitchFamily="34" charset="-122"/>
              </a:rPr>
              <a:t>HTTP</a:t>
            </a:r>
            <a:r>
              <a:rPr lang="zh-CN" altLang="en-US" sz="2000" dirty="0" smtClean="0">
                <a:solidFill>
                  <a:srgbClr val="1369B2"/>
                </a:solidFill>
                <a:latin typeface="微软雅黑" panose="020B0503020204020204" pitchFamily="34" charset="-122"/>
                <a:ea typeface="微软雅黑" panose="020B0503020204020204" pitchFamily="34" charset="-122"/>
              </a:rPr>
              <a:t>的概念</a:t>
            </a: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 name="矩形 5"/>
          <p:cNvSpPr/>
          <p:nvPr/>
        </p:nvSpPr>
        <p:spPr>
          <a:xfrm>
            <a:off x="930602" y="5806457"/>
            <a:ext cx="10330795" cy="646331"/>
          </a:xfrm>
          <a:prstGeom prst="rect">
            <a:avLst/>
          </a:prstGeom>
        </p:spPr>
        <p:txBody>
          <a:bodyPr wrap="square">
            <a:spAutoFit/>
          </a:bodyPr>
          <a:lstStyle/>
          <a:p>
            <a:r>
              <a:rPr lang="en-US" altLang="zh-CN" dirty="0"/>
              <a:t>HTTPS</a:t>
            </a:r>
            <a:r>
              <a:rPr lang="zh-CN" altLang="en-US" dirty="0"/>
              <a:t>（全称：</a:t>
            </a:r>
            <a:r>
              <a:rPr lang="en-US" altLang="zh-CN" dirty="0"/>
              <a:t>Hyper Text Transfer Protocol over Secure Socket Layer</a:t>
            </a:r>
            <a:r>
              <a:rPr lang="zh-CN" altLang="en-US" dirty="0"/>
              <a:t>），是以安全为目标的</a:t>
            </a:r>
            <a:r>
              <a:rPr lang="en-US" altLang="zh-CN" dirty="0"/>
              <a:t>HTTP</a:t>
            </a:r>
            <a:r>
              <a:rPr lang="zh-CN" altLang="en-US" dirty="0"/>
              <a:t>通道，简单讲是</a:t>
            </a:r>
            <a:r>
              <a:rPr lang="en-US" altLang="zh-CN" dirty="0"/>
              <a:t>HTTP</a:t>
            </a:r>
            <a:r>
              <a:rPr lang="zh-CN" altLang="en-US" dirty="0"/>
              <a:t>的安全版</a:t>
            </a:r>
            <a:r>
              <a:rPr lang="zh-CN" altLang="en-US" dirty="0" smtClean="0"/>
              <a:t>。</a:t>
            </a:r>
            <a:endParaRPr lang="zh-CN" altLang="en-US" dirty="0"/>
          </a:p>
        </p:txBody>
      </p:sp>
      <p:pic>
        <p:nvPicPr>
          <p:cNvPr id="9" name="图片 8">
            <a:extLst>
              <a:ext uri="{FF2B5EF4-FFF2-40B4-BE49-F238E27FC236}">
                <a16:creationId xmlns:a16="http://schemas.microsoft.com/office/drawing/2014/main" xmlns="" id="{8C6B995E-C30D-4F79-817B-68B4E5D891C2}"/>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1730895" y="3531951"/>
            <a:ext cx="8870004" cy="2079634"/>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1" y="266933"/>
            <a:ext cx="2670254"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3.1  HTTP</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概述</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Chevron 3"/>
          <p:cNvSpPr/>
          <p:nvPr>
            <p:custDataLst>
              <p:tags r:id="rId1"/>
            </p:custDataLst>
          </p:nvPr>
        </p:nvSpPr>
        <p:spPr>
          <a:xfrm>
            <a:off x="838732" y="1091196"/>
            <a:ext cx="2536480"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84" name="文本框 18"/>
          <p:cNvSpPr txBox="1"/>
          <p:nvPr>
            <p:custDataLst>
              <p:tags r:id="rId2"/>
            </p:custDataLst>
          </p:nvPr>
        </p:nvSpPr>
        <p:spPr>
          <a:xfrm>
            <a:off x="1694063" y="2804881"/>
            <a:ext cx="9129262" cy="1680185"/>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smtClean="0">
                <a:solidFill>
                  <a:srgbClr val="595959"/>
                </a:solidFill>
                <a:latin typeface="微软雅黑" panose="020B0503020204020204" pitchFamily="34" charset="-122"/>
              </a:rPr>
              <a:t>当</a:t>
            </a:r>
            <a:r>
              <a:rPr lang="zh-CN" altLang="zh-CN" dirty="0">
                <a:solidFill>
                  <a:srgbClr val="595959"/>
                </a:solidFill>
                <a:latin typeface="微软雅黑" panose="020B0503020204020204" pitchFamily="34" charset="-122"/>
              </a:rPr>
              <a:t>用户在浏览器中访问某个</a:t>
            </a:r>
            <a:r>
              <a:rPr lang="en-US" altLang="zh-CN" dirty="0">
                <a:solidFill>
                  <a:srgbClr val="595959"/>
                </a:solidFill>
                <a:latin typeface="微软雅黑" panose="020B0503020204020204" pitchFamily="34" charset="-122"/>
              </a:rPr>
              <a:t>URL</a:t>
            </a:r>
            <a:r>
              <a:rPr lang="zh-CN" altLang="zh-CN" dirty="0">
                <a:solidFill>
                  <a:srgbClr val="595959"/>
                </a:solidFill>
                <a:latin typeface="微软雅黑" panose="020B0503020204020204" pitchFamily="34" charset="-122"/>
              </a:rPr>
              <a:t>地址、单击网页的某个超链接或者提交网页上的</a:t>
            </a:r>
            <a:r>
              <a:rPr lang="en-US" altLang="zh-CN" dirty="0">
                <a:solidFill>
                  <a:srgbClr val="595959"/>
                </a:solidFill>
                <a:latin typeface="微软雅黑" panose="020B0503020204020204" pitchFamily="34" charset="-122"/>
              </a:rPr>
              <a:t>form</a:t>
            </a:r>
            <a:r>
              <a:rPr lang="zh-CN" altLang="zh-CN" dirty="0">
                <a:solidFill>
                  <a:srgbClr val="595959"/>
                </a:solidFill>
                <a:latin typeface="微软雅黑" panose="020B0503020204020204" pitchFamily="34" charset="-122"/>
              </a:rPr>
              <a:t>表单时，浏览器都会向服务器发送请求数据，即</a:t>
            </a:r>
            <a:r>
              <a:rPr lang="en-US" altLang="zh-CN" dirty="0">
                <a:solidFill>
                  <a:srgbClr val="1369B2"/>
                </a:solidFill>
                <a:latin typeface="微软雅黑" panose="020B0503020204020204" pitchFamily="34" charset="-122"/>
              </a:rPr>
              <a:t>HTTP</a:t>
            </a:r>
            <a:r>
              <a:rPr lang="zh-CN" altLang="zh-CN" dirty="0">
                <a:solidFill>
                  <a:srgbClr val="1369B2"/>
                </a:solidFill>
                <a:latin typeface="微软雅黑" panose="020B0503020204020204" pitchFamily="34" charset="-122"/>
              </a:rPr>
              <a:t>请求消息</a:t>
            </a:r>
            <a:r>
              <a:rPr lang="zh-CN" altLang="zh-CN" dirty="0">
                <a:solidFill>
                  <a:srgbClr val="595959"/>
                </a:solidFill>
                <a:latin typeface="微软雅黑" panose="020B0503020204020204" pitchFamily="34" charset="-122"/>
              </a:rPr>
              <a:t>。服务器接收到请求数据后，会将处理后的数据发送给客户端，即</a:t>
            </a:r>
            <a:r>
              <a:rPr lang="en-US" altLang="zh-CN" dirty="0">
                <a:solidFill>
                  <a:srgbClr val="1369B2"/>
                </a:solidFill>
                <a:latin typeface="微软雅黑" panose="020B0503020204020204" pitchFamily="34" charset="-122"/>
              </a:rPr>
              <a:t>HTTP</a:t>
            </a:r>
            <a:r>
              <a:rPr lang="zh-CN" altLang="zh-CN" dirty="0">
                <a:solidFill>
                  <a:srgbClr val="1369B2"/>
                </a:solidFill>
                <a:latin typeface="微软雅黑" panose="020B0503020204020204" pitchFamily="34" charset="-122"/>
              </a:rPr>
              <a:t>响应消息</a:t>
            </a: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HTTP</a:t>
            </a:r>
            <a:r>
              <a:rPr lang="zh-CN" altLang="zh-CN" dirty="0">
                <a:solidFill>
                  <a:srgbClr val="595959"/>
                </a:solidFill>
                <a:latin typeface="微软雅黑" panose="020B0503020204020204" pitchFamily="34" charset="-122"/>
              </a:rPr>
              <a:t>请求消息和</a:t>
            </a:r>
            <a:r>
              <a:rPr lang="en-US" altLang="zh-CN" dirty="0">
                <a:solidFill>
                  <a:srgbClr val="595959"/>
                </a:solidFill>
                <a:latin typeface="微软雅黑" panose="020B0503020204020204" pitchFamily="34" charset="-122"/>
              </a:rPr>
              <a:t>HTTP</a:t>
            </a:r>
            <a:r>
              <a:rPr lang="zh-CN" altLang="zh-CN" dirty="0">
                <a:solidFill>
                  <a:srgbClr val="595959"/>
                </a:solidFill>
                <a:latin typeface="微软雅黑" panose="020B0503020204020204" pitchFamily="34" charset="-122"/>
              </a:rPr>
              <a:t>响应消息统称为</a:t>
            </a:r>
            <a:r>
              <a:rPr lang="en-US" altLang="zh-CN" dirty="0">
                <a:solidFill>
                  <a:srgbClr val="1369B2"/>
                </a:solidFill>
                <a:latin typeface="微软雅黑" panose="020B0503020204020204" pitchFamily="34" charset="-122"/>
              </a:rPr>
              <a:t>HTTP</a:t>
            </a:r>
            <a:r>
              <a:rPr lang="zh-CN" altLang="zh-CN" dirty="0">
                <a:solidFill>
                  <a:srgbClr val="1369B2"/>
                </a:solidFill>
                <a:latin typeface="微软雅黑" panose="020B0503020204020204" pitchFamily="34" charset="-122"/>
              </a:rPr>
              <a:t>消息</a:t>
            </a:r>
            <a:r>
              <a:rPr lang="zh-CN" altLang="zh-CN" dirty="0">
                <a:solidFill>
                  <a:srgbClr val="595959"/>
                </a:solidFill>
                <a:latin typeface="微软雅黑" panose="020B0503020204020204" pitchFamily="34" charset="-122"/>
              </a:rPr>
              <a:t>。</a:t>
            </a:r>
          </a:p>
          <a:p>
            <a:pPr>
              <a:lnSpc>
                <a:spcPct val="150000"/>
              </a:lnSpc>
            </a:pPr>
            <a:endParaRPr lang="zh-CN" altLang="zh-CN" dirty="0">
              <a:solidFill>
                <a:srgbClr val="595959"/>
              </a:solidFill>
              <a:latin typeface="微软雅黑" panose="020B0503020204020204" pitchFamily="34" charset="-122"/>
            </a:endParaRPr>
          </a:p>
        </p:txBody>
      </p:sp>
      <p:sp>
        <p:nvSpPr>
          <p:cNvPr id="2" name="文本框 1"/>
          <p:cNvSpPr txBox="1"/>
          <p:nvPr/>
        </p:nvSpPr>
        <p:spPr>
          <a:xfrm>
            <a:off x="1360795" y="1231181"/>
            <a:ext cx="1353704" cy="400110"/>
          </a:xfrm>
          <a:prstGeom prst="rect">
            <a:avLst/>
          </a:prstGeom>
          <a:noFill/>
        </p:spPr>
        <p:txBody>
          <a:bodyPr wrap="none" rtlCol="0">
            <a:spAutoFit/>
          </a:bodyPr>
          <a:lstStyle/>
          <a:p>
            <a:r>
              <a:rPr lang="en-US" altLang="zh-CN" sz="2000" dirty="0" smtClean="0">
                <a:solidFill>
                  <a:srgbClr val="1369B2"/>
                </a:solidFill>
                <a:latin typeface="微软雅黑" panose="020B0503020204020204" pitchFamily="34" charset="-122"/>
                <a:ea typeface="微软雅黑" panose="020B0503020204020204" pitchFamily="34" charset="-122"/>
              </a:rPr>
              <a:t>HTTP</a:t>
            </a:r>
            <a:r>
              <a:rPr lang="zh-CN" altLang="en-US" sz="2000" dirty="0" smtClean="0">
                <a:solidFill>
                  <a:srgbClr val="1369B2"/>
                </a:solidFill>
                <a:latin typeface="微软雅黑" panose="020B0503020204020204" pitchFamily="34" charset="-122"/>
                <a:ea typeface="微软雅黑" panose="020B0503020204020204" pitchFamily="34" charset="-122"/>
              </a:rPr>
              <a:t>消息</a:t>
            </a: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圆角矩形 7"/>
          <p:cNvSpPr/>
          <p:nvPr/>
        </p:nvSpPr>
        <p:spPr>
          <a:xfrm>
            <a:off x="1360244" y="2480258"/>
            <a:ext cx="9794240" cy="2316845"/>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9" name="矩形 93"/>
          <p:cNvSpPr/>
          <p:nvPr/>
        </p:nvSpPr>
        <p:spPr>
          <a:xfrm>
            <a:off x="1310020" y="2420839"/>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0" name="矩形 93"/>
          <p:cNvSpPr/>
          <p:nvPr/>
        </p:nvSpPr>
        <p:spPr>
          <a:xfrm rot="10800000">
            <a:off x="10823325" y="4485067"/>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970635" y="3013559"/>
            <a:ext cx="6733878" cy="829753"/>
          </a:xfrm>
          <a:prstGeom prst="rect">
            <a:avLst/>
          </a:prstGeom>
          <a:noFill/>
        </p:spPr>
        <p:txBody>
          <a:bodyPr wrap="square" lIns="91443" tIns="45720" rIns="91443" bIns="45720" rtlCol="0">
            <a:spAutoFit/>
          </a:bodyPr>
          <a:lstStyle/>
          <a:p>
            <a:r>
              <a:rPr lang="en-US" altLang="zh-CN" sz="4800" b="1" dirty="0" smtClean="0">
                <a:solidFill>
                  <a:srgbClr val="595959"/>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HTTP</a:t>
            </a:r>
            <a:r>
              <a:rPr lang="zh-CN" altLang="en-US" sz="4800" b="1" dirty="0">
                <a:solidFill>
                  <a:srgbClr val="595959"/>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请</a:t>
            </a:r>
            <a:r>
              <a:rPr lang="zh-CN" altLang="en-US" sz="4800" b="1" dirty="0" smtClean="0">
                <a:solidFill>
                  <a:srgbClr val="595959"/>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求消息</a:t>
            </a:r>
            <a:endParaRPr lang="en-GB" altLang="zh-CN" sz="4800" b="1" dirty="0">
              <a:solidFill>
                <a:srgbClr val="1369B2"/>
              </a:solidFill>
              <a:latin typeface="微软雅黑" panose="020B0503020204020204" pitchFamily="34" charset="-122"/>
              <a:ea typeface="微软雅黑" panose="020B0503020204020204" pitchFamily="34" charset="-122"/>
              <a:cs typeface="+mn-ea"/>
              <a:sym typeface="+mn-lt"/>
            </a:endParaRPr>
          </a:p>
        </p:txBody>
      </p:sp>
      <p:sp>
        <p:nvSpPr>
          <p:cNvPr id="2" name="TextBox 48"/>
          <p:cNvSpPr txBox="1"/>
          <p:nvPr/>
        </p:nvSpPr>
        <p:spPr>
          <a:xfrm>
            <a:off x="1627082" y="2808590"/>
            <a:ext cx="1735046" cy="1106549"/>
          </a:xfrm>
          <a:prstGeom prst="rect">
            <a:avLst/>
          </a:prstGeom>
          <a:noFill/>
        </p:spPr>
        <p:txBody>
          <a:bodyPr wrap="square" lIns="91443" tIns="45720" rIns="91443" bIns="45720" rtlCol="0">
            <a:spAutoFit/>
          </a:bodyPr>
          <a:lstStyle/>
          <a:p>
            <a:r>
              <a:rPr lang="en-US" altLang="en-GB" sz="6600" b="1" dirty="0" smtClean="0">
                <a:solidFill>
                  <a:srgbClr val="FAFAFA"/>
                </a:solidFill>
                <a:latin typeface="微软雅黑" panose="020B0503020204020204" pitchFamily="34" charset="-122"/>
                <a:ea typeface="微软雅黑" panose="020B0503020204020204" pitchFamily="34" charset="-122"/>
                <a:cs typeface="+mn-ea"/>
                <a:sym typeface="+mn-lt"/>
              </a:rPr>
              <a:t>3.2</a:t>
            </a:r>
            <a:endParaRPr lang="en-US" altLang="en-GB" sz="6600" b="1" dirty="0">
              <a:solidFill>
                <a:srgbClr val="FAFAFA"/>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010" name="组合 16"/>
          <p:cNvGrpSpPr>
            <a:grpSpLocks/>
          </p:cNvGrpSpPr>
          <p:nvPr/>
        </p:nvGrpSpPr>
        <p:grpSpPr bwMode="auto">
          <a:xfrm>
            <a:off x="0" y="-19050"/>
            <a:ext cx="12202584" cy="855135"/>
            <a:chOff x="-508" y="-20538"/>
            <a:chExt cx="9152445" cy="641350"/>
          </a:xfrm>
        </p:grpSpPr>
        <p:pic>
          <p:nvPicPr>
            <p:cNvPr id="43022" name="Picture 2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8" y="-20538"/>
              <a:ext cx="5004556"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3023" name="Picture 2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96614" y="-20538"/>
              <a:ext cx="4155323"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43011" name="TextBox 3"/>
          <p:cNvSpPr>
            <a:spLocks noChangeArrowheads="1"/>
          </p:cNvSpPr>
          <p:nvPr/>
        </p:nvSpPr>
        <p:spPr bwMode="auto">
          <a:xfrm>
            <a:off x="334436" y="0"/>
            <a:ext cx="4322233"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917" tIns="60958" rIns="121917" bIns="60958">
            <a:spAutoFit/>
          </a:bodyPr>
          <a:lstStyle/>
          <a:p>
            <a:pPr eaLnBrk="1" hangingPunct="1"/>
            <a:r>
              <a:rPr lang="zh-CN" altLang="en-US" sz="3200">
                <a:solidFill>
                  <a:schemeClr val="bg1"/>
                </a:solidFill>
                <a:latin typeface="Calibri" pitchFamily="34" charset="0"/>
                <a:ea typeface="微软雅黑" pitchFamily="34" charset="-122"/>
                <a:sym typeface="宋体" pitchFamily="2" charset="-122"/>
              </a:rPr>
              <a:t>   </a:t>
            </a:r>
            <a:endParaRPr lang="zh-CN" altLang="en-US"/>
          </a:p>
        </p:txBody>
      </p:sp>
      <p:sp>
        <p:nvSpPr>
          <p:cNvPr id="43012" name="Oval 22"/>
          <p:cNvSpPr>
            <a:spLocks noChangeArrowheads="1"/>
          </p:cNvSpPr>
          <p:nvPr/>
        </p:nvSpPr>
        <p:spPr bwMode="auto">
          <a:xfrm>
            <a:off x="1900767" y="2760136"/>
            <a:ext cx="165100" cy="169333"/>
          </a:xfrm>
          <a:prstGeom prst="ellipse">
            <a:avLst/>
          </a:prstGeom>
          <a:gradFill rotWithShape="1">
            <a:gsLst>
              <a:gs pos="0">
                <a:srgbClr val="FFFFFF">
                  <a:alpha val="50000"/>
                </a:srgbClr>
              </a:gs>
              <a:gs pos="100000">
                <a:schemeClr val="tx1">
                  <a:alpha val="0"/>
                </a:schemeClr>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lIns="121917" tIns="60958" rIns="121917" bIns="60958" anchor="ctr"/>
          <a:lstStyle/>
          <a:p>
            <a:pPr algn="ctr" eaLnBrk="1" hangingPunct="1"/>
            <a:endParaRPr lang="ko-KR" altLang="en-US" i="1">
              <a:ea typeface="Gulim" pitchFamily="34" charset="-127"/>
            </a:endParaRPr>
          </a:p>
        </p:txBody>
      </p:sp>
      <p:sp>
        <p:nvSpPr>
          <p:cNvPr id="43013" name="Oval 25"/>
          <p:cNvSpPr>
            <a:spLocks noChangeArrowheads="1"/>
          </p:cNvSpPr>
          <p:nvPr/>
        </p:nvSpPr>
        <p:spPr bwMode="auto">
          <a:xfrm>
            <a:off x="1900767" y="3627968"/>
            <a:ext cx="165100" cy="169333"/>
          </a:xfrm>
          <a:prstGeom prst="ellipse">
            <a:avLst/>
          </a:prstGeom>
          <a:gradFill rotWithShape="1">
            <a:gsLst>
              <a:gs pos="0">
                <a:srgbClr val="FFFFFF">
                  <a:alpha val="50000"/>
                </a:srgbClr>
              </a:gs>
              <a:gs pos="100000">
                <a:schemeClr val="tx1">
                  <a:alpha val="0"/>
                </a:schemeClr>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lIns="121917" tIns="60958" rIns="121917" bIns="60958" anchor="ctr"/>
          <a:lstStyle/>
          <a:p>
            <a:pPr algn="ctr" eaLnBrk="1" hangingPunct="1"/>
            <a:endParaRPr lang="ko-KR" altLang="en-US" i="1">
              <a:ea typeface="Gulim" pitchFamily="34" charset="-127"/>
            </a:endParaRPr>
          </a:p>
        </p:txBody>
      </p:sp>
      <p:sp>
        <p:nvSpPr>
          <p:cNvPr id="43014" name="Oval 28"/>
          <p:cNvSpPr>
            <a:spLocks noChangeArrowheads="1"/>
          </p:cNvSpPr>
          <p:nvPr/>
        </p:nvSpPr>
        <p:spPr bwMode="auto">
          <a:xfrm>
            <a:off x="1900767" y="4584702"/>
            <a:ext cx="165100" cy="169333"/>
          </a:xfrm>
          <a:prstGeom prst="ellipse">
            <a:avLst/>
          </a:prstGeom>
          <a:gradFill rotWithShape="1">
            <a:gsLst>
              <a:gs pos="0">
                <a:srgbClr val="FFFFFF">
                  <a:alpha val="50000"/>
                </a:srgbClr>
              </a:gs>
              <a:gs pos="100000">
                <a:schemeClr val="tx1">
                  <a:alpha val="0"/>
                </a:schemeClr>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lIns="121917" tIns="60958" rIns="121917" bIns="60958" anchor="ctr"/>
          <a:lstStyle/>
          <a:p>
            <a:pPr algn="ctr" eaLnBrk="1" hangingPunct="1"/>
            <a:endParaRPr lang="ko-KR" altLang="en-US" i="1">
              <a:ea typeface="Gulim" pitchFamily="34" charset="-127"/>
            </a:endParaRPr>
          </a:p>
        </p:txBody>
      </p:sp>
      <p:sp>
        <p:nvSpPr>
          <p:cNvPr id="43015" name="Oval 31"/>
          <p:cNvSpPr>
            <a:spLocks noChangeArrowheads="1"/>
          </p:cNvSpPr>
          <p:nvPr/>
        </p:nvSpPr>
        <p:spPr bwMode="auto">
          <a:xfrm>
            <a:off x="1416051" y="5397502"/>
            <a:ext cx="165100" cy="169333"/>
          </a:xfrm>
          <a:prstGeom prst="ellipse">
            <a:avLst/>
          </a:prstGeom>
          <a:gradFill rotWithShape="1">
            <a:gsLst>
              <a:gs pos="0">
                <a:srgbClr val="FFFFFF">
                  <a:alpha val="50000"/>
                </a:srgbClr>
              </a:gs>
              <a:gs pos="100000">
                <a:schemeClr val="tx1">
                  <a:alpha val="0"/>
                </a:schemeClr>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lIns="121917" tIns="60958" rIns="121917" bIns="60958" anchor="ctr"/>
          <a:lstStyle/>
          <a:p>
            <a:pPr algn="ctr" eaLnBrk="1" hangingPunct="1"/>
            <a:endParaRPr lang="ko-KR" altLang="en-US" i="1">
              <a:ea typeface="Gulim" pitchFamily="34" charset="-127"/>
            </a:endParaRPr>
          </a:p>
        </p:txBody>
      </p:sp>
      <p:sp>
        <p:nvSpPr>
          <p:cNvPr id="43016" name="Text Box 21"/>
          <p:cNvSpPr txBox="1">
            <a:spLocks noChangeArrowheads="1"/>
          </p:cNvSpPr>
          <p:nvPr/>
        </p:nvSpPr>
        <p:spPr bwMode="auto">
          <a:xfrm>
            <a:off x="4756153" y="1380067"/>
            <a:ext cx="2406649" cy="4154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917" tIns="60958" rIns="121917" bIns="60958">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lang="zh-CN" altLang="en-US" sz="1900">
                <a:solidFill>
                  <a:schemeClr val="bg1"/>
                </a:solidFill>
                <a:sym typeface="MS PGothic" pitchFamily="34" charset="-128"/>
              </a:rPr>
              <a:t>6.1.1</a:t>
            </a:r>
          </a:p>
        </p:txBody>
      </p:sp>
      <p:sp>
        <p:nvSpPr>
          <p:cNvPr id="15369" name="Text Box 24">
            <a:extLst/>
          </p:cNvPr>
          <p:cNvSpPr txBox="1">
            <a:spLocks noChangeArrowheads="1"/>
          </p:cNvSpPr>
          <p:nvPr/>
        </p:nvSpPr>
        <p:spPr bwMode="auto">
          <a:xfrm>
            <a:off x="610657" y="1815061"/>
            <a:ext cx="10991849" cy="41857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917" tIns="60958" rIns="121917" bIns="60958">
            <a:spAutoFit/>
          </a:bodyPr>
          <a:lstStyle>
            <a:lvl1pPr marL="266700" indent="-2667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ts val="1600"/>
              </a:spcBef>
              <a:buFont typeface="Wingdings" pitchFamily="2" charset="2"/>
              <a:buChar char="Ø"/>
              <a:defRPr/>
            </a:pPr>
            <a:r>
              <a:rPr lang="zh-CN" altLang="zh-CN" sz="3200" dirty="0">
                <a:latin typeface="等线" pitchFamily="2" charset="-122"/>
                <a:ea typeface="等线" pitchFamily="2" charset="-122"/>
              </a:rPr>
              <a:t>在客户端如果发生下面的事件，浏览器就向</a:t>
            </a:r>
            <a:r>
              <a:rPr lang="en-US" altLang="zh-CN" sz="3200" dirty="0">
                <a:latin typeface="等线" pitchFamily="2" charset="-122"/>
                <a:ea typeface="等线" pitchFamily="2" charset="-122"/>
              </a:rPr>
              <a:t>Web</a:t>
            </a:r>
            <a:r>
              <a:rPr lang="zh-CN" altLang="zh-CN" sz="3200" dirty="0">
                <a:latin typeface="等线" pitchFamily="2" charset="-122"/>
                <a:ea typeface="等线" pitchFamily="2" charset="-122"/>
              </a:rPr>
              <a:t>服务器发送一个</a:t>
            </a:r>
            <a:r>
              <a:rPr lang="en-US" altLang="zh-CN" sz="3200" dirty="0">
                <a:latin typeface="等线" pitchFamily="2" charset="-122"/>
                <a:ea typeface="等线" pitchFamily="2" charset="-122"/>
              </a:rPr>
              <a:t>HTTP</a:t>
            </a:r>
            <a:r>
              <a:rPr lang="zh-CN" altLang="zh-CN" sz="3200" dirty="0">
                <a:latin typeface="等线" pitchFamily="2" charset="-122"/>
                <a:ea typeface="等线" pitchFamily="2" charset="-122"/>
              </a:rPr>
              <a:t>请求。</a:t>
            </a:r>
          </a:p>
          <a:p>
            <a:pPr marL="715415" indent="-592652" eaLnBrk="1" hangingPunct="1">
              <a:spcBef>
                <a:spcPts val="1600"/>
              </a:spcBef>
              <a:buFont typeface="+mj-ea"/>
              <a:buAutoNum type="circleNumDbPlain"/>
              <a:defRPr/>
            </a:pPr>
            <a:r>
              <a:rPr lang="zh-CN" altLang="zh-CN" sz="3200" dirty="0">
                <a:solidFill>
                  <a:srgbClr val="0000FF"/>
                </a:solidFill>
                <a:latin typeface="等线" pitchFamily="2" charset="-122"/>
                <a:ea typeface="等线" pitchFamily="2" charset="-122"/>
              </a:rPr>
              <a:t>用户在浏览器的地址栏中输入</a:t>
            </a:r>
            <a:r>
              <a:rPr lang="en-US" altLang="zh-CN" sz="3200" dirty="0">
                <a:solidFill>
                  <a:srgbClr val="0000FF"/>
                </a:solidFill>
                <a:latin typeface="等线" pitchFamily="2" charset="-122"/>
                <a:ea typeface="等线" pitchFamily="2" charset="-122"/>
              </a:rPr>
              <a:t>URL</a:t>
            </a:r>
            <a:r>
              <a:rPr lang="zh-CN" altLang="zh-CN" sz="3200" dirty="0">
                <a:solidFill>
                  <a:srgbClr val="0000FF"/>
                </a:solidFill>
                <a:latin typeface="等线" pitchFamily="2" charset="-122"/>
                <a:ea typeface="等线" pitchFamily="2" charset="-122"/>
              </a:rPr>
              <a:t>并按回车键</a:t>
            </a:r>
            <a:r>
              <a:rPr lang="zh-CN" altLang="zh-CN" sz="3200" dirty="0" smtClean="0">
                <a:solidFill>
                  <a:srgbClr val="0000FF"/>
                </a:solidFill>
                <a:latin typeface="等线" pitchFamily="2" charset="-122"/>
                <a:ea typeface="等线" pitchFamily="2" charset="-122"/>
              </a:rPr>
              <a:t>。</a:t>
            </a:r>
            <a:r>
              <a:rPr lang="zh-CN" altLang="en-US" sz="3200" dirty="0" smtClean="0">
                <a:solidFill>
                  <a:srgbClr val="0000FF"/>
                </a:solidFill>
                <a:latin typeface="等线" pitchFamily="2" charset="-122"/>
                <a:ea typeface="等线" pitchFamily="2" charset="-122"/>
              </a:rPr>
              <a:t>（</a:t>
            </a:r>
            <a:r>
              <a:rPr lang="en-US" altLang="zh-CN" sz="3200" dirty="0" smtClean="0">
                <a:solidFill>
                  <a:srgbClr val="0000FF"/>
                </a:solidFill>
                <a:latin typeface="等线" pitchFamily="2" charset="-122"/>
                <a:ea typeface="等线" pitchFamily="2" charset="-122"/>
              </a:rPr>
              <a:t>GET</a:t>
            </a:r>
            <a:r>
              <a:rPr lang="zh-CN" altLang="en-US" sz="3200" dirty="0" smtClean="0">
                <a:solidFill>
                  <a:srgbClr val="0000FF"/>
                </a:solidFill>
                <a:latin typeface="等线" pitchFamily="2" charset="-122"/>
                <a:ea typeface="等线" pitchFamily="2" charset="-122"/>
              </a:rPr>
              <a:t>请求）</a:t>
            </a:r>
            <a:endParaRPr lang="zh-CN" altLang="zh-CN" sz="3200" dirty="0">
              <a:solidFill>
                <a:srgbClr val="0000FF"/>
              </a:solidFill>
              <a:latin typeface="等线" pitchFamily="2" charset="-122"/>
              <a:ea typeface="等线" pitchFamily="2" charset="-122"/>
            </a:endParaRPr>
          </a:p>
          <a:p>
            <a:pPr marL="715415" indent="-592652" eaLnBrk="1" hangingPunct="1">
              <a:spcBef>
                <a:spcPts val="1600"/>
              </a:spcBef>
              <a:buFont typeface="+mj-ea"/>
              <a:buAutoNum type="circleNumDbPlain"/>
              <a:defRPr/>
            </a:pPr>
            <a:r>
              <a:rPr lang="zh-CN" altLang="zh-CN" sz="3200" dirty="0">
                <a:solidFill>
                  <a:srgbClr val="0000FF"/>
                </a:solidFill>
                <a:latin typeface="等线" pitchFamily="2" charset="-122"/>
                <a:ea typeface="等线" pitchFamily="2" charset="-122"/>
              </a:rPr>
              <a:t>用户点击了</a:t>
            </a:r>
            <a:r>
              <a:rPr lang="en-US" altLang="zh-CN" sz="3200" dirty="0">
                <a:solidFill>
                  <a:srgbClr val="0000FF"/>
                </a:solidFill>
                <a:latin typeface="等线" pitchFamily="2" charset="-122"/>
                <a:ea typeface="等线" pitchFamily="2" charset="-122"/>
              </a:rPr>
              <a:t>HTML</a:t>
            </a:r>
            <a:r>
              <a:rPr lang="zh-CN" altLang="zh-CN" sz="3200" dirty="0">
                <a:solidFill>
                  <a:srgbClr val="0000FF"/>
                </a:solidFill>
                <a:latin typeface="等线" pitchFamily="2" charset="-122"/>
                <a:ea typeface="等线" pitchFamily="2" charset="-122"/>
              </a:rPr>
              <a:t>页面中的超链接</a:t>
            </a:r>
            <a:r>
              <a:rPr lang="zh-CN" altLang="zh-CN" sz="3200" dirty="0" smtClean="0">
                <a:solidFill>
                  <a:srgbClr val="0000FF"/>
                </a:solidFill>
                <a:latin typeface="等线" pitchFamily="2" charset="-122"/>
                <a:ea typeface="等线" pitchFamily="2" charset="-122"/>
              </a:rPr>
              <a:t>。</a:t>
            </a:r>
            <a:r>
              <a:rPr lang="zh-CN" altLang="en-US" sz="3200" dirty="0" smtClean="0">
                <a:solidFill>
                  <a:srgbClr val="0000FF"/>
                </a:solidFill>
                <a:latin typeface="等线" pitchFamily="2" charset="-122"/>
                <a:ea typeface="等线" pitchFamily="2" charset="-122"/>
              </a:rPr>
              <a:t>（</a:t>
            </a:r>
            <a:r>
              <a:rPr lang="en-US" altLang="zh-CN" sz="3200" dirty="0" smtClean="0">
                <a:solidFill>
                  <a:srgbClr val="0000FF"/>
                </a:solidFill>
                <a:latin typeface="等线" pitchFamily="2" charset="-122"/>
                <a:ea typeface="等线" pitchFamily="2" charset="-122"/>
              </a:rPr>
              <a:t>GET</a:t>
            </a:r>
            <a:r>
              <a:rPr lang="zh-CN" altLang="en-US" sz="3200" dirty="0" smtClean="0">
                <a:solidFill>
                  <a:srgbClr val="0000FF"/>
                </a:solidFill>
                <a:latin typeface="等线" pitchFamily="2" charset="-122"/>
                <a:ea typeface="等线" pitchFamily="2" charset="-122"/>
              </a:rPr>
              <a:t>请求）</a:t>
            </a:r>
            <a:endParaRPr lang="zh-CN" altLang="zh-CN" sz="3200" dirty="0">
              <a:solidFill>
                <a:srgbClr val="0000FF"/>
              </a:solidFill>
              <a:latin typeface="等线" pitchFamily="2" charset="-122"/>
              <a:ea typeface="等线" pitchFamily="2" charset="-122"/>
            </a:endParaRPr>
          </a:p>
          <a:p>
            <a:pPr marL="715415" indent="-592652" eaLnBrk="1" hangingPunct="1">
              <a:spcBef>
                <a:spcPts val="1600"/>
              </a:spcBef>
              <a:buFont typeface="+mj-ea"/>
              <a:buAutoNum type="circleNumDbPlain"/>
              <a:defRPr/>
            </a:pPr>
            <a:r>
              <a:rPr lang="zh-CN" altLang="zh-CN" sz="3200" dirty="0">
                <a:solidFill>
                  <a:srgbClr val="0000FF"/>
                </a:solidFill>
                <a:latin typeface="等线" pitchFamily="2" charset="-122"/>
                <a:ea typeface="等线" pitchFamily="2" charset="-122"/>
              </a:rPr>
              <a:t>用户在</a:t>
            </a:r>
            <a:r>
              <a:rPr lang="en-US" altLang="zh-CN" sz="3200" dirty="0">
                <a:solidFill>
                  <a:srgbClr val="0000FF"/>
                </a:solidFill>
                <a:latin typeface="等线" pitchFamily="2" charset="-122"/>
                <a:ea typeface="等线" pitchFamily="2" charset="-122"/>
              </a:rPr>
              <a:t>HTML</a:t>
            </a:r>
            <a:r>
              <a:rPr lang="zh-CN" altLang="zh-CN" sz="3200" dirty="0">
                <a:solidFill>
                  <a:srgbClr val="0000FF"/>
                </a:solidFill>
                <a:latin typeface="等线" pitchFamily="2" charset="-122"/>
                <a:ea typeface="等线" pitchFamily="2" charset="-122"/>
              </a:rPr>
              <a:t>页面中添写一个表单并提交</a:t>
            </a:r>
            <a:r>
              <a:rPr lang="zh-CN" altLang="zh-CN" sz="3200" dirty="0" smtClean="0">
                <a:solidFill>
                  <a:srgbClr val="0000FF"/>
                </a:solidFill>
                <a:latin typeface="等线" pitchFamily="2" charset="-122"/>
                <a:ea typeface="等线" pitchFamily="2" charset="-122"/>
              </a:rPr>
              <a:t>。</a:t>
            </a:r>
            <a:r>
              <a:rPr lang="zh-CN" altLang="en-US" sz="3200" dirty="0" smtClean="0">
                <a:solidFill>
                  <a:srgbClr val="0000FF"/>
                </a:solidFill>
                <a:latin typeface="等线" pitchFamily="2" charset="-122"/>
                <a:ea typeface="等线" pitchFamily="2" charset="-122"/>
              </a:rPr>
              <a:t>（取决于</a:t>
            </a:r>
            <a:r>
              <a:rPr lang="en-US" altLang="zh-CN" sz="3200" dirty="0" smtClean="0">
                <a:solidFill>
                  <a:srgbClr val="0000FF"/>
                </a:solidFill>
                <a:latin typeface="等线" pitchFamily="2" charset="-122"/>
                <a:ea typeface="等线" pitchFamily="2" charset="-122"/>
              </a:rPr>
              <a:t>Method)</a:t>
            </a:r>
            <a:endParaRPr lang="zh-CN" altLang="zh-CN" sz="3200" dirty="0">
              <a:solidFill>
                <a:srgbClr val="0000FF"/>
              </a:solidFill>
              <a:latin typeface="等线" pitchFamily="2" charset="-122"/>
              <a:ea typeface="等线" pitchFamily="2" charset="-122"/>
            </a:endParaRPr>
          </a:p>
        </p:txBody>
      </p:sp>
      <p:sp>
        <p:nvSpPr>
          <p:cNvPr id="43018" name="Text Box 27"/>
          <p:cNvSpPr txBox="1">
            <a:spLocks noChangeArrowheads="1"/>
          </p:cNvSpPr>
          <p:nvPr/>
        </p:nvSpPr>
        <p:spPr bwMode="auto">
          <a:xfrm>
            <a:off x="2002365" y="1010735"/>
            <a:ext cx="8208435" cy="784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4300" dirty="0" smtClean="0">
                <a:latin typeface="等线" pitchFamily="2" charset="-122"/>
                <a:ea typeface="等线" pitchFamily="2" charset="-122"/>
                <a:sym typeface="MS PGothic" pitchFamily="34" charset="-128"/>
              </a:rPr>
              <a:t>什么情况下会发送</a:t>
            </a:r>
            <a:r>
              <a:rPr lang="en-US" altLang="zh-CN" sz="4300" dirty="0">
                <a:latin typeface="等线" pitchFamily="2" charset="-122"/>
                <a:ea typeface="等线" pitchFamily="2" charset="-122"/>
                <a:sym typeface="MS PGothic" pitchFamily="34" charset="-128"/>
              </a:rPr>
              <a:t>HTTP</a:t>
            </a:r>
            <a:r>
              <a:rPr lang="zh-CN" altLang="en-US" sz="4300" dirty="0" smtClean="0">
                <a:latin typeface="等线" pitchFamily="2" charset="-122"/>
                <a:ea typeface="等线" pitchFamily="2" charset="-122"/>
                <a:sym typeface="MS PGothic" pitchFamily="34" charset="-128"/>
              </a:rPr>
              <a:t>请求？</a:t>
            </a:r>
            <a:endParaRPr lang="zh-CN" altLang="zh-CN" sz="4300" dirty="0">
              <a:latin typeface="等线" pitchFamily="2" charset="-122"/>
              <a:ea typeface="等线" pitchFamily="2" charset="-122"/>
              <a:sym typeface="MS PGothic" pitchFamily="34" charset="-128"/>
            </a:endParaRPr>
          </a:p>
        </p:txBody>
      </p:sp>
      <p:sp>
        <p:nvSpPr>
          <p:cNvPr id="43019" name="Oval 31"/>
          <p:cNvSpPr>
            <a:spLocks noChangeArrowheads="1"/>
          </p:cNvSpPr>
          <p:nvPr/>
        </p:nvSpPr>
        <p:spPr bwMode="auto">
          <a:xfrm>
            <a:off x="1369486" y="4663020"/>
            <a:ext cx="165100" cy="169333"/>
          </a:xfrm>
          <a:prstGeom prst="ellipse">
            <a:avLst/>
          </a:prstGeom>
          <a:gradFill rotWithShape="1">
            <a:gsLst>
              <a:gs pos="0">
                <a:srgbClr val="FFFFFF">
                  <a:alpha val="50000"/>
                </a:srgbClr>
              </a:gs>
              <a:gs pos="100000">
                <a:schemeClr val="tx1">
                  <a:alpha val="0"/>
                </a:schemeClr>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lIns="121917" tIns="60958" rIns="121917" bIns="60958" anchor="ctr"/>
          <a:lstStyle/>
          <a:p>
            <a:pPr algn="ctr" eaLnBrk="1" hangingPunct="1"/>
            <a:endParaRPr lang="ko-KR" altLang="en-US" i="1">
              <a:ea typeface="Gulim" pitchFamily="34" charset="-127"/>
            </a:endParaRPr>
          </a:p>
        </p:txBody>
      </p:sp>
      <p:sp>
        <p:nvSpPr>
          <p:cNvPr id="43020" name="矩形 8"/>
          <p:cNvSpPr>
            <a:spLocks noChangeArrowheads="1"/>
          </p:cNvSpPr>
          <p:nvPr/>
        </p:nvSpPr>
        <p:spPr bwMode="auto">
          <a:xfrm>
            <a:off x="10584" y="6275919"/>
            <a:ext cx="12192000" cy="582083"/>
          </a:xfrm>
          <a:prstGeom prst="rect">
            <a:avLst/>
          </a:prstGeom>
          <a:solidFill>
            <a:srgbClr val="295AA6"/>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21917" tIns="60958" rIns="121917" bIns="60958" anchor="ctr"/>
          <a:lstStyle/>
          <a:p>
            <a:pPr eaLnBrk="1" hangingPunct="1"/>
            <a:endParaRPr lang="zh-CN" altLang="zh-CN">
              <a:solidFill>
                <a:srgbClr val="FFFFFF"/>
              </a:solidFill>
              <a:ea typeface="微软雅黑" pitchFamily="34" charset="-122"/>
            </a:endParaRPr>
          </a:p>
        </p:txBody>
      </p:sp>
    </p:spTree>
    <p:extLst>
      <p:ext uri="{BB962C8B-B14F-4D97-AF65-F5344CB8AC3E}">
        <p14:creationId xmlns:p14="http://schemas.microsoft.com/office/powerpoint/2010/main" val="36324547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Oval 22"/>
          <p:cNvSpPr>
            <a:spLocks noChangeArrowheads="1"/>
          </p:cNvSpPr>
          <p:nvPr/>
        </p:nvSpPr>
        <p:spPr bwMode="auto">
          <a:xfrm>
            <a:off x="1900767" y="2760136"/>
            <a:ext cx="165100" cy="169333"/>
          </a:xfrm>
          <a:prstGeom prst="ellipse">
            <a:avLst/>
          </a:prstGeom>
          <a:gradFill rotWithShape="1">
            <a:gsLst>
              <a:gs pos="0">
                <a:srgbClr val="FFFFFF">
                  <a:alpha val="50000"/>
                </a:srgbClr>
              </a:gs>
              <a:gs pos="100000">
                <a:schemeClr val="tx1">
                  <a:alpha val="0"/>
                </a:schemeClr>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lIns="121917" tIns="60958" rIns="121917" bIns="60958" anchor="ctr"/>
          <a:lstStyle/>
          <a:p>
            <a:pPr algn="ctr" eaLnBrk="1" hangingPunct="1"/>
            <a:endParaRPr lang="ko-KR" altLang="en-US" i="1">
              <a:ea typeface="Gulim" pitchFamily="34" charset="-127"/>
            </a:endParaRPr>
          </a:p>
        </p:txBody>
      </p:sp>
      <p:sp>
        <p:nvSpPr>
          <p:cNvPr id="41987" name="Oval 25"/>
          <p:cNvSpPr>
            <a:spLocks noChangeArrowheads="1"/>
          </p:cNvSpPr>
          <p:nvPr/>
        </p:nvSpPr>
        <p:spPr bwMode="auto">
          <a:xfrm>
            <a:off x="1900767" y="3627968"/>
            <a:ext cx="165100" cy="169333"/>
          </a:xfrm>
          <a:prstGeom prst="ellipse">
            <a:avLst/>
          </a:prstGeom>
          <a:gradFill rotWithShape="1">
            <a:gsLst>
              <a:gs pos="0">
                <a:srgbClr val="FFFFFF">
                  <a:alpha val="50000"/>
                </a:srgbClr>
              </a:gs>
              <a:gs pos="100000">
                <a:schemeClr val="tx1">
                  <a:alpha val="0"/>
                </a:schemeClr>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lIns="121917" tIns="60958" rIns="121917" bIns="60958" anchor="ctr"/>
          <a:lstStyle/>
          <a:p>
            <a:pPr algn="ctr" eaLnBrk="1" hangingPunct="1"/>
            <a:endParaRPr lang="ko-KR" altLang="en-US" i="1">
              <a:ea typeface="Gulim" pitchFamily="34" charset="-127"/>
            </a:endParaRPr>
          </a:p>
        </p:txBody>
      </p:sp>
      <p:sp>
        <p:nvSpPr>
          <p:cNvPr id="41988" name="Oval 28"/>
          <p:cNvSpPr>
            <a:spLocks noChangeArrowheads="1"/>
          </p:cNvSpPr>
          <p:nvPr/>
        </p:nvSpPr>
        <p:spPr bwMode="auto">
          <a:xfrm>
            <a:off x="1900767" y="4584702"/>
            <a:ext cx="165100" cy="169333"/>
          </a:xfrm>
          <a:prstGeom prst="ellipse">
            <a:avLst/>
          </a:prstGeom>
          <a:gradFill rotWithShape="1">
            <a:gsLst>
              <a:gs pos="0">
                <a:srgbClr val="FFFFFF">
                  <a:alpha val="50000"/>
                </a:srgbClr>
              </a:gs>
              <a:gs pos="100000">
                <a:schemeClr val="tx1">
                  <a:alpha val="0"/>
                </a:schemeClr>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lIns="121917" tIns="60958" rIns="121917" bIns="60958" anchor="ctr"/>
          <a:lstStyle/>
          <a:p>
            <a:pPr algn="ctr" eaLnBrk="1" hangingPunct="1"/>
            <a:endParaRPr lang="ko-KR" altLang="en-US" i="1">
              <a:ea typeface="Gulim" pitchFamily="34" charset="-127"/>
            </a:endParaRPr>
          </a:p>
        </p:txBody>
      </p:sp>
      <p:sp>
        <p:nvSpPr>
          <p:cNvPr id="41989" name="Oval 31"/>
          <p:cNvSpPr>
            <a:spLocks noChangeArrowheads="1"/>
          </p:cNvSpPr>
          <p:nvPr/>
        </p:nvSpPr>
        <p:spPr bwMode="auto">
          <a:xfrm>
            <a:off x="1416051" y="5397502"/>
            <a:ext cx="165100" cy="169333"/>
          </a:xfrm>
          <a:prstGeom prst="ellipse">
            <a:avLst/>
          </a:prstGeom>
          <a:gradFill rotWithShape="1">
            <a:gsLst>
              <a:gs pos="0">
                <a:srgbClr val="FFFFFF">
                  <a:alpha val="50000"/>
                </a:srgbClr>
              </a:gs>
              <a:gs pos="100000">
                <a:schemeClr val="tx1">
                  <a:alpha val="0"/>
                </a:schemeClr>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lIns="121917" tIns="60958" rIns="121917" bIns="60958" anchor="ctr"/>
          <a:lstStyle/>
          <a:p>
            <a:pPr algn="ctr" eaLnBrk="1" hangingPunct="1"/>
            <a:endParaRPr lang="ko-KR" altLang="en-US" i="1">
              <a:ea typeface="Gulim" pitchFamily="34" charset="-127"/>
            </a:endParaRPr>
          </a:p>
        </p:txBody>
      </p:sp>
      <p:sp>
        <p:nvSpPr>
          <p:cNvPr id="41990" name="Text Box 21"/>
          <p:cNvSpPr txBox="1">
            <a:spLocks noChangeArrowheads="1"/>
          </p:cNvSpPr>
          <p:nvPr/>
        </p:nvSpPr>
        <p:spPr bwMode="auto">
          <a:xfrm>
            <a:off x="4756153" y="1380067"/>
            <a:ext cx="2406649" cy="4154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917" tIns="60958" rIns="121917" bIns="60958">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lang="zh-CN" altLang="en-US" sz="1900">
                <a:solidFill>
                  <a:schemeClr val="bg1"/>
                </a:solidFill>
                <a:sym typeface="MS PGothic" pitchFamily="34" charset="-128"/>
              </a:rPr>
              <a:t>6.1.1</a:t>
            </a:r>
          </a:p>
        </p:txBody>
      </p:sp>
      <p:sp>
        <p:nvSpPr>
          <p:cNvPr id="41991" name="Oval 31"/>
          <p:cNvSpPr>
            <a:spLocks noChangeArrowheads="1"/>
          </p:cNvSpPr>
          <p:nvPr/>
        </p:nvSpPr>
        <p:spPr bwMode="auto">
          <a:xfrm>
            <a:off x="1369486" y="4663020"/>
            <a:ext cx="165100" cy="169333"/>
          </a:xfrm>
          <a:prstGeom prst="ellipse">
            <a:avLst/>
          </a:prstGeom>
          <a:gradFill rotWithShape="1">
            <a:gsLst>
              <a:gs pos="0">
                <a:srgbClr val="FFFFFF">
                  <a:alpha val="50000"/>
                </a:srgbClr>
              </a:gs>
              <a:gs pos="100000">
                <a:schemeClr val="tx1">
                  <a:alpha val="0"/>
                </a:schemeClr>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lIns="121917" tIns="60958" rIns="121917" bIns="60958" anchor="ctr"/>
          <a:lstStyle/>
          <a:p>
            <a:pPr algn="ctr" eaLnBrk="1" hangingPunct="1"/>
            <a:endParaRPr lang="ko-KR" altLang="en-US" i="1">
              <a:ea typeface="Gulim" pitchFamily="34" charset="-127"/>
            </a:endParaRPr>
          </a:p>
        </p:txBody>
      </p:sp>
      <p:sp>
        <p:nvSpPr>
          <p:cNvPr id="41992" name="矩形 8"/>
          <p:cNvSpPr>
            <a:spLocks noChangeArrowheads="1"/>
          </p:cNvSpPr>
          <p:nvPr/>
        </p:nvSpPr>
        <p:spPr bwMode="auto">
          <a:xfrm>
            <a:off x="0" y="6303434"/>
            <a:ext cx="12192000" cy="582084"/>
          </a:xfrm>
          <a:prstGeom prst="rect">
            <a:avLst/>
          </a:prstGeom>
          <a:solidFill>
            <a:srgbClr val="295AA6"/>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21917" tIns="60958" rIns="121917" bIns="60958" anchor="ctr"/>
          <a:lstStyle/>
          <a:p>
            <a:pPr eaLnBrk="1" hangingPunct="1"/>
            <a:endParaRPr lang="zh-CN" altLang="zh-CN">
              <a:solidFill>
                <a:srgbClr val="FFFFFF"/>
              </a:solidFill>
              <a:ea typeface="微软雅黑" pitchFamily="34" charset="-122"/>
            </a:endParaRPr>
          </a:p>
        </p:txBody>
      </p:sp>
      <p:grpSp>
        <p:nvGrpSpPr>
          <p:cNvPr id="41993" name="组合 16"/>
          <p:cNvGrpSpPr>
            <a:grpSpLocks/>
          </p:cNvGrpSpPr>
          <p:nvPr/>
        </p:nvGrpSpPr>
        <p:grpSpPr bwMode="auto">
          <a:xfrm>
            <a:off x="0" y="-19050"/>
            <a:ext cx="12202584" cy="855135"/>
            <a:chOff x="-508" y="-20538"/>
            <a:chExt cx="9152445" cy="641350"/>
          </a:xfrm>
        </p:grpSpPr>
        <p:pic>
          <p:nvPicPr>
            <p:cNvPr id="42003" name="Picture 2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 y="-20538"/>
              <a:ext cx="5004556"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2004" name="Picture 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96614" y="-20538"/>
              <a:ext cx="4155323"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41994" name="Text Box 27"/>
          <p:cNvSpPr txBox="1">
            <a:spLocks noChangeArrowheads="1"/>
          </p:cNvSpPr>
          <p:nvPr/>
        </p:nvSpPr>
        <p:spPr bwMode="auto">
          <a:xfrm>
            <a:off x="3407833" y="105833"/>
            <a:ext cx="5598584" cy="7789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917" tIns="60958" rIns="121917" bIns="60958">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sz="4300">
                <a:solidFill>
                  <a:schemeClr val="bg1"/>
                </a:solidFill>
                <a:latin typeface="等线" pitchFamily="2" charset="-122"/>
                <a:ea typeface="等线" pitchFamily="2" charset="-122"/>
                <a:sym typeface="MS PGothic" pitchFamily="34" charset="-128"/>
              </a:rPr>
              <a:t>HTTP</a:t>
            </a:r>
            <a:r>
              <a:rPr lang="zh-CN" altLang="en-US" sz="4300">
                <a:solidFill>
                  <a:schemeClr val="bg1"/>
                </a:solidFill>
                <a:latin typeface="等线" pitchFamily="2" charset="-122"/>
                <a:ea typeface="等线" pitchFamily="2" charset="-122"/>
                <a:sym typeface="MS PGothic" pitchFamily="34" charset="-128"/>
              </a:rPr>
              <a:t>请求结构</a:t>
            </a:r>
            <a:endParaRPr lang="zh-CN" altLang="zh-CN" sz="4300">
              <a:solidFill>
                <a:schemeClr val="bg1"/>
              </a:solidFill>
              <a:latin typeface="等线" pitchFamily="2" charset="-122"/>
              <a:ea typeface="等线" pitchFamily="2" charset="-122"/>
              <a:sym typeface="MS PGothic" pitchFamily="34" charset="-128"/>
            </a:endParaRPr>
          </a:p>
        </p:txBody>
      </p:sp>
      <p:pic>
        <p:nvPicPr>
          <p:cNvPr id="17" name="Picture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51" y="840320"/>
            <a:ext cx="12211051" cy="54673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矩形标注 1">
            <a:extLst/>
          </p:cNvPr>
          <p:cNvSpPr/>
          <p:nvPr/>
        </p:nvSpPr>
        <p:spPr>
          <a:xfrm>
            <a:off x="2302936" y="3219454"/>
            <a:ext cx="6481233" cy="817033"/>
          </a:xfrm>
          <a:prstGeom prst="wedgeRectCallout">
            <a:avLst>
              <a:gd name="adj1" fmla="val -44404"/>
              <a:gd name="adj2" fmla="val -116605"/>
            </a:avLst>
          </a:prstGeom>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p>
            <a:pPr eaLnBrk="1" hangingPunct="1">
              <a:defRPr/>
            </a:pPr>
            <a:r>
              <a:rPr lang="zh-CN" altLang="en-US" sz="2700" dirty="0"/>
              <a:t>浏览器可接受的响应的</a:t>
            </a:r>
            <a:r>
              <a:rPr lang="en-US" altLang="zh-CN" sz="2700" dirty="0"/>
              <a:t>MIME</a:t>
            </a:r>
            <a:r>
              <a:rPr lang="zh-CN" altLang="en-US" sz="2700" dirty="0"/>
              <a:t>内容类型</a:t>
            </a:r>
          </a:p>
        </p:txBody>
      </p:sp>
      <p:sp>
        <p:nvSpPr>
          <p:cNvPr id="19" name="矩形标注 18">
            <a:extLst/>
          </p:cNvPr>
          <p:cNvSpPr/>
          <p:nvPr/>
        </p:nvSpPr>
        <p:spPr>
          <a:xfrm>
            <a:off x="2328336" y="3627970"/>
            <a:ext cx="6481233" cy="817033"/>
          </a:xfrm>
          <a:prstGeom prst="wedgeRectCallout">
            <a:avLst>
              <a:gd name="adj1" fmla="val -44404"/>
              <a:gd name="adj2" fmla="val -116605"/>
            </a:avLst>
          </a:prstGeom>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p>
            <a:pPr eaLnBrk="1" hangingPunct="1">
              <a:defRPr/>
            </a:pPr>
            <a:r>
              <a:rPr lang="zh-CN" altLang="en-US" sz="2700" dirty="0"/>
              <a:t>浏览器可接受的响应的语言</a:t>
            </a:r>
          </a:p>
        </p:txBody>
      </p:sp>
      <p:sp>
        <p:nvSpPr>
          <p:cNvPr id="20" name="矩形标注 19">
            <a:extLst/>
          </p:cNvPr>
          <p:cNvSpPr/>
          <p:nvPr/>
        </p:nvSpPr>
        <p:spPr>
          <a:xfrm>
            <a:off x="2328335" y="4036487"/>
            <a:ext cx="6479117" cy="817033"/>
          </a:xfrm>
          <a:prstGeom prst="wedgeRectCallout">
            <a:avLst>
              <a:gd name="adj1" fmla="val -44404"/>
              <a:gd name="adj2" fmla="val -116605"/>
            </a:avLst>
          </a:prstGeom>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p>
            <a:pPr eaLnBrk="1" hangingPunct="1">
              <a:defRPr/>
            </a:pPr>
            <a:r>
              <a:rPr lang="zh-CN" altLang="en-US" sz="2700" dirty="0"/>
              <a:t>浏览器可接受的响应的编码方式</a:t>
            </a:r>
          </a:p>
        </p:txBody>
      </p:sp>
      <p:sp>
        <p:nvSpPr>
          <p:cNvPr id="21" name="矩形标注 20">
            <a:extLst/>
          </p:cNvPr>
          <p:cNvSpPr/>
          <p:nvPr/>
        </p:nvSpPr>
        <p:spPr>
          <a:xfrm>
            <a:off x="2341035" y="4445003"/>
            <a:ext cx="6479117" cy="817033"/>
          </a:xfrm>
          <a:prstGeom prst="wedgeRectCallout">
            <a:avLst>
              <a:gd name="adj1" fmla="val -44404"/>
              <a:gd name="adj2" fmla="val -116605"/>
            </a:avLst>
          </a:prstGeom>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p>
            <a:pPr eaLnBrk="1" hangingPunct="1">
              <a:defRPr/>
            </a:pPr>
            <a:r>
              <a:rPr lang="zh-CN" altLang="en-US" sz="2700" dirty="0"/>
              <a:t>客户浏览器的信息，版本等</a:t>
            </a:r>
          </a:p>
        </p:txBody>
      </p:sp>
      <p:sp>
        <p:nvSpPr>
          <p:cNvPr id="22" name="矩形标注 21">
            <a:extLst/>
          </p:cNvPr>
          <p:cNvSpPr/>
          <p:nvPr/>
        </p:nvSpPr>
        <p:spPr>
          <a:xfrm>
            <a:off x="2343153" y="5107520"/>
            <a:ext cx="6481233" cy="817033"/>
          </a:xfrm>
          <a:prstGeom prst="wedgeRectCallout">
            <a:avLst>
              <a:gd name="adj1" fmla="val -44404"/>
              <a:gd name="adj2" fmla="val -116605"/>
            </a:avLst>
          </a:prstGeom>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p>
            <a:pPr eaLnBrk="1" hangingPunct="1">
              <a:defRPr/>
            </a:pPr>
            <a:r>
              <a:rPr lang="zh-CN" altLang="en-US" sz="2700" dirty="0"/>
              <a:t>请求的主机名和端口号</a:t>
            </a:r>
          </a:p>
        </p:txBody>
      </p:sp>
      <p:sp>
        <p:nvSpPr>
          <p:cNvPr id="23" name="矩形标注 22">
            <a:extLst/>
          </p:cNvPr>
          <p:cNvSpPr/>
          <p:nvPr/>
        </p:nvSpPr>
        <p:spPr>
          <a:xfrm>
            <a:off x="2400300" y="5492754"/>
            <a:ext cx="6479117" cy="817033"/>
          </a:xfrm>
          <a:prstGeom prst="wedgeRectCallout">
            <a:avLst>
              <a:gd name="adj1" fmla="val -44404"/>
              <a:gd name="adj2" fmla="val -116605"/>
            </a:avLst>
          </a:prstGeom>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p>
            <a:pPr eaLnBrk="1" hangingPunct="1">
              <a:defRPr/>
            </a:pPr>
            <a:r>
              <a:rPr lang="zh-CN" altLang="en-US" sz="2700" dirty="0"/>
              <a:t>连接是否支持持续连接，</a:t>
            </a:r>
            <a:r>
              <a:rPr lang="en-US" altLang="zh-CN" sz="2700" dirty="0"/>
              <a:t>Keep-Alive</a:t>
            </a:r>
            <a:r>
              <a:rPr lang="zh-CN" altLang="en-US" sz="2700" dirty="0"/>
              <a:t>支持</a:t>
            </a:r>
          </a:p>
        </p:txBody>
      </p:sp>
      <p:sp>
        <p:nvSpPr>
          <p:cNvPr id="24" name="矩形标注 23">
            <a:extLst/>
          </p:cNvPr>
          <p:cNvSpPr/>
          <p:nvPr/>
        </p:nvSpPr>
        <p:spPr>
          <a:xfrm>
            <a:off x="3647020" y="2643718"/>
            <a:ext cx="7725833" cy="1858433"/>
          </a:xfrm>
          <a:prstGeom prst="wedgeRectCallout">
            <a:avLst>
              <a:gd name="adj1" fmla="val -42629"/>
              <a:gd name="adj2" fmla="val -69026"/>
            </a:avLst>
          </a:prstGeom>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p>
            <a:pPr eaLnBrk="1" hangingPunct="1">
              <a:defRPr/>
            </a:pPr>
            <a:r>
              <a:rPr lang="zh-CN" altLang="en-US" sz="2700" dirty="0"/>
              <a:t>请求的资源名，可以是动态资源（</a:t>
            </a:r>
            <a:r>
              <a:rPr lang="en-US" altLang="zh-CN" sz="2700" dirty="0" err="1"/>
              <a:t>Servlet,JSP</a:t>
            </a:r>
            <a:r>
              <a:rPr lang="zh-CN" altLang="en-US" sz="2700" dirty="0"/>
              <a:t>），也可以是静态资源</a:t>
            </a:r>
            <a:r>
              <a:rPr lang="en-US" altLang="zh-CN" sz="2700" dirty="0"/>
              <a:t>(HTML)</a:t>
            </a:r>
            <a:r>
              <a:rPr lang="zh-CN" altLang="en-US" sz="2700" dirty="0"/>
              <a:t>。静态资源只能使用</a:t>
            </a:r>
            <a:r>
              <a:rPr lang="en-US" altLang="zh-CN" sz="2700" dirty="0"/>
              <a:t>GET</a:t>
            </a:r>
            <a:r>
              <a:rPr lang="zh-CN" altLang="en-US" sz="2700" dirty="0"/>
              <a:t>请求。资源名以</a:t>
            </a:r>
            <a:r>
              <a:rPr lang="en-US" altLang="zh-CN" sz="2700" dirty="0"/>
              <a:t>/</a:t>
            </a:r>
            <a:r>
              <a:rPr lang="zh-CN" altLang="en-US" sz="2700" dirty="0"/>
              <a:t>开头，相对于连接的主机名。</a:t>
            </a:r>
          </a:p>
        </p:txBody>
      </p:sp>
      <p:sp>
        <p:nvSpPr>
          <p:cNvPr id="3" name="TextBox 2"/>
          <p:cNvSpPr txBox="1"/>
          <p:nvPr/>
        </p:nvSpPr>
        <p:spPr>
          <a:xfrm>
            <a:off x="1900767" y="6355263"/>
            <a:ext cx="6906058" cy="400110"/>
          </a:xfrm>
          <a:prstGeom prst="rect">
            <a:avLst/>
          </a:prstGeom>
          <a:noFill/>
        </p:spPr>
        <p:txBody>
          <a:bodyPr wrap="none" rtlCol="0">
            <a:spAutoFit/>
          </a:bodyPr>
          <a:lstStyle/>
          <a:p>
            <a:r>
              <a:rPr lang="en-US" altLang="zh-CN" sz="2000" b="1" dirty="0" smtClean="0">
                <a:solidFill>
                  <a:schemeClr val="bg1"/>
                </a:solidFill>
              </a:rPr>
              <a:t>POST</a:t>
            </a:r>
            <a:r>
              <a:rPr lang="zh-CN" altLang="en-US" sz="2000" b="1" dirty="0" smtClean="0">
                <a:solidFill>
                  <a:schemeClr val="bg1"/>
                </a:solidFill>
              </a:rPr>
              <a:t>方法提交时有数据，</a:t>
            </a:r>
            <a:r>
              <a:rPr lang="en-US" altLang="zh-CN" sz="2000" b="1" dirty="0" smtClean="0">
                <a:solidFill>
                  <a:schemeClr val="bg1"/>
                </a:solidFill>
              </a:rPr>
              <a:t>GET</a:t>
            </a:r>
            <a:r>
              <a:rPr lang="zh-CN" altLang="en-US" sz="2000" b="1" dirty="0" smtClean="0">
                <a:solidFill>
                  <a:schemeClr val="bg1"/>
                </a:solidFill>
              </a:rPr>
              <a:t>提交的数据是附在请求行中。</a:t>
            </a:r>
            <a:endParaRPr lang="zh-CN" altLang="en-US" sz="2000" b="1" dirty="0">
              <a:solidFill>
                <a:schemeClr val="bg1"/>
              </a:solidFill>
            </a:endParaRPr>
          </a:p>
        </p:txBody>
      </p:sp>
    </p:spTree>
    <p:extLst>
      <p:ext uri="{BB962C8B-B14F-4D97-AF65-F5344CB8AC3E}">
        <p14:creationId xmlns:p14="http://schemas.microsoft.com/office/powerpoint/2010/main" val="18926508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fade">
                                      <p:cBhvr>
                                        <p:cTn id="12" dur="500"/>
                                        <p:tgtEl>
                                          <p:spTgt spid="2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xit" presetSubtype="0" fill="hold" grpId="1" nodeType="clickEffect">
                                  <p:stCondLst>
                                    <p:cond delay="0"/>
                                  </p:stCondLst>
                                  <p:childTnLst>
                                    <p:animEffect transition="out" filter="fade">
                                      <p:cBhvr>
                                        <p:cTn id="16" dur="500"/>
                                        <p:tgtEl>
                                          <p:spTgt spid="24"/>
                                        </p:tgtEl>
                                      </p:cBhvr>
                                    </p:animEffect>
                                    <p:set>
                                      <p:cBhvr>
                                        <p:cTn id="17" dur="1" fill="hold">
                                          <p:stCondLst>
                                            <p:cond delay="499"/>
                                          </p:stCondLst>
                                        </p:cTn>
                                        <p:tgtEl>
                                          <p:spTgt spid="24"/>
                                        </p:tgtEl>
                                        <p:attrNameLst>
                                          <p:attrName>style.visibility</p:attrName>
                                        </p:attrNameLst>
                                      </p:cBhvr>
                                      <p:to>
                                        <p:strVal val="hidden"/>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500"/>
                                        <p:tgtEl>
                                          <p:spTgt spid="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xit" presetSubtype="0" fill="hold" grpId="1" nodeType="clickEffect">
                                  <p:stCondLst>
                                    <p:cond delay="0"/>
                                  </p:stCondLst>
                                  <p:childTnLst>
                                    <p:animEffect transition="out" filter="fade">
                                      <p:cBhvr>
                                        <p:cTn id="26" dur="500"/>
                                        <p:tgtEl>
                                          <p:spTgt spid="2"/>
                                        </p:tgtEl>
                                      </p:cBhvr>
                                    </p:animEffect>
                                    <p:set>
                                      <p:cBhvr>
                                        <p:cTn id="27" dur="1" fill="hold">
                                          <p:stCondLst>
                                            <p:cond delay="499"/>
                                          </p:stCondLst>
                                        </p:cTn>
                                        <p:tgtEl>
                                          <p:spTgt spid="2"/>
                                        </p:tgtEl>
                                        <p:attrNameLst>
                                          <p:attrName>style.visibility</p:attrName>
                                        </p:attrNameLst>
                                      </p:cBhvr>
                                      <p:to>
                                        <p:strVal val="hidden"/>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fade">
                                      <p:cBhvr>
                                        <p:cTn id="32" dur="500"/>
                                        <p:tgtEl>
                                          <p:spTgt spid="1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0" presetClass="exit" presetSubtype="0" fill="hold" grpId="1" nodeType="clickEffect">
                                  <p:stCondLst>
                                    <p:cond delay="0"/>
                                  </p:stCondLst>
                                  <p:childTnLst>
                                    <p:animEffect transition="out" filter="fade">
                                      <p:cBhvr>
                                        <p:cTn id="36" dur="500"/>
                                        <p:tgtEl>
                                          <p:spTgt spid="19"/>
                                        </p:tgtEl>
                                      </p:cBhvr>
                                    </p:animEffect>
                                    <p:set>
                                      <p:cBhvr>
                                        <p:cTn id="37" dur="1" fill="hold">
                                          <p:stCondLst>
                                            <p:cond delay="499"/>
                                          </p:stCondLst>
                                        </p:cTn>
                                        <p:tgtEl>
                                          <p:spTgt spid="19"/>
                                        </p:tgtEl>
                                        <p:attrNameLst>
                                          <p:attrName>style.visibility</p:attrName>
                                        </p:attrNameLst>
                                      </p:cBhvr>
                                      <p:to>
                                        <p:strVal val="hidden"/>
                                      </p:to>
                                    </p:set>
                                  </p:childTnLst>
                                </p:cTn>
                              </p:par>
                            </p:childTnLst>
                          </p:cTn>
                        </p:par>
                      </p:childTnLst>
                    </p:cTn>
                  </p:par>
                  <p:par>
                    <p:cTn id="38" fill="hold" nodeType="clickPar">
                      <p:stCondLst>
                        <p:cond delay="indefinite"/>
                      </p:stCondLst>
                      <p:childTnLst>
                        <p:par>
                          <p:cTn id="39" fill="hold" nodeType="withGroup">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fade">
                                      <p:cBhvr>
                                        <p:cTn id="42" dur="500"/>
                                        <p:tgtEl>
                                          <p:spTgt spid="20"/>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0" presetClass="exit" presetSubtype="0" fill="hold" grpId="1" nodeType="clickEffect">
                                  <p:stCondLst>
                                    <p:cond delay="0"/>
                                  </p:stCondLst>
                                  <p:childTnLst>
                                    <p:animEffect transition="out" filter="fade">
                                      <p:cBhvr>
                                        <p:cTn id="46" dur="500"/>
                                        <p:tgtEl>
                                          <p:spTgt spid="20"/>
                                        </p:tgtEl>
                                      </p:cBhvr>
                                    </p:animEffect>
                                    <p:set>
                                      <p:cBhvr>
                                        <p:cTn id="47" dur="1" fill="hold">
                                          <p:stCondLst>
                                            <p:cond delay="499"/>
                                          </p:stCondLst>
                                        </p:cTn>
                                        <p:tgtEl>
                                          <p:spTgt spid="20"/>
                                        </p:tgtEl>
                                        <p:attrNameLst>
                                          <p:attrName>style.visibility</p:attrName>
                                        </p:attrNameLst>
                                      </p:cBhvr>
                                      <p:to>
                                        <p:strVal val="hidden"/>
                                      </p:to>
                                    </p:set>
                                  </p:childTnLst>
                                </p:cTn>
                              </p:par>
                            </p:childTnLst>
                          </p:cTn>
                        </p:par>
                      </p:childTnLst>
                    </p:cTn>
                  </p:par>
                  <p:par>
                    <p:cTn id="48" fill="hold" nodeType="clickPar">
                      <p:stCondLst>
                        <p:cond delay="indefinite"/>
                      </p:stCondLst>
                      <p:childTnLst>
                        <p:par>
                          <p:cTn id="49" fill="hold" nodeType="withGroup">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21"/>
                                        </p:tgtEl>
                                        <p:attrNameLst>
                                          <p:attrName>style.visibility</p:attrName>
                                        </p:attrNameLst>
                                      </p:cBhvr>
                                      <p:to>
                                        <p:strVal val="visible"/>
                                      </p:to>
                                    </p:set>
                                    <p:animEffect transition="in" filter="fade">
                                      <p:cBhvr>
                                        <p:cTn id="52" dur="500"/>
                                        <p:tgtEl>
                                          <p:spTgt spid="21"/>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10" presetClass="exit" presetSubtype="0" fill="hold" grpId="1" nodeType="clickEffect">
                                  <p:stCondLst>
                                    <p:cond delay="0"/>
                                  </p:stCondLst>
                                  <p:childTnLst>
                                    <p:animEffect transition="out" filter="fade">
                                      <p:cBhvr>
                                        <p:cTn id="56" dur="500"/>
                                        <p:tgtEl>
                                          <p:spTgt spid="21"/>
                                        </p:tgtEl>
                                      </p:cBhvr>
                                    </p:animEffect>
                                    <p:set>
                                      <p:cBhvr>
                                        <p:cTn id="57" dur="1" fill="hold">
                                          <p:stCondLst>
                                            <p:cond delay="499"/>
                                          </p:stCondLst>
                                        </p:cTn>
                                        <p:tgtEl>
                                          <p:spTgt spid="21"/>
                                        </p:tgtEl>
                                        <p:attrNameLst>
                                          <p:attrName>style.visibility</p:attrName>
                                        </p:attrNameLst>
                                      </p:cBhvr>
                                      <p:to>
                                        <p:strVal val="hidden"/>
                                      </p:to>
                                    </p:set>
                                  </p:childTnLst>
                                </p:cTn>
                              </p:par>
                            </p:childTnLst>
                          </p:cTn>
                        </p:par>
                      </p:childTnLst>
                    </p:cTn>
                  </p:par>
                  <p:par>
                    <p:cTn id="58" fill="hold" nodeType="clickPar">
                      <p:stCondLst>
                        <p:cond delay="indefinite"/>
                      </p:stCondLst>
                      <p:childTnLst>
                        <p:par>
                          <p:cTn id="59" fill="hold" nodeType="withGroup">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22"/>
                                        </p:tgtEl>
                                        <p:attrNameLst>
                                          <p:attrName>style.visibility</p:attrName>
                                        </p:attrNameLst>
                                      </p:cBhvr>
                                      <p:to>
                                        <p:strVal val="visible"/>
                                      </p:to>
                                    </p:set>
                                    <p:animEffect transition="in" filter="fade">
                                      <p:cBhvr>
                                        <p:cTn id="62" dur="500"/>
                                        <p:tgtEl>
                                          <p:spTgt spid="22"/>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10" presetClass="exit" presetSubtype="0" fill="hold" grpId="1" nodeType="clickEffect">
                                  <p:stCondLst>
                                    <p:cond delay="0"/>
                                  </p:stCondLst>
                                  <p:childTnLst>
                                    <p:animEffect transition="out" filter="fade">
                                      <p:cBhvr>
                                        <p:cTn id="66" dur="500"/>
                                        <p:tgtEl>
                                          <p:spTgt spid="22"/>
                                        </p:tgtEl>
                                      </p:cBhvr>
                                    </p:animEffect>
                                    <p:set>
                                      <p:cBhvr>
                                        <p:cTn id="67" dur="1" fill="hold">
                                          <p:stCondLst>
                                            <p:cond delay="499"/>
                                          </p:stCondLst>
                                        </p:cTn>
                                        <p:tgtEl>
                                          <p:spTgt spid="22"/>
                                        </p:tgtEl>
                                        <p:attrNameLst>
                                          <p:attrName>style.visibility</p:attrName>
                                        </p:attrNameLst>
                                      </p:cBhvr>
                                      <p:to>
                                        <p:strVal val="hidden"/>
                                      </p:to>
                                    </p:set>
                                  </p:childTnLst>
                                </p:cTn>
                              </p:par>
                            </p:childTnLst>
                          </p:cTn>
                        </p:par>
                      </p:childTnLst>
                    </p:cTn>
                  </p:par>
                  <p:par>
                    <p:cTn id="68" fill="hold" nodeType="clickPar">
                      <p:stCondLst>
                        <p:cond delay="indefinite"/>
                      </p:stCondLst>
                      <p:childTnLst>
                        <p:par>
                          <p:cTn id="69" fill="hold" nodeType="withGroup">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23"/>
                                        </p:tgtEl>
                                        <p:attrNameLst>
                                          <p:attrName>style.visibility</p:attrName>
                                        </p:attrNameLst>
                                      </p:cBhvr>
                                      <p:to>
                                        <p:strVal val="visible"/>
                                      </p:to>
                                    </p:set>
                                    <p:animEffect transition="in" filter="fade">
                                      <p:cBhvr>
                                        <p:cTn id="72" dur="500"/>
                                        <p:tgtEl>
                                          <p:spTgt spid="23"/>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10" presetClass="exit" presetSubtype="0" fill="hold" grpId="1" nodeType="clickEffect">
                                  <p:stCondLst>
                                    <p:cond delay="0"/>
                                  </p:stCondLst>
                                  <p:childTnLst>
                                    <p:animEffect transition="out" filter="fade">
                                      <p:cBhvr>
                                        <p:cTn id="76" dur="500"/>
                                        <p:tgtEl>
                                          <p:spTgt spid="23"/>
                                        </p:tgtEl>
                                      </p:cBhvr>
                                    </p:animEffect>
                                    <p:set>
                                      <p:cBhvr>
                                        <p:cTn id="77" dur="1" fill="hold">
                                          <p:stCondLst>
                                            <p:cond delay="499"/>
                                          </p:stCondLst>
                                        </p:cTn>
                                        <p:tgtEl>
                                          <p:spTgt spid="2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19" grpId="0" animBg="1"/>
      <p:bldP spid="19" grpId="1" animBg="1"/>
      <p:bldP spid="20" grpId="0" animBg="1"/>
      <p:bldP spid="20" grpId="1" animBg="1"/>
      <p:bldP spid="21" grpId="0" animBg="1"/>
      <p:bldP spid="21" grpId="1" animBg="1"/>
      <p:bldP spid="22" grpId="0" animBg="1"/>
      <p:bldP spid="22" grpId="1" animBg="1"/>
      <p:bldP spid="23" grpId="0" animBg="1"/>
      <p:bldP spid="23" grpId="1" animBg="1"/>
      <p:bldP spid="24" grpId="0" animBg="1"/>
      <p:bldP spid="24" grpId="1" animBg="1"/>
    </p:bld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2e927fbc771f168e603202d83674fcc80bfa1"/>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1.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2.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6.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8.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20.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3.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5.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7.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8.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9.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299</TotalTime>
  <Words>2319</Words>
  <Application>Microsoft Office PowerPoint</Application>
  <PresentationFormat>自定义</PresentationFormat>
  <Paragraphs>205</Paragraphs>
  <Slides>22</Slides>
  <Notes>19</Notes>
  <HiddenSlides>0</HiddenSlides>
  <MMClips>0</MMClips>
  <ScaleCrop>false</ScaleCrop>
  <HeadingPairs>
    <vt:vector size="4" baseType="variant">
      <vt:variant>
        <vt:lpstr>主题</vt:lpstr>
      </vt:variant>
      <vt:variant>
        <vt:i4>1</vt:i4>
      </vt:variant>
      <vt:variant>
        <vt:lpstr>幻灯片标题</vt:lpstr>
      </vt:variant>
      <vt:variant>
        <vt:i4>22</vt:i4>
      </vt:variant>
    </vt:vector>
  </HeadingPairs>
  <TitlesOfParts>
    <vt:vector size="23"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Lv0593</dc:creator>
  <cp:lastModifiedBy>Windows 用户</cp:lastModifiedBy>
  <cp:revision>612</cp:revision>
  <dcterms:created xsi:type="dcterms:W3CDTF">2020-11-25T06:00:00Z</dcterms:created>
  <dcterms:modified xsi:type="dcterms:W3CDTF">2023-04-12T05:31:14Z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2052-11.1.0.8976</vt:lpwstr>
  </property>
</Properties>
</file>