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0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1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2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3.xml" ContentType="application/vnd.openxmlformats-officedocument.presentationml.notesSlide+xml"/>
  <Override PartName="/ppt/tags/tag22.xml" ContentType="application/vnd.openxmlformats-officedocument.presentationml.tags+xml"/>
  <Override PartName="/ppt/notesSlides/notesSlide14.xml" ContentType="application/vnd.openxmlformats-officedocument.presentationml.notesSlide+xml"/>
  <Override PartName="/ppt/tags/tag23.xml" ContentType="application/vnd.openxmlformats-officedocument.presentationml.tags+xml"/>
  <Override PartName="/ppt/notesSlides/notesSlide15.xml" ContentType="application/vnd.openxmlformats-officedocument.presentationml.notesSlide+xml"/>
  <Override PartName="/ppt/tags/tag24.xml" ContentType="application/vnd.openxmlformats-officedocument.presentationml.tags+xml"/>
  <Override PartName="/ppt/notesSlides/notesSlide16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7.xml" ContentType="application/vnd.openxmlformats-officedocument.presentationml.notesSlide+xml"/>
  <Override PartName="/ppt/tags/tag27.xml" ContentType="application/vnd.openxmlformats-officedocument.presentationml.tags+xml"/>
  <Override PartName="/ppt/notesSlides/notesSlide18.xml" ContentType="application/vnd.openxmlformats-officedocument.presentationml.notesSlide+xml"/>
  <Override PartName="/ppt/tags/tag28.xml" ContentType="application/vnd.openxmlformats-officedocument.presentationml.tags+xml"/>
  <Override PartName="/ppt/notesSlides/notesSlide19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20.xml" ContentType="application/vnd.openxmlformats-officedocument.presentationml.notesSlide+xml"/>
  <Override PartName="/ppt/tags/tag31.xml" ContentType="application/vnd.openxmlformats-officedocument.presentationml.tags+xml"/>
  <Override PartName="/ppt/notesSlides/notesSlide21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22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23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24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25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26.xml" ContentType="application/vnd.openxmlformats-officedocument.presentationml.notesSlide+xml"/>
  <Override PartName="/ppt/tags/tag42.xml" ContentType="application/vnd.openxmlformats-officedocument.presentationml.tags+xml"/>
  <Override PartName="/ppt/notesSlides/notesSlide27.xml" ContentType="application/vnd.openxmlformats-officedocument.presentationml.notesSlide+xml"/>
  <Override PartName="/ppt/tags/tag43.xml" ContentType="application/vnd.openxmlformats-officedocument.presentationml.tags+xml"/>
  <Override PartName="/ppt/notesSlides/notesSlide28.xml" ContentType="application/vnd.openxmlformats-officedocument.presentationml.notesSlide+xml"/>
  <Override PartName="/ppt/tags/tag44.xml" ContentType="application/vnd.openxmlformats-officedocument.presentationml.tags+xml"/>
  <Override PartName="/ppt/notesSlides/notesSlide29.xml" ContentType="application/vnd.openxmlformats-officedocument.presentationml.notesSlide+xml"/>
  <Override PartName="/ppt/tags/tag45.xml" ContentType="application/vnd.openxmlformats-officedocument.presentationml.tags+xml"/>
  <Override PartName="/ppt/notesSlides/notesSlide30.xml" ContentType="application/vnd.openxmlformats-officedocument.presentationml.notesSlide+xml"/>
  <Override PartName="/ppt/tags/tag46.xml" ContentType="application/vnd.openxmlformats-officedocument.presentationml.tags+xml"/>
  <Override PartName="/ppt/notesSlides/notesSlide31.xml" ContentType="application/vnd.openxmlformats-officedocument.presentationml.notesSlide+xml"/>
  <Override PartName="/ppt/tags/tag47.xml" ContentType="application/vnd.openxmlformats-officedocument.presentationml.tags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34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35.xml" ContentType="application/vnd.openxmlformats-officedocument.presentationml.notesSlide+xml"/>
  <Override PartName="/ppt/tags/tag52.xml" ContentType="application/vnd.openxmlformats-officedocument.presentationml.tags+xml"/>
  <Override PartName="/ppt/notesSlides/notesSlide36.xml" ContentType="application/vnd.openxmlformats-officedocument.presentationml.notesSlide+xml"/>
  <Override PartName="/ppt/tags/tag53.xml" ContentType="application/vnd.openxmlformats-officedocument.presentationml.tags+xml"/>
  <Override PartName="/ppt/notesSlides/notesSlide37.xml" ContentType="application/vnd.openxmlformats-officedocument.presentationml.notesSlide+xml"/>
  <Override PartName="/ppt/tags/tag54.xml" ContentType="application/vnd.openxmlformats-officedocument.presentationml.tags+xml"/>
  <Override PartName="/ppt/notesSlides/notesSlide38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39.xml" ContentType="application/vnd.openxmlformats-officedocument.presentationml.notesSlide+xml"/>
  <Override PartName="/ppt/tags/tag57.xml" ContentType="application/vnd.openxmlformats-officedocument.presentationml.tags+xml"/>
  <Override PartName="/ppt/notesSlides/notesSlide40.xml" ContentType="application/vnd.openxmlformats-officedocument.presentationml.notesSlide+xml"/>
  <Override PartName="/ppt/tags/tag58.xml" ContentType="application/vnd.openxmlformats-officedocument.presentationml.tags+xml"/>
  <Override PartName="/ppt/notesSlides/notesSlide41.xml" ContentType="application/vnd.openxmlformats-officedocument.presentationml.notesSlide+xml"/>
  <Override PartName="/ppt/tags/tag59.xml" ContentType="application/vnd.openxmlformats-officedocument.presentationml.tags+xml"/>
  <Override PartName="/ppt/notesSlides/notesSlide42.xml" ContentType="application/vnd.openxmlformats-officedocument.presentationml.notesSlide+xml"/>
  <Override PartName="/ppt/tags/tag60.xml" ContentType="application/vnd.openxmlformats-officedocument.presentationml.tags+xml"/>
  <Override PartName="/ppt/notesSlides/notesSlide43.xml" ContentType="application/vnd.openxmlformats-officedocument.presentationml.notesSlide+xml"/>
  <Override PartName="/ppt/tags/tag61.xml" ContentType="application/vnd.openxmlformats-officedocument.presentationml.tags+xml"/>
  <Override PartName="/ppt/notesSlides/notesSlide44.xml" ContentType="application/vnd.openxmlformats-officedocument.presentationml.notesSlide+xml"/>
  <Override PartName="/ppt/tags/tag62.xml" ContentType="application/vnd.openxmlformats-officedocument.presentationml.tags+xml"/>
  <Override PartName="/ppt/notesSlides/notesSlide45.xml" ContentType="application/vnd.openxmlformats-officedocument.presentationml.notesSlide+xml"/>
  <Override PartName="/ppt/tags/tag63.xml" ContentType="application/vnd.openxmlformats-officedocument.presentationml.tags+xml"/>
  <Override PartName="/ppt/notesSlides/notesSlide46.xml" ContentType="application/vnd.openxmlformats-officedocument.presentationml.notesSlide+xml"/>
  <Override PartName="/ppt/tags/tag64.xml" ContentType="application/vnd.openxmlformats-officedocument.presentationml.tags+xml"/>
  <Override PartName="/ppt/notesSlides/notesSlide47.xml" ContentType="application/vnd.openxmlformats-officedocument.presentationml.notesSlide+xml"/>
  <Override PartName="/ppt/tags/tag65.xml" ContentType="application/vnd.openxmlformats-officedocument.presentationml.tags+xml"/>
  <Override PartName="/ppt/notesSlides/notesSlide48.xml" ContentType="application/vnd.openxmlformats-officedocument.presentationml.notesSlide+xml"/>
  <Override PartName="/ppt/tags/tag66.xml" ContentType="application/vnd.openxmlformats-officedocument.presentationml.tags+xml"/>
  <Override PartName="/ppt/notesSlides/notesSlide49.xml" ContentType="application/vnd.openxmlformats-officedocument.presentationml.notesSlide+xml"/>
  <Override PartName="/ppt/tags/tag67.xml" ContentType="application/vnd.openxmlformats-officedocument.presentationml.tags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52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53.xml" ContentType="application/vnd.openxmlformats-officedocument.presentationml.notesSlid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54.xml" ContentType="application/vnd.openxmlformats-officedocument.presentationml.notesSlid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55.xml" ContentType="application/vnd.openxmlformats-officedocument.presentationml.notesSlide+xml"/>
  <Override PartName="/ppt/tags/tag76.xml" ContentType="application/vnd.openxmlformats-officedocument.presentationml.tags+xml"/>
  <Override PartName="/ppt/notesSlides/notesSlide56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57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58.xml" ContentType="application/vnd.openxmlformats-officedocument.presentationml.notesSlide+xml"/>
  <Override PartName="/ppt/tags/tag81.xml" ContentType="application/vnd.openxmlformats-officedocument.presentationml.tags+xml"/>
  <Override PartName="/ppt/notesSlides/notesSlide59.xml" ContentType="application/vnd.openxmlformats-officedocument.presentationml.notesSlide+xml"/>
  <Override PartName="/ppt/tags/tag82.xml" ContentType="application/vnd.openxmlformats-officedocument.presentationml.tags+xml"/>
  <Override PartName="/ppt/notesSlides/notesSlide60.xml" ContentType="application/vnd.openxmlformats-officedocument.presentationml.notesSlide+xml"/>
  <Override PartName="/ppt/tags/tag83.xml" ContentType="application/vnd.openxmlformats-officedocument.presentationml.tags+xml"/>
  <Override PartName="/ppt/notesSlides/notesSlide61.xml" ContentType="application/vnd.openxmlformats-officedocument.presentationml.notesSlide+xml"/>
  <Override PartName="/ppt/tags/tag84.xml" ContentType="application/vnd.openxmlformats-officedocument.presentationml.tags+xml"/>
  <Override PartName="/ppt/notesSlides/notesSlide62.xml" ContentType="application/vnd.openxmlformats-officedocument.presentationml.notesSlide+xml"/>
  <Override PartName="/ppt/tags/tag85.xml" ContentType="application/vnd.openxmlformats-officedocument.presentationml.tags+xml"/>
  <Override PartName="/ppt/notesSlides/notesSlide63.xml" ContentType="application/vnd.openxmlformats-officedocument.presentationml.notesSlide+xml"/>
  <Override PartName="/ppt/tags/tag86.xml" ContentType="application/vnd.openxmlformats-officedocument.presentationml.tags+xml"/>
  <Override PartName="/ppt/notesSlides/notesSlide64.xml" ContentType="application/vnd.openxmlformats-officedocument.presentationml.notesSlide+xml"/>
  <Override PartName="/ppt/tags/tag87.xml" ContentType="application/vnd.openxmlformats-officedocument.presentationml.tags+xml"/>
  <Override PartName="/ppt/notesSlides/notesSlide65.xml" ContentType="application/vnd.openxmlformats-officedocument.presentationml.notesSlide+xml"/>
  <Override PartName="/ppt/tags/tag88.xml" ContentType="application/vnd.openxmlformats-officedocument.presentationml.tags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69.xml" ContentType="application/vnd.openxmlformats-officedocument.presentationml.notesSl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70.xml" ContentType="application/vnd.openxmlformats-officedocument.presentationml.notesSlide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notesSlides/notesSlide71.xml" ContentType="application/vnd.openxmlformats-officedocument.presentationml.notesSlide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72.xml" ContentType="application/vnd.openxmlformats-officedocument.presentationml.notesSlide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notesSlides/notesSlide73.xml" ContentType="application/vnd.openxmlformats-officedocument.presentationml.notesSlide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notesSlides/notesSlide74.xml" ContentType="application/vnd.openxmlformats-officedocument.presentationml.notesSlide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notesSlides/notesSlide75.xml" ContentType="application/vnd.openxmlformats-officedocument.presentationml.notesSlide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notesSlides/notesSlide76.xml" ContentType="application/vnd.openxmlformats-officedocument.presentationml.notesSlide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notesSlides/notesSlide80.xml" ContentType="application/vnd.openxmlformats-officedocument.presentationml.notesSlide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notesSlides/notesSlide81.xml" ContentType="application/vnd.openxmlformats-officedocument.presentationml.notesSlide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notesSlides/notesSlide82.xml" ContentType="application/vnd.openxmlformats-officedocument.presentationml.notesSlide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notesSlides/notesSlide85.xml" ContentType="application/vnd.openxmlformats-officedocument.presentationml.notesSlide+xml"/>
  <Override PartName="/ppt/tags/tag117.xml" ContentType="application/vnd.openxmlformats-officedocument.presentationml.tags+xml"/>
  <Override PartName="/ppt/notesSlides/notesSlide86.xml" ContentType="application/vnd.openxmlformats-officedocument.presentationml.notesSlide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notesSlides/notesSlide87.xml" ContentType="application/vnd.openxmlformats-officedocument.presentationml.notesSlide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notesSlides/notesSlide88.xml" ContentType="application/vnd.openxmlformats-officedocument.presentationml.notesSlide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notesSlides/notesSlide89.xml" ContentType="application/vnd.openxmlformats-officedocument.presentationml.notesSlide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notesSlides/notesSlide92.xml" ContentType="application/vnd.openxmlformats-officedocument.presentationml.notesSlide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notesSlides/notesSlide93.xml" ContentType="application/vnd.openxmlformats-officedocument.presentationml.notesSlide+xml"/>
  <Override PartName="/ppt/tags/tag130.xml" ContentType="application/vnd.openxmlformats-officedocument.presentationml.tags+xml"/>
  <Override PartName="/ppt/notesSlides/notesSlide94.xml" ContentType="application/vnd.openxmlformats-officedocument.presentationml.notesSlide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notesSlides/notesSlide95.xml" ContentType="application/vnd.openxmlformats-officedocument.presentationml.notesSlide+xml"/>
  <Override PartName="/ppt/tags/tag133.xml" ContentType="application/vnd.openxmlformats-officedocument.presentationml.tags+xml"/>
  <Override PartName="/ppt/notesSlides/notesSlide96.xml" ContentType="application/vnd.openxmlformats-officedocument.presentationml.notesSlide+xml"/>
  <Override PartName="/ppt/tags/tag134.xml" ContentType="application/vnd.openxmlformats-officedocument.presentationml.tags+xml"/>
  <Override PartName="/ppt/notesSlides/notesSlide97.xml" ContentType="application/vnd.openxmlformats-officedocument.presentationml.notesSlide+xml"/>
  <Override PartName="/ppt/tags/tag135.xml" ContentType="application/vnd.openxmlformats-officedocument.presentationml.tags+xml"/>
  <Override PartName="/ppt/notesSlides/notesSlide98.xml" ContentType="application/vnd.openxmlformats-officedocument.presentationml.notesSlide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notesSlides/notesSlide99.xml" ContentType="application/vnd.openxmlformats-officedocument.presentationml.notesSlide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notesSlides/notesSlide102.xml" ContentType="application/vnd.openxmlformats-officedocument.presentationml.notesSlide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notesSlides/notesSlide105.xml" ContentType="application/vnd.openxmlformats-officedocument.presentationml.notesSlide+xml"/>
  <Override PartName="/ppt/tags/tag146.xml" ContentType="application/vnd.openxmlformats-officedocument.presentationml.tags+xml"/>
  <Override PartName="/ppt/notesSlides/notesSlide106.xml" ContentType="application/vnd.openxmlformats-officedocument.presentationml.notesSlide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notesSlides/notesSlide107.xml" ContentType="application/vnd.openxmlformats-officedocument.presentationml.notesSlide+xml"/>
  <Override PartName="/ppt/tags/tag149.xml" ContentType="application/vnd.openxmlformats-officedocument.presentationml.tags+xml"/>
  <Override PartName="/ppt/notesSlides/notesSlide108.xml" ContentType="application/vnd.openxmlformats-officedocument.presentationml.notesSlide+xml"/>
  <Override PartName="/ppt/tags/tag150.xml" ContentType="application/vnd.openxmlformats-officedocument.presentationml.tags+xml"/>
  <Override PartName="/ppt/notesSlides/notesSlide109.xml" ContentType="application/vnd.openxmlformats-officedocument.presentationml.notesSlide+xml"/>
  <Override PartName="/ppt/tags/tag151.xml" ContentType="application/vnd.openxmlformats-officedocument.presentationml.tags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1"/>
  </p:notesMasterIdLst>
  <p:sldIdLst>
    <p:sldId id="795" r:id="rId2"/>
    <p:sldId id="796" r:id="rId3"/>
    <p:sldId id="791" r:id="rId4"/>
    <p:sldId id="459" r:id="rId5"/>
    <p:sldId id="462" r:id="rId6"/>
    <p:sldId id="464" r:id="rId7"/>
    <p:sldId id="663" r:id="rId8"/>
    <p:sldId id="665" r:id="rId9"/>
    <p:sldId id="667" r:id="rId10"/>
    <p:sldId id="668" r:id="rId11"/>
    <p:sldId id="669" r:id="rId12"/>
    <p:sldId id="670" r:id="rId13"/>
    <p:sldId id="672" r:id="rId14"/>
    <p:sldId id="673" r:id="rId15"/>
    <p:sldId id="674" r:id="rId16"/>
    <p:sldId id="675" r:id="rId17"/>
    <p:sldId id="677" r:id="rId18"/>
    <p:sldId id="678" r:id="rId19"/>
    <p:sldId id="679" r:id="rId20"/>
    <p:sldId id="680" r:id="rId21"/>
    <p:sldId id="681" r:id="rId22"/>
    <p:sldId id="682" r:id="rId23"/>
    <p:sldId id="684" r:id="rId24"/>
    <p:sldId id="685" r:id="rId25"/>
    <p:sldId id="686" r:id="rId26"/>
    <p:sldId id="687" r:id="rId27"/>
    <p:sldId id="688" r:id="rId28"/>
    <p:sldId id="689" r:id="rId29"/>
    <p:sldId id="690" r:id="rId30"/>
    <p:sldId id="691" r:id="rId31"/>
    <p:sldId id="692" r:id="rId32"/>
    <p:sldId id="693" r:id="rId33"/>
    <p:sldId id="694" r:id="rId34"/>
    <p:sldId id="695" r:id="rId35"/>
    <p:sldId id="696" r:id="rId36"/>
    <p:sldId id="697" r:id="rId37"/>
    <p:sldId id="698" r:id="rId38"/>
    <p:sldId id="699" r:id="rId39"/>
    <p:sldId id="700" r:id="rId40"/>
    <p:sldId id="701" r:id="rId41"/>
    <p:sldId id="702" r:id="rId42"/>
    <p:sldId id="703" r:id="rId43"/>
    <p:sldId id="704" r:id="rId44"/>
    <p:sldId id="772" r:id="rId45"/>
    <p:sldId id="773" r:id="rId46"/>
    <p:sldId id="774" r:id="rId47"/>
    <p:sldId id="775" r:id="rId48"/>
    <p:sldId id="776" r:id="rId49"/>
    <p:sldId id="777" r:id="rId50"/>
    <p:sldId id="778" r:id="rId51"/>
    <p:sldId id="779" r:id="rId52"/>
    <p:sldId id="780" r:id="rId53"/>
    <p:sldId id="781" r:id="rId54"/>
    <p:sldId id="797" r:id="rId55"/>
    <p:sldId id="793" r:id="rId56"/>
    <p:sldId id="798" r:id="rId57"/>
    <p:sldId id="705" r:id="rId58"/>
    <p:sldId id="707" r:id="rId59"/>
    <p:sldId id="708" r:id="rId60"/>
    <p:sldId id="709" r:id="rId61"/>
    <p:sldId id="711" r:id="rId62"/>
    <p:sldId id="712" r:id="rId63"/>
    <p:sldId id="713" r:id="rId64"/>
    <p:sldId id="714" r:id="rId65"/>
    <p:sldId id="715" r:id="rId66"/>
    <p:sldId id="783" r:id="rId67"/>
    <p:sldId id="784" r:id="rId68"/>
    <p:sldId id="785" r:id="rId69"/>
    <p:sldId id="786" r:id="rId70"/>
    <p:sldId id="787" r:id="rId71"/>
    <p:sldId id="788" r:id="rId72"/>
    <p:sldId id="789" r:id="rId73"/>
    <p:sldId id="790" r:id="rId74"/>
    <p:sldId id="716" r:id="rId75"/>
    <p:sldId id="717" r:id="rId76"/>
    <p:sldId id="718" r:id="rId77"/>
    <p:sldId id="719" r:id="rId78"/>
    <p:sldId id="720" r:id="rId79"/>
    <p:sldId id="721" r:id="rId80"/>
    <p:sldId id="722" r:id="rId81"/>
    <p:sldId id="723" r:id="rId82"/>
    <p:sldId id="727" r:id="rId83"/>
    <p:sldId id="725" r:id="rId84"/>
    <p:sldId id="726" r:id="rId85"/>
    <p:sldId id="728" r:id="rId86"/>
    <p:sldId id="729" r:id="rId87"/>
    <p:sldId id="730" r:id="rId88"/>
    <p:sldId id="731" r:id="rId89"/>
    <p:sldId id="733" r:id="rId90"/>
    <p:sldId id="734" r:id="rId91"/>
    <p:sldId id="735" r:id="rId92"/>
    <p:sldId id="736" r:id="rId93"/>
    <p:sldId id="737" r:id="rId94"/>
    <p:sldId id="738" r:id="rId95"/>
    <p:sldId id="739" r:id="rId96"/>
    <p:sldId id="740" r:id="rId97"/>
    <p:sldId id="741" r:id="rId98"/>
    <p:sldId id="752" r:id="rId99"/>
    <p:sldId id="753" r:id="rId100"/>
    <p:sldId id="754" r:id="rId101"/>
    <p:sldId id="755" r:id="rId102"/>
    <p:sldId id="756" r:id="rId103"/>
    <p:sldId id="757" r:id="rId104"/>
    <p:sldId id="758" r:id="rId105"/>
    <p:sldId id="759" r:id="rId106"/>
    <p:sldId id="760" r:id="rId107"/>
    <p:sldId id="761" r:id="rId108"/>
    <p:sldId id="762" r:id="rId109"/>
    <p:sldId id="763" r:id="rId110"/>
    <p:sldId id="764" r:id="rId111"/>
    <p:sldId id="765" r:id="rId112"/>
    <p:sldId id="766" r:id="rId113"/>
    <p:sldId id="767" r:id="rId114"/>
    <p:sldId id="768" r:id="rId115"/>
    <p:sldId id="769" r:id="rId116"/>
    <p:sldId id="770" r:id="rId117"/>
    <p:sldId id="771" r:id="rId118"/>
    <p:sldId id="531" r:id="rId119"/>
    <p:sldId id="532" r:id="rId120"/>
  </p:sldIdLst>
  <p:sldSz cx="12192000" cy="6858000"/>
  <p:notesSz cx="6858000" cy="9144000"/>
  <p:custDataLst>
    <p:tags r:id="rId1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孙东" initials="sundong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69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028" autoAdjust="0"/>
    <p:restoredTop sz="94857"/>
  </p:normalViewPr>
  <p:slideViewPr>
    <p:cSldViewPr snapToGrid="0" snapToObjects="1">
      <p:cViewPr varScale="1">
        <p:scale>
          <a:sx n="86" d="100"/>
          <a:sy n="86" d="100"/>
        </p:scale>
        <p:origin x="-204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commentAuthors" Target="commentAuthor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0E150F-0196-F444-8870-EA447953DA30}" type="datetimeFigureOut">
              <a:rPr kumimoji="1" lang="zh-CN" altLang="en-US" smtClean="0"/>
              <a:t>2023/5/26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2EF1E-9A17-3443-B981-F6B06733D9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7369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2023/5/26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2023/5/26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2023/5/26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 flipH="1" flipV="1">
            <a:off x="-767129" y="-29119"/>
            <a:ext cx="3826346" cy="180402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flipH="1" flipV="1">
            <a:off x="1413723" y="0"/>
            <a:ext cx="3826346" cy="180402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>
            <a:off x="6086230" y="4297499"/>
            <a:ext cx="5427472" cy="255891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>
            <a:off x="7742551" y="3608890"/>
            <a:ext cx="6888016" cy="3247523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9074" y="3692815"/>
            <a:ext cx="7552021" cy="105473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/>
          <p:cNvSpPr/>
          <p:nvPr userDrawn="1"/>
        </p:nvSpPr>
        <p:spPr>
          <a:xfrm>
            <a:off x="9999925" y="3692815"/>
            <a:ext cx="105511" cy="10547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890" y="5045086"/>
            <a:ext cx="3952633" cy="6169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763" y="1412776"/>
            <a:ext cx="1019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8501" y="654444"/>
            <a:ext cx="576064" cy="577112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80309" y="654969"/>
            <a:ext cx="576064" cy="576064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4405" y="654444"/>
            <a:ext cx="577111" cy="577112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2118" y="654444"/>
            <a:ext cx="577111" cy="577112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6214" y="654444"/>
            <a:ext cx="577111" cy="577112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>
            <a:off x="7920203" y="1699760"/>
            <a:ext cx="576064" cy="577112"/>
            <a:chOff x="6084168" y="1274820"/>
            <a:chExt cx="432048" cy="432834"/>
          </a:xfrm>
        </p:grpSpPr>
        <p:sp>
          <p:nvSpPr>
            <p:cNvPr id="14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6192011" y="1700285"/>
            <a:ext cx="576064" cy="576064"/>
            <a:chOff x="4788024" y="1275213"/>
            <a:chExt cx="432048" cy="432048"/>
          </a:xfrm>
        </p:grpSpPr>
        <p:sp>
          <p:nvSpPr>
            <p:cNvPr id="17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 userDrawn="1"/>
        </p:nvGrpSpPr>
        <p:grpSpPr>
          <a:xfrm>
            <a:off x="7056108" y="1699760"/>
            <a:ext cx="577111" cy="577112"/>
            <a:chOff x="5436096" y="1274820"/>
            <a:chExt cx="432833" cy="432834"/>
          </a:xfrm>
        </p:grpSpPr>
        <p:sp>
          <p:nvSpPr>
            <p:cNvPr id="25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4463819" y="1699760"/>
            <a:ext cx="577111" cy="577112"/>
            <a:chOff x="3491880" y="1274820"/>
            <a:chExt cx="432833" cy="432834"/>
          </a:xfrm>
        </p:grpSpPr>
        <p:sp>
          <p:nvSpPr>
            <p:cNvPr id="11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5327916" y="1699760"/>
            <a:ext cx="577111" cy="577112"/>
            <a:chOff x="4139952" y="1274820"/>
            <a:chExt cx="432833" cy="432834"/>
          </a:xfrm>
        </p:grpSpPr>
        <p:sp>
          <p:nvSpPr>
            <p:cNvPr id="24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435" y="833864"/>
            <a:ext cx="1046516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71" y="390528"/>
            <a:ext cx="520496" cy="274638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" name="TextBox 4"/>
          <p:cNvSpPr txBox="1"/>
          <p:nvPr userDrawn="1"/>
        </p:nvSpPr>
        <p:spPr>
          <a:xfrm>
            <a:off x="305771" y="6524628"/>
            <a:ext cx="2909534" cy="276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yx.ityxb.com</a:t>
            </a:r>
            <a:endParaRPr lang="zh-CN" altLang="en-US" sz="1200" b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0" y="6792875"/>
            <a:ext cx="10633094" cy="8461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10705111" y="6792874"/>
            <a:ext cx="1486889" cy="846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518" y="294845"/>
            <a:ext cx="2595061" cy="4050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>
            <a:off x="7742551" y="3608890"/>
            <a:ext cx="6888016" cy="3247523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 flipH="1" flipV="1">
            <a:off x="-766494" y="-28484"/>
            <a:ext cx="3826346" cy="180402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flipH="1" flipV="1">
            <a:off x="1414358" y="635"/>
            <a:ext cx="3826346" cy="180402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>
            <a:off x="6086866" y="4298133"/>
            <a:ext cx="5427472" cy="255891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9074" y="3436550"/>
            <a:ext cx="7552021" cy="105473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椭圆 9"/>
          <p:cNvSpPr/>
          <p:nvPr userDrawn="1"/>
        </p:nvSpPr>
        <p:spPr>
          <a:xfrm>
            <a:off x="10013262" y="3436550"/>
            <a:ext cx="105511" cy="10547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寄语(1)"/>
          <p:cNvPicPr>
            <a:picLocks noChangeAspect="1"/>
          </p:cNvPicPr>
          <p:nvPr userDrawn="1"/>
        </p:nvPicPr>
        <p:blipFill>
          <a:blip r:embed="rId2"/>
          <a:srcRect l="114" t="60287" r="-114" b="572"/>
          <a:stretch>
            <a:fillRect/>
          </a:stretch>
        </p:blipFill>
        <p:spPr>
          <a:xfrm>
            <a:off x="2480633" y="2507670"/>
            <a:ext cx="7533351" cy="165760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998" y="3789834"/>
            <a:ext cx="3952633" cy="6169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435" y="833864"/>
            <a:ext cx="1046516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71" y="390528"/>
            <a:ext cx="520496" cy="274638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" name="TextBox 4"/>
          <p:cNvSpPr txBox="1"/>
          <p:nvPr userDrawn="1"/>
        </p:nvSpPr>
        <p:spPr>
          <a:xfrm>
            <a:off x="305771" y="6524628"/>
            <a:ext cx="2909534" cy="276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yx.ityxb.com</a:t>
            </a:r>
            <a:endParaRPr lang="zh-CN" altLang="en-US" sz="1200" b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0" y="6792875"/>
            <a:ext cx="10633094" cy="8461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10705111" y="6792874"/>
            <a:ext cx="1486889" cy="846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518" y="294845"/>
            <a:ext cx="2595061" cy="4050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435" y="833864"/>
            <a:ext cx="1046516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71" y="390528"/>
            <a:ext cx="520496" cy="274638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" name="TextBox 4"/>
          <p:cNvSpPr txBox="1"/>
          <p:nvPr userDrawn="1"/>
        </p:nvSpPr>
        <p:spPr>
          <a:xfrm>
            <a:off x="305771" y="6524628"/>
            <a:ext cx="2909534" cy="276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yx.ityxb.com</a:t>
            </a:r>
            <a:endParaRPr lang="zh-CN" altLang="en-US" sz="1200" b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0" y="6792875"/>
            <a:ext cx="10633094" cy="8461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10705111" y="6792874"/>
            <a:ext cx="1486889" cy="846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518" y="294845"/>
            <a:ext cx="2595061" cy="4050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435" y="833864"/>
            <a:ext cx="1046516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71" y="390528"/>
            <a:ext cx="520496" cy="274638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" name="TextBox 4"/>
          <p:cNvSpPr txBox="1"/>
          <p:nvPr userDrawn="1"/>
        </p:nvSpPr>
        <p:spPr>
          <a:xfrm>
            <a:off x="305771" y="6524628"/>
            <a:ext cx="2909534" cy="276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yx.ityxb.com</a:t>
            </a:r>
            <a:endParaRPr lang="zh-CN" altLang="en-US" sz="1200" b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0" y="6792875"/>
            <a:ext cx="10633094" cy="8461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10705111" y="6792874"/>
            <a:ext cx="1486889" cy="846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518" y="294845"/>
            <a:ext cx="2595061" cy="4050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2023/5/26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2023/5/26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2023/5/26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2023/5/26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2023/5/26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2023/5/26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2023/5/26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2023/5/26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9AA9A-B51B-0C44-B12C-1AC238BD9F7C}" type="datetimeFigureOut">
              <a:rPr kumimoji="1" lang="zh-CN" altLang="en-US" smtClean="0"/>
              <a:t>2023/5/26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9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5" Type="http://schemas.openxmlformats.org/officeDocument/2006/relationships/image" Target="../media/image23.png"/><Relationship Id="rId4" Type="http://schemas.openxmlformats.org/officeDocument/2006/relationships/notesSlide" Target="../notesSlides/notesSlide93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4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30.xml"/><Relationship Id="rId4" Type="http://schemas.openxmlformats.org/officeDocument/2006/relationships/image" Target="../media/image5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4" Type="http://schemas.openxmlformats.org/officeDocument/2006/relationships/notesSlide" Target="../notesSlides/notesSlide95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6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33.xml"/><Relationship Id="rId4" Type="http://schemas.openxmlformats.org/officeDocument/2006/relationships/image" Target="../media/image24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7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34.xml"/><Relationship Id="rId4" Type="http://schemas.openxmlformats.org/officeDocument/2006/relationships/image" Target="../media/image25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8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35.xml"/><Relationship Id="rId4" Type="http://schemas.openxmlformats.org/officeDocument/2006/relationships/image" Target="../media/image26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5" Type="http://schemas.openxmlformats.org/officeDocument/2006/relationships/image" Target="../media/image27.png"/><Relationship Id="rId4" Type="http://schemas.openxmlformats.org/officeDocument/2006/relationships/notesSlide" Target="../notesSlides/notesSlide99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139.xml"/><Relationship Id="rId1" Type="http://schemas.openxmlformats.org/officeDocument/2006/relationships/tags" Target="../tags/tag138.xml"/><Relationship Id="rId4" Type="http://schemas.openxmlformats.org/officeDocument/2006/relationships/notesSlide" Target="../notesSlides/notesSlide100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5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141.xml"/><Relationship Id="rId1" Type="http://schemas.openxmlformats.org/officeDocument/2006/relationships/tags" Target="../tags/tag140.xml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10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notesSlide" Target="../notesSlides/notesSlide8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143.xml"/><Relationship Id="rId1" Type="http://schemas.openxmlformats.org/officeDocument/2006/relationships/tags" Target="../tags/tag142.xml"/><Relationship Id="rId4" Type="http://schemas.openxmlformats.org/officeDocument/2006/relationships/notesSlide" Target="../notesSlides/notesSlide103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5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145.xml"/><Relationship Id="rId1" Type="http://schemas.openxmlformats.org/officeDocument/2006/relationships/tags" Target="../tags/tag144.xml"/><Relationship Id="rId4" Type="http://schemas.openxmlformats.org/officeDocument/2006/relationships/notesSlide" Target="../notesSlides/notesSlide105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6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46.xml"/><Relationship Id="rId4" Type="http://schemas.openxmlformats.org/officeDocument/2006/relationships/image" Target="../media/image5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48.xml"/><Relationship Id="rId1" Type="http://schemas.openxmlformats.org/officeDocument/2006/relationships/tags" Target="../tags/tag147.xml"/><Relationship Id="rId4" Type="http://schemas.openxmlformats.org/officeDocument/2006/relationships/notesSlide" Target="../notesSlides/notesSlide107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8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49.xml"/><Relationship Id="rId4" Type="http://schemas.openxmlformats.org/officeDocument/2006/relationships/image" Target="../media/image28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9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50.xml"/><Relationship Id="rId4" Type="http://schemas.openxmlformats.org/officeDocument/2006/relationships/image" Target="../media/image29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0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51.xml"/><Relationship Id="rId4" Type="http://schemas.openxmlformats.org/officeDocument/2006/relationships/image" Target="../media/image30.png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3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4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7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1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4" Type="http://schemas.openxmlformats.org/officeDocument/2006/relationships/notesSlide" Target="../notesSlides/notesSlide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4" Type="http://schemas.openxmlformats.org/officeDocument/2006/relationships/notesSlide" Target="../notesSlides/notesSlide2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2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3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4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5.xml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6.xml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7.xml"/><Relationship Id="rId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4" Type="http://schemas.openxmlformats.org/officeDocument/2006/relationships/notesSlide" Target="../notesSlides/notesSlide3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3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5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53.xml"/><Relationship Id="rId4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54.xml"/><Relationship Id="rId4" Type="http://schemas.openxmlformats.org/officeDocument/2006/relationships/image" Target="../media/image1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4" Type="http://schemas.openxmlformats.org/officeDocument/2006/relationships/notesSlide" Target="../notesSlides/notesSlide3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5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5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59.xml"/><Relationship Id="rId4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0.xml"/><Relationship Id="rId4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1.xml"/><Relationship Id="rId4" Type="http://schemas.openxmlformats.org/officeDocument/2006/relationships/image" Target="../media/image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2.xml"/><Relationship Id="rId4" Type="http://schemas.openxmlformats.org/officeDocument/2006/relationships/image" Target="../media/image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4.xml"/><Relationship Id="rId4" Type="http://schemas.openxmlformats.org/officeDocument/2006/relationships/image" Target="../media/image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5.xml"/><Relationship Id="rId4" Type="http://schemas.openxmlformats.org/officeDocument/2006/relationships/image" Target="../media/image1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6.xml"/><Relationship Id="rId4" Type="http://schemas.openxmlformats.org/officeDocument/2006/relationships/image" Target="../media/image1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7.xml"/><Relationship Id="rId4" Type="http://schemas.openxmlformats.org/officeDocument/2006/relationships/image" Target="../media/image15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4" Type="http://schemas.openxmlformats.org/officeDocument/2006/relationships/notesSlide" Target="../notesSlides/notesSlide5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4" Type="http://schemas.openxmlformats.org/officeDocument/2006/relationships/notesSlide" Target="../notesSlides/notesSlide5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4" Type="http://schemas.openxmlformats.org/officeDocument/2006/relationships/notesSlide" Target="../notesSlides/notesSlide5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4" Type="http://schemas.openxmlformats.org/officeDocument/2006/relationships/notesSlide" Target="../notesSlides/notesSlide5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7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4" Type="http://schemas.openxmlformats.org/officeDocument/2006/relationships/notesSlide" Target="../notesSlides/notesSlide5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4" Type="http://schemas.openxmlformats.org/officeDocument/2006/relationships/notesSlide" Target="../notesSlides/notesSlide58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8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82.xml"/><Relationship Id="rId4" Type="http://schemas.openxmlformats.org/officeDocument/2006/relationships/image" Target="../media/image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83.xml"/><Relationship Id="rId4" Type="http://schemas.openxmlformats.org/officeDocument/2006/relationships/image" Target="../media/image17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84.xml"/><Relationship Id="rId4" Type="http://schemas.openxmlformats.org/officeDocument/2006/relationships/image" Target="../media/image18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85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86.xml"/><Relationship Id="rId4" Type="http://schemas.openxmlformats.org/officeDocument/2006/relationships/image" Target="../media/image5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87.xml"/><Relationship Id="rId4" Type="http://schemas.openxmlformats.org/officeDocument/2006/relationships/image" Target="../media/image19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88.xml"/><Relationship Id="rId4" Type="http://schemas.openxmlformats.org/officeDocument/2006/relationships/image" Target="../media/image20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19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5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4" Type="http://schemas.openxmlformats.org/officeDocument/2006/relationships/notesSlide" Target="../notesSlides/notesSlide69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4" Type="http://schemas.openxmlformats.org/officeDocument/2006/relationships/notesSlide" Target="../notesSlides/notesSlide70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4" Type="http://schemas.openxmlformats.org/officeDocument/2006/relationships/notesSlide" Target="../notesSlides/notesSlide7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4" Type="http://schemas.openxmlformats.org/officeDocument/2006/relationships/notesSlide" Target="../notesSlides/notesSlide7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notesSlide" Target="../notesSlides/notesSlide5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4" Type="http://schemas.openxmlformats.org/officeDocument/2006/relationships/notesSlide" Target="../notesSlides/notesSlide73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4" Type="http://schemas.openxmlformats.org/officeDocument/2006/relationships/notesSlide" Target="../notesSlides/notesSlide74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4" Type="http://schemas.openxmlformats.org/officeDocument/2006/relationships/notesSlide" Target="../notesSlides/notesSlide75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76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7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4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5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4" Type="http://schemas.openxmlformats.org/officeDocument/2006/relationships/notesSlide" Target="../notesSlides/notesSlide80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8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4" Type="http://schemas.openxmlformats.org/officeDocument/2006/relationships/notesSlide" Target="../notesSlides/notesSlide8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6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5" Type="http://schemas.openxmlformats.org/officeDocument/2006/relationships/image" Target="../media/image22.png"/><Relationship Id="rId4" Type="http://schemas.openxmlformats.org/officeDocument/2006/relationships/notesSlide" Target="../notesSlides/notesSlide83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5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4" Type="http://schemas.openxmlformats.org/officeDocument/2006/relationships/notesSlide" Target="../notesSlides/notesSlide85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6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17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4" Type="http://schemas.openxmlformats.org/officeDocument/2006/relationships/notesSlide" Target="../notesSlides/notesSlide87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4" Type="http://schemas.openxmlformats.org/officeDocument/2006/relationships/notesSlide" Target="../notesSlides/notesSlide88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4" Type="http://schemas.openxmlformats.org/officeDocument/2006/relationships/notesSlide" Target="../notesSlides/notesSlide89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4" Type="http://schemas.openxmlformats.org/officeDocument/2006/relationships/notesSlide" Target="../notesSlides/notesSlide90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5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4" Type="http://schemas.openxmlformats.org/officeDocument/2006/relationships/notesSlide" Target="../notesSlides/notesSlide9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04932"/>
            <a:ext cx="9144000" cy="2387600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JavaBean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27786" y="2842184"/>
            <a:ext cx="9440214" cy="1655762"/>
          </a:xfrm>
        </p:spPr>
        <p:txBody>
          <a:bodyPr>
            <a:noAutofit/>
          </a:bodyPr>
          <a:lstStyle/>
          <a:p>
            <a:pPr lvl="0" algn="l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JavaBean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必须具有一个无参的构造函数。</a:t>
            </a:r>
          </a:p>
          <a:p>
            <a:pPr lvl="0" algn="l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属性必须私有化。</a:t>
            </a:r>
          </a:p>
          <a:p>
            <a:pPr lvl="0" algn="l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私有化的属性必须通过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public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类型的方法暴露给其他程序，并且方法的命名也必须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遵守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一定的命名规范。</a:t>
            </a:r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6509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4" y="1091196"/>
            <a:ext cx="2052804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2878" y="1231181"/>
            <a:ext cx="1309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34953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9.1.2  Filter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相关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API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77258"/>
              </p:ext>
            </p:extLst>
          </p:nvPr>
        </p:nvGraphicFramePr>
        <p:xfrm>
          <a:off x="1602680" y="2126257"/>
          <a:ext cx="8986640" cy="33970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845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0208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1744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方法声明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功能描述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7531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init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en-US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FilterConfig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filterConfig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init()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方法是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Filter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的初始化方法，创建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Filter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实例后将调用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init()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方法。该方法的参数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filterConfig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用于读取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Filter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的初始化参数。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1427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doFilter(ServletRequest request,ServletResponse response,FilterChain chain)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doFilter()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方法完成实际的过滤操作，当客户的请求满足过滤规则时，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容器将调用过滤器的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doFilter()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方法完成实际的过滤操作。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doFilter()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方法有多个参数，其中，参数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request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和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response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为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Web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服务器或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Filter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链中的上一个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Filter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传递过来的请求和响应对象；参数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chain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代表当前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Filter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链的对象。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900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destroy()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该方法用于释放被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Filter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对象打开的资源，例如关闭数据库和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IO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流。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destroy()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方法在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Web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服务器释放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Filter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对象之前被调用。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108568"/>
            <a:ext cx="848574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在项目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chapter09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WEB-INF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包下新建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lib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目录，在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lib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目录下导入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JAR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commons-fileupload-1.3.3.jar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commons-io-2.7.jar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。导入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JAR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包的项目结构如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下图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所示。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40" y="266933"/>
            <a:ext cx="450392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9.4.4 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动手实践：实现文件上传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31746" name="图片 26" descr="图片包含 游戏机, 截图&#10;&#10;描述已自动生成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802" y="2245659"/>
            <a:ext cx="4123426" cy="3213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1"/>
          <p:cNvSpPr txBox="1"/>
          <p:nvPr>
            <p:custDataLst>
              <p:tags r:id="rId2"/>
            </p:custDataLst>
          </p:nvPr>
        </p:nvSpPr>
        <p:spPr>
          <a:xfrm>
            <a:off x="1050638" y="5688105"/>
            <a:ext cx="1035246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注意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将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commons-fileupload-1.3.3.jar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commons-io-2.7.jar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复制到项目后还需要在“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Modules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”中配置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jar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1" y="960651"/>
            <a:ext cx="8700899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chapter09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目录下创建一个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form.jsp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页面，用于提供文件上传的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form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表单，需要注意的是，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form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表单的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enctype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属性值要设置为“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multipart/form-data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method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属性值要设置为“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post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”，并将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action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属性值设置为“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UploadServlet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”。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form.jsp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主要代码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所示。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40" y="266933"/>
            <a:ext cx="450392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9.4.4 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动手实践：实现文件上传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1536" y="2250748"/>
            <a:ext cx="8319250" cy="437865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039468" y="2250749"/>
            <a:ext cx="8301318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&lt;body&gt;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&lt;form action="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UploadServlet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 method="post"  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enctype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="multipart/form-data"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	&lt;table width="600px"&gt;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	    &lt;tr&gt;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		&lt;td&gt;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上传者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&lt;/td&gt;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		&lt;td&gt;&lt;input type="text" name="name" /&gt;&lt;/td&gt;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	    &lt;/tr&gt;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	    &lt;tr&gt;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		&lt;td&gt;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上传文件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&lt;/td&gt;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		&lt;td&gt;&lt;input type="file" name="myfile"&gt;&lt;/td&gt;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	    &lt;/tr&gt;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	    &lt;tr&gt;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		&lt;td colspan="2"&gt;&lt;input type="submit" value="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上传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 /&gt;&lt;/td&gt;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	    &lt;/tr&gt;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	&lt;/table&gt;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&lt;/form&gt;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&lt;/body&gt;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1916281" y="3567611"/>
            <a:ext cx="894894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chapter09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src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目录下创建一个名称为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cn.itcast.fileupload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的包，在该包中新建一个名称为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UploadServlet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的类，用于获取表单及其上传文件的信息。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40" y="266933"/>
            <a:ext cx="450392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9.4.4 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动手实践：实现文件上传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1"/>
          <p:cNvSpPr txBox="1"/>
          <p:nvPr>
            <p:custDataLst>
              <p:tags r:id="rId2"/>
            </p:custDataLst>
          </p:nvPr>
        </p:nvSpPr>
        <p:spPr>
          <a:xfrm>
            <a:off x="2844130" y="1209914"/>
            <a:ext cx="1996812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</a:t>
            </a:r>
            <a:endParaRPr lang="zh-CN" altLang="zh-CN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454373" y="3060375"/>
            <a:ext cx="9865885" cy="1686436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4" name="矩形 93"/>
          <p:cNvSpPr/>
          <p:nvPr/>
        </p:nvSpPr>
        <p:spPr>
          <a:xfrm>
            <a:off x="1404149" y="3012507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 rot="10800000">
            <a:off x="11003450" y="4430004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04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1" y="1068227"/>
            <a:ext cx="8700899" cy="7875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IDEA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中启动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Tomcat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服务器，通过浏览器访问地址“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http://localhost:8080/chapter09/form.jsp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”，浏览器显示结果如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下图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所示。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40" y="266933"/>
            <a:ext cx="450392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9.4.4 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动手实践：实现文件上传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32770" name="图片 232" descr="图片包含 游戏机, 截图&#10;&#10;描述已自动生成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189" y="2581836"/>
            <a:ext cx="6311152" cy="2850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05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1" y="1229591"/>
            <a:ext cx="870089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上图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所示的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form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表单中，填写上传者信息“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itcast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”，并选择需要上传的文件，如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下图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所示。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40" y="266933"/>
            <a:ext cx="450392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9.4.4 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动手实践：实现文件上传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33794" name="图片 253" descr="图片包含 游戏机, 截图&#10;&#10;描述已自动生成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571" y="2608728"/>
            <a:ext cx="6306819" cy="2848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06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1" y="1229591"/>
            <a:ext cx="8700899" cy="4181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图中单击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“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上传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按钮上传文件，文件成功上传后，浏览器的界面如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下图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所示。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40" y="266933"/>
            <a:ext cx="450392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9.4.4 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动手实践：实现文件上传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34818" name="图片 273" descr="图片包含 游戏机, 截图&#10;&#10;描述已自动生成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816" y="2514600"/>
            <a:ext cx="6400462" cy="2891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840" y="266933"/>
            <a:ext cx="450392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9.4.4 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动手实践：实现文件上传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35842" name="图片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802" y="1837839"/>
            <a:ext cx="4948522" cy="3005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1"/>
          <p:cNvSpPr txBox="1"/>
          <p:nvPr>
            <p:custDataLst>
              <p:tags r:id="rId1"/>
            </p:custDataLst>
          </p:nvPr>
        </p:nvSpPr>
        <p:spPr>
          <a:xfrm>
            <a:off x="874938" y="4982280"/>
            <a:ext cx="10392808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由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上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图中可知，在发布目录中，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chapter09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out\artifacts\chapter09_war_exploded\upload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的文件夹内，已经多了一个以“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_logo.png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”结尾的文件，这就是刚才上传的文件。该文件名称之所以与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上图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中显示的不一样，是因为在代码中，为了防止文件名重复，在上传文件时，在文件名称前面添加了前缀（</a:t>
            </a:r>
            <a:r>
              <a:rPr lang="zh-CN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文件名采用的是“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UUID+</a:t>
            </a:r>
            <a:r>
              <a:rPr lang="zh-CN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文件名”的方式，中间用“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_</a:t>
            </a:r>
            <a:r>
              <a:rPr lang="zh-CN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”连接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）。</a:t>
            </a:r>
          </a:p>
        </p:txBody>
      </p:sp>
      <p:sp>
        <p:nvSpPr>
          <p:cNvPr id="12" name="Chevron 3"/>
          <p:cNvSpPr/>
          <p:nvPr>
            <p:custDataLst>
              <p:tags r:id="rId2"/>
            </p:custDataLst>
          </p:nvPr>
        </p:nvSpPr>
        <p:spPr>
          <a:xfrm>
            <a:off x="838733" y="1010513"/>
            <a:ext cx="523933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" name="文本框 1"/>
          <p:cNvSpPr txBox="1"/>
          <p:nvPr/>
        </p:nvSpPr>
        <p:spPr>
          <a:xfrm>
            <a:off x="1159090" y="1150499"/>
            <a:ext cx="4544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进入项目发布目录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看刚才上传的文件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evron 3"/>
          <p:cNvSpPr/>
          <p:nvPr>
            <p:custDataLst>
              <p:tags r:id="rId1"/>
            </p:custDataLst>
          </p:nvPr>
        </p:nvSpPr>
        <p:spPr>
          <a:xfrm>
            <a:off x="838733" y="1158430"/>
            <a:ext cx="3733267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"/>
          <p:cNvSpPr txBox="1"/>
          <p:nvPr/>
        </p:nvSpPr>
        <p:spPr>
          <a:xfrm>
            <a:off x="1159090" y="1298416"/>
            <a:ext cx="3087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IDEA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默认发布的路径目录</a:t>
            </a:r>
          </a:p>
        </p:txBody>
      </p:sp>
      <p:sp>
        <p:nvSpPr>
          <p:cNvPr id="6" name="文本框 18"/>
          <p:cNvSpPr txBox="1"/>
          <p:nvPr>
            <p:custDataLst>
              <p:tags r:id="rId2"/>
            </p:custDataLst>
          </p:nvPr>
        </p:nvSpPr>
        <p:spPr>
          <a:xfrm>
            <a:off x="1695613" y="3104845"/>
            <a:ext cx="9114463" cy="1204136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</a:rPr>
              <a:t>需要注意的是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chapter09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项目的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out \artifacts\chapter09_war_exploded\upload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目录是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IDEA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默认发布的路径目录，如果读者将项目发布目录配置在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Tomcat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webapps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中，可以去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webapps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中的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chapter09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项目中查看。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319903" y="2716306"/>
            <a:ext cx="9865885" cy="203050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8" name="矩形 93"/>
          <p:cNvSpPr/>
          <p:nvPr/>
        </p:nvSpPr>
        <p:spPr>
          <a:xfrm>
            <a:off x="1269679" y="267633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矩形 93"/>
          <p:cNvSpPr/>
          <p:nvPr/>
        </p:nvSpPr>
        <p:spPr>
          <a:xfrm rot="10800000">
            <a:off x="10868980" y="4430004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9" name="Title 1"/>
          <p:cNvSpPr txBox="1"/>
          <p:nvPr/>
        </p:nvSpPr>
        <p:spPr>
          <a:xfrm>
            <a:off x="1143840" y="266933"/>
            <a:ext cx="450392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9.4.4 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动手实践：实现文件上传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1" y="266933"/>
            <a:ext cx="305164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9.4.5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文件下载原理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6905930" y="2945630"/>
            <a:ext cx="3905504" cy="489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熟悉文件下载的原理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6429286" y="3051398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1" y="266933"/>
            <a:ext cx="305164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9.4.5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文件下载原理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Chevron 3"/>
          <p:cNvSpPr/>
          <p:nvPr>
            <p:custDataLst>
              <p:tags r:id="rId1"/>
            </p:custDataLst>
          </p:nvPr>
        </p:nvSpPr>
        <p:spPr>
          <a:xfrm>
            <a:off x="838733" y="1158430"/>
            <a:ext cx="2617161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文本框 1"/>
          <p:cNvSpPr txBox="1"/>
          <p:nvPr/>
        </p:nvSpPr>
        <p:spPr>
          <a:xfrm>
            <a:off x="1159090" y="1291355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文件下载的要求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8"/>
          <p:cNvSpPr txBox="1"/>
          <p:nvPr>
            <p:custDataLst>
              <p:tags r:id="rId2"/>
            </p:custDataLst>
          </p:nvPr>
        </p:nvSpPr>
        <p:spPr>
          <a:xfrm>
            <a:off x="1143841" y="2069422"/>
            <a:ext cx="10259265" cy="1204136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实现文件下载功能比较简单，文件下载一般不需要使用第三方组件实现，而是直接使用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类和输入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/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输出流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实现。与访问服务器文件不同的是，要实现文件的下载，不仅需要指定文件的路径，还需要在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HTTP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协议中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设置两个响应消息头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，具体如下：</a:t>
            </a: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1800" y="3813014"/>
            <a:ext cx="6642848" cy="125411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139119" y="3876004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设定接收程序处理数据的方式</a:t>
            </a: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Content-Disposition: attachment;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设定实体内容的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MIME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类型</a:t>
            </a: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filename = Content-Type:application/x-msdownload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4" y="1091196"/>
            <a:ext cx="2872654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2878" y="1231181"/>
            <a:ext cx="21237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FilterConfig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34953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9.1.2  Filter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相关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API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652405" y="3294527"/>
          <a:ext cx="9159030" cy="26308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491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0988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617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方法声明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功能描述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384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 getFilterName()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Filter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的名称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949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ServletContext getServletContext()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</a:t>
                      </a:r>
                      <a:r>
                        <a:rPr lang="en-US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FilterConfig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对象中封装的</a:t>
                      </a:r>
                      <a:r>
                        <a:rPr lang="en-US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ServletContext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5568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 getInitParameter(String name)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返回名为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name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的初始化参数值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568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Enumeration getInitParameterNames()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Filter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所有初始化参数的枚举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7" name="文本框 18"/>
          <p:cNvSpPr txBox="1"/>
          <p:nvPr>
            <p:custDataLst>
              <p:tags r:id="rId2"/>
            </p:custDataLst>
          </p:nvPr>
        </p:nvSpPr>
        <p:spPr>
          <a:xfrm>
            <a:off x="1049710" y="1859640"/>
            <a:ext cx="10245819" cy="1014084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FilterConfig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接口用于封装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的配置信息，在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初始化时，服务器将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FilterConfig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对象作为参数传递给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对象的初始化方法。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evron 3"/>
          <p:cNvSpPr/>
          <p:nvPr>
            <p:custDataLst>
              <p:tags r:id="rId1"/>
            </p:custDataLst>
          </p:nvPr>
        </p:nvSpPr>
        <p:spPr>
          <a:xfrm>
            <a:off x="838733" y="1158430"/>
            <a:ext cx="2670949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"/>
          <p:cNvSpPr txBox="1"/>
          <p:nvPr/>
        </p:nvSpPr>
        <p:spPr>
          <a:xfrm>
            <a:off x="1159090" y="1298416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文件下载的过程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18"/>
          <p:cNvSpPr txBox="1"/>
          <p:nvPr>
            <p:custDataLst>
              <p:tags r:id="rId2"/>
            </p:custDataLst>
          </p:nvPr>
        </p:nvSpPr>
        <p:spPr>
          <a:xfrm>
            <a:off x="1695613" y="2983821"/>
            <a:ext cx="9114463" cy="2145427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浏览器通常会直接处理响应的实体内容，需要在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HTTP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响应消息中设置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两个响应消息头字段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，用来指定接收程序处理数据内容的方式为下载。当单击“下载”超链接时，系统将请求提交到对应的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中，首先获取下载文件的地址，并根据文件下载地址创建文件字节输入流，然后通过输入流读取要下载的文件内容，最后将读取的内容通过输出流写到目标文件中。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319903" y="2675965"/>
            <a:ext cx="9865885" cy="2783541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8" name="矩形 93"/>
          <p:cNvSpPr/>
          <p:nvPr/>
        </p:nvSpPr>
        <p:spPr>
          <a:xfrm>
            <a:off x="1269679" y="263599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矩形 93"/>
          <p:cNvSpPr/>
          <p:nvPr/>
        </p:nvSpPr>
        <p:spPr>
          <a:xfrm rot="10800000">
            <a:off x="10868980" y="5129248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41" y="266933"/>
            <a:ext cx="305164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9.4.5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文件下载原理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1" y="266933"/>
            <a:ext cx="4450136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9.4.6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动手实践：实现文件下载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6429286" y="3051398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6905932" y="2758097"/>
            <a:ext cx="3905504" cy="954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熟悉如何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流实现文件的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evron 3"/>
          <p:cNvSpPr/>
          <p:nvPr>
            <p:custDataLst>
              <p:tags r:id="rId1"/>
            </p:custDataLst>
          </p:nvPr>
        </p:nvSpPr>
        <p:spPr>
          <a:xfrm>
            <a:off x="838733" y="1158430"/>
            <a:ext cx="3168491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"/>
          <p:cNvSpPr txBox="1"/>
          <p:nvPr/>
        </p:nvSpPr>
        <p:spPr>
          <a:xfrm>
            <a:off x="1199431" y="1298416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实现文件下载的思路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18"/>
          <p:cNvSpPr txBox="1"/>
          <p:nvPr>
            <p:custDataLst>
              <p:tags r:id="rId2"/>
            </p:custDataLst>
          </p:nvPr>
        </p:nvSpPr>
        <p:spPr>
          <a:xfrm>
            <a:off x="1695613" y="3185527"/>
            <a:ext cx="9114463" cy="929273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要实现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项目中的文件下载功能，首先需要在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jsp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页面中放入可供下载的文件，再在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中使用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IO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流实现文件的下载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319903" y="2716307"/>
            <a:ext cx="9865885" cy="190572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8" name="矩形 93"/>
          <p:cNvSpPr/>
          <p:nvPr/>
        </p:nvSpPr>
        <p:spPr>
          <a:xfrm>
            <a:off x="1269679" y="267633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矩形 93"/>
          <p:cNvSpPr/>
          <p:nvPr/>
        </p:nvSpPr>
        <p:spPr>
          <a:xfrm rot="10800000">
            <a:off x="10868980" y="4295534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41" y="266933"/>
            <a:ext cx="4450136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9.4.6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动手实践：实现文件下载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108568"/>
            <a:ext cx="848574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chapter09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目录下创建下载页面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download.jsp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，在该页面中编写一个用于下载的链接。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download.jsp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页面的实现如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所示。</a:t>
            </a:r>
          </a:p>
        </p:txBody>
      </p:sp>
      <p:sp>
        <p:nvSpPr>
          <p:cNvPr id="8" name="Title 1"/>
          <p:cNvSpPr txBox="1"/>
          <p:nvPr/>
        </p:nvSpPr>
        <p:spPr>
          <a:xfrm>
            <a:off x="1143841" y="266933"/>
            <a:ext cx="4450136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9.4.6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动手实践：实现文件下载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0212" y="2468376"/>
            <a:ext cx="7779893" cy="378565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520554" y="2492441"/>
            <a:ext cx="7295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&lt;%@ page language="java" contentType="text/html; charset=UTF-8"%&gt;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&lt;!DOCTYPE html PUBLIC "-//W3C//DTD HTML 4.01 Transitional//EN"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             "http://www.w3.org/TR/html4/loose.dtd"&gt;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&lt;html&gt;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&lt;head&gt;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&lt;meta http-equiv="Content-Type" content="text/html; charset=UTF-8"&gt;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&lt;title&gt;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文件下载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&lt;/title&gt;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&lt;/head&gt;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&lt;body&gt;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&lt;a href=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"http://localhost:8080/chapter09/DownloadServlet?filename=1.png"&gt;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文件下载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&lt;/a&gt;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&lt;/body&gt;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&lt;/html&gt;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3038385" y="1239677"/>
            <a:ext cx="2353887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</a:t>
            </a:r>
            <a:endParaRPr lang="zh-CN" altLang="zh-CN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841" y="266933"/>
            <a:ext cx="4450136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9.4.6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动手实践：实现文件下载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1"/>
          <p:cNvSpPr txBox="1"/>
          <p:nvPr>
            <p:custDataLst>
              <p:tags r:id="rId2"/>
            </p:custDataLst>
          </p:nvPr>
        </p:nvSpPr>
        <p:spPr>
          <a:xfrm>
            <a:off x="1855427" y="3252103"/>
            <a:ext cx="921525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chapter09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src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下新建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cn.itcast.fileupload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包，在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cn.itcast.fileupload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包中创建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DownloadServlet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类，用于设置所要下载的文件以及文件在浏览器中的打开方式。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1319903" y="2729754"/>
            <a:ext cx="9865885" cy="190572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>
            <a:off x="1269679" y="2689779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7" name="矩形 93"/>
          <p:cNvSpPr/>
          <p:nvPr/>
        </p:nvSpPr>
        <p:spPr>
          <a:xfrm rot="10800000">
            <a:off x="10868980" y="430898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081674"/>
            <a:ext cx="8485746" cy="7875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chapter09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目录下创建一个名称为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download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的文件夹，在该文件夹中放置一个名称为“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1.png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”的图片文件。</a:t>
            </a:r>
          </a:p>
        </p:txBody>
      </p:sp>
      <p:sp>
        <p:nvSpPr>
          <p:cNvPr id="8" name="Title 1"/>
          <p:cNvSpPr txBox="1"/>
          <p:nvPr/>
        </p:nvSpPr>
        <p:spPr>
          <a:xfrm>
            <a:off x="1143841" y="266933"/>
            <a:ext cx="4450136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9.4.6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动手实践：实现文件下载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302" y="2166657"/>
            <a:ext cx="3963552" cy="4113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04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081674"/>
            <a:ext cx="848574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IDEA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中启动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Tomcat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服务器，通过浏览器访问地址“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http://localhost:8080/chapter09/download.jsp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”，浏览器的显示界面如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下图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所示。</a:t>
            </a:r>
          </a:p>
        </p:txBody>
      </p:sp>
      <p:sp>
        <p:nvSpPr>
          <p:cNvPr id="8" name="Title 1"/>
          <p:cNvSpPr txBox="1"/>
          <p:nvPr/>
        </p:nvSpPr>
        <p:spPr>
          <a:xfrm>
            <a:off x="1143841" y="266933"/>
            <a:ext cx="4450136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9.4.6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动手实践：实现文件下载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050" name="图片 1249" descr="图片包含 游戏机, 截图&#10;&#10;描述已自动生成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360" y="2936502"/>
            <a:ext cx="5621735" cy="2469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05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243038"/>
            <a:ext cx="848574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在图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9-19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中单击“文件下载”链接，浏览器的显示结果如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下图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所示。</a:t>
            </a:r>
          </a:p>
        </p:txBody>
      </p:sp>
      <p:sp>
        <p:nvSpPr>
          <p:cNvPr id="8" name="Title 1"/>
          <p:cNvSpPr txBox="1"/>
          <p:nvPr/>
        </p:nvSpPr>
        <p:spPr>
          <a:xfrm>
            <a:off x="1143841" y="266933"/>
            <a:ext cx="4450136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9.4.6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动手实践：实现文件下载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3074" name="图片 1420" descr="图片包含 游戏机, 截图&#10;&#10;描述已自动生成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231" y="2716305"/>
            <a:ext cx="6429216" cy="2823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/>
          <p:cNvSpPr txBox="1"/>
          <p:nvPr/>
        </p:nvSpPr>
        <p:spPr>
          <a:xfrm>
            <a:off x="1145632" y="266933"/>
            <a:ext cx="3894634" cy="505969"/>
          </a:xfrm>
          <a:prstGeom prst="rect">
            <a:avLst/>
          </a:prstGeom>
        </p:spPr>
        <p:txBody>
          <a:bodyPr lIns="0" tIns="60944" rIns="0" bIns="60944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本章小结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1316503" y="2214137"/>
            <a:ext cx="9794240" cy="2882297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537857" y="1805198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/>
              <a:t>本</a:t>
            </a:r>
          </a:p>
        </p:txBody>
      </p:sp>
      <p:sp>
        <p:nvSpPr>
          <p:cNvPr id="9" name="椭圆 8"/>
          <p:cNvSpPr/>
          <p:nvPr/>
        </p:nvSpPr>
        <p:spPr>
          <a:xfrm>
            <a:off x="5256677" y="1805198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sym typeface="+mn-ea"/>
              </a:rPr>
              <a:t>章</a:t>
            </a:r>
          </a:p>
        </p:txBody>
      </p:sp>
      <p:sp>
        <p:nvSpPr>
          <p:cNvPr id="10" name="椭圆 9"/>
          <p:cNvSpPr/>
          <p:nvPr/>
        </p:nvSpPr>
        <p:spPr>
          <a:xfrm>
            <a:off x="5975497" y="1805198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sym typeface="+mn-ea"/>
              </a:rPr>
              <a:t>小</a:t>
            </a:r>
          </a:p>
        </p:txBody>
      </p:sp>
      <p:sp>
        <p:nvSpPr>
          <p:cNvPr id="11" name="椭圆 10"/>
          <p:cNvSpPr/>
          <p:nvPr/>
        </p:nvSpPr>
        <p:spPr>
          <a:xfrm>
            <a:off x="6694317" y="1805198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>
                <a:sym typeface="+mn-ea"/>
              </a:rPr>
              <a:t>结</a:t>
            </a:r>
          </a:p>
        </p:txBody>
      </p:sp>
      <p:sp>
        <p:nvSpPr>
          <p:cNvPr id="12" name="TextBox 35"/>
          <p:cNvSpPr txBox="1">
            <a:spLocks noChangeArrowheads="1"/>
          </p:cNvSpPr>
          <p:nvPr/>
        </p:nvSpPr>
        <p:spPr bwMode="auto">
          <a:xfrm>
            <a:off x="1453807" y="2855479"/>
            <a:ext cx="9504297" cy="178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本章主要讲解了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高级的知识，首先讲解了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，包括什么是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的生命周期、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的映射和链；其次讲解了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Listener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，包括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Listener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Listener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；然后讲解了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 3.0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的新特性；最后讲解了文件上传和下载原理以及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。通过本章的学习，读者应该熟练掌握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高级的相关技术。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4" y="1091196"/>
            <a:ext cx="2872654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2878" y="1231181"/>
            <a:ext cx="20083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FilterChain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34953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9.1.2  Filter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相关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API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26828" y="3315868"/>
            <a:ext cx="9215258" cy="1014084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FilterChain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接口的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doFilter()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方法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用于调用过滤器链中的下一个过滤器，如果这个过滤器是链上的最后一个过滤器，则将请求提交给处理程序或将响应发给客户端。</a:t>
            </a: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279562" y="2837325"/>
            <a:ext cx="9865885" cy="187762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矩形 93"/>
          <p:cNvSpPr/>
          <p:nvPr/>
        </p:nvSpPr>
        <p:spPr>
          <a:xfrm>
            <a:off x="1229338" y="281080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1" name="矩形 93"/>
          <p:cNvSpPr/>
          <p:nvPr/>
        </p:nvSpPr>
        <p:spPr>
          <a:xfrm rot="10800000">
            <a:off x="10828639" y="4392217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4" y="1091196"/>
            <a:ext cx="2872654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2878" y="1231181"/>
            <a:ext cx="2078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的生命周期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26828" y="3002823"/>
            <a:ext cx="9215258" cy="1345289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的生命周期指的是一个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对象从创建到执行再到销毁的过程。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Filter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接口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中的三个方法就是管理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对象生命周期的方法。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的生命周期可分为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创建、执行、销毁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三个阶段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229338" y="2449512"/>
            <a:ext cx="9865885" cy="2151534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矩形 93"/>
          <p:cNvSpPr/>
          <p:nvPr/>
        </p:nvSpPr>
        <p:spPr>
          <a:xfrm>
            <a:off x="1229338" y="281080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1" name="矩形 93"/>
          <p:cNvSpPr/>
          <p:nvPr/>
        </p:nvSpPr>
        <p:spPr>
          <a:xfrm rot="10800000">
            <a:off x="10828639" y="4661157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40" y="266933"/>
            <a:ext cx="34953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9.1.3  Filter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的生命周期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5" y="1091196"/>
            <a:ext cx="2052802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39772" y="123118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创建阶段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26828" y="3073821"/>
            <a:ext cx="9215258" cy="1345289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服务器启动的时候会创建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Filter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实例对象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，并调用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init()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方法，完成对象的初始化。需要注意的是，在一次完整的请求当中，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Filter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对象只会创建一次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init()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方法也只会执行一次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279562" y="2635620"/>
            <a:ext cx="9865885" cy="2151534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矩形 93"/>
          <p:cNvSpPr/>
          <p:nvPr/>
        </p:nvSpPr>
        <p:spPr>
          <a:xfrm>
            <a:off x="1229338" y="2595650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1" name="矩形 93"/>
          <p:cNvSpPr/>
          <p:nvPr/>
        </p:nvSpPr>
        <p:spPr>
          <a:xfrm rot="10800000">
            <a:off x="10828639" y="445945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40" y="266933"/>
            <a:ext cx="34953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9.1.3  Filter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的生命周期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5" y="1091196"/>
            <a:ext cx="2052802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39772" y="123118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26828" y="3073821"/>
            <a:ext cx="9215258" cy="1345289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当客户端请求目标资源时，服务器会筛选出符合映射条件的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，并按照类名的的先后顺序依次执行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doFilter() 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方法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。例如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MyFilter01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优先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MyFilter02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执行。在一次完整的请求当中，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doFilter()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方法可以执行多次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279562" y="2635620"/>
            <a:ext cx="9865885" cy="2151534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矩形 93"/>
          <p:cNvSpPr/>
          <p:nvPr/>
        </p:nvSpPr>
        <p:spPr>
          <a:xfrm>
            <a:off x="1229338" y="2595650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1" name="矩形 93"/>
          <p:cNvSpPr/>
          <p:nvPr/>
        </p:nvSpPr>
        <p:spPr>
          <a:xfrm rot="10800000">
            <a:off x="10828639" y="445945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40" y="266933"/>
            <a:ext cx="34953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9.1.3  Filter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的生命周期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5" y="1091196"/>
            <a:ext cx="2052802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39772" y="123118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销毁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2648901" y="3194845"/>
            <a:ext cx="6885160" cy="637566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服务器关闭时，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服务器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调用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destroy()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方法销毁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Filter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对象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1279562" y="2635620"/>
            <a:ext cx="9865885" cy="1680886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矩形 93"/>
          <p:cNvSpPr/>
          <p:nvPr/>
        </p:nvSpPr>
        <p:spPr>
          <a:xfrm>
            <a:off x="1229338" y="2582203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1" name="矩形 93"/>
          <p:cNvSpPr/>
          <p:nvPr/>
        </p:nvSpPr>
        <p:spPr>
          <a:xfrm rot="10800000">
            <a:off x="10828639" y="3988807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40" y="266933"/>
            <a:ext cx="34953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9.1.3  Filter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的生命周期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920310"/>
            <a:ext cx="8485746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下面分步骤实现一个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Filter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，演示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Filter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如何对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程序的调用过程进行拦截。首先在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IDEA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中创建一个名为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chapter09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项目，然后在该项目的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src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目录下创建一个名为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cn.itcast.chapter09.filter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包，最后在该包下创建一个名为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类，用于在浏览器中输出“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Hello MyServlet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”。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类的实现如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所示。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1781" y="2673431"/>
            <a:ext cx="7844590" cy="346267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443117" y="2772516"/>
            <a:ext cx="7242305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@WebServlet(name="MyServlet",urlPatterns = "/MyServlet")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class MyServlet extends HttpServlet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public void doGet(HttpServletRequest request, 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           HttpServletResponse response)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	throws ServletException, IOException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response.getWriter().println("Hello MyServlet");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public void doPost(HttpServletRequest request,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            HttpServletResponse response)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	throws ServletException, IOException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doGet(request, response);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840" y="266933"/>
            <a:ext cx="427786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9.1.4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实现第一个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Filter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37192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947204"/>
            <a:ext cx="848574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IDEA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中使用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Tomcat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启动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chapter09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项目，在浏览器的地址栏中访问“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http://localhost:8080/chapter09 /MyServlet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”，可以看到浏览器成功访问到了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程序，具体如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下图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所示。</a:t>
            </a:r>
          </a:p>
        </p:txBody>
      </p:sp>
      <p:sp>
        <p:nvSpPr>
          <p:cNvPr id="8" name="Title 1"/>
          <p:cNvSpPr txBox="1"/>
          <p:nvPr/>
        </p:nvSpPr>
        <p:spPr>
          <a:xfrm>
            <a:off x="1143840" y="266933"/>
            <a:ext cx="427786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9.1.4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实现第一个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Filter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4578" name="图片 7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560" y="2907365"/>
            <a:ext cx="7791422" cy="2296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095121"/>
            <a:ext cx="848574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cn.itcast.chapter09.filter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包中创建一个名为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MyFilter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Filter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类，用于拦截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程序。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MyFilter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的实现如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所示。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6412" y="2162444"/>
            <a:ext cx="9386048" cy="408566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627094" y="2202786"/>
            <a:ext cx="9144002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@WebFilter(filterName = "MyFilter",urlPatterns = "/MyServlet")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class MyFilter implements Filter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public void init(FilterConfig fConfig) throws ServletException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//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过滤器对象在初始化时调用，可以配置一些初始化参数</a:t>
            </a: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public void doFilter(ServletRequest request,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    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ServletResponse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response,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	FilterChain chain) throws IOException, ServletException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//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用于拦截用户的请求，如果和当前过滤器的拦截路径匹配，该方法会被调用</a:t>
            </a: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PrintWriter out=response.getWriter();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out.write("Hello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MyFilter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");</a:t>
            </a:r>
          </a:p>
          <a:p>
            <a:pPr lvl="0"/>
            <a:r>
              <a:rPr lang="en-US" altLang="zh-CN" sz="1600" dirty="0" smtClean="0"/>
              <a:t>		</a:t>
            </a:r>
            <a:r>
              <a:rPr lang="en-US" altLang="zh-CN" sz="1600" dirty="0" err="1" smtClean="0"/>
              <a:t>chain.doFilter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request,response</a:t>
            </a:r>
            <a:r>
              <a:rPr lang="en-US" altLang="zh-CN" sz="1600" dirty="0"/>
              <a:t>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public void destroy()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//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过滤器对象在销毁时自动调用，释放资源</a:t>
            </a: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840" y="266933"/>
            <a:ext cx="427786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9.1.4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实现第一个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Filter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925" y="295021"/>
            <a:ext cx="6622959" cy="5383368"/>
          </a:xfrm>
        </p:spPr>
      </p:pic>
      <p:sp>
        <p:nvSpPr>
          <p:cNvPr id="7" name="矩形 6"/>
          <p:cNvSpPr/>
          <p:nvPr/>
        </p:nvSpPr>
        <p:spPr>
          <a:xfrm>
            <a:off x="949725" y="5575358"/>
            <a:ext cx="97793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&lt;</a:t>
            </a:r>
            <a:r>
              <a:rPr lang="en-US" altLang="zh-CN" sz="2400" dirty="0" err="1"/>
              <a:t>jsp:useBean</a:t>
            </a:r>
            <a:r>
              <a:rPr lang="en-US" altLang="zh-CN" sz="2400" dirty="0"/>
              <a:t> id="play" class="p8.PlaySlide" scope="session" </a:t>
            </a:r>
            <a:r>
              <a:rPr lang="en-US" altLang="zh-CN" sz="2400" dirty="0" smtClean="0"/>
              <a:t>/&gt;</a:t>
            </a:r>
          </a:p>
          <a:p>
            <a:r>
              <a:rPr lang="zh-CN" altLang="en-US" sz="2400" dirty="0" smtClean="0"/>
              <a:t>与</a:t>
            </a:r>
            <a:r>
              <a:rPr lang="en-US" altLang="zh-CN" sz="2400" dirty="0" err="1" smtClean="0"/>
              <a:t>PlaySlide</a:t>
            </a:r>
            <a:r>
              <a:rPr lang="en-US" altLang="zh-CN" sz="2400" dirty="0" smtClean="0"/>
              <a:t> play=new </a:t>
            </a:r>
            <a:r>
              <a:rPr lang="en-US" altLang="zh-CN" sz="2400" dirty="0" err="1" smtClean="0"/>
              <a:t>PlaySlide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有区别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40015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5" y="1091196"/>
            <a:ext cx="2859206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2878" y="1231181"/>
            <a:ext cx="21379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@WebFilter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13381" y="2966245"/>
            <a:ext cx="9215258" cy="1767119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@WebFilter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注解的属性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filterName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用于设置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的名称，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urlPattern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属性用于匹配用户请求的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URL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，例如“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/MyServlet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”，表示过滤器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MyFilter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会拦截发送到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/MyServlet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资源的请求。这个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URL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还可以使用通配符“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*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”表示，例如，“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*.do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”匹配所有以“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.do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”结尾的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路径。</a:t>
            </a: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279562" y="2635620"/>
            <a:ext cx="9865885" cy="239358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矩形 93"/>
          <p:cNvSpPr/>
          <p:nvPr/>
        </p:nvSpPr>
        <p:spPr>
          <a:xfrm>
            <a:off x="1229338" y="2582203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1" name="矩形 93"/>
          <p:cNvSpPr/>
          <p:nvPr/>
        </p:nvSpPr>
        <p:spPr>
          <a:xfrm rot="10800000">
            <a:off x="10828639" y="4701498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427786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9.1.4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实现第一个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Filter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04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081674"/>
            <a:ext cx="8485746" cy="7875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IDEA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中重新启动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Tomcat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服务器，在浏览器的地址栏中访问“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http://localhost:8080/chapter09/MyServlet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”，浏览器窗口显示结果如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下图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所示。</a:t>
            </a:r>
          </a:p>
        </p:txBody>
      </p:sp>
      <p:sp>
        <p:nvSpPr>
          <p:cNvPr id="8" name="Title 1"/>
          <p:cNvSpPr txBox="1"/>
          <p:nvPr/>
        </p:nvSpPr>
        <p:spPr>
          <a:xfrm>
            <a:off x="1143840" y="266933"/>
            <a:ext cx="427786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9.1.4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实现第一个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Filter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5602" name="图片 72" descr="图片包含 游戏机, 截图&#10;&#10;描述已自动生成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698" y="2849095"/>
            <a:ext cx="7396057" cy="2180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5" y="1091196"/>
            <a:ext cx="412323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2878" y="1231181"/>
            <a:ext cx="34203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@WebFilter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注解的常用属性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427786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9.1.4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实现第一个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Filter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761564" y="2588800"/>
          <a:ext cx="9017946" cy="28169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8845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212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5082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1299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属性名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类型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描述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821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filterName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指定过滤器的名称。默认是过滤器类的名称。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821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urlPatterns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String[]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指定一组过滤器的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URL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匹配模式。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5642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value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String[]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该属性等价于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urlPatterns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属性。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urlPatterns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和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value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属性不能同时使用。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642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servletNames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String[]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指定过滤器将应用于哪些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。取值是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@WebServlet 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中的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name 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属性的取值。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5642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dispatcherTypes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DispatcherType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指定过滤器的转发模式。具体取值包括：</a:t>
                      </a:r>
                    </a:p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ERROR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FORWARD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INCLUDE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REQUEST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821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initParams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WebInitParam[]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指定过滤器的一组初始化参数。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6" y="1091196"/>
            <a:ext cx="2079276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2878" y="1231181"/>
            <a:ext cx="1309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映射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13381" y="3033481"/>
            <a:ext cx="9215258" cy="1283026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拦截的资源需要在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实现类中使用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注解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@WebFilter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进行配置，这些配置信息就是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映射。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的映射方式可分为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两种：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使用通配符“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*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”拦截用户所有请求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拦截不同访问方式的请求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279562" y="2635620"/>
            <a:ext cx="9865885" cy="2065878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矩形 93"/>
          <p:cNvSpPr/>
          <p:nvPr/>
        </p:nvSpPr>
        <p:spPr>
          <a:xfrm>
            <a:off x="1229338" y="2582203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1" name="矩形 93"/>
          <p:cNvSpPr/>
          <p:nvPr/>
        </p:nvSpPr>
        <p:spPr>
          <a:xfrm rot="10800000">
            <a:off x="10828639" y="4378770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40" y="266933"/>
            <a:ext cx="2599337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9.1.5  Filter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映射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095121"/>
            <a:ext cx="848574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如果想让过滤器拦截用户所有请求，可以使用通配符“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*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”实现，下面修改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MyFilter.java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的代码以实现拦截用户所有请求的功能，修改后的代码如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所示。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1945" y="2211281"/>
            <a:ext cx="9500700" cy="406920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656821" y="2235344"/>
            <a:ext cx="912347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@WebFilter(filterName = "MyFilter",urlPatterns = </a:t>
            </a:r>
            <a:r>
              <a:rPr lang="en-US" altLang="zh-CN" sz="16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*")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class MyFilter implements Filter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public void init(FilterConfig fConfig) throws ServletException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//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过滤器对象在初始化时调用，可以配置一些初始化参数</a:t>
            </a: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public void doFilter(ServletRequest request,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 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ServletResponse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response,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	FilterChain chain) throws IOException, ServletException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//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用于拦截用户的请求，如果和当前过滤器的拦截路径匹配，该方法会被调用</a:t>
            </a: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PrintWriter out=response.getWriter();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out.write("Hello MyFilter");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public void destroy()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//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过滤器对象在销毁时自动调用，释放资源</a:t>
            </a: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40" y="266933"/>
            <a:ext cx="2599337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9.1.5  Filter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映射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5" y="1091196"/>
            <a:ext cx="3719817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2878" y="1231181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拦截不同访问方式的请求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3" name="Title 1"/>
          <p:cNvSpPr txBox="1"/>
          <p:nvPr/>
        </p:nvSpPr>
        <p:spPr>
          <a:xfrm>
            <a:off x="1143840" y="266933"/>
            <a:ext cx="2599337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9.1.5  Filter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映射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文本框 18"/>
          <p:cNvSpPr txBox="1"/>
          <p:nvPr>
            <p:custDataLst>
              <p:tags r:id="rId2"/>
            </p:custDataLst>
          </p:nvPr>
        </p:nvSpPr>
        <p:spPr>
          <a:xfrm>
            <a:off x="1747851" y="3154504"/>
            <a:ext cx="9215258" cy="919954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@WebFilter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注解有一个特殊的属性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dispatcherTypes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，它可以指定过滤器的转发模式，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dispatcherTypes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属性有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4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个常用值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REQUEST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INCLUDE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FORWARD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ERROR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279562" y="2635620"/>
            <a:ext cx="9865885" cy="193517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229338" y="2582203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828639" y="4244300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5" y="1091196"/>
            <a:ext cx="2079277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2878" y="1231181"/>
            <a:ext cx="1327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3" name="Title 1"/>
          <p:cNvSpPr txBox="1"/>
          <p:nvPr/>
        </p:nvSpPr>
        <p:spPr>
          <a:xfrm>
            <a:off x="1143840" y="266933"/>
            <a:ext cx="2599337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9.1.5  Filter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映射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文本框 18"/>
          <p:cNvSpPr txBox="1"/>
          <p:nvPr>
            <p:custDataLst>
              <p:tags r:id="rId2"/>
            </p:custDataLst>
          </p:nvPr>
        </p:nvSpPr>
        <p:spPr>
          <a:xfrm>
            <a:off x="1707510" y="2993139"/>
            <a:ext cx="9215258" cy="1210819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过滤器设置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dispatcherTypes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属性值为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REQUEST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时，如果用户通过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RequestDispatcher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include()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方法或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forward()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方法访问目标资源，那么过滤器不会被调用。除此之外，该过滤器会被调用。</a:t>
            </a: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279562" y="2635620"/>
            <a:ext cx="9865885" cy="193517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229338" y="2582203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828639" y="4244300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5" y="1091196"/>
            <a:ext cx="2079277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2878" y="1231181"/>
            <a:ext cx="12948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INCLUDE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3" name="Title 1"/>
          <p:cNvSpPr txBox="1"/>
          <p:nvPr/>
        </p:nvSpPr>
        <p:spPr>
          <a:xfrm>
            <a:off x="1143840" y="266933"/>
            <a:ext cx="2599337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9.1.5  Filter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映射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文本框 18"/>
          <p:cNvSpPr txBox="1"/>
          <p:nvPr>
            <p:custDataLst>
              <p:tags r:id="rId2"/>
            </p:custDataLst>
          </p:nvPr>
        </p:nvSpPr>
        <p:spPr>
          <a:xfrm>
            <a:off x="1626828" y="3127610"/>
            <a:ext cx="9215258" cy="906508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过滤器设置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dispatcherTypes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属性值为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INCLUDE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时，如果用户通过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RequestDispatcher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include()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方法访问目标资源，那么过滤器将被调用。除此之外，该过滤器不会被调用。</a:t>
            </a: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279562" y="2635620"/>
            <a:ext cx="9865885" cy="193517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229338" y="2582203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828639" y="4244300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5" y="1091196"/>
            <a:ext cx="2186853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2878" y="1231181"/>
            <a:ext cx="14907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FORWARD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3" name="Title 1"/>
          <p:cNvSpPr txBox="1"/>
          <p:nvPr/>
        </p:nvSpPr>
        <p:spPr>
          <a:xfrm>
            <a:off x="1143840" y="266933"/>
            <a:ext cx="2599337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9.1.5  Filter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映射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文本框 18"/>
          <p:cNvSpPr txBox="1"/>
          <p:nvPr>
            <p:custDataLst>
              <p:tags r:id="rId2"/>
            </p:custDataLst>
          </p:nvPr>
        </p:nvSpPr>
        <p:spPr>
          <a:xfrm>
            <a:off x="1626828" y="3127610"/>
            <a:ext cx="9215258" cy="906508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过滤器设置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dispatcherTypes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属性值为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FORWARD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时，如果通过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RequestDispatcher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forward()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方法访问目标资源，那么过滤器将被调用。除此之外，该过滤器不会被调用。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1279562" y="2635620"/>
            <a:ext cx="9865885" cy="193517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229338" y="2582203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828639" y="4244300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5" y="1091196"/>
            <a:ext cx="1823783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39772" y="1231181"/>
            <a:ext cx="1031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ERROR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3" name="Title 1"/>
          <p:cNvSpPr txBox="1"/>
          <p:nvPr/>
        </p:nvSpPr>
        <p:spPr>
          <a:xfrm>
            <a:off x="1143840" y="266933"/>
            <a:ext cx="2599337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9.1.5  Filter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映射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文本框 18"/>
          <p:cNvSpPr txBox="1"/>
          <p:nvPr>
            <p:custDataLst>
              <p:tags r:id="rId2"/>
            </p:custDataLst>
          </p:nvPr>
        </p:nvSpPr>
        <p:spPr>
          <a:xfrm>
            <a:off x="1626828" y="3127610"/>
            <a:ext cx="9215258" cy="906508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过滤器设置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dispatcherTypes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属性值为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ERROR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时，如果通过声明式异常处理机制调用目标资源，那么过滤器将被调用。除此之外，过滤器不会被调用。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1279562" y="2635620"/>
            <a:ext cx="9865885" cy="193517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229338" y="2582203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828639" y="4244300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JSP</a:t>
            </a:r>
            <a:r>
              <a:rPr lang="zh-CN" altLang="en-US" dirty="0" smtClean="0"/>
              <a:t>开发模式：</a:t>
            </a:r>
            <a:r>
              <a:rPr lang="en-US" altLang="zh-CN" dirty="0"/>
              <a:t>MVC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146672" y="1855501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</a:rPr>
              <a:t>模型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</a:rPr>
              <a:t>Model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</a:rPr>
              <a:t>）、视图（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</a:rPr>
              <a:t>View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</a:rPr>
              <a:t>）和控制器（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</a:rPr>
              <a:t>Controller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</a:rPr>
              <a:t>）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rgbClr val="1369B2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</a:rPr>
              <a:t>模型（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</a:rPr>
              <a:t>Model</a:t>
            </a:r>
            <a:r>
              <a:rPr lang="zh-CN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</a:rPr>
              <a:t>）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</a:rPr>
              <a:t>封装了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数据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、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定义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了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访问以及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修改这些数据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的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方法，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当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数据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发生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改变时，它会通知视图发生改变，并为视图提供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查询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数据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的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方法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由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JavaBean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实现。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</a:rPr>
              <a:t>视图（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</a:rPr>
              <a:t>View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</a:rPr>
              <a:t>）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负责与用户进行交互，它从模型中获取数据向用户展示，同时也能将用户请求传递给控制器进行处理。当模型的状态发生改变时，视图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会同步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更新，从而保持与模型数据的一致性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JSP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文件完成。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</a:rPr>
              <a:t>控制器（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</a:rPr>
              <a:t>Controller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</a:rPr>
              <a:t>）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负责应用程序中处理用户交互的部分，它从视图中读取数据，控制用户输入，并向模型发送数据。</a:t>
            </a:r>
          </a:p>
          <a:p>
            <a:pPr>
              <a:lnSpc>
                <a:spcPct val="150000"/>
              </a:lnSpc>
            </a:pP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826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920310"/>
            <a:ext cx="8485746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下面分步骤实现一个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Filter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，演示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Filter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如何对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程序的调用过程进行拦截。首先在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IDEA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接下来以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FORWARD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值为例，分步骤演示指定转发模式的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Filter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对转发请求的拦截效果。在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chapter09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cn.itcast.chapter09.filter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包中，创建一个名为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ForwardServlet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类，用于将请求转发给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first.jsp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页面。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ForwardServlet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类的实现如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所示。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5693" y="2673431"/>
            <a:ext cx="8485746" cy="345666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896034" y="2713772"/>
            <a:ext cx="922468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@WebServlet(name = "ForwardServlet",urlPatterns = "/ForwardServlet")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class ForwardServlet extends HttpServlet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public void doGet(HttpServletRequest request,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HttpServletResponse response)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	throws ServletException, IOException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request.getRequestDispatcher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first.jsp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").forward(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request,response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public void doPost(HttpServletRequest request,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HttpServletResponse response)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	throws ServletException, IOException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doGet(request, response);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}</a:t>
            </a: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40" y="266933"/>
            <a:ext cx="2599337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9.1.5  Filter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映射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108568"/>
            <a:ext cx="848574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chapter09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目录中创建一个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first.jsp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页面，用于输出内容。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first.jsp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页面的实现如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所示。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6716" y="2924679"/>
            <a:ext cx="8198227" cy="234866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378005" y="3070473"/>
            <a:ext cx="769171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&lt;%@ page language="java" contentType="text/html; charset=utf-8"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pageEncoding="utf-8"%&gt;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&lt;html&gt;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&lt;head&gt;&lt;/head&gt;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&lt;body&gt;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first.jsp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&lt;/body&gt;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&lt;/html&gt;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40" y="266933"/>
            <a:ext cx="2599337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9.1.5  Filter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映射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095121"/>
            <a:ext cx="848574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cn.itcast.chapter09.filter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包中，创建一个过滤器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ForwardFilter.java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，专门用于对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first.jsp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页面的请求进行拦截。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ForwardFilter.java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的实现如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所示。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7434" y="2202786"/>
            <a:ext cx="9439837" cy="379656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721223" y="2213698"/>
            <a:ext cx="913055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@WebFilter(filterName = "ForwardFilter",urlPatterns = "/first.jsp")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class ForwardFilter implements Filter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public void init(FilterConfig fConfig) throws ServletException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//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过滤器对象在初始化时调用，可以配置一些初始化参数</a:t>
            </a: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public void doFilter(ServletRequest request, ServletResponse response,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	FilterChain chain) throws IOException, ServletException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//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用于拦截用户的请求，如果和当前过滤器的拦截路径匹配，该方法会被调用</a:t>
            </a: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PrintWriter out=response.getWriter();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out.write("Hello FilterTest");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public void destroy()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//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过滤器对象在销毁时自动调用，释放资源</a:t>
            </a: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}</a:t>
            </a: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40" y="266933"/>
            <a:ext cx="2599337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9.1.5  Filter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映射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04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095121"/>
            <a:ext cx="848574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IDEA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中启动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Tomcat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服务器，在浏览器中输入地址“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http://localhost:8080/chapter09 /ForwardServlet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”访问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ForwardServlet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，浏览器显示的结果如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所示。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40" y="266933"/>
            <a:ext cx="2599337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9.1.5  Filter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映射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33794" name="图片 75" descr="图片包含 游戏机, 截图&#10;&#10;描述已自动生成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345" y="2877671"/>
            <a:ext cx="7071016" cy="2084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05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987545"/>
            <a:ext cx="848574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如果要拦截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ForwardServlet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类通过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forward()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方法转发到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first.jsp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页面的请求，可以在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@WebFilter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注解中设置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dispatcherTypes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属性值为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FORWARD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。修改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ForwardFilter.java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中第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行代码，在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@WebFilter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注解中设置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dispatcherTypes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属性值为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FORWARD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，具体代码如下。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2927" y="3294528"/>
            <a:ext cx="8606119" cy="72762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030504" y="3356693"/>
            <a:ext cx="73152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@WebFilter(filterName = "ForwardFilter",urlPatterns = "/first.jsp"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</a:p>
          <a:p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dispatcherTypes = DispatcherType.FORWARD)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40" y="266933"/>
            <a:ext cx="2599337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9.1.5  Filter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映射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06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960651"/>
            <a:ext cx="848574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IDEA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中重新启动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Tomcat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服务器，在浏览器的地址栏中再次输入地址“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http://localhost:8080/chapter09/ForwardServlet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”访问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ForwardServlet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，浏览器显示的结果如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下图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所示。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40" y="266933"/>
            <a:ext cx="2599337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9.1.5  Filter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映射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34818" name="图片 74" descr="图片包含 游戏机, 截图&#10;&#10;描述已自动生成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638" y="3065930"/>
            <a:ext cx="7664070" cy="2259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2599337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9.1.6  Filter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链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5843617" y="2954068"/>
            <a:ext cx="4470278" cy="538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链的拦截过程</a:t>
            </a:r>
            <a:endParaRPr lang="zh-CN" altLang="en-US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380420" y="3051398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5" y="1091196"/>
            <a:ext cx="2644053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39772" y="1231181"/>
            <a:ext cx="1822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链的拦截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文本框 18"/>
          <p:cNvSpPr txBox="1"/>
          <p:nvPr>
            <p:custDataLst>
              <p:tags r:id="rId2"/>
            </p:custDataLst>
          </p:nvPr>
        </p:nvSpPr>
        <p:spPr>
          <a:xfrm>
            <a:off x="1626828" y="3033480"/>
            <a:ext cx="9215258" cy="1621757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在一个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应用程序中可以注册多个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，每个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都可以针对某一个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URL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的请求进行拦截。如果多个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都对同一个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URL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的请求进行拦截，那么这些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就组成一个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链。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链使用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FilterChain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对象表示，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FilterChain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对象提供了一个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doFilter()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方法，该方法的作用是让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链上的当前过滤器放行，使请求进入下一个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1279562" y="2635619"/>
            <a:ext cx="9865885" cy="246081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229338" y="2582203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828639" y="4782180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Title 1"/>
          <p:cNvSpPr txBox="1"/>
          <p:nvPr/>
        </p:nvSpPr>
        <p:spPr>
          <a:xfrm>
            <a:off x="1143840" y="266933"/>
            <a:ext cx="2599337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9.1.6  Filter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链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5" y="1091196"/>
            <a:ext cx="3276065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39772" y="1231181"/>
            <a:ext cx="2591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链的拦截过程图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" name="Title 1"/>
          <p:cNvSpPr txBox="1"/>
          <p:nvPr/>
        </p:nvSpPr>
        <p:spPr>
          <a:xfrm>
            <a:off x="1143840" y="266933"/>
            <a:ext cx="2599337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9.1.6  Filter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链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026" name="Picture 2" descr="D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068606"/>
            <a:ext cx="8738255" cy="2046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文本框 18"/>
          <p:cNvSpPr txBox="1"/>
          <p:nvPr>
            <p:custDataLst>
              <p:tags r:id="rId2"/>
            </p:custDataLst>
          </p:nvPr>
        </p:nvSpPr>
        <p:spPr>
          <a:xfrm>
            <a:off x="995923" y="4485764"/>
            <a:ext cx="10568548" cy="1621757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当浏览器访问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服务器中的资源时需要经过两个过滤器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Filter1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Filter2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，首先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Filter1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会对这个请求进行拦截，在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Filter1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过滤器中处理好请求后，通过调用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Filter1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doFilter()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方法将请求传递给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Filter2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Filter2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将用户请求处理后同样调用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doFilter()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方法，最终将请求发送给目标资源。当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服务器对这个请求做出响应时，响应结果也会被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过滤器拦截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，拦截顺序与之前相反，最终响应结果被发送给客户端。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081674"/>
            <a:ext cx="8485746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下面通过一个案例分步骤演示如何使用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Filter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链拦截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的同一个请求。在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chapter09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cn.itcast.chapter09.filter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包中新建一个过滤器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MyFilter01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，具体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实现分别如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所示。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729" y="2283468"/>
            <a:ext cx="9386049" cy="402320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506071" y="2283468"/>
            <a:ext cx="922468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@WebFilter(filterName = "MyFilter01",urlPatterns = "/MyServlet")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class MyFilter01 implements Filter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public void init(FilterConfig fConfig) throws ServletException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//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过滤器对象在初始化时调用，可以配置一些初始化参数</a:t>
            </a: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public void doFilter(ServletRequest request, ServletResponse response,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	FilterChain chain) throws IOException, ServletException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//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用于拦截用户的请求，如果和当前过滤器的拦截路径匹配，该方法会被调用</a:t>
            </a: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PrintWriter out=response.getWriter();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out.println("Hello MyFilter01");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chain.doFilter(request, response);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public void destroy()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//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过滤器对象在销毁时自动调用，释放资源</a:t>
            </a: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840" y="266933"/>
            <a:ext cx="2599337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9.1.6  Filter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链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18"/>
          <p:cNvSpPr txBox="1"/>
          <p:nvPr/>
        </p:nvSpPr>
        <p:spPr>
          <a:xfrm>
            <a:off x="5265933" y="2294627"/>
            <a:ext cx="47708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Servlet</a:t>
            </a:r>
            <a:r>
              <a:rPr lang="zh-CN" altLang="en-US" sz="6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高级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5537200" y="3860695"/>
            <a:ext cx="4521007" cy="430212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《Java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Web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程序设计任务教程（第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版）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》</a:t>
            </a: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806819" y="2310390"/>
            <a:ext cx="240161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第</a:t>
            </a:r>
            <a:r>
              <a:rPr lang="en-US" altLang="zh-CN" sz="6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9</a:t>
            </a:r>
            <a:r>
              <a:rPr lang="zh-CN" altLang="en-US" sz="6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章 </a:t>
            </a:r>
            <a:endParaRPr lang="zh-CN" altLang="en-US" sz="6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081674"/>
            <a:ext cx="8485746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下面通过一个案例分步骤演示如何使用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Filter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链拦截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的同一个请求。在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chapter09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cn.itcast.chapter09.filter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包中新建一个过滤器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MyFilter02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，具体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实现分别如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所示。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7812" y="2054868"/>
            <a:ext cx="9654989" cy="437042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358154" y="2108657"/>
            <a:ext cx="9224684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@WebFilter(filterName = "MyFilter02",urlPatterns = "/MyServlet")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class MyFilter02 implements Filter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public void init(FilterConfig fConfig) throws ServletException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//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过滤器对象在初始化时调用，可以配置一些初始化参数</a:t>
            </a: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public void doFilter(ServletRequest request, ServletResponse response,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	FilterChain chain) throws IOException, ServletException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//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用于拦截用户的请求，如果和当前过滤器的拦截路径匹配，该方法会被调用</a:t>
            </a: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PrintWriter out=response.getWriter();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out.println("MyFilter02 Before");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chain.doFilter(request, response);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out.println("MyFilter02 After");	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public void destroy()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//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过滤器对象在销毁时自动调用，释放资源</a:t>
            </a: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840" y="266933"/>
            <a:ext cx="2599337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9.1.6  Filter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链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014439"/>
            <a:ext cx="848574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IDEA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中重新启动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Tomcat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服务器，在浏览器地址栏中输入“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http://localhost:8080/chapter09/MyServlet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”访问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类，浏览器窗口中的显示结果如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下图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所示。</a:t>
            </a:r>
          </a:p>
        </p:txBody>
      </p:sp>
      <p:sp>
        <p:nvSpPr>
          <p:cNvPr id="8" name="Title 1"/>
          <p:cNvSpPr txBox="1"/>
          <p:nvPr/>
        </p:nvSpPr>
        <p:spPr>
          <a:xfrm>
            <a:off x="1143840" y="266933"/>
            <a:ext cx="2599337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9.1.6  Filter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链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508" y="2877669"/>
            <a:ext cx="6293790" cy="2756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5" y="1091196"/>
            <a:ext cx="2644053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39772" y="1231181"/>
            <a:ext cx="1822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链的拦截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文本框 18"/>
          <p:cNvSpPr txBox="1"/>
          <p:nvPr>
            <p:custDataLst>
              <p:tags r:id="rId2"/>
            </p:custDataLst>
          </p:nvPr>
        </p:nvSpPr>
        <p:spPr>
          <a:xfrm>
            <a:off x="1626828" y="3020033"/>
            <a:ext cx="9215258" cy="1296473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</a:rPr>
              <a:t>需要注意的是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Servlet3.0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新增了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@WebFilter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注解，当使用注解配置多个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时，用户无法控制它们的执行顺序，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的执行顺序是按照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Filter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的类名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控制的，按自然排序的规则。例如，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MyFilter01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会比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MyFilter02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优先执行。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1279562" y="2635619"/>
            <a:ext cx="9865885" cy="2146561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229338" y="2582203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828639" y="445945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Title 1"/>
          <p:cNvSpPr txBox="1"/>
          <p:nvPr/>
        </p:nvSpPr>
        <p:spPr>
          <a:xfrm>
            <a:off x="1143840" y="266933"/>
            <a:ext cx="2599337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9.1.6  Filter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链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9" y="266933"/>
            <a:ext cx="5727607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任务：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Filter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Cookie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自动登录中的使用</a:t>
            </a:r>
          </a:p>
        </p:txBody>
      </p:sp>
      <p:sp>
        <p:nvSpPr>
          <p:cNvPr id="25" name="1"/>
          <p:cNvSpPr txBox="1"/>
          <p:nvPr>
            <p:custDataLst>
              <p:tags r:id="rId1"/>
            </p:custDataLst>
          </p:nvPr>
        </p:nvSpPr>
        <p:spPr>
          <a:xfrm>
            <a:off x="1336076" y="1747569"/>
            <a:ext cx="9558603" cy="42473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Cookie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可以实现用户自动登录，但当客户端访问服务器的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需要对所有用户的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Cookie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信息进行校验，这样势必会导致在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程序中编写大量重复的代码。通过注册过滤器完成对用户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Cookie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信息的校验，可以解决这样的问题。由于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Filter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可以对服务器的所有请求进行拦截，因此，可以通过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Filter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拦截用户的自动登录请求，在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Filter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中对用户的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Cookie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信息进行校验，一旦请求通过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Filter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，就相当于用户信息校验通过，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程序根据获取到的用户信息，就可以实现自动登录。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本任务要求使用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Filter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Cookie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进行拦截并实现自动登录，并且可以设置指定自动登录时间为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个月、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个月、半年或一年。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9" y="266933"/>
            <a:ext cx="5727607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任务：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Filter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Cookie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自动登录中的使用</a:t>
            </a:r>
          </a:p>
        </p:txBody>
      </p:sp>
      <p:sp>
        <p:nvSpPr>
          <p:cNvPr id="25" name="1"/>
          <p:cNvSpPr txBox="1"/>
          <p:nvPr>
            <p:custDataLst>
              <p:tags r:id="rId1"/>
            </p:custDataLst>
          </p:nvPr>
        </p:nvSpPr>
        <p:spPr>
          <a:xfrm>
            <a:off x="1426229" y="1031096"/>
            <a:ext cx="9558603" cy="50293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实现步骤：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要实现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Cookie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进行拦截并实现自动登录，需要有以下几个文件。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需要有一个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实体类，用于封装用户的信息。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需要有一个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login.jsp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的登录页面，在该页面中编写一个用户登录表单。用户登录表单需要填写用户名和密码，以及用户自动登录的时间。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需要一个登录成功后的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index.jsp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页面。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需要编写两个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，一个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类用于处理用户的登录请求，如果输入的用户名和密码正确，则发送一个用户自动登录的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Cookie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，并跳转到首页，否则提示输入的用户名或密码错误，并跳转至登录页面（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login.jsp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），让用户重新登录；另外一个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类用于拦截用户登录的访问请求，判断请求中是否包含用户自动登录的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Cookie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，如果包含则获取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Cookie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中的用户名和密码，并验证用户名和密码是否正确，如果正确，则将用户的登录信息封装到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对象存入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域中，完成用户自动登录。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081674"/>
            <a:ext cx="8485746" cy="11567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编写</a:t>
            </a: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</a:t>
            </a:r>
            <a:r>
              <a:rPr lang="zh-CN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</a:t>
            </a:r>
            <a:endParaRPr lang="en-US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chapter09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项目中创建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cn.itcast.chapter09.entity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包，在该包中新建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类，用于封装用户的信息。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类的实现如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所示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9184" y="2283468"/>
            <a:ext cx="8219692" cy="402320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637041" y="2283468"/>
            <a:ext cx="708447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class User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private String username;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private String password;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public String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getUsername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return username;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public void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setUsername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(String username)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this.username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username;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public String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getPassword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return password;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public void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setPassword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(String password)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this.password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password;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</a:p>
        </p:txBody>
      </p:sp>
      <p:sp>
        <p:nvSpPr>
          <p:cNvPr id="8" name="Title 1"/>
          <p:cNvSpPr txBox="1"/>
          <p:nvPr/>
        </p:nvSpPr>
        <p:spPr>
          <a:xfrm>
            <a:off x="1143840" y="266933"/>
            <a:ext cx="6748876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任务：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Filter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Cookie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自动登录中的使用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081674"/>
            <a:ext cx="8485746" cy="15261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实现登录页面和首页</a:t>
            </a:r>
          </a:p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chapter09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根目录中，新建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login.jsp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页面，在该页面中编写一个用户登录表单。用户登录表单需要填写用户名和密码，以及用户自动登录的时间。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login.jsp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页面的实现如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所示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6296" y="2643893"/>
            <a:ext cx="9131969" cy="378617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698574" y="2656450"/>
            <a:ext cx="917797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&lt;!--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下面只展示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table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标签的内容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--&gt;</a:t>
            </a: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&lt;table border="1" width="600px" cellpadding="0"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cellspacing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="0" align="center" 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&lt;tr&gt;&lt;td height="30" align="center"&gt;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用户名：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&lt;/td&gt;&lt;td&gt;&amp;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nbsp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;&amp;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nbsp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&lt;input type="text" name="username" /&gt;${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errerMsg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}&lt;/td&gt;&lt;/tr&gt;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&lt;tr&gt;&lt;td height="30" align="center"&gt;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密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&amp;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nbsp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码：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&lt;/td&lt;td&gt;&amp;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nbsp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;&amp;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nbsp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&lt;input type="password" name="password" /&gt;&lt;/td&gt;&lt;/tr&gt;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&lt;tr&gt;&lt;td height="35" align="center"&gt;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自动登录时间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&lt;/td&gt;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&lt;td&gt;&lt;input type="radio" name="autologin" value="${60*60*24*31}"/&gt;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一个月</a:t>
            </a: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&lt;input type="radio" name="autologin" value="${60*60*24*31*3}"/&gt;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三个月</a:t>
            </a: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&lt;input type="radio" name="autologin" value="${60*60*24*31*6}"/&gt;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半年</a:t>
            </a: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&lt;input type="radio" name="autologin" value="${60*60*24*31*12}"/&gt;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一年</a:t>
            </a: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&lt;/td&gt;&lt;/tr&gt;&lt;tr&gt;&lt;td height="30"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colspan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="2" align="center"&gt;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&lt;input type="submit" value="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登录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 /&gt;&amp;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nbsp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;&amp;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nbsp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;&amp;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nbsp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;&amp;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nbsp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&lt;input type="reset" value="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重置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 /&gt;&lt;/td&gt;&lt;/tr&gt;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&lt;/table&gt;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840" y="266933"/>
            <a:ext cx="6748876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任务：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Filter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Cookie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自动登录中的使用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081674"/>
            <a:ext cx="8485746" cy="11567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用户在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chapter09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根目录中，新建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index.jsp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页面，用于显示用户的登录信息，如果没有用户登录，在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index.jsp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页面中显示一个用户登录的超链接，如果用户已经登录，在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index.jsp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页面中显示登录的用户名，以及一个注销的超链接。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index.jsp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页面的实现如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下所示。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4105" y="2607796"/>
            <a:ext cx="9300411" cy="398327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602320" y="2608322"/>
            <a:ext cx="917797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&lt;!--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下面只展示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body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标签的内容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--&gt;&lt;body&gt;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/&gt;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&lt;center&gt;&lt;h3&gt;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欢迎光临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&lt;/h3&gt;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&lt;/center&gt;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/&gt;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/&gt;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c:choose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c:when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test="${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sessionScope.user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==null }"&gt;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&lt;a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href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="${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pageContext.request.contextPath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}/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login.jsp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用户登录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&lt;/a&gt;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&lt;/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c:when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c:otherwise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	 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欢迎你，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${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sessionScope.user.username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}!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&lt;a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href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="${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pageContext.request.contextPath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}/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LogoutServlet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注销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&lt;/a&gt;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&lt;/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c:otherwise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&lt;/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c:choose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/&gt;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&lt;/body&gt;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840" y="266933"/>
            <a:ext cx="6748876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任务：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Filter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Cookie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自动登录中的使用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081674"/>
            <a:ext cx="8485746" cy="15261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</a:t>
            </a: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编写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LoginServlet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chapter09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cn.itcast.chapter09.filter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包中，编写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LoginServlet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类，用于处理用户的登录请求，如果输入的用户名和密码正确，则发送一个用户自动登录的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Cookie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，并跳转到首页，否则提示输入的用户名或密码错误，并跳转至登录页面（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login.jsp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），让用户重新登录。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LoginServlet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类的实现如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所示。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4105" y="2659282"/>
            <a:ext cx="9300411" cy="399293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638416" y="2644410"/>
            <a:ext cx="917797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void 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doGet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HttpServletRequest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request,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HttpServletResponse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response)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throws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ServletException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IOException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</a:t>
            </a:r>
            <a:r>
              <a:rPr lang="zh-CN" altLang="en-US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只展示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doGet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方法的内容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String username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request.getParameter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("username"); //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获得用户名</a:t>
            </a: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String password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request.getParameter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("password");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获得密码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if ("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itcast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".equals(username) &amp;&amp; "123456".equals(password)) {//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检查用户名和密码</a:t>
            </a: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//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登录成功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将用户状态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user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对象存入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session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域</a:t>
            </a: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User user = new User();	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user.setUsername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(username);	</a:t>
            </a: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user.setPassword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(password);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request.getSession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().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setAttribute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("user", user);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String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autoLogin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request.getParameter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("autologin"); //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发送自动登录的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cookie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if 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autoLogin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!= null) {//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注意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cookie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中的密码要加密</a:t>
            </a: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		Cookie cookie = new Cookie("autologin", username + "-"+ password);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cookie.setMaxAge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Integer.parseInt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autoLogin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cookie.setPath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request.getContextPath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());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response.addCookie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(cookie);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}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response.sendRedirect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request.getContextPath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()+“/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index.jsp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”);//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跳转至首页</a:t>
            </a: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} else {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request.setAttribute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errerMsg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", "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用户名或密码错误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request.getRequestDispatcher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login.jsp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").forward(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request,response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);}}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840" y="266933"/>
            <a:ext cx="6748876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任务：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Filter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Cookie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自动登录中的使用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081674"/>
            <a:ext cx="8485746" cy="15261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编写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LogoutServlet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chapter09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cn.itcast.chapter09.filter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包中，编写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LogoutServlet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类，用于注销用户登录的信息。在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LogoutServlet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类中，首先将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会话中保存的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对象删除，然后将自动登录的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Cookie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删除，最后跳转到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index.jsp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LogoutServlet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类的实现如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所示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4105" y="2607796"/>
            <a:ext cx="9300411" cy="400733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830922" y="2608319"/>
            <a:ext cx="917797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WebServlet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(name = 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LogoutServlet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",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urlPatterns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"/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LogoutServlet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class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LogoutServlet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extends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HttpServlet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public void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doGet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HttpServletRequest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request,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HttpServletResponse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response)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throws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ServletException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IOException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request.getSession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().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removeAttribute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("user"); //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用户注销</a:t>
            </a: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//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从客户端删除自动登录的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cookie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Cookie cookie = new Cookie("autologin", "msg");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cookie.setPath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request.getContextPath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cookie.setMaxAge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(0);	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response.addCookie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(cookie);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response.sendRedirect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request.getContextPath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()+"/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index.jsp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");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public void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doPost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HttpServletRequest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request,HttpServletResponse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response)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	throws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ServletException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IOException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doGet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(request, response);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840" y="266933"/>
            <a:ext cx="6748876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任务：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Filter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Cookie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自动登录中的使用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671380" y="572625"/>
            <a:ext cx="3912255" cy="662379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章节概述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Summary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0" name="TextBox 35"/>
          <p:cNvSpPr txBox="1">
            <a:spLocks noChangeArrowheads="1"/>
          </p:cNvSpPr>
          <p:nvPr/>
        </p:nvSpPr>
        <p:spPr bwMode="auto">
          <a:xfrm>
            <a:off x="1214651" y="2375068"/>
            <a:ext cx="9771798" cy="1969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Servlet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规范有三个高级特性，分别是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Listener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文件的上传下载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用于修改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response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Listener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用于监听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context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事件。善用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规范中的这三个高级特性能够轻松地解决一些特殊问题。本章将针对过滤器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、监听器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Listener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和文件的上传下载进行详细讲解。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04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709686" y="932385"/>
            <a:ext cx="8485746" cy="18954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创建过滤器</a:t>
            </a:r>
            <a:endParaRPr lang="en-US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chapter09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cn.itcast.chapter09.filter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包中，编写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AutoLoginFilter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类，用于拦截用户登录的访问请求，判断请求中是否包含用户自动登录的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Cookie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，如果包含则获取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Cookie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中的用户名和密码，并验证用户名和密码是否正确，如果正确，则将用户的登录信息封装到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对象存入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域中，完成用户自动登录。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AutoLoginFilter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类的实现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如下所示。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4105" y="2941033"/>
            <a:ext cx="9300411" cy="377779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638415" y="2969267"/>
            <a:ext cx="917797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void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doFilter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ServletRequest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req,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ServletResponse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response,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FilterChain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chain) throws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IOException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ServletException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</a:t>
            </a:r>
            <a:r>
              <a:rPr lang="zh-CN" altLang="en-US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只展示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doFilter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方法的内容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HttpServletRequest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request = 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HttpServletRequest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 req;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Cookie[] cookies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request.getCookies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	String autologin = null;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for (int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0; cookies != null &amp;&amp;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&lt;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cookies.length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++)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if ("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autologin".equals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(cookies[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].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getName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())) {//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找到了指定的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cookie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autologin = cookies[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].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getValue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	break;}}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if (autologin != null) {//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做自动登录</a:t>
            </a: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String[] parts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autologin.split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("-");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String username = parts[0];String password = parts[1];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if ("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itcast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".equals(username)&amp;&amp; ("123456").equals(password))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	User user = new User();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	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user.setUsername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(username);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user.setPassword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(password);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	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request.getSession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().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setAttribute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("user", user);}}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chain.doFilter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(request, response);//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放行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840" y="266933"/>
            <a:ext cx="6748876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任务：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Filter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Cookie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自动登录中的使用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05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081674"/>
            <a:ext cx="8485746" cy="15261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运行项目，查看结果</a:t>
            </a:r>
            <a:endParaRPr lang="en-US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访问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login.jsp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页面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重启服务器，打开浏览器在地址栏中输入“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http://localhost:8080/chapter09/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login.jsp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”，浏览器窗口中会显示一个用户登录的表单，如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所示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840" y="266933"/>
            <a:ext cx="6748876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任务：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Filter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Cookie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自动登录中的使用</a:t>
            </a:r>
          </a:p>
        </p:txBody>
      </p:sp>
      <p:pic>
        <p:nvPicPr>
          <p:cNvPr id="13" name="图片 12" descr="图片包含 截图, 游戏机&#10;&#10;描述已自动生成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442" y="3018206"/>
            <a:ext cx="4411913" cy="24922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05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081674"/>
            <a:ext cx="848574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访问实现用户登录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上图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所示的登录表单中输入用户名“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itcast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”、密码“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123456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”，并选择用户自动登录的时间，单击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“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登录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按钮，便可完成用户自动登录。单击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“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登录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按钮之后，浏览器窗口会显示登录的用户名，如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下图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所示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840" y="266933"/>
            <a:ext cx="6748876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任务：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Filter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Cookie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自动登录中的使用</a:t>
            </a:r>
          </a:p>
        </p:txBody>
      </p:sp>
      <p:pic>
        <p:nvPicPr>
          <p:cNvPr id="7" name="图片 6" descr="图片包含 游戏机, 截图&#10;&#10;描述已自动生成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970" y="2970080"/>
            <a:ext cx="4484103" cy="229975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455820" y="5438274"/>
            <a:ext cx="92763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由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上图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可知，用户已经登录成功了，关闭浏览器后重新打开浏览器，在地址栏中直接输入“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http://localhost:8080/chapter09/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index.jsp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”仍可以看到用户的登录信息，表明用户已经成功登录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05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081674"/>
            <a:ext cx="8485746" cy="7874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注销用户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单击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上图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中的“注销”超链接，就可以注销当前的用户，注销之后，浏览器显示页面如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图所示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</a:p>
        </p:txBody>
      </p:sp>
      <p:sp>
        <p:nvSpPr>
          <p:cNvPr id="8" name="Title 1"/>
          <p:cNvSpPr txBox="1"/>
          <p:nvPr/>
        </p:nvSpPr>
        <p:spPr>
          <a:xfrm>
            <a:off x="1143840" y="266933"/>
            <a:ext cx="6748876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任务：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Filter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Cookie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自动登录中的使用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455820" y="5438274"/>
            <a:ext cx="9276347" cy="78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由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上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图可知，用户已经注销成功。此时如果再开启一个新的浏览器窗口，访问首页网址，页面仍会显示图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的内容。至此，使用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Filter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校验用户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Cookie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信息，实现用户自动登录功能已经完成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 descr="社交网站的手机截图&#10;&#10;描述已自动生成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971" y="2665730"/>
            <a:ext cx="4524007" cy="2182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143840" y="266933"/>
            <a:ext cx="6748876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任务：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Filter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解决网站的中文乱码问题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97" y="2175949"/>
            <a:ext cx="11232441" cy="191710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322749" y="4365938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针对所有的文件应用此过滤器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9059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03094" y="1739720"/>
            <a:ext cx="915869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在</a:t>
            </a:r>
            <a:r>
              <a:rPr lang="en-US" altLang="zh-CN" sz="2400" b="1" dirty="0"/>
              <a:t>web.xml</a:t>
            </a:r>
            <a:r>
              <a:rPr lang="zh-CN" altLang="en-US" sz="2400" b="1" dirty="0"/>
              <a:t>文件中配置</a:t>
            </a:r>
            <a:r>
              <a:rPr lang="en-US" altLang="zh-CN" sz="2400" b="1" dirty="0" smtClean="0"/>
              <a:t>Filter</a:t>
            </a:r>
          </a:p>
          <a:p>
            <a:r>
              <a:rPr lang="en-US" altLang="zh-CN" sz="2400" b="1" dirty="0" smtClean="0"/>
              <a:t>&lt;!--</a:t>
            </a:r>
            <a:r>
              <a:rPr lang="zh-CN" altLang="en-US" sz="2400" b="1" dirty="0"/>
              <a:t>配置</a:t>
            </a:r>
            <a:r>
              <a:rPr lang="en-US" altLang="zh-CN" sz="2400" b="1" dirty="0"/>
              <a:t>filter--&gt;    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&lt;</a:t>
            </a:r>
            <a:r>
              <a:rPr lang="en-US" altLang="zh-CN" sz="2400" b="1" dirty="0"/>
              <a:t>filter&gt;        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&lt;</a:t>
            </a:r>
            <a:r>
              <a:rPr lang="en-US" altLang="zh-CN" sz="2400" b="1" dirty="0"/>
              <a:t>filter-name&gt;myfilter1&lt;/filter-name&gt;        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&lt;</a:t>
            </a:r>
            <a:r>
              <a:rPr lang="en-US" altLang="zh-CN" sz="2400" b="1" dirty="0"/>
              <a:t>filter-class&gt;com.bjsxt.filter.MyFilter1&lt;/filter-class&gt;    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&lt;/</a:t>
            </a:r>
            <a:r>
              <a:rPr lang="en-US" altLang="zh-CN" sz="2400" b="1" dirty="0"/>
              <a:t>filter&gt;    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&lt;</a:t>
            </a:r>
            <a:r>
              <a:rPr lang="en-US" altLang="zh-CN" sz="2400" b="1" dirty="0"/>
              <a:t>filter-mapping&gt;        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&lt;</a:t>
            </a:r>
            <a:r>
              <a:rPr lang="en-US" altLang="zh-CN" sz="2400" b="1" dirty="0"/>
              <a:t>filter-name&gt;myfilter1&lt;/filter-name&gt;       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&lt;</a:t>
            </a:r>
            <a:r>
              <a:rPr lang="en-US" altLang="zh-CN" sz="2400" b="1" dirty="0" err="1"/>
              <a:t>url</a:t>
            </a:r>
            <a:r>
              <a:rPr lang="en-US" altLang="zh-CN" sz="2400" b="1" dirty="0"/>
              <a:t>-pattern&gt;/mycontroller1&lt;/</a:t>
            </a:r>
            <a:r>
              <a:rPr lang="en-US" altLang="zh-CN" sz="2400" b="1" dirty="0" err="1"/>
              <a:t>url</a:t>
            </a:r>
            <a:r>
              <a:rPr lang="en-US" altLang="zh-CN" sz="2400" b="1" dirty="0"/>
              <a:t>-pattern&gt;    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&lt;/</a:t>
            </a:r>
            <a:r>
              <a:rPr lang="en-US" altLang="zh-CN" sz="2400" b="1" dirty="0"/>
              <a:t>filter-mapping</a:t>
            </a:r>
            <a:r>
              <a:rPr lang="en-US" altLang="zh-CN" sz="2400" b="1" dirty="0" smtClean="0"/>
              <a:t>&gt;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0374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89155" y="2763039"/>
            <a:ext cx="92127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课后作业：使用过滤器给从网站下载的图片加水印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80568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4602647" y="3013559"/>
            <a:ext cx="5482647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Listener</a:t>
            </a:r>
            <a:endParaRPr lang="en-GB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7082" y="2808590"/>
            <a:ext cx="1735046" cy="1106549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5" y="1091196"/>
            <a:ext cx="2644053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39772" y="1231181"/>
            <a:ext cx="1822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链的拦截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文本框 18"/>
          <p:cNvSpPr txBox="1"/>
          <p:nvPr>
            <p:custDataLst>
              <p:tags r:id="rId2"/>
            </p:custDataLst>
          </p:nvPr>
        </p:nvSpPr>
        <p:spPr>
          <a:xfrm>
            <a:off x="1626828" y="3033480"/>
            <a:ext cx="9215258" cy="1296473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程序开发中，经常需要对某些事件进行监听，以便及时作出处理，如监听鼠标单击事件、监听键盘按下事件等。为此，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提供了监听器（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Listener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），专门用于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监听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事件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1279562" y="2635619"/>
            <a:ext cx="9865885" cy="2146561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229338" y="2582203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828639" y="445945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40" y="266933"/>
            <a:ext cx="34953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9.2.1  Listener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概述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5" y="1091196"/>
            <a:ext cx="3518112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72537" y="1231181"/>
            <a:ext cx="2941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Listener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的重要组成部分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1" name="Title 1"/>
          <p:cNvSpPr txBox="1"/>
          <p:nvPr/>
        </p:nvSpPr>
        <p:spPr>
          <a:xfrm>
            <a:off x="1143840" y="266933"/>
            <a:ext cx="34953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9.2.1  Listener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概述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文本框 18"/>
          <p:cNvSpPr txBox="1"/>
          <p:nvPr>
            <p:custDataLst>
              <p:tags r:id="rId2"/>
            </p:custDataLst>
          </p:nvPr>
        </p:nvSpPr>
        <p:spPr>
          <a:xfrm>
            <a:off x="1239772" y="2145974"/>
            <a:ext cx="9934734" cy="3367320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Listener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在监听过程中会涉及几个重要组成部分，具体如下。</a:t>
            </a: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1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事件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：用户的一个操作，如单击一个按钮、调用一个方法、创建一个对象等。</a:t>
            </a: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2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事件源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：产生事件的对象。</a:t>
            </a: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3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事件监听器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：负责监听发生在事件源上的事件。</a:t>
            </a: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4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事件处理器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：监听器的成员方法，当事件发生的时候会触发对应的处理器（成员方法）。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</a:rPr>
              <a:t>注意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：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当用户执行一个操作触发事件源上的事件时，该事件会被事件监听器监听到，当监听器监听到事件发生时，相应的事件处理器就会对发生的事件进行处理。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4602647" y="3013559"/>
            <a:ext cx="5482647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Filter</a:t>
            </a:r>
            <a:endParaRPr lang="en-GB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7082" y="2808590"/>
            <a:ext cx="1735046" cy="1106549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5" y="1091196"/>
            <a:ext cx="3410536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72537" y="1231181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事件监听器的工作过程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1" name="Title 1"/>
          <p:cNvSpPr txBox="1"/>
          <p:nvPr/>
        </p:nvSpPr>
        <p:spPr>
          <a:xfrm>
            <a:off x="1143840" y="266933"/>
            <a:ext cx="34953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9.2.1  Listener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概述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文本框 18"/>
          <p:cNvSpPr txBox="1"/>
          <p:nvPr>
            <p:custDataLst>
              <p:tags r:id="rId2"/>
            </p:custDataLst>
          </p:nvPr>
        </p:nvSpPr>
        <p:spPr>
          <a:xfrm>
            <a:off x="1707510" y="2952799"/>
            <a:ext cx="9114463" cy="2135525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事件监听器的工作过程可分为以下几个步骤。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1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）将监听器绑定到事件源，也就是注册监听器。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	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2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）监听器监听到事件发生时，会调用监听器的成员方法，将事件对象传递给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       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事件处理器，即触发事件处理器。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	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3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）事件处理器通过事件对象获得事件源，并对事件源进行处理。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279562" y="2635619"/>
            <a:ext cx="9865885" cy="2783546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8" name="矩形 93"/>
          <p:cNvSpPr/>
          <p:nvPr/>
        </p:nvSpPr>
        <p:spPr>
          <a:xfrm>
            <a:off x="1229338" y="2582203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9" name="矩形 93"/>
          <p:cNvSpPr/>
          <p:nvPr/>
        </p:nvSpPr>
        <p:spPr>
          <a:xfrm rot="10800000">
            <a:off x="10828639" y="509146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5" y="1091196"/>
            <a:ext cx="3060912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72537" y="1231181"/>
            <a:ext cx="2428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Listener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事件监听器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" name="文本框 18"/>
          <p:cNvSpPr txBox="1"/>
          <p:nvPr>
            <p:custDataLst>
              <p:tags r:id="rId2"/>
            </p:custDataLst>
          </p:nvPr>
        </p:nvSpPr>
        <p:spPr>
          <a:xfrm>
            <a:off x="1707510" y="3046929"/>
            <a:ext cx="9114463" cy="1377154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应用中的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Listener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就是一个实现了特定接口的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Java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程序，专门用于监听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应用程序中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ServletContext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HttpSession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ServletRequest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等域对象的创建和销毁过程，以及这些域对象属性的修改，并且感知绑定到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HttpSession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域中某个对象的状态变化。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279562" y="2635619"/>
            <a:ext cx="9865885" cy="220532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8" name="矩形 93"/>
          <p:cNvSpPr/>
          <p:nvPr/>
        </p:nvSpPr>
        <p:spPr>
          <a:xfrm>
            <a:off x="1229338" y="2582203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9" name="矩形 93"/>
          <p:cNvSpPr/>
          <p:nvPr/>
        </p:nvSpPr>
        <p:spPr>
          <a:xfrm rot="10800000">
            <a:off x="10828639" y="4513240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34953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9.2.2  Listener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API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5" y="1091196"/>
            <a:ext cx="4553536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72537" y="1231181"/>
            <a:ext cx="3861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Listener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个不同的监听器接口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34953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9.2.2  Listener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API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882586" y="2530856"/>
          <a:ext cx="8713695" cy="31851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769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367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425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类型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描述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37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ServletContextListener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用于监听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ServletContext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对象的创建与销毁过程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37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HttpSessionListener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用于监听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HttpSession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对象的创建和销毁过程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37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ServletRequestListener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用于监听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ServletRequest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对象的创建和销毁过程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37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ServletContextAttributeListener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用于监听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ServletContext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对象中的属性变更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37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HttpSessionAttributeListener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用于监听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HttpSession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对象中的属性变更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37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ServletRequestAttributeListener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用于监听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ServletRequest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对象中的属性变更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5448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HttpSessionBindingListener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用于监听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JavaBean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对象绑定到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HttpSession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对象和从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HttpSession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对象解绑的事件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37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HttpSessionActivationListener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用于监听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HttpSession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中对象活化和钝化的过程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4" y="1091196"/>
            <a:ext cx="5257265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72537" y="1231181"/>
            <a:ext cx="4630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Listener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个不同的监听器接口的分类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34953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9.2.2  Listener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API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文本框 18"/>
          <p:cNvSpPr txBox="1"/>
          <p:nvPr>
            <p:custDataLst>
              <p:tags r:id="rId2"/>
            </p:custDataLst>
          </p:nvPr>
        </p:nvSpPr>
        <p:spPr>
          <a:xfrm>
            <a:off x="1801639" y="2630072"/>
            <a:ext cx="9114463" cy="2963906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Listener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中的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8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种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事件监听器可以分为三类，具体如下。</a:t>
            </a: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1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用于监听域对象创建和销毁的监听器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ServletContextListener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接口、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HttpSessionListener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接口和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ServletRequestListener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接口。</a:t>
            </a: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2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用于监听域对象属性增加和删除的监听器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ServletContextAttributeListener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接口、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HttpSessionAttributeListener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接口和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ServletRequestAttributeListener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接口。</a:t>
            </a: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3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用于监听绑定到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HttpSession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域中某个对象状态的事件监听器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HttpSessionBindingListener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接口和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HttpSessionActivationListener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接口。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1373691" y="2299444"/>
            <a:ext cx="9865885" cy="363071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9" name="矩形 93"/>
          <p:cNvSpPr/>
          <p:nvPr/>
        </p:nvSpPr>
        <p:spPr>
          <a:xfrm>
            <a:off x="1323467" y="2246028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矩形 93"/>
          <p:cNvSpPr/>
          <p:nvPr/>
        </p:nvSpPr>
        <p:spPr>
          <a:xfrm rot="10800000">
            <a:off x="10922768" y="5602447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4" y="1091196"/>
            <a:ext cx="4553537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72537" y="1231181"/>
            <a:ext cx="3861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Listener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个不同的监听器接口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34953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9.2.2  Listener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API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文本框 18"/>
          <p:cNvSpPr txBox="1"/>
          <p:nvPr>
            <p:custDataLst>
              <p:tags r:id="rId2"/>
            </p:custDataLst>
          </p:nvPr>
        </p:nvSpPr>
        <p:spPr>
          <a:xfrm>
            <a:off x="1801639" y="2939353"/>
            <a:ext cx="9114463" cy="1753669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规范中，这三类事件监听器都定义了相应的接口，在编写监听器程序时只需实现对应的接口就可以。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服务器会根据监听器所实现的接口，把它注册到被监听的对象上，当被监听的对象触发了监听器的事件处理器时，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服务器将会调用监听器相关的方法对事件进行处理。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1373691" y="2528043"/>
            <a:ext cx="9865885" cy="259528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9" name="矩形 93"/>
          <p:cNvSpPr/>
          <p:nvPr/>
        </p:nvSpPr>
        <p:spPr>
          <a:xfrm>
            <a:off x="1323467" y="2474627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矩形 93"/>
          <p:cNvSpPr/>
          <p:nvPr/>
        </p:nvSpPr>
        <p:spPr>
          <a:xfrm rot="10800000">
            <a:off x="10922768" y="4793073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450392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任务：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监听域对象的生命周期</a:t>
            </a:r>
          </a:p>
        </p:txBody>
      </p:sp>
      <p:sp>
        <p:nvSpPr>
          <p:cNvPr id="25" name="1"/>
          <p:cNvSpPr txBox="1"/>
          <p:nvPr>
            <p:custDataLst>
              <p:tags r:id="rId1"/>
            </p:custDataLst>
          </p:nvPr>
        </p:nvSpPr>
        <p:spPr>
          <a:xfrm>
            <a:off x="1560988" y="2077303"/>
            <a:ext cx="9317683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要想对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域对象的生命周期进行监听，首先需要实现域对象的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ServletContextListener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HttpSessionListener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ServletRequestListener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接口，这些接口中的方法和执行过程非常类似。可以为每一个监听器编写一个单独的类，也可以用一个类实现这三个接口，从而让这个类具有三个事件监听器的功能。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本案例要求编写一个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Listener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监听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ServletContext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HttpSession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ServletRequest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域对象的生命周期。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081674"/>
            <a:ext cx="8485746" cy="15261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创建监听器</a:t>
            </a:r>
            <a:endParaRPr lang="en-US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chapter09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项目中创建一个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cn.itcast.chapter09.listener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包，在该包中新建一个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MyListener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类，用于实现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ServletContextListener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HttpSessionListener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ServletRequestListener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三个监听器接口，并实现这些接口中的所有方法。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MyListenser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类的实现如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所示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9117" y="2941033"/>
            <a:ext cx="8325853" cy="333945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191869" y="3125679"/>
            <a:ext cx="791465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WebListener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class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MyListener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implements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ServletContextListener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HttpSessionListener,ServletRequestListener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public void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contextInitialized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ServletContextEvent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arg0)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System.out.println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ServletContext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对象被创建了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public void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contextDestroyed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ServletContextEvent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arg0)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System.out.println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ServletContext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对象被销毁了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}</a:t>
            </a: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//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省略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requestInitialized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requestDestroyed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sessionCreated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sessionDestroyed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840" y="266933"/>
            <a:ext cx="6748876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任务：监听域对象的生命周期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081674"/>
            <a:ext cx="8485746" cy="7874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启动项目，查看</a:t>
            </a:r>
            <a:r>
              <a:rPr lang="en-US" altLang="zh-CN" sz="16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ServletContext</a:t>
            </a:r>
            <a:r>
              <a:rPr lang="zh-CN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对象创建信息 </a:t>
            </a:r>
            <a:endParaRPr lang="en-US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IDEA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中启动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Tomcat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服务器，控制台窗口显示结果如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图所示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</a:p>
        </p:txBody>
      </p:sp>
      <p:sp>
        <p:nvSpPr>
          <p:cNvPr id="8" name="Title 1"/>
          <p:cNvSpPr txBox="1"/>
          <p:nvPr/>
        </p:nvSpPr>
        <p:spPr>
          <a:xfrm>
            <a:off x="1143840" y="266933"/>
            <a:ext cx="6748876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任务：监听域对象的生命周期</a:t>
            </a:r>
          </a:p>
        </p:txBody>
      </p:sp>
      <p:pic>
        <p:nvPicPr>
          <p:cNvPr id="13" name="图片 12" descr="手机屏幕截图&#10;&#10;描述已自动生成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496" y="2649855"/>
            <a:ext cx="5029336" cy="233901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1143840" y="5161547"/>
            <a:ext cx="9901149" cy="1526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由图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所示的控制台窗口可知，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ServletContext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对象被创建了，这是因为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服务器在启动时会自动加载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chapter09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这个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项目，并创建其对应的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ServletContext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对象。而服务器之所以会自动加载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chapter09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项目，是因为在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MyListenser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类上添加的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WebListener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注解开启了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Listener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服务器创建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ServletContext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对象后就调用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MyListener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类中的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contextInitialized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方法，输出“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ServletContext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对象被创建了”这行信息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081674"/>
            <a:ext cx="8485746" cy="11567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关闭项目，查看</a:t>
            </a:r>
            <a:r>
              <a:rPr lang="en-US" altLang="zh-CN" sz="16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ServletContext</a:t>
            </a:r>
            <a:r>
              <a:rPr lang="zh-CN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对象销毁信息 </a:t>
            </a:r>
            <a:endParaRPr lang="en-US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为了观察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ServletContext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对象的销毁信息，可以将已经启动的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服务器关闭，关闭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服务器之后，控制台窗口显示的结果如图所示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840" y="266933"/>
            <a:ext cx="6748876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任务：监听域对象的生命周期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43840" y="5161547"/>
            <a:ext cx="9901149" cy="78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由图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可知，在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服务器关闭之前，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ServletContext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对象被销毁并调用了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MyListener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中的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contextDestroyed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  <p:pic>
        <p:nvPicPr>
          <p:cNvPr id="14" name="图片 1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070" y="2880359"/>
            <a:ext cx="4330098" cy="1330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04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081674"/>
            <a:ext cx="8485746" cy="11567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创建测试页面</a:t>
            </a:r>
            <a:endParaRPr lang="en-US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为了查看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HttpSessionListener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ServletRequestListener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的运行效果，在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chapter09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目录中编写一个简单的页面文件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myjsp.jsp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myjsp.jsp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的实现如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所示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5846" y="2923672"/>
            <a:ext cx="7736304" cy="323649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685166" y="3137711"/>
            <a:ext cx="631445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&lt;%@ page language="java"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contentType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="text/html; charset=utf-8"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pageEncoding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="utf-8"%&gt;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&lt;html&gt;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&lt;head&gt;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&lt;title&gt;this is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MyJsp.jsp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page&lt;/title&gt;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&lt;/head&gt;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&lt;body&gt;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这是一个测试监听器的页面</a:t>
            </a: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&lt;/body&gt;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&lt;/html&gt;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840" y="266933"/>
            <a:ext cx="6748876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任务：监听域对象的生命周期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2" y="1091196"/>
            <a:ext cx="2200303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4" name="文本框 18"/>
          <p:cNvSpPr txBox="1"/>
          <p:nvPr>
            <p:custDataLst>
              <p:tags r:id="rId2"/>
            </p:custDataLst>
          </p:nvPr>
        </p:nvSpPr>
        <p:spPr>
          <a:xfrm>
            <a:off x="1143840" y="1665385"/>
            <a:ext cx="10218924" cy="1346104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高级特性中，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被称为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过滤器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基本功能就是对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容器调用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的过程进行拦截，它位于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</a:rPr>
              <a:t>客户端和处理程序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之间，能够对请求和响应进行检查和修改。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就好比现实中的污水净化设备，专门用于过滤污水杂质。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应用中的拦截过程如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下图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所示。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12878" y="1231181"/>
            <a:ext cx="15659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的概念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Title 1"/>
          <p:cNvSpPr txBox="1"/>
          <p:nvPr/>
        </p:nvSpPr>
        <p:spPr>
          <a:xfrm>
            <a:off x="1143840" y="266933"/>
            <a:ext cx="34953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什么是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Filter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8434" name="图片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785" y="2908299"/>
            <a:ext cx="7440429" cy="2097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18"/>
          <p:cNvSpPr txBox="1"/>
          <p:nvPr>
            <p:custDataLst>
              <p:tags r:id="rId3"/>
            </p:custDataLst>
          </p:nvPr>
        </p:nvSpPr>
        <p:spPr>
          <a:xfrm>
            <a:off x="1212878" y="4822274"/>
            <a:ext cx="10352260" cy="2044533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上图中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展示了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应用中的拦截过程，当客户端对服务器资源发出请求时，服务器会根据过滤规则进行检查，如果客户的请求满足过滤规则，则对客户请求进行拦截，对请求头和请求数据进行检查或修改，并依次通过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过滤器链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，最后把过滤之后的请求交给处理程序。请求信息在过滤器链中可以被修改，也可以根据客户端的请求条件不将请求发往处理程序。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05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081674"/>
            <a:ext cx="8485746" cy="11567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设置监听超时信息</a:t>
            </a:r>
            <a:endParaRPr lang="en-US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为了尽快查看到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HttpSession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对象创建与销毁过程，可以在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chapter09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项目的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web.xml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文件中设置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的超时时间为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2min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，具体代码如下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7109" y="3152273"/>
            <a:ext cx="6748876" cy="146726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238620" y="3414439"/>
            <a:ext cx="52075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&lt;session-config&gt;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&lt;session-timeout&gt;2&lt;/session-timeout&gt;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&lt;/session-config&gt;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840" y="266933"/>
            <a:ext cx="6748876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任务：监听域对象的生命周期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12230" y="4836695"/>
            <a:ext cx="89514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在上述配置中，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&lt;session-timeout&gt;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标签指定的超时必须为一个整数，若这个整数为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或负整数，则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永远不会超时，如果这个数是正整数，那么项目中的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将在指定分钟后超时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06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081674"/>
            <a:ext cx="8485746" cy="15261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重启项目，查看结果</a:t>
            </a:r>
            <a:endParaRPr lang="en-US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重新启动项目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chapter09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，再打开浏览器，在地址栏中输入“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http://localhost:8080/chapter09/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myjsp.jsp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”，访问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myjsp.jsp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页面，控制台窗口中显示的结果如图所示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</a:p>
        </p:txBody>
      </p:sp>
      <p:sp>
        <p:nvSpPr>
          <p:cNvPr id="8" name="Title 1"/>
          <p:cNvSpPr txBox="1"/>
          <p:nvPr/>
        </p:nvSpPr>
        <p:spPr>
          <a:xfrm>
            <a:off x="1143840" y="266933"/>
            <a:ext cx="6748876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任务：监听域对象的生命周期</a:t>
            </a:r>
          </a:p>
        </p:txBody>
      </p:sp>
      <p:pic>
        <p:nvPicPr>
          <p:cNvPr id="13" name="图片 12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615" y="2888297"/>
            <a:ext cx="4895583" cy="161151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1395663" y="4716379"/>
            <a:ext cx="9396663" cy="1895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由图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可知，当浏览器第一次访问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myjsp.jsp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页面时，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容器除了为这次请求创建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ServletRequest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对象外，还创建了与这个浏览器对应的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HttpSession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对象，当这两个对象被创建时，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容器会调用监听器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MyListener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中的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requestInitialized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sessionCreated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requestDestroyed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方法完成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ServletRequest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HttpSession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对象的创建和销毁，当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服务器完成这次请求后，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ServletRequest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对象会随之销毁，因此控制台窗口输出了“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ServletRequest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对象被销毁了”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450392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任务：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监听域对象的生命周期</a:t>
            </a:r>
          </a:p>
        </p:txBody>
      </p:sp>
      <p:sp>
        <p:nvSpPr>
          <p:cNvPr id="25" name="1"/>
          <p:cNvSpPr txBox="1"/>
          <p:nvPr>
            <p:custDataLst>
              <p:tags r:id="rId1"/>
            </p:custDataLst>
          </p:nvPr>
        </p:nvSpPr>
        <p:spPr>
          <a:xfrm>
            <a:off x="1560988" y="1752449"/>
            <a:ext cx="9317683" cy="22647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需</a:t>
            </a:r>
            <a:r>
              <a:rPr lang="zh-CN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要注意的是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，如果此时单击浏览器窗口的中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“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刷新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按钮，再次访问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myjsp.jsp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页面，控制台窗口会再次输出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ServletRequest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对象被创建与被销毁的信息，但不会创建新的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HttpSession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对象，这是因为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容器会为每次请求都创建一个新的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ServletRequest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对象，而对于同一个浏览器在会话期间只会创建一个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HttpSession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关闭访问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myjsp.jsp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页面的浏览器窗口或保持浏览器窗口不刷新，与之对应的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HttpSession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对象将在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2min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之后被销毁，控制台窗口显示结果如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图所示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4" name="图片 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197" y="4308024"/>
            <a:ext cx="3951605" cy="108140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560987" y="5522495"/>
            <a:ext cx="9086959" cy="78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由图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可知，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HttpSession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对象被销毁了，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服务器调用了监听器对象的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sessionDestroyed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方法销毁了该对象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00538" y="1277319"/>
            <a:ext cx="8802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利用监听器，实现用户不允许重复登录，统计在线人员</a:t>
            </a:r>
            <a:endParaRPr lang="zh-CN" altLang="en-US" sz="2800" dirty="0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812" y="2356262"/>
            <a:ext cx="4115374" cy="338184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581104" y="2614411"/>
            <a:ext cx="543931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jsp</a:t>
            </a:r>
            <a:r>
              <a:rPr lang="zh-CN" altLang="en-US" dirty="0" smtClean="0"/>
              <a:t>：登录页面</a:t>
            </a:r>
            <a:endParaRPr lang="en-US" altLang="zh-CN" dirty="0" smtClean="0"/>
          </a:p>
          <a:p>
            <a:r>
              <a:rPr lang="en-US" altLang="zh-CN" dirty="0" err="1" smtClean="0"/>
              <a:t>Serlet</a:t>
            </a:r>
            <a:r>
              <a:rPr lang="en-US" altLang="zh-CN" dirty="0" smtClean="0"/>
              <a:t>:</a:t>
            </a:r>
            <a:r>
              <a:rPr lang="zh-CN" altLang="en-US" dirty="0" smtClean="0"/>
              <a:t>处理登录操作，将登录信息在于</a:t>
            </a:r>
            <a:r>
              <a:rPr lang="en-US" altLang="zh-CN" dirty="0" smtClean="0"/>
              <a:t>session</a:t>
            </a:r>
            <a:endParaRPr lang="en-US" altLang="zh-CN" dirty="0"/>
          </a:p>
          <a:p>
            <a:r>
              <a:rPr lang="zh-CN" altLang="en-US" dirty="0" smtClean="0"/>
              <a:t>监听器：实现</a:t>
            </a:r>
            <a:r>
              <a:rPr lang="en-US" altLang="zh-CN" dirty="0" err="1" smtClean="0"/>
              <a:t>ServletContextListener</a:t>
            </a:r>
            <a:r>
              <a:rPr lang="zh-CN" altLang="en-US" dirty="0" smtClean="0"/>
              <a:t>，重写初始化，</a:t>
            </a:r>
            <a:endParaRPr lang="en-US" altLang="zh-CN" dirty="0" smtClean="0"/>
          </a:p>
          <a:p>
            <a:r>
              <a:rPr lang="zh-CN" altLang="en-US" dirty="0" smtClean="0"/>
              <a:t>创建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集合并存于</a:t>
            </a:r>
            <a:r>
              <a:rPr lang="en-US" altLang="zh-CN" dirty="0" err="1" smtClean="0"/>
              <a:t>ServletContex</a:t>
            </a:r>
            <a:r>
              <a:rPr lang="zh-CN" altLang="en-US" dirty="0" smtClean="0"/>
              <a:t>中；</a:t>
            </a:r>
            <a:endParaRPr lang="en-US" altLang="zh-CN" dirty="0" smtClean="0"/>
          </a:p>
          <a:p>
            <a:r>
              <a:rPr lang="zh-CN" altLang="en-US" dirty="0" smtClean="0"/>
              <a:t>重写</a:t>
            </a:r>
            <a:r>
              <a:rPr lang="en-US" altLang="zh-CN" dirty="0" err="1" smtClean="0"/>
              <a:t>sessionDestroyed</a:t>
            </a:r>
            <a:r>
              <a:rPr lang="zh-CN" altLang="en-US" dirty="0" smtClean="0"/>
              <a:t>，会话结束，将用户信息从</a:t>
            </a:r>
            <a:endParaRPr lang="en-US" altLang="zh-CN" dirty="0" smtClean="0"/>
          </a:p>
          <a:p>
            <a:r>
              <a:rPr lang="en-US" altLang="zh-CN" dirty="0" err="1" smtClean="0"/>
              <a:t>ServletContext</a:t>
            </a:r>
            <a:r>
              <a:rPr lang="zh-CN" altLang="en-US" dirty="0" smtClean="0"/>
              <a:t>移除；重写</a:t>
            </a:r>
            <a:r>
              <a:rPr lang="en-US" altLang="zh-CN" dirty="0" err="1" smtClean="0"/>
              <a:t>attributeAdded</a:t>
            </a:r>
            <a:r>
              <a:rPr lang="zh-CN" altLang="en-US" dirty="0" smtClean="0"/>
              <a:t>，判断是否</a:t>
            </a:r>
            <a:endParaRPr lang="en-US" altLang="zh-CN" dirty="0" smtClean="0"/>
          </a:p>
          <a:p>
            <a:r>
              <a:rPr lang="zh-CN" altLang="en-US" smtClean="0"/>
              <a:t>重复登录；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211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4495071" y="3013559"/>
            <a:ext cx="5482647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Servlet 3.0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新特性</a:t>
            </a:r>
            <a:endParaRPr lang="en-GB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7082" y="2808590"/>
            <a:ext cx="1735046" cy="1106549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34953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9.3  Servlet 3.0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新特性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6166344" y="2792704"/>
            <a:ext cx="4483725" cy="905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 3.0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新特性：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异步处理支持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689701" y="3051398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4" y="1091196"/>
            <a:ext cx="322227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72537" y="1231181"/>
            <a:ext cx="24977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 3.0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的新特性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" name="文本框 18"/>
          <p:cNvSpPr txBox="1"/>
          <p:nvPr>
            <p:custDataLst>
              <p:tags r:id="rId2"/>
            </p:custDataLst>
          </p:nvPr>
        </p:nvSpPr>
        <p:spPr>
          <a:xfrm>
            <a:off x="1801639" y="2899012"/>
            <a:ext cx="9114463" cy="2230236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Servlet 3.0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作为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Java EE 6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规范体系中一员，随着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Java EE 6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规范一起发布。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 3.0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在前一版本（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 2.5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）的基础上提供了很多新特性以简化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应用的开发和部署。在前面的章节中其实已经接触了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 3.0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的新特性，例如，已经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使用过的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@WebServlet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注解、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@WebFilter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注解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，注解就是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 3.0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的新特性之一，通过使用注解的方式简化了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的配置。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1373691" y="2528043"/>
            <a:ext cx="9865885" cy="2958357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9" name="矩形 93"/>
          <p:cNvSpPr/>
          <p:nvPr/>
        </p:nvSpPr>
        <p:spPr>
          <a:xfrm>
            <a:off x="1323467" y="2474627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矩形 93"/>
          <p:cNvSpPr/>
          <p:nvPr/>
        </p:nvSpPr>
        <p:spPr>
          <a:xfrm rot="10800000">
            <a:off x="10922768" y="5169589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40" y="266933"/>
            <a:ext cx="34953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9.3  Servlet 3.0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新特性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4" y="1091196"/>
            <a:ext cx="1447265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2878" y="123118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" name="文本框 18"/>
          <p:cNvSpPr txBox="1"/>
          <p:nvPr>
            <p:custDataLst>
              <p:tags r:id="rId2"/>
            </p:custDataLst>
          </p:nvPr>
        </p:nvSpPr>
        <p:spPr>
          <a:xfrm>
            <a:off x="1801639" y="2925906"/>
            <a:ext cx="9114463" cy="1323364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几乎所有基于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Java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框架都建立在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之上，在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 3.0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之前，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框架需要在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中配置。在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 3.0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之后，可以用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注解的方式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配置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框架，简化了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框架的开发。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1373691" y="2528043"/>
            <a:ext cx="9865885" cy="221876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9" name="矩形 93"/>
          <p:cNvSpPr/>
          <p:nvPr/>
        </p:nvSpPr>
        <p:spPr>
          <a:xfrm>
            <a:off x="1323467" y="2474627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矩形 93"/>
          <p:cNvSpPr/>
          <p:nvPr/>
        </p:nvSpPr>
        <p:spPr>
          <a:xfrm rot="10800000">
            <a:off x="10922768" y="4430004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40" y="266933"/>
            <a:ext cx="34953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9.3  Servlet 3.0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新特性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3" y="1091196"/>
            <a:ext cx="3518113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26325" y="1231181"/>
            <a:ext cx="27542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 3.0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常见的注解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" name="文本框 18"/>
          <p:cNvSpPr txBox="1"/>
          <p:nvPr>
            <p:custDataLst>
              <p:tags r:id="rId2"/>
            </p:custDataLst>
          </p:nvPr>
        </p:nvSpPr>
        <p:spPr>
          <a:xfrm>
            <a:off x="1199431" y="2078740"/>
            <a:ext cx="10082651" cy="3770729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 3.0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常见的注解主要有以下几个。</a:t>
            </a: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@WebServlet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：修饰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类，用于部署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类。</a:t>
            </a: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@WebFilter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：修饰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类，用于部署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类</a:t>
            </a: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@WebListener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：修饰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Listener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类，用于部署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Listener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类。</a:t>
            </a: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@WebInitParam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：与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@WebServlet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或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@WebFilter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注解连用，为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@WebServlet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或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@WebFilter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注解配置参数。</a:t>
            </a: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@MultipartConfig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：修饰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类，指定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类负责处理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multipart/form-data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类型的请求（主要用于处理上传文件）</a:t>
            </a: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@ServletSecurity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：修饰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类，与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JAAS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Java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验证和授权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API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）有关的注解。</a:t>
            </a:r>
          </a:p>
        </p:txBody>
      </p:sp>
      <p:sp>
        <p:nvSpPr>
          <p:cNvPr id="11" name="Title 1"/>
          <p:cNvSpPr txBox="1"/>
          <p:nvPr/>
        </p:nvSpPr>
        <p:spPr>
          <a:xfrm>
            <a:off x="1143840" y="266933"/>
            <a:ext cx="34953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9.3  Servlet 3.0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新特性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4" y="1091195"/>
            <a:ext cx="3491219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2878" y="1231181"/>
            <a:ext cx="28279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的工作流程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" name="文本框 18"/>
          <p:cNvSpPr txBox="1"/>
          <p:nvPr>
            <p:custDataLst>
              <p:tags r:id="rId2"/>
            </p:custDataLst>
          </p:nvPr>
        </p:nvSpPr>
        <p:spPr>
          <a:xfrm>
            <a:off x="1801639" y="2872117"/>
            <a:ext cx="9114463" cy="2082319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 3.0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的异步处理特性可以提高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程序的接口处理速度。在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 3.0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之前，一个普通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的工作流程大致如下。</a:t>
            </a: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1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接收到请求之后，对请求携带的数据进行一些预处理。</a:t>
            </a: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2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）调用业务接口的某些方法，完成业务处理。</a:t>
            </a: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3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）最后根据处理的结果提交响应，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线程结束。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1373691" y="2528043"/>
            <a:ext cx="9865885" cy="281043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9" name="矩形 93"/>
          <p:cNvSpPr/>
          <p:nvPr/>
        </p:nvSpPr>
        <p:spPr>
          <a:xfrm>
            <a:off x="1323467" y="2474627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矩形 93"/>
          <p:cNvSpPr/>
          <p:nvPr/>
        </p:nvSpPr>
        <p:spPr>
          <a:xfrm rot="10800000">
            <a:off x="10922768" y="500822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40" y="266933"/>
            <a:ext cx="34953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9.3  Servlet 3.0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新特性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3" y="1091196"/>
            <a:ext cx="2334773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4" name="文本框 18"/>
          <p:cNvSpPr txBox="1"/>
          <p:nvPr>
            <p:custDataLst>
              <p:tags r:id="rId2"/>
            </p:custDataLst>
          </p:nvPr>
        </p:nvSpPr>
        <p:spPr>
          <a:xfrm>
            <a:off x="4052299" y="2639754"/>
            <a:ext cx="4681123" cy="1336813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r>
              <a:rPr lang="zh-CN" altLang="en-US" b="1" dirty="0"/>
              <a:t>过滤器常见用法：</a:t>
            </a:r>
          </a:p>
          <a:p>
            <a:endParaRPr lang="zh-CN" altLang="en-US" b="1" dirty="0"/>
          </a:p>
          <a:p>
            <a:r>
              <a:rPr lang="en-US" altLang="zh-CN" b="1" dirty="0"/>
              <a:t>×</a:t>
            </a:r>
            <a:r>
              <a:rPr lang="zh-CN" altLang="en-US" b="1" dirty="0"/>
              <a:t>处理全站中文乱码问题；</a:t>
            </a:r>
          </a:p>
          <a:p>
            <a:endParaRPr lang="zh-CN" altLang="en-US" b="1" dirty="0"/>
          </a:p>
          <a:p>
            <a:r>
              <a:rPr lang="en-US" altLang="zh-CN" b="1" dirty="0"/>
              <a:t>×</a:t>
            </a:r>
            <a:r>
              <a:rPr lang="zh-CN" altLang="en-US" b="1" dirty="0"/>
              <a:t>实现自动登录；</a:t>
            </a:r>
          </a:p>
          <a:p>
            <a:endParaRPr lang="zh-CN" altLang="en-US" b="1" dirty="0"/>
          </a:p>
          <a:p>
            <a:r>
              <a:rPr lang="en-US" altLang="zh-CN" b="1" dirty="0"/>
              <a:t>×</a:t>
            </a:r>
            <a:r>
              <a:rPr lang="zh-CN" altLang="en-US" b="1" dirty="0"/>
              <a:t>过滤敏感词汇；</a:t>
            </a:r>
          </a:p>
          <a:p>
            <a:endParaRPr lang="zh-CN" altLang="en-US" b="1" dirty="0"/>
          </a:p>
          <a:p>
            <a:r>
              <a:rPr lang="en-US" altLang="zh-CN" b="1" dirty="0"/>
              <a:t>×</a:t>
            </a:r>
            <a:r>
              <a:rPr lang="zh-CN" altLang="en-US" b="1" dirty="0"/>
              <a:t>压缩网页；</a:t>
            </a:r>
          </a:p>
          <a:p>
            <a:endParaRPr lang="zh-CN" altLang="en-US" b="1" dirty="0"/>
          </a:p>
          <a:p>
            <a:r>
              <a:rPr lang="en-US" altLang="zh-CN" b="1" dirty="0"/>
              <a:t>×</a:t>
            </a:r>
            <a:r>
              <a:rPr lang="zh-CN" altLang="en-US" b="1" dirty="0"/>
              <a:t>选择性让浏览器缓存；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12878" y="1231181"/>
            <a:ext cx="15659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的作用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1293009" y="2474255"/>
            <a:ext cx="9865885" cy="375911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9" name="矩形 93"/>
          <p:cNvSpPr/>
          <p:nvPr/>
        </p:nvSpPr>
        <p:spPr>
          <a:xfrm>
            <a:off x="1242785" y="2447733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矩形 93"/>
          <p:cNvSpPr/>
          <p:nvPr/>
        </p:nvSpPr>
        <p:spPr>
          <a:xfrm rot="10800000">
            <a:off x="10847876" y="604135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40" y="266933"/>
            <a:ext cx="34953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什么是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Filter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4" y="1091195"/>
            <a:ext cx="4351831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2878" y="1231181"/>
            <a:ext cx="3597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的工作流程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的弊端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" name="文本框 18"/>
          <p:cNvSpPr txBox="1"/>
          <p:nvPr>
            <p:custDataLst>
              <p:tags r:id="rId2"/>
            </p:custDataLst>
          </p:nvPr>
        </p:nvSpPr>
        <p:spPr>
          <a:xfrm>
            <a:off x="1801639" y="2872117"/>
            <a:ext cx="9114463" cy="2082319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在上述的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工作流程的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第（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2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）步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是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业务处理通常是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最耗时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的，这主要体现在数据库操作，以及其他的跨网络调用等。在此过程中，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线程一直处于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阻塞状态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，直到业务方法执行完毕。在处理业务的过程中，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资源一直被占用而得不到释放，对于并发较大的应用，可能造成性能瓶颈。对于这个问题，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 3.0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之前，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通常是采用提前结束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线程的方式，及时释放资源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373691" y="2528043"/>
            <a:ext cx="9865885" cy="281043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9" name="矩形 93"/>
          <p:cNvSpPr/>
          <p:nvPr/>
        </p:nvSpPr>
        <p:spPr>
          <a:xfrm>
            <a:off x="1323467" y="2474627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矩形 93"/>
          <p:cNvSpPr/>
          <p:nvPr/>
        </p:nvSpPr>
        <p:spPr>
          <a:xfrm rot="10800000">
            <a:off x="10922768" y="500822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40" y="266933"/>
            <a:ext cx="34953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9.3  Servlet 3.0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新特性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4" y="1091195"/>
            <a:ext cx="408289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2878" y="1231181"/>
            <a:ext cx="3340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异步处理的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工作流程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" name="文本框 18"/>
          <p:cNvSpPr txBox="1"/>
          <p:nvPr>
            <p:custDataLst>
              <p:tags r:id="rId2"/>
            </p:custDataLst>
          </p:nvPr>
        </p:nvSpPr>
        <p:spPr>
          <a:xfrm>
            <a:off x="1801639" y="2455260"/>
            <a:ext cx="9114463" cy="3319444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 3.0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通过异步处理，将之前的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工作流程进行了调整，具体如下。</a:t>
            </a: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1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接收到请求之后，首先对请求携带的数据进行一些预处理。</a:t>
            </a: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2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线程将请求转交给一个异步线程执行业务处理。</a:t>
            </a: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3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）线程本身返回至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容器，此时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还没有生成响应数据。</a:t>
            </a: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4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）异步线程处理完业务以后，可以直接生成响应数据（异步线程拥有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ServletRequest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ServletResponse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对象的引用），或者将请求继续转发给其他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</a:rPr>
              <a:t>注意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：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如此一来，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线程不再是一直处于阻塞状态等待业务逻辑处理完成，而是启动异步线程之后可以立即返回。</a:t>
            </a: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373691" y="2232209"/>
            <a:ext cx="9865885" cy="383241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9" name="矩形 93"/>
          <p:cNvSpPr/>
          <p:nvPr/>
        </p:nvSpPr>
        <p:spPr>
          <a:xfrm>
            <a:off x="1323467" y="2178793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矩形 93"/>
          <p:cNvSpPr/>
          <p:nvPr/>
        </p:nvSpPr>
        <p:spPr>
          <a:xfrm rot="10800000">
            <a:off x="10922768" y="5747810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40" y="266933"/>
            <a:ext cx="34953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9.3  Servlet 3.0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新特性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5" y="1091195"/>
            <a:ext cx="253647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2878" y="1231181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异步处理特性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" name="文本框 18"/>
          <p:cNvSpPr txBox="1"/>
          <p:nvPr>
            <p:custDataLst>
              <p:tags r:id="rId2"/>
            </p:custDataLst>
          </p:nvPr>
        </p:nvSpPr>
        <p:spPr>
          <a:xfrm>
            <a:off x="1801639" y="2966246"/>
            <a:ext cx="9114463" cy="1390601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异步处理特性可以应用于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过滤器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两个组件，由于异步处理的工作模式和普通工作模式在实现上有着本质的区别，因此默认情况下，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和过滤器并没有开启异步处理特性，如果希望使用该特性，可以通过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web.xml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配置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与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注解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两种方式实现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373691" y="2528044"/>
            <a:ext cx="9865885" cy="225911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9" name="矩形 93"/>
          <p:cNvSpPr/>
          <p:nvPr/>
        </p:nvSpPr>
        <p:spPr>
          <a:xfrm>
            <a:off x="1323467" y="2474627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矩形 93"/>
          <p:cNvSpPr/>
          <p:nvPr/>
        </p:nvSpPr>
        <p:spPr>
          <a:xfrm rot="10800000">
            <a:off x="10922768" y="447034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40" y="266933"/>
            <a:ext cx="34953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9.3  Servlet 3.0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新特性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4" y="1091195"/>
            <a:ext cx="4109784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2878" y="1231181"/>
            <a:ext cx="3302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Web.xml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配置开启异步处理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" name="文本框 18"/>
          <p:cNvSpPr txBox="1"/>
          <p:nvPr>
            <p:custDataLst>
              <p:tags r:id="rId2"/>
            </p:custDataLst>
          </p:nvPr>
        </p:nvSpPr>
        <p:spPr>
          <a:xfrm>
            <a:off x="1143840" y="1957717"/>
            <a:ext cx="10124795" cy="1363707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对于使用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文件配置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和过滤器的情况，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 3.0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标签中增加了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async-supported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子标签，该标签的默认取值为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false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，要启用异步处理支持，将其设置为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true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即可。以的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MyServlet.java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为例，如果开启异步处理，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文件的配置方式如下所示。</a:t>
            </a:r>
          </a:p>
        </p:txBody>
      </p:sp>
      <p:sp>
        <p:nvSpPr>
          <p:cNvPr id="11" name="Title 1"/>
          <p:cNvSpPr txBox="1"/>
          <p:nvPr/>
        </p:nvSpPr>
        <p:spPr>
          <a:xfrm>
            <a:off x="1143840" y="266933"/>
            <a:ext cx="34953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9.3  Servlet 3.0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新特性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2644" y="3912583"/>
            <a:ext cx="8099612" cy="145279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156431" y="3952924"/>
            <a:ext cx="809961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&lt;servlet&gt;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&lt;servlet-name&gt;MyServlet&lt;/servlet-name&gt;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&lt;servlet-class&gt;cn.itcast.chapter09.filter.MyServlet&lt;/servlet-class&gt;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&lt;async-supported&gt;true&lt;/async-supported&gt;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&lt;/servlet&gt;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4" y="1091195"/>
            <a:ext cx="3518113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2878" y="1231181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注解配置开启异步处理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" name="文本框 18"/>
          <p:cNvSpPr txBox="1"/>
          <p:nvPr>
            <p:custDataLst>
              <p:tags r:id="rId2"/>
            </p:custDataLst>
          </p:nvPr>
        </p:nvSpPr>
        <p:spPr>
          <a:xfrm>
            <a:off x="1143840" y="1957717"/>
            <a:ext cx="10124795" cy="1767118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对于使用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 3.0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提供的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@WebServlet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@WebFilter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注解对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Servlet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或过滤器进行配置的情况，由于这两个注解都提供了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asyncSupported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属性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，因此可以通过设置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asyncSupported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属性值开启异步处理。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asyncSupported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默认值为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false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，要启用异步处理支持，只需将该属性设置为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true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即可。以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@WebFilter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注解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为例，其配置方式如下所示。</a:t>
            </a:r>
          </a:p>
        </p:txBody>
      </p:sp>
      <p:sp>
        <p:nvSpPr>
          <p:cNvPr id="11" name="Title 1"/>
          <p:cNvSpPr txBox="1"/>
          <p:nvPr/>
        </p:nvSpPr>
        <p:spPr>
          <a:xfrm>
            <a:off x="1143840" y="266933"/>
            <a:ext cx="34953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9.3  Servlet 3.0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新特性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0220" y="4275652"/>
            <a:ext cx="8099612" cy="72639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277454" y="4329440"/>
            <a:ext cx="697412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@WebFilter(filterName = "MyFilter",urlPatterns = "/MyServlet"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asyncSupported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true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4495071" y="3013559"/>
            <a:ext cx="5482647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文件的上传和下载</a:t>
            </a:r>
            <a:endParaRPr lang="en-GB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7082" y="2808590"/>
            <a:ext cx="1735046" cy="1106549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34953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文件上传的原理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6529413" y="2927174"/>
            <a:ext cx="4483725" cy="489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熟悉文件上传的原理</a:t>
            </a:r>
            <a:endParaRPr lang="zh-CN" altLang="en-US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052770" y="3051398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34953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文件上传的原理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文本框 18"/>
          <p:cNvSpPr txBox="1"/>
          <p:nvPr>
            <p:custDataLst>
              <p:tags r:id="rId1"/>
            </p:custDataLst>
          </p:nvPr>
        </p:nvSpPr>
        <p:spPr>
          <a:xfrm>
            <a:off x="1801639" y="2966246"/>
            <a:ext cx="9114463" cy="2170530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要实现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开发中的文件上传功能，通常需完成两步操作：一是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项目的页面中添加上传输入项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，二是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中读取上传文件的数据，并保存到目标路径中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由于大多数文件的上传都是通过表单的形式提交给服务器的，因此，要想在程序中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实现文件上传功能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，首先要创建一个用于提交上传文件的表单页面。在表单页面中，需要使用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&lt;input type="file"&gt;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标签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jsp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页面中添加文件上传输入项。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1373691" y="2528043"/>
            <a:ext cx="9865885" cy="3025591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>
            <a:off x="1323467" y="2474627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7" name="矩形 93"/>
          <p:cNvSpPr/>
          <p:nvPr/>
        </p:nvSpPr>
        <p:spPr>
          <a:xfrm rot="10800000">
            <a:off x="10922768" y="5223377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Chevron 3"/>
          <p:cNvSpPr/>
          <p:nvPr>
            <p:custDataLst>
              <p:tags r:id="rId2"/>
            </p:custDataLst>
          </p:nvPr>
        </p:nvSpPr>
        <p:spPr>
          <a:xfrm>
            <a:off x="838735" y="1091195"/>
            <a:ext cx="193136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"/>
          <p:cNvSpPr txBox="1"/>
          <p:nvPr/>
        </p:nvSpPr>
        <p:spPr>
          <a:xfrm>
            <a:off x="1212878" y="123118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文件上传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34953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文件上传的原理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文本框 18"/>
          <p:cNvSpPr txBox="1"/>
          <p:nvPr>
            <p:custDataLst>
              <p:tags r:id="rId1"/>
            </p:custDataLst>
          </p:nvPr>
        </p:nvSpPr>
        <p:spPr>
          <a:xfrm>
            <a:off x="1143840" y="1903929"/>
            <a:ext cx="10232372" cy="2210871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&lt;input type="file"&gt;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标签的使用需要注意以下两点：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必须要设置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input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输入项的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name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属性，否则浏览器将不会发送上传文件的数据。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必须把将表单页面的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method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属性设置为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post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方式，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enctype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属性设置为“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multipart/form-data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”类型。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示例代码如下：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" name="Chevron 3"/>
          <p:cNvSpPr/>
          <p:nvPr>
            <p:custDataLst>
              <p:tags r:id="rId2"/>
            </p:custDataLst>
          </p:nvPr>
        </p:nvSpPr>
        <p:spPr>
          <a:xfrm>
            <a:off x="838735" y="1091195"/>
            <a:ext cx="380050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"/>
          <p:cNvSpPr txBox="1"/>
          <p:nvPr/>
        </p:nvSpPr>
        <p:spPr>
          <a:xfrm>
            <a:off x="1212878" y="1231181"/>
            <a:ext cx="31153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&lt;input type="file"&gt;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2644" y="4396675"/>
            <a:ext cx="8099612" cy="1452794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156431" y="4461080"/>
            <a:ext cx="8099612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&lt;%--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指定表单数据的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enctype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属性以及提交方式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--%&gt;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&lt;form enctype="multipart/form-data" method="post"&gt;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&lt;%--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指定标记的类型和文件域的名称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--%&gt;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选择上传文件：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&lt;input type="file" name="myfile"/&gt;&lt;br /&gt;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&lt;/form&gt;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"/>
          <p:cNvSpPr txBox="1"/>
          <p:nvPr/>
        </p:nvSpPr>
        <p:spPr>
          <a:xfrm>
            <a:off x="2102644" y="5955581"/>
            <a:ext cx="5243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文件上传可使用</a:t>
            </a: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Commons-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FileUpload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34953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文件上传的原理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文本框 18"/>
          <p:cNvSpPr txBox="1"/>
          <p:nvPr>
            <p:custDataLst>
              <p:tags r:id="rId1"/>
            </p:custDataLst>
          </p:nvPr>
        </p:nvSpPr>
        <p:spPr>
          <a:xfrm>
            <a:off x="1628378" y="3010716"/>
            <a:ext cx="9114463" cy="1762988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</a:rPr>
              <a:t>需要注意的是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，在使用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Commons-FileUpload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组件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时，需要导入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commons-fileupload.jar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commons-io.jar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两个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JAR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包，这两个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JAR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包可以在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Apache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官网下载（在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9.4.3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小节中会详细讲解如何下载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commons-fileupload.jar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commons-io.jar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两个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JAR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包）。 </a:t>
            </a: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252668" y="2675964"/>
            <a:ext cx="9865885" cy="2416707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>
            <a:off x="1202444" y="263599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7" name="矩形 93"/>
          <p:cNvSpPr/>
          <p:nvPr/>
        </p:nvSpPr>
        <p:spPr>
          <a:xfrm rot="10800000">
            <a:off x="10801745" y="4779626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Chevron 3"/>
          <p:cNvSpPr/>
          <p:nvPr>
            <p:custDataLst>
              <p:tags r:id="rId2"/>
            </p:custDataLst>
          </p:nvPr>
        </p:nvSpPr>
        <p:spPr>
          <a:xfrm>
            <a:off x="838734" y="1091195"/>
            <a:ext cx="4136677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"/>
          <p:cNvSpPr txBox="1"/>
          <p:nvPr/>
        </p:nvSpPr>
        <p:spPr>
          <a:xfrm>
            <a:off x="1212878" y="1231181"/>
            <a:ext cx="34479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Commons- FileUpload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3" y="1091196"/>
            <a:ext cx="2926443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4" name="文本框 18"/>
          <p:cNvSpPr txBox="1"/>
          <p:nvPr>
            <p:custDataLst>
              <p:tags r:id="rId2"/>
            </p:custDataLst>
          </p:nvPr>
        </p:nvSpPr>
        <p:spPr>
          <a:xfrm>
            <a:off x="1604875" y="2978591"/>
            <a:ext cx="9215258" cy="1014084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中包含了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3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个接口，分别是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Filter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接口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FilterConfig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接口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FilterChain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接口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，它们都位于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javax.servlet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包中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。过滤器类实现</a:t>
            </a:r>
            <a:r>
              <a:rPr lang="en-US" altLang="zh-CN" dirty="0" smtClean="0"/>
              <a:t>Filter</a:t>
            </a:r>
            <a:r>
              <a:rPr lang="zh-CN" altLang="en-US" dirty="0" smtClean="0"/>
              <a:t>接口，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dirty="0" err="1" smtClean="0">
                <a:solidFill>
                  <a:srgbClr val="1369B2"/>
                </a:solidFill>
                <a:latin typeface="微软雅黑" panose="020B0503020204020204" pitchFamily="34" charset="-122"/>
              </a:rPr>
              <a:t>FilterConfig</a:t>
            </a:r>
            <a:r>
              <a:rPr lang="zh-CN" altLang="en-US" dirty="0" smtClean="0">
                <a:solidFill>
                  <a:srgbClr val="1369B2"/>
                </a:solidFill>
                <a:latin typeface="微软雅黑" panose="020B0503020204020204" pitchFamily="34" charset="-122"/>
              </a:rPr>
              <a:t>获取过滤器的相关配置信息，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dirty="0" err="1" smtClean="0">
                <a:solidFill>
                  <a:srgbClr val="1369B2"/>
                </a:solidFill>
                <a:latin typeface="微软雅黑" panose="020B0503020204020204" pitchFamily="34" charset="-122"/>
              </a:rPr>
              <a:t>FilterChain</a:t>
            </a:r>
            <a:r>
              <a:rPr lang="zh-CN" altLang="en-US" dirty="0" smtClean="0">
                <a:solidFill>
                  <a:srgbClr val="1369B2"/>
                </a:solidFill>
                <a:latin typeface="微软雅黑" panose="020B0503020204020204" pitchFamily="34" charset="-122"/>
              </a:rPr>
              <a:t>的</a:t>
            </a:r>
            <a:r>
              <a:rPr lang="en-US" altLang="zh-CN" kern="100" dirty="0" err="1" smtClean="0">
                <a:solidFill>
                  <a:srgbClr val="595959"/>
                </a:solidFill>
                <a:latin typeface="微软雅黑" panose="020B0503020204020204" pitchFamily="34" charset="-122"/>
              </a:rPr>
              <a:t>doFilter</a:t>
            </a:r>
            <a:r>
              <a:rPr lang="zh-CN" altLang="en-US" kern="100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将过滤器传递到过滤器链中的下一个过滤器，如果没有下一个过滤器则转到处理程序。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2878" y="1231181"/>
            <a:ext cx="2229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个接口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1279562" y="2837325"/>
            <a:ext cx="9865885" cy="187762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9" name="矩形 93"/>
          <p:cNvSpPr/>
          <p:nvPr/>
        </p:nvSpPr>
        <p:spPr>
          <a:xfrm>
            <a:off x="1229338" y="281080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矩形 93"/>
          <p:cNvSpPr/>
          <p:nvPr/>
        </p:nvSpPr>
        <p:spPr>
          <a:xfrm rot="10800000">
            <a:off x="10828639" y="4392217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34953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9.1.2  Filter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相关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API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34953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文件上传的原理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Chevron 3"/>
          <p:cNvSpPr/>
          <p:nvPr>
            <p:custDataLst>
              <p:tags r:id="rId1"/>
            </p:custDataLst>
          </p:nvPr>
        </p:nvSpPr>
        <p:spPr>
          <a:xfrm>
            <a:off x="838734" y="1091195"/>
            <a:ext cx="5346876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"/>
          <p:cNvSpPr txBox="1"/>
          <p:nvPr/>
        </p:nvSpPr>
        <p:spPr>
          <a:xfrm>
            <a:off x="1212878" y="1231181"/>
            <a:ext cx="4730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Commons- FileUpload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的工作流程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46" name="图片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102" y="2057401"/>
            <a:ext cx="7625745" cy="2945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本框 18"/>
          <p:cNvSpPr txBox="1"/>
          <p:nvPr>
            <p:custDataLst>
              <p:tags r:id="rId2"/>
            </p:custDataLst>
          </p:nvPr>
        </p:nvSpPr>
        <p:spPr>
          <a:xfrm>
            <a:off x="957384" y="5256371"/>
            <a:ext cx="10432275" cy="881494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由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上图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中可知，实现文件的上传会涉及到几个类，这些类都是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Apache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组件上传文件的核心类。这些核心类的相关知识，将在后面的小节进行详细讲解。</a:t>
            </a: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583518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认识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Commons-FileUpload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组件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6529414" y="2569114"/>
            <a:ext cx="4739222" cy="1369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Commons-FileUpload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组件中的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FileItem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DiskFileItemFactory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ServletFileUpload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6052770" y="3051398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8"/>
          <p:cNvSpPr txBox="1"/>
          <p:nvPr>
            <p:custDataLst>
              <p:tags r:id="rId1"/>
            </p:custDataLst>
          </p:nvPr>
        </p:nvSpPr>
        <p:spPr>
          <a:xfrm>
            <a:off x="1628378" y="2916586"/>
            <a:ext cx="9114463" cy="2099167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FileItem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接口主要用于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封装单个表单字段元素的数据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，一个表单字段元素对应一个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FileItem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Commons-FileUpload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组件在处理文件上传的过程中，将每一个表单域（包括普通的文本表单域和文件域）封装在一个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FileItem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对象中。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为了便于讲解，在此将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FileItem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接口的实现类称为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FileItem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类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FileItem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类实现了序列化接口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Serializable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，因此，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FileItem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类支持序列化操作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1252668" y="2474260"/>
            <a:ext cx="9865885" cy="3012138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>
            <a:off x="1202444" y="2434286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7" name="矩形 93"/>
          <p:cNvSpPr/>
          <p:nvPr/>
        </p:nvSpPr>
        <p:spPr>
          <a:xfrm rot="10800000">
            <a:off x="10801745" y="515614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Chevron 3"/>
          <p:cNvSpPr/>
          <p:nvPr>
            <p:custDataLst>
              <p:tags r:id="rId2"/>
            </p:custDataLst>
          </p:nvPr>
        </p:nvSpPr>
        <p:spPr>
          <a:xfrm>
            <a:off x="838735" y="1091195"/>
            <a:ext cx="2563372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"/>
          <p:cNvSpPr txBox="1"/>
          <p:nvPr/>
        </p:nvSpPr>
        <p:spPr>
          <a:xfrm>
            <a:off x="1212878" y="1231181"/>
            <a:ext cx="1673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FileItem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</a:p>
        </p:txBody>
      </p:sp>
      <p:sp>
        <p:nvSpPr>
          <p:cNvPr id="9" name="Title 1"/>
          <p:cNvSpPr txBox="1"/>
          <p:nvPr/>
        </p:nvSpPr>
        <p:spPr>
          <a:xfrm>
            <a:off x="1143840" y="266933"/>
            <a:ext cx="583518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认识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Commons-FileUpload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组件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evron 3"/>
          <p:cNvSpPr/>
          <p:nvPr>
            <p:custDataLst>
              <p:tags r:id="rId1"/>
            </p:custDataLst>
          </p:nvPr>
        </p:nvSpPr>
        <p:spPr>
          <a:xfrm>
            <a:off x="838735" y="943278"/>
            <a:ext cx="3007124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"/>
          <p:cNvSpPr txBox="1"/>
          <p:nvPr/>
        </p:nvSpPr>
        <p:spPr>
          <a:xfrm>
            <a:off x="1159090" y="1083264"/>
            <a:ext cx="2186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FileItem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类的方法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itle 1"/>
          <p:cNvSpPr txBox="1"/>
          <p:nvPr/>
        </p:nvSpPr>
        <p:spPr>
          <a:xfrm>
            <a:off x="1143840" y="266933"/>
            <a:ext cx="583518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认识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Commons-FileUpload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组件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116946" y="1791815"/>
          <a:ext cx="10212202" cy="46815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389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732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2479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方法声明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功能描述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4651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boolean isFormField()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isFormField()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方法用于判断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FileItem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类对象封装的数据是一个普通文本表单字段，还是一个文件表单字段，如果是普通文本表单字段则返回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true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，否则返回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false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4651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 getName()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getName()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方法用于获取文件上传字段中的文件名。如果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FileItem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类对象对应的是普通文本表单字段，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getName()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方法将返回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null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，否则，只要浏览器将文件的字段信息传递给服务器，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getName()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方法就会返回一个字符串类型的结果，如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C:\Sunset.jpg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4651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 getFieldName()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getFieldName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()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方法用于获取表单字段元素描述头的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name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属性值，也是表单标签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name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属性的值。例如“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name=file1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”中的“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file1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”。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4651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void write(File file)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write()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方法用于将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FileItem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对象中保存的主体内容保存到某个指定的文件中。如果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FileItem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中的主体内容是保存在某个临时文件中，那么该方法顺利完成后，临时文件有可能会被清除。另外，该方法也可将普通表单字段内容写入到一个文件中，但它主要用于将上传的文件内容保存到本地文件系统中。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4651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 getString()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getString()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方法用于将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FileItem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对象中保存的数据流内容以一个字符串形式返回。它有两个重载的定义形式：①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public String getString()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②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public String getString(java.lang.String encoding)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前者使用默认的字符集编码将主体内容转换成字符串，后者使用参数指定的字符集编码将主体内容转换成字符串。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4651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 getContentType()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getContentType()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方法用于获得上传文件的类型，即表单字段元素描述头属性“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Content-Type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”的值，如“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image/jpeg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”。如果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FileItem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类对象对应的是普通表单字段，该方法将返回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null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evron 3"/>
          <p:cNvSpPr/>
          <p:nvPr>
            <p:custDataLst>
              <p:tags r:id="rId1"/>
            </p:custDataLst>
          </p:nvPr>
        </p:nvSpPr>
        <p:spPr>
          <a:xfrm>
            <a:off x="838734" y="1118089"/>
            <a:ext cx="3531559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"/>
          <p:cNvSpPr txBox="1"/>
          <p:nvPr/>
        </p:nvSpPr>
        <p:spPr>
          <a:xfrm>
            <a:off x="1159090" y="1258075"/>
            <a:ext cx="28375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DiskFileItemFactory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</a:p>
        </p:txBody>
      </p:sp>
      <p:sp>
        <p:nvSpPr>
          <p:cNvPr id="9" name="Title 1"/>
          <p:cNvSpPr txBox="1"/>
          <p:nvPr/>
        </p:nvSpPr>
        <p:spPr>
          <a:xfrm>
            <a:off x="1143840" y="266933"/>
            <a:ext cx="583518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认识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Commons-FileUpload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组件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文本框 18"/>
          <p:cNvSpPr txBox="1"/>
          <p:nvPr>
            <p:custDataLst>
              <p:tags r:id="rId2"/>
            </p:custDataLst>
          </p:nvPr>
        </p:nvSpPr>
        <p:spPr>
          <a:xfrm>
            <a:off x="1628378" y="2862798"/>
            <a:ext cx="9114463" cy="1749543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DiskFileItemFactory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类用于将请求消息实体中的每一个文件封装成单独的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FileItem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对象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。如果上传的文件比较小，将直接保存在内存中，如果上传的文件比较大，则会以临时文件的形式，保存在磁盘的临时文件夹中。默认情况下，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不管文件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保存在内存还是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磁盘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临时文件夹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，文件存储的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临界值是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10240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字节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，即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10KB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252668" y="2474260"/>
            <a:ext cx="9865885" cy="250115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8" name="矩形 93"/>
          <p:cNvSpPr/>
          <p:nvPr/>
        </p:nvSpPr>
        <p:spPr>
          <a:xfrm>
            <a:off x="1202444" y="2434286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矩形 93"/>
          <p:cNvSpPr/>
          <p:nvPr/>
        </p:nvSpPr>
        <p:spPr>
          <a:xfrm rot="10800000">
            <a:off x="10801745" y="4658603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evron 3"/>
          <p:cNvSpPr/>
          <p:nvPr>
            <p:custDataLst>
              <p:tags r:id="rId1"/>
            </p:custDataLst>
          </p:nvPr>
        </p:nvSpPr>
        <p:spPr>
          <a:xfrm>
            <a:off x="838734" y="1118089"/>
            <a:ext cx="4795584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"/>
          <p:cNvSpPr txBox="1"/>
          <p:nvPr/>
        </p:nvSpPr>
        <p:spPr>
          <a:xfrm>
            <a:off x="1159090" y="1258075"/>
            <a:ext cx="4119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DiskFileItemFactory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的构造方法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itle 1"/>
          <p:cNvSpPr txBox="1"/>
          <p:nvPr/>
        </p:nvSpPr>
        <p:spPr>
          <a:xfrm>
            <a:off x="1143840" y="266933"/>
            <a:ext cx="583518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认识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Commons-FileUpload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组件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313735" y="2471085"/>
          <a:ext cx="7677430" cy="12678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819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9548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2479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方法声明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功能描述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4651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DiskFileItemFactory()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采用默认临界值和系统临时文件夹构造文件项工厂对象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4651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DiskFileItemFactory(int sizeThreshold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File repository)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采用参数指定临界值和系统临时文件夹构造文件项工厂对象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1" name="文本框 18"/>
          <p:cNvSpPr txBox="1"/>
          <p:nvPr>
            <p:custDataLst>
              <p:tags r:id="rId2"/>
            </p:custDataLst>
          </p:nvPr>
        </p:nvSpPr>
        <p:spPr>
          <a:xfrm>
            <a:off x="1143840" y="4450978"/>
            <a:ext cx="10192031" cy="1344706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上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表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中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列举了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DiskFileItemFactory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类的两个构造方法，其中，第二个构造方法需要传递两个参数，第一个参数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sizeThreshold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表示文件保存在内存还是磁盘临时文件夹中的临界值，第二个参数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repository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表示临时文件的存储路径。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evron 3"/>
          <p:cNvSpPr/>
          <p:nvPr>
            <p:custDataLst>
              <p:tags r:id="rId1"/>
            </p:custDataLst>
          </p:nvPr>
        </p:nvSpPr>
        <p:spPr>
          <a:xfrm>
            <a:off x="838734" y="1118089"/>
            <a:ext cx="3343301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"/>
          <p:cNvSpPr txBox="1"/>
          <p:nvPr/>
        </p:nvSpPr>
        <p:spPr>
          <a:xfrm>
            <a:off x="1199431" y="1258075"/>
            <a:ext cx="25966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ServletFileUpload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</a:p>
        </p:txBody>
      </p:sp>
      <p:sp>
        <p:nvSpPr>
          <p:cNvPr id="9" name="Title 1"/>
          <p:cNvSpPr txBox="1"/>
          <p:nvPr/>
        </p:nvSpPr>
        <p:spPr>
          <a:xfrm>
            <a:off x="1143840" y="266933"/>
            <a:ext cx="583518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认识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Commons-FileUpload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组件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文本框 18"/>
          <p:cNvSpPr txBox="1"/>
          <p:nvPr>
            <p:custDataLst>
              <p:tags r:id="rId2"/>
            </p:custDataLst>
          </p:nvPr>
        </p:nvSpPr>
        <p:spPr>
          <a:xfrm>
            <a:off x="1628378" y="2997268"/>
            <a:ext cx="9114463" cy="1319237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ServletFileUpload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类是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Apache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组件处理文件上传的核心高级类，通过调用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parseRequest(HttpServletRequest) 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方法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可以将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HTML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中每个表单提交的数据封装成一个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FileItem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对象，然后以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List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列表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的形式返回。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252668" y="2649071"/>
            <a:ext cx="9865885" cy="205739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8" name="矩形 93"/>
          <p:cNvSpPr/>
          <p:nvPr/>
        </p:nvSpPr>
        <p:spPr>
          <a:xfrm>
            <a:off x="1202444" y="2609097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矩形 93"/>
          <p:cNvSpPr/>
          <p:nvPr/>
        </p:nvSpPr>
        <p:spPr>
          <a:xfrm rot="10800000">
            <a:off x="10801745" y="4376216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evron 3"/>
          <p:cNvSpPr/>
          <p:nvPr>
            <p:custDataLst>
              <p:tags r:id="rId1"/>
            </p:custDataLst>
          </p:nvPr>
        </p:nvSpPr>
        <p:spPr>
          <a:xfrm>
            <a:off x="838734" y="1118089"/>
            <a:ext cx="4661113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"/>
          <p:cNvSpPr txBox="1"/>
          <p:nvPr/>
        </p:nvSpPr>
        <p:spPr>
          <a:xfrm>
            <a:off x="1199431" y="1258075"/>
            <a:ext cx="3879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ServletFileUpload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的构造方法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itle 1"/>
          <p:cNvSpPr txBox="1"/>
          <p:nvPr/>
        </p:nvSpPr>
        <p:spPr>
          <a:xfrm>
            <a:off x="1143840" y="266933"/>
            <a:ext cx="583518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认识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Commons-FileUpload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组件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882588" y="2376956"/>
          <a:ext cx="8108577" cy="2033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774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310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152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方法声明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功能描述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82264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ServletFileUpload()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构造一个未初始化的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ServletFileUpload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实例对象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82264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ServletFileUpload(FileItemFactory fileItemFactory)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根据参数指定的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FileItemFactory 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对象创建一个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ServletFileUpload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2" name="文本框 18"/>
          <p:cNvSpPr txBox="1"/>
          <p:nvPr>
            <p:custDataLst>
              <p:tags r:id="rId2"/>
            </p:custDataLst>
          </p:nvPr>
        </p:nvSpPr>
        <p:spPr>
          <a:xfrm>
            <a:off x="1143840" y="4693024"/>
            <a:ext cx="10192031" cy="1344706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上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表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中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列举了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ServletFileUpload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类的两个构造方法。在文件上传过程中，在使用第一个构造方法创建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ServletFileUpload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对象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时，需要在解析请求之前调用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setFileItemFactory()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方法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设置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fileItemFactory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属性。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450392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9.4.4 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动手实践：实现文件上传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6529414" y="2743925"/>
            <a:ext cx="3905504" cy="954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熟悉如何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流实现文件的上传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052770" y="3051398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evron 3"/>
          <p:cNvSpPr/>
          <p:nvPr>
            <p:custDataLst>
              <p:tags r:id="rId1"/>
            </p:custDataLst>
          </p:nvPr>
        </p:nvSpPr>
        <p:spPr>
          <a:xfrm>
            <a:off x="838733" y="1158430"/>
            <a:ext cx="3316407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"/>
          <p:cNvSpPr txBox="1"/>
          <p:nvPr/>
        </p:nvSpPr>
        <p:spPr>
          <a:xfrm>
            <a:off x="1159090" y="1298416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实现文件上传的思路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18"/>
          <p:cNvSpPr txBox="1"/>
          <p:nvPr>
            <p:custDataLst>
              <p:tags r:id="rId2"/>
            </p:custDataLst>
          </p:nvPr>
        </p:nvSpPr>
        <p:spPr>
          <a:xfrm>
            <a:off x="1695613" y="3104845"/>
            <a:ext cx="9114463" cy="1204136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要实现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项目中的文件上传功能，首先需要使用到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Commons-FileUpload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组件，另外需要将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jsp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页面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form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表单的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enctype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属性值设置为“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multipart/form-data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”，再在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中使用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IO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流实现文件的上传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319903" y="2716306"/>
            <a:ext cx="9865885" cy="203050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8" name="矩形 93"/>
          <p:cNvSpPr/>
          <p:nvPr/>
        </p:nvSpPr>
        <p:spPr>
          <a:xfrm>
            <a:off x="1269679" y="267633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矩形 93"/>
          <p:cNvSpPr/>
          <p:nvPr/>
        </p:nvSpPr>
        <p:spPr>
          <a:xfrm rot="10800000">
            <a:off x="10868980" y="4430004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9" name="Title 1"/>
          <p:cNvSpPr txBox="1"/>
          <p:nvPr/>
        </p:nvSpPr>
        <p:spPr>
          <a:xfrm>
            <a:off x="1143840" y="266933"/>
            <a:ext cx="450392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9.4.4 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动手实践：实现文件上传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faadb219c1616cfe7c15605cbf2da54137ff99d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9050</Words>
  <Application>Microsoft Office PowerPoint</Application>
  <PresentationFormat>自定义</PresentationFormat>
  <Paragraphs>922</Paragraphs>
  <Slides>119</Slides>
  <Notes>111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119</vt:i4>
      </vt:variant>
    </vt:vector>
  </HeadingPairs>
  <TitlesOfParts>
    <vt:vector size="120" baseType="lpstr">
      <vt:lpstr>Office 主题​​</vt:lpstr>
      <vt:lpstr>JavaBean</vt:lpstr>
      <vt:lpstr>PowerPoint 演示文稿</vt:lpstr>
      <vt:lpstr>JSP开发模式：MVC模式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Lv0593</dc:creator>
  <cp:lastModifiedBy>Windows 用户</cp:lastModifiedBy>
  <cp:revision>1806</cp:revision>
  <dcterms:created xsi:type="dcterms:W3CDTF">2020-11-25T06:00:00Z</dcterms:created>
  <dcterms:modified xsi:type="dcterms:W3CDTF">2023-05-26T01:32:00Z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