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93" r:id="rId4"/>
  </p:sldMasterIdLst>
  <p:notesMasterIdLst>
    <p:notesMasterId r:id="rId13"/>
  </p:notesMasterIdLst>
  <p:handoutMasterIdLst>
    <p:handoutMasterId r:id="rId14"/>
  </p:handoutMasterIdLst>
  <p:sldIdLst>
    <p:sldId id="412" r:id="rId5"/>
    <p:sldId id="535" r:id="rId6"/>
    <p:sldId id="610" r:id="rId7"/>
    <p:sldId id="614" r:id="rId8"/>
    <p:sldId id="617" r:id="rId9"/>
    <p:sldId id="616" r:id="rId10"/>
    <p:sldId id="618" r:id="rId11"/>
    <p:sldId id="602" r:id="rId12"/>
  </p:sldIdLst>
  <p:sldSz cx="12192000" cy="6858000"/>
  <p:notesSz cx="6734175" cy="98679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976" userDrawn="1">
          <p15:clr>
            <a:srgbClr val="A4A3A4"/>
          </p15:clr>
        </p15:guide>
        <p15:guide id="3" orient="horz" pos="2472" userDrawn="1">
          <p15:clr>
            <a:srgbClr val="A4A3A4"/>
          </p15:clr>
        </p15:guide>
        <p15:guide id="4" orient="horz" pos="13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CD5B5"/>
    <a:srgbClr val="CCFFFF"/>
    <a:srgbClr val="0000CC"/>
    <a:srgbClr val="FFFF00"/>
    <a:srgbClr val="FFFFCC"/>
    <a:srgbClr val="3399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63" autoAdjust="0"/>
    <p:restoredTop sz="95223" autoAdjust="0"/>
  </p:normalViewPr>
  <p:slideViewPr>
    <p:cSldViewPr showGuides="1">
      <p:cViewPr varScale="1">
        <p:scale>
          <a:sx n="70" d="100"/>
          <a:sy n="70" d="100"/>
        </p:scale>
        <p:origin x="72" y="372"/>
      </p:cViewPr>
      <p:guideLst>
        <p:guide orient="horz"/>
        <p:guide pos="3976"/>
        <p:guide orient="horz" pos="2472"/>
        <p:guide orient="horz" pos="1389"/>
      </p:guideLst>
    </p:cSldViewPr>
  </p:slideViewPr>
  <p:outlineViewPr>
    <p:cViewPr>
      <p:scale>
        <a:sx n="33" d="100"/>
        <a:sy n="33" d="100"/>
      </p:scale>
      <p:origin x="0" y="-22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2988" y="9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143" cy="4951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474" y="0"/>
            <a:ext cx="2918143" cy="4951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A1029C-520F-43AE-AE78-252DDCC0EB1F}" type="datetimeFigureOut">
              <a:rPr kumimoji="1" lang="ja-JP" altLang="en-US" smtClean="0"/>
              <a:pPr/>
              <a:t>2016/10/13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372793"/>
            <a:ext cx="2918143" cy="4951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4474" y="9372793"/>
            <a:ext cx="2918143" cy="49510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21BCC-3B4D-44F7-8C9A-CD039BD6EAC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7790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143" cy="493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14474" y="0"/>
            <a:ext cx="2918143" cy="493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17C3E4-834A-4FDE-8876-3ED4986C368E}" type="datetimeFigureOut">
              <a:rPr lang="en-US" smtClean="0"/>
              <a:pPr/>
              <a:t>10/13/2016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8" y="739775"/>
            <a:ext cx="6578600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3418" y="4687253"/>
            <a:ext cx="5387340" cy="444055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72792"/>
            <a:ext cx="2918143" cy="493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14474" y="9372792"/>
            <a:ext cx="2918143" cy="493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5D16B-934A-4DDA-AA9D-F9317AC24A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9225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38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81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28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44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61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25D16B-934A-4DDA-AA9D-F9317AC24A5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6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2"/>
          <p:cNvSpPr>
            <a:spLocks noGrp="1"/>
          </p:cNvSpPr>
          <p:nvPr>
            <p:ph type="pic" sz="quarter" idx="14"/>
          </p:nvPr>
        </p:nvSpPr>
        <p:spPr>
          <a:xfrm>
            <a:off x="468000" y="0"/>
            <a:ext cx="11253600" cy="6156000"/>
          </a:xfrm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252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rgbClr val="9D9D9D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57432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cxnSp>
        <p:nvCxnSpPr>
          <p:cNvPr id="6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649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8100000" cy="406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cxnSp>
        <p:nvCxnSpPr>
          <p:cNvPr id="6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264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large +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4"/>
          <p:cNvSpPr>
            <a:spLocks noGrp="1"/>
          </p:cNvSpPr>
          <p:nvPr>
            <p:ph type="body" sz="quarter" idx="14"/>
          </p:nvPr>
        </p:nvSpPr>
        <p:spPr>
          <a:xfrm flipH="1">
            <a:off x="480000" y="5940000"/>
            <a:ext cx="11232000" cy="258532"/>
          </a:xfrm>
        </p:spPr>
        <p:txBody>
          <a:bodyPr wrap="square"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iagrammplatzhalter 7"/>
          <p:cNvSpPr>
            <a:spLocks noGrp="1"/>
          </p:cNvSpPr>
          <p:nvPr>
            <p:ph type="chart" sz="quarter" idx="15"/>
          </p:nvPr>
        </p:nvSpPr>
        <p:spPr>
          <a:xfrm>
            <a:off x="480000" y="540000"/>
            <a:ext cx="11232000" cy="532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グラフを追加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871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444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harts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grammplatzhalter 8"/>
          <p:cNvSpPr>
            <a:spLocks noGrp="1"/>
          </p:cNvSpPr>
          <p:nvPr>
            <p:ph type="chart" sz="quarter" idx="16"/>
          </p:nvPr>
        </p:nvSpPr>
        <p:spPr>
          <a:xfrm>
            <a:off x="108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5" name="Diagrammplatzhalter 8"/>
          <p:cNvSpPr>
            <a:spLocks noGrp="1"/>
          </p:cNvSpPr>
          <p:nvPr>
            <p:ph type="chart" sz="quarter" idx="18"/>
          </p:nvPr>
        </p:nvSpPr>
        <p:spPr>
          <a:xfrm>
            <a:off x="5220000" y="1692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6" name="Diagrammplatzhalter 8"/>
          <p:cNvSpPr>
            <a:spLocks noGrp="1"/>
          </p:cNvSpPr>
          <p:nvPr>
            <p:ph type="chart" sz="quarter" idx="19"/>
          </p:nvPr>
        </p:nvSpPr>
        <p:spPr>
          <a:xfrm>
            <a:off x="108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27" name="Diagrammplatzhalter 8"/>
          <p:cNvSpPr>
            <a:spLocks noGrp="1"/>
          </p:cNvSpPr>
          <p:nvPr>
            <p:ph type="chart" sz="quarter" idx="20"/>
          </p:nvPr>
        </p:nvSpPr>
        <p:spPr>
          <a:xfrm>
            <a:off x="5220000" y="3996000"/>
            <a:ext cx="3960000" cy="2160000"/>
          </a:xfrm>
          <a:noFill/>
          <a:ln w="6350">
            <a:solidFill>
              <a:schemeClr val="bg2">
                <a:lumMod val="90000"/>
              </a:schemeClr>
            </a:solidFill>
          </a:ln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cxnSp>
        <p:nvCxnSpPr>
          <p:cNvPr id="9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291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Tabellenplatzhalter 8"/>
          <p:cNvSpPr>
            <a:spLocks noGrp="1"/>
          </p:cNvSpPr>
          <p:nvPr>
            <p:ph type="tbl" sz="quarter" idx="18"/>
          </p:nvPr>
        </p:nvSpPr>
        <p:spPr>
          <a:xfrm>
            <a:off x="1079997" y="1800000"/>
            <a:ext cx="8100000" cy="4248000"/>
          </a:xfrm>
        </p:spPr>
        <p:txBody>
          <a:bodyPr/>
          <a:lstStyle/>
          <a:p>
            <a:r>
              <a:rPr lang="ja-JP" altLang="en-US"/>
              <a:t>表を追加</a:t>
            </a:r>
            <a:endParaRPr lang="en-US" dirty="0"/>
          </a:p>
        </p:txBody>
      </p:sp>
      <p:cxnSp>
        <p:nvCxnSpPr>
          <p:cNvPr id="6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725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32399"/>
          </a:xfrm>
        </p:spPr>
        <p:txBody>
          <a:bodyPr wrap="square">
            <a:spAutoFit/>
          </a:bodyPr>
          <a:lstStyle>
            <a:lvl1pPr>
              <a:spcAft>
                <a:spcPts val="0"/>
              </a:spcAft>
              <a:defRPr sz="1800" b="1" cap="none" baseline="0">
                <a:solidFill>
                  <a:schemeClr val="bg1"/>
                </a:solidFill>
                <a:latin typeface="+mj-lt"/>
              </a:defRPr>
            </a:lvl1pPr>
            <a:lvl2pPr>
              <a:defRPr sz="1100" b="1" cap="all" baseline="0">
                <a:latin typeface="+mj-lt"/>
              </a:defRPr>
            </a:lvl2pPr>
            <a:lvl3pPr>
              <a:defRPr sz="1100" b="1" cap="all" baseline="0">
                <a:latin typeface="+mj-lt"/>
              </a:defRPr>
            </a:lvl3pPr>
            <a:lvl4pPr>
              <a:defRPr sz="1100" b="1" cap="all" baseline="0">
                <a:latin typeface="+mj-lt"/>
              </a:defRPr>
            </a:lvl4pPr>
            <a:lvl5pPr>
              <a:defRPr sz="1100" b="1" cap="all" baseline="0"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8" name="Gerade Verbindung 7"/>
          <p:cNvCxnSpPr/>
          <p:nvPr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5"/>
          <p:cNvSpPr/>
          <p:nvPr userDrawn="1"/>
        </p:nvSpPr>
        <p:spPr>
          <a:xfrm>
            <a:off x="468000" y="540000"/>
            <a:ext cx="11253600" cy="561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9" name="Gerade Verbindung 7"/>
          <p:cNvCxnSpPr/>
          <p:nvPr userDrawn="1"/>
        </p:nvCxnSpPr>
        <p:spPr>
          <a:xfrm>
            <a:off x="1080000" y="1268760"/>
            <a:ext cx="2400000" cy="0"/>
          </a:xfrm>
          <a:prstGeom prst="line">
            <a:avLst/>
          </a:prstGeom>
          <a:ln w="3810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51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1080000" y="-1"/>
            <a:ext cx="5040000" cy="2592000"/>
          </a:xfrm>
          <a:solidFill>
            <a:schemeClr val="tx2"/>
          </a:solidFill>
        </p:spPr>
        <p:txBody>
          <a:bodyPr lIns="252000" tIns="252000" rIns="180000" bIns="252000" anchor="b" anchorCtr="0">
            <a:noAutofit/>
          </a:bodyPr>
          <a:lstStyle>
            <a:lvl1pPr>
              <a:lnSpc>
                <a:spcPct val="90000"/>
              </a:lnSpc>
              <a:spcAft>
                <a:spcPts val="0"/>
              </a:spcAft>
              <a:defRPr sz="3600" b="1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2000" b="1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de-DE" dirty="0"/>
              <a:t>Textmasterformat</a:t>
            </a:r>
            <a:br>
              <a:rPr lang="de-DE" dirty="0"/>
            </a:br>
            <a:r>
              <a:rPr lang="de-DE" dirty="0"/>
              <a:t>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609737"/>
          </a:xfrm>
          <a:solidFill>
            <a:schemeClr val="bg1"/>
          </a:solidFill>
        </p:spPr>
        <p:txBody>
          <a:bodyPr lIns="252000" tIns="180000" rIns="180000" bIns="180000" anchor="t" anchorCtr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 b="0" cap="none" baseline="0">
                <a:solidFill>
                  <a:schemeClr val="accent1"/>
                </a:solidFill>
                <a:latin typeface="+mj-lt"/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None/>
              <a:defRPr sz="1600" b="0" cap="none">
                <a:solidFill>
                  <a:schemeClr val="bg1"/>
                </a:solidFill>
                <a:latin typeface="+mj-lt"/>
              </a:defRPr>
            </a:lvl2pPr>
            <a:lvl3pPr>
              <a:defRPr b="1">
                <a:solidFill>
                  <a:schemeClr val="bg1"/>
                </a:solidFill>
                <a:latin typeface="+mj-lt"/>
              </a:defRPr>
            </a:lvl3pPr>
            <a:lvl4pPr>
              <a:defRPr>
                <a:solidFill>
                  <a:schemeClr val="bg1"/>
                </a:solidFill>
                <a:latin typeface="+mj-lt"/>
              </a:defRPr>
            </a:lvl4pPr>
            <a:lvl5pPr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hteck 9"/>
          <p:cNvSpPr/>
          <p:nvPr userDrawn="1"/>
        </p:nvSpPr>
        <p:spPr>
          <a:xfrm>
            <a:off x="468000" y="0"/>
            <a:ext cx="11253600" cy="615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69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295466"/>
          </a:xfrm>
          <a:ln>
            <a:noFill/>
          </a:ln>
        </p:spPr>
        <p:txBody>
          <a:bodyPr>
            <a:spAutoFit/>
          </a:bodyPr>
          <a:lstStyle>
            <a:lvl1pPr marL="177800" indent="-177800">
              <a:spcAft>
                <a:spcPts val="1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6637338" algn="r"/>
              </a:tabLst>
              <a:defRPr sz="16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823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1080000" y="1800000"/>
            <a:ext cx="9000000" cy="1887696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5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Text 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Textplatzhalter 4"/>
          <p:cNvSpPr>
            <a:spLocks noGrp="1"/>
          </p:cNvSpPr>
          <p:nvPr>
            <p:ph type="body" sz="quarter" idx="15"/>
          </p:nvPr>
        </p:nvSpPr>
        <p:spPr>
          <a:xfrm>
            <a:off x="630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6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875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5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5400000" cy="4248000"/>
          </a:xfrm>
          <a:ln w="6350">
            <a:noFill/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cxnSp>
        <p:nvCxnSpPr>
          <p:cNvPr id="6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7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300000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6" name="Bildplatzhalter 3"/>
          <p:cNvSpPr>
            <a:spLocks noGrp="1"/>
          </p:cNvSpPr>
          <p:nvPr>
            <p:ph type="pic" sz="quarter" idx="16"/>
          </p:nvPr>
        </p:nvSpPr>
        <p:spPr>
          <a:xfrm>
            <a:off x="9072352" y="1800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7" name="Bildplatzhalter 3"/>
          <p:cNvSpPr>
            <a:spLocks noGrp="1"/>
          </p:cNvSpPr>
          <p:nvPr>
            <p:ph type="pic" sz="quarter" idx="17"/>
          </p:nvPr>
        </p:nvSpPr>
        <p:spPr>
          <a:xfrm>
            <a:off x="6300000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18" name="Bildplatzhalter 3"/>
          <p:cNvSpPr>
            <a:spLocks noGrp="1"/>
          </p:cNvSpPr>
          <p:nvPr>
            <p:ph type="pic" sz="quarter" idx="18"/>
          </p:nvPr>
        </p:nvSpPr>
        <p:spPr>
          <a:xfrm>
            <a:off x="9072352" y="3924000"/>
            <a:ext cx="2628000" cy="1980000"/>
          </a:xfrm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lIns="144000" tIns="144000">
            <a:norm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cxnSp>
        <p:nvCxnSpPr>
          <p:cNvPr id="9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16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+ Picture larg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6"/>
          <p:cNvSpPr>
            <a:spLocks noGrp="1"/>
          </p:cNvSpPr>
          <p:nvPr>
            <p:ph type="body" sz="quarter" idx="17"/>
          </p:nvPr>
        </p:nvSpPr>
        <p:spPr>
          <a:xfrm>
            <a:off x="9972000" y="2340000"/>
            <a:ext cx="1728000" cy="123931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</p:txBody>
      </p:sp>
      <p:sp>
        <p:nvSpPr>
          <p:cNvPr id="20" name="Bildplatzhalter 8"/>
          <p:cNvSpPr>
            <a:spLocks noGrp="1"/>
          </p:cNvSpPr>
          <p:nvPr>
            <p:ph type="pic" sz="quarter" idx="18"/>
          </p:nvPr>
        </p:nvSpPr>
        <p:spPr>
          <a:xfrm>
            <a:off x="1080000" y="1800000"/>
            <a:ext cx="8100000" cy="4248000"/>
          </a:xfrm>
        </p:spPr>
        <p:txBody>
          <a:bodyPr lIns="144000" tIns="144000">
            <a:noAutofit/>
          </a:bodyPr>
          <a:lstStyle>
            <a:lvl1pPr>
              <a:defRPr sz="1000"/>
            </a:lvl1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cxnSp>
        <p:nvCxnSpPr>
          <p:cNvPr id="6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92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9000000" cy="443198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cxnSp>
        <p:nvCxnSpPr>
          <p:cNvPr id="5" name="Gerade Verbindung 4"/>
          <p:cNvCxnSpPr/>
          <p:nvPr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grammplatzhalter 8"/>
          <p:cNvSpPr>
            <a:spLocks noGrp="1"/>
          </p:cNvSpPr>
          <p:nvPr>
            <p:ph type="chart" sz="quarter" idx="17"/>
          </p:nvPr>
        </p:nvSpPr>
        <p:spPr>
          <a:xfrm>
            <a:off x="6480000" y="1692000"/>
            <a:ext cx="5220000" cy="4248000"/>
          </a:xfrm>
          <a:noFill/>
        </p:spPr>
        <p:txBody>
          <a:bodyPr lIns="144000" tIns="144000" rIns="144000" bIns="144000">
            <a:noAutofit/>
          </a:bodyPr>
          <a:lstStyle/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7" name="Textplatzhalter 4"/>
          <p:cNvSpPr>
            <a:spLocks noGrp="1"/>
          </p:cNvSpPr>
          <p:nvPr>
            <p:ph type="body" sz="quarter" idx="14"/>
          </p:nvPr>
        </p:nvSpPr>
        <p:spPr>
          <a:xfrm>
            <a:off x="1080000" y="1800000"/>
            <a:ext cx="4860000" cy="1887696"/>
          </a:xfrm>
        </p:spPr>
        <p:txBody>
          <a:bodyPr>
            <a:sp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cxnSp>
        <p:nvCxnSpPr>
          <p:cNvPr id="6" name="Gerade Verbindung 4"/>
          <p:cNvCxnSpPr/>
          <p:nvPr userDrawn="1"/>
        </p:nvCxnSpPr>
        <p:spPr>
          <a:xfrm>
            <a:off x="1080000" y="1512000"/>
            <a:ext cx="2400000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673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80000" y="936000"/>
            <a:ext cx="8520000" cy="443198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/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80000" y="1800000"/>
            <a:ext cx="9120000" cy="188769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3" name="Textfeld 7"/>
          <p:cNvSpPr txBox="1"/>
          <p:nvPr/>
        </p:nvSpPr>
        <p:spPr>
          <a:xfrm>
            <a:off x="468000" y="6527594"/>
            <a:ext cx="2510303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b="1" dirty="0">
                <a:solidFill>
                  <a:srgbClr val="06418C"/>
                </a:solidFill>
                <a:latin typeface="Arial Narrow" panose="020B0606020202030204" pitchFamily="34" charset="0"/>
              </a:rPr>
              <a:t>© 201</a:t>
            </a:r>
            <a:r>
              <a:rPr lang="en-US" altLang="ja-JP" sz="800" b="1" dirty="0">
                <a:solidFill>
                  <a:srgbClr val="06418C"/>
                </a:solidFill>
                <a:latin typeface="Arial Narrow" panose="020B0606020202030204" pitchFamily="34" charset="0"/>
              </a:rPr>
              <a:t>6</a:t>
            </a:r>
            <a:r>
              <a:rPr lang="en-US" sz="800" b="1" dirty="0">
                <a:solidFill>
                  <a:srgbClr val="06418C"/>
                </a:solidFill>
                <a:latin typeface="Arial Narrow" panose="020B0606020202030204" pitchFamily="34" charset="0"/>
              </a:rPr>
              <a:t> </a:t>
            </a:r>
            <a:r>
              <a:rPr lang="en-US" sz="800" b="1" dirty="0" err="1">
                <a:solidFill>
                  <a:srgbClr val="06418C"/>
                </a:solidFill>
                <a:latin typeface="Arial Narrow" panose="020B0606020202030204" pitchFamily="34" charset="0"/>
              </a:rPr>
              <a:t>Renesas</a:t>
            </a:r>
            <a:r>
              <a:rPr lang="en-US" sz="800" b="1" dirty="0">
                <a:solidFill>
                  <a:srgbClr val="06418C"/>
                </a:solidFill>
                <a:latin typeface="Arial Narrow" panose="020B0606020202030204" pitchFamily="34" charset="0"/>
              </a:rPr>
              <a:t> Electronics Corporation. All rights reserved. </a:t>
            </a:r>
            <a:endParaRPr lang="en-US" sz="800" dirty="0">
              <a:solidFill>
                <a:srgbClr val="06418C"/>
              </a:solidFill>
              <a:latin typeface="Arial Narrow" panose="020B0606020202030204" pitchFamily="34" charset="0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468000" y="6336000"/>
            <a:ext cx="112536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00" y="6451200"/>
            <a:ext cx="1728000" cy="275899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2952000" y="6505377"/>
            <a:ext cx="1091776" cy="180000"/>
          </a:xfrm>
          <a:prstGeom prst="rect">
            <a:avLst/>
          </a:prstGeom>
          <a:solidFill>
            <a:srgbClr val="993399"/>
          </a:solidFill>
          <a:ln w="254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b="1">
                <a:solidFill>
                  <a:prstClr val="white"/>
                </a:solidFill>
                <a:latin typeface="Arial Narrow"/>
              </a:rPr>
              <a:t>Renesas CONFIDENTIAL</a:t>
            </a:r>
            <a:endParaRPr lang="en-US" b="1" dirty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10" name="Rechteck 10"/>
          <p:cNvSpPr/>
          <p:nvPr userDrawn="1"/>
        </p:nvSpPr>
        <p:spPr>
          <a:xfrm>
            <a:off x="2952000" y="6505377"/>
            <a:ext cx="1091776" cy="180000"/>
          </a:xfrm>
          <a:prstGeom prst="rect">
            <a:avLst/>
          </a:prstGeom>
          <a:solidFill>
            <a:srgbClr val="993399"/>
          </a:solidFill>
          <a:ln w="25400" cap="flat" cmpd="sng" algn="ctr">
            <a:noFill/>
            <a:prstDash val="solid"/>
          </a:ln>
          <a:effectLst/>
        </p:spPr>
        <p:txBody>
          <a:bodyPr lIns="36000" tIns="0" rIns="36000" bIns="0" rtlCol="0" anchor="ctr" anchorCtr="0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b="1" dirty="0" err="1">
                <a:solidFill>
                  <a:prstClr val="white"/>
                </a:solidFill>
                <a:latin typeface="Arial Narrow"/>
              </a:rPr>
              <a:t>Renesas</a:t>
            </a:r>
            <a:r>
              <a:rPr lang="en-US" sz="800" b="1" dirty="0">
                <a:solidFill>
                  <a:prstClr val="white"/>
                </a:solidFill>
                <a:latin typeface="Arial Narrow"/>
              </a:rPr>
              <a:t> CONFIDENTIAL</a:t>
            </a:r>
            <a:endParaRPr lang="en-US" b="1" dirty="0">
              <a:solidFill>
                <a:prstClr val="white"/>
              </a:solidFill>
              <a:latin typeface="Arial Narrow"/>
            </a:endParaRPr>
          </a:p>
        </p:txBody>
      </p:sp>
      <p:sp>
        <p:nvSpPr>
          <p:cNvPr id="12" name="正方形/長方形 11"/>
          <p:cNvSpPr/>
          <p:nvPr userDrawn="1"/>
        </p:nvSpPr>
        <p:spPr>
          <a:xfrm>
            <a:off x="5759209" y="6453336"/>
            <a:ext cx="55335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900" b="1" dirty="0">
                <a:solidFill>
                  <a:srgbClr val="06418C"/>
                </a:solidFill>
                <a:latin typeface="Arial Narrow" panose="020B0606020202030204" pitchFamily="34" charset="0"/>
                <a:ea typeface="メイリオ" panose="020B0604030504040204" pitchFamily="50" charset="-128"/>
              </a:rPr>
              <a:t>Page</a:t>
            </a:r>
            <a:r>
              <a:rPr lang="ja-JP" altLang="en-US" sz="900" b="1" dirty="0">
                <a:solidFill>
                  <a:srgbClr val="06418C"/>
                </a:solidFill>
                <a:latin typeface="Arial Narrow" panose="020B0606020202030204" pitchFamily="34" charset="0"/>
              </a:rPr>
              <a:t> </a:t>
            </a:r>
            <a:fld id="{3FD030EF-7044-4946-962A-5D7D09BD1B34}" type="slidenum">
              <a:rPr lang="de-DE" altLang="ja-JP" sz="900" b="1" smtClean="0">
                <a:solidFill>
                  <a:srgbClr val="06418C"/>
                </a:solidFill>
                <a:latin typeface="Arial Narrow" panose="020B0606020202030204" pitchFamily="34" charset="0"/>
              </a:rPr>
              <a:pPr/>
              <a:t>‹#›</a:t>
            </a:fld>
            <a:endParaRPr lang="de-DE" altLang="ja-JP" sz="900" b="1" dirty="0">
              <a:solidFill>
                <a:srgbClr val="06418C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50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10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Clr>
          <a:schemeClr val="tx2"/>
        </a:buClr>
        <a:buFont typeface="Wingdings" panose="05000000000000000000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4150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9138" indent="-179388" algn="l" defTabSz="914400" rtl="0" eaLnBrk="1" latinLnBrk="0" hangingPunct="1">
        <a:lnSpc>
          <a:spcPct val="120000"/>
        </a:lnSpc>
        <a:spcBef>
          <a:spcPts val="0"/>
        </a:spcBef>
        <a:spcAft>
          <a:spcPts val="800"/>
        </a:spcAft>
        <a:buFont typeface="Symbol" panose="05050102010706020507" pitchFamily="18" charset="2"/>
        <a:buChar char="-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90">
          <p15:clr>
            <a:srgbClr val="F26B43"/>
          </p15:clr>
        </p15:guide>
        <p15:guide id="2" pos="676">
          <p15:clr>
            <a:srgbClr val="F26B43"/>
          </p15:clr>
        </p15:guide>
        <p15:guide id="3" pos="3841">
          <p15:clr>
            <a:srgbClr val="F26B43"/>
          </p15:clr>
        </p15:guide>
        <p15:guide id="4" pos="7378">
          <p15:clr>
            <a:srgbClr val="F26B43"/>
          </p15:clr>
        </p15:guide>
        <p15:guide id="5" pos="62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プレースホルダー 4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7" b="8797"/>
          <a:stretch>
            <a:fillRect/>
          </a:stretch>
        </p:blipFill>
        <p:spPr>
          <a:xfrm>
            <a:off x="493200" y="0"/>
            <a:ext cx="11253600" cy="6156000"/>
          </a:xfrm>
        </p:spPr>
      </p:pic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 wrap="none" lIns="72000" rIns="72000" anchor="t"/>
          <a:lstStyle/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Request for </a:t>
            </a:r>
          </a:p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CO Interface Test</a:t>
            </a:r>
          </a:p>
          <a:p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with Full-Rainbow DISTI</a:t>
            </a:r>
          </a:p>
          <a:p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Logistics Reformation WG</a:t>
            </a:r>
          </a:p>
          <a:p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BPI/EA </a:t>
            </a:r>
            <a:r>
              <a:rPr lang="en-US" altLang="ja-JP" sz="18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Projet</a:t>
            </a:r>
            <a:endParaRPr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2700000"/>
            <a:ext cx="5040000" cy="1348401"/>
          </a:xfrm>
        </p:spPr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Date : 13th, Oct 2016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Information Systems Division</a:t>
            </a: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RENESAS ELECTRONICS CORPORATION</a:t>
            </a:r>
            <a:endParaRPr lang="ja-JP" altLang="de-DE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1377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31404" y="800708"/>
            <a:ext cx="8520000" cy="455509"/>
          </a:xfrm>
        </p:spPr>
        <p:txBody>
          <a:bodyPr/>
          <a:lstStyle/>
          <a:p>
            <a:r>
              <a:rPr lang="en-US" altLang="ja-JP" kern="0" dirty="0">
                <a:ea typeface="メイリオ" panose="020B0604030504040204" pitchFamily="50" charset="-128"/>
                <a:cs typeface="メイリオ" panose="020B0604030504040204" pitchFamily="50" charset="-128"/>
              </a:rPr>
              <a:t>Contents</a:t>
            </a:r>
            <a:endParaRPr lang="ja-JP" altLang="en-US" kern="0" dirty="0"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80000" y="1592796"/>
            <a:ext cx="9181020" cy="36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 lIns="126000" tIns="46800" rIns="126000" bIns="46800">
            <a:spAutoFit/>
          </a:bodyPr>
          <a:lstStyle>
            <a:lvl1pPr marL="274638" indent="-274638" defTabSz="1071563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979488" indent="-525463" defTabSz="1071563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622425" indent="-371475" defTabSz="1071563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2173288" indent="-371475" defTabSz="1071563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724150" indent="-371475" defTabSz="1071563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3181350" indent="-371475" algn="ctr" defTabSz="1071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3638550" indent="-371475" algn="ctr" defTabSz="1071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4095750" indent="-371475" algn="ctr" defTabSz="1071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4552950" indent="-371475" algn="ctr" defTabSz="1071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Information of Interface Test</a:t>
            </a:r>
          </a:p>
          <a:p>
            <a:pPr lvl="1" eaLnBrk="1" hangingPunct="1">
              <a:spcBef>
                <a:spcPct val="50000"/>
              </a:spcBef>
              <a:buFont typeface="Meiryo UI" panose="020B0604030504040204" pitchFamily="50" charset="-128"/>
              <a:buChar char="⁻"/>
            </a:pP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Background</a:t>
            </a:r>
          </a:p>
          <a:p>
            <a:pPr lvl="1" eaLnBrk="1" hangingPunct="1">
              <a:spcBef>
                <a:spcPct val="50000"/>
              </a:spcBef>
              <a:buFont typeface="Meiryo UI" panose="020B0604030504040204" pitchFamily="50" charset="-128"/>
              <a:buChar char="⁻"/>
            </a:pP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Test Scope</a:t>
            </a:r>
          </a:p>
          <a:p>
            <a:pPr lvl="1" eaLnBrk="1" hangingPunct="1">
              <a:spcBef>
                <a:spcPct val="50000"/>
              </a:spcBef>
              <a:buFont typeface="Meiryo UI" panose="020B0604030504040204" pitchFamily="50" charset="-128"/>
              <a:buChar char="⁻"/>
            </a:pP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Test Steps</a:t>
            </a:r>
          </a:p>
          <a:p>
            <a:pPr lvl="1" eaLnBrk="1" hangingPunct="1">
              <a:spcBef>
                <a:spcPct val="50000"/>
              </a:spcBef>
              <a:buFont typeface="Meiryo UI" panose="020B0604030504040204" pitchFamily="50" charset="-128"/>
              <a:buChar char="⁻"/>
            </a:pP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Test Schedule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ja-JP" sz="1800" dirty="0">
                <a:ea typeface="Meiryo UI" pitchFamily="50" charset="-128"/>
                <a:cs typeface="Meiryo UI" pitchFamily="50" charset="-128"/>
              </a:rPr>
              <a:t>Interface List </a:t>
            </a: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between REL and Agent/DISTI 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Change Points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Test Cycle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ja-JP" sz="1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Communication Path</a:t>
            </a:r>
          </a:p>
        </p:txBody>
      </p:sp>
    </p:spTree>
    <p:extLst>
      <p:ext uri="{BB962C8B-B14F-4D97-AF65-F5344CB8AC3E}">
        <p14:creationId xmlns:p14="http://schemas.microsoft.com/office/powerpoint/2010/main" val="1608243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53650" y="584684"/>
            <a:ext cx="10020556" cy="443198"/>
          </a:xfrm>
        </p:spPr>
        <p:txBody>
          <a:bodyPr/>
          <a:lstStyle/>
          <a:p>
            <a:r>
              <a:rPr lang="en-US" altLang="ja-JP" kern="0" dirty="0">
                <a:ea typeface="メイリオ" panose="020B0604030504040204" pitchFamily="50" charset="-128"/>
                <a:cs typeface="メイリオ" panose="020B0604030504040204" pitchFamily="50" charset="-128"/>
              </a:rPr>
              <a:t>1. Information of Interface Test</a:t>
            </a:r>
            <a:endParaRPr lang="ja-JP" altLang="en-US" kern="0" dirty="0"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43372" y="1396911"/>
            <a:ext cx="11296269" cy="508049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126000" tIns="46800" rIns="126000" bIns="46800">
            <a:spAutoFit/>
          </a:bodyPr>
          <a:lstStyle>
            <a:lvl1pPr marL="274638" indent="-274638" defTabSz="1071563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979488" indent="-525463" defTabSz="1071563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622425" indent="-371475" defTabSz="1071563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2173288" indent="-371475" defTabSz="1071563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724150" indent="-371475" defTabSz="1071563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3181350" indent="-371475" algn="ctr" defTabSz="1071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3638550" indent="-371475" algn="ctr" defTabSz="1071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4095750" indent="-371475" algn="ctr" defTabSz="1071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4552950" indent="-371475" algn="ctr" defTabSz="1071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[Background]</a:t>
            </a:r>
          </a:p>
          <a:p>
            <a:pPr marL="177800" indent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As explained in “Change of REL system (BPI/EA) Briefing For 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Disti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” sessions held on September, Renesas system and operation will implement some new schemes to improve Logistics and SCM efficiency.</a:t>
            </a:r>
          </a:p>
          <a:p>
            <a:pPr marL="177800" indent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As a part of those schemes, CO Interface for Full Rainbow DISTI will have 2 new fields.</a:t>
            </a:r>
          </a:p>
          <a:p>
            <a:pPr marL="177800" indent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We would like to conduct interface test with DISTI, with the help of Renesas OSCs communication support.</a:t>
            </a:r>
          </a:p>
          <a:p>
            <a:pPr marL="0" indent="0" eaLnBrk="1" hangingPunct="1">
              <a:spcBef>
                <a:spcPct val="50000"/>
              </a:spcBef>
            </a:pP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[Test Scope]</a:t>
            </a:r>
          </a:p>
          <a:p>
            <a:pPr marL="177800" indent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CO interface (link from Renesas to DISTI)</a:t>
            </a:r>
          </a:p>
          <a:p>
            <a:pPr marL="177800" indent="0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*In total, there are 11 interfaces between REL and DISTI as in Page 4. </a:t>
            </a:r>
          </a:p>
          <a:p>
            <a:pPr marL="177800" indent="0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    For this time, only CO interface will be changed.</a:t>
            </a:r>
          </a:p>
          <a:p>
            <a:pPr marL="0" indent="0" eaLnBrk="1" hangingPunct="1">
              <a:spcBef>
                <a:spcPct val="50000"/>
              </a:spcBef>
            </a:pP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[Test Steps]</a:t>
            </a:r>
          </a:p>
          <a:p>
            <a:pPr marL="177800" indent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There are 4 steps for this test.</a:t>
            </a:r>
          </a:p>
          <a:p>
            <a:pPr marL="177800" indent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  1. REL to create a test file. </a:t>
            </a:r>
          </a:p>
          <a:p>
            <a:pPr marL="177800" indent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  2. REL to put the test file in e-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percel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client.</a:t>
            </a:r>
          </a:p>
          <a:p>
            <a:pPr marL="177800" indent="0"/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Folder name   </a:t>
            </a:r>
            <a:r>
              <a:rPr lang="en-US" altLang="ja-JP" sz="1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C:\RENESAS_QAS\receive</a:t>
            </a:r>
          </a:p>
          <a:p>
            <a:pPr marL="177800" indent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  3. DISTI to get the test file from the e-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percel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client.</a:t>
            </a:r>
          </a:p>
          <a:p>
            <a:pPr marL="177800" indent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  4. DISTI to check if the test file can be imported and processed. 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itchFamily="50" charset="-128"/>
            </a:endParaRPr>
          </a:p>
          <a:p>
            <a:pPr marL="0" indent="0" eaLnBrk="1" hangingPunct="1">
              <a:spcBef>
                <a:spcPct val="50000"/>
              </a:spcBef>
            </a:pPr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[Test Schedule]</a:t>
            </a:r>
          </a:p>
          <a:p>
            <a:pPr marL="177800" indent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 1st Nov 2016 ~  18th Nov 2016 </a:t>
            </a:r>
          </a:p>
          <a:p>
            <a:pPr marL="177800" indent="0"/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 For more detail see Page 6.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/>
          <a:srcRect l="3037"/>
          <a:stretch/>
        </p:blipFill>
        <p:spPr>
          <a:xfrm>
            <a:off x="7580580" y="3683408"/>
            <a:ext cx="4598252" cy="2665685"/>
          </a:xfrm>
          <a:prstGeom prst="rect">
            <a:avLst/>
          </a:prstGeom>
        </p:spPr>
      </p:pic>
      <p:sp>
        <p:nvSpPr>
          <p:cNvPr id="5" name="矢印: 下 4"/>
          <p:cNvSpPr/>
          <p:nvPr/>
        </p:nvSpPr>
        <p:spPr>
          <a:xfrm>
            <a:off x="7867982" y="3016917"/>
            <a:ext cx="612068" cy="63053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8489530" y="3016917"/>
            <a:ext cx="3564396" cy="6485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square" lIns="126000" tIns="46800" rIns="126000" bIns="46800">
            <a:spAutoFit/>
          </a:bodyPr>
          <a:lstStyle>
            <a:lvl1pPr marL="274638" indent="-274638" defTabSz="1071563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979488" indent="-525463" defTabSz="1071563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622425" indent="-371475" defTabSz="1071563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2173288" indent="-371475" defTabSz="1071563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724150" indent="-371475" defTabSz="1071563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3181350" indent="-371475" algn="ctr" defTabSz="1071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3638550" indent="-371475" algn="ctr" defTabSz="1071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4095750" indent="-371475" algn="ctr" defTabSz="1071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4552950" indent="-371475" algn="ctr" defTabSz="1071563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Please refer to the pages of “ORDER UNIT &amp; CANCEL REMAIN CO” in September’s session material.</a:t>
            </a:r>
            <a:endParaRPr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416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468000" y="468000"/>
            <a:ext cx="11341260" cy="443198"/>
          </a:xfrm>
        </p:spPr>
        <p:txBody>
          <a:bodyPr anchor="t"/>
          <a:lstStyle/>
          <a:p>
            <a:r>
              <a:rPr lang="en-US" altLang="ja-JP" dirty="0">
                <a:ea typeface="Meiryo UI" pitchFamily="50" charset="-128"/>
                <a:cs typeface="Meiryo UI" pitchFamily="50" charset="-128"/>
              </a:rPr>
              <a:t>2. Interface List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rPr>
              <a:t>between REL and Agent/DISTI</a:t>
            </a:r>
            <a:endParaRPr lang="ja-JP" altLang="en-US" kern="0" dirty="0"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正方形/長方形 289"/>
          <p:cNvSpPr>
            <a:spLocks noChangeArrowheads="1"/>
          </p:cNvSpPr>
          <p:nvPr/>
        </p:nvSpPr>
        <p:spPr bwMode="auto">
          <a:xfrm>
            <a:off x="195806" y="2006723"/>
            <a:ext cx="1080000" cy="12505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REL</a:t>
            </a:r>
          </a:p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Logistics</a:t>
            </a:r>
          </a:p>
        </p:txBody>
      </p:sp>
      <p:sp>
        <p:nvSpPr>
          <p:cNvPr id="6" name="正方形/長方形 289"/>
          <p:cNvSpPr>
            <a:spLocks noChangeArrowheads="1"/>
          </p:cNvSpPr>
          <p:nvPr/>
        </p:nvSpPr>
        <p:spPr bwMode="auto">
          <a:xfrm>
            <a:off x="192433" y="1599339"/>
            <a:ext cx="1080000" cy="3348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18000" tIns="36000" rIns="18000" bIns="36000" anchor="ctr"/>
          <a:lstStyle/>
          <a:p>
            <a:pPr algn="ctr" eaLnBrk="0" hangingPunct="0">
              <a:lnSpc>
                <a:spcPct val="90000"/>
              </a:lnSpc>
              <a:spcBef>
                <a:spcPct val="10000"/>
              </a:spcBef>
            </a:pP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From</a:t>
            </a:r>
          </a:p>
        </p:txBody>
      </p:sp>
      <p:sp>
        <p:nvSpPr>
          <p:cNvPr id="7" name="正方形/長方形 289"/>
          <p:cNvSpPr>
            <a:spLocks noChangeArrowheads="1"/>
          </p:cNvSpPr>
          <p:nvPr/>
        </p:nvSpPr>
        <p:spPr bwMode="auto">
          <a:xfrm>
            <a:off x="1348721" y="1599443"/>
            <a:ext cx="3099660" cy="3398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18000" tIns="36000" rIns="18000" bIns="36000" anchor="ctr"/>
          <a:lstStyle/>
          <a:p>
            <a:pPr algn="ctr" eaLnBrk="0" hangingPunct="0">
              <a:lnSpc>
                <a:spcPct val="90000"/>
              </a:lnSpc>
              <a:spcBef>
                <a:spcPct val="10000"/>
              </a:spcBef>
            </a:pP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I/F</a:t>
            </a:r>
          </a:p>
        </p:txBody>
      </p:sp>
      <p:sp>
        <p:nvSpPr>
          <p:cNvPr id="8" name="正方形/長方形 289"/>
          <p:cNvSpPr>
            <a:spLocks noChangeArrowheads="1"/>
          </p:cNvSpPr>
          <p:nvPr/>
        </p:nvSpPr>
        <p:spPr bwMode="auto">
          <a:xfrm>
            <a:off x="8703656" y="1592796"/>
            <a:ext cx="1417670" cy="35368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36000" tIns="36000" rIns="36000" bIns="36000" anchor="ctr"/>
          <a:lstStyle/>
          <a:p>
            <a:pPr algn="ctr" eaLnBrk="0" hangingPunct="0">
              <a:lnSpc>
                <a:spcPct val="90000"/>
              </a:lnSpc>
              <a:spcBef>
                <a:spcPct val="10000"/>
              </a:spcBef>
            </a:pP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Change point</a:t>
            </a:r>
          </a:p>
        </p:txBody>
      </p:sp>
      <p:sp>
        <p:nvSpPr>
          <p:cNvPr id="9" name="正方形/長方形 289"/>
          <p:cNvSpPr>
            <a:spLocks noChangeArrowheads="1"/>
          </p:cNvSpPr>
          <p:nvPr/>
        </p:nvSpPr>
        <p:spPr bwMode="auto">
          <a:xfrm>
            <a:off x="191752" y="5256692"/>
            <a:ext cx="1080000" cy="9344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Agent/</a:t>
            </a:r>
          </a:p>
          <a:p>
            <a:pPr algn="ctr"/>
            <a:r>
              <a:rPr kumimoji="0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Disti</a:t>
            </a:r>
            <a:endParaRPr kumimoji="0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" name="正方形/長方形 289"/>
          <p:cNvSpPr>
            <a:spLocks noChangeArrowheads="1"/>
          </p:cNvSpPr>
          <p:nvPr/>
        </p:nvSpPr>
        <p:spPr bwMode="auto">
          <a:xfrm>
            <a:off x="10229452" y="1592796"/>
            <a:ext cx="1201057" cy="35368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36000" tIns="36000" rIns="36000" bIns="36000" anchor="ctr"/>
          <a:lstStyle/>
          <a:p>
            <a:pPr algn="ctr" eaLnBrk="0" hangingPunct="0">
              <a:lnSpc>
                <a:spcPct val="90000"/>
              </a:lnSpc>
              <a:spcBef>
                <a:spcPct val="10000"/>
              </a:spcBef>
            </a:pP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DISTI Test</a:t>
            </a:r>
          </a:p>
          <a:p>
            <a:pPr algn="ctr" eaLnBrk="0" hangingPunct="0">
              <a:lnSpc>
                <a:spcPct val="90000"/>
              </a:lnSpc>
              <a:spcBef>
                <a:spcPct val="10000"/>
              </a:spcBef>
            </a:pP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Need or Not</a:t>
            </a:r>
          </a:p>
        </p:txBody>
      </p:sp>
      <p:sp>
        <p:nvSpPr>
          <p:cNvPr id="11" name="正方形/長方形 289"/>
          <p:cNvSpPr>
            <a:spLocks noChangeArrowheads="1"/>
          </p:cNvSpPr>
          <p:nvPr/>
        </p:nvSpPr>
        <p:spPr bwMode="auto">
          <a:xfrm>
            <a:off x="1348721" y="2006723"/>
            <a:ext cx="3099660" cy="3162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CO</a:t>
            </a:r>
          </a:p>
        </p:txBody>
      </p:sp>
      <p:sp>
        <p:nvSpPr>
          <p:cNvPr id="12" name="正方形/長方形 289"/>
          <p:cNvSpPr>
            <a:spLocks noChangeArrowheads="1"/>
          </p:cNvSpPr>
          <p:nvPr/>
        </p:nvSpPr>
        <p:spPr bwMode="auto">
          <a:xfrm>
            <a:off x="1348721" y="2322794"/>
            <a:ext cx="3099660" cy="2337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Shipped result</a:t>
            </a:r>
            <a:endParaRPr kumimoji="0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3" name="正方形/長方形 289"/>
          <p:cNvSpPr>
            <a:spLocks noChangeArrowheads="1"/>
          </p:cNvSpPr>
          <p:nvPr/>
        </p:nvSpPr>
        <p:spPr bwMode="auto">
          <a:xfrm>
            <a:off x="1348721" y="2556410"/>
            <a:ext cx="3099660" cy="2337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Check result</a:t>
            </a:r>
          </a:p>
        </p:txBody>
      </p:sp>
      <p:sp>
        <p:nvSpPr>
          <p:cNvPr id="14" name="正方形/長方形 289"/>
          <p:cNvSpPr>
            <a:spLocks noChangeArrowheads="1"/>
          </p:cNvSpPr>
          <p:nvPr/>
        </p:nvSpPr>
        <p:spPr bwMode="auto">
          <a:xfrm>
            <a:off x="1348721" y="2790024"/>
            <a:ext cx="3099660" cy="2337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Billing</a:t>
            </a:r>
          </a:p>
        </p:txBody>
      </p:sp>
      <p:sp>
        <p:nvSpPr>
          <p:cNvPr id="15" name="正方形/長方形 289"/>
          <p:cNvSpPr>
            <a:spLocks noChangeArrowheads="1"/>
          </p:cNvSpPr>
          <p:nvPr/>
        </p:nvSpPr>
        <p:spPr bwMode="auto">
          <a:xfrm>
            <a:off x="1348721" y="3023639"/>
            <a:ext cx="3099660" cy="2337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Charge</a:t>
            </a:r>
          </a:p>
        </p:txBody>
      </p:sp>
      <p:sp>
        <p:nvSpPr>
          <p:cNvPr id="16" name="正方形/長方形 289"/>
          <p:cNvSpPr>
            <a:spLocks noChangeArrowheads="1"/>
          </p:cNvSpPr>
          <p:nvPr/>
        </p:nvSpPr>
        <p:spPr bwMode="auto">
          <a:xfrm>
            <a:off x="1348721" y="3326382"/>
            <a:ext cx="3099660" cy="2337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CO candidate</a:t>
            </a:r>
          </a:p>
        </p:txBody>
      </p:sp>
      <p:sp>
        <p:nvSpPr>
          <p:cNvPr id="17" name="正方形/長方形 289"/>
          <p:cNvSpPr>
            <a:spLocks noChangeArrowheads="1"/>
          </p:cNvSpPr>
          <p:nvPr/>
        </p:nvSpPr>
        <p:spPr bwMode="auto">
          <a:xfrm>
            <a:off x="1348721" y="3559996"/>
            <a:ext cx="3099660" cy="2337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CO promise reply date</a:t>
            </a:r>
          </a:p>
        </p:txBody>
      </p:sp>
      <p:sp>
        <p:nvSpPr>
          <p:cNvPr id="18" name="正方形/長方形 289"/>
          <p:cNvSpPr>
            <a:spLocks noChangeArrowheads="1"/>
          </p:cNvSpPr>
          <p:nvPr/>
        </p:nvSpPr>
        <p:spPr bwMode="auto">
          <a:xfrm>
            <a:off x="1348721" y="3793611"/>
            <a:ext cx="3099660" cy="2337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Business reply date</a:t>
            </a:r>
            <a:endParaRPr kumimoji="0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9" name="正方形/長方形 289"/>
          <p:cNvSpPr>
            <a:spLocks noChangeArrowheads="1"/>
          </p:cNvSpPr>
          <p:nvPr/>
        </p:nvSpPr>
        <p:spPr bwMode="auto">
          <a:xfrm>
            <a:off x="1348721" y="4027227"/>
            <a:ext cx="3099660" cy="2337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WIP</a:t>
            </a:r>
          </a:p>
        </p:txBody>
      </p:sp>
      <p:sp>
        <p:nvSpPr>
          <p:cNvPr id="20" name="正方形/長方形 289"/>
          <p:cNvSpPr>
            <a:spLocks noChangeArrowheads="1"/>
          </p:cNvSpPr>
          <p:nvPr/>
        </p:nvSpPr>
        <p:spPr bwMode="auto">
          <a:xfrm>
            <a:off x="1348721" y="4257092"/>
            <a:ext cx="3099660" cy="2337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JSF</a:t>
            </a:r>
          </a:p>
        </p:txBody>
      </p:sp>
      <p:sp>
        <p:nvSpPr>
          <p:cNvPr id="21" name="正方形/長方形 289"/>
          <p:cNvSpPr>
            <a:spLocks noChangeArrowheads="1"/>
          </p:cNvSpPr>
          <p:nvPr/>
        </p:nvSpPr>
        <p:spPr bwMode="auto">
          <a:xfrm>
            <a:off x="1348721" y="4488243"/>
            <a:ext cx="3099660" cy="2337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Packing information</a:t>
            </a:r>
            <a:endParaRPr kumimoji="0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2" name="正方形/長方形 289"/>
          <p:cNvSpPr>
            <a:spLocks noChangeArrowheads="1"/>
          </p:cNvSpPr>
          <p:nvPr/>
        </p:nvSpPr>
        <p:spPr bwMode="auto">
          <a:xfrm>
            <a:off x="1348721" y="4721857"/>
            <a:ext cx="3099660" cy="2337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PSI err</a:t>
            </a:r>
            <a:endParaRPr kumimoji="0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3" name="正方形/長方形 289"/>
          <p:cNvSpPr>
            <a:spLocks noChangeArrowheads="1"/>
          </p:cNvSpPr>
          <p:nvPr/>
        </p:nvSpPr>
        <p:spPr bwMode="auto">
          <a:xfrm>
            <a:off x="1348721" y="4955472"/>
            <a:ext cx="3099660" cy="2337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PartNo</a:t>
            </a:r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master</a:t>
            </a:r>
          </a:p>
        </p:txBody>
      </p:sp>
      <p:sp>
        <p:nvSpPr>
          <p:cNvPr id="24" name="正方形/長方形 289"/>
          <p:cNvSpPr>
            <a:spLocks noChangeArrowheads="1"/>
          </p:cNvSpPr>
          <p:nvPr/>
        </p:nvSpPr>
        <p:spPr bwMode="auto">
          <a:xfrm>
            <a:off x="1348721" y="5256692"/>
            <a:ext cx="3099660" cy="2337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PSI</a:t>
            </a:r>
            <a:endParaRPr kumimoji="0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5" name="正方形/長方形 289"/>
          <p:cNvSpPr>
            <a:spLocks noChangeArrowheads="1"/>
          </p:cNvSpPr>
          <p:nvPr/>
        </p:nvSpPr>
        <p:spPr bwMode="auto">
          <a:xfrm>
            <a:off x="1348721" y="5490307"/>
            <a:ext cx="3099660" cy="2337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Check</a:t>
            </a:r>
          </a:p>
        </p:txBody>
      </p:sp>
      <p:sp>
        <p:nvSpPr>
          <p:cNvPr id="26" name="正方形/長方形 289"/>
          <p:cNvSpPr>
            <a:spLocks noChangeArrowheads="1"/>
          </p:cNvSpPr>
          <p:nvPr/>
        </p:nvSpPr>
        <p:spPr bwMode="auto">
          <a:xfrm>
            <a:off x="1348721" y="5723742"/>
            <a:ext cx="3099660" cy="2337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CF</a:t>
            </a:r>
          </a:p>
        </p:txBody>
      </p:sp>
      <p:sp>
        <p:nvSpPr>
          <p:cNvPr id="27" name="正方形/長方形 289"/>
          <p:cNvSpPr>
            <a:spLocks noChangeArrowheads="1"/>
          </p:cNvSpPr>
          <p:nvPr/>
        </p:nvSpPr>
        <p:spPr bwMode="auto">
          <a:xfrm>
            <a:off x="1348721" y="5957358"/>
            <a:ext cx="3099660" cy="2337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CO confirmation</a:t>
            </a:r>
            <a:endParaRPr kumimoji="0" lang="en-US" altLang="ja-JP" sz="12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8" name="正方形/長方形 289"/>
          <p:cNvSpPr>
            <a:spLocks noChangeArrowheads="1"/>
          </p:cNvSpPr>
          <p:nvPr/>
        </p:nvSpPr>
        <p:spPr bwMode="auto">
          <a:xfrm>
            <a:off x="194476" y="3319772"/>
            <a:ext cx="1080000" cy="1168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REL</a:t>
            </a:r>
          </a:p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SCM</a:t>
            </a:r>
          </a:p>
        </p:txBody>
      </p:sp>
      <p:sp>
        <p:nvSpPr>
          <p:cNvPr id="29" name="正方形/長方形 289"/>
          <p:cNvSpPr>
            <a:spLocks noChangeArrowheads="1"/>
          </p:cNvSpPr>
          <p:nvPr/>
        </p:nvSpPr>
        <p:spPr bwMode="auto">
          <a:xfrm>
            <a:off x="8703656" y="2006723"/>
            <a:ext cx="1417670" cy="3162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/>
          <a:p>
            <a:pPr algn="ctr" eaLnBrk="0" hangingPunct="0"/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Additional Fields</a:t>
            </a:r>
          </a:p>
        </p:txBody>
      </p:sp>
      <p:sp>
        <p:nvSpPr>
          <p:cNvPr id="30" name="正方形/長方形 289"/>
          <p:cNvSpPr>
            <a:spLocks noChangeArrowheads="1"/>
          </p:cNvSpPr>
          <p:nvPr/>
        </p:nvSpPr>
        <p:spPr bwMode="auto">
          <a:xfrm>
            <a:off x="8703656" y="2322794"/>
            <a:ext cx="1417670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None</a:t>
            </a:r>
          </a:p>
        </p:txBody>
      </p:sp>
      <p:sp>
        <p:nvSpPr>
          <p:cNvPr id="31" name="正方形/長方形 289"/>
          <p:cNvSpPr>
            <a:spLocks noChangeArrowheads="1"/>
          </p:cNvSpPr>
          <p:nvPr/>
        </p:nvSpPr>
        <p:spPr bwMode="auto">
          <a:xfrm>
            <a:off x="8703656" y="2556410"/>
            <a:ext cx="1417670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None</a:t>
            </a:r>
          </a:p>
        </p:txBody>
      </p:sp>
      <p:sp>
        <p:nvSpPr>
          <p:cNvPr id="32" name="正方形/長方形 289"/>
          <p:cNvSpPr>
            <a:spLocks noChangeArrowheads="1"/>
          </p:cNvSpPr>
          <p:nvPr/>
        </p:nvSpPr>
        <p:spPr bwMode="auto">
          <a:xfrm>
            <a:off x="8703656" y="2790024"/>
            <a:ext cx="1417670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None</a:t>
            </a:r>
          </a:p>
        </p:txBody>
      </p:sp>
      <p:sp>
        <p:nvSpPr>
          <p:cNvPr id="33" name="正方形/長方形 289"/>
          <p:cNvSpPr>
            <a:spLocks noChangeArrowheads="1"/>
          </p:cNvSpPr>
          <p:nvPr/>
        </p:nvSpPr>
        <p:spPr bwMode="auto">
          <a:xfrm>
            <a:off x="8703656" y="3023639"/>
            <a:ext cx="1417670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None</a:t>
            </a:r>
          </a:p>
        </p:txBody>
      </p:sp>
      <p:sp>
        <p:nvSpPr>
          <p:cNvPr id="34" name="正方形/長方形 289"/>
          <p:cNvSpPr>
            <a:spLocks noChangeArrowheads="1"/>
          </p:cNvSpPr>
          <p:nvPr/>
        </p:nvSpPr>
        <p:spPr bwMode="auto">
          <a:xfrm>
            <a:off x="8703656" y="3326382"/>
            <a:ext cx="1417670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Additional Fields</a:t>
            </a:r>
          </a:p>
        </p:txBody>
      </p:sp>
      <p:sp>
        <p:nvSpPr>
          <p:cNvPr id="35" name="正方形/長方形 289"/>
          <p:cNvSpPr>
            <a:spLocks noChangeArrowheads="1"/>
          </p:cNvSpPr>
          <p:nvPr/>
        </p:nvSpPr>
        <p:spPr bwMode="auto">
          <a:xfrm>
            <a:off x="8703656" y="3559996"/>
            <a:ext cx="1417670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None</a:t>
            </a:r>
          </a:p>
        </p:txBody>
      </p:sp>
      <p:sp>
        <p:nvSpPr>
          <p:cNvPr id="36" name="正方形/長方形 289"/>
          <p:cNvSpPr>
            <a:spLocks noChangeArrowheads="1"/>
          </p:cNvSpPr>
          <p:nvPr/>
        </p:nvSpPr>
        <p:spPr bwMode="auto">
          <a:xfrm>
            <a:off x="8703656" y="3793611"/>
            <a:ext cx="1417670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None</a:t>
            </a:r>
          </a:p>
        </p:txBody>
      </p:sp>
      <p:sp>
        <p:nvSpPr>
          <p:cNvPr id="37" name="正方形/長方形 289"/>
          <p:cNvSpPr>
            <a:spLocks noChangeArrowheads="1"/>
          </p:cNvSpPr>
          <p:nvPr/>
        </p:nvSpPr>
        <p:spPr bwMode="auto">
          <a:xfrm>
            <a:off x="8703656" y="4027227"/>
            <a:ext cx="1417670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None</a:t>
            </a:r>
          </a:p>
        </p:txBody>
      </p:sp>
      <p:sp>
        <p:nvSpPr>
          <p:cNvPr id="38" name="正方形/長方形 289"/>
          <p:cNvSpPr>
            <a:spLocks noChangeArrowheads="1"/>
          </p:cNvSpPr>
          <p:nvPr/>
        </p:nvSpPr>
        <p:spPr bwMode="auto">
          <a:xfrm>
            <a:off x="8703656" y="4254628"/>
            <a:ext cx="1417670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None</a:t>
            </a:r>
          </a:p>
        </p:txBody>
      </p:sp>
      <p:sp>
        <p:nvSpPr>
          <p:cNvPr id="39" name="正方形/長方形 289"/>
          <p:cNvSpPr>
            <a:spLocks noChangeArrowheads="1"/>
          </p:cNvSpPr>
          <p:nvPr/>
        </p:nvSpPr>
        <p:spPr bwMode="auto">
          <a:xfrm>
            <a:off x="8703656" y="4488243"/>
            <a:ext cx="1417670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Change</a:t>
            </a:r>
          </a:p>
        </p:txBody>
      </p:sp>
      <p:sp>
        <p:nvSpPr>
          <p:cNvPr id="40" name="正方形/長方形 289"/>
          <p:cNvSpPr>
            <a:spLocks noChangeArrowheads="1"/>
          </p:cNvSpPr>
          <p:nvPr/>
        </p:nvSpPr>
        <p:spPr bwMode="auto">
          <a:xfrm>
            <a:off x="8703656" y="4721857"/>
            <a:ext cx="1417670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None</a:t>
            </a:r>
          </a:p>
        </p:txBody>
      </p:sp>
      <p:sp>
        <p:nvSpPr>
          <p:cNvPr id="41" name="正方形/長方形 289"/>
          <p:cNvSpPr>
            <a:spLocks noChangeArrowheads="1"/>
          </p:cNvSpPr>
          <p:nvPr/>
        </p:nvSpPr>
        <p:spPr bwMode="auto">
          <a:xfrm>
            <a:off x="8703656" y="4955472"/>
            <a:ext cx="1417670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None</a:t>
            </a:r>
          </a:p>
        </p:txBody>
      </p:sp>
      <p:sp>
        <p:nvSpPr>
          <p:cNvPr id="42" name="正方形/長方形 289"/>
          <p:cNvSpPr>
            <a:spLocks noChangeArrowheads="1"/>
          </p:cNvSpPr>
          <p:nvPr/>
        </p:nvSpPr>
        <p:spPr bwMode="auto">
          <a:xfrm>
            <a:off x="8703656" y="5256692"/>
            <a:ext cx="1417670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None</a:t>
            </a:r>
          </a:p>
        </p:txBody>
      </p:sp>
      <p:sp>
        <p:nvSpPr>
          <p:cNvPr id="43" name="正方形/長方形 289"/>
          <p:cNvSpPr>
            <a:spLocks noChangeArrowheads="1"/>
          </p:cNvSpPr>
          <p:nvPr/>
        </p:nvSpPr>
        <p:spPr bwMode="auto">
          <a:xfrm>
            <a:off x="8703656" y="5490307"/>
            <a:ext cx="1417670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None</a:t>
            </a:r>
          </a:p>
        </p:txBody>
      </p:sp>
      <p:sp>
        <p:nvSpPr>
          <p:cNvPr id="44" name="正方形/長方形 289"/>
          <p:cNvSpPr>
            <a:spLocks noChangeArrowheads="1"/>
          </p:cNvSpPr>
          <p:nvPr/>
        </p:nvSpPr>
        <p:spPr bwMode="auto">
          <a:xfrm>
            <a:off x="8703656" y="5723742"/>
            <a:ext cx="1417670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None</a:t>
            </a:r>
          </a:p>
        </p:txBody>
      </p:sp>
      <p:sp>
        <p:nvSpPr>
          <p:cNvPr id="45" name="正方形/長方形 289"/>
          <p:cNvSpPr>
            <a:spLocks noChangeArrowheads="1"/>
          </p:cNvSpPr>
          <p:nvPr/>
        </p:nvSpPr>
        <p:spPr bwMode="auto">
          <a:xfrm>
            <a:off x="8703656" y="5957358"/>
            <a:ext cx="1417670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Additional Fields</a:t>
            </a:r>
          </a:p>
        </p:txBody>
      </p:sp>
      <p:sp>
        <p:nvSpPr>
          <p:cNvPr id="46" name="正方形/長方形 289"/>
          <p:cNvSpPr>
            <a:spLocks noChangeArrowheads="1"/>
          </p:cNvSpPr>
          <p:nvPr/>
        </p:nvSpPr>
        <p:spPr bwMode="auto">
          <a:xfrm>
            <a:off x="10224910" y="2006723"/>
            <a:ext cx="1206110" cy="3162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/>
          <a:p>
            <a:pPr algn="ctr" eaLnBrk="0" hangingPunct="0"/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Need</a:t>
            </a:r>
          </a:p>
        </p:txBody>
      </p:sp>
      <p:sp>
        <p:nvSpPr>
          <p:cNvPr id="47" name="正方形/長方形 289"/>
          <p:cNvSpPr>
            <a:spLocks noChangeArrowheads="1"/>
          </p:cNvSpPr>
          <p:nvPr/>
        </p:nvSpPr>
        <p:spPr bwMode="auto">
          <a:xfrm>
            <a:off x="10224910" y="2322794"/>
            <a:ext cx="1206110" cy="233797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No need</a:t>
            </a:r>
          </a:p>
        </p:txBody>
      </p:sp>
      <p:sp>
        <p:nvSpPr>
          <p:cNvPr id="48" name="正方形/長方形 289"/>
          <p:cNvSpPr>
            <a:spLocks noChangeArrowheads="1"/>
          </p:cNvSpPr>
          <p:nvPr/>
        </p:nvSpPr>
        <p:spPr bwMode="auto">
          <a:xfrm>
            <a:off x="10224910" y="2556410"/>
            <a:ext cx="1206110" cy="233797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No need</a:t>
            </a:r>
          </a:p>
        </p:txBody>
      </p:sp>
      <p:sp>
        <p:nvSpPr>
          <p:cNvPr id="49" name="正方形/長方形 289"/>
          <p:cNvSpPr>
            <a:spLocks noChangeArrowheads="1"/>
          </p:cNvSpPr>
          <p:nvPr/>
        </p:nvSpPr>
        <p:spPr bwMode="auto">
          <a:xfrm>
            <a:off x="10224910" y="2790024"/>
            <a:ext cx="1206110" cy="233797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No need</a:t>
            </a:r>
          </a:p>
        </p:txBody>
      </p:sp>
      <p:sp>
        <p:nvSpPr>
          <p:cNvPr id="50" name="正方形/長方形 289"/>
          <p:cNvSpPr>
            <a:spLocks noChangeArrowheads="1"/>
          </p:cNvSpPr>
          <p:nvPr/>
        </p:nvSpPr>
        <p:spPr bwMode="auto">
          <a:xfrm>
            <a:off x="10224910" y="3023639"/>
            <a:ext cx="1206110" cy="233797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No need</a:t>
            </a:r>
          </a:p>
        </p:txBody>
      </p:sp>
      <p:sp>
        <p:nvSpPr>
          <p:cNvPr id="51" name="正方形/長方形 289"/>
          <p:cNvSpPr>
            <a:spLocks noChangeArrowheads="1"/>
          </p:cNvSpPr>
          <p:nvPr/>
        </p:nvSpPr>
        <p:spPr bwMode="auto">
          <a:xfrm>
            <a:off x="10224910" y="3326382"/>
            <a:ext cx="1206110" cy="233797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No need</a:t>
            </a:r>
          </a:p>
        </p:txBody>
      </p:sp>
      <p:sp>
        <p:nvSpPr>
          <p:cNvPr id="52" name="正方形/長方形 289"/>
          <p:cNvSpPr>
            <a:spLocks noChangeArrowheads="1"/>
          </p:cNvSpPr>
          <p:nvPr/>
        </p:nvSpPr>
        <p:spPr bwMode="auto">
          <a:xfrm>
            <a:off x="10224910" y="3559996"/>
            <a:ext cx="1206110" cy="233797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No need</a:t>
            </a:r>
          </a:p>
        </p:txBody>
      </p:sp>
      <p:sp>
        <p:nvSpPr>
          <p:cNvPr id="53" name="正方形/長方形 289"/>
          <p:cNvSpPr>
            <a:spLocks noChangeArrowheads="1"/>
          </p:cNvSpPr>
          <p:nvPr/>
        </p:nvSpPr>
        <p:spPr bwMode="auto">
          <a:xfrm>
            <a:off x="10224910" y="3793611"/>
            <a:ext cx="1206110" cy="233797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No need</a:t>
            </a:r>
          </a:p>
        </p:txBody>
      </p:sp>
      <p:sp>
        <p:nvSpPr>
          <p:cNvPr id="54" name="正方形/長方形 289"/>
          <p:cNvSpPr>
            <a:spLocks noChangeArrowheads="1"/>
          </p:cNvSpPr>
          <p:nvPr/>
        </p:nvSpPr>
        <p:spPr bwMode="auto">
          <a:xfrm>
            <a:off x="10224910" y="4027227"/>
            <a:ext cx="1206110" cy="233797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No need</a:t>
            </a:r>
          </a:p>
        </p:txBody>
      </p:sp>
      <p:sp>
        <p:nvSpPr>
          <p:cNvPr id="55" name="正方形/長方形 289"/>
          <p:cNvSpPr>
            <a:spLocks noChangeArrowheads="1"/>
          </p:cNvSpPr>
          <p:nvPr/>
        </p:nvSpPr>
        <p:spPr bwMode="auto">
          <a:xfrm>
            <a:off x="10224910" y="4254628"/>
            <a:ext cx="1206110" cy="233797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No need</a:t>
            </a:r>
          </a:p>
        </p:txBody>
      </p:sp>
      <p:sp>
        <p:nvSpPr>
          <p:cNvPr id="56" name="正方形/長方形 289"/>
          <p:cNvSpPr>
            <a:spLocks noChangeArrowheads="1"/>
          </p:cNvSpPr>
          <p:nvPr/>
        </p:nvSpPr>
        <p:spPr bwMode="auto">
          <a:xfrm>
            <a:off x="10224910" y="4488243"/>
            <a:ext cx="1206110" cy="233797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No need</a:t>
            </a:r>
          </a:p>
        </p:txBody>
      </p:sp>
      <p:sp>
        <p:nvSpPr>
          <p:cNvPr id="57" name="正方形/長方形 289"/>
          <p:cNvSpPr>
            <a:spLocks noChangeArrowheads="1"/>
          </p:cNvSpPr>
          <p:nvPr/>
        </p:nvSpPr>
        <p:spPr bwMode="auto">
          <a:xfrm>
            <a:off x="10224910" y="4721857"/>
            <a:ext cx="1206110" cy="233797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No need</a:t>
            </a:r>
          </a:p>
        </p:txBody>
      </p:sp>
      <p:sp>
        <p:nvSpPr>
          <p:cNvPr id="58" name="正方形/長方形 289"/>
          <p:cNvSpPr>
            <a:spLocks noChangeArrowheads="1"/>
          </p:cNvSpPr>
          <p:nvPr/>
        </p:nvSpPr>
        <p:spPr bwMode="auto">
          <a:xfrm>
            <a:off x="10224910" y="4955472"/>
            <a:ext cx="1206110" cy="233797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No need</a:t>
            </a:r>
          </a:p>
        </p:txBody>
      </p:sp>
      <p:sp>
        <p:nvSpPr>
          <p:cNvPr id="59" name="正方形/長方形 289"/>
          <p:cNvSpPr>
            <a:spLocks noChangeArrowheads="1"/>
          </p:cNvSpPr>
          <p:nvPr/>
        </p:nvSpPr>
        <p:spPr bwMode="auto">
          <a:xfrm>
            <a:off x="10224910" y="5256692"/>
            <a:ext cx="1206110" cy="233797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No need</a:t>
            </a:r>
          </a:p>
        </p:txBody>
      </p:sp>
      <p:sp>
        <p:nvSpPr>
          <p:cNvPr id="60" name="正方形/長方形 289"/>
          <p:cNvSpPr>
            <a:spLocks noChangeArrowheads="1"/>
          </p:cNvSpPr>
          <p:nvPr/>
        </p:nvSpPr>
        <p:spPr bwMode="auto">
          <a:xfrm>
            <a:off x="10224910" y="5490307"/>
            <a:ext cx="1206110" cy="233797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No need</a:t>
            </a:r>
          </a:p>
        </p:txBody>
      </p:sp>
      <p:sp>
        <p:nvSpPr>
          <p:cNvPr id="61" name="正方形/長方形 289"/>
          <p:cNvSpPr>
            <a:spLocks noChangeArrowheads="1"/>
          </p:cNvSpPr>
          <p:nvPr/>
        </p:nvSpPr>
        <p:spPr bwMode="auto">
          <a:xfrm>
            <a:off x="10224910" y="5723742"/>
            <a:ext cx="1206110" cy="233797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No need</a:t>
            </a:r>
          </a:p>
        </p:txBody>
      </p:sp>
      <p:sp>
        <p:nvSpPr>
          <p:cNvPr id="62" name="正方形/長方形 289"/>
          <p:cNvSpPr>
            <a:spLocks noChangeArrowheads="1"/>
          </p:cNvSpPr>
          <p:nvPr/>
        </p:nvSpPr>
        <p:spPr bwMode="auto">
          <a:xfrm>
            <a:off x="10224910" y="5957358"/>
            <a:ext cx="1206110" cy="233797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No need</a:t>
            </a:r>
          </a:p>
        </p:txBody>
      </p:sp>
      <p:sp>
        <p:nvSpPr>
          <p:cNvPr id="63" name="正方形/長方形 289"/>
          <p:cNvSpPr>
            <a:spLocks noChangeArrowheads="1"/>
          </p:cNvSpPr>
          <p:nvPr/>
        </p:nvSpPr>
        <p:spPr bwMode="auto">
          <a:xfrm>
            <a:off x="4534180" y="2020610"/>
            <a:ext cx="1080000" cy="3168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Agent/</a:t>
            </a:r>
          </a:p>
          <a:p>
            <a:pPr algn="ctr"/>
            <a:r>
              <a:rPr kumimoji="0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Disti</a:t>
            </a:r>
            <a:endParaRPr kumimoji="0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4" name="正方形/長方形 289"/>
          <p:cNvSpPr>
            <a:spLocks noChangeArrowheads="1"/>
          </p:cNvSpPr>
          <p:nvPr/>
        </p:nvSpPr>
        <p:spPr bwMode="auto">
          <a:xfrm>
            <a:off x="4534180" y="1611603"/>
            <a:ext cx="1080000" cy="3348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18000" tIns="36000" rIns="18000" bIns="36000" anchor="ctr"/>
          <a:lstStyle/>
          <a:p>
            <a:pPr algn="ctr" eaLnBrk="0" hangingPunct="0">
              <a:lnSpc>
                <a:spcPct val="90000"/>
              </a:lnSpc>
              <a:spcBef>
                <a:spcPct val="10000"/>
              </a:spcBef>
            </a:pP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To</a:t>
            </a:r>
          </a:p>
        </p:txBody>
      </p:sp>
      <p:sp>
        <p:nvSpPr>
          <p:cNvPr id="65" name="正方形/長方形 289"/>
          <p:cNvSpPr>
            <a:spLocks noChangeArrowheads="1"/>
          </p:cNvSpPr>
          <p:nvPr/>
        </p:nvSpPr>
        <p:spPr bwMode="auto">
          <a:xfrm>
            <a:off x="4534180" y="5490307"/>
            <a:ext cx="1080000" cy="241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REL Logistics</a:t>
            </a:r>
          </a:p>
        </p:txBody>
      </p:sp>
      <p:sp>
        <p:nvSpPr>
          <p:cNvPr id="66" name="正方形/長方形 289"/>
          <p:cNvSpPr>
            <a:spLocks noChangeArrowheads="1"/>
          </p:cNvSpPr>
          <p:nvPr/>
        </p:nvSpPr>
        <p:spPr bwMode="auto">
          <a:xfrm>
            <a:off x="4534180" y="5250969"/>
            <a:ext cx="1080000" cy="2413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REL SCM</a:t>
            </a:r>
          </a:p>
        </p:txBody>
      </p:sp>
      <p:sp>
        <p:nvSpPr>
          <p:cNvPr id="67" name="正方形/長方形 289"/>
          <p:cNvSpPr>
            <a:spLocks noChangeArrowheads="1"/>
          </p:cNvSpPr>
          <p:nvPr/>
        </p:nvSpPr>
        <p:spPr bwMode="auto">
          <a:xfrm>
            <a:off x="4534180" y="5723742"/>
            <a:ext cx="1080000" cy="4674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REL SCM</a:t>
            </a:r>
          </a:p>
        </p:txBody>
      </p:sp>
      <p:sp>
        <p:nvSpPr>
          <p:cNvPr id="68" name="正方形/長方形 289"/>
          <p:cNvSpPr>
            <a:spLocks noChangeArrowheads="1"/>
          </p:cNvSpPr>
          <p:nvPr/>
        </p:nvSpPr>
        <p:spPr bwMode="auto">
          <a:xfrm>
            <a:off x="5786594" y="1611603"/>
            <a:ext cx="877287" cy="33895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Agent</a:t>
            </a:r>
          </a:p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(Japan)</a:t>
            </a:r>
          </a:p>
        </p:txBody>
      </p:sp>
      <p:sp>
        <p:nvSpPr>
          <p:cNvPr id="69" name="正方形/長方形 289"/>
          <p:cNvSpPr>
            <a:spLocks noChangeArrowheads="1"/>
          </p:cNvSpPr>
          <p:nvPr/>
        </p:nvSpPr>
        <p:spPr bwMode="auto">
          <a:xfrm>
            <a:off x="5778776" y="2022269"/>
            <a:ext cx="877287" cy="31625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Mandatory</a:t>
            </a:r>
          </a:p>
        </p:txBody>
      </p:sp>
      <p:sp>
        <p:nvSpPr>
          <p:cNvPr id="70" name="正方形/長方形 289"/>
          <p:cNvSpPr>
            <a:spLocks noChangeArrowheads="1"/>
          </p:cNvSpPr>
          <p:nvPr/>
        </p:nvSpPr>
        <p:spPr bwMode="auto">
          <a:xfrm>
            <a:off x="5778776" y="2338340"/>
            <a:ext cx="877287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Mandatory</a:t>
            </a:r>
          </a:p>
        </p:txBody>
      </p:sp>
      <p:sp>
        <p:nvSpPr>
          <p:cNvPr id="71" name="正方形/長方形 289"/>
          <p:cNvSpPr>
            <a:spLocks noChangeArrowheads="1"/>
          </p:cNvSpPr>
          <p:nvPr/>
        </p:nvSpPr>
        <p:spPr bwMode="auto">
          <a:xfrm>
            <a:off x="5779178" y="2567671"/>
            <a:ext cx="877287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Mandatory</a:t>
            </a:r>
          </a:p>
        </p:txBody>
      </p:sp>
      <p:sp>
        <p:nvSpPr>
          <p:cNvPr id="72" name="正方形/長方形 289"/>
          <p:cNvSpPr>
            <a:spLocks noChangeArrowheads="1"/>
          </p:cNvSpPr>
          <p:nvPr/>
        </p:nvSpPr>
        <p:spPr bwMode="auto">
          <a:xfrm>
            <a:off x="5779178" y="2801285"/>
            <a:ext cx="877287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Mandatory</a:t>
            </a:r>
          </a:p>
        </p:txBody>
      </p:sp>
      <p:sp>
        <p:nvSpPr>
          <p:cNvPr id="73" name="正方形/長方形 289"/>
          <p:cNvSpPr>
            <a:spLocks noChangeArrowheads="1"/>
          </p:cNvSpPr>
          <p:nvPr/>
        </p:nvSpPr>
        <p:spPr bwMode="auto">
          <a:xfrm>
            <a:off x="5779178" y="3034900"/>
            <a:ext cx="877287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Mandatory</a:t>
            </a:r>
          </a:p>
        </p:txBody>
      </p:sp>
      <p:sp>
        <p:nvSpPr>
          <p:cNvPr id="74" name="正方形/長方形 289"/>
          <p:cNvSpPr>
            <a:spLocks noChangeArrowheads="1"/>
          </p:cNvSpPr>
          <p:nvPr/>
        </p:nvSpPr>
        <p:spPr bwMode="auto">
          <a:xfrm>
            <a:off x="5779178" y="3337643"/>
            <a:ext cx="877287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Mandatory</a:t>
            </a:r>
          </a:p>
          <a:p>
            <a:pPr algn="ctr"/>
            <a:r>
              <a:rPr kumimoji="0" lang="en-US" altLang="ja-JP" sz="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(only Forward Process)</a:t>
            </a:r>
          </a:p>
        </p:txBody>
      </p:sp>
      <p:sp>
        <p:nvSpPr>
          <p:cNvPr id="75" name="正方形/長方形 289"/>
          <p:cNvSpPr>
            <a:spLocks noChangeArrowheads="1"/>
          </p:cNvSpPr>
          <p:nvPr/>
        </p:nvSpPr>
        <p:spPr bwMode="auto">
          <a:xfrm>
            <a:off x="5779178" y="3571258"/>
            <a:ext cx="877287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Optional</a:t>
            </a:r>
          </a:p>
        </p:txBody>
      </p:sp>
      <p:sp>
        <p:nvSpPr>
          <p:cNvPr id="76" name="正方形/長方形 289"/>
          <p:cNvSpPr>
            <a:spLocks noChangeArrowheads="1"/>
          </p:cNvSpPr>
          <p:nvPr/>
        </p:nvSpPr>
        <p:spPr bwMode="auto">
          <a:xfrm>
            <a:off x="5779178" y="3804872"/>
            <a:ext cx="877287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Optional</a:t>
            </a:r>
          </a:p>
        </p:txBody>
      </p:sp>
      <p:sp>
        <p:nvSpPr>
          <p:cNvPr id="77" name="正方形/長方形 289"/>
          <p:cNvSpPr>
            <a:spLocks noChangeArrowheads="1"/>
          </p:cNvSpPr>
          <p:nvPr/>
        </p:nvSpPr>
        <p:spPr bwMode="auto">
          <a:xfrm>
            <a:off x="5779178" y="4038488"/>
            <a:ext cx="877287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Optional</a:t>
            </a:r>
          </a:p>
        </p:txBody>
      </p:sp>
      <p:sp>
        <p:nvSpPr>
          <p:cNvPr id="78" name="正方形/長方形 289"/>
          <p:cNvSpPr>
            <a:spLocks noChangeArrowheads="1"/>
          </p:cNvSpPr>
          <p:nvPr/>
        </p:nvSpPr>
        <p:spPr bwMode="auto">
          <a:xfrm>
            <a:off x="5779178" y="4265889"/>
            <a:ext cx="877287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Optional</a:t>
            </a:r>
          </a:p>
        </p:txBody>
      </p:sp>
      <p:sp>
        <p:nvSpPr>
          <p:cNvPr id="79" name="正方形/長方形 289"/>
          <p:cNvSpPr>
            <a:spLocks noChangeArrowheads="1"/>
          </p:cNvSpPr>
          <p:nvPr/>
        </p:nvSpPr>
        <p:spPr bwMode="auto">
          <a:xfrm>
            <a:off x="5779178" y="4499504"/>
            <a:ext cx="877287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Optional</a:t>
            </a:r>
          </a:p>
        </p:txBody>
      </p:sp>
      <p:sp>
        <p:nvSpPr>
          <p:cNvPr id="80" name="正方形/長方形 289"/>
          <p:cNvSpPr>
            <a:spLocks noChangeArrowheads="1"/>
          </p:cNvSpPr>
          <p:nvPr/>
        </p:nvSpPr>
        <p:spPr bwMode="auto">
          <a:xfrm>
            <a:off x="5779178" y="4733118"/>
            <a:ext cx="877287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Mandatory</a:t>
            </a:r>
          </a:p>
        </p:txBody>
      </p:sp>
      <p:sp>
        <p:nvSpPr>
          <p:cNvPr id="81" name="正方形/長方形 289"/>
          <p:cNvSpPr>
            <a:spLocks noChangeArrowheads="1"/>
          </p:cNvSpPr>
          <p:nvPr/>
        </p:nvSpPr>
        <p:spPr bwMode="auto">
          <a:xfrm>
            <a:off x="5778392" y="4966915"/>
            <a:ext cx="877287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Optional</a:t>
            </a:r>
          </a:p>
        </p:txBody>
      </p:sp>
      <p:sp>
        <p:nvSpPr>
          <p:cNvPr id="82" name="正方形/長方形 289"/>
          <p:cNvSpPr>
            <a:spLocks noChangeArrowheads="1"/>
          </p:cNvSpPr>
          <p:nvPr/>
        </p:nvSpPr>
        <p:spPr bwMode="auto">
          <a:xfrm>
            <a:off x="5786594" y="5272238"/>
            <a:ext cx="877287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Mandatory</a:t>
            </a:r>
          </a:p>
        </p:txBody>
      </p:sp>
      <p:sp>
        <p:nvSpPr>
          <p:cNvPr id="83" name="正方形/長方形 289"/>
          <p:cNvSpPr>
            <a:spLocks noChangeArrowheads="1"/>
          </p:cNvSpPr>
          <p:nvPr/>
        </p:nvSpPr>
        <p:spPr bwMode="auto">
          <a:xfrm>
            <a:off x="5786594" y="5501569"/>
            <a:ext cx="877287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Mandatory</a:t>
            </a:r>
          </a:p>
        </p:txBody>
      </p:sp>
      <p:sp>
        <p:nvSpPr>
          <p:cNvPr id="84" name="正方形/長方形 289"/>
          <p:cNvSpPr>
            <a:spLocks noChangeArrowheads="1"/>
          </p:cNvSpPr>
          <p:nvPr/>
        </p:nvSpPr>
        <p:spPr bwMode="auto">
          <a:xfrm>
            <a:off x="5786594" y="5735003"/>
            <a:ext cx="877287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Optional</a:t>
            </a:r>
          </a:p>
        </p:txBody>
      </p:sp>
      <p:sp>
        <p:nvSpPr>
          <p:cNvPr id="85" name="正方形/長方形 289"/>
          <p:cNvSpPr>
            <a:spLocks noChangeArrowheads="1"/>
          </p:cNvSpPr>
          <p:nvPr/>
        </p:nvSpPr>
        <p:spPr bwMode="auto">
          <a:xfrm>
            <a:off x="5786594" y="5968619"/>
            <a:ext cx="877287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Mandatory</a:t>
            </a:r>
          </a:p>
          <a:p>
            <a:pPr algn="ctr" eaLnBrk="0" hangingPunct="0"/>
            <a:r>
              <a:rPr lang="en-US" altLang="ja-JP" sz="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(only Forward Process)</a:t>
            </a:r>
          </a:p>
        </p:txBody>
      </p:sp>
      <p:sp>
        <p:nvSpPr>
          <p:cNvPr id="86" name="正方形/長方形 289"/>
          <p:cNvSpPr>
            <a:spLocks noChangeArrowheads="1"/>
          </p:cNvSpPr>
          <p:nvPr/>
        </p:nvSpPr>
        <p:spPr bwMode="auto">
          <a:xfrm>
            <a:off x="6740868" y="1611603"/>
            <a:ext cx="877287" cy="3473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Agent</a:t>
            </a:r>
          </a:p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(Oversea)</a:t>
            </a:r>
          </a:p>
        </p:txBody>
      </p:sp>
      <p:sp>
        <p:nvSpPr>
          <p:cNvPr id="87" name="正方形/長方形 289"/>
          <p:cNvSpPr>
            <a:spLocks noChangeArrowheads="1"/>
          </p:cNvSpPr>
          <p:nvPr/>
        </p:nvSpPr>
        <p:spPr bwMode="auto">
          <a:xfrm>
            <a:off x="6750000" y="2026403"/>
            <a:ext cx="877287" cy="31625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Mandatory</a:t>
            </a:r>
          </a:p>
        </p:txBody>
      </p:sp>
      <p:sp>
        <p:nvSpPr>
          <p:cNvPr id="88" name="正方形/長方形 289"/>
          <p:cNvSpPr>
            <a:spLocks noChangeArrowheads="1"/>
          </p:cNvSpPr>
          <p:nvPr/>
        </p:nvSpPr>
        <p:spPr bwMode="auto">
          <a:xfrm>
            <a:off x="6750000" y="2341533"/>
            <a:ext cx="877287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Optional</a:t>
            </a:r>
          </a:p>
        </p:txBody>
      </p:sp>
      <p:sp>
        <p:nvSpPr>
          <p:cNvPr id="89" name="正方形/長方形 289"/>
          <p:cNvSpPr>
            <a:spLocks noChangeArrowheads="1"/>
          </p:cNvSpPr>
          <p:nvPr/>
        </p:nvSpPr>
        <p:spPr bwMode="auto">
          <a:xfrm>
            <a:off x="6750000" y="2572980"/>
            <a:ext cx="877287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0" name="正方形/長方形 289"/>
          <p:cNvSpPr>
            <a:spLocks noChangeArrowheads="1"/>
          </p:cNvSpPr>
          <p:nvPr/>
        </p:nvSpPr>
        <p:spPr bwMode="auto">
          <a:xfrm>
            <a:off x="6750000" y="2804509"/>
            <a:ext cx="877287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Optional</a:t>
            </a:r>
          </a:p>
        </p:txBody>
      </p:sp>
      <p:sp>
        <p:nvSpPr>
          <p:cNvPr id="91" name="正方形/長方形 289"/>
          <p:cNvSpPr>
            <a:spLocks noChangeArrowheads="1"/>
          </p:cNvSpPr>
          <p:nvPr/>
        </p:nvSpPr>
        <p:spPr bwMode="auto">
          <a:xfrm>
            <a:off x="6750000" y="3037583"/>
            <a:ext cx="877287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2" name="正方形/長方形 289"/>
          <p:cNvSpPr>
            <a:spLocks noChangeArrowheads="1"/>
          </p:cNvSpPr>
          <p:nvPr/>
        </p:nvSpPr>
        <p:spPr bwMode="auto">
          <a:xfrm>
            <a:off x="6733452" y="3346061"/>
            <a:ext cx="877287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Mandatory</a:t>
            </a:r>
          </a:p>
          <a:p>
            <a:pPr algn="ctr" eaLnBrk="0" hangingPunct="0"/>
            <a:r>
              <a:rPr lang="en-US" altLang="ja-JP" sz="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(only Forward Process)</a:t>
            </a:r>
          </a:p>
        </p:txBody>
      </p:sp>
      <p:sp>
        <p:nvSpPr>
          <p:cNvPr id="93" name="正方形/長方形 289"/>
          <p:cNvSpPr>
            <a:spLocks noChangeArrowheads="1"/>
          </p:cNvSpPr>
          <p:nvPr/>
        </p:nvSpPr>
        <p:spPr bwMode="auto">
          <a:xfrm>
            <a:off x="6733451" y="3579494"/>
            <a:ext cx="877287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Optional</a:t>
            </a:r>
          </a:p>
        </p:txBody>
      </p:sp>
      <p:sp>
        <p:nvSpPr>
          <p:cNvPr id="94" name="正方形/長方形 289"/>
          <p:cNvSpPr>
            <a:spLocks noChangeArrowheads="1"/>
          </p:cNvSpPr>
          <p:nvPr/>
        </p:nvSpPr>
        <p:spPr bwMode="auto">
          <a:xfrm>
            <a:off x="6733452" y="3813291"/>
            <a:ext cx="877287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Optional</a:t>
            </a:r>
          </a:p>
        </p:txBody>
      </p:sp>
      <p:sp>
        <p:nvSpPr>
          <p:cNvPr id="95" name="正方形/長方形 289"/>
          <p:cNvSpPr>
            <a:spLocks noChangeArrowheads="1"/>
          </p:cNvSpPr>
          <p:nvPr/>
        </p:nvSpPr>
        <p:spPr bwMode="auto">
          <a:xfrm>
            <a:off x="6733452" y="4046907"/>
            <a:ext cx="877287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Optional</a:t>
            </a:r>
          </a:p>
        </p:txBody>
      </p:sp>
      <p:sp>
        <p:nvSpPr>
          <p:cNvPr id="96" name="正方形/長方形 289"/>
          <p:cNvSpPr>
            <a:spLocks noChangeArrowheads="1"/>
          </p:cNvSpPr>
          <p:nvPr/>
        </p:nvSpPr>
        <p:spPr bwMode="auto">
          <a:xfrm>
            <a:off x="6733452" y="4274307"/>
            <a:ext cx="877287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Optional</a:t>
            </a:r>
          </a:p>
        </p:txBody>
      </p:sp>
      <p:sp>
        <p:nvSpPr>
          <p:cNvPr id="97" name="正方形/長方形 289"/>
          <p:cNvSpPr>
            <a:spLocks noChangeArrowheads="1"/>
          </p:cNvSpPr>
          <p:nvPr/>
        </p:nvSpPr>
        <p:spPr bwMode="auto">
          <a:xfrm>
            <a:off x="6733452" y="4507922"/>
            <a:ext cx="877287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Optional</a:t>
            </a:r>
          </a:p>
        </p:txBody>
      </p:sp>
      <p:sp>
        <p:nvSpPr>
          <p:cNvPr id="98" name="正方形/長方形 289"/>
          <p:cNvSpPr>
            <a:spLocks noChangeArrowheads="1"/>
          </p:cNvSpPr>
          <p:nvPr/>
        </p:nvSpPr>
        <p:spPr bwMode="auto">
          <a:xfrm>
            <a:off x="6733452" y="4741537"/>
            <a:ext cx="877287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Mandatory</a:t>
            </a:r>
          </a:p>
        </p:txBody>
      </p:sp>
      <p:sp>
        <p:nvSpPr>
          <p:cNvPr id="99" name="正方形/長方形 289"/>
          <p:cNvSpPr>
            <a:spLocks noChangeArrowheads="1"/>
          </p:cNvSpPr>
          <p:nvPr/>
        </p:nvSpPr>
        <p:spPr bwMode="auto">
          <a:xfrm>
            <a:off x="6733452" y="4969660"/>
            <a:ext cx="877287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00" name="正方形/長方形 289"/>
          <p:cNvSpPr>
            <a:spLocks noChangeArrowheads="1"/>
          </p:cNvSpPr>
          <p:nvPr/>
        </p:nvSpPr>
        <p:spPr bwMode="auto">
          <a:xfrm>
            <a:off x="6740867" y="5276372"/>
            <a:ext cx="877287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Mandatory</a:t>
            </a:r>
          </a:p>
        </p:txBody>
      </p:sp>
      <p:sp>
        <p:nvSpPr>
          <p:cNvPr id="101" name="正方形/長方形 289"/>
          <p:cNvSpPr>
            <a:spLocks noChangeArrowheads="1"/>
          </p:cNvSpPr>
          <p:nvPr/>
        </p:nvSpPr>
        <p:spPr bwMode="auto">
          <a:xfrm>
            <a:off x="6740868" y="5509987"/>
            <a:ext cx="877287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02" name="正方形/長方形 289"/>
          <p:cNvSpPr>
            <a:spLocks noChangeArrowheads="1"/>
          </p:cNvSpPr>
          <p:nvPr/>
        </p:nvSpPr>
        <p:spPr bwMode="auto">
          <a:xfrm>
            <a:off x="6740868" y="5743422"/>
            <a:ext cx="877287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Optional</a:t>
            </a:r>
          </a:p>
        </p:txBody>
      </p:sp>
      <p:sp>
        <p:nvSpPr>
          <p:cNvPr id="103" name="正方形/長方形 289"/>
          <p:cNvSpPr>
            <a:spLocks noChangeArrowheads="1"/>
          </p:cNvSpPr>
          <p:nvPr/>
        </p:nvSpPr>
        <p:spPr bwMode="auto">
          <a:xfrm>
            <a:off x="6740868" y="5977037"/>
            <a:ext cx="877287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Mandatory</a:t>
            </a:r>
          </a:p>
          <a:p>
            <a:pPr algn="ctr" eaLnBrk="0" hangingPunct="0"/>
            <a:r>
              <a:rPr lang="en-US" altLang="ja-JP" sz="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(only Forward Process)</a:t>
            </a:r>
          </a:p>
        </p:txBody>
      </p:sp>
      <p:sp>
        <p:nvSpPr>
          <p:cNvPr id="104" name="正方形/長方形 289"/>
          <p:cNvSpPr>
            <a:spLocks noChangeArrowheads="1"/>
          </p:cNvSpPr>
          <p:nvPr/>
        </p:nvSpPr>
        <p:spPr bwMode="auto">
          <a:xfrm>
            <a:off x="194868" y="4702357"/>
            <a:ext cx="1080000" cy="4981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REL</a:t>
            </a:r>
          </a:p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SCM</a:t>
            </a:r>
          </a:p>
        </p:txBody>
      </p:sp>
      <p:sp>
        <p:nvSpPr>
          <p:cNvPr id="105" name="正方形/長方形 289"/>
          <p:cNvSpPr>
            <a:spLocks noChangeArrowheads="1"/>
          </p:cNvSpPr>
          <p:nvPr/>
        </p:nvSpPr>
        <p:spPr bwMode="auto">
          <a:xfrm>
            <a:off x="191344" y="4488243"/>
            <a:ext cx="1080000" cy="214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REL Logistics</a:t>
            </a:r>
          </a:p>
        </p:txBody>
      </p:sp>
      <p:sp>
        <p:nvSpPr>
          <p:cNvPr id="107" name="正方形/長方形 289"/>
          <p:cNvSpPr>
            <a:spLocks noChangeArrowheads="1"/>
          </p:cNvSpPr>
          <p:nvPr/>
        </p:nvSpPr>
        <p:spPr bwMode="auto">
          <a:xfrm>
            <a:off x="7688543" y="1611603"/>
            <a:ext cx="927566" cy="347375"/>
          </a:xfrm>
          <a:prstGeom prst="rect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rgbClr val="000000">
                <a:alpha val="50000"/>
              </a:srgbClr>
            </a:outerShdw>
          </a:effectLst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Disti</a:t>
            </a:r>
            <a:endParaRPr kumimoji="0"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8" name="正方形/長方形 289"/>
          <p:cNvSpPr>
            <a:spLocks noChangeArrowheads="1"/>
          </p:cNvSpPr>
          <p:nvPr/>
        </p:nvSpPr>
        <p:spPr bwMode="auto">
          <a:xfrm>
            <a:off x="7695142" y="2020610"/>
            <a:ext cx="927566" cy="3162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/>
          <a:p>
            <a:pPr algn="ctr"/>
            <a:r>
              <a:rPr lang="en-US" altLang="ja-JP" sz="1200" b="1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Mandatory</a:t>
            </a:r>
          </a:p>
        </p:txBody>
      </p:sp>
      <p:sp>
        <p:nvSpPr>
          <p:cNvPr id="109" name="正方形/長方形 289"/>
          <p:cNvSpPr>
            <a:spLocks noChangeArrowheads="1"/>
          </p:cNvSpPr>
          <p:nvPr/>
        </p:nvSpPr>
        <p:spPr bwMode="auto">
          <a:xfrm>
            <a:off x="7695143" y="2336863"/>
            <a:ext cx="927566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Optional</a:t>
            </a:r>
          </a:p>
        </p:txBody>
      </p:sp>
      <p:sp>
        <p:nvSpPr>
          <p:cNvPr id="110" name="正方形/長方形 289"/>
          <p:cNvSpPr>
            <a:spLocks noChangeArrowheads="1"/>
          </p:cNvSpPr>
          <p:nvPr/>
        </p:nvSpPr>
        <p:spPr bwMode="auto">
          <a:xfrm>
            <a:off x="7695143" y="2564082"/>
            <a:ext cx="927566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1" name="正方形/長方形 289"/>
          <p:cNvSpPr>
            <a:spLocks noChangeArrowheads="1"/>
          </p:cNvSpPr>
          <p:nvPr/>
        </p:nvSpPr>
        <p:spPr bwMode="auto">
          <a:xfrm>
            <a:off x="7695143" y="2797606"/>
            <a:ext cx="927566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Optional</a:t>
            </a:r>
          </a:p>
        </p:txBody>
      </p:sp>
      <p:sp>
        <p:nvSpPr>
          <p:cNvPr id="112" name="正方形/長方形 289"/>
          <p:cNvSpPr>
            <a:spLocks noChangeArrowheads="1"/>
          </p:cNvSpPr>
          <p:nvPr/>
        </p:nvSpPr>
        <p:spPr bwMode="auto">
          <a:xfrm>
            <a:off x="7695143" y="3031312"/>
            <a:ext cx="927566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3" name="正方形/長方形 289"/>
          <p:cNvSpPr>
            <a:spLocks noChangeArrowheads="1"/>
          </p:cNvSpPr>
          <p:nvPr/>
        </p:nvSpPr>
        <p:spPr bwMode="auto">
          <a:xfrm>
            <a:off x="7687727" y="3334054"/>
            <a:ext cx="927566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Mandatory</a:t>
            </a:r>
          </a:p>
          <a:p>
            <a:pPr algn="ctr" eaLnBrk="0" hangingPunct="0"/>
            <a:r>
              <a:rPr lang="en-US" altLang="ja-JP" sz="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(only Forward Process)</a:t>
            </a:r>
          </a:p>
        </p:txBody>
      </p:sp>
      <p:sp>
        <p:nvSpPr>
          <p:cNvPr id="114" name="正方形/長方形 289"/>
          <p:cNvSpPr>
            <a:spLocks noChangeArrowheads="1"/>
          </p:cNvSpPr>
          <p:nvPr/>
        </p:nvSpPr>
        <p:spPr bwMode="auto">
          <a:xfrm>
            <a:off x="7687727" y="3567669"/>
            <a:ext cx="927566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Optional</a:t>
            </a:r>
          </a:p>
        </p:txBody>
      </p:sp>
      <p:sp>
        <p:nvSpPr>
          <p:cNvPr id="115" name="正方形/長方形 289"/>
          <p:cNvSpPr>
            <a:spLocks noChangeArrowheads="1"/>
          </p:cNvSpPr>
          <p:nvPr/>
        </p:nvSpPr>
        <p:spPr bwMode="auto">
          <a:xfrm>
            <a:off x="7687727" y="3801284"/>
            <a:ext cx="927566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Optional</a:t>
            </a:r>
          </a:p>
        </p:txBody>
      </p:sp>
      <p:sp>
        <p:nvSpPr>
          <p:cNvPr id="116" name="正方形/長方形 289"/>
          <p:cNvSpPr>
            <a:spLocks noChangeArrowheads="1"/>
          </p:cNvSpPr>
          <p:nvPr/>
        </p:nvSpPr>
        <p:spPr bwMode="auto">
          <a:xfrm>
            <a:off x="7687727" y="4034900"/>
            <a:ext cx="927566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Optional</a:t>
            </a:r>
          </a:p>
        </p:txBody>
      </p:sp>
      <p:sp>
        <p:nvSpPr>
          <p:cNvPr id="117" name="正方形/長方形 289"/>
          <p:cNvSpPr>
            <a:spLocks noChangeArrowheads="1"/>
          </p:cNvSpPr>
          <p:nvPr/>
        </p:nvSpPr>
        <p:spPr bwMode="auto">
          <a:xfrm>
            <a:off x="7687727" y="4262300"/>
            <a:ext cx="927566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Optional</a:t>
            </a:r>
          </a:p>
        </p:txBody>
      </p:sp>
      <p:sp>
        <p:nvSpPr>
          <p:cNvPr id="118" name="正方形/長方形 289"/>
          <p:cNvSpPr>
            <a:spLocks noChangeArrowheads="1"/>
          </p:cNvSpPr>
          <p:nvPr/>
        </p:nvSpPr>
        <p:spPr bwMode="auto">
          <a:xfrm>
            <a:off x="7687727" y="4495915"/>
            <a:ext cx="927566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Optional</a:t>
            </a:r>
          </a:p>
        </p:txBody>
      </p:sp>
      <p:sp>
        <p:nvSpPr>
          <p:cNvPr id="119" name="正方形/長方形 289"/>
          <p:cNvSpPr>
            <a:spLocks noChangeArrowheads="1"/>
          </p:cNvSpPr>
          <p:nvPr/>
        </p:nvSpPr>
        <p:spPr bwMode="auto">
          <a:xfrm>
            <a:off x="7687727" y="4729530"/>
            <a:ext cx="927566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Mandatory</a:t>
            </a:r>
          </a:p>
        </p:txBody>
      </p:sp>
      <p:sp>
        <p:nvSpPr>
          <p:cNvPr id="120" name="正方形/長方形 289"/>
          <p:cNvSpPr>
            <a:spLocks noChangeArrowheads="1"/>
          </p:cNvSpPr>
          <p:nvPr/>
        </p:nvSpPr>
        <p:spPr bwMode="auto">
          <a:xfrm>
            <a:off x="7687727" y="4962963"/>
            <a:ext cx="927566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21" name="正方形/長方形 289"/>
          <p:cNvSpPr>
            <a:spLocks noChangeArrowheads="1"/>
          </p:cNvSpPr>
          <p:nvPr/>
        </p:nvSpPr>
        <p:spPr bwMode="auto">
          <a:xfrm>
            <a:off x="7695142" y="5264365"/>
            <a:ext cx="927566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Mandatory</a:t>
            </a:r>
          </a:p>
        </p:txBody>
      </p:sp>
      <p:sp>
        <p:nvSpPr>
          <p:cNvPr id="122" name="正方形/長方形 289"/>
          <p:cNvSpPr>
            <a:spLocks noChangeArrowheads="1"/>
          </p:cNvSpPr>
          <p:nvPr/>
        </p:nvSpPr>
        <p:spPr bwMode="auto">
          <a:xfrm>
            <a:off x="7695143" y="5497980"/>
            <a:ext cx="927566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23" name="正方形/長方形 289"/>
          <p:cNvSpPr>
            <a:spLocks noChangeArrowheads="1"/>
          </p:cNvSpPr>
          <p:nvPr/>
        </p:nvSpPr>
        <p:spPr bwMode="auto">
          <a:xfrm>
            <a:off x="7695143" y="5731415"/>
            <a:ext cx="927566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18000" tIns="18000" rIns="18000" bIns="18000" anchor="ctr"/>
          <a:lstStyle>
            <a:lvl1pPr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/>
            <a:r>
              <a:rPr kumimoji="0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Optional</a:t>
            </a:r>
          </a:p>
        </p:txBody>
      </p:sp>
      <p:sp>
        <p:nvSpPr>
          <p:cNvPr id="124" name="正方形/長方形 289"/>
          <p:cNvSpPr>
            <a:spLocks noChangeArrowheads="1"/>
          </p:cNvSpPr>
          <p:nvPr/>
        </p:nvSpPr>
        <p:spPr bwMode="auto">
          <a:xfrm>
            <a:off x="7695143" y="5965030"/>
            <a:ext cx="927566" cy="23379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60000"/>
                <a:lumOff val="40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Mandatory</a:t>
            </a:r>
          </a:p>
          <a:p>
            <a:pPr algn="ctr" eaLnBrk="0" hangingPunct="0"/>
            <a:r>
              <a:rPr lang="en-US" altLang="ja-JP" sz="600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(only Forward Process)</a:t>
            </a:r>
          </a:p>
        </p:txBody>
      </p:sp>
      <p:sp>
        <p:nvSpPr>
          <p:cNvPr id="127" name="Text Box 3"/>
          <p:cNvSpPr txBox="1">
            <a:spLocks noChangeArrowheads="1"/>
          </p:cNvSpPr>
          <p:nvPr/>
        </p:nvSpPr>
        <p:spPr bwMode="auto">
          <a:xfrm>
            <a:off x="4861886" y="1067767"/>
            <a:ext cx="6947374" cy="553998"/>
          </a:xfrm>
          <a:prstGeom prst="rect">
            <a:avLst/>
          </a:prstGeom>
          <a:extLst/>
        </p:spPr>
        <p:txBody>
          <a:bodyPr vert="horz" wrap="square" lIns="0" tIns="0" rIns="0" bIns="0" rtlCol="0" anchor="b" anchorCtr="0">
            <a:spAutoFit/>
          </a:bodyPr>
          <a:lstStyle>
            <a:defPPr>
              <a:defRPr lang="de-DE"/>
            </a:defPPr>
            <a:lvl1pPr>
              <a:lnSpc>
                <a:spcPct val="90000"/>
              </a:lnSpc>
              <a:spcBef>
                <a:spcPct val="0"/>
              </a:spcBef>
              <a:buNone/>
              <a:defRPr kumimoji="1" sz="2000" b="1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itchFamily="50" charset="-128"/>
              </a:defRPr>
            </a:lvl1pPr>
          </a:lstStyle>
          <a:p>
            <a:r>
              <a:rPr lang="en-US" altLang="ja-JP" dirty="0"/>
              <a:t>This time, Test Scope for DISTI is  CO I/F only.</a:t>
            </a:r>
          </a:p>
          <a:p>
            <a:endParaRPr lang="en-US" altLang="ja-JP" dirty="0"/>
          </a:p>
        </p:txBody>
      </p:sp>
      <p:sp>
        <p:nvSpPr>
          <p:cNvPr id="125" name="矢印: 下 124"/>
          <p:cNvSpPr/>
          <p:nvPr/>
        </p:nvSpPr>
        <p:spPr>
          <a:xfrm>
            <a:off x="7863479" y="1377807"/>
            <a:ext cx="612068" cy="26590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矢印: 下 128"/>
          <p:cNvSpPr/>
          <p:nvPr/>
        </p:nvSpPr>
        <p:spPr>
          <a:xfrm>
            <a:off x="10520200" y="1326891"/>
            <a:ext cx="612068" cy="26590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矢印: 下 125"/>
          <p:cNvSpPr/>
          <p:nvPr/>
        </p:nvSpPr>
        <p:spPr>
          <a:xfrm>
            <a:off x="2597273" y="1377807"/>
            <a:ext cx="612068" cy="26590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75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20000" y="720000"/>
            <a:ext cx="10020556" cy="455509"/>
          </a:xfrm>
        </p:spPr>
        <p:txBody>
          <a:bodyPr/>
          <a:lstStyle/>
          <a:p>
            <a:r>
              <a:rPr lang="en-US" altLang="ja-JP" dirty="0"/>
              <a:t>3. Change Point of CO I/F format</a:t>
            </a:r>
            <a:endParaRPr lang="ja-JP" altLang="en-US" kern="0" dirty="0"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059823"/>
              </p:ext>
            </p:extLst>
          </p:nvPr>
        </p:nvGraphicFramePr>
        <p:xfrm>
          <a:off x="1127448" y="1817504"/>
          <a:ext cx="9753207" cy="1655520"/>
        </p:xfrm>
        <a:graphic>
          <a:graphicData uri="http://schemas.openxmlformats.org/drawingml/2006/table">
            <a:tbl>
              <a:tblPr/>
              <a:tblGrid>
                <a:gridCol w="1494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43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4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19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</a:rPr>
                        <a:t>Table Name</a:t>
                      </a:r>
                      <a:endParaRPr lang="ja-JP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</a:rPr>
                        <a:t>File</a:t>
                      </a:r>
                      <a:endParaRPr lang="ja-JP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+mn-ea"/>
                        </a:rPr>
                        <a:t>Change point</a:t>
                      </a:r>
                      <a:endParaRPr lang="ja-JP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361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CO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IF </a:t>
                      </a:r>
                      <a:r>
                        <a:rPr lang="en-US" altLang="ja-JP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Format_CO_Ver</a:t>
                      </a: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1.1.xls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2 New</a:t>
                      </a:r>
                      <a:r>
                        <a:rPr lang="ja-JP" alt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ja-JP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fields will be added</a:t>
                      </a:r>
                      <a:b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</a:br>
                      <a:r>
                        <a:rPr lang="ja-JP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No.30 Ship All Flag</a:t>
                      </a:r>
                      <a:b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</a:br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  No.31 Automatically Canceled CO Flag</a:t>
                      </a:r>
                      <a:endParaRPr lang="ja-JP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オブジェクト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554291"/>
              </p:ext>
            </p:extLst>
          </p:nvPr>
        </p:nvGraphicFramePr>
        <p:xfrm>
          <a:off x="5273078" y="262840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Worksheet" showAsIcon="1" r:id="rId4" imgW="914400" imgH="771480" progId="Excel.Sheet.8">
                  <p:embed/>
                </p:oleObj>
              </mc:Choice>
              <mc:Fallback>
                <p:oleObj name="Worksheet" showAsIcon="1" r:id="rId4" imgW="914400" imgH="771480" progId="Excel.Sheet.8">
                  <p:embed/>
                  <p:pic>
                    <p:nvPicPr>
                      <p:cNvPr id="5" name="オブジェクト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73078" y="262840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4247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20000" y="540000"/>
            <a:ext cx="10020556" cy="455509"/>
          </a:xfrm>
        </p:spPr>
        <p:txBody>
          <a:bodyPr/>
          <a:lstStyle/>
          <a:p>
            <a:r>
              <a:rPr lang="en-US" altLang="ja-JP" dirty="0">
                <a:ea typeface="Meiryo UI" pitchFamily="50" charset="-128"/>
                <a:cs typeface="Meiryo UI" pitchFamily="50" charset="-128"/>
              </a:rPr>
              <a:t>4. Test Cycle Plan</a:t>
            </a:r>
            <a:endParaRPr lang="ja-JP" altLang="en-US" kern="0" dirty="0"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7" name="Rectangle 30"/>
          <p:cNvSpPr>
            <a:spLocks noChangeArrowheads="1"/>
          </p:cNvSpPr>
          <p:nvPr/>
        </p:nvSpPr>
        <p:spPr bwMode="auto">
          <a:xfrm>
            <a:off x="1484194" y="1064940"/>
            <a:ext cx="9828848" cy="239824"/>
          </a:xfrm>
          <a:prstGeom prst="rect">
            <a:avLst/>
          </a:prstGeom>
          <a:solidFill>
            <a:srgbClr val="000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  <a:defRPr/>
            </a:pPr>
            <a:r>
              <a:rPr lang="en-US" altLang="ja-JP" sz="1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November 2016</a:t>
            </a:r>
            <a:endParaRPr lang="ja-JP" altLang="en-US" sz="14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Rectangle 31"/>
          <p:cNvSpPr>
            <a:spLocks noChangeArrowheads="1"/>
          </p:cNvSpPr>
          <p:nvPr/>
        </p:nvSpPr>
        <p:spPr bwMode="auto">
          <a:xfrm>
            <a:off x="611290" y="1908443"/>
            <a:ext cx="797345" cy="3889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r>
              <a:rPr lang="en-US" altLang="ja-JP" sz="1200" dirty="0" err="1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Disti</a:t>
            </a:r>
            <a:endParaRPr lang="ja-JP" altLang="en-US" sz="12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Rectangle 32"/>
          <p:cNvSpPr>
            <a:spLocks noChangeArrowheads="1"/>
          </p:cNvSpPr>
          <p:nvPr/>
        </p:nvSpPr>
        <p:spPr bwMode="auto">
          <a:xfrm>
            <a:off x="611290" y="2453103"/>
            <a:ext cx="797345" cy="388938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</a:pPr>
            <a:r>
              <a:rPr lang="en-US" altLang="ja-JP" sz="12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REL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98734" y="3193512"/>
            <a:ext cx="5745503" cy="245270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1400"/>
              </a:lnSpc>
              <a:spcBef>
                <a:spcPct val="50000"/>
              </a:spcBef>
            </a:pP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Week1</a:t>
            </a:r>
          </a:p>
          <a:p>
            <a:pPr>
              <a:lnSpc>
                <a:spcPts val="1400"/>
              </a:lnSpc>
              <a:spcBef>
                <a:spcPct val="50000"/>
              </a:spcBef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1. REL HQ IT   Create test file.</a:t>
            </a:r>
          </a:p>
          <a:p>
            <a:pPr>
              <a:lnSpc>
                <a:spcPts val="1400"/>
              </a:lnSpc>
              <a:spcBef>
                <a:spcPct val="50000"/>
              </a:spcBef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2. REL HQ IT   Put test file in test server.</a:t>
            </a:r>
          </a:p>
          <a:p>
            <a:pPr marL="177800" indent="0">
              <a:lnSpc>
                <a:spcPts val="1400"/>
              </a:lnSpc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　　　　　       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Folder name   </a:t>
            </a:r>
            <a:r>
              <a:rPr lang="en-US" altLang="ja-JP" sz="12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C:\RENESAS_QAS\receive</a:t>
            </a:r>
          </a:p>
          <a:p>
            <a:pPr>
              <a:lnSpc>
                <a:spcPts val="1400"/>
              </a:lnSpc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1400"/>
              </a:lnSpc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3. REL HQ IT   Update preparation status in SharePoint</a:t>
            </a:r>
          </a:p>
          <a:p>
            <a:pPr>
              <a:lnSpc>
                <a:spcPts val="1400"/>
              </a:lnSpc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1400"/>
              </a:lnSpc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4. REL HQ IT   Inform REL OSC, and ask to start to </a:t>
            </a:r>
          </a:p>
          <a:p>
            <a:pPr>
              <a:lnSpc>
                <a:spcPts val="1400"/>
              </a:lnSpc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            communicate with DISTI.</a:t>
            </a:r>
          </a:p>
          <a:p>
            <a:pPr>
              <a:lnSpc>
                <a:spcPts val="1400"/>
              </a:lnSpc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1400"/>
              </a:lnSpc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5. REL OSC     Inform DISTI to start testing.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340590"/>
              </p:ext>
            </p:extLst>
          </p:nvPr>
        </p:nvGraphicFramePr>
        <p:xfrm>
          <a:off x="1484194" y="1902643"/>
          <a:ext cx="9828848" cy="103648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4303">
                  <a:extLst>
                    <a:ext uri="{9D8B030D-6E8A-4147-A177-3AD203B41FA5}">
                      <a16:colId xmlns:a16="http://schemas.microsoft.com/office/drawing/2014/main" val="2248635664"/>
                    </a:ext>
                  </a:extLst>
                </a:gridCol>
                <a:gridCol w="614303">
                  <a:extLst>
                    <a:ext uri="{9D8B030D-6E8A-4147-A177-3AD203B41FA5}">
                      <a16:colId xmlns:a16="http://schemas.microsoft.com/office/drawing/2014/main" val="2025390686"/>
                    </a:ext>
                  </a:extLst>
                </a:gridCol>
                <a:gridCol w="614303">
                  <a:extLst>
                    <a:ext uri="{9D8B030D-6E8A-4147-A177-3AD203B41FA5}">
                      <a16:colId xmlns:a16="http://schemas.microsoft.com/office/drawing/2014/main" val="3403324805"/>
                    </a:ext>
                  </a:extLst>
                </a:gridCol>
                <a:gridCol w="614303">
                  <a:extLst>
                    <a:ext uri="{9D8B030D-6E8A-4147-A177-3AD203B41FA5}">
                      <a16:colId xmlns:a16="http://schemas.microsoft.com/office/drawing/2014/main" val="753134411"/>
                    </a:ext>
                  </a:extLst>
                </a:gridCol>
                <a:gridCol w="614303">
                  <a:extLst>
                    <a:ext uri="{9D8B030D-6E8A-4147-A177-3AD203B41FA5}">
                      <a16:colId xmlns:a16="http://schemas.microsoft.com/office/drawing/2014/main" val="4006695782"/>
                    </a:ext>
                  </a:extLst>
                </a:gridCol>
                <a:gridCol w="614303">
                  <a:extLst>
                    <a:ext uri="{9D8B030D-6E8A-4147-A177-3AD203B41FA5}">
                      <a16:colId xmlns:a16="http://schemas.microsoft.com/office/drawing/2014/main" val="94170819"/>
                    </a:ext>
                  </a:extLst>
                </a:gridCol>
                <a:gridCol w="614303">
                  <a:extLst>
                    <a:ext uri="{9D8B030D-6E8A-4147-A177-3AD203B41FA5}">
                      <a16:colId xmlns:a16="http://schemas.microsoft.com/office/drawing/2014/main" val="2031563763"/>
                    </a:ext>
                  </a:extLst>
                </a:gridCol>
                <a:gridCol w="614303">
                  <a:extLst>
                    <a:ext uri="{9D8B030D-6E8A-4147-A177-3AD203B41FA5}">
                      <a16:colId xmlns:a16="http://schemas.microsoft.com/office/drawing/2014/main" val="1547562868"/>
                    </a:ext>
                  </a:extLst>
                </a:gridCol>
                <a:gridCol w="614303">
                  <a:extLst>
                    <a:ext uri="{9D8B030D-6E8A-4147-A177-3AD203B41FA5}">
                      <a16:colId xmlns:a16="http://schemas.microsoft.com/office/drawing/2014/main" val="2522287302"/>
                    </a:ext>
                  </a:extLst>
                </a:gridCol>
                <a:gridCol w="614303">
                  <a:extLst>
                    <a:ext uri="{9D8B030D-6E8A-4147-A177-3AD203B41FA5}">
                      <a16:colId xmlns:a16="http://schemas.microsoft.com/office/drawing/2014/main" val="1879272958"/>
                    </a:ext>
                  </a:extLst>
                </a:gridCol>
                <a:gridCol w="614303">
                  <a:extLst>
                    <a:ext uri="{9D8B030D-6E8A-4147-A177-3AD203B41FA5}">
                      <a16:colId xmlns:a16="http://schemas.microsoft.com/office/drawing/2014/main" val="719483963"/>
                    </a:ext>
                  </a:extLst>
                </a:gridCol>
                <a:gridCol w="614303">
                  <a:extLst>
                    <a:ext uri="{9D8B030D-6E8A-4147-A177-3AD203B41FA5}">
                      <a16:colId xmlns:a16="http://schemas.microsoft.com/office/drawing/2014/main" val="2801938081"/>
                    </a:ext>
                  </a:extLst>
                </a:gridCol>
                <a:gridCol w="614303">
                  <a:extLst>
                    <a:ext uri="{9D8B030D-6E8A-4147-A177-3AD203B41FA5}">
                      <a16:colId xmlns:a16="http://schemas.microsoft.com/office/drawing/2014/main" val="2886056765"/>
                    </a:ext>
                  </a:extLst>
                </a:gridCol>
                <a:gridCol w="614303">
                  <a:extLst>
                    <a:ext uri="{9D8B030D-6E8A-4147-A177-3AD203B41FA5}">
                      <a16:colId xmlns:a16="http://schemas.microsoft.com/office/drawing/2014/main" val="2488904052"/>
                    </a:ext>
                  </a:extLst>
                </a:gridCol>
                <a:gridCol w="614303">
                  <a:extLst>
                    <a:ext uri="{9D8B030D-6E8A-4147-A177-3AD203B41FA5}">
                      <a16:colId xmlns:a16="http://schemas.microsoft.com/office/drawing/2014/main" val="3654234731"/>
                    </a:ext>
                  </a:extLst>
                </a:gridCol>
                <a:gridCol w="614303">
                  <a:extLst>
                    <a:ext uri="{9D8B030D-6E8A-4147-A177-3AD203B41FA5}">
                      <a16:colId xmlns:a16="http://schemas.microsoft.com/office/drawing/2014/main" val="3666409178"/>
                    </a:ext>
                  </a:extLst>
                </a:gridCol>
              </a:tblGrid>
              <a:tr h="51824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939856"/>
                  </a:ext>
                </a:extLst>
              </a:tr>
              <a:tr h="51824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659090"/>
                  </a:ext>
                </a:extLst>
              </a:tr>
            </a:tbl>
          </a:graphicData>
        </a:graphic>
      </p:graphicFrame>
      <p:graphicFrame>
        <p:nvGraphicFramePr>
          <p:cNvPr id="65" name="表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84436"/>
              </p:ext>
            </p:extLst>
          </p:nvPr>
        </p:nvGraphicFramePr>
        <p:xfrm>
          <a:off x="1484194" y="1329975"/>
          <a:ext cx="9828848" cy="502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14303">
                  <a:extLst>
                    <a:ext uri="{9D8B030D-6E8A-4147-A177-3AD203B41FA5}">
                      <a16:colId xmlns:a16="http://schemas.microsoft.com/office/drawing/2014/main" val="2248635664"/>
                    </a:ext>
                  </a:extLst>
                </a:gridCol>
                <a:gridCol w="614303">
                  <a:extLst>
                    <a:ext uri="{9D8B030D-6E8A-4147-A177-3AD203B41FA5}">
                      <a16:colId xmlns:a16="http://schemas.microsoft.com/office/drawing/2014/main" val="2025390686"/>
                    </a:ext>
                  </a:extLst>
                </a:gridCol>
                <a:gridCol w="614303">
                  <a:extLst>
                    <a:ext uri="{9D8B030D-6E8A-4147-A177-3AD203B41FA5}">
                      <a16:colId xmlns:a16="http://schemas.microsoft.com/office/drawing/2014/main" val="3403324805"/>
                    </a:ext>
                  </a:extLst>
                </a:gridCol>
                <a:gridCol w="614303">
                  <a:extLst>
                    <a:ext uri="{9D8B030D-6E8A-4147-A177-3AD203B41FA5}">
                      <a16:colId xmlns:a16="http://schemas.microsoft.com/office/drawing/2014/main" val="753134411"/>
                    </a:ext>
                  </a:extLst>
                </a:gridCol>
                <a:gridCol w="614303">
                  <a:extLst>
                    <a:ext uri="{9D8B030D-6E8A-4147-A177-3AD203B41FA5}">
                      <a16:colId xmlns:a16="http://schemas.microsoft.com/office/drawing/2014/main" val="4006695782"/>
                    </a:ext>
                  </a:extLst>
                </a:gridCol>
                <a:gridCol w="614303">
                  <a:extLst>
                    <a:ext uri="{9D8B030D-6E8A-4147-A177-3AD203B41FA5}">
                      <a16:colId xmlns:a16="http://schemas.microsoft.com/office/drawing/2014/main" val="94170819"/>
                    </a:ext>
                  </a:extLst>
                </a:gridCol>
                <a:gridCol w="614303">
                  <a:extLst>
                    <a:ext uri="{9D8B030D-6E8A-4147-A177-3AD203B41FA5}">
                      <a16:colId xmlns:a16="http://schemas.microsoft.com/office/drawing/2014/main" val="2031563763"/>
                    </a:ext>
                  </a:extLst>
                </a:gridCol>
                <a:gridCol w="614303">
                  <a:extLst>
                    <a:ext uri="{9D8B030D-6E8A-4147-A177-3AD203B41FA5}">
                      <a16:colId xmlns:a16="http://schemas.microsoft.com/office/drawing/2014/main" val="1547562868"/>
                    </a:ext>
                  </a:extLst>
                </a:gridCol>
                <a:gridCol w="614303">
                  <a:extLst>
                    <a:ext uri="{9D8B030D-6E8A-4147-A177-3AD203B41FA5}">
                      <a16:colId xmlns:a16="http://schemas.microsoft.com/office/drawing/2014/main" val="2522287302"/>
                    </a:ext>
                  </a:extLst>
                </a:gridCol>
                <a:gridCol w="614303">
                  <a:extLst>
                    <a:ext uri="{9D8B030D-6E8A-4147-A177-3AD203B41FA5}">
                      <a16:colId xmlns:a16="http://schemas.microsoft.com/office/drawing/2014/main" val="1879272958"/>
                    </a:ext>
                  </a:extLst>
                </a:gridCol>
                <a:gridCol w="614303">
                  <a:extLst>
                    <a:ext uri="{9D8B030D-6E8A-4147-A177-3AD203B41FA5}">
                      <a16:colId xmlns:a16="http://schemas.microsoft.com/office/drawing/2014/main" val="719483963"/>
                    </a:ext>
                  </a:extLst>
                </a:gridCol>
                <a:gridCol w="614303">
                  <a:extLst>
                    <a:ext uri="{9D8B030D-6E8A-4147-A177-3AD203B41FA5}">
                      <a16:colId xmlns:a16="http://schemas.microsoft.com/office/drawing/2014/main" val="2801938081"/>
                    </a:ext>
                  </a:extLst>
                </a:gridCol>
                <a:gridCol w="614303">
                  <a:extLst>
                    <a:ext uri="{9D8B030D-6E8A-4147-A177-3AD203B41FA5}">
                      <a16:colId xmlns:a16="http://schemas.microsoft.com/office/drawing/2014/main" val="2886056765"/>
                    </a:ext>
                  </a:extLst>
                </a:gridCol>
                <a:gridCol w="614303">
                  <a:extLst>
                    <a:ext uri="{9D8B030D-6E8A-4147-A177-3AD203B41FA5}">
                      <a16:colId xmlns:a16="http://schemas.microsoft.com/office/drawing/2014/main" val="2488904052"/>
                    </a:ext>
                  </a:extLst>
                </a:gridCol>
                <a:gridCol w="614303">
                  <a:extLst>
                    <a:ext uri="{9D8B030D-6E8A-4147-A177-3AD203B41FA5}">
                      <a16:colId xmlns:a16="http://schemas.microsoft.com/office/drawing/2014/main" val="3654234731"/>
                    </a:ext>
                  </a:extLst>
                </a:gridCol>
                <a:gridCol w="614303">
                  <a:extLst>
                    <a:ext uri="{9D8B030D-6E8A-4147-A177-3AD203B41FA5}">
                      <a16:colId xmlns:a16="http://schemas.microsoft.com/office/drawing/2014/main" val="3666409178"/>
                    </a:ext>
                  </a:extLst>
                </a:gridCol>
              </a:tblGrid>
              <a:tr h="2271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1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2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3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4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7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8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9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10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11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14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15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16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17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18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1939856"/>
                  </a:ext>
                </a:extLst>
              </a:tr>
              <a:tr h="2271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Tue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Wed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Thu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Fri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Mon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Tue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Wed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Thu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Fri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Mon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Tue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Wed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Thu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/>
                        <a:t>Fri</a:t>
                      </a:r>
                      <a:endParaRPr kumimoji="1" lang="ja-JP" altLang="en-US" sz="105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659090"/>
                  </a:ext>
                </a:extLst>
              </a:tr>
            </a:tbl>
          </a:graphicData>
        </a:graphic>
      </p:graphicFrame>
      <p:sp>
        <p:nvSpPr>
          <p:cNvPr id="25" name="AutoShape 127"/>
          <p:cNvSpPr>
            <a:spLocks noChangeArrowheads="1"/>
          </p:cNvSpPr>
          <p:nvPr/>
        </p:nvSpPr>
        <p:spPr bwMode="auto">
          <a:xfrm>
            <a:off x="1499119" y="2449440"/>
            <a:ext cx="2376000" cy="476037"/>
          </a:xfrm>
          <a:prstGeom prst="homePlate">
            <a:avLst>
              <a:gd name="adj" fmla="val 11468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7200" tIns="7200" rIns="7200" bIns="7200" anchor="ctr" anchorCtr="1"/>
          <a:lstStyle/>
          <a:p>
            <a:pPr algn="ctr" eaLnBrk="0" hangingPunct="0">
              <a:lnSpc>
                <a:spcPts val="1200"/>
              </a:lnSpc>
              <a:spcBef>
                <a:spcPct val="0"/>
              </a:spcBef>
            </a:pPr>
            <a:r>
              <a:rPr lang="en-US" altLang="ja-JP" sz="1400" dirty="0">
                <a:solidFill>
                  <a:srgbClr val="000000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Week1. Data Preparation &amp; Transmission</a:t>
            </a:r>
            <a:endParaRPr kumimoji="0" lang="ja-JP" altLang="en-US" sz="1400" dirty="0">
              <a:solidFill>
                <a:srgbClr val="000000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2" name="AutoShape 127"/>
          <p:cNvSpPr>
            <a:spLocks noChangeArrowheads="1"/>
          </p:cNvSpPr>
          <p:nvPr/>
        </p:nvSpPr>
        <p:spPr bwMode="auto">
          <a:xfrm>
            <a:off x="4579897" y="1916291"/>
            <a:ext cx="3024336" cy="467587"/>
          </a:xfrm>
          <a:prstGeom prst="homePlate">
            <a:avLst>
              <a:gd name="adj" fmla="val 31876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0" tIns="0" rIns="0" bIns="0" anchor="ctr" anchorCtr="1"/>
          <a:lstStyle/>
          <a:p>
            <a:pPr algn="ctr" eaLnBrk="0" hangingPunct="0">
              <a:lnSpc>
                <a:spcPts val="1200"/>
              </a:lnSpc>
              <a:spcBef>
                <a:spcPct val="0"/>
              </a:spcBef>
            </a:pPr>
            <a:r>
              <a:rPr lang="en-US" altLang="ja-JP" sz="1400" dirty="0">
                <a:solidFill>
                  <a:srgbClr val="000000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Week2. Receive, Import </a:t>
            </a:r>
          </a:p>
          <a:p>
            <a:pPr algn="ctr" eaLnBrk="0" hangingPunct="0">
              <a:lnSpc>
                <a:spcPts val="1200"/>
              </a:lnSpc>
              <a:spcBef>
                <a:spcPct val="0"/>
              </a:spcBef>
            </a:pPr>
            <a:r>
              <a:rPr lang="en-US" altLang="ja-JP" sz="1400" dirty="0">
                <a:solidFill>
                  <a:srgbClr val="000000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&amp;  Process Test</a:t>
            </a:r>
            <a:endParaRPr lang="ja-JP" altLang="en-US" sz="1400" dirty="0">
              <a:solidFill>
                <a:srgbClr val="000000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26" name="AutoShape 129"/>
          <p:cNvCxnSpPr>
            <a:cxnSpLocks noChangeShapeType="1"/>
            <a:stCxn id="25" idx="3"/>
            <a:endCxn id="62" idx="1"/>
          </p:cNvCxnSpPr>
          <p:nvPr/>
        </p:nvCxnSpPr>
        <p:spPr bwMode="auto">
          <a:xfrm flipV="1">
            <a:off x="3875119" y="2150085"/>
            <a:ext cx="704778" cy="53737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808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AutoShape 158"/>
          <p:cNvSpPr>
            <a:spLocks noChangeArrowheads="1"/>
          </p:cNvSpPr>
          <p:nvPr/>
        </p:nvSpPr>
        <p:spPr bwMode="auto">
          <a:xfrm>
            <a:off x="8251930" y="2087282"/>
            <a:ext cx="3034319" cy="606445"/>
          </a:xfrm>
          <a:prstGeom prst="homePlate">
            <a:avLst>
              <a:gd name="adj" fmla="val 3575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7200" tIns="7200" rIns="7200" bIns="7200" anchor="ctr" anchorCtr="1"/>
          <a:lstStyle/>
          <a:p>
            <a:pPr algn="ctr" eaLnBrk="0" hangingPunct="0">
              <a:spcBef>
                <a:spcPct val="0"/>
              </a:spcBef>
            </a:pPr>
            <a:r>
              <a:rPr kumimoji="0" lang="en-US" altLang="ja-JP" sz="1400" dirty="0">
                <a:solidFill>
                  <a:srgbClr val="000000"/>
                </a:solidFill>
                <a:latin typeface="Arial" panose="020B0604020202020204" pitchFamily="34" charset="0"/>
                <a:ea typeface="Meiryo UI" panose="020B0604030504040204" pitchFamily="50" charset="-128"/>
                <a:cs typeface="Arial" panose="020B0604020202020204" pitchFamily="34" charset="0"/>
              </a:rPr>
              <a:t>Week3.  Spare week</a:t>
            </a:r>
            <a:endParaRPr kumimoji="0" lang="ja-JP" altLang="en-US" sz="1400" dirty="0">
              <a:solidFill>
                <a:srgbClr val="000000"/>
              </a:solidFill>
              <a:latin typeface="Arial" panose="020B0604020202020204" pitchFamily="34" charset="0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2" name="正方形/長方形 71"/>
          <p:cNvSpPr/>
          <p:nvPr/>
        </p:nvSpPr>
        <p:spPr>
          <a:xfrm>
            <a:off x="5851897" y="3193512"/>
            <a:ext cx="5976664" cy="2935788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ts val="1400"/>
              </a:lnSpc>
            </a:pPr>
            <a:r>
              <a:rPr lang="en-US" altLang="ja-JP" sz="1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Week2</a:t>
            </a:r>
          </a:p>
          <a:p>
            <a:pPr>
              <a:lnSpc>
                <a:spcPts val="1400"/>
              </a:lnSpc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1400"/>
              </a:lnSpc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7. DISTI       Receive the file and check if the file can be </a:t>
            </a:r>
          </a:p>
          <a:p>
            <a:pPr>
              <a:lnSpc>
                <a:spcPts val="1400"/>
              </a:lnSpc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          imported and processed, </a:t>
            </a:r>
          </a:p>
          <a:p>
            <a:pPr>
              <a:lnSpc>
                <a:spcPts val="1400"/>
              </a:lnSpc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            report the result to REL OSC.</a:t>
            </a:r>
          </a:p>
          <a:p>
            <a:pPr>
              <a:lnSpc>
                <a:spcPts val="1400"/>
              </a:lnSpc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1400"/>
              </a:lnSpc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8. REL OSC   Inform the test result to REL HQ IT.</a:t>
            </a:r>
          </a:p>
          <a:p>
            <a:pPr>
              <a:lnSpc>
                <a:spcPts val="1400"/>
              </a:lnSpc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1400"/>
              </a:lnSpc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   If result is OK, update the status in 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Sharepoint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. </a:t>
            </a:r>
          </a:p>
          <a:p>
            <a:pPr>
              <a:lnSpc>
                <a:spcPts val="1400"/>
              </a:lnSpc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   If result is NG, go to 9.</a:t>
            </a:r>
          </a:p>
          <a:p>
            <a:pPr>
              <a:lnSpc>
                <a:spcPts val="1400"/>
              </a:lnSpc>
            </a:pP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lnSpc>
                <a:spcPts val="1400"/>
              </a:lnSpc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9. REL HQ IT  </a:t>
            </a:r>
          </a:p>
          <a:p>
            <a:pPr>
              <a:lnSpc>
                <a:spcPts val="1400"/>
              </a:lnSpc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</a:p>
          <a:p>
            <a:pPr>
              <a:lnSpc>
                <a:spcPts val="1400"/>
              </a:lnSpc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   Investigate the cause and take countermeasure.</a:t>
            </a:r>
          </a:p>
          <a:p>
            <a:pPr>
              <a:lnSpc>
                <a:spcPts val="1400"/>
              </a:lnSpc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   Go back to step 1 / 2 according to the situation, and </a:t>
            </a:r>
          </a:p>
          <a:p>
            <a:pPr>
              <a:lnSpc>
                <a:spcPts val="1400"/>
              </a:lnSpc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   continue the test.</a:t>
            </a:r>
          </a:p>
        </p:txBody>
      </p:sp>
    </p:spTree>
    <p:extLst>
      <p:ext uri="{BB962C8B-B14F-4D97-AF65-F5344CB8AC3E}">
        <p14:creationId xmlns:p14="http://schemas.microsoft.com/office/powerpoint/2010/main" val="2099002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92000" y="788397"/>
            <a:ext cx="10020556" cy="455509"/>
          </a:xfrm>
        </p:spPr>
        <p:txBody>
          <a:bodyPr/>
          <a:lstStyle/>
          <a:p>
            <a:r>
              <a:rPr lang="en-US" altLang="ja-JP" dirty="0"/>
              <a:t>5. Communication Path</a:t>
            </a:r>
            <a:endParaRPr lang="ja-JP" altLang="en-US" kern="0" dirty="0"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5" name="Inhaltsplatzhalter 3"/>
          <p:cNvSpPr txBox="1">
            <a:spLocks/>
          </p:cNvSpPr>
          <p:nvPr/>
        </p:nvSpPr>
        <p:spPr>
          <a:xfrm>
            <a:off x="8937146" y="1850923"/>
            <a:ext cx="1332148" cy="3176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ja-JP" dirty="0"/>
              <a:t>10 DISTIs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1415461" y="1727540"/>
            <a:ext cx="1512168" cy="612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REL HQ IT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007749" y="1727540"/>
            <a:ext cx="1964888" cy="612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REL OSC (HK)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7392144" y="1691339"/>
            <a:ext cx="1512168" cy="319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HK DISTI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7215535" y="1889526"/>
            <a:ext cx="1512168" cy="319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HK DISTI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10" name="直線矢印コネクタ 9"/>
          <p:cNvCxnSpPr>
            <a:stCxn id="7" idx="1"/>
            <a:endCxn id="6" idx="3"/>
          </p:cNvCxnSpPr>
          <p:nvPr/>
        </p:nvCxnSpPr>
        <p:spPr>
          <a:xfrm flipH="1">
            <a:off x="5972637" y="1850923"/>
            <a:ext cx="1419507" cy="1826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>
            <a:stCxn id="8" idx="1"/>
            <a:endCxn id="6" idx="3"/>
          </p:cNvCxnSpPr>
          <p:nvPr/>
        </p:nvCxnSpPr>
        <p:spPr>
          <a:xfrm flipH="1" flipV="1">
            <a:off x="5972637" y="2033574"/>
            <a:ext cx="1242898" cy="155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stCxn id="6" idx="1"/>
            <a:endCxn id="2" idx="3"/>
          </p:cNvCxnSpPr>
          <p:nvPr/>
        </p:nvCxnSpPr>
        <p:spPr>
          <a:xfrm flipH="1">
            <a:off x="2927629" y="2033574"/>
            <a:ext cx="108012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図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1370" y="3204130"/>
            <a:ext cx="704850" cy="752475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22" name="正方形/長方形 21"/>
          <p:cNvSpPr/>
          <p:nvPr/>
        </p:nvSpPr>
        <p:spPr>
          <a:xfrm>
            <a:off x="4027534" y="2592062"/>
            <a:ext cx="1964888" cy="612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REL OSC (SH)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7392144" y="2592062"/>
            <a:ext cx="1512168" cy="319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SH DISTI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215535" y="2877123"/>
            <a:ext cx="1512168" cy="319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SH DISTI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26" name="直線矢印コネクタ 25"/>
          <p:cNvCxnSpPr>
            <a:stCxn id="23" idx="1"/>
            <a:endCxn id="22" idx="3"/>
          </p:cNvCxnSpPr>
          <p:nvPr/>
        </p:nvCxnSpPr>
        <p:spPr>
          <a:xfrm flipH="1">
            <a:off x="5992422" y="2751646"/>
            <a:ext cx="1399722" cy="1464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>
            <a:stCxn id="24" idx="1"/>
            <a:endCxn id="22" idx="3"/>
          </p:cNvCxnSpPr>
          <p:nvPr/>
        </p:nvCxnSpPr>
        <p:spPr>
          <a:xfrm flipH="1" flipV="1">
            <a:off x="5992422" y="2898096"/>
            <a:ext cx="1223113" cy="1386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4036239" y="3470164"/>
            <a:ext cx="1964888" cy="612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REL OSC (TW)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7392144" y="3470164"/>
            <a:ext cx="1512168" cy="319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TW DISTI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7215535" y="3755225"/>
            <a:ext cx="1512168" cy="319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TW DISTI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44" name="直線矢印コネクタ 43"/>
          <p:cNvCxnSpPr>
            <a:stCxn id="42" idx="1"/>
            <a:endCxn id="41" idx="3"/>
          </p:cNvCxnSpPr>
          <p:nvPr/>
        </p:nvCxnSpPr>
        <p:spPr>
          <a:xfrm flipH="1">
            <a:off x="6001127" y="3629748"/>
            <a:ext cx="1391017" cy="1464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43" idx="1"/>
            <a:endCxn id="41" idx="3"/>
          </p:cNvCxnSpPr>
          <p:nvPr/>
        </p:nvCxnSpPr>
        <p:spPr>
          <a:xfrm flipH="1" flipV="1">
            <a:off x="6001127" y="3776198"/>
            <a:ext cx="1214408" cy="1386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4036239" y="4335128"/>
            <a:ext cx="1964888" cy="6120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REL OSC (SG)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7392144" y="4335128"/>
            <a:ext cx="1512168" cy="319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SG DISTI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7215535" y="4620189"/>
            <a:ext cx="1512168" cy="319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000000"/>
                </a:solidFill>
              </a:rPr>
              <a:t>SG DISTI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  <p:cxnSp>
        <p:nvCxnSpPr>
          <p:cNvPr id="49" name="直線矢印コネクタ 48"/>
          <p:cNvCxnSpPr>
            <a:stCxn id="47" idx="1"/>
            <a:endCxn id="46" idx="3"/>
          </p:cNvCxnSpPr>
          <p:nvPr/>
        </p:nvCxnSpPr>
        <p:spPr>
          <a:xfrm flipH="1">
            <a:off x="6001127" y="4494712"/>
            <a:ext cx="1391017" cy="1464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48" idx="1"/>
            <a:endCxn id="46" idx="3"/>
          </p:cNvCxnSpPr>
          <p:nvPr/>
        </p:nvCxnSpPr>
        <p:spPr>
          <a:xfrm flipH="1" flipV="1">
            <a:off x="6001127" y="4641162"/>
            <a:ext cx="1214408" cy="1386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Inhaltsplatzhalter 3"/>
          <p:cNvSpPr txBox="1">
            <a:spLocks/>
          </p:cNvSpPr>
          <p:nvPr/>
        </p:nvSpPr>
        <p:spPr>
          <a:xfrm>
            <a:off x="8973604" y="2603859"/>
            <a:ext cx="1332148" cy="3176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ja-JP" dirty="0"/>
              <a:t>5 DISTIs</a:t>
            </a:r>
          </a:p>
        </p:txBody>
      </p:sp>
      <p:sp>
        <p:nvSpPr>
          <p:cNvPr id="52" name="Inhaltsplatzhalter 3"/>
          <p:cNvSpPr txBox="1">
            <a:spLocks/>
          </p:cNvSpPr>
          <p:nvPr/>
        </p:nvSpPr>
        <p:spPr>
          <a:xfrm>
            <a:off x="8986203" y="3629748"/>
            <a:ext cx="1332148" cy="3176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ja-JP" dirty="0"/>
              <a:t>5 DISTIs</a:t>
            </a:r>
          </a:p>
        </p:txBody>
      </p:sp>
      <p:sp>
        <p:nvSpPr>
          <p:cNvPr id="53" name="Inhaltsplatzhalter 3"/>
          <p:cNvSpPr txBox="1">
            <a:spLocks/>
          </p:cNvSpPr>
          <p:nvPr/>
        </p:nvSpPr>
        <p:spPr>
          <a:xfrm>
            <a:off x="8986203" y="4415559"/>
            <a:ext cx="1332148" cy="31762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5600" indent="-17780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Clr>
                <a:schemeClr val="tx2"/>
              </a:buClr>
              <a:buFont typeface="Wingdings" panose="05000000000000000000" pitchFamily="2" charset="2"/>
              <a:buChar char="§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750" indent="-184150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-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ja-JP" dirty="0"/>
              <a:t>7 DISTIs</a:t>
            </a:r>
          </a:p>
        </p:txBody>
      </p:sp>
      <p:pic>
        <p:nvPicPr>
          <p:cNvPr id="54" name="図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374" y="2708590"/>
            <a:ext cx="685800" cy="752475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cxnSp>
        <p:nvCxnSpPr>
          <p:cNvPr id="55" name="直線矢印コネクタ 54"/>
          <p:cNvCxnSpPr>
            <a:stCxn id="22" idx="1"/>
            <a:endCxn id="2" idx="3"/>
          </p:cNvCxnSpPr>
          <p:nvPr/>
        </p:nvCxnSpPr>
        <p:spPr>
          <a:xfrm flipH="1" flipV="1">
            <a:off x="2927629" y="2033574"/>
            <a:ext cx="1099905" cy="8645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/>
          <p:cNvCxnSpPr>
            <a:stCxn id="41" idx="1"/>
            <a:endCxn id="2" idx="3"/>
          </p:cNvCxnSpPr>
          <p:nvPr/>
        </p:nvCxnSpPr>
        <p:spPr>
          <a:xfrm flipH="1" flipV="1">
            <a:off x="2927629" y="2033574"/>
            <a:ext cx="1108610" cy="17426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>
            <a:stCxn id="46" idx="1"/>
            <a:endCxn id="2" idx="3"/>
          </p:cNvCxnSpPr>
          <p:nvPr/>
        </p:nvCxnSpPr>
        <p:spPr>
          <a:xfrm flipH="1" flipV="1">
            <a:off x="2927629" y="2033574"/>
            <a:ext cx="1108610" cy="26075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/>
          <p:cNvSpPr/>
          <p:nvPr/>
        </p:nvSpPr>
        <p:spPr>
          <a:xfrm>
            <a:off x="1415461" y="5326150"/>
            <a:ext cx="9856982" cy="663706"/>
          </a:xfrm>
          <a:prstGeom prst="rect">
            <a:avLst/>
          </a:prstGeom>
          <a:solidFill>
            <a:schemeClr val="bg1"/>
          </a:solidFill>
        </p:spPr>
        <p:txBody>
          <a:bodyPr wrap="none">
            <a:noAutofit/>
          </a:bodyPr>
          <a:lstStyle/>
          <a:p>
            <a:pPr>
              <a:lnSpc>
                <a:spcPts val="1400"/>
              </a:lnSpc>
              <a:spcBef>
                <a:spcPct val="50000"/>
              </a:spcBef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REL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HQ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IT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request REL OSC to support communication with DISTIs in each region.</a:t>
            </a:r>
          </a:p>
          <a:p>
            <a:pPr>
              <a:lnSpc>
                <a:spcPts val="1400"/>
              </a:lnSpc>
              <a:spcBef>
                <a:spcPct val="50000"/>
              </a:spcBef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・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REL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HQ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IT and REL OSC will use  e-mail and 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sharepoint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for communication.</a:t>
            </a:r>
          </a:p>
          <a:p>
            <a:pPr>
              <a:lnSpc>
                <a:spcPts val="1400"/>
              </a:lnSpc>
              <a:spcBef>
                <a:spcPct val="50000"/>
              </a:spcBef>
            </a:pP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   (</a:t>
            </a:r>
            <a:r>
              <a:rPr lang="en-US" altLang="ja-JP" sz="16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Sharepoint</a:t>
            </a:r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 Path will be informed to each OSC in charge person by e-mail.) </a:t>
            </a:r>
          </a:p>
        </p:txBody>
      </p:sp>
      <p:pic>
        <p:nvPicPr>
          <p:cNvPr id="65" name="図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323" y="2980322"/>
            <a:ext cx="685800" cy="752475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455626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080000" y="1484761"/>
            <a:ext cx="5280000" cy="318549"/>
          </a:xfrm>
        </p:spPr>
        <p:txBody>
          <a:bodyPr/>
          <a:lstStyle/>
          <a:p>
            <a:r>
              <a:rPr lang="de-DE" altLang="ja-JP"/>
              <a:t>www.renesas.com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219118775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Renesas_colors">
      <a:dk1>
        <a:srgbClr val="3C3C3B"/>
      </a:dk1>
      <a:lt1>
        <a:sysClr val="window" lastClr="FFFFFF"/>
      </a:lt1>
      <a:dk2>
        <a:srgbClr val="06418C"/>
      </a:dk2>
      <a:lt2>
        <a:srgbClr val="F2F2F2"/>
      </a:lt2>
      <a:accent1>
        <a:srgbClr val="4471A9"/>
      </a:accent1>
      <a:accent2>
        <a:srgbClr val="D70000"/>
      </a:accent2>
      <a:accent3>
        <a:srgbClr val="FFC800"/>
      </a:accent3>
      <a:accent4>
        <a:srgbClr val="669933"/>
      </a:accent4>
      <a:accent5>
        <a:srgbClr val="993399"/>
      </a:accent5>
      <a:accent6>
        <a:srgbClr val="9D9D9D"/>
      </a:accent6>
      <a:hlink>
        <a:srgbClr val="06418C"/>
      </a:hlink>
      <a:folHlink>
        <a:srgbClr val="993399"/>
      </a:folHlink>
    </a:clrScheme>
    <a:fontScheme name="Renesas_Japanese_Fonts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A980BCB8-8681-4869-B5E8-19F769C37CFA}" vid="{99877409-3675-4202-970E-CFD81A503FBD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12CB971870A4146890C000423E67CD9" ma:contentTypeVersion="3" ma:contentTypeDescription="新しいドキュメントを作成します。" ma:contentTypeScope="" ma:versionID="6ace804df39079f72d02e91ef74389b1">
  <xsd:schema xmlns:xsd="http://www.w3.org/2001/XMLSchema" xmlns:xs="http://www.w3.org/2001/XMLSchema" xmlns:p="http://schemas.microsoft.com/office/2006/metadata/properties" xmlns:ns2="f5f0e93b-276e-4e41-91d2-f338647966de" xmlns:ns3="http://schemas.microsoft.com/sharepoint/v4" targetNamespace="http://schemas.microsoft.com/office/2006/metadata/properties" ma:root="true" ma:fieldsID="5069c5f22f81235f49431aef4b9c2bd2" ns2:_="" ns3:_="">
    <xsd:import namespace="f5f0e93b-276e-4e41-91d2-f338647966de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f0e93b-276e-4e41-91d2-f338647966d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有相手の詳細情報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0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7E91D4-5E9B-41DC-86D4-5C9C8373388E}">
  <ds:schemaRefs>
    <ds:schemaRef ds:uri="http://purl.org/dc/elements/1.1/"/>
    <ds:schemaRef ds:uri="f5f0e93b-276e-4e41-91d2-f338647966de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  <ds:schemaRef ds:uri="http://schemas.microsoft.com/sharepoint/v4"/>
  </ds:schemaRefs>
</ds:datastoreItem>
</file>

<file path=customXml/itemProps2.xml><?xml version="1.0" encoding="utf-8"?>
<ds:datastoreItem xmlns:ds="http://schemas.openxmlformats.org/officeDocument/2006/customXml" ds:itemID="{6874D157-749E-4E6B-84AE-BBCBACFB1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f0e93b-276e-4e41-91d2-f338647966de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D463B2-3F66-419A-9AF2-D5B953890D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BPI_EA_要件定義フェーズ_移行関連タスク整理_v0.9(Templates変更)</Template>
  <TotalTime>0</TotalTime>
  <Words>708</Words>
  <Application>Microsoft Office PowerPoint</Application>
  <PresentationFormat>ワイド画面</PresentationFormat>
  <Paragraphs>274</Paragraphs>
  <Slides>8</Slides>
  <Notes>6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9" baseType="lpstr">
      <vt:lpstr>Meiryo UI</vt:lpstr>
      <vt:lpstr>ＭＳ Ｐゴシック</vt:lpstr>
      <vt:lpstr>Meiryo</vt:lpstr>
      <vt:lpstr>Meiryo</vt:lpstr>
      <vt:lpstr>Arial</vt:lpstr>
      <vt:lpstr>Arial Narrow</vt:lpstr>
      <vt:lpstr>Calibri</vt:lpstr>
      <vt:lpstr>Symbol</vt:lpstr>
      <vt:lpstr>Wingdings</vt:lpstr>
      <vt:lpstr>Default Theme</vt:lpstr>
      <vt:lpstr>Microsoft Excel 97-2003 ワークシート</vt:lpstr>
      <vt:lpstr>PowerPoint プレゼンテーション</vt:lpstr>
      <vt:lpstr>Contents</vt:lpstr>
      <vt:lpstr>1. Information of Interface Test</vt:lpstr>
      <vt:lpstr>2. Interface List between REL and Agent/DISTI</vt:lpstr>
      <vt:lpstr>3. Change Point of CO I/F format</vt:lpstr>
      <vt:lpstr>4. Test Cycle Plan</vt:lpstr>
      <vt:lpstr>5. Communication Path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2015-10-28T08:08:47Z</dcterms:created>
  <dcterms:modified xsi:type="dcterms:W3CDTF">2016-10-13T04:54:03Z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0x010100812CB971870A4146890C000423E67CD9</vt:lpwstr>
  </property>
</Properties>
</file>