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embeddedFontLst>
    <p:embeddedFont>
      <p:font typeface="Roboto"/>
      <p:regular r:id="rId48"/>
      <p:bold r:id="rId49"/>
      <p:italic r:id="rId50"/>
      <p:boldItalic r:id="rId51"/>
    </p:embeddedFont>
    <p:embeddedFont>
      <p:font typeface="Lato"/>
      <p:regular r:id="rId52"/>
      <p:bold r:id="rId53"/>
      <p:italic r:id="rId54"/>
      <p:boldItalic r:id="rId55"/>
    </p:embeddedFont>
    <p:embeddedFont>
      <p:font typeface="Hind Siliguri SemiBold"/>
      <p:regular r:id="rId56"/>
      <p:bold r:id="rId57"/>
    </p:embeddedFont>
    <p:embeddedFont>
      <p:font typeface="Hind Siliguri"/>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regular.fntdata"/><Relationship Id="rId47" Type="http://schemas.openxmlformats.org/officeDocument/2006/relationships/slide" Target="slides/slide43.xml"/><Relationship Id="rId49"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7.xml"/><Relationship Id="rId55" Type="http://schemas.openxmlformats.org/officeDocument/2006/relationships/font" Target="fonts/Lato-boldItalic.fntdata"/><Relationship Id="rId10" Type="http://schemas.openxmlformats.org/officeDocument/2006/relationships/slide" Target="slides/slide6.xml"/><Relationship Id="rId54" Type="http://schemas.openxmlformats.org/officeDocument/2006/relationships/font" Target="fonts/Lato-italic.fntdata"/><Relationship Id="rId13" Type="http://schemas.openxmlformats.org/officeDocument/2006/relationships/slide" Target="slides/slide9.xml"/><Relationship Id="rId57" Type="http://schemas.openxmlformats.org/officeDocument/2006/relationships/font" Target="fonts/HindSiliguriSemiBold-bold.fntdata"/><Relationship Id="rId12" Type="http://schemas.openxmlformats.org/officeDocument/2006/relationships/slide" Target="slides/slide8.xml"/><Relationship Id="rId56" Type="http://schemas.openxmlformats.org/officeDocument/2006/relationships/font" Target="fonts/HindSiliguriSemiBold-regular.fntdata"/><Relationship Id="rId15" Type="http://schemas.openxmlformats.org/officeDocument/2006/relationships/slide" Target="slides/slide11.xml"/><Relationship Id="rId59" Type="http://schemas.openxmlformats.org/officeDocument/2006/relationships/font" Target="fonts/HindSiliguri-bold.fntdata"/><Relationship Id="rId14" Type="http://schemas.openxmlformats.org/officeDocument/2006/relationships/slide" Target="slides/slide10.xml"/><Relationship Id="rId58" Type="http://schemas.openxmlformats.org/officeDocument/2006/relationships/font" Target="fonts/HindSiliguri-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35073197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35073197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50676cc88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50676cc88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50676cc88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50676cc88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ed0d09453_0_15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aed0d09453_0_15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3e95390c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3e95390c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50676cc880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50676cc880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50676cc880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50676cc880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50676cc880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50676cc880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295343d8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295343d8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52c15292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52c1529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527f50a6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527f50a6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0676cc880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0676cc880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527f50a68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527f50a6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527f50a68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527f50a68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527f50a68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527f50a68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527f50a68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527f50a68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527f50a68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527f50a68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527f50a68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527f50a68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527f50a68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527f50a68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527f50a68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527f50a68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e3e95390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e3e95390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e3e95390c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e3e95390c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50676cc88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50676cc88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e3e95390c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e3e95390c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e3e95390c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e3e95390c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e3e95390c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e3e95390c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e3e95390c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e3e95390c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1e3e95390c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1e3e95390c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e3e95390c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1e3e95390c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aed0d09453_0_15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aed0d09453_0_15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e3e95390c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e3e95390c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e3e95390c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e3e95390c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e3e95390c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e3e95390c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50676cc88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50676cc88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1e3e95390c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1e3e95390c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e3e95390c0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e3e95390c0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52c152921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52c15292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a35073197c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a35073197c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50676cc88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50676cc88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50676cc88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50676cc88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ed0d09453_0_16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ed0d09453_0_16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ed0d0945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ed0d0945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35073197c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35073197c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0" name="Google Shape;10;p2"/>
          <p:cNvSpPr txBox="1"/>
          <p:nvPr>
            <p:ph type="ctrTitle"/>
          </p:nvPr>
        </p:nvSpPr>
        <p:spPr>
          <a:xfrm>
            <a:off x="941944" y="1239850"/>
            <a:ext cx="5002800" cy="205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941825" y="3292450"/>
            <a:ext cx="5003100" cy="52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pic>
        <p:nvPicPr>
          <p:cNvPr id="103" name="Google Shape;103;p11"/>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04" name="Google Shape;104;p11"/>
          <p:cNvSpPr txBox="1"/>
          <p:nvPr>
            <p:ph hasCustomPrompt="1" type="title"/>
          </p:nvPr>
        </p:nvSpPr>
        <p:spPr>
          <a:xfrm>
            <a:off x="1342125" y="1664550"/>
            <a:ext cx="6459900" cy="14205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12000"/>
              <a:buNone/>
              <a:defRPr sz="8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5" name="Google Shape;105;p11"/>
          <p:cNvSpPr txBox="1"/>
          <p:nvPr>
            <p:ph idx="1" type="body"/>
          </p:nvPr>
        </p:nvSpPr>
        <p:spPr>
          <a:xfrm>
            <a:off x="1342025" y="3190350"/>
            <a:ext cx="6459900" cy="4410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7" name="Shape 107"/>
        <p:cNvGrpSpPr/>
        <p:nvPr/>
      </p:nvGrpSpPr>
      <p:grpSpPr>
        <a:xfrm>
          <a:off x="0" y="0"/>
          <a:ext cx="0" cy="0"/>
          <a:chOff x="0" y="0"/>
          <a:chExt cx="0" cy="0"/>
        </a:xfrm>
      </p:grpSpPr>
      <p:pic>
        <p:nvPicPr>
          <p:cNvPr id="108" name="Google Shape;108;p13"/>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09" name="Google Shape;109;p1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13"/>
          <p:cNvSpPr txBox="1"/>
          <p:nvPr>
            <p:ph idx="2" type="title"/>
          </p:nvPr>
        </p:nvSpPr>
        <p:spPr>
          <a:xfrm>
            <a:off x="1079400" y="1673375"/>
            <a:ext cx="3153600" cy="460200"/>
          </a:xfrm>
          <a:prstGeom prst="rect">
            <a:avLst/>
          </a:prstGeom>
          <a:solidFill>
            <a:schemeClr val="dk1"/>
          </a:solidFill>
        </p:spPr>
        <p:txBody>
          <a:bodyPr anchorCtr="0" anchor="b" bIns="91425" lIns="91425" spcFirstLastPara="1" rIns="91425" wrap="square" tIns="91425">
            <a:noAutofit/>
          </a:bodyPr>
          <a:lstStyle>
            <a:lvl1pPr lvl="0" algn="ctr">
              <a:spcBef>
                <a:spcPts val="0"/>
              </a:spcBef>
              <a:spcAft>
                <a:spcPts val="0"/>
              </a:spcAft>
              <a:buSzPts val="2000"/>
              <a:buNone/>
              <a:defRPr sz="2000">
                <a:solidFill>
                  <a:schemeClr val="dk2"/>
                </a:solidFill>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1" name="Google Shape;111;p13"/>
          <p:cNvSpPr txBox="1"/>
          <p:nvPr>
            <p:ph idx="1" type="subTitle"/>
          </p:nvPr>
        </p:nvSpPr>
        <p:spPr>
          <a:xfrm>
            <a:off x="1400025" y="2092170"/>
            <a:ext cx="2512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12" name="Google Shape;112;p13"/>
          <p:cNvSpPr txBox="1"/>
          <p:nvPr>
            <p:ph idx="3" type="title"/>
          </p:nvPr>
        </p:nvSpPr>
        <p:spPr>
          <a:xfrm>
            <a:off x="1079400" y="3579800"/>
            <a:ext cx="3153600" cy="4602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3" name="Google Shape;113;p13"/>
          <p:cNvSpPr txBox="1"/>
          <p:nvPr>
            <p:ph idx="4" type="subTitle"/>
          </p:nvPr>
        </p:nvSpPr>
        <p:spPr>
          <a:xfrm>
            <a:off x="1400025" y="3998595"/>
            <a:ext cx="2512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4" name="Google Shape;114;p13"/>
          <p:cNvSpPr txBox="1"/>
          <p:nvPr>
            <p:ph idx="5" type="title"/>
          </p:nvPr>
        </p:nvSpPr>
        <p:spPr>
          <a:xfrm>
            <a:off x="4910976" y="1673375"/>
            <a:ext cx="3153600" cy="4602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5" name="Google Shape;115;p13"/>
          <p:cNvSpPr txBox="1"/>
          <p:nvPr>
            <p:ph idx="6" type="subTitle"/>
          </p:nvPr>
        </p:nvSpPr>
        <p:spPr>
          <a:xfrm>
            <a:off x="5231538" y="2092170"/>
            <a:ext cx="2512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6" name="Google Shape;116;p13"/>
          <p:cNvSpPr txBox="1"/>
          <p:nvPr>
            <p:ph idx="7" type="title"/>
          </p:nvPr>
        </p:nvSpPr>
        <p:spPr>
          <a:xfrm>
            <a:off x="4911007" y="3579800"/>
            <a:ext cx="3153600" cy="4602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7" name="Google Shape;117;p13"/>
          <p:cNvSpPr txBox="1"/>
          <p:nvPr>
            <p:ph idx="8" type="subTitle"/>
          </p:nvPr>
        </p:nvSpPr>
        <p:spPr>
          <a:xfrm>
            <a:off x="5231563" y="3998595"/>
            <a:ext cx="2512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18" name="Shape 118"/>
        <p:cNvGrpSpPr/>
        <p:nvPr/>
      </p:nvGrpSpPr>
      <p:grpSpPr>
        <a:xfrm>
          <a:off x="0" y="0"/>
          <a:ext cx="0" cy="0"/>
          <a:chOff x="0" y="0"/>
          <a:chExt cx="0" cy="0"/>
        </a:xfrm>
      </p:grpSpPr>
      <p:pic>
        <p:nvPicPr>
          <p:cNvPr id="119" name="Google Shape;119;p14"/>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20" name="Google Shape;120;p1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14"/>
          <p:cNvSpPr txBox="1"/>
          <p:nvPr>
            <p:ph idx="2" type="title"/>
          </p:nvPr>
        </p:nvSpPr>
        <p:spPr>
          <a:xfrm>
            <a:off x="979100" y="2693775"/>
            <a:ext cx="1962900" cy="4602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2" name="Google Shape;122;p14"/>
          <p:cNvSpPr txBox="1"/>
          <p:nvPr>
            <p:ph idx="1" type="subTitle"/>
          </p:nvPr>
        </p:nvSpPr>
        <p:spPr>
          <a:xfrm>
            <a:off x="738848" y="3153973"/>
            <a:ext cx="2443500" cy="91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3" name="Google Shape;123;p14"/>
          <p:cNvSpPr txBox="1"/>
          <p:nvPr>
            <p:ph idx="3" type="title"/>
          </p:nvPr>
        </p:nvSpPr>
        <p:spPr>
          <a:xfrm>
            <a:off x="3607812" y="2693775"/>
            <a:ext cx="1962900" cy="4602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4" name="Google Shape;124;p14"/>
          <p:cNvSpPr txBox="1"/>
          <p:nvPr>
            <p:ph idx="4" type="subTitle"/>
          </p:nvPr>
        </p:nvSpPr>
        <p:spPr>
          <a:xfrm>
            <a:off x="3367533" y="3153972"/>
            <a:ext cx="2443500" cy="91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5" name="Google Shape;125;p14"/>
          <p:cNvSpPr txBox="1"/>
          <p:nvPr>
            <p:ph idx="5" type="title"/>
          </p:nvPr>
        </p:nvSpPr>
        <p:spPr>
          <a:xfrm>
            <a:off x="6202012" y="2693775"/>
            <a:ext cx="1962900" cy="4602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6" name="Google Shape;126;p14"/>
          <p:cNvSpPr txBox="1"/>
          <p:nvPr>
            <p:ph idx="6" type="subTitle"/>
          </p:nvPr>
        </p:nvSpPr>
        <p:spPr>
          <a:xfrm>
            <a:off x="5961728" y="3153972"/>
            <a:ext cx="2443500" cy="91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27" name="Shape 127"/>
        <p:cNvGrpSpPr/>
        <p:nvPr/>
      </p:nvGrpSpPr>
      <p:grpSpPr>
        <a:xfrm>
          <a:off x="0" y="0"/>
          <a:ext cx="0" cy="0"/>
          <a:chOff x="0" y="0"/>
          <a:chExt cx="0" cy="0"/>
        </a:xfrm>
      </p:grpSpPr>
      <p:pic>
        <p:nvPicPr>
          <p:cNvPr id="128" name="Google Shape;128;p15"/>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29" name="Google Shape;129;p1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15"/>
          <p:cNvSpPr txBox="1"/>
          <p:nvPr>
            <p:ph idx="2" type="title"/>
          </p:nvPr>
        </p:nvSpPr>
        <p:spPr>
          <a:xfrm>
            <a:off x="729950" y="1992425"/>
            <a:ext cx="2512500" cy="46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1" name="Google Shape;131;p15"/>
          <p:cNvSpPr txBox="1"/>
          <p:nvPr>
            <p:ph idx="1" type="subTitle"/>
          </p:nvPr>
        </p:nvSpPr>
        <p:spPr>
          <a:xfrm>
            <a:off x="730025" y="2299796"/>
            <a:ext cx="2512500" cy="867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2" name="Google Shape;132;p15"/>
          <p:cNvSpPr txBox="1"/>
          <p:nvPr>
            <p:ph idx="3" type="title"/>
          </p:nvPr>
        </p:nvSpPr>
        <p:spPr>
          <a:xfrm>
            <a:off x="5913225" y="2613763"/>
            <a:ext cx="2512500" cy="460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3" name="Google Shape;133;p15"/>
          <p:cNvSpPr txBox="1"/>
          <p:nvPr>
            <p:ph idx="4" type="subTitle"/>
          </p:nvPr>
        </p:nvSpPr>
        <p:spPr>
          <a:xfrm>
            <a:off x="5913250" y="2921152"/>
            <a:ext cx="2512500" cy="86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4" name="Google Shape;134;p15"/>
          <p:cNvSpPr txBox="1"/>
          <p:nvPr>
            <p:ph idx="5" type="title"/>
          </p:nvPr>
        </p:nvSpPr>
        <p:spPr>
          <a:xfrm>
            <a:off x="729950" y="3386963"/>
            <a:ext cx="2512500" cy="46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5" name="Google Shape;135;p15"/>
          <p:cNvSpPr txBox="1"/>
          <p:nvPr>
            <p:ph idx="6" type="subTitle"/>
          </p:nvPr>
        </p:nvSpPr>
        <p:spPr>
          <a:xfrm>
            <a:off x="730025" y="3694353"/>
            <a:ext cx="2512500" cy="867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6" name="Google Shape;136;p15"/>
          <p:cNvSpPr txBox="1"/>
          <p:nvPr>
            <p:ph idx="7" type="title"/>
          </p:nvPr>
        </p:nvSpPr>
        <p:spPr>
          <a:xfrm>
            <a:off x="5918250" y="1219225"/>
            <a:ext cx="2512500" cy="460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7" name="Google Shape;137;p15"/>
          <p:cNvSpPr txBox="1"/>
          <p:nvPr>
            <p:ph idx="8" type="subTitle"/>
          </p:nvPr>
        </p:nvSpPr>
        <p:spPr>
          <a:xfrm>
            <a:off x="5918275" y="1526596"/>
            <a:ext cx="2512500" cy="86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38" name="Google Shape;138;p15"/>
          <p:cNvGrpSpPr/>
          <p:nvPr/>
        </p:nvGrpSpPr>
        <p:grpSpPr>
          <a:xfrm rot="-8606667">
            <a:off x="8010137" y="543942"/>
            <a:ext cx="691599" cy="447341"/>
            <a:chOff x="3765675" y="2533375"/>
            <a:chExt cx="925450" cy="598600"/>
          </a:xfrm>
        </p:grpSpPr>
        <p:sp>
          <p:nvSpPr>
            <p:cNvPr id="139" name="Google Shape;139;p15"/>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5"/>
          <p:cNvGrpSpPr/>
          <p:nvPr/>
        </p:nvGrpSpPr>
        <p:grpSpPr>
          <a:xfrm rot="-1323463">
            <a:off x="6346758" y="4429229"/>
            <a:ext cx="691767" cy="447249"/>
            <a:chOff x="3586125" y="4525175"/>
            <a:chExt cx="925825" cy="598575"/>
          </a:xfrm>
        </p:grpSpPr>
        <p:sp>
          <p:nvSpPr>
            <p:cNvPr id="144" name="Google Shape;144;p15"/>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
    <p:spTree>
      <p:nvGrpSpPr>
        <p:cNvPr id="148" name="Shape 148"/>
        <p:cNvGrpSpPr/>
        <p:nvPr/>
      </p:nvGrpSpPr>
      <p:grpSpPr>
        <a:xfrm>
          <a:off x="0" y="0"/>
          <a:ext cx="0" cy="0"/>
          <a:chOff x="0" y="0"/>
          <a:chExt cx="0" cy="0"/>
        </a:xfrm>
      </p:grpSpPr>
      <p:pic>
        <p:nvPicPr>
          <p:cNvPr id="149" name="Google Shape;149;p16"/>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50" name="Google Shape;150;p1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6"/>
          <p:cNvSpPr txBox="1"/>
          <p:nvPr>
            <p:ph idx="2" type="title"/>
          </p:nvPr>
        </p:nvSpPr>
        <p:spPr>
          <a:xfrm>
            <a:off x="957425" y="1680125"/>
            <a:ext cx="2285100" cy="46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2" name="Google Shape;152;p16"/>
          <p:cNvSpPr txBox="1"/>
          <p:nvPr>
            <p:ph idx="1" type="subTitle"/>
          </p:nvPr>
        </p:nvSpPr>
        <p:spPr>
          <a:xfrm>
            <a:off x="957493" y="1987497"/>
            <a:ext cx="2285100" cy="867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3" name="Google Shape;153;p16"/>
          <p:cNvSpPr txBox="1"/>
          <p:nvPr>
            <p:ph idx="3" type="title"/>
          </p:nvPr>
        </p:nvSpPr>
        <p:spPr>
          <a:xfrm>
            <a:off x="5913225" y="3074661"/>
            <a:ext cx="2280600" cy="460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4" name="Google Shape;154;p16"/>
          <p:cNvSpPr txBox="1"/>
          <p:nvPr>
            <p:ph idx="4" type="subTitle"/>
          </p:nvPr>
        </p:nvSpPr>
        <p:spPr>
          <a:xfrm>
            <a:off x="5913247" y="3382051"/>
            <a:ext cx="2280600" cy="86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5" name="Google Shape;155;p16"/>
          <p:cNvSpPr txBox="1"/>
          <p:nvPr>
            <p:ph idx="5" type="title"/>
          </p:nvPr>
        </p:nvSpPr>
        <p:spPr>
          <a:xfrm>
            <a:off x="957425" y="3074675"/>
            <a:ext cx="2285100" cy="46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6" name="Google Shape;156;p16"/>
          <p:cNvSpPr txBox="1"/>
          <p:nvPr>
            <p:ph idx="6" type="subTitle"/>
          </p:nvPr>
        </p:nvSpPr>
        <p:spPr>
          <a:xfrm>
            <a:off x="957493" y="3382061"/>
            <a:ext cx="2285100" cy="867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7" name="Google Shape;157;p16"/>
          <p:cNvSpPr txBox="1"/>
          <p:nvPr>
            <p:ph idx="7" type="title"/>
          </p:nvPr>
        </p:nvSpPr>
        <p:spPr>
          <a:xfrm>
            <a:off x="5917786" y="1680125"/>
            <a:ext cx="2280600" cy="460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8" name="Google Shape;158;p16"/>
          <p:cNvSpPr txBox="1"/>
          <p:nvPr>
            <p:ph idx="8" type="subTitle"/>
          </p:nvPr>
        </p:nvSpPr>
        <p:spPr>
          <a:xfrm>
            <a:off x="5917809" y="1987496"/>
            <a:ext cx="2280600" cy="86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59" name="Google Shape;159;p16"/>
          <p:cNvGrpSpPr/>
          <p:nvPr/>
        </p:nvGrpSpPr>
        <p:grpSpPr>
          <a:xfrm rot="-1323463">
            <a:off x="7082683" y="315879"/>
            <a:ext cx="691767" cy="447249"/>
            <a:chOff x="3586125" y="4525175"/>
            <a:chExt cx="925825" cy="598575"/>
          </a:xfrm>
        </p:grpSpPr>
        <p:sp>
          <p:nvSpPr>
            <p:cNvPr id="160" name="Google Shape;160;p16"/>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6"/>
          <p:cNvGrpSpPr/>
          <p:nvPr/>
        </p:nvGrpSpPr>
        <p:grpSpPr>
          <a:xfrm rot="-8606667">
            <a:off x="416212" y="4534192"/>
            <a:ext cx="691599" cy="447341"/>
            <a:chOff x="3765675" y="2533375"/>
            <a:chExt cx="925450" cy="598600"/>
          </a:xfrm>
        </p:grpSpPr>
        <p:sp>
          <p:nvSpPr>
            <p:cNvPr id="165" name="Google Shape;165;p16"/>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_1">
    <p:spTree>
      <p:nvGrpSpPr>
        <p:cNvPr id="169" name="Shape 169"/>
        <p:cNvGrpSpPr/>
        <p:nvPr/>
      </p:nvGrpSpPr>
      <p:grpSpPr>
        <a:xfrm>
          <a:off x="0" y="0"/>
          <a:ext cx="0" cy="0"/>
          <a:chOff x="0" y="0"/>
          <a:chExt cx="0" cy="0"/>
        </a:xfrm>
      </p:grpSpPr>
      <p:pic>
        <p:nvPicPr>
          <p:cNvPr id="170" name="Google Shape;170;p17"/>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71" name="Google Shape;171;p1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17"/>
          <p:cNvSpPr txBox="1"/>
          <p:nvPr>
            <p:ph idx="2" type="title"/>
          </p:nvPr>
        </p:nvSpPr>
        <p:spPr>
          <a:xfrm>
            <a:off x="729950" y="1916225"/>
            <a:ext cx="2126100" cy="46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3" name="Google Shape;173;p17"/>
          <p:cNvSpPr txBox="1"/>
          <p:nvPr>
            <p:ph idx="1" type="subTitle"/>
          </p:nvPr>
        </p:nvSpPr>
        <p:spPr>
          <a:xfrm>
            <a:off x="730025" y="2223599"/>
            <a:ext cx="2126100" cy="63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4" name="Google Shape;174;p17"/>
          <p:cNvSpPr txBox="1"/>
          <p:nvPr>
            <p:ph idx="3" type="title"/>
          </p:nvPr>
        </p:nvSpPr>
        <p:spPr>
          <a:xfrm>
            <a:off x="3508888" y="1916225"/>
            <a:ext cx="2126100" cy="46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5" name="Google Shape;175;p17"/>
          <p:cNvSpPr txBox="1"/>
          <p:nvPr>
            <p:ph idx="4" type="subTitle"/>
          </p:nvPr>
        </p:nvSpPr>
        <p:spPr>
          <a:xfrm>
            <a:off x="3508958" y="2223599"/>
            <a:ext cx="2126100" cy="63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6" name="Google Shape;176;p17"/>
          <p:cNvSpPr txBox="1"/>
          <p:nvPr>
            <p:ph idx="5" type="title"/>
          </p:nvPr>
        </p:nvSpPr>
        <p:spPr>
          <a:xfrm>
            <a:off x="6287813" y="1916225"/>
            <a:ext cx="2126100" cy="46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7" name="Google Shape;177;p17"/>
          <p:cNvSpPr txBox="1"/>
          <p:nvPr>
            <p:ph idx="6" type="subTitle"/>
          </p:nvPr>
        </p:nvSpPr>
        <p:spPr>
          <a:xfrm>
            <a:off x="6287878" y="2223599"/>
            <a:ext cx="2126100" cy="63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8" name="Google Shape;178;p17"/>
          <p:cNvSpPr txBox="1"/>
          <p:nvPr>
            <p:ph idx="7" type="title"/>
          </p:nvPr>
        </p:nvSpPr>
        <p:spPr>
          <a:xfrm>
            <a:off x="729950" y="3505175"/>
            <a:ext cx="2126100" cy="46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9" name="Google Shape;179;p17"/>
          <p:cNvSpPr txBox="1"/>
          <p:nvPr>
            <p:ph idx="8" type="subTitle"/>
          </p:nvPr>
        </p:nvSpPr>
        <p:spPr>
          <a:xfrm>
            <a:off x="730025" y="3812549"/>
            <a:ext cx="2126100" cy="63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0" name="Google Shape;180;p17"/>
          <p:cNvSpPr txBox="1"/>
          <p:nvPr>
            <p:ph idx="9" type="title"/>
          </p:nvPr>
        </p:nvSpPr>
        <p:spPr>
          <a:xfrm>
            <a:off x="3508888" y="3505175"/>
            <a:ext cx="2126100" cy="46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1" name="Google Shape;181;p17"/>
          <p:cNvSpPr txBox="1"/>
          <p:nvPr>
            <p:ph idx="13" type="subTitle"/>
          </p:nvPr>
        </p:nvSpPr>
        <p:spPr>
          <a:xfrm>
            <a:off x="3508958" y="3812549"/>
            <a:ext cx="2126100" cy="63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2" name="Google Shape;182;p17"/>
          <p:cNvSpPr txBox="1"/>
          <p:nvPr>
            <p:ph idx="14" type="title"/>
          </p:nvPr>
        </p:nvSpPr>
        <p:spPr>
          <a:xfrm>
            <a:off x="6287813" y="3505175"/>
            <a:ext cx="2126100" cy="46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3" name="Google Shape;183;p17"/>
          <p:cNvSpPr txBox="1"/>
          <p:nvPr>
            <p:ph idx="15" type="subTitle"/>
          </p:nvPr>
        </p:nvSpPr>
        <p:spPr>
          <a:xfrm>
            <a:off x="6287878" y="3812549"/>
            <a:ext cx="2126100" cy="63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84" name="Google Shape;184;p17"/>
          <p:cNvGrpSpPr/>
          <p:nvPr/>
        </p:nvGrpSpPr>
        <p:grpSpPr>
          <a:xfrm rot="2193333">
            <a:off x="8293622" y="776139"/>
            <a:ext cx="691599" cy="447341"/>
            <a:chOff x="3765675" y="2533375"/>
            <a:chExt cx="925450" cy="598600"/>
          </a:xfrm>
        </p:grpSpPr>
        <p:sp>
          <p:nvSpPr>
            <p:cNvPr id="185" name="Google Shape;185;p17"/>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7"/>
          <p:cNvGrpSpPr/>
          <p:nvPr/>
        </p:nvGrpSpPr>
        <p:grpSpPr>
          <a:xfrm rot="-9864514">
            <a:off x="133931" y="4212862"/>
            <a:ext cx="453073" cy="681963"/>
            <a:chOff x="4865150" y="3459975"/>
            <a:chExt cx="606450" cy="912825"/>
          </a:xfrm>
        </p:grpSpPr>
        <p:sp>
          <p:nvSpPr>
            <p:cNvPr id="190" name="Google Shape;190;p17"/>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_1">
    <p:spTree>
      <p:nvGrpSpPr>
        <p:cNvPr id="194" name="Shape 194"/>
        <p:cNvGrpSpPr/>
        <p:nvPr/>
      </p:nvGrpSpPr>
      <p:grpSpPr>
        <a:xfrm>
          <a:off x="0" y="0"/>
          <a:ext cx="0" cy="0"/>
          <a:chOff x="0" y="0"/>
          <a:chExt cx="0" cy="0"/>
        </a:xfrm>
      </p:grpSpPr>
      <p:pic>
        <p:nvPicPr>
          <p:cNvPr id="195" name="Google Shape;195;p18"/>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96" name="Google Shape;196;p1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7" name="Google Shape;197;p18"/>
          <p:cNvSpPr txBox="1"/>
          <p:nvPr>
            <p:ph idx="1" type="subTitle"/>
          </p:nvPr>
        </p:nvSpPr>
        <p:spPr>
          <a:xfrm>
            <a:off x="912300" y="1399100"/>
            <a:ext cx="2751600" cy="11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98" name="Google Shape;198;p18"/>
          <p:cNvGrpSpPr/>
          <p:nvPr/>
        </p:nvGrpSpPr>
        <p:grpSpPr>
          <a:xfrm rot="987811">
            <a:off x="8224793" y="602166"/>
            <a:ext cx="691626" cy="447358"/>
            <a:chOff x="3765675" y="2533375"/>
            <a:chExt cx="925450" cy="598600"/>
          </a:xfrm>
        </p:grpSpPr>
        <p:sp>
          <p:nvSpPr>
            <p:cNvPr id="199" name="Google Shape;199;p18"/>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03" name="Shape 203"/>
        <p:cNvGrpSpPr/>
        <p:nvPr/>
      </p:nvGrpSpPr>
      <p:grpSpPr>
        <a:xfrm>
          <a:off x="0" y="0"/>
          <a:ext cx="0" cy="0"/>
          <a:chOff x="0" y="0"/>
          <a:chExt cx="0" cy="0"/>
        </a:xfrm>
      </p:grpSpPr>
      <p:pic>
        <p:nvPicPr>
          <p:cNvPr id="204" name="Google Shape;204;p19"/>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205" name="Google Shape;205;p19"/>
          <p:cNvSpPr txBox="1"/>
          <p:nvPr>
            <p:ph idx="1" type="subTitle"/>
          </p:nvPr>
        </p:nvSpPr>
        <p:spPr>
          <a:xfrm>
            <a:off x="2350200" y="1394913"/>
            <a:ext cx="4443600" cy="41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 name="Google Shape;206;p19"/>
          <p:cNvSpPr txBox="1"/>
          <p:nvPr>
            <p:ph hasCustomPrompt="1" type="title"/>
          </p:nvPr>
        </p:nvSpPr>
        <p:spPr>
          <a:xfrm>
            <a:off x="2350200" y="604538"/>
            <a:ext cx="4443600" cy="7902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48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7" name="Google Shape;207;p19"/>
          <p:cNvSpPr txBox="1"/>
          <p:nvPr>
            <p:ph idx="2" type="subTitle"/>
          </p:nvPr>
        </p:nvSpPr>
        <p:spPr>
          <a:xfrm>
            <a:off x="2350200" y="2757538"/>
            <a:ext cx="4443600" cy="41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8" name="Google Shape;208;p19"/>
          <p:cNvSpPr txBox="1"/>
          <p:nvPr>
            <p:ph hasCustomPrompt="1" idx="3" type="title"/>
          </p:nvPr>
        </p:nvSpPr>
        <p:spPr>
          <a:xfrm>
            <a:off x="2350200" y="1967238"/>
            <a:ext cx="4443600" cy="7902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48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9" name="Google Shape;209;p19"/>
          <p:cNvSpPr txBox="1"/>
          <p:nvPr>
            <p:ph idx="4" type="subTitle"/>
          </p:nvPr>
        </p:nvSpPr>
        <p:spPr>
          <a:xfrm>
            <a:off x="2350200" y="4120163"/>
            <a:ext cx="4443600" cy="41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0" name="Google Shape;210;p19"/>
          <p:cNvSpPr txBox="1"/>
          <p:nvPr>
            <p:ph hasCustomPrompt="1" idx="5" type="title"/>
          </p:nvPr>
        </p:nvSpPr>
        <p:spPr>
          <a:xfrm>
            <a:off x="2350200" y="3329864"/>
            <a:ext cx="4443600" cy="7902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48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211" name="Shape 211"/>
        <p:cNvGrpSpPr/>
        <p:nvPr/>
      </p:nvGrpSpPr>
      <p:grpSpPr>
        <a:xfrm>
          <a:off x="0" y="0"/>
          <a:ext cx="0" cy="0"/>
          <a:chOff x="0" y="0"/>
          <a:chExt cx="0" cy="0"/>
        </a:xfrm>
      </p:grpSpPr>
      <p:pic>
        <p:nvPicPr>
          <p:cNvPr id="212" name="Google Shape;212;p20"/>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213" name="Google Shape;213;p2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4" name="Google Shape;214;p20"/>
          <p:cNvGrpSpPr/>
          <p:nvPr/>
        </p:nvGrpSpPr>
        <p:grpSpPr>
          <a:xfrm rot="-8606667">
            <a:off x="115812" y="4333867"/>
            <a:ext cx="691599" cy="447341"/>
            <a:chOff x="3765675" y="2533375"/>
            <a:chExt cx="925450" cy="598600"/>
          </a:xfrm>
        </p:grpSpPr>
        <p:sp>
          <p:nvSpPr>
            <p:cNvPr id="215" name="Google Shape;215;p20"/>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0"/>
          <p:cNvGrpSpPr/>
          <p:nvPr/>
        </p:nvGrpSpPr>
        <p:grpSpPr>
          <a:xfrm rot="935486">
            <a:off x="8514029" y="662520"/>
            <a:ext cx="453073" cy="681963"/>
            <a:chOff x="4865150" y="3459975"/>
            <a:chExt cx="606450" cy="912825"/>
          </a:xfrm>
        </p:grpSpPr>
        <p:sp>
          <p:nvSpPr>
            <p:cNvPr id="220" name="Google Shape;220;p20"/>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4" name="Google Shape;14;p3"/>
          <p:cNvSpPr txBox="1"/>
          <p:nvPr>
            <p:ph type="title"/>
          </p:nvPr>
        </p:nvSpPr>
        <p:spPr>
          <a:xfrm>
            <a:off x="1602450" y="3032288"/>
            <a:ext cx="5939100" cy="8418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3600"/>
              <a:buNone/>
              <a:defRPr sz="36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2000250" y="3874088"/>
            <a:ext cx="5143500" cy="4656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6" name="Google Shape;16;p3"/>
          <p:cNvSpPr txBox="1"/>
          <p:nvPr>
            <p:ph hasCustomPrompt="1" idx="2" type="title"/>
          </p:nvPr>
        </p:nvSpPr>
        <p:spPr>
          <a:xfrm>
            <a:off x="2826150" y="964288"/>
            <a:ext cx="3491700" cy="14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4" name="Shape 224"/>
        <p:cNvGrpSpPr/>
        <p:nvPr/>
      </p:nvGrpSpPr>
      <p:grpSpPr>
        <a:xfrm>
          <a:off x="0" y="0"/>
          <a:ext cx="0" cy="0"/>
          <a:chOff x="0" y="0"/>
          <a:chExt cx="0" cy="0"/>
        </a:xfrm>
      </p:grpSpPr>
      <p:pic>
        <p:nvPicPr>
          <p:cNvPr id="225" name="Google Shape;225;p21"/>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226" name="Google Shape;226;p21"/>
          <p:cNvSpPr txBox="1"/>
          <p:nvPr>
            <p:ph type="title"/>
          </p:nvPr>
        </p:nvSpPr>
        <p:spPr>
          <a:xfrm>
            <a:off x="3759125" y="539500"/>
            <a:ext cx="4671600" cy="99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21"/>
          <p:cNvSpPr txBox="1"/>
          <p:nvPr>
            <p:ph idx="1" type="subTitle"/>
          </p:nvPr>
        </p:nvSpPr>
        <p:spPr>
          <a:xfrm>
            <a:off x="4213475" y="1531900"/>
            <a:ext cx="3762900" cy="12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8" name="Google Shape;228;p21"/>
          <p:cNvSpPr txBox="1"/>
          <p:nvPr/>
        </p:nvSpPr>
        <p:spPr>
          <a:xfrm>
            <a:off x="4014950" y="3574750"/>
            <a:ext cx="4160100" cy="6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to"/>
                <a:ea typeface="Lato"/>
                <a:cs typeface="Lato"/>
                <a:sym typeface="Lato"/>
              </a:rPr>
              <a:t>CREDITS</a:t>
            </a:r>
            <a:r>
              <a:rPr lang="en">
                <a:solidFill>
                  <a:schemeClr val="dk1"/>
                </a:solidFill>
                <a:latin typeface="Lato"/>
                <a:ea typeface="Lato"/>
                <a:cs typeface="Lato"/>
                <a:sym typeface="Lato"/>
              </a:rPr>
              <a:t>: This presentation template was created by </a:t>
            </a:r>
            <a:r>
              <a:rPr b="1" lang="en">
                <a:solidFill>
                  <a:schemeClr val="dk1"/>
                </a:solidFill>
                <a:uFill>
                  <a:noFill/>
                </a:uFill>
                <a:latin typeface="Lato"/>
                <a:ea typeface="Lato"/>
                <a:cs typeface="Lato"/>
                <a:sym typeface="Lato"/>
                <a:hlinkClick r:id="rId3">
                  <a:extLst>
                    <a:ext uri="{A12FA001-AC4F-418D-AE19-62706E023703}">
                      <ahyp:hlinkClr val="tx"/>
                    </a:ext>
                  </a:extLst>
                </a:hlinkClick>
              </a:rPr>
              <a:t>Slidesgo</a:t>
            </a:r>
            <a:r>
              <a:rPr lang="en">
                <a:solidFill>
                  <a:schemeClr val="dk1"/>
                </a:solidFill>
                <a:latin typeface="Lato"/>
                <a:ea typeface="Lato"/>
                <a:cs typeface="Lato"/>
                <a:sym typeface="Lato"/>
              </a:rPr>
              <a:t>, including icons by </a:t>
            </a:r>
            <a:r>
              <a:rPr b="1" lang="en">
                <a:solidFill>
                  <a:schemeClr val="dk1"/>
                </a:solidFill>
                <a:uFill>
                  <a:noFill/>
                </a:uFill>
                <a:latin typeface="Lato"/>
                <a:ea typeface="Lato"/>
                <a:cs typeface="Lato"/>
                <a:sym typeface="Lato"/>
                <a:hlinkClick r:id="rId4">
                  <a:extLst>
                    <a:ext uri="{A12FA001-AC4F-418D-AE19-62706E023703}">
                      <ahyp:hlinkClr val="tx"/>
                    </a:ext>
                  </a:extLst>
                </a:hlinkClick>
              </a:rPr>
              <a:t>Flaticon</a:t>
            </a:r>
            <a:r>
              <a:rPr lang="en">
                <a:solidFill>
                  <a:schemeClr val="dk1"/>
                </a:solidFill>
                <a:latin typeface="Lato"/>
                <a:ea typeface="Lato"/>
                <a:cs typeface="Lato"/>
                <a:sym typeface="Lato"/>
              </a:rPr>
              <a:t> and infographics &amp; images by </a:t>
            </a:r>
            <a:r>
              <a:rPr b="1" lang="en">
                <a:solidFill>
                  <a:schemeClr val="dk1"/>
                </a:solidFill>
                <a:uFill>
                  <a:noFill/>
                </a:uFill>
                <a:latin typeface="Lato"/>
                <a:ea typeface="Lato"/>
                <a:cs typeface="Lato"/>
                <a:sym typeface="Lato"/>
                <a:hlinkClick r:id="rId5">
                  <a:extLst>
                    <a:ext uri="{A12FA001-AC4F-418D-AE19-62706E023703}">
                      <ahyp:hlinkClr val="tx"/>
                    </a:ext>
                  </a:extLst>
                </a:hlinkClick>
              </a:rPr>
              <a:t>Freepik</a:t>
            </a: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29" name="Shape 229"/>
        <p:cNvGrpSpPr/>
        <p:nvPr/>
      </p:nvGrpSpPr>
      <p:grpSpPr>
        <a:xfrm>
          <a:off x="0" y="0"/>
          <a:ext cx="0" cy="0"/>
          <a:chOff x="0" y="0"/>
          <a:chExt cx="0" cy="0"/>
        </a:xfrm>
      </p:grpSpPr>
      <p:pic>
        <p:nvPicPr>
          <p:cNvPr id="230" name="Google Shape;230;p22"/>
          <p:cNvPicPr preferRelativeResize="0"/>
          <p:nvPr/>
        </p:nvPicPr>
        <p:blipFill>
          <a:blip r:embed="rId2">
            <a:alphaModFix/>
          </a:blip>
          <a:stretch>
            <a:fillRect/>
          </a:stretch>
        </p:blipFill>
        <p:spPr>
          <a:xfrm>
            <a:off x="0" y="502"/>
            <a:ext cx="9143998" cy="514249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
    <p:spTree>
      <p:nvGrpSpPr>
        <p:cNvPr id="231" name="Shape 231"/>
        <p:cNvGrpSpPr/>
        <p:nvPr/>
      </p:nvGrpSpPr>
      <p:grpSpPr>
        <a:xfrm>
          <a:off x="0" y="0"/>
          <a:ext cx="0" cy="0"/>
          <a:chOff x="0" y="0"/>
          <a:chExt cx="0" cy="0"/>
        </a:xfrm>
      </p:grpSpPr>
      <p:pic>
        <p:nvPicPr>
          <p:cNvPr id="232" name="Google Shape;232;p23"/>
          <p:cNvPicPr preferRelativeResize="0"/>
          <p:nvPr/>
        </p:nvPicPr>
        <p:blipFill>
          <a:blip r:embed="rId2">
            <a:alphaModFix/>
          </a:blip>
          <a:stretch>
            <a:fillRect/>
          </a:stretch>
        </p:blipFill>
        <p:spPr>
          <a:xfrm>
            <a:off x="0" y="502"/>
            <a:ext cx="9143998" cy="5142494"/>
          </a:xfrm>
          <a:prstGeom prst="rect">
            <a:avLst/>
          </a:prstGeom>
          <a:noFill/>
          <a:ln>
            <a:noFill/>
          </a:ln>
        </p:spPr>
      </p:pic>
      <p:grpSp>
        <p:nvGrpSpPr>
          <p:cNvPr id="233" name="Google Shape;233;p23"/>
          <p:cNvGrpSpPr/>
          <p:nvPr/>
        </p:nvGrpSpPr>
        <p:grpSpPr>
          <a:xfrm rot="-8606667">
            <a:off x="115812" y="4333867"/>
            <a:ext cx="691599" cy="447341"/>
            <a:chOff x="3765675" y="2533375"/>
            <a:chExt cx="925450" cy="598600"/>
          </a:xfrm>
        </p:grpSpPr>
        <p:sp>
          <p:nvSpPr>
            <p:cNvPr id="234" name="Google Shape;234;p23"/>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3"/>
          <p:cNvGrpSpPr/>
          <p:nvPr/>
        </p:nvGrpSpPr>
        <p:grpSpPr>
          <a:xfrm rot="935486">
            <a:off x="8279379" y="417995"/>
            <a:ext cx="453073" cy="681963"/>
            <a:chOff x="4865150" y="3459975"/>
            <a:chExt cx="606450" cy="912825"/>
          </a:xfrm>
        </p:grpSpPr>
        <p:sp>
          <p:nvSpPr>
            <p:cNvPr id="239" name="Google Shape;239;p23"/>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rot="-1323463">
            <a:off x="463583" y="383329"/>
            <a:ext cx="691767" cy="447249"/>
            <a:chOff x="3586125" y="4525175"/>
            <a:chExt cx="925825" cy="598575"/>
          </a:xfrm>
        </p:grpSpPr>
        <p:sp>
          <p:nvSpPr>
            <p:cNvPr id="244" name="Google Shape;244;p23"/>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rot="-1323463">
            <a:off x="8254733" y="4380329"/>
            <a:ext cx="691767" cy="447249"/>
            <a:chOff x="3586125" y="4525175"/>
            <a:chExt cx="925825" cy="598575"/>
          </a:xfrm>
        </p:grpSpPr>
        <p:sp>
          <p:nvSpPr>
            <p:cNvPr id="249" name="Google Shape;249;p23"/>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
    <p:spTree>
      <p:nvGrpSpPr>
        <p:cNvPr id="253" name="Shape 253"/>
        <p:cNvGrpSpPr/>
        <p:nvPr/>
      </p:nvGrpSpPr>
      <p:grpSpPr>
        <a:xfrm>
          <a:off x="0" y="0"/>
          <a:ext cx="0" cy="0"/>
          <a:chOff x="0" y="0"/>
          <a:chExt cx="0" cy="0"/>
        </a:xfrm>
      </p:grpSpPr>
      <p:pic>
        <p:nvPicPr>
          <p:cNvPr id="254" name="Google Shape;254;p24"/>
          <p:cNvPicPr preferRelativeResize="0"/>
          <p:nvPr/>
        </p:nvPicPr>
        <p:blipFill>
          <a:blip r:embed="rId2">
            <a:alphaModFix/>
          </a:blip>
          <a:stretch>
            <a:fillRect/>
          </a:stretch>
        </p:blipFill>
        <p:spPr>
          <a:xfrm>
            <a:off x="0" y="502"/>
            <a:ext cx="9143998" cy="5142494"/>
          </a:xfrm>
          <a:prstGeom prst="rect">
            <a:avLst/>
          </a:prstGeom>
          <a:noFill/>
          <a:ln>
            <a:noFill/>
          </a:ln>
        </p:spPr>
      </p:pic>
      <p:grpSp>
        <p:nvGrpSpPr>
          <p:cNvPr id="255" name="Google Shape;255;p24"/>
          <p:cNvGrpSpPr/>
          <p:nvPr/>
        </p:nvGrpSpPr>
        <p:grpSpPr>
          <a:xfrm rot="-8606674">
            <a:off x="836265" y="3322822"/>
            <a:ext cx="1757049" cy="1136495"/>
            <a:chOff x="3765675" y="2533375"/>
            <a:chExt cx="925450" cy="598600"/>
          </a:xfrm>
        </p:grpSpPr>
        <p:sp>
          <p:nvSpPr>
            <p:cNvPr id="256" name="Google Shape;256;p24"/>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4"/>
          <p:cNvGrpSpPr/>
          <p:nvPr/>
        </p:nvGrpSpPr>
        <p:grpSpPr>
          <a:xfrm rot="-1323521">
            <a:off x="412989" y="697845"/>
            <a:ext cx="1757450" cy="1136247"/>
            <a:chOff x="3586125" y="4525175"/>
            <a:chExt cx="925825" cy="598575"/>
          </a:xfrm>
        </p:grpSpPr>
        <p:sp>
          <p:nvSpPr>
            <p:cNvPr id="261" name="Google Shape;261;p24"/>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5_1_1_1">
    <p:spTree>
      <p:nvGrpSpPr>
        <p:cNvPr id="265" name="Shape 265"/>
        <p:cNvGrpSpPr/>
        <p:nvPr/>
      </p:nvGrpSpPr>
      <p:grpSpPr>
        <a:xfrm>
          <a:off x="0" y="0"/>
          <a:ext cx="0" cy="0"/>
          <a:chOff x="0" y="0"/>
          <a:chExt cx="0" cy="0"/>
        </a:xfrm>
      </p:grpSpPr>
      <p:pic>
        <p:nvPicPr>
          <p:cNvPr id="266" name="Google Shape;266;p25"/>
          <p:cNvPicPr preferRelativeResize="0"/>
          <p:nvPr/>
        </p:nvPicPr>
        <p:blipFill>
          <a:blip r:embed="rId2">
            <a:alphaModFix/>
          </a:blip>
          <a:stretch>
            <a:fillRect/>
          </a:stretch>
        </p:blipFill>
        <p:spPr>
          <a:xfrm>
            <a:off x="0" y="502"/>
            <a:ext cx="9143998" cy="5142494"/>
          </a:xfrm>
          <a:prstGeom prst="rect">
            <a:avLst/>
          </a:prstGeom>
          <a:noFill/>
          <a:ln>
            <a:noFill/>
          </a:ln>
        </p:spPr>
      </p:pic>
      <p:grpSp>
        <p:nvGrpSpPr>
          <p:cNvPr id="267" name="Google Shape;267;p25"/>
          <p:cNvGrpSpPr/>
          <p:nvPr/>
        </p:nvGrpSpPr>
        <p:grpSpPr>
          <a:xfrm rot="-8606495">
            <a:off x="7650543" y="4163737"/>
            <a:ext cx="987377" cy="638656"/>
            <a:chOff x="3765675" y="2533375"/>
            <a:chExt cx="925450" cy="598600"/>
          </a:xfrm>
        </p:grpSpPr>
        <p:sp>
          <p:nvSpPr>
            <p:cNvPr id="268" name="Google Shape;268;p25"/>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5"/>
          <p:cNvGrpSpPr/>
          <p:nvPr/>
        </p:nvGrpSpPr>
        <p:grpSpPr>
          <a:xfrm rot="935518">
            <a:off x="7759785" y="1550822"/>
            <a:ext cx="646871" cy="973667"/>
            <a:chOff x="4865150" y="3459975"/>
            <a:chExt cx="606450" cy="912825"/>
          </a:xfrm>
        </p:grpSpPr>
        <p:sp>
          <p:nvSpPr>
            <p:cNvPr id="273" name="Google Shape;273;p25"/>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5"/>
          <p:cNvGrpSpPr/>
          <p:nvPr/>
        </p:nvGrpSpPr>
        <p:grpSpPr>
          <a:xfrm rot="1914311">
            <a:off x="7589394" y="484287"/>
            <a:ext cx="987635" cy="638537"/>
            <a:chOff x="3586125" y="4525175"/>
            <a:chExt cx="925825" cy="598575"/>
          </a:xfrm>
        </p:grpSpPr>
        <p:sp>
          <p:nvSpPr>
            <p:cNvPr id="278" name="Google Shape;278;p25"/>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5"/>
          <p:cNvGrpSpPr/>
          <p:nvPr/>
        </p:nvGrpSpPr>
        <p:grpSpPr>
          <a:xfrm rot="-1323525">
            <a:off x="7498658" y="2901811"/>
            <a:ext cx="987561" cy="638489"/>
            <a:chOff x="3586125" y="4525175"/>
            <a:chExt cx="925825" cy="598575"/>
          </a:xfrm>
        </p:grpSpPr>
        <p:sp>
          <p:nvSpPr>
            <p:cNvPr id="283" name="Google Shape;283;p25"/>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9" name="Google Shape;19;p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713225" y="1246950"/>
            <a:ext cx="7717500" cy="3357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grpSp>
        <p:nvGrpSpPr>
          <p:cNvPr id="21" name="Google Shape;21;p4"/>
          <p:cNvGrpSpPr/>
          <p:nvPr/>
        </p:nvGrpSpPr>
        <p:grpSpPr>
          <a:xfrm rot="1568390">
            <a:off x="139365" y="3733783"/>
            <a:ext cx="691519" cy="447289"/>
            <a:chOff x="3765675" y="2533375"/>
            <a:chExt cx="925450" cy="598600"/>
          </a:xfrm>
        </p:grpSpPr>
        <p:sp>
          <p:nvSpPr>
            <p:cNvPr id="22" name="Google Shape;22;p4"/>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4"/>
          <p:cNvGrpSpPr/>
          <p:nvPr/>
        </p:nvGrpSpPr>
        <p:grpSpPr>
          <a:xfrm rot="-1323463">
            <a:off x="8201458" y="793804"/>
            <a:ext cx="691767" cy="447249"/>
            <a:chOff x="3586125" y="4525175"/>
            <a:chExt cx="925825" cy="598575"/>
          </a:xfrm>
        </p:grpSpPr>
        <p:sp>
          <p:nvSpPr>
            <p:cNvPr id="27" name="Google Shape;27;p4"/>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pic>
        <p:nvPicPr>
          <p:cNvPr id="32" name="Google Shape;32;p5"/>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33" name="Google Shape;33;p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3586125" y="1528550"/>
            <a:ext cx="4093200" cy="114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2" type="body"/>
          </p:nvPr>
        </p:nvSpPr>
        <p:spPr>
          <a:xfrm>
            <a:off x="1464652" y="3165550"/>
            <a:ext cx="4093200" cy="11436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38" name="Google Shape;38;p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39" name="Google Shape;39;p6"/>
          <p:cNvGrpSpPr/>
          <p:nvPr/>
        </p:nvGrpSpPr>
        <p:grpSpPr>
          <a:xfrm rot="-1323463">
            <a:off x="5810058" y="4582729"/>
            <a:ext cx="691767" cy="447249"/>
            <a:chOff x="3586125" y="4525175"/>
            <a:chExt cx="925825" cy="598575"/>
          </a:xfrm>
        </p:grpSpPr>
        <p:sp>
          <p:nvSpPr>
            <p:cNvPr id="40" name="Google Shape;40;p6"/>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6"/>
          <p:cNvGrpSpPr/>
          <p:nvPr/>
        </p:nvGrpSpPr>
        <p:grpSpPr>
          <a:xfrm rot="-8606667">
            <a:off x="7266112" y="252792"/>
            <a:ext cx="691599" cy="447341"/>
            <a:chOff x="3765675" y="2533375"/>
            <a:chExt cx="925450" cy="598600"/>
          </a:xfrm>
        </p:grpSpPr>
        <p:sp>
          <p:nvSpPr>
            <p:cNvPr id="45" name="Google Shape;45;p6"/>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6"/>
          <p:cNvGrpSpPr/>
          <p:nvPr/>
        </p:nvGrpSpPr>
        <p:grpSpPr>
          <a:xfrm rot="-1466295">
            <a:off x="410341" y="4212556"/>
            <a:ext cx="453102" cy="682006"/>
            <a:chOff x="4865150" y="3459975"/>
            <a:chExt cx="606450" cy="912825"/>
          </a:xfrm>
        </p:grpSpPr>
        <p:sp>
          <p:nvSpPr>
            <p:cNvPr id="50" name="Google Shape;50;p6"/>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pic>
        <p:nvPicPr>
          <p:cNvPr id="55" name="Google Shape;55;p7"/>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56" name="Google Shape;56;p7"/>
          <p:cNvSpPr txBox="1"/>
          <p:nvPr>
            <p:ph type="title"/>
          </p:nvPr>
        </p:nvSpPr>
        <p:spPr>
          <a:xfrm>
            <a:off x="2548950" y="1196167"/>
            <a:ext cx="4046100" cy="75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3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p:nvPr>
            <p:ph idx="1" type="body"/>
          </p:nvPr>
        </p:nvSpPr>
        <p:spPr>
          <a:xfrm>
            <a:off x="2548950" y="1951867"/>
            <a:ext cx="4046100" cy="1979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58" name="Google Shape;58;p7"/>
          <p:cNvGrpSpPr/>
          <p:nvPr/>
        </p:nvGrpSpPr>
        <p:grpSpPr>
          <a:xfrm flipH="1" rot="-9333733">
            <a:off x="575538" y="2417065"/>
            <a:ext cx="606443" cy="912814"/>
            <a:chOff x="4865150" y="3459975"/>
            <a:chExt cx="606450" cy="912825"/>
          </a:xfrm>
        </p:grpSpPr>
        <p:sp>
          <p:nvSpPr>
            <p:cNvPr id="59" name="Google Shape;59;p7"/>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7"/>
          <p:cNvGrpSpPr/>
          <p:nvPr/>
        </p:nvGrpSpPr>
        <p:grpSpPr>
          <a:xfrm flipH="1" rot="9231464">
            <a:off x="7801530" y="1274725"/>
            <a:ext cx="925447" cy="598598"/>
            <a:chOff x="3765675" y="2533375"/>
            <a:chExt cx="925450" cy="598600"/>
          </a:xfrm>
        </p:grpSpPr>
        <p:sp>
          <p:nvSpPr>
            <p:cNvPr id="64" name="Google Shape;64;p7"/>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70" name="Google Shape;70;p8"/>
          <p:cNvSpPr txBox="1"/>
          <p:nvPr>
            <p:ph type="title"/>
          </p:nvPr>
        </p:nvSpPr>
        <p:spPr>
          <a:xfrm>
            <a:off x="1385850" y="1440125"/>
            <a:ext cx="6372300" cy="22632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Clr>
                <a:schemeClr val="dk2"/>
              </a:buClr>
              <a:buSzPts val="4800"/>
              <a:buNone/>
              <a:defRPr sz="7200">
                <a:solidFill>
                  <a:schemeClr val="dk2"/>
                </a:solidFill>
              </a:defRPr>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p:txBody>
      </p:sp>
      <p:grpSp>
        <p:nvGrpSpPr>
          <p:cNvPr id="71" name="Google Shape;71;p8"/>
          <p:cNvGrpSpPr/>
          <p:nvPr/>
        </p:nvGrpSpPr>
        <p:grpSpPr>
          <a:xfrm rot="1568536">
            <a:off x="7789930" y="4080067"/>
            <a:ext cx="925447" cy="598598"/>
            <a:chOff x="3765675" y="2533375"/>
            <a:chExt cx="925450" cy="598600"/>
          </a:xfrm>
        </p:grpSpPr>
        <p:sp>
          <p:nvSpPr>
            <p:cNvPr id="72" name="Google Shape;72;p8"/>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8"/>
          <p:cNvGrpSpPr/>
          <p:nvPr/>
        </p:nvGrpSpPr>
        <p:grpSpPr>
          <a:xfrm rot="-1323342">
            <a:off x="5037010" y="358398"/>
            <a:ext cx="925806" cy="598563"/>
            <a:chOff x="3586125" y="4525175"/>
            <a:chExt cx="925825" cy="598575"/>
          </a:xfrm>
        </p:grpSpPr>
        <p:sp>
          <p:nvSpPr>
            <p:cNvPr id="77" name="Google Shape;77;p8"/>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8"/>
          <p:cNvGrpSpPr/>
          <p:nvPr/>
        </p:nvGrpSpPr>
        <p:grpSpPr>
          <a:xfrm rot="-1466267">
            <a:off x="486063" y="442749"/>
            <a:ext cx="606443" cy="912814"/>
            <a:chOff x="4865150" y="3459975"/>
            <a:chExt cx="606450" cy="912825"/>
          </a:xfrm>
        </p:grpSpPr>
        <p:sp>
          <p:nvSpPr>
            <p:cNvPr id="82" name="Google Shape;82;p8"/>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8"/>
          <p:cNvGrpSpPr/>
          <p:nvPr/>
        </p:nvGrpSpPr>
        <p:grpSpPr>
          <a:xfrm rot="3210428">
            <a:off x="1934375" y="4157654"/>
            <a:ext cx="925789" cy="598552"/>
            <a:chOff x="3586125" y="4525175"/>
            <a:chExt cx="925825" cy="598575"/>
          </a:xfrm>
        </p:grpSpPr>
        <p:sp>
          <p:nvSpPr>
            <p:cNvPr id="87" name="Google Shape;87;p8"/>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pic>
        <p:nvPicPr>
          <p:cNvPr id="92" name="Google Shape;92;p9"/>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93" name="Google Shape;93;p9"/>
          <p:cNvSpPr txBox="1"/>
          <p:nvPr>
            <p:ph type="title"/>
          </p:nvPr>
        </p:nvSpPr>
        <p:spPr>
          <a:xfrm>
            <a:off x="713225" y="736200"/>
            <a:ext cx="3090000" cy="1235100"/>
          </a:xfrm>
          <a:prstGeom prst="rect">
            <a:avLst/>
          </a:prstGeom>
          <a:solidFill>
            <a:schemeClr val="dk1"/>
          </a:solidFill>
        </p:spPr>
        <p:txBody>
          <a:bodyPr anchorCtr="0" anchor="b" bIns="91425" lIns="91425" spcFirstLastPara="1" rIns="91425" wrap="square" tIns="91425">
            <a:noAutofit/>
          </a:bodyPr>
          <a:lstStyle>
            <a:lvl1pPr lvl="0">
              <a:spcBef>
                <a:spcPts val="0"/>
              </a:spcBef>
              <a:spcAft>
                <a:spcPts val="0"/>
              </a:spcAft>
              <a:buSzPts val="4200"/>
              <a:buNone/>
              <a:defRPr sz="36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4" name="Google Shape;94;p9"/>
          <p:cNvSpPr txBox="1"/>
          <p:nvPr>
            <p:ph idx="1" type="subTitle"/>
          </p:nvPr>
        </p:nvSpPr>
        <p:spPr>
          <a:xfrm>
            <a:off x="713225" y="2273850"/>
            <a:ext cx="4043100" cy="1830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2100"/>
              <a:buChar char="●"/>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p:txBody>
      </p:sp>
      <p:grpSp>
        <p:nvGrpSpPr>
          <p:cNvPr id="95" name="Google Shape;95;p9"/>
          <p:cNvGrpSpPr/>
          <p:nvPr/>
        </p:nvGrpSpPr>
        <p:grpSpPr>
          <a:xfrm flipH="1" rot="7443811">
            <a:off x="568911" y="3949142"/>
            <a:ext cx="606437" cy="912806"/>
            <a:chOff x="4865150" y="3459975"/>
            <a:chExt cx="606450" cy="912825"/>
          </a:xfrm>
        </p:grpSpPr>
        <p:sp>
          <p:nvSpPr>
            <p:cNvPr id="96" name="Google Shape;96;p9"/>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10"/>
          <p:cNvSpPr txBox="1"/>
          <p:nvPr>
            <p:ph type="title"/>
          </p:nvPr>
        </p:nvSpPr>
        <p:spPr>
          <a:xfrm>
            <a:off x="6426000" y="539500"/>
            <a:ext cx="2004600" cy="161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Hind Siliguri"/>
              <a:buNone/>
              <a:defRPr b="1" sz="2800">
                <a:solidFill>
                  <a:schemeClr val="dk1"/>
                </a:solidFill>
                <a:latin typeface="Hind Siliguri"/>
                <a:ea typeface="Hind Siliguri"/>
                <a:cs typeface="Hind Siliguri"/>
                <a:sym typeface="Hind Siliguri"/>
              </a:defRPr>
            </a:lvl1pPr>
            <a:lvl2pPr lvl="1">
              <a:spcBef>
                <a:spcPts val="0"/>
              </a:spcBef>
              <a:spcAft>
                <a:spcPts val="0"/>
              </a:spcAft>
              <a:buClr>
                <a:schemeClr val="dk1"/>
              </a:buClr>
              <a:buSzPts val="2800"/>
              <a:buFont typeface="Hind Siliguri"/>
              <a:buNone/>
              <a:defRPr b="1" sz="2800">
                <a:solidFill>
                  <a:schemeClr val="dk1"/>
                </a:solidFill>
                <a:latin typeface="Hind Siliguri"/>
                <a:ea typeface="Hind Siliguri"/>
                <a:cs typeface="Hind Siliguri"/>
                <a:sym typeface="Hind Siliguri"/>
              </a:defRPr>
            </a:lvl2pPr>
            <a:lvl3pPr lvl="2">
              <a:spcBef>
                <a:spcPts val="0"/>
              </a:spcBef>
              <a:spcAft>
                <a:spcPts val="0"/>
              </a:spcAft>
              <a:buClr>
                <a:schemeClr val="dk1"/>
              </a:buClr>
              <a:buSzPts val="2800"/>
              <a:buFont typeface="Hind Siliguri"/>
              <a:buNone/>
              <a:defRPr b="1" sz="2800">
                <a:solidFill>
                  <a:schemeClr val="dk1"/>
                </a:solidFill>
                <a:latin typeface="Hind Siliguri"/>
                <a:ea typeface="Hind Siliguri"/>
                <a:cs typeface="Hind Siliguri"/>
                <a:sym typeface="Hind Siliguri"/>
              </a:defRPr>
            </a:lvl3pPr>
            <a:lvl4pPr lvl="3">
              <a:spcBef>
                <a:spcPts val="0"/>
              </a:spcBef>
              <a:spcAft>
                <a:spcPts val="0"/>
              </a:spcAft>
              <a:buClr>
                <a:schemeClr val="dk1"/>
              </a:buClr>
              <a:buSzPts val="2800"/>
              <a:buFont typeface="Hind Siliguri"/>
              <a:buNone/>
              <a:defRPr b="1" sz="2800">
                <a:solidFill>
                  <a:schemeClr val="dk1"/>
                </a:solidFill>
                <a:latin typeface="Hind Siliguri"/>
                <a:ea typeface="Hind Siliguri"/>
                <a:cs typeface="Hind Siliguri"/>
                <a:sym typeface="Hind Siliguri"/>
              </a:defRPr>
            </a:lvl4pPr>
            <a:lvl5pPr lvl="4">
              <a:spcBef>
                <a:spcPts val="0"/>
              </a:spcBef>
              <a:spcAft>
                <a:spcPts val="0"/>
              </a:spcAft>
              <a:buClr>
                <a:schemeClr val="dk1"/>
              </a:buClr>
              <a:buSzPts val="2800"/>
              <a:buFont typeface="Hind Siliguri"/>
              <a:buNone/>
              <a:defRPr b="1" sz="2800">
                <a:solidFill>
                  <a:schemeClr val="dk1"/>
                </a:solidFill>
                <a:latin typeface="Hind Siliguri"/>
                <a:ea typeface="Hind Siliguri"/>
                <a:cs typeface="Hind Siliguri"/>
                <a:sym typeface="Hind Siliguri"/>
              </a:defRPr>
            </a:lvl5pPr>
            <a:lvl6pPr lvl="5">
              <a:spcBef>
                <a:spcPts val="0"/>
              </a:spcBef>
              <a:spcAft>
                <a:spcPts val="0"/>
              </a:spcAft>
              <a:buClr>
                <a:schemeClr val="dk1"/>
              </a:buClr>
              <a:buSzPts val="2800"/>
              <a:buFont typeface="Hind Siliguri"/>
              <a:buNone/>
              <a:defRPr b="1" sz="2800">
                <a:solidFill>
                  <a:schemeClr val="dk1"/>
                </a:solidFill>
                <a:latin typeface="Hind Siliguri"/>
                <a:ea typeface="Hind Siliguri"/>
                <a:cs typeface="Hind Siliguri"/>
                <a:sym typeface="Hind Siliguri"/>
              </a:defRPr>
            </a:lvl6pPr>
            <a:lvl7pPr lvl="6">
              <a:spcBef>
                <a:spcPts val="0"/>
              </a:spcBef>
              <a:spcAft>
                <a:spcPts val="0"/>
              </a:spcAft>
              <a:buClr>
                <a:schemeClr val="dk1"/>
              </a:buClr>
              <a:buSzPts val="2800"/>
              <a:buFont typeface="Hind Siliguri"/>
              <a:buNone/>
              <a:defRPr b="1" sz="2800">
                <a:solidFill>
                  <a:schemeClr val="dk1"/>
                </a:solidFill>
                <a:latin typeface="Hind Siliguri"/>
                <a:ea typeface="Hind Siliguri"/>
                <a:cs typeface="Hind Siliguri"/>
                <a:sym typeface="Hind Siliguri"/>
              </a:defRPr>
            </a:lvl7pPr>
            <a:lvl8pPr lvl="7">
              <a:spcBef>
                <a:spcPts val="0"/>
              </a:spcBef>
              <a:spcAft>
                <a:spcPts val="0"/>
              </a:spcAft>
              <a:buClr>
                <a:schemeClr val="dk1"/>
              </a:buClr>
              <a:buSzPts val="2800"/>
              <a:buFont typeface="Hind Siliguri"/>
              <a:buNone/>
              <a:defRPr b="1" sz="2800">
                <a:solidFill>
                  <a:schemeClr val="dk1"/>
                </a:solidFill>
                <a:latin typeface="Hind Siliguri"/>
                <a:ea typeface="Hind Siliguri"/>
                <a:cs typeface="Hind Siliguri"/>
                <a:sym typeface="Hind Siliguri"/>
              </a:defRPr>
            </a:lvl8pPr>
            <a:lvl9pPr lvl="8">
              <a:spcBef>
                <a:spcPts val="0"/>
              </a:spcBef>
              <a:spcAft>
                <a:spcPts val="0"/>
              </a:spcAft>
              <a:buClr>
                <a:schemeClr val="dk1"/>
              </a:buClr>
              <a:buSzPts val="2800"/>
              <a:buFont typeface="Hind Siliguri"/>
              <a:buNone/>
              <a:defRPr b="1" sz="2800">
                <a:solidFill>
                  <a:schemeClr val="dk1"/>
                </a:solidFill>
                <a:latin typeface="Hind Siliguri"/>
                <a:ea typeface="Hind Siliguri"/>
                <a:cs typeface="Hind Siliguri"/>
                <a:sym typeface="Hind Siliguri"/>
              </a:defRPr>
            </a:lvl9pPr>
          </a:lstStyle>
          <a:p/>
        </p:txBody>
      </p:sp>
      <p:sp>
        <p:nvSpPr>
          <p:cNvPr id="7" name="Google Shape;7;p1"/>
          <p:cNvSpPr txBox="1"/>
          <p:nvPr>
            <p:ph idx="1" type="body"/>
          </p:nvPr>
        </p:nvSpPr>
        <p:spPr>
          <a:xfrm>
            <a:off x="713225" y="1246950"/>
            <a:ext cx="7717500" cy="3357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1pPr>
            <a:lvl2pPr indent="-330200" lvl="1" marL="9144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2pPr>
            <a:lvl3pPr indent="-330200" lvl="2" marL="13716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3pPr>
            <a:lvl4pPr indent="-330200" lvl="3" marL="18288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4pPr>
            <a:lvl5pPr indent="-330200" lvl="4" marL="22860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5pPr>
            <a:lvl6pPr indent="-330200" lvl="5" marL="2743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6pPr>
            <a:lvl7pPr indent="-330200" lvl="6" marL="32004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7pPr>
            <a:lvl8pPr indent="-330200" lvl="7" marL="36576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8pPr>
            <a:lvl9pPr indent="-330200" lvl="8" marL="41148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9.jp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2.jp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26.png"/><Relationship Id="rId5"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32.png"/><Relationship Id="rId4" Type="http://schemas.openxmlformats.org/officeDocument/2006/relationships/image" Target="../media/image27.png"/><Relationship Id="rId5"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9.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38.jp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9.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9.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ctrTitle"/>
          </p:nvPr>
        </p:nvSpPr>
        <p:spPr>
          <a:xfrm>
            <a:off x="941944" y="1239850"/>
            <a:ext cx="50028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E-SPORTS </a:t>
            </a:r>
            <a:endParaRPr/>
          </a:p>
          <a:p>
            <a:pPr indent="0" lvl="0" marL="0" rtl="0" algn="l">
              <a:spcBef>
                <a:spcPts val="0"/>
              </a:spcBef>
              <a:spcAft>
                <a:spcPts val="0"/>
              </a:spcAft>
              <a:buNone/>
            </a:pPr>
            <a:r>
              <a:rPr lang="en"/>
              <a:t>DATA</a:t>
            </a:r>
            <a:endParaRPr/>
          </a:p>
        </p:txBody>
      </p:sp>
      <p:sp>
        <p:nvSpPr>
          <p:cNvPr id="292" name="Google Shape;292;p26"/>
          <p:cNvSpPr txBox="1"/>
          <p:nvPr>
            <p:ph idx="1" type="subTitle"/>
          </p:nvPr>
        </p:nvSpPr>
        <p:spPr>
          <a:xfrm>
            <a:off x="941825" y="3292450"/>
            <a:ext cx="5003100" cy="5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5</a:t>
            </a:r>
            <a:endParaRPr/>
          </a:p>
          <a:p>
            <a:pPr indent="0" lvl="0" marL="0" rtl="0" algn="l">
              <a:spcBef>
                <a:spcPts val="0"/>
              </a:spcBef>
              <a:spcAft>
                <a:spcPts val="0"/>
              </a:spcAft>
              <a:buNone/>
            </a:pPr>
            <a:r>
              <a:rPr lang="en"/>
              <a:t>Alice, Justin, Bryan, Brandon</a:t>
            </a:r>
            <a:endParaRPr/>
          </a:p>
        </p:txBody>
      </p:sp>
      <p:grpSp>
        <p:nvGrpSpPr>
          <p:cNvPr id="293" name="Google Shape;293;p26"/>
          <p:cNvGrpSpPr/>
          <p:nvPr/>
        </p:nvGrpSpPr>
        <p:grpSpPr>
          <a:xfrm>
            <a:off x="5530297" y="996688"/>
            <a:ext cx="3351374" cy="4332348"/>
            <a:chOff x="5523175" y="536475"/>
            <a:chExt cx="1855175" cy="2398200"/>
          </a:xfrm>
        </p:grpSpPr>
        <p:sp>
          <p:nvSpPr>
            <p:cNvPr id="294" name="Google Shape;294;p26"/>
            <p:cNvSpPr/>
            <p:nvPr/>
          </p:nvSpPr>
          <p:spPr>
            <a:xfrm>
              <a:off x="5523175" y="686500"/>
              <a:ext cx="1855175" cy="2248175"/>
            </a:xfrm>
            <a:custGeom>
              <a:rect b="b" l="l" r="r" t="t"/>
              <a:pathLst>
                <a:path extrusionOk="0" fill="none" h="89927" w="74207">
                  <a:moveTo>
                    <a:pt x="71749" y="8995"/>
                  </a:moveTo>
                  <a:cubicBezTo>
                    <a:pt x="70048" y="5924"/>
                    <a:pt x="67244" y="3514"/>
                    <a:pt x="64062" y="2080"/>
                  </a:cubicBezTo>
                  <a:cubicBezTo>
                    <a:pt x="60802" y="599"/>
                    <a:pt x="57147" y="174"/>
                    <a:pt x="53635" y="867"/>
                  </a:cubicBezTo>
                  <a:cubicBezTo>
                    <a:pt x="49965" y="1592"/>
                    <a:pt x="46546" y="3435"/>
                    <a:pt x="43821" y="5939"/>
                  </a:cubicBezTo>
                  <a:cubicBezTo>
                    <a:pt x="42498" y="7152"/>
                    <a:pt x="41333" y="8523"/>
                    <a:pt x="40340" y="10035"/>
                  </a:cubicBezTo>
                  <a:cubicBezTo>
                    <a:pt x="40183" y="10287"/>
                    <a:pt x="40592" y="10539"/>
                    <a:pt x="40766" y="10271"/>
                  </a:cubicBezTo>
                  <a:cubicBezTo>
                    <a:pt x="44766" y="4175"/>
                    <a:pt x="52233" y="1"/>
                    <a:pt x="59620" y="1230"/>
                  </a:cubicBezTo>
                  <a:cubicBezTo>
                    <a:pt x="63086" y="1797"/>
                    <a:pt x="66283" y="3435"/>
                    <a:pt x="68788" y="5892"/>
                  </a:cubicBezTo>
                  <a:cubicBezTo>
                    <a:pt x="71465" y="8570"/>
                    <a:pt x="73293" y="12382"/>
                    <a:pt x="72930" y="16241"/>
                  </a:cubicBezTo>
                  <a:cubicBezTo>
                    <a:pt x="72741" y="18352"/>
                    <a:pt x="71733" y="20210"/>
                    <a:pt x="70347" y="21770"/>
                  </a:cubicBezTo>
                  <a:cubicBezTo>
                    <a:pt x="69607" y="22604"/>
                    <a:pt x="68788" y="23361"/>
                    <a:pt x="67921" y="24054"/>
                  </a:cubicBezTo>
                  <a:cubicBezTo>
                    <a:pt x="67984" y="23124"/>
                    <a:pt x="67937" y="22195"/>
                    <a:pt x="67780" y="21281"/>
                  </a:cubicBezTo>
                  <a:cubicBezTo>
                    <a:pt x="67181" y="17989"/>
                    <a:pt x="65023" y="14823"/>
                    <a:pt x="61747" y="13784"/>
                  </a:cubicBezTo>
                  <a:cubicBezTo>
                    <a:pt x="58864" y="12854"/>
                    <a:pt x="55289" y="13658"/>
                    <a:pt x="53351" y="16083"/>
                  </a:cubicBezTo>
                  <a:cubicBezTo>
                    <a:pt x="51335" y="18604"/>
                    <a:pt x="51729" y="22211"/>
                    <a:pt x="53587" y="24699"/>
                  </a:cubicBezTo>
                  <a:cubicBezTo>
                    <a:pt x="55777" y="27598"/>
                    <a:pt x="59494" y="28259"/>
                    <a:pt x="62865" y="27283"/>
                  </a:cubicBezTo>
                  <a:cubicBezTo>
                    <a:pt x="64456" y="26810"/>
                    <a:pt x="65952" y="26070"/>
                    <a:pt x="67307" y="25109"/>
                  </a:cubicBezTo>
                  <a:cubicBezTo>
                    <a:pt x="66882" y="27661"/>
                    <a:pt x="65574" y="30071"/>
                    <a:pt x="63889" y="32024"/>
                  </a:cubicBezTo>
                  <a:cubicBezTo>
                    <a:pt x="58675" y="38025"/>
                    <a:pt x="50390" y="39915"/>
                    <a:pt x="42829" y="40766"/>
                  </a:cubicBezTo>
                  <a:cubicBezTo>
                    <a:pt x="34512" y="41695"/>
                    <a:pt x="25770" y="41601"/>
                    <a:pt x="18052" y="45303"/>
                  </a:cubicBezTo>
                  <a:cubicBezTo>
                    <a:pt x="11720" y="48343"/>
                    <a:pt x="6553" y="53761"/>
                    <a:pt x="3718" y="60188"/>
                  </a:cubicBezTo>
                  <a:cubicBezTo>
                    <a:pt x="756" y="66835"/>
                    <a:pt x="0" y="75435"/>
                    <a:pt x="4568" y="81563"/>
                  </a:cubicBezTo>
                  <a:cubicBezTo>
                    <a:pt x="9436" y="88100"/>
                    <a:pt x="18004" y="89785"/>
                    <a:pt x="25676" y="89895"/>
                  </a:cubicBezTo>
                  <a:cubicBezTo>
                    <a:pt x="27897" y="89927"/>
                    <a:pt x="30117" y="89848"/>
                    <a:pt x="32338" y="89769"/>
                  </a:cubicBezTo>
                  <a:cubicBezTo>
                    <a:pt x="32653" y="89769"/>
                    <a:pt x="32653" y="89281"/>
                    <a:pt x="32338" y="89281"/>
                  </a:cubicBezTo>
                  <a:cubicBezTo>
                    <a:pt x="23848" y="89580"/>
                    <a:pt x="14271" y="89785"/>
                    <a:pt x="7404" y="83894"/>
                  </a:cubicBezTo>
                  <a:cubicBezTo>
                    <a:pt x="4316" y="81248"/>
                    <a:pt x="2473" y="77578"/>
                    <a:pt x="1969" y="73545"/>
                  </a:cubicBezTo>
                  <a:cubicBezTo>
                    <a:pt x="1481" y="69592"/>
                    <a:pt x="2158" y="65543"/>
                    <a:pt x="3545" y="61842"/>
                  </a:cubicBezTo>
                  <a:cubicBezTo>
                    <a:pt x="6207" y="54864"/>
                    <a:pt x="11389" y="49162"/>
                    <a:pt x="18052" y="45838"/>
                  </a:cubicBezTo>
                  <a:cubicBezTo>
                    <a:pt x="26054" y="41900"/>
                    <a:pt x="35205" y="42199"/>
                    <a:pt x="43853" y="41128"/>
                  </a:cubicBezTo>
                  <a:cubicBezTo>
                    <a:pt x="51524" y="40183"/>
                    <a:pt x="59888" y="38010"/>
                    <a:pt x="64866" y="31599"/>
                  </a:cubicBezTo>
                  <a:cubicBezTo>
                    <a:pt x="66409" y="29598"/>
                    <a:pt x="67528" y="27204"/>
                    <a:pt x="67858" y="24715"/>
                  </a:cubicBezTo>
                  <a:lnTo>
                    <a:pt x="68016" y="24589"/>
                  </a:lnTo>
                  <a:cubicBezTo>
                    <a:pt x="69528" y="23439"/>
                    <a:pt x="70930" y="22053"/>
                    <a:pt x="71954" y="20447"/>
                  </a:cubicBezTo>
                  <a:cubicBezTo>
                    <a:pt x="74206" y="16934"/>
                    <a:pt x="73702" y="12523"/>
                    <a:pt x="71749" y="8995"/>
                  </a:cubicBezTo>
                  <a:close/>
                  <a:moveTo>
                    <a:pt x="65889" y="25440"/>
                  </a:moveTo>
                  <a:cubicBezTo>
                    <a:pt x="62802" y="27235"/>
                    <a:pt x="58628" y="28165"/>
                    <a:pt x="55493" y="25912"/>
                  </a:cubicBezTo>
                  <a:cubicBezTo>
                    <a:pt x="52926" y="24054"/>
                    <a:pt x="51603" y="20242"/>
                    <a:pt x="53115" y="17312"/>
                  </a:cubicBezTo>
                  <a:cubicBezTo>
                    <a:pt x="54595" y="14492"/>
                    <a:pt x="58203" y="13374"/>
                    <a:pt x="61195" y="14114"/>
                  </a:cubicBezTo>
                  <a:cubicBezTo>
                    <a:pt x="64598" y="14965"/>
                    <a:pt x="66787" y="18210"/>
                    <a:pt x="67339" y="21533"/>
                  </a:cubicBezTo>
                  <a:cubicBezTo>
                    <a:pt x="67496" y="22494"/>
                    <a:pt x="67528" y="23471"/>
                    <a:pt x="67417" y="24447"/>
                  </a:cubicBezTo>
                  <a:cubicBezTo>
                    <a:pt x="66929" y="24794"/>
                    <a:pt x="66409" y="25140"/>
                    <a:pt x="65889" y="25440"/>
                  </a:cubicBezTo>
                  <a:close/>
                </a:path>
              </a:pathLst>
            </a:custGeom>
            <a:noFill/>
            <a:ln cap="flat" cmpd="sng" w="3937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6472200" y="834425"/>
              <a:ext cx="166600" cy="174625"/>
            </a:xfrm>
            <a:custGeom>
              <a:rect b="b" l="l" r="r" t="t"/>
              <a:pathLst>
                <a:path extrusionOk="0" h="6985" w="6664">
                  <a:moveTo>
                    <a:pt x="1386" y="0"/>
                  </a:moveTo>
                  <a:cubicBezTo>
                    <a:pt x="1261" y="0"/>
                    <a:pt x="1137" y="44"/>
                    <a:pt x="1040" y="133"/>
                  </a:cubicBezTo>
                  <a:lnTo>
                    <a:pt x="1" y="1093"/>
                  </a:lnTo>
                  <a:lnTo>
                    <a:pt x="5388" y="6984"/>
                  </a:lnTo>
                  <a:lnTo>
                    <a:pt x="6443" y="6024"/>
                  </a:lnTo>
                  <a:cubicBezTo>
                    <a:pt x="6648" y="5835"/>
                    <a:pt x="6664" y="5504"/>
                    <a:pt x="6475" y="5283"/>
                  </a:cubicBezTo>
                  <a:lnTo>
                    <a:pt x="1781" y="164"/>
                  </a:lnTo>
                  <a:cubicBezTo>
                    <a:pt x="1672" y="56"/>
                    <a:pt x="1528" y="0"/>
                    <a:pt x="1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5781100" y="536475"/>
              <a:ext cx="1068775" cy="1147125"/>
            </a:xfrm>
            <a:custGeom>
              <a:rect b="b" l="l" r="r" t="t"/>
              <a:pathLst>
                <a:path extrusionOk="0" fill="none" h="45885" w="42751">
                  <a:moveTo>
                    <a:pt x="39143" y="25565"/>
                  </a:moveTo>
                  <a:lnTo>
                    <a:pt x="21454" y="6285"/>
                  </a:lnTo>
                  <a:cubicBezTo>
                    <a:pt x="15705" y="1"/>
                    <a:pt x="5325" y="2237"/>
                    <a:pt x="2663" y="10334"/>
                  </a:cubicBezTo>
                  <a:cubicBezTo>
                    <a:pt x="1" y="18430"/>
                    <a:pt x="7042" y="26385"/>
                    <a:pt x="15390" y="24746"/>
                  </a:cubicBezTo>
                  <a:lnTo>
                    <a:pt x="20226" y="30023"/>
                  </a:lnTo>
                  <a:cubicBezTo>
                    <a:pt x="17879" y="38198"/>
                    <a:pt x="25203" y="45885"/>
                    <a:pt x="33489" y="43932"/>
                  </a:cubicBezTo>
                  <a:cubicBezTo>
                    <a:pt x="37332" y="43034"/>
                    <a:pt x="40419" y="40151"/>
                    <a:pt x="41585" y="36371"/>
                  </a:cubicBezTo>
                  <a:cubicBezTo>
                    <a:pt x="42751" y="32591"/>
                    <a:pt x="41821" y="28479"/>
                    <a:pt x="39143" y="25565"/>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6588575" y="1249725"/>
              <a:ext cx="97100" cy="91000"/>
            </a:xfrm>
            <a:custGeom>
              <a:rect b="b" l="l" r="r" t="t"/>
              <a:pathLst>
                <a:path extrusionOk="0" h="3640" w="3884">
                  <a:moveTo>
                    <a:pt x="1881" y="0"/>
                  </a:moveTo>
                  <a:cubicBezTo>
                    <a:pt x="975" y="0"/>
                    <a:pt x="97" y="679"/>
                    <a:pt x="56" y="1745"/>
                  </a:cubicBezTo>
                  <a:cubicBezTo>
                    <a:pt x="1" y="2864"/>
                    <a:pt x="917" y="3640"/>
                    <a:pt x="1882" y="3640"/>
                  </a:cubicBezTo>
                  <a:cubicBezTo>
                    <a:pt x="2302" y="3640"/>
                    <a:pt x="2732" y="3493"/>
                    <a:pt x="3096" y="3163"/>
                  </a:cubicBezTo>
                  <a:cubicBezTo>
                    <a:pt x="3836" y="2485"/>
                    <a:pt x="3883" y="1336"/>
                    <a:pt x="3206" y="595"/>
                  </a:cubicBezTo>
                  <a:cubicBezTo>
                    <a:pt x="2833" y="185"/>
                    <a:pt x="2353" y="0"/>
                    <a:pt x="18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6436850" y="1388850"/>
              <a:ext cx="96825" cy="91125"/>
            </a:xfrm>
            <a:custGeom>
              <a:rect b="b" l="l" r="r" t="t"/>
              <a:pathLst>
                <a:path extrusionOk="0" h="3645" w="3873">
                  <a:moveTo>
                    <a:pt x="1865" y="0"/>
                  </a:moveTo>
                  <a:cubicBezTo>
                    <a:pt x="958" y="0"/>
                    <a:pt x="86" y="678"/>
                    <a:pt x="44" y="1740"/>
                  </a:cubicBezTo>
                  <a:cubicBezTo>
                    <a:pt x="1" y="2868"/>
                    <a:pt x="915" y="3645"/>
                    <a:pt x="1878" y="3645"/>
                  </a:cubicBezTo>
                  <a:cubicBezTo>
                    <a:pt x="2302" y="3645"/>
                    <a:pt x="2735" y="3495"/>
                    <a:pt x="3100" y="3158"/>
                  </a:cubicBezTo>
                  <a:cubicBezTo>
                    <a:pt x="3825" y="2481"/>
                    <a:pt x="3872" y="1331"/>
                    <a:pt x="3210" y="606"/>
                  </a:cubicBezTo>
                  <a:cubicBezTo>
                    <a:pt x="2830" y="188"/>
                    <a:pt x="2343" y="0"/>
                    <a:pt x="18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6568350" y="1394900"/>
              <a:ext cx="121250" cy="91025"/>
            </a:xfrm>
            <a:custGeom>
              <a:rect b="b" l="l" r="r" t="t"/>
              <a:pathLst>
                <a:path extrusionOk="0" h="3641" w="4850">
                  <a:moveTo>
                    <a:pt x="2425" y="1"/>
                  </a:moveTo>
                  <a:cubicBezTo>
                    <a:pt x="852" y="1"/>
                    <a:pt x="0" y="1880"/>
                    <a:pt x="1085" y="3058"/>
                  </a:cubicBezTo>
                  <a:cubicBezTo>
                    <a:pt x="1445" y="3443"/>
                    <a:pt x="1937" y="3641"/>
                    <a:pt x="2431" y="3641"/>
                  </a:cubicBezTo>
                  <a:cubicBezTo>
                    <a:pt x="2868" y="3641"/>
                    <a:pt x="3305" y="3486"/>
                    <a:pt x="3653" y="3168"/>
                  </a:cubicBezTo>
                  <a:cubicBezTo>
                    <a:pt x="4850" y="2081"/>
                    <a:pt x="4125" y="81"/>
                    <a:pt x="2503" y="2"/>
                  </a:cubicBezTo>
                  <a:cubicBezTo>
                    <a:pt x="2477" y="1"/>
                    <a:pt x="2451" y="1"/>
                    <a:pt x="24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6429325" y="1243300"/>
              <a:ext cx="120875" cy="90875"/>
            </a:xfrm>
            <a:custGeom>
              <a:rect b="b" l="l" r="r" t="t"/>
              <a:pathLst>
                <a:path extrusionOk="0" h="3635" w="4835">
                  <a:moveTo>
                    <a:pt x="2426" y="0"/>
                  </a:moveTo>
                  <a:cubicBezTo>
                    <a:pt x="853" y="0"/>
                    <a:pt x="1" y="1880"/>
                    <a:pt x="1086" y="3058"/>
                  </a:cubicBezTo>
                  <a:cubicBezTo>
                    <a:pt x="1444" y="3440"/>
                    <a:pt x="1929" y="3634"/>
                    <a:pt x="2417" y="3634"/>
                  </a:cubicBezTo>
                  <a:cubicBezTo>
                    <a:pt x="2852" y="3634"/>
                    <a:pt x="3288" y="3480"/>
                    <a:pt x="3637" y="3168"/>
                  </a:cubicBezTo>
                  <a:cubicBezTo>
                    <a:pt x="4835" y="2065"/>
                    <a:pt x="4110" y="80"/>
                    <a:pt x="2503" y="2"/>
                  </a:cubicBezTo>
                  <a:cubicBezTo>
                    <a:pt x="2477" y="1"/>
                    <a:pt x="2451" y="0"/>
                    <a:pt x="2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5988250" y="757275"/>
              <a:ext cx="235900" cy="232200"/>
            </a:xfrm>
            <a:custGeom>
              <a:rect b="b" l="l" r="r" t="t"/>
              <a:pathLst>
                <a:path extrusionOk="0" h="9288" w="9436">
                  <a:moveTo>
                    <a:pt x="2800" y="1"/>
                  </a:moveTo>
                  <a:cubicBezTo>
                    <a:pt x="2633" y="1"/>
                    <a:pt x="2465" y="60"/>
                    <a:pt x="2331" y="178"/>
                  </a:cubicBezTo>
                  <a:lnTo>
                    <a:pt x="473" y="1880"/>
                  </a:lnTo>
                  <a:cubicBezTo>
                    <a:pt x="189" y="2147"/>
                    <a:pt x="173" y="2588"/>
                    <a:pt x="425" y="2872"/>
                  </a:cubicBezTo>
                  <a:lnTo>
                    <a:pt x="1937" y="4526"/>
                  </a:lnTo>
                  <a:lnTo>
                    <a:pt x="299" y="6038"/>
                  </a:lnTo>
                  <a:cubicBezTo>
                    <a:pt x="16" y="6306"/>
                    <a:pt x="0" y="6731"/>
                    <a:pt x="252" y="7015"/>
                  </a:cubicBezTo>
                  <a:lnTo>
                    <a:pt x="1953" y="8889"/>
                  </a:lnTo>
                  <a:cubicBezTo>
                    <a:pt x="2093" y="9037"/>
                    <a:pt x="2280" y="9112"/>
                    <a:pt x="2467" y="9112"/>
                  </a:cubicBezTo>
                  <a:cubicBezTo>
                    <a:pt x="2638" y="9112"/>
                    <a:pt x="2810" y="9049"/>
                    <a:pt x="2946" y="8921"/>
                  </a:cubicBezTo>
                  <a:lnTo>
                    <a:pt x="4600" y="7408"/>
                  </a:lnTo>
                  <a:lnTo>
                    <a:pt x="6112" y="9062"/>
                  </a:lnTo>
                  <a:cubicBezTo>
                    <a:pt x="6253" y="9213"/>
                    <a:pt x="6439" y="9288"/>
                    <a:pt x="6625" y="9288"/>
                  </a:cubicBezTo>
                  <a:cubicBezTo>
                    <a:pt x="6790" y="9288"/>
                    <a:pt x="6955" y="9228"/>
                    <a:pt x="7088" y="9110"/>
                  </a:cubicBezTo>
                  <a:lnTo>
                    <a:pt x="8947" y="7393"/>
                  </a:lnTo>
                  <a:cubicBezTo>
                    <a:pt x="9230" y="7141"/>
                    <a:pt x="9262" y="6700"/>
                    <a:pt x="8994" y="6416"/>
                  </a:cubicBezTo>
                  <a:lnTo>
                    <a:pt x="7482" y="4762"/>
                  </a:lnTo>
                  <a:lnTo>
                    <a:pt x="9136" y="3250"/>
                  </a:lnTo>
                  <a:cubicBezTo>
                    <a:pt x="9420" y="2982"/>
                    <a:pt x="9435" y="2541"/>
                    <a:pt x="9167" y="2258"/>
                  </a:cubicBezTo>
                  <a:lnTo>
                    <a:pt x="7466" y="399"/>
                  </a:lnTo>
                  <a:cubicBezTo>
                    <a:pt x="7333" y="249"/>
                    <a:pt x="7146" y="174"/>
                    <a:pt x="6959" y="174"/>
                  </a:cubicBezTo>
                  <a:cubicBezTo>
                    <a:pt x="6791" y="174"/>
                    <a:pt x="6623" y="233"/>
                    <a:pt x="6490" y="352"/>
                  </a:cubicBezTo>
                  <a:lnTo>
                    <a:pt x="4836" y="1880"/>
                  </a:lnTo>
                  <a:lnTo>
                    <a:pt x="3308" y="226"/>
                  </a:lnTo>
                  <a:cubicBezTo>
                    <a:pt x="3174" y="76"/>
                    <a:pt x="2988" y="1"/>
                    <a:pt x="28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26"/>
          <p:cNvGrpSpPr/>
          <p:nvPr/>
        </p:nvGrpSpPr>
        <p:grpSpPr>
          <a:xfrm rot="1568536">
            <a:off x="7561330" y="4232467"/>
            <a:ext cx="925447" cy="598598"/>
            <a:chOff x="3765675" y="2533375"/>
            <a:chExt cx="925450" cy="598600"/>
          </a:xfrm>
        </p:grpSpPr>
        <p:sp>
          <p:nvSpPr>
            <p:cNvPr id="303" name="Google Shape;303;p26"/>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6"/>
          <p:cNvGrpSpPr/>
          <p:nvPr/>
        </p:nvGrpSpPr>
        <p:grpSpPr>
          <a:xfrm rot="-1323342">
            <a:off x="4960810" y="282198"/>
            <a:ext cx="925806" cy="598563"/>
            <a:chOff x="3586125" y="4525175"/>
            <a:chExt cx="925825" cy="598575"/>
          </a:xfrm>
        </p:grpSpPr>
        <p:sp>
          <p:nvSpPr>
            <p:cNvPr id="308" name="Google Shape;308;p26"/>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26"/>
          <p:cNvGrpSpPr/>
          <p:nvPr/>
        </p:nvGrpSpPr>
        <p:grpSpPr>
          <a:xfrm rot="-1466267">
            <a:off x="409863" y="366549"/>
            <a:ext cx="606443" cy="912814"/>
            <a:chOff x="4865150" y="3459975"/>
            <a:chExt cx="606450" cy="912825"/>
          </a:xfrm>
        </p:grpSpPr>
        <p:sp>
          <p:nvSpPr>
            <p:cNvPr id="313" name="Google Shape;313;p26"/>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6"/>
          <p:cNvGrpSpPr/>
          <p:nvPr/>
        </p:nvGrpSpPr>
        <p:grpSpPr>
          <a:xfrm rot="3210428">
            <a:off x="1705775" y="4232479"/>
            <a:ext cx="925789" cy="598552"/>
            <a:chOff x="3586125" y="4525175"/>
            <a:chExt cx="925825" cy="598575"/>
          </a:xfrm>
        </p:grpSpPr>
        <p:sp>
          <p:nvSpPr>
            <p:cNvPr id="318" name="Google Shape;318;p26"/>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35"/>
          <p:cNvPicPr preferRelativeResize="0"/>
          <p:nvPr/>
        </p:nvPicPr>
        <p:blipFill>
          <a:blip r:embed="rId3">
            <a:alphaModFix/>
          </a:blip>
          <a:stretch>
            <a:fillRect/>
          </a:stretch>
        </p:blipFill>
        <p:spPr>
          <a:xfrm>
            <a:off x="633413" y="414325"/>
            <a:ext cx="7877175" cy="431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36"/>
          <p:cNvPicPr preferRelativeResize="0"/>
          <p:nvPr/>
        </p:nvPicPr>
        <p:blipFill>
          <a:blip r:embed="rId3">
            <a:alphaModFix/>
          </a:blip>
          <a:stretch>
            <a:fillRect/>
          </a:stretch>
        </p:blipFill>
        <p:spPr>
          <a:xfrm>
            <a:off x="1493950" y="233363"/>
            <a:ext cx="6010275" cy="467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Visually, Dota2 dominates, so let’s confirm using an ANOVA test…</a:t>
            </a:r>
            <a:endParaRPr/>
          </a:p>
        </p:txBody>
      </p:sp>
      <p:sp>
        <p:nvSpPr>
          <p:cNvPr id="499" name="Google Shape;499;p37"/>
          <p:cNvSpPr txBox="1"/>
          <p:nvPr/>
        </p:nvSpPr>
        <p:spPr>
          <a:xfrm>
            <a:off x="3735700" y="2148075"/>
            <a:ext cx="4833300" cy="36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H</a:t>
            </a:r>
            <a:r>
              <a:rPr baseline="-25000" lang="en" sz="1600">
                <a:solidFill>
                  <a:schemeClr val="dk1"/>
                </a:solidFill>
                <a:latin typeface="Lato"/>
                <a:ea typeface="Lato"/>
                <a:cs typeface="Lato"/>
                <a:sym typeface="Lato"/>
              </a:rPr>
              <a:t>0</a:t>
            </a:r>
            <a:r>
              <a:rPr lang="en" sz="1600">
                <a:solidFill>
                  <a:schemeClr val="dk1"/>
                </a:solidFill>
                <a:latin typeface="Lato"/>
                <a:ea typeface="Lato"/>
                <a:cs typeface="Lato"/>
                <a:sym typeface="Lato"/>
              </a:rPr>
              <a:t>: There is no difference in mean prize earnings. </a:t>
            </a:r>
            <a:endParaRPr sz="1600">
              <a:solidFill>
                <a:schemeClr val="dk1"/>
              </a:solidFill>
              <a:latin typeface="Lato"/>
              <a:ea typeface="Lato"/>
              <a:cs typeface="Lato"/>
              <a:sym typeface="Lato"/>
            </a:endParaRPr>
          </a:p>
        </p:txBody>
      </p:sp>
      <p:sp>
        <p:nvSpPr>
          <p:cNvPr id="500" name="Google Shape;500;p37"/>
          <p:cNvSpPr txBox="1"/>
          <p:nvPr/>
        </p:nvSpPr>
        <p:spPr>
          <a:xfrm>
            <a:off x="3735700" y="2546450"/>
            <a:ext cx="4383000" cy="36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H</a:t>
            </a:r>
            <a:r>
              <a:rPr baseline="-25000" lang="en" sz="1600">
                <a:solidFill>
                  <a:schemeClr val="dk1"/>
                </a:solidFill>
                <a:latin typeface="Lato"/>
                <a:ea typeface="Lato"/>
                <a:cs typeface="Lato"/>
                <a:sym typeface="Lato"/>
              </a:rPr>
              <a:t>A</a:t>
            </a:r>
            <a:r>
              <a:rPr lang="en" sz="1600">
                <a:solidFill>
                  <a:schemeClr val="dk1"/>
                </a:solidFill>
                <a:latin typeface="Lato"/>
                <a:ea typeface="Lato"/>
                <a:cs typeface="Lato"/>
                <a:sym typeface="Lato"/>
              </a:rPr>
              <a:t>: There is a difference in mean prize earnings.</a:t>
            </a:r>
            <a:endParaRPr sz="1600">
              <a:solidFill>
                <a:schemeClr val="dk1"/>
              </a:solidFill>
              <a:latin typeface="Lato"/>
              <a:ea typeface="Lato"/>
              <a:cs typeface="Lato"/>
              <a:sym typeface="Lato"/>
            </a:endParaRPr>
          </a:p>
        </p:txBody>
      </p:sp>
      <p:sp>
        <p:nvSpPr>
          <p:cNvPr id="501" name="Google Shape;501;p37"/>
          <p:cNvSpPr txBox="1"/>
          <p:nvPr/>
        </p:nvSpPr>
        <p:spPr>
          <a:xfrm>
            <a:off x="3735700" y="2944825"/>
            <a:ext cx="4383000" cy="36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F</a:t>
            </a:r>
            <a:r>
              <a:rPr baseline="-25000" lang="en" sz="1600">
                <a:solidFill>
                  <a:schemeClr val="dk1"/>
                </a:solidFill>
                <a:latin typeface="Lato"/>
                <a:ea typeface="Lato"/>
                <a:cs typeface="Lato"/>
                <a:sym typeface="Lato"/>
              </a:rPr>
              <a:t>stat</a:t>
            </a:r>
            <a:r>
              <a:rPr lang="en" sz="1600">
                <a:solidFill>
                  <a:schemeClr val="dk1"/>
                </a:solidFill>
                <a:latin typeface="Lato"/>
                <a:ea typeface="Lato"/>
                <a:cs typeface="Lato"/>
                <a:sym typeface="Lato"/>
              </a:rPr>
              <a:t> = 133.62      p-value = 7.12E-19</a:t>
            </a:r>
            <a:endParaRPr sz="1600">
              <a:solidFill>
                <a:schemeClr val="dk1"/>
              </a:solidFill>
              <a:latin typeface="Lato"/>
              <a:ea typeface="Lato"/>
              <a:cs typeface="Lato"/>
              <a:sym typeface="Lato"/>
            </a:endParaRPr>
          </a:p>
        </p:txBody>
      </p:sp>
      <p:sp>
        <p:nvSpPr>
          <p:cNvPr id="502" name="Google Shape;502;p37"/>
          <p:cNvSpPr txBox="1"/>
          <p:nvPr/>
        </p:nvSpPr>
        <p:spPr>
          <a:xfrm>
            <a:off x="3735700" y="3450925"/>
            <a:ext cx="4383000" cy="93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Since the p-value is less than 0.05, we reject the null hypothesis because there is sufficient evidence to accept that there is a difference in mean prize earnings.</a:t>
            </a:r>
            <a:endParaRPr sz="1600">
              <a:solidFill>
                <a:schemeClr val="dk1"/>
              </a:solidFill>
              <a:latin typeface="Lato"/>
              <a:ea typeface="Lato"/>
              <a:cs typeface="Lato"/>
              <a:sym typeface="Lato"/>
            </a:endParaRPr>
          </a:p>
        </p:txBody>
      </p:sp>
      <p:grpSp>
        <p:nvGrpSpPr>
          <p:cNvPr id="503" name="Google Shape;503;p37"/>
          <p:cNvGrpSpPr/>
          <p:nvPr/>
        </p:nvGrpSpPr>
        <p:grpSpPr>
          <a:xfrm>
            <a:off x="1374688" y="1932677"/>
            <a:ext cx="2056087" cy="2008410"/>
            <a:chOff x="1374688" y="1932677"/>
            <a:chExt cx="2056087" cy="2008410"/>
          </a:xfrm>
        </p:grpSpPr>
        <p:sp>
          <p:nvSpPr>
            <p:cNvPr id="504" name="Google Shape;504;p37"/>
            <p:cNvSpPr/>
            <p:nvPr/>
          </p:nvSpPr>
          <p:spPr>
            <a:xfrm>
              <a:off x="1374688" y="3127805"/>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1374688" y="2729429"/>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1374688" y="2331053"/>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1374688" y="1932677"/>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37"/>
            <p:cNvCxnSpPr/>
            <p:nvPr/>
          </p:nvCxnSpPr>
          <p:spPr>
            <a:xfrm>
              <a:off x="2958575" y="2329879"/>
              <a:ext cx="472200" cy="0"/>
            </a:xfrm>
            <a:prstGeom prst="straightConnector1">
              <a:avLst/>
            </a:prstGeom>
            <a:noFill/>
            <a:ln cap="flat" cmpd="sng" w="38100">
              <a:solidFill>
                <a:schemeClr val="dk1"/>
              </a:solidFill>
              <a:prstDash val="solid"/>
              <a:round/>
              <a:headEnd len="med" w="med" type="none"/>
              <a:tailEnd len="med" w="med" type="diamond"/>
            </a:ln>
          </p:spPr>
        </p:cxnSp>
        <p:cxnSp>
          <p:nvCxnSpPr>
            <p:cNvPr id="509" name="Google Shape;509;p37"/>
            <p:cNvCxnSpPr/>
            <p:nvPr/>
          </p:nvCxnSpPr>
          <p:spPr>
            <a:xfrm>
              <a:off x="2958575" y="2729425"/>
              <a:ext cx="472200" cy="0"/>
            </a:xfrm>
            <a:prstGeom prst="straightConnector1">
              <a:avLst/>
            </a:prstGeom>
            <a:noFill/>
            <a:ln cap="flat" cmpd="sng" w="38100">
              <a:solidFill>
                <a:schemeClr val="dk1"/>
              </a:solidFill>
              <a:prstDash val="solid"/>
              <a:round/>
              <a:headEnd len="med" w="med" type="none"/>
              <a:tailEnd len="med" w="med" type="diamond"/>
            </a:ln>
          </p:spPr>
        </p:cxnSp>
        <p:cxnSp>
          <p:nvCxnSpPr>
            <p:cNvPr id="510" name="Google Shape;510;p37"/>
            <p:cNvCxnSpPr/>
            <p:nvPr/>
          </p:nvCxnSpPr>
          <p:spPr>
            <a:xfrm>
              <a:off x="2958575" y="3129775"/>
              <a:ext cx="472200" cy="0"/>
            </a:xfrm>
            <a:prstGeom prst="straightConnector1">
              <a:avLst/>
            </a:prstGeom>
            <a:noFill/>
            <a:ln cap="flat" cmpd="sng" w="38100">
              <a:solidFill>
                <a:schemeClr val="dk1"/>
              </a:solidFill>
              <a:prstDash val="solid"/>
              <a:round/>
              <a:headEnd len="med" w="med" type="none"/>
              <a:tailEnd len="med" w="med" type="diamond"/>
            </a:ln>
          </p:spPr>
        </p:cxnSp>
        <p:cxnSp>
          <p:nvCxnSpPr>
            <p:cNvPr id="511" name="Google Shape;511;p37"/>
            <p:cNvCxnSpPr/>
            <p:nvPr/>
          </p:nvCxnSpPr>
          <p:spPr>
            <a:xfrm>
              <a:off x="2958575" y="3524991"/>
              <a:ext cx="472200" cy="0"/>
            </a:xfrm>
            <a:prstGeom prst="straightConnector1">
              <a:avLst/>
            </a:prstGeom>
            <a:noFill/>
            <a:ln cap="flat" cmpd="sng" w="38100">
              <a:solidFill>
                <a:schemeClr val="dk1"/>
              </a:solidFill>
              <a:prstDash val="solid"/>
              <a:round/>
              <a:headEnd len="med" w="med" type="none"/>
              <a:tailEnd len="med" w="med" type="diamond"/>
            </a:ln>
          </p:spPr>
        </p:cxnSp>
      </p:grpSp>
      <p:pic>
        <p:nvPicPr>
          <p:cNvPr id="512" name="Google Shape;512;p37"/>
          <p:cNvPicPr preferRelativeResize="0"/>
          <p:nvPr/>
        </p:nvPicPr>
        <p:blipFill>
          <a:blip r:embed="rId3">
            <a:alphaModFix/>
          </a:blip>
          <a:stretch>
            <a:fillRect/>
          </a:stretch>
        </p:blipFill>
        <p:spPr>
          <a:xfrm>
            <a:off x="8051800" y="3343198"/>
            <a:ext cx="1035875" cy="103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8"/>
          <p:cNvSpPr txBox="1"/>
          <p:nvPr>
            <p:ph type="title"/>
          </p:nvPr>
        </p:nvSpPr>
        <p:spPr>
          <a:xfrm>
            <a:off x="2548950" y="1196167"/>
            <a:ext cx="4046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II. EARNINGS</a:t>
            </a:r>
            <a:endParaRPr/>
          </a:p>
        </p:txBody>
      </p:sp>
      <p:sp>
        <p:nvSpPr>
          <p:cNvPr id="518" name="Google Shape;518;p38"/>
          <p:cNvSpPr txBox="1"/>
          <p:nvPr>
            <p:ph idx="1" type="body"/>
          </p:nvPr>
        </p:nvSpPr>
        <p:spPr>
          <a:xfrm>
            <a:off x="2548950" y="1951867"/>
            <a:ext cx="4046100" cy="19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We’ve confirmed that Dota2 dominates, so let’s compared earnings by game.</a:t>
            </a:r>
            <a:endParaRPr b="1" sz="1900"/>
          </a:p>
        </p:txBody>
      </p:sp>
      <p:grpSp>
        <p:nvGrpSpPr>
          <p:cNvPr id="519" name="Google Shape;519;p38"/>
          <p:cNvGrpSpPr/>
          <p:nvPr/>
        </p:nvGrpSpPr>
        <p:grpSpPr>
          <a:xfrm>
            <a:off x="1232632" y="269461"/>
            <a:ext cx="6678755" cy="4579308"/>
            <a:chOff x="1836500" y="669175"/>
            <a:chExt cx="1245200" cy="853775"/>
          </a:xfrm>
        </p:grpSpPr>
        <p:sp>
          <p:nvSpPr>
            <p:cNvPr id="520" name="Google Shape;520;p38"/>
            <p:cNvSpPr/>
            <p:nvPr/>
          </p:nvSpPr>
          <p:spPr>
            <a:xfrm>
              <a:off x="1918800" y="669175"/>
              <a:ext cx="1091625" cy="791150"/>
            </a:xfrm>
            <a:custGeom>
              <a:rect b="b" l="l" r="r" t="t"/>
              <a:pathLst>
                <a:path extrusionOk="0" h="31646" w="43665">
                  <a:moveTo>
                    <a:pt x="41380" y="1828"/>
                  </a:moveTo>
                  <a:cubicBezTo>
                    <a:pt x="41491" y="1828"/>
                    <a:pt x="41569" y="1907"/>
                    <a:pt x="41569" y="2001"/>
                  </a:cubicBezTo>
                  <a:lnTo>
                    <a:pt x="41569" y="29630"/>
                  </a:lnTo>
                  <a:cubicBezTo>
                    <a:pt x="41569" y="29740"/>
                    <a:pt x="41491" y="29819"/>
                    <a:pt x="41380" y="29819"/>
                  </a:cubicBezTo>
                  <a:lnTo>
                    <a:pt x="2285" y="29819"/>
                  </a:lnTo>
                  <a:cubicBezTo>
                    <a:pt x="2175" y="29819"/>
                    <a:pt x="2096" y="29740"/>
                    <a:pt x="2096" y="29630"/>
                  </a:cubicBezTo>
                  <a:lnTo>
                    <a:pt x="2096" y="2001"/>
                  </a:lnTo>
                  <a:cubicBezTo>
                    <a:pt x="2096" y="1907"/>
                    <a:pt x="2175" y="1828"/>
                    <a:pt x="2285" y="1828"/>
                  </a:cubicBezTo>
                  <a:close/>
                  <a:moveTo>
                    <a:pt x="190" y="1"/>
                  </a:moveTo>
                  <a:cubicBezTo>
                    <a:pt x="95" y="1"/>
                    <a:pt x="17" y="80"/>
                    <a:pt x="1" y="174"/>
                  </a:cubicBezTo>
                  <a:lnTo>
                    <a:pt x="1" y="31457"/>
                  </a:lnTo>
                  <a:cubicBezTo>
                    <a:pt x="17" y="31488"/>
                    <a:pt x="17" y="31520"/>
                    <a:pt x="32" y="31551"/>
                  </a:cubicBezTo>
                  <a:cubicBezTo>
                    <a:pt x="64" y="31599"/>
                    <a:pt x="127" y="31646"/>
                    <a:pt x="190" y="31646"/>
                  </a:cubicBezTo>
                  <a:lnTo>
                    <a:pt x="43475" y="31646"/>
                  </a:lnTo>
                  <a:cubicBezTo>
                    <a:pt x="43538" y="31646"/>
                    <a:pt x="43601" y="31599"/>
                    <a:pt x="43633" y="31551"/>
                  </a:cubicBezTo>
                  <a:cubicBezTo>
                    <a:pt x="43649" y="31520"/>
                    <a:pt x="43664" y="31488"/>
                    <a:pt x="43664" y="31457"/>
                  </a:cubicBezTo>
                  <a:lnTo>
                    <a:pt x="43664" y="174"/>
                  </a:lnTo>
                  <a:cubicBezTo>
                    <a:pt x="43664" y="80"/>
                    <a:pt x="43570" y="1"/>
                    <a:pt x="43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1836500" y="1457950"/>
              <a:ext cx="1245200" cy="65000"/>
            </a:xfrm>
            <a:custGeom>
              <a:rect b="b" l="l" r="r" t="t"/>
              <a:pathLst>
                <a:path extrusionOk="0" h="2600" w="49808">
                  <a:moveTo>
                    <a:pt x="757" y="0"/>
                  </a:moveTo>
                  <a:cubicBezTo>
                    <a:pt x="332" y="0"/>
                    <a:pt x="1" y="347"/>
                    <a:pt x="1" y="772"/>
                  </a:cubicBezTo>
                  <a:lnTo>
                    <a:pt x="1" y="1828"/>
                  </a:lnTo>
                  <a:cubicBezTo>
                    <a:pt x="1" y="2253"/>
                    <a:pt x="332" y="2599"/>
                    <a:pt x="757" y="2599"/>
                  </a:cubicBezTo>
                  <a:lnTo>
                    <a:pt x="49036" y="2599"/>
                  </a:lnTo>
                  <a:cubicBezTo>
                    <a:pt x="49461" y="2599"/>
                    <a:pt x="49807" y="2253"/>
                    <a:pt x="49807" y="1828"/>
                  </a:cubicBezTo>
                  <a:lnTo>
                    <a:pt x="49807" y="772"/>
                  </a:lnTo>
                  <a:cubicBezTo>
                    <a:pt x="49807" y="347"/>
                    <a:pt x="49461" y="0"/>
                    <a:pt x="49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18825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1882575" y="1424475"/>
              <a:ext cx="82325" cy="47275"/>
            </a:xfrm>
            <a:custGeom>
              <a:rect b="b" l="l" r="r" t="t"/>
              <a:pathLst>
                <a:path extrusionOk="0" h="1891" w="3293">
                  <a:moveTo>
                    <a:pt x="1151" y="0"/>
                  </a:moveTo>
                  <a:cubicBezTo>
                    <a:pt x="820" y="0"/>
                    <a:pt x="536" y="205"/>
                    <a:pt x="442" y="504"/>
                  </a:cubicBezTo>
                  <a:lnTo>
                    <a:pt x="1" y="1891"/>
                  </a:lnTo>
                  <a:lnTo>
                    <a:pt x="3293" y="1891"/>
                  </a:lnTo>
                  <a:lnTo>
                    <a:pt x="2852" y="504"/>
                  </a:lnTo>
                  <a:cubicBezTo>
                    <a:pt x="2757" y="205"/>
                    <a:pt x="2474" y="0"/>
                    <a:pt x="215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19648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1964875" y="1424450"/>
              <a:ext cx="82325" cy="47300"/>
            </a:xfrm>
            <a:custGeom>
              <a:rect b="b" l="l" r="r" t="t"/>
              <a:pathLst>
                <a:path extrusionOk="0" h="1892" w="3293">
                  <a:moveTo>
                    <a:pt x="2176" y="1"/>
                  </a:moveTo>
                  <a:cubicBezTo>
                    <a:pt x="2165" y="1"/>
                    <a:pt x="2154" y="1"/>
                    <a:pt x="2143" y="1"/>
                  </a:cubicBezTo>
                  <a:lnTo>
                    <a:pt x="1151" y="1"/>
                  </a:lnTo>
                  <a:cubicBezTo>
                    <a:pt x="820" y="1"/>
                    <a:pt x="536" y="206"/>
                    <a:pt x="442" y="505"/>
                  </a:cubicBezTo>
                  <a:lnTo>
                    <a:pt x="1" y="1892"/>
                  </a:lnTo>
                  <a:lnTo>
                    <a:pt x="3293" y="1892"/>
                  </a:lnTo>
                  <a:lnTo>
                    <a:pt x="2852" y="505"/>
                  </a:lnTo>
                  <a:cubicBezTo>
                    <a:pt x="2761" y="216"/>
                    <a:pt x="2493"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2047175" y="1424475"/>
              <a:ext cx="82325" cy="47275"/>
            </a:xfrm>
            <a:custGeom>
              <a:rect b="b" l="l" r="r" t="t"/>
              <a:pathLst>
                <a:path extrusionOk="0" h="1891" w="3293">
                  <a:moveTo>
                    <a:pt x="1151" y="0"/>
                  </a:moveTo>
                  <a:cubicBezTo>
                    <a:pt x="820" y="0"/>
                    <a:pt x="536" y="205"/>
                    <a:pt x="442" y="520"/>
                  </a:cubicBezTo>
                  <a:lnTo>
                    <a:pt x="1" y="1891"/>
                  </a:lnTo>
                  <a:lnTo>
                    <a:pt x="3293" y="1891"/>
                  </a:lnTo>
                  <a:lnTo>
                    <a:pt x="2868"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2047175" y="1424450"/>
              <a:ext cx="82325" cy="47300"/>
            </a:xfrm>
            <a:custGeom>
              <a:rect b="b" l="l" r="r" t="t"/>
              <a:pathLst>
                <a:path extrusionOk="0" h="1892" w="3293">
                  <a:moveTo>
                    <a:pt x="1117" y="1"/>
                  </a:moveTo>
                  <a:cubicBezTo>
                    <a:pt x="801" y="1"/>
                    <a:pt x="533" y="216"/>
                    <a:pt x="442" y="505"/>
                  </a:cubicBezTo>
                  <a:lnTo>
                    <a:pt x="1" y="1892"/>
                  </a:lnTo>
                  <a:lnTo>
                    <a:pt x="3293" y="1892"/>
                  </a:lnTo>
                  <a:lnTo>
                    <a:pt x="2868" y="505"/>
                  </a:lnTo>
                  <a:cubicBezTo>
                    <a:pt x="2757" y="206"/>
                    <a:pt x="2474" y="1"/>
                    <a:pt x="2159" y="1"/>
                  </a:cubicBezTo>
                  <a:lnTo>
                    <a:pt x="1151" y="1"/>
                  </a:lnTo>
                  <a:cubicBezTo>
                    <a:pt x="1140" y="1"/>
                    <a:pt x="1129"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2129475" y="1424475"/>
              <a:ext cx="82725" cy="47275"/>
            </a:xfrm>
            <a:custGeom>
              <a:rect b="b" l="l" r="r" t="t"/>
              <a:pathLst>
                <a:path extrusionOk="0" h="1891" w="3309">
                  <a:moveTo>
                    <a:pt x="1151" y="0"/>
                  </a:moveTo>
                  <a:cubicBezTo>
                    <a:pt x="836" y="0"/>
                    <a:pt x="537" y="205"/>
                    <a:pt x="442" y="520"/>
                  </a:cubicBezTo>
                  <a:lnTo>
                    <a:pt x="1" y="1891"/>
                  </a:lnTo>
                  <a:lnTo>
                    <a:pt x="3309" y="1891"/>
                  </a:lnTo>
                  <a:lnTo>
                    <a:pt x="2868" y="520"/>
                  </a:lnTo>
                  <a:cubicBezTo>
                    <a:pt x="2758"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2129475" y="1424450"/>
              <a:ext cx="82725" cy="47300"/>
            </a:xfrm>
            <a:custGeom>
              <a:rect b="b" l="l" r="r" t="t"/>
              <a:pathLst>
                <a:path extrusionOk="0" h="1892" w="3309">
                  <a:moveTo>
                    <a:pt x="1119" y="1"/>
                  </a:moveTo>
                  <a:cubicBezTo>
                    <a:pt x="816" y="1"/>
                    <a:pt x="533" y="216"/>
                    <a:pt x="442" y="505"/>
                  </a:cubicBezTo>
                  <a:lnTo>
                    <a:pt x="1" y="1892"/>
                  </a:lnTo>
                  <a:lnTo>
                    <a:pt x="3309" y="1892"/>
                  </a:lnTo>
                  <a:lnTo>
                    <a:pt x="2868" y="505"/>
                  </a:lnTo>
                  <a:cubicBezTo>
                    <a:pt x="2758" y="206"/>
                    <a:pt x="2474" y="1"/>
                    <a:pt x="2159" y="1"/>
                  </a:cubicBezTo>
                  <a:lnTo>
                    <a:pt x="1151" y="1"/>
                  </a:lnTo>
                  <a:cubicBezTo>
                    <a:pt x="1140" y="1"/>
                    <a:pt x="1130" y="1"/>
                    <a:pt x="111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2212175" y="1424475"/>
              <a:ext cx="82325" cy="47275"/>
            </a:xfrm>
            <a:custGeom>
              <a:rect b="b" l="l" r="r" t="t"/>
              <a:pathLst>
                <a:path extrusionOk="0" h="1891" w="3293">
                  <a:moveTo>
                    <a:pt x="1135" y="0"/>
                  </a:moveTo>
                  <a:cubicBezTo>
                    <a:pt x="820" y="0"/>
                    <a:pt x="536" y="205"/>
                    <a:pt x="426" y="520"/>
                  </a:cubicBezTo>
                  <a:lnTo>
                    <a:pt x="1" y="1891"/>
                  </a:lnTo>
                  <a:lnTo>
                    <a:pt x="3293" y="1891"/>
                  </a:lnTo>
                  <a:lnTo>
                    <a:pt x="2852" y="520"/>
                  </a:lnTo>
                  <a:cubicBezTo>
                    <a:pt x="2757" y="205"/>
                    <a:pt x="2458"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2212175" y="1424450"/>
              <a:ext cx="82325" cy="47300"/>
            </a:xfrm>
            <a:custGeom>
              <a:rect b="b" l="l" r="r" t="t"/>
              <a:pathLst>
                <a:path extrusionOk="0" h="1892" w="3293">
                  <a:moveTo>
                    <a:pt x="1103" y="1"/>
                  </a:moveTo>
                  <a:cubicBezTo>
                    <a:pt x="801" y="1"/>
                    <a:pt x="533" y="216"/>
                    <a:pt x="426" y="505"/>
                  </a:cubicBezTo>
                  <a:lnTo>
                    <a:pt x="1" y="1892"/>
                  </a:lnTo>
                  <a:lnTo>
                    <a:pt x="3293" y="1892"/>
                  </a:lnTo>
                  <a:lnTo>
                    <a:pt x="2852" y="505"/>
                  </a:lnTo>
                  <a:cubicBezTo>
                    <a:pt x="2757" y="206"/>
                    <a:pt x="2458" y="1"/>
                    <a:pt x="2143" y="1"/>
                  </a:cubicBezTo>
                  <a:lnTo>
                    <a:pt x="1135" y="1"/>
                  </a:lnTo>
                  <a:cubicBezTo>
                    <a:pt x="1124" y="1"/>
                    <a:pt x="1114" y="1"/>
                    <a:pt x="110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2294475" y="1424475"/>
              <a:ext cx="82350" cy="47275"/>
            </a:xfrm>
            <a:custGeom>
              <a:rect b="b" l="l" r="r" t="t"/>
              <a:pathLst>
                <a:path extrusionOk="0" h="1891" w="3294">
                  <a:moveTo>
                    <a:pt x="1135"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2294475" y="1424475"/>
              <a:ext cx="82350" cy="47275"/>
            </a:xfrm>
            <a:custGeom>
              <a:rect b="b" l="l" r="r" t="t"/>
              <a:pathLst>
                <a:path extrusionOk="0" h="1891" w="3294">
                  <a:moveTo>
                    <a:pt x="1135" y="0"/>
                  </a:moveTo>
                  <a:cubicBezTo>
                    <a:pt x="820" y="0"/>
                    <a:pt x="536" y="205"/>
                    <a:pt x="442" y="504"/>
                  </a:cubicBezTo>
                  <a:lnTo>
                    <a:pt x="1" y="1891"/>
                  </a:lnTo>
                  <a:lnTo>
                    <a:pt x="3293" y="1891"/>
                  </a:lnTo>
                  <a:lnTo>
                    <a:pt x="2852" y="504"/>
                  </a:lnTo>
                  <a:cubicBezTo>
                    <a:pt x="2757" y="205"/>
                    <a:pt x="2474" y="0"/>
                    <a:pt x="21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23768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2376800" y="1424450"/>
              <a:ext cx="82325" cy="47300"/>
            </a:xfrm>
            <a:custGeom>
              <a:rect b="b" l="l" r="r" t="t"/>
              <a:pathLst>
                <a:path extrusionOk="0" h="1892" w="3293">
                  <a:moveTo>
                    <a:pt x="2176" y="1"/>
                  </a:moveTo>
                  <a:cubicBezTo>
                    <a:pt x="2164"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21"/>
                  </a:cubicBezTo>
                  <a:lnTo>
                    <a:pt x="0" y="1892"/>
                  </a:lnTo>
                  <a:lnTo>
                    <a:pt x="3292" y="1892"/>
                  </a:lnTo>
                  <a:lnTo>
                    <a:pt x="2851" y="505"/>
                  </a:lnTo>
                  <a:cubicBezTo>
                    <a:pt x="2760" y="216"/>
                    <a:pt x="2492" y="1"/>
                    <a:pt x="2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25414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2541400" y="1424450"/>
              <a:ext cx="82325" cy="47300"/>
            </a:xfrm>
            <a:custGeom>
              <a:rect b="b" l="l" r="r" t="t"/>
              <a:pathLst>
                <a:path extrusionOk="0" h="1892" w="3293">
                  <a:moveTo>
                    <a:pt x="1117" y="1"/>
                  </a:moveTo>
                  <a:cubicBezTo>
                    <a:pt x="800" y="1"/>
                    <a:pt x="533" y="216"/>
                    <a:pt x="441" y="505"/>
                  </a:cubicBezTo>
                  <a:lnTo>
                    <a:pt x="0" y="1892"/>
                  </a:lnTo>
                  <a:lnTo>
                    <a:pt x="3292" y="1892"/>
                  </a:lnTo>
                  <a:lnTo>
                    <a:pt x="2851"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2623700" y="1424475"/>
              <a:ext cx="82325" cy="47275"/>
            </a:xfrm>
            <a:custGeom>
              <a:rect b="b" l="l" r="r" t="t"/>
              <a:pathLst>
                <a:path extrusionOk="0" h="1891" w="3293">
                  <a:moveTo>
                    <a:pt x="1150" y="0"/>
                  </a:moveTo>
                  <a:cubicBezTo>
                    <a:pt x="819" y="0"/>
                    <a:pt x="536" y="205"/>
                    <a:pt x="441" y="520"/>
                  </a:cubicBezTo>
                  <a:lnTo>
                    <a:pt x="0" y="1891"/>
                  </a:lnTo>
                  <a:lnTo>
                    <a:pt x="3292"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2623700" y="1424450"/>
              <a:ext cx="82325" cy="47300"/>
            </a:xfrm>
            <a:custGeom>
              <a:rect b="b" l="l" r="r" t="t"/>
              <a:pathLst>
                <a:path extrusionOk="0" h="1892" w="3293">
                  <a:moveTo>
                    <a:pt x="1117" y="1"/>
                  </a:moveTo>
                  <a:cubicBezTo>
                    <a:pt x="800" y="1"/>
                    <a:pt x="533" y="216"/>
                    <a:pt x="441" y="505"/>
                  </a:cubicBezTo>
                  <a:lnTo>
                    <a:pt x="0" y="1892"/>
                  </a:lnTo>
                  <a:lnTo>
                    <a:pt x="3292" y="1892"/>
                  </a:lnTo>
                  <a:lnTo>
                    <a:pt x="2867"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2706000" y="1424475"/>
              <a:ext cx="82725" cy="47275"/>
            </a:xfrm>
            <a:custGeom>
              <a:rect b="b" l="l" r="r" t="t"/>
              <a:pathLst>
                <a:path extrusionOk="0" h="1891" w="3309">
                  <a:moveTo>
                    <a:pt x="1150" y="0"/>
                  </a:moveTo>
                  <a:cubicBezTo>
                    <a:pt x="835" y="0"/>
                    <a:pt x="536" y="205"/>
                    <a:pt x="441" y="520"/>
                  </a:cubicBezTo>
                  <a:lnTo>
                    <a:pt x="0" y="1891"/>
                  </a:lnTo>
                  <a:lnTo>
                    <a:pt x="3308"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2706000" y="1424450"/>
              <a:ext cx="82725" cy="47300"/>
            </a:xfrm>
            <a:custGeom>
              <a:rect b="b" l="l" r="r" t="t"/>
              <a:pathLst>
                <a:path extrusionOk="0" h="1892" w="3309">
                  <a:moveTo>
                    <a:pt x="1118" y="1"/>
                  </a:moveTo>
                  <a:cubicBezTo>
                    <a:pt x="815" y="1"/>
                    <a:pt x="533" y="216"/>
                    <a:pt x="441" y="505"/>
                  </a:cubicBezTo>
                  <a:lnTo>
                    <a:pt x="0" y="1892"/>
                  </a:lnTo>
                  <a:lnTo>
                    <a:pt x="3308" y="1892"/>
                  </a:lnTo>
                  <a:lnTo>
                    <a:pt x="2867" y="505"/>
                  </a:lnTo>
                  <a:cubicBezTo>
                    <a:pt x="2757" y="206"/>
                    <a:pt x="2473" y="1"/>
                    <a:pt x="2158" y="1"/>
                  </a:cubicBezTo>
                  <a:lnTo>
                    <a:pt x="1150" y="1"/>
                  </a:lnTo>
                  <a:cubicBezTo>
                    <a:pt x="1140" y="1"/>
                    <a:pt x="1129" y="1"/>
                    <a:pt x="111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2788700" y="1424475"/>
              <a:ext cx="82325" cy="47275"/>
            </a:xfrm>
            <a:custGeom>
              <a:rect b="b" l="l" r="r" t="t"/>
              <a:pathLst>
                <a:path extrusionOk="0" h="1891" w="3293">
                  <a:moveTo>
                    <a:pt x="1134" y="0"/>
                  </a:moveTo>
                  <a:cubicBezTo>
                    <a:pt x="819" y="0"/>
                    <a:pt x="536" y="205"/>
                    <a:pt x="425" y="520"/>
                  </a:cubicBezTo>
                  <a:lnTo>
                    <a:pt x="0" y="1891"/>
                  </a:lnTo>
                  <a:lnTo>
                    <a:pt x="3292" y="1891"/>
                  </a:lnTo>
                  <a:lnTo>
                    <a:pt x="2835" y="520"/>
                  </a:lnTo>
                  <a:cubicBezTo>
                    <a:pt x="2741" y="205"/>
                    <a:pt x="2457"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2788300" y="1424475"/>
              <a:ext cx="82325" cy="47275"/>
            </a:xfrm>
            <a:custGeom>
              <a:rect b="b" l="l" r="r" t="t"/>
              <a:pathLst>
                <a:path extrusionOk="0" h="1891" w="3293">
                  <a:moveTo>
                    <a:pt x="1150" y="0"/>
                  </a:moveTo>
                  <a:cubicBezTo>
                    <a:pt x="820" y="0"/>
                    <a:pt x="536" y="205"/>
                    <a:pt x="441" y="504"/>
                  </a:cubicBezTo>
                  <a:lnTo>
                    <a:pt x="0" y="1891"/>
                  </a:lnTo>
                  <a:lnTo>
                    <a:pt x="3293" y="1891"/>
                  </a:lnTo>
                  <a:lnTo>
                    <a:pt x="2851" y="504"/>
                  </a:lnTo>
                  <a:cubicBezTo>
                    <a:pt x="2757" y="205"/>
                    <a:pt x="2473" y="0"/>
                    <a:pt x="21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2871000" y="1424475"/>
              <a:ext cx="82325" cy="47275"/>
            </a:xfrm>
            <a:custGeom>
              <a:rect b="b" l="l" r="r" t="t"/>
              <a:pathLst>
                <a:path extrusionOk="0" h="1891" w="3293">
                  <a:moveTo>
                    <a:pt x="1134"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2871000" y="1424450"/>
              <a:ext cx="82325" cy="47300"/>
            </a:xfrm>
            <a:custGeom>
              <a:rect b="b" l="l" r="r" t="t"/>
              <a:pathLst>
                <a:path extrusionOk="0" h="1892" w="3293">
                  <a:moveTo>
                    <a:pt x="2176" y="1"/>
                  </a:moveTo>
                  <a:cubicBezTo>
                    <a:pt x="2165" y="1"/>
                    <a:pt x="2154" y="1"/>
                    <a:pt x="2143" y="1"/>
                  </a:cubicBezTo>
                  <a:lnTo>
                    <a:pt x="1134" y="1"/>
                  </a:lnTo>
                  <a:cubicBezTo>
                    <a:pt x="819" y="1"/>
                    <a:pt x="536" y="206"/>
                    <a:pt x="426"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29533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2953300" y="1424450"/>
              <a:ext cx="82325" cy="47300"/>
            </a:xfrm>
            <a:custGeom>
              <a:rect b="b" l="l" r="r" t="t"/>
              <a:pathLst>
                <a:path extrusionOk="0" h="1892" w="3293">
                  <a:moveTo>
                    <a:pt x="2176" y="1"/>
                  </a:moveTo>
                  <a:cubicBezTo>
                    <a:pt x="2165" y="1"/>
                    <a:pt x="2154" y="1"/>
                    <a:pt x="2143"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grpSp>
        <p:nvGrpSpPr>
          <p:cNvPr id="554" name="Google Shape;554;p39"/>
          <p:cNvGrpSpPr/>
          <p:nvPr/>
        </p:nvGrpSpPr>
        <p:grpSpPr>
          <a:xfrm>
            <a:off x="1598546" y="3669089"/>
            <a:ext cx="5946888" cy="1355137"/>
            <a:chOff x="1945175" y="1360250"/>
            <a:chExt cx="5946888" cy="1437049"/>
          </a:xfrm>
        </p:grpSpPr>
        <p:sp>
          <p:nvSpPr>
            <p:cNvPr id="555" name="Google Shape;555;p39"/>
            <p:cNvSpPr/>
            <p:nvPr/>
          </p:nvSpPr>
          <p:spPr>
            <a:xfrm>
              <a:off x="1945175" y="1360251"/>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3024852" y="136025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
            <p:cNvSpPr/>
            <p:nvPr/>
          </p:nvSpPr>
          <p:spPr>
            <a:xfrm>
              <a:off x="2534570" y="1959161"/>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9"/>
          <p:cNvSpPr txBox="1"/>
          <p:nvPr>
            <p:ph idx="4294967295" type="body"/>
          </p:nvPr>
        </p:nvSpPr>
        <p:spPr>
          <a:xfrm>
            <a:off x="3185325" y="3880625"/>
            <a:ext cx="4093200" cy="11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Dota 2 still dominates, you still have good odds with CS:GO, League of Legends, Fortnite, and Starcraft. </a:t>
            </a:r>
            <a:endParaRPr/>
          </a:p>
        </p:txBody>
      </p:sp>
      <p:pic>
        <p:nvPicPr>
          <p:cNvPr id="559" name="Google Shape;559;p39"/>
          <p:cNvPicPr preferRelativeResize="0"/>
          <p:nvPr/>
        </p:nvPicPr>
        <p:blipFill>
          <a:blip r:embed="rId3">
            <a:alphaModFix/>
          </a:blip>
          <a:stretch>
            <a:fillRect/>
          </a:stretch>
        </p:blipFill>
        <p:spPr>
          <a:xfrm>
            <a:off x="0" y="0"/>
            <a:ext cx="9143998" cy="356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0"/>
          <p:cNvSpPr txBox="1"/>
          <p:nvPr>
            <p:ph type="title"/>
          </p:nvPr>
        </p:nvSpPr>
        <p:spPr>
          <a:xfrm>
            <a:off x="2548950" y="1196167"/>
            <a:ext cx="4046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II. EARNINGS</a:t>
            </a:r>
            <a:endParaRPr/>
          </a:p>
        </p:txBody>
      </p:sp>
      <p:sp>
        <p:nvSpPr>
          <p:cNvPr id="565" name="Google Shape;565;p40"/>
          <p:cNvSpPr txBox="1"/>
          <p:nvPr>
            <p:ph idx="1" type="body"/>
          </p:nvPr>
        </p:nvSpPr>
        <p:spPr>
          <a:xfrm>
            <a:off x="2548950" y="1951867"/>
            <a:ext cx="4046100" cy="19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Which countries have the most</a:t>
            </a:r>
            <a:endParaRPr b="1" sz="1900"/>
          </a:p>
          <a:p>
            <a:pPr indent="0" lvl="0" marL="0" rtl="0" algn="ctr">
              <a:spcBef>
                <a:spcPts val="0"/>
              </a:spcBef>
              <a:spcAft>
                <a:spcPts val="0"/>
              </a:spcAft>
              <a:buNone/>
            </a:pPr>
            <a:r>
              <a:rPr b="1" lang="en" sz="1900"/>
              <a:t>esports earnings?</a:t>
            </a:r>
            <a:endParaRPr b="1" sz="1900"/>
          </a:p>
        </p:txBody>
      </p:sp>
      <p:grpSp>
        <p:nvGrpSpPr>
          <p:cNvPr id="566" name="Google Shape;566;p40"/>
          <p:cNvGrpSpPr/>
          <p:nvPr/>
        </p:nvGrpSpPr>
        <p:grpSpPr>
          <a:xfrm>
            <a:off x="1232632" y="269461"/>
            <a:ext cx="6678755" cy="4579308"/>
            <a:chOff x="1836500" y="669175"/>
            <a:chExt cx="1245200" cy="853775"/>
          </a:xfrm>
        </p:grpSpPr>
        <p:sp>
          <p:nvSpPr>
            <p:cNvPr id="567" name="Google Shape;567;p40"/>
            <p:cNvSpPr/>
            <p:nvPr/>
          </p:nvSpPr>
          <p:spPr>
            <a:xfrm>
              <a:off x="1918800" y="669175"/>
              <a:ext cx="1091625" cy="791150"/>
            </a:xfrm>
            <a:custGeom>
              <a:rect b="b" l="l" r="r" t="t"/>
              <a:pathLst>
                <a:path extrusionOk="0" h="31646" w="43665">
                  <a:moveTo>
                    <a:pt x="41380" y="1828"/>
                  </a:moveTo>
                  <a:cubicBezTo>
                    <a:pt x="41491" y="1828"/>
                    <a:pt x="41569" y="1907"/>
                    <a:pt x="41569" y="2001"/>
                  </a:cubicBezTo>
                  <a:lnTo>
                    <a:pt x="41569" y="29630"/>
                  </a:lnTo>
                  <a:cubicBezTo>
                    <a:pt x="41569" y="29740"/>
                    <a:pt x="41491" y="29819"/>
                    <a:pt x="41380" y="29819"/>
                  </a:cubicBezTo>
                  <a:lnTo>
                    <a:pt x="2285" y="29819"/>
                  </a:lnTo>
                  <a:cubicBezTo>
                    <a:pt x="2175" y="29819"/>
                    <a:pt x="2096" y="29740"/>
                    <a:pt x="2096" y="29630"/>
                  </a:cubicBezTo>
                  <a:lnTo>
                    <a:pt x="2096" y="2001"/>
                  </a:lnTo>
                  <a:cubicBezTo>
                    <a:pt x="2096" y="1907"/>
                    <a:pt x="2175" y="1828"/>
                    <a:pt x="2285" y="1828"/>
                  </a:cubicBezTo>
                  <a:close/>
                  <a:moveTo>
                    <a:pt x="190" y="1"/>
                  </a:moveTo>
                  <a:cubicBezTo>
                    <a:pt x="95" y="1"/>
                    <a:pt x="17" y="80"/>
                    <a:pt x="1" y="174"/>
                  </a:cubicBezTo>
                  <a:lnTo>
                    <a:pt x="1" y="31457"/>
                  </a:lnTo>
                  <a:cubicBezTo>
                    <a:pt x="17" y="31488"/>
                    <a:pt x="17" y="31520"/>
                    <a:pt x="32" y="31551"/>
                  </a:cubicBezTo>
                  <a:cubicBezTo>
                    <a:pt x="64" y="31599"/>
                    <a:pt x="127" y="31646"/>
                    <a:pt x="190" y="31646"/>
                  </a:cubicBezTo>
                  <a:lnTo>
                    <a:pt x="43475" y="31646"/>
                  </a:lnTo>
                  <a:cubicBezTo>
                    <a:pt x="43538" y="31646"/>
                    <a:pt x="43601" y="31599"/>
                    <a:pt x="43633" y="31551"/>
                  </a:cubicBezTo>
                  <a:cubicBezTo>
                    <a:pt x="43649" y="31520"/>
                    <a:pt x="43664" y="31488"/>
                    <a:pt x="43664" y="31457"/>
                  </a:cubicBezTo>
                  <a:lnTo>
                    <a:pt x="43664" y="174"/>
                  </a:lnTo>
                  <a:cubicBezTo>
                    <a:pt x="43664" y="80"/>
                    <a:pt x="43570" y="1"/>
                    <a:pt x="43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1836500" y="1457950"/>
              <a:ext cx="1245200" cy="65000"/>
            </a:xfrm>
            <a:custGeom>
              <a:rect b="b" l="l" r="r" t="t"/>
              <a:pathLst>
                <a:path extrusionOk="0" h="2600" w="49808">
                  <a:moveTo>
                    <a:pt x="757" y="0"/>
                  </a:moveTo>
                  <a:cubicBezTo>
                    <a:pt x="332" y="0"/>
                    <a:pt x="1" y="347"/>
                    <a:pt x="1" y="772"/>
                  </a:cubicBezTo>
                  <a:lnTo>
                    <a:pt x="1" y="1828"/>
                  </a:lnTo>
                  <a:cubicBezTo>
                    <a:pt x="1" y="2253"/>
                    <a:pt x="332" y="2599"/>
                    <a:pt x="757" y="2599"/>
                  </a:cubicBezTo>
                  <a:lnTo>
                    <a:pt x="49036" y="2599"/>
                  </a:lnTo>
                  <a:cubicBezTo>
                    <a:pt x="49461" y="2599"/>
                    <a:pt x="49807" y="2253"/>
                    <a:pt x="49807" y="1828"/>
                  </a:cubicBezTo>
                  <a:lnTo>
                    <a:pt x="49807" y="772"/>
                  </a:lnTo>
                  <a:cubicBezTo>
                    <a:pt x="49807" y="347"/>
                    <a:pt x="49461" y="0"/>
                    <a:pt x="49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0"/>
            <p:cNvSpPr/>
            <p:nvPr/>
          </p:nvSpPr>
          <p:spPr>
            <a:xfrm>
              <a:off x="18825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0"/>
            <p:cNvSpPr/>
            <p:nvPr/>
          </p:nvSpPr>
          <p:spPr>
            <a:xfrm>
              <a:off x="1882575" y="1424475"/>
              <a:ext cx="82325" cy="47275"/>
            </a:xfrm>
            <a:custGeom>
              <a:rect b="b" l="l" r="r" t="t"/>
              <a:pathLst>
                <a:path extrusionOk="0" h="1891" w="3293">
                  <a:moveTo>
                    <a:pt x="1151" y="0"/>
                  </a:moveTo>
                  <a:cubicBezTo>
                    <a:pt x="820" y="0"/>
                    <a:pt x="536" y="205"/>
                    <a:pt x="442" y="504"/>
                  </a:cubicBezTo>
                  <a:lnTo>
                    <a:pt x="1" y="1891"/>
                  </a:lnTo>
                  <a:lnTo>
                    <a:pt x="3293" y="1891"/>
                  </a:lnTo>
                  <a:lnTo>
                    <a:pt x="2852" y="504"/>
                  </a:lnTo>
                  <a:cubicBezTo>
                    <a:pt x="2757" y="205"/>
                    <a:pt x="2474" y="0"/>
                    <a:pt x="215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19648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1964875" y="1424450"/>
              <a:ext cx="82325" cy="47300"/>
            </a:xfrm>
            <a:custGeom>
              <a:rect b="b" l="l" r="r" t="t"/>
              <a:pathLst>
                <a:path extrusionOk="0" h="1892" w="3293">
                  <a:moveTo>
                    <a:pt x="2176" y="1"/>
                  </a:moveTo>
                  <a:cubicBezTo>
                    <a:pt x="2165" y="1"/>
                    <a:pt x="2154" y="1"/>
                    <a:pt x="2143" y="1"/>
                  </a:cubicBezTo>
                  <a:lnTo>
                    <a:pt x="1151" y="1"/>
                  </a:lnTo>
                  <a:cubicBezTo>
                    <a:pt x="820" y="1"/>
                    <a:pt x="536" y="206"/>
                    <a:pt x="442" y="505"/>
                  </a:cubicBezTo>
                  <a:lnTo>
                    <a:pt x="1" y="1892"/>
                  </a:lnTo>
                  <a:lnTo>
                    <a:pt x="3293" y="1892"/>
                  </a:lnTo>
                  <a:lnTo>
                    <a:pt x="2852" y="505"/>
                  </a:lnTo>
                  <a:cubicBezTo>
                    <a:pt x="2761" y="216"/>
                    <a:pt x="2493"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p:nvPr/>
          </p:nvSpPr>
          <p:spPr>
            <a:xfrm>
              <a:off x="2047175" y="1424475"/>
              <a:ext cx="82325" cy="47275"/>
            </a:xfrm>
            <a:custGeom>
              <a:rect b="b" l="l" r="r" t="t"/>
              <a:pathLst>
                <a:path extrusionOk="0" h="1891" w="3293">
                  <a:moveTo>
                    <a:pt x="1151" y="0"/>
                  </a:moveTo>
                  <a:cubicBezTo>
                    <a:pt x="820" y="0"/>
                    <a:pt x="536" y="205"/>
                    <a:pt x="442" y="520"/>
                  </a:cubicBezTo>
                  <a:lnTo>
                    <a:pt x="1" y="1891"/>
                  </a:lnTo>
                  <a:lnTo>
                    <a:pt x="3293" y="1891"/>
                  </a:lnTo>
                  <a:lnTo>
                    <a:pt x="2868"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p:nvPr/>
          </p:nvSpPr>
          <p:spPr>
            <a:xfrm>
              <a:off x="2047175" y="1424450"/>
              <a:ext cx="82325" cy="47300"/>
            </a:xfrm>
            <a:custGeom>
              <a:rect b="b" l="l" r="r" t="t"/>
              <a:pathLst>
                <a:path extrusionOk="0" h="1892" w="3293">
                  <a:moveTo>
                    <a:pt x="1117" y="1"/>
                  </a:moveTo>
                  <a:cubicBezTo>
                    <a:pt x="801" y="1"/>
                    <a:pt x="533" y="216"/>
                    <a:pt x="442" y="505"/>
                  </a:cubicBezTo>
                  <a:lnTo>
                    <a:pt x="1" y="1892"/>
                  </a:lnTo>
                  <a:lnTo>
                    <a:pt x="3293" y="1892"/>
                  </a:lnTo>
                  <a:lnTo>
                    <a:pt x="2868" y="505"/>
                  </a:lnTo>
                  <a:cubicBezTo>
                    <a:pt x="2757" y="206"/>
                    <a:pt x="2474" y="1"/>
                    <a:pt x="2159" y="1"/>
                  </a:cubicBezTo>
                  <a:lnTo>
                    <a:pt x="1151" y="1"/>
                  </a:lnTo>
                  <a:cubicBezTo>
                    <a:pt x="1140" y="1"/>
                    <a:pt x="1129"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2129475" y="1424475"/>
              <a:ext cx="82725" cy="47275"/>
            </a:xfrm>
            <a:custGeom>
              <a:rect b="b" l="l" r="r" t="t"/>
              <a:pathLst>
                <a:path extrusionOk="0" h="1891" w="3309">
                  <a:moveTo>
                    <a:pt x="1151" y="0"/>
                  </a:moveTo>
                  <a:cubicBezTo>
                    <a:pt x="836" y="0"/>
                    <a:pt x="537" y="205"/>
                    <a:pt x="442" y="520"/>
                  </a:cubicBezTo>
                  <a:lnTo>
                    <a:pt x="1" y="1891"/>
                  </a:lnTo>
                  <a:lnTo>
                    <a:pt x="3309" y="1891"/>
                  </a:lnTo>
                  <a:lnTo>
                    <a:pt x="2868" y="520"/>
                  </a:lnTo>
                  <a:cubicBezTo>
                    <a:pt x="2758"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p:nvPr/>
          </p:nvSpPr>
          <p:spPr>
            <a:xfrm>
              <a:off x="2129475" y="1424450"/>
              <a:ext cx="82725" cy="47300"/>
            </a:xfrm>
            <a:custGeom>
              <a:rect b="b" l="l" r="r" t="t"/>
              <a:pathLst>
                <a:path extrusionOk="0" h="1892" w="3309">
                  <a:moveTo>
                    <a:pt x="1119" y="1"/>
                  </a:moveTo>
                  <a:cubicBezTo>
                    <a:pt x="816" y="1"/>
                    <a:pt x="533" y="216"/>
                    <a:pt x="442" y="505"/>
                  </a:cubicBezTo>
                  <a:lnTo>
                    <a:pt x="1" y="1892"/>
                  </a:lnTo>
                  <a:lnTo>
                    <a:pt x="3309" y="1892"/>
                  </a:lnTo>
                  <a:lnTo>
                    <a:pt x="2868" y="505"/>
                  </a:lnTo>
                  <a:cubicBezTo>
                    <a:pt x="2758" y="206"/>
                    <a:pt x="2474" y="1"/>
                    <a:pt x="2159" y="1"/>
                  </a:cubicBezTo>
                  <a:lnTo>
                    <a:pt x="1151" y="1"/>
                  </a:lnTo>
                  <a:cubicBezTo>
                    <a:pt x="1140" y="1"/>
                    <a:pt x="1130" y="1"/>
                    <a:pt x="111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a:off x="2212175" y="1424475"/>
              <a:ext cx="82325" cy="47275"/>
            </a:xfrm>
            <a:custGeom>
              <a:rect b="b" l="l" r="r" t="t"/>
              <a:pathLst>
                <a:path extrusionOk="0" h="1891" w="3293">
                  <a:moveTo>
                    <a:pt x="1135" y="0"/>
                  </a:moveTo>
                  <a:cubicBezTo>
                    <a:pt x="820" y="0"/>
                    <a:pt x="536" y="205"/>
                    <a:pt x="426" y="520"/>
                  </a:cubicBezTo>
                  <a:lnTo>
                    <a:pt x="1" y="1891"/>
                  </a:lnTo>
                  <a:lnTo>
                    <a:pt x="3293" y="1891"/>
                  </a:lnTo>
                  <a:lnTo>
                    <a:pt x="2852" y="520"/>
                  </a:lnTo>
                  <a:cubicBezTo>
                    <a:pt x="2757" y="205"/>
                    <a:pt x="2458"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p:nvPr/>
          </p:nvSpPr>
          <p:spPr>
            <a:xfrm>
              <a:off x="2212175" y="1424450"/>
              <a:ext cx="82325" cy="47300"/>
            </a:xfrm>
            <a:custGeom>
              <a:rect b="b" l="l" r="r" t="t"/>
              <a:pathLst>
                <a:path extrusionOk="0" h="1892" w="3293">
                  <a:moveTo>
                    <a:pt x="1103" y="1"/>
                  </a:moveTo>
                  <a:cubicBezTo>
                    <a:pt x="801" y="1"/>
                    <a:pt x="533" y="216"/>
                    <a:pt x="426" y="505"/>
                  </a:cubicBezTo>
                  <a:lnTo>
                    <a:pt x="1" y="1892"/>
                  </a:lnTo>
                  <a:lnTo>
                    <a:pt x="3293" y="1892"/>
                  </a:lnTo>
                  <a:lnTo>
                    <a:pt x="2852" y="505"/>
                  </a:lnTo>
                  <a:cubicBezTo>
                    <a:pt x="2757" y="206"/>
                    <a:pt x="2458" y="1"/>
                    <a:pt x="2143" y="1"/>
                  </a:cubicBezTo>
                  <a:lnTo>
                    <a:pt x="1135" y="1"/>
                  </a:lnTo>
                  <a:cubicBezTo>
                    <a:pt x="1124" y="1"/>
                    <a:pt x="1114" y="1"/>
                    <a:pt x="110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2294475" y="1424475"/>
              <a:ext cx="82350" cy="47275"/>
            </a:xfrm>
            <a:custGeom>
              <a:rect b="b" l="l" r="r" t="t"/>
              <a:pathLst>
                <a:path extrusionOk="0" h="1891" w="3294">
                  <a:moveTo>
                    <a:pt x="1135"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2294475" y="1424475"/>
              <a:ext cx="82350" cy="47275"/>
            </a:xfrm>
            <a:custGeom>
              <a:rect b="b" l="l" r="r" t="t"/>
              <a:pathLst>
                <a:path extrusionOk="0" h="1891" w="3294">
                  <a:moveTo>
                    <a:pt x="1135" y="0"/>
                  </a:moveTo>
                  <a:cubicBezTo>
                    <a:pt x="820" y="0"/>
                    <a:pt x="536" y="205"/>
                    <a:pt x="442" y="504"/>
                  </a:cubicBezTo>
                  <a:lnTo>
                    <a:pt x="1" y="1891"/>
                  </a:lnTo>
                  <a:lnTo>
                    <a:pt x="3293" y="1891"/>
                  </a:lnTo>
                  <a:lnTo>
                    <a:pt x="2852" y="504"/>
                  </a:lnTo>
                  <a:cubicBezTo>
                    <a:pt x="2757" y="205"/>
                    <a:pt x="2474" y="0"/>
                    <a:pt x="21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23768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2376800" y="1424450"/>
              <a:ext cx="82325" cy="47300"/>
            </a:xfrm>
            <a:custGeom>
              <a:rect b="b" l="l" r="r" t="t"/>
              <a:pathLst>
                <a:path extrusionOk="0" h="1892" w="3293">
                  <a:moveTo>
                    <a:pt x="2176" y="1"/>
                  </a:moveTo>
                  <a:cubicBezTo>
                    <a:pt x="2164"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21"/>
                  </a:cubicBezTo>
                  <a:lnTo>
                    <a:pt x="0" y="1892"/>
                  </a:lnTo>
                  <a:lnTo>
                    <a:pt x="3292" y="1892"/>
                  </a:lnTo>
                  <a:lnTo>
                    <a:pt x="2851" y="505"/>
                  </a:lnTo>
                  <a:cubicBezTo>
                    <a:pt x="2760" y="216"/>
                    <a:pt x="2492" y="1"/>
                    <a:pt x="2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5414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541400" y="1424450"/>
              <a:ext cx="82325" cy="47300"/>
            </a:xfrm>
            <a:custGeom>
              <a:rect b="b" l="l" r="r" t="t"/>
              <a:pathLst>
                <a:path extrusionOk="0" h="1892" w="3293">
                  <a:moveTo>
                    <a:pt x="1117" y="1"/>
                  </a:moveTo>
                  <a:cubicBezTo>
                    <a:pt x="800" y="1"/>
                    <a:pt x="533" y="216"/>
                    <a:pt x="441" y="505"/>
                  </a:cubicBezTo>
                  <a:lnTo>
                    <a:pt x="0" y="1892"/>
                  </a:lnTo>
                  <a:lnTo>
                    <a:pt x="3292" y="1892"/>
                  </a:lnTo>
                  <a:lnTo>
                    <a:pt x="2851"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623700" y="1424475"/>
              <a:ext cx="82325" cy="47275"/>
            </a:xfrm>
            <a:custGeom>
              <a:rect b="b" l="l" r="r" t="t"/>
              <a:pathLst>
                <a:path extrusionOk="0" h="1891" w="3293">
                  <a:moveTo>
                    <a:pt x="1150" y="0"/>
                  </a:moveTo>
                  <a:cubicBezTo>
                    <a:pt x="819" y="0"/>
                    <a:pt x="536" y="205"/>
                    <a:pt x="441" y="520"/>
                  </a:cubicBezTo>
                  <a:lnTo>
                    <a:pt x="0" y="1891"/>
                  </a:lnTo>
                  <a:lnTo>
                    <a:pt x="3292"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2623700" y="1424450"/>
              <a:ext cx="82325" cy="47300"/>
            </a:xfrm>
            <a:custGeom>
              <a:rect b="b" l="l" r="r" t="t"/>
              <a:pathLst>
                <a:path extrusionOk="0" h="1892" w="3293">
                  <a:moveTo>
                    <a:pt x="1117" y="1"/>
                  </a:moveTo>
                  <a:cubicBezTo>
                    <a:pt x="800" y="1"/>
                    <a:pt x="533" y="216"/>
                    <a:pt x="441" y="505"/>
                  </a:cubicBezTo>
                  <a:lnTo>
                    <a:pt x="0" y="1892"/>
                  </a:lnTo>
                  <a:lnTo>
                    <a:pt x="3292" y="1892"/>
                  </a:lnTo>
                  <a:lnTo>
                    <a:pt x="2867"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2706000" y="1424475"/>
              <a:ext cx="82725" cy="47275"/>
            </a:xfrm>
            <a:custGeom>
              <a:rect b="b" l="l" r="r" t="t"/>
              <a:pathLst>
                <a:path extrusionOk="0" h="1891" w="3309">
                  <a:moveTo>
                    <a:pt x="1150" y="0"/>
                  </a:moveTo>
                  <a:cubicBezTo>
                    <a:pt x="835" y="0"/>
                    <a:pt x="536" y="205"/>
                    <a:pt x="441" y="520"/>
                  </a:cubicBezTo>
                  <a:lnTo>
                    <a:pt x="0" y="1891"/>
                  </a:lnTo>
                  <a:lnTo>
                    <a:pt x="3308"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0"/>
            <p:cNvSpPr/>
            <p:nvPr/>
          </p:nvSpPr>
          <p:spPr>
            <a:xfrm>
              <a:off x="2706000" y="1424450"/>
              <a:ext cx="82725" cy="47300"/>
            </a:xfrm>
            <a:custGeom>
              <a:rect b="b" l="l" r="r" t="t"/>
              <a:pathLst>
                <a:path extrusionOk="0" h="1892" w="3309">
                  <a:moveTo>
                    <a:pt x="1118" y="1"/>
                  </a:moveTo>
                  <a:cubicBezTo>
                    <a:pt x="815" y="1"/>
                    <a:pt x="533" y="216"/>
                    <a:pt x="441" y="505"/>
                  </a:cubicBezTo>
                  <a:lnTo>
                    <a:pt x="0" y="1892"/>
                  </a:lnTo>
                  <a:lnTo>
                    <a:pt x="3308" y="1892"/>
                  </a:lnTo>
                  <a:lnTo>
                    <a:pt x="2867" y="505"/>
                  </a:lnTo>
                  <a:cubicBezTo>
                    <a:pt x="2757" y="206"/>
                    <a:pt x="2473" y="1"/>
                    <a:pt x="2158" y="1"/>
                  </a:cubicBezTo>
                  <a:lnTo>
                    <a:pt x="1150" y="1"/>
                  </a:lnTo>
                  <a:cubicBezTo>
                    <a:pt x="1140" y="1"/>
                    <a:pt x="1129" y="1"/>
                    <a:pt x="111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2788700" y="1424475"/>
              <a:ext cx="82325" cy="47275"/>
            </a:xfrm>
            <a:custGeom>
              <a:rect b="b" l="l" r="r" t="t"/>
              <a:pathLst>
                <a:path extrusionOk="0" h="1891" w="3293">
                  <a:moveTo>
                    <a:pt x="1134" y="0"/>
                  </a:moveTo>
                  <a:cubicBezTo>
                    <a:pt x="819" y="0"/>
                    <a:pt x="536" y="205"/>
                    <a:pt x="425" y="520"/>
                  </a:cubicBezTo>
                  <a:lnTo>
                    <a:pt x="0" y="1891"/>
                  </a:lnTo>
                  <a:lnTo>
                    <a:pt x="3292" y="1891"/>
                  </a:lnTo>
                  <a:lnTo>
                    <a:pt x="2835" y="520"/>
                  </a:lnTo>
                  <a:cubicBezTo>
                    <a:pt x="2741" y="205"/>
                    <a:pt x="2457"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2788300" y="1424475"/>
              <a:ext cx="82325" cy="47275"/>
            </a:xfrm>
            <a:custGeom>
              <a:rect b="b" l="l" r="r" t="t"/>
              <a:pathLst>
                <a:path extrusionOk="0" h="1891" w="3293">
                  <a:moveTo>
                    <a:pt x="1150" y="0"/>
                  </a:moveTo>
                  <a:cubicBezTo>
                    <a:pt x="820" y="0"/>
                    <a:pt x="536" y="205"/>
                    <a:pt x="441" y="504"/>
                  </a:cubicBezTo>
                  <a:lnTo>
                    <a:pt x="0" y="1891"/>
                  </a:lnTo>
                  <a:lnTo>
                    <a:pt x="3293" y="1891"/>
                  </a:lnTo>
                  <a:lnTo>
                    <a:pt x="2851" y="504"/>
                  </a:lnTo>
                  <a:cubicBezTo>
                    <a:pt x="2757" y="205"/>
                    <a:pt x="2473" y="0"/>
                    <a:pt x="21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2871000" y="1424475"/>
              <a:ext cx="82325" cy="47275"/>
            </a:xfrm>
            <a:custGeom>
              <a:rect b="b" l="l" r="r" t="t"/>
              <a:pathLst>
                <a:path extrusionOk="0" h="1891" w="3293">
                  <a:moveTo>
                    <a:pt x="1134"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0"/>
            <p:cNvSpPr/>
            <p:nvPr/>
          </p:nvSpPr>
          <p:spPr>
            <a:xfrm>
              <a:off x="2871000" y="1424450"/>
              <a:ext cx="82325" cy="47300"/>
            </a:xfrm>
            <a:custGeom>
              <a:rect b="b" l="l" r="r" t="t"/>
              <a:pathLst>
                <a:path extrusionOk="0" h="1892" w="3293">
                  <a:moveTo>
                    <a:pt x="2176" y="1"/>
                  </a:moveTo>
                  <a:cubicBezTo>
                    <a:pt x="2165" y="1"/>
                    <a:pt x="2154" y="1"/>
                    <a:pt x="2143" y="1"/>
                  </a:cubicBezTo>
                  <a:lnTo>
                    <a:pt x="1134" y="1"/>
                  </a:lnTo>
                  <a:cubicBezTo>
                    <a:pt x="819" y="1"/>
                    <a:pt x="536" y="206"/>
                    <a:pt x="426"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29533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2953300" y="1424450"/>
              <a:ext cx="82325" cy="47300"/>
            </a:xfrm>
            <a:custGeom>
              <a:rect b="b" l="l" r="r" t="t"/>
              <a:pathLst>
                <a:path extrusionOk="0" h="1892" w="3293">
                  <a:moveTo>
                    <a:pt x="2176" y="1"/>
                  </a:moveTo>
                  <a:cubicBezTo>
                    <a:pt x="2165" y="1"/>
                    <a:pt x="2154" y="1"/>
                    <a:pt x="2143"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41"/>
          <p:cNvPicPr preferRelativeResize="0"/>
          <p:nvPr/>
        </p:nvPicPr>
        <p:blipFill>
          <a:blip r:embed="rId3">
            <a:alphaModFix/>
          </a:blip>
          <a:stretch>
            <a:fillRect/>
          </a:stretch>
        </p:blipFill>
        <p:spPr>
          <a:xfrm>
            <a:off x="623750" y="70475"/>
            <a:ext cx="7896501" cy="3948251"/>
          </a:xfrm>
          <a:prstGeom prst="rect">
            <a:avLst/>
          </a:prstGeom>
          <a:noFill/>
          <a:ln>
            <a:noFill/>
          </a:ln>
        </p:spPr>
      </p:pic>
      <p:grpSp>
        <p:nvGrpSpPr>
          <p:cNvPr id="602" name="Google Shape;602;p41"/>
          <p:cNvGrpSpPr/>
          <p:nvPr/>
        </p:nvGrpSpPr>
        <p:grpSpPr>
          <a:xfrm>
            <a:off x="2562258" y="4246048"/>
            <a:ext cx="4019482" cy="794401"/>
            <a:chOff x="1251966" y="3018799"/>
            <a:chExt cx="5946859" cy="1437049"/>
          </a:xfrm>
        </p:grpSpPr>
        <p:sp>
          <p:nvSpPr>
            <p:cNvPr id="603" name="Google Shape;603;p41"/>
            <p:cNvSpPr/>
            <p:nvPr/>
          </p:nvSpPr>
          <p:spPr>
            <a:xfrm flipH="1">
              <a:off x="5760422" y="3018799"/>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flipH="1">
              <a:off x="1251966" y="301880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flipH="1">
              <a:off x="6178352" y="3434422"/>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flipH="1">
              <a:off x="6490243" y="3800998"/>
              <a:ext cx="280285" cy="239501"/>
            </a:xfrm>
            <a:custGeom>
              <a:rect b="b" l="l" r="r" t="t"/>
              <a:pathLst>
                <a:path extrusionOk="0" h="5479" w="6412">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41"/>
          <p:cNvSpPr txBox="1"/>
          <p:nvPr>
            <p:ph idx="4294967295" type="body"/>
          </p:nvPr>
        </p:nvSpPr>
        <p:spPr>
          <a:xfrm>
            <a:off x="2681950" y="4278550"/>
            <a:ext cx="2848500" cy="6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Seems like China and Korea are doing really well. To see if the difference in means is significant, we ran a z-test.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China/Korea really better than the rest?</a:t>
            </a:r>
            <a:endParaRPr/>
          </a:p>
        </p:txBody>
      </p:sp>
      <p:sp>
        <p:nvSpPr>
          <p:cNvPr id="613" name="Google Shape;613;p42"/>
          <p:cNvSpPr txBox="1"/>
          <p:nvPr/>
        </p:nvSpPr>
        <p:spPr>
          <a:xfrm>
            <a:off x="2570700" y="3169775"/>
            <a:ext cx="4600800" cy="14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Lato"/>
                <a:ea typeface="Lato"/>
                <a:cs typeface="Lato"/>
                <a:sym typeface="Lato"/>
              </a:rPr>
              <a:t>H</a:t>
            </a:r>
            <a:r>
              <a:rPr baseline="-25000" lang="en" sz="1100">
                <a:solidFill>
                  <a:schemeClr val="dk1"/>
                </a:solidFill>
                <a:latin typeface="Lato"/>
                <a:ea typeface="Lato"/>
                <a:cs typeface="Lato"/>
                <a:sym typeface="Lato"/>
              </a:rPr>
              <a:t>0</a:t>
            </a:r>
            <a:r>
              <a:rPr lang="en" sz="1100">
                <a:solidFill>
                  <a:schemeClr val="dk1"/>
                </a:solidFill>
                <a:latin typeface="Lato"/>
                <a:ea typeface="Lato"/>
                <a:cs typeface="Lato"/>
                <a:sym typeface="Lato"/>
              </a:rPr>
              <a:t>: There is no difference in mean prize earnings between </a:t>
            </a:r>
            <a:r>
              <a:rPr b="1" lang="en" sz="1100">
                <a:solidFill>
                  <a:schemeClr val="dk1"/>
                </a:solidFill>
                <a:latin typeface="Lato"/>
                <a:ea typeface="Lato"/>
                <a:cs typeface="Lato"/>
                <a:sym typeface="Lato"/>
              </a:rPr>
              <a:t>KR </a:t>
            </a:r>
            <a:r>
              <a:rPr lang="en" sz="1100">
                <a:solidFill>
                  <a:schemeClr val="dk1"/>
                </a:solidFill>
                <a:latin typeface="Lato"/>
                <a:ea typeface="Lato"/>
                <a:cs typeface="Lato"/>
                <a:sym typeface="Lato"/>
              </a:rPr>
              <a:t>and the rest of the world.</a:t>
            </a:r>
            <a:endParaRPr sz="1100">
              <a:solidFill>
                <a:schemeClr val="dk1"/>
              </a:solidFill>
              <a:latin typeface="Lato"/>
              <a:ea typeface="Lato"/>
              <a:cs typeface="Lato"/>
              <a:sym typeface="Lato"/>
            </a:endParaRPr>
          </a:p>
          <a:p>
            <a:pPr indent="0" lvl="0" marL="0" rtl="0" algn="l">
              <a:spcBef>
                <a:spcPts val="0"/>
              </a:spcBef>
              <a:spcAft>
                <a:spcPts val="0"/>
              </a:spcAft>
              <a:buNone/>
            </a:pPr>
            <a:r>
              <a:rPr lang="en" sz="1100">
                <a:solidFill>
                  <a:schemeClr val="dk1"/>
                </a:solidFill>
                <a:latin typeface="Lato"/>
                <a:ea typeface="Lato"/>
                <a:cs typeface="Lato"/>
                <a:sym typeface="Lato"/>
              </a:rPr>
              <a:t>H</a:t>
            </a:r>
            <a:r>
              <a:rPr baseline="-25000" lang="en" sz="1100">
                <a:solidFill>
                  <a:schemeClr val="dk1"/>
                </a:solidFill>
                <a:latin typeface="Lato"/>
                <a:ea typeface="Lato"/>
                <a:cs typeface="Lato"/>
                <a:sym typeface="Lato"/>
              </a:rPr>
              <a:t>A</a:t>
            </a:r>
            <a:r>
              <a:rPr lang="en" sz="1100">
                <a:solidFill>
                  <a:schemeClr val="dk1"/>
                </a:solidFill>
                <a:latin typeface="Lato"/>
                <a:ea typeface="Lato"/>
                <a:cs typeface="Lato"/>
                <a:sym typeface="Lato"/>
              </a:rPr>
              <a:t>: There is a significant difference in mean prize earnings between </a:t>
            </a:r>
            <a:r>
              <a:rPr b="1" lang="en" sz="1100">
                <a:solidFill>
                  <a:schemeClr val="dk1"/>
                </a:solidFill>
                <a:latin typeface="Lato"/>
                <a:ea typeface="Lato"/>
                <a:cs typeface="Lato"/>
                <a:sym typeface="Lato"/>
              </a:rPr>
              <a:t>KR </a:t>
            </a:r>
            <a:r>
              <a:rPr lang="en" sz="1100">
                <a:solidFill>
                  <a:schemeClr val="dk1"/>
                </a:solidFill>
                <a:latin typeface="Lato"/>
                <a:ea typeface="Lato"/>
                <a:cs typeface="Lato"/>
                <a:sym typeface="Lato"/>
              </a:rPr>
              <a:t>and the rest of the world.</a:t>
            </a:r>
            <a:endParaRPr sz="1100">
              <a:solidFill>
                <a:schemeClr val="dk1"/>
              </a:solidFill>
              <a:latin typeface="Lato"/>
              <a:ea typeface="Lato"/>
              <a:cs typeface="Lato"/>
              <a:sym typeface="Lato"/>
            </a:endParaRPr>
          </a:p>
          <a:p>
            <a:pPr indent="0" lvl="0" marL="0" rtl="0" algn="l">
              <a:spcBef>
                <a:spcPts val="0"/>
              </a:spcBef>
              <a:spcAft>
                <a:spcPts val="0"/>
              </a:spcAft>
              <a:buNone/>
            </a:pPr>
            <a:r>
              <a:rPr lang="en" sz="1100">
                <a:solidFill>
                  <a:schemeClr val="dk1"/>
                </a:solidFill>
                <a:latin typeface="Lato"/>
                <a:ea typeface="Lato"/>
                <a:cs typeface="Lato"/>
                <a:sym typeface="Lato"/>
              </a:rPr>
              <a:t>Z-score: 3.74 		p-value = 0.00018</a:t>
            </a:r>
            <a:endParaRPr sz="1100">
              <a:solidFill>
                <a:schemeClr val="dk1"/>
              </a:solidFill>
              <a:latin typeface="Lato"/>
              <a:ea typeface="Lato"/>
              <a:cs typeface="Lato"/>
              <a:sym typeface="Lato"/>
            </a:endParaRPr>
          </a:p>
          <a:p>
            <a:pPr indent="0" lvl="0" marL="0" rtl="0" algn="l">
              <a:spcBef>
                <a:spcPts val="0"/>
              </a:spcBef>
              <a:spcAft>
                <a:spcPts val="0"/>
              </a:spcAft>
              <a:buNone/>
            </a:pPr>
            <a:r>
              <a:t/>
            </a:r>
            <a:endParaRPr sz="1100">
              <a:solidFill>
                <a:schemeClr val="dk1"/>
              </a:solidFill>
              <a:latin typeface="Lato"/>
              <a:ea typeface="Lato"/>
              <a:cs typeface="Lato"/>
              <a:sym typeface="Lato"/>
            </a:endParaRPr>
          </a:p>
          <a:p>
            <a:pPr indent="0" lvl="0" marL="0" rtl="0" algn="l">
              <a:spcBef>
                <a:spcPts val="0"/>
              </a:spcBef>
              <a:spcAft>
                <a:spcPts val="0"/>
              </a:spcAft>
              <a:buNone/>
            </a:pPr>
            <a:r>
              <a:rPr lang="en" sz="1100">
                <a:solidFill>
                  <a:schemeClr val="dk1"/>
                </a:solidFill>
                <a:latin typeface="Lato"/>
                <a:ea typeface="Lato"/>
                <a:cs typeface="Lato"/>
                <a:sym typeface="Lato"/>
              </a:rPr>
              <a:t>Since the p-value is less than 0.05, we can reject the null since there is enough evidence that there is a significant difference between KR mean earnings and the rest of the world. </a:t>
            </a:r>
            <a:endParaRPr sz="1100">
              <a:solidFill>
                <a:schemeClr val="dk1"/>
              </a:solidFill>
              <a:latin typeface="Lato"/>
              <a:ea typeface="Lato"/>
              <a:cs typeface="Lato"/>
              <a:sym typeface="Lato"/>
            </a:endParaRPr>
          </a:p>
          <a:p>
            <a:pPr indent="0" lvl="0" marL="0" rtl="0" algn="l">
              <a:spcBef>
                <a:spcPts val="0"/>
              </a:spcBef>
              <a:spcAft>
                <a:spcPts val="0"/>
              </a:spcAft>
              <a:buNone/>
            </a:pPr>
            <a:r>
              <a:t/>
            </a:r>
            <a:endParaRPr sz="1100">
              <a:solidFill>
                <a:schemeClr val="dk1"/>
              </a:solidFill>
              <a:latin typeface="Lato"/>
              <a:ea typeface="Lato"/>
              <a:cs typeface="Lato"/>
              <a:sym typeface="Lato"/>
            </a:endParaRPr>
          </a:p>
        </p:txBody>
      </p:sp>
      <p:grpSp>
        <p:nvGrpSpPr>
          <p:cNvPr id="614" name="Google Shape;614;p42"/>
          <p:cNvGrpSpPr/>
          <p:nvPr/>
        </p:nvGrpSpPr>
        <p:grpSpPr>
          <a:xfrm>
            <a:off x="713230" y="1112210"/>
            <a:ext cx="1857469" cy="1829661"/>
            <a:chOff x="1374688" y="1932677"/>
            <a:chExt cx="2056087" cy="2008410"/>
          </a:xfrm>
        </p:grpSpPr>
        <p:sp>
          <p:nvSpPr>
            <p:cNvPr id="615" name="Google Shape;615;p42"/>
            <p:cNvSpPr/>
            <p:nvPr/>
          </p:nvSpPr>
          <p:spPr>
            <a:xfrm>
              <a:off x="1374688" y="3127805"/>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1374688" y="2729429"/>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2"/>
            <p:cNvSpPr/>
            <p:nvPr/>
          </p:nvSpPr>
          <p:spPr>
            <a:xfrm>
              <a:off x="1374688" y="2331053"/>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2"/>
            <p:cNvSpPr/>
            <p:nvPr/>
          </p:nvSpPr>
          <p:spPr>
            <a:xfrm>
              <a:off x="1374688" y="1932677"/>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42"/>
            <p:cNvCxnSpPr/>
            <p:nvPr/>
          </p:nvCxnSpPr>
          <p:spPr>
            <a:xfrm>
              <a:off x="2958575" y="2329879"/>
              <a:ext cx="472200" cy="0"/>
            </a:xfrm>
            <a:prstGeom prst="straightConnector1">
              <a:avLst/>
            </a:prstGeom>
            <a:noFill/>
            <a:ln cap="flat" cmpd="sng" w="38100">
              <a:solidFill>
                <a:schemeClr val="dk1"/>
              </a:solidFill>
              <a:prstDash val="solid"/>
              <a:round/>
              <a:headEnd len="med" w="med" type="none"/>
              <a:tailEnd len="med" w="med" type="diamond"/>
            </a:ln>
          </p:spPr>
        </p:cxnSp>
        <p:cxnSp>
          <p:nvCxnSpPr>
            <p:cNvPr id="620" name="Google Shape;620;p42"/>
            <p:cNvCxnSpPr/>
            <p:nvPr/>
          </p:nvCxnSpPr>
          <p:spPr>
            <a:xfrm>
              <a:off x="2958575" y="2729425"/>
              <a:ext cx="472200" cy="0"/>
            </a:xfrm>
            <a:prstGeom prst="straightConnector1">
              <a:avLst/>
            </a:prstGeom>
            <a:noFill/>
            <a:ln cap="flat" cmpd="sng" w="38100">
              <a:solidFill>
                <a:schemeClr val="dk1"/>
              </a:solidFill>
              <a:prstDash val="solid"/>
              <a:round/>
              <a:headEnd len="med" w="med" type="none"/>
              <a:tailEnd len="med" w="med" type="diamond"/>
            </a:ln>
          </p:spPr>
        </p:cxnSp>
        <p:cxnSp>
          <p:nvCxnSpPr>
            <p:cNvPr id="621" name="Google Shape;621;p42"/>
            <p:cNvCxnSpPr/>
            <p:nvPr/>
          </p:nvCxnSpPr>
          <p:spPr>
            <a:xfrm>
              <a:off x="2958575" y="3129775"/>
              <a:ext cx="472200" cy="0"/>
            </a:xfrm>
            <a:prstGeom prst="straightConnector1">
              <a:avLst/>
            </a:prstGeom>
            <a:noFill/>
            <a:ln cap="flat" cmpd="sng" w="38100">
              <a:solidFill>
                <a:schemeClr val="dk1"/>
              </a:solidFill>
              <a:prstDash val="solid"/>
              <a:round/>
              <a:headEnd len="med" w="med" type="none"/>
              <a:tailEnd len="med" w="med" type="diamond"/>
            </a:ln>
          </p:spPr>
        </p:cxnSp>
        <p:cxnSp>
          <p:nvCxnSpPr>
            <p:cNvPr id="622" name="Google Shape;622;p42"/>
            <p:cNvCxnSpPr/>
            <p:nvPr/>
          </p:nvCxnSpPr>
          <p:spPr>
            <a:xfrm>
              <a:off x="2958575" y="3524991"/>
              <a:ext cx="472200" cy="0"/>
            </a:xfrm>
            <a:prstGeom prst="straightConnector1">
              <a:avLst/>
            </a:prstGeom>
            <a:noFill/>
            <a:ln cap="flat" cmpd="sng" w="38100">
              <a:solidFill>
                <a:schemeClr val="dk1"/>
              </a:solidFill>
              <a:prstDash val="solid"/>
              <a:round/>
              <a:headEnd len="med" w="med" type="none"/>
              <a:tailEnd len="med" w="med" type="diamond"/>
            </a:ln>
          </p:spPr>
        </p:cxnSp>
      </p:grpSp>
      <p:grpSp>
        <p:nvGrpSpPr>
          <p:cNvPr id="623" name="Google Shape;623;p42"/>
          <p:cNvGrpSpPr/>
          <p:nvPr/>
        </p:nvGrpSpPr>
        <p:grpSpPr>
          <a:xfrm>
            <a:off x="713230" y="3004098"/>
            <a:ext cx="1857469" cy="1829661"/>
            <a:chOff x="1374688" y="1932677"/>
            <a:chExt cx="2056087" cy="2008410"/>
          </a:xfrm>
        </p:grpSpPr>
        <p:sp>
          <p:nvSpPr>
            <p:cNvPr id="624" name="Google Shape;624;p42"/>
            <p:cNvSpPr/>
            <p:nvPr/>
          </p:nvSpPr>
          <p:spPr>
            <a:xfrm>
              <a:off x="1374688" y="3127805"/>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1374688" y="2729429"/>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p:nvPr/>
          </p:nvSpPr>
          <p:spPr>
            <a:xfrm>
              <a:off x="1374688" y="2331053"/>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2"/>
            <p:cNvSpPr/>
            <p:nvPr/>
          </p:nvSpPr>
          <p:spPr>
            <a:xfrm>
              <a:off x="1374688" y="1932677"/>
              <a:ext cx="1634594" cy="813282"/>
            </a:xfrm>
            <a:custGeom>
              <a:rect b="b" l="l" r="r" t="t"/>
              <a:pathLst>
                <a:path extrusionOk="0" h="10331" w="20764">
                  <a:moveTo>
                    <a:pt x="10376" y="1"/>
                  </a:moveTo>
                  <a:lnTo>
                    <a:pt x="1" y="5028"/>
                  </a:lnTo>
                  <a:lnTo>
                    <a:pt x="10376" y="10331"/>
                  </a:lnTo>
                  <a:lnTo>
                    <a:pt x="20763" y="5028"/>
                  </a:lnTo>
                  <a:lnTo>
                    <a:pt x="10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8" name="Google Shape;628;p42"/>
            <p:cNvCxnSpPr/>
            <p:nvPr/>
          </p:nvCxnSpPr>
          <p:spPr>
            <a:xfrm>
              <a:off x="2958575" y="2329879"/>
              <a:ext cx="472200" cy="0"/>
            </a:xfrm>
            <a:prstGeom prst="straightConnector1">
              <a:avLst/>
            </a:prstGeom>
            <a:noFill/>
            <a:ln cap="flat" cmpd="sng" w="38100">
              <a:solidFill>
                <a:schemeClr val="dk1"/>
              </a:solidFill>
              <a:prstDash val="solid"/>
              <a:round/>
              <a:headEnd len="med" w="med" type="none"/>
              <a:tailEnd len="med" w="med" type="diamond"/>
            </a:ln>
          </p:spPr>
        </p:cxnSp>
        <p:cxnSp>
          <p:nvCxnSpPr>
            <p:cNvPr id="629" name="Google Shape;629;p42"/>
            <p:cNvCxnSpPr/>
            <p:nvPr/>
          </p:nvCxnSpPr>
          <p:spPr>
            <a:xfrm>
              <a:off x="2958575" y="2729425"/>
              <a:ext cx="472200" cy="0"/>
            </a:xfrm>
            <a:prstGeom prst="straightConnector1">
              <a:avLst/>
            </a:prstGeom>
            <a:noFill/>
            <a:ln cap="flat" cmpd="sng" w="38100">
              <a:solidFill>
                <a:schemeClr val="dk1"/>
              </a:solidFill>
              <a:prstDash val="solid"/>
              <a:round/>
              <a:headEnd len="med" w="med" type="none"/>
              <a:tailEnd len="med" w="med" type="diamond"/>
            </a:ln>
          </p:spPr>
        </p:cxnSp>
        <p:cxnSp>
          <p:nvCxnSpPr>
            <p:cNvPr id="630" name="Google Shape;630;p42"/>
            <p:cNvCxnSpPr/>
            <p:nvPr/>
          </p:nvCxnSpPr>
          <p:spPr>
            <a:xfrm>
              <a:off x="2958575" y="3129775"/>
              <a:ext cx="472200" cy="0"/>
            </a:xfrm>
            <a:prstGeom prst="straightConnector1">
              <a:avLst/>
            </a:prstGeom>
            <a:noFill/>
            <a:ln cap="flat" cmpd="sng" w="38100">
              <a:solidFill>
                <a:schemeClr val="dk1"/>
              </a:solidFill>
              <a:prstDash val="solid"/>
              <a:round/>
              <a:headEnd len="med" w="med" type="none"/>
              <a:tailEnd len="med" w="med" type="diamond"/>
            </a:ln>
          </p:spPr>
        </p:cxnSp>
        <p:cxnSp>
          <p:nvCxnSpPr>
            <p:cNvPr id="631" name="Google Shape;631;p42"/>
            <p:cNvCxnSpPr/>
            <p:nvPr/>
          </p:nvCxnSpPr>
          <p:spPr>
            <a:xfrm>
              <a:off x="2958575" y="3524991"/>
              <a:ext cx="472200" cy="0"/>
            </a:xfrm>
            <a:prstGeom prst="straightConnector1">
              <a:avLst/>
            </a:prstGeom>
            <a:noFill/>
            <a:ln cap="flat" cmpd="sng" w="38100">
              <a:solidFill>
                <a:schemeClr val="dk1"/>
              </a:solidFill>
              <a:prstDash val="solid"/>
              <a:round/>
              <a:headEnd len="med" w="med" type="none"/>
              <a:tailEnd len="med" w="med" type="diamond"/>
            </a:ln>
          </p:spPr>
        </p:cxnSp>
      </p:grpSp>
      <p:sp>
        <p:nvSpPr>
          <p:cNvPr id="632" name="Google Shape;632;p42"/>
          <p:cNvSpPr txBox="1"/>
          <p:nvPr/>
        </p:nvSpPr>
        <p:spPr>
          <a:xfrm>
            <a:off x="2620525" y="1298700"/>
            <a:ext cx="4680300" cy="15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Lato"/>
                <a:ea typeface="Lato"/>
                <a:cs typeface="Lato"/>
                <a:sym typeface="Lato"/>
              </a:rPr>
              <a:t>H</a:t>
            </a:r>
            <a:r>
              <a:rPr baseline="-25000" lang="en" sz="1100">
                <a:solidFill>
                  <a:schemeClr val="dk1"/>
                </a:solidFill>
                <a:latin typeface="Lato"/>
                <a:ea typeface="Lato"/>
                <a:cs typeface="Lato"/>
                <a:sym typeface="Lato"/>
              </a:rPr>
              <a:t>0</a:t>
            </a:r>
            <a:r>
              <a:rPr lang="en" sz="1100">
                <a:solidFill>
                  <a:schemeClr val="dk1"/>
                </a:solidFill>
                <a:latin typeface="Lato"/>
                <a:ea typeface="Lato"/>
                <a:cs typeface="Lato"/>
                <a:sym typeface="Lato"/>
              </a:rPr>
              <a:t>: There is no difference in mean prize earnings between </a:t>
            </a:r>
            <a:r>
              <a:rPr b="1" lang="en" sz="1100">
                <a:solidFill>
                  <a:schemeClr val="dk1"/>
                </a:solidFill>
                <a:latin typeface="Lato"/>
                <a:ea typeface="Lato"/>
                <a:cs typeface="Lato"/>
                <a:sym typeface="Lato"/>
              </a:rPr>
              <a:t>CN </a:t>
            </a:r>
            <a:r>
              <a:rPr lang="en" sz="1100">
                <a:solidFill>
                  <a:schemeClr val="dk1"/>
                </a:solidFill>
                <a:latin typeface="Lato"/>
                <a:ea typeface="Lato"/>
                <a:cs typeface="Lato"/>
                <a:sym typeface="Lato"/>
              </a:rPr>
              <a:t>and the rest of the world.</a:t>
            </a:r>
            <a:endParaRPr sz="1100">
              <a:solidFill>
                <a:schemeClr val="dk1"/>
              </a:solidFill>
              <a:latin typeface="Lato"/>
              <a:ea typeface="Lato"/>
              <a:cs typeface="Lato"/>
              <a:sym typeface="Lato"/>
            </a:endParaRPr>
          </a:p>
          <a:p>
            <a:pPr indent="0" lvl="0" marL="0" rtl="0" algn="l">
              <a:spcBef>
                <a:spcPts val="0"/>
              </a:spcBef>
              <a:spcAft>
                <a:spcPts val="0"/>
              </a:spcAft>
              <a:buNone/>
            </a:pPr>
            <a:r>
              <a:rPr lang="en" sz="1100">
                <a:solidFill>
                  <a:schemeClr val="dk1"/>
                </a:solidFill>
                <a:latin typeface="Lato"/>
                <a:ea typeface="Lato"/>
                <a:cs typeface="Lato"/>
                <a:sym typeface="Lato"/>
              </a:rPr>
              <a:t>H</a:t>
            </a:r>
            <a:r>
              <a:rPr baseline="-25000" lang="en" sz="1100">
                <a:solidFill>
                  <a:schemeClr val="dk1"/>
                </a:solidFill>
                <a:latin typeface="Lato"/>
                <a:ea typeface="Lato"/>
                <a:cs typeface="Lato"/>
                <a:sym typeface="Lato"/>
              </a:rPr>
              <a:t>A</a:t>
            </a:r>
            <a:r>
              <a:rPr lang="en" sz="1100">
                <a:solidFill>
                  <a:schemeClr val="dk1"/>
                </a:solidFill>
                <a:latin typeface="Lato"/>
                <a:ea typeface="Lato"/>
                <a:cs typeface="Lato"/>
                <a:sym typeface="Lato"/>
              </a:rPr>
              <a:t>: There is a significant difference in mean prize earnings between </a:t>
            </a:r>
            <a:r>
              <a:rPr b="1" lang="en" sz="1100">
                <a:solidFill>
                  <a:schemeClr val="dk1"/>
                </a:solidFill>
                <a:latin typeface="Lato"/>
                <a:ea typeface="Lato"/>
                <a:cs typeface="Lato"/>
                <a:sym typeface="Lato"/>
              </a:rPr>
              <a:t>CN </a:t>
            </a:r>
            <a:r>
              <a:rPr lang="en" sz="1100">
                <a:solidFill>
                  <a:schemeClr val="dk1"/>
                </a:solidFill>
                <a:latin typeface="Lato"/>
                <a:ea typeface="Lato"/>
                <a:cs typeface="Lato"/>
                <a:sym typeface="Lato"/>
              </a:rPr>
              <a:t>and the rest of the world.</a:t>
            </a:r>
            <a:endParaRPr sz="1100">
              <a:solidFill>
                <a:schemeClr val="dk1"/>
              </a:solidFill>
              <a:latin typeface="Lato"/>
              <a:ea typeface="Lato"/>
              <a:cs typeface="Lato"/>
              <a:sym typeface="Lato"/>
            </a:endParaRPr>
          </a:p>
          <a:p>
            <a:pPr indent="0" lvl="0" marL="0" rtl="0" algn="l">
              <a:spcBef>
                <a:spcPts val="0"/>
              </a:spcBef>
              <a:spcAft>
                <a:spcPts val="0"/>
              </a:spcAft>
              <a:buNone/>
            </a:pPr>
            <a:r>
              <a:rPr lang="en" sz="1100">
                <a:solidFill>
                  <a:schemeClr val="dk1"/>
                </a:solidFill>
                <a:latin typeface="Lato"/>
                <a:ea typeface="Lato"/>
                <a:cs typeface="Lato"/>
                <a:sym typeface="Lato"/>
              </a:rPr>
              <a:t>Z- score: 0.58		 p- value = 0.559</a:t>
            </a:r>
            <a:endParaRPr sz="1100">
              <a:solidFill>
                <a:schemeClr val="dk1"/>
              </a:solidFill>
              <a:latin typeface="Lato"/>
              <a:ea typeface="Lato"/>
              <a:cs typeface="Lato"/>
              <a:sym typeface="Lato"/>
            </a:endParaRPr>
          </a:p>
          <a:p>
            <a:pPr indent="0" lvl="0" marL="0" rtl="0" algn="l">
              <a:spcBef>
                <a:spcPts val="0"/>
              </a:spcBef>
              <a:spcAft>
                <a:spcPts val="0"/>
              </a:spcAft>
              <a:buNone/>
            </a:pPr>
            <a:r>
              <a:t/>
            </a:r>
            <a:endParaRPr sz="1100">
              <a:solidFill>
                <a:schemeClr val="dk1"/>
              </a:solidFill>
              <a:latin typeface="Lato"/>
              <a:ea typeface="Lato"/>
              <a:cs typeface="Lato"/>
              <a:sym typeface="Lato"/>
            </a:endParaRPr>
          </a:p>
          <a:p>
            <a:pPr indent="0" lvl="0" marL="0" rtl="0" algn="l">
              <a:spcBef>
                <a:spcPts val="0"/>
              </a:spcBef>
              <a:spcAft>
                <a:spcPts val="0"/>
              </a:spcAft>
              <a:buNone/>
            </a:pPr>
            <a:r>
              <a:rPr lang="en" sz="1100">
                <a:solidFill>
                  <a:schemeClr val="dk1"/>
                </a:solidFill>
                <a:latin typeface="Lato"/>
                <a:ea typeface="Lato"/>
                <a:cs typeface="Lato"/>
                <a:sym typeface="Lato"/>
              </a:rPr>
              <a:t>Since the p-value is greater than 0.05, we fail to reject the null hypothesis since there is not enough evidence to conclude the alternate hypothesis.</a:t>
            </a:r>
            <a:endParaRPr sz="1100">
              <a:solidFill>
                <a:schemeClr val="dk1"/>
              </a:solidFill>
              <a:latin typeface="Lato"/>
              <a:ea typeface="Lato"/>
              <a:cs typeface="Lato"/>
              <a:sym typeface="Lato"/>
            </a:endParaRPr>
          </a:p>
        </p:txBody>
      </p:sp>
      <p:pic>
        <p:nvPicPr>
          <p:cNvPr id="633" name="Google Shape;633;p42"/>
          <p:cNvPicPr preferRelativeResize="0"/>
          <p:nvPr/>
        </p:nvPicPr>
        <p:blipFill>
          <a:blip r:embed="rId3">
            <a:alphaModFix/>
          </a:blip>
          <a:stretch>
            <a:fillRect/>
          </a:stretch>
        </p:blipFill>
        <p:spPr>
          <a:xfrm>
            <a:off x="7636925" y="3383063"/>
            <a:ext cx="1219200" cy="1219200"/>
          </a:xfrm>
          <a:prstGeom prst="rect">
            <a:avLst/>
          </a:prstGeom>
          <a:noFill/>
          <a:ln>
            <a:noFill/>
          </a:ln>
        </p:spPr>
      </p:pic>
      <p:pic>
        <p:nvPicPr>
          <p:cNvPr id="634" name="Google Shape;634;p42"/>
          <p:cNvPicPr preferRelativeResize="0"/>
          <p:nvPr/>
        </p:nvPicPr>
        <p:blipFill>
          <a:blip r:embed="rId4">
            <a:alphaModFix/>
          </a:blip>
          <a:stretch>
            <a:fillRect/>
          </a:stretch>
        </p:blipFill>
        <p:spPr>
          <a:xfrm>
            <a:off x="7636925" y="1298700"/>
            <a:ext cx="1219200" cy="121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3"/>
          <p:cNvSpPr/>
          <p:nvPr/>
        </p:nvSpPr>
        <p:spPr>
          <a:xfrm>
            <a:off x="1429600" y="3009050"/>
            <a:ext cx="6302400" cy="888300"/>
          </a:xfrm>
          <a:prstGeom prst="roundRect">
            <a:avLst>
              <a:gd fmla="val 207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3"/>
          <p:cNvSpPr txBox="1"/>
          <p:nvPr>
            <p:ph type="title"/>
          </p:nvPr>
        </p:nvSpPr>
        <p:spPr>
          <a:xfrm>
            <a:off x="1602450" y="3032288"/>
            <a:ext cx="5939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Popularity</a:t>
            </a:r>
            <a:endParaRPr/>
          </a:p>
        </p:txBody>
      </p:sp>
      <p:sp>
        <p:nvSpPr>
          <p:cNvPr id="641" name="Google Shape;641;p43"/>
          <p:cNvSpPr txBox="1"/>
          <p:nvPr>
            <p:ph idx="2" type="title"/>
          </p:nvPr>
        </p:nvSpPr>
        <p:spPr>
          <a:xfrm>
            <a:off x="2826150" y="964288"/>
            <a:ext cx="3491700" cy="14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42" name="Google Shape;642;p43"/>
          <p:cNvSpPr/>
          <p:nvPr/>
        </p:nvSpPr>
        <p:spPr>
          <a:xfrm>
            <a:off x="3681900" y="811888"/>
            <a:ext cx="1780200" cy="1780200"/>
          </a:xfrm>
          <a:prstGeom prst="roundRect">
            <a:avLst>
              <a:gd fmla="val 6327" name="adj"/>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43"/>
          <p:cNvGrpSpPr/>
          <p:nvPr/>
        </p:nvGrpSpPr>
        <p:grpSpPr>
          <a:xfrm rot="-1466279">
            <a:off x="992501" y="1209731"/>
            <a:ext cx="865901" cy="1303349"/>
            <a:chOff x="4865150" y="3459975"/>
            <a:chExt cx="606450" cy="912825"/>
          </a:xfrm>
        </p:grpSpPr>
        <p:sp>
          <p:nvSpPr>
            <p:cNvPr id="644" name="Google Shape;644;p43"/>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3"/>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3"/>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3"/>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43"/>
          <p:cNvGrpSpPr/>
          <p:nvPr/>
        </p:nvGrpSpPr>
        <p:grpSpPr>
          <a:xfrm rot="-2327109">
            <a:off x="7032889" y="439247"/>
            <a:ext cx="1321928" cy="854668"/>
            <a:chOff x="3586125" y="4525175"/>
            <a:chExt cx="925825" cy="598575"/>
          </a:xfrm>
        </p:grpSpPr>
        <p:sp>
          <p:nvSpPr>
            <p:cNvPr id="649" name="Google Shape;649;p43"/>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3"/>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3"/>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3"/>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grpSp>
        <p:nvGrpSpPr>
          <p:cNvPr id="657" name="Google Shape;657;p44"/>
          <p:cNvGrpSpPr/>
          <p:nvPr/>
        </p:nvGrpSpPr>
        <p:grpSpPr>
          <a:xfrm>
            <a:off x="1797074" y="320793"/>
            <a:ext cx="5549856" cy="4579308"/>
            <a:chOff x="1836500" y="669175"/>
            <a:chExt cx="1245200" cy="853775"/>
          </a:xfrm>
        </p:grpSpPr>
        <p:sp>
          <p:nvSpPr>
            <p:cNvPr id="658" name="Google Shape;658;p44"/>
            <p:cNvSpPr/>
            <p:nvPr/>
          </p:nvSpPr>
          <p:spPr>
            <a:xfrm>
              <a:off x="1918800" y="669175"/>
              <a:ext cx="1091625" cy="791150"/>
            </a:xfrm>
            <a:custGeom>
              <a:rect b="b" l="l" r="r" t="t"/>
              <a:pathLst>
                <a:path extrusionOk="0" h="31646" w="43665">
                  <a:moveTo>
                    <a:pt x="41380" y="1828"/>
                  </a:moveTo>
                  <a:cubicBezTo>
                    <a:pt x="41491" y="1828"/>
                    <a:pt x="41569" y="1907"/>
                    <a:pt x="41569" y="2001"/>
                  </a:cubicBezTo>
                  <a:lnTo>
                    <a:pt x="41569" y="29630"/>
                  </a:lnTo>
                  <a:cubicBezTo>
                    <a:pt x="41569" y="29740"/>
                    <a:pt x="41491" y="29819"/>
                    <a:pt x="41380" y="29819"/>
                  </a:cubicBezTo>
                  <a:lnTo>
                    <a:pt x="2285" y="29819"/>
                  </a:lnTo>
                  <a:cubicBezTo>
                    <a:pt x="2175" y="29819"/>
                    <a:pt x="2096" y="29740"/>
                    <a:pt x="2096" y="29630"/>
                  </a:cubicBezTo>
                  <a:lnTo>
                    <a:pt x="2096" y="2001"/>
                  </a:lnTo>
                  <a:cubicBezTo>
                    <a:pt x="2096" y="1907"/>
                    <a:pt x="2175" y="1828"/>
                    <a:pt x="2285" y="1828"/>
                  </a:cubicBezTo>
                  <a:close/>
                  <a:moveTo>
                    <a:pt x="190" y="1"/>
                  </a:moveTo>
                  <a:cubicBezTo>
                    <a:pt x="95" y="1"/>
                    <a:pt x="17" y="80"/>
                    <a:pt x="1" y="174"/>
                  </a:cubicBezTo>
                  <a:lnTo>
                    <a:pt x="1" y="31457"/>
                  </a:lnTo>
                  <a:cubicBezTo>
                    <a:pt x="17" y="31488"/>
                    <a:pt x="17" y="31520"/>
                    <a:pt x="32" y="31551"/>
                  </a:cubicBezTo>
                  <a:cubicBezTo>
                    <a:pt x="64" y="31599"/>
                    <a:pt x="127" y="31646"/>
                    <a:pt x="190" y="31646"/>
                  </a:cubicBezTo>
                  <a:lnTo>
                    <a:pt x="43475" y="31646"/>
                  </a:lnTo>
                  <a:cubicBezTo>
                    <a:pt x="43538" y="31646"/>
                    <a:pt x="43601" y="31599"/>
                    <a:pt x="43633" y="31551"/>
                  </a:cubicBezTo>
                  <a:cubicBezTo>
                    <a:pt x="43649" y="31520"/>
                    <a:pt x="43664" y="31488"/>
                    <a:pt x="43664" y="31457"/>
                  </a:cubicBezTo>
                  <a:lnTo>
                    <a:pt x="43664" y="174"/>
                  </a:lnTo>
                  <a:cubicBezTo>
                    <a:pt x="43664" y="80"/>
                    <a:pt x="43570" y="1"/>
                    <a:pt x="43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4"/>
            <p:cNvSpPr/>
            <p:nvPr/>
          </p:nvSpPr>
          <p:spPr>
            <a:xfrm>
              <a:off x="1836500" y="1457950"/>
              <a:ext cx="1245200" cy="65000"/>
            </a:xfrm>
            <a:custGeom>
              <a:rect b="b" l="l" r="r" t="t"/>
              <a:pathLst>
                <a:path extrusionOk="0" h="2600" w="49808">
                  <a:moveTo>
                    <a:pt x="757" y="0"/>
                  </a:moveTo>
                  <a:cubicBezTo>
                    <a:pt x="332" y="0"/>
                    <a:pt x="1" y="347"/>
                    <a:pt x="1" y="772"/>
                  </a:cubicBezTo>
                  <a:lnTo>
                    <a:pt x="1" y="1828"/>
                  </a:lnTo>
                  <a:cubicBezTo>
                    <a:pt x="1" y="2253"/>
                    <a:pt x="332" y="2599"/>
                    <a:pt x="757" y="2599"/>
                  </a:cubicBezTo>
                  <a:lnTo>
                    <a:pt x="49036" y="2599"/>
                  </a:lnTo>
                  <a:cubicBezTo>
                    <a:pt x="49461" y="2599"/>
                    <a:pt x="49807" y="2253"/>
                    <a:pt x="49807" y="1828"/>
                  </a:cubicBezTo>
                  <a:lnTo>
                    <a:pt x="49807" y="772"/>
                  </a:lnTo>
                  <a:cubicBezTo>
                    <a:pt x="49807" y="347"/>
                    <a:pt x="49461" y="0"/>
                    <a:pt x="49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4"/>
            <p:cNvSpPr/>
            <p:nvPr/>
          </p:nvSpPr>
          <p:spPr>
            <a:xfrm>
              <a:off x="18825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4"/>
            <p:cNvSpPr/>
            <p:nvPr/>
          </p:nvSpPr>
          <p:spPr>
            <a:xfrm>
              <a:off x="1882575" y="1424475"/>
              <a:ext cx="82325" cy="47275"/>
            </a:xfrm>
            <a:custGeom>
              <a:rect b="b" l="l" r="r" t="t"/>
              <a:pathLst>
                <a:path extrusionOk="0" h="1891" w="3293">
                  <a:moveTo>
                    <a:pt x="1151" y="0"/>
                  </a:moveTo>
                  <a:cubicBezTo>
                    <a:pt x="820" y="0"/>
                    <a:pt x="536" y="205"/>
                    <a:pt x="442" y="504"/>
                  </a:cubicBezTo>
                  <a:lnTo>
                    <a:pt x="1" y="1891"/>
                  </a:lnTo>
                  <a:lnTo>
                    <a:pt x="3293" y="1891"/>
                  </a:lnTo>
                  <a:lnTo>
                    <a:pt x="2852" y="504"/>
                  </a:lnTo>
                  <a:cubicBezTo>
                    <a:pt x="2757" y="205"/>
                    <a:pt x="2474" y="0"/>
                    <a:pt x="215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4"/>
            <p:cNvSpPr/>
            <p:nvPr/>
          </p:nvSpPr>
          <p:spPr>
            <a:xfrm>
              <a:off x="19648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4"/>
            <p:cNvSpPr/>
            <p:nvPr/>
          </p:nvSpPr>
          <p:spPr>
            <a:xfrm>
              <a:off x="1964875" y="1424450"/>
              <a:ext cx="82325" cy="47300"/>
            </a:xfrm>
            <a:custGeom>
              <a:rect b="b" l="l" r="r" t="t"/>
              <a:pathLst>
                <a:path extrusionOk="0" h="1892" w="3293">
                  <a:moveTo>
                    <a:pt x="2176" y="1"/>
                  </a:moveTo>
                  <a:cubicBezTo>
                    <a:pt x="2165" y="1"/>
                    <a:pt x="2154" y="1"/>
                    <a:pt x="2143" y="1"/>
                  </a:cubicBezTo>
                  <a:lnTo>
                    <a:pt x="1151" y="1"/>
                  </a:lnTo>
                  <a:cubicBezTo>
                    <a:pt x="820" y="1"/>
                    <a:pt x="536" y="206"/>
                    <a:pt x="442" y="505"/>
                  </a:cubicBezTo>
                  <a:lnTo>
                    <a:pt x="1" y="1892"/>
                  </a:lnTo>
                  <a:lnTo>
                    <a:pt x="3293" y="1892"/>
                  </a:lnTo>
                  <a:lnTo>
                    <a:pt x="2852" y="505"/>
                  </a:lnTo>
                  <a:cubicBezTo>
                    <a:pt x="2761" y="216"/>
                    <a:pt x="2493"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4"/>
            <p:cNvSpPr/>
            <p:nvPr/>
          </p:nvSpPr>
          <p:spPr>
            <a:xfrm>
              <a:off x="2047175" y="1424475"/>
              <a:ext cx="82325" cy="47275"/>
            </a:xfrm>
            <a:custGeom>
              <a:rect b="b" l="l" r="r" t="t"/>
              <a:pathLst>
                <a:path extrusionOk="0" h="1891" w="3293">
                  <a:moveTo>
                    <a:pt x="1151" y="0"/>
                  </a:moveTo>
                  <a:cubicBezTo>
                    <a:pt x="820" y="0"/>
                    <a:pt x="536" y="205"/>
                    <a:pt x="442" y="520"/>
                  </a:cubicBezTo>
                  <a:lnTo>
                    <a:pt x="1" y="1891"/>
                  </a:lnTo>
                  <a:lnTo>
                    <a:pt x="3293" y="1891"/>
                  </a:lnTo>
                  <a:lnTo>
                    <a:pt x="2868"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4"/>
            <p:cNvSpPr/>
            <p:nvPr/>
          </p:nvSpPr>
          <p:spPr>
            <a:xfrm>
              <a:off x="2047175" y="1424450"/>
              <a:ext cx="82325" cy="47300"/>
            </a:xfrm>
            <a:custGeom>
              <a:rect b="b" l="l" r="r" t="t"/>
              <a:pathLst>
                <a:path extrusionOk="0" h="1892" w="3293">
                  <a:moveTo>
                    <a:pt x="1117" y="1"/>
                  </a:moveTo>
                  <a:cubicBezTo>
                    <a:pt x="801" y="1"/>
                    <a:pt x="533" y="216"/>
                    <a:pt x="442" y="505"/>
                  </a:cubicBezTo>
                  <a:lnTo>
                    <a:pt x="1" y="1892"/>
                  </a:lnTo>
                  <a:lnTo>
                    <a:pt x="3293" y="1892"/>
                  </a:lnTo>
                  <a:lnTo>
                    <a:pt x="2868" y="505"/>
                  </a:lnTo>
                  <a:cubicBezTo>
                    <a:pt x="2757" y="206"/>
                    <a:pt x="2474" y="1"/>
                    <a:pt x="2159" y="1"/>
                  </a:cubicBezTo>
                  <a:lnTo>
                    <a:pt x="1151" y="1"/>
                  </a:lnTo>
                  <a:cubicBezTo>
                    <a:pt x="1140" y="1"/>
                    <a:pt x="1129"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4"/>
            <p:cNvSpPr/>
            <p:nvPr/>
          </p:nvSpPr>
          <p:spPr>
            <a:xfrm>
              <a:off x="2129475" y="1424475"/>
              <a:ext cx="82725" cy="47275"/>
            </a:xfrm>
            <a:custGeom>
              <a:rect b="b" l="l" r="r" t="t"/>
              <a:pathLst>
                <a:path extrusionOk="0" h="1891" w="3309">
                  <a:moveTo>
                    <a:pt x="1151" y="0"/>
                  </a:moveTo>
                  <a:cubicBezTo>
                    <a:pt x="836" y="0"/>
                    <a:pt x="537" y="205"/>
                    <a:pt x="442" y="520"/>
                  </a:cubicBezTo>
                  <a:lnTo>
                    <a:pt x="1" y="1891"/>
                  </a:lnTo>
                  <a:lnTo>
                    <a:pt x="3309" y="1891"/>
                  </a:lnTo>
                  <a:lnTo>
                    <a:pt x="2868" y="520"/>
                  </a:lnTo>
                  <a:cubicBezTo>
                    <a:pt x="2758"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4"/>
            <p:cNvSpPr/>
            <p:nvPr/>
          </p:nvSpPr>
          <p:spPr>
            <a:xfrm>
              <a:off x="2129475" y="1424450"/>
              <a:ext cx="82725" cy="47300"/>
            </a:xfrm>
            <a:custGeom>
              <a:rect b="b" l="l" r="r" t="t"/>
              <a:pathLst>
                <a:path extrusionOk="0" h="1892" w="3309">
                  <a:moveTo>
                    <a:pt x="1119" y="1"/>
                  </a:moveTo>
                  <a:cubicBezTo>
                    <a:pt x="816" y="1"/>
                    <a:pt x="533" y="216"/>
                    <a:pt x="442" y="505"/>
                  </a:cubicBezTo>
                  <a:lnTo>
                    <a:pt x="1" y="1892"/>
                  </a:lnTo>
                  <a:lnTo>
                    <a:pt x="3309" y="1892"/>
                  </a:lnTo>
                  <a:lnTo>
                    <a:pt x="2868" y="505"/>
                  </a:lnTo>
                  <a:cubicBezTo>
                    <a:pt x="2758" y="206"/>
                    <a:pt x="2474" y="1"/>
                    <a:pt x="2159" y="1"/>
                  </a:cubicBezTo>
                  <a:lnTo>
                    <a:pt x="1151" y="1"/>
                  </a:lnTo>
                  <a:cubicBezTo>
                    <a:pt x="1140" y="1"/>
                    <a:pt x="1130" y="1"/>
                    <a:pt x="111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4"/>
            <p:cNvSpPr/>
            <p:nvPr/>
          </p:nvSpPr>
          <p:spPr>
            <a:xfrm>
              <a:off x="2212175" y="1424475"/>
              <a:ext cx="82325" cy="47275"/>
            </a:xfrm>
            <a:custGeom>
              <a:rect b="b" l="l" r="r" t="t"/>
              <a:pathLst>
                <a:path extrusionOk="0" h="1891" w="3293">
                  <a:moveTo>
                    <a:pt x="1135" y="0"/>
                  </a:moveTo>
                  <a:cubicBezTo>
                    <a:pt x="820" y="0"/>
                    <a:pt x="536" y="205"/>
                    <a:pt x="426" y="520"/>
                  </a:cubicBezTo>
                  <a:lnTo>
                    <a:pt x="1" y="1891"/>
                  </a:lnTo>
                  <a:lnTo>
                    <a:pt x="3293" y="1891"/>
                  </a:lnTo>
                  <a:lnTo>
                    <a:pt x="2852" y="520"/>
                  </a:lnTo>
                  <a:cubicBezTo>
                    <a:pt x="2757" y="205"/>
                    <a:pt x="2458"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4"/>
            <p:cNvSpPr/>
            <p:nvPr/>
          </p:nvSpPr>
          <p:spPr>
            <a:xfrm>
              <a:off x="2212175" y="1424450"/>
              <a:ext cx="82325" cy="47300"/>
            </a:xfrm>
            <a:custGeom>
              <a:rect b="b" l="l" r="r" t="t"/>
              <a:pathLst>
                <a:path extrusionOk="0" h="1892" w="3293">
                  <a:moveTo>
                    <a:pt x="1103" y="1"/>
                  </a:moveTo>
                  <a:cubicBezTo>
                    <a:pt x="801" y="1"/>
                    <a:pt x="533" y="216"/>
                    <a:pt x="426" y="505"/>
                  </a:cubicBezTo>
                  <a:lnTo>
                    <a:pt x="1" y="1892"/>
                  </a:lnTo>
                  <a:lnTo>
                    <a:pt x="3293" y="1892"/>
                  </a:lnTo>
                  <a:lnTo>
                    <a:pt x="2852" y="505"/>
                  </a:lnTo>
                  <a:cubicBezTo>
                    <a:pt x="2757" y="206"/>
                    <a:pt x="2458" y="1"/>
                    <a:pt x="2143" y="1"/>
                  </a:cubicBezTo>
                  <a:lnTo>
                    <a:pt x="1135" y="1"/>
                  </a:lnTo>
                  <a:cubicBezTo>
                    <a:pt x="1124" y="1"/>
                    <a:pt x="1114" y="1"/>
                    <a:pt x="110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4"/>
            <p:cNvSpPr/>
            <p:nvPr/>
          </p:nvSpPr>
          <p:spPr>
            <a:xfrm>
              <a:off x="2294475" y="1424475"/>
              <a:ext cx="82350" cy="47275"/>
            </a:xfrm>
            <a:custGeom>
              <a:rect b="b" l="l" r="r" t="t"/>
              <a:pathLst>
                <a:path extrusionOk="0" h="1891" w="3294">
                  <a:moveTo>
                    <a:pt x="1135"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4"/>
            <p:cNvSpPr/>
            <p:nvPr/>
          </p:nvSpPr>
          <p:spPr>
            <a:xfrm>
              <a:off x="2294475" y="1424475"/>
              <a:ext cx="82350" cy="47275"/>
            </a:xfrm>
            <a:custGeom>
              <a:rect b="b" l="l" r="r" t="t"/>
              <a:pathLst>
                <a:path extrusionOk="0" h="1891" w="3294">
                  <a:moveTo>
                    <a:pt x="1135" y="0"/>
                  </a:moveTo>
                  <a:cubicBezTo>
                    <a:pt x="820" y="0"/>
                    <a:pt x="536" y="205"/>
                    <a:pt x="442" y="504"/>
                  </a:cubicBezTo>
                  <a:lnTo>
                    <a:pt x="1" y="1891"/>
                  </a:lnTo>
                  <a:lnTo>
                    <a:pt x="3293" y="1891"/>
                  </a:lnTo>
                  <a:lnTo>
                    <a:pt x="2852" y="504"/>
                  </a:lnTo>
                  <a:cubicBezTo>
                    <a:pt x="2757" y="205"/>
                    <a:pt x="2474" y="0"/>
                    <a:pt x="21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4"/>
            <p:cNvSpPr/>
            <p:nvPr/>
          </p:nvSpPr>
          <p:spPr>
            <a:xfrm>
              <a:off x="23768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4"/>
            <p:cNvSpPr/>
            <p:nvPr/>
          </p:nvSpPr>
          <p:spPr>
            <a:xfrm>
              <a:off x="2376800" y="1424450"/>
              <a:ext cx="82325" cy="47300"/>
            </a:xfrm>
            <a:custGeom>
              <a:rect b="b" l="l" r="r" t="t"/>
              <a:pathLst>
                <a:path extrusionOk="0" h="1892" w="3293">
                  <a:moveTo>
                    <a:pt x="2176" y="1"/>
                  </a:moveTo>
                  <a:cubicBezTo>
                    <a:pt x="2164"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4"/>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21"/>
                  </a:cubicBezTo>
                  <a:lnTo>
                    <a:pt x="0" y="1892"/>
                  </a:lnTo>
                  <a:lnTo>
                    <a:pt x="3292" y="1892"/>
                  </a:lnTo>
                  <a:lnTo>
                    <a:pt x="2851" y="505"/>
                  </a:lnTo>
                  <a:cubicBezTo>
                    <a:pt x="2760" y="216"/>
                    <a:pt x="2492" y="1"/>
                    <a:pt x="2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4"/>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4"/>
            <p:cNvSpPr/>
            <p:nvPr/>
          </p:nvSpPr>
          <p:spPr>
            <a:xfrm>
              <a:off x="25414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4"/>
            <p:cNvSpPr/>
            <p:nvPr/>
          </p:nvSpPr>
          <p:spPr>
            <a:xfrm>
              <a:off x="2541400" y="1424450"/>
              <a:ext cx="82325" cy="47300"/>
            </a:xfrm>
            <a:custGeom>
              <a:rect b="b" l="l" r="r" t="t"/>
              <a:pathLst>
                <a:path extrusionOk="0" h="1892" w="3293">
                  <a:moveTo>
                    <a:pt x="1117" y="1"/>
                  </a:moveTo>
                  <a:cubicBezTo>
                    <a:pt x="800" y="1"/>
                    <a:pt x="533" y="216"/>
                    <a:pt x="441" y="505"/>
                  </a:cubicBezTo>
                  <a:lnTo>
                    <a:pt x="0" y="1892"/>
                  </a:lnTo>
                  <a:lnTo>
                    <a:pt x="3292" y="1892"/>
                  </a:lnTo>
                  <a:lnTo>
                    <a:pt x="2851"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4"/>
            <p:cNvSpPr/>
            <p:nvPr/>
          </p:nvSpPr>
          <p:spPr>
            <a:xfrm>
              <a:off x="2623700" y="1424475"/>
              <a:ext cx="82325" cy="47275"/>
            </a:xfrm>
            <a:custGeom>
              <a:rect b="b" l="l" r="r" t="t"/>
              <a:pathLst>
                <a:path extrusionOk="0" h="1891" w="3293">
                  <a:moveTo>
                    <a:pt x="1150" y="0"/>
                  </a:moveTo>
                  <a:cubicBezTo>
                    <a:pt x="819" y="0"/>
                    <a:pt x="536" y="205"/>
                    <a:pt x="441" y="520"/>
                  </a:cubicBezTo>
                  <a:lnTo>
                    <a:pt x="0" y="1891"/>
                  </a:lnTo>
                  <a:lnTo>
                    <a:pt x="3292"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4"/>
            <p:cNvSpPr/>
            <p:nvPr/>
          </p:nvSpPr>
          <p:spPr>
            <a:xfrm>
              <a:off x="2623700" y="1424450"/>
              <a:ext cx="82325" cy="47300"/>
            </a:xfrm>
            <a:custGeom>
              <a:rect b="b" l="l" r="r" t="t"/>
              <a:pathLst>
                <a:path extrusionOk="0" h="1892" w="3293">
                  <a:moveTo>
                    <a:pt x="1117" y="1"/>
                  </a:moveTo>
                  <a:cubicBezTo>
                    <a:pt x="800" y="1"/>
                    <a:pt x="533" y="216"/>
                    <a:pt x="441" y="505"/>
                  </a:cubicBezTo>
                  <a:lnTo>
                    <a:pt x="0" y="1892"/>
                  </a:lnTo>
                  <a:lnTo>
                    <a:pt x="3292" y="1892"/>
                  </a:lnTo>
                  <a:lnTo>
                    <a:pt x="2867"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4"/>
            <p:cNvSpPr/>
            <p:nvPr/>
          </p:nvSpPr>
          <p:spPr>
            <a:xfrm>
              <a:off x="2706000" y="1424475"/>
              <a:ext cx="82725" cy="47275"/>
            </a:xfrm>
            <a:custGeom>
              <a:rect b="b" l="l" r="r" t="t"/>
              <a:pathLst>
                <a:path extrusionOk="0" h="1891" w="3309">
                  <a:moveTo>
                    <a:pt x="1150" y="0"/>
                  </a:moveTo>
                  <a:cubicBezTo>
                    <a:pt x="835" y="0"/>
                    <a:pt x="536" y="205"/>
                    <a:pt x="441" y="520"/>
                  </a:cubicBezTo>
                  <a:lnTo>
                    <a:pt x="0" y="1891"/>
                  </a:lnTo>
                  <a:lnTo>
                    <a:pt x="3308"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4"/>
            <p:cNvSpPr/>
            <p:nvPr/>
          </p:nvSpPr>
          <p:spPr>
            <a:xfrm>
              <a:off x="2706000" y="1424450"/>
              <a:ext cx="82725" cy="47300"/>
            </a:xfrm>
            <a:custGeom>
              <a:rect b="b" l="l" r="r" t="t"/>
              <a:pathLst>
                <a:path extrusionOk="0" h="1892" w="3309">
                  <a:moveTo>
                    <a:pt x="1118" y="1"/>
                  </a:moveTo>
                  <a:cubicBezTo>
                    <a:pt x="815" y="1"/>
                    <a:pt x="533" y="216"/>
                    <a:pt x="441" y="505"/>
                  </a:cubicBezTo>
                  <a:lnTo>
                    <a:pt x="0" y="1892"/>
                  </a:lnTo>
                  <a:lnTo>
                    <a:pt x="3308" y="1892"/>
                  </a:lnTo>
                  <a:lnTo>
                    <a:pt x="2867" y="505"/>
                  </a:lnTo>
                  <a:cubicBezTo>
                    <a:pt x="2757" y="206"/>
                    <a:pt x="2473" y="1"/>
                    <a:pt x="2158" y="1"/>
                  </a:cubicBezTo>
                  <a:lnTo>
                    <a:pt x="1150" y="1"/>
                  </a:lnTo>
                  <a:cubicBezTo>
                    <a:pt x="1140" y="1"/>
                    <a:pt x="1129" y="1"/>
                    <a:pt x="111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4"/>
            <p:cNvSpPr/>
            <p:nvPr/>
          </p:nvSpPr>
          <p:spPr>
            <a:xfrm>
              <a:off x="2788700" y="1424475"/>
              <a:ext cx="82325" cy="47275"/>
            </a:xfrm>
            <a:custGeom>
              <a:rect b="b" l="l" r="r" t="t"/>
              <a:pathLst>
                <a:path extrusionOk="0" h="1891" w="3293">
                  <a:moveTo>
                    <a:pt x="1134" y="0"/>
                  </a:moveTo>
                  <a:cubicBezTo>
                    <a:pt x="819" y="0"/>
                    <a:pt x="536" y="205"/>
                    <a:pt x="425" y="520"/>
                  </a:cubicBezTo>
                  <a:lnTo>
                    <a:pt x="0" y="1891"/>
                  </a:lnTo>
                  <a:lnTo>
                    <a:pt x="3292" y="1891"/>
                  </a:lnTo>
                  <a:lnTo>
                    <a:pt x="2835" y="520"/>
                  </a:lnTo>
                  <a:cubicBezTo>
                    <a:pt x="2741" y="205"/>
                    <a:pt x="2457"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4"/>
            <p:cNvSpPr/>
            <p:nvPr/>
          </p:nvSpPr>
          <p:spPr>
            <a:xfrm>
              <a:off x="2788300" y="1424475"/>
              <a:ext cx="82325" cy="47275"/>
            </a:xfrm>
            <a:custGeom>
              <a:rect b="b" l="l" r="r" t="t"/>
              <a:pathLst>
                <a:path extrusionOk="0" h="1891" w="3293">
                  <a:moveTo>
                    <a:pt x="1150" y="0"/>
                  </a:moveTo>
                  <a:cubicBezTo>
                    <a:pt x="820" y="0"/>
                    <a:pt x="536" y="205"/>
                    <a:pt x="441" y="504"/>
                  </a:cubicBezTo>
                  <a:lnTo>
                    <a:pt x="0" y="1891"/>
                  </a:lnTo>
                  <a:lnTo>
                    <a:pt x="3293" y="1891"/>
                  </a:lnTo>
                  <a:lnTo>
                    <a:pt x="2851" y="504"/>
                  </a:lnTo>
                  <a:cubicBezTo>
                    <a:pt x="2757" y="205"/>
                    <a:pt x="2473" y="0"/>
                    <a:pt x="21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4"/>
            <p:cNvSpPr/>
            <p:nvPr/>
          </p:nvSpPr>
          <p:spPr>
            <a:xfrm>
              <a:off x="2871000" y="1424475"/>
              <a:ext cx="82325" cy="47275"/>
            </a:xfrm>
            <a:custGeom>
              <a:rect b="b" l="l" r="r" t="t"/>
              <a:pathLst>
                <a:path extrusionOk="0" h="1891" w="3293">
                  <a:moveTo>
                    <a:pt x="1134"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p:nvPr/>
          </p:nvSpPr>
          <p:spPr>
            <a:xfrm>
              <a:off x="2871000" y="1424450"/>
              <a:ext cx="82325" cy="47300"/>
            </a:xfrm>
            <a:custGeom>
              <a:rect b="b" l="l" r="r" t="t"/>
              <a:pathLst>
                <a:path extrusionOk="0" h="1892" w="3293">
                  <a:moveTo>
                    <a:pt x="2176" y="1"/>
                  </a:moveTo>
                  <a:cubicBezTo>
                    <a:pt x="2165" y="1"/>
                    <a:pt x="2154" y="1"/>
                    <a:pt x="2143" y="1"/>
                  </a:cubicBezTo>
                  <a:lnTo>
                    <a:pt x="1134" y="1"/>
                  </a:lnTo>
                  <a:cubicBezTo>
                    <a:pt x="819" y="1"/>
                    <a:pt x="536" y="206"/>
                    <a:pt x="426"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4"/>
            <p:cNvSpPr/>
            <p:nvPr/>
          </p:nvSpPr>
          <p:spPr>
            <a:xfrm>
              <a:off x="29533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4"/>
            <p:cNvSpPr/>
            <p:nvPr/>
          </p:nvSpPr>
          <p:spPr>
            <a:xfrm>
              <a:off x="2953300" y="1424450"/>
              <a:ext cx="82325" cy="47300"/>
            </a:xfrm>
            <a:custGeom>
              <a:rect b="b" l="l" r="r" t="t"/>
              <a:pathLst>
                <a:path extrusionOk="0" h="1892" w="3293">
                  <a:moveTo>
                    <a:pt x="2176" y="1"/>
                  </a:moveTo>
                  <a:cubicBezTo>
                    <a:pt x="2165" y="1"/>
                    <a:pt x="2154" y="1"/>
                    <a:pt x="2143"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44"/>
          <p:cNvSpPr txBox="1"/>
          <p:nvPr>
            <p:ph idx="4294967295" type="title"/>
          </p:nvPr>
        </p:nvSpPr>
        <p:spPr>
          <a:xfrm>
            <a:off x="2498225" y="654192"/>
            <a:ext cx="40461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a:t>
            </a:r>
            <a:r>
              <a:rPr lang="en"/>
              <a:t>. Popularity</a:t>
            </a:r>
            <a:endParaRPr/>
          </a:p>
        </p:txBody>
      </p:sp>
      <p:sp>
        <p:nvSpPr>
          <p:cNvPr id="689" name="Google Shape;689;p44"/>
          <p:cNvSpPr txBox="1"/>
          <p:nvPr>
            <p:ph idx="4294967295" type="body"/>
          </p:nvPr>
        </p:nvSpPr>
        <p:spPr>
          <a:xfrm>
            <a:off x="2386625" y="1409900"/>
            <a:ext cx="4532400" cy="197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What Game is Most Popular?</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rPr b="1" lang="en" sz="1900"/>
              <a:t>Let’s take a look by basing popularity on the Amount of Players &amp; Highest Earnings</a:t>
            </a:r>
            <a:endParaRPr b="1"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p:nvPr/>
        </p:nvSpPr>
        <p:spPr>
          <a:xfrm>
            <a:off x="1429600" y="3009050"/>
            <a:ext cx="6302400" cy="888300"/>
          </a:xfrm>
          <a:prstGeom prst="roundRect">
            <a:avLst>
              <a:gd fmla="val 207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txBox="1"/>
          <p:nvPr>
            <p:ph type="title"/>
          </p:nvPr>
        </p:nvSpPr>
        <p:spPr>
          <a:xfrm>
            <a:off x="1602450" y="3032288"/>
            <a:ext cx="5939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Scenario</a:t>
            </a:r>
            <a:endParaRPr/>
          </a:p>
        </p:txBody>
      </p:sp>
      <p:sp>
        <p:nvSpPr>
          <p:cNvPr id="328" name="Google Shape;328;p27"/>
          <p:cNvSpPr txBox="1"/>
          <p:nvPr>
            <p:ph idx="2" type="title"/>
          </p:nvPr>
        </p:nvSpPr>
        <p:spPr>
          <a:xfrm>
            <a:off x="2826150" y="964288"/>
            <a:ext cx="3491700" cy="14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9" name="Google Shape;329;p27"/>
          <p:cNvSpPr/>
          <p:nvPr/>
        </p:nvSpPr>
        <p:spPr>
          <a:xfrm>
            <a:off x="3681900" y="811888"/>
            <a:ext cx="1780200" cy="1780200"/>
          </a:xfrm>
          <a:prstGeom prst="roundRect">
            <a:avLst>
              <a:gd fmla="val 6327" name="adj"/>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7"/>
          <p:cNvGrpSpPr/>
          <p:nvPr/>
        </p:nvGrpSpPr>
        <p:grpSpPr>
          <a:xfrm rot="-1466279">
            <a:off x="992501" y="1209731"/>
            <a:ext cx="865901" cy="1303349"/>
            <a:chOff x="4865150" y="3459975"/>
            <a:chExt cx="606450" cy="912825"/>
          </a:xfrm>
        </p:grpSpPr>
        <p:sp>
          <p:nvSpPr>
            <p:cNvPr id="331" name="Google Shape;331;p27"/>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7"/>
          <p:cNvGrpSpPr/>
          <p:nvPr/>
        </p:nvGrpSpPr>
        <p:grpSpPr>
          <a:xfrm rot="-2327109">
            <a:off x="7032889" y="439247"/>
            <a:ext cx="1321928" cy="854668"/>
            <a:chOff x="3586125" y="4525175"/>
            <a:chExt cx="925825" cy="598575"/>
          </a:xfrm>
        </p:grpSpPr>
        <p:sp>
          <p:nvSpPr>
            <p:cNvPr id="336" name="Google Shape;336;p27"/>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45"/>
          <p:cNvPicPr preferRelativeResize="0"/>
          <p:nvPr/>
        </p:nvPicPr>
        <p:blipFill>
          <a:blip r:embed="rId3">
            <a:alphaModFix/>
          </a:blip>
          <a:stretch>
            <a:fillRect/>
          </a:stretch>
        </p:blipFill>
        <p:spPr>
          <a:xfrm>
            <a:off x="887925" y="152400"/>
            <a:ext cx="5778424" cy="3551050"/>
          </a:xfrm>
          <a:prstGeom prst="rect">
            <a:avLst/>
          </a:prstGeom>
          <a:noFill/>
          <a:ln>
            <a:noFill/>
          </a:ln>
        </p:spPr>
      </p:pic>
      <p:sp>
        <p:nvSpPr>
          <p:cNvPr id="695" name="Google Shape;695;p45"/>
          <p:cNvSpPr txBox="1"/>
          <p:nvPr/>
        </p:nvSpPr>
        <p:spPr>
          <a:xfrm>
            <a:off x="887925" y="3886775"/>
            <a:ext cx="6281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ato"/>
                <a:ea typeface="Lato"/>
                <a:cs typeface="Lato"/>
                <a:sym typeface="Lato"/>
              </a:rPr>
              <a:t>Popularity:</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Find out which video game genre is the most accounted for the most. </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900">
                <a:solidFill>
                  <a:schemeClr val="dk1"/>
                </a:solidFill>
                <a:latin typeface="Lato"/>
                <a:ea typeface="Lato"/>
                <a:cs typeface="Lato"/>
                <a:sym typeface="Lato"/>
              </a:rPr>
              <a:t>(Rounded %’s: MPOBA-40%, 1st Person Shooter-20% Battle Royale-20% Strategy-10% Collectible Card Game-10%) </a:t>
            </a:r>
            <a:endParaRPr sz="900">
              <a:solidFill>
                <a:schemeClr val="dk1"/>
              </a:solidFill>
              <a:latin typeface="Lato"/>
              <a:ea typeface="Lato"/>
              <a:cs typeface="Lato"/>
              <a:sym typeface="Lato"/>
            </a:endParaRPr>
          </a:p>
          <a:p>
            <a:pPr indent="-285750" lvl="0" marL="457200" rtl="0" algn="l">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Note: this data is based on two different datasets and remain consistent</a:t>
            </a:r>
            <a:endParaRPr sz="900">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6"/>
          <p:cNvSpPr txBox="1"/>
          <p:nvPr>
            <p:ph type="title"/>
          </p:nvPr>
        </p:nvSpPr>
        <p:spPr>
          <a:xfrm>
            <a:off x="713250" y="1446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Popularity by Country </a:t>
            </a:r>
            <a:endParaRPr/>
          </a:p>
        </p:txBody>
      </p:sp>
      <p:sp>
        <p:nvSpPr>
          <p:cNvPr id="701" name="Google Shape;701;p46"/>
          <p:cNvSpPr txBox="1"/>
          <p:nvPr>
            <p:ph idx="1" type="body"/>
          </p:nvPr>
        </p:nvSpPr>
        <p:spPr>
          <a:xfrm>
            <a:off x="3779750" y="811325"/>
            <a:ext cx="4093200" cy="11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countries based on player count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Allows us to gain insight on where the highest </a:t>
            </a:r>
            <a:r>
              <a:rPr lang="en"/>
              <a:t>concentration</a:t>
            </a:r>
            <a:r>
              <a:rPr lang="en"/>
              <a:t> of player are based on Country</a:t>
            </a:r>
            <a:endParaRPr/>
          </a:p>
        </p:txBody>
      </p:sp>
      <p:sp>
        <p:nvSpPr>
          <p:cNvPr id="702" name="Google Shape;702;p46"/>
          <p:cNvSpPr txBox="1"/>
          <p:nvPr>
            <p:ph idx="2" type="body"/>
          </p:nvPr>
        </p:nvSpPr>
        <p:spPr>
          <a:xfrm>
            <a:off x="152400" y="3574675"/>
            <a:ext cx="3922800" cy="10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graph to the right it looks as if “Multiplayer Online Battle Arena” is the </a:t>
            </a:r>
            <a:r>
              <a:rPr lang="en"/>
              <a:t>most popular genre played in 5 of the Top 10 Countries w/ the highest player count.</a:t>
            </a:r>
            <a:r>
              <a:rPr lang="en"/>
              <a:t> </a:t>
            </a:r>
            <a:endParaRPr/>
          </a:p>
        </p:txBody>
      </p:sp>
      <p:sp>
        <p:nvSpPr>
          <p:cNvPr id="703" name="Google Shape;703;p46"/>
          <p:cNvSpPr txBox="1"/>
          <p:nvPr/>
        </p:nvSpPr>
        <p:spPr>
          <a:xfrm>
            <a:off x="3886775" y="3321575"/>
            <a:ext cx="5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704" name="Google Shape;704;p46"/>
          <p:cNvPicPr preferRelativeResize="0"/>
          <p:nvPr/>
        </p:nvPicPr>
        <p:blipFill>
          <a:blip r:embed="rId3">
            <a:alphaModFix/>
          </a:blip>
          <a:stretch>
            <a:fillRect/>
          </a:stretch>
        </p:blipFill>
        <p:spPr>
          <a:xfrm>
            <a:off x="4075200" y="2374165"/>
            <a:ext cx="4824450" cy="2654635"/>
          </a:xfrm>
          <a:prstGeom prst="rect">
            <a:avLst/>
          </a:prstGeom>
          <a:noFill/>
          <a:ln>
            <a:noFill/>
          </a:ln>
        </p:spPr>
      </p:pic>
      <p:pic>
        <p:nvPicPr>
          <p:cNvPr id="705" name="Google Shape;705;p46"/>
          <p:cNvPicPr preferRelativeResize="0"/>
          <p:nvPr/>
        </p:nvPicPr>
        <p:blipFill>
          <a:blip r:embed="rId4">
            <a:alphaModFix/>
          </a:blip>
          <a:stretch>
            <a:fillRect/>
          </a:stretch>
        </p:blipFill>
        <p:spPr>
          <a:xfrm>
            <a:off x="152400" y="717325"/>
            <a:ext cx="3212525" cy="2565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47"/>
          <p:cNvPicPr preferRelativeResize="0"/>
          <p:nvPr/>
        </p:nvPicPr>
        <p:blipFill>
          <a:blip r:embed="rId3">
            <a:alphaModFix/>
          </a:blip>
          <a:stretch>
            <a:fillRect/>
          </a:stretch>
        </p:blipFill>
        <p:spPr>
          <a:xfrm>
            <a:off x="0" y="0"/>
            <a:ext cx="7487074" cy="4534200"/>
          </a:xfrm>
          <a:prstGeom prst="rect">
            <a:avLst/>
          </a:prstGeom>
          <a:noFill/>
          <a:ln>
            <a:noFill/>
          </a:ln>
        </p:spPr>
      </p:pic>
      <p:sp>
        <p:nvSpPr>
          <p:cNvPr id="711" name="Google Shape;711;p47"/>
          <p:cNvSpPr txBox="1"/>
          <p:nvPr/>
        </p:nvSpPr>
        <p:spPr>
          <a:xfrm>
            <a:off x="154775" y="4534200"/>
            <a:ext cx="7332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Lato"/>
                <a:ea typeface="Lato"/>
                <a:cs typeface="Lato"/>
                <a:sym typeface="Lato"/>
              </a:rPr>
              <a:t>Top 10 Countries: </a:t>
            </a:r>
            <a:endParaRPr sz="900">
              <a:solidFill>
                <a:schemeClr val="dk1"/>
              </a:solidFill>
              <a:latin typeface="Lato"/>
              <a:ea typeface="Lato"/>
              <a:cs typeface="Lato"/>
              <a:sym typeface="Lato"/>
            </a:endParaRPr>
          </a:p>
          <a:p>
            <a:pPr indent="0" lvl="0" marL="0" rtl="0" algn="l">
              <a:spcBef>
                <a:spcPts val="0"/>
              </a:spcBef>
              <a:spcAft>
                <a:spcPts val="0"/>
              </a:spcAft>
              <a:buNone/>
            </a:pPr>
            <a:r>
              <a:t/>
            </a:r>
            <a:endParaRPr sz="900">
              <a:solidFill>
                <a:schemeClr val="dk1"/>
              </a:solidFill>
              <a:latin typeface="Lato"/>
              <a:ea typeface="Lato"/>
              <a:cs typeface="Lato"/>
              <a:sym typeface="Lato"/>
            </a:endParaRPr>
          </a:p>
          <a:p>
            <a:pPr indent="0" lvl="0" marL="0" rtl="0" algn="l">
              <a:spcBef>
                <a:spcPts val="0"/>
              </a:spcBef>
              <a:spcAft>
                <a:spcPts val="0"/>
              </a:spcAft>
              <a:buNone/>
            </a:pPr>
            <a:r>
              <a:rPr lang="en" sz="900">
                <a:solidFill>
                  <a:schemeClr val="dk1"/>
                </a:solidFill>
                <a:latin typeface="Lato"/>
                <a:ea typeface="Lato"/>
                <a:cs typeface="Lato"/>
                <a:sym typeface="Lato"/>
              </a:rPr>
              <a:t>Korea(KR), China(CN), United States (US), Sweden(SE), Canada(CA), France(FR), Denmark(DK), Taiwan(TW), Germany(DE), Thailand(TH)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grpSp>
        <p:nvGrpSpPr>
          <p:cNvPr id="716" name="Google Shape;716;p48"/>
          <p:cNvGrpSpPr/>
          <p:nvPr/>
        </p:nvGrpSpPr>
        <p:grpSpPr>
          <a:xfrm>
            <a:off x="1232632" y="269461"/>
            <a:ext cx="6678755" cy="4579308"/>
            <a:chOff x="1836500" y="669175"/>
            <a:chExt cx="1245200" cy="853775"/>
          </a:xfrm>
        </p:grpSpPr>
        <p:sp>
          <p:nvSpPr>
            <p:cNvPr id="717" name="Google Shape;717;p48"/>
            <p:cNvSpPr/>
            <p:nvPr/>
          </p:nvSpPr>
          <p:spPr>
            <a:xfrm>
              <a:off x="1918800" y="669175"/>
              <a:ext cx="1091625" cy="791150"/>
            </a:xfrm>
            <a:custGeom>
              <a:rect b="b" l="l" r="r" t="t"/>
              <a:pathLst>
                <a:path extrusionOk="0" h="31646" w="43665">
                  <a:moveTo>
                    <a:pt x="41380" y="1828"/>
                  </a:moveTo>
                  <a:cubicBezTo>
                    <a:pt x="41491" y="1828"/>
                    <a:pt x="41569" y="1907"/>
                    <a:pt x="41569" y="2001"/>
                  </a:cubicBezTo>
                  <a:lnTo>
                    <a:pt x="41569" y="29630"/>
                  </a:lnTo>
                  <a:cubicBezTo>
                    <a:pt x="41569" y="29740"/>
                    <a:pt x="41491" y="29819"/>
                    <a:pt x="41380" y="29819"/>
                  </a:cubicBezTo>
                  <a:lnTo>
                    <a:pt x="2285" y="29819"/>
                  </a:lnTo>
                  <a:cubicBezTo>
                    <a:pt x="2175" y="29819"/>
                    <a:pt x="2096" y="29740"/>
                    <a:pt x="2096" y="29630"/>
                  </a:cubicBezTo>
                  <a:lnTo>
                    <a:pt x="2096" y="2001"/>
                  </a:lnTo>
                  <a:cubicBezTo>
                    <a:pt x="2096" y="1907"/>
                    <a:pt x="2175" y="1828"/>
                    <a:pt x="2285" y="1828"/>
                  </a:cubicBezTo>
                  <a:close/>
                  <a:moveTo>
                    <a:pt x="190" y="1"/>
                  </a:moveTo>
                  <a:cubicBezTo>
                    <a:pt x="95" y="1"/>
                    <a:pt x="17" y="80"/>
                    <a:pt x="1" y="174"/>
                  </a:cubicBezTo>
                  <a:lnTo>
                    <a:pt x="1" y="31457"/>
                  </a:lnTo>
                  <a:cubicBezTo>
                    <a:pt x="17" y="31488"/>
                    <a:pt x="17" y="31520"/>
                    <a:pt x="32" y="31551"/>
                  </a:cubicBezTo>
                  <a:cubicBezTo>
                    <a:pt x="64" y="31599"/>
                    <a:pt x="127" y="31646"/>
                    <a:pt x="190" y="31646"/>
                  </a:cubicBezTo>
                  <a:lnTo>
                    <a:pt x="43475" y="31646"/>
                  </a:lnTo>
                  <a:cubicBezTo>
                    <a:pt x="43538" y="31646"/>
                    <a:pt x="43601" y="31599"/>
                    <a:pt x="43633" y="31551"/>
                  </a:cubicBezTo>
                  <a:cubicBezTo>
                    <a:pt x="43649" y="31520"/>
                    <a:pt x="43664" y="31488"/>
                    <a:pt x="43664" y="31457"/>
                  </a:cubicBezTo>
                  <a:lnTo>
                    <a:pt x="43664" y="174"/>
                  </a:lnTo>
                  <a:cubicBezTo>
                    <a:pt x="43664" y="80"/>
                    <a:pt x="43570" y="1"/>
                    <a:pt x="43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8"/>
            <p:cNvSpPr/>
            <p:nvPr/>
          </p:nvSpPr>
          <p:spPr>
            <a:xfrm>
              <a:off x="1836500" y="1457950"/>
              <a:ext cx="1245200" cy="65000"/>
            </a:xfrm>
            <a:custGeom>
              <a:rect b="b" l="l" r="r" t="t"/>
              <a:pathLst>
                <a:path extrusionOk="0" h="2600" w="49808">
                  <a:moveTo>
                    <a:pt x="757" y="0"/>
                  </a:moveTo>
                  <a:cubicBezTo>
                    <a:pt x="332" y="0"/>
                    <a:pt x="1" y="347"/>
                    <a:pt x="1" y="772"/>
                  </a:cubicBezTo>
                  <a:lnTo>
                    <a:pt x="1" y="1828"/>
                  </a:lnTo>
                  <a:cubicBezTo>
                    <a:pt x="1" y="2253"/>
                    <a:pt x="332" y="2599"/>
                    <a:pt x="757" y="2599"/>
                  </a:cubicBezTo>
                  <a:lnTo>
                    <a:pt x="49036" y="2599"/>
                  </a:lnTo>
                  <a:cubicBezTo>
                    <a:pt x="49461" y="2599"/>
                    <a:pt x="49807" y="2253"/>
                    <a:pt x="49807" y="1828"/>
                  </a:cubicBezTo>
                  <a:lnTo>
                    <a:pt x="49807" y="772"/>
                  </a:lnTo>
                  <a:cubicBezTo>
                    <a:pt x="49807" y="347"/>
                    <a:pt x="49461" y="0"/>
                    <a:pt x="49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8"/>
            <p:cNvSpPr/>
            <p:nvPr/>
          </p:nvSpPr>
          <p:spPr>
            <a:xfrm>
              <a:off x="18825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8"/>
            <p:cNvSpPr/>
            <p:nvPr/>
          </p:nvSpPr>
          <p:spPr>
            <a:xfrm>
              <a:off x="1882575" y="1424475"/>
              <a:ext cx="82325" cy="47275"/>
            </a:xfrm>
            <a:custGeom>
              <a:rect b="b" l="l" r="r" t="t"/>
              <a:pathLst>
                <a:path extrusionOk="0" h="1891" w="3293">
                  <a:moveTo>
                    <a:pt x="1151" y="0"/>
                  </a:moveTo>
                  <a:cubicBezTo>
                    <a:pt x="820" y="0"/>
                    <a:pt x="536" y="205"/>
                    <a:pt x="442" y="504"/>
                  </a:cubicBezTo>
                  <a:lnTo>
                    <a:pt x="1" y="1891"/>
                  </a:lnTo>
                  <a:lnTo>
                    <a:pt x="3293" y="1891"/>
                  </a:lnTo>
                  <a:lnTo>
                    <a:pt x="2852" y="504"/>
                  </a:lnTo>
                  <a:cubicBezTo>
                    <a:pt x="2757" y="205"/>
                    <a:pt x="2474" y="0"/>
                    <a:pt x="215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8"/>
            <p:cNvSpPr/>
            <p:nvPr/>
          </p:nvSpPr>
          <p:spPr>
            <a:xfrm>
              <a:off x="19648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8"/>
            <p:cNvSpPr/>
            <p:nvPr/>
          </p:nvSpPr>
          <p:spPr>
            <a:xfrm>
              <a:off x="1964875" y="1424450"/>
              <a:ext cx="82325" cy="47300"/>
            </a:xfrm>
            <a:custGeom>
              <a:rect b="b" l="l" r="r" t="t"/>
              <a:pathLst>
                <a:path extrusionOk="0" h="1892" w="3293">
                  <a:moveTo>
                    <a:pt x="2176" y="1"/>
                  </a:moveTo>
                  <a:cubicBezTo>
                    <a:pt x="2165" y="1"/>
                    <a:pt x="2154" y="1"/>
                    <a:pt x="2143" y="1"/>
                  </a:cubicBezTo>
                  <a:lnTo>
                    <a:pt x="1151" y="1"/>
                  </a:lnTo>
                  <a:cubicBezTo>
                    <a:pt x="820" y="1"/>
                    <a:pt x="536" y="206"/>
                    <a:pt x="442" y="505"/>
                  </a:cubicBezTo>
                  <a:lnTo>
                    <a:pt x="1" y="1892"/>
                  </a:lnTo>
                  <a:lnTo>
                    <a:pt x="3293" y="1892"/>
                  </a:lnTo>
                  <a:lnTo>
                    <a:pt x="2852" y="505"/>
                  </a:lnTo>
                  <a:cubicBezTo>
                    <a:pt x="2761" y="216"/>
                    <a:pt x="2493"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8"/>
            <p:cNvSpPr/>
            <p:nvPr/>
          </p:nvSpPr>
          <p:spPr>
            <a:xfrm>
              <a:off x="2047175" y="1424475"/>
              <a:ext cx="82325" cy="47275"/>
            </a:xfrm>
            <a:custGeom>
              <a:rect b="b" l="l" r="r" t="t"/>
              <a:pathLst>
                <a:path extrusionOk="0" h="1891" w="3293">
                  <a:moveTo>
                    <a:pt x="1151" y="0"/>
                  </a:moveTo>
                  <a:cubicBezTo>
                    <a:pt x="820" y="0"/>
                    <a:pt x="536" y="205"/>
                    <a:pt x="442" y="520"/>
                  </a:cubicBezTo>
                  <a:lnTo>
                    <a:pt x="1" y="1891"/>
                  </a:lnTo>
                  <a:lnTo>
                    <a:pt x="3293" y="1891"/>
                  </a:lnTo>
                  <a:lnTo>
                    <a:pt x="2868"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8"/>
            <p:cNvSpPr/>
            <p:nvPr/>
          </p:nvSpPr>
          <p:spPr>
            <a:xfrm>
              <a:off x="2047175" y="1424450"/>
              <a:ext cx="82325" cy="47300"/>
            </a:xfrm>
            <a:custGeom>
              <a:rect b="b" l="l" r="r" t="t"/>
              <a:pathLst>
                <a:path extrusionOk="0" h="1892" w="3293">
                  <a:moveTo>
                    <a:pt x="1117" y="1"/>
                  </a:moveTo>
                  <a:cubicBezTo>
                    <a:pt x="801" y="1"/>
                    <a:pt x="533" y="216"/>
                    <a:pt x="442" y="505"/>
                  </a:cubicBezTo>
                  <a:lnTo>
                    <a:pt x="1" y="1892"/>
                  </a:lnTo>
                  <a:lnTo>
                    <a:pt x="3293" y="1892"/>
                  </a:lnTo>
                  <a:lnTo>
                    <a:pt x="2868" y="505"/>
                  </a:lnTo>
                  <a:cubicBezTo>
                    <a:pt x="2757" y="206"/>
                    <a:pt x="2474" y="1"/>
                    <a:pt x="2159" y="1"/>
                  </a:cubicBezTo>
                  <a:lnTo>
                    <a:pt x="1151" y="1"/>
                  </a:lnTo>
                  <a:cubicBezTo>
                    <a:pt x="1140" y="1"/>
                    <a:pt x="1129"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8"/>
            <p:cNvSpPr/>
            <p:nvPr/>
          </p:nvSpPr>
          <p:spPr>
            <a:xfrm>
              <a:off x="2129475" y="1424475"/>
              <a:ext cx="82725" cy="47275"/>
            </a:xfrm>
            <a:custGeom>
              <a:rect b="b" l="l" r="r" t="t"/>
              <a:pathLst>
                <a:path extrusionOk="0" h="1891" w="3309">
                  <a:moveTo>
                    <a:pt x="1151" y="0"/>
                  </a:moveTo>
                  <a:cubicBezTo>
                    <a:pt x="836" y="0"/>
                    <a:pt x="537" y="205"/>
                    <a:pt x="442" y="520"/>
                  </a:cubicBezTo>
                  <a:lnTo>
                    <a:pt x="1" y="1891"/>
                  </a:lnTo>
                  <a:lnTo>
                    <a:pt x="3309" y="1891"/>
                  </a:lnTo>
                  <a:lnTo>
                    <a:pt x="2868" y="520"/>
                  </a:lnTo>
                  <a:cubicBezTo>
                    <a:pt x="2758"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8"/>
            <p:cNvSpPr/>
            <p:nvPr/>
          </p:nvSpPr>
          <p:spPr>
            <a:xfrm>
              <a:off x="2129475" y="1424450"/>
              <a:ext cx="82725" cy="47300"/>
            </a:xfrm>
            <a:custGeom>
              <a:rect b="b" l="l" r="r" t="t"/>
              <a:pathLst>
                <a:path extrusionOk="0" h="1892" w="3309">
                  <a:moveTo>
                    <a:pt x="1119" y="1"/>
                  </a:moveTo>
                  <a:cubicBezTo>
                    <a:pt x="816" y="1"/>
                    <a:pt x="533" y="216"/>
                    <a:pt x="442" y="505"/>
                  </a:cubicBezTo>
                  <a:lnTo>
                    <a:pt x="1" y="1892"/>
                  </a:lnTo>
                  <a:lnTo>
                    <a:pt x="3309" y="1892"/>
                  </a:lnTo>
                  <a:lnTo>
                    <a:pt x="2868" y="505"/>
                  </a:lnTo>
                  <a:cubicBezTo>
                    <a:pt x="2758" y="206"/>
                    <a:pt x="2474" y="1"/>
                    <a:pt x="2159" y="1"/>
                  </a:cubicBezTo>
                  <a:lnTo>
                    <a:pt x="1151" y="1"/>
                  </a:lnTo>
                  <a:cubicBezTo>
                    <a:pt x="1140" y="1"/>
                    <a:pt x="1130" y="1"/>
                    <a:pt x="111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8"/>
            <p:cNvSpPr/>
            <p:nvPr/>
          </p:nvSpPr>
          <p:spPr>
            <a:xfrm>
              <a:off x="2212175" y="1424475"/>
              <a:ext cx="82325" cy="47275"/>
            </a:xfrm>
            <a:custGeom>
              <a:rect b="b" l="l" r="r" t="t"/>
              <a:pathLst>
                <a:path extrusionOk="0" h="1891" w="3293">
                  <a:moveTo>
                    <a:pt x="1135" y="0"/>
                  </a:moveTo>
                  <a:cubicBezTo>
                    <a:pt x="820" y="0"/>
                    <a:pt x="536" y="205"/>
                    <a:pt x="426" y="520"/>
                  </a:cubicBezTo>
                  <a:lnTo>
                    <a:pt x="1" y="1891"/>
                  </a:lnTo>
                  <a:lnTo>
                    <a:pt x="3293" y="1891"/>
                  </a:lnTo>
                  <a:lnTo>
                    <a:pt x="2852" y="520"/>
                  </a:lnTo>
                  <a:cubicBezTo>
                    <a:pt x="2757" y="205"/>
                    <a:pt x="2458"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8"/>
            <p:cNvSpPr/>
            <p:nvPr/>
          </p:nvSpPr>
          <p:spPr>
            <a:xfrm>
              <a:off x="2212175" y="1424450"/>
              <a:ext cx="82325" cy="47300"/>
            </a:xfrm>
            <a:custGeom>
              <a:rect b="b" l="l" r="r" t="t"/>
              <a:pathLst>
                <a:path extrusionOk="0" h="1892" w="3293">
                  <a:moveTo>
                    <a:pt x="1103" y="1"/>
                  </a:moveTo>
                  <a:cubicBezTo>
                    <a:pt x="801" y="1"/>
                    <a:pt x="533" y="216"/>
                    <a:pt x="426" y="505"/>
                  </a:cubicBezTo>
                  <a:lnTo>
                    <a:pt x="1" y="1892"/>
                  </a:lnTo>
                  <a:lnTo>
                    <a:pt x="3293" y="1892"/>
                  </a:lnTo>
                  <a:lnTo>
                    <a:pt x="2852" y="505"/>
                  </a:lnTo>
                  <a:cubicBezTo>
                    <a:pt x="2757" y="206"/>
                    <a:pt x="2458" y="1"/>
                    <a:pt x="2143" y="1"/>
                  </a:cubicBezTo>
                  <a:lnTo>
                    <a:pt x="1135" y="1"/>
                  </a:lnTo>
                  <a:cubicBezTo>
                    <a:pt x="1124" y="1"/>
                    <a:pt x="1114" y="1"/>
                    <a:pt x="110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8"/>
            <p:cNvSpPr/>
            <p:nvPr/>
          </p:nvSpPr>
          <p:spPr>
            <a:xfrm>
              <a:off x="2294475" y="1424475"/>
              <a:ext cx="82350" cy="47275"/>
            </a:xfrm>
            <a:custGeom>
              <a:rect b="b" l="l" r="r" t="t"/>
              <a:pathLst>
                <a:path extrusionOk="0" h="1891" w="3294">
                  <a:moveTo>
                    <a:pt x="1135"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8"/>
            <p:cNvSpPr/>
            <p:nvPr/>
          </p:nvSpPr>
          <p:spPr>
            <a:xfrm>
              <a:off x="2294475" y="1424475"/>
              <a:ext cx="82350" cy="47275"/>
            </a:xfrm>
            <a:custGeom>
              <a:rect b="b" l="l" r="r" t="t"/>
              <a:pathLst>
                <a:path extrusionOk="0" h="1891" w="3294">
                  <a:moveTo>
                    <a:pt x="1135" y="0"/>
                  </a:moveTo>
                  <a:cubicBezTo>
                    <a:pt x="820" y="0"/>
                    <a:pt x="536" y="205"/>
                    <a:pt x="442" y="504"/>
                  </a:cubicBezTo>
                  <a:lnTo>
                    <a:pt x="1" y="1891"/>
                  </a:lnTo>
                  <a:lnTo>
                    <a:pt x="3293" y="1891"/>
                  </a:lnTo>
                  <a:lnTo>
                    <a:pt x="2852" y="504"/>
                  </a:lnTo>
                  <a:cubicBezTo>
                    <a:pt x="2757" y="205"/>
                    <a:pt x="2474" y="0"/>
                    <a:pt x="21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8"/>
            <p:cNvSpPr/>
            <p:nvPr/>
          </p:nvSpPr>
          <p:spPr>
            <a:xfrm>
              <a:off x="23768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8"/>
            <p:cNvSpPr/>
            <p:nvPr/>
          </p:nvSpPr>
          <p:spPr>
            <a:xfrm>
              <a:off x="2376800" y="1424450"/>
              <a:ext cx="82325" cy="47300"/>
            </a:xfrm>
            <a:custGeom>
              <a:rect b="b" l="l" r="r" t="t"/>
              <a:pathLst>
                <a:path extrusionOk="0" h="1892" w="3293">
                  <a:moveTo>
                    <a:pt x="2176" y="1"/>
                  </a:moveTo>
                  <a:cubicBezTo>
                    <a:pt x="2164"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8"/>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21"/>
                  </a:cubicBezTo>
                  <a:lnTo>
                    <a:pt x="0" y="1892"/>
                  </a:lnTo>
                  <a:lnTo>
                    <a:pt x="3292" y="1892"/>
                  </a:lnTo>
                  <a:lnTo>
                    <a:pt x="2851" y="505"/>
                  </a:lnTo>
                  <a:cubicBezTo>
                    <a:pt x="2760" y="216"/>
                    <a:pt x="2492" y="1"/>
                    <a:pt x="2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8"/>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8"/>
            <p:cNvSpPr/>
            <p:nvPr/>
          </p:nvSpPr>
          <p:spPr>
            <a:xfrm>
              <a:off x="25414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8"/>
            <p:cNvSpPr/>
            <p:nvPr/>
          </p:nvSpPr>
          <p:spPr>
            <a:xfrm>
              <a:off x="2541400" y="1424450"/>
              <a:ext cx="82325" cy="47300"/>
            </a:xfrm>
            <a:custGeom>
              <a:rect b="b" l="l" r="r" t="t"/>
              <a:pathLst>
                <a:path extrusionOk="0" h="1892" w="3293">
                  <a:moveTo>
                    <a:pt x="1117" y="1"/>
                  </a:moveTo>
                  <a:cubicBezTo>
                    <a:pt x="800" y="1"/>
                    <a:pt x="533" y="216"/>
                    <a:pt x="441" y="505"/>
                  </a:cubicBezTo>
                  <a:lnTo>
                    <a:pt x="0" y="1892"/>
                  </a:lnTo>
                  <a:lnTo>
                    <a:pt x="3292" y="1892"/>
                  </a:lnTo>
                  <a:lnTo>
                    <a:pt x="2851"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8"/>
            <p:cNvSpPr/>
            <p:nvPr/>
          </p:nvSpPr>
          <p:spPr>
            <a:xfrm>
              <a:off x="2623700" y="1424475"/>
              <a:ext cx="82325" cy="47275"/>
            </a:xfrm>
            <a:custGeom>
              <a:rect b="b" l="l" r="r" t="t"/>
              <a:pathLst>
                <a:path extrusionOk="0" h="1891" w="3293">
                  <a:moveTo>
                    <a:pt x="1150" y="0"/>
                  </a:moveTo>
                  <a:cubicBezTo>
                    <a:pt x="819" y="0"/>
                    <a:pt x="536" y="205"/>
                    <a:pt x="441" y="520"/>
                  </a:cubicBezTo>
                  <a:lnTo>
                    <a:pt x="0" y="1891"/>
                  </a:lnTo>
                  <a:lnTo>
                    <a:pt x="3292"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8"/>
            <p:cNvSpPr/>
            <p:nvPr/>
          </p:nvSpPr>
          <p:spPr>
            <a:xfrm>
              <a:off x="2623700" y="1424450"/>
              <a:ext cx="82325" cy="47300"/>
            </a:xfrm>
            <a:custGeom>
              <a:rect b="b" l="l" r="r" t="t"/>
              <a:pathLst>
                <a:path extrusionOk="0" h="1892" w="3293">
                  <a:moveTo>
                    <a:pt x="1117" y="1"/>
                  </a:moveTo>
                  <a:cubicBezTo>
                    <a:pt x="800" y="1"/>
                    <a:pt x="533" y="216"/>
                    <a:pt x="441" y="505"/>
                  </a:cubicBezTo>
                  <a:lnTo>
                    <a:pt x="0" y="1892"/>
                  </a:lnTo>
                  <a:lnTo>
                    <a:pt x="3292" y="1892"/>
                  </a:lnTo>
                  <a:lnTo>
                    <a:pt x="2867"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8"/>
            <p:cNvSpPr/>
            <p:nvPr/>
          </p:nvSpPr>
          <p:spPr>
            <a:xfrm>
              <a:off x="2706000" y="1424475"/>
              <a:ext cx="82725" cy="47275"/>
            </a:xfrm>
            <a:custGeom>
              <a:rect b="b" l="l" r="r" t="t"/>
              <a:pathLst>
                <a:path extrusionOk="0" h="1891" w="3309">
                  <a:moveTo>
                    <a:pt x="1150" y="0"/>
                  </a:moveTo>
                  <a:cubicBezTo>
                    <a:pt x="835" y="0"/>
                    <a:pt x="536" y="205"/>
                    <a:pt x="441" y="520"/>
                  </a:cubicBezTo>
                  <a:lnTo>
                    <a:pt x="0" y="1891"/>
                  </a:lnTo>
                  <a:lnTo>
                    <a:pt x="3308"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8"/>
            <p:cNvSpPr/>
            <p:nvPr/>
          </p:nvSpPr>
          <p:spPr>
            <a:xfrm>
              <a:off x="2706000" y="1424450"/>
              <a:ext cx="82725" cy="47300"/>
            </a:xfrm>
            <a:custGeom>
              <a:rect b="b" l="l" r="r" t="t"/>
              <a:pathLst>
                <a:path extrusionOk="0" h="1892" w="3309">
                  <a:moveTo>
                    <a:pt x="1118" y="1"/>
                  </a:moveTo>
                  <a:cubicBezTo>
                    <a:pt x="815" y="1"/>
                    <a:pt x="533" y="216"/>
                    <a:pt x="441" y="505"/>
                  </a:cubicBezTo>
                  <a:lnTo>
                    <a:pt x="0" y="1892"/>
                  </a:lnTo>
                  <a:lnTo>
                    <a:pt x="3308" y="1892"/>
                  </a:lnTo>
                  <a:lnTo>
                    <a:pt x="2867" y="505"/>
                  </a:lnTo>
                  <a:cubicBezTo>
                    <a:pt x="2757" y="206"/>
                    <a:pt x="2473" y="1"/>
                    <a:pt x="2158" y="1"/>
                  </a:cubicBezTo>
                  <a:lnTo>
                    <a:pt x="1150" y="1"/>
                  </a:lnTo>
                  <a:cubicBezTo>
                    <a:pt x="1140" y="1"/>
                    <a:pt x="1129" y="1"/>
                    <a:pt x="111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8"/>
            <p:cNvSpPr/>
            <p:nvPr/>
          </p:nvSpPr>
          <p:spPr>
            <a:xfrm>
              <a:off x="2788700" y="1424475"/>
              <a:ext cx="82325" cy="47275"/>
            </a:xfrm>
            <a:custGeom>
              <a:rect b="b" l="l" r="r" t="t"/>
              <a:pathLst>
                <a:path extrusionOk="0" h="1891" w="3293">
                  <a:moveTo>
                    <a:pt x="1134" y="0"/>
                  </a:moveTo>
                  <a:cubicBezTo>
                    <a:pt x="819" y="0"/>
                    <a:pt x="536" y="205"/>
                    <a:pt x="425" y="520"/>
                  </a:cubicBezTo>
                  <a:lnTo>
                    <a:pt x="0" y="1891"/>
                  </a:lnTo>
                  <a:lnTo>
                    <a:pt x="3292" y="1891"/>
                  </a:lnTo>
                  <a:lnTo>
                    <a:pt x="2835" y="520"/>
                  </a:lnTo>
                  <a:cubicBezTo>
                    <a:pt x="2741" y="205"/>
                    <a:pt x="2457"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8"/>
            <p:cNvSpPr/>
            <p:nvPr/>
          </p:nvSpPr>
          <p:spPr>
            <a:xfrm>
              <a:off x="2788300" y="1424475"/>
              <a:ext cx="82325" cy="47275"/>
            </a:xfrm>
            <a:custGeom>
              <a:rect b="b" l="l" r="r" t="t"/>
              <a:pathLst>
                <a:path extrusionOk="0" h="1891" w="3293">
                  <a:moveTo>
                    <a:pt x="1150" y="0"/>
                  </a:moveTo>
                  <a:cubicBezTo>
                    <a:pt x="820" y="0"/>
                    <a:pt x="536" y="205"/>
                    <a:pt x="441" y="504"/>
                  </a:cubicBezTo>
                  <a:lnTo>
                    <a:pt x="0" y="1891"/>
                  </a:lnTo>
                  <a:lnTo>
                    <a:pt x="3293" y="1891"/>
                  </a:lnTo>
                  <a:lnTo>
                    <a:pt x="2851" y="504"/>
                  </a:lnTo>
                  <a:cubicBezTo>
                    <a:pt x="2757" y="205"/>
                    <a:pt x="2473" y="0"/>
                    <a:pt x="21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8"/>
            <p:cNvSpPr/>
            <p:nvPr/>
          </p:nvSpPr>
          <p:spPr>
            <a:xfrm>
              <a:off x="2871000" y="1424475"/>
              <a:ext cx="82325" cy="47275"/>
            </a:xfrm>
            <a:custGeom>
              <a:rect b="b" l="l" r="r" t="t"/>
              <a:pathLst>
                <a:path extrusionOk="0" h="1891" w="3293">
                  <a:moveTo>
                    <a:pt x="1134"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8"/>
            <p:cNvSpPr/>
            <p:nvPr/>
          </p:nvSpPr>
          <p:spPr>
            <a:xfrm>
              <a:off x="2871000" y="1424450"/>
              <a:ext cx="82325" cy="47300"/>
            </a:xfrm>
            <a:custGeom>
              <a:rect b="b" l="l" r="r" t="t"/>
              <a:pathLst>
                <a:path extrusionOk="0" h="1892" w="3293">
                  <a:moveTo>
                    <a:pt x="2176" y="1"/>
                  </a:moveTo>
                  <a:cubicBezTo>
                    <a:pt x="2165" y="1"/>
                    <a:pt x="2154" y="1"/>
                    <a:pt x="2143" y="1"/>
                  </a:cubicBezTo>
                  <a:lnTo>
                    <a:pt x="1134" y="1"/>
                  </a:lnTo>
                  <a:cubicBezTo>
                    <a:pt x="819" y="1"/>
                    <a:pt x="536" y="206"/>
                    <a:pt x="426"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8"/>
            <p:cNvSpPr/>
            <p:nvPr/>
          </p:nvSpPr>
          <p:spPr>
            <a:xfrm>
              <a:off x="29533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8"/>
            <p:cNvSpPr/>
            <p:nvPr/>
          </p:nvSpPr>
          <p:spPr>
            <a:xfrm>
              <a:off x="2953300" y="1424450"/>
              <a:ext cx="82325" cy="47300"/>
            </a:xfrm>
            <a:custGeom>
              <a:rect b="b" l="l" r="r" t="t"/>
              <a:pathLst>
                <a:path extrusionOk="0" h="1892" w="3293">
                  <a:moveTo>
                    <a:pt x="2176" y="1"/>
                  </a:moveTo>
                  <a:cubicBezTo>
                    <a:pt x="2165" y="1"/>
                    <a:pt x="2154" y="1"/>
                    <a:pt x="2143"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48"/>
          <p:cNvSpPr txBox="1"/>
          <p:nvPr>
            <p:ph idx="4294967295" type="title"/>
          </p:nvPr>
        </p:nvSpPr>
        <p:spPr>
          <a:xfrm>
            <a:off x="2548950" y="1196167"/>
            <a:ext cx="40461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Popularity</a:t>
            </a:r>
            <a:endParaRPr/>
          </a:p>
        </p:txBody>
      </p:sp>
      <p:sp>
        <p:nvSpPr>
          <p:cNvPr id="748" name="Google Shape;748;p48"/>
          <p:cNvSpPr txBox="1"/>
          <p:nvPr/>
        </p:nvSpPr>
        <p:spPr>
          <a:xfrm>
            <a:off x="2500850" y="2330525"/>
            <a:ext cx="38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749" name="Google Shape;749;p48"/>
          <p:cNvSpPr txBox="1"/>
          <p:nvPr>
            <p:ph idx="4294967295" type="body"/>
          </p:nvPr>
        </p:nvSpPr>
        <p:spPr>
          <a:xfrm>
            <a:off x="2548950" y="1951867"/>
            <a:ext cx="4046100" cy="197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Now that we were able to identify the most popular genre in regards to popularity now lets see which genre has the best earnings</a:t>
            </a:r>
            <a:endParaRPr b="1"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pic>
        <p:nvPicPr>
          <p:cNvPr id="754" name="Google Shape;754;p49"/>
          <p:cNvPicPr preferRelativeResize="0"/>
          <p:nvPr/>
        </p:nvPicPr>
        <p:blipFill>
          <a:blip r:embed="rId3">
            <a:alphaModFix/>
          </a:blip>
          <a:stretch>
            <a:fillRect/>
          </a:stretch>
        </p:blipFill>
        <p:spPr>
          <a:xfrm>
            <a:off x="832313" y="79400"/>
            <a:ext cx="6297226" cy="3738725"/>
          </a:xfrm>
          <a:prstGeom prst="rect">
            <a:avLst/>
          </a:prstGeom>
          <a:noFill/>
          <a:ln>
            <a:noFill/>
          </a:ln>
        </p:spPr>
      </p:pic>
      <p:sp>
        <p:nvSpPr>
          <p:cNvPr id="755" name="Google Shape;755;p49"/>
          <p:cNvSpPr txBox="1"/>
          <p:nvPr>
            <p:ph idx="4294967295" type="body"/>
          </p:nvPr>
        </p:nvSpPr>
        <p:spPr>
          <a:xfrm>
            <a:off x="1099450" y="4003925"/>
            <a:ext cx="5621100" cy="1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Per the Bar Graph above it looks as if the Genre with the Highest Earning Potential based on the amount of Tournaments is held is “Strategy”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next slide let’s try to confirm this by looking at the actual earnings</a:t>
            </a:r>
            <a:endParaRPr sz="1200"/>
          </a:p>
          <a:p>
            <a:pPr indent="0" lvl="0" marL="0" rtl="0" algn="ctr">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pic>
        <p:nvPicPr>
          <p:cNvPr id="760" name="Google Shape;760;p50"/>
          <p:cNvPicPr preferRelativeResize="0"/>
          <p:nvPr/>
        </p:nvPicPr>
        <p:blipFill>
          <a:blip r:embed="rId3">
            <a:alphaModFix/>
          </a:blip>
          <a:stretch>
            <a:fillRect/>
          </a:stretch>
        </p:blipFill>
        <p:spPr>
          <a:xfrm>
            <a:off x="1170550" y="214125"/>
            <a:ext cx="6455899" cy="3610725"/>
          </a:xfrm>
          <a:prstGeom prst="rect">
            <a:avLst/>
          </a:prstGeom>
          <a:noFill/>
          <a:ln>
            <a:noFill/>
          </a:ln>
        </p:spPr>
      </p:pic>
      <p:grpSp>
        <p:nvGrpSpPr>
          <p:cNvPr id="761" name="Google Shape;761;p50"/>
          <p:cNvGrpSpPr/>
          <p:nvPr/>
        </p:nvGrpSpPr>
        <p:grpSpPr>
          <a:xfrm>
            <a:off x="1728867" y="3918766"/>
            <a:ext cx="5503224" cy="1150358"/>
            <a:chOff x="1251966" y="3018799"/>
            <a:chExt cx="5946859" cy="1437049"/>
          </a:xfrm>
        </p:grpSpPr>
        <p:sp>
          <p:nvSpPr>
            <p:cNvPr id="762" name="Google Shape;762;p50"/>
            <p:cNvSpPr/>
            <p:nvPr/>
          </p:nvSpPr>
          <p:spPr>
            <a:xfrm flipH="1">
              <a:off x="5760422" y="3018799"/>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0"/>
            <p:cNvSpPr/>
            <p:nvPr/>
          </p:nvSpPr>
          <p:spPr>
            <a:xfrm flipH="1">
              <a:off x="1251966" y="301880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0"/>
            <p:cNvSpPr/>
            <p:nvPr/>
          </p:nvSpPr>
          <p:spPr>
            <a:xfrm flipH="1">
              <a:off x="6178352" y="3434422"/>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0"/>
            <p:cNvSpPr/>
            <p:nvPr/>
          </p:nvSpPr>
          <p:spPr>
            <a:xfrm flipH="1">
              <a:off x="6490243" y="3800998"/>
              <a:ext cx="280285" cy="239501"/>
            </a:xfrm>
            <a:custGeom>
              <a:rect b="b" l="l" r="r" t="t"/>
              <a:pathLst>
                <a:path extrusionOk="0" h="5479" w="6412">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50"/>
          <p:cNvSpPr txBox="1"/>
          <p:nvPr>
            <p:ph idx="4294967295" type="body"/>
          </p:nvPr>
        </p:nvSpPr>
        <p:spPr>
          <a:xfrm>
            <a:off x="1920175" y="4005300"/>
            <a:ext cx="3852300" cy="9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We can see now that “Strategy” might have the highest earning potential based on Genre but in all actuality “Multiplayer Online battle Arena” is by far the best Genre in terms of earnings</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grpSp>
        <p:nvGrpSpPr>
          <p:cNvPr id="771" name="Google Shape;771;p51"/>
          <p:cNvGrpSpPr/>
          <p:nvPr/>
        </p:nvGrpSpPr>
        <p:grpSpPr>
          <a:xfrm>
            <a:off x="1232632" y="269461"/>
            <a:ext cx="6678755" cy="4579308"/>
            <a:chOff x="1836500" y="669175"/>
            <a:chExt cx="1245200" cy="853775"/>
          </a:xfrm>
        </p:grpSpPr>
        <p:sp>
          <p:nvSpPr>
            <p:cNvPr id="772" name="Google Shape;772;p51"/>
            <p:cNvSpPr/>
            <p:nvPr/>
          </p:nvSpPr>
          <p:spPr>
            <a:xfrm>
              <a:off x="1918800" y="669175"/>
              <a:ext cx="1091625" cy="791150"/>
            </a:xfrm>
            <a:custGeom>
              <a:rect b="b" l="l" r="r" t="t"/>
              <a:pathLst>
                <a:path extrusionOk="0" h="31646" w="43665">
                  <a:moveTo>
                    <a:pt x="41380" y="1828"/>
                  </a:moveTo>
                  <a:cubicBezTo>
                    <a:pt x="41491" y="1828"/>
                    <a:pt x="41569" y="1907"/>
                    <a:pt x="41569" y="2001"/>
                  </a:cubicBezTo>
                  <a:lnTo>
                    <a:pt x="41569" y="29630"/>
                  </a:lnTo>
                  <a:cubicBezTo>
                    <a:pt x="41569" y="29740"/>
                    <a:pt x="41491" y="29819"/>
                    <a:pt x="41380" y="29819"/>
                  </a:cubicBezTo>
                  <a:lnTo>
                    <a:pt x="2285" y="29819"/>
                  </a:lnTo>
                  <a:cubicBezTo>
                    <a:pt x="2175" y="29819"/>
                    <a:pt x="2096" y="29740"/>
                    <a:pt x="2096" y="29630"/>
                  </a:cubicBezTo>
                  <a:lnTo>
                    <a:pt x="2096" y="2001"/>
                  </a:lnTo>
                  <a:cubicBezTo>
                    <a:pt x="2096" y="1907"/>
                    <a:pt x="2175" y="1828"/>
                    <a:pt x="2285" y="1828"/>
                  </a:cubicBezTo>
                  <a:close/>
                  <a:moveTo>
                    <a:pt x="190" y="1"/>
                  </a:moveTo>
                  <a:cubicBezTo>
                    <a:pt x="95" y="1"/>
                    <a:pt x="17" y="80"/>
                    <a:pt x="1" y="174"/>
                  </a:cubicBezTo>
                  <a:lnTo>
                    <a:pt x="1" y="31457"/>
                  </a:lnTo>
                  <a:cubicBezTo>
                    <a:pt x="17" y="31488"/>
                    <a:pt x="17" y="31520"/>
                    <a:pt x="32" y="31551"/>
                  </a:cubicBezTo>
                  <a:cubicBezTo>
                    <a:pt x="64" y="31599"/>
                    <a:pt x="127" y="31646"/>
                    <a:pt x="190" y="31646"/>
                  </a:cubicBezTo>
                  <a:lnTo>
                    <a:pt x="43475" y="31646"/>
                  </a:lnTo>
                  <a:cubicBezTo>
                    <a:pt x="43538" y="31646"/>
                    <a:pt x="43601" y="31599"/>
                    <a:pt x="43633" y="31551"/>
                  </a:cubicBezTo>
                  <a:cubicBezTo>
                    <a:pt x="43649" y="31520"/>
                    <a:pt x="43664" y="31488"/>
                    <a:pt x="43664" y="31457"/>
                  </a:cubicBezTo>
                  <a:lnTo>
                    <a:pt x="43664" y="174"/>
                  </a:lnTo>
                  <a:cubicBezTo>
                    <a:pt x="43664" y="80"/>
                    <a:pt x="43570" y="1"/>
                    <a:pt x="43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1"/>
            <p:cNvSpPr/>
            <p:nvPr/>
          </p:nvSpPr>
          <p:spPr>
            <a:xfrm>
              <a:off x="1836500" y="1457950"/>
              <a:ext cx="1245200" cy="65000"/>
            </a:xfrm>
            <a:custGeom>
              <a:rect b="b" l="l" r="r" t="t"/>
              <a:pathLst>
                <a:path extrusionOk="0" h="2600" w="49808">
                  <a:moveTo>
                    <a:pt x="757" y="0"/>
                  </a:moveTo>
                  <a:cubicBezTo>
                    <a:pt x="332" y="0"/>
                    <a:pt x="1" y="347"/>
                    <a:pt x="1" y="772"/>
                  </a:cubicBezTo>
                  <a:lnTo>
                    <a:pt x="1" y="1828"/>
                  </a:lnTo>
                  <a:cubicBezTo>
                    <a:pt x="1" y="2253"/>
                    <a:pt x="332" y="2599"/>
                    <a:pt x="757" y="2599"/>
                  </a:cubicBezTo>
                  <a:lnTo>
                    <a:pt x="49036" y="2599"/>
                  </a:lnTo>
                  <a:cubicBezTo>
                    <a:pt x="49461" y="2599"/>
                    <a:pt x="49807" y="2253"/>
                    <a:pt x="49807" y="1828"/>
                  </a:cubicBezTo>
                  <a:lnTo>
                    <a:pt x="49807" y="772"/>
                  </a:lnTo>
                  <a:cubicBezTo>
                    <a:pt x="49807" y="347"/>
                    <a:pt x="49461" y="0"/>
                    <a:pt x="49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1"/>
            <p:cNvSpPr/>
            <p:nvPr/>
          </p:nvSpPr>
          <p:spPr>
            <a:xfrm>
              <a:off x="18825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1"/>
            <p:cNvSpPr/>
            <p:nvPr/>
          </p:nvSpPr>
          <p:spPr>
            <a:xfrm>
              <a:off x="1882575" y="1424475"/>
              <a:ext cx="82325" cy="47275"/>
            </a:xfrm>
            <a:custGeom>
              <a:rect b="b" l="l" r="r" t="t"/>
              <a:pathLst>
                <a:path extrusionOk="0" h="1891" w="3293">
                  <a:moveTo>
                    <a:pt x="1151" y="0"/>
                  </a:moveTo>
                  <a:cubicBezTo>
                    <a:pt x="820" y="0"/>
                    <a:pt x="536" y="205"/>
                    <a:pt x="442" y="504"/>
                  </a:cubicBezTo>
                  <a:lnTo>
                    <a:pt x="1" y="1891"/>
                  </a:lnTo>
                  <a:lnTo>
                    <a:pt x="3293" y="1891"/>
                  </a:lnTo>
                  <a:lnTo>
                    <a:pt x="2852" y="504"/>
                  </a:lnTo>
                  <a:cubicBezTo>
                    <a:pt x="2757" y="205"/>
                    <a:pt x="2474" y="0"/>
                    <a:pt x="215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1"/>
            <p:cNvSpPr/>
            <p:nvPr/>
          </p:nvSpPr>
          <p:spPr>
            <a:xfrm>
              <a:off x="19648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1"/>
            <p:cNvSpPr/>
            <p:nvPr/>
          </p:nvSpPr>
          <p:spPr>
            <a:xfrm>
              <a:off x="1964875" y="1424450"/>
              <a:ext cx="82325" cy="47300"/>
            </a:xfrm>
            <a:custGeom>
              <a:rect b="b" l="l" r="r" t="t"/>
              <a:pathLst>
                <a:path extrusionOk="0" h="1892" w="3293">
                  <a:moveTo>
                    <a:pt x="2176" y="1"/>
                  </a:moveTo>
                  <a:cubicBezTo>
                    <a:pt x="2165" y="1"/>
                    <a:pt x="2154" y="1"/>
                    <a:pt x="2143" y="1"/>
                  </a:cubicBezTo>
                  <a:lnTo>
                    <a:pt x="1151" y="1"/>
                  </a:lnTo>
                  <a:cubicBezTo>
                    <a:pt x="820" y="1"/>
                    <a:pt x="536" y="206"/>
                    <a:pt x="442" y="505"/>
                  </a:cubicBezTo>
                  <a:lnTo>
                    <a:pt x="1" y="1892"/>
                  </a:lnTo>
                  <a:lnTo>
                    <a:pt x="3293" y="1892"/>
                  </a:lnTo>
                  <a:lnTo>
                    <a:pt x="2852" y="505"/>
                  </a:lnTo>
                  <a:cubicBezTo>
                    <a:pt x="2761" y="216"/>
                    <a:pt x="2493"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1"/>
            <p:cNvSpPr/>
            <p:nvPr/>
          </p:nvSpPr>
          <p:spPr>
            <a:xfrm>
              <a:off x="2047175" y="1424475"/>
              <a:ext cx="82325" cy="47275"/>
            </a:xfrm>
            <a:custGeom>
              <a:rect b="b" l="l" r="r" t="t"/>
              <a:pathLst>
                <a:path extrusionOk="0" h="1891" w="3293">
                  <a:moveTo>
                    <a:pt x="1151" y="0"/>
                  </a:moveTo>
                  <a:cubicBezTo>
                    <a:pt x="820" y="0"/>
                    <a:pt x="536" y="205"/>
                    <a:pt x="442" y="520"/>
                  </a:cubicBezTo>
                  <a:lnTo>
                    <a:pt x="1" y="1891"/>
                  </a:lnTo>
                  <a:lnTo>
                    <a:pt x="3293" y="1891"/>
                  </a:lnTo>
                  <a:lnTo>
                    <a:pt x="2868"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1"/>
            <p:cNvSpPr/>
            <p:nvPr/>
          </p:nvSpPr>
          <p:spPr>
            <a:xfrm>
              <a:off x="2047175" y="1424450"/>
              <a:ext cx="82325" cy="47300"/>
            </a:xfrm>
            <a:custGeom>
              <a:rect b="b" l="l" r="r" t="t"/>
              <a:pathLst>
                <a:path extrusionOk="0" h="1892" w="3293">
                  <a:moveTo>
                    <a:pt x="1117" y="1"/>
                  </a:moveTo>
                  <a:cubicBezTo>
                    <a:pt x="801" y="1"/>
                    <a:pt x="533" y="216"/>
                    <a:pt x="442" y="505"/>
                  </a:cubicBezTo>
                  <a:lnTo>
                    <a:pt x="1" y="1892"/>
                  </a:lnTo>
                  <a:lnTo>
                    <a:pt x="3293" y="1892"/>
                  </a:lnTo>
                  <a:lnTo>
                    <a:pt x="2868" y="505"/>
                  </a:lnTo>
                  <a:cubicBezTo>
                    <a:pt x="2757" y="206"/>
                    <a:pt x="2474" y="1"/>
                    <a:pt x="2159" y="1"/>
                  </a:cubicBezTo>
                  <a:lnTo>
                    <a:pt x="1151" y="1"/>
                  </a:lnTo>
                  <a:cubicBezTo>
                    <a:pt x="1140" y="1"/>
                    <a:pt x="1129"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1"/>
            <p:cNvSpPr/>
            <p:nvPr/>
          </p:nvSpPr>
          <p:spPr>
            <a:xfrm>
              <a:off x="2129475" y="1424475"/>
              <a:ext cx="82725" cy="47275"/>
            </a:xfrm>
            <a:custGeom>
              <a:rect b="b" l="l" r="r" t="t"/>
              <a:pathLst>
                <a:path extrusionOk="0" h="1891" w="3309">
                  <a:moveTo>
                    <a:pt x="1151" y="0"/>
                  </a:moveTo>
                  <a:cubicBezTo>
                    <a:pt x="836" y="0"/>
                    <a:pt x="537" y="205"/>
                    <a:pt x="442" y="520"/>
                  </a:cubicBezTo>
                  <a:lnTo>
                    <a:pt x="1" y="1891"/>
                  </a:lnTo>
                  <a:lnTo>
                    <a:pt x="3309" y="1891"/>
                  </a:lnTo>
                  <a:lnTo>
                    <a:pt x="2868" y="520"/>
                  </a:lnTo>
                  <a:cubicBezTo>
                    <a:pt x="2758"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1"/>
            <p:cNvSpPr/>
            <p:nvPr/>
          </p:nvSpPr>
          <p:spPr>
            <a:xfrm>
              <a:off x="2129475" y="1424450"/>
              <a:ext cx="82725" cy="47300"/>
            </a:xfrm>
            <a:custGeom>
              <a:rect b="b" l="l" r="r" t="t"/>
              <a:pathLst>
                <a:path extrusionOk="0" h="1892" w="3309">
                  <a:moveTo>
                    <a:pt x="1119" y="1"/>
                  </a:moveTo>
                  <a:cubicBezTo>
                    <a:pt x="816" y="1"/>
                    <a:pt x="533" y="216"/>
                    <a:pt x="442" y="505"/>
                  </a:cubicBezTo>
                  <a:lnTo>
                    <a:pt x="1" y="1892"/>
                  </a:lnTo>
                  <a:lnTo>
                    <a:pt x="3309" y="1892"/>
                  </a:lnTo>
                  <a:lnTo>
                    <a:pt x="2868" y="505"/>
                  </a:lnTo>
                  <a:cubicBezTo>
                    <a:pt x="2758" y="206"/>
                    <a:pt x="2474" y="1"/>
                    <a:pt x="2159" y="1"/>
                  </a:cubicBezTo>
                  <a:lnTo>
                    <a:pt x="1151" y="1"/>
                  </a:lnTo>
                  <a:cubicBezTo>
                    <a:pt x="1140" y="1"/>
                    <a:pt x="1130" y="1"/>
                    <a:pt x="111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1"/>
            <p:cNvSpPr/>
            <p:nvPr/>
          </p:nvSpPr>
          <p:spPr>
            <a:xfrm>
              <a:off x="2212175" y="1424475"/>
              <a:ext cx="82325" cy="47275"/>
            </a:xfrm>
            <a:custGeom>
              <a:rect b="b" l="l" r="r" t="t"/>
              <a:pathLst>
                <a:path extrusionOk="0" h="1891" w="3293">
                  <a:moveTo>
                    <a:pt x="1135" y="0"/>
                  </a:moveTo>
                  <a:cubicBezTo>
                    <a:pt x="820" y="0"/>
                    <a:pt x="536" y="205"/>
                    <a:pt x="426" y="520"/>
                  </a:cubicBezTo>
                  <a:lnTo>
                    <a:pt x="1" y="1891"/>
                  </a:lnTo>
                  <a:lnTo>
                    <a:pt x="3293" y="1891"/>
                  </a:lnTo>
                  <a:lnTo>
                    <a:pt x="2852" y="520"/>
                  </a:lnTo>
                  <a:cubicBezTo>
                    <a:pt x="2757" y="205"/>
                    <a:pt x="2458"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1"/>
            <p:cNvSpPr/>
            <p:nvPr/>
          </p:nvSpPr>
          <p:spPr>
            <a:xfrm>
              <a:off x="2212175" y="1424450"/>
              <a:ext cx="82325" cy="47300"/>
            </a:xfrm>
            <a:custGeom>
              <a:rect b="b" l="l" r="r" t="t"/>
              <a:pathLst>
                <a:path extrusionOk="0" h="1892" w="3293">
                  <a:moveTo>
                    <a:pt x="1103" y="1"/>
                  </a:moveTo>
                  <a:cubicBezTo>
                    <a:pt x="801" y="1"/>
                    <a:pt x="533" y="216"/>
                    <a:pt x="426" y="505"/>
                  </a:cubicBezTo>
                  <a:lnTo>
                    <a:pt x="1" y="1892"/>
                  </a:lnTo>
                  <a:lnTo>
                    <a:pt x="3293" y="1892"/>
                  </a:lnTo>
                  <a:lnTo>
                    <a:pt x="2852" y="505"/>
                  </a:lnTo>
                  <a:cubicBezTo>
                    <a:pt x="2757" y="206"/>
                    <a:pt x="2458" y="1"/>
                    <a:pt x="2143" y="1"/>
                  </a:cubicBezTo>
                  <a:lnTo>
                    <a:pt x="1135" y="1"/>
                  </a:lnTo>
                  <a:cubicBezTo>
                    <a:pt x="1124" y="1"/>
                    <a:pt x="1114" y="1"/>
                    <a:pt x="110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1"/>
            <p:cNvSpPr/>
            <p:nvPr/>
          </p:nvSpPr>
          <p:spPr>
            <a:xfrm>
              <a:off x="2294475" y="1424475"/>
              <a:ext cx="82350" cy="47275"/>
            </a:xfrm>
            <a:custGeom>
              <a:rect b="b" l="l" r="r" t="t"/>
              <a:pathLst>
                <a:path extrusionOk="0" h="1891" w="3294">
                  <a:moveTo>
                    <a:pt x="1135"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1"/>
            <p:cNvSpPr/>
            <p:nvPr/>
          </p:nvSpPr>
          <p:spPr>
            <a:xfrm>
              <a:off x="2294475" y="1424475"/>
              <a:ext cx="82350" cy="47275"/>
            </a:xfrm>
            <a:custGeom>
              <a:rect b="b" l="l" r="r" t="t"/>
              <a:pathLst>
                <a:path extrusionOk="0" h="1891" w="3294">
                  <a:moveTo>
                    <a:pt x="1135" y="0"/>
                  </a:moveTo>
                  <a:cubicBezTo>
                    <a:pt x="820" y="0"/>
                    <a:pt x="536" y="205"/>
                    <a:pt x="442" y="504"/>
                  </a:cubicBezTo>
                  <a:lnTo>
                    <a:pt x="1" y="1891"/>
                  </a:lnTo>
                  <a:lnTo>
                    <a:pt x="3293" y="1891"/>
                  </a:lnTo>
                  <a:lnTo>
                    <a:pt x="2852" y="504"/>
                  </a:lnTo>
                  <a:cubicBezTo>
                    <a:pt x="2757" y="205"/>
                    <a:pt x="2474" y="0"/>
                    <a:pt x="21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1"/>
            <p:cNvSpPr/>
            <p:nvPr/>
          </p:nvSpPr>
          <p:spPr>
            <a:xfrm>
              <a:off x="23768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1"/>
            <p:cNvSpPr/>
            <p:nvPr/>
          </p:nvSpPr>
          <p:spPr>
            <a:xfrm>
              <a:off x="2376800" y="1424450"/>
              <a:ext cx="82325" cy="47300"/>
            </a:xfrm>
            <a:custGeom>
              <a:rect b="b" l="l" r="r" t="t"/>
              <a:pathLst>
                <a:path extrusionOk="0" h="1892" w="3293">
                  <a:moveTo>
                    <a:pt x="2176" y="1"/>
                  </a:moveTo>
                  <a:cubicBezTo>
                    <a:pt x="2164"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1"/>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21"/>
                  </a:cubicBezTo>
                  <a:lnTo>
                    <a:pt x="0" y="1892"/>
                  </a:lnTo>
                  <a:lnTo>
                    <a:pt x="3292" y="1892"/>
                  </a:lnTo>
                  <a:lnTo>
                    <a:pt x="2851" y="505"/>
                  </a:lnTo>
                  <a:cubicBezTo>
                    <a:pt x="2760" y="216"/>
                    <a:pt x="2492" y="1"/>
                    <a:pt x="2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1"/>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1"/>
            <p:cNvSpPr/>
            <p:nvPr/>
          </p:nvSpPr>
          <p:spPr>
            <a:xfrm>
              <a:off x="25414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1"/>
            <p:cNvSpPr/>
            <p:nvPr/>
          </p:nvSpPr>
          <p:spPr>
            <a:xfrm>
              <a:off x="2541400" y="1424450"/>
              <a:ext cx="82325" cy="47300"/>
            </a:xfrm>
            <a:custGeom>
              <a:rect b="b" l="l" r="r" t="t"/>
              <a:pathLst>
                <a:path extrusionOk="0" h="1892" w="3293">
                  <a:moveTo>
                    <a:pt x="1117" y="1"/>
                  </a:moveTo>
                  <a:cubicBezTo>
                    <a:pt x="800" y="1"/>
                    <a:pt x="533" y="216"/>
                    <a:pt x="441" y="505"/>
                  </a:cubicBezTo>
                  <a:lnTo>
                    <a:pt x="0" y="1892"/>
                  </a:lnTo>
                  <a:lnTo>
                    <a:pt x="3292" y="1892"/>
                  </a:lnTo>
                  <a:lnTo>
                    <a:pt x="2851"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1"/>
            <p:cNvSpPr/>
            <p:nvPr/>
          </p:nvSpPr>
          <p:spPr>
            <a:xfrm>
              <a:off x="2623700" y="1424475"/>
              <a:ext cx="82325" cy="47275"/>
            </a:xfrm>
            <a:custGeom>
              <a:rect b="b" l="l" r="r" t="t"/>
              <a:pathLst>
                <a:path extrusionOk="0" h="1891" w="3293">
                  <a:moveTo>
                    <a:pt x="1150" y="0"/>
                  </a:moveTo>
                  <a:cubicBezTo>
                    <a:pt x="819" y="0"/>
                    <a:pt x="536" y="205"/>
                    <a:pt x="441" y="520"/>
                  </a:cubicBezTo>
                  <a:lnTo>
                    <a:pt x="0" y="1891"/>
                  </a:lnTo>
                  <a:lnTo>
                    <a:pt x="3292"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1"/>
            <p:cNvSpPr/>
            <p:nvPr/>
          </p:nvSpPr>
          <p:spPr>
            <a:xfrm>
              <a:off x="2623700" y="1424450"/>
              <a:ext cx="82325" cy="47300"/>
            </a:xfrm>
            <a:custGeom>
              <a:rect b="b" l="l" r="r" t="t"/>
              <a:pathLst>
                <a:path extrusionOk="0" h="1892" w="3293">
                  <a:moveTo>
                    <a:pt x="1117" y="1"/>
                  </a:moveTo>
                  <a:cubicBezTo>
                    <a:pt x="800" y="1"/>
                    <a:pt x="533" y="216"/>
                    <a:pt x="441" y="505"/>
                  </a:cubicBezTo>
                  <a:lnTo>
                    <a:pt x="0" y="1892"/>
                  </a:lnTo>
                  <a:lnTo>
                    <a:pt x="3292" y="1892"/>
                  </a:lnTo>
                  <a:lnTo>
                    <a:pt x="2867"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1"/>
            <p:cNvSpPr/>
            <p:nvPr/>
          </p:nvSpPr>
          <p:spPr>
            <a:xfrm>
              <a:off x="2706000" y="1424475"/>
              <a:ext cx="82725" cy="47275"/>
            </a:xfrm>
            <a:custGeom>
              <a:rect b="b" l="l" r="r" t="t"/>
              <a:pathLst>
                <a:path extrusionOk="0" h="1891" w="3309">
                  <a:moveTo>
                    <a:pt x="1150" y="0"/>
                  </a:moveTo>
                  <a:cubicBezTo>
                    <a:pt x="835" y="0"/>
                    <a:pt x="536" y="205"/>
                    <a:pt x="441" y="520"/>
                  </a:cubicBezTo>
                  <a:lnTo>
                    <a:pt x="0" y="1891"/>
                  </a:lnTo>
                  <a:lnTo>
                    <a:pt x="3308"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1"/>
            <p:cNvSpPr/>
            <p:nvPr/>
          </p:nvSpPr>
          <p:spPr>
            <a:xfrm>
              <a:off x="2706000" y="1424450"/>
              <a:ext cx="82725" cy="47300"/>
            </a:xfrm>
            <a:custGeom>
              <a:rect b="b" l="l" r="r" t="t"/>
              <a:pathLst>
                <a:path extrusionOk="0" h="1892" w="3309">
                  <a:moveTo>
                    <a:pt x="1118" y="1"/>
                  </a:moveTo>
                  <a:cubicBezTo>
                    <a:pt x="815" y="1"/>
                    <a:pt x="533" y="216"/>
                    <a:pt x="441" y="505"/>
                  </a:cubicBezTo>
                  <a:lnTo>
                    <a:pt x="0" y="1892"/>
                  </a:lnTo>
                  <a:lnTo>
                    <a:pt x="3308" y="1892"/>
                  </a:lnTo>
                  <a:lnTo>
                    <a:pt x="2867" y="505"/>
                  </a:lnTo>
                  <a:cubicBezTo>
                    <a:pt x="2757" y="206"/>
                    <a:pt x="2473" y="1"/>
                    <a:pt x="2158" y="1"/>
                  </a:cubicBezTo>
                  <a:lnTo>
                    <a:pt x="1150" y="1"/>
                  </a:lnTo>
                  <a:cubicBezTo>
                    <a:pt x="1140" y="1"/>
                    <a:pt x="1129" y="1"/>
                    <a:pt x="111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1"/>
            <p:cNvSpPr/>
            <p:nvPr/>
          </p:nvSpPr>
          <p:spPr>
            <a:xfrm>
              <a:off x="2788700" y="1424475"/>
              <a:ext cx="82325" cy="47275"/>
            </a:xfrm>
            <a:custGeom>
              <a:rect b="b" l="l" r="r" t="t"/>
              <a:pathLst>
                <a:path extrusionOk="0" h="1891" w="3293">
                  <a:moveTo>
                    <a:pt x="1134" y="0"/>
                  </a:moveTo>
                  <a:cubicBezTo>
                    <a:pt x="819" y="0"/>
                    <a:pt x="536" y="205"/>
                    <a:pt x="425" y="520"/>
                  </a:cubicBezTo>
                  <a:lnTo>
                    <a:pt x="0" y="1891"/>
                  </a:lnTo>
                  <a:lnTo>
                    <a:pt x="3292" y="1891"/>
                  </a:lnTo>
                  <a:lnTo>
                    <a:pt x="2835" y="520"/>
                  </a:lnTo>
                  <a:cubicBezTo>
                    <a:pt x="2741" y="205"/>
                    <a:pt x="2457"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1"/>
            <p:cNvSpPr/>
            <p:nvPr/>
          </p:nvSpPr>
          <p:spPr>
            <a:xfrm>
              <a:off x="2788300" y="1424475"/>
              <a:ext cx="82325" cy="47275"/>
            </a:xfrm>
            <a:custGeom>
              <a:rect b="b" l="l" r="r" t="t"/>
              <a:pathLst>
                <a:path extrusionOk="0" h="1891" w="3293">
                  <a:moveTo>
                    <a:pt x="1150" y="0"/>
                  </a:moveTo>
                  <a:cubicBezTo>
                    <a:pt x="820" y="0"/>
                    <a:pt x="536" y="205"/>
                    <a:pt x="441" y="504"/>
                  </a:cubicBezTo>
                  <a:lnTo>
                    <a:pt x="0" y="1891"/>
                  </a:lnTo>
                  <a:lnTo>
                    <a:pt x="3293" y="1891"/>
                  </a:lnTo>
                  <a:lnTo>
                    <a:pt x="2851" y="504"/>
                  </a:lnTo>
                  <a:cubicBezTo>
                    <a:pt x="2757" y="205"/>
                    <a:pt x="2473" y="0"/>
                    <a:pt x="21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1"/>
            <p:cNvSpPr/>
            <p:nvPr/>
          </p:nvSpPr>
          <p:spPr>
            <a:xfrm>
              <a:off x="2871000" y="1424475"/>
              <a:ext cx="82325" cy="47275"/>
            </a:xfrm>
            <a:custGeom>
              <a:rect b="b" l="l" r="r" t="t"/>
              <a:pathLst>
                <a:path extrusionOk="0" h="1891" w="3293">
                  <a:moveTo>
                    <a:pt x="1134"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1"/>
            <p:cNvSpPr/>
            <p:nvPr/>
          </p:nvSpPr>
          <p:spPr>
            <a:xfrm>
              <a:off x="2871000" y="1424450"/>
              <a:ext cx="82325" cy="47300"/>
            </a:xfrm>
            <a:custGeom>
              <a:rect b="b" l="l" r="r" t="t"/>
              <a:pathLst>
                <a:path extrusionOk="0" h="1892" w="3293">
                  <a:moveTo>
                    <a:pt x="2176" y="1"/>
                  </a:moveTo>
                  <a:cubicBezTo>
                    <a:pt x="2165" y="1"/>
                    <a:pt x="2154" y="1"/>
                    <a:pt x="2143" y="1"/>
                  </a:cubicBezTo>
                  <a:lnTo>
                    <a:pt x="1134" y="1"/>
                  </a:lnTo>
                  <a:cubicBezTo>
                    <a:pt x="819" y="1"/>
                    <a:pt x="536" y="206"/>
                    <a:pt x="426"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1"/>
            <p:cNvSpPr/>
            <p:nvPr/>
          </p:nvSpPr>
          <p:spPr>
            <a:xfrm>
              <a:off x="29533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1"/>
            <p:cNvSpPr/>
            <p:nvPr/>
          </p:nvSpPr>
          <p:spPr>
            <a:xfrm>
              <a:off x="2953300" y="1424450"/>
              <a:ext cx="82325" cy="47300"/>
            </a:xfrm>
            <a:custGeom>
              <a:rect b="b" l="l" r="r" t="t"/>
              <a:pathLst>
                <a:path extrusionOk="0" h="1892" w="3293">
                  <a:moveTo>
                    <a:pt x="2176" y="1"/>
                  </a:moveTo>
                  <a:cubicBezTo>
                    <a:pt x="2165" y="1"/>
                    <a:pt x="2154" y="1"/>
                    <a:pt x="2143"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51"/>
          <p:cNvSpPr txBox="1"/>
          <p:nvPr>
            <p:ph idx="4294967295" type="title"/>
          </p:nvPr>
        </p:nvSpPr>
        <p:spPr>
          <a:xfrm>
            <a:off x="2548950" y="870992"/>
            <a:ext cx="40461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Popularity</a:t>
            </a:r>
            <a:endParaRPr/>
          </a:p>
        </p:txBody>
      </p:sp>
      <p:sp>
        <p:nvSpPr>
          <p:cNvPr id="803" name="Google Shape;803;p51"/>
          <p:cNvSpPr txBox="1"/>
          <p:nvPr>
            <p:ph idx="4294967295" type="body"/>
          </p:nvPr>
        </p:nvSpPr>
        <p:spPr>
          <a:xfrm>
            <a:off x="2548950" y="1758292"/>
            <a:ext cx="4046100" cy="197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So with Multiplayer Online Battle Arena seeming to be the most popular genre l</a:t>
            </a:r>
            <a:r>
              <a:rPr b="1" lang="en" sz="1900"/>
              <a:t>et’s find out if the most popular game is under the same genre</a:t>
            </a:r>
            <a:endParaRPr b="1"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2"/>
          <p:cNvSpPr txBox="1"/>
          <p:nvPr>
            <p:ph type="title"/>
          </p:nvPr>
        </p:nvSpPr>
        <p:spPr>
          <a:xfrm>
            <a:off x="713250" y="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Popularity by Game</a:t>
            </a:r>
            <a:endParaRPr/>
          </a:p>
        </p:txBody>
      </p:sp>
      <p:sp>
        <p:nvSpPr>
          <p:cNvPr id="809" name="Google Shape;809;p52"/>
          <p:cNvSpPr txBox="1"/>
          <p:nvPr>
            <p:ph idx="1" type="body"/>
          </p:nvPr>
        </p:nvSpPr>
        <p:spPr>
          <a:xfrm>
            <a:off x="4430450" y="694088"/>
            <a:ext cx="4093200" cy="11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 the graph on the left it looks as if the top 5 most played games are Arena of Valor, Fortnite, PUBG, Overwatch &amp; Hearthstone.</a:t>
            </a:r>
            <a:endParaRPr/>
          </a:p>
        </p:txBody>
      </p:sp>
      <p:sp>
        <p:nvSpPr>
          <p:cNvPr id="810" name="Google Shape;810;p52"/>
          <p:cNvSpPr txBox="1"/>
          <p:nvPr>
            <p:ph idx="2" type="body"/>
          </p:nvPr>
        </p:nvSpPr>
        <p:spPr>
          <a:xfrm>
            <a:off x="107815" y="3498475"/>
            <a:ext cx="4093200" cy="114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 terms of most profitable, it looks as if Dota 2 is the best game to profit from followed by Counter Strike then Fortnite.</a:t>
            </a:r>
            <a:endParaRPr/>
          </a:p>
        </p:txBody>
      </p:sp>
      <p:pic>
        <p:nvPicPr>
          <p:cNvPr id="811" name="Google Shape;811;p52"/>
          <p:cNvPicPr preferRelativeResize="0"/>
          <p:nvPr/>
        </p:nvPicPr>
        <p:blipFill>
          <a:blip r:embed="rId3">
            <a:alphaModFix/>
          </a:blip>
          <a:stretch>
            <a:fillRect/>
          </a:stretch>
        </p:blipFill>
        <p:spPr>
          <a:xfrm>
            <a:off x="0" y="592750"/>
            <a:ext cx="4201025" cy="2726309"/>
          </a:xfrm>
          <a:prstGeom prst="rect">
            <a:avLst/>
          </a:prstGeom>
          <a:noFill/>
          <a:ln>
            <a:noFill/>
          </a:ln>
        </p:spPr>
      </p:pic>
      <p:pic>
        <p:nvPicPr>
          <p:cNvPr id="812" name="Google Shape;812;p52"/>
          <p:cNvPicPr preferRelativeResize="0"/>
          <p:nvPr/>
        </p:nvPicPr>
        <p:blipFill>
          <a:blip r:embed="rId4">
            <a:alphaModFix/>
          </a:blip>
          <a:stretch>
            <a:fillRect/>
          </a:stretch>
        </p:blipFill>
        <p:spPr>
          <a:xfrm>
            <a:off x="4473390" y="1837700"/>
            <a:ext cx="4670611" cy="3156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53"/>
          <p:cNvSpPr/>
          <p:nvPr/>
        </p:nvSpPr>
        <p:spPr>
          <a:xfrm>
            <a:off x="1429600" y="3009050"/>
            <a:ext cx="6302400" cy="888300"/>
          </a:xfrm>
          <a:prstGeom prst="roundRect">
            <a:avLst>
              <a:gd fmla="val 207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3"/>
          <p:cNvSpPr txBox="1"/>
          <p:nvPr>
            <p:ph type="title"/>
          </p:nvPr>
        </p:nvSpPr>
        <p:spPr>
          <a:xfrm>
            <a:off x="1602450" y="3032288"/>
            <a:ext cx="5939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Viewership</a:t>
            </a:r>
            <a:endParaRPr/>
          </a:p>
        </p:txBody>
      </p:sp>
      <p:sp>
        <p:nvSpPr>
          <p:cNvPr id="819" name="Google Shape;819;p53"/>
          <p:cNvSpPr txBox="1"/>
          <p:nvPr>
            <p:ph idx="2" type="title"/>
          </p:nvPr>
        </p:nvSpPr>
        <p:spPr>
          <a:xfrm>
            <a:off x="2826150" y="964288"/>
            <a:ext cx="3491700" cy="14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20" name="Google Shape;820;p53"/>
          <p:cNvSpPr/>
          <p:nvPr/>
        </p:nvSpPr>
        <p:spPr>
          <a:xfrm>
            <a:off x="3681900" y="811888"/>
            <a:ext cx="1780200" cy="1780200"/>
          </a:xfrm>
          <a:prstGeom prst="roundRect">
            <a:avLst>
              <a:gd fmla="val 6327" name="adj"/>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53"/>
          <p:cNvGrpSpPr/>
          <p:nvPr/>
        </p:nvGrpSpPr>
        <p:grpSpPr>
          <a:xfrm rot="-1466279">
            <a:off x="992501" y="1209731"/>
            <a:ext cx="865901" cy="1303349"/>
            <a:chOff x="4865150" y="3459975"/>
            <a:chExt cx="606450" cy="912825"/>
          </a:xfrm>
        </p:grpSpPr>
        <p:sp>
          <p:nvSpPr>
            <p:cNvPr id="822" name="Google Shape;822;p53"/>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3"/>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3"/>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3"/>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53"/>
          <p:cNvGrpSpPr/>
          <p:nvPr/>
        </p:nvGrpSpPr>
        <p:grpSpPr>
          <a:xfrm rot="-2327109">
            <a:off x="7032889" y="439247"/>
            <a:ext cx="1321928" cy="854668"/>
            <a:chOff x="3586125" y="4525175"/>
            <a:chExt cx="925825" cy="598575"/>
          </a:xfrm>
        </p:grpSpPr>
        <p:sp>
          <p:nvSpPr>
            <p:cNvPr id="827" name="Google Shape;827;p53"/>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3"/>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3"/>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3"/>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53"/>
          <p:cNvSpPr txBox="1"/>
          <p:nvPr/>
        </p:nvSpPr>
        <p:spPr>
          <a:xfrm>
            <a:off x="292250" y="3897350"/>
            <a:ext cx="8643300" cy="12084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 sz="1700">
                <a:solidFill>
                  <a:srgbClr val="1F2328"/>
                </a:solidFill>
                <a:highlight>
                  <a:srgbClr val="FFFFFF"/>
                </a:highlight>
              </a:rPr>
              <a:t>Questions 2: If one were to pursue </a:t>
            </a:r>
            <a:r>
              <a:rPr b="1" lang="en" sz="1700">
                <a:solidFill>
                  <a:srgbClr val="1F2328"/>
                </a:solidFill>
                <a:highlight>
                  <a:srgbClr val="FFFFFF"/>
                </a:highlight>
              </a:rPr>
              <a:t>competitive</a:t>
            </a:r>
            <a:r>
              <a:rPr b="1" lang="en" sz="1700">
                <a:solidFill>
                  <a:srgbClr val="1F2328"/>
                </a:solidFill>
                <a:highlight>
                  <a:srgbClr val="FFFFFF"/>
                </a:highlight>
              </a:rPr>
              <a:t> gaming as a career what game should they play? What is the best way to generate income? (Bryan Miller)</a:t>
            </a:r>
            <a:endParaRPr b="1" sz="1700">
              <a:solidFill>
                <a:srgbClr val="1F2328"/>
              </a:solidFill>
              <a:highlight>
                <a:srgbClr val="FFFFFF"/>
              </a:highlight>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54"/>
          <p:cNvSpPr txBox="1"/>
          <p:nvPr>
            <p:ph type="title"/>
          </p:nvPr>
        </p:nvSpPr>
        <p:spPr>
          <a:xfrm>
            <a:off x="2548950" y="1196167"/>
            <a:ext cx="4046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IV. Viewership</a:t>
            </a:r>
            <a:endParaRPr/>
          </a:p>
        </p:txBody>
      </p:sp>
      <p:sp>
        <p:nvSpPr>
          <p:cNvPr id="837" name="Google Shape;837;p54"/>
          <p:cNvSpPr txBox="1"/>
          <p:nvPr>
            <p:ph idx="1" type="body"/>
          </p:nvPr>
        </p:nvSpPr>
        <p:spPr>
          <a:xfrm>
            <a:off x="2548950" y="1951867"/>
            <a:ext cx="4046100" cy="19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The two data sets I will be using are the twitch streaming information (2016-2023) and TTl Prize money by player and game(2022)</a:t>
            </a:r>
            <a:endParaRPr b="1" sz="1900"/>
          </a:p>
        </p:txBody>
      </p:sp>
      <p:grpSp>
        <p:nvGrpSpPr>
          <p:cNvPr id="838" name="Google Shape;838;p54"/>
          <p:cNvGrpSpPr/>
          <p:nvPr/>
        </p:nvGrpSpPr>
        <p:grpSpPr>
          <a:xfrm>
            <a:off x="1232632" y="269461"/>
            <a:ext cx="6678755" cy="4579308"/>
            <a:chOff x="1836500" y="669175"/>
            <a:chExt cx="1245200" cy="853775"/>
          </a:xfrm>
        </p:grpSpPr>
        <p:sp>
          <p:nvSpPr>
            <p:cNvPr id="839" name="Google Shape;839;p54"/>
            <p:cNvSpPr/>
            <p:nvPr/>
          </p:nvSpPr>
          <p:spPr>
            <a:xfrm>
              <a:off x="1918800" y="669175"/>
              <a:ext cx="1091625" cy="791150"/>
            </a:xfrm>
            <a:custGeom>
              <a:rect b="b" l="l" r="r" t="t"/>
              <a:pathLst>
                <a:path extrusionOk="0" h="31646" w="43665">
                  <a:moveTo>
                    <a:pt x="41380" y="1828"/>
                  </a:moveTo>
                  <a:cubicBezTo>
                    <a:pt x="41491" y="1828"/>
                    <a:pt x="41569" y="1907"/>
                    <a:pt x="41569" y="2001"/>
                  </a:cubicBezTo>
                  <a:lnTo>
                    <a:pt x="41569" y="29630"/>
                  </a:lnTo>
                  <a:cubicBezTo>
                    <a:pt x="41569" y="29740"/>
                    <a:pt x="41491" y="29819"/>
                    <a:pt x="41380" y="29819"/>
                  </a:cubicBezTo>
                  <a:lnTo>
                    <a:pt x="2285" y="29819"/>
                  </a:lnTo>
                  <a:cubicBezTo>
                    <a:pt x="2175" y="29819"/>
                    <a:pt x="2096" y="29740"/>
                    <a:pt x="2096" y="29630"/>
                  </a:cubicBezTo>
                  <a:lnTo>
                    <a:pt x="2096" y="2001"/>
                  </a:lnTo>
                  <a:cubicBezTo>
                    <a:pt x="2096" y="1907"/>
                    <a:pt x="2175" y="1828"/>
                    <a:pt x="2285" y="1828"/>
                  </a:cubicBezTo>
                  <a:close/>
                  <a:moveTo>
                    <a:pt x="190" y="1"/>
                  </a:moveTo>
                  <a:cubicBezTo>
                    <a:pt x="95" y="1"/>
                    <a:pt x="17" y="80"/>
                    <a:pt x="1" y="174"/>
                  </a:cubicBezTo>
                  <a:lnTo>
                    <a:pt x="1" y="31457"/>
                  </a:lnTo>
                  <a:cubicBezTo>
                    <a:pt x="17" y="31488"/>
                    <a:pt x="17" y="31520"/>
                    <a:pt x="32" y="31551"/>
                  </a:cubicBezTo>
                  <a:cubicBezTo>
                    <a:pt x="64" y="31599"/>
                    <a:pt x="127" y="31646"/>
                    <a:pt x="190" y="31646"/>
                  </a:cubicBezTo>
                  <a:lnTo>
                    <a:pt x="43475" y="31646"/>
                  </a:lnTo>
                  <a:cubicBezTo>
                    <a:pt x="43538" y="31646"/>
                    <a:pt x="43601" y="31599"/>
                    <a:pt x="43633" y="31551"/>
                  </a:cubicBezTo>
                  <a:cubicBezTo>
                    <a:pt x="43649" y="31520"/>
                    <a:pt x="43664" y="31488"/>
                    <a:pt x="43664" y="31457"/>
                  </a:cubicBezTo>
                  <a:lnTo>
                    <a:pt x="43664" y="174"/>
                  </a:lnTo>
                  <a:cubicBezTo>
                    <a:pt x="43664" y="80"/>
                    <a:pt x="43570" y="1"/>
                    <a:pt x="43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4"/>
            <p:cNvSpPr/>
            <p:nvPr/>
          </p:nvSpPr>
          <p:spPr>
            <a:xfrm>
              <a:off x="1836500" y="1457950"/>
              <a:ext cx="1245200" cy="65000"/>
            </a:xfrm>
            <a:custGeom>
              <a:rect b="b" l="l" r="r" t="t"/>
              <a:pathLst>
                <a:path extrusionOk="0" h="2600" w="49808">
                  <a:moveTo>
                    <a:pt x="757" y="0"/>
                  </a:moveTo>
                  <a:cubicBezTo>
                    <a:pt x="332" y="0"/>
                    <a:pt x="1" y="347"/>
                    <a:pt x="1" y="772"/>
                  </a:cubicBezTo>
                  <a:lnTo>
                    <a:pt x="1" y="1828"/>
                  </a:lnTo>
                  <a:cubicBezTo>
                    <a:pt x="1" y="2253"/>
                    <a:pt x="332" y="2599"/>
                    <a:pt x="757" y="2599"/>
                  </a:cubicBezTo>
                  <a:lnTo>
                    <a:pt x="49036" y="2599"/>
                  </a:lnTo>
                  <a:cubicBezTo>
                    <a:pt x="49461" y="2599"/>
                    <a:pt x="49807" y="2253"/>
                    <a:pt x="49807" y="1828"/>
                  </a:cubicBezTo>
                  <a:lnTo>
                    <a:pt x="49807" y="772"/>
                  </a:lnTo>
                  <a:cubicBezTo>
                    <a:pt x="49807" y="347"/>
                    <a:pt x="49461" y="0"/>
                    <a:pt x="49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4"/>
            <p:cNvSpPr/>
            <p:nvPr/>
          </p:nvSpPr>
          <p:spPr>
            <a:xfrm>
              <a:off x="18825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4"/>
            <p:cNvSpPr/>
            <p:nvPr/>
          </p:nvSpPr>
          <p:spPr>
            <a:xfrm>
              <a:off x="1882575" y="1424475"/>
              <a:ext cx="82325" cy="47275"/>
            </a:xfrm>
            <a:custGeom>
              <a:rect b="b" l="l" r="r" t="t"/>
              <a:pathLst>
                <a:path extrusionOk="0" h="1891" w="3293">
                  <a:moveTo>
                    <a:pt x="1151" y="0"/>
                  </a:moveTo>
                  <a:cubicBezTo>
                    <a:pt x="820" y="0"/>
                    <a:pt x="536" y="205"/>
                    <a:pt x="442" y="504"/>
                  </a:cubicBezTo>
                  <a:lnTo>
                    <a:pt x="1" y="1891"/>
                  </a:lnTo>
                  <a:lnTo>
                    <a:pt x="3293" y="1891"/>
                  </a:lnTo>
                  <a:lnTo>
                    <a:pt x="2852" y="504"/>
                  </a:lnTo>
                  <a:cubicBezTo>
                    <a:pt x="2757" y="205"/>
                    <a:pt x="2474" y="0"/>
                    <a:pt x="215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4"/>
            <p:cNvSpPr/>
            <p:nvPr/>
          </p:nvSpPr>
          <p:spPr>
            <a:xfrm>
              <a:off x="19648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4"/>
            <p:cNvSpPr/>
            <p:nvPr/>
          </p:nvSpPr>
          <p:spPr>
            <a:xfrm>
              <a:off x="1964875" y="1424450"/>
              <a:ext cx="82325" cy="47300"/>
            </a:xfrm>
            <a:custGeom>
              <a:rect b="b" l="l" r="r" t="t"/>
              <a:pathLst>
                <a:path extrusionOk="0" h="1892" w="3293">
                  <a:moveTo>
                    <a:pt x="2176" y="1"/>
                  </a:moveTo>
                  <a:cubicBezTo>
                    <a:pt x="2165" y="1"/>
                    <a:pt x="2154" y="1"/>
                    <a:pt x="2143" y="1"/>
                  </a:cubicBezTo>
                  <a:lnTo>
                    <a:pt x="1151" y="1"/>
                  </a:lnTo>
                  <a:cubicBezTo>
                    <a:pt x="820" y="1"/>
                    <a:pt x="536" y="206"/>
                    <a:pt x="442" y="505"/>
                  </a:cubicBezTo>
                  <a:lnTo>
                    <a:pt x="1" y="1892"/>
                  </a:lnTo>
                  <a:lnTo>
                    <a:pt x="3293" y="1892"/>
                  </a:lnTo>
                  <a:lnTo>
                    <a:pt x="2852" y="505"/>
                  </a:lnTo>
                  <a:cubicBezTo>
                    <a:pt x="2761" y="216"/>
                    <a:pt x="2493"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4"/>
            <p:cNvSpPr/>
            <p:nvPr/>
          </p:nvSpPr>
          <p:spPr>
            <a:xfrm>
              <a:off x="2047175" y="1424475"/>
              <a:ext cx="82325" cy="47275"/>
            </a:xfrm>
            <a:custGeom>
              <a:rect b="b" l="l" r="r" t="t"/>
              <a:pathLst>
                <a:path extrusionOk="0" h="1891" w="3293">
                  <a:moveTo>
                    <a:pt x="1151" y="0"/>
                  </a:moveTo>
                  <a:cubicBezTo>
                    <a:pt x="820" y="0"/>
                    <a:pt x="536" y="205"/>
                    <a:pt x="442" y="520"/>
                  </a:cubicBezTo>
                  <a:lnTo>
                    <a:pt x="1" y="1891"/>
                  </a:lnTo>
                  <a:lnTo>
                    <a:pt x="3293" y="1891"/>
                  </a:lnTo>
                  <a:lnTo>
                    <a:pt x="2868"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4"/>
            <p:cNvSpPr/>
            <p:nvPr/>
          </p:nvSpPr>
          <p:spPr>
            <a:xfrm>
              <a:off x="2047175" y="1424450"/>
              <a:ext cx="82325" cy="47300"/>
            </a:xfrm>
            <a:custGeom>
              <a:rect b="b" l="l" r="r" t="t"/>
              <a:pathLst>
                <a:path extrusionOk="0" h="1892" w="3293">
                  <a:moveTo>
                    <a:pt x="1117" y="1"/>
                  </a:moveTo>
                  <a:cubicBezTo>
                    <a:pt x="801" y="1"/>
                    <a:pt x="533" y="216"/>
                    <a:pt x="442" y="505"/>
                  </a:cubicBezTo>
                  <a:lnTo>
                    <a:pt x="1" y="1892"/>
                  </a:lnTo>
                  <a:lnTo>
                    <a:pt x="3293" y="1892"/>
                  </a:lnTo>
                  <a:lnTo>
                    <a:pt x="2868" y="505"/>
                  </a:lnTo>
                  <a:cubicBezTo>
                    <a:pt x="2757" y="206"/>
                    <a:pt x="2474" y="1"/>
                    <a:pt x="2159" y="1"/>
                  </a:cubicBezTo>
                  <a:lnTo>
                    <a:pt x="1151" y="1"/>
                  </a:lnTo>
                  <a:cubicBezTo>
                    <a:pt x="1140" y="1"/>
                    <a:pt x="1129"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4"/>
            <p:cNvSpPr/>
            <p:nvPr/>
          </p:nvSpPr>
          <p:spPr>
            <a:xfrm>
              <a:off x="2129475" y="1424475"/>
              <a:ext cx="82725" cy="47275"/>
            </a:xfrm>
            <a:custGeom>
              <a:rect b="b" l="l" r="r" t="t"/>
              <a:pathLst>
                <a:path extrusionOk="0" h="1891" w="3309">
                  <a:moveTo>
                    <a:pt x="1151" y="0"/>
                  </a:moveTo>
                  <a:cubicBezTo>
                    <a:pt x="836" y="0"/>
                    <a:pt x="537" y="205"/>
                    <a:pt x="442" y="520"/>
                  </a:cubicBezTo>
                  <a:lnTo>
                    <a:pt x="1" y="1891"/>
                  </a:lnTo>
                  <a:lnTo>
                    <a:pt x="3309" y="1891"/>
                  </a:lnTo>
                  <a:lnTo>
                    <a:pt x="2868" y="520"/>
                  </a:lnTo>
                  <a:cubicBezTo>
                    <a:pt x="2758"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4"/>
            <p:cNvSpPr/>
            <p:nvPr/>
          </p:nvSpPr>
          <p:spPr>
            <a:xfrm>
              <a:off x="2129475" y="1424450"/>
              <a:ext cx="82725" cy="47300"/>
            </a:xfrm>
            <a:custGeom>
              <a:rect b="b" l="l" r="r" t="t"/>
              <a:pathLst>
                <a:path extrusionOk="0" h="1892" w="3309">
                  <a:moveTo>
                    <a:pt x="1119" y="1"/>
                  </a:moveTo>
                  <a:cubicBezTo>
                    <a:pt x="816" y="1"/>
                    <a:pt x="533" y="216"/>
                    <a:pt x="442" y="505"/>
                  </a:cubicBezTo>
                  <a:lnTo>
                    <a:pt x="1" y="1892"/>
                  </a:lnTo>
                  <a:lnTo>
                    <a:pt x="3309" y="1892"/>
                  </a:lnTo>
                  <a:lnTo>
                    <a:pt x="2868" y="505"/>
                  </a:lnTo>
                  <a:cubicBezTo>
                    <a:pt x="2758" y="206"/>
                    <a:pt x="2474" y="1"/>
                    <a:pt x="2159" y="1"/>
                  </a:cubicBezTo>
                  <a:lnTo>
                    <a:pt x="1151" y="1"/>
                  </a:lnTo>
                  <a:cubicBezTo>
                    <a:pt x="1140" y="1"/>
                    <a:pt x="1130" y="1"/>
                    <a:pt x="111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4"/>
            <p:cNvSpPr/>
            <p:nvPr/>
          </p:nvSpPr>
          <p:spPr>
            <a:xfrm>
              <a:off x="2212175" y="1424475"/>
              <a:ext cx="82325" cy="47275"/>
            </a:xfrm>
            <a:custGeom>
              <a:rect b="b" l="l" r="r" t="t"/>
              <a:pathLst>
                <a:path extrusionOk="0" h="1891" w="3293">
                  <a:moveTo>
                    <a:pt x="1135" y="0"/>
                  </a:moveTo>
                  <a:cubicBezTo>
                    <a:pt x="820" y="0"/>
                    <a:pt x="536" y="205"/>
                    <a:pt x="426" y="520"/>
                  </a:cubicBezTo>
                  <a:lnTo>
                    <a:pt x="1" y="1891"/>
                  </a:lnTo>
                  <a:lnTo>
                    <a:pt x="3293" y="1891"/>
                  </a:lnTo>
                  <a:lnTo>
                    <a:pt x="2852" y="520"/>
                  </a:lnTo>
                  <a:cubicBezTo>
                    <a:pt x="2757" y="205"/>
                    <a:pt x="2458"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4"/>
            <p:cNvSpPr/>
            <p:nvPr/>
          </p:nvSpPr>
          <p:spPr>
            <a:xfrm>
              <a:off x="2212175" y="1424450"/>
              <a:ext cx="82325" cy="47300"/>
            </a:xfrm>
            <a:custGeom>
              <a:rect b="b" l="l" r="r" t="t"/>
              <a:pathLst>
                <a:path extrusionOk="0" h="1892" w="3293">
                  <a:moveTo>
                    <a:pt x="1103" y="1"/>
                  </a:moveTo>
                  <a:cubicBezTo>
                    <a:pt x="801" y="1"/>
                    <a:pt x="533" y="216"/>
                    <a:pt x="426" y="505"/>
                  </a:cubicBezTo>
                  <a:lnTo>
                    <a:pt x="1" y="1892"/>
                  </a:lnTo>
                  <a:lnTo>
                    <a:pt x="3293" y="1892"/>
                  </a:lnTo>
                  <a:lnTo>
                    <a:pt x="2852" y="505"/>
                  </a:lnTo>
                  <a:cubicBezTo>
                    <a:pt x="2757" y="206"/>
                    <a:pt x="2458" y="1"/>
                    <a:pt x="2143" y="1"/>
                  </a:cubicBezTo>
                  <a:lnTo>
                    <a:pt x="1135" y="1"/>
                  </a:lnTo>
                  <a:cubicBezTo>
                    <a:pt x="1124" y="1"/>
                    <a:pt x="1114" y="1"/>
                    <a:pt x="110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4"/>
            <p:cNvSpPr/>
            <p:nvPr/>
          </p:nvSpPr>
          <p:spPr>
            <a:xfrm>
              <a:off x="2294475" y="1424475"/>
              <a:ext cx="82350" cy="47275"/>
            </a:xfrm>
            <a:custGeom>
              <a:rect b="b" l="l" r="r" t="t"/>
              <a:pathLst>
                <a:path extrusionOk="0" h="1891" w="3294">
                  <a:moveTo>
                    <a:pt x="1135"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4"/>
            <p:cNvSpPr/>
            <p:nvPr/>
          </p:nvSpPr>
          <p:spPr>
            <a:xfrm>
              <a:off x="2294475" y="1424475"/>
              <a:ext cx="82350" cy="47275"/>
            </a:xfrm>
            <a:custGeom>
              <a:rect b="b" l="l" r="r" t="t"/>
              <a:pathLst>
                <a:path extrusionOk="0" h="1891" w="3294">
                  <a:moveTo>
                    <a:pt x="1135" y="0"/>
                  </a:moveTo>
                  <a:cubicBezTo>
                    <a:pt x="820" y="0"/>
                    <a:pt x="536" y="205"/>
                    <a:pt x="442" y="504"/>
                  </a:cubicBezTo>
                  <a:lnTo>
                    <a:pt x="1" y="1891"/>
                  </a:lnTo>
                  <a:lnTo>
                    <a:pt x="3293" y="1891"/>
                  </a:lnTo>
                  <a:lnTo>
                    <a:pt x="2852" y="504"/>
                  </a:lnTo>
                  <a:cubicBezTo>
                    <a:pt x="2757" y="205"/>
                    <a:pt x="2474" y="0"/>
                    <a:pt x="21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4"/>
            <p:cNvSpPr/>
            <p:nvPr/>
          </p:nvSpPr>
          <p:spPr>
            <a:xfrm>
              <a:off x="23768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4"/>
            <p:cNvSpPr/>
            <p:nvPr/>
          </p:nvSpPr>
          <p:spPr>
            <a:xfrm>
              <a:off x="2376800" y="1424450"/>
              <a:ext cx="82325" cy="47300"/>
            </a:xfrm>
            <a:custGeom>
              <a:rect b="b" l="l" r="r" t="t"/>
              <a:pathLst>
                <a:path extrusionOk="0" h="1892" w="3293">
                  <a:moveTo>
                    <a:pt x="2176" y="1"/>
                  </a:moveTo>
                  <a:cubicBezTo>
                    <a:pt x="2164"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4"/>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21"/>
                  </a:cubicBezTo>
                  <a:lnTo>
                    <a:pt x="0" y="1892"/>
                  </a:lnTo>
                  <a:lnTo>
                    <a:pt x="3292" y="1892"/>
                  </a:lnTo>
                  <a:lnTo>
                    <a:pt x="2851" y="505"/>
                  </a:lnTo>
                  <a:cubicBezTo>
                    <a:pt x="2760" y="216"/>
                    <a:pt x="2492" y="1"/>
                    <a:pt x="2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4"/>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4"/>
            <p:cNvSpPr/>
            <p:nvPr/>
          </p:nvSpPr>
          <p:spPr>
            <a:xfrm>
              <a:off x="25414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4"/>
            <p:cNvSpPr/>
            <p:nvPr/>
          </p:nvSpPr>
          <p:spPr>
            <a:xfrm>
              <a:off x="2541400" y="1424450"/>
              <a:ext cx="82325" cy="47300"/>
            </a:xfrm>
            <a:custGeom>
              <a:rect b="b" l="l" r="r" t="t"/>
              <a:pathLst>
                <a:path extrusionOk="0" h="1892" w="3293">
                  <a:moveTo>
                    <a:pt x="1117" y="1"/>
                  </a:moveTo>
                  <a:cubicBezTo>
                    <a:pt x="800" y="1"/>
                    <a:pt x="533" y="216"/>
                    <a:pt x="441" y="505"/>
                  </a:cubicBezTo>
                  <a:lnTo>
                    <a:pt x="0" y="1892"/>
                  </a:lnTo>
                  <a:lnTo>
                    <a:pt x="3292" y="1892"/>
                  </a:lnTo>
                  <a:lnTo>
                    <a:pt x="2851"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4"/>
            <p:cNvSpPr/>
            <p:nvPr/>
          </p:nvSpPr>
          <p:spPr>
            <a:xfrm>
              <a:off x="2623700" y="1424475"/>
              <a:ext cx="82325" cy="47275"/>
            </a:xfrm>
            <a:custGeom>
              <a:rect b="b" l="l" r="r" t="t"/>
              <a:pathLst>
                <a:path extrusionOk="0" h="1891" w="3293">
                  <a:moveTo>
                    <a:pt x="1150" y="0"/>
                  </a:moveTo>
                  <a:cubicBezTo>
                    <a:pt x="819" y="0"/>
                    <a:pt x="536" y="205"/>
                    <a:pt x="441" y="520"/>
                  </a:cubicBezTo>
                  <a:lnTo>
                    <a:pt x="0" y="1891"/>
                  </a:lnTo>
                  <a:lnTo>
                    <a:pt x="3292"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4"/>
            <p:cNvSpPr/>
            <p:nvPr/>
          </p:nvSpPr>
          <p:spPr>
            <a:xfrm>
              <a:off x="2623700" y="1424450"/>
              <a:ext cx="82325" cy="47300"/>
            </a:xfrm>
            <a:custGeom>
              <a:rect b="b" l="l" r="r" t="t"/>
              <a:pathLst>
                <a:path extrusionOk="0" h="1892" w="3293">
                  <a:moveTo>
                    <a:pt x="1117" y="1"/>
                  </a:moveTo>
                  <a:cubicBezTo>
                    <a:pt x="800" y="1"/>
                    <a:pt x="533" y="216"/>
                    <a:pt x="441" y="505"/>
                  </a:cubicBezTo>
                  <a:lnTo>
                    <a:pt x="0" y="1892"/>
                  </a:lnTo>
                  <a:lnTo>
                    <a:pt x="3292" y="1892"/>
                  </a:lnTo>
                  <a:lnTo>
                    <a:pt x="2867"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4"/>
            <p:cNvSpPr/>
            <p:nvPr/>
          </p:nvSpPr>
          <p:spPr>
            <a:xfrm>
              <a:off x="2706000" y="1424475"/>
              <a:ext cx="82725" cy="47275"/>
            </a:xfrm>
            <a:custGeom>
              <a:rect b="b" l="l" r="r" t="t"/>
              <a:pathLst>
                <a:path extrusionOk="0" h="1891" w="3309">
                  <a:moveTo>
                    <a:pt x="1150" y="0"/>
                  </a:moveTo>
                  <a:cubicBezTo>
                    <a:pt x="835" y="0"/>
                    <a:pt x="536" y="205"/>
                    <a:pt x="441" y="520"/>
                  </a:cubicBezTo>
                  <a:lnTo>
                    <a:pt x="0" y="1891"/>
                  </a:lnTo>
                  <a:lnTo>
                    <a:pt x="3308"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4"/>
            <p:cNvSpPr/>
            <p:nvPr/>
          </p:nvSpPr>
          <p:spPr>
            <a:xfrm>
              <a:off x="2706000" y="1424450"/>
              <a:ext cx="82725" cy="47300"/>
            </a:xfrm>
            <a:custGeom>
              <a:rect b="b" l="l" r="r" t="t"/>
              <a:pathLst>
                <a:path extrusionOk="0" h="1892" w="3309">
                  <a:moveTo>
                    <a:pt x="1118" y="1"/>
                  </a:moveTo>
                  <a:cubicBezTo>
                    <a:pt x="815" y="1"/>
                    <a:pt x="533" y="216"/>
                    <a:pt x="441" y="505"/>
                  </a:cubicBezTo>
                  <a:lnTo>
                    <a:pt x="0" y="1892"/>
                  </a:lnTo>
                  <a:lnTo>
                    <a:pt x="3308" y="1892"/>
                  </a:lnTo>
                  <a:lnTo>
                    <a:pt x="2867" y="505"/>
                  </a:lnTo>
                  <a:cubicBezTo>
                    <a:pt x="2757" y="206"/>
                    <a:pt x="2473" y="1"/>
                    <a:pt x="2158" y="1"/>
                  </a:cubicBezTo>
                  <a:lnTo>
                    <a:pt x="1150" y="1"/>
                  </a:lnTo>
                  <a:cubicBezTo>
                    <a:pt x="1140" y="1"/>
                    <a:pt x="1129" y="1"/>
                    <a:pt x="111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4"/>
            <p:cNvSpPr/>
            <p:nvPr/>
          </p:nvSpPr>
          <p:spPr>
            <a:xfrm>
              <a:off x="2788700" y="1424475"/>
              <a:ext cx="82325" cy="47275"/>
            </a:xfrm>
            <a:custGeom>
              <a:rect b="b" l="l" r="r" t="t"/>
              <a:pathLst>
                <a:path extrusionOk="0" h="1891" w="3293">
                  <a:moveTo>
                    <a:pt x="1134" y="0"/>
                  </a:moveTo>
                  <a:cubicBezTo>
                    <a:pt x="819" y="0"/>
                    <a:pt x="536" y="205"/>
                    <a:pt x="425" y="520"/>
                  </a:cubicBezTo>
                  <a:lnTo>
                    <a:pt x="0" y="1891"/>
                  </a:lnTo>
                  <a:lnTo>
                    <a:pt x="3292" y="1891"/>
                  </a:lnTo>
                  <a:lnTo>
                    <a:pt x="2835" y="520"/>
                  </a:lnTo>
                  <a:cubicBezTo>
                    <a:pt x="2741" y="205"/>
                    <a:pt x="2457"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4"/>
            <p:cNvSpPr/>
            <p:nvPr/>
          </p:nvSpPr>
          <p:spPr>
            <a:xfrm>
              <a:off x="2788300" y="1424475"/>
              <a:ext cx="82325" cy="47275"/>
            </a:xfrm>
            <a:custGeom>
              <a:rect b="b" l="l" r="r" t="t"/>
              <a:pathLst>
                <a:path extrusionOk="0" h="1891" w="3293">
                  <a:moveTo>
                    <a:pt x="1150" y="0"/>
                  </a:moveTo>
                  <a:cubicBezTo>
                    <a:pt x="820" y="0"/>
                    <a:pt x="536" y="205"/>
                    <a:pt x="441" y="504"/>
                  </a:cubicBezTo>
                  <a:lnTo>
                    <a:pt x="0" y="1891"/>
                  </a:lnTo>
                  <a:lnTo>
                    <a:pt x="3293" y="1891"/>
                  </a:lnTo>
                  <a:lnTo>
                    <a:pt x="2851" y="504"/>
                  </a:lnTo>
                  <a:cubicBezTo>
                    <a:pt x="2757" y="205"/>
                    <a:pt x="2473" y="0"/>
                    <a:pt x="21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4"/>
            <p:cNvSpPr/>
            <p:nvPr/>
          </p:nvSpPr>
          <p:spPr>
            <a:xfrm>
              <a:off x="2871000" y="1424475"/>
              <a:ext cx="82325" cy="47275"/>
            </a:xfrm>
            <a:custGeom>
              <a:rect b="b" l="l" r="r" t="t"/>
              <a:pathLst>
                <a:path extrusionOk="0" h="1891" w="3293">
                  <a:moveTo>
                    <a:pt x="1134"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4"/>
            <p:cNvSpPr/>
            <p:nvPr/>
          </p:nvSpPr>
          <p:spPr>
            <a:xfrm>
              <a:off x="2871000" y="1424450"/>
              <a:ext cx="82325" cy="47300"/>
            </a:xfrm>
            <a:custGeom>
              <a:rect b="b" l="l" r="r" t="t"/>
              <a:pathLst>
                <a:path extrusionOk="0" h="1892" w="3293">
                  <a:moveTo>
                    <a:pt x="2176" y="1"/>
                  </a:moveTo>
                  <a:cubicBezTo>
                    <a:pt x="2165" y="1"/>
                    <a:pt x="2154" y="1"/>
                    <a:pt x="2143" y="1"/>
                  </a:cubicBezTo>
                  <a:lnTo>
                    <a:pt x="1134" y="1"/>
                  </a:lnTo>
                  <a:cubicBezTo>
                    <a:pt x="819" y="1"/>
                    <a:pt x="536" y="206"/>
                    <a:pt x="426"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4"/>
            <p:cNvSpPr/>
            <p:nvPr/>
          </p:nvSpPr>
          <p:spPr>
            <a:xfrm>
              <a:off x="29533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4"/>
            <p:cNvSpPr/>
            <p:nvPr/>
          </p:nvSpPr>
          <p:spPr>
            <a:xfrm>
              <a:off x="2953300" y="1424450"/>
              <a:ext cx="82325" cy="47300"/>
            </a:xfrm>
            <a:custGeom>
              <a:rect b="b" l="l" r="r" t="t"/>
              <a:pathLst>
                <a:path extrusionOk="0" h="1892" w="3293">
                  <a:moveTo>
                    <a:pt x="2176" y="1"/>
                  </a:moveTo>
                  <a:cubicBezTo>
                    <a:pt x="2165" y="1"/>
                    <a:pt x="2154" y="1"/>
                    <a:pt x="2143"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28"/>
          <p:cNvSpPr txBox="1"/>
          <p:nvPr>
            <p:ph type="title"/>
          </p:nvPr>
        </p:nvSpPr>
        <p:spPr>
          <a:xfrm>
            <a:off x="6425650" y="159200"/>
            <a:ext cx="982200" cy="58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rPr>
              <a:t>YOU</a:t>
            </a:r>
            <a:endParaRPr>
              <a:solidFill>
                <a:schemeClr val="dk2"/>
              </a:solidFill>
            </a:endParaRPr>
          </a:p>
        </p:txBody>
      </p:sp>
      <p:grpSp>
        <p:nvGrpSpPr>
          <p:cNvPr id="345" name="Google Shape;345;p28"/>
          <p:cNvGrpSpPr/>
          <p:nvPr/>
        </p:nvGrpSpPr>
        <p:grpSpPr>
          <a:xfrm flipH="1" rot="-1568310">
            <a:off x="423406" y="1182251"/>
            <a:ext cx="706047" cy="456686"/>
            <a:chOff x="3765675" y="2533375"/>
            <a:chExt cx="925450" cy="598600"/>
          </a:xfrm>
        </p:grpSpPr>
        <p:sp>
          <p:nvSpPr>
            <p:cNvPr id="346" name="Google Shape;346;p28"/>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8"/>
          <p:cNvGrpSpPr/>
          <p:nvPr/>
        </p:nvGrpSpPr>
        <p:grpSpPr>
          <a:xfrm flipH="1" rot="1323397">
            <a:off x="760031" y="325210"/>
            <a:ext cx="706346" cy="456675"/>
            <a:chOff x="3586125" y="4525175"/>
            <a:chExt cx="925825" cy="598575"/>
          </a:xfrm>
        </p:grpSpPr>
        <p:sp>
          <p:nvSpPr>
            <p:cNvPr id="351" name="Google Shape;351;p28"/>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5" name="Google Shape;355;p28"/>
          <p:cNvPicPr preferRelativeResize="0"/>
          <p:nvPr/>
        </p:nvPicPr>
        <p:blipFill>
          <a:blip r:embed="rId4">
            <a:alphaModFix/>
          </a:blip>
          <a:stretch>
            <a:fillRect/>
          </a:stretch>
        </p:blipFill>
        <p:spPr>
          <a:xfrm rot="-10206018">
            <a:off x="6498300" y="646452"/>
            <a:ext cx="925181" cy="92519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grpSp>
        <p:nvGrpSpPr>
          <p:cNvPr id="873" name="Google Shape;873;p55"/>
          <p:cNvGrpSpPr/>
          <p:nvPr/>
        </p:nvGrpSpPr>
        <p:grpSpPr>
          <a:xfrm>
            <a:off x="1728867" y="3918766"/>
            <a:ext cx="5503224" cy="1150358"/>
            <a:chOff x="1251966" y="3018799"/>
            <a:chExt cx="5946859" cy="1437049"/>
          </a:xfrm>
        </p:grpSpPr>
        <p:sp>
          <p:nvSpPr>
            <p:cNvPr id="874" name="Google Shape;874;p55"/>
            <p:cNvSpPr/>
            <p:nvPr/>
          </p:nvSpPr>
          <p:spPr>
            <a:xfrm flipH="1">
              <a:off x="5760422" y="3018799"/>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5"/>
            <p:cNvSpPr/>
            <p:nvPr/>
          </p:nvSpPr>
          <p:spPr>
            <a:xfrm flipH="1">
              <a:off x="1251966" y="301880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5"/>
            <p:cNvSpPr/>
            <p:nvPr/>
          </p:nvSpPr>
          <p:spPr>
            <a:xfrm flipH="1">
              <a:off x="6178352" y="3434422"/>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5"/>
            <p:cNvSpPr/>
            <p:nvPr/>
          </p:nvSpPr>
          <p:spPr>
            <a:xfrm flipH="1">
              <a:off x="6490243" y="3800998"/>
              <a:ext cx="280285" cy="239501"/>
            </a:xfrm>
            <a:custGeom>
              <a:rect b="b" l="l" r="r" t="t"/>
              <a:pathLst>
                <a:path extrusionOk="0" h="5479" w="6412">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55"/>
          <p:cNvSpPr txBox="1"/>
          <p:nvPr>
            <p:ph idx="4294967295" type="body"/>
          </p:nvPr>
        </p:nvSpPr>
        <p:spPr>
          <a:xfrm>
            <a:off x="2681950" y="4005300"/>
            <a:ext cx="3090600" cy="9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The graphs above show that Twitch has experienced considerable growth.  Both “Hours Watched” and “Channels Available” have </a:t>
            </a:r>
            <a:r>
              <a:rPr lang="en" sz="1200"/>
              <a:t>skyrocketed</a:t>
            </a:r>
            <a:r>
              <a:rPr lang="en" sz="1200"/>
              <a:t> over the past 7 years. </a:t>
            </a:r>
            <a:endParaRPr sz="1200"/>
          </a:p>
        </p:txBody>
      </p:sp>
      <p:pic>
        <p:nvPicPr>
          <p:cNvPr id="879" name="Google Shape;879;p55"/>
          <p:cNvPicPr preferRelativeResize="0"/>
          <p:nvPr/>
        </p:nvPicPr>
        <p:blipFill>
          <a:blip r:embed="rId3">
            <a:alphaModFix/>
          </a:blip>
          <a:stretch>
            <a:fillRect/>
          </a:stretch>
        </p:blipFill>
        <p:spPr>
          <a:xfrm>
            <a:off x="4688175" y="735925"/>
            <a:ext cx="3672586" cy="2713999"/>
          </a:xfrm>
          <a:prstGeom prst="rect">
            <a:avLst/>
          </a:prstGeom>
          <a:noFill/>
          <a:ln>
            <a:noFill/>
          </a:ln>
        </p:spPr>
      </p:pic>
      <p:pic>
        <p:nvPicPr>
          <p:cNvPr id="880" name="Google Shape;880;p55"/>
          <p:cNvPicPr preferRelativeResize="0"/>
          <p:nvPr/>
        </p:nvPicPr>
        <p:blipFill>
          <a:blip r:embed="rId4">
            <a:alphaModFix/>
          </a:blip>
          <a:stretch>
            <a:fillRect/>
          </a:stretch>
        </p:blipFill>
        <p:spPr>
          <a:xfrm>
            <a:off x="900625" y="735925"/>
            <a:ext cx="3726508" cy="271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56"/>
          <p:cNvSpPr txBox="1"/>
          <p:nvPr>
            <p:ph type="title"/>
          </p:nvPr>
        </p:nvSpPr>
        <p:spPr>
          <a:xfrm>
            <a:off x="2548950" y="1196167"/>
            <a:ext cx="4046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IV. Viewership</a:t>
            </a:r>
            <a:endParaRPr/>
          </a:p>
        </p:txBody>
      </p:sp>
      <p:sp>
        <p:nvSpPr>
          <p:cNvPr id="886" name="Google Shape;886;p56"/>
          <p:cNvSpPr txBox="1"/>
          <p:nvPr>
            <p:ph idx="1" type="body"/>
          </p:nvPr>
        </p:nvSpPr>
        <p:spPr>
          <a:xfrm>
            <a:off x="2548950" y="1951867"/>
            <a:ext cx="4046100" cy="19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Let’s see how viewership changes over a 5 year period by Game.</a:t>
            </a:r>
            <a:endParaRPr b="1" sz="1900"/>
          </a:p>
          <a:p>
            <a:pPr indent="0" lvl="0" marL="0" rtl="0" algn="ctr">
              <a:spcBef>
                <a:spcPts val="0"/>
              </a:spcBef>
              <a:spcAft>
                <a:spcPts val="0"/>
              </a:spcAft>
              <a:buNone/>
            </a:pPr>
            <a:r>
              <a:rPr b="1" lang="en" sz="1900"/>
              <a:t>Top 10 Games</a:t>
            </a:r>
            <a:endParaRPr b="1" sz="1900"/>
          </a:p>
        </p:txBody>
      </p:sp>
      <p:grpSp>
        <p:nvGrpSpPr>
          <p:cNvPr id="887" name="Google Shape;887;p56"/>
          <p:cNvGrpSpPr/>
          <p:nvPr/>
        </p:nvGrpSpPr>
        <p:grpSpPr>
          <a:xfrm>
            <a:off x="1232632" y="269461"/>
            <a:ext cx="6678755" cy="4579308"/>
            <a:chOff x="1836500" y="669175"/>
            <a:chExt cx="1245200" cy="853775"/>
          </a:xfrm>
        </p:grpSpPr>
        <p:sp>
          <p:nvSpPr>
            <p:cNvPr id="888" name="Google Shape;888;p56"/>
            <p:cNvSpPr/>
            <p:nvPr/>
          </p:nvSpPr>
          <p:spPr>
            <a:xfrm>
              <a:off x="1918800" y="669175"/>
              <a:ext cx="1091625" cy="791150"/>
            </a:xfrm>
            <a:custGeom>
              <a:rect b="b" l="l" r="r" t="t"/>
              <a:pathLst>
                <a:path extrusionOk="0" h="31646" w="43665">
                  <a:moveTo>
                    <a:pt x="41380" y="1828"/>
                  </a:moveTo>
                  <a:cubicBezTo>
                    <a:pt x="41491" y="1828"/>
                    <a:pt x="41569" y="1907"/>
                    <a:pt x="41569" y="2001"/>
                  </a:cubicBezTo>
                  <a:lnTo>
                    <a:pt x="41569" y="29630"/>
                  </a:lnTo>
                  <a:cubicBezTo>
                    <a:pt x="41569" y="29740"/>
                    <a:pt x="41491" y="29819"/>
                    <a:pt x="41380" y="29819"/>
                  </a:cubicBezTo>
                  <a:lnTo>
                    <a:pt x="2285" y="29819"/>
                  </a:lnTo>
                  <a:cubicBezTo>
                    <a:pt x="2175" y="29819"/>
                    <a:pt x="2096" y="29740"/>
                    <a:pt x="2096" y="29630"/>
                  </a:cubicBezTo>
                  <a:lnTo>
                    <a:pt x="2096" y="2001"/>
                  </a:lnTo>
                  <a:cubicBezTo>
                    <a:pt x="2096" y="1907"/>
                    <a:pt x="2175" y="1828"/>
                    <a:pt x="2285" y="1828"/>
                  </a:cubicBezTo>
                  <a:close/>
                  <a:moveTo>
                    <a:pt x="190" y="1"/>
                  </a:moveTo>
                  <a:cubicBezTo>
                    <a:pt x="95" y="1"/>
                    <a:pt x="17" y="80"/>
                    <a:pt x="1" y="174"/>
                  </a:cubicBezTo>
                  <a:lnTo>
                    <a:pt x="1" y="31457"/>
                  </a:lnTo>
                  <a:cubicBezTo>
                    <a:pt x="17" y="31488"/>
                    <a:pt x="17" y="31520"/>
                    <a:pt x="32" y="31551"/>
                  </a:cubicBezTo>
                  <a:cubicBezTo>
                    <a:pt x="64" y="31599"/>
                    <a:pt x="127" y="31646"/>
                    <a:pt x="190" y="31646"/>
                  </a:cubicBezTo>
                  <a:lnTo>
                    <a:pt x="43475" y="31646"/>
                  </a:lnTo>
                  <a:cubicBezTo>
                    <a:pt x="43538" y="31646"/>
                    <a:pt x="43601" y="31599"/>
                    <a:pt x="43633" y="31551"/>
                  </a:cubicBezTo>
                  <a:cubicBezTo>
                    <a:pt x="43649" y="31520"/>
                    <a:pt x="43664" y="31488"/>
                    <a:pt x="43664" y="31457"/>
                  </a:cubicBezTo>
                  <a:lnTo>
                    <a:pt x="43664" y="174"/>
                  </a:lnTo>
                  <a:cubicBezTo>
                    <a:pt x="43664" y="80"/>
                    <a:pt x="43570" y="1"/>
                    <a:pt x="43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6"/>
            <p:cNvSpPr/>
            <p:nvPr/>
          </p:nvSpPr>
          <p:spPr>
            <a:xfrm>
              <a:off x="1836500" y="1457950"/>
              <a:ext cx="1245200" cy="65000"/>
            </a:xfrm>
            <a:custGeom>
              <a:rect b="b" l="l" r="r" t="t"/>
              <a:pathLst>
                <a:path extrusionOk="0" h="2600" w="49808">
                  <a:moveTo>
                    <a:pt x="757" y="0"/>
                  </a:moveTo>
                  <a:cubicBezTo>
                    <a:pt x="332" y="0"/>
                    <a:pt x="1" y="347"/>
                    <a:pt x="1" y="772"/>
                  </a:cubicBezTo>
                  <a:lnTo>
                    <a:pt x="1" y="1828"/>
                  </a:lnTo>
                  <a:cubicBezTo>
                    <a:pt x="1" y="2253"/>
                    <a:pt x="332" y="2599"/>
                    <a:pt x="757" y="2599"/>
                  </a:cubicBezTo>
                  <a:lnTo>
                    <a:pt x="49036" y="2599"/>
                  </a:lnTo>
                  <a:cubicBezTo>
                    <a:pt x="49461" y="2599"/>
                    <a:pt x="49807" y="2253"/>
                    <a:pt x="49807" y="1828"/>
                  </a:cubicBezTo>
                  <a:lnTo>
                    <a:pt x="49807" y="772"/>
                  </a:lnTo>
                  <a:cubicBezTo>
                    <a:pt x="49807" y="347"/>
                    <a:pt x="49461" y="0"/>
                    <a:pt x="49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6"/>
            <p:cNvSpPr/>
            <p:nvPr/>
          </p:nvSpPr>
          <p:spPr>
            <a:xfrm>
              <a:off x="18825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6"/>
            <p:cNvSpPr/>
            <p:nvPr/>
          </p:nvSpPr>
          <p:spPr>
            <a:xfrm>
              <a:off x="1882575" y="1424475"/>
              <a:ext cx="82325" cy="47275"/>
            </a:xfrm>
            <a:custGeom>
              <a:rect b="b" l="l" r="r" t="t"/>
              <a:pathLst>
                <a:path extrusionOk="0" h="1891" w="3293">
                  <a:moveTo>
                    <a:pt x="1151" y="0"/>
                  </a:moveTo>
                  <a:cubicBezTo>
                    <a:pt x="820" y="0"/>
                    <a:pt x="536" y="205"/>
                    <a:pt x="442" y="504"/>
                  </a:cubicBezTo>
                  <a:lnTo>
                    <a:pt x="1" y="1891"/>
                  </a:lnTo>
                  <a:lnTo>
                    <a:pt x="3293" y="1891"/>
                  </a:lnTo>
                  <a:lnTo>
                    <a:pt x="2852" y="504"/>
                  </a:lnTo>
                  <a:cubicBezTo>
                    <a:pt x="2757" y="205"/>
                    <a:pt x="2474" y="0"/>
                    <a:pt x="215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6"/>
            <p:cNvSpPr/>
            <p:nvPr/>
          </p:nvSpPr>
          <p:spPr>
            <a:xfrm>
              <a:off x="19648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6"/>
            <p:cNvSpPr/>
            <p:nvPr/>
          </p:nvSpPr>
          <p:spPr>
            <a:xfrm>
              <a:off x="1964875" y="1424450"/>
              <a:ext cx="82325" cy="47300"/>
            </a:xfrm>
            <a:custGeom>
              <a:rect b="b" l="l" r="r" t="t"/>
              <a:pathLst>
                <a:path extrusionOk="0" h="1892" w="3293">
                  <a:moveTo>
                    <a:pt x="2176" y="1"/>
                  </a:moveTo>
                  <a:cubicBezTo>
                    <a:pt x="2165" y="1"/>
                    <a:pt x="2154" y="1"/>
                    <a:pt x="2143" y="1"/>
                  </a:cubicBezTo>
                  <a:lnTo>
                    <a:pt x="1151" y="1"/>
                  </a:lnTo>
                  <a:cubicBezTo>
                    <a:pt x="820" y="1"/>
                    <a:pt x="536" y="206"/>
                    <a:pt x="442" y="505"/>
                  </a:cubicBezTo>
                  <a:lnTo>
                    <a:pt x="1" y="1892"/>
                  </a:lnTo>
                  <a:lnTo>
                    <a:pt x="3293" y="1892"/>
                  </a:lnTo>
                  <a:lnTo>
                    <a:pt x="2852" y="505"/>
                  </a:lnTo>
                  <a:cubicBezTo>
                    <a:pt x="2761" y="216"/>
                    <a:pt x="2493"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6"/>
            <p:cNvSpPr/>
            <p:nvPr/>
          </p:nvSpPr>
          <p:spPr>
            <a:xfrm>
              <a:off x="2047175" y="1424475"/>
              <a:ext cx="82325" cy="47275"/>
            </a:xfrm>
            <a:custGeom>
              <a:rect b="b" l="l" r="r" t="t"/>
              <a:pathLst>
                <a:path extrusionOk="0" h="1891" w="3293">
                  <a:moveTo>
                    <a:pt x="1151" y="0"/>
                  </a:moveTo>
                  <a:cubicBezTo>
                    <a:pt x="820" y="0"/>
                    <a:pt x="536" y="205"/>
                    <a:pt x="442" y="520"/>
                  </a:cubicBezTo>
                  <a:lnTo>
                    <a:pt x="1" y="1891"/>
                  </a:lnTo>
                  <a:lnTo>
                    <a:pt x="3293" y="1891"/>
                  </a:lnTo>
                  <a:lnTo>
                    <a:pt x="2868"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6"/>
            <p:cNvSpPr/>
            <p:nvPr/>
          </p:nvSpPr>
          <p:spPr>
            <a:xfrm>
              <a:off x="2047175" y="1424450"/>
              <a:ext cx="82325" cy="47300"/>
            </a:xfrm>
            <a:custGeom>
              <a:rect b="b" l="l" r="r" t="t"/>
              <a:pathLst>
                <a:path extrusionOk="0" h="1892" w="3293">
                  <a:moveTo>
                    <a:pt x="1117" y="1"/>
                  </a:moveTo>
                  <a:cubicBezTo>
                    <a:pt x="801" y="1"/>
                    <a:pt x="533" y="216"/>
                    <a:pt x="442" y="505"/>
                  </a:cubicBezTo>
                  <a:lnTo>
                    <a:pt x="1" y="1892"/>
                  </a:lnTo>
                  <a:lnTo>
                    <a:pt x="3293" y="1892"/>
                  </a:lnTo>
                  <a:lnTo>
                    <a:pt x="2868" y="505"/>
                  </a:lnTo>
                  <a:cubicBezTo>
                    <a:pt x="2757" y="206"/>
                    <a:pt x="2474" y="1"/>
                    <a:pt x="2159" y="1"/>
                  </a:cubicBezTo>
                  <a:lnTo>
                    <a:pt x="1151" y="1"/>
                  </a:lnTo>
                  <a:cubicBezTo>
                    <a:pt x="1140" y="1"/>
                    <a:pt x="1129"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6"/>
            <p:cNvSpPr/>
            <p:nvPr/>
          </p:nvSpPr>
          <p:spPr>
            <a:xfrm>
              <a:off x="2129475" y="1424475"/>
              <a:ext cx="82725" cy="47275"/>
            </a:xfrm>
            <a:custGeom>
              <a:rect b="b" l="l" r="r" t="t"/>
              <a:pathLst>
                <a:path extrusionOk="0" h="1891" w="3309">
                  <a:moveTo>
                    <a:pt x="1151" y="0"/>
                  </a:moveTo>
                  <a:cubicBezTo>
                    <a:pt x="836" y="0"/>
                    <a:pt x="537" y="205"/>
                    <a:pt x="442" y="520"/>
                  </a:cubicBezTo>
                  <a:lnTo>
                    <a:pt x="1" y="1891"/>
                  </a:lnTo>
                  <a:lnTo>
                    <a:pt x="3309" y="1891"/>
                  </a:lnTo>
                  <a:lnTo>
                    <a:pt x="2868" y="520"/>
                  </a:lnTo>
                  <a:cubicBezTo>
                    <a:pt x="2758"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6"/>
            <p:cNvSpPr/>
            <p:nvPr/>
          </p:nvSpPr>
          <p:spPr>
            <a:xfrm>
              <a:off x="2129475" y="1424450"/>
              <a:ext cx="82725" cy="47300"/>
            </a:xfrm>
            <a:custGeom>
              <a:rect b="b" l="l" r="r" t="t"/>
              <a:pathLst>
                <a:path extrusionOk="0" h="1892" w="3309">
                  <a:moveTo>
                    <a:pt x="1119" y="1"/>
                  </a:moveTo>
                  <a:cubicBezTo>
                    <a:pt x="816" y="1"/>
                    <a:pt x="533" y="216"/>
                    <a:pt x="442" y="505"/>
                  </a:cubicBezTo>
                  <a:lnTo>
                    <a:pt x="1" y="1892"/>
                  </a:lnTo>
                  <a:lnTo>
                    <a:pt x="3309" y="1892"/>
                  </a:lnTo>
                  <a:lnTo>
                    <a:pt x="2868" y="505"/>
                  </a:lnTo>
                  <a:cubicBezTo>
                    <a:pt x="2758" y="206"/>
                    <a:pt x="2474" y="1"/>
                    <a:pt x="2159" y="1"/>
                  </a:cubicBezTo>
                  <a:lnTo>
                    <a:pt x="1151" y="1"/>
                  </a:lnTo>
                  <a:cubicBezTo>
                    <a:pt x="1140" y="1"/>
                    <a:pt x="1130" y="1"/>
                    <a:pt x="111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6"/>
            <p:cNvSpPr/>
            <p:nvPr/>
          </p:nvSpPr>
          <p:spPr>
            <a:xfrm>
              <a:off x="2212175" y="1424475"/>
              <a:ext cx="82325" cy="47275"/>
            </a:xfrm>
            <a:custGeom>
              <a:rect b="b" l="l" r="r" t="t"/>
              <a:pathLst>
                <a:path extrusionOk="0" h="1891" w="3293">
                  <a:moveTo>
                    <a:pt x="1135" y="0"/>
                  </a:moveTo>
                  <a:cubicBezTo>
                    <a:pt x="820" y="0"/>
                    <a:pt x="536" y="205"/>
                    <a:pt x="426" y="520"/>
                  </a:cubicBezTo>
                  <a:lnTo>
                    <a:pt x="1" y="1891"/>
                  </a:lnTo>
                  <a:lnTo>
                    <a:pt x="3293" y="1891"/>
                  </a:lnTo>
                  <a:lnTo>
                    <a:pt x="2852" y="520"/>
                  </a:lnTo>
                  <a:cubicBezTo>
                    <a:pt x="2757" y="205"/>
                    <a:pt x="2458"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6"/>
            <p:cNvSpPr/>
            <p:nvPr/>
          </p:nvSpPr>
          <p:spPr>
            <a:xfrm>
              <a:off x="2212175" y="1424450"/>
              <a:ext cx="82325" cy="47300"/>
            </a:xfrm>
            <a:custGeom>
              <a:rect b="b" l="l" r="r" t="t"/>
              <a:pathLst>
                <a:path extrusionOk="0" h="1892" w="3293">
                  <a:moveTo>
                    <a:pt x="1103" y="1"/>
                  </a:moveTo>
                  <a:cubicBezTo>
                    <a:pt x="801" y="1"/>
                    <a:pt x="533" y="216"/>
                    <a:pt x="426" y="505"/>
                  </a:cubicBezTo>
                  <a:lnTo>
                    <a:pt x="1" y="1892"/>
                  </a:lnTo>
                  <a:lnTo>
                    <a:pt x="3293" y="1892"/>
                  </a:lnTo>
                  <a:lnTo>
                    <a:pt x="2852" y="505"/>
                  </a:lnTo>
                  <a:cubicBezTo>
                    <a:pt x="2757" y="206"/>
                    <a:pt x="2458" y="1"/>
                    <a:pt x="2143" y="1"/>
                  </a:cubicBezTo>
                  <a:lnTo>
                    <a:pt x="1135" y="1"/>
                  </a:lnTo>
                  <a:cubicBezTo>
                    <a:pt x="1124" y="1"/>
                    <a:pt x="1114" y="1"/>
                    <a:pt x="110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6"/>
            <p:cNvSpPr/>
            <p:nvPr/>
          </p:nvSpPr>
          <p:spPr>
            <a:xfrm>
              <a:off x="2294475" y="1424475"/>
              <a:ext cx="82350" cy="47275"/>
            </a:xfrm>
            <a:custGeom>
              <a:rect b="b" l="l" r="r" t="t"/>
              <a:pathLst>
                <a:path extrusionOk="0" h="1891" w="3294">
                  <a:moveTo>
                    <a:pt x="1135"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6"/>
            <p:cNvSpPr/>
            <p:nvPr/>
          </p:nvSpPr>
          <p:spPr>
            <a:xfrm>
              <a:off x="2294475" y="1424475"/>
              <a:ext cx="82350" cy="47275"/>
            </a:xfrm>
            <a:custGeom>
              <a:rect b="b" l="l" r="r" t="t"/>
              <a:pathLst>
                <a:path extrusionOk="0" h="1891" w="3294">
                  <a:moveTo>
                    <a:pt x="1135" y="0"/>
                  </a:moveTo>
                  <a:cubicBezTo>
                    <a:pt x="820" y="0"/>
                    <a:pt x="536" y="205"/>
                    <a:pt x="442" y="504"/>
                  </a:cubicBezTo>
                  <a:lnTo>
                    <a:pt x="1" y="1891"/>
                  </a:lnTo>
                  <a:lnTo>
                    <a:pt x="3293" y="1891"/>
                  </a:lnTo>
                  <a:lnTo>
                    <a:pt x="2852" y="504"/>
                  </a:lnTo>
                  <a:cubicBezTo>
                    <a:pt x="2757" y="205"/>
                    <a:pt x="2474" y="0"/>
                    <a:pt x="21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6"/>
            <p:cNvSpPr/>
            <p:nvPr/>
          </p:nvSpPr>
          <p:spPr>
            <a:xfrm>
              <a:off x="23768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6"/>
            <p:cNvSpPr/>
            <p:nvPr/>
          </p:nvSpPr>
          <p:spPr>
            <a:xfrm>
              <a:off x="2376800" y="1424450"/>
              <a:ext cx="82325" cy="47300"/>
            </a:xfrm>
            <a:custGeom>
              <a:rect b="b" l="l" r="r" t="t"/>
              <a:pathLst>
                <a:path extrusionOk="0" h="1892" w="3293">
                  <a:moveTo>
                    <a:pt x="2176" y="1"/>
                  </a:moveTo>
                  <a:cubicBezTo>
                    <a:pt x="2164"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6"/>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21"/>
                  </a:cubicBezTo>
                  <a:lnTo>
                    <a:pt x="0" y="1892"/>
                  </a:lnTo>
                  <a:lnTo>
                    <a:pt x="3292" y="1892"/>
                  </a:lnTo>
                  <a:lnTo>
                    <a:pt x="2851" y="505"/>
                  </a:lnTo>
                  <a:cubicBezTo>
                    <a:pt x="2760" y="216"/>
                    <a:pt x="2492" y="1"/>
                    <a:pt x="2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6"/>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6"/>
            <p:cNvSpPr/>
            <p:nvPr/>
          </p:nvSpPr>
          <p:spPr>
            <a:xfrm>
              <a:off x="25414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6"/>
            <p:cNvSpPr/>
            <p:nvPr/>
          </p:nvSpPr>
          <p:spPr>
            <a:xfrm>
              <a:off x="2541400" y="1424450"/>
              <a:ext cx="82325" cy="47300"/>
            </a:xfrm>
            <a:custGeom>
              <a:rect b="b" l="l" r="r" t="t"/>
              <a:pathLst>
                <a:path extrusionOk="0" h="1892" w="3293">
                  <a:moveTo>
                    <a:pt x="1117" y="1"/>
                  </a:moveTo>
                  <a:cubicBezTo>
                    <a:pt x="800" y="1"/>
                    <a:pt x="533" y="216"/>
                    <a:pt x="441" y="505"/>
                  </a:cubicBezTo>
                  <a:lnTo>
                    <a:pt x="0" y="1892"/>
                  </a:lnTo>
                  <a:lnTo>
                    <a:pt x="3292" y="1892"/>
                  </a:lnTo>
                  <a:lnTo>
                    <a:pt x="2851"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6"/>
            <p:cNvSpPr/>
            <p:nvPr/>
          </p:nvSpPr>
          <p:spPr>
            <a:xfrm>
              <a:off x="2623700" y="1424475"/>
              <a:ext cx="82325" cy="47275"/>
            </a:xfrm>
            <a:custGeom>
              <a:rect b="b" l="l" r="r" t="t"/>
              <a:pathLst>
                <a:path extrusionOk="0" h="1891" w="3293">
                  <a:moveTo>
                    <a:pt x="1150" y="0"/>
                  </a:moveTo>
                  <a:cubicBezTo>
                    <a:pt x="819" y="0"/>
                    <a:pt x="536" y="205"/>
                    <a:pt x="441" y="520"/>
                  </a:cubicBezTo>
                  <a:lnTo>
                    <a:pt x="0" y="1891"/>
                  </a:lnTo>
                  <a:lnTo>
                    <a:pt x="3292"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6"/>
            <p:cNvSpPr/>
            <p:nvPr/>
          </p:nvSpPr>
          <p:spPr>
            <a:xfrm>
              <a:off x="2623700" y="1424450"/>
              <a:ext cx="82325" cy="47300"/>
            </a:xfrm>
            <a:custGeom>
              <a:rect b="b" l="l" r="r" t="t"/>
              <a:pathLst>
                <a:path extrusionOk="0" h="1892" w="3293">
                  <a:moveTo>
                    <a:pt x="1117" y="1"/>
                  </a:moveTo>
                  <a:cubicBezTo>
                    <a:pt x="800" y="1"/>
                    <a:pt x="533" y="216"/>
                    <a:pt x="441" y="505"/>
                  </a:cubicBezTo>
                  <a:lnTo>
                    <a:pt x="0" y="1892"/>
                  </a:lnTo>
                  <a:lnTo>
                    <a:pt x="3292" y="1892"/>
                  </a:lnTo>
                  <a:lnTo>
                    <a:pt x="2867"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6"/>
            <p:cNvSpPr/>
            <p:nvPr/>
          </p:nvSpPr>
          <p:spPr>
            <a:xfrm>
              <a:off x="2706000" y="1424475"/>
              <a:ext cx="82725" cy="47275"/>
            </a:xfrm>
            <a:custGeom>
              <a:rect b="b" l="l" r="r" t="t"/>
              <a:pathLst>
                <a:path extrusionOk="0" h="1891" w="3309">
                  <a:moveTo>
                    <a:pt x="1150" y="0"/>
                  </a:moveTo>
                  <a:cubicBezTo>
                    <a:pt x="835" y="0"/>
                    <a:pt x="536" y="205"/>
                    <a:pt x="441" y="520"/>
                  </a:cubicBezTo>
                  <a:lnTo>
                    <a:pt x="0" y="1891"/>
                  </a:lnTo>
                  <a:lnTo>
                    <a:pt x="3308"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6"/>
            <p:cNvSpPr/>
            <p:nvPr/>
          </p:nvSpPr>
          <p:spPr>
            <a:xfrm>
              <a:off x="2706000" y="1424450"/>
              <a:ext cx="82725" cy="47300"/>
            </a:xfrm>
            <a:custGeom>
              <a:rect b="b" l="l" r="r" t="t"/>
              <a:pathLst>
                <a:path extrusionOk="0" h="1892" w="3309">
                  <a:moveTo>
                    <a:pt x="1118" y="1"/>
                  </a:moveTo>
                  <a:cubicBezTo>
                    <a:pt x="815" y="1"/>
                    <a:pt x="533" y="216"/>
                    <a:pt x="441" y="505"/>
                  </a:cubicBezTo>
                  <a:lnTo>
                    <a:pt x="0" y="1892"/>
                  </a:lnTo>
                  <a:lnTo>
                    <a:pt x="3308" y="1892"/>
                  </a:lnTo>
                  <a:lnTo>
                    <a:pt x="2867" y="505"/>
                  </a:lnTo>
                  <a:cubicBezTo>
                    <a:pt x="2757" y="206"/>
                    <a:pt x="2473" y="1"/>
                    <a:pt x="2158" y="1"/>
                  </a:cubicBezTo>
                  <a:lnTo>
                    <a:pt x="1150" y="1"/>
                  </a:lnTo>
                  <a:cubicBezTo>
                    <a:pt x="1140" y="1"/>
                    <a:pt x="1129" y="1"/>
                    <a:pt x="111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6"/>
            <p:cNvSpPr/>
            <p:nvPr/>
          </p:nvSpPr>
          <p:spPr>
            <a:xfrm>
              <a:off x="2788700" y="1424475"/>
              <a:ext cx="82325" cy="47275"/>
            </a:xfrm>
            <a:custGeom>
              <a:rect b="b" l="l" r="r" t="t"/>
              <a:pathLst>
                <a:path extrusionOk="0" h="1891" w="3293">
                  <a:moveTo>
                    <a:pt x="1134" y="0"/>
                  </a:moveTo>
                  <a:cubicBezTo>
                    <a:pt x="819" y="0"/>
                    <a:pt x="536" y="205"/>
                    <a:pt x="425" y="520"/>
                  </a:cubicBezTo>
                  <a:lnTo>
                    <a:pt x="0" y="1891"/>
                  </a:lnTo>
                  <a:lnTo>
                    <a:pt x="3292" y="1891"/>
                  </a:lnTo>
                  <a:lnTo>
                    <a:pt x="2835" y="520"/>
                  </a:lnTo>
                  <a:cubicBezTo>
                    <a:pt x="2741" y="205"/>
                    <a:pt x="2457"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6"/>
            <p:cNvSpPr/>
            <p:nvPr/>
          </p:nvSpPr>
          <p:spPr>
            <a:xfrm>
              <a:off x="2788300" y="1424475"/>
              <a:ext cx="82325" cy="47275"/>
            </a:xfrm>
            <a:custGeom>
              <a:rect b="b" l="l" r="r" t="t"/>
              <a:pathLst>
                <a:path extrusionOk="0" h="1891" w="3293">
                  <a:moveTo>
                    <a:pt x="1150" y="0"/>
                  </a:moveTo>
                  <a:cubicBezTo>
                    <a:pt x="820" y="0"/>
                    <a:pt x="536" y="205"/>
                    <a:pt x="441" y="504"/>
                  </a:cubicBezTo>
                  <a:lnTo>
                    <a:pt x="0" y="1891"/>
                  </a:lnTo>
                  <a:lnTo>
                    <a:pt x="3293" y="1891"/>
                  </a:lnTo>
                  <a:lnTo>
                    <a:pt x="2851" y="504"/>
                  </a:lnTo>
                  <a:cubicBezTo>
                    <a:pt x="2757" y="205"/>
                    <a:pt x="2473" y="0"/>
                    <a:pt x="21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6"/>
            <p:cNvSpPr/>
            <p:nvPr/>
          </p:nvSpPr>
          <p:spPr>
            <a:xfrm>
              <a:off x="2871000" y="1424475"/>
              <a:ext cx="82325" cy="47275"/>
            </a:xfrm>
            <a:custGeom>
              <a:rect b="b" l="l" r="r" t="t"/>
              <a:pathLst>
                <a:path extrusionOk="0" h="1891" w="3293">
                  <a:moveTo>
                    <a:pt x="1134"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6"/>
            <p:cNvSpPr/>
            <p:nvPr/>
          </p:nvSpPr>
          <p:spPr>
            <a:xfrm>
              <a:off x="2871000" y="1424450"/>
              <a:ext cx="82325" cy="47300"/>
            </a:xfrm>
            <a:custGeom>
              <a:rect b="b" l="l" r="r" t="t"/>
              <a:pathLst>
                <a:path extrusionOk="0" h="1892" w="3293">
                  <a:moveTo>
                    <a:pt x="2176" y="1"/>
                  </a:moveTo>
                  <a:cubicBezTo>
                    <a:pt x="2165" y="1"/>
                    <a:pt x="2154" y="1"/>
                    <a:pt x="2143" y="1"/>
                  </a:cubicBezTo>
                  <a:lnTo>
                    <a:pt x="1134" y="1"/>
                  </a:lnTo>
                  <a:cubicBezTo>
                    <a:pt x="819" y="1"/>
                    <a:pt x="536" y="206"/>
                    <a:pt x="426"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6"/>
            <p:cNvSpPr/>
            <p:nvPr/>
          </p:nvSpPr>
          <p:spPr>
            <a:xfrm>
              <a:off x="29533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6"/>
            <p:cNvSpPr/>
            <p:nvPr/>
          </p:nvSpPr>
          <p:spPr>
            <a:xfrm>
              <a:off x="2953300" y="1424450"/>
              <a:ext cx="82325" cy="47300"/>
            </a:xfrm>
            <a:custGeom>
              <a:rect b="b" l="l" r="r" t="t"/>
              <a:pathLst>
                <a:path extrusionOk="0" h="1892" w="3293">
                  <a:moveTo>
                    <a:pt x="2176" y="1"/>
                  </a:moveTo>
                  <a:cubicBezTo>
                    <a:pt x="2165" y="1"/>
                    <a:pt x="2154" y="1"/>
                    <a:pt x="2143"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grpSp>
        <p:nvGrpSpPr>
          <p:cNvPr id="922" name="Google Shape;922;p57"/>
          <p:cNvGrpSpPr/>
          <p:nvPr/>
        </p:nvGrpSpPr>
        <p:grpSpPr>
          <a:xfrm>
            <a:off x="1728867" y="3918766"/>
            <a:ext cx="5503224" cy="1150358"/>
            <a:chOff x="1251966" y="3018799"/>
            <a:chExt cx="5946859" cy="1437049"/>
          </a:xfrm>
        </p:grpSpPr>
        <p:sp>
          <p:nvSpPr>
            <p:cNvPr id="923" name="Google Shape;923;p57"/>
            <p:cNvSpPr/>
            <p:nvPr/>
          </p:nvSpPr>
          <p:spPr>
            <a:xfrm flipH="1">
              <a:off x="5760422" y="3018799"/>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7"/>
            <p:cNvSpPr/>
            <p:nvPr/>
          </p:nvSpPr>
          <p:spPr>
            <a:xfrm flipH="1">
              <a:off x="1251966" y="301880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7"/>
            <p:cNvSpPr/>
            <p:nvPr/>
          </p:nvSpPr>
          <p:spPr>
            <a:xfrm flipH="1">
              <a:off x="6178352" y="3434422"/>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7"/>
            <p:cNvSpPr/>
            <p:nvPr/>
          </p:nvSpPr>
          <p:spPr>
            <a:xfrm flipH="1">
              <a:off x="6490243" y="3800998"/>
              <a:ext cx="280285" cy="239501"/>
            </a:xfrm>
            <a:custGeom>
              <a:rect b="b" l="l" r="r" t="t"/>
              <a:pathLst>
                <a:path extrusionOk="0" h="5479" w="6412">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57"/>
          <p:cNvSpPr txBox="1"/>
          <p:nvPr>
            <p:ph idx="4294967295" type="body"/>
          </p:nvPr>
        </p:nvSpPr>
        <p:spPr>
          <a:xfrm>
            <a:off x="2681950" y="4005300"/>
            <a:ext cx="3090600" cy="9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We can see that League of Legends, GTA V, and Fortnite consistently </a:t>
            </a:r>
            <a:r>
              <a:rPr lang="en" sz="1200"/>
              <a:t>receive</a:t>
            </a:r>
            <a:r>
              <a:rPr lang="en" sz="1200"/>
              <a:t> high viewership.  Surprisingly, Dota 2 (top prize money) isn’t as popular. </a:t>
            </a:r>
            <a:endParaRPr sz="1200"/>
          </a:p>
        </p:txBody>
      </p:sp>
      <p:pic>
        <p:nvPicPr>
          <p:cNvPr id="928" name="Google Shape;928;p57"/>
          <p:cNvPicPr preferRelativeResize="0"/>
          <p:nvPr/>
        </p:nvPicPr>
        <p:blipFill>
          <a:blip r:embed="rId3">
            <a:alphaModFix/>
          </a:blip>
          <a:stretch>
            <a:fillRect/>
          </a:stretch>
        </p:blipFill>
        <p:spPr>
          <a:xfrm>
            <a:off x="449275" y="694450"/>
            <a:ext cx="8062426" cy="2945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8"/>
          <p:cNvSpPr txBox="1"/>
          <p:nvPr>
            <p:ph type="title"/>
          </p:nvPr>
        </p:nvSpPr>
        <p:spPr>
          <a:xfrm>
            <a:off x="2548950" y="1196167"/>
            <a:ext cx="4046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IV. Viewership &amp; Prize Pools</a:t>
            </a:r>
            <a:endParaRPr/>
          </a:p>
        </p:txBody>
      </p:sp>
      <p:sp>
        <p:nvSpPr>
          <p:cNvPr id="934" name="Google Shape;934;p58"/>
          <p:cNvSpPr txBox="1"/>
          <p:nvPr>
            <p:ph idx="1" type="body"/>
          </p:nvPr>
        </p:nvSpPr>
        <p:spPr>
          <a:xfrm>
            <a:off x="2548950" y="1951867"/>
            <a:ext cx="4046100" cy="19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Now, let’s </a:t>
            </a:r>
            <a:r>
              <a:rPr b="1" lang="en" sz="1900"/>
              <a:t>cross reference twitch highest viewership games with the games with the largest prize pools. (12/2022)</a:t>
            </a:r>
            <a:r>
              <a:rPr b="1" lang="en" sz="1900"/>
              <a:t> </a:t>
            </a:r>
            <a:endParaRPr b="1" sz="1900"/>
          </a:p>
        </p:txBody>
      </p:sp>
      <p:grpSp>
        <p:nvGrpSpPr>
          <p:cNvPr id="935" name="Google Shape;935;p58"/>
          <p:cNvGrpSpPr/>
          <p:nvPr/>
        </p:nvGrpSpPr>
        <p:grpSpPr>
          <a:xfrm>
            <a:off x="1232632" y="269461"/>
            <a:ext cx="6678755" cy="4579308"/>
            <a:chOff x="1836500" y="669175"/>
            <a:chExt cx="1245200" cy="853775"/>
          </a:xfrm>
        </p:grpSpPr>
        <p:sp>
          <p:nvSpPr>
            <p:cNvPr id="936" name="Google Shape;936;p58"/>
            <p:cNvSpPr/>
            <p:nvPr/>
          </p:nvSpPr>
          <p:spPr>
            <a:xfrm>
              <a:off x="1918800" y="669175"/>
              <a:ext cx="1091625" cy="791150"/>
            </a:xfrm>
            <a:custGeom>
              <a:rect b="b" l="l" r="r" t="t"/>
              <a:pathLst>
                <a:path extrusionOk="0" h="31646" w="43665">
                  <a:moveTo>
                    <a:pt x="41380" y="1828"/>
                  </a:moveTo>
                  <a:cubicBezTo>
                    <a:pt x="41491" y="1828"/>
                    <a:pt x="41569" y="1907"/>
                    <a:pt x="41569" y="2001"/>
                  </a:cubicBezTo>
                  <a:lnTo>
                    <a:pt x="41569" y="29630"/>
                  </a:lnTo>
                  <a:cubicBezTo>
                    <a:pt x="41569" y="29740"/>
                    <a:pt x="41491" y="29819"/>
                    <a:pt x="41380" y="29819"/>
                  </a:cubicBezTo>
                  <a:lnTo>
                    <a:pt x="2285" y="29819"/>
                  </a:lnTo>
                  <a:cubicBezTo>
                    <a:pt x="2175" y="29819"/>
                    <a:pt x="2096" y="29740"/>
                    <a:pt x="2096" y="29630"/>
                  </a:cubicBezTo>
                  <a:lnTo>
                    <a:pt x="2096" y="2001"/>
                  </a:lnTo>
                  <a:cubicBezTo>
                    <a:pt x="2096" y="1907"/>
                    <a:pt x="2175" y="1828"/>
                    <a:pt x="2285" y="1828"/>
                  </a:cubicBezTo>
                  <a:close/>
                  <a:moveTo>
                    <a:pt x="190" y="1"/>
                  </a:moveTo>
                  <a:cubicBezTo>
                    <a:pt x="95" y="1"/>
                    <a:pt x="17" y="80"/>
                    <a:pt x="1" y="174"/>
                  </a:cubicBezTo>
                  <a:lnTo>
                    <a:pt x="1" y="31457"/>
                  </a:lnTo>
                  <a:cubicBezTo>
                    <a:pt x="17" y="31488"/>
                    <a:pt x="17" y="31520"/>
                    <a:pt x="32" y="31551"/>
                  </a:cubicBezTo>
                  <a:cubicBezTo>
                    <a:pt x="64" y="31599"/>
                    <a:pt x="127" y="31646"/>
                    <a:pt x="190" y="31646"/>
                  </a:cubicBezTo>
                  <a:lnTo>
                    <a:pt x="43475" y="31646"/>
                  </a:lnTo>
                  <a:cubicBezTo>
                    <a:pt x="43538" y="31646"/>
                    <a:pt x="43601" y="31599"/>
                    <a:pt x="43633" y="31551"/>
                  </a:cubicBezTo>
                  <a:cubicBezTo>
                    <a:pt x="43649" y="31520"/>
                    <a:pt x="43664" y="31488"/>
                    <a:pt x="43664" y="31457"/>
                  </a:cubicBezTo>
                  <a:lnTo>
                    <a:pt x="43664" y="174"/>
                  </a:lnTo>
                  <a:cubicBezTo>
                    <a:pt x="43664" y="80"/>
                    <a:pt x="43570" y="1"/>
                    <a:pt x="43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8"/>
            <p:cNvSpPr/>
            <p:nvPr/>
          </p:nvSpPr>
          <p:spPr>
            <a:xfrm>
              <a:off x="1836500" y="1457950"/>
              <a:ext cx="1245200" cy="65000"/>
            </a:xfrm>
            <a:custGeom>
              <a:rect b="b" l="l" r="r" t="t"/>
              <a:pathLst>
                <a:path extrusionOk="0" h="2600" w="49808">
                  <a:moveTo>
                    <a:pt x="757" y="0"/>
                  </a:moveTo>
                  <a:cubicBezTo>
                    <a:pt x="332" y="0"/>
                    <a:pt x="1" y="347"/>
                    <a:pt x="1" y="772"/>
                  </a:cubicBezTo>
                  <a:lnTo>
                    <a:pt x="1" y="1828"/>
                  </a:lnTo>
                  <a:cubicBezTo>
                    <a:pt x="1" y="2253"/>
                    <a:pt x="332" y="2599"/>
                    <a:pt x="757" y="2599"/>
                  </a:cubicBezTo>
                  <a:lnTo>
                    <a:pt x="49036" y="2599"/>
                  </a:lnTo>
                  <a:cubicBezTo>
                    <a:pt x="49461" y="2599"/>
                    <a:pt x="49807" y="2253"/>
                    <a:pt x="49807" y="1828"/>
                  </a:cubicBezTo>
                  <a:lnTo>
                    <a:pt x="49807" y="772"/>
                  </a:lnTo>
                  <a:cubicBezTo>
                    <a:pt x="49807" y="347"/>
                    <a:pt x="49461" y="0"/>
                    <a:pt x="49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8"/>
            <p:cNvSpPr/>
            <p:nvPr/>
          </p:nvSpPr>
          <p:spPr>
            <a:xfrm>
              <a:off x="18825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8"/>
            <p:cNvSpPr/>
            <p:nvPr/>
          </p:nvSpPr>
          <p:spPr>
            <a:xfrm>
              <a:off x="1882575" y="1424475"/>
              <a:ext cx="82325" cy="47275"/>
            </a:xfrm>
            <a:custGeom>
              <a:rect b="b" l="l" r="r" t="t"/>
              <a:pathLst>
                <a:path extrusionOk="0" h="1891" w="3293">
                  <a:moveTo>
                    <a:pt x="1151" y="0"/>
                  </a:moveTo>
                  <a:cubicBezTo>
                    <a:pt x="820" y="0"/>
                    <a:pt x="536" y="205"/>
                    <a:pt x="442" y="504"/>
                  </a:cubicBezTo>
                  <a:lnTo>
                    <a:pt x="1" y="1891"/>
                  </a:lnTo>
                  <a:lnTo>
                    <a:pt x="3293" y="1891"/>
                  </a:lnTo>
                  <a:lnTo>
                    <a:pt x="2852" y="504"/>
                  </a:lnTo>
                  <a:cubicBezTo>
                    <a:pt x="2757" y="205"/>
                    <a:pt x="2474" y="0"/>
                    <a:pt x="215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8"/>
            <p:cNvSpPr/>
            <p:nvPr/>
          </p:nvSpPr>
          <p:spPr>
            <a:xfrm>
              <a:off x="19648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8"/>
            <p:cNvSpPr/>
            <p:nvPr/>
          </p:nvSpPr>
          <p:spPr>
            <a:xfrm>
              <a:off x="1964875" y="1424450"/>
              <a:ext cx="82325" cy="47300"/>
            </a:xfrm>
            <a:custGeom>
              <a:rect b="b" l="l" r="r" t="t"/>
              <a:pathLst>
                <a:path extrusionOk="0" h="1892" w="3293">
                  <a:moveTo>
                    <a:pt x="2176" y="1"/>
                  </a:moveTo>
                  <a:cubicBezTo>
                    <a:pt x="2165" y="1"/>
                    <a:pt x="2154" y="1"/>
                    <a:pt x="2143" y="1"/>
                  </a:cubicBezTo>
                  <a:lnTo>
                    <a:pt x="1151" y="1"/>
                  </a:lnTo>
                  <a:cubicBezTo>
                    <a:pt x="820" y="1"/>
                    <a:pt x="536" y="206"/>
                    <a:pt x="442" y="505"/>
                  </a:cubicBezTo>
                  <a:lnTo>
                    <a:pt x="1" y="1892"/>
                  </a:lnTo>
                  <a:lnTo>
                    <a:pt x="3293" y="1892"/>
                  </a:lnTo>
                  <a:lnTo>
                    <a:pt x="2852" y="505"/>
                  </a:lnTo>
                  <a:cubicBezTo>
                    <a:pt x="2761" y="216"/>
                    <a:pt x="2493"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8"/>
            <p:cNvSpPr/>
            <p:nvPr/>
          </p:nvSpPr>
          <p:spPr>
            <a:xfrm>
              <a:off x="2047175" y="1424475"/>
              <a:ext cx="82325" cy="47275"/>
            </a:xfrm>
            <a:custGeom>
              <a:rect b="b" l="l" r="r" t="t"/>
              <a:pathLst>
                <a:path extrusionOk="0" h="1891" w="3293">
                  <a:moveTo>
                    <a:pt x="1151" y="0"/>
                  </a:moveTo>
                  <a:cubicBezTo>
                    <a:pt x="820" y="0"/>
                    <a:pt x="536" y="205"/>
                    <a:pt x="442" y="520"/>
                  </a:cubicBezTo>
                  <a:lnTo>
                    <a:pt x="1" y="1891"/>
                  </a:lnTo>
                  <a:lnTo>
                    <a:pt x="3293" y="1891"/>
                  </a:lnTo>
                  <a:lnTo>
                    <a:pt x="2868"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8"/>
            <p:cNvSpPr/>
            <p:nvPr/>
          </p:nvSpPr>
          <p:spPr>
            <a:xfrm>
              <a:off x="2047175" y="1424450"/>
              <a:ext cx="82325" cy="47300"/>
            </a:xfrm>
            <a:custGeom>
              <a:rect b="b" l="l" r="r" t="t"/>
              <a:pathLst>
                <a:path extrusionOk="0" h="1892" w="3293">
                  <a:moveTo>
                    <a:pt x="1117" y="1"/>
                  </a:moveTo>
                  <a:cubicBezTo>
                    <a:pt x="801" y="1"/>
                    <a:pt x="533" y="216"/>
                    <a:pt x="442" y="505"/>
                  </a:cubicBezTo>
                  <a:lnTo>
                    <a:pt x="1" y="1892"/>
                  </a:lnTo>
                  <a:lnTo>
                    <a:pt x="3293" y="1892"/>
                  </a:lnTo>
                  <a:lnTo>
                    <a:pt x="2868" y="505"/>
                  </a:lnTo>
                  <a:cubicBezTo>
                    <a:pt x="2757" y="206"/>
                    <a:pt x="2474" y="1"/>
                    <a:pt x="2159" y="1"/>
                  </a:cubicBezTo>
                  <a:lnTo>
                    <a:pt x="1151" y="1"/>
                  </a:lnTo>
                  <a:cubicBezTo>
                    <a:pt x="1140" y="1"/>
                    <a:pt x="1129"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8"/>
            <p:cNvSpPr/>
            <p:nvPr/>
          </p:nvSpPr>
          <p:spPr>
            <a:xfrm>
              <a:off x="2129475" y="1424475"/>
              <a:ext cx="82725" cy="47275"/>
            </a:xfrm>
            <a:custGeom>
              <a:rect b="b" l="l" r="r" t="t"/>
              <a:pathLst>
                <a:path extrusionOk="0" h="1891" w="3309">
                  <a:moveTo>
                    <a:pt x="1151" y="0"/>
                  </a:moveTo>
                  <a:cubicBezTo>
                    <a:pt x="836" y="0"/>
                    <a:pt x="537" y="205"/>
                    <a:pt x="442" y="520"/>
                  </a:cubicBezTo>
                  <a:lnTo>
                    <a:pt x="1" y="1891"/>
                  </a:lnTo>
                  <a:lnTo>
                    <a:pt x="3309" y="1891"/>
                  </a:lnTo>
                  <a:lnTo>
                    <a:pt x="2868" y="520"/>
                  </a:lnTo>
                  <a:cubicBezTo>
                    <a:pt x="2758"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8"/>
            <p:cNvSpPr/>
            <p:nvPr/>
          </p:nvSpPr>
          <p:spPr>
            <a:xfrm>
              <a:off x="2129475" y="1424450"/>
              <a:ext cx="82725" cy="47300"/>
            </a:xfrm>
            <a:custGeom>
              <a:rect b="b" l="l" r="r" t="t"/>
              <a:pathLst>
                <a:path extrusionOk="0" h="1892" w="3309">
                  <a:moveTo>
                    <a:pt x="1119" y="1"/>
                  </a:moveTo>
                  <a:cubicBezTo>
                    <a:pt x="816" y="1"/>
                    <a:pt x="533" y="216"/>
                    <a:pt x="442" y="505"/>
                  </a:cubicBezTo>
                  <a:lnTo>
                    <a:pt x="1" y="1892"/>
                  </a:lnTo>
                  <a:lnTo>
                    <a:pt x="3309" y="1892"/>
                  </a:lnTo>
                  <a:lnTo>
                    <a:pt x="2868" y="505"/>
                  </a:lnTo>
                  <a:cubicBezTo>
                    <a:pt x="2758" y="206"/>
                    <a:pt x="2474" y="1"/>
                    <a:pt x="2159" y="1"/>
                  </a:cubicBezTo>
                  <a:lnTo>
                    <a:pt x="1151" y="1"/>
                  </a:lnTo>
                  <a:cubicBezTo>
                    <a:pt x="1140" y="1"/>
                    <a:pt x="1130" y="1"/>
                    <a:pt x="111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8"/>
            <p:cNvSpPr/>
            <p:nvPr/>
          </p:nvSpPr>
          <p:spPr>
            <a:xfrm>
              <a:off x="2212175" y="1424475"/>
              <a:ext cx="82325" cy="47275"/>
            </a:xfrm>
            <a:custGeom>
              <a:rect b="b" l="l" r="r" t="t"/>
              <a:pathLst>
                <a:path extrusionOk="0" h="1891" w="3293">
                  <a:moveTo>
                    <a:pt x="1135" y="0"/>
                  </a:moveTo>
                  <a:cubicBezTo>
                    <a:pt x="820" y="0"/>
                    <a:pt x="536" y="205"/>
                    <a:pt x="426" y="520"/>
                  </a:cubicBezTo>
                  <a:lnTo>
                    <a:pt x="1" y="1891"/>
                  </a:lnTo>
                  <a:lnTo>
                    <a:pt x="3293" y="1891"/>
                  </a:lnTo>
                  <a:lnTo>
                    <a:pt x="2852" y="520"/>
                  </a:lnTo>
                  <a:cubicBezTo>
                    <a:pt x="2757" y="205"/>
                    <a:pt x="2458"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8"/>
            <p:cNvSpPr/>
            <p:nvPr/>
          </p:nvSpPr>
          <p:spPr>
            <a:xfrm>
              <a:off x="2212175" y="1424450"/>
              <a:ext cx="82325" cy="47300"/>
            </a:xfrm>
            <a:custGeom>
              <a:rect b="b" l="l" r="r" t="t"/>
              <a:pathLst>
                <a:path extrusionOk="0" h="1892" w="3293">
                  <a:moveTo>
                    <a:pt x="1103" y="1"/>
                  </a:moveTo>
                  <a:cubicBezTo>
                    <a:pt x="801" y="1"/>
                    <a:pt x="533" y="216"/>
                    <a:pt x="426" y="505"/>
                  </a:cubicBezTo>
                  <a:lnTo>
                    <a:pt x="1" y="1892"/>
                  </a:lnTo>
                  <a:lnTo>
                    <a:pt x="3293" y="1892"/>
                  </a:lnTo>
                  <a:lnTo>
                    <a:pt x="2852" y="505"/>
                  </a:lnTo>
                  <a:cubicBezTo>
                    <a:pt x="2757" y="206"/>
                    <a:pt x="2458" y="1"/>
                    <a:pt x="2143" y="1"/>
                  </a:cubicBezTo>
                  <a:lnTo>
                    <a:pt x="1135" y="1"/>
                  </a:lnTo>
                  <a:cubicBezTo>
                    <a:pt x="1124" y="1"/>
                    <a:pt x="1114" y="1"/>
                    <a:pt x="110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8"/>
            <p:cNvSpPr/>
            <p:nvPr/>
          </p:nvSpPr>
          <p:spPr>
            <a:xfrm>
              <a:off x="2294475" y="1424475"/>
              <a:ext cx="82350" cy="47275"/>
            </a:xfrm>
            <a:custGeom>
              <a:rect b="b" l="l" r="r" t="t"/>
              <a:pathLst>
                <a:path extrusionOk="0" h="1891" w="3294">
                  <a:moveTo>
                    <a:pt x="1135"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8"/>
            <p:cNvSpPr/>
            <p:nvPr/>
          </p:nvSpPr>
          <p:spPr>
            <a:xfrm>
              <a:off x="2294475" y="1424475"/>
              <a:ext cx="82350" cy="47275"/>
            </a:xfrm>
            <a:custGeom>
              <a:rect b="b" l="l" r="r" t="t"/>
              <a:pathLst>
                <a:path extrusionOk="0" h="1891" w="3294">
                  <a:moveTo>
                    <a:pt x="1135" y="0"/>
                  </a:moveTo>
                  <a:cubicBezTo>
                    <a:pt x="820" y="0"/>
                    <a:pt x="536" y="205"/>
                    <a:pt x="442" y="504"/>
                  </a:cubicBezTo>
                  <a:lnTo>
                    <a:pt x="1" y="1891"/>
                  </a:lnTo>
                  <a:lnTo>
                    <a:pt x="3293" y="1891"/>
                  </a:lnTo>
                  <a:lnTo>
                    <a:pt x="2852" y="504"/>
                  </a:lnTo>
                  <a:cubicBezTo>
                    <a:pt x="2757" y="205"/>
                    <a:pt x="2474" y="0"/>
                    <a:pt x="21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8"/>
            <p:cNvSpPr/>
            <p:nvPr/>
          </p:nvSpPr>
          <p:spPr>
            <a:xfrm>
              <a:off x="23768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8"/>
            <p:cNvSpPr/>
            <p:nvPr/>
          </p:nvSpPr>
          <p:spPr>
            <a:xfrm>
              <a:off x="2376800" y="1424450"/>
              <a:ext cx="82325" cy="47300"/>
            </a:xfrm>
            <a:custGeom>
              <a:rect b="b" l="l" r="r" t="t"/>
              <a:pathLst>
                <a:path extrusionOk="0" h="1892" w="3293">
                  <a:moveTo>
                    <a:pt x="2176" y="1"/>
                  </a:moveTo>
                  <a:cubicBezTo>
                    <a:pt x="2164"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8"/>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21"/>
                  </a:cubicBezTo>
                  <a:lnTo>
                    <a:pt x="0" y="1892"/>
                  </a:lnTo>
                  <a:lnTo>
                    <a:pt x="3292" y="1892"/>
                  </a:lnTo>
                  <a:lnTo>
                    <a:pt x="2851" y="505"/>
                  </a:lnTo>
                  <a:cubicBezTo>
                    <a:pt x="2760" y="216"/>
                    <a:pt x="2492" y="1"/>
                    <a:pt x="2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8"/>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8"/>
            <p:cNvSpPr/>
            <p:nvPr/>
          </p:nvSpPr>
          <p:spPr>
            <a:xfrm>
              <a:off x="25414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8"/>
            <p:cNvSpPr/>
            <p:nvPr/>
          </p:nvSpPr>
          <p:spPr>
            <a:xfrm>
              <a:off x="2541400" y="1424450"/>
              <a:ext cx="82325" cy="47300"/>
            </a:xfrm>
            <a:custGeom>
              <a:rect b="b" l="l" r="r" t="t"/>
              <a:pathLst>
                <a:path extrusionOk="0" h="1892" w="3293">
                  <a:moveTo>
                    <a:pt x="1117" y="1"/>
                  </a:moveTo>
                  <a:cubicBezTo>
                    <a:pt x="800" y="1"/>
                    <a:pt x="533" y="216"/>
                    <a:pt x="441" y="505"/>
                  </a:cubicBezTo>
                  <a:lnTo>
                    <a:pt x="0" y="1892"/>
                  </a:lnTo>
                  <a:lnTo>
                    <a:pt x="3292" y="1892"/>
                  </a:lnTo>
                  <a:lnTo>
                    <a:pt x="2851"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8"/>
            <p:cNvSpPr/>
            <p:nvPr/>
          </p:nvSpPr>
          <p:spPr>
            <a:xfrm>
              <a:off x="2623700" y="1424475"/>
              <a:ext cx="82325" cy="47275"/>
            </a:xfrm>
            <a:custGeom>
              <a:rect b="b" l="l" r="r" t="t"/>
              <a:pathLst>
                <a:path extrusionOk="0" h="1891" w="3293">
                  <a:moveTo>
                    <a:pt x="1150" y="0"/>
                  </a:moveTo>
                  <a:cubicBezTo>
                    <a:pt x="819" y="0"/>
                    <a:pt x="536" y="205"/>
                    <a:pt x="441" y="520"/>
                  </a:cubicBezTo>
                  <a:lnTo>
                    <a:pt x="0" y="1891"/>
                  </a:lnTo>
                  <a:lnTo>
                    <a:pt x="3292"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2623700" y="1424450"/>
              <a:ext cx="82325" cy="47300"/>
            </a:xfrm>
            <a:custGeom>
              <a:rect b="b" l="l" r="r" t="t"/>
              <a:pathLst>
                <a:path extrusionOk="0" h="1892" w="3293">
                  <a:moveTo>
                    <a:pt x="1117" y="1"/>
                  </a:moveTo>
                  <a:cubicBezTo>
                    <a:pt x="800" y="1"/>
                    <a:pt x="533" y="216"/>
                    <a:pt x="441" y="505"/>
                  </a:cubicBezTo>
                  <a:lnTo>
                    <a:pt x="0" y="1892"/>
                  </a:lnTo>
                  <a:lnTo>
                    <a:pt x="3292" y="1892"/>
                  </a:lnTo>
                  <a:lnTo>
                    <a:pt x="2867"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2706000" y="1424475"/>
              <a:ext cx="82725" cy="47275"/>
            </a:xfrm>
            <a:custGeom>
              <a:rect b="b" l="l" r="r" t="t"/>
              <a:pathLst>
                <a:path extrusionOk="0" h="1891" w="3309">
                  <a:moveTo>
                    <a:pt x="1150" y="0"/>
                  </a:moveTo>
                  <a:cubicBezTo>
                    <a:pt x="835" y="0"/>
                    <a:pt x="536" y="205"/>
                    <a:pt x="441" y="520"/>
                  </a:cubicBezTo>
                  <a:lnTo>
                    <a:pt x="0" y="1891"/>
                  </a:lnTo>
                  <a:lnTo>
                    <a:pt x="3308"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2706000" y="1424450"/>
              <a:ext cx="82725" cy="47300"/>
            </a:xfrm>
            <a:custGeom>
              <a:rect b="b" l="l" r="r" t="t"/>
              <a:pathLst>
                <a:path extrusionOk="0" h="1892" w="3309">
                  <a:moveTo>
                    <a:pt x="1118" y="1"/>
                  </a:moveTo>
                  <a:cubicBezTo>
                    <a:pt x="815" y="1"/>
                    <a:pt x="533" y="216"/>
                    <a:pt x="441" y="505"/>
                  </a:cubicBezTo>
                  <a:lnTo>
                    <a:pt x="0" y="1892"/>
                  </a:lnTo>
                  <a:lnTo>
                    <a:pt x="3308" y="1892"/>
                  </a:lnTo>
                  <a:lnTo>
                    <a:pt x="2867" y="505"/>
                  </a:lnTo>
                  <a:cubicBezTo>
                    <a:pt x="2757" y="206"/>
                    <a:pt x="2473" y="1"/>
                    <a:pt x="2158" y="1"/>
                  </a:cubicBezTo>
                  <a:lnTo>
                    <a:pt x="1150" y="1"/>
                  </a:lnTo>
                  <a:cubicBezTo>
                    <a:pt x="1140" y="1"/>
                    <a:pt x="1129" y="1"/>
                    <a:pt x="111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2788700" y="1424475"/>
              <a:ext cx="82325" cy="47275"/>
            </a:xfrm>
            <a:custGeom>
              <a:rect b="b" l="l" r="r" t="t"/>
              <a:pathLst>
                <a:path extrusionOk="0" h="1891" w="3293">
                  <a:moveTo>
                    <a:pt x="1134" y="0"/>
                  </a:moveTo>
                  <a:cubicBezTo>
                    <a:pt x="819" y="0"/>
                    <a:pt x="536" y="205"/>
                    <a:pt x="425" y="520"/>
                  </a:cubicBezTo>
                  <a:lnTo>
                    <a:pt x="0" y="1891"/>
                  </a:lnTo>
                  <a:lnTo>
                    <a:pt x="3292" y="1891"/>
                  </a:lnTo>
                  <a:lnTo>
                    <a:pt x="2835" y="520"/>
                  </a:lnTo>
                  <a:cubicBezTo>
                    <a:pt x="2741" y="205"/>
                    <a:pt x="2457"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2788300" y="1424475"/>
              <a:ext cx="82325" cy="47275"/>
            </a:xfrm>
            <a:custGeom>
              <a:rect b="b" l="l" r="r" t="t"/>
              <a:pathLst>
                <a:path extrusionOk="0" h="1891" w="3293">
                  <a:moveTo>
                    <a:pt x="1150" y="0"/>
                  </a:moveTo>
                  <a:cubicBezTo>
                    <a:pt x="820" y="0"/>
                    <a:pt x="536" y="205"/>
                    <a:pt x="441" y="504"/>
                  </a:cubicBezTo>
                  <a:lnTo>
                    <a:pt x="0" y="1891"/>
                  </a:lnTo>
                  <a:lnTo>
                    <a:pt x="3293" y="1891"/>
                  </a:lnTo>
                  <a:lnTo>
                    <a:pt x="2851" y="504"/>
                  </a:lnTo>
                  <a:cubicBezTo>
                    <a:pt x="2757" y="205"/>
                    <a:pt x="2473" y="0"/>
                    <a:pt x="21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2871000" y="1424475"/>
              <a:ext cx="82325" cy="47275"/>
            </a:xfrm>
            <a:custGeom>
              <a:rect b="b" l="l" r="r" t="t"/>
              <a:pathLst>
                <a:path extrusionOk="0" h="1891" w="3293">
                  <a:moveTo>
                    <a:pt x="1134"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2871000" y="1424450"/>
              <a:ext cx="82325" cy="47300"/>
            </a:xfrm>
            <a:custGeom>
              <a:rect b="b" l="l" r="r" t="t"/>
              <a:pathLst>
                <a:path extrusionOk="0" h="1892" w="3293">
                  <a:moveTo>
                    <a:pt x="2176" y="1"/>
                  </a:moveTo>
                  <a:cubicBezTo>
                    <a:pt x="2165" y="1"/>
                    <a:pt x="2154" y="1"/>
                    <a:pt x="2143" y="1"/>
                  </a:cubicBezTo>
                  <a:lnTo>
                    <a:pt x="1134" y="1"/>
                  </a:lnTo>
                  <a:cubicBezTo>
                    <a:pt x="819" y="1"/>
                    <a:pt x="536" y="206"/>
                    <a:pt x="426"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29533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2953300" y="1424450"/>
              <a:ext cx="82325" cy="47300"/>
            </a:xfrm>
            <a:custGeom>
              <a:rect b="b" l="l" r="r" t="t"/>
              <a:pathLst>
                <a:path extrusionOk="0" h="1892" w="3293">
                  <a:moveTo>
                    <a:pt x="2176" y="1"/>
                  </a:moveTo>
                  <a:cubicBezTo>
                    <a:pt x="2165" y="1"/>
                    <a:pt x="2154" y="1"/>
                    <a:pt x="2143"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grpSp>
        <p:nvGrpSpPr>
          <p:cNvPr id="970" name="Google Shape;970;p59"/>
          <p:cNvGrpSpPr/>
          <p:nvPr/>
        </p:nvGrpSpPr>
        <p:grpSpPr>
          <a:xfrm>
            <a:off x="1728867" y="3918766"/>
            <a:ext cx="5503224" cy="1150358"/>
            <a:chOff x="1251966" y="3018799"/>
            <a:chExt cx="5946859" cy="1437049"/>
          </a:xfrm>
        </p:grpSpPr>
        <p:sp>
          <p:nvSpPr>
            <p:cNvPr id="971" name="Google Shape;971;p59"/>
            <p:cNvSpPr/>
            <p:nvPr/>
          </p:nvSpPr>
          <p:spPr>
            <a:xfrm flipH="1">
              <a:off x="5760422" y="3018799"/>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9"/>
            <p:cNvSpPr/>
            <p:nvPr/>
          </p:nvSpPr>
          <p:spPr>
            <a:xfrm flipH="1">
              <a:off x="1251966" y="301880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9"/>
            <p:cNvSpPr/>
            <p:nvPr/>
          </p:nvSpPr>
          <p:spPr>
            <a:xfrm flipH="1">
              <a:off x="6178352" y="3434422"/>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9"/>
            <p:cNvSpPr/>
            <p:nvPr/>
          </p:nvSpPr>
          <p:spPr>
            <a:xfrm flipH="1">
              <a:off x="6490243" y="3800998"/>
              <a:ext cx="280285" cy="239501"/>
            </a:xfrm>
            <a:custGeom>
              <a:rect b="b" l="l" r="r" t="t"/>
              <a:pathLst>
                <a:path extrusionOk="0" h="5479" w="6412">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59"/>
          <p:cNvSpPr txBox="1"/>
          <p:nvPr>
            <p:ph idx="4294967295" type="body"/>
          </p:nvPr>
        </p:nvSpPr>
        <p:spPr>
          <a:xfrm>
            <a:off x="2681950" y="4005300"/>
            <a:ext cx="3090600" cy="9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This gives us the best games to play to have the highest odds of generating money. 12/2022</a:t>
            </a:r>
            <a:endParaRPr sz="1400"/>
          </a:p>
        </p:txBody>
      </p:sp>
      <p:pic>
        <p:nvPicPr>
          <p:cNvPr id="976" name="Google Shape;976;p59"/>
          <p:cNvPicPr preferRelativeResize="0"/>
          <p:nvPr/>
        </p:nvPicPr>
        <p:blipFill>
          <a:blip r:embed="rId3">
            <a:alphaModFix/>
          </a:blip>
          <a:stretch>
            <a:fillRect/>
          </a:stretch>
        </p:blipFill>
        <p:spPr>
          <a:xfrm rot="10800000">
            <a:off x="1411293" y="1887387"/>
            <a:ext cx="870257" cy="304800"/>
          </a:xfrm>
          <a:prstGeom prst="rect">
            <a:avLst/>
          </a:prstGeom>
          <a:noFill/>
          <a:ln>
            <a:noFill/>
          </a:ln>
        </p:spPr>
      </p:pic>
      <p:pic>
        <p:nvPicPr>
          <p:cNvPr id="977" name="Google Shape;977;p59"/>
          <p:cNvPicPr preferRelativeResize="0"/>
          <p:nvPr/>
        </p:nvPicPr>
        <p:blipFill>
          <a:blip r:embed="rId3">
            <a:alphaModFix/>
          </a:blip>
          <a:stretch>
            <a:fillRect/>
          </a:stretch>
        </p:blipFill>
        <p:spPr>
          <a:xfrm>
            <a:off x="210450" y="496025"/>
            <a:ext cx="8679502" cy="27544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60"/>
          <p:cNvSpPr/>
          <p:nvPr/>
        </p:nvSpPr>
        <p:spPr>
          <a:xfrm>
            <a:off x="1429600" y="3009050"/>
            <a:ext cx="6302400" cy="888300"/>
          </a:xfrm>
          <a:prstGeom prst="roundRect">
            <a:avLst>
              <a:gd fmla="val 207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0"/>
          <p:cNvSpPr txBox="1"/>
          <p:nvPr>
            <p:ph type="title"/>
          </p:nvPr>
        </p:nvSpPr>
        <p:spPr>
          <a:xfrm>
            <a:off x="1602450" y="3032288"/>
            <a:ext cx="5939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eSports v. Traditional Sports</a:t>
            </a:r>
            <a:endParaRPr sz="3500"/>
          </a:p>
        </p:txBody>
      </p:sp>
      <p:sp>
        <p:nvSpPr>
          <p:cNvPr id="984" name="Google Shape;984;p60"/>
          <p:cNvSpPr txBox="1"/>
          <p:nvPr>
            <p:ph idx="2" type="title"/>
          </p:nvPr>
        </p:nvSpPr>
        <p:spPr>
          <a:xfrm>
            <a:off x="2826150" y="964288"/>
            <a:ext cx="3491700" cy="14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985" name="Google Shape;985;p60"/>
          <p:cNvSpPr/>
          <p:nvPr/>
        </p:nvSpPr>
        <p:spPr>
          <a:xfrm>
            <a:off x="3681900" y="811888"/>
            <a:ext cx="1780200" cy="1780200"/>
          </a:xfrm>
          <a:prstGeom prst="roundRect">
            <a:avLst>
              <a:gd fmla="val 6327" name="adj"/>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60"/>
          <p:cNvGrpSpPr/>
          <p:nvPr/>
        </p:nvGrpSpPr>
        <p:grpSpPr>
          <a:xfrm rot="-1466279">
            <a:off x="992501" y="1209731"/>
            <a:ext cx="865901" cy="1303349"/>
            <a:chOff x="4865150" y="3459975"/>
            <a:chExt cx="606450" cy="912825"/>
          </a:xfrm>
        </p:grpSpPr>
        <p:sp>
          <p:nvSpPr>
            <p:cNvPr id="987" name="Google Shape;987;p60"/>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0"/>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0"/>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0"/>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60"/>
          <p:cNvGrpSpPr/>
          <p:nvPr/>
        </p:nvGrpSpPr>
        <p:grpSpPr>
          <a:xfrm rot="-2327109">
            <a:off x="7032889" y="439247"/>
            <a:ext cx="1321928" cy="854668"/>
            <a:chOff x="3586125" y="4525175"/>
            <a:chExt cx="925825" cy="598575"/>
          </a:xfrm>
        </p:grpSpPr>
        <p:sp>
          <p:nvSpPr>
            <p:cNvPr id="992" name="Google Shape;992;p60"/>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0"/>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0"/>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0"/>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pic>
        <p:nvPicPr>
          <p:cNvPr id="1000" name="Google Shape;1000;p61"/>
          <p:cNvPicPr preferRelativeResize="0"/>
          <p:nvPr/>
        </p:nvPicPr>
        <p:blipFill>
          <a:blip r:embed="rId3">
            <a:alphaModFix/>
          </a:blip>
          <a:stretch>
            <a:fillRect/>
          </a:stretch>
        </p:blipFill>
        <p:spPr>
          <a:xfrm>
            <a:off x="0" y="-788525"/>
            <a:ext cx="9108851" cy="5997326"/>
          </a:xfrm>
          <a:prstGeom prst="rect">
            <a:avLst/>
          </a:prstGeom>
          <a:noFill/>
          <a:ln>
            <a:noFill/>
          </a:ln>
        </p:spPr>
      </p:pic>
      <p:pic>
        <p:nvPicPr>
          <p:cNvPr id="1001" name="Google Shape;1001;p61"/>
          <p:cNvPicPr preferRelativeResize="0"/>
          <p:nvPr/>
        </p:nvPicPr>
        <p:blipFill>
          <a:blip r:embed="rId4">
            <a:alphaModFix/>
          </a:blip>
          <a:stretch>
            <a:fillRect/>
          </a:stretch>
        </p:blipFill>
        <p:spPr>
          <a:xfrm rot="-235058">
            <a:off x="3698932" y="379192"/>
            <a:ext cx="1746135" cy="24888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62"/>
          <p:cNvSpPr txBox="1"/>
          <p:nvPr>
            <p:ph idx="4294967295" type="body"/>
          </p:nvPr>
        </p:nvSpPr>
        <p:spPr>
          <a:xfrm>
            <a:off x="1447450" y="3788425"/>
            <a:ext cx="1852800" cy="12594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374151"/>
                </a:solidFill>
                <a:highlight>
                  <a:srgbClr val="F7F7F8"/>
                </a:highlight>
                <a:latin typeface="Roboto"/>
                <a:ea typeface="Roboto"/>
                <a:cs typeface="Roboto"/>
                <a:sym typeface="Roboto"/>
              </a:rPr>
              <a:t>The positive slope suggests a slight increase in earnings over time, although the p-value (0.091) indicates that the relationship is not statistically significant</a:t>
            </a:r>
            <a:r>
              <a:rPr lang="en" sz="1100"/>
              <a:t>. </a:t>
            </a:r>
            <a:endParaRPr sz="1100"/>
          </a:p>
        </p:txBody>
      </p:sp>
      <p:pic>
        <p:nvPicPr>
          <p:cNvPr id="1007" name="Google Shape;1007;p62"/>
          <p:cNvPicPr preferRelativeResize="0"/>
          <p:nvPr/>
        </p:nvPicPr>
        <p:blipFill>
          <a:blip r:embed="rId3">
            <a:alphaModFix/>
          </a:blip>
          <a:stretch>
            <a:fillRect/>
          </a:stretch>
        </p:blipFill>
        <p:spPr>
          <a:xfrm>
            <a:off x="4727709" y="223275"/>
            <a:ext cx="4175266" cy="3509450"/>
          </a:xfrm>
          <a:prstGeom prst="rect">
            <a:avLst/>
          </a:prstGeom>
          <a:noFill/>
          <a:ln>
            <a:noFill/>
          </a:ln>
        </p:spPr>
      </p:pic>
      <p:pic>
        <p:nvPicPr>
          <p:cNvPr id="1008" name="Google Shape;1008;p62"/>
          <p:cNvPicPr preferRelativeResize="0"/>
          <p:nvPr/>
        </p:nvPicPr>
        <p:blipFill>
          <a:blip r:embed="rId4">
            <a:alphaModFix/>
          </a:blip>
          <a:stretch>
            <a:fillRect/>
          </a:stretch>
        </p:blipFill>
        <p:spPr>
          <a:xfrm>
            <a:off x="241025" y="223275"/>
            <a:ext cx="4175264" cy="3509448"/>
          </a:xfrm>
          <a:prstGeom prst="rect">
            <a:avLst/>
          </a:prstGeom>
          <a:noFill/>
          <a:ln>
            <a:noFill/>
          </a:ln>
        </p:spPr>
      </p:pic>
      <p:sp>
        <p:nvSpPr>
          <p:cNvPr id="1009" name="Google Shape;1009;p62"/>
          <p:cNvSpPr txBox="1"/>
          <p:nvPr>
            <p:ph idx="4294967295" type="body"/>
          </p:nvPr>
        </p:nvSpPr>
        <p:spPr>
          <a:xfrm>
            <a:off x="6052375" y="3824275"/>
            <a:ext cx="1621200" cy="11580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374151"/>
                </a:solidFill>
                <a:highlight>
                  <a:srgbClr val="F7F7F8"/>
                </a:highlight>
                <a:latin typeface="Roboto"/>
                <a:ea typeface="Roboto"/>
                <a:cs typeface="Roboto"/>
                <a:sym typeface="Roboto"/>
              </a:rPr>
              <a:t>The positive slope indicates a increase in earnings over time, supported by the low p-value (0.003). </a:t>
            </a:r>
            <a:endParaRPr sz="1200"/>
          </a:p>
        </p:txBody>
      </p:sp>
      <p:sp>
        <p:nvSpPr>
          <p:cNvPr id="1010" name="Google Shape;1010;p62"/>
          <p:cNvSpPr/>
          <p:nvPr/>
        </p:nvSpPr>
        <p:spPr>
          <a:xfrm flipH="1">
            <a:off x="6003949" y="3788426"/>
            <a:ext cx="1739576" cy="1331027"/>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2"/>
          <p:cNvSpPr/>
          <p:nvPr/>
        </p:nvSpPr>
        <p:spPr>
          <a:xfrm flipH="1">
            <a:off x="1517518" y="3861512"/>
            <a:ext cx="1739576" cy="1259277"/>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2" name="Google Shape;1012;p62"/>
          <p:cNvPicPr preferRelativeResize="0"/>
          <p:nvPr/>
        </p:nvPicPr>
        <p:blipFill>
          <a:blip r:embed="rId5">
            <a:alphaModFix/>
          </a:blip>
          <a:stretch>
            <a:fillRect/>
          </a:stretch>
        </p:blipFill>
        <p:spPr>
          <a:xfrm>
            <a:off x="3993000" y="3912162"/>
            <a:ext cx="1158000" cy="1158000"/>
          </a:xfrm>
          <a:prstGeom prst="rect">
            <a:avLst/>
          </a:prstGeom>
          <a:noFill/>
          <a:ln>
            <a:noFill/>
          </a:ln>
        </p:spPr>
      </p:pic>
      <p:sp>
        <p:nvSpPr>
          <p:cNvPr id="1013" name="Google Shape;1013;p62"/>
          <p:cNvSpPr txBox="1"/>
          <p:nvPr>
            <p:ph idx="4294967295" type="body"/>
          </p:nvPr>
        </p:nvSpPr>
        <p:spPr>
          <a:xfrm>
            <a:off x="5151000" y="3788425"/>
            <a:ext cx="789900" cy="5943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374151"/>
                </a:solidFill>
                <a:highlight>
                  <a:srgbClr val="F7F7F8"/>
                </a:highlight>
                <a:latin typeface="Roboto"/>
                <a:ea typeface="Roboto"/>
                <a:cs typeface="Roboto"/>
                <a:sym typeface="Roboto"/>
              </a:rPr>
              <a:t>Slope 4,891,333</a:t>
            </a:r>
            <a:endParaRPr sz="1100"/>
          </a:p>
        </p:txBody>
      </p:sp>
      <p:sp>
        <p:nvSpPr>
          <p:cNvPr id="1014" name="Google Shape;1014;p62"/>
          <p:cNvSpPr txBox="1"/>
          <p:nvPr>
            <p:ph idx="4294967295" type="body"/>
          </p:nvPr>
        </p:nvSpPr>
        <p:spPr>
          <a:xfrm>
            <a:off x="521675" y="3861500"/>
            <a:ext cx="925800" cy="4566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374151"/>
                </a:solidFill>
                <a:highlight>
                  <a:srgbClr val="F7F7F8"/>
                </a:highlight>
                <a:latin typeface="Roboto"/>
                <a:ea typeface="Roboto"/>
                <a:cs typeface="Roboto"/>
                <a:sym typeface="Roboto"/>
              </a:rPr>
              <a:t>Slope </a:t>
            </a:r>
            <a:r>
              <a:rPr lang="en" sz="1100">
                <a:solidFill>
                  <a:srgbClr val="374151"/>
                </a:solidFill>
                <a:highlight>
                  <a:srgbClr val="F7F7F8"/>
                </a:highlight>
                <a:latin typeface="Roboto"/>
                <a:ea typeface="Roboto"/>
                <a:cs typeface="Roboto"/>
                <a:sym typeface="Roboto"/>
              </a:rPr>
              <a:t>111,490</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63"/>
          <p:cNvSpPr txBox="1"/>
          <p:nvPr>
            <p:ph idx="4294967295" type="body"/>
          </p:nvPr>
        </p:nvSpPr>
        <p:spPr>
          <a:xfrm>
            <a:off x="2681950" y="4120500"/>
            <a:ext cx="3090600" cy="8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B</a:t>
            </a:r>
            <a:r>
              <a:rPr lang="en" sz="1200"/>
              <a:t>oth having earners that outperform or underperform from a financial standpoint(outliers). </a:t>
            </a:r>
            <a:endParaRPr sz="1200"/>
          </a:p>
        </p:txBody>
      </p:sp>
      <p:pic>
        <p:nvPicPr>
          <p:cNvPr id="1020" name="Google Shape;1020;p63"/>
          <p:cNvPicPr preferRelativeResize="0"/>
          <p:nvPr/>
        </p:nvPicPr>
        <p:blipFill>
          <a:blip r:embed="rId3">
            <a:alphaModFix/>
          </a:blip>
          <a:stretch>
            <a:fillRect/>
          </a:stretch>
        </p:blipFill>
        <p:spPr>
          <a:xfrm>
            <a:off x="4727709" y="223275"/>
            <a:ext cx="4175266" cy="3509450"/>
          </a:xfrm>
          <a:prstGeom prst="rect">
            <a:avLst/>
          </a:prstGeom>
          <a:noFill/>
          <a:ln>
            <a:noFill/>
          </a:ln>
        </p:spPr>
      </p:pic>
      <p:grpSp>
        <p:nvGrpSpPr>
          <p:cNvPr id="1021" name="Google Shape;1021;p63"/>
          <p:cNvGrpSpPr/>
          <p:nvPr/>
        </p:nvGrpSpPr>
        <p:grpSpPr>
          <a:xfrm>
            <a:off x="1728867" y="3918766"/>
            <a:ext cx="5503224" cy="1150358"/>
            <a:chOff x="1251966" y="3018799"/>
            <a:chExt cx="5946859" cy="1437049"/>
          </a:xfrm>
        </p:grpSpPr>
        <p:sp>
          <p:nvSpPr>
            <p:cNvPr id="1022" name="Google Shape;1022;p63"/>
            <p:cNvSpPr/>
            <p:nvPr/>
          </p:nvSpPr>
          <p:spPr>
            <a:xfrm flipH="1">
              <a:off x="5760422" y="3018799"/>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3"/>
            <p:cNvSpPr/>
            <p:nvPr/>
          </p:nvSpPr>
          <p:spPr>
            <a:xfrm flipH="1">
              <a:off x="1251966" y="301880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3"/>
            <p:cNvSpPr/>
            <p:nvPr/>
          </p:nvSpPr>
          <p:spPr>
            <a:xfrm flipH="1">
              <a:off x="6178352" y="3434422"/>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3"/>
            <p:cNvSpPr/>
            <p:nvPr/>
          </p:nvSpPr>
          <p:spPr>
            <a:xfrm flipH="1">
              <a:off x="6490243" y="3800998"/>
              <a:ext cx="280285" cy="239501"/>
            </a:xfrm>
            <a:custGeom>
              <a:rect b="b" l="l" r="r" t="t"/>
              <a:pathLst>
                <a:path extrusionOk="0" h="5479" w="6412">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26" name="Google Shape;1026;p63"/>
          <p:cNvPicPr preferRelativeResize="0"/>
          <p:nvPr/>
        </p:nvPicPr>
        <p:blipFill>
          <a:blip r:embed="rId4">
            <a:alphaModFix/>
          </a:blip>
          <a:stretch>
            <a:fillRect/>
          </a:stretch>
        </p:blipFill>
        <p:spPr>
          <a:xfrm>
            <a:off x="4727700" y="223275"/>
            <a:ext cx="4175275" cy="3509450"/>
          </a:xfrm>
          <a:prstGeom prst="rect">
            <a:avLst/>
          </a:prstGeom>
          <a:noFill/>
          <a:ln>
            <a:noFill/>
          </a:ln>
        </p:spPr>
      </p:pic>
      <p:pic>
        <p:nvPicPr>
          <p:cNvPr id="1027" name="Google Shape;1027;p63"/>
          <p:cNvPicPr preferRelativeResize="0"/>
          <p:nvPr/>
        </p:nvPicPr>
        <p:blipFill>
          <a:blip r:embed="rId5">
            <a:alphaModFix/>
          </a:blip>
          <a:stretch>
            <a:fillRect/>
          </a:stretch>
        </p:blipFill>
        <p:spPr>
          <a:xfrm>
            <a:off x="4727700" y="223275"/>
            <a:ext cx="4175275" cy="3509450"/>
          </a:xfrm>
          <a:prstGeom prst="rect">
            <a:avLst/>
          </a:prstGeom>
          <a:noFill/>
          <a:ln>
            <a:noFill/>
          </a:ln>
        </p:spPr>
      </p:pic>
      <p:pic>
        <p:nvPicPr>
          <p:cNvPr id="1028" name="Google Shape;1028;p63"/>
          <p:cNvPicPr preferRelativeResize="0"/>
          <p:nvPr/>
        </p:nvPicPr>
        <p:blipFill>
          <a:blip r:embed="rId4">
            <a:alphaModFix/>
          </a:blip>
          <a:stretch>
            <a:fillRect/>
          </a:stretch>
        </p:blipFill>
        <p:spPr>
          <a:xfrm>
            <a:off x="251800" y="223275"/>
            <a:ext cx="4222501" cy="3509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grpSp>
        <p:nvGrpSpPr>
          <p:cNvPr id="1033" name="Google Shape;1033;p64"/>
          <p:cNvGrpSpPr/>
          <p:nvPr/>
        </p:nvGrpSpPr>
        <p:grpSpPr>
          <a:xfrm>
            <a:off x="1728867" y="3918766"/>
            <a:ext cx="5503224" cy="1150358"/>
            <a:chOff x="1251966" y="3018799"/>
            <a:chExt cx="5946859" cy="1437049"/>
          </a:xfrm>
        </p:grpSpPr>
        <p:sp>
          <p:nvSpPr>
            <p:cNvPr id="1034" name="Google Shape;1034;p64"/>
            <p:cNvSpPr/>
            <p:nvPr/>
          </p:nvSpPr>
          <p:spPr>
            <a:xfrm flipH="1">
              <a:off x="5760422" y="3018799"/>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4"/>
            <p:cNvSpPr/>
            <p:nvPr/>
          </p:nvSpPr>
          <p:spPr>
            <a:xfrm flipH="1">
              <a:off x="1251966" y="301880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4"/>
            <p:cNvSpPr/>
            <p:nvPr/>
          </p:nvSpPr>
          <p:spPr>
            <a:xfrm flipH="1">
              <a:off x="6178352" y="3434422"/>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4"/>
            <p:cNvSpPr/>
            <p:nvPr/>
          </p:nvSpPr>
          <p:spPr>
            <a:xfrm flipH="1">
              <a:off x="6490243" y="3800998"/>
              <a:ext cx="280285" cy="239501"/>
            </a:xfrm>
            <a:custGeom>
              <a:rect b="b" l="l" r="r" t="t"/>
              <a:pathLst>
                <a:path extrusionOk="0" h="5479" w="6412">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8" name="Google Shape;1038;p64"/>
          <p:cNvSpPr txBox="1"/>
          <p:nvPr>
            <p:ph idx="4294967295" type="body"/>
          </p:nvPr>
        </p:nvSpPr>
        <p:spPr>
          <a:xfrm>
            <a:off x="2681950" y="4179750"/>
            <a:ext cx="3090600" cy="8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Average earnings for the top 10 esports and active sports earners for years 2013-2021 .</a:t>
            </a:r>
            <a:endParaRPr sz="1200"/>
          </a:p>
        </p:txBody>
      </p:sp>
      <p:pic>
        <p:nvPicPr>
          <p:cNvPr id="1039" name="Google Shape;1039;p64"/>
          <p:cNvPicPr preferRelativeResize="0"/>
          <p:nvPr/>
        </p:nvPicPr>
        <p:blipFill>
          <a:blip r:embed="rId3">
            <a:alphaModFix/>
          </a:blip>
          <a:stretch>
            <a:fillRect/>
          </a:stretch>
        </p:blipFill>
        <p:spPr>
          <a:xfrm>
            <a:off x="280325" y="223225"/>
            <a:ext cx="4203168" cy="3407176"/>
          </a:xfrm>
          <a:prstGeom prst="rect">
            <a:avLst/>
          </a:prstGeom>
          <a:noFill/>
          <a:ln>
            <a:noFill/>
          </a:ln>
        </p:spPr>
      </p:pic>
      <p:pic>
        <p:nvPicPr>
          <p:cNvPr id="1040" name="Google Shape;1040;p64"/>
          <p:cNvPicPr preferRelativeResize="0"/>
          <p:nvPr/>
        </p:nvPicPr>
        <p:blipFill>
          <a:blip r:embed="rId4">
            <a:alphaModFix/>
          </a:blip>
          <a:stretch>
            <a:fillRect/>
          </a:stretch>
        </p:blipFill>
        <p:spPr>
          <a:xfrm>
            <a:off x="4660508" y="223225"/>
            <a:ext cx="4203166" cy="34071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29"/>
          <p:cNvSpPr txBox="1"/>
          <p:nvPr>
            <p:ph type="title"/>
          </p:nvPr>
        </p:nvSpPr>
        <p:spPr>
          <a:xfrm>
            <a:off x="6425650" y="159200"/>
            <a:ext cx="982200" cy="58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rPr>
              <a:t>YOU</a:t>
            </a:r>
            <a:endParaRPr>
              <a:solidFill>
                <a:schemeClr val="dk2"/>
              </a:solidFill>
            </a:endParaRPr>
          </a:p>
        </p:txBody>
      </p:sp>
      <p:grpSp>
        <p:nvGrpSpPr>
          <p:cNvPr id="361" name="Google Shape;361;p29"/>
          <p:cNvGrpSpPr/>
          <p:nvPr/>
        </p:nvGrpSpPr>
        <p:grpSpPr>
          <a:xfrm flipH="1" rot="-1568310">
            <a:off x="423406" y="1182251"/>
            <a:ext cx="706047" cy="456686"/>
            <a:chOff x="3765675" y="2533375"/>
            <a:chExt cx="925450" cy="598600"/>
          </a:xfrm>
        </p:grpSpPr>
        <p:sp>
          <p:nvSpPr>
            <p:cNvPr id="362" name="Google Shape;362;p29"/>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9"/>
          <p:cNvGrpSpPr/>
          <p:nvPr/>
        </p:nvGrpSpPr>
        <p:grpSpPr>
          <a:xfrm flipH="1" rot="1323397">
            <a:off x="760031" y="325210"/>
            <a:ext cx="706346" cy="456675"/>
            <a:chOff x="3586125" y="4525175"/>
            <a:chExt cx="925825" cy="598575"/>
          </a:xfrm>
        </p:grpSpPr>
        <p:sp>
          <p:nvSpPr>
            <p:cNvPr id="367" name="Google Shape;367;p29"/>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1" name="Google Shape;371;p29"/>
          <p:cNvPicPr preferRelativeResize="0"/>
          <p:nvPr/>
        </p:nvPicPr>
        <p:blipFill>
          <a:blip r:embed="rId4">
            <a:alphaModFix/>
          </a:blip>
          <a:stretch>
            <a:fillRect/>
          </a:stretch>
        </p:blipFill>
        <p:spPr>
          <a:xfrm rot="-10206018">
            <a:off x="6498300" y="646452"/>
            <a:ext cx="925181" cy="925195"/>
          </a:xfrm>
          <a:prstGeom prst="rect">
            <a:avLst/>
          </a:prstGeom>
          <a:noFill/>
          <a:ln>
            <a:noFill/>
          </a:ln>
        </p:spPr>
      </p:pic>
      <p:pic>
        <p:nvPicPr>
          <p:cNvPr id="372" name="Google Shape;372;p29"/>
          <p:cNvPicPr preferRelativeResize="0"/>
          <p:nvPr/>
        </p:nvPicPr>
        <p:blipFill>
          <a:blip r:embed="rId4">
            <a:alphaModFix/>
          </a:blip>
          <a:stretch>
            <a:fillRect/>
          </a:stretch>
        </p:blipFill>
        <p:spPr>
          <a:xfrm flipH="1" rot="10172129">
            <a:off x="2091050" y="642777"/>
            <a:ext cx="925180" cy="925195"/>
          </a:xfrm>
          <a:prstGeom prst="rect">
            <a:avLst/>
          </a:prstGeom>
          <a:noFill/>
          <a:ln>
            <a:noFill/>
          </a:ln>
        </p:spPr>
      </p:pic>
      <p:sp>
        <p:nvSpPr>
          <p:cNvPr id="373" name="Google Shape;373;p29"/>
          <p:cNvSpPr txBox="1"/>
          <p:nvPr>
            <p:ph type="title"/>
          </p:nvPr>
        </p:nvSpPr>
        <p:spPr>
          <a:xfrm>
            <a:off x="1856275" y="114650"/>
            <a:ext cx="2146500" cy="58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rPr>
              <a:t>YOUR FRIEND</a:t>
            </a:r>
            <a:endParaRPr>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grpSp>
        <p:nvGrpSpPr>
          <p:cNvPr id="1045" name="Google Shape;1045;p65"/>
          <p:cNvGrpSpPr/>
          <p:nvPr/>
        </p:nvGrpSpPr>
        <p:grpSpPr>
          <a:xfrm>
            <a:off x="1728867" y="3918766"/>
            <a:ext cx="5503224" cy="1150358"/>
            <a:chOff x="1251966" y="3018799"/>
            <a:chExt cx="5946859" cy="1437049"/>
          </a:xfrm>
        </p:grpSpPr>
        <p:sp>
          <p:nvSpPr>
            <p:cNvPr id="1046" name="Google Shape;1046;p65"/>
            <p:cNvSpPr/>
            <p:nvPr/>
          </p:nvSpPr>
          <p:spPr>
            <a:xfrm flipH="1">
              <a:off x="5760422" y="3018799"/>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5"/>
            <p:cNvSpPr/>
            <p:nvPr/>
          </p:nvSpPr>
          <p:spPr>
            <a:xfrm flipH="1">
              <a:off x="1251966" y="301880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5"/>
            <p:cNvSpPr/>
            <p:nvPr/>
          </p:nvSpPr>
          <p:spPr>
            <a:xfrm flipH="1">
              <a:off x="6178352" y="3434422"/>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5"/>
            <p:cNvSpPr/>
            <p:nvPr/>
          </p:nvSpPr>
          <p:spPr>
            <a:xfrm flipH="1">
              <a:off x="6490243" y="3800998"/>
              <a:ext cx="280285" cy="239501"/>
            </a:xfrm>
            <a:custGeom>
              <a:rect b="b" l="l" r="r" t="t"/>
              <a:pathLst>
                <a:path extrusionOk="0" h="5479" w="6412">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65"/>
          <p:cNvSpPr txBox="1"/>
          <p:nvPr>
            <p:ph idx="4294967295" type="body"/>
          </p:nvPr>
        </p:nvSpPr>
        <p:spPr>
          <a:xfrm>
            <a:off x="2681950" y="4163600"/>
            <a:ext cx="3090600" cy="84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Average earnings for the esports and active sports earners for years 2013-2021 </a:t>
            </a:r>
            <a:r>
              <a:rPr lang="en" sz="1200"/>
              <a:t>. </a:t>
            </a:r>
            <a:endParaRPr sz="1200"/>
          </a:p>
        </p:txBody>
      </p:sp>
      <p:pic>
        <p:nvPicPr>
          <p:cNvPr id="1051" name="Google Shape;1051;p65"/>
          <p:cNvPicPr preferRelativeResize="0"/>
          <p:nvPr/>
        </p:nvPicPr>
        <p:blipFill>
          <a:blip r:embed="rId3">
            <a:alphaModFix/>
          </a:blip>
          <a:stretch>
            <a:fillRect/>
          </a:stretch>
        </p:blipFill>
        <p:spPr>
          <a:xfrm>
            <a:off x="280325" y="223225"/>
            <a:ext cx="4203168" cy="3407176"/>
          </a:xfrm>
          <a:prstGeom prst="rect">
            <a:avLst/>
          </a:prstGeom>
          <a:noFill/>
          <a:ln>
            <a:noFill/>
          </a:ln>
        </p:spPr>
      </p:pic>
      <p:pic>
        <p:nvPicPr>
          <p:cNvPr id="1052" name="Google Shape;1052;p65"/>
          <p:cNvPicPr preferRelativeResize="0"/>
          <p:nvPr/>
        </p:nvPicPr>
        <p:blipFill>
          <a:blip r:embed="rId4">
            <a:alphaModFix/>
          </a:blip>
          <a:stretch>
            <a:fillRect/>
          </a:stretch>
        </p:blipFill>
        <p:spPr>
          <a:xfrm>
            <a:off x="280325" y="223225"/>
            <a:ext cx="4203174" cy="3407176"/>
          </a:xfrm>
          <a:prstGeom prst="rect">
            <a:avLst/>
          </a:prstGeom>
          <a:noFill/>
          <a:ln>
            <a:noFill/>
          </a:ln>
        </p:spPr>
      </p:pic>
      <p:pic>
        <p:nvPicPr>
          <p:cNvPr id="1053" name="Google Shape;1053;p65"/>
          <p:cNvPicPr preferRelativeResize="0"/>
          <p:nvPr/>
        </p:nvPicPr>
        <p:blipFill>
          <a:blip r:embed="rId5">
            <a:alphaModFix/>
          </a:blip>
          <a:stretch>
            <a:fillRect/>
          </a:stretch>
        </p:blipFill>
        <p:spPr>
          <a:xfrm>
            <a:off x="280325" y="223225"/>
            <a:ext cx="4203174" cy="3407176"/>
          </a:xfrm>
          <a:prstGeom prst="rect">
            <a:avLst/>
          </a:prstGeom>
          <a:noFill/>
          <a:ln>
            <a:noFill/>
          </a:ln>
        </p:spPr>
      </p:pic>
      <p:pic>
        <p:nvPicPr>
          <p:cNvPr id="1054" name="Google Shape;1054;p65"/>
          <p:cNvPicPr preferRelativeResize="0"/>
          <p:nvPr/>
        </p:nvPicPr>
        <p:blipFill>
          <a:blip r:embed="rId4">
            <a:alphaModFix/>
          </a:blip>
          <a:stretch>
            <a:fillRect/>
          </a:stretch>
        </p:blipFill>
        <p:spPr>
          <a:xfrm>
            <a:off x="4663000" y="223225"/>
            <a:ext cx="4203174" cy="34071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grpSp>
        <p:nvGrpSpPr>
          <p:cNvPr id="1059" name="Google Shape;1059;p66"/>
          <p:cNvGrpSpPr/>
          <p:nvPr/>
        </p:nvGrpSpPr>
        <p:grpSpPr>
          <a:xfrm>
            <a:off x="893862" y="2358603"/>
            <a:ext cx="7356265" cy="1788839"/>
            <a:chOff x="1251966" y="3018799"/>
            <a:chExt cx="5946859" cy="1437049"/>
          </a:xfrm>
        </p:grpSpPr>
        <p:sp>
          <p:nvSpPr>
            <p:cNvPr id="1060" name="Google Shape;1060;p66"/>
            <p:cNvSpPr/>
            <p:nvPr/>
          </p:nvSpPr>
          <p:spPr>
            <a:xfrm flipH="1">
              <a:off x="5760422" y="3018799"/>
              <a:ext cx="1438404" cy="1437048"/>
            </a:xfrm>
            <a:custGeom>
              <a:rect b="b" l="l" r="r" t="t"/>
              <a:pathLst>
                <a:path extrusionOk="0" fill="none" h="32875" w="32906">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6"/>
            <p:cNvSpPr/>
            <p:nvPr/>
          </p:nvSpPr>
          <p:spPr>
            <a:xfrm flipH="1">
              <a:off x="1251966" y="3018800"/>
              <a:ext cx="4867211" cy="1437048"/>
            </a:xfrm>
            <a:custGeom>
              <a:rect b="b" l="l" r="r" t="t"/>
              <a:pathLst>
                <a:path extrusionOk="0" fill="none" h="32875" w="95487">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6"/>
            <p:cNvSpPr/>
            <p:nvPr/>
          </p:nvSpPr>
          <p:spPr>
            <a:xfrm flipH="1">
              <a:off x="6178352" y="3434422"/>
              <a:ext cx="259609" cy="239239"/>
            </a:xfrm>
            <a:custGeom>
              <a:rect b="b" l="l" r="r" t="t"/>
              <a:pathLst>
                <a:path extrusionOk="0" h="5473" w="5939">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6"/>
            <p:cNvSpPr/>
            <p:nvPr/>
          </p:nvSpPr>
          <p:spPr>
            <a:xfrm flipH="1">
              <a:off x="6490243" y="3800998"/>
              <a:ext cx="280285" cy="239501"/>
            </a:xfrm>
            <a:custGeom>
              <a:rect b="b" l="l" r="r" t="t"/>
              <a:pathLst>
                <a:path extrusionOk="0" h="5479" w="6412">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66"/>
          <p:cNvSpPr txBox="1"/>
          <p:nvPr>
            <p:ph idx="4294967295" type="body"/>
          </p:nvPr>
        </p:nvSpPr>
        <p:spPr>
          <a:xfrm>
            <a:off x="1089641" y="2455544"/>
            <a:ext cx="5337900" cy="15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 Based on the t-statistic and the very small p-value, we can infer that there is a </a:t>
            </a:r>
            <a:r>
              <a:rPr b="1" lang="en" sz="1200"/>
              <a:t>statistically significant differenc</a:t>
            </a:r>
            <a:r>
              <a:rPr lang="en" sz="1200"/>
              <a:t>e in earnings between the top 10 esports earners and the top 10 active sports earners. The negative t-statistic suggests that the average earnings of the top 10 esports earners are </a:t>
            </a:r>
            <a:r>
              <a:rPr b="1" lang="en" sz="1200"/>
              <a:t>lower </a:t>
            </a:r>
            <a:r>
              <a:rPr lang="en" sz="1200"/>
              <a:t>than the average earnings of the top 10 active sports earners. The extremely small p-value indicates strong evidence </a:t>
            </a:r>
            <a:r>
              <a:rPr b="1" lang="en" sz="1200"/>
              <a:t>against the null hypothesis of equal average earnings between the two groups</a:t>
            </a:r>
            <a:r>
              <a:rPr lang="en" sz="1200"/>
              <a:t>.</a:t>
            </a:r>
            <a:endParaRPr sz="1200"/>
          </a:p>
        </p:txBody>
      </p:sp>
      <p:sp>
        <p:nvSpPr>
          <p:cNvPr id="1065" name="Google Shape;1065;p66"/>
          <p:cNvSpPr txBox="1"/>
          <p:nvPr>
            <p:ph type="title"/>
          </p:nvPr>
        </p:nvSpPr>
        <p:spPr>
          <a:xfrm>
            <a:off x="2548950" y="385892"/>
            <a:ext cx="40461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 10 Esports/Active Sports Earners T-Test</a:t>
            </a:r>
            <a:endParaRPr/>
          </a:p>
        </p:txBody>
      </p:sp>
      <p:sp>
        <p:nvSpPr>
          <p:cNvPr id="1066" name="Google Shape;1066;p66"/>
          <p:cNvSpPr txBox="1"/>
          <p:nvPr>
            <p:ph type="title"/>
          </p:nvPr>
        </p:nvSpPr>
        <p:spPr>
          <a:xfrm>
            <a:off x="2548950" y="1462255"/>
            <a:ext cx="40461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50">
                <a:solidFill>
                  <a:schemeClr val="lt2"/>
                </a:solidFill>
                <a:latin typeface="Courier New"/>
                <a:ea typeface="Courier New"/>
                <a:cs typeface="Courier New"/>
                <a:sym typeface="Courier New"/>
              </a:rPr>
              <a:t>T-Statistic: -17.67153631041991</a:t>
            </a:r>
            <a:endParaRPr sz="1250">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sz="1250">
                <a:solidFill>
                  <a:schemeClr val="lt2"/>
                </a:solidFill>
                <a:latin typeface="Courier New"/>
                <a:ea typeface="Courier New"/>
                <a:cs typeface="Courier New"/>
                <a:sym typeface="Courier New"/>
              </a:rPr>
              <a:t>P-Value: 5.132170911238922e-41</a:t>
            </a:r>
            <a:endParaRPr sz="3000">
              <a:solidFill>
                <a:schemeClr val="lt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67"/>
          <p:cNvSpPr/>
          <p:nvPr/>
        </p:nvSpPr>
        <p:spPr>
          <a:xfrm>
            <a:off x="625325" y="701450"/>
            <a:ext cx="3265800" cy="1304700"/>
          </a:xfrm>
          <a:prstGeom prst="roundRect">
            <a:avLst>
              <a:gd fmla="val 1021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7"/>
          <p:cNvSpPr txBox="1"/>
          <p:nvPr>
            <p:ph type="title"/>
          </p:nvPr>
        </p:nvSpPr>
        <p:spPr>
          <a:xfrm>
            <a:off x="713225" y="736200"/>
            <a:ext cx="3090000" cy="12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r>
              <a:rPr lang="en"/>
              <a:t>…</a:t>
            </a:r>
            <a:endParaRPr/>
          </a:p>
        </p:txBody>
      </p:sp>
      <p:sp>
        <p:nvSpPr>
          <p:cNvPr id="1073" name="Google Shape;1073;p67"/>
          <p:cNvSpPr txBox="1"/>
          <p:nvPr>
            <p:ph idx="1" type="subTitle"/>
          </p:nvPr>
        </p:nvSpPr>
        <p:spPr>
          <a:xfrm>
            <a:off x="713225" y="2006150"/>
            <a:ext cx="4043100" cy="1830900"/>
          </a:xfrm>
          <a:prstGeom prst="rect">
            <a:avLst/>
          </a:prstGeom>
        </p:spPr>
        <p:txBody>
          <a:bodyPr anchorCtr="0" anchor="t" bIns="0" lIns="91425" spcFirstLastPara="1" rIns="91425" wrap="square" tIns="365750">
            <a:noAutofit/>
          </a:bodyPr>
          <a:lstStyle/>
          <a:p>
            <a:pPr indent="0" lvl="0" marL="0" rtl="0" algn="l">
              <a:spcBef>
                <a:spcPts val="0"/>
              </a:spcBef>
              <a:spcAft>
                <a:spcPts val="0"/>
              </a:spcAft>
              <a:buNone/>
            </a:pPr>
            <a:r>
              <a:rPr b="1" lang="en"/>
              <a:t>His best odds are:</a:t>
            </a:r>
            <a:endParaRPr b="1"/>
          </a:p>
          <a:p>
            <a:pPr indent="-361950" lvl="0" marL="457200" rtl="0" algn="l">
              <a:spcBef>
                <a:spcPts val="0"/>
              </a:spcBef>
              <a:spcAft>
                <a:spcPts val="0"/>
              </a:spcAft>
              <a:buSzPts val="2100"/>
              <a:buChar char="●"/>
            </a:pPr>
            <a:r>
              <a:rPr b="1" lang="en"/>
              <a:t>Going pro in a traditional sport</a:t>
            </a:r>
            <a:endParaRPr b="1"/>
          </a:p>
          <a:p>
            <a:pPr indent="0" lvl="0" marL="0" rtl="0" algn="l">
              <a:spcBef>
                <a:spcPts val="0"/>
              </a:spcBef>
              <a:spcAft>
                <a:spcPts val="0"/>
              </a:spcAft>
              <a:buNone/>
            </a:pPr>
            <a:r>
              <a:rPr b="1" lang="en"/>
              <a:t>OR</a:t>
            </a:r>
            <a:endParaRPr b="1"/>
          </a:p>
          <a:p>
            <a:pPr indent="-361950" lvl="0" marL="457200" rtl="0" algn="l">
              <a:spcBef>
                <a:spcPts val="0"/>
              </a:spcBef>
              <a:spcAft>
                <a:spcPts val="0"/>
              </a:spcAft>
              <a:buSzPts val="2100"/>
              <a:buChar char="●"/>
            </a:pPr>
            <a:r>
              <a:rPr b="1" lang="en"/>
              <a:t>Playing a MOBA (Dota2 for tournament earnings or LOL for twitch + </a:t>
            </a:r>
            <a:r>
              <a:rPr b="1" lang="en"/>
              <a:t>tournaments</a:t>
            </a:r>
            <a:r>
              <a:rPr b="1" lang="en"/>
              <a:t>)</a:t>
            </a:r>
            <a:endParaRPr b="1"/>
          </a:p>
          <a:p>
            <a:pPr indent="-361950" lvl="0" marL="457200" rtl="0" algn="l">
              <a:spcBef>
                <a:spcPts val="0"/>
              </a:spcBef>
              <a:spcAft>
                <a:spcPts val="0"/>
              </a:spcAft>
              <a:buSzPts val="2100"/>
              <a:buChar char="●"/>
            </a:pPr>
            <a:r>
              <a:rPr b="1" lang="en"/>
              <a:t>Moving to Korea</a:t>
            </a:r>
            <a:endParaRPr b="1"/>
          </a:p>
        </p:txBody>
      </p:sp>
      <p:grpSp>
        <p:nvGrpSpPr>
          <p:cNvPr id="1074" name="Google Shape;1074;p67"/>
          <p:cNvGrpSpPr/>
          <p:nvPr/>
        </p:nvGrpSpPr>
        <p:grpSpPr>
          <a:xfrm>
            <a:off x="4789562" y="736194"/>
            <a:ext cx="4130040" cy="4751626"/>
            <a:chOff x="302175" y="276100"/>
            <a:chExt cx="3619350" cy="4164075"/>
          </a:xfrm>
        </p:grpSpPr>
        <p:sp>
          <p:nvSpPr>
            <p:cNvPr id="1075" name="Google Shape;1075;p67"/>
            <p:cNvSpPr/>
            <p:nvPr/>
          </p:nvSpPr>
          <p:spPr>
            <a:xfrm>
              <a:off x="966975" y="2948175"/>
              <a:ext cx="938700" cy="938100"/>
            </a:xfrm>
            <a:custGeom>
              <a:rect b="b" l="l" r="r" t="t"/>
              <a:pathLst>
                <a:path extrusionOk="0" fill="none" h="37524" w="37548">
                  <a:moveTo>
                    <a:pt x="34852" y="11250"/>
                  </a:moveTo>
                  <a:lnTo>
                    <a:pt x="26274" y="11250"/>
                  </a:lnTo>
                  <a:lnTo>
                    <a:pt x="26274" y="2672"/>
                  </a:lnTo>
                  <a:cubicBezTo>
                    <a:pt x="26274" y="1201"/>
                    <a:pt x="25073" y="0"/>
                    <a:pt x="23602" y="0"/>
                  </a:cubicBezTo>
                  <a:lnTo>
                    <a:pt x="13946" y="0"/>
                  </a:lnTo>
                  <a:cubicBezTo>
                    <a:pt x="12475" y="0"/>
                    <a:pt x="11275" y="1201"/>
                    <a:pt x="11275" y="2672"/>
                  </a:cubicBezTo>
                  <a:lnTo>
                    <a:pt x="11275" y="11250"/>
                  </a:lnTo>
                  <a:lnTo>
                    <a:pt x="2696" y="11250"/>
                  </a:lnTo>
                  <a:cubicBezTo>
                    <a:pt x="1201" y="11250"/>
                    <a:pt x="1" y="12451"/>
                    <a:pt x="1" y="13946"/>
                  </a:cubicBezTo>
                  <a:lnTo>
                    <a:pt x="1" y="23578"/>
                  </a:lnTo>
                  <a:cubicBezTo>
                    <a:pt x="1" y="25073"/>
                    <a:pt x="1201" y="26274"/>
                    <a:pt x="2696" y="26274"/>
                  </a:cubicBezTo>
                  <a:lnTo>
                    <a:pt x="11275" y="26274"/>
                  </a:lnTo>
                  <a:lnTo>
                    <a:pt x="11275" y="34852"/>
                  </a:lnTo>
                  <a:cubicBezTo>
                    <a:pt x="11275" y="36322"/>
                    <a:pt x="12475" y="37523"/>
                    <a:pt x="13946" y="37523"/>
                  </a:cubicBezTo>
                  <a:lnTo>
                    <a:pt x="23602" y="37523"/>
                  </a:lnTo>
                  <a:cubicBezTo>
                    <a:pt x="25073" y="37523"/>
                    <a:pt x="26274" y="36322"/>
                    <a:pt x="26274" y="34852"/>
                  </a:cubicBezTo>
                  <a:lnTo>
                    <a:pt x="26274" y="26274"/>
                  </a:lnTo>
                  <a:lnTo>
                    <a:pt x="34852" y="26274"/>
                  </a:lnTo>
                  <a:cubicBezTo>
                    <a:pt x="36347" y="26274"/>
                    <a:pt x="37548" y="25073"/>
                    <a:pt x="37548" y="23578"/>
                  </a:cubicBezTo>
                  <a:lnTo>
                    <a:pt x="37548" y="13946"/>
                  </a:lnTo>
                  <a:cubicBezTo>
                    <a:pt x="37548" y="12451"/>
                    <a:pt x="36347" y="11250"/>
                    <a:pt x="34852" y="11250"/>
                  </a:cubicBezTo>
                  <a:close/>
                </a:path>
              </a:pathLst>
            </a:custGeom>
            <a:noFill/>
            <a:ln cap="flat" cmpd="sng" w="76200">
              <a:solidFill>
                <a:srgbClr val="0000FE"/>
              </a:solidFill>
              <a:prstDash val="solid"/>
              <a:miter lim="24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7"/>
            <p:cNvSpPr/>
            <p:nvPr/>
          </p:nvSpPr>
          <p:spPr>
            <a:xfrm>
              <a:off x="2299625" y="2912625"/>
              <a:ext cx="550250" cy="549650"/>
            </a:xfrm>
            <a:custGeom>
              <a:rect b="b" l="l" r="r" t="t"/>
              <a:pathLst>
                <a:path extrusionOk="0" fill="none" h="21986" w="22010">
                  <a:moveTo>
                    <a:pt x="22010" y="10564"/>
                  </a:moveTo>
                  <a:cubicBezTo>
                    <a:pt x="22010" y="14853"/>
                    <a:pt x="19436" y="18701"/>
                    <a:pt x="15466" y="20343"/>
                  </a:cubicBezTo>
                  <a:cubicBezTo>
                    <a:pt x="11520" y="21985"/>
                    <a:pt x="6961" y="21078"/>
                    <a:pt x="3947" y="18064"/>
                  </a:cubicBezTo>
                  <a:cubicBezTo>
                    <a:pt x="908" y="15025"/>
                    <a:pt x="1" y="10491"/>
                    <a:pt x="1643" y="6520"/>
                  </a:cubicBezTo>
                  <a:cubicBezTo>
                    <a:pt x="3285" y="2574"/>
                    <a:pt x="7158" y="1"/>
                    <a:pt x="11422" y="1"/>
                  </a:cubicBezTo>
                  <a:cubicBezTo>
                    <a:pt x="17255" y="1"/>
                    <a:pt x="22010" y="4731"/>
                    <a:pt x="22010" y="10564"/>
                  </a:cubicBezTo>
                  <a:close/>
                </a:path>
              </a:pathLst>
            </a:custGeom>
            <a:noFill/>
            <a:ln cap="flat" cmpd="sng" w="76200">
              <a:solidFill>
                <a:srgbClr val="0000FE"/>
              </a:solidFill>
              <a:prstDash val="solid"/>
              <a:miter lim="24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7"/>
            <p:cNvSpPr/>
            <p:nvPr/>
          </p:nvSpPr>
          <p:spPr>
            <a:xfrm>
              <a:off x="2762850" y="3375225"/>
              <a:ext cx="549625" cy="549650"/>
            </a:xfrm>
            <a:custGeom>
              <a:rect b="b" l="l" r="r" t="t"/>
              <a:pathLst>
                <a:path extrusionOk="0" fill="none" h="21986" w="21985">
                  <a:moveTo>
                    <a:pt x="21985" y="10589"/>
                  </a:moveTo>
                  <a:cubicBezTo>
                    <a:pt x="21985" y="14853"/>
                    <a:pt x="19412" y="18726"/>
                    <a:pt x="15466" y="20343"/>
                  </a:cubicBezTo>
                  <a:cubicBezTo>
                    <a:pt x="11495" y="21985"/>
                    <a:pt x="6961" y="21078"/>
                    <a:pt x="3922" y="18064"/>
                  </a:cubicBezTo>
                  <a:cubicBezTo>
                    <a:pt x="907" y="15025"/>
                    <a:pt x="1" y="10491"/>
                    <a:pt x="1643" y="6545"/>
                  </a:cubicBezTo>
                  <a:cubicBezTo>
                    <a:pt x="3260" y="2574"/>
                    <a:pt x="7133" y="1"/>
                    <a:pt x="11422" y="1"/>
                  </a:cubicBezTo>
                  <a:cubicBezTo>
                    <a:pt x="17255" y="1"/>
                    <a:pt x="21985" y="4731"/>
                    <a:pt x="21985" y="10589"/>
                  </a:cubicBezTo>
                  <a:close/>
                </a:path>
              </a:pathLst>
            </a:custGeom>
            <a:noFill/>
            <a:ln cap="flat" cmpd="sng" w="76200">
              <a:solidFill>
                <a:srgbClr val="0000FE"/>
              </a:solidFill>
              <a:prstDash val="solid"/>
              <a:miter lim="24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7"/>
            <p:cNvSpPr/>
            <p:nvPr/>
          </p:nvSpPr>
          <p:spPr>
            <a:xfrm>
              <a:off x="302175" y="276100"/>
              <a:ext cx="3619350" cy="4164075"/>
            </a:xfrm>
            <a:custGeom>
              <a:rect b="b" l="l" r="r" t="t"/>
              <a:pathLst>
                <a:path extrusionOk="0" fill="none" h="166563" w="144774">
                  <a:moveTo>
                    <a:pt x="138254" y="25"/>
                  </a:moveTo>
                  <a:lnTo>
                    <a:pt x="6544" y="25"/>
                  </a:lnTo>
                  <a:cubicBezTo>
                    <a:pt x="2942" y="25"/>
                    <a:pt x="25" y="2942"/>
                    <a:pt x="25" y="6544"/>
                  </a:cubicBezTo>
                  <a:lnTo>
                    <a:pt x="25" y="160043"/>
                  </a:lnTo>
                  <a:cubicBezTo>
                    <a:pt x="1" y="163646"/>
                    <a:pt x="2942" y="166562"/>
                    <a:pt x="6544" y="166562"/>
                  </a:cubicBezTo>
                  <a:lnTo>
                    <a:pt x="138254" y="166562"/>
                  </a:lnTo>
                  <a:cubicBezTo>
                    <a:pt x="141857" y="166562"/>
                    <a:pt x="144774" y="163646"/>
                    <a:pt x="144774" y="160043"/>
                  </a:cubicBezTo>
                  <a:lnTo>
                    <a:pt x="144774" y="160043"/>
                  </a:lnTo>
                  <a:lnTo>
                    <a:pt x="144774" y="6544"/>
                  </a:lnTo>
                  <a:cubicBezTo>
                    <a:pt x="144774" y="2942"/>
                    <a:pt x="141857" y="1"/>
                    <a:pt x="138254" y="25"/>
                  </a:cubicBezTo>
                  <a:close/>
                </a:path>
              </a:pathLst>
            </a:custGeom>
            <a:noFill/>
            <a:ln cap="flat" cmpd="sng" w="76200">
              <a:solidFill>
                <a:srgbClr val="0000FE"/>
              </a:solidFill>
              <a:prstDash val="solid"/>
              <a:miter lim="24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9" name="Google Shape;1079;p67"/>
          <p:cNvPicPr preferRelativeResize="0"/>
          <p:nvPr/>
        </p:nvPicPr>
        <p:blipFill rotWithShape="1">
          <a:blip r:embed="rId3">
            <a:alphaModFix/>
          </a:blip>
          <a:srcRect b="19252" l="19608" r="1390" t="1745"/>
          <a:stretch/>
        </p:blipFill>
        <p:spPr>
          <a:xfrm>
            <a:off x="5185151" y="1141033"/>
            <a:ext cx="3338700" cy="2227800"/>
          </a:xfrm>
          <a:prstGeom prst="roundRect">
            <a:avLst>
              <a:gd fmla="val 3444" name="adj"/>
            </a:avLst>
          </a:prstGeom>
          <a:noFill/>
          <a:ln cap="flat" cmpd="sng" w="76200">
            <a:solidFill>
              <a:schemeClr val="dk1"/>
            </a:solidFill>
            <a:prstDash val="solid"/>
            <a:round/>
            <a:headEnd len="sm" w="sm" type="none"/>
            <a:tailEnd len="sm" w="sm" type="none"/>
          </a:ln>
        </p:spPr>
      </p:pic>
      <p:pic>
        <p:nvPicPr>
          <p:cNvPr id="1080" name="Google Shape;1080;p67"/>
          <p:cNvPicPr preferRelativeResize="0"/>
          <p:nvPr/>
        </p:nvPicPr>
        <p:blipFill>
          <a:blip r:embed="rId4">
            <a:alphaModFix/>
          </a:blip>
          <a:stretch>
            <a:fillRect/>
          </a:stretch>
        </p:blipFill>
        <p:spPr>
          <a:xfrm>
            <a:off x="3414000" y="3989125"/>
            <a:ext cx="1342325" cy="1342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68"/>
          <p:cNvSpPr txBox="1"/>
          <p:nvPr>
            <p:ph type="title"/>
          </p:nvPr>
        </p:nvSpPr>
        <p:spPr>
          <a:xfrm>
            <a:off x="3759125" y="539500"/>
            <a:ext cx="4671600" cy="9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086" name="Google Shape;1086;p68"/>
          <p:cNvSpPr txBox="1"/>
          <p:nvPr>
            <p:ph idx="1" type="subTitle"/>
          </p:nvPr>
        </p:nvSpPr>
        <p:spPr>
          <a:xfrm>
            <a:off x="4213475" y="1531900"/>
            <a:ext cx="3762900" cy="124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anyone have any questions?</a:t>
            </a:r>
            <a:endParaRPr/>
          </a:p>
          <a:p>
            <a:pPr indent="0" lvl="0" marL="0" rtl="0" algn="ctr">
              <a:spcBef>
                <a:spcPts val="0"/>
              </a:spcBef>
              <a:spcAft>
                <a:spcPts val="0"/>
              </a:spcAft>
              <a:buNone/>
            </a:pPr>
            <a:r>
              <a:t/>
            </a:r>
            <a:endParaRPr/>
          </a:p>
        </p:txBody>
      </p:sp>
      <p:grpSp>
        <p:nvGrpSpPr>
          <p:cNvPr id="1087" name="Google Shape;1087;p68"/>
          <p:cNvGrpSpPr/>
          <p:nvPr/>
        </p:nvGrpSpPr>
        <p:grpSpPr>
          <a:xfrm>
            <a:off x="6167500" y="2841105"/>
            <a:ext cx="387600" cy="387600"/>
            <a:chOff x="2387363" y="3841463"/>
            <a:chExt cx="387600" cy="387600"/>
          </a:xfrm>
        </p:grpSpPr>
        <p:sp>
          <p:nvSpPr>
            <p:cNvPr id="1088" name="Google Shape;1088;p68"/>
            <p:cNvSpPr/>
            <p:nvPr/>
          </p:nvSpPr>
          <p:spPr>
            <a:xfrm>
              <a:off x="2387363" y="3841463"/>
              <a:ext cx="387600" cy="387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9" name="Google Shape;1089;p68"/>
            <p:cNvGrpSpPr/>
            <p:nvPr/>
          </p:nvGrpSpPr>
          <p:grpSpPr>
            <a:xfrm>
              <a:off x="2439480" y="3935744"/>
              <a:ext cx="283032" cy="198995"/>
              <a:chOff x="3386036" y="1746339"/>
              <a:chExt cx="397907" cy="279762"/>
            </a:xfrm>
          </p:grpSpPr>
          <p:sp>
            <p:nvSpPr>
              <p:cNvPr id="1090" name="Google Shape;1090;p68"/>
              <p:cNvSpPr/>
              <p:nvPr/>
            </p:nvSpPr>
            <p:spPr>
              <a:xfrm>
                <a:off x="3561652" y="1848954"/>
                <a:ext cx="59646" cy="74506"/>
              </a:xfrm>
              <a:custGeom>
                <a:rect b="b" l="l" r="r" t="t"/>
                <a:pathLst>
                  <a:path extrusionOk="0" h="3570" w="2858">
                    <a:moveTo>
                      <a:pt x="1" y="0"/>
                    </a:moveTo>
                    <a:lnTo>
                      <a:pt x="1" y="3570"/>
                    </a:lnTo>
                    <a:lnTo>
                      <a:pt x="2858" y="178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8"/>
              <p:cNvSpPr/>
              <p:nvPr/>
            </p:nvSpPr>
            <p:spPr>
              <a:xfrm>
                <a:off x="3386036" y="1746339"/>
                <a:ext cx="397907" cy="279762"/>
              </a:xfrm>
              <a:custGeom>
                <a:rect b="b" l="l" r="r" t="t"/>
                <a:pathLst>
                  <a:path extrusionOk="0" h="13405" w="19066">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2" name="Google Shape;1092;p68"/>
          <p:cNvGrpSpPr/>
          <p:nvPr/>
        </p:nvGrpSpPr>
        <p:grpSpPr>
          <a:xfrm>
            <a:off x="5102083" y="2841068"/>
            <a:ext cx="387681" cy="387661"/>
            <a:chOff x="266768" y="1721375"/>
            <a:chExt cx="397907" cy="397887"/>
          </a:xfrm>
        </p:grpSpPr>
        <p:sp>
          <p:nvSpPr>
            <p:cNvPr id="1093" name="Google Shape;1093;p68"/>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8"/>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68"/>
          <p:cNvGrpSpPr/>
          <p:nvPr/>
        </p:nvGrpSpPr>
        <p:grpSpPr>
          <a:xfrm>
            <a:off x="5634814" y="2841068"/>
            <a:ext cx="387641" cy="387661"/>
            <a:chOff x="864491" y="1723250"/>
            <a:chExt cx="397866" cy="397887"/>
          </a:xfrm>
        </p:grpSpPr>
        <p:sp>
          <p:nvSpPr>
            <p:cNvPr id="1096" name="Google Shape;1096;p68"/>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8"/>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8"/>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68"/>
          <p:cNvGrpSpPr/>
          <p:nvPr/>
        </p:nvGrpSpPr>
        <p:grpSpPr>
          <a:xfrm>
            <a:off x="6700213" y="2841080"/>
            <a:ext cx="387600" cy="387600"/>
            <a:chOff x="2918425" y="3841438"/>
            <a:chExt cx="387600" cy="387600"/>
          </a:xfrm>
        </p:grpSpPr>
        <p:sp>
          <p:nvSpPr>
            <p:cNvPr id="1100" name="Google Shape;1100;p68"/>
            <p:cNvSpPr/>
            <p:nvPr/>
          </p:nvSpPr>
          <p:spPr>
            <a:xfrm>
              <a:off x="2918425" y="3841438"/>
              <a:ext cx="387600" cy="387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8"/>
            <p:cNvSpPr/>
            <p:nvPr/>
          </p:nvSpPr>
          <p:spPr>
            <a:xfrm>
              <a:off x="2970712" y="3919828"/>
              <a:ext cx="283006" cy="230821"/>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68"/>
          <p:cNvGrpSpPr/>
          <p:nvPr/>
        </p:nvGrpSpPr>
        <p:grpSpPr>
          <a:xfrm flipH="1">
            <a:off x="152395" y="2894026"/>
            <a:ext cx="2077982" cy="2686224"/>
            <a:chOff x="5523175" y="536475"/>
            <a:chExt cx="1855175" cy="2398200"/>
          </a:xfrm>
        </p:grpSpPr>
        <p:sp>
          <p:nvSpPr>
            <p:cNvPr id="1103" name="Google Shape;1103;p68"/>
            <p:cNvSpPr/>
            <p:nvPr/>
          </p:nvSpPr>
          <p:spPr>
            <a:xfrm>
              <a:off x="5523175" y="686500"/>
              <a:ext cx="1855175" cy="2248175"/>
            </a:xfrm>
            <a:custGeom>
              <a:rect b="b" l="l" r="r" t="t"/>
              <a:pathLst>
                <a:path extrusionOk="0" fill="none" h="89927" w="74207">
                  <a:moveTo>
                    <a:pt x="71749" y="8995"/>
                  </a:moveTo>
                  <a:cubicBezTo>
                    <a:pt x="70048" y="5924"/>
                    <a:pt x="67244" y="3514"/>
                    <a:pt x="64062" y="2080"/>
                  </a:cubicBezTo>
                  <a:cubicBezTo>
                    <a:pt x="60802" y="599"/>
                    <a:pt x="57147" y="174"/>
                    <a:pt x="53635" y="867"/>
                  </a:cubicBezTo>
                  <a:cubicBezTo>
                    <a:pt x="49965" y="1592"/>
                    <a:pt x="46546" y="3435"/>
                    <a:pt x="43821" y="5939"/>
                  </a:cubicBezTo>
                  <a:cubicBezTo>
                    <a:pt x="42498" y="7152"/>
                    <a:pt x="41333" y="8523"/>
                    <a:pt x="40340" y="10035"/>
                  </a:cubicBezTo>
                  <a:cubicBezTo>
                    <a:pt x="40183" y="10287"/>
                    <a:pt x="40592" y="10539"/>
                    <a:pt x="40766" y="10271"/>
                  </a:cubicBezTo>
                  <a:cubicBezTo>
                    <a:pt x="44766" y="4175"/>
                    <a:pt x="52233" y="1"/>
                    <a:pt x="59620" y="1230"/>
                  </a:cubicBezTo>
                  <a:cubicBezTo>
                    <a:pt x="63086" y="1797"/>
                    <a:pt x="66283" y="3435"/>
                    <a:pt x="68788" y="5892"/>
                  </a:cubicBezTo>
                  <a:cubicBezTo>
                    <a:pt x="71465" y="8570"/>
                    <a:pt x="73293" y="12382"/>
                    <a:pt x="72930" y="16241"/>
                  </a:cubicBezTo>
                  <a:cubicBezTo>
                    <a:pt x="72741" y="18352"/>
                    <a:pt x="71733" y="20210"/>
                    <a:pt x="70347" y="21770"/>
                  </a:cubicBezTo>
                  <a:cubicBezTo>
                    <a:pt x="69607" y="22604"/>
                    <a:pt x="68788" y="23361"/>
                    <a:pt x="67921" y="24054"/>
                  </a:cubicBezTo>
                  <a:cubicBezTo>
                    <a:pt x="67984" y="23124"/>
                    <a:pt x="67937" y="22195"/>
                    <a:pt x="67780" y="21281"/>
                  </a:cubicBezTo>
                  <a:cubicBezTo>
                    <a:pt x="67181" y="17989"/>
                    <a:pt x="65023" y="14823"/>
                    <a:pt x="61747" y="13784"/>
                  </a:cubicBezTo>
                  <a:cubicBezTo>
                    <a:pt x="58864" y="12854"/>
                    <a:pt x="55289" y="13658"/>
                    <a:pt x="53351" y="16083"/>
                  </a:cubicBezTo>
                  <a:cubicBezTo>
                    <a:pt x="51335" y="18604"/>
                    <a:pt x="51729" y="22211"/>
                    <a:pt x="53587" y="24699"/>
                  </a:cubicBezTo>
                  <a:cubicBezTo>
                    <a:pt x="55777" y="27598"/>
                    <a:pt x="59494" y="28259"/>
                    <a:pt x="62865" y="27283"/>
                  </a:cubicBezTo>
                  <a:cubicBezTo>
                    <a:pt x="64456" y="26810"/>
                    <a:pt x="65952" y="26070"/>
                    <a:pt x="67307" y="25109"/>
                  </a:cubicBezTo>
                  <a:cubicBezTo>
                    <a:pt x="66882" y="27661"/>
                    <a:pt x="65574" y="30071"/>
                    <a:pt x="63889" y="32024"/>
                  </a:cubicBezTo>
                  <a:cubicBezTo>
                    <a:pt x="58675" y="38025"/>
                    <a:pt x="50390" y="39915"/>
                    <a:pt x="42829" y="40766"/>
                  </a:cubicBezTo>
                  <a:cubicBezTo>
                    <a:pt x="34512" y="41695"/>
                    <a:pt x="25770" y="41601"/>
                    <a:pt x="18052" y="45303"/>
                  </a:cubicBezTo>
                  <a:cubicBezTo>
                    <a:pt x="11720" y="48343"/>
                    <a:pt x="6553" y="53761"/>
                    <a:pt x="3718" y="60188"/>
                  </a:cubicBezTo>
                  <a:cubicBezTo>
                    <a:pt x="756" y="66835"/>
                    <a:pt x="0" y="75435"/>
                    <a:pt x="4568" y="81563"/>
                  </a:cubicBezTo>
                  <a:cubicBezTo>
                    <a:pt x="9436" y="88100"/>
                    <a:pt x="18004" y="89785"/>
                    <a:pt x="25676" y="89895"/>
                  </a:cubicBezTo>
                  <a:cubicBezTo>
                    <a:pt x="27897" y="89927"/>
                    <a:pt x="30117" y="89848"/>
                    <a:pt x="32338" y="89769"/>
                  </a:cubicBezTo>
                  <a:cubicBezTo>
                    <a:pt x="32653" y="89769"/>
                    <a:pt x="32653" y="89281"/>
                    <a:pt x="32338" y="89281"/>
                  </a:cubicBezTo>
                  <a:cubicBezTo>
                    <a:pt x="23848" y="89580"/>
                    <a:pt x="14271" y="89785"/>
                    <a:pt x="7404" y="83894"/>
                  </a:cubicBezTo>
                  <a:cubicBezTo>
                    <a:pt x="4316" y="81248"/>
                    <a:pt x="2473" y="77578"/>
                    <a:pt x="1969" y="73545"/>
                  </a:cubicBezTo>
                  <a:cubicBezTo>
                    <a:pt x="1481" y="69592"/>
                    <a:pt x="2158" y="65543"/>
                    <a:pt x="3545" y="61842"/>
                  </a:cubicBezTo>
                  <a:cubicBezTo>
                    <a:pt x="6207" y="54864"/>
                    <a:pt x="11389" y="49162"/>
                    <a:pt x="18052" y="45838"/>
                  </a:cubicBezTo>
                  <a:cubicBezTo>
                    <a:pt x="26054" y="41900"/>
                    <a:pt x="35205" y="42199"/>
                    <a:pt x="43853" y="41128"/>
                  </a:cubicBezTo>
                  <a:cubicBezTo>
                    <a:pt x="51524" y="40183"/>
                    <a:pt x="59888" y="38010"/>
                    <a:pt x="64866" y="31599"/>
                  </a:cubicBezTo>
                  <a:cubicBezTo>
                    <a:pt x="66409" y="29598"/>
                    <a:pt x="67528" y="27204"/>
                    <a:pt x="67858" y="24715"/>
                  </a:cubicBezTo>
                  <a:lnTo>
                    <a:pt x="68016" y="24589"/>
                  </a:lnTo>
                  <a:cubicBezTo>
                    <a:pt x="69528" y="23439"/>
                    <a:pt x="70930" y="22053"/>
                    <a:pt x="71954" y="20447"/>
                  </a:cubicBezTo>
                  <a:cubicBezTo>
                    <a:pt x="74206" y="16934"/>
                    <a:pt x="73702" y="12523"/>
                    <a:pt x="71749" y="8995"/>
                  </a:cubicBezTo>
                  <a:close/>
                  <a:moveTo>
                    <a:pt x="65889" y="25440"/>
                  </a:moveTo>
                  <a:cubicBezTo>
                    <a:pt x="62802" y="27235"/>
                    <a:pt x="58628" y="28165"/>
                    <a:pt x="55493" y="25912"/>
                  </a:cubicBezTo>
                  <a:cubicBezTo>
                    <a:pt x="52926" y="24054"/>
                    <a:pt x="51603" y="20242"/>
                    <a:pt x="53115" y="17312"/>
                  </a:cubicBezTo>
                  <a:cubicBezTo>
                    <a:pt x="54595" y="14492"/>
                    <a:pt x="58203" y="13374"/>
                    <a:pt x="61195" y="14114"/>
                  </a:cubicBezTo>
                  <a:cubicBezTo>
                    <a:pt x="64598" y="14965"/>
                    <a:pt x="66787" y="18210"/>
                    <a:pt x="67339" y="21533"/>
                  </a:cubicBezTo>
                  <a:cubicBezTo>
                    <a:pt x="67496" y="22494"/>
                    <a:pt x="67528" y="23471"/>
                    <a:pt x="67417" y="24447"/>
                  </a:cubicBezTo>
                  <a:cubicBezTo>
                    <a:pt x="66929" y="24794"/>
                    <a:pt x="66409" y="25140"/>
                    <a:pt x="65889" y="25440"/>
                  </a:cubicBezTo>
                  <a:close/>
                </a:path>
              </a:pathLst>
            </a:custGeom>
            <a:noFill/>
            <a:ln cap="flat" cmpd="sng" w="3937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8"/>
            <p:cNvSpPr/>
            <p:nvPr/>
          </p:nvSpPr>
          <p:spPr>
            <a:xfrm>
              <a:off x="6472200" y="834425"/>
              <a:ext cx="166600" cy="174625"/>
            </a:xfrm>
            <a:custGeom>
              <a:rect b="b" l="l" r="r" t="t"/>
              <a:pathLst>
                <a:path extrusionOk="0" h="6985" w="6664">
                  <a:moveTo>
                    <a:pt x="1386" y="0"/>
                  </a:moveTo>
                  <a:cubicBezTo>
                    <a:pt x="1261" y="0"/>
                    <a:pt x="1137" y="44"/>
                    <a:pt x="1040" y="133"/>
                  </a:cubicBezTo>
                  <a:lnTo>
                    <a:pt x="1" y="1093"/>
                  </a:lnTo>
                  <a:lnTo>
                    <a:pt x="5388" y="6984"/>
                  </a:lnTo>
                  <a:lnTo>
                    <a:pt x="6443" y="6024"/>
                  </a:lnTo>
                  <a:cubicBezTo>
                    <a:pt x="6648" y="5835"/>
                    <a:pt x="6664" y="5504"/>
                    <a:pt x="6475" y="5283"/>
                  </a:cubicBezTo>
                  <a:lnTo>
                    <a:pt x="1781" y="164"/>
                  </a:lnTo>
                  <a:cubicBezTo>
                    <a:pt x="1672" y="56"/>
                    <a:pt x="1528" y="0"/>
                    <a:pt x="1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8"/>
            <p:cNvSpPr/>
            <p:nvPr/>
          </p:nvSpPr>
          <p:spPr>
            <a:xfrm>
              <a:off x="5781100" y="536475"/>
              <a:ext cx="1068775" cy="1147125"/>
            </a:xfrm>
            <a:custGeom>
              <a:rect b="b" l="l" r="r" t="t"/>
              <a:pathLst>
                <a:path extrusionOk="0" fill="none" h="45885" w="42751">
                  <a:moveTo>
                    <a:pt x="39143" y="25565"/>
                  </a:moveTo>
                  <a:lnTo>
                    <a:pt x="21454" y="6285"/>
                  </a:lnTo>
                  <a:cubicBezTo>
                    <a:pt x="15705" y="1"/>
                    <a:pt x="5325" y="2237"/>
                    <a:pt x="2663" y="10334"/>
                  </a:cubicBezTo>
                  <a:cubicBezTo>
                    <a:pt x="1" y="18430"/>
                    <a:pt x="7042" y="26385"/>
                    <a:pt x="15390" y="24746"/>
                  </a:cubicBezTo>
                  <a:lnTo>
                    <a:pt x="20226" y="30023"/>
                  </a:lnTo>
                  <a:cubicBezTo>
                    <a:pt x="17879" y="38198"/>
                    <a:pt x="25203" y="45885"/>
                    <a:pt x="33489" y="43932"/>
                  </a:cubicBezTo>
                  <a:cubicBezTo>
                    <a:pt x="37332" y="43034"/>
                    <a:pt x="40419" y="40151"/>
                    <a:pt x="41585" y="36371"/>
                  </a:cubicBezTo>
                  <a:cubicBezTo>
                    <a:pt x="42751" y="32591"/>
                    <a:pt x="41821" y="28479"/>
                    <a:pt x="39143" y="25565"/>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8"/>
            <p:cNvSpPr/>
            <p:nvPr/>
          </p:nvSpPr>
          <p:spPr>
            <a:xfrm>
              <a:off x="6588575" y="1249725"/>
              <a:ext cx="97100" cy="91000"/>
            </a:xfrm>
            <a:custGeom>
              <a:rect b="b" l="l" r="r" t="t"/>
              <a:pathLst>
                <a:path extrusionOk="0" h="3640" w="3884">
                  <a:moveTo>
                    <a:pt x="1881" y="0"/>
                  </a:moveTo>
                  <a:cubicBezTo>
                    <a:pt x="975" y="0"/>
                    <a:pt x="97" y="679"/>
                    <a:pt x="56" y="1745"/>
                  </a:cubicBezTo>
                  <a:cubicBezTo>
                    <a:pt x="1" y="2864"/>
                    <a:pt x="917" y="3640"/>
                    <a:pt x="1882" y="3640"/>
                  </a:cubicBezTo>
                  <a:cubicBezTo>
                    <a:pt x="2302" y="3640"/>
                    <a:pt x="2732" y="3493"/>
                    <a:pt x="3096" y="3163"/>
                  </a:cubicBezTo>
                  <a:cubicBezTo>
                    <a:pt x="3836" y="2485"/>
                    <a:pt x="3883" y="1336"/>
                    <a:pt x="3206" y="595"/>
                  </a:cubicBezTo>
                  <a:cubicBezTo>
                    <a:pt x="2833" y="185"/>
                    <a:pt x="2353" y="0"/>
                    <a:pt x="18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8"/>
            <p:cNvSpPr/>
            <p:nvPr/>
          </p:nvSpPr>
          <p:spPr>
            <a:xfrm>
              <a:off x="6436850" y="1388850"/>
              <a:ext cx="96825" cy="91125"/>
            </a:xfrm>
            <a:custGeom>
              <a:rect b="b" l="l" r="r" t="t"/>
              <a:pathLst>
                <a:path extrusionOk="0" h="3645" w="3873">
                  <a:moveTo>
                    <a:pt x="1865" y="0"/>
                  </a:moveTo>
                  <a:cubicBezTo>
                    <a:pt x="958" y="0"/>
                    <a:pt x="86" y="678"/>
                    <a:pt x="44" y="1740"/>
                  </a:cubicBezTo>
                  <a:cubicBezTo>
                    <a:pt x="1" y="2868"/>
                    <a:pt x="915" y="3645"/>
                    <a:pt x="1878" y="3645"/>
                  </a:cubicBezTo>
                  <a:cubicBezTo>
                    <a:pt x="2302" y="3645"/>
                    <a:pt x="2735" y="3495"/>
                    <a:pt x="3100" y="3158"/>
                  </a:cubicBezTo>
                  <a:cubicBezTo>
                    <a:pt x="3825" y="2481"/>
                    <a:pt x="3872" y="1331"/>
                    <a:pt x="3210" y="606"/>
                  </a:cubicBezTo>
                  <a:cubicBezTo>
                    <a:pt x="2830" y="188"/>
                    <a:pt x="2343" y="0"/>
                    <a:pt x="18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8"/>
            <p:cNvSpPr/>
            <p:nvPr/>
          </p:nvSpPr>
          <p:spPr>
            <a:xfrm>
              <a:off x="6568350" y="1394900"/>
              <a:ext cx="121250" cy="91025"/>
            </a:xfrm>
            <a:custGeom>
              <a:rect b="b" l="l" r="r" t="t"/>
              <a:pathLst>
                <a:path extrusionOk="0" h="3641" w="4850">
                  <a:moveTo>
                    <a:pt x="2425" y="1"/>
                  </a:moveTo>
                  <a:cubicBezTo>
                    <a:pt x="852" y="1"/>
                    <a:pt x="0" y="1880"/>
                    <a:pt x="1085" y="3058"/>
                  </a:cubicBezTo>
                  <a:cubicBezTo>
                    <a:pt x="1445" y="3443"/>
                    <a:pt x="1937" y="3641"/>
                    <a:pt x="2431" y="3641"/>
                  </a:cubicBezTo>
                  <a:cubicBezTo>
                    <a:pt x="2868" y="3641"/>
                    <a:pt x="3305" y="3486"/>
                    <a:pt x="3653" y="3168"/>
                  </a:cubicBezTo>
                  <a:cubicBezTo>
                    <a:pt x="4850" y="2081"/>
                    <a:pt x="4125" y="81"/>
                    <a:pt x="2503" y="2"/>
                  </a:cubicBezTo>
                  <a:cubicBezTo>
                    <a:pt x="2477" y="1"/>
                    <a:pt x="2451" y="1"/>
                    <a:pt x="24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8"/>
            <p:cNvSpPr/>
            <p:nvPr/>
          </p:nvSpPr>
          <p:spPr>
            <a:xfrm>
              <a:off x="6429325" y="1243300"/>
              <a:ext cx="120875" cy="90875"/>
            </a:xfrm>
            <a:custGeom>
              <a:rect b="b" l="l" r="r" t="t"/>
              <a:pathLst>
                <a:path extrusionOk="0" h="3635" w="4835">
                  <a:moveTo>
                    <a:pt x="2426" y="0"/>
                  </a:moveTo>
                  <a:cubicBezTo>
                    <a:pt x="853" y="0"/>
                    <a:pt x="1" y="1880"/>
                    <a:pt x="1086" y="3058"/>
                  </a:cubicBezTo>
                  <a:cubicBezTo>
                    <a:pt x="1444" y="3440"/>
                    <a:pt x="1929" y="3634"/>
                    <a:pt x="2417" y="3634"/>
                  </a:cubicBezTo>
                  <a:cubicBezTo>
                    <a:pt x="2852" y="3634"/>
                    <a:pt x="3288" y="3480"/>
                    <a:pt x="3637" y="3168"/>
                  </a:cubicBezTo>
                  <a:cubicBezTo>
                    <a:pt x="4835" y="2065"/>
                    <a:pt x="4110" y="80"/>
                    <a:pt x="2503" y="2"/>
                  </a:cubicBezTo>
                  <a:cubicBezTo>
                    <a:pt x="2477" y="1"/>
                    <a:pt x="2451" y="0"/>
                    <a:pt x="2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8"/>
            <p:cNvSpPr/>
            <p:nvPr/>
          </p:nvSpPr>
          <p:spPr>
            <a:xfrm>
              <a:off x="5988250" y="757275"/>
              <a:ext cx="235900" cy="232200"/>
            </a:xfrm>
            <a:custGeom>
              <a:rect b="b" l="l" r="r" t="t"/>
              <a:pathLst>
                <a:path extrusionOk="0" h="9288" w="9436">
                  <a:moveTo>
                    <a:pt x="2800" y="1"/>
                  </a:moveTo>
                  <a:cubicBezTo>
                    <a:pt x="2633" y="1"/>
                    <a:pt x="2465" y="60"/>
                    <a:pt x="2331" y="178"/>
                  </a:cubicBezTo>
                  <a:lnTo>
                    <a:pt x="473" y="1880"/>
                  </a:lnTo>
                  <a:cubicBezTo>
                    <a:pt x="189" y="2147"/>
                    <a:pt x="173" y="2588"/>
                    <a:pt x="425" y="2872"/>
                  </a:cubicBezTo>
                  <a:lnTo>
                    <a:pt x="1937" y="4526"/>
                  </a:lnTo>
                  <a:lnTo>
                    <a:pt x="299" y="6038"/>
                  </a:lnTo>
                  <a:cubicBezTo>
                    <a:pt x="16" y="6306"/>
                    <a:pt x="0" y="6731"/>
                    <a:pt x="252" y="7015"/>
                  </a:cubicBezTo>
                  <a:lnTo>
                    <a:pt x="1953" y="8889"/>
                  </a:lnTo>
                  <a:cubicBezTo>
                    <a:pt x="2093" y="9037"/>
                    <a:pt x="2280" y="9112"/>
                    <a:pt x="2467" y="9112"/>
                  </a:cubicBezTo>
                  <a:cubicBezTo>
                    <a:pt x="2638" y="9112"/>
                    <a:pt x="2810" y="9049"/>
                    <a:pt x="2946" y="8921"/>
                  </a:cubicBezTo>
                  <a:lnTo>
                    <a:pt x="4600" y="7408"/>
                  </a:lnTo>
                  <a:lnTo>
                    <a:pt x="6112" y="9062"/>
                  </a:lnTo>
                  <a:cubicBezTo>
                    <a:pt x="6253" y="9213"/>
                    <a:pt x="6439" y="9288"/>
                    <a:pt x="6625" y="9288"/>
                  </a:cubicBezTo>
                  <a:cubicBezTo>
                    <a:pt x="6790" y="9288"/>
                    <a:pt x="6955" y="9228"/>
                    <a:pt x="7088" y="9110"/>
                  </a:cubicBezTo>
                  <a:lnTo>
                    <a:pt x="8947" y="7393"/>
                  </a:lnTo>
                  <a:cubicBezTo>
                    <a:pt x="9230" y="7141"/>
                    <a:pt x="9262" y="6700"/>
                    <a:pt x="8994" y="6416"/>
                  </a:cubicBezTo>
                  <a:lnTo>
                    <a:pt x="7482" y="4762"/>
                  </a:lnTo>
                  <a:lnTo>
                    <a:pt x="9136" y="3250"/>
                  </a:lnTo>
                  <a:cubicBezTo>
                    <a:pt x="9420" y="2982"/>
                    <a:pt x="9435" y="2541"/>
                    <a:pt x="9167" y="2258"/>
                  </a:cubicBezTo>
                  <a:lnTo>
                    <a:pt x="7466" y="399"/>
                  </a:lnTo>
                  <a:cubicBezTo>
                    <a:pt x="7333" y="249"/>
                    <a:pt x="7146" y="174"/>
                    <a:pt x="6959" y="174"/>
                  </a:cubicBezTo>
                  <a:cubicBezTo>
                    <a:pt x="6791" y="174"/>
                    <a:pt x="6623" y="233"/>
                    <a:pt x="6490" y="352"/>
                  </a:cubicBezTo>
                  <a:lnTo>
                    <a:pt x="4836" y="1880"/>
                  </a:lnTo>
                  <a:lnTo>
                    <a:pt x="3308" y="226"/>
                  </a:lnTo>
                  <a:cubicBezTo>
                    <a:pt x="3174" y="76"/>
                    <a:pt x="2988" y="1"/>
                    <a:pt x="28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68"/>
          <p:cNvGrpSpPr/>
          <p:nvPr/>
        </p:nvGrpSpPr>
        <p:grpSpPr>
          <a:xfrm flipH="1" rot="-9987451">
            <a:off x="2070523" y="-324609"/>
            <a:ext cx="2078063" cy="2686329"/>
            <a:chOff x="5523175" y="536475"/>
            <a:chExt cx="1855175" cy="2398200"/>
          </a:xfrm>
        </p:grpSpPr>
        <p:sp>
          <p:nvSpPr>
            <p:cNvPr id="1112" name="Google Shape;1112;p68"/>
            <p:cNvSpPr/>
            <p:nvPr/>
          </p:nvSpPr>
          <p:spPr>
            <a:xfrm>
              <a:off x="5523175" y="686500"/>
              <a:ext cx="1855175" cy="2248175"/>
            </a:xfrm>
            <a:custGeom>
              <a:rect b="b" l="l" r="r" t="t"/>
              <a:pathLst>
                <a:path extrusionOk="0" fill="none" h="89927" w="74207">
                  <a:moveTo>
                    <a:pt x="71749" y="8995"/>
                  </a:moveTo>
                  <a:cubicBezTo>
                    <a:pt x="70048" y="5924"/>
                    <a:pt x="67244" y="3514"/>
                    <a:pt x="64062" y="2080"/>
                  </a:cubicBezTo>
                  <a:cubicBezTo>
                    <a:pt x="60802" y="599"/>
                    <a:pt x="57147" y="174"/>
                    <a:pt x="53635" y="867"/>
                  </a:cubicBezTo>
                  <a:cubicBezTo>
                    <a:pt x="49965" y="1592"/>
                    <a:pt x="46546" y="3435"/>
                    <a:pt x="43821" y="5939"/>
                  </a:cubicBezTo>
                  <a:cubicBezTo>
                    <a:pt x="42498" y="7152"/>
                    <a:pt x="41333" y="8523"/>
                    <a:pt x="40340" y="10035"/>
                  </a:cubicBezTo>
                  <a:cubicBezTo>
                    <a:pt x="40183" y="10287"/>
                    <a:pt x="40592" y="10539"/>
                    <a:pt x="40766" y="10271"/>
                  </a:cubicBezTo>
                  <a:cubicBezTo>
                    <a:pt x="44766" y="4175"/>
                    <a:pt x="52233" y="1"/>
                    <a:pt x="59620" y="1230"/>
                  </a:cubicBezTo>
                  <a:cubicBezTo>
                    <a:pt x="63086" y="1797"/>
                    <a:pt x="66283" y="3435"/>
                    <a:pt x="68788" y="5892"/>
                  </a:cubicBezTo>
                  <a:cubicBezTo>
                    <a:pt x="71465" y="8570"/>
                    <a:pt x="73293" y="12382"/>
                    <a:pt x="72930" y="16241"/>
                  </a:cubicBezTo>
                  <a:cubicBezTo>
                    <a:pt x="72741" y="18352"/>
                    <a:pt x="71733" y="20210"/>
                    <a:pt x="70347" y="21770"/>
                  </a:cubicBezTo>
                  <a:cubicBezTo>
                    <a:pt x="69607" y="22604"/>
                    <a:pt x="68788" y="23361"/>
                    <a:pt x="67921" y="24054"/>
                  </a:cubicBezTo>
                  <a:cubicBezTo>
                    <a:pt x="67984" y="23124"/>
                    <a:pt x="67937" y="22195"/>
                    <a:pt x="67780" y="21281"/>
                  </a:cubicBezTo>
                  <a:cubicBezTo>
                    <a:pt x="67181" y="17989"/>
                    <a:pt x="65023" y="14823"/>
                    <a:pt x="61747" y="13784"/>
                  </a:cubicBezTo>
                  <a:cubicBezTo>
                    <a:pt x="58864" y="12854"/>
                    <a:pt x="55289" y="13658"/>
                    <a:pt x="53351" y="16083"/>
                  </a:cubicBezTo>
                  <a:cubicBezTo>
                    <a:pt x="51335" y="18604"/>
                    <a:pt x="51729" y="22211"/>
                    <a:pt x="53587" y="24699"/>
                  </a:cubicBezTo>
                  <a:cubicBezTo>
                    <a:pt x="55777" y="27598"/>
                    <a:pt x="59494" y="28259"/>
                    <a:pt x="62865" y="27283"/>
                  </a:cubicBezTo>
                  <a:cubicBezTo>
                    <a:pt x="64456" y="26810"/>
                    <a:pt x="65952" y="26070"/>
                    <a:pt x="67307" y="25109"/>
                  </a:cubicBezTo>
                  <a:cubicBezTo>
                    <a:pt x="66882" y="27661"/>
                    <a:pt x="65574" y="30071"/>
                    <a:pt x="63889" y="32024"/>
                  </a:cubicBezTo>
                  <a:cubicBezTo>
                    <a:pt x="58675" y="38025"/>
                    <a:pt x="50390" y="39915"/>
                    <a:pt x="42829" y="40766"/>
                  </a:cubicBezTo>
                  <a:cubicBezTo>
                    <a:pt x="34512" y="41695"/>
                    <a:pt x="25770" y="41601"/>
                    <a:pt x="18052" y="45303"/>
                  </a:cubicBezTo>
                  <a:cubicBezTo>
                    <a:pt x="11720" y="48343"/>
                    <a:pt x="6553" y="53761"/>
                    <a:pt x="3718" y="60188"/>
                  </a:cubicBezTo>
                  <a:cubicBezTo>
                    <a:pt x="756" y="66835"/>
                    <a:pt x="0" y="75435"/>
                    <a:pt x="4568" y="81563"/>
                  </a:cubicBezTo>
                  <a:cubicBezTo>
                    <a:pt x="9436" y="88100"/>
                    <a:pt x="18004" y="89785"/>
                    <a:pt x="25676" y="89895"/>
                  </a:cubicBezTo>
                  <a:cubicBezTo>
                    <a:pt x="27897" y="89927"/>
                    <a:pt x="30117" y="89848"/>
                    <a:pt x="32338" y="89769"/>
                  </a:cubicBezTo>
                  <a:cubicBezTo>
                    <a:pt x="32653" y="89769"/>
                    <a:pt x="32653" y="89281"/>
                    <a:pt x="32338" y="89281"/>
                  </a:cubicBezTo>
                  <a:cubicBezTo>
                    <a:pt x="23848" y="89580"/>
                    <a:pt x="14271" y="89785"/>
                    <a:pt x="7404" y="83894"/>
                  </a:cubicBezTo>
                  <a:cubicBezTo>
                    <a:pt x="4316" y="81248"/>
                    <a:pt x="2473" y="77578"/>
                    <a:pt x="1969" y="73545"/>
                  </a:cubicBezTo>
                  <a:cubicBezTo>
                    <a:pt x="1481" y="69592"/>
                    <a:pt x="2158" y="65543"/>
                    <a:pt x="3545" y="61842"/>
                  </a:cubicBezTo>
                  <a:cubicBezTo>
                    <a:pt x="6207" y="54864"/>
                    <a:pt x="11389" y="49162"/>
                    <a:pt x="18052" y="45838"/>
                  </a:cubicBezTo>
                  <a:cubicBezTo>
                    <a:pt x="26054" y="41900"/>
                    <a:pt x="35205" y="42199"/>
                    <a:pt x="43853" y="41128"/>
                  </a:cubicBezTo>
                  <a:cubicBezTo>
                    <a:pt x="51524" y="40183"/>
                    <a:pt x="59888" y="38010"/>
                    <a:pt x="64866" y="31599"/>
                  </a:cubicBezTo>
                  <a:cubicBezTo>
                    <a:pt x="66409" y="29598"/>
                    <a:pt x="67528" y="27204"/>
                    <a:pt x="67858" y="24715"/>
                  </a:cubicBezTo>
                  <a:lnTo>
                    <a:pt x="68016" y="24589"/>
                  </a:lnTo>
                  <a:cubicBezTo>
                    <a:pt x="69528" y="23439"/>
                    <a:pt x="70930" y="22053"/>
                    <a:pt x="71954" y="20447"/>
                  </a:cubicBezTo>
                  <a:cubicBezTo>
                    <a:pt x="74206" y="16934"/>
                    <a:pt x="73702" y="12523"/>
                    <a:pt x="71749" y="8995"/>
                  </a:cubicBezTo>
                  <a:close/>
                  <a:moveTo>
                    <a:pt x="65889" y="25440"/>
                  </a:moveTo>
                  <a:cubicBezTo>
                    <a:pt x="62802" y="27235"/>
                    <a:pt x="58628" y="28165"/>
                    <a:pt x="55493" y="25912"/>
                  </a:cubicBezTo>
                  <a:cubicBezTo>
                    <a:pt x="52926" y="24054"/>
                    <a:pt x="51603" y="20242"/>
                    <a:pt x="53115" y="17312"/>
                  </a:cubicBezTo>
                  <a:cubicBezTo>
                    <a:pt x="54595" y="14492"/>
                    <a:pt x="58203" y="13374"/>
                    <a:pt x="61195" y="14114"/>
                  </a:cubicBezTo>
                  <a:cubicBezTo>
                    <a:pt x="64598" y="14965"/>
                    <a:pt x="66787" y="18210"/>
                    <a:pt x="67339" y="21533"/>
                  </a:cubicBezTo>
                  <a:cubicBezTo>
                    <a:pt x="67496" y="22494"/>
                    <a:pt x="67528" y="23471"/>
                    <a:pt x="67417" y="24447"/>
                  </a:cubicBezTo>
                  <a:cubicBezTo>
                    <a:pt x="66929" y="24794"/>
                    <a:pt x="66409" y="25140"/>
                    <a:pt x="65889" y="25440"/>
                  </a:cubicBezTo>
                  <a:close/>
                </a:path>
              </a:pathLst>
            </a:custGeom>
            <a:noFill/>
            <a:ln cap="flat" cmpd="sng" w="3937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8"/>
            <p:cNvSpPr/>
            <p:nvPr/>
          </p:nvSpPr>
          <p:spPr>
            <a:xfrm>
              <a:off x="6472200" y="834425"/>
              <a:ext cx="166600" cy="174625"/>
            </a:xfrm>
            <a:custGeom>
              <a:rect b="b" l="l" r="r" t="t"/>
              <a:pathLst>
                <a:path extrusionOk="0" h="6985" w="6664">
                  <a:moveTo>
                    <a:pt x="1386" y="0"/>
                  </a:moveTo>
                  <a:cubicBezTo>
                    <a:pt x="1261" y="0"/>
                    <a:pt x="1137" y="44"/>
                    <a:pt x="1040" y="133"/>
                  </a:cubicBezTo>
                  <a:lnTo>
                    <a:pt x="1" y="1093"/>
                  </a:lnTo>
                  <a:lnTo>
                    <a:pt x="5388" y="6984"/>
                  </a:lnTo>
                  <a:lnTo>
                    <a:pt x="6443" y="6024"/>
                  </a:lnTo>
                  <a:cubicBezTo>
                    <a:pt x="6648" y="5835"/>
                    <a:pt x="6664" y="5504"/>
                    <a:pt x="6475" y="5283"/>
                  </a:cubicBezTo>
                  <a:lnTo>
                    <a:pt x="1781" y="164"/>
                  </a:lnTo>
                  <a:cubicBezTo>
                    <a:pt x="1672" y="56"/>
                    <a:pt x="1528" y="0"/>
                    <a:pt x="1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8"/>
            <p:cNvSpPr/>
            <p:nvPr/>
          </p:nvSpPr>
          <p:spPr>
            <a:xfrm>
              <a:off x="5781100" y="536475"/>
              <a:ext cx="1068775" cy="1147125"/>
            </a:xfrm>
            <a:custGeom>
              <a:rect b="b" l="l" r="r" t="t"/>
              <a:pathLst>
                <a:path extrusionOk="0" fill="none" h="45885" w="42751">
                  <a:moveTo>
                    <a:pt x="39143" y="25565"/>
                  </a:moveTo>
                  <a:lnTo>
                    <a:pt x="21454" y="6285"/>
                  </a:lnTo>
                  <a:cubicBezTo>
                    <a:pt x="15705" y="1"/>
                    <a:pt x="5325" y="2237"/>
                    <a:pt x="2663" y="10334"/>
                  </a:cubicBezTo>
                  <a:cubicBezTo>
                    <a:pt x="1" y="18430"/>
                    <a:pt x="7042" y="26385"/>
                    <a:pt x="15390" y="24746"/>
                  </a:cubicBezTo>
                  <a:lnTo>
                    <a:pt x="20226" y="30023"/>
                  </a:lnTo>
                  <a:cubicBezTo>
                    <a:pt x="17879" y="38198"/>
                    <a:pt x="25203" y="45885"/>
                    <a:pt x="33489" y="43932"/>
                  </a:cubicBezTo>
                  <a:cubicBezTo>
                    <a:pt x="37332" y="43034"/>
                    <a:pt x="40419" y="40151"/>
                    <a:pt x="41585" y="36371"/>
                  </a:cubicBezTo>
                  <a:cubicBezTo>
                    <a:pt x="42751" y="32591"/>
                    <a:pt x="41821" y="28479"/>
                    <a:pt x="39143" y="25565"/>
                  </a:cubicBezTo>
                  <a:close/>
                </a:path>
              </a:pathLst>
            </a:custGeom>
            <a:noFill/>
            <a:ln cap="flat" cmpd="sng" w="49225">
              <a:solidFill>
                <a:schemeClr val="dk1"/>
              </a:solidFill>
              <a:prstDash val="solid"/>
              <a:miter lim="157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8"/>
            <p:cNvSpPr/>
            <p:nvPr/>
          </p:nvSpPr>
          <p:spPr>
            <a:xfrm>
              <a:off x="6588575" y="1249725"/>
              <a:ext cx="97100" cy="91000"/>
            </a:xfrm>
            <a:custGeom>
              <a:rect b="b" l="l" r="r" t="t"/>
              <a:pathLst>
                <a:path extrusionOk="0" h="3640" w="3884">
                  <a:moveTo>
                    <a:pt x="1881" y="0"/>
                  </a:moveTo>
                  <a:cubicBezTo>
                    <a:pt x="975" y="0"/>
                    <a:pt x="97" y="679"/>
                    <a:pt x="56" y="1745"/>
                  </a:cubicBezTo>
                  <a:cubicBezTo>
                    <a:pt x="1" y="2864"/>
                    <a:pt x="917" y="3640"/>
                    <a:pt x="1882" y="3640"/>
                  </a:cubicBezTo>
                  <a:cubicBezTo>
                    <a:pt x="2302" y="3640"/>
                    <a:pt x="2732" y="3493"/>
                    <a:pt x="3096" y="3163"/>
                  </a:cubicBezTo>
                  <a:cubicBezTo>
                    <a:pt x="3836" y="2485"/>
                    <a:pt x="3883" y="1336"/>
                    <a:pt x="3206" y="595"/>
                  </a:cubicBezTo>
                  <a:cubicBezTo>
                    <a:pt x="2833" y="185"/>
                    <a:pt x="2353" y="0"/>
                    <a:pt x="18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8"/>
            <p:cNvSpPr/>
            <p:nvPr/>
          </p:nvSpPr>
          <p:spPr>
            <a:xfrm>
              <a:off x="6436850" y="1388850"/>
              <a:ext cx="96825" cy="91125"/>
            </a:xfrm>
            <a:custGeom>
              <a:rect b="b" l="l" r="r" t="t"/>
              <a:pathLst>
                <a:path extrusionOk="0" h="3645" w="3873">
                  <a:moveTo>
                    <a:pt x="1865" y="0"/>
                  </a:moveTo>
                  <a:cubicBezTo>
                    <a:pt x="958" y="0"/>
                    <a:pt x="86" y="678"/>
                    <a:pt x="44" y="1740"/>
                  </a:cubicBezTo>
                  <a:cubicBezTo>
                    <a:pt x="1" y="2868"/>
                    <a:pt x="915" y="3645"/>
                    <a:pt x="1878" y="3645"/>
                  </a:cubicBezTo>
                  <a:cubicBezTo>
                    <a:pt x="2302" y="3645"/>
                    <a:pt x="2735" y="3495"/>
                    <a:pt x="3100" y="3158"/>
                  </a:cubicBezTo>
                  <a:cubicBezTo>
                    <a:pt x="3825" y="2481"/>
                    <a:pt x="3872" y="1331"/>
                    <a:pt x="3210" y="606"/>
                  </a:cubicBezTo>
                  <a:cubicBezTo>
                    <a:pt x="2830" y="188"/>
                    <a:pt x="2343" y="0"/>
                    <a:pt x="18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8"/>
            <p:cNvSpPr/>
            <p:nvPr/>
          </p:nvSpPr>
          <p:spPr>
            <a:xfrm>
              <a:off x="6568350" y="1394900"/>
              <a:ext cx="121250" cy="91025"/>
            </a:xfrm>
            <a:custGeom>
              <a:rect b="b" l="l" r="r" t="t"/>
              <a:pathLst>
                <a:path extrusionOk="0" h="3641" w="4850">
                  <a:moveTo>
                    <a:pt x="2425" y="1"/>
                  </a:moveTo>
                  <a:cubicBezTo>
                    <a:pt x="852" y="1"/>
                    <a:pt x="0" y="1880"/>
                    <a:pt x="1085" y="3058"/>
                  </a:cubicBezTo>
                  <a:cubicBezTo>
                    <a:pt x="1445" y="3443"/>
                    <a:pt x="1937" y="3641"/>
                    <a:pt x="2431" y="3641"/>
                  </a:cubicBezTo>
                  <a:cubicBezTo>
                    <a:pt x="2868" y="3641"/>
                    <a:pt x="3305" y="3486"/>
                    <a:pt x="3653" y="3168"/>
                  </a:cubicBezTo>
                  <a:cubicBezTo>
                    <a:pt x="4850" y="2081"/>
                    <a:pt x="4125" y="81"/>
                    <a:pt x="2503" y="2"/>
                  </a:cubicBezTo>
                  <a:cubicBezTo>
                    <a:pt x="2477" y="1"/>
                    <a:pt x="2451" y="1"/>
                    <a:pt x="24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8"/>
            <p:cNvSpPr/>
            <p:nvPr/>
          </p:nvSpPr>
          <p:spPr>
            <a:xfrm>
              <a:off x="6429325" y="1243300"/>
              <a:ext cx="120875" cy="90875"/>
            </a:xfrm>
            <a:custGeom>
              <a:rect b="b" l="l" r="r" t="t"/>
              <a:pathLst>
                <a:path extrusionOk="0" h="3635" w="4835">
                  <a:moveTo>
                    <a:pt x="2426" y="0"/>
                  </a:moveTo>
                  <a:cubicBezTo>
                    <a:pt x="853" y="0"/>
                    <a:pt x="1" y="1880"/>
                    <a:pt x="1086" y="3058"/>
                  </a:cubicBezTo>
                  <a:cubicBezTo>
                    <a:pt x="1444" y="3440"/>
                    <a:pt x="1929" y="3634"/>
                    <a:pt x="2417" y="3634"/>
                  </a:cubicBezTo>
                  <a:cubicBezTo>
                    <a:pt x="2852" y="3634"/>
                    <a:pt x="3288" y="3480"/>
                    <a:pt x="3637" y="3168"/>
                  </a:cubicBezTo>
                  <a:cubicBezTo>
                    <a:pt x="4835" y="2065"/>
                    <a:pt x="4110" y="80"/>
                    <a:pt x="2503" y="2"/>
                  </a:cubicBezTo>
                  <a:cubicBezTo>
                    <a:pt x="2477" y="1"/>
                    <a:pt x="2451" y="0"/>
                    <a:pt x="2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8"/>
            <p:cNvSpPr/>
            <p:nvPr/>
          </p:nvSpPr>
          <p:spPr>
            <a:xfrm>
              <a:off x="5988250" y="757275"/>
              <a:ext cx="235900" cy="232200"/>
            </a:xfrm>
            <a:custGeom>
              <a:rect b="b" l="l" r="r" t="t"/>
              <a:pathLst>
                <a:path extrusionOk="0" h="9288" w="9436">
                  <a:moveTo>
                    <a:pt x="2800" y="1"/>
                  </a:moveTo>
                  <a:cubicBezTo>
                    <a:pt x="2633" y="1"/>
                    <a:pt x="2465" y="60"/>
                    <a:pt x="2331" y="178"/>
                  </a:cubicBezTo>
                  <a:lnTo>
                    <a:pt x="473" y="1880"/>
                  </a:lnTo>
                  <a:cubicBezTo>
                    <a:pt x="189" y="2147"/>
                    <a:pt x="173" y="2588"/>
                    <a:pt x="425" y="2872"/>
                  </a:cubicBezTo>
                  <a:lnTo>
                    <a:pt x="1937" y="4526"/>
                  </a:lnTo>
                  <a:lnTo>
                    <a:pt x="299" y="6038"/>
                  </a:lnTo>
                  <a:cubicBezTo>
                    <a:pt x="16" y="6306"/>
                    <a:pt x="0" y="6731"/>
                    <a:pt x="252" y="7015"/>
                  </a:cubicBezTo>
                  <a:lnTo>
                    <a:pt x="1953" y="8889"/>
                  </a:lnTo>
                  <a:cubicBezTo>
                    <a:pt x="2093" y="9037"/>
                    <a:pt x="2280" y="9112"/>
                    <a:pt x="2467" y="9112"/>
                  </a:cubicBezTo>
                  <a:cubicBezTo>
                    <a:pt x="2638" y="9112"/>
                    <a:pt x="2810" y="9049"/>
                    <a:pt x="2946" y="8921"/>
                  </a:cubicBezTo>
                  <a:lnTo>
                    <a:pt x="4600" y="7408"/>
                  </a:lnTo>
                  <a:lnTo>
                    <a:pt x="6112" y="9062"/>
                  </a:lnTo>
                  <a:cubicBezTo>
                    <a:pt x="6253" y="9213"/>
                    <a:pt x="6439" y="9288"/>
                    <a:pt x="6625" y="9288"/>
                  </a:cubicBezTo>
                  <a:cubicBezTo>
                    <a:pt x="6790" y="9288"/>
                    <a:pt x="6955" y="9228"/>
                    <a:pt x="7088" y="9110"/>
                  </a:cubicBezTo>
                  <a:lnTo>
                    <a:pt x="8947" y="7393"/>
                  </a:lnTo>
                  <a:cubicBezTo>
                    <a:pt x="9230" y="7141"/>
                    <a:pt x="9262" y="6700"/>
                    <a:pt x="8994" y="6416"/>
                  </a:cubicBezTo>
                  <a:lnTo>
                    <a:pt x="7482" y="4762"/>
                  </a:lnTo>
                  <a:lnTo>
                    <a:pt x="9136" y="3250"/>
                  </a:lnTo>
                  <a:cubicBezTo>
                    <a:pt x="9420" y="2982"/>
                    <a:pt x="9435" y="2541"/>
                    <a:pt x="9167" y="2258"/>
                  </a:cubicBezTo>
                  <a:lnTo>
                    <a:pt x="7466" y="399"/>
                  </a:lnTo>
                  <a:cubicBezTo>
                    <a:pt x="7333" y="249"/>
                    <a:pt x="7146" y="174"/>
                    <a:pt x="6959" y="174"/>
                  </a:cubicBezTo>
                  <a:cubicBezTo>
                    <a:pt x="6791" y="174"/>
                    <a:pt x="6623" y="233"/>
                    <a:pt x="6490" y="352"/>
                  </a:cubicBezTo>
                  <a:lnTo>
                    <a:pt x="4836" y="1880"/>
                  </a:lnTo>
                  <a:lnTo>
                    <a:pt x="3308" y="226"/>
                  </a:lnTo>
                  <a:cubicBezTo>
                    <a:pt x="3174" y="76"/>
                    <a:pt x="2988" y="1"/>
                    <a:pt x="28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68"/>
          <p:cNvGrpSpPr/>
          <p:nvPr/>
        </p:nvGrpSpPr>
        <p:grpSpPr>
          <a:xfrm flipH="1" rot="-1568536">
            <a:off x="440421" y="1205942"/>
            <a:ext cx="925447" cy="598598"/>
            <a:chOff x="3765675" y="2533375"/>
            <a:chExt cx="925450" cy="598600"/>
          </a:xfrm>
        </p:grpSpPr>
        <p:sp>
          <p:nvSpPr>
            <p:cNvPr id="1121" name="Google Shape;1121;p68"/>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8"/>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8"/>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8"/>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68"/>
          <p:cNvGrpSpPr/>
          <p:nvPr/>
        </p:nvGrpSpPr>
        <p:grpSpPr>
          <a:xfrm flipH="1" rot="1466267">
            <a:off x="8217343" y="1570299"/>
            <a:ext cx="606443" cy="912814"/>
            <a:chOff x="4865150" y="3459975"/>
            <a:chExt cx="606450" cy="912825"/>
          </a:xfrm>
        </p:grpSpPr>
        <p:sp>
          <p:nvSpPr>
            <p:cNvPr id="1126" name="Google Shape;1126;p68"/>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8"/>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8"/>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8"/>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68"/>
          <p:cNvGrpSpPr/>
          <p:nvPr/>
        </p:nvGrpSpPr>
        <p:grpSpPr>
          <a:xfrm flipH="1" rot="-3210428">
            <a:off x="2833509" y="4000554"/>
            <a:ext cx="925789" cy="598552"/>
            <a:chOff x="3586125" y="4525175"/>
            <a:chExt cx="925825" cy="598575"/>
          </a:xfrm>
        </p:grpSpPr>
        <p:sp>
          <p:nvSpPr>
            <p:cNvPr id="1131" name="Google Shape;1131;p68"/>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8"/>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8"/>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8"/>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30"/>
          <p:cNvSpPr txBox="1"/>
          <p:nvPr>
            <p:ph type="title"/>
          </p:nvPr>
        </p:nvSpPr>
        <p:spPr>
          <a:xfrm>
            <a:off x="6425650" y="159200"/>
            <a:ext cx="982200" cy="58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rPr>
              <a:t>YOU</a:t>
            </a:r>
            <a:endParaRPr>
              <a:solidFill>
                <a:schemeClr val="dk2"/>
              </a:solidFill>
            </a:endParaRPr>
          </a:p>
        </p:txBody>
      </p:sp>
      <p:grpSp>
        <p:nvGrpSpPr>
          <p:cNvPr id="379" name="Google Shape;379;p30"/>
          <p:cNvGrpSpPr/>
          <p:nvPr/>
        </p:nvGrpSpPr>
        <p:grpSpPr>
          <a:xfrm flipH="1" rot="-1568310">
            <a:off x="423406" y="1182251"/>
            <a:ext cx="706047" cy="456686"/>
            <a:chOff x="3765675" y="2533375"/>
            <a:chExt cx="925450" cy="598600"/>
          </a:xfrm>
        </p:grpSpPr>
        <p:sp>
          <p:nvSpPr>
            <p:cNvPr id="380" name="Google Shape;380;p30"/>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30"/>
          <p:cNvGrpSpPr/>
          <p:nvPr/>
        </p:nvGrpSpPr>
        <p:grpSpPr>
          <a:xfrm flipH="1" rot="1323397">
            <a:off x="760031" y="325210"/>
            <a:ext cx="706346" cy="456675"/>
            <a:chOff x="3586125" y="4525175"/>
            <a:chExt cx="925825" cy="598575"/>
          </a:xfrm>
        </p:grpSpPr>
        <p:sp>
          <p:nvSpPr>
            <p:cNvPr id="385" name="Google Shape;385;p30"/>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9" name="Google Shape;389;p30"/>
          <p:cNvPicPr preferRelativeResize="0"/>
          <p:nvPr/>
        </p:nvPicPr>
        <p:blipFill>
          <a:blip r:embed="rId4">
            <a:alphaModFix/>
          </a:blip>
          <a:stretch>
            <a:fillRect/>
          </a:stretch>
        </p:blipFill>
        <p:spPr>
          <a:xfrm rot="-10206018">
            <a:off x="6498300" y="646452"/>
            <a:ext cx="925181" cy="925195"/>
          </a:xfrm>
          <a:prstGeom prst="rect">
            <a:avLst/>
          </a:prstGeom>
          <a:noFill/>
          <a:ln>
            <a:noFill/>
          </a:ln>
        </p:spPr>
      </p:pic>
      <p:pic>
        <p:nvPicPr>
          <p:cNvPr id="390" name="Google Shape;390;p30"/>
          <p:cNvPicPr preferRelativeResize="0"/>
          <p:nvPr/>
        </p:nvPicPr>
        <p:blipFill>
          <a:blip r:embed="rId4">
            <a:alphaModFix/>
          </a:blip>
          <a:stretch>
            <a:fillRect/>
          </a:stretch>
        </p:blipFill>
        <p:spPr>
          <a:xfrm flipH="1" rot="10172129">
            <a:off x="2091050" y="642777"/>
            <a:ext cx="925180" cy="925195"/>
          </a:xfrm>
          <a:prstGeom prst="rect">
            <a:avLst/>
          </a:prstGeom>
          <a:noFill/>
          <a:ln>
            <a:noFill/>
          </a:ln>
        </p:spPr>
      </p:pic>
      <p:sp>
        <p:nvSpPr>
          <p:cNvPr id="391" name="Google Shape;391;p30"/>
          <p:cNvSpPr txBox="1"/>
          <p:nvPr>
            <p:ph type="title"/>
          </p:nvPr>
        </p:nvSpPr>
        <p:spPr>
          <a:xfrm>
            <a:off x="1856275" y="114650"/>
            <a:ext cx="2146500" cy="58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rPr>
              <a:t>YOUR FRIEND</a:t>
            </a:r>
            <a:endParaRPr>
              <a:solidFill>
                <a:schemeClr val="dk2"/>
              </a:solidFill>
            </a:endParaRPr>
          </a:p>
        </p:txBody>
      </p:sp>
      <p:sp>
        <p:nvSpPr>
          <p:cNvPr id="392" name="Google Shape;392;p30"/>
          <p:cNvSpPr txBox="1"/>
          <p:nvPr/>
        </p:nvSpPr>
        <p:spPr>
          <a:xfrm>
            <a:off x="5283225" y="2940300"/>
            <a:ext cx="128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Hind Siliguri SemiBold"/>
                <a:ea typeface="Hind Siliguri SemiBold"/>
                <a:cs typeface="Hind Siliguri SemiBold"/>
                <a:sym typeface="Hind Siliguri SemiBold"/>
              </a:rPr>
              <a:t>Hardstuck silver</a:t>
            </a:r>
            <a:endParaRPr>
              <a:solidFill>
                <a:schemeClr val="dk2"/>
              </a:solidFill>
              <a:latin typeface="Hind Siliguri SemiBold"/>
              <a:ea typeface="Hind Siliguri SemiBold"/>
              <a:cs typeface="Hind Siliguri SemiBold"/>
              <a:sym typeface="Hind Siliguri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6" name="Shape 396"/>
        <p:cNvGrpSpPr/>
        <p:nvPr/>
      </p:nvGrpSpPr>
      <p:grpSpPr>
        <a:xfrm>
          <a:off x="0" y="0"/>
          <a:ext cx="0" cy="0"/>
          <a:chOff x="0" y="0"/>
          <a:chExt cx="0" cy="0"/>
        </a:xfrm>
      </p:grpSpPr>
      <p:sp>
        <p:nvSpPr>
          <p:cNvPr id="397" name="Google Shape;397;p31"/>
          <p:cNvSpPr txBox="1"/>
          <p:nvPr>
            <p:ph type="title"/>
          </p:nvPr>
        </p:nvSpPr>
        <p:spPr>
          <a:xfrm>
            <a:off x="6425650" y="159200"/>
            <a:ext cx="982200" cy="58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rPr>
              <a:t>YOU</a:t>
            </a:r>
            <a:endParaRPr>
              <a:solidFill>
                <a:schemeClr val="dk2"/>
              </a:solidFill>
            </a:endParaRPr>
          </a:p>
        </p:txBody>
      </p:sp>
      <p:grpSp>
        <p:nvGrpSpPr>
          <p:cNvPr id="398" name="Google Shape;398;p31"/>
          <p:cNvGrpSpPr/>
          <p:nvPr/>
        </p:nvGrpSpPr>
        <p:grpSpPr>
          <a:xfrm flipH="1" rot="-1568310">
            <a:off x="423406" y="1182251"/>
            <a:ext cx="706047" cy="456686"/>
            <a:chOff x="3765675" y="2533375"/>
            <a:chExt cx="925450" cy="598600"/>
          </a:xfrm>
        </p:grpSpPr>
        <p:sp>
          <p:nvSpPr>
            <p:cNvPr id="399" name="Google Shape;399;p31"/>
            <p:cNvSpPr/>
            <p:nvPr/>
          </p:nvSpPr>
          <p:spPr>
            <a:xfrm>
              <a:off x="4085050" y="2533375"/>
              <a:ext cx="284350" cy="284350"/>
            </a:xfrm>
            <a:custGeom>
              <a:rect b="b" l="l" r="r" t="t"/>
              <a:pathLst>
                <a:path extrusionOk="0" h="11374" w="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4085050" y="2847625"/>
              <a:ext cx="284350" cy="284350"/>
            </a:xfrm>
            <a:custGeom>
              <a:rect b="b" l="l" r="r" t="t"/>
              <a:pathLst>
                <a:path extrusionOk="0" h="11374" w="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4406775" y="2847625"/>
              <a:ext cx="284350" cy="284350"/>
            </a:xfrm>
            <a:custGeom>
              <a:rect b="b" l="l" r="r" t="t"/>
              <a:pathLst>
                <a:path extrusionOk="0" h="11374" w="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3765675" y="2847625"/>
              <a:ext cx="284350" cy="284350"/>
            </a:xfrm>
            <a:custGeom>
              <a:rect b="b" l="l" r="r" t="t"/>
              <a:pathLst>
                <a:path extrusionOk="0" h="11374" w="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31"/>
          <p:cNvGrpSpPr/>
          <p:nvPr/>
        </p:nvGrpSpPr>
        <p:grpSpPr>
          <a:xfrm flipH="1" rot="1323397">
            <a:off x="760031" y="325210"/>
            <a:ext cx="706346" cy="456675"/>
            <a:chOff x="3586125" y="4525175"/>
            <a:chExt cx="925825" cy="598575"/>
          </a:xfrm>
        </p:grpSpPr>
        <p:sp>
          <p:nvSpPr>
            <p:cNvPr id="404" name="Google Shape;404;p31"/>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8" name="Google Shape;408;p31"/>
          <p:cNvPicPr preferRelativeResize="0"/>
          <p:nvPr/>
        </p:nvPicPr>
        <p:blipFill>
          <a:blip r:embed="rId4">
            <a:alphaModFix/>
          </a:blip>
          <a:stretch>
            <a:fillRect/>
          </a:stretch>
        </p:blipFill>
        <p:spPr>
          <a:xfrm rot="-10206018">
            <a:off x="6498300" y="646452"/>
            <a:ext cx="925181" cy="925195"/>
          </a:xfrm>
          <a:prstGeom prst="rect">
            <a:avLst/>
          </a:prstGeom>
          <a:noFill/>
          <a:ln>
            <a:noFill/>
          </a:ln>
        </p:spPr>
      </p:pic>
      <p:pic>
        <p:nvPicPr>
          <p:cNvPr id="409" name="Google Shape;409;p31"/>
          <p:cNvPicPr preferRelativeResize="0"/>
          <p:nvPr/>
        </p:nvPicPr>
        <p:blipFill>
          <a:blip r:embed="rId4">
            <a:alphaModFix/>
          </a:blip>
          <a:stretch>
            <a:fillRect/>
          </a:stretch>
        </p:blipFill>
        <p:spPr>
          <a:xfrm flipH="1" rot="10172129">
            <a:off x="2091050" y="642777"/>
            <a:ext cx="925180" cy="925195"/>
          </a:xfrm>
          <a:prstGeom prst="rect">
            <a:avLst/>
          </a:prstGeom>
          <a:noFill/>
          <a:ln>
            <a:noFill/>
          </a:ln>
        </p:spPr>
      </p:pic>
      <p:sp>
        <p:nvSpPr>
          <p:cNvPr id="410" name="Google Shape;410;p31"/>
          <p:cNvSpPr txBox="1"/>
          <p:nvPr>
            <p:ph type="title"/>
          </p:nvPr>
        </p:nvSpPr>
        <p:spPr>
          <a:xfrm>
            <a:off x="1856275" y="114650"/>
            <a:ext cx="2146500" cy="58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rPr>
              <a:t>YOUR FRIEND</a:t>
            </a:r>
            <a:endParaRPr>
              <a:solidFill>
                <a:schemeClr val="dk2"/>
              </a:solidFill>
            </a:endParaRPr>
          </a:p>
        </p:txBody>
      </p:sp>
      <p:sp>
        <p:nvSpPr>
          <p:cNvPr id="411" name="Google Shape;411;p31"/>
          <p:cNvSpPr txBox="1"/>
          <p:nvPr/>
        </p:nvSpPr>
        <p:spPr>
          <a:xfrm>
            <a:off x="5283225" y="2940300"/>
            <a:ext cx="128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Hind Siliguri SemiBold"/>
                <a:ea typeface="Hind Siliguri SemiBold"/>
                <a:cs typeface="Hind Siliguri SemiBold"/>
                <a:sym typeface="Hind Siliguri SemiBold"/>
              </a:rPr>
              <a:t>Hardstuck </a:t>
            </a:r>
            <a:r>
              <a:rPr lang="en">
                <a:solidFill>
                  <a:schemeClr val="dk2"/>
                </a:solidFill>
                <a:latin typeface="Hind Siliguri SemiBold"/>
                <a:ea typeface="Hind Siliguri SemiBold"/>
                <a:cs typeface="Hind Siliguri SemiBold"/>
                <a:sym typeface="Hind Siliguri SemiBold"/>
              </a:rPr>
              <a:t>silver</a:t>
            </a:r>
            <a:endParaRPr>
              <a:solidFill>
                <a:schemeClr val="dk2"/>
              </a:solidFill>
              <a:latin typeface="Hind Siliguri SemiBold"/>
              <a:ea typeface="Hind Siliguri SemiBold"/>
              <a:cs typeface="Hind Siliguri SemiBold"/>
              <a:sym typeface="Hind Siliguri SemiBold"/>
            </a:endParaRPr>
          </a:p>
        </p:txBody>
      </p:sp>
      <p:sp>
        <p:nvSpPr>
          <p:cNvPr id="412" name="Google Shape;412;p31"/>
          <p:cNvSpPr txBox="1"/>
          <p:nvPr/>
        </p:nvSpPr>
        <p:spPr>
          <a:xfrm>
            <a:off x="2277400" y="2519350"/>
            <a:ext cx="1753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Hind Siliguri SemiBold"/>
                <a:ea typeface="Hind Siliguri SemiBold"/>
                <a:cs typeface="Hind Siliguri SemiBold"/>
                <a:sym typeface="Hind Siliguri SemiBold"/>
              </a:rPr>
              <a:t>-Crazy reaction time and APM</a:t>
            </a:r>
            <a:endParaRPr sz="1200">
              <a:solidFill>
                <a:schemeClr val="dk2"/>
              </a:solidFill>
              <a:latin typeface="Hind Siliguri SemiBold"/>
              <a:ea typeface="Hind Siliguri SemiBold"/>
              <a:cs typeface="Hind Siliguri SemiBold"/>
              <a:sym typeface="Hind Siliguri SemiBold"/>
            </a:endParaRPr>
          </a:p>
          <a:p>
            <a:pPr indent="0" lvl="0" marL="0" rtl="0" algn="l">
              <a:spcBef>
                <a:spcPts val="0"/>
              </a:spcBef>
              <a:spcAft>
                <a:spcPts val="0"/>
              </a:spcAft>
              <a:buNone/>
            </a:pPr>
            <a:r>
              <a:rPr lang="en" sz="1200">
                <a:solidFill>
                  <a:schemeClr val="dk2"/>
                </a:solidFill>
                <a:latin typeface="Hind Siliguri SemiBold"/>
                <a:ea typeface="Hind Siliguri SemiBold"/>
                <a:cs typeface="Hind Siliguri SemiBold"/>
                <a:sym typeface="Hind Siliguri SemiBold"/>
              </a:rPr>
              <a:t>-Grandmaster+ in every game he touches</a:t>
            </a:r>
            <a:endParaRPr sz="1200">
              <a:solidFill>
                <a:schemeClr val="dk2"/>
              </a:solidFill>
              <a:latin typeface="Hind Siliguri SemiBold"/>
              <a:ea typeface="Hind Siliguri SemiBold"/>
              <a:cs typeface="Hind Siliguri SemiBold"/>
              <a:sym typeface="Hind Siliguri SemiBold"/>
            </a:endParaRPr>
          </a:p>
          <a:p>
            <a:pPr indent="0" lvl="0" marL="0" rtl="0" algn="l">
              <a:spcBef>
                <a:spcPts val="0"/>
              </a:spcBef>
              <a:spcAft>
                <a:spcPts val="0"/>
              </a:spcAft>
              <a:buNone/>
            </a:pPr>
            <a:r>
              <a:rPr lang="en" sz="1200">
                <a:solidFill>
                  <a:schemeClr val="dk2"/>
                </a:solidFill>
                <a:latin typeface="Hind Siliguri SemiBold"/>
                <a:ea typeface="Hind Siliguri SemiBold"/>
                <a:cs typeface="Hind Siliguri SemiBold"/>
                <a:sym typeface="Hind Siliguri SemiBold"/>
              </a:rPr>
              <a:t>-hates his 9-5</a:t>
            </a:r>
            <a:endParaRPr sz="1200">
              <a:solidFill>
                <a:schemeClr val="dk2"/>
              </a:solidFill>
              <a:latin typeface="Hind Siliguri SemiBold"/>
              <a:ea typeface="Hind Siliguri SemiBold"/>
              <a:cs typeface="Hind Siliguri SemiBold"/>
              <a:sym typeface="Hind Siliguri SemiBold"/>
            </a:endParaRPr>
          </a:p>
          <a:p>
            <a:pPr indent="0" lvl="0" marL="0" rtl="0" algn="l">
              <a:spcBef>
                <a:spcPts val="0"/>
              </a:spcBef>
              <a:spcAft>
                <a:spcPts val="0"/>
              </a:spcAft>
              <a:buNone/>
            </a:pPr>
            <a:r>
              <a:rPr lang="en" sz="1200">
                <a:solidFill>
                  <a:schemeClr val="dk2"/>
                </a:solidFill>
                <a:latin typeface="Hind Siliguri SemiBold"/>
                <a:ea typeface="Hind Siliguri SemiBold"/>
                <a:cs typeface="Hind Siliguri SemiBold"/>
                <a:sym typeface="Hind Siliguri SemiBold"/>
              </a:rPr>
              <a:t>-touches grass once in a blue moon</a:t>
            </a:r>
            <a:endParaRPr sz="1200">
              <a:solidFill>
                <a:schemeClr val="dk2"/>
              </a:solidFill>
              <a:latin typeface="Hind Siliguri SemiBold"/>
              <a:ea typeface="Hind Siliguri SemiBold"/>
              <a:cs typeface="Hind Siliguri SemiBold"/>
              <a:sym typeface="Hind Siliguri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p:nvPr/>
        </p:nvSpPr>
        <p:spPr>
          <a:xfrm>
            <a:off x="625325" y="701450"/>
            <a:ext cx="3265800" cy="1304700"/>
          </a:xfrm>
          <a:prstGeom prst="roundRect">
            <a:avLst>
              <a:gd fmla="val 1021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txBox="1"/>
          <p:nvPr>
            <p:ph type="title"/>
          </p:nvPr>
        </p:nvSpPr>
        <p:spPr>
          <a:xfrm>
            <a:off x="713225" y="736200"/>
            <a:ext cx="3090000" cy="12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Logically…</a:t>
            </a:r>
            <a:endParaRPr/>
          </a:p>
        </p:txBody>
      </p:sp>
      <p:sp>
        <p:nvSpPr>
          <p:cNvPr id="419" name="Google Shape;419;p32"/>
          <p:cNvSpPr txBox="1"/>
          <p:nvPr>
            <p:ph idx="1" type="subTitle"/>
          </p:nvPr>
        </p:nvSpPr>
        <p:spPr>
          <a:xfrm>
            <a:off x="713225" y="2273850"/>
            <a:ext cx="4043100" cy="1830900"/>
          </a:xfrm>
          <a:prstGeom prst="rect">
            <a:avLst/>
          </a:prstGeom>
        </p:spPr>
        <p:txBody>
          <a:bodyPr anchorCtr="0" anchor="t" bIns="0" lIns="91425" spcFirstLastPara="1" rIns="91425" wrap="square" tIns="365750">
            <a:noAutofit/>
          </a:bodyPr>
          <a:lstStyle/>
          <a:p>
            <a:pPr indent="0" lvl="0" marL="0" rtl="0" algn="l">
              <a:spcBef>
                <a:spcPts val="0"/>
              </a:spcBef>
              <a:spcAft>
                <a:spcPts val="0"/>
              </a:spcAft>
              <a:buNone/>
            </a:pPr>
            <a:r>
              <a:rPr b="1" lang="en"/>
              <a:t>He decides to go pro!</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But what are his best odds? (given that he can move anywhere and pick up any game)</a:t>
            </a:r>
            <a:endParaRPr b="1"/>
          </a:p>
        </p:txBody>
      </p:sp>
      <p:grpSp>
        <p:nvGrpSpPr>
          <p:cNvPr id="420" name="Google Shape;420;p32"/>
          <p:cNvGrpSpPr/>
          <p:nvPr/>
        </p:nvGrpSpPr>
        <p:grpSpPr>
          <a:xfrm>
            <a:off x="4789562" y="736194"/>
            <a:ext cx="4130040" cy="4751626"/>
            <a:chOff x="302175" y="276100"/>
            <a:chExt cx="3619350" cy="4164075"/>
          </a:xfrm>
        </p:grpSpPr>
        <p:sp>
          <p:nvSpPr>
            <p:cNvPr id="421" name="Google Shape;421;p32"/>
            <p:cNvSpPr/>
            <p:nvPr/>
          </p:nvSpPr>
          <p:spPr>
            <a:xfrm>
              <a:off x="966975" y="2948175"/>
              <a:ext cx="938700" cy="938100"/>
            </a:xfrm>
            <a:custGeom>
              <a:rect b="b" l="l" r="r" t="t"/>
              <a:pathLst>
                <a:path extrusionOk="0" fill="none" h="37524" w="37548">
                  <a:moveTo>
                    <a:pt x="34852" y="11250"/>
                  </a:moveTo>
                  <a:lnTo>
                    <a:pt x="26274" y="11250"/>
                  </a:lnTo>
                  <a:lnTo>
                    <a:pt x="26274" y="2672"/>
                  </a:lnTo>
                  <a:cubicBezTo>
                    <a:pt x="26274" y="1201"/>
                    <a:pt x="25073" y="0"/>
                    <a:pt x="23602" y="0"/>
                  </a:cubicBezTo>
                  <a:lnTo>
                    <a:pt x="13946" y="0"/>
                  </a:lnTo>
                  <a:cubicBezTo>
                    <a:pt x="12475" y="0"/>
                    <a:pt x="11275" y="1201"/>
                    <a:pt x="11275" y="2672"/>
                  </a:cubicBezTo>
                  <a:lnTo>
                    <a:pt x="11275" y="11250"/>
                  </a:lnTo>
                  <a:lnTo>
                    <a:pt x="2696" y="11250"/>
                  </a:lnTo>
                  <a:cubicBezTo>
                    <a:pt x="1201" y="11250"/>
                    <a:pt x="1" y="12451"/>
                    <a:pt x="1" y="13946"/>
                  </a:cubicBezTo>
                  <a:lnTo>
                    <a:pt x="1" y="23578"/>
                  </a:lnTo>
                  <a:cubicBezTo>
                    <a:pt x="1" y="25073"/>
                    <a:pt x="1201" y="26274"/>
                    <a:pt x="2696" y="26274"/>
                  </a:cubicBezTo>
                  <a:lnTo>
                    <a:pt x="11275" y="26274"/>
                  </a:lnTo>
                  <a:lnTo>
                    <a:pt x="11275" y="34852"/>
                  </a:lnTo>
                  <a:cubicBezTo>
                    <a:pt x="11275" y="36322"/>
                    <a:pt x="12475" y="37523"/>
                    <a:pt x="13946" y="37523"/>
                  </a:cubicBezTo>
                  <a:lnTo>
                    <a:pt x="23602" y="37523"/>
                  </a:lnTo>
                  <a:cubicBezTo>
                    <a:pt x="25073" y="37523"/>
                    <a:pt x="26274" y="36322"/>
                    <a:pt x="26274" y="34852"/>
                  </a:cubicBezTo>
                  <a:lnTo>
                    <a:pt x="26274" y="26274"/>
                  </a:lnTo>
                  <a:lnTo>
                    <a:pt x="34852" y="26274"/>
                  </a:lnTo>
                  <a:cubicBezTo>
                    <a:pt x="36347" y="26274"/>
                    <a:pt x="37548" y="25073"/>
                    <a:pt x="37548" y="23578"/>
                  </a:cubicBezTo>
                  <a:lnTo>
                    <a:pt x="37548" y="13946"/>
                  </a:lnTo>
                  <a:cubicBezTo>
                    <a:pt x="37548" y="12451"/>
                    <a:pt x="36347" y="11250"/>
                    <a:pt x="34852" y="11250"/>
                  </a:cubicBezTo>
                  <a:close/>
                </a:path>
              </a:pathLst>
            </a:custGeom>
            <a:noFill/>
            <a:ln cap="flat" cmpd="sng" w="76200">
              <a:solidFill>
                <a:srgbClr val="0000FE"/>
              </a:solidFill>
              <a:prstDash val="solid"/>
              <a:miter lim="24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2299625" y="2912625"/>
              <a:ext cx="550250" cy="549650"/>
            </a:xfrm>
            <a:custGeom>
              <a:rect b="b" l="l" r="r" t="t"/>
              <a:pathLst>
                <a:path extrusionOk="0" fill="none" h="21986" w="22010">
                  <a:moveTo>
                    <a:pt x="22010" y="10564"/>
                  </a:moveTo>
                  <a:cubicBezTo>
                    <a:pt x="22010" y="14853"/>
                    <a:pt x="19436" y="18701"/>
                    <a:pt x="15466" y="20343"/>
                  </a:cubicBezTo>
                  <a:cubicBezTo>
                    <a:pt x="11520" y="21985"/>
                    <a:pt x="6961" y="21078"/>
                    <a:pt x="3947" y="18064"/>
                  </a:cubicBezTo>
                  <a:cubicBezTo>
                    <a:pt x="908" y="15025"/>
                    <a:pt x="1" y="10491"/>
                    <a:pt x="1643" y="6520"/>
                  </a:cubicBezTo>
                  <a:cubicBezTo>
                    <a:pt x="3285" y="2574"/>
                    <a:pt x="7158" y="1"/>
                    <a:pt x="11422" y="1"/>
                  </a:cubicBezTo>
                  <a:cubicBezTo>
                    <a:pt x="17255" y="1"/>
                    <a:pt x="22010" y="4731"/>
                    <a:pt x="22010" y="10564"/>
                  </a:cubicBezTo>
                  <a:close/>
                </a:path>
              </a:pathLst>
            </a:custGeom>
            <a:noFill/>
            <a:ln cap="flat" cmpd="sng" w="76200">
              <a:solidFill>
                <a:srgbClr val="0000FE"/>
              </a:solidFill>
              <a:prstDash val="solid"/>
              <a:miter lim="24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2762850" y="3375225"/>
              <a:ext cx="549625" cy="549650"/>
            </a:xfrm>
            <a:custGeom>
              <a:rect b="b" l="l" r="r" t="t"/>
              <a:pathLst>
                <a:path extrusionOk="0" fill="none" h="21986" w="21985">
                  <a:moveTo>
                    <a:pt x="21985" y="10589"/>
                  </a:moveTo>
                  <a:cubicBezTo>
                    <a:pt x="21985" y="14853"/>
                    <a:pt x="19412" y="18726"/>
                    <a:pt x="15466" y="20343"/>
                  </a:cubicBezTo>
                  <a:cubicBezTo>
                    <a:pt x="11495" y="21985"/>
                    <a:pt x="6961" y="21078"/>
                    <a:pt x="3922" y="18064"/>
                  </a:cubicBezTo>
                  <a:cubicBezTo>
                    <a:pt x="907" y="15025"/>
                    <a:pt x="1" y="10491"/>
                    <a:pt x="1643" y="6545"/>
                  </a:cubicBezTo>
                  <a:cubicBezTo>
                    <a:pt x="3260" y="2574"/>
                    <a:pt x="7133" y="1"/>
                    <a:pt x="11422" y="1"/>
                  </a:cubicBezTo>
                  <a:cubicBezTo>
                    <a:pt x="17255" y="1"/>
                    <a:pt x="21985" y="4731"/>
                    <a:pt x="21985" y="10589"/>
                  </a:cubicBezTo>
                  <a:close/>
                </a:path>
              </a:pathLst>
            </a:custGeom>
            <a:noFill/>
            <a:ln cap="flat" cmpd="sng" w="76200">
              <a:solidFill>
                <a:srgbClr val="0000FE"/>
              </a:solidFill>
              <a:prstDash val="solid"/>
              <a:miter lim="24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302175" y="276100"/>
              <a:ext cx="3619350" cy="4164075"/>
            </a:xfrm>
            <a:custGeom>
              <a:rect b="b" l="l" r="r" t="t"/>
              <a:pathLst>
                <a:path extrusionOk="0" fill="none" h="166563" w="144774">
                  <a:moveTo>
                    <a:pt x="138254" y="25"/>
                  </a:moveTo>
                  <a:lnTo>
                    <a:pt x="6544" y="25"/>
                  </a:lnTo>
                  <a:cubicBezTo>
                    <a:pt x="2942" y="25"/>
                    <a:pt x="25" y="2942"/>
                    <a:pt x="25" y="6544"/>
                  </a:cubicBezTo>
                  <a:lnTo>
                    <a:pt x="25" y="160043"/>
                  </a:lnTo>
                  <a:cubicBezTo>
                    <a:pt x="1" y="163646"/>
                    <a:pt x="2942" y="166562"/>
                    <a:pt x="6544" y="166562"/>
                  </a:cubicBezTo>
                  <a:lnTo>
                    <a:pt x="138254" y="166562"/>
                  </a:lnTo>
                  <a:cubicBezTo>
                    <a:pt x="141857" y="166562"/>
                    <a:pt x="144774" y="163646"/>
                    <a:pt x="144774" y="160043"/>
                  </a:cubicBezTo>
                  <a:lnTo>
                    <a:pt x="144774" y="160043"/>
                  </a:lnTo>
                  <a:lnTo>
                    <a:pt x="144774" y="6544"/>
                  </a:lnTo>
                  <a:cubicBezTo>
                    <a:pt x="144774" y="2942"/>
                    <a:pt x="141857" y="1"/>
                    <a:pt x="138254" y="25"/>
                  </a:cubicBezTo>
                  <a:close/>
                </a:path>
              </a:pathLst>
            </a:custGeom>
            <a:noFill/>
            <a:ln cap="flat" cmpd="sng" w="76200">
              <a:solidFill>
                <a:srgbClr val="0000FE"/>
              </a:solidFill>
              <a:prstDash val="solid"/>
              <a:miter lim="24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5" name="Google Shape;425;p32"/>
          <p:cNvPicPr preferRelativeResize="0"/>
          <p:nvPr/>
        </p:nvPicPr>
        <p:blipFill rotWithShape="1">
          <a:blip r:embed="rId3">
            <a:alphaModFix/>
          </a:blip>
          <a:srcRect b="19252" l="19608" r="1390" t="1745"/>
          <a:stretch/>
        </p:blipFill>
        <p:spPr>
          <a:xfrm>
            <a:off x="5185151" y="1141033"/>
            <a:ext cx="3338700" cy="2227800"/>
          </a:xfrm>
          <a:prstGeom prst="roundRect">
            <a:avLst>
              <a:gd fmla="val 3444" name="adj"/>
            </a:avLst>
          </a:prstGeom>
          <a:noFill/>
          <a:ln cap="flat" cmpd="sng" w="76200">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3"/>
          <p:cNvSpPr/>
          <p:nvPr/>
        </p:nvSpPr>
        <p:spPr>
          <a:xfrm>
            <a:off x="1429600" y="3009050"/>
            <a:ext cx="6302400" cy="888300"/>
          </a:xfrm>
          <a:prstGeom prst="roundRect">
            <a:avLst>
              <a:gd fmla="val 207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txBox="1"/>
          <p:nvPr>
            <p:ph type="title"/>
          </p:nvPr>
        </p:nvSpPr>
        <p:spPr>
          <a:xfrm>
            <a:off x="1602450" y="3032288"/>
            <a:ext cx="5939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Total Earnings</a:t>
            </a:r>
            <a:endParaRPr/>
          </a:p>
        </p:txBody>
      </p:sp>
      <p:sp>
        <p:nvSpPr>
          <p:cNvPr id="432" name="Google Shape;432;p33"/>
          <p:cNvSpPr txBox="1"/>
          <p:nvPr>
            <p:ph idx="2" type="title"/>
          </p:nvPr>
        </p:nvSpPr>
        <p:spPr>
          <a:xfrm>
            <a:off x="2826150" y="964288"/>
            <a:ext cx="3491700" cy="14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33" name="Google Shape;433;p33"/>
          <p:cNvSpPr/>
          <p:nvPr/>
        </p:nvSpPr>
        <p:spPr>
          <a:xfrm>
            <a:off x="3681900" y="811888"/>
            <a:ext cx="1780200" cy="1780200"/>
          </a:xfrm>
          <a:prstGeom prst="roundRect">
            <a:avLst>
              <a:gd fmla="val 6327" name="adj"/>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33"/>
          <p:cNvGrpSpPr/>
          <p:nvPr/>
        </p:nvGrpSpPr>
        <p:grpSpPr>
          <a:xfrm rot="-1466279">
            <a:off x="992501" y="1209731"/>
            <a:ext cx="865901" cy="1303349"/>
            <a:chOff x="4865150" y="3459975"/>
            <a:chExt cx="606450" cy="912825"/>
          </a:xfrm>
        </p:grpSpPr>
        <p:sp>
          <p:nvSpPr>
            <p:cNvPr id="435" name="Google Shape;435;p33"/>
            <p:cNvSpPr/>
            <p:nvPr/>
          </p:nvSpPr>
          <p:spPr>
            <a:xfrm>
              <a:off x="4865550" y="3774225"/>
              <a:ext cx="284325" cy="284325"/>
            </a:xfrm>
            <a:custGeom>
              <a:rect b="b" l="l" r="r" t="t"/>
              <a:pathLst>
                <a:path extrusionOk="0" h="11373" w="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4865150" y="3459975"/>
              <a:ext cx="284350" cy="284350"/>
            </a:xfrm>
            <a:custGeom>
              <a:rect b="b" l="l" r="r" t="t"/>
              <a:pathLst>
                <a:path extrusionOk="0" h="11374" w="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4865550" y="4088475"/>
              <a:ext cx="284325" cy="284325"/>
            </a:xfrm>
            <a:custGeom>
              <a:rect b="b" l="l" r="r" t="t"/>
              <a:pathLst>
                <a:path extrusionOk="0" h="11373" w="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5187275" y="4088075"/>
              <a:ext cx="284325" cy="284325"/>
            </a:xfrm>
            <a:custGeom>
              <a:rect b="b" l="l" r="r" t="t"/>
              <a:pathLst>
                <a:path extrusionOk="0" h="11373" w="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3"/>
          <p:cNvGrpSpPr/>
          <p:nvPr/>
        </p:nvGrpSpPr>
        <p:grpSpPr>
          <a:xfrm rot="-2327109">
            <a:off x="7032889" y="439247"/>
            <a:ext cx="1321928" cy="854668"/>
            <a:chOff x="3586125" y="4525175"/>
            <a:chExt cx="925825" cy="598575"/>
          </a:xfrm>
        </p:grpSpPr>
        <p:sp>
          <p:nvSpPr>
            <p:cNvPr id="440" name="Google Shape;440;p33"/>
            <p:cNvSpPr/>
            <p:nvPr/>
          </p:nvSpPr>
          <p:spPr>
            <a:xfrm>
              <a:off x="3905875" y="4525175"/>
              <a:ext cx="284350" cy="284350"/>
            </a:xfrm>
            <a:custGeom>
              <a:rect b="b" l="l" r="r" t="t"/>
              <a:pathLst>
                <a:path extrusionOk="0" h="11374" w="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3905875" y="4839425"/>
              <a:ext cx="284350" cy="284325"/>
            </a:xfrm>
            <a:custGeom>
              <a:rect b="b" l="l" r="r" t="t"/>
              <a:pathLst>
                <a:path extrusionOk="0" h="11373" w="11374">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4227600" y="4839425"/>
              <a:ext cx="284350" cy="284325"/>
            </a:xfrm>
            <a:custGeom>
              <a:rect b="b" l="l" r="r" t="t"/>
              <a:pathLst>
                <a:path extrusionOk="0" h="11373" w="11374">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3586125" y="4525175"/>
              <a:ext cx="284325" cy="284350"/>
            </a:xfrm>
            <a:custGeom>
              <a:rect b="b" l="l" r="r" t="t"/>
              <a:pathLst>
                <a:path extrusionOk="0" h="11374" w="11373">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33"/>
          <p:cNvSpPr txBox="1"/>
          <p:nvPr>
            <p:ph idx="4294967295" type="body"/>
          </p:nvPr>
        </p:nvSpPr>
        <p:spPr>
          <a:xfrm>
            <a:off x="2557750" y="3163792"/>
            <a:ext cx="4046100" cy="19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Since 1998</a:t>
            </a:r>
            <a:endParaRPr b="1" sz="1900"/>
          </a:p>
        </p:txBody>
      </p:sp>
      <p:pic>
        <p:nvPicPr>
          <p:cNvPr id="445" name="Google Shape;445;p33"/>
          <p:cNvPicPr preferRelativeResize="0"/>
          <p:nvPr/>
        </p:nvPicPr>
        <p:blipFill>
          <a:blip r:embed="rId3">
            <a:alphaModFix/>
          </a:blip>
          <a:stretch>
            <a:fillRect/>
          </a:stretch>
        </p:blipFill>
        <p:spPr>
          <a:xfrm rot="-558569">
            <a:off x="7610350" y="3449512"/>
            <a:ext cx="1408275" cy="140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4"/>
          <p:cNvSpPr txBox="1"/>
          <p:nvPr>
            <p:ph type="title"/>
          </p:nvPr>
        </p:nvSpPr>
        <p:spPr>
          <a:xfrm>
            <a:off x="2548950" y="1196167"/>
            <a:ext cx="4046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II. </a:t>
            </a:r>
            <a:r>
              <a:rPr lang="en"/>
              <a:t>EARNINGS</a:t>
            </a:r>
            <a:endParaRPr/>
          </a:p>
        </p:txBody>
      </p:sp>
      <p:sp>
        <p:nvSpPr>
          <p:cNvPr id="451" name="Google Shape;451;p34"/>
          <p:cNvSpPr txBox="1"/>
          <p:nvPr>
            <p:ph idx="1" type="body"/>
          </p:nvPr>
        </p:nvSpPr>
        <p:spPr>
          <a:xfrm>
            <a:off x="2548950" y="1951867"/>
            <a:ext cx="4046100" cy="19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Which game has the most earnings?</a:t>
            </a:r>
            <a:endParaRPr b="1" sz="1900"/>
          </a:p>
        </p:txBody>
      </p:sp>
      <p:grpSp>
        <p:nvGrpSpPr>
          <p:cNvPr id="452" name="Google Shape;452;p34"/>
          <p:cNvGrpSpPr/>
          <p:nvPr/>
        </p:nvGrpSpPr>
        <p:grpSpPr>
          <a:xfrm>
            <a:off x="1232632" y="269461"/>
            <a:ext cx="6678755" cy="4579308"/>
            <a:chOff x="1836500" y="669175"/>
            <a:chExt cx="1245200" cy="853775"/>
          </a:xfrm>
        </p:grpSpPr>
        <p:sp>
          <p:nvSpPr>
            <p:cNvPr id="453" name="Google Shape;453;p34"/>
            <p:cNvSpPr/>
            <p:nvPr/>
          </p:nvSpPr>
          <p:spPr>
            <a:xfrm>
              <a:off x="1918800" y="669175"/>
              <a:ext cx="1091625" cy="791150"/>
            </a:xfrm>
            <a:custGeom>
              <a:rect b="b" l="l" r="r" t="t"/>
              <a:pathLst>
                <a:path extrusionOk="0" h="31646" w="43665">
                  <a:moveTo>
                    <a:pt x="41380" y="1828"/>
                  </a:moveTo>
                  <a:cubicBezTo>
                    <a:pt x="41491" y="1828"/>
                    <a:pt x="41569" y="1907"/>
                    <a:pt x="41569" y="2001"/>
                  </a:cubicBezTo>
                  <a:lnTo>
                    <a:pt x="41569" y="29630"/>
                  </a:lnTo>
                  <a:cubicBezTo>
                    <a:pt x="41569" y="29740"/>
                    <a:pt x="41491" y="29819"/>
                    <a:pt x="41380" y="29819"/>
                  </a:cubicBezTo>
                  <a:lnTo>
                    <a:pt x="2285" y="29819"/>
                  </a:lnTo>
                  <a:cubicBezTo>
                    <a:pt x="2175" y="29819"/>
                    <a:pt x="2096" y="29740"/>
                    <a:pt x="2096" y="29630"/>
                  </a:cubicBezTo>
                  <a:lnTo>
                    <a:pt x="2096" y="2001"/>
                  </a:lnTo>
                  <a:cubicBezTo>
                    <a:pt x="2096" y="1907"/>
                    <a:pt x="2175" y="1828"/>
                    <a:pt x="2285" y="1828"/>
                  </a:cubicBezTo>
                  <a:close/>
                  <a:moveTo>
                    <a:pt x="190" y="1"/>
                  </a:moveTo>
                  <a:cubicBezTo>
                    <a:pt x="95" y="1"/>
                    <a:pt x="17" y="80"/>
                    <a:pt x="1" y="174"/>
                  </a:cubicBezTo>
                  <a:lnTo>
                    <a:pt x="1" y="31457"/>
                  </a:lnTo>
                  <a:cubicBezTo>
                    <a:pt x="17" y="31488"/>
                    <a:pt x="17" y="31520"/>
                    <a:pt x="32" y="31551"/>
                  </a:cubicBezTo>
                  <a:cubicBezTo>
                    <a:pt x="64" y="31599"/>
                    <a:pt x="127" y="31646"/>
                    <a:pt x="190" y="31646"/>
                  </a:cubicBezTo>
                  <a:lnTo>
                    <a:pt x="43475" y="31646"/>
                  </a:lnTo>
                  <a:cubicBezTo>
                    <a:pt x="43538" y="31646"/>
                    <a:pt x="43601" y="31599"/>
                    <a:pt x="43633" y="31551"/>
                  </a:cubicBezTo>
                  <a:cubicBezTo>
                    <a:pt x="43649" y="31520"/>
                    <a:pt x="43664" y="31488"/>
                    <a:pt x="43664" y="31457"/>
                  </a:cubicBezTo>
                  <a:lnTo>
                    <a:pt x="43664" y="174"/>
                  </a:lnTo>
                  <a:cubicBezTo>
                    <a:pt x="43664" y="80"/>
                    <a:pt x="43570" y="1"/>
                    <a:pt x="43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1836500" y="1457950"/>
              <a:ext cx="1245200" cy="65000"/>
            </a:xfrm>
            <a:custGeom>
              <a:rect b="b" l="l" r="r" t="t"/>
              <a:pathLst>
                <a:path extrusionOk="0" h="2600" w="49808">
                  <a:moveTo>
                    <a:pt x="757" y="0"/>
                  </a:moveTo>
                  <a:cubicBezTo>
                    <a:pt x="332" y="0"/>
                    <a:pt x="1" y="347"/>
                    <a:pt x="1" y="772"/>
                  </a:cubicBezTo>
                  <a:lnTo>
                    <a:pt x="1" y="1828"/>
                  </a:lnTo>
                  <a:cubicBezTo>
                    <a:pt x="1" y="2253"/>
                    <a:pt x="332" y="2599"/>
                    <a:pt x="757" y="2599"/>
                  </a:cubicBezTo>
                  <a:lnTo>
                    <a:pt x="49036" y="2599"/>
                  </a:lnTo>
                  <a:cubicBezTo>
                    <a:pt x="49461" y="2599"/>
                    <a:pt x="49807" y="2253"/>
                    <a:pt x="49807" y="1828"/>
                  </a:cubicBezTo>
                  <a:lnTo>
                    <a:pt x="49807" y="772"/>
                  </a:lnTo>
                  <a:cubicBezTo>
                    <a:pt x="49807" y="347"/>
                    <a:pt x="49461" y="0"/>
                    <a:pt x="49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18825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p:nvPr/>
          </p:nvSpPr>
          <p:spPr>
            <a:xfrm>
              <a:off x="1882575" y="1424475"/>
              <a:ext cx="82325" cy="47275"/>
            </a:xfrm>
            <a:custGeom>
              <a:rect b="b" l="l" r="r" t="t"/>
              <a:pathLst>
                <a:path extrusionOk="0" h="1891" w="3293">
                  <a:moveTo>
                    <a:pt x="1151" y="0"/>
                  </a:moveTo>
                  <a:cubicBezTo>
                    <a:pt x="820" y="0"/>
                    <a:pt x="536" y="205"/>
                    <a:pt x="442" y="504"/>
                  </a:cubicBezTo>
                  <a:lnTo>
                    <a:pt x="1" y="1891"/>
                  </a:lnTo>
                  <a:lnTo>
                    <a:pt x="3293" y="1891"/>
                  </a:lnTo>
                  <a:lnTo>
                    <a:pt x="2852" y="504"/>
                  </a:lnTo>
                  <a:cubicBezTo>
                    <a:pt x="2757" y="205"/>
                    <a:pt x="2474" y="0"/>
                    <a:pt x="2159"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
            <p:cNvSpPr/>
            <p:nvPr/>
          </p:nvSpPr>
          <p:spPr>
            <a:xfrm>
              <a:off x="1964875" y="1424475"/>
              <a:ext cx="82325" cy="47275"/>
            </a:xfrm>
            <a:custGeom>
              <a:rect b="b" l="l" r="r" t="t"/>
              <a:pathLst>
                <a:path extrusionOk="0" h="1891" w="3293">
                  <a:moveTo>
                    <a:pt x="1151"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4"/>
            <p:cNvSpPr/>
            <p:nvPr/>
          </p:nvSpPr>
          <p:spPr>
            <a:xfrm>
              <a:off x="1964875" y="1424450"/>
              <a:ext cx="82325" cy="47300"/>
            </a:xfrm>
            <a:custGeom>
              <a:rect b="b" l="l" r="r" t="t"/>
              <a:pathLst>
                <a:path extrusionOk="0" h="1892" w="3293">
                  <a:moveTo>
                    <a:pt x="2176" y="1"/>
                  </a:moveTo>
                  <a:cubicBezTo>
                    <a:pt x="2165" y="1"/>
                    <a:pt x="2154" y="1"/>
                    <a:pt x="2143" y="1"/>
                  </a:cubicBezTo>
                  <a:lnTo>
                    <a:pt x="1151" y="1"/>
                  </a:lnTo>
                  <a:cubicBezTo>
                    <a:pt x="820" y="1"/>
                    <a:pt x="536" y="206"/>
                    <a:pt x="442" y="505"/>
                  </a:cubicBezTo>
                  <a:lnTo>
                    <a:pt x="1" y="1892"/>
                  </a:lnTo>
                  <a:lnTo>
                    <a:pt x="3293" y="1892"/>
                  </a:lnTo>
                  <a:lnTo>
                    <a:pt x="2852" y="505"/>
                  </a:lnTo>
                  <a:cubicBezTo>
                    <a:pt x="2761" y="216"/>
                    <a:pt x="2493"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4"/>
            <p:cNvSpPr/>
            <p:nvPr/>
          </p:nvSpPr>
          <p:spPr>
            <a:xfrm>
              <a:off x="2047175" y="1424475"/>
              <a:ext cx="82325" cy="47275"/>
            </a:xfrm>
            <a:custGeom>
              <a:rect b="b" l="l" r="r" t="t"/>
              <a:pathLst>
                <a:path extrusionOk="0" h="1891" w="3293">
                  <a:moveTo>
                    <a:pt x="1151" y="0"/>
                  </a:moveTo>
                  <a:cubicBezTo>
                    <a:pt x="820" y="0"/>
                    <a:pt x="536" y="205"/>
                    <a:pt x="442" y="520"/>
                  </a:cubicBezTo>
                  <a:lnTo>
                    <a:pt x="1" y="1891"/>
                  </a:lnTo>
                  <a:lnTo>
                    <a:pt x="3293" y="1891"/>
                  </a:lnTo>
                  <a:lnTo>
                    <a:pt x="2868" y="520"/>
                  </a:lnTo>
                  <a:cubicBezTo>
                    <a:pt x="2757"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
            <p:cNvSpPr/>
            <p:nvPr/>
          </p:nvSpPr>
          <p:spPr>
            <a:xfrm>
              <a:off x="2047175" y="1424450"/>
              <a:ext cx="82325" cy="47300"/>
            </a:xfrm>
            <a:custGeom>
              <a:rect b="b" l="l" r="r" t="t"/>
              <a:pathLst>
                <a:path extrusionOk="0" h="1892" w="3293">
                  <a:moveTo>
                    <a:pt x="1117" y="1"/>
                  </a:moveTo>
                  <a:cubicBezTo>
                    <a:pt x="801" y="1"/>
                    <a:pt x="533" y="216"/>
                    <a:pt x="442" y="505"/>
                  </a:cubicBezTo>
                  <a:lnTo>
                    <a:pt x="1" y="1892"/>
                  </a:lnTo>
                  <a:lnTo>
                    <a:pt x="3293" y="1892"/>
                  </a:lnTo>
                  <a:lnTo>
                    <a:pt x="2868" y="505"/>
                  </a:lnTo>
                  <a:cubicBezTo>
                    <a:pt x="2757" y="206"/>
                    <a:pt x="2474" y="1"/>
                    <a:pt x="2159" y="1"/>
                  </a:cubicBezTo>
                  <a:lnTo>
                    <a:pt x="1151" y="1"/>
                  </a:lnTo>
                  <a:cubicBezTo>
                    <a:pt x="1140" y="1"/>
                    <a:pt x="1129"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2129475" y="1424475"/>
              <a:ext cx="82725" cy="47275"/>
            </a:xfrm>
            <a:custGeom>
              <a:rect b="b" l="l" r="r" t="t"/>
              <a:pathLst>
                <a:path extrusionOk="0" h="1891" w="3309">
                  <a:moveTo>
                    <a:pt x="1151" y="0"/>
                  </a:moveTo>
                  <a:cubicBezTo>
                    <a:pt x="836" y="0"/>
                    <a:pt x="537" y="205"/>
                    <a:pt x="442" y="520"/>
                  </a:cubicBezTo>
                  <a:lnTo>
                    <a:pt x="1" y="1891"/>
                  </a:lnTo>
                  <a:lnTo>
                    <a:pt x="3309" y="1891"/>
                  </a:lnTo>
                  <a:lnTo>
                    <a:pt x="2868" y="520"/>
                  </a:lnTo>
                  <a:cubicBezTo>
                    <a:pt x="2758" y="205"/>
                    <a:pt x="2474" y="0"/>
                    <a:pt x="21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4"/>
            <p:cNvSpPr/>
            <p:nvPr/>
          </p:nvSpPr>
          <p:spPr>
            <a:xfrm>
              <a:off x="2129475" y="1424450"/>
              <a:ext cx="82725" cy="47300"/>
            </a:xfrm>
            <a:custGeom>
              <a:rect b="b" l="l" r="r" t="t"/>
              <a:pathLst>
                <a:path extrusionOk="0" h="1892" w="3309">
                  <a:moveTo>
                    <a:pt x="1119" y="1"/>
                  </a:moveTo>
                  <a:cubicBezTo>
                    <a:pt x="816" y="1"/>
                    <a:pt x="533" y="216"/>
                    <a:pt x="442" y="505"/>
                  </a:cubicBezTo>
                  <a:lnTo>
                    <a:pt x="1" y="1892"/>
                  </a:lnTo>
                  <a:lnTo>
                    <a:pt x="3309" y="1892"/>
                  </a:lnTo>
                  <a:lnTo>
                    <a:pt x="2868" y="505"/>
                  </a:lnTo>
                  <a:cubicBezTo>
                    <a:pt x="2758" y="206"/>
                    <a:pt x="2474" y="1"/>
                    <a:pt x="2159" y="1"/>
                  </a:cubicBezTo>
                  <a:lnTo>
                    <a:pt x="1151" y="1"/>
                  </a:lnTo>
                  <a:cubicBezTo>
                    <a:pt x="1140" y="1"/>
                    <a:pt x="1130" y="1"/>
                    <a:pt x="1119"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4"/>
            <p:cNvSpPr/>
            <p:nvPr/>
          </p:nvSpPr>
          <p:spPr>
            <a:xfrm>
              <a:off x="2212175" y="1424475"/>
              <a:ext cx="82325" cy="47275"/>
            </a:xfrm>
            <a:custGeom>
              <a:rect b="b" l="l" r="r" t="t"/>
              <a:pathLst>
                <a:path extrusionOk="0" h="1891" w="3293">
                  <a:moveTo>
                    <a:pt x="1135" y="0"/>
                  </a:moveTo>
                  <a:cubicBezTo>
                    <a:pt x="820" y="0"/>
                    <a:pt x="536" y="205"/>
                    <a:pt x="426" y="520"/>
                  </a:cubicBezTo>
                  <a:lnTo>
                    <a:pt x="1" y="1891"/>
                  </a:lnTo>
                  <a:lnTo>
                    <a:pt x="3293" y="1891"/>
                  </a:lnTo>
                  <a:lnTo>
                    <a:pt x="2852" y="520"/>
                  </a:lnTo>
                  <a:cubicBezTo>
                    <a:pt x="2757" y="205"/>
                    <a:pt x="2458"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2212175" y="1424450"/>
              <a:ext cx="82325" cy="47300"/>
            </a:xfrm>
            <a:custGeom>
              <a:rect b="b" l="l" r="r" t="t"/>
              <a:pathLst>
                <a:path extrusionOk="0" h="1892" w="3293">
                  <a:moveTo>
                    <a:pt x="1103" y="1"/>
                  </a:moveTo>
                  <a:cubicBezTo>
                    <a:pt x="801" y="1"/>
                    <a:pt x="533" y="216"/>
                    <a:pt x="426" y="505"/>
                  </a:cubicBezTo>
                  <a:lnTo>
                    <a:pt x="1" y="1892"/>
                  </a:lnTo>
                  <a:lnTo>
                    <a:pt x="3293" y="1892"/>
                  </a:lnTo>
                  <a:lnTo>
                    <a:pt x="2852" y="505"/>
                  </a:lnTo>
                  <a:cubicBezTo>
                    <a:pt x="2757" y="206"/>
                    <a:pt x="2458" y="1"/>
                    <a:pt x="2143" y="1"/>
                  </a:cubicBezTo>
                  <a:lnTo>
                    <a:pt x="1135" y="1"/>
                  </a:lnTo>
                  <a:cubicBezTo>
                    <a:pt x="1124" y="1"/>
                    <a:pt x="1114" y="1"/>
                    <a:pt x="1103"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2294475" y="1424475"/>
              <a:ext cx="82350" cy="47275"/>
            </a:xfrm>
            <a:custGeom>
              <a:rect b="b" l="l" r="r" t="t"/>
              <a:pathLst>
                <a:path extrusionOk="0" h="1891" w="3294">
                  <a:moveTo>
                    <a:pt x="1135" y="0"/>
                  </a:moveTo>
                  <a:cubicBezTo>
                    <a:pt x="820" y="0"/>
                    <a:pt x="536" y="205"/>
                    <a:pt x="442" y="520"/>
                  </a:cubicBezTo>
                  <a:lnTo>
                    <a:pt x="1" y="1891"/>
                  </a:lnTo>
                  <a:lnTo>
                    <a:pt x="3293" y="1891"/>
                  </a:lnTo>
                  <a:lnTo>
                    <a:pt x="2852" y="520"/>
                  </a:lnTo>
                  <a:cubicBezTo>
                    <a:pt x="2757" y="205"/>
                    <a:pt x="2474"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a:off x="2294475" y="1424475"/>
              <a:ext cx="82350" cy="47275"/>
            </a:xfrm>
            <a:custGeom>
              <a:rect b="b" l="l" r="r" t="t"/>
              <a:pathLst>
                <a:path extrusionOk="0" h="1891" w="3294">
                  <a:moveTo>
                    <a:pt x="1135" y="0"/>
                  </a:moveTo>
                  <a:cubicBezTo>
                    <a:pt x="820" y="0"/>
                    <a:pt x="536" y="205"/>
                    <a:pt x="442" y="504"/>
                  </a:cubicBezTo>
                  <a:lnTo>
                    <a:pt x="1" y="1891"/>
                  </a:lnTo>
                  <a:lnTo>
                    <a:pt x="3293" y="1891"/>
                  </a:lnTo>
                  <a:lnTo>
                    <a:pt x="2852" y="504"/>
                  </a:lnTo>
                  <a:cubicBezTo>
                    <a:pt x="2757" y="205"/>
                    <a:pt x="2474" y="0"/>
                    <a:pt x="21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23768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a:off x="2376800" y="1424450"/>
              <a:ext cx="82325" cy="47300"/>
            </a:xfrm>
            <a:custGeom>
              <a:rect b="b" l="l" r="r" t="t"/>
              <a:pathLst>
                <a:path extrusionOk="0" h="1892" w="3293">
                  <a:moveTo>
                    <a:pt x="2176" y="1"/>
                  </a:moveTo>
                  <a:cubicBezTo>
                    <a:pt x="2164"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21"/>
                  </a:cubicBezTo>
                  <a:lnTo>
                    <a:pt x="0" y="1892"/>
                  </a:lnTo>
                  <a:lnTo>
                    <a:pt x="3292" y="1892"/>
                  </a:lnTo>
                  <a:lnTo>
                    <a:pt x="2851" y="505"/>
                  </a:lnTo>
                  <a:cubicBezTo>
                    <a:pt x="2760" y="216"/>
                    <a:pt x="2492" y="1"/>
                    <a:pt x="2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2459100" y="1424450"/>
              <a:ext cx="82325" cy="47300"/>
            </a:xfrm>
            <a:custGeom>
              <a:rect b="b" l="l" r="r" t="t"/>
              <a:pathLst>
                <a:path extrusionOk="0" h="1892" w="3293">
                  <a:moveTo>
                    <a:pt x="2176" y="1"/>
                  </a:moveTo>
                  <a:cubicBezTo>
                    <a:pt x="2165" y="1"/>
                    <a:pt x="2153" y="1"/>
                    <a:pt x="2142"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25414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2541400" y="1424450"/>
              <a:ext cx="82325" cy="47300"/>
            </a:xfrm>
            <a:custGeom>
              <a:rect b="b" l="l" r="r" t="t"/>
              <a:pathLst>
                <a:path extrusionOk="0" h="1892" w="3293">
                  <a:moveTo>
                    <a:pt x="1117" y="1"/>
                  </a:moveTo>
                  <a:cubicBezTo>
                    <a:pt x="800" y="1"/>
                    <a:pt x="533" y="216"/>
                    <a:pt x="441" y="505"/>
                  </a:cubicBezTo>
                  <a:lnTo>
                    <a:pt x="0" y="1892"/>
                  </a:lnTo>
                  <a:lnTo>
                    <a:pt x="3292" y="1892"/>
                  </a:lnTo>
                  <a:lnTo>
                    <a:pt x="2851"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2623700" y="1424475"/>
              <a:ext cx="82325" cy="47275"/>
            </a:xfrm>
            <a:custGeom>
              <a:rect b="b" l="l" r="r" t="t"/>
              <a:pathLst>
                <a:path extrusionOk="0" h="1891" w="3293">
                  <a:moveTo>
                    <a:pt x="1150" y="0"/>
                  </a:moveTo>
                  <a:cubicBezTo>
                    <a:pt x="819" y="0"/>
                    <a:pt x="536" y="205"/>
                    <a:pt x="441" y="520"/>
                  </a:cubicBezTo>
                  <a:lnTo>
                    <a:pt x="0" y="1891"/>
                  </a:lnTo>
                  <a:lnTo>
                    <a:pt x="3292"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2623700" y="1424450"/>
              <a:ext cx="82325" cy="47300"/>
            </a:xfrm>
            <a:custGeom>
              <a:rect b="b" l="l" r="r" t="t"/>
              <a:pathLst>
                <a:path extrusionOk="0" h="1892" w="3293">
                  <a:moveTo>
                    <a:pt x="1117" y="1"/>
                  </a:moveTo>
                  <a:cubicBezTo>
                    <a:pt x="800" y="1"/>
                    <a:pt x="533" y="216"/>
                    <a:pt x="441" y="505"/>
                  </a:cubicBezTo>
                  <a:lnTo>
                    <a:pt x="0" y="1892"/>
                  </a:lnTo>
                  <a:lnTo>
                    <a:pt x="3292" y="1892"/>
                  </a:lnTo>
                  <a:lnTo>
                    <a:pt x="2867" y="505"/>
                  </a:lnTo>
                  <a:cubicBezTo>
                    <a:pt x="2757" y="206"/>
                    <a:pt x="2473" y="1"/>
                    <a:pt x="2158" y="1"/>
                  </a:cubicBezTo>
                  <a:lnTo>
                    <a:pt x="1150" y="1"/>
                  </a:lnTo>
                  <a:cubicBezTo>
                    <a:pt x="1139" y="1"/>
                    <a:pt x="1128" y="1"/>
                    <a:pt x="1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2706000" y="1424475"/>
              <a:ext cx="82725" cy="47275"/>
            </a:xfrm>
            <a:custGeom>
              <a:rect b="b" l="l" r="r" t="t"/>
              <a:pathLst>
                <a:path extrusionOk="0" h="1891" w="3309">
                  <a:moveTo>
                    <a:pt x="1150" y="0"/>
                  </a:moveTo>
                  <a:cubicBezTo>
                    <a:pt x="835" y="0"/>
                    <a:pt x="536" y="205"/>
                    <a:pt x="441" y="520"/>
                  </a:cubicBezTo>
                  <a:lnTo>
                    <a:pt x="0" y="1891"/>
                  </a:lnTo>
                  <a:lnTo>
                    <a:pt x="3308" y="1891"/>
                  </a:lnTo>
                  <a:lnTo>
                    <a:pt x="2867" y="520"/>
                  </a:lnTo>
                  <a:cubicBezTo>
                    <a:pt x="2757" y="205"/>
                    <a:pt x="2473" y="0"/>
                    <a:pt x="2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2706000" y="1424450"/>
              <a:ext cx="82725" cy="47300"/>
            </a:xfrm>
            <a:custGeom>
              <a:rect b="b" l="l" r="r" t="t"/>
              <a:pathLst>
                <a:path extrusionOk="0" h="1892" w="3309">
                  <a:moveTo>
                    <a:pt x="1118" y="1"/>
                  </a:moveTo>
                  <a:cubicBezTo>
                    <a:pt x="815" y="1"/>
                    <a:pt x="533" y="216"/>
                    <a:pt x="441" y="505"/>
                  </a:cubicBezTo>
                  <a:lnTo>
                    <a:pt x="0" y="1892"/>
                  </a:lnTo>
                  <a:lnTo>
                    <a:pt x="3308" y="1892"/>
                  </a:lnTo>
                  <a:lnTo>
                    <a:pt x="2867" y="505"/>
                  </a:lnTo>
                  <a:cubicBezTo>
                    <a:pt x="2757" y="206"/>
                    <a:pt x="2473" y="1"/>
                    <a:pt x="2158" y="1"/>
                  </a:cubicBezTo>
                  <a:lnTo>
                    <a:pt x="1150" y="1"/>
                  </a:lnTo>
                  <a:cubicBezTo>
                    <a:pt x="1140" y="1"/>
                    <a:pt x="1129" y="1"/>
                    <a:pt x="1118"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2788700" y="1424475"/>
              <a:ext cx="82325" cy="47275"/>
            </a:xfrm>
            <a:custGeom>
              <a:rect b="b" l="l" r="r" t="t"/>
              <a:pathLst>
                <a:path extrusionOk="0" h="1891" w="3293">
                  <a:moveTo>
                    <a:pt x="1134" y="0"/>
                  </a:moveTo>
                  <a:cubicBezTo>
                    <a:pt x="819" y="0"/>
                    <a:pt x="536" y="205"/>
                    <a:pt x="425" y="520"/>
                  </a:cubicBezTo>
                  <a:lnTo>
                    <a:pt x="0" y="1891"/>
                  </a:lnTo>
                  <a:lnTo>
                    <a:pt x="3292" y="1891"/>
                  </a:lnTo>
                  <a:lnTo>
                    <a:pt x="2835" y="520"/>
                  </a:lnTo>
                  <a:cubicBezTo>
                    <a:pt x="2741" y="205"/>
                    <a:pt x="2457" y="0"/>
                    <a:pt x="2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2788300" y="1424475"/>
              <a:ext cx="82325" cy="47275"/>
            </a:xfrm>
            <a:custGeom>
              <a:rect b="b" l="l" r="r" t="t"/>
              <a:pathLst>
                <a:path extrusionOk="0" h="1891" w="3293">
                  <a:moveTo>
                    <a:pt x="1150" y="0"/>
                  </a:moveTo>
                  <a:cubicBezTo>
                    <a:pt x="820" y="0"/>
                    <a:pt x="536" y="205"/>
                    <a:pt x="441" y="504"/>
                  </a:cubicBezTo>
                  <a:lnTo>
                    <a:pt x="0" y="1891"/>
                  </a:lnTo>
                  <a:lnTo>
                    <a:pt x="3293" y="1891"/>
                  </a:lnTo>
                  <a:lnTo>
                    <a:pt x="2851" y="504"/>
                  </a:lnTo>
                  <a:cubicBezTo>
                    <a:pt x="2757" y="205"/>
                    <a:pt x="2473" y="0"/>
                    <a:pt x="215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2871000" y="1424475"/>
              <a:ext cx="82325" cy="47275"/>
            </a:xfrm>
            <a:custGeom>
              <a:rect b="b" l="l" r="r" t="t"/>
              <a:pathLst>
                <a:path extrusionOk="0" h="1891" w="3293">
                  <a:moveTo>
                    <a:pt x="1134"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2871000" y="1424450"/>
              <a:ext cx="82325" cy="47300"/>
            </a:xfrm>
            <a:custGeom>
              <a:rect b="b" l="l" r="r" t="t"/>
              <a:pathLst>
                <a:path extrusionOk="0" h="1892" w="3293">
                  <a:moveTo>
                    <a:pt x="2176" y="1"/>
                  </a:moveTo>
                  <a:cubicBezTo>
                    <a:pt x="2165" y="1"/>
                    <a:pt x="2154" y="1"/>
                    <a:pt x="2143" y="1"/>
                  </a:cubicBezTo>
                  <a:lnTo>
                    <a:pt x="1134" y="1"/>
                  </a:lnTo>
                  <a:cubicBezTo>
                    <a:pt x="819" y="1"/>
                    <a:pt x="536" y="206"/>
                    <a:pt x="426"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2953300" y="1424475"/>
              <a:ext cx="82325" cy="47275"/>
            </a:xfrm>
            <a:custGeom>
              <a:rect b="b" l="l" r="r" t="t"/>
              <a:pathLst>
                <a:path extrusionOk="0" h="1891" w="3293">
                  <a:moveTo>
                    <a:pt x="1150" y="0"/>
                  </a:moveTo>
                  <a:cubicBezTo>
                    <a:pt x="819" y="0"/>
                    <a:pt x="536" y="205"/>
                    <a:pt x="441" y="520"/>
                  </a:cubicBezTo>
                  <a:lnTo>
                    <a:pt x="0" y="1891"/>
                  </a:lnTo>
                  <a:lnTo>
                    <a:pt x="3292" y="1891"/>
                  </a:lnTo>
                  <a:lnTo>
                    <a:pt x="2851" y="520"/>
                  </a:lnTo>
                  <a:cubicBezTo>
                    <a:pt x="2757" y="205"/>
                    <a:pt x="2473" y="0"/>
                    <a:pt x="2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2953300" y="1424450"/>
              <a:ext cx="82325" cy="47300"/>
            </a:xfrm>
            <a:custGeom>
              <a:rect b="b" l="l" r="r" t="t"/>
              <a:pathLst>
                <a:path extrusionOk="0" h="1892" w="3293">
                  <a:moveTo>
                    <a:pt x="2176" y="1"/>
                  </a:moveTo>
                  <a:cubicBezTo>
                    <a:pt x="2165" y="1"/>
                    <a:pt x="2154" y="1"/>
                    <a:pt x="2143" y="1"/>
                  </a:cubicBezTo>
                  <a:lnTo>
                    <a:pt x="1150" y="1"/>
                  </a:lnTo>
                  <a:cubicBezTo>
                    <a:pt x="819" y="1"/>
                    <a:pt x="536" y="206"/>
                    <a:pt x="441" y="505"/>
                  </a:cubicBezTo>
                  <a:lnTo>
                    <a:pt x="0" y="1892"/>
                  </a:lnTo>
                  <a:lnTo>
                    <a:pt x="3292" y="1892"/>
                  </a:lnTo>
                  <a:lnTo>
                    <a:pt x="2851" y="505"/>
                  </a:lnTo>
                  <a:cubicBezTo>
                    <a:pt x="2760" y="216"/>
                    <a:pt x="2492" y="1"/>
                    <a:pt x="217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3" name="Google Shape;483;p34"/>
          <p:cNvPicPr preferRelativeResize="0"/>
          <p:nvPr/>
        </p:nvPicPr>
        <p:blipFill>
          <a:blip r:embed="rId3">
            <a:alphaModFix/>
          </a:blip>
          <a:stretch>
            <a:fillRect/>
          </a:stretch>
        </p:blipFill>
        <p:spPr>
          <a:xfrm>
            <a:off x="3962400" y="3124200"/>
            <a:ext cx="1219200"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