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17"/>
  </p:notesMasterIdLst>
  <p:handoutMasterIdLst>
    <p:handoutMasterId r:id="rId18"/>
  </p:handoutMasterIdLst>
  <p:sldIdLst>
    <p:sldId id="262" r:id="rId5"/>
    <p:sldId id="263" r:id="rId6"/>
    <p:sldId id="264" r:id="rId7"/>
    <p:sldId id="265" r:id="rId8"/>
    <p:sldId id="266" r:id="rId9"/>
    <p:sldId id="270" r:id="rId10"/>
    <p:sldId id="271" r:id="rId11"/>
    <p:sldId id="267" r:id="rId12"/>
    <p:sldId id="268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5" autoAdjust="0"/>
    <p:restoredTop sz="94687"/>
  </p:normalViewPr>
  <p:slideViewPr>
    <p:cSldViewPr snapToGrid="0" snapToObjects="1">
      <p:cViewPr varScale="1">
        <p:scale>
          <a:sx n="88" d="100"/>
          <a:sy n="88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16/06/2020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202ED-1E4C-4366-8B62-96C398130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ED9189-F2A5-4EAB-92D8-5D4BE4E7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D5524-1C1B-41AB-9A92-72DA6DBB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5A5905-E371-4D31-8BE9-D5B391D9430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F87DE-6C7C-40CF-A1F1-2F82A7AF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84CA3-22C6-451A-835E-EE0AFEEC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96594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D845B-A335-41FB-B8BE-1C1CBE84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0D51CA-CC15-4499-ACC9-ACE8FBC4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B0DE9-8041-4861-BA7D-0F57F441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CB7895-2F71-41F2-B822-59864C66BC54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42A2B-5107-4329-A0C4-AEB44773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4880D-2D4C-4B4B-A4FD-3C3FD1B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403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C59A13-93C5-46F1-B0C9-B2CD9C0A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4D1A59-E259-460D-B5AB-7067956F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90CBC-2C95-4268-B7B3-F04D542B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4E41B1-6677-44CA-AF50-35FA1F499DD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48356F-69AF-4EA6-8310-12ACFB84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306AF-AC4B-4D37-9A08-868E61B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89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C2DF9-DD23-4C9A-9E90-E3E8FA1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7DE64-5254-4708-97CF-CC8F96D1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81BBF-B9D8-44D5-9A26-EB555C6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5A5905-E371-4D31-8BE9-D5B391D9430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EB611-9A42-42F7-9587-3939592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7B5EA-463E-445A-A621-5DBF1D90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7231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0532-BD89-44F3-B161-F08DFC57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10A8E8-8985-4A8A-8601-F14D2767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AE223-1D15-4E03-A629-321D3CAE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C374BA-6EDA-4321-9221-D60BD18F7FDC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5E54F-ACBB-44EB-966E-56A9E48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B47D9-F906-498E-81D7-C38E6262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A82FE-19D6-4568-ADAB-7636B8A6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AE2E3-7770-4E80-9E75-B529A1C6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99FE0-3900-4B3D-8C2C-D01050513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78375-D552-47E4-8914-824A4176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D2E1C0-EF79-4422-82D2-15C9FCDFB66B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8FBC1-7E1D-4271-986F-96A4A150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FF47FB-13C4-4760-8A5D-226E730D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48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E8D84-66A9-4E50-B762-6505FABF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BCAFC-EFD8-4812-9993-E9E556D5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C01953-EB6D-44BC-A08B-A44E4018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45B970-4949-4216-B76B-B21AFCE53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BECD04-AE95-4AD0-AF44-4F8183FD1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490097-ECFC-4829-BC06-641D12D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8A6CE7-1B28-44C9-A58F-36EC48EEF0AD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6293AC-F702-46AD-8FDC-A562486E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B657F4-A1E2-4775-9819-FAF4D864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762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75E0A-4950-43E4-8315-E6B1FA9A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9F3AC9-6D18-4B0A-AC9D-81C3AD7B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D34CAD-0E79-4C2F-B6C6-329371A1AB6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725379-5B36-4205-8C29-5999AF0D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F22480-8ED0-4A91-AC92-A7743058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33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2DE297-EA7B-48CB-B23C-E1D1A97F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E872A2-DECC-470E-91E8-E96B09B12F5C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78EC27-66C5-40A2-9AC3-54FD138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395663-DD86-460C-B66B-B25E6AD2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857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9E3B2-87FC-4F3B-B559-F41E81C2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4883E-1E15-4008-A215-CE6BCABC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BA0D1E-B78A-4099-9CD5-DF6A9BD2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8CE1C0-0E68-4803-9D37-CC29E1E6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6F8101-C3C2-4D37-BA1D-F3C026736CBF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8DCCD-1A09-4E94-A129-33748726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98FF01-8EF2-4A3E-BD2E-9ECDBDAB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53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56422-15BE-4D98-A6F0-6BEC298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47E6E0-3977-4E35-B6BE-21CD11DE2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2F58C5-46FF-46C0-8D33-DE9622678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EE2E18-9E1D-41AC-9A76-01FD9184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5A5905-E371-4D31-8BE9-D5B391D9430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80901-F0C3-4AD6-9EAC-C8E22249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46E254-030C-45CF-B94C-B396C613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2226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EF37B6-8C1E-4DF5-BEBD-42560074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87F30-27CB-4BCB-BE64-42A721E4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54521-F2C8-4AE1-B8FC-7F22BCBA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16/06/2020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11981-2A71-49F0-9979-2D337D7F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5A65F-2FCF-4E64-B512-330F7E460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316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INFORMÁTICA</a:t>
            </a:r>
            <a:br>
              <a:rPr lang="es-ES" sz="14000" b="1" dirty="0"/>
            </a:br>
            <a:r>
              <a:rPr lang="es-ES" sz="6600" dirty="0">
                <a:solidFill>
                  <a:schemeClr val="tx1"/>
                </a:solidFill>
              </a:rPr>
              <a:t>ESPERANDO A QUE TODOS INGRESEN</a:t>
            </a:r>
            <a:br>
              <a:rPr lang="es-ES" sz="6600">
                <a:solidFill>
                  <a:schemeClr val="tx1"/>
                </a:solidFill>
              </a:rPr>
            </a:br>
            <a:r>
              <a:rPr lang="es-ES" sz="7200" b="1" dirty="0">
                <a:solidFill>
                  <a:srgbClr val="FFFF00"/>
                </a:solidFill>
              </a:rPr>
              <a:t>G</a:t>
            </a:r>
            <a:r>
              <a:rPr lang="es-ES" sz="7200" b="1">
                <a:solidFill>
                  <a:srgbClr val="FFFF00"/>
                </a:solidFill>
              </a:rPr>
              <a:t>racias </a:t>
            </a:r>
            <a:r>
              <a:rPr lang="es-ES" sz="7200" b="1" dirty="0">
                <a:solidFill>
                  <a:srgbClr val="FFFF00"/>
                </a:solidFill>
              </a:rPr>
              <a:t>por su espera</a:t>
            </a:r>
            <a:endParaRPr lang="es-ES" sz="1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353"/>
            <a:ext cx="5954486" cy="4351338"/>
          </a:xfrm>
        </p:spPr>
        <p:txBody>
          <a:bodyPr>
            <a:normAutofit/>
          </a:bodyPr>
          <a:lstStyle/>
          <a:p>
            <a:r>
              <a:rPr lang="es-CO" sz="3000" b="1" dirty="0"/>
              <a:t>TABLAS – TIPOS DE DATOS – </a:t>
            </a:r>
            <a:r>
              <a:rPr lang="es-CO" sz="3000" b="1" dirty="0">
                <a:solidFill>
                  <a:srgbClr val="0070C0"/>
                </a:solidFill>
              </a:rPr>
              <a:t>FECHA</a:t>
            </a:r>
          </a:p>
          <a:p>
            <a:pPr marL="0" indent="0">
              <a:buNone/>
            </a:pPr>
            <a:endParaRPr lang="es-CO" b="1" dirty="0">
              <a:solidFill>
                <a:srgbClr val="0070C0"/>
              </a:solidFill>
            </a:endParaRPr>
          </a:p>
          <a:p>
            <a:r>
              <a:rPr lang="es-CO" b="1" dirty="0">
                <a:solidFill>
                  <a:srgbClr val="0070C0"/>
                </a:solidFill>
              </a:rPr>
              <a:t>A la hora de almacenar fechas, hay que tener en cuenta que </a:t>
            </a:r>
            <a:r>
              <a:rPr lang="es-CO" b="1" dirty="0" err="1">
                <a:solidFill>
                  <a:srgbClr val="0070C0"/>
                </a:solidFill>
              </a:rPr>
              <a:t>Mysql</a:t>
            </a:r>
            <a:r>
              <a:rPr lang="es-CO" b="1" dirty="0">
                <a:solidFill>
                  <a:srgbClr val="0070C0"/>
                </a:solidFill>
              </a:rPr>
              <a:t> no comprueba de una manera estricta si una fecha es válida o no. Simplemente comprueba que el mes esta comprendido entre 0 y 12 y que el día esta comprendido entre 0 y 31.</a:t>
            </a:r>
          </a:p>
        </p:txBody>
      </p:sp>
      <p:graphicFrame>
        <p:nvGraphicFramePr>
          <p:cNvPr id="6" name="Marcador de contenido 10">
            <a:extLst>
              <a:ext uri="{FF2B5EF4-FFF2-40B4-BE49-F238E27FC236}">
                <a16:creationId xmlns:a16="http://schemas.microsoft.com/office/drawing/2014/main" id="{0AA67E98-7622-4182-9C6C-163B95FEC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260058"/>
              </p:ext>
            </p:extLst>
          </p:nvPr>
        </p:nvGraphicFramePr>
        <p:xfrm>
          <a:off x="6912673" y="1789081"/>
          <a:ext cx="4590352" cy="438788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44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33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TAMAÑO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FORMATO</a:t>
                      </a:r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00"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14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AñoMesDiaHoraMinutoSegundo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aaaammddhhmmss</a:t>
                      </a:r>
                      <a:endParaRPr lang="es-ES" sz="1800" dirty="0"/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600"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12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AñoMesDiaHoraMinutoSegundo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aammddhhmmss</a:t>
                      </a:r>
                      <a:endParaRPr lang="es-ES" sz="1800" dirty="0"/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8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ñoMesDia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aaaammdd</a:t>
                      </a:r>
                      <a:endParaRPr lang="es-ES" sz="1800" dirty="0"/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6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AñoMesDia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aammdd</a:t>
                      </a:r>
                      <a:endParaRPr lang="es-ES" sz="1800" dirty="0"/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4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AñoMes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aamm</a:t>
                      </a:r>
                      <a:endParaRPr lang="es-ES" sz="1800" dirty="0"/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</a:t>
                      </a:r>
                    </a:p>
                  </a:txBody>
                  <a:tcPr marL="18122" marR="18122" marT="18122" marB="18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Año </a:t>
                      </a:r>
                      <a:r>
                        <a:rPr lang="es-ES" sz="1800" dirty="0" err="1"/>
                        <a:t>aa</a:t>
                      </a:r>
                      <a:endParaRPr lang="es-ES" sz="1800" dirty="0"/>
                    </a:p>
                  </a:txBody>
                  <a:tcPr marL="18122" marR="18122" marT="18122" marB="181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6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612775"/>
          </a:xfrm>
        </p:spPr>
        <p:txBody>
          <a:bodyPr/>
          <a:lstStyle/>
          <a:p>
            <a:r>
              <a:rPr lang="es-CO" b="1" dirty="0"/>
              <a:t>TABLAS – TIPOS DE DATOS – </a:t>
            </a:r>
            <a:r>
              <a:rPr lang="es-CO" b="1" dirty="0">
                <a:solidFill>
                  <a:srgbClr val="0070C0"/>
                </a:solidFill>
              </a:rPr>
              <a:t>FECHA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A5D60-3E68-4D42-A8AA-7D32B9D466D1}"/>
              </a:ext>
            </a:extLst>
          </p:cNvPr>
          <p:cNvSpPr txBox="1">
            <a:spLocks/>
          </p:cNvSpPr>
          <p:nvPr/>
        </p:nvSpPr>
        <p:spPr>
          <a:xfrm>
            <a:off x="838201" y="2306877"/>
            <a:ext cx="10365312" cy="42254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/>
              <a:t>Date:</a:t>
            </a:r>
            <a:r>
              <a:rPr lang="es-ES"/>
              <a:t> tipo fecha, almacena una fecha. El rango de valores va desde el 1 de enero del 1001 al 31 de diciembre de 9999. El formato de almacenamiento es de año-mes-dia </a:t>
            </a:r>
            <a:br>
              <a:rPr lang="es-ES"/>
            </a:br>
            <a:br>
              <a:rPr lang="es-ES"/>
            </a:br>
            <a:r>
              <a:rPr lang="es-ES" b="1"/>
              <a:t>DateTime:</a:t>
            </a:r>
            <a:r>
              <a:rPr lang="es-ES"/>
              <a:t> Combinación de fecha y hora. El rango de valores va desde el 1 de enero del 1001 a las 0 horas, 0 minutos y 0 segundos al 31 de diciembre del 9999 a las 23 horas, 59 minutos y 59 segundos. El formato de almacenamiento es de año-mes-dia horas:minutos:segundos </a:t>
            </a:r>
            <a:br>
              <a:rPr lang="es-ES"/>
            </a:br>
            <a:br>
              <a:rPr lang="es-ES"/>
            </a:br>
            <a:r>
              <a:rPr lang="es-ES" b="1"/>
              <a:t>TimeStamp:</a:t>
            </a:r>
            <a:r>
              <a:rPr lang="es-ES"/>
              <a:t> Combinación de fecha y hora. El rango va desde el 1 de enero de 1970 al año 2037. El formato de almacenamiento depende del tamaño del campo: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03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353"/>
            <a:ext cx="10515600" cy="707247"/>
          </a:xfrm>
        </p:spPr>
        <p:txBody>
          <a:bodyPr>
            <a:normAutofit/>
          </a:bodyPr>
          <a:lstStyle/>
          <a:p>
            <a:r>
              <a:rPr lang="es-CO" sz="3000" b="1" dirty="0"/>
              <a:t>TABLAS – TIPOS DE DATOS – </a:t>
            </a:r>
            <a:r>
              <a:rPr lang="es-CO" sz="3000" b="1" dirty="0">
                <a:solidFill>
                  <a:srgbClr val="0070C0"/>
                </a:solidFill>
              </a:rPr>
              <a:t>ATRIBUTO DE LOS CAMPOS</a:t>
            </a:r>
          </a:p>
          <a:p>
            <a:pPr marL="0" indent="0">
              <a:buNone/>
            </a:pPr>
            <a:endParaRPr lang="es-CO" b="1" dirty="0">
              <a:solidFill>
                <a:srgbClr val="0070C0"/>
              </a:solidFill>
            </a:endParaRPr>
          </a:p>
          <a:p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95E34B-2238-4059-BDD5-AEEBDC11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30" y="2427281"/>
            <a:ext cx="3636041" cy="39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TABLAS:</a:t>
            </a:r>
            <a:r>
              <a:rPr lang="es-CO" dirty="0"/>
              <a:t> Es donde se guardan los datos recogidos por un programa</a:t>
            </a:r>
          </a:p>
        </p:txBody>
      </p:sp>
      <p:pic>
        <p:nvPicPr>
          <p:cNvPr id="1026" name="Picture 2" descr="CONOCE ¿QUÉ ES UNA TABLA EN BASE DE DATOS?">
            <a:extLst>
              <a:ext uri="{FF2B5EF4-FFF2-40B4-BE49-F238E27FC236}">
                <a16:creationId xmlns:a16="http://schemas.microsoft.com/office/drawing/2014/main" id="{F4E92B0C-4CB7-45CB-9985-1CFFFA34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420710"/>
            <a:ext cx="51149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timizar tablas en Base de Datos - Stack Overflow en español">
            <a:extLst>
              <a:ext uri="{FF2B5EF4-FFF2-40B4-BE49-F238E27FC236}">
                <a16:creationId xmlns:a16="http://schemas.microsoft.com/office/drawing/2014/main" id="{8658D9A1-8606-4604-AAE8-63C7D95F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420710"/>
            <a:ext cx="50482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8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TABLAS:</a:t>
            </a:r>
            <a:endParaRPr lang="es-CO" dirty="0"/>
          </a:p>
        </p:txBody>
      </p:sp>
      <p:pic>
        <p:nvPicPr>
          <p:cNvPr id="2050" name="Picture 2" descr="Diseño de bases de datos • Excel Total">
            <a:extLst>
              <a:ext uri="{FF2B5EF4-FFF2-40B4-BE49-F238E27FC236}">
                <a16:creationId xmlns:a16="http://schemas.microsoft.com/office/drawing/2014/main" id="{A20A9489-202D-407E-991A-0E73A538D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t="5627" r="5278" b="6561"/>
          <a:stretch/>
        </p:blipFill>
        <p:spPr bwMode="auto">
          <a:xfrm>
            <a:off x="7861644" y="4039500"/>
            <a:ext cx="3081742" cy="25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54D5D95-CC29-4955-8F9C-7BCCE37C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4007"/>
            <a:ext cx="6028547" cy="43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eño de Bases de Datos en VFP | Bases de Datos I">
            <a:extLst>
              <a:ext uri="{FF2B5EF4-FFF2-40B4-BE49-F238E27FC236}">
                <a16:creationId xmlns:a16="http://schemas.microsoft.com/office/drawing/2014/main" id="{A96E33D8-EB9B-4DC7-8F33-C8DFCA2F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" t="10279" r="7518" b="20719"/>
          <a:stretch/>
        </p:blipFill>
        <p:spPr bwMode="auto">
          <a:xfrm>
            <a:off x="6688151" y="1524000"/>
            <a:ext cx="5421008" cy="2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6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rear Bases Datos en Sql server 2014 - Bases de Datos en Microsoft ...">
            <a:extLst>
              <a:ext uri="{FF2B5EF4-FFF2-40B4-BE49-F238E27FC236}">
                <a16:creationId xmlns:a16="http://schemas.microsoft.com/office/drawing/2014/main" id="{872596A0-0F28-46D8-95E0-2F18505A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68" y="1839119"/>
            <a:ext cx="8662396" cy="501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TABLAS – TIPOS DE DATOS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6A109F-A722-41D8-8AE0-4BAB711AE212}"/>
              </a:ext>
            </a:extLst>
          </p:cNvPr>
          <p:cNvSpPr/>
          <p:nvPr/>
        </p:nvSpPr>
        <p:spPr>
          <a:xfrm>
            <a:off x="8839200" y="1690688"/>
            <a:ext cx="2390864" cy="83479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64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TABLAS – TIPOS DE DATOS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O" b="1" dirty="0"/>
              <a:t> Datos de tipo TEXTO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O" b="1" dirty="0"/>
              <a:t> Datos de Tipo NUMÉRICO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O" b="1" dirty="0"/>
              <a:t>Datos de tipo FECHA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O" b="1" dirty="0"/>
              <a:t>Atributos de los campos</a:t>
            </a:r>
          </a:p>
        </p:txBody>
      </p:sp>
    </p:spTree>
    <p:extLst>
      <p:ext uri="{BB962C8B-B14F-4D97-AF65-F5344CB8AC3E}">
        <p14:creationId xmlns:p14="http://schemas.microsoft.com/office/powerpoint/2010/main" val="83551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2857" cy="4351338"/>
          </a:xfrm>
        </p:spPr>
        <p:txBody>
          <a:bodyPr>
            <a:normAutofit lnSpcReduction="10000"/>
          </a:bodyPr>
          <a:lstStyle/>
          <a:p>
            <a:r>
              <a:rPr lang="es-CO" b="1" dirty="0"/>
              <a:t>TABLAS – TIPOS DE DATOS – </a:t>
            </a:r>
            <a:r>
              <a:rPr lang="es-CO" b="1" dirty="0">
                <a:solidFill>
                  <a:srgbClr val="0070C0"/>
                </a:solidFill>
              </a:rPr>
              <a:t>TEXTO</a:t>
            </a:r>
          </a:p>
          <a:p>
            <a:pPr marL="0" indent="0">
              <a:buNone/>
            </a:pPr>
            <a:endParaRPr lang="es-CO" b="1" dirty="0">
              <a:solidFill>
                <a:srgbClr val="0070C0"/>
              </a:solidFill>
            </a:endParaRPr>
          </a:p>
          <a:p>
            <a:r>
              <a:rPr lang="es-CO" b="1" dirty="0" err="1">
                <a:solidFill>
                  <a:srgbClr val="0070C0"/>
                </a:solidFill>
              </a:rPr>
              <a:t>Char</a:t>
            </a:r>
            <a:r>
              <a:rPr lang="es-CO" b="1" dirty="0">
                <a:solidFill>
                  <a:srgbClr val="0070C0"/>
                </a:solidFill>
              </a:rPr>
              <a:t>(n): almacena una cadena de longitud fija. La cadena podrá contener desde 0 a 255 caracteres. </a:t>
            </a:r>
          </a:p>
          <a:p>
            <a:r>
              <a:rPr lang="es-CO" b="1" dirty="0" err="1">
                <a:solidFill>
                  <a:srgbClr val="0070C0"/>
                </a:solidFill>
              </a:rPr>
              <a:t>VarChar</a:t>
            </a:r>
            <a:r>
              <a:rPr lang="es-CO" b="1" dirty="0">
                <a:solidFill>
                  <a:srgbClr val="0070C0"/>
                </a:solidFill>
              </a:rPr>
              <a:t>(n): almacena una cadena de longitud variable. La cadena podrá contener desde 0 a 255 caracteres.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A3FE243-B7B6-4FD5-BB47-E19BBD5ED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17042"/>
              </p:ext>
            </p:extLst>
          </p:nvPr>
        </p:nvGraphicFramePr>
        <p:xfrm>
          <a:off x="6851737" y="1513114"/>
          <a:ext cx="4944727" cy="523602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3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1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TIPO DE CAMPO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TAMAÑO DE ALMACENAMIENTO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13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CHAR(n)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n bytes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13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VARCHAR(n)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n +1 bytes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84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TINYBLOB, TINYTEXT 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Longitud+1 bytes 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13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BLOB, TEXT 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Longitud +2 bytes 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97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MEDIUMBLOB</a:t>
                      </a:r>
                      <a:r>
                        <a:rPr lang="es-ES" sz="1600" dirty="0"/>
                        <a:t>, </a:t>
                      </a:r>
                      <a:r>
                        <a:rPr lang="es-ES" sz="1600" dirty="0" err="1"/>
                        <a:t>MEDIUMTEXT</a:t>
                      </a:r>
                      <a:r>
                        <a:rPr lang="es-ES" sz="1600" dirty="0"/>
                        <a:t> 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Longitud +3 bytes 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973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LONGBLOB, LONGTEXT 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Longitud +4 bytes 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973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ENUM('value1','value2',...) 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1 ó dos bytes dependiendo del número de valores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6973">
                <a:tc>
                  <a:txBody>
                    <a:bodyPr/>
                    <a:lstStyle/>
                    <a:p>
                      <a:pPr algn="ctr"/>
                      <a:r>
                        <a:rPr lang="es-ES" sz="1600"/>
                        <a:t>SET('value1','value2',...) </a:t>
                      </a:r>
                    </a:p>
                  </a:txBody>
                  <a:tcPr marL="15225" marR="15225" marT="15225" marB="152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1, 2, 3, 4 </a:t>
                      </a:r>
                      <a:r>
                        <a:rPr lang="es-ES" sz="1600" dirty="0" err="1"/>
                        <a:t>ó</a:t>
                      </a:r>
                      <a:r>
                        <a:rPr lang="es-ES" sz="1600" dirty="0"/>
                        <a:t> 8 bytes, dependiendo del número de valores</a:t>
                      </a:r>
                    </a:p>
                  </a:txBody>
                  <a:tcPr marL="15225" marR="15225" marT="15225" marB="152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7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879975"/>
          </a:xfrm>
        </p:spPr>
        <p:txBody>
          <a:bodyPr>
            <a:normAutofit fontScale="70000" lnSpcReduction="20000"/>
          </a:bodyPr>
          <a:lstStyle/>
          <a:p>
            <a:r>
              <a:rPr lang="es-CO" sz="4000" b="1" dirty="0"/>
              <a:t>TABLAS – TIPOS DE DATOS – </a:t>
            </a:r>
            <a:r>
              <a:rPr lang="es-CO" sz="4000" b="1" dirty="0">
                <a:solidFill>
                  <a:srgbClr val="0070C0"/>
                </a:solidFill>
              </a:rPr>
              <a:t>TEXTO</a:t>
            </a:r>
          </a:p>
          <a:p>
            <a:endParaRPr lang="es-CO" b="1" dirty="0">
              <a:solidFill>
                <a:srgbClr val="0070C0"/>
              </a:solidFill>
            </a:endParaRPr>
          </a:p>
          <a:p>
            <a:r>
              <a:rPr lang="es-ES" dirty="0"/>
              <a:t>Los tipos BLOB se utilizan para almacenar datos binarios como pueden ser ficheros. 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TinyText</a:t>
            </a:r>
            <a:r>
              <a:rPr lang="es-ES" b="1" dirty="0"/>
              <a:t> y </a:t>
            </a:r>
            <a:r>
              <a:rPr lang="es-ES" b="1" dirty="0" err="1"/>
              <a:t>TinyBlob</a:t>
            </a:r>
            <a:r>
              <a:rPr lang="es-ES" b="1" dirty="0"/>
              <a:t>:</a:t>
            </a:r>
            <a:r>
              <a:rPr lang="es-ES" dirty="0"/>
              <a:t> Columna con una longitud máxima de 255 caracteres. 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Blob y Text:</a:t>
            </a:r>
            <a:r>
              <a:rPr lang="es-ES" dirty="0"/>
              <a:t> un texto con un máximo de 65535 caracteres. 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MediumBlob</a:t>
            </a:r>
            <a:r>
              <a:rPr lang="es-ES" b="1" dirty="0"/>
              <a:t> y </a:t>
            </a:r>
            <a:r>
              <a:rPr lang="es-ES" b="1" dirty="0" err="1"/>
              <a:t>MediumText</a:t>
            </a:r>
            <a:r>
              <a:rPr lang="es-ES" b="1" dirty="0"/>
              <a:t>:</a:t>
            </a:r>
            <a:r>
              <a:rPr lang="es-ES" dirty="0"/>
              <a:t> un texto con un máximo de 16.777.215 caracteres. 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LongBlob</a:t>
            </a:r>
            <a:r>
              <a:rPr lang="es-ES" b="1" dirty="0"/>
              <a:t> y </a:t>
            </a:r>
            <a:r>
              <a:rPr lang="es-ES" b="1" dirty="0" err="1"/>
              <a:t>LongText</a:t>
            </a:r>
            <a:r>
              <a:rPr lang="es-ES" b="1" dirty="0"/>
              <a:t>:</a:t>
            </a:r>
            <a:r>
              <a:rPr lang="es-ES" dirty="0"/>
              <a:t> un texto con un máximo de caracteres 4.294.967.295. Hay que tener en cuenta que debido a los protocolos de comunicación los paquetes pueden tener un máximo de 16 Mb. </a:t>
            </a:r>
            <a:br>
              <a:rPr lang="es-ES" dirty="0"/>
            </a:br>
            <a:br>
              <a:rPr lang="es-ES" dirty="0"/>
            </a:br>
            <a:r>
              <a:rPr lang="es-ES" b="1" dirty="0" err="1"/>
              <a:t>Enum</a:t>
            </a:r>
            <a:r>
              <a:rPr lang="es-ES" b="1" dirty="0"/>
              <a:t>:</a:t>
            </a:r>
            <a:r>
              <a:rPr lang="es-ES" dirty="0"/>
              <a:t> campo que puede tener un único valor de una lista que se especifica. El tipo </a:t>
            </a:r>
            <a:r>
              <a:rPr lang="es-ES" dirty="0" err="1"/>
              <a:t>Enum</a:t>
            </a:r>
            <a:r>
              <a:rPr lang="es-ES" dirty="0"/>
              <a:t> acepta hasta 65535 valores distintos 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Set:</a:t>
            </a:r>
            <a:r>
              <a:rPr lang="es-ES" dirty="0"/>
              <a:t> un campo que puede contener ninguno, uno </a:t>
            </a:r>
            <a:r>
              <a:rPr lang="es-ES" dirty="0" err="1"/>
              <a:t>ó</a:t>
            </a:r>
            <a:r>
              <a:rPr lang="es-ES" dirty="0"/>
              <a:t> varios valores de una lista. La lista puede tener un máximo de 64 valores. </a:t>
            </a:r>
            <a:br>
              <a:rPr lang="es-ES" dirty="0"/>
            </a:br>
            <a:endParaRPr lang="es-ES" dirty="0"/>
          </a:p>
          <a:p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7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2857" cy="4351338"/>
          </a:xfrm>
        </p:spPr>
        <p:txBody>
          <a:bodyPr/>
          <a:lstStyle/>
          <a:p>
            <a:r>
              <a:rPr lang="es-CO" b="1" dirty="0"/>
              <a:t>TABLAS – TIPOS DE DATOS – </a:t>
            </a:r>
            <a:r>
              <a:rPr lang="es-CO" b="1" dirty="0">
                <a:solidFill>
                  <a:srgbClr val="0070C0"/>
                </a:solidFill>
              </a:rPr>
              <a:t>NÚMERICOS</a:t>
            </a:r>
          </a:p>
          <a:p>
            <a:pPr marL="0" indent="0">
              <a:buNone/>
            </a:pPr>
            <a:endParaRPr lang="es-CO" b="1" dirty="0">
              <a:solidFill>
                <a:srgbClr val="0070C0"/>
              </a:solidFill>
            </a:endParaRPr>
          </a:p>
          <a:p>
            <a:r>
              <a:rPr lang="es-CO" b="1" dirty="0">
                <a:solidFill>
                  <a:srgbClr val="0070C0"/>
                </a:solidFill>
              </a:rPr>
              <a:t>Existen tipos de datos numéricos, que se pueden dividir en dos grandes grupos: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O" b="1" dirty="0">
                <a:solidFill>
                  <a:srgbClr val="0070C0"/>
                </a:solidFill>
              </a:rPr>
              <a:t>los que están en coma flotante (con decimales) y los que no.</a:t>
            </a:r>
          </a:p>
          <a:p>
            <a:endParaRPr lang="es-CO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63730B3-1DF2-401B-97BF-ACA77E9E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0240"/>
              </p:ext>
            </p:extLst>
          </p:nvPr>
        </p:nvGraphicFramePr>
        <p:xfrm>
          <a:off x="7630884" y="1472975"/>
          <a:ext cx="3755570" cy="522293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7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049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TIPO DE CAMPO </a:t>
                      </a:r>
                    </a:p>
                  </a:txBody>
                  <a:tcPr marL="11452" marR="11452" marT="11452" marB="11452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TAMAÑO DE ALMACENAMIENTO</a:t>
                      </a:r>
                    </a:p>
                  </a:txBody>
                  <a:tcPr marL="11452" marR="11452" marT="11452" marB="11452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/>
                        <a:t>TINYINT</a:t>
                      </a:r>
                      <a:r>
                        <a:rPr lang="es-ES" sz="1600" b="1" dirty="0"/>
                        <a:t> 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1 byte 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/>
                        <a:t>SMALLINT</a:t>
                      </a:r>
                      <a:endParaRPr lang="es-ES" sz="1600" b="1" dirty="0"/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2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MEDIUMINT 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3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INT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4 bytes 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INTEGER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4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BIGINT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8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FLOAT(X)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4 ú 8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FLOAT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4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DOUBLE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8 bytes 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DOUBLE PRECISION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8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890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REAL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8 bytes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DECIMAL(M,D)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M+2 bytes sí D &gt; 0, M+1 bytes sí D = 0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0049">
                <a:tc>
                  <a:txBody>
                    <a:bodyPr/>
                    <a:lstStyle/>
                    <a:p>
                      <a:pPr algn="ctr"/>
                      <a:r>
                        <a:rPr lang="es-ES" sz="1600" b="1"/>
                        <a:t>NUMERIC(M,D)</a:t>
                      </a:r>
                    </a:p>
                  </a:txBody>
                  <a:tcPr marL="11452" marR="11452" marT="11452" marB="11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M+2 bytes if D &gt; 0, M+1 bytes if D = 0</a:t>
                      </a:r>
                    </a:p>
                  </a:txBody>
                  <a:tcPr marL="11452" marR="11452" marT="11452" marB="1145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CC75-1764-4670-8D7B-1801A1D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4C573-9560-48B3-9468-C49145A1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612775"/>
          </a:xfrm>
        </p:spPr>
        <p:txBody>
          <a:bodyPr/>
          <a:lstStyle/>
          <a:p>
            <a:r>
              <a:rPr lang="es-CO" b="1" dirty="0"/>
              <a:t>TABLAS – TIPOS DE DATOS – </a:t>
            </a:r>
            <a:r>
              <a:rPr lang="es-CO" b="1" dirty="0">
                <a:solidFill>
                  <a:srgbClr val="0070C0"/>
                </a:solidFill>
              </a:rPr>
              <a:t>NÚMERICOS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A8D6D13-DCCA-4F50-8381-32AB86D6DF86}"/>
              </a:ext>
            </a:extLst>
          </p:cNvPr>
          <p:cNvSpPr txBox="1">
            <a:spLocks/>
          </p:cNvSpPr>
          <p:nvPr/>
        </p:nvSpPr>
        <p:spPr>
          <a:xfrm>
            <a:off x="1200945" y="2343617"/>
            <a:ext cx="4895055" cy="4351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700" b="1" dirty="0" err="1"/>
              <a:t>TinyInt</a:t>
            </a:r>
            <a:r>
              <a:rPr lang="es-ES" sz="1700" b="1" dirty="0"/>
              <a:t>:</a:t>
            </a:r>
            <a:r>
              <a:rPr lang="es-ES" sz="1700" dirty="0"/>
              <a:t> es un número entero con o sin signo. Con signo el rango de valores válidos va desde -128 a 127. Sin signo, el rango de valores es de 0 a 255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/>
              <a:t>Bit </a:t>
            </a:r>
            <a:r>
              <a:rPr lang="es-ES" sz="1700" b="1" dirty="0" err="1"/>
              <a:t>ó</a:t>
            </a:r>
            <a:r>
              <a:rPr lang="es-ES" sz="1700" b="1" dirty="0"/>
              <a:t> </a:t>
            </a:r>
            <a:r>
              <a:rPr lang="es-ES" sz="1700" b="1" dirty="0" err="1"/>
              <a:t>Bool</a:t>
            </a:r>
            <a:r>
              <a:rPr lang="es-ES" sz="1700" b="1" dirty="0"/>
              <a:t>:</a:t>
            </a:r>
            <a:r>
              <a:rPr lang="es-ES" sz="1700" dirty="0"/>
              <a:t> un número entero que puede ser 0 </a:t>
            </a:r>
            <a:r>
              <a:rPr lang="es-ES" sz="1700" dirty="0" err="1"/>
              <a:t>ó</a:t>
            </a:r>
            <a:r>
              <a:rPr lang="es-ES" sz="1700" dirty="0"/>
              <a:t> 1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 err="1"/>
              <a:t>SmallInt</a:t>
            </a:r>
            <a:r>
              <a:rPr lang="es-ES" sz="1700" b="1" dirty="0"/>
              <a:t>:</a:t>
            </a:r>
            <a:r>
              <a:rPr lang="es-ES" sz="1700" dirty="0"/>
              <a:t> número entero con o sin signo. Con signo el rango de valores va desde -32768 a 32767. Sin signo, el rango de valores es de 0 a 65535.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 err="1"/>
              <a:t>MediumInt</a:t>
            </a:r>
            <a:r>
              <a:rPr lang="es-ES" sz="1700" b="1" dirty="0"/>
              <a:t>:</a:t>
            </a:r>
            <a:r>
              <a:rPr lang="es-ES" sz="1700" dirty="0"/>
              <a:t> número entero con o sin signo. Con signo el rango de valores va desde -8.388.608 a 8.388.607. Sin signo el rango va desde 0 a16777215.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 err="1"/>
              <a:t>Integer</a:t>
            </a:r>
            <a:r>
              <a:rPr lang="es-ES" sz="1700" b="1" dirty="0"/>
              <a:t>, </a:t>
            </a:r>
            <a:r>
              <a:rPr lang="es-ES" sz="1700" b="1" dirty="0" err="1"/>
              <a:t>Int</a:t>
            </a:r>
            <a:r>
              <a:rPr lang="es-ES" sz="1700" b="1" dirty="0"/>
              <a:t>:</a:t>
            </a:r>
            <a:r>
              <a:rPr lang="es-ES" sz="1700" dirty="0"/>
              <a:t> número entero con o sin signo. Con signo el rango de valores va desde -2147483648 a 2147483647. Sin signo el rango va desde 0 a 429.4967.295 </a:t>
            </a:r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3E516C8-88AB-4343-8EB3-CC4DA6A84A80}"/>
              </a:ext>
            </a:extLst>
          </p:cNvPr>
          <p:cNvSpPr txBox="1">
            <a:spLocks/>
          </p:cNvSpPr>
          <p:nvPr/>
        </p:nvSpPr>
        <p:spPr>
          <a:xfrm>
            <a:off x="7231628" y="1585585"/>
            <a:ext cx="4895056" cy="50220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700" b="1" dirty="0" err="1"/>
              <a:t>BigInt</a:t>
            </a:r>
            <a:r>
              <a:rPr lang="es-ES" sz="1700" b="1" dirty="0"/>
              <a:t>:</a:t>
            </a:r>
            <a:r>
              <a:rPr lang="es-ES" sz="1700" dirty="0"/>
              <a:t> número entero con o sin signo. Con signo el rango de valores va desde -9.223.372.036.854.775.808 a 9.223.372.036.854.775.807. Sin signo el rango va desde 0 a 18.446.744.073.709.551.615.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 err="1"/>
              <a:t>Float</a:t>
            </a:r>
            <a:r>
              <a:rPr lang="es-ES" sz="1700" b="1" dirty="0"/>
              <a:t>:</a:t>
            </a:r>
            <a:r>
              <a:rPr lang="es-ES" sz="1700" dirty="0"/>
              <a:t> número pequeño en coma flotante de precisión simple. Los valores válidos van desde -3.402823466E+38 a -1.175494351E-38, 0 y desde 1.175494351E-38 a 3.402823466E+38.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 err="1"/>
              <a:t>xReal</a:t>
            </a:r>
            <a:r>
              <a:rPr lang="es-ES" sz="1700" b="1" dirty="0"/>
              <a:t>, </a:t>
            </a:r>
            <a:r>
              <a:rPr lang="es-ES" sz="1700" b="1" dirty="0" err="1"/>
              <a:t>Double</a:t>
            </a:r>
            <a:r>
              <a:rPr lang="es-ES" sz="1700" b="1" dirty="0"/>
              <a:t>:</a:t>
            </a:r>
            <a:r>
              <a:rPr lang="es-ES" sz="1700" dirty="0"/>
              <a:t> número en coma flotante de precisión doble. Los valores permitidos van desde -1.7976931348623157E+308 a -2.2250738585072014E-308, 0 y desde 2.2250738585072014E-308 a 1.7976931348623157E+308 </a:t>
            </a:r>
            <a:br>
              <a:rPr lang="es-ES" sz="1700" dirty="0"/>
            </a:br>
            <a:br>
              <a:rPr lang="es-ES" sz="1700" dirty="0"/>
            </a:br>
            <a:r>
              <a:rPr lang="es-ES" sz="1700" b="1" dirty="0"/>
              <a:t>Decimal, </a:t>
            </a:r>
            <a:r>
              <a:rPr lang="es-ES" sz="1700" b="1" dirty="0" err="1"/>
              <a:t>Dec</a:t>
            </a:r>
            <a:r>
              <a:rPr lang="es-ES" sz="1700" b="1" dirty="0"/>
              <a:t>, </a:t>
            </a:r>
            <a:r>
              <a:rPr lang="es-ES" sz="1700" b="1" dirty="0" err="1"/>
              <a:t>Numeric</a:t>
            </a:r>
            <a:r>
              <a:rPr lang="es-ES" sz="1700" b="1" dirty="0"/>
              <a:t>:</a:t>
            </a:r>
            <a:r>
              <a:rPr lang="es-ES" sz="1700" dirty="0"/>
              <a:t> Número en coma flotante desempaquetado. El número se almacena como una cadena</a:t>
            </a:r>
          </a:p>
        </p:txBody>
      </p:sp>
    </p:spTree>
    <p:extLst>
      <p:ext uri="{BB962C8B-B14F-4D97-AF65-F5344CB8AC3E}">
        <p14:creationId xmlns:p14="http://schemas.microsoft.com/office/powerpoint/2010/main" val="1259361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1020</Words>
  <Application>Microsoft Office PowerPoint</Application>
  <PresentationFormat>Panorámica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INFORMÁTICA ESPERANDO A QUE TODOS INGRESEN Gracias por su espera</vt:lpstr>
      <vt:lpstr>CREACIÓN DE TABLAS</vt:lpstr>
      <vt:lpstr>CREACIÓN DE TABLAS</vt:lpstr>
      <vt:lpstr>CREACIÓN DE TABLAS</vt:lpstr>
      <vt:lpstr>CREACIÓN DE TABLAS</vt:lpstr>
      <vt:lpstr>CREACIÓN DE TABLAS</vt:lpstr>
      <vt:lpstr>CREACIÓN DE TABLAS</vt:lpstr>
      <vt:lpstr>CREACIÓN DE TABLAS</vt:lpstr>
      <vt:lpstr>CREACIÓN DE TABLAS</vt:lpstr>
      <vt:lpstr>CREACIÓN DE TABLAS</vt:lpstr>
      <vt:lpstr>CREACIÓN DE TABLAS</vt:lpstr>
      <vt:lpstr>CREACIÓN DE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2020-06-16T15:30:46Z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