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5" r:id="rId6"/>
    <p:sldId id="258" r:id="rId7"/>
    <p:sldId id="270" r:id="rId8"/>
    <p:sldId id="269" r:id="rId9"/>
    <p:sldId id="275" r:id="rId10"/>
    <p:sldId id="276" r:id="rId11"/>
    <p:sldId id="277" r:id="rId12"/>
    <p:sldId id="281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85" d="100"/>
          <a:sy n="85" d="100"/>
        </p:scale>
        <p:origin x="10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463E3E-711E-4F58-8AE0-DC61FACDBF99}" type="datetime1">
              <a:rPr lang="es-ES" smtClean="0"/>
              <a:t>17/07/2020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EB00-82B1-401B-8941-0136CEB769BF}" type="datetime1">
              <a:rPr lang="es-ES" smtClean="0"/>
              <a:pPr/>
              <a:t>17/07/2020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34C2EF-8A97-4DAF-B099-E567883644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2952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2579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884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828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277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NOTA: Para cambiar imágenes de esta diapositiva, seleccione una imagen y elimínela. Después, haga clic en el icono Insertar imagen en el marcador de posición para insertar su propia imagen.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355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366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9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0859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14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615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894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 rtl="0"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Forma libre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posición de texto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540000"/>
          </a:xfrm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Forma libre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19" name="Marcador de posición de imagen 18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posición de texto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540000"/>
          </a:xfrm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s imágenes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 rtl="0"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Forma libre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Forma libre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9" name="Marcador de posición de imagen 18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Forma libre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3" name="Marcador de posición de imagen 12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posición de texto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nco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 rtl="0"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es-ES"/>
              <a:t>Haga clic para modificar el estilo de título del patrón</a:t>
            </a:r>
            <a:endParaRPr lang="es" dirty="0"/>
          </a:p>
        </p:txBody>
      </p:sp>
      <p:sp>
        <p:nvSpPr>
          <p:cNvPr id="8" name="Forma libre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Forma libre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1" name="Marcador de posición de imagen 10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Forma libre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3" name="Marcador de posición de imagen 12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Forma libre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Forma libre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880ED-3A1F-41D7-8E0F-3E84A3671A68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EDA9D-402E-447F-8608-B13BDCE806AF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63CB7-5045-4CEF-B79F-27107AB243FE}" type="datetime1">
              <a:rPr lang="es-ES" smtClean="0"/>
              <a:t>17/07/2020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 rtl="0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9DCFD-D8F9-414E-9E96-7D491AABB19D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BDC470-416A-4546-A563-4B4E55AB4D83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C4896-5E98-4568-A150-68B4B98096D1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66EFE2-9FD9-4DB0-985D-5B493B715C4B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B72A82-7894-4BC5-A8EB-CEEDC3F58109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posición de imagen 11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700C6-E75F-4D68-A30E-3C7F7C317FC4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414C5AF-B895-40B7-9EF1-1A87E3FED2CF}" type="datetime1">
              <a:rPr lang="es-ES" noProof="0" smtClean="0"/>
              <a:t>17/07/2020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89D71E3-7D81-4C24-B9D8-6B108755C64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 b="1" dirty="0"/>
              <a:t>POLIGONOS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sz="2800" dirty="0"/>
              <a:t>Geometría 6-1</a:t>
            </a:r>
          </a:p>
          <a:p>
            <a:pPr rtl="0"/>
            <a:r>
              <a:rPr lang="es-ES" dirty="0"/>
              <a:t>Liceo Patria</a:t>
            </a: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74424" cy="1082674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/>
              <a:t>POLÍGONOS REGULARES - ELEMENTOS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800" b="1" dirty="0">
                <a:solidFill>
                  <a:srgbClr val="0070C0"/>
                </a:solidFill>
              </a:rPr>
              <a:t>Radio</a:t>
            </a:r>
            <a:r>
              <a:rPr lang="es-ES" sz="2800" dirty="0"/>
              <a:t>: </a:t>
            </a:r>
          </a:p>
          <a:p>
            <a:pPr marL="0" indent="0" rtl="0">
              <a:buNone/>
            </a:pPr>
            <a:r>
              <a:rPr lang="es-ES" sz="2800" dirty="0"/>
              <a:t>Cualquier segmento que </a:t>
            </a:r>
            <a:r>
              <a:rPr lang="es-ES" sz="2800" dirty="0">
                <a:solidFill>
                  <a:srgbClr val="00B050"/>
                </a:solidFill>
              </a:rPr>
              <a:t>une</a:t>
            </a:r>
            <a:r>
              <a:rPr lang="es-ES" sz="2800" dirty="0"/>
              <a:t> el centro con un vértice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13066C-53CC-4F51-A67D-A9D8C35B9B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530486"/>
            <a:ext cx="3848108" cy="379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5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74424" cy="1082674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/>
              <a:t>POLÍGONOS REGULARES - ELEMENTOS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800" b="1" dirty="0">
                <a:solidFill>
                  <a:srgbClr val="0070C0"/>
                </a:solidFill>
              </a:rPr>
              <a:t>Apotema</a:t>
            </a:r>
            <a:r>
              <a:rPr lang="es-ES" sz="2800" dirty="0"/>
              <a:t>: </a:t>
            </a:r>
          </a:p>
          <a:p>
            <a:pPr marL="0" indent="0" rtl="0">
              <a:buNone/>
            </a:pPr>
            <a:r>
              <a:rPr lang="es-ES" sz="2800" dirty="0"/>
              <a:t>Cualquier segmento que une el centro con el </a:t>
            </a:r>
            <a:r>
              <a:rPr lang="es-ES" sz="2800" dirty="0">
                <a:solidFill>
                  <a:srgbClr val="00B050"/>
                </a:solidFill>
              </a:rPr>
              <a:t>punto medio</a:t>
            </a:r>
            <a:r>
              <a:rPr lang="es-ES" sz="2800" dirty="0"/>
              <a:t> de un lado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13066C-53CC-4F51-A67D-A9D8C35B9B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530486"/>
            <a:ext cx="3848108" cy="379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74424" cy="1082674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/>
              <a:t>POLÍGONOS REGULARES - ELEMENTOS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800" b="1" dirty="0">
                <a:solidFill>
                  <a:srgbClr val="0070C0"/>
                </a:solidFill>
              </a:rPr>
              <a:t>Ángulo central</a:t>
            </a:r>
            <a:r>
              <a:rPr lang="es-ES" sz="2800" dirty="0"/>
              <a:t>: </a:t>
            </a:r>
          </a:p>
          <a:p>
            <a:pPr marL="0" indent="0" rtl="0">
              <a:buNone/>
            </a:pPr>
            <a:r>
              <a:rPr lang="es-ES" sz="2800" dirty="0"/>
              <a:t>Cualquier ángulo determinado por</a:t>
            </a:r>
            <a:r>
              <a:rPr lang="es-ES" sz="2800" dirty="0">
                <a:solidFill>
                  <a:srgbClr val="00B050"/>
                </a:solidFill>
              </a:rPr>
              <a:t> dos radios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7895BE-6138-4870-B49F-E46723EAB55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635126"/>
            <a:ext cx="6249198" cy="35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907" y="260648"/>
            <a:ext cx="10874424" cy="1082674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s-ES" sz="4000" b="1" dirty="0"/>
              <a:t>POLÍGONOS REGULARES</a:t>
            </a:r>
            <a:br>
              <a:rPr lang="es-ES" sz="4000" b="1" dirty="0"/>
            </a:br>
            <a:r>
              <a:rPr lang="es-ES" sz="4000" b="1" dirty="0"/>
              <a:t>CIRCUNSCRITOS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5907" y="1544985"/>
            <a:ext cx="5074920" cy="3763615"/>
          </a:xfrm>
        </p:spPr>
        <p:txBody>
          <a:bodyPr rtlCol="0">
            <a:normAutofit lnSpcReduction="10000"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s-ES" sz="2800" b="1" dirty="0">
                <a:solidFill>
                  <a:srgbClr val="0070C0"/>
                </a:solidFill>
              </a:rPr>
              <a:t>CIRCUNFERENCIA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s-ES" sz="2800" b="1" dirty="0">
                <a:solidFill>
                  <a:srgbClr val="0070C0"/>
                </a:solidFill>
              </a:rPr>
              <a:t>CIRCUNSCRITA:</a:t>
            </a:r>
            <a:r>
              <a:rPr lang="es-ES" sz="2800" dirty="0"/>
              <a:t> </a:t>
            </a:r>
          </a:p>
          <a:p>
            <a:pPr marL="0" indent="0" rtl="0">
              <a:buNone/>
            </a:pPr>
            <a:r>
              <a:rPr lang="es-ES" sz="2800" dirty="0"/>
              <a:t>A todo polígono se le puede dibujar su circunferencia circunscrita, </a:t>
            </a:r>
            <a:r>
              <a:rPr lang="es-ES" sz="2800" dirty="0">
                <a:solidFill>
                  <a:srgbClr val="00B050"/>
                </a:solidFill>
              </a:rPr>
              <a:t>cuyo </a:t>
            </a:r>
            <a:r>
              <a:rPr lang="es-ES" sz="2800" b="1" i="1" dirty="0">
                <a:solidFill>
                  <a:srgbClr val="00B050"/>
                </a:solidFill>
              </a:rPr>
              <a:t>centro</a:t>
            </a:r>
            <a:r>
              <a:rPr lang="es-ES" sz="2800" dirty="0">
                <a:solidFill>
                  <a:srgbClr val="00B050"/>
                </a:solidFill>
              </a:rPr>
              <a:t> </a:t>
            </a:r>
            <a:r>
              <a:rPr lang="es-ES" sz="2800" b="1" i="1" dirty="0">
                <a:solidFill>
                  <a:srgbClr val="00B050"/>
                </a:solidFill>
              </a:rPr>
              <a:t>coincide</a:t>
            </a:r>
            <a:r>
              <a:rPr lang="es-ES" sz="2800" dirty="0"/>
              <a:t> con el del polígono y </a:t>
            </a:r>
            <a:r>
              <a:rPr lang="es-ES" sz="2800" b="1" i="1" dirty="0">
                <a:solidFill>
                  <a:srgbClr val="00B050"/>
                </a:solidFill>
              </a:rPr>
              <a:t>pasa</a:t>
            </a:r>
            <a:r>
              <a:rPr lang="es-ES" sz="2800" dirty="0">
                <a:solidFill>
                  <a:srgbClr val="00B050"/>
                </a:solidFill>
              </a:rPr>
              <a:t> por su vértice</a:t>
            </a:r>
            <a:r>
              <a:rPr lang="es-ES" sz="2800" dirty="0"/>
              <a:t>.</a:t>
            </a:r>
          </a:p>
          <a:p>
            <a:pPr marL="0" indent="0" rtl="0">
              <a:buNone/>
            </a:pPr>
            <a:r>
              <a:rPr lang="es-ES" sz="2800" dirty="0"/>
              <a:t>El polígono está </a:t>
            </a:r>
            <a:r>
              <a:rPr lang="es-ES" sz="2800" b="1" i="1" dirty="0">
                <a:solidFill>
                  <a:srgbClr val="00B050"/>
                </a:solidFill>
              </a:rPr>
              <a:t>inscrito</a:t>
            </a:r>
            <a:r>
              <a:rPr lang="es-ES" sz="2800" dirty="0"/>
              <a:t> en la circunferencia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5833CBF-A8C2-4457-B073-D71203D28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3"/>
          <a:stretch/>
        </p:blipFill>
        <p:spPr bwMode="auto">
          <a:xfrm>
            <a:off x="5550827" y="1544984"/>
            <a:ext cx="6381132" cy="3763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022" y="1993072"/>
            <a:ext cx="5193089" cy="2700406"/>
          </a:xfrm>
        </p:spPr>
      </p:pic>
      <p:sp>
        <p:nvSpPr>
          <p:cNvPr id="3" name="Marcador de posición de texto 2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4702224" cy="2194560"/>
          </a:xfrm>
        </p:spPr>
        <p:txBody>
          <a:bodyPr rtlCol="0">
            <a:norm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s-ES" sz="2800" dirty="0"/>
              <a:t>Polígonos Congruentes</a:t>
            </a:r>
          </a:p>
          <a:p>
            <a:pPr marL="342900" indent="-342900" rtl="0">
              <a:buFont typeface="+mj-lt"/>
              <a:buAutoNum type="arabicPeriod"/>
            </a:pPr>
            <a:endParaRPr lang="es-ES" sz="2800" dirty="0"/>
          </a:p>
          <a:p>
            <a:pPr marL="342900" indent="-342900" rtl="0">
              <a:buFont typeface="+mj-lt"/>
              <a:buAutoNum type="arabicPeriod"/>
            </a:pPr>
            <a:r>
              <a:rPr lang="es-ES" sz="2800" dirty="0"/>
              <a:t>Polígonos Regulares</a:t>
            </a:r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POLIGONOS CONGRUENTES</a:t>
            </a: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000" b="1" dirty="0"/>
              <a:t>POLÍGONOS CONGRUENTES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800" dirty="0"/>
              <a:t>Dos polígonos son </a:t>
            </a:r>
            <a:r>
              <a:rPr lang="es-ES" sz="2800" dirty="0">
                <a:solidFill>
                  <a:srgbClr val="FF0000"/>
                </a:solidFill>
              </a:rPr>
              <a:t>congruentes</a:t>
            </a:r>
            <a:r>
              <a:rPr lang="es-ES" sz="2800" dirty="0"/>
              <a:t> si sus lados y sus ángulos correspondientes son congruentes.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B9D6B-0CDA-444F-A92A-435679A2D6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78882" y="1808733"/>
            <a:ext cx="4713662" cy="33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B52BFD7-A58B-4ED6-9C5A-4966E8EB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/>
              <a:t>POLÍGONOS CONGRUENTES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579A11-DB8B-434D-B516-3FBCC54BF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8800"/>
            <a:ext cx="3227426" cy="2132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EDF11B-95DA-4724-ABC4-2783512B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628800"/>
            <a:ext cx="3808450" cy="21327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C9EC233-1518-4448-B24C-49EC1BFF4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266416"/>
            <a:ext cx="285750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132B267-7783-404F-8D05-655B45E2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3" y="4111092"/>
            <a:ext cx="3976583" cy="25582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POLIGONOS REGULARES</a:t>
            </a:r>
          </a:p>
        </p:txBody>
      </p:sp>
    </p:spTree>
    <p:extLst>
      <p:ext uri="{BB962C8B-B14F-4D97-AF65-F5344CB8AC3E}">
        <p14:creationId xmlns:p14="http://schemas.microsoft.com/office/powerpoint/2010/main" val="4896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000" b="1" dirty="0"/>
              <a:t>POLÍGONOS REGULARES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800" dirty="0"/>
              <a:t>Un polígono que tiene todos sus lados congruentes y todos sus ángulos también congruentes se le denomina polígonos </a:t>
            </a:r>
            <a:r>
              <a:rPr lang="es-ES" sz="2800" dirty="0">
                <a:solidFill>
                  <a:srgbClr val="FF0000"/>
                </a:solidFill>
              </a:rPr>
              <a:t>regular</a:t>
            </a:r>
            <a:r>
              <a:rPr lang="es-ES" sz="2800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1D0AB3-DEBB-4A7C-9ED1-A26955B718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95"/>
          <a:stretch/>
        </p:blipFill>
        <p:spPr bwMode="auto">
          <a:xfrm>
            <a:off x="5591944" y="1691640"/>
            <a:ext cx="6423865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0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74424" cy="1082674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/>
              <a:t>POLÍGONOS REGULARES - ELEMENTOS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872EA6-4181-4E8A-8CC5-A4D2960D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80" y="1628800"/>
            <a:ext cx="5976664" cy="42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74424" cy="1082674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/>
              <a:t>POLÍGONOS REGULARES - ELEMENTOS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800" b="1" dirty="0">
                <a:solidFill>
                  <a:srgbClr val="0070C0"/>
                </a:solidFill>
              </a:rPr>
              <a:t>Centro</a:t>
            </a:r>
            <a:r>
              <a:rPr lang="es-ES" sz="2800" dirty="0"/>
              <a:t>: </a:t>
            </a:r>
          </a:p>
          <a:p>
            <a:pPr marL="0" indent="0" rtl="0">
              <a:buNone/>
            </a:pPr>
            <a:r>
              <a:rPr lang="es-ES" sz="2800" dirty="0"/>
              <a:t>Punto que </a:t>
            </a:r>
            <a:r>
              <a:rPr lang="es-ES" sz="2800" dirty="0">
                <a:solidFill>
                  <a:srgbClr val="00B050"/>
                </a:solidFill>
              </a:rPr>
              <a:t>equidista</a:t>
            </a:r>
            <a:r>
              <a:rPr lang="es-ES" sz="2800" dirty="0"/>
              <a:t> de los vértices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13066C-53CC-4F51-A67D-A9D8C35B9B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530486"/>
            <a:ext cx="3848108" cy="379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1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miguito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22_TF03896101.potx" id="{54DDF90D-4D8C-4C0B-8E7A-27FE1D9E818D}" vid="{D83EF4BC-2653-47A8-9905-60BE1DC3223F}"/>
    </a:ext>
  </a:extLst>
</a:theme>
</file>

<file path=ppt/theme/theme2.xml><?xml version="1.0" encoding="utf-8"?>
<a:theme xmlns:a="http://schemas.openxmlformats.org/drawingml/2006/main" name="Tema de Offic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40262f94-9f35-4ac3-9a90-690165a166b7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a4f35948-e619-41b3-aa29-22878b09cfd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educativa de niños en el patio de la escuela (álbum panorámico)</Template>
  <TotalTime>152</TotalTime>
  <Words>203</Words>
  <Application>Microsoft Office PowerPoint</Application>
  <PresentationFormat>Panorámica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Amiguitos 16x9</vt:lpstr>
      <vt:lpstr>POLIGONOS</vt:lpstr>
      <vt:lpstr>Agenda</vt:lpstr>
      <vt:lpstr>POLIGONOS CONGRUENTES</vt:lpstr>
      <vt:lpstr>POLÍGONOS CONGRUENTES</vt:lpstr>
      <vt:lpstr>POLÍGONOS CONGRUENTES</vt:lpstr>
      <vt:lpstr>POLIGONOS REGULARES</vt:lpstr>
      <vt:lpstr>POLÍGONOS REGULARES</vt:lpstr>
      <vt:lpstr>POLÍGONOS REGULARES - ELEMENTOS</vt:lpstr>
      <vt:lpstr>POLÍGONOS REGULARES - ELEMENTOS</vt:lpstr>
      <vt:lpstr>POLÍGONOS REGULARES - ELEMENTOS</vt:lpstr>
      <vt:lpstr>POLÍGONOS REGULARES - ELEMENTOS</vt:lpstr>
      <vt:lpstr>POLÍGONOS REGULARES - ELEMENTOS</vt:lpstr>
      <vt:lpstr>POLÍGONOS REGULARES CIRCUNSCRITOS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POLIGONOS</dc:title>
  <dc:creator>Carlos Rueda</dc:creator>
  <cp:keywords/>
  <cp:lastModifiedBy>Carlos Rueda</cp:lastModifiedBy>
  <cp:revision>22</cp:revision>
  <dcterms:created xsi:type="dcterms:W3CDTF">2020-07-17T13:42:41Z</dcterms:created>
  <dcterms:modified xsi:type="dcterms:W3CDTF">2020-07-17T16:15:32Z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