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1" r:id="rId4"/>
    <p:sldId id="273" r:id="rId5"/>
    <p:sldId id="264" r:id="rId6"/>
    <p:sldId id="275" r:id="rId7"/>
    <p:sldId id="276" r:id="rId8"/>
    <p:sldId id="279" r:id="rId9"/>
    <p:sldId id="277" r:id="rId10"/>
    <p:sldId id="278" r:id="rId11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howGuides="1">
      <p:cViewPr varScale="1">
        <p:scale>
          <a:sx n="76" d="100"/>
          <a:sy n="76" d="100"/>
        </p:scale>
        <p:origin x="126" y="78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colorful4" csCatId="colorful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es-ES" noProof="0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es-ES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es-ES" b="1" noProof="0" dirty="0"/>
            <a:t>Complementarios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es-ES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es-ES" noProof="0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es-ES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es-ES" b="1" noProof="0" dirty="0"/>
            <a:t>Suplementarios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es-ES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2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363661" y="367279"/>
          <a:ext cx="2424410" cy="16970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noProof="0" dirty="0"/>
            <a:t>A</a:t>
          </a:r>
        </a:p>
      </dsp:txBody>
      <dsp:txXfrm rot="-5400000">
        <a:off x="1" y="852162"/>
        <a:ext cx="1697087" cy="727323"/>
      </dsp:txXfrm>
    </dsp:sp>
    <dsp:sp modelId="{0E09DE89-66C0-478D-8170-8F0BC920F1EB}">
      <dsp:nvSpPr>
        <dsp:cNvPr id="0" name=""/>
        <dsp:cNvSpPr/>
      </dsp:nvSpPr>
      <dsp:spPr>
        <a:xfrm rot="5400000">
          <a:off x="2468054" y="-767348"/>
          <a:ext cx="1575866" cy="3117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 noProof="0" dirty="0"/>
            <a:t>Complementarios</a:t>
          </a:r>
        </a:p>
      </dsp:txBody>
      <dsp:txXfrm rot="-5400000">
        <a:off x="1697088" y="80545"/>
        <a:ext cx="3040873" cy="1422012"/>
      </dsp:txXfrm>
    </dsp:sp>
    <dsp:sp modelId="{29EA1718-F619-46D8-B505-CF1DDA71B8BF}">
      <dsp:nvSpPr>
        <dsp:cNvPr id="0" name=""/>
        <dsp:cNvSpPr/>
      </dsp:nvSpPr>
      <dsp:spPr>
        <a:xfrm rot="5400000">
          <a:off x="-363661" y="2507633"/>
          <a:ext cx="2424410" cy="1697087"/>
        </a:xfrm>
        <a:prstGeom prst="chevron">
          <a:avLst/>
        </a:prstGeom>
        <a:solidFill>
          <a:schemeClr val="accent4">
            <a:hueOff val="17723560"/>
            <a:satOff val="-53772"/>
            <a:lumOff val="1765"/>
            <a:alphaOff val="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noProof="0" dirty="0"/>
            <a:t>B</a:t>
          </a:r>
        </a:p>
      </dsp:txBody>
      <dsp:txXfrm rot="-5400000">
        <a:off x="1" y="2992516"/>
        <a:ext cx="1697087" cy="727323"/>
      </dsp:txXfrm>
    </dsp:sp>
    <dsp:sp modelId="{C96267EA-EF01-411B-8D37-95F44BBB68D3}">
      <dsp:nvSpPr>
        <dsp:cNvPr id="0" name=""/>
        <dsp:cNvSpPr/>
      </dsp:nvSpPr>
      <dsp:spPr>
        <a:xfrm rot="5400000">
          <a:off x="2468054" y="1373004"/>
          <a:ext cx="1575866" cy="31178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7723560"/>
              <a:satOff val="-5377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rtlCol="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 noProof="0" dirty="0"/>
            <a:t>Suplementarios</a:t>
          </a:r>
        </a:p>
      </dsp:txBody>
      <dsp:txXfrm rot="-5400000">
        <a:off x="1697088" y="2220898"/>
        <a:ext cx="3040873" cy="1422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28/05/2020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6578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9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6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119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89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62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40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2802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09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1" name="Rectá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2" name="Rectá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3" name="Conector rec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5" name="Conector rec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66E6084-0988-49B4-BD4E-1264194D9864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EEB305-4E92-401E-9FCA-996DF9FD55B6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0" name="Rectá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1" name="Conector rec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901BA-1555-4CE1-92B2-39682A57B7CA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94D32F-F0D9-47B3-AAC6-D43DC057831A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0" name="Rectá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4" name="Rectá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1" name="Rectá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22" name="Conector rec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23" name="Conector rec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7" name="Rectá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8" name="Rectá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29" name="Rectá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30" name="Rectá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1" name="Conector rec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33" name="Conector rec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B07FB1B-461B-4D1D-952B-7FEEFF2CFA29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C9D876-84BE-45D9-9418-9FF24663C364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DF9AA-CFE1-4BA9-8C5D-54C264D423B8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A51D7A-9E1F-4C6F-8B86-F39A8650CB7A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6" name="Rectá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7" name="Conector rec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1E9FB-24DE-4A64-B35D-DF3FF6E51288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DA7DC-138B-4843-B77A-91873FF451A9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B016917-91ED-4B62-9DC6-0583229F954A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cxnSp>
        <p:nvCxnSpPr>
          <p:cNvPr id="10" name="Conector rec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9" name="Rectá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es-ES" noProof="0" dirty="0"/>
          </a:p>
        </p:txBody>
      </p:sp>
      <p:sp>
        <p:nvSpPr>
          <p:cNvPr id="13" name="Rectá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cxnSp>
        <p:nvCxnSpPr>
          <p:cNvPr id="14" name="Conector rec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noProof="0" dirty="0"/>
          </a:p>
        </p:txBody>
      </p:sp>
      <p:cxnSp>
        <p:nvCxnSpPr>
          <p:cNvPr id="16" name="Conector rec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28/05/2020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diagramLayout" Target="../diagrams/layout1.xml"/><Relationship Id="rId9" Type="http://schemas.openxmlformats.org/officeDocument/2006/relationships/hyperlink" Target="https://commons.wikimedia.org/wiki/File:AngCompSup.jpe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2%20Guia%202%20Geometria%20Angulos%20Complementarios%20y%20suplementarios-1.doc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b="1" dirty="0"/>
              <a:t>Ángulos</a:t>
            </a:r>
            <a:br>
              <a:rPr lang="es-ES" b="1" dirty="0"/>
            </a:br>
            <a:r>
              <a:rPr lang="es-ES" b="1" dirty="0"/>
              <a:t>Complementarios,</a:t>
            </a:r>
            <a:br>
              <a:rPr lang="es-ES" b="1" dirty="0"/>
            </a:br>
            <a:r>
              <a:rPr lang="es-ES" b="1" dirty="0"/>
              <a:t>Suplementarios y Congruentes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Geometría 6-1 – Liceo Patria</a:t>
            </a:r>
          </a:p>
          <a:p>
            <a:pPr rtl="0"/>
            <a:r>
              <a:rPr lang="es-ES" dirty="0"/>
              <a:t>¨Profe. Carlos H. Rueda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Ejemplos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11536E-199A-4F56-8724-37F5E6FE2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97" y="1637605"/>
            <a:ext cx="4561659" cy="341407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2F7B36BA-4DEE-4A61-A982-8708C76BD771}"/>
              </a:ext>
            </a:extLst>
          </p:cNvPr>
          <p:cNvSpPr/>
          <p:nvPr/>
        </p:nvSpPr>
        <p:spPr>
          <a:xfrm>
            <a:off x="1406673" y="1424158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78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sz="4400" b="1" dirty="0"/>
              <a:t>Agenda</a:t>
            </a:r>
            <a:endParaRPr lang="es-ES" b="1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Ángulos Complementarios</a:t>
            </a:r>
          </a:p>
          <a:p>
            <a:pPr rtl="0"/>
            <a:r>
              <a:rPr lang="es-ES" dirty="0"/>
              <a:t>Ángulos Suplementarios</a:t>
            </a:r>
          </a:p>
          <a:p>
            <a:pPr rtl="0"/>
            <a:r>
              <a:rPr lang="es-ES" dirty="0"/>
              <a:t>Ángulos Congruentes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 sz="4400" b="1" dirty="0"/>
              <a:t>Clasificación de los ángulos según su suma</a:t>
            </a:r>
          </a:p>
        </p:txBody>
      </p:sp>
      <p:graphicFrame>
        <p:nvGraphicFramePr>
          <p:cNvPr id="6" name="Marcador de posición de contenido 5" descr="Diagrama de lista vertical con botón de contenido adicional en el que se muestran tres grupos organizados uno debajo del otro con viñetas que indican las tareas de cada grupo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6282882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5C222805-A465-49D7-86B6-3533FAA0D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59247" y="1817477"/>
            <a:ext cx="4716990" cy="3223046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63E27A8-733D-42BA-994C-A569E34FF93D}"/>
              </a:ext>
            </a:extLst>
          </p:cNvPr>
          <p:cNvSpPr txBox="1"/>
          <p:nvPr/>
        </p:nvSpPr>
        <p:spPr>
          <a:xfrm>
            <a:off x="6659247" y="4873486"/>
            <a:ext cx="364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9" tooltip="https://commons.wikimedia.org/wiki/File:AngCompSup.jpeg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10" tooltip="https://creativecommons.org/licenses/by-sa/3.0/"/>
              </a:rPr>
              <a:t>CC BY-SA</a:t>
            </a:r>
            <a:endParaRPr lang="es-CO" sz="90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8" y="381000"/>
            <a:ext cx="3555074" cy="1371600"/>
          </a:xfrm>
        </p:spPr>
        <p:txBody>
          <a:bodyPr rtlCol="0"/>
          <a:lstStyle/>
          <a:p>
            <a:pPr rtl="0"/>
            <a:r>
              <a:rPr lang="es-ES" b="1" dirty="0"/>
              <a:t>Ángulos complementarios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>
          <a:xfrm>
            <a:off x="812588" y="1828800"/>
            <a:ext cx="3555074" cy="4343400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dirty="0"/>
              <a:t>Latín, </a:t>
            </a:r>
            <a:r>
              <a:rPr lang="es-ES" i="1" dirty="0" err="1"/>
              <a:t>completum</a:t>
            </a:r>
            <a:r>
              <a:rPr lang="es-ES" dirty="0"/>
              <a:t> : “complemento”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FFFF00"/>
                </a:solidFill>
              </a:rPr>
              <a:t>Si la suma de sus medidas es 90°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0390251-9E12-47BC-B7FC-F54E62F6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349" y="847546"/>
            <a:ext cx="5726150" cy="42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/>
              <a:t>Ángulos suplementarios</a:t>
            </a:r>
          </a:p>
        </p:txBody>
      </p:sp>
      <p:sp>
        <p:nvSpPr>
          <p:cNvPr id="10" name="Marcador de posición de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dirty="0"/>
              <a:t>Latín, </a:t>
            </a:r>
            <a:r>
              <a:rPr lang="es-ES" i="1" dirty="0" err="1"/>
              <a:t>supplere</a:t>
            </a:r>
            <a:r>
              <a:rPr lang="es-ES" dirty="0"/>
              <a:t> : “lo que se necesita”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s-ES" dirty="0"/>
          </a:p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7030A0"/>
                </a:solidFill>
              </a:rPr>
              <a:t>Si la suma de sus medidas son 180°</a:t>
            </a:r>
          </a:p>
        </p:txBody>
      </p:sp>
      <p:pic>
        <p:nvPicPr>
          <p:cNvPr id="6" name="Marcador de posición de imagen 5">
            <a:extLst>
              <a:ext uri="{FF2B5EF4-FFF2-40B4-BE49-F238E27FC236}">
                <a16:creationId xmlns:a16="http://schemas.microsoft.com/office/drawing/2014/main" id="{AF916C79-ED0C-49C6-A232-0F10A718EB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9"/>
          <a:stretch/>
        </p:blipFill>
        <p:spPr>
          <a:xfrm>
            <a:off x="5662364" y="800905"/>
            <a:ext cx="5724000" cy="52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Ejemplos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B85E176-8615-4F3C-8663-D265F08AE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0" y="1590302"/>
            <a:ext cx="2484752" cy="294113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19539E5-229C-46B9-A185-FFCC9AA3C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590302"/>
            <a:ext cx="3087289" cy="294113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AA26584-F425-463A-9784-74C69F318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693" y="1590302"/>
            <a:ext cx="3620005" cy="296948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DF77D3F-36DA-439B-B7FE-6081622F43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00" y="4732452"/>
            <a:ext cx="9768398" cy="186489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51EFFB-0C3F-4C59-BEA0-08F534B1D540}"/>
              </a:ext>
            </a:extLst>
          </p:cNvPr>
          <p:cNvSpPr/>
          <p:nvPr/>
        </p:nvSpPr>
        <p:spPr>
          <a:xfrm>
            <a:off x="11094484" y="6366319"/>
            <a:ext cx="432048" cy="4320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F7B36BA-4DEE-4A61-A982-8708C76BD771}"/>
              </a:ext>
            </a:extLst>
          </p:cNvPr>
          <p:cNvSpPr/>
          <p:nvPr/>
        </p:nvSpPr>
        <p:spPr>
          <a:xfrm>
            <a:off x="1449275" y="1374277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C8AE4E6-AD5B-4063-9314-D9EF6CA4133C}"/>
              </a:ext>
            </a:extLst>
          </p:cNvPr>
          <p:cNvSpPr/>
          <p:nvPr/>
        </p:nvSpPr>
        <p:spPr>
          <a:xfrm>
            <a:off x="4222204" y="1374277"/>
            <a:ext cx="432048" cy="43204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CCA89AF-2F4D-4ED9-AF0C-42721B31E726}"/>
              </a:ext>
            </a:extLst>
          </p:cNvPr>
          <p:cNvSpPr/>
          <p:nvPr/>
        </p:nvSpPr>
        <p:spPr>
          <a:xfrm>
            <a:off x="7597669" y="1374277"/>
            <a:ext cx="432048" cy="43204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01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Ejercicios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D22E7F-B102-4C8A-8AE2-0BC89697C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435" y="1739842"/>
            <a:ext cx="4694534" cy="19728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4C0BCD-2CC4-44F7-A71C-C2DA5601D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36" y="1739842"/>
            <a:ext cx="4725059" cy="19719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258426E3-94F1-4EF0-A071-A0A4D643EE80}"/>
              </a:ext>
            </a:extLst>
          </p:cNvPr>
          <p:cNvSpPr/>
          <p:nvPr/>
        </p:nvSpPr>
        <p:spPr>
          <a:xfrm>
            <a:off x="1377411" y="1523818"/>
            <a:ext cx="432048" cy="43204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06ADDC5-437A-45BC-9F10-4C41A35B3F48}"/>
              </a:ext>
            </a:extLst>
          </p:cNvPr>
          <p:cNvSpPr/>
          <p:nvPr/>
        </p:nvSpPr>
        <p:spPr>
          <a:xfrm>
            <a:off x="10993871" y="3457792"/>
            <a:ext cx="432048" cy="43204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FA32B03-2281-41FC-8ACE-7766E8F7C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33" y="4167513"/>
            <a:ext cx="7214212" cy="2018416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851EFFB-0C3F-4C59-BEA0-08F534B1D540}"/>
              </a:ext>
            </a:extLst>
          </p:cNvPr>
          <p:cNvSpPr/>
          <p:nvPr/>
        </p:nvSpPr>
        <p:spPr>
          <a:xfrm>
            <a:off x="2521909" y="3945687"/>
            <a:ext cx="432048" cy="43204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17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b="1" dirty="0"/>
              <a:t>Ejercicios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C6FB40-0609-413C-9ACF-04F8C6DF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556792"/>
            <a:ext cx="9782801" cy="4572000"/>
          </a:xfrm>
        </p:spPr>
        <p:txBody>
          <a:bodyPr/>
          <a:lstStyle/>
          <a:p>
            <a:r>
              <a:rPr lang="es-CO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Revisar Guía #2 Ángulos Complementarios y Suplementarios</a:t>
            </a:r>
            <a:endParaRPr lang="es-CO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17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588" y="381000"/>
            <a:ext cx="3555074" cy="1371600"/>
          </a:xfrm>
        </p:spPr>
        <p:txBody>
          <a:bodyPr rtlCol="0"/>
          <a:lstStyle/>
          <a:p>
            <a:pPr rtl="0"/>
            <a:r>
              <a:rPr lang="es-ES" b="1" dirty="0"/>
              <a:t>Ángulos CONGRUENTES</a:t>
            </a:r>
          </a:p>
        </p:txBody>
      </p:sp>
      <p:sp>
        <p:nvSpPr>
          <p:cNvPr id="7" name="Marcador de posición de texto 6"/>
          <p:cNvSpPr>
            <a:spLocks noGrp="1"/>
          </p:cNvSpPr>
          <p:nvPr>
            <p:ph type="body" sz="half" idx="2"/>
          </p:nvPr>
        </p:nvSpPr>
        <p:spPr>
          <a:xfrm>
            <a:off x="812588" y="1828800"/>
            <a:ext cx="3555074" cy="4343400"/>
          </a:xfrm>
        </p:spPr>
        <p:txBody>
          <a:bodyPr rtlCol="0"/>
          <a:lstStyle/>
          <a:p>
            <a:pPr marL="342900" indent="-342900" rtl="0">
              <a:buFont typeface="Wingdings" panose="05000000000000000000" pitchFamily="2" charset="2"/>
              <a:buChar char="ü"/>
            </a:pPr>
            <a:r>
              <a:rPr lang="es-ES" sz="2400" dirty="0">
                <a:solidFill>
                  <a:srgbClr val="FFFF00"/>
                </a:solidFill>
              </a:rPr>
              <a:t>Dos ángulos son </a:t>
            </a:r>
            <a:r>
              <a:rPr lang="es-ES" sz="2400" b="1" dirty="0"/>
              <a:t>congruentes</a:t>
            </a:r>
            <a:r>
              <a:rPr lang="es-ES" sz="2400" dirty="0">
                <a:solidFill>
                  <a:srgbClr val="FFFF00"/>
                </a:solidFill>
              </a:rPr>
              <a:t> Si tienen la misma medida</a:t>
            </a:r>
          </a:p>
          <a:p>
            <a:pPr marL="342900" indent="-342900" rtl="0">
              <a:buFont typeface="Wingdings" panose="05000000000000000000" pitchFamily="2" charset="2"/>
              <a:buChar char="ü"/>
            </a:pP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41A6EA-A2C1-4A94-83BB-BE6F6F81E1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872716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460A72-7C56-4516-ABE1-98C4A10EAD49}"/>
              </a:ext>
            </a:extLst>
          </p:cNvPr>
          <p:cNvSpPr txBox="1"/>
          <p:nvPr/>
        </p:nvSpPr>
        <p:spPr>
          <a:xfrm>
            <a:off x="6310436" y="5708590"/>
            <a:ext cx="4104456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tx2"/>
                </a:solidFill>
              </a:rPr>
              <a:t>Ángulos opuestos por el vértice</a:t>
            </a:r>
          </a:p>
        </p:txBody>
      </p:sp>
    </p:spTree>
    <p:extLst>
      <p:ext uri="{BB962C8B-B14F-4D97-AF65-F5344CB8AC3E}">
        <p14:creationId xmlns:p14="http://schemas.microsoft.com/office/powerpoint/2010/main" val="409709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s 16 X 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6_TF02787947.potx" id="{47904E6C-F941-4E76-BCE5-98990F587331}" vid="{E19800A4-2B41-4D60-89B5-7A2C3CED113C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sobre matemáticas para el ámbito educativo con Pi (panorámica)</Template>
  <TotalTime>123</TotalTime>
  <Words>133</Words>
  <Application>Microsoft Office PowerPoint</Application>
  <PresentationFormat>Personalizado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Euphemia</vt:lpstr>
      <vt:lpstr>Wingdings</vt:lpstr>
      <vt:lpstr>Matemáticas 16 X 9</vt:lpstr>
      <vt:lpstr>Ángulos Complementarios, Suplementarios y Congruentes</vt:lpstr>
      <vt:lpstr>Agenda</vt:lpstr>
      <vt:lpstr>Clasificación de los ángulos según su suma</vt:lpstr>
      <vt:lpstr>Ángulos complementarios</vt:lpstr>
      <vt:lpstr>Ángulos suplementarios</vt:lpstr>
      <vt:lpstr>Ejemplos</vt:lpstr>
      <vt:lpstr>Ejercicios</vt:lpstr>
      <vt:lpstr>Ejercicios</vt:lpstr>
      <vt:lpstr>Ángulos CONGRUENTES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Carlos Rueda</dc:creator>
  <cp:lastModifiedBy>Carlos Rueda</cp:lastModifiedBy>
  <cp:revision>22</cp:revision>
  <dcterms:created xsi:type="dcterms:W3CDTF">2020-05-29T03:56:13Z</dcterms:created>
  <dcterms:modified xsi:type="dcterms:W3CDTF">2020-05-29T06:00:04Z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