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s-CO"/>
              <a:t>Encuesta Biometric System</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s-CO"/>
        </a:p>
      </c:txPr>
    </c:title>
    <c:autoTitleDeleted val="0"/>
    <c:plotArea>
      <c:layout/>
      <c:barChart>
        <c:barDir val="col"/>
        <c:grouping val="clustered"/>
        <c:varyColors val="0"/>
        <c:ser>
          <c:idx val="0"/>
          <c:order val="0"/>
          <c:tx>
            <c:strRef>
              <c:f>Hoja1!$B$1</c:f>
              <c:strCache>
                <c:ptCount val="1"/>
                <c:pt idx="0">
                  <c:v>Si</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Hoja1!$A$2:$A$10</c:f>
              <c:strCache>
                <c:ptCount val="9"/>
                <c:pt idx="0">
                  <c:v>Pregunta 1</c:v>
                </c:pt>
                <c:pt idx="1">
                  <c:v>Pregunta 2</c:v>
                </c:pt>
                <c:pt idx="2">
                  <c:v>Pregunta 3</c:v>
                </c:pt>
                <c:pt idx="3">
                  <c:v>Pregunta 4</c:v>
                </c:pt>
                <c:pt idx="4">
                  <c:v>Pregunta 5</c:v>
                </c:pt>
                <c:pt idx="5">
                  <c:v>Pregunta 6</c:v>
                </c:pt>
                <c:pt idx="6">
                  <c:v>Pregunta 7</c:v>
                </c:pt>
                <c:pt idx="7">
                  <c:v>Pregunta 8</c:v>
                </c:pt>
                <c:pt idx="8">
                  <c:v>Pregunta9</c:v>
                </c:pt>
              </c:strCache>
            </c:strRef>
          </c:cat>
          <c:val>
            <c:numRef>
              <c:f>Hoja1!$B$2:$B$10</c:f>
              <c:numCache>
                <c:formatCode>General</c:formatCode>
                <c:ptCount val="9"/>
                <c:pt idx="0">
                  <c:v>5</c:v>
                </c:pt>
                <c:pt idx="1">
                  <c:v>4</c:v>
                </c:pt>
                <c:pt idx="2">
                  <c:v>5</c:v>
                </c:pt>
                <c:pt idx="3">
                  <c:v>2</c:v>
                </c:pt>
                <c:pt idx="4">
                  <c:v>5</c:v>
                </c:pt>
                <c:pt idx="5">
                  <c:v>2</c:v>
                </c:pt>
                <c:pt idx="6">
                  <c:v>4</c:v>
                </c:pt>
                <c:pt idx="7">
                  <c:v>5</c:v>
                </c:pt>
                <c:pt idx="8">
                  <c:v>5</c:v>
                </c:pt>
              </c:numCache>
            </c:numRef>
          </c:val>
          <c:extLst>
            <c:ext xmlns:c16="http://schemas.microsoft.com/office/drawing/2014/chart" uri="{C3380CC4-5D6E-409C-BE32-E72D297353CC}">
              <c16:uniqueId val="{00000000-F24D-46A7-9195-A097A1762435}"/>
            </c:ext>
          </c:extLst>
        </c:ser>
        <c:ser>
          <c:idx val="1"/>
          <c:order val="1"/>
          <c:tx>
            <c:strRef>
              <c:f>Hoja1!$C$1</c:f>
              <c:strCache>
                <c:ptCount val="1"/>
                <c:pt idx="0">
                  <c:v>No</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Hoja1!$A$2:$A$10</c:f>
              <c:strCache>
                <c:ptCount val="9"/>
                <c:pt idx="0">
                  <c:v>Pregunta 1</c:v>
                </c:pt>
                <c:pt idx="1">
                  <c:v>Pregunta 2</c:v>
                </c:pt>
                <c:pt idx="2">
                  <c:v>Pregunta 3</c:v>
                </c:pt>
                <c:pt idx="3">
                  <c:v>Pregunta 4</c:v>
                </c:pt>
                <c:pt idx="4">
                  <c:v>Pregunta 5</c:v>
                </c:pt>
                <c:pt idx="5">
                  <c:v>Pregunta 6</c:v>
                </c:pt>
                <c:pt idx="6">
                  <c:v>Pregunta 7</c:v>
                </c:pt>
                <c:pt idx="7">
                  <c:v>Pregunta 8</c:v>
                </c:pt>
                <c:pt idx="8">
                  <c:v>Pregunta9</c:v>
                </c:pt>
              </c:strCache>
            </c:strRef>
          </c:cat>
          <c:val>
            <c:numRef>
              <c:f>Hoja1!$C$2:$C$10</c:f>
              <c:numCache>
                <c:formatCode>General</c:formatCode>
                <c:ptCount val="9"/>
                <c:pt idx="0">
                  <c:v>0</c:v>
                </c:pt>
                <c:pt idx="1">
                  <c:v>1</c:v>
                </c:pt>
                <c:pt idx="2">
                  <c:v>0</c:v>
                </c:pt>
                <c:pt idx="3">
                  <c:v>3</c:v>
                </c:pt>
                <c:pt idx="4">
                  <c:v>0</c:v>
                </c:pt>
                <c:pt idx="5">
                  <c:v>3</c:v>
                </c:pt>
                <c:pt idx="6">
                  <c:v>1</c:v>
                </c:pt>
                <c:pt idx="7">
                  <c:v>0</c:v>
                </c:pt>
                <c:pt idx="8">
                  <c:v>0</c:v>
                </c:pt>
              </c:numCache>
            </c:numRef>
          </c:val>
          <c:extLst>
            <c:ext xmlns:c16="http://schemas.microsoft.com/office/drawing/2014/chart" uri="{C3380CC4-5D6E-409C-BE32-E72D297353CC}">
              <c16:uniqueId val="{00000001-F24D-46A7-9195-A097A1762435}"/>
            </c:ext>
          </c:extLst>
        </c:ser>
        <c:ser>
          <c:idx val="2"/>
          <c:order val="2"/>
          <c:tx>
            <c:strRef>
              <c:f>Hoja1!$D$1</c:f>
              <c:strCache>
                <c:ptCount val="1"/>
                <c:pt idx="0">
                  <c:v>Columna1</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cat>
            <c:strRef>
              <c:f>Hoja1!$A$2:$A$10</c:f>
              <c:strCache>
                <c:ptCount val="9"/>
                <c:pt idx="0">
                  <c:v>Pregunta 1</c:v>
                </c:pt>
                <c:pt idx="1">
                  <c:v>Pregunta 2</c:v>
                </c:pt>
                <c:pt idx="2">
                  <c:v>Pregunta 3</c:v>
                </c:pt>
                <c:pt idx="3">
                  <c:v>Pregunta 4</c:v>
                </c:pt>
                <c:pt idx="4">
                  <c:v>Pregunta 5</c:v>
                </c:pt>
                <c:pt idx="5">
                  <c:v>Pregunta 6</c:v>
                </c:pt>
                <c:pt idx="6">
                  <c:v>Pregunta 7</c:v>
                </c:pt>
                <c:pt idx="7">
                  <c:v>Pregunta 8</c:v>
                </c:pt>
                <c:pt idx="8">
                  <c:v>Pregunta9</c:v>
                </c:pt>
              </c:strCache>
            </c:strRef>
          </c:cat>
          <c:val>
            <c:numRef>
              <c:f>Hoja1!$D$2:$D$10</c:f>
              <c:numCache>
                <c:formatCode>General</c:formatCode>
                <c:ptCount val="9"/>
              </c:numCache>
            </c:numRef>
          </c:val>
          <c:extLst>
            <c:ext xmlns:c16="http://schemas.microsoft.com/office/drawing/2014/chart" uri="{C3380CC4-5D6E-409C-BE32-E72D297353CC}">
              <c16:uniqueId val="{00000002-F24D-46A7-9195-A097A1762435}"/>
            </c:ext>
          </c:extLst>
        </c:ser>
        <c:dLbls>
          <c:showLegendKey val="0"/>
          <c:showVal val="0"/>
          <c:showCatName val="0"/>
          <c:showSerName val="0"/>
          <c:showPercent val="0"/>
          <c:showBubbleSize val="0"/>
        </c:dLbls>
        <c:gapWidth val="164"/>
        <c:overlap val="-22"/>
        <c:axId val="1615201343"/>
        <c:axId val="1933082527"/>
      </c:barChart>
      <c:catAx>
        <c:axId val="161520134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933082527"/>
        <c:crosses val="autoZero"/>
        <c:auto val="1"/>
        <c:lblAlgn val="ctr"/>
        <c:lblOffset val="100"/>
        <c:noMultiLvlLbl val="0"/>
      </c:catAx>
      <c:valAx>
        <c:axId val="19330825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1615201343"/>
        <c:crosses val="autoZero"/>
        <c:crossBetween val="between"/>
      </c:valAx>
      <c:spPr>
        <a:noFill/>
        <a:ln>
          <a:noFill/>
        </a:ln>
        <a:effectLst>
          <a:outerShdw blurRad="50800" dist="50800" dir="5400000" algn="ctr" rotWithShape="0">
            <a:schemeClr val="accent1">
              <a:lumMod val="60000"/>
              <a:lumOff val="40000"/>
            </a:schemeClr>
          </a:outerShdw>
        </a:effectLst>
      </c:spPr>
    </c:plotArea>
    <c:legend>
      <c:legendPos val="t"/>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76335B-6061-4960-8DD1-03F6B5B06FC2}" type="datetimeFigureOut">
              <a:rPr lang="es-CO" smtClean="0"/>
              <a:t>2/09/2019</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28848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428292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71631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045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18008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76335B-6061-4960-8DD1-03F6B5B06FC2}" type="datetimeFigureOut">
              <a:rPr lang="es-CO" smtClean="0"/>
              <a:t>2/09/2019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13938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76335B-6061-4960-8DD1-03F6B5B06FC2}" type="datetimeFigureOut">
              <a:rPr lang="es-CO" smtClean="0"/>
              <a:t>2/09/2019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302618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6335B-6061-4960-8DD1-03F6B5B06FC2}" type="datetimeFigureOut">
              <a:rPr lang="es-CO" smtClean="0"/>
              <a:t>2/09/2019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3292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6335B-6061-4960-8DD1-03F6B5B06FC2}" type="datetimeFigureOut">
              <a:rPr lang="es-CO" smtClean="0"/>
              <a:t>2/09/2019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9452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76335B-6061-4960-8DD1-03F6B5B06FC2}" type="datetimeFigureOut">
              <a:rPr lang="es-CO" smtClean="0"/>
              <a:t>2/09/2019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96577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76335B-6061-4960-8DD1-03F6B5B06FC2}" type="datetimeFigureOut">
              <a:rPr lang="es-CO" smtClean="0"/>
              <a:t>2/09/2019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77415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76335B-6061-4960-8DD1-03F6B5B06FC2}" type="datetimeFigureOut">
              <a:rPr lang="es-CO" smtClean="0"/>
              <a:t>2/09/2019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46813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76335B-6061-4960-8DD1-03F6B5B06FC2}" type="datetimeFigureOut">
              <a:rPr lang="es-CO" smtClean="0"/>
              <a:t>2/09/2019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75771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76335B-6061-4960-8DD1-03F6B5B06FC2}" type="datetimeFigureOut">
              <a:rPr lang="es-CO" smtClean="0"/>
              <a:t>2/09/2019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267595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6335B-6061-4960-8DD1-03F6B5B06FC2}" type="datetimeFigureOut">
              <a:rPr lang="es-CO" smtClean="0"/>
              <a:t>2/09/2019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386614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46001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76335B-6061-4960-8DD1-03F6B5B06FC2}" type="datetimeFigureOut">
              <a:rPr lang="es-CO" smtClean="0"/>
              <a:t>2/09/2019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21AC0FE-8A14-4C2F-8B2A-E49DFA9D5FE6}" type="slidenum">
              <a:rPr lang="es-CO" smtClean="0"/>
              <a:t>‹Nº›</a:t>
            </a:fld>
            <a:endParaRPr lang="es-CO"/>
          </a:p>
        </p:txBody>
      </p:sp>
    </p:spTree>
    <p:extLst>
      <p:ext uri="{BB962C8B-B14F-4D97-AF65-F5344CB8AC3E}">
        <p14:creationId xmlns:p14="http://schemas.microsoft.com/office/powerpoint/2010/main" val="160167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6335B-6061-4960-8DD1-03F6B5B06FC2}" type="datetimeFigureOut">
              <a:rPr lang="es-CO" smtClean="0"/>
              <a:t>2/09/2019</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1AC0FE-8A14-4C2F-8B2A-E49DFA9D5FE6}" type="slidenum">
              <a:rPr lang="es-CO" smtClean="0"/>
              <a:t>‹Nº›</a:t>
            </a:fld>
            <a:endParaRPr lang="es-CO"/>
          </a:p>
        </p:txBody>
      </p:sp>
    </p:spTree>
    <p:extLst>
      <p:ext uri="{BB962C8B-B14F-4D97-AF65-F5344CB8AC3E}">
        <p14:creationId xmlns:p14="http://schemas.microsoft.com/office/powerpoint/2010/main" val="370055181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0533430-7A74-43F1-B97D-79A6A9FD2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090" y="927128"/>
            <a:ext cx="2876026" cy="2501872"/>
          </a:xfrm>
          <a:prstGeom prst="rect">
            <a:avLst/>
          </a:prstGeom>
        </p:spPr>
      </p:pic>
      <p:sp>
        <p:nvSpPr>
          <p:cNvPr id="7" name="CuadroTexto 6">
            <a:extLst>
              <a:ext uri="{FF2B5EF4-FFF2-40B4-BE49-F238E27FC236}">
                <a16:creationId xmlns:a16="http://schemas.microsoft.com/office/drawing/2014/main" id="{854AC82B-D1ED-4814-90CB-F1AF319F766C}"/>
              </a:ext>
            </a:extLst>
          </p:cNvPr>
          <p:cNvSpPr txBox="1"/>
          <p:nvPr/>
        </p:nvSpPr>
        <p:spPr>
          <a:xfrm>
            <a:off x="1351614" y="4261104"/>
            <a:ext cx="9488772" cy="1323439"/>
          </a:xfrm>
          <a:prstGeom prst="rect">
            <a:avLst/>
          </a:prstGeom>
          <a:noFill/>
        </p:spPr>
        <p:txBody>
          <a:bodyPr wrap="square" rtlCol="0">
            <a:spAutoFit/>
          </a:bodyPr>
          <a:lstStyle/>
          <a:p>
            <a:pPr algn="ctr"/>
            <a:r>
              <a:rPr lang="es-ES" sz="4000" dirty="0">
                <a:latin typeface="Algerian" panose="04020705040A02060702" pitchFamily="82" charset="0"/>
              </a:rPr>
              <a:t>ENCIENDE TU PASION CON TAN SOLO UNA HUELLA</a:t>
            </a:r>
            <a:endParaRPr lang="es-CO" sz="4000" dirty="0">
              <a:latin typeface="Algerian" panose="04020705040A02060702" pitchFamily="82" charset="0"/>
            </a:endParaRPr>
          </a:p>
        </p:txBody>
      </p:sp>
    </p:spTree>
    <p:extLst>
      <p:ext uri="{BB962C8B-B14F-4D97-AF65-F5344CB8AC3E}">
        <p14:creationId xmlns:p14="http://schemas.microsoft.com/office/powerpoint/2010/main" val="13952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903C7E0-FC6F-402B-A644-E58CF0CAD476}"/>
              </a:ext>
            </a:extLst>
          </p:cNvPr>
          <p:cNvSpPr txBox="1"/>
          <p:nvPr/>
        </p:nvSpPr>
        <p:spPr>
          <a:xfrm>
            <a:off x="4462089" y="448056"/>
            <a:ext cx="3501471" cy="769441"/>
          </a:xfrm>
          <a:prstGeom prst="rect">
            <a:avLst/>
          </a:prstGeom>
          <a:noFill/>
        </p:spPr>
        <p:txBody>
          <a:bodyPr wrap="none" rtlCol="0">
            <a:spAutoFit/>
          </a:bodyPr>
          <a:lstStyle/>
          <a:p>
            <a:r>
              <a:rPr lang="es-ES" sz="4400" b="1" dirty="0">
                <a:latin typeface="Bell MT" panose="02020503060305020303" pitchFamily="18" charset="0"/>
                <a:cs typeface="Arial" panose="020B0604020202020204" pitchFamily="34" charset="0"/>
              </a:rPr>
              <a:t>OBJETIVOS</a:t>
            </a:r>
            <a:r>
              <a:rPr lang="es-ES" sz="4400" dirty="0">
                <a:latin typeface="Bell MT" panose="02020503060305020303" pitchFamily="18" charset="0"/>
                <a:cs typeface="Arial" panose="020B0604020202020204" pitchFamily="34" charset="0"/>
              </a:rPr>
              <a:t> </a:t>
            </a:r>
            <a:endParaRPr lang="es-CO" sz="4400"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E04F84F2-AE34-452E-90C5-8C94DD022A34}"/>
              </a:ext>
            </a:extLst>
          </p:cNvPr>
          <p:cNvSpPr txBox="1"/>
          <p:nvPr/>
        </p:nvSpPr>
        <p:spPr>
          <a:xfrm>
            <a:off x="1435608" y="1600200"/>
            <a:ext cx="9336024" cy="5078313"/>
          </a:xfrm>
          <a:prstGeom prst="rect">
            <a:avLst/>
          </a:prstGeom>
          <a:noFill/>
        </p:spPr>
        <p:txBody>
          <a:bodyPr wrap="square" rtlCol="0">
            <a:spAutoFit/>
          </a:bodyPr>
          <a:lstStyle/>
          <a:p>
            <a:r>
              <a:rPr lang="es-ES" sz="2400" b="1" dirty="0">
                <a:latin typeface="Bell MT" panose="02020503060305020303" pitchFamily="18" charset="0"/>
                <a:cs typeface="Arial" panose="020B0604020202020204" pitchFamily="34" charset="0"/>
              </a:rPr>
              <a:t>GENERAL</a:t>
            </a:r>
          </a:p>
          <a:p>
            <a:pPr marL="285750" indent="-285750">
              <a:buFont typeface="Arial" panose="020B0604020202020204" pitchFamily="34" charset="0"/>
              <a:buChar char="•"/>
            </a:pPr>
            <a:r>
              <a:rPr lang="es-MX" sz="2400" dirty="0">
                <a:latin typeface="Bell MT" panose="02020503060305020303" pitchFamily="18" charset="0"/>
                <a:cs typeface="Arial" panose="020B0604020202020204" pitchFamily="34" charset="0"/>
              </a:rPr>
              <a:t>Implementar un modo de encendido para vehículos por medio de un sistema biométrico utilizando una huella dactilar.</a:t>
            </a:r>
          </a:p>
          <a:p>
            <a:pPr marL="285750" indent="-285750">
              <a:buFont typeface="Arial" panose="020B0604020202020204" pitchFamily="34" charset="0"/>
              <a:buChar char="•"/>
            </a:pPr>
            <a:endParaRPr lang="es-MX" sz="2400" dirty="0">
              <a:latin typeface="Bell MT" panose="02020503060305020303" pitchFamily="18" charset="0"/>
              <a:cs typeface="Arial" panose="020B0604020202020204" pitchFamily="34" charset="0"/>
            </a:endParaRPr>
          </a:p>
          <a:p>
            <a:r>
              <a:rPr lang="es-MX" sz="2400" b="1" dirty="0">
                <a:latin typeface="Bell MT" panose="02020503060305020303" pitchFamily="18" charset="0"/>
                <a:cs typeface="Arial" panose="020B0604020202020204" pitchFamily="34" charset="0"/>
              </a:rPr>
              <a:t>ESPECIFICOS</a:t>
            </a: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Ofrecer a la sociedad mayor seguridad frente al robo de vehículos.</a:t>
            </a: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Desarrollar un medio de bloqueo al momento de acceso fraudulento al vehículo.</a:t>
            </a: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r>
              <a:rPr lang="es-MX" sz="2400" dirty="0">
                <a:latin typeface="Bell MT" panose="02020503060305020303" pitchFamily="18" charset="0"/>
                <a:cs typeface="Arial" panose="020B0604020202020204" pitchFamily="34" charset="0"/>
              </a:rPr>
              <a:t>Analizar la importancia del sistema biométrico en base al encendido de vehículos.</a:t>
            </a: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endParaRPr lang="es-CO" sz="2400" dirty="0">
              <a:latin typeface="Bell MT" panose="02020503060305020303" pitchFamily="18" charset="0"/>
              <a:cs typeface="Arial" panose="020B0604020202020204" pitchFamily="34" charset="0"/>
            </a:endParaRPr>
          </a:p>
          <a:p>
            <a:pPr marL="342900" indent="-342900">
              <a:buFont typeface="Arial" panose="020B0604020202020204" pitchFamily="34" charset="0"/>
              <a:buChar char="•"/>
            </a:pPr>
            <a:endParaRPr lang="es-CO" dirty="0"/>
          </a:p>
          <a:p>
            <a:pPr marL="342900" indent="-342900">
              <a:buFont typeface="Arial" panose="020B0604020202020204" pitchFamily="34" charset="0"/>
              <a:buChar char="•"/>
            </a:pPr>
            <a:endParaRPr lang="es-CO" sz="2400" dirty="0">
              <a:latin typeface="Bell MT" panose="02020503060305020303" pitchFamily="18" charset="0"/>
              <a:cs typeface="Arial" panose="020B0604020202020204" pitchFamily="34" charset="0"/>
            </a:endParaRP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99547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85400C9-49C6-4C4C-BC8C-F501A956268D}"/>
              </a:ext>
            </a:extLst>
          </p:cNvPr>
          <p:cNvSpPr txBox="1"/>
          <p:nvPr/>
        </p:nvSpPr>
        <p:spPr>
          <a:xfrm>
            <a:off x="2044378" y="1033272"/>
            <a:ext cx="8103244"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PLANTEAMIENTO</a:t>
            </a:r>
            <a:r>
              <a:rPr lang="es-ES" sz="1400" dirty="0"/>
              <a:t> </a:t>
            </a:r>
            <a:r>
              <a:rPr lang="es-ES" sz="3600" b="1" dirty="0">
                <a:latin typeface="Bell MT" panose="02020503060305020303" pitchFamily="18" charset="0"/>
                <a:cs typeface="Arial" panose="020B0604020202020204" pitchFamily="34" charset="0"/>
              </a:rPr>
              <a:t>DEL PROBLEMA</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FED3F84E-D27A-422D-8496-B3A239FEF574}"/>
              </a:ext>
            </a:extLst>
          </p:cNvPr>
          <p:cNvSpPr txBox="1"/>
          <p:nvPr/>
        </p:nvSpPr>
        <p:spPr>
          <a:xfrm>
            <a:off x="1904238" y="2761702"/>
            <a:ext cx="8383524" cy="3323987"/>
          </a:xfrm>
          <a:prstGeom prst="rect">
            <a:avLst/>
          </a:prstGeom>
          <a:noFill/>
        </p:spPr>
        <p:txBody>
          <a:bodyPr wrap="square" rtlCol="0">
            <a:spAutoFit/>
          </a:bodyPr>
          <a:lstStyle/>
          <a:p>
            <a:pPr algn="just"/>
            <a:r>
              <a:rPr lang="es-MX" sz="2400" dirty="0">
                <a:latin typeface="Bell MT" panose="02020503060305020303" pitchFamily="18" charset="0"/>
                <a:cs typeface="Arial" panose="020B0604020202020204" pitchFamily="34" charset="0"/>
              </a:rPr>
              <a:t>En la sociedad actual se vive una problemática de inseguridad frente al robo de vehículos, puesto que el sistema de llave es vulnerable y frente a esto se analiza un diseño tecnológico para dar solución a esta necesidad utilizando un sistema de biometría basada en el reconocimiento de características en este caso la huella dactilar la cual presenta el menor rango de error y proporciona beneficios en sistemas de identificación y facilidad de uso.</a:t>
            </a:r>
            <a:endParaRPr lang="es-CO" sz="2400" dirty="0">
              <a:latin typeface="Bell MT" panose="02020503060305020303" pitchFamily="18" charset="0"/>
              <a:cs typeface="Arial" panose="020B0604020202020204" pitchFamily="34" charset="0"/>
            </a:endParaRPr>
          </a:p>
          <a:p>
            <a:endParaRPr lang="es-CO" dirty="0"/>
          </a:p>
        </p:txBody>
      </p:sp>
    </p:spTree>
    <p:extLst>
      <p:ext uri="{BB962C8B-B14F-4D97-AF65-F5344CB8AC3E}">
        <p14:creationId xmlns:p14="http://schemas.microsoft.com/office/powerpoint/2010/main" val="40671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C6C8D0C-E2F7-46EB-B2EB-2F43F59B51A0}"/>
              </a:ext>
            </a:extLst>
          </p:cNvPr>
          <p:cNvSpPr txBox="1"/>
          <p:nvPr/>
        </p:nvSpPr>
        <p:spPr>
          <a:xfrm>
            <a:off x="4201956" y="1192702"/>
            <a:ext cx="3788088"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JUSTIFICACIÒN</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8820C2F1-24EC-4949-8BB1-66E748E4E4C8}"/>
              </a:ext>
            </a:extLst>
          </p:cNvPr>
          <p:cNvSpPr txBox="1"/>
          <p:nvPr/>
        </p:nvSpPr>
        <p:spPr>
          <a:xfrm>
            <a:off x="1974689" y="2404872"/>
            <a:ext cx="8242622" cy="3046988"/>
          </a:xfrm>
          <a:prstGeom prst="rect">
            <a:avLst/>
          </a:prstGeom>
          <a:noFill/>
        </p:spPr>
        <p:txBody>
          <a:bodyPr wrap="square" rtlCol="0">
            <a:spAutoFit/>
          </a:bodyPr>
          <a:lstStyle/>
          <a:p>
            <a:pPr algn="just"/>
            <a:r>
              <a:rPr lang="es-MX" sz="2400" dirty="0">
                <a:latin typeface="Bell MT" panose="02020503060305020303" pitchFamily="18" charset="0"/>
                <a:cs typeface="Arial" panose="020B0604020202020204" pitchFamily="34" charset="0"/>
              </a:rPr>
              <a:t>Al analizar el sistema biométrico enfocado a la huella dactilar como método de identificación, se intenta dar la importancia del sistema dentro el sector vehicular, para evitar suplantaciones al momento del robo de vehículos. El sistema que usualmente es utilizado en accesos, como método de control en una compañía y ahora queriendo implementar el proyecto biométrico dactilar para evitar el robo de vehículos y se piensa lograr es la confiabilidad y seguridad de la huella.</a:t>
            </a:r>
            <a:endParaRPr lang="es-CO" sz="2400"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32437831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C18FD51-B126-431A-A59B-BD5241DBACA0}"/>
              </a:ext>
            </a:extLst>
          </p:cNvPr>
          <p:cNvSpPr txBox="1"/>
          <p:nvPr/>
        </p:nvSpPr>
        <p:spPr>
          <a:xfrm>
            <a:off x="4899582" y="1375582"/>
            <a:ext cx="2392835"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ALCANCE</a:t>
            </a:r>
            <a:endParaRPr lang="es-CO" sz="3600" b="1" dirty="0">
              <a:latin typeface="Bell MT" panose="02020503060305020303" pitchFamily="18" charset="0"/>
              <a:cs typeface="Arial" panose="020B0604020202020204" pitchFamily="34" charset="0"/>
            </a:endParaRPr>
          </a:p>
        </p:txBody>
      </p:sp>
      <p:sp>
        <p:nvSpPr>
          <p:cNvPr id="3" name="CuadroTexto 2">
            <a:extLst>
              <a:ext uri="{FF2B5EF4-FFF2-40B4-BE49-F238E27FC236}">
                <a16:creationId xmlns:a16="http://schemas.microsoft.com/office/drawing/2014/main" id="{4845600C-60B1-4CF1-A0F4-19735135DE2C}"/>
              </a:ext>
            </a:extLst>
          </p:cNvPr>
          <p:cNvSpPr txBox="1"/>
          <p:nvPr/>
        </p:nvSpPr>
        <p:spPr>
          <a:xfrm>
            <a:off x="1974689" y="2459736"/>
            <a:ext cx="8242622" cy="1200329"/>
          </a:xfrm>
          <a:prstGeom prst="rect">
            <a:avLst/>
          </a:prstGeom>
          <a:noFill/>
        </p:spPr>
        <p:txBody>
          <a:bodyPr wrap="square" rtlCol="0">
            <a:spAutoFit/>
          </a:bodyPr>
          <a:lstStyle/>
          <a:p>
            <a:pPr algn="just"/>
            <a:r>
              <a:rPr lang="es-MX" sz="2400" dirty="0">
                <a:latin typeface="Bell MT" panose="02020503060305020303" pitchFamily="18" charset="0"/>
                <a:cs typeface="Arial" panose="020B0604020202020204" pitchFamily="34" charset="0"/>
              </a:rPr>
              <a:t>El proyecto se realizará en un sistema biométrico por medio de huella dactilar para el encendido de vehículos, y nos enfocaremos hacia las motos modelos 2015 y carros modelo 2015 en adelante</a:t>
            </a:r>
            <a:endParaRPr lang="es-CO" sz="2400"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8315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C56AB4-C631-4F70-AE6B-3306FD65E3DD}"/>
              </a:ext>
            </a:extLst>
          </p:cNvPr>
          <p:cNvPicPr>
            <a:picLocks noChangeAspect="1"/>
          </p:cNvPicPr>
          <p:nvPr/>
        </p:nvPicPr>
        <p:blipFill>
          <a:blip r:embed="rId2"/>
          <a:stretch>
            <a:fillRect/>
          </a:stretch>
        </p:blipFill>
        <p:spPr>
          <a:xfrm>
            <a:off x="2013944" y="1705947"/>
            <a:ext cx="3642767" cy="47274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n 3">
            <a:extLst>
              <a:ext uri="{FF2B5EF4-FFF2-40B4-BE49-F238E27FC236}">
                <a16:creationId xmlns:a16="http://schemas.microsoft.com/office/drawing/2014/main" id="{22BC3CBA-F0EC-4D3A-A8E4-58159D73D7C3}"/>
              </a:ext>
            </a:extLst>
          </p:cNvPr>
          <p:cNvPicPr>
            <a:picLocks noChangeAspect="1"/>
          </p:cNvPicPr>
          <p:nvPr/>
        </p:nvPicPr>
        <p:blipFill>
          <a:blip r:embed="rId3"/>
          <a:stretch>
            <a:fillRect/>
          </a:stretch>
        </p:blipFill>
        <p:spPr>
          <a:xfrm>
            <a:off x="6405489" y="1773935"/>
            <a:ext cx="3890655" cy="46594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CuadroTexto 4">
            <a:extLst>
              <a:ext uri="{FF2B5EF4-FFF2-40B4-BE49-F238E27FC236}">
                <a16:creationId xmlns:a16="http://schemas.microsoft.com/office/drawing/2014/main" id="{72D94C64-4825-4D35-8A6A-BCBA943914CD}"/>
              </a:ext>
            </a:extLst>
          </p:cNvPr>
          <p:cNvSpPr txBox="1"/>
          <p:nvPr/>
        </p:nvSpPr>
        <p:spPr>
          <a:xfrm>
            <a:off x="2259291" y="424606"/>
            <a:ext cx="7673418" cy="1200329"/>
          </a:xfrm>
          <a:prstGeom prst="rect">
            <a:avLst/>
          </a:prstGeom>
          <a:noFill/>
        </p:spPr>
        <p:txBody>
          <a:bodyPr wrap="square" rtlCol="0">
            <a:spAutoFit/>
          </a:bodyPr>
          <a:lstStyle/>
          <a:p>
            <a:pPr algn="ctr"/>
            <a:r>
              <a:rPr lang="es-ES" sz="3600" b="1" dirty="0">
                <a:latin typeface="Bell MT" panose="02020503060305020303" pitchFamily="18" charset="0"/>
                <a:cs typeface="Arial" panose="020B0604020202020204" pitchFamily="34" charset="0"/>
              </a:rPr>
              <a:t>TECNICAS DE RECOLECCIÒN DE DATOS</a:t>
            </a:r>
            <a:endParaRPr lang="es-CO" sz="3600" b="1"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221893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97607DA-B186-4D8C-A07C-F953B5CB701C}"/>
              </a:ext>
            </a:extLst>
          </p:cNvPr>
          <p:cNvPicPr/>
          <p:nvPr/>
        </p:nvPicPr>
        <p:blipFill rotWithShape="1">
          <a:blip r:embed="rId2" cstate="print">
            <a:extLst>
              <a:ext uri="{28A0092B-C50C-407E-A947-70E740481C1C}">
                <a14:useLocalDpi xmlns:a14="http://schemas.microsoft.com/office/drawing/2010/main" val="0"/>
              </a:ext>
            </a:extLst>
          </a:blip>
          <a:srcRect b="27444"/>
          <a:stretch/>
        </p:blipFill>
        <p:spPr bwMode="auto">
          <a:xfrm>
            <a:off x="1920239" y="1709929"/>
            <a:ext cx="3936873" cy="46344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pic>
        <p:nvPicPr>
          <p:cNvPr id="3" name="Imagen 2">
            <a:extLst>
              <a:ext uri="{FF2B5EF4-FFF2-40B4-BE49-F238E27FC236}">
                <a16:creationId xmlns:a16="http://schemas.microsoft.com/office/drawing/2014/main" id="{0D1D5F36-FCEB-4410-B638-D7BBA00A4778}"/>
              </a:ext>
            </a:extLst>
          </p:cNvPr>
          <p:cNvPicPr/>
          <p:nvPr/>
        </p:nvPicPr>
        <p:blipFill rotWithShape="1">
          <a:blip r:embed="rId3" cstate="print">
            <a:extLst>
              <a:ext uri="{28A0092B-C50C-407E-A947-70E740481C1C}">
                <a14:useLocalDpi xmlns:a14="http://schemas.microsoft.com/office/drawing/2010/main" val="0"/>
              </a:ext>
            </a:extLst>
          </a:blip>
          <a:srcRect l="5044" t="2473" r="7477" b="14445"/>
          <a:stretch/>
        </p:blipFill>
        <p:spPr bwMode="auto">
          <a:xfrm>
            <a:off x="6653914" y="1709929"/>
            <a:ext cx="3936873" cy="46344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53640926-AAD7-44D8-BBD7-CCE9431645EC}">
              <a14:shadowObscured xmlns:a14="http://schemas.microsoft.com/office/drawing/2010/main"/>
            </a:ext>
          </a:extLst>
        </p:spPr>
      </p:pic>
      <p:sp>
        <p:nvSpPr>
          <p:cNvPr id="4" name="CuadroTexto 3">
            <a:extLst>
              <a:ext uri="{FF2B5EF4-FFF2-40B4-BE49-F238E27FC236}">
                <a16:creationId xmlns:a16="http://schemas.microsoft.com/office/drawing/2014/main" id="{255BC4F8-A6D5-4197-A7AD-1EF157FC077D}"/>
              </a:ext>
            </a:extLst>
          </p:cNvPr>
          <p:cNvSpPr txBox="1"/>
          <p:nvPr/>
        </p:nvSpPr>
        <p:spPr>
          <a:xfrm>
            <a:off x="4563368" y="644062"/>
            <a:ext cx="3065263" cy="646331"/>
          </a:xfrm>
          <a:prstGeom prst="rect">
            <a:avLst/>
          </a:prstGeom>
          <a:noFill/>
        </p:spPr>
        <p:txBody>
          <a:bodyPr wrap="none" rtlCol="0">
            <a:spAutoFit/>
          </a:bodyPr>
          <a:lstStyle/>
          <a:p>
            <a:r>
              <a:rPr lang="es-ES" sz="3600" b="1" dirty="0">
                <a:latin typeface="Bell MT" panose="02020503060305020303" pitchFamily="18" charset="0"/>
                <a:cs typeface="Arial" panose="020B0604020202020204" pitchFamily="34" charset="0"/>
              </a:rPr>
              <a:t>EVIDENCIAS</a:t>
            </a:r>
            <a:endParaRPr lang="es-CO" sz="3600" b="1"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99882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A7A91479-71EB-4331-97A9-30825E9D3D2C}"/>
              </a:ext>
            </a:extLst>
          </p:cNvPr>
          <p:cNvGraphicFramePr/>
          <p:nvPr>
            <p:extLst>
              <p:ext uri="{D42A27DB-BD31-4B8C-83A1-F6EECF244321}">
                <p14:modId xmlns:p14="http://schemas.microsoft.com/office/powerpoint/2010/main" val="287717009"/>
              </p:ext>
            </p:extLst>
          </p:nvPr>
        </p:nvGraphicFramePr>
        <p:xfrm>
          <a:off x="2948940" y="1435608"/>
          <a:ext cx="6294120" cy="4151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660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47</TotalTime>
  <Words>270</Words>
  <Application>Microsoft Office PowerPoint</Application>
  <PresentationFormat>Panorámica</PresentationFormat>
  <Paragraphs>20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Algerian</vt:lpstr>
      <vt:lpstr>Arial</vt:lpstr>
      <vt:lpstr>Bell MT</vt:lpstr>
      <vt:lpstr>Tw Cen MT</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5</cp:revision>
  <dcterms:created xsi:type="dcterms:W3CDTF">2019-09-03T01:32:37Z</dcterms:created>
  <dcterms:modified xsi:type="dcterms:W3CDTF">2019-09-03T02:20:19Z</dcterms:modified>
</cp:coreProperties>
</file>