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81" r:id="rId2"/>
    <p:sldId id="285" r:id="rId3"/>
    <p:sldId id="288" r:id="rId4"/>
    <p:sldId id="291" r:id="rId5"/>
    <p:sldId id="286" r:id="rId6"/>
    <p:sldId id="290" r:id="rId7"/>
    <p:sldId id="289" r:id="rId8"/>
    <p:sldId id="292" r:id="rId9"/>
    <p:sldId id="293" r:id="rId10"/>
    <p:sldId id="295" r:id="rId11"/>
    <p:sldId id="294" r:id="rId12"/>
    <p:sldId id="296" r:id="rId13"/>
    <p:sldId id="298" r:id="rId14"/>
    <p:sldId id="299" r:id="rId15"/>
    <p:sldId id="307" r:id="rId16"/>
    <p:sldId id="300" r:id="rId17"/>
    <p:sldId id="301" r:id="rId18"/>
    <p:sldId id="308" r:id="rId19"/>
    <p:sldId id="309" r:id="rId20"/>
    <p:sldId id="310" r:id="rId21"/>
    <p:sldId id="302" r:id="rId22"/>
    <p:sldId id="305" r:id="rId23"/>
    <p:sldId id="306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592A964-CC87-4794-8B8E-237CC3960119}">
          <p14:sldIdLst>
            <p14:sldId id="281"/>
            <p14:sldId id="285"/>
            <p14:sldId id="288"/>
            <p14:sldId id="291"/>
            <p14:sldId id="286"/>
            <p14:sldId id="290"/>
            <p14:sldId id="289"/>
            <p14:sldId id="292"/>
            <p14:sldId id="293"/>
            <p14:sldId id="295"/>
            <p14:sldId id="294"/>
            <p14:sldId id="296"/>
            <p14:sldId id="298"/>
            <p14:sldId id="299"/>
            <p14:sldId id="307"/>
            <p14:sldId id="300"/>
            <p14:sldId id="301"/>
            <p14:sldId id="308"/>
            <p14:sldId id="309"/>
            <p14:sldId id="310"/>
            <p14:sldId id="302"/>
            <p14:sldId id="305"/>
            <p14:sldId id="30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彬 賴" initials="文彬" lastIdx="1" clrIdx="0">
    <p:extLst>
      <p:ext uri="{19B8F6BF-5375-455C-9EA6-DF929625EA0E}">
        <p15:presenceInfo xmlns:p15="http://schemas.microsoft.com/office/powerpoint/2012/main" userId="8a3468a290b98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892" autoAdjust="0"/>
  </p:normalViewPr>
  <p:slideViewPr>
    <p:cSldViewPr snapToGrid="0">
      <p:cViewPr varScale="1">
        <p:scale>
          <a:sx n="91" d="100"/>
          <a:sy n="91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2730-8382-41D2-902D-54F8503238D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A8C07-F7B2-4BE9-BDCE-BC14B548C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3" y="357188"/>
            <a:ext cx="27273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04400"/>
            <a:ext cx="7772400" cy="1470025"/>
          </a:xfrm>
        </p:spPr>
        <p:txBody>
          <a:bodyPr/>
          <a:lstStyle>
            <a:lvl1pPr>
              <a:defRPr sz="4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4929198"/>
            <a:ext cx="6786610" cy="85725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標楷體" pitchFamily="65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內容版面配置區 15"/>
          <p:cNvSpPr>
            <a:spLocks noGrp="1"/>
          </p:cNvSpPr>
          <p:nvPr>
            <p:ph sz="quarter" idx="13"/>
          </p:nvPr>
        </p:nvSpPr>
        <p:spPr>
          <a:xfrm>
            <a:off x="1835696" y="3717032"/>
            <a:ext cx="5904656" cy="928687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latin typeface="+mj-lt"/>
                <a:ea typeface="標楷體" pitchFamily="65" charset="-120"/>
                <a:cs typeface="Times New Roman" pitchFamily="18" charset="0"/>
              </a:defRPr>
            </a:lvl1pPr>
            <a:lvl2pPr algn="ctr">
              <a:defRPr sz="2400"/>
            </a:lvl2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4"/>
          </p:nvPr>
        </p:nvSpPr>
        <p:spPr>
          <a:xfrm>
            <a:off x="3571875" y="5715000"/>
            <a:ext cx="2133600" cy="365125"/>
          </a:xfrm>
        </p:spPr>
        <p:txBody>
          <a:bodyPr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標楷體" pitchFamily="65" charset="-120"/>
              </a:defRPr>
            </a:lvl1pPr>
          </a:lstStyle>
          <a:p>
            <a:fld id="{464F5011-0135-4B1A-8618-BB57B695B4A4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投影片編號版面配置區 5"/>
          <p:cNvSpPr>
            <a:spLocks noGrp="1" noChangeAspect="1"/>
          </p:cNvSpPr>
          <p:nvPr>
            <p:ph type="sldNum" sz="quarter" idx="16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5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85750"/>
            <a:ext cx="17970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9538" y="1071563"/>
            <a:ext cx="8605837" cy="71437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76200" y="0"/>
            <a:ext cx="233363" cy="6858000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8788" y="6402289"/>
            <a:ext cx="265053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0541" cmpd="sng">
                  <a:solidFill>
                    <a:srgbClr val="8080C0">
                      <a:alpha val="69804"/>
                    </a:srgbClr>
                  </a:solidFill>
                  <a:prstDash val="solid"/>
                </a:ln>
                <a:solidFill>
                  <a:srgbClr val="808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Mobile Broadband Networklab, NCU</a:t>
            </a:r>
            <a:endParaRPr kumimoji="0" lang="zh-TW" altLang="en-US" sz="1200" b="1" dirty="0">
              <a:ln w="10541" cmpd="sng">
                <a:solidFill>
                  <a:srgbClr val="8080C0">
                    <a:alpha val="69804"/>
                  </a:srgbClr>
                </a:solidFill>
                <a:prstDash val="solid"/>
              </a:ln>
              <a:solidFill>
                <a:srgbClr val="808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31762"/>
            <a:ext cx="8585325" cy="939784"/>
          </a:xfrm>
        </p:spPr>
        <p:txBody>
          <a:bodyPr/>
          <a:lstStyle>
            <a:lvl1pPr algn="l">
              <a:lnSpc>
                <a:spcPts val="3600"/>
              </a:lnSpc>
              <a:defRPr sz="4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85720" y="1260491"/>
            <a:ext cx="8653564" cy="4525963"/>
          </a:xfrm>
        </p:spPr>
        <p:txBody>
          <a:bodyPr/>
          <a:lstStyle>
            <a:lvl1pPr>
              <a:spcBef>
                <a:spcPts val="600"/>
              </a:spcBef>
              <a:buFontTx/>
              <a:buBlip>
                <a:blip r:embed="rId3"/>
              </a:buBlip>
              <a:defRPr sz="28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1pPr>
            <a:lvl2pPr marL="731520" indent="-365760">
              <a:spcBef>
                <a:spcPts val="0"/>
              </a:spcBef>
              <a:buClr>
                <a:srgbClr val="8080C0"/>
              </a:buClr>
              <a:buSzPct val="80000"/>
              <a:buFont typeface="Wingdings" pitchFamily="2" charset="2"/>
              <a:buChar char="n"/>
              <a:defRPr sz="24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2pPr>
            <a:lvl3pPr marL="1097280" indent="-274320">
              <a:buClr>
                <a:srgbClr val="8080C0"/>
              </a:buClr>
              <a:buSzPct val="70000"/>
              <a:buFont typeface="Wingdings" pitchFamily="2" charset="2"/>
              <a:buChar char="u"/>
              <a:defRPr sz="20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8080C0"/>
              </a:buClr>
              <a:defRPr sz="16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73BEE6"/>
              </a:buClr>
              <a:buFont typeface="Arial" pitchFamily="34" charset="0"/>
              <a:buChar char="»"/>
              <a:defRPr sz="1200" baseline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 </a:t>
            </a:r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Fourth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 </a:t>
            </a:r>
            <a:r>
              <a:rPr lang="en-US" altLang="zh-TW" dirty="0" smtClean="0"/>
              <a:t>Fifth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4B1E6-6B7D-4497-90C6-CF5C583D2F6B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" name="投影片編號版面配置區 5"/>
          <p:cNvSpPr>
            <a:spLocks noGrp="1" noChangeAspect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4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142875"/>
            <a:ext cx="11414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9538" y="677863"/>
            <a:ext cx="8605837" cy="36512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76200" y="0"/>
            <a:ext cx="233363" cy="6858000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8788" y="6402289"/>
            <a:ext cx="265053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0541" cmpd="sng">
                  <a:solidFill>
                    <a:srgbClr val="8080C0">
                      <a:alpha val="69804"/>
                    </a:srgbClr>
                  </a:solidFill>
                  <a:prstDash val="solid"/>
                </a:ln>
                <a:solidFill>
                  <a:srgbClr val="808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Mobile Broadband Networklab, NCU</a:t>
            </a:r>
            <a:endParaRPr kumimoji="0" lang="zh-TW" altLang="en-US" sz="1200" b="1" dirty="0">
              <a:ln w="10541" cmpd="sng">
                <a:solidFill>
                  <a:srgbClr val="8080C0">
                    <a:alpha val="69804"/>
                  </a:srgbClr>
                </a:solidFill>
                <a:prstDash val="solid"/>
              </a:ln>
              <a:solidFill>
                <a:srgbClr val="808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7686700" cy="500066"/>
          </a:xfrm>
        </p:spPr>
        <p:txBody>
          <a:bodyPr>
            <a:noAutofit/>
          </a:bodyPr>
          <a:lstStyle>
            <a:lvl1pPr algn="l">
              <a:defRPr sz="38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8725584" cy="5357850"/>
          </a:xfrm>
        </p:spPr>
        <p:txBody>
          <a:bodyPr/>
          <a:lstStyle>
            <a:lvl1pPr marL="347472" indent="-347472">
              <a:spcBef>
                <a:spcPts val="600"/>
              </a:spcBef>
              <a:buFontTx/>
              <a:buBlip>
                <a:blip r:embed="rId3"/>
              </a:buBlip>
              <a:defRPr sz="28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>
              <a:spcBef>
                <a:spcPts val="0"/>
              </a:spcBef>
              <a:buClr>
                <a:srgbClr val="8080C0"/>
              </a:buClr>
              <a:buSzPct val="80000"/>
              <a:buFont typeface="Wingdings" pitchFamily="2" charset="2"/>
              <a:buChar char="n"/>
              <a:defRPr sz="24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>
              <a:buClr>
                <a:srgbClr val="ECB268"/>
              </a:buClr>
              <a:buSzPct val="70000"/>
              <a:buFont typeface="Wingdings" pitchFamily="2" charset="2"/>
              <a:buChar char="u"/>
              <a:defRPr sz="2000"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8080C0"/>
              </a:buClr>
              <a:defRPr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73BEE6"/>
              </a:buClr>
              <a:buFont typeface="Arial" pitchFamily="34" charset="0"/>
              <a:buChar char="»"/>
              <a:defRPr baseline="0"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5011-0135-4B1A-8618-BB57B695B4A4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" name="投影片編號版面配置區 5"/>
          <p:cNvSpPr>
            <a:spLocks noGrp="1" noChangeAspect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26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14313"/>
            <a:ext cx="24431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8"/>
          <p:cNvSpPr/>
          <p:nvPr/>
        </p:nvSpPr>
        <p:spPr>
          <a:xfrm>
            <a:off x="-76200" y="0"/>
            <a:ext cx="233363" cy="6858000"/>
          </a:xfrm>
          <a:prstGeom prst="rect">
            <a:avLst/>
          </a:prstGeom>
          <a:solidFill>
            <a:srgbClr val="8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" name="矩形 9"/>
          <p:cNvSpPr/>
          <p:nvPr/>
        </p:nvSpPr>
        <p:spPr>
          <a:xfrm>
            <a:off x="109538" y="6143625"/>
            <a:ext cx="8605837" cy="71438"/>
          </a:xfrm>
          <a:prstGeom prst="rect">
            <a:avLst/>
          </a:prstGeom>
          <a:gradFill flip="none" rotWithShape="1">
            <a:gsLst>
              <a:gs pos="0">
                <a:srgbClr val="8080C0">
                  <a:shade val="30000"/>
                  <a:satMod val="115000"/>
                </a:srgbClr>
              </a:gs>
              <a:gs pos="50000">
                <a:srgbClr val="8080C0">
                  <a:shade val="67500"/>
                  <a:satMod val="115000"/>
                </a:srgbClr>
              </a:gs>
              <a:gs pos="100000">
                <a:srgbClr val="808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Rectangle 12"/>
          <p:cNvSpPr/>
          <p:nvPr/>
        </p:nvSpPr>
        <p:spPr>
          <a:xfrm>
            <a:off x="2357422" y="2214554"/>
            <a:ext cx="4000528" cy="16312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Q &amp; A</a:t>
            </a:r>
            <a:endParaRPr kumimoji="0" lang="zh-TW" altLang="en-US" sz="10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5011-0135-4B1A-8618-BB57B695B4A4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" name="投影片編號版面配置區 5"/>
          <p:cNvSpPr>
            <a:spLocks noGrp="1" noChangeAspect="1"/>
          </p:cNvSpPr>
          <p:nvPr>
            <p:ph type="sldNum" sz="quarter" idx="12"/>
          </p:nvPr>
        </p:nvSpPr>
        <p:spPr>
          <a:xfrm>
            <a:off x="6929438" y="6356350"/>
            <a:ext cx="2133600" cy="365125"/>
          </a:xfrm>
        </p:spPr>
        <p:txBody>
          <a:bodyPr/>
          <a:lstStyle>
            <a:lvl1pPr>
              <a:defRPr sz="280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itchFamily="34" charset="0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805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5011-0135-4B1A-8618-BB57B695B4A4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697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44AD-513F-4780-AAAE-A618E1765FE7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66DA2-6988-42FB-B7DC-5BDE70A64A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54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F5011-0135-4B1A-8618-BB57B695B4A4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E683B73-6C6D-4294-85C3-BEF7C23A6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5719" y="1805684"/>
            <a:ext cx="8772559" cy="1470025"/>
          </a:xfrm>
        </p:spPr>
        <p:txBody>
          <a:bodyPr/>
          <a:lstStyle/>
          <a:p>
            <a:r>
              <a:rPr lang="en-US" altLang="zh-TW" sz="3600" smtClean="0"/>
              <a:t>1072</a:t>
            </a:r>
            <a:r>
              <a:rPr lang="zh-TW" altLang="en-US" sz="3600" smtClean="0"/>
              <a:t>作業系統 </a:t>
            </a:r>
            <a:r>
              <a:rPr lang="en-US" altLang="zh-TW" sz="3600" smtClean="0"/>
              <a:t>– Thread</a:t>
            </a:r>
            <a:r>
              <a:rPr lang="zh-TW" altLang="en-US" sz="3600" smtClean="0"/>
              <a:t>課程</a:t>
            </a:r>
            <a:endParaRPr lang="zh-TW" altLang="en-US" sz="3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64019" y="6067323"/>
            <a:ext cx="5433646" cy="7913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endParaRPr kumimoji="0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>
          <a:xfrm>
            <a:off x="1209628" y="3671351"/>
            <a:ext cx="6786610" cy="2395971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Professor: Li-der Chou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Presenter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zh-TW" altLang="en-US" sz="24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TW" sz="2400" smtClean="0">
                <a:solidFill>
                  <a:schemeClr val="tx1"/>
                </a:solidFill>
                <a:latin typeface="Times New Roman" pitchFamily="18" charset="0"/>
              </a:rPr>
              <a:t>Robin Lai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 Thread </a:t>
            </a:r>
            <a:r>
              <a:rPr lang="zh-TW" altLang="en-US" smtClean="0"/>
              <a:t>常用的方法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v</a:t>
            </a:r>
            <a:r>
              <a:rPr lang="en-US" smtClean="0"/>
              <a:t>oid start(): </a:t>
            </a:r>
            <a:r>
              <a:rPr lang="zh-TW" altLang="en-US" smtClean="0"/>
              <a:t>令執行緒開始執行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boolean isAlive()</a:t>
            </a:r>
            <a:r>
              <a:rPr lang="en-US" altLang="zh-TW" smtClean="0"/>
              <a:t>:</a:t>
            </a:r>
            <a:r>
              <a:rPr lang="zh-TW" altLang="en-US" smtClean="0"/>
              <a:t> 檢查執行緒是否存活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/>
              <a:t>v</a:t>
            </a:r>
            <a:r>
              <a:rPr lang="en-US" smtClean="0"/>
              <a:t>oid sleep(int)</a:t>
            </a:r>
            <a:r>
              <a:rPr lang="en-US" altLang="zh-TW" smtClean="0"/>
              <a:t>:</a:t>
            </a:r>
            <a:r>
              <a:rPr lang="zh-TW" altLang="en-US" smtClean="0"/>
              <a:t> 令執行緒暫停執行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void interrupt():</a:t>
            </a:r>
            <a:r>
              <a:rPr lang="zh-TW" altLang="en-US" smtClean="0"/>
              <a:t> 中斷執行緒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void join():</a:t>
            </a:r>
            <a:r>
              <a:rPr lang="zh-TW" altLang="en-US" smtClean="0"/>
              <a:t> 等待執行緒結束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Python Thread </a:t>
            </a:r>
            <a:r>
              <a:rPr lang="zh-TW" altLang="en-US" smtClean="0"/>
              <a:t>程式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8725584" cy="2586928"/>
          </a:xfrm>
        </p:spPr>
        <p:txBody>
          <a:bodyPr/>
          <a:lstStyle/>
          <a:p>
            <a:r>
              <a:rPr lang="en-US" altLang="zh-TW" smtClean="0"/>
              <a:t>Threading module </a:t>
            </a:r>
            <a:r>
              <a:rPr lang="zh-TW" altLang="en-US" smtClean="0"/>
              <a:t>提供 </a:t>
            </a:r>
            <a:r>
              <a:rPr lang="en-US" altLang="zh-TW" smtClean="0"/>
              <a:t>high-level Thread API</a:t>
            </a:r>
          </a:p>
          <a:p>
            <a:pPr lvl="1"/>
            <a:r>
              <a:rPr lang="zh-TW" altLang="en-US" smtClean="0"/>
              <a:t>建議使用</a:t>
            </a:r>
            <a:endParaRPr lang="en-US" altLang="zh-TW" smtClean="0"/>
          </a:p>
          <a:p>
            <a:pPr lvl="1"/>
            <a:endParaRPr lang="en-US" altLang="zh-TW" smtClean="0"/>
          </a:p>
          <a:p>
            <a:r>
              <a:rPr lang="zh-TW" altLang="en-US" smtClean="0"/>
              <a:t>其底層是使用</a:t>
            </a:r>
            <a:r>
              <a:rPr lang="en-US" altLang="zh-TW" smtClean="0"/>
              <a:t>low-level _thread module</a:t>
            </a:r>
          </a:p>
          <a:p>
            <a:pPr lvl="1"/>
            <a:r>
              <a:rPr lang="zh-TW" altLang="en-US" smtClean="0"/>
              <a:t>不建議使用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4761" y="3352800"/>
            <a:ext cx="7336221" cy="284315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i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mport threading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noProof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def</a:t>
            </a:r>
            <a:r>
              <a:rPr kumimoji="0" lang="en-US" b="0" i="0" u="none" strike="noStrike" kern="1200" cap="none" spc="0" normalizeH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work():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print(‘hello world’)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task = threading.thread(target=work)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task.start()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互斥控制 </a:t>
            </a:r>
            <a:r>
              <a:rPr lang="en-US" altLang="zh-TW" dirty="0" smtClean="0"/>
              <a:t>– Race Condition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8725584" cy="2529063"/>
          </a:xfrm>
        </p:spPr>
        <p:txBody>
          <a:bodyPr/>
          <a:lstStyle/>
          <a:p>
            <a:r>
              <a:rPr lang="zh-TW" altLang="en-US" dirty="0" smtClean="0"/>
              <a:t>加法運算和給值</a:t>
            </a:r>
            <a:r>
              <a:rPr lang="en-US" altLang="zh-TW" dirty="0" smtClean="0"/>
              <a:t>(assign)</a:t>
            </a:r>
            <a:r>
              <a:rPr lang="zh-TW" altLang="en-US" dirty="0" smtClean="0"/>
              <a:t>為兩個步驟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zh-TW" altLang="en-US" dirty="0" smtClean="0"/>
              <a:t>起始值為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，同時執行以下兩行程式結果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81474" y="1949164"/>
            <a:ext cx="534605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48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data = data + 1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1474" y="3444797"/>
            <a:ext cx="534605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48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data = data </a:t>
            </a:r>
            <a:r>
              <a:rPr lang="en-US" altLang="zh-TW" sz="48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-</a:t>
            </a:r>
            <a:r>
              <a:rPr lang="en-US" sz="48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1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877695" y="2715695"/>
            <a:ext cx="601887" cy="57924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1</a:t>
            </a:r>
            <a:endParaRPr lang="en-US" sz="3600"/>
          </a:p>
        </p:txBody>
      </p:sp>
      <p:sp>
        <p:nvSpPr>
          <p:cNvPr id="8" name="橢圓 7"/>
          <p:cNvSpPr/>
          <p:nvPr/>
        </p:nvSpPr>
        <p:spPr>
          <a:xfrm>
            <a:off x="2402509" y="2715695"/>
            <a:ext cx="601887" cy="57924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2</a:t>
            </a:r>
            <a:endParaRPr lang="en-US" sz="3600"/>
          </a:p>
        </p:txBody>
      </p:sp>
      <p:sp>
        <p:nvSpPr>
          <p:cNvPr id="9" name="橢圓 8"/>
          <p:cNvSpPr/>
          <p:nvPr/>
        </p:nvSpPr>
        <p:spPr>
          <a:xfrm>
            <a:off x="4877696" y="4247219"/>
            <a:ext cx="601887" cy="57924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3</a:t>
            </a:r>
            <a:endParaRPr lang="en-US" sz="3600"/>
          </a:p>
        </p:txBody>
      </p:sp>
      <p:sp>
        <p:nvSpPr>
          <p:cNvPr id="10" name="橢圓 9"/>
          <p:cNvSpPr/>
          <p:nvPr/>
        </p:nvSpPr>
        <p:spPr>
          <a:xfrm>
            <a:off x="2402510" y="4247219"/>
            <a:ext cx="601887" cy="57924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4</a:t>
            </a:r>
            <a:endParaRPr lang="en-US" sz="360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214282" y="4957933"/>
            <a:ext cx="8725584" cy="156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4: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值為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4: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值為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2: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值為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互斥控制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執行緒存取共用資源的程式區塊稱作</a:t>
            </a:r>
            <a:r>
              <a:rPr lang="zh-TW" altLang="en-US" smtClean="0">
                <a:solidFill>
                  <a:srgbClr val="FF0000"/>
                </a:solidFill>
              </a:rPr>
              <a:t>臨界區間</a:t>
            </a:r>
            <a:endParaRPr lang="en-US" altLang="zh-TW" smtClean="0">
              <a:solidFill>
                <a:srgbClr val="FF0000"/>
              </a:solidFill>
            </a:endParaRPr>
          </a:p>
          <a:p>
            <a:pPr lvl="1"/>
            <a:r>
              <a:rPr lang="en-US" altLang="zh-TW" smtClean="0"/>
              <a:t>Criticle section</a:t>
            </a:r>
          </a:p>
          <a:p>
            <a:r>
              <a:rPr lang="zh-TW" altLang="en-US" smtClean="0"/>
              <a:t>互斥控制是確保只有一個執行緒在臨界區間中執行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52941" y="2564774"/>
            <a:ext cx="5076497" cy="346575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v</a:t>
            </a:r>
            <a:r>
              <a:rPr 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oid function()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do something</a:t>
            </a:r>
            <a:r>
              <a:rPr lang="zh-TW" alt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…</a:t>
            </a:r>
            <a:endParaRPr lang="en-US" sz="240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zh-TW" alt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存取共用變數</a:t>
            </a:r>
            <a:r>
              <a:rPr lang="en-US" altLang="zh-TW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1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存取共用變數</a:t>
            </a:r>
            <a:r>
              <a:rPr lang="en-US" altLang="zh-TW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2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存取共用變數</a:t>
            </a:r>
            <a:r>
              <a:rPr lang="en-US" altLang="zh-TW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3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do something</a:t>
            </a:r>
            <a:r>
              <a:rPr lang="zh-TW" alt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…</a:t>
            </a:r>
            <a:endParaRPr lang="en-US" sz="240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5454869" y="3426372"/>
            <a:ext cx="357351" cy="137685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33296" y="3426372"/>
            <a:ext cx="2848304" cy="13768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82630" y="388357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臨界區間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互斥控制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8725584" cy="1072657"/>
          </a:xfrm>
        </p:spPr>
        <p:txBody>
          <a:bodyPr/>
          <a:lstStyle/>
          <a:p>
            <a:r>
              <a:rPr lang="en-US" altLang="zh-TW" dirty="0" smtClean="0"/>
              <a:t>Java API </a:t>
            </a:r>
            <a:r>
              <a:rPr lang="zh-TW" altLang="en-US" dirty="0" smtClean="0"/>
              <a:t>提供 </a:t>
            </a:r>
            <a:r>
              <a:rPr lang="en-US" altLang="zh-TW" dirty="0" smtClean="0"/>
              <a:t>Semaphore </a:t>
            </a:r>
            <a:r>
              <a:rPr lang="zh-TW" altLang="en-US" dirty="0" smtClean="0"/>
              <a:t>類別做互斥控制用途</a:t>
            </a:r>
            <a:endParaRPr lang="en-US" altLang="zh-TW" dirty="0" smtClean="0"/>
          </a:p>
          <a:p>
            <a:pPr lvl="1"/>
            <a:r>
              <a:rPr lang="en-US" dirty="0" err="1" smtClean="0"/>
              <a:t>java.util.concurrent.Semaphore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3947" y="1902480"/>
            <a:ext cx="6765542" cy="4453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Semaphore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= new Semaphore(1);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void function()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do something</a:t>
            </a: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…</a:t>
            </a:r>
            <a:endParaRPr lang="en-US" sz="2400" dirty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mutex.acquire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存取共用變數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1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存取共用變數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2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存取共用變數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3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2400" dirty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mutex.release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do something</a:t>
            </a: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…</a:t>
            </a:r>
            <a:endParaRPr lang="en-US" sz="2400" dirty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3311" y="3623549"/>
            <a:ext cx="2848304" cy="13768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93952" y="328973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89446" y="3194475"/>
            <a:ext cx="364276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要求進入臨界區間的權限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89446" y="4987375"/>
            <a:ext cx="364276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釋放進入臨界區間的權限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4256689" y="3468413"/>
            <a:ext cx="525517" cy="21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58043" y="5245483"/>
            <a:ext cx="525517" cy="21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08352" y="1608617"/>
            <a:ext cx="327397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初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始許可權數目為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同步問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3"/>
            <a:ext cx="8725584" cy="1492806"/>
          </a:xfrm>
        </p:spPr>
        <p:txBody>
          <a:bodyPr/>
          <a:lstStyle/>
          <a:p>
            <a:r>
              <a:rPr lang="zh-TW" altLang="en-US" dirty="0" smtClean="0"/>
              <a:t>協調多執行緒程式，使程式碼按照特定次序執行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Semaphore</a:t>
            </a:r>
            <a:r>
              <a:rPr lang="zh-TW" altLang="en-US" dirty="0" smtClean="0"/>
              <a:t>控制執行次序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Job_A</a:t>
            </a:r>
            <a:r>
              <a:rPr lang="en-US" altLang="zh-TW" dirty="0" smtClean="0"/>
              <a:t>()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Job_B</a:t>
            </a:r>
            <a:r>
              <a:rPr lang="en-US" altLang="zh-TW" dirty="0" smtClean="0"/>
              <a:t>()</a:t>
            </a:r>
            <a:r>
              <a:rPr lang="zh-TW" altLang="en-US" dirty="0" smtClean="0"/>
              <a:t>同時執行，</a:t>
            </a:r>
            <a:r>
              <a:rPr lang="en-US" altLang="zh-TW" dirty="0" err="1" smtClean="0"/>
              <a:t>Job_C</a:t>
            </a:r>
            <a:r>
              <a:rPr lang="en-US" altLang="zh-TW" dirty="0" smtClean="0"/>
              <a:t>()</a:t>
            </a:r>
            <a:r>
              <a:rPr lang="zh-TW" altLang="en-US" dirty="0" smtClean="0"/>
              <a:t>在它們結束後執行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4282" y="4358224"/>
            <a:ext cx="3048000" cy="151285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dirty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v</a:t>
            </a: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oid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Job_A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en-US" altLang="zh-TW" dirty="0" err="1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Job_A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工作</a:t>
            </a:r>
            <a:endParaRPr lang="en-US" altLang="zh-TW" dirty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mutex_a.release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zh-TW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27672" y="4358224"/>
            <a:ext cx="2870344" cy="151285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dirty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v</a:t>
            </a: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oid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Job_B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en-US" altLang="zh-TW" dirty="0" err="1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Job_B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工作</a:t>
            </a:r>
            <a:endParaRPr lang="en-US" altLang="zh-TW" dirty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mutex_b.release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zh-TW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4358227"/>
            <a:ext cx="3048000" cy="173512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dirty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v</a:t>
            </a: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oid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Job_C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noProof="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noProof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mutex_a.acquire</a:t>
            </a:r>
            <a:r>
              <a:rPr lang="en-US" altLang="zh-TW" noProof="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b="0" i="0" u="none" strike="noStrike" kern="1200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b="0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kumimoji="0" lang="en-US" altLang="zh-TW" b="0" i="0" u="none" strike="noStrike" kern="1200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mutex_b.acquire</a:t>
            </a:r>
            <a:r>
              <a:rPr kumimoji="0" lang="en-US" altLang="zh-TW" b="0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en-US" altLang="zh-TW" dirty="0" err="1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Job_C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工作</a:t>
            </a:r>
            <a:endParaRPr lang="en-US" altLang="zh-TW" dirty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zh-TW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14282" y="4165601"/>
            <a:ext cx="2741354" cy="2022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065700" y="4165602"/>
            <a:ext cx="2820786" cy="2022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104850" y="4165601"/>
            <a:ext cx="2820786" cy="2022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2871" y="2648345"/>
            <a:ext cx="8043027" cy="193156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Semaphore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mutex_a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= new Semaphore(0);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Semaphore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mutex_b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= new Semaphore(0);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產生三個 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Thread </a:t>
            </a: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en-US" altLang="zh-TW" sz="2400" dirty="0" err="1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Job_A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400" dirty="0" err="1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Job_B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  <a:r>
              <a:rPr lang="zh-TW" altLang="en-US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400" dirty="0" err="1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Job_C</a:t>
            </a:r>
            <a:r>
              <a:rPr lang="en-US" altLang="zh-TW" sz="240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()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98016" y="2297740"/>
            <a:ext cx="327397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初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始許可權數目為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同步問題 </a:t>
            </a:r>
            <a:r>
              <a:rPr lang="en-US" altLang="zh-TW" smtClean="0"/>
              <a:t>– First Reader-Writer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8725584" cy="2386963"/>
          </a:xfrm>
        </p:spPr>
        <p:txBody>
          <a:bodyPr/>
          <a:lstStyle/>
          <a:p>
            <a:r>
              <a:rPr lang="zh-TW" altLang="en-US" smtClean="0"/>
              <a:t>多個</a:t>
            </a:r>
            <a:r>
              <a:rPr lang="en-US" altLang="zh-TW"/>
              <a:t> </a:t>
            </a:r>
            <a:r>
              <a:rPr lang="en-US" altLang="zh-TW" smtClean="0"/>
              <a:t>Readers</a:t>
            </a:r>
            <a:r>
              <a:rPr lang="zh-TW" altLang="en-US" smtClean="0"/>
              <a:t> 想讀取 </a:t>
            </a:r>
            <a:r>
              <a:rPr lang="en-US" altLang="zh-TW" smtClean="0"/>
              <a:t>Shared Data</a:t>
            </a:r>
          </a:p>
          <a:p>
            <a:r>
              <a:rPr lang="zh-TW" altLang="en-US" smtClean="0"/>
              <a:t>多個 </a:t>
            </a:r>
            <a:r>
              <a:rPr lang="en-US" altLang="zh-TW" smtClean="0"/>
              <a:t>Writers </a:t>
            </a:r>
            <a:r>
              <a:rPr lang="zh-TW" altLang="en-US" smtClean="0"/>
              <a:t>想寫入 </a:t>
            </a:r>
            <a:r>
              <a:rPr lang="en-US" altLang="zh-TW" smtClean="0"/>
              <a:t>Shared Data</a:t>
            </a:r>
          </a:p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180733" y="3275789"/>
            <a:ext cx="2596056" cy="14714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Shared Data</a:t>
            </a:r>
            <a:endParaRPr lang="en-US" sz="3600"/>
          </a:p>
        </p:txBody>
      </p:sp>
      <p:sp>
        <p:nvSpPr>
          <p:cNvPr id="6" name="橢圓 5"/>
          <p:cNvSpPr/>
          <p:nvPr/>
        </p:nvSpPr>
        <p:spPr>
          <a:xfrm>
            <a:off x="510108" y="2597872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7" name="橢圓 6"/>
          <p:cNvSpPr/>
          <p:nvPr/>
        </p:nvSpPr>
        <p:spPr>
          <a:xfrm>
            <a:off x="200052" y="3711969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8" name="橢圓 7"/>
          <p:cNvSpPr/>
          <p:nvPr/>
        </p:nvSpPr>
        <p:spPr>
          <a:xfrm>
            <a:off x="510108" y="4866202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9" name="橢圓 8"/>
          <p:cNvSpPr/>
          <p:nvPr/>
        </p:nvSpPr>
        <p:spPr>
          <a:xfrm>
            <a:off x="6779529" y="2597872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sp>
        <p:nvSpPr>
          <p:cNvPr id="11" name="橢圓 10"/>
          <p:cNvSpPr/>
          <p:nvPr/>
        </p:nvSpPr>
        <p:spPr>
          <a:xfrm>
            <a:off x="7559291" y="3711968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sp>
        <p:nvSpPr>
          <p:cNvPr id="12" name="橢圓 11"/>
          <p:cNvSpPr/>
          <p:nvPr/>
        </p:nvSpPr>
        <p:spPr>
          <a:xfrm>
            <a:off x="6779528" y="4846133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cxnSp>
        <p:nvCxnSpPr>
          <p:cNvPr id="14" name="直線單箭頭接點 13"/>
          <p:cNvCxnSpPr>
            <a:stCxn id="6" idx="6"/>
          </p:cNvCxnSpPr>
          <p:nvPr/>
        </p:nvCxnSpPr>
        <p:spPr>
          <a:xfrm>
            <a:off x="1876453" y="2897417"/>
            <a:ext cx="1171547" cy="5116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6"/>
          </p:cNvCxnSpPr>
          <p:nvPr/>
        </p:nvCxnSpPr>
        <p:spPr>
          <a:xfrm flipV="1">
            <a:off x="1566397" y="3924081"/>
            <a:ext cx="1481603" cy="874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6"/>
          </p:cNvCxnSpPr>
          <p:nvPr/>
        </p:nvCxnSpPr>
        <p:spPr>
          <a:xfrm flipV="1">
            <a:off x="1876453" y="4351195"/>
            <a:ext cx="1171547" cy="8145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2"/>
          </p:cNvCxnSpPr>
          <p:nvPr/>
        </p:nvCxnSpPr>
        <p:spPr>
          <a:xfrm flipH="1">
            <a:off x="5776789" y="2897417"/>
            <a:ext cx="1002740" cy="422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2"/>
          </p:cNvCxnSpPr>
          <p:nvPr/>
        </p:nvCxnSpPr>
        <p:spPr>
          <a:xfrm flipH="1">
            <a:off x="5909522" y="4011513"/>
            <a:ext cx="16497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1"/>
          </p:cNvCxnSpPr>
          <p:nvPr/>
        </p:nvCxnSpPr>
        <p:spPr>
          <a:xfrm flipH="1" flipV="1">
            <a:off x="5909522" y="4546589"/>
            <a:ext cx="1070103" cy="38727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876453" y="343312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ead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77206" y="340836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6327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同步</a:t>
            </a:r>
            <a:r>
              <a:rPr lang="zh-TW" altLang="en-US"/>
              <a:t>問題 </a:t>
            </a:r>
            <a:r>
              <a:rPr lang="en-US" altLang="zh-TW"/>
              <a:t>– First Reader-Writer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規則一</a:t>
            </a:r>
            <a:r>
              <a:rPr lang="zh-TW" altLang="en-US"/>
              <a:t>：</a:t>
            </a:r>
            <a:r>
              <a:rPr lang="en-US" altLang="zh-TW" smtClean="0"/>
              <a:t>Reader / Writer</a:t>
            </a:r>
            <a:r>
              <a:rPr lang="zh-TW" altLang="en-US" smtClean="0"/>
              <a:t> 要互斥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當</a:t>
            </a:r>
            <a:r>
              <a:rPr lang="en-US" altLang="zh-TW" smtClean="0"/>
              <a:t>Writer</a:t>
            </a:r>
            <a:r>
              <a:rPr lang="zh-TW" altLang="en-US" smtClean="0"/>
              <a:t>做寫入時，</a:t>
            </a:r>
            <a:r>
              <a:rPr lang="en-US" altLang="zh-TW" smtClean="0"/>
              <a:t>Reader</a:t>
            </a:r>
            <a:r>
              <a:rPr lang="zh-TW" altLang="en-US" smtClean="0"/>
              <a:t>不能讀取</a:t>
            </a:r>
            <a:endParaRPr lang="en-US"/>
          </a:p>
          <a:p>
            <a:pPr>
              <a:lnSpc>
                <a:spcPct val="150000"/>
              </a:lnSpc>
            </a:pPr>
            <a:r>
              <a:rPr lang="zh-TW" altLang="en-US" smtClean="0"/>
              <a:t>規則二：</a:t>
            </a:r>
            <a:r>
              <a:rPr lang="en-US" altLang="zh-TW" smtClean="0"/>
              <a:t>Writer / Writer </a:t>
            </a:r>
            <a:r>
              <a:rPr lang="zh-TW" altLang="en-US" smtClean="0"/>
              <a:t>要互斥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同時只能有一個</a:t>
            </a:r>
            <a:r>
              <a:rPr lang="en-US" altLang="zh-TW" smtClean="0"/>
              <a:t>Writer</a:t>
            </a:r>
            <a:r>
              <a:rPr lang="zh-TW" altLang="en-US" smtClean="0"/>
              <a:t>做寫入</a:t>
            </a:r>
            <a:endParaRPr lang="en-US"/>
          </a:p>
          <a:p>
            <a:pPr>
              <a:lnSpc>
                <a:spcPct val="150000"/>
              </a:lnSpc>
            </a:pPr>
            <a:r>
              <a:rPr lang="zh-TW" altLang="en-US" smtClean="0"/>
              <a:t>規則三</a:t>
            </a:r>
            <a:r>
              <a:rPr lang="zh-TW" altLang="en-US"/>
              <a:t>：</a:t>
            </a:r>
            <a:r>
              <a:rPr lang="zh-TW" altLang="en-US" smtClean="0"/>
              <a:t>對 </a:t>
            </a:r>
            <a:r>
              <a:rPr lang="en-US" altLang="zh-TW" smtClean="0"/>
              <a:t>Reader</a:t>
            </a:r>
            <a:r>
              <a:rPr lang="zh-TW" altLang="en-US" smtClean="0"/>
              <a:t> 有利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多個</a:t>
            </a:r>
            <a:r>
              <a:rPr lang="en-US" altLang="zh-TW" smtClean="0"/>
              <a:t>Readers</a:t>
            </a:r>
            <a:r>
              <a:rPr lang="zh-TW" altLang="en-US" smtClean="0"/>
              <a:t>可以同時做讀取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換言之，</a:t>
            </a:r>
            <a:r>
              <a:rPr lang="en-US" altLang="zh-TW" smtClean="0"/>
              <a:t>Writer</a:t>
            </a:r>
            <a:r>
              <a:rPr lang="zh-TW" altLang="en-US" smtClean="0"/>
              <a:t>必須等沒有</a:t>
            </a:r>
            <a:r>
              <a:rPr lang="en-US" altLang="zh-TW" smtClean="0"/>
              <a:t>Reader</a:t>
            </a:r>
            <a:r>
              <a:rPr lang="zh-TW" altLang="en-US" smtClean="0"/>
              <a:t>要讀取時才能寫入</a:t>
            </a:r>
            <a:r>
              <a:rPr lang="en-US" altLang="zh-TW" smtClean="0"/>
              <a:t>(</a:t>
            </a:r>
            <a:r>
              <a:rPr lang="zh-TW" altLang="en-US" smtClean="0"/>
              <a:t>不利</a:t>
            </a:r>
            <a:r>
              <a:rPr lang="en-US" altLang="zh-TW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同步</a:t>
            </a:r>
            <a:r>
              <a:rPr lang="zh-TW" altLang="en-US"/>
              <a:t>問題 </a:t>
            </a:r>
            <a:r>
              <a:rPr lang="en-US" altLang="zh-TW"/>
              <a:t>– First Reader-Writer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820709"/>
            <a:ext cx="8725584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/>
              <a:t>規則一：</a:t>
            </a:r>
            <a:r>
              <a:rPr lang="en-US" altLang="zh-TW"/>
              <a:t>Reader / Writer</a:t>
            </a:r>
            <a:r>
              <a:rPr lang="zh-TW" altLang="en-US"/>
              <a:t> 要互斥</a:t>
            </a:r>
            <a:endParaRPr lang="en-US" altLang="zh-TW"/>
          </a:p>
          <a:p>
            <a:pPr>
              <a:lnSpc>
                <a:spcPct val="150000"/>
              </a:lnSpc>
            </a:pP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79322" y="2864292"/>
            <a:ext cx="2596056" cy="10773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Shared Data</a:t>
            </a:r>
            <a:endParaRPr lang="en-US" sz="3600"/>
          </a:p>
        </p:txBody>
      </p:sp>
      <p:sp>
        <p:nvSpPr>
          <p:cNvPr id="8" name="橢圓 7"/>
          <p:cNvSpPr/>
          <p:nvPr/>
        </p:nvSpPr>
        <p:spPr>
          <a:xfrm>
            <a:off x="328983" y="1953533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9" name="橢圓 8"/>
          <p:cNvSpPr/>
          <p:nvPr/>
        </p:nvSpPr>
        <p:spPr>
          <a:xfrm>
            <a:off x="5360863" y="1662592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cxnSp>
        <p:nvCxnSpPr>
          <p:cNvPr id="14" name="直線單箭頭接點 13"/>
          <p:cNvCxnSpPr>
            <a:stCxn id="8" idx="5"/>
          </p:cNvCxnSpPr>
          <p:nvPr/>
        </p:nvCxnSpPr>
        <p:spPr>
          <a:xfrm>
            <a:off x="1495231" y="2464888"/>
            <a:ext cx="848576" cy="6438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3"/>
          </p:cNvCxnSpPr>
          <p:nvPr/>
        </p:nvCxnSpPr>
        <p:spPr>
          <a:xfrm flipH="1">
            <a:off x="4939409" y="2173947"/>
            <a:ext cx="621551" cy="4974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374926" y="2468176"/>
            <a:ext cx="602991" cy="4397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476542" y="2464888"/>
            <a:ext cx="361251" cy="5092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779322" y="5186177"/>
            <a:ext cx="2596056" cy="10773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Shared Data</a:t>
            </a:r>
            <a:endParaRPr lang="en-US" sz="3600"/>
          </a:p>
        </p:txBody>
      </p:sp>
      <p:sp>
        <p:nvSpPr>
          <p:cNvPr id="38" name="橢圓 37"/>
          <p:cNvSpPr/>
          <p:nvPr/>
        </p:nvSpPr>
        <p:spPr>
          <a:xfrm>
            <a:off x="36556" y="6033732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39" name="橢圓 38"/>
          <p:cNvSpPr/>
          <p:nvPr/>
        </p:nvSpPr>
        <p:spPr>
          <a:xfrm>
            <a:off x="4476542" y="4529664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cxnSp>
        <p:nvCxnSpPr>
          <p:cNvPr id="40" name="直線單箭頭接點 39"/>
          <p:cNvCxnSpPr>
            <a:stCxn id="38" idx="7"/>
          </p:cNvCxnSpPr>
          <p:nvPr/>
        </p:nvCxnSpPr>
        <p:spPr>
          <a:xfrm flipV="1">
            <a:off x="1202804" y="5967527"/>
            <a:ext cx="403628" cy="1539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3"/>
          </p:cNvCxnSpPr>
          <p:nvPr/>
        </p:nvCxnSpPr>
        <p:spPr>
          <a:xfrm flipH="1">
            <a:off x="4076904" y="5041019"/>
            <a:ext cx="599735" cy="3639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106722" y="5397933"/>
            <a:ext cx="602991" cy="4397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1208338" y="5394645"/>
            <a:ext cx="361251" cy="5092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977917" y="2945747"/>
            <a:ext cx="272217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Reader</a:t>
            </a:r>
            <a:r>
              <a:rPr lang="zh-TW" alt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讀取中 </a:t>
            </a:r>
            <a:r>
              <a:rPr lang="en-US" altLang="zh-TW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Writer</a:t>
            </a:r>
            <a:r>
              <a:rPr lang="zh-TW" alt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不能寫入</a:t>
            </a:r>
            <a:endParaRPr 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797825" y="5469010"/>
            <a:ext cx="272217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Writer</a:t>
            </a: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寫入中 </a:t>
            </a:r>
            <a:r>
              <a:rPr 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Reader</a:t>
            </a: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不能讀取 </a:t>
            </a:r>
            <a:endParaRPr 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274547" y="4277412"/>
            <a:ext cx="8610883" cy="105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514317" y="1693282"/>
            <a:ext cx="914400" cy="4993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情況一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443782" y="4555781"/>
            <a:ext cx="914400" cy="4993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情況二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同步</a:t>
            </a:r>
            <a:r>
              <a:rPr lang="zh-TW" altLang="en-US"/>
              <a:t>問題 </a:t>
            </a:r>
            <a:r>
              <a:rPr lang="en-US" altLang="zh-TW"/>
              <a:t>– First Reader-Writer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820709"/>
            <a:ext cx="8725584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規則二：</a:t>
            </a:r>
            <a:r>
              <a:rPr lang="en-US" altLang="zh-TW" smtClean="0"/>
              <a:t>Writer </a:t>
            </a:r>
            <a:r>
              <a:rPr lang="en-US" altLang="zh-TW"/>
              <a:t>/ Writer</a:t>
            </a:r>
            <a:r>
              <a:rPr lang="zh-TW" altLang="en-US"/>
              <a:t> 要互斥</a:t>
            </a:r>
            <a:endParaRPr lang="en-US" altLang="zh-TW"/>
          </a:p>
          <a:p>
            <a:pPr>
              <a:lnSpc>
                <a:spcPct val="150000"/>
              </a:lnSpc>
            </a:pP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884425" y="3862775"/>
            <a:ext cx="2596056" cy="10773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Shared Data</a:t>
            </a:r>
            <a:endParaRPr lang="en-US" sz="3600"/>
          </a:p>
        </p:txBody>
      </p:sp>
      <p:sp>
        <p:nvSpPr>
          <p:cNvPr id="9" name="橢圓 8"/>
          <p:cNvSpPr/>
          <p:nvPr/>
        </p:nvSpPr>
        <p:spPr>
          <a:xfrm>
            <a:off x="5465966" y="2661075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cxnSp>
        <p:nvCxnSpPr>
          <p:cNvPr id="14" name="直線單箭頭接點 13"/>
          <p:cNvCxnSpPr>
            <a:stCxn id="24" idx="5"/>
          </p:cNvCxnSpPr>
          <p:nvPr/>
        </p:nvCxnSpPr>
        <p:spPr>
          <a:xfrm>
            <a:off x="1677363" y="3402943"/>
            <a:ext cx="771547" cy="7042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3"/>
          </p:cNvCxnSpPr>
          <p:nvPr/>
        </p:nvCxnSpPr>
        <p:spPr>
          <a:xfrm flipH="1">
            <a:off x="5044512" y="3172430"/>
            <a:ext cx="621551" cy="4974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480029" y="3466659"/>
            <a:ext cx="602991" cy="4397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581645" y="3463371"/>
            <a:ext cx="361251" cy="5092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762270" y="4262162"/>
            <a:ext cx="272217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同時只能有一個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Writer</a:t>
            </a: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做寫入</a:t>
            </a:r>
            <a:endParaRPr 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619420" y="2691765"/>
            <a:ext cx="914400" cy="4993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情況</a:t>
            </a:r>
            <a:r>
              <a:rPr lang="zh-TW" alt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三</a:t>
            </a:r>
            <a:endParaRPr lang="en-US" altLang="zh-TW" sz="24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11115" y="2891588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94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TW" altLang="en-US" sz="2800" smtClean="0">
                <a:latin typeface="Times New Roman" panose="02020603050405020304" pitchFamily="18" charset="0"/>
              </a:rPr>
              <a:t>程式 </a:t>
            </a:r>
            <a:r>
              <a:rPr lang="en-US" altLang="zh-TW" sz="2800" smtClean="0">
                <a:latin typeface="Times New Roman" panose="02020603050405020304" pitchFamily="18" charset="0"/>
              </a:rPr>
              <a:t>(Program)</a:t>
            </a:r>
          </a:p>
          <a:p>
            <a:pPr lvl="1">
              <a:spcAft>
                <a:spcPts val="600"/>
              </a:spcAft>
            </a:pPr>
            <a:r>
              <a:rPr lang="zh-TW" altLang="en-US" sz="2400" smtClean="0"/>
              <a:t>儲存於</a:t>
            </a:r>
            <a:r>
              <a:rPr lang="zh-TW" altLang="en-US" sz="2400" smtClean="0">
                <a:solidFill>
                  <a:srgbClr val="FF0000"/>
                </a:solidFill>
              </a:rPr>
              <a:t>硬碟</a:t>
            </a:r>
            <a:r>
              <a:rPr lang="zh-TW" altLang="en-US" sz="2400" smtClean="0"/>
              <a:t>中的可執行檔稱為 </a:t>
            </a:r>
            <a:r>
              <a:rPr lang="en-US" altLang="zh-TW" sz="2400" smtClean="0"/>
              <a:t>Program</a:t>
            </a:r>
          </a:p>
          <a:p>
            <a:pPr>
              <a:spcAft>
                <a:spcPts val="600"/>
              </a:spcAft>
            </a:pPr>
            <a:r>
              <a:rPr lang="zh-TW" altLang="en-US" sz="2800" smtClean="0"/>
              <a:t>行程 </a:t>
            </a:r>
            <a:r>
              <a:rPr lang="en-US" altLang="zh-TW" sz="2800"/>
              <a:t>(Process)</a:t>
            </a:r>
          </a:p>
          <a:p>
            <a:pPr lvl="1">
              <a:spcAft>
                <a:spcPts val="600"/>
              </a:spcAft>
            </a:pPr>
            <a:r>
              <a:rPr lang="zh-TW" altLang="en-US" sz="2400"/>
              <a:t>載入</a:t>
            </a:r>
            <a:r>
              <a:rPr lang="zh-TW" altLang="en-US" sz="2400">
                <a:solidFill>
                  <a:srgbClr val="FF0000"/>
                </a:solidFill>
              </a:rPr>
              <a:t>記憶體</a:t>
            </a:r>
            <a:r>
              <a:rPr lang="zh-TW" altLang="en-US" sz="2400"/>
              <a:t>中的可執行檔稱為 </a:t>
            </a:r>
            <a:r>
              <a:rPr lang="en-US" altLang="zh-TW" sz="2400"/>
              <a:t>Process</a:t>
            </a:r>
          </a:p>
          <a:p>
            <a:pPr lvl="1">
              <a:spcAft>
                <a:spcPts val="600"/>
              </a:spcAft>
            </a:pPr>
            <a:r>
              <a:rPr lang="zh-TW" altLang="en-US" sz="2400"/>
              <a:t>作業系統分配資源的單位，</a:t>
            </a:r>
            <a:r>
              <a:rPr lang="en-US" altLang="zh-TW" sz="2400"/>
              <a:t>memory</a:t>
            </a:r>
            <a:r>
              <a:rPr lang="zh-TW" altLang="en-US" sz="2400"/>
              <a:t>、</a:t>
            </a:r>
            <a:r>
              <a:rPr lang="en-US" altLang="zh-TW" sz="2400"/>
              <a:t>I/O……</a:t>
            </a:r>
          </a:p>
          <a:p>
            <a:pPr>
              <a:spcAft>
                <a:spcPts val="600"/>
              </a:spcAft>
            </a:pPr>
            <a:r>
              <a:rPr lang="zh-TW" altLang="en-US" sz="2800">
                <a:latin typeface="Times New Roman" panose="02020603050405020304" pitchFamily="18" charset="0"/>
              </a:rPr>
              <a:t>執行緒 </a:t>
            </a:r>
            <a:r>
              <a:rPr lang="en-US" altLang="zh-TW" sz="2800">
                <a:latin typeface="Times New Roman" panose="02020603050405020304" pitchFamily="18" charset="0"/>
              </a:rPr>
              <a:t>(Thread)</a:t>
            </a:r>
          </a:p>
          <a:p>
            <a:pPr lvl="1">
              <a:spcAft>
                <a:spcPts val="600"/>
              </a:spcAft>
            </a:pPr>
            <a:r>
              <a:rPr lang="en-US" altLang="zh-TW" sz="2400">
                <a:latin typeface="Times New Roman" panose="02020603050405020304" pitchFamily="18" charset="0"/>
              </a:rPr>
              <a:t>Process </a:t>
            </a:r>
            <a:r>
              <a:rPr lang="zh-TW" altLang="en-US" sz="2400">
                <a:latin typeface="Times New Roman" panose="02020603050405020304" pitchFamily="18" charset="0"/>
              </a:rPr>
              <a:t>中一段程式碼執行軌跡稱為 </a:t>
            </a:r>
            <a:r>
              <a:rPr lang="en-US" altLang="zh-TW" sz="2400">
                <a:latin typeface="Times New Roman" panose="02020603050405020304" pitchFamily="18" charset="0"/>
              </a:rPr>
              <a:t>Thread</a:t>
            </a:r>
            <a:endParaRPr lang="en-US" altLang="zh-TW" sz="2400"/>
          </a:p>
          <a:p>
            <a:pPr lvl="1">
              <a:spcAft>
                <a:spcPts val="600"/>
              </a:spcAft>
            </a:pPr>
            <a:r>
              <a:rPr lang="zh-TW" altLang="en-US" sz="2400"/>
              <a:t>作業系統</a:t>
            </a:r>
            <a:r>
              <a:rPr lang="zh-TW" altLang="en-US" sz="2400">
                <a:solidFill>
                  <a:srgbClr val="FF0000"/>
                </a:solidFill>
              </a:rPr>
              <a:t>分配 </a:t>
            </a:r>
            <a:r>
              <a:rPr lang="en-US" altLang="zh-TW" sz="2400">
                <a:solidFill>
                  <a:srgbClr val="FF0000"/>
                </a:solidFill>
              </a:rPr>
              <a:t>CPU</a:t>
            </a:r>
            <a:r>
              <a:rPr lang="zh-TW" altLang="en-US" sz="2400">
                <a:solidFill>
                  <a:srgbClr val="FF0000"/>
                </a:solidFill>
              </a:rPr>
              <a:t> </a:t>
            </a:r>
            <a:r>
              <a:rPr lang="zh-TW" altLang="en-US" sz="2400"/>
              <a:t>的單位</a:t>
            </a:r>
            <a:endParaRPr lang="en-US" altLang="zh-TW" sz="2400"/>
          </a:p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8" y="4684689"/>
            <a:ext cx="1209675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34" y="4684688"/>
            <a:ext cx="1209675" cy="1209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684687"/>
            <a:ext cx="1209675" cy="12096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03587" y="63563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8706" y="5779075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Disk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775471" y="5779075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72236" y="5779075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CPU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stCxn id="5" idx="3"/>
            <a:endCxn id="6" idx="1"/>
          </p:cNvCxnSpPr>
          <p:nvPr/>
        </p:nvCxnSpPr>
        <p:spPr>
          <a:xfrm flipV="1">
            <a:off x="2140743" y="5289526"/>
            <a:ext cx="148709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3"/>
            <a:endCxn id="7" idx="1"/>
          </p:cNvCxnSpPr>
          <p:nvPr/>
        </p:nvCxnSpPr>
        <p:spPr>
          <a:xfrm flipV="1">
            <a:off x="4837509" y="5289525"/>
            <a:ext cx="148709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353269" y="5374124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noProof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載</a:t>
            </a:r>
            <a:r>
              <a:rPr lang="zh-TW" altLang="en-US" sz="2400" noProof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入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97672" y="5374124"/>
            <a:ext cx="914400" cy="577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同步</a:t>
            </a:r>
            <a:r>
              <a:rPr lang="zh-TW" altLang="en-US"/>
              <a:t>問題 </a:t>
            </a:r>
            <a:r>
              <a:rPr lang="en-US" altLang="zh-TW"/>
              <a:t>– First Reader-Writer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820709"/>
            <a:ext cx="8725584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規則三：多個</a:t>
            </a:r>
            <a:r>
              <a:rPr lang="en-US" altLang="zh-TW" smtClean="0"/>
              <a:t>Readers</a:t>
            </a:r>
            <a:r>
              <a:rPr lang="zh-TW" altLang="en-US" smtClean="0"/>
              <a:t>可以同時做讀取</a:t>
            </a:r>
            <a:endParaRPr lang="en-US" altLang="zh-TW"/>
          </a:p>
          <a:p>
            <a:pPr>
              <a:lnSpc>
                <a:spcPct val="150000"/>
              </a:lnSpc>
            </a:pP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081838" y="2608997"/>
            <a:ext cx="914400" cy="4993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情況</a:t>
            </a:r>
            <a:r>
              <a:rPr lang="zh-TW" altLang="en-US" sz="2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四</a:t>
            </a:r>
            <a:endParaRPr lang="en-US" altLang="zh-TW" sz="240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154189" y="2248293"/>
            <a:ext cx="2596056" cy="10773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Shared Data</a:t>
            </a:r>
            <a:endParaRPr lang="en-US" sz="3600"/>
          </a:p>
        </p:txBody>
      </p:sp>
      <p:sp>
        <p:nvSpPr>
          <p:cNvPr id="16" name="橢圓 15"/>
          <p:cNvSpPr/>
          <p:nvPr/>
        </p:nvSpPr>
        <p:spPr>
          <a:xfrm>
            <a:off x="371025" y="1781006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17" name="橢圓 16"/>
          <p:cNvSpPr/>
          <p:nvPr/>
        </p:nvSpPr>
        <p:spPr>
          <a:xfrm>
            <a:off x="5402905" y="1490065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cxnSp>
        <p:nvCxnSpPr>
          <p:cNvPr id="18" name="直線單箭頭接點 17"/>
          <p:cNvCxnSpPr>
            <a:stCxn id="16" idx="5"/>
          </p:cNvCxnSpPr>
          <p:nvPr/>
        </p:nvCxnSpPr>
        <p:spPr>
          <a:xfrm>
            <a:off x="1537273" y="2292361"/>
            <a:ext cx="833367" cy="2231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7" idx="3"/>
          </p:cNvCxnSpPr>
          <p:nvPr/>
        </p:nvCxnSpPr>
        <p:spPr>
          <a:xfrm flipH="1">
            <a:off x="4981451" y="2001420"/>
            <a:ext cx="621551" cy="4974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031111" y="2252545"/>
            <a:ext cx="602991" cy="4397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5132727" y="2249257"/>
            <a:ext cx="361251" cy="5092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71024" y="2808820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cxnSp>
        <p:nvCxnSpPr>
          <p:cNvPr id="25" name="直線單箭頭接點 24"/>
          <p:cNvCxnSpPr>
            <a:stCxn id="23" idx="6"/>
          </p:cNvCxnSpPr>
          <p:nvPr/>
        </p:nvCxnSpPr>
        <p:spPr>
          <a:xfrm>
            <a:off x="1737369" y="3108365"/>
            <a:ext cx="795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2154189" y="4919959"/>
            <a:ext cx="2596056" cy="10773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Shared Data</a:t>
            </a:r>
            <a:endParaRPr lang="en-US" sz="3600"/>
          </a:p>
        </p:txBody>
      </p:sp>
      <p:sp>
        <p:nvSpPr>
          <p:cNvPr id="29" name="橢圓 28"/>
          <p:cNvSpPr/>
          <p:nvPr/>
        </p:nvSpPr>
        <p:spPr>
          <a:xfrm>
            <a:off x="371025" y="4452672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30" name="橢圓 29"/>
          <p:cNvSpPr/>
          <p:nvPr/>
        </p:nvSpPr>
        <p:spPr>
          <a:xfrm>
            <a:off x="5132727" y="4277344"/>
            <a:ext cx="1366345" cy="5990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Writer</a:t>
            </a:r>
            <a:endParaRPr lang="en-US" sz="2000"/>
          </a:p>
        </p:txBody>
      </p:sp>
      <p:cxnSp>
        <p:nvCxnSpPr>
          <p:cNvPr id="32" name="直線單箭頭接點 31"/>
          <p:cNvCxnSpPr>
            <a:stCxn id="30" idx="3"/>
          </p:cNvCxnSpPr>
          <p:nvPr/>
        </p:nvCxnSpPr>
        <p:spPr>
          <a:xfrm flipH="1">
            <a:off x="4309241" y="4788699"/>
            <a:ext cx="1023583" cy="3403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371024" y="5480486"/>
            <a:ext cx="1366345" cy="599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Reader</a:t>
            </a:r>
            <a:endParaRPr lang="en-US" sz="2000"/>
          </a:p>
        </p:txBody>
      </p:sp>
      <p:sp>
        <p:nvSpPr>
          <p:cNvPr id="10" name="手繪多邊形 9"/>
          <p:cNvSpPr/>
          <p:nvPr/>
        </p:nvSpPr>
        <p:spPr>
          <a:xfrm>
            <a:off x="1566041" y="5780690"/>
            <a:ext cx="434419" cy="620110"/>
          </a:xfrm>
          <a:custGeom>
            <a:avLst/>
            <a:gdLst>
              <a:gd name="connsiteX0" fmla="*/ 168166 w 434419"/>
              <a:gd name="connsiteY0" fmla="*/ 0 h 620110"/>
              <a:gd name="connsiteX1" fmla="*/ 430925 w 434419"/>
              <a:gd name="connsiteY1" fmla="*/ 115613 h 620110"/>
              <a:gd name="connsiteX2" fmla="*/ 0 w 434419"/>
              <a:gd name="connsiteY2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419" h="620110">
                <a:moveTo>
                  <a:pt x="168166" y="0"/>
                </a:moveTo>
                <a:cubicBezTo>
                  <a:pt x="313559" y="6130"/>
                  <a:pt x="458953" y="12261"/>
                  <a:pt x="430925" y="115613"/>
                </a:cubicBezTo>
                <a:cubicBezTo>
                  <a:pt x="402897" y="218965"/>
                  <a:pt x="89338" y="548289"/>
                  <a:pt x="0" y="62011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手繪多邊形 10"/>
          <p:cNvSpPr/>
          <p:nvPr/>
        </p:nvSpPr>
        <p:spPr>
          <a:xfrm>
            <a:off x="1713186" y="4309241"/>
            <a:ext cx="329051" cy="718122"/>
          </a:xfrm>
          <a:custGeom>
            <a:avLst/>
            <a:gdLst>
              <a:gd name="connsiteX0" fmla="*/ 0 w 329051"/>
              <a:gd name="connsiteY0" fmla="*/ 557049 h 718122"/>
              <a:gd name="connsiteX1" fmla="*/ 325821 w 329051"/>
              <a:gd name="connsiteY1" fmla="*/ 683173 h 718122"/>
              <a:gd name="connsiteX2" fmla="*/ 168166 w 329051"/>
              <a:gd name="connsiteY2" fmla="*/ 0 h 71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051" h="718122">
                <a:moveTo>
                  <a:pt x="0" y="557049"/>
                </a:moveTo>
                <a:cubicBezTo>
                  <a:pt x="148896" y="666531"/>
                  <a:pt x="297793" y="776014"/>
                  <a:pt x="325821" y="683173"/>
                </a:cubicBezTo>
                <a:cubicBezTo>
                  <a:pt x="353849" y="590332"/>
                  <a:pt x="190939" y="148897"/>
                  <a:pt x="168166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663530" y="3698201"/>
            <a:ext cx="283554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待所有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Reader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離開，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Writer</a:t>
            </a: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才可以寫入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同步問題 </a:t>
            </a:r>
            <a:r>
              <a:rPr lang="en-US" altLang="zh-TW"/>
              <a:t>– First Reader-Writer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3552141" cy="5357850"/>
          </a:xfrm>
        </p:spPr>
        <p:txBody>
          <a:bodyPr/>
          <a:lstStyle/>
          <a:p>
            <a:r>
              <a:rPr lang="en-US" altLang="zh-TW" smtClean="0"/>
              <a:t>Reader pseudo code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7687" y="1545021"/>
            <a:ext cx="3499945" cy="440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noProof="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void reader()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while(true</a:t>
            </a: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) </a:t>
            </a: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進入臨界區間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讀取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資料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印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出讀取到的資料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sleep(few </a:t>
            </a:r>
            <a:r>
              <a:rPr lang="en-US" altLang="zh-TW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seconds</a:t>
            </a:r>
            <a:r>
              <a:rPr lang="en-US" altLang="zh-TW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離開臨界區間</a:t>
            </a:r>
            <a:endParaRPr lang="en-US" altLang="zh-TW" smtClean="0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en-US" altLang="zh-TW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sleep(few seconds)</a:t>
            </a:r>
            <a:endParaRPr lang="en-US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}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415267" y="765872"/>
            <a:ext cx="355214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Writer pseudo code</a:t>
            </a:r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888479" y="1545021"/>
            <a:ext cx="3499945" cy="440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noProof="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void writer()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while(true) {</a:t>
            </a:r>
          </a:p>
          <a:p>
            <a:pPr>
              <a:spcBef>
                <a:spcPct val="20000"/>
              </a:spcBef>
            </a:pP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進入</a:t>
            </a:r>
            <a:r>
              <a:rPr lang="zh-TW" alt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臨界區間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寫入資料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印出寫入後的</a:t>
            </a:r>
            <a:r>
              <a:rPr lang="zh-TW" alt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資料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sleep(few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seconds)</a:t>
            </a:r>
          </a:p>
          <a:p>
            <a:pPr>
              <a:spcBef>
                <a:spcPct val="20000"/>
              </a:spcBef>
            </a:pPr>
            <a:r>
              <a:rPr lang="zh-TW" altLang="en-US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離開臨界區間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TW" altLang="en-US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en-US" altLang="zh-TW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sleep(few seconds)</a:t>
            </a:r>
            <a:endParaRPr lang="en-US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lang="en-US" dirty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noProof="0" dirty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解決 </a:t>
            </a:r>
            <a:r>
              <a:rPr lang="en-US" altLang="zh-TW" smtClean="0"/>
              <a:t>First Reader-Writer</a:t>
            </a:r>
            <a:r>
              <a:rPr lang="zh-TW" altLang="en-US" smtClean="0"/>
              <a:t> 問題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程式語言不限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程式要求</a:t>
            </a:r>
            <a:endParaRPr lang="en-US" altLang="zh-TW"/>
          </a:p>
          <a:p>
            <a:pPr marL="82296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/>
              <a:t>程式約執行</a:t>
            </a:r>
            <a:r>
              <a:rPr lang="en-US" altLang="zh-TW"/>
              <a:t>2</a:t>
            </a:r>
            <a:r>
              <a:rPr lang="zh-TW" altLang="en-US"/>
              <a:t>分鐘，</a:t>
            </a:r>
            <a:r>
              <a:rPr lang="en-US" altLang="zh-TW"/>
              <a:t>2</a:t>
            </a:r>
            <a:r>
              <a:rPr lang="zh-TW" altLang="en-US"/>
              <a:t>分鐘後會自行終止</a:t>
            </a:r>
            <a:endParaRPr lang="en-US" altLang="zh-TW"/>
          </a:p>
          <a:p>
            <a:pPr marL="82296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/>
              <a:t>可以輸入 </a:t>
            </a:r>
            <a:r>
              <a:rPr lang="en-US" altLang="zh-TW"/>
              <a:t>Readers, Writers</a:t>
            </a:r>
            <a:r>
              <a:rPr lang="zh-TW" altLang="en-US"/>
              <a:t> 數量</a:t>
            </a:r>
            <a:endParaRPr lang="en-US" altLang="zh-TW"/>
          </a:p>
          <a:p>
            <a:pPr marL="82296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/>
              <a:t>每次運算都要印出結果，證明有做讀取</a:t>
            </a:r>
            <a:r>
              <a:rPr lang="en-US" altLang="zh-TW"/>
              <a:t>/</a:t>
            </a:r>
            <a:r>
              <a:rPr lang="zh-TW" altLang="en-US"/>
              <a:t>寫入</a:t>
            </a:r>
            <a:endParaRPr lang="en-US" altLang="zh-TW"/>
          </a:p>
          <a:p>
            <a:pPr marL="82296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/>
              <a:t>程式終止</a:t>
            </a:r>
            <a:r>
              <a:rPr lang="zh-TW" altLang="en-US" smtClean="0"/>
              <a:t>前</a:t>
            </a:r>
            <a:r>
              <a:rPr lang="en-US" altLang="zh-TW" smtClean="0"/>
              <a:t>Main Thread</a:t>
            </a:r>
            <a:r>
              <a:rPr lang="zh-TW" altLang="en-US" smtClean="0"/>
              <a:t>要</a:t>
            </a:r>
            <a:r>
              <a:rPr lang="zh-TW" altLang="en-US"/>
              <a:t>印出讀取的次數</a:t>
            </a:r>
            <a:r>
              <a:rPr lang="en-US" altLang="zh-TW"/>
              <a:t>, </a:t>
            </a:r>
            <a:r>
              <a:rPr lang="zh-TW" altLang="en-US"/>
              <a:t>和寫入的次數</a:t>
            </a:r>
            <a:endParaRPr lang="en-US" altLang="zh-TW"/>
          </a:p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5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作業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給分標準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只能有一個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和一個</a:t>
            </a:r>
            <a:r>
              <a:rPr lang="en-US" altLang="zh-TW" dirty="0" smtClean="0"/>
              <a:t>Writer</a:t>
            </a:r>
            <a:r>
              <a:rPr lang="zh-TW" altLang="en-US" dirty="0" smtClean="0"/>
              <a:t>，輸出結果正確 </a:t>
            </a:r>
            <a:r>
              <a:rPr lang="en-US" altLang="zh-TW" dirty="0" smtClean="0"/>
              <a:t>(25%)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可以有多個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和多個</a:t>
            </a:r>
            <a:r>
              <a:rPr lang="en-US" altLang="zh-TW" dirty="0" smtClean="0"/>
              <a:t>Writer</a:t>
            </a:r>
            <a:r>
              <a:rPr lang="zh-TW" altLang="en-US" dirty="0" smtClean="0"/>
              <a:t>，輸出結果正確 </a:t>
            </a:r>
            <a:r>
              <a:rPr lang="en-US" altLang="zh-TW" dirty="0" smtClean="0"/>
              <a:t>(35%)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程式可以自動終止且</a:t>
            </a:r>
            <a:r>
              <a:rPr lang="en-US" altLang="zh-TW" dirty="0" smtClean="0"/>
              <a:t>Main Thread</a:t>
            </a:r>
            <a:r>
              <a:rPr lang="zh-TW" altLang="en-US" dirty="0" smtClean="0"/>
              <a:t>輸出結果正確  </a:t>
            </a:r>
            <a:r>
              <a:rPr lang="en-US" altLang="zh-TW" dirty="0" smtClean="0"/>
              <a:t>(25%)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Demo </a:t>
            </a:r>
            <a:r>
              <a:rPr lang="zh-TW" altLang="en-US" dirty="0" smtClean="0"/>
              <a:t>回答程式問題 </a:t>
            </a:r>
            <a:r>
              <a:rPr lang="en-US" altLang="zh-TW" dirty="0" smtClean="0"/>
              <a:t>(15%)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和助教約時間 </a:t>
            </a:r>
            <a:r>
              <a:rPr lang="en-US" altLang="zh-TW" dirty="0" smtClean="0"/>
              <a:t>Demo (</a:t>
            </a:r>
            <a:r>
              <a:rPr lang="zh-TW" altLang="en-US" dirty="0" smtClean="0"/>
              <a:t>另開表單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Deadline 2019 / 05 / 24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22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Multithreading?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260491"/>
            <a:ext cx="8653564" cy="5460984"/>
          </a:xfrm>
        </p:spPr>
        <p:txBody>
          <a:bodyPr/>
          <a:lstStyle/>
          <a:p>
            <a:r>
              <a:rPr lang="zh-TW" altLang="en-US" smtClean="0"/>
              <a:t>讓程式在執行中可以同時做不同的工作</a:t>
            </a:r>
            <a:endParaRPr lang="en-US" altLang="zh-TW" smtClean="0"/>
          </a:p>
          <a:p>
            <a:pPr lvl="1"/>
            <a:r>
              <a:rPr lang="zh-TW" altLang="en-US" smtClean="0"/>
              <a:t>瀏覽器開多個分頁</a:t>
            </a:r>
            <a:endParaRPr lang="en-US" altLang="zh-TW" smtClean="0"/>
          </a:p>
          <a:p>
            <a:pPr lvl="1"/>
            <a:endParaRPr lang="en-US" altLang="zh-TW"/>
          </a:p>
          <a:p>
            <a:r>
              <a:rPr lang="zh-TW" altLang="en-US" smtClean="0"/>
              <a:t>等</a:t>
            </a:r>
            <a:r>
              <a:rPr lang="en-US" altLang="zh-TW" smtClean="0"/>
              <a:t>I/O</a:t>
            </a:r>
            <a:r>
              <a:rPr lang="zh-TW" altLang="en-US" smtClean="0"/>
              <a:t>的同時程式不會被卡住</a:t>
            </a:r>
            <a:endParaRPr lang="en-US" altLang="zh-TW" smtClean="0"/>
          </a:p>
          <a:p>
            <a:pPr lvl="1"/>
            <a:r>
              <a:rPr lang="zh-TW" altLang="en-US" smtClean="0"/>
              <a:t>手機遊戲執行玩家的操作同時讀取網路資料</a:t>
            </a:r>
            <a:endParaRPr lang="en-US" altLang="zh-TW" smtClean="0"/>
          </a:p>
          <a:p>
            <a:pPr lvl="1"/>
            <a:endParaRPr lang="en-US" altLang="zh-TW"/>
          </a:p>
          <a:p>
            <a:r>
              <a:rPr lang="zh-TW" altLang="en-US" smtClean="0"/>
              <a:t>平行化執行大量計算程式</a:t>
            </a:r>
            <a:endParaRPr lang="en-US" altLang="zh-TW" smtClean="0"/>
          </a:p>
          <a:p>
            <a:pPr lvl="1"/>
            <a:r>
              <a:rPr lang="zh-TW" altLang="en-US" smtClean="0"/>
              <a:t>多核心處理器環境下，多個</a:t>
            </a:r>
            <a:r>
              <a:rPr lang="en-US" altLang="zh-TW" smtClean="0"/>
              <a:t>Thread</a:t>
            </a:r>
            <a:r>
              <a:rPr lang="zh-TW" altLang="en-US" smtClean="0"/>
              <a:t>同時在做運算</a:t>
            </a:r>
            <a:endParaRPr lang="en-US" altLang="zh-TW" smtClean="0"/>
          </a:p>
          <a:p>
            <a:pPr lvl="1"/>
            <a:endParaRPr lang="en-US" altLang="zh-TW"/>
          </a:p>
          <a:p>
            <a:r>
              <a:rPr lang="zh-TW" altLang="en-US" smtClean="0"/>
              <a:t>節省資源</a:t>
            </a:r>
            <a:endParaRPr lang="en-US" altLang="zh-TW" smtClean="0"/>
          </a:p>
          <a:p>
            <a:pPr lvl="1"/>
            <a:r>
              <a:rPr lang="en-US" altLang="zh-TW" smtClean="0"/>
              <a:t>Thread</a:t>
            </a:r>
            <a:r>
              <a:rPr lang="zh-TW" altLang="en-US" smtClean="0"/>
              <a:t>共享</a:t>
            </a:r>
            <a:r>
              <a:rPr lang="en-US" altLang="zh-TW" smtClean="0"/>
              <a:t>Process</a:t>
            </a:r>
            <a:r>
              <a:rPr lang="zh-TW" altLang="en-US" smtClean="0"/>
              <a:t>資源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4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</a:t>
            </a:r>
            <a:r>
              <a:rPr lang="zh-TW" altLang="en-US" smtClean="0"/>
              <a:t>平行執行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多個執行緒在多核心 </a:t>
            </a:r>
            <a:r>
              <a:rPr lang="en-US" altLang="zh-TW" smtClean="0"/>
              <a:t>/</a:t>
            </a:r>
            <a:r>
              <a:rPr lang="zh-TW" altLang="en-US" smtClean="0"/>
              <a:t> 單核心處理器上執行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5"/>
          <p:cNvSpPr/>
          <p:nvPr/>
        </p:nvSpPr>
        <p:spPr>
          <a:xfrm>
            <a:off x="822960" y="2049040"/>
            <a:ext cx="7680960" cy="418961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Rectangle 6"/>
          <p:cNvSpPr/>
          <p:nvPr/>
        </p:nvSpPr>
        <p:spPr>
          <a:xfrm>
            <a:off x="3108963" y="2389861"/>
            <a:ext cx="5328458" cy="16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7"/>
          <p:cNvSpPr/>
          <p:nvPr/>
        </p:nvSpPr>
        <p:spPr>
          <a:xfrm>
            <a:off x="3108963" y="4314257"/>
            <a:ext cx="5328458" cy="16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8"/>
          <p:cNvSpPr/>
          <p:nvPr/>
        </p:nvSpPr>
        <p:spPr>
          <a:xfrm>
            <a:off x="3350032" y="2591445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350032" y="3063192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3350032" y="3534939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Thread3</a:t>
            </a:r>
            <a:endParaRPr lang="zh-TW" altLang="en-US" dirty="0"/>
          </a:p>
        </p:txBody>
      </p:sp>
      <p:sp>
        <p:nvSpPr>
          <p:cNvPr id="11" name="Rectangle 11"/>
          <p:cNvSpPr/>
          <p:nvPr/>
        </p:nvSpPr>
        <p:spPr>
          <a:xfrm>
            <a:off x="3350032" y="4545335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Thread1</a:t>
            </a:r>
            <a:endParaRPr lang="zh-TW" altLang="en-US" dirty="0"/>
          </a:p>
        </p:txBody>
      </p:sp>
      <p:sp>
        <p:nvSpPr>
          <p:cNvPr id="12" name="Rectangle 12"/>
          <p:cNvSpPr/>
          <p:nvPr/>
        </p:nvSpPr>
        <p:spPr>
          <a:xfrm>
            <a:off x="3350032" y="5017082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Thread2</a:t>
            </a:r>
            <a:endParaRPr lang="zh-TW" altLang="en-US" dirty="0"/>
          </a:p>
        </p:txBody>
      </p:sp>
      <p:sp>
        <p:nvSpPr>
          <p:cNvPr id="13" name="Rectangle 13"/>
          <p:cNvSpPr/>
          <p:nvPr/>
        </p:nvSpPr>
        <p:spPr>
          <a:xfrm>
            <a:off x="3350032" y="5488829"/>
            <a:ext cx="989215" cy="307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Thread3</a:t>
            </a:r>
            <a:endParaRPr lang="zh-TW" altLang="en-US" dirty="0"/>
          </a:p>
        </p:txBody>
      </p:sp>
      <p:sp>
        <p:nvSpPr>
          <p:cNvPr id="14" name="Rectangle 14"/>
          <p:cNvSpPr/>
          <p:nvPr/>
        </p:nvSpPr>
        <p:spPr>
          <a:xfrm>
            <a:off x="847901" y="2709145"/>
            <a:ext cx="2194563" cy="707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Multi-core processor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847900" y="4641854"/>
            <a:ext cx="2194563" cy="707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Single-core</a:t>
            </a:r>
          </a:p>
          <a:p>
            <a:pPr algn="ctr"/>
            <a:r>
              <a:rPr lang="en-US" altLang="zh-TW" sz="2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processor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  <a:cs typeface="Microsoft Himalaya" panose="01010100010101010101" pitchFamily="2" charset="0"/>
            </a:endParaRPr>
          </a:p>
        </p:txBody>
      </p:sp>
      <p:cxnSp>
        <p:nvCxnSpPr>
          <p:cNvPr id="16" name="Straight Arrow Connector 23"/>
          <p:cNvCxnSpPr/>
          <p:nvPr/>
        </p:nvCxnSpPr>
        <p:spPr>
          <a:xfrm flipV="1">
            <a:off x="4339247" y="2737949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28"/>
          <p:cNvCxnSpPr/>
          <p:nvPr/>
        </p:nvCxnSpPr>
        <p:spPr>
          <a:xfrm flipV="1">
            <a:off x="4339247" y="3221649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30"/>
          <p:cNvCxnSpPr/>
          <p:nvPr/>
        </p:nvCxnSpPr>
        <p:spPr>
          <a:xfrm flipV="1">
            <a:off x="4339247" y="4693916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/>
          <p:nvPr/>
        </p:nvCxnSpPr>
        <p:spPr>
          <a:xfrm flipV="1">
            <a:off x="4339247" y="5149685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32"/>
          <p:cNvCxnSpPr/>
          <p:nvPr/>
        </p:nvCxnSpPr>
        <p:spPr>
          <a:xfrm flipV="1">
            <a:off x="4339247" y="5601813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9"/>
          <p:cNvCxnSpPr/>
          <p:nvPr/>
        </p:nvCxnSpPr>
        <p:spPr>
          <a:xfrm flipV="1">
            <a:off x="4339247" y="3680926"/>
            <a:ext cx="3961014" cy="7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19"/>
          <p:cNvSpPr/>
          <p:nvPr/>
        </p:nvSpPr>
        <p:spPr>
          <a:xfrm>
            <a:off x="4580314" y="4545335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Rectangle 20"/>
          <p:cNvSpPr/>
          <p:nvPr/>
        </p:nvSpPr>
        <p:spPr>
          <a:xfrm>
            <a:off x="5223642" y="5017082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1"/>
          <p:cNvSpPr/>
          <p:nvPr/>
        </p:nvSpPr>
        <p:spPr>
          <a:xfrm>
            <a:off x="5866970" y="5453745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16"/>
          <p:cNvSpPr/>
          <p:nvPr/>
        </p:nvSpPr>
        <p:spPr>
          <a:xfrm>
            <a:off x="4580313" y="2591445"/>
            <a:ext cx="3275214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Core 1</a:t>
            </a:r>
            <a:endParaRPr lang="zh-TW" altLang="en-US"/>
          </a:p>
        </p:txBody>
      </p:sp>
      <p:sp>
        <p:nvSpPr>
          <p:cNvPr id="26" name="Rectangle 17"/>
          <p:cNvSpPr/>
          <p:nvPr/>
        </p:nvSpPr>
        <p:spPr>
          <a:xfrm>
            <a:off x="4580313" y="3063192"/>
            <a:ext cx="3275214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Core 2</a:t>
            </a:r>
            <a:endParaRPr lang="zh-TW" altLang="en-US"/>
          </a:p>
        </p:txBody>
      </p:sp>
      <p:sp>
        <p:nvSpPr>
          <p:cNvPr id="27" name="Rectangle 18"/>
          <p:cNvSpPr/>
          <p:nvPr/>
        </p:nvSpPr>
        <p:spPr>
          <a:xfrm>
            <a:off x="4580313" y="3534939"/>
            <a:ext cx="3275214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Core 3</a:t>
            </a:r>
            <a:endParaRPr lang="zh-TW" altLang="en-US"/>
          </a:p>
        </p:txBody>
      </p:sp>
      <p:sp>
        <p:nvSpPr>
          <p:cNvPr id="28" name="Rectangle 33"/>
          <p:cNvSpPr/>
          <p:nvPr/>
        </p:nvSpPr>
        <p:spPr>
          <a:xfrm>
            <a:off x="6508867" y="4539939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34"/>
          <p:cNvSpPr/>
          <p:nvPr/>
        </p:nvSpPr>
        <p:spPr>
          <a:xfrm>
            <a:off x="7152195" y="4996091"/>
            <a:ext cx="643328" cy="3075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43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Process Memory Block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881485"/>
            <a:ext cx="3674546" cy="515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818399" y="2210711"/>
            <a:ext cx="4834758" cy="305851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int a = 1;  </a:t>
            </a: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//</a:t>
            </a: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全域變數</a:t>
            </a:r>
            <a:endParaRPr lang="en-US" smtClean="0"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i</a:t>
            </a: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nt main()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static int b = 2;</a:t>
            </a: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</a:t>
            </a:r>
            <a:r>
              <a:rPr lang="en-US" altLang="zh-TW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//</a:t>
            </a: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靜態變數</a:t>
            </a:r>
            <a:endParaRPr lang="en-US" smtClean="0"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int c = 3;</a:t>
            </a: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     </a:t>
            </a:r>
            <a:r>
              <a:rPr lang="en-US" altLang="zh-TW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//</a:t>
            </a:r>
            <a:r>
              <a:rPr lang="zh-TW" alt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區域變數</a:t>
            </a:r>
            <a:endParaRPr lang="en-US" smtClean="0"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    cout &lt;&lt; a &lt;&lt; b &lt;&lt; c;</a:t>
            </a:r>
            <a:endParaRPr lang="en-US"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ea typeface="標楷體" pitchFamily="65" charset="-120"/>
                <a:cs typeface="Calibri" panose="020F0502020204030204" pitchFamily="34" charset="0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Calibri" panose="020F0502020204030204" pitchFamily="34" charset="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4031427" y="1229768"/>
            <a:ext cx="1573943" cy="672662"/>
          </a:xfrm>
          <a:prstGeom prst="wedgeRoundRectCallout">
            <a:avLst>
              <a:gd name="adj1" fmla="val -72919"/>
              <a:gd name="adj2" fmla="val 812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區域變數</a:t>
            </a:r>
            <a:endParaRPr 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4147680" y="4596559"/>
            <a:ext cx="1573943" cy="672662"/>
          </a:xfrm>
          <a:prstGeom prst="wedgeRoundRectCallout">
            <a:avLst>
              <a:gd name="adj1" fmla="val -78929"/>
              <a:gd name="adj2" fmla="val -4218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全域變數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靜態變數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4121448" y="5660969"/>
            <a:ext cx="1573943" cy="672662"/>
          </a:xfrm>
          <a:prstGeom prst="wedgeRoundRectCallout">
            <a:avLst>
              <a:gd name="adj1" fmla="val -79596"/>
              <a:gd name="adj2" fmla="val -6718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6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</a:t>
            </a:r>
            <a:r>
              <a:rPr lang="zh-TW" altLang="en-US" smtClean="0"/>
              <a:t>共享資源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Thread</a:t>
            </a:r>
            <a:r>
              <a:rPr lang="zh-TW" altLang="en-US" dirty="0" smtClean="0"/>
              <a:t>獨</a:t>
            </a:r>
            <a:r>
              <a:rPr lang="zh-TW" altLang="en-US" dirty="0"/>
              <a:t>自</a:t>
            </a:r>
            <a:r>
              <a:rPr lang="zh-TW" altLang="en-US" dirty="0" smtClean="0"/>
              <a:t>擁有的資源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區域變數、</a:t>
            </a:r>
            <a:r>
              <a:rPr lang="en-US" altLang="zh-TW" dirty="0" smtClean="0"/>
              <a:t>Register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Program Counter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同一個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共享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Code section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section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OS resource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Image result for single thread multi 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08" y="3508441"/>
            <a:ext cx="5808103" cy="33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65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Thread</a:t>
            </a:r>
            <a:r>
              <a:rPr lang="zh-TW" altLang="en-US" smtClean="0"/>
              <a:t>分類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4230414" cy="2710575"/>
          </a:xfrm>
        </p:spPr>
        <p:txBody>
          <a:bodyPr/>
          <a:lstStyle/>
          <a:p>
            <a:r>
              <a:rPr lang="en-US" altLang="zh-TW" sz="2800" smtClean="0"/>
              <a:t>User Thread</a:t>
            </a:r>
          </a:p>
          <a:p>
            <a:pPr lvl="1"/>
            <a:r>
              <a:rPr lang="en-US" sz="2400" smtClean="0"/>
              <a:t>OS </a:t>
            </a:r>
            <a:r>
              <a:rPr lang="zh-TW" altLang="en-US" sz="2400"/>
              <a:t>不知道</a:t>
            </a:r>
            <a:r>
              <a:rPr lang="zh-TW" altLang="en-US" sz="2400" smtClean="0"/>
              <a:t>有 </a:t>
            </a:r>
            <a:r>
              <a:rPr lang="en-US" sz="2400"/>
              <a:t>thread </a:t>
            </a:r>
            <a:r>
              <a:rPr lang="zh-TW" altLang="en-US" sz="2400" smtClean="0"/>
              <a:t>存在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不</a:t>
            </a:r>
            <a:r>
              <a:rPr lang="zh-TW" altLang="en-US" sz="2400"/>
              <a:t>需要 </a:t>
            </a:r>
            <a:r>
              <a:rPr lang="en-US" sz="2400"/>
              <a:t>OS </a:t>
            </a:r>
            <a:r>
              <a:rPr lang="zh-TW" altLang="en-US" sz="2400"/>
              <a:t>介入</a:t>
            </a:r>
            <a:r>
              <a:rPr lang="zh-TW" altLang="en-US" sz="2400" smtClean="0"/>
              <a:t>管理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Threads</a:t>
            </a:r>
            <a:r>
              <a:rPr lang="zh-TW" altLang="en-US" sz="2400" smtClean="0"/>
              <a:t>會同時被</a:t>
            </a:r>
            <a:r>
              <a:rPr lang="en-US" altLang="zh-TW" sz="2400" smtClean="0"/>
              <a:t>block</a:t>
            </a:r>
          </a:p>
          <a:p>
            <a:pPr lvl="1"/>
            <a:r>
              <a:rPr lang="zh-TW" altLang="en-US" sz="2400" smtClean="0"/>
              <a:t>成本</a:t>
            </a:r>
            <a:r>
              <a:rPr lang="zh-TW" altLang="en-US" sz="2400"/>
              <a:t>低</a:t>
            </a:r>
            <a:endParaRPr lang="en-US" altLang="zh-TW" sz="240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430466" y="765872"/>
            <a:ext cx="4366693" cy="271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3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Kernel Thread</a:t>
            </a:r>
          </a:p>
          <a:p>
            <a:pPr lvl="1"/>
            <a:r>
              <a:rPr lang="en-US" sz="2400" smtClean="0"/>
              <a:t>OS </a:t>
            </a:r>
            <a:r>
              <a:rPr lang="zh-TW" altLang="en-US" sz="2400" smtClean="0"/>
              <a:t>知道有 </a:t>
            </a:r>
            <a:r>
              <a:rPr lang="en-US" sz="2400" smtClean="0"/>
              <a:t>thread </a:t>
            </a:r>
            <a:r>
              <a:rPr lang="zh-TW" altLang="en-US" sz="2400" smtClean="0"/>
              <a:t>存在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由 </a:t>
            </a:r>
            <a:r>
              <a:rPr lang="en-US" sz="2400" smtClean="0"/>
              <a:t>OS </a:t>
            </a:r>
            <a:r>
              <a:rPr lang="zh-TW" altLang="en-US" sz="2400" smtClean="0"/>
              <a:t>介入管理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成本</a:t>
            </a:r>
            <a:r>
              <a:rPr lang="zh-TW" altLang="en-US" sz="2400"/>
              <a:t>高</a:t>
            </a:r>
            <a:endParaRPr lang="en-US" sz="2400" smtClean="0"/>
          </a:p>
        </p:txBody>
      </p:sp>
      <p:pic>
        <p:nvPicPr>
          <p:cNvPr id="7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2" y="3215014"/>
            <a:ext cx="3173855" cy="314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4_06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05" y="3522821"/>
            <a:ext cx="4727814" cy="179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624185" y="5666522"/>
            <a:ext cx="291195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15259" y="520932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</a:t>
            </a:r>
            <a:r>
              <a:rPr kumimoji="0" lang="en-US" altLang="zh-TW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User</a:t>
            </a:r>
            <a:r>
              <a:rPr kumimoji="0" lang="zh-TW" alt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63265" y="5380077"/>
            <a:ext cx="413297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noProof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</a:t>
            </a:r>
            <a:r>
              <a:rPr lang="en-US" altLang="zh-TW" noProof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OS</a:t>
            </a:r>
            <a:r>
              <a:rPr lang="zh-TW" altLang="en-US" noProof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1506020" y="2159875"/>
            <a:ext cx="4243139" cy="2978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 Thread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1"/>
            <a:ext cx="8725584" cy="1394003"/>
          </a:xfrm>
        </p:spPr>
        <p:txBody>
          <a:bodyPr/>
          <a:lstStyle/>
          <a:p>
            <a:r>
              <a:rPr lang="en-US" smtClean="0"/>
              <a:t>Java Thread</a:t>
            </a:r>
            <a:r>
              <a:rPr lang="zh-TW" altLang="en-US" smtClean="0"/>
              <a:t>屬於</a:t>
            </a:r>
            <a:r>
              <a:rPr lang="en-US" altLang="zh-TW" smtClean="0"/>
              <a:t>User</a:t>
            </a:r>
            <a:r>
              <a:rPr lang="zh-TW" altLang="en-US" smtClean="0"/>
              <a:t> </a:t>
            </a:r>
            <a:r>
              <a:rPr lang="en-US" altLang="zh-TW" smtClean="0"/>
              <a:t>Thread</a:t>
            </a:r>
          </a:p>
          <a:p>
            <a:r>
              <a:rPr lang="zh-TW" altLang="en-US" smtClean="0"/>
              <a:t>但是</a:t>
            </a:r>
            <a:r>
              <a:rPr lang="en-US" altLang="zh-TW" smtClean="0"/>
              <a:t>JVM</a:t>
            </a:r>
            <a:r>
              <a:rPr lang="zh-TW" altLang="en-US" smtClean="0"/>
              <a:t>的底層是使用</a:t>
            </a:r>
            <a:r>
              <a:rPr lang="en-US" altLang="zh-TW" smtClean="0"/>
              <a:t>Kernel Thread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2593389" y="2500838"/>
            <a:ext cx="431036" cy="819807"/>
          </a:xfrm>
          <a:custGeom>
            <a:avLst/>
            <a:gdLst>
              <a:gd name="connsiteX0" fmla="*/ 367974 w 368155"/>
              <a:gd name="connsiteY0" fmla="*/ 0 h 525517"/>
              <a:gd name="connsiteX1" fmla="*/ 112 w 368155"/>
              <a:gd name="connsiteY1" fmla="*/ 126124 h 525517"/>
              <a:gd name="connsiteX2" fmla="*/ 325933 w 368155"/>
              <a:gd name="connsiteY2" fmla="*/ 178676 h 525517"/>
              <a:gd name="connsiteX3" fmla="*/ 63174 w 368155"/>
              <a:gd name="connsiteY3" fmla="*/ 336331 h 525517"/>
              <a:gd name="connsiteX4" fmla="*/ 367974 w 368155"/>
              <a:gd name="connsiteY4" fmla="*/ 409903 h 525517"/>
              <a:gd name="connsiteX5" fmla="*/ 84195 w 368155"/>
              <a:gd name="connsiteY5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55" h="525517">
                <a:moveTo>
                  <a:pt x="367974" y="0"/>
                </a:moveTo>
                <a:cubicBezTo>
                  <a:pt x="187546" y="48172"/>
                  <a:pt x="7119" y="96345"/>
                  <a:pt x="112" y="126124"/>
                </a:cubicBezTo>
                <a:cubicBezTo>
                  <a:pt x="-6895" y="155903"/>
                  <a:pt x="315423" y="143642"/>
                  <a:pt x="325933" y="178676"/>
                </a:cubicBezTo>
                <a:cubicBezTo>
                  <a:pt x="336443" y="213710"/>
                  <a:pt x="56167" y="297793"/>
                  <a:pt x="63174" y="336331"/>
                </a:cubicBezTo>
                <a:cubicBezTo>
                  <a:pt x="70181" y="374869"/>
                  <a:pt x="364471" y="378372"/>
                  <a:pt x="367974" y="409903"/>
                </a:cubicBezTo>
                <a:cubicBezTo>
                  <a:pt x="371477" y="441434"/>
                  <a:pt x="325933" y="446689"/>
                  <a:pt x="84195" y="525517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2496241" y="4197277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N</a:t>
            </a:r>
            <a:endParaRPr lang="en-US" sz="2400"/>
          </a:p>
        </p:txBody>
      </p:sp>
      <p:sp>
        <p:nvSpPr>
          <p:cNvPr id="14" name="橢圓 13"/>
          <p:cNvSpPr/>
          <p:nvPr/>
        </p:nvSpPr>
        <p:spPr>
          <a:xfrm>
            <a:off x="2496241" y="5763318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K</a:t>
            </a:r>
            <a:endParaRPr lang="en-US" sz="2400"/>
          </a:p>
        </p:txBody>
      </p:sp>
      <p:cxnSp>
        <p:nvCxnSpPr>
          <p:cNvPr id="20" name="直線接點 19"/>
          <p:cNvCxnSpPr>
            <a:endCxn id="9" idx="0"/>
          </p:cNvCxnSpPr>
          <p:nvPr/>
        </p:nvCxnSpPr>
        <p:spPr>
          <a:xfrm>
            <a:off x="2805619" y="3513374"/>
            <a:ext cx="3288" cy="683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4" idx="0"/>
            <a:endCxn id="9" idx="4"/>
          </p:cNvCxnSpPr>
          <p:nvPr/>
        </p:nvCxnSpPr>
        <p:spPr>
          <a:xfrm flipV="1">
            <a:off x="2808907" y="4790309"/>
            <a:ext cx="0" cy="9730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 32"/>
          <p:cNvSpPr/>
          <p:nvPr/>
        </p:nvSpPr>
        <p:spPr>
          <a:xfrm>
            <a:off x="3785330" y="2500838"/>
            <a:ext cx="431036" cy="819807"/>
          </a:xfrm>
          <a:custGeom>
            <a:avLst/>
            <a:gdLst>
              <a:gd name="connsiteX0" fmla="*/ 367974 w 368155"/>
              <a:gd name="connsiteY0" fmla="*/ 0 h 525517"/>
              <a:gd name="connsiteX1" fmla="*/ 112 w 368155"/>
              <a:gd name="connsiteY1" fmla="*/ 126124 h 525517"/>
              <a:gd name="connsiteX2" fmla="*/ 325933 w 368155"/>
              <a:gd name="connsiteY2" fmla="*/ 178676 h 525517"/>
              <a:gd name="connsiteX3" fmla="*/ 63174 w 368155"/>
              <a:gd name="connsiteY3" fmla="*/ 336331 h 525517"/>
              <a:gd name="connsiteX4" fmla="*/ 367974 w 368155"/>
              <a:gd name="connsiteY4" fmla="*/ 409903 h 525517"/>
              <a:gd name="connsiteX5" fmla="*/ 84195 w 368155"/>
              <a:gd name="connsiteY5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55" h="525517">
                <a:moveTo>
                  <a:pt x="367974" y="0"/>
                </a:moveTo>
                <a:cubicBezTo>
                  <a:pt x="187546" y="48172"/>
                  <a:pt x="7119" y="96345"/>
                  <a:pt x="112" y="126124"/>
                </a:cubicBezTo>
                <a:cubicBezTo>
                  <a:pt x="-6895" y="155903"/>
                  <a:pt x="315423" y="143642"/>
                  <a:pt x="325933" y="178676"/>
                </a:cubicBezTo>
                <a:cubicBezTo>
                  <a:pt x="336443" y="213710"/>
                  <a:pt x="56167" y="297793"/>
                  <a:pt x="63174" y="336331"/>
                </a:cubicBezTo>
                <a:cubicBezTo>
                  <a:pt x="70181" y="374869"/>
                  <a:pt x="364471" y="378372"/>
                  <a:pt x="367974" y="409903"/>
                </a:cubicBezTo>
                <a:cubicBezTo>
                  <a:pt x="371477" y="441434"/>
                  <a:pt x="325933" y="446689"/>
                  <a:pt x="84195" y="525517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橢圓 33"/>
          <p:cNvSpPr/>
          <p:nvPr/>
        </p:nvSpPr>
        <p:spPr>
          <a:xfrm>
            <a:off x="3688182" y="4197277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N</a:t>
            </a:r>
            <a:endParaRPr lang="en-US" sz="2400"/>
          </a:p>
        </p:txBody>
      </p:sp>
      <p:sp>
        <p:nvSpPr>
          <p:cNvPr id="35" name="橢圓 34"/>
          <p:cNvSpPr/>
          <p:nvPr/>
        </p:nvSpPr>
        <p:spPr>
          <a:xfrm>
            <a:off x="3688182" y="5763318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K</a:t>
            </a:r>
            <a:endParaRPr lang="en-US" sz="2400"/>
          </a:p>
        </p:txBody>
      </p:sp>
      <p:cxnSp>
        <p:nvCxnSpPr>
          <p:cNvPr id="36" name="直線接點 35"/>
          <p:cNvCxnSpPr>
            <a:endCxn id="34" idx="0"/>
          </p:cNvCxnSpPr>
          <p:nvPr/>
        </p:nvCxnSpPr>
        <p:spPr>
          <a:xfrm>
            <a:off x="3997560" y="3513374"/>
            <a:ext cx="3288" cy="683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5" idx="0"/>
            <a:endCxn id="34" idx="4"/>
          </p:cNvCxnSpPr>
          <p:nvPr/>
        </p:nvCxnSpPr>
        <p:spPr>
          <a:xfrm flipV="1">
            <a:off x="4000848" y="4790309"/>
            <a:ext cx="0" cy="9730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手繪多邊形 42"/>
          <p:cNvSpPr/>
          <p:nvPr/>
        </p:nvSpPr>
        <p:spPr>
          <a:xfrm>
            <a:off x="4876835" y="2500838"/>
            <a:ext cx="431036" cy="819807"/>
          </a:xfrm>
          <a:custGeom>
            <a:avLst/>
            <a:gdLst>
              <a:gd name="connsiteX0" fmla="*/ 367974 w 368155"/>
              <a:gd name="connsiteY0" fmla="*/ 0 h 525517"/>
              <a:gd name="connsiteX1" fmla="*/ 112 w 368155"/>
              <a:gd name="connsiteY1" fmla="*/ 126124 h 525517"/>
              <a:gd name="connsiteX2" fmla="*/ 325933 w 368155"/>
              <a:gd name="connsiteY2" fmla="*/ 178676 h 525517"/>
              <a:gd name="connsiteX3" fmla="*/ 63174 w 368155"/>
              <a:gd name="connsiteY3" fmla="*/ 336331 h 525517"/>
              <a:gd name="connsiteX4" fmla="*/ 367974 w 368155"/>
              <a:gd name="connsiteY4" fmla="*/ 409903 h 525517"/>
              <a:gd name="connsiteX5" fmla="*/ 84195 w 368155"/>
              <a:gd name="connsiteY5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55" h="525517">
                <a:moveTo>
                  <a:pt x="367974" y="0"/>
                </a:moveTo>
                <a:cubicBezTo>
                  <a:pt x="187546" y="48172"/>
                  <a:pt x="7119" y="96345"/>
                  <a:pt x="112" y="126124"/>
                </a:cubicBezTo>
                <a:cubicBezTo>
                  <a:pt x="-6895" y="155903"/>
                  <a:pt x="315423" y="143642"/>
                  <a:pt x="325933" y="178676"/>
                </a:cubicBezTo>
                <a:cubicBezTo>
                  <a:pt x="336443" y="213710"/>
                  <a:pt x="56167" y="297793"/>
                  <a:pt x="63174" y="336331"/>
                </a:cubicBezTo>
                <a:cubicBezTo>
                  <a:pt x="70181" y="374869"/>
                  <a:pt x="364471" y="378372"/>
                  <a:pt x="367974" y="409903"/>
                </a:cubicBezTo>
                <a:cubicBezTo>
                  <a:pt x="371477" y="441434"/>
                  <a:pt x="325933" y="446689"/>
                  <a:pt x="84195" y="525517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橢圓 43"/>
          <p:cNvSpPr/>
          <p:nvPr/>
        </p:nvSpPr>
        <p:spPr>
          <a:xfrm>
            <a:off x="4779687" y="4197277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N</a:t>
            </a:r>
            <a:endParaRPr lang="en-US" sz="2400"/>
          </a:p>
        </p:txBody>
      </p:sp>
      <p:sp>
        <p:nvSpPr>
          <p:cNvPr id="45" name="橢圓 44"/>
          <p:cNvSpPr/>
          <p:nvPr/>
        </p:nvSpPr>
        <p:spPr>
          <a:xfrm>
            <a:off x="4779687" y="5763318"/>
            <a:ext cx="625332" cy="593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K</a:t>
            </a:r>
            <a:endParaRPr lang="en-US" sz="2400"/>
          </a:p>
        </p:txBody>
      </p:sp>
      <p:cxnSp>
        <p:nvCxnSpPr>
          <p:cNvPr id="46" name="直線接點 45"/>
          <p:cNvCxnSpPr>
            <a:endCxn id="44" idx="0"/>
          </p:cNvCxnSpPr>
          <p:nvPr/>
        </p:nvCxnSpPr>
        <p:spPr>
          <a:xfrm>
            <a:off x="5089065" y="3513374"/>
            <a:ext cx="3288" cy="6839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5" idx="0"/>
            <a:endCxn id="44" idx="4"/>
          </p:cNvCxnSpPr>
          <p:nvPr/>
        </p:nvCxnSpPr>
        <p:spPr>
          <a:xfrm flipV="1">
            <a:off x="5092353" y="4790309"/>
            <a:ext cx="0" cy="9730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458651" y="46815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JVM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507348" y="2799222"/>
            <a:ext cx="756817" cy="368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5507348" y="4524900"/>
            <a:ext cx="756817" cy="368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 flipV="1">
            <a:off x="5521577" y="6041396"/>
            <a:ext cx="756817" cy="368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705600" y="26356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 thread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705600" y="433310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Native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thread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705600" y="5899150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Kernel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thread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992522" y="5414872"/>
            <a:ext cx="5271643" cy="1961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</a:t>
            </a:r>
            <a:r>
              <a:rPr lang="en-US" altLang="zh-TW" smtClean="0"/>
              <a:t>Thread </a:t>
            </a:r>
            <a:r>
              <a:rPr lang="zh-TW" altLang="en-US" smtClean="0"/>
              <a:t>程式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052" y="765872"/>
            <a:ext cx="4140720" cy="2071922"/>
          </a:xfrm>
        </p:spPr>
        <p:txBody>
          <a:bodyPr/>
          <a:lstStyle/>
          <a:p>
            <a:r>
              <a:rPr lang="zh-TW" altLang="en-US" sz="2800" smtClean="0"/>
              <a:t>繼承</a:t>
            </a:r>
            <a:r>
              <a:rPr lang="en-US" altLang="zh-TW" sz="2800" smtClean="0"/>
              <a:t>Thread</a:t>
            </a:r>
            <a:r>
              <a:rPr lang="zh-TW" altLang="en-US" sz="2800" smtClean="0"/>
              <a:t>類別</a:t>
            </a:r>
            <a:endParaRPr lang="en-US" altLang="zh-TW" sz="2800" smtClean="0"/>
          </a:p>
          <a:p>
            <a:pPr lvl="1"/>
            <a:r>
              <a:rPr lang="zh-TW" altLang="en-US" smtClean="0"/>
              <a:t>在多重繼承下會有問題</a:t>
            </a:r>
            <a:endParaRPr lang="en-US" altLang="zh-TW" smtClean="0"/>
          </a:p>
          <a:p>
            <a:pPr lvl="1"/>
            <a:r>
              <a:rPr lang="zh-TW" altLang="en-US" smtClean="0"/>
              <a:t>不建議採用</a:t>
            </a:r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sz="240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3B73-6C6D-4294-85C3-BEF7C23A68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7293" y="2162535"/>
            <a:ext cx="4078013" cy="181037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lass </a:t>
            </a:r>
            <a:r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Type1</a:t>
            </a:r>
            <a:r>
              <a:rPr kumimoji="0" lang="en-US" sz="1600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extends Thread </a:t>
            </a:r>
            <a:r>
              <a:rPr kumimoji="0" lang="en-US" sz="16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@Override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public void run()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System.out.println(“Hello”);</a:t>
            </a:r>
            <a:endParaRPr lang="en-US" sz="1600" noProof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sz="1600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495306" y="765872"/>
            <a:ext cx="4140720" cy="32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實現</a:t>
            </a:r>
            <a:r>
              <a:rPr lang="en-US" altLang="zh-TW" smtClean="0"/>
              <a:t>Runnable</a:t>
            </a:r>
            <a:r>
              <a:rPr lang="zh-TW" altLang="en-US" smtClean="0"/>
              <a:t>介面</a:t>
            </a:r>
            <a:endParaRPr lang="en-US" altLang="zh-TW" smtClean="0"/>
          </a:p>
          <a:p>
            <a:pPr lvl="1"/>
            <a:r>
              <a:rPr lang="zh-TW" altLang="en-US" smtClean="0"/>
              <a:t>較有彈性，建議採用</a:t>
            </a:r>
            <a:endParaRPr lang="en-US" altLang="zh-TW" smtClean="0"/>
          </a:p>
          <a:p>
            <a:pPr lvl="1"/>
            <a:r>
              <a:rPr lang="zh-TW" altLang="en-US" smtClean="0"/>
              <a:t>設計稍微複雜</a:t>
            </a:r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49840" y="2149428"/>
            <a:ext cx="4078013" cy="182348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lass </a:t>
            </a:r>
            <a:r>
              <a:rPr kumimoji="0" lang="en-US" sz="16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Type2</a:t>
            </a:r>
            <a:r>
              <a:rPr kumimoji="0" lang="en-US" sz="1600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implements Runnable </a:t>
            </a:r>
            <a:r>
              <a:rPr kumimoji="0" lang="en-US" sz="16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@Override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public void run()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   System.out.println(“World”);</a:t>
            </a:r>
            <a:endParaRPr lang="en-US" sz="1600" noProof="0" smtClean="0"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sz="1600" noProof="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7293" y="4587339"/>
            <a:ext cx="7728225" cy="181037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ublic static void main(String[] args)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Thread thread1 =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new Type1();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Thread thread2 =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new Thread(new Type2());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 thread1.start();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   thread2.start();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smtClean="0">
                <a:latin typeface="Consolas" panose="020B0609020204030204" pitchFamily="49" charset="0"/>
                <a:ea typeface="標楷體" pitchFamily="65" charset="-120"/>
                <a:cs typeface="Times New Roman" pitchFamily="18" charset="0"/>
              </a:rPr>
              <a:t>}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17292" y="3972910"/>
            <a:ext cx="8218733" cy="63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31520" indent="-36576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8080C0"/>
              </a:buClr>
              <a:buSzPct val="80000"/>
              <a:buFont typeface="Wingdings" pitchFamily="2" charset="2"/>
              <a:buChar char="n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097280" indent="-3657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268"/>
              </a:buClr>
              <a:buSzPct val="70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C0"/>
              </a:buClr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BEE6"/>
              </a:buClr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呼叫</a:t>
            </a:r>
            <a:r>
              <a:rPr lang="en-US" altLang="zh-TW" smtClean="0"/>
              <a:t>Thread</a:t>
            </a:r>
            <a:r>
              <a:rPr lang="zh-TW" altLang="en-US" smtClean="0"/>
              <a:t>物件的</a:t>
            </a:r>
            <a:r>
              <a:rPr lang="en-US" altLang="zh-TW" smtClean="0"/>
              <a:t>start()</a:t>
            </a:r>
            <a:r>
              <a:rPr lang="zh-TW" altLang="en-US" smtClean="0"/>
              <a:t>方法即可令它執行</a:t>
            </a:r>
            <a:endParaRPr lang="en-US" altLang="zh-TW" smtClean="0"/>
          </a:p>
          <a:p>
            <a:pPr lvl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113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w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 pitchFamily="18" charset="0"/>
            <a:ea typeface="標楷體" pitchFamily="65" charset="-120"/>
            <a:cs typeface="Times New Roman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D12A90B8-24D7-40A2-B869-53FB18948A94}" vid="{5E01C3BC-CECA-4C11-A10B-B5D496F2E08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NWLab</Template>
  <TotalTime>397</TotalTime>
  <Words>1259</Words>
  <Application>Microsoft Office PowerPoint</Application>
  <PresentationFormat>如螢幕大小 (4:3)</PresentationFormat>
  <Paragraphs>311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Microsoft JhengHei UI</vt:lpstr>
      <vt:lpstr>新細明體</vt:lpstr>
      <vt:lpstr>標楷體</vt:lpstr>
      <vt:lpstr>Arial</vt:lpstr>
      <vt:lpstr>Arial Black</vt:lpstr>
      <vt:lpstr>Calibri</vt:lpstr>
      <vt:lpstr>Consolas</vt:lpstr>
      <vt:lpstr>Microsoft Himalaya</vt:lpstr>
      <vt:lpstr>Times New Roman</vt:lpstr>
      <vt:lpstr>Wingdings</vt:lpstr>
      <vt:lpstr>Nwlab</vt:lpstr>
      <vt:lpstr>1072作業系統 – Thread課程</vt:lpstr>
      <vt:lpstr>Introduction</vt:lpstr>
      <vt:lpstr>Why Multithreading?</vt:lpstr>
      <vt:lpstr>Thread平行執行</vt:lpstr>
      <vt:lpstr>Process Memory Block</vt:lpstr>
      <vt:lpstr>Thread共享資源</vt:lpstr>
      <vt:lpstr>Thread分類</vt:lpstr>
      <vt:lpstr>Java Thread</vt:lpstr>
      <vt:lpstr>Java Thread 程式</vt:lpstr>
      <vt:lpstr>Java Thread 常用的方法</vt:lpstr>
      <vt:lpstr>Python Thread 程式</vt:lpstr>
      <vt:lpstr>互斥控制 – Race Condition</vt:lpstr>
      <vt:lpstr>互斥控制</vt:lpstr>
      <vt:lpstr>互斥控制</vt:lpstr>
      <vt:lpstr>同步問題</vt:lpstr>
      <vt:lpstr>同步問題 – First Reader-Writer</vt:lpstr>
      <vt:lpstr>同步問題 – First Reader-Writer</vt:lpstr>
      <vt:lpstr>同步問題 – First Reader-Writer</vt:lpstr>
      <vt:lpstr>同步問題 – First Reader-Writer</vt:lpstr>
      <vt:lpstr>同步問題 – First Reader-Writer</vt:lpstr>
      <vt:lpstr>同步問題 – First Reader-Writer</vt:lpstr>
      <vt:lpstr>作業</vt:lpstr>
      <vt:lpstr>作業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1072作業系統 – Thread課程</dc:title>
  <dc:creator>文彬 賴</dc:creator>
  <cp:lastModifiedBy>文彬 賴</cp:lastModifiedBy>
  <cp:revision>109</cp:revision>
  <dcterms:created xsi:type="dcterms:W3CDTF">2019-05-01T17:31:52Z</dcterms:created>
  <dcterms:modified xsi:type="dcterms:W3CDTF">2019-05-02T08:38:37Z</dcterms:modified>
</cp:coreProperties>
</file>