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33" r:id="rId1"/>
  </p:sldMasterIdLst>
  <p:notesMasterIdLst>
    <p:notesMasterId r:id="rId31"/>
  </p:notesMasterIdLst>
  <p:handoutMasterIdLst>
    <p:handoutMasterId r:id="rId32"/>
  </p:handoutMasterIdLst>
  <p:sldIdLst>
    <p:sldId id="256" r:id="rId2"/>
    <p:sldId id="289" r:id="rId3"/>
    <p:sldId id="303" r:id="rId4"/>
    <p:sldId id="304" r:id="rId5"/>
    <p:sldId id="306" r:id="rId6"/>
    <p:sldId id="307" r:id="rId7"/>
    <p:sldId id="305" r:id="rId8"/>
    <p:sldId id="309" r:id="rId9"/>
    <p:sldId id="310" r:id="rId10"/>
    <p:sldId id="291" r:id="rId11"/>
    <p:sldId id="292" r:id="rId12"/>
    <p:sldId id="311" r:id="rId13"/>
    <p:sldId id="315" r:id="rId14"/>
    <p:sldId id="316" r:id="rId15"/>
    <p:sldId id="312" r:id="rId16"/>
    <p:sldId id="313" r:id="rId17"/>
    <p:sldId id="314" r:id="rId18"/>
    <p:sldId id="317" r:id="rId19"/>
    <p:sldId id="318" r:id="rId20"/>
    <p:sldId id="319" r:id="rId21"/>
    <p:sldId id="295" r:id="rId22"/>
    <p:sldId id="296" r:id="rId23"/>
    <p:sldId id="297" r:id="rId24"/>
    <p:sldId id="298" r:id="rId25"/>
    <p:sldId id="299" r:id="rId26"/>
    <p:sldId id="300" r:id="rId27"/>
    <p:sldId id="302" r:id="rId28"/>
    <p:sldId id="301" r:id="rId29"/>
    <p:sldId id="308" r:id="rId3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3300"/>
    <a:srgbClr val="FF0000"/>
    <a:srgbClr val="FF9900"/>
    <a:srgbClr val="000000"/>
    <a:srgbClr val="006699"/>
    <a:srgbClr val="00CC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1" autoAdjust="0"/>
    <p:restoredTop sz="90546" autoAdjust="0"/>
  </p:normalViewPr>
  <p:slideViewPr>
    <p:cSldViewPr>
      <p:cViewPr>
        <p:scale>
          <a:sx n="112" d="100"/>
          <a:sy n="112" d="100"/>
        </p:scale>
        <p:origin x="2312" y="3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目标车辆运行时间</a:t>
            </a:r>
            <a:r>
              <a:rPr lang="en-US" altLang="zh-CN" dirty="0" smtClean="0"/>
              <a:t>(s)</a:t>
            </a:r>
            <a:r>
              <a:rPr lang="en-US" altLang="zh-CN" baseline="0" dirty="0" smtClean="0"/>
              <a:t> </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工作表1!$B$1</c:f>
              <c:strCache>
                <c:ptCount val="1"/>
                <c:pt idx="0">
                  <c:v>改变车道避障目标车辆运行时间</c:v>
                </c:pt>
              </c:strCache>
            </c:strRef>
          </c:tx>
          <c:spPr>
            <a:solidFill>
              <a:schemeClr val="accent1"/>
            </a:solidFill>
            <a:ln>
              <a:noFill/>
            </a:ln>
            <a:effectLst/>
          </c:spPr>
          <c:invertIfNegative val="0"/>
          <c:cat>
            <c:strRef>
              <c:f>工作表1!$A$2:$A$5</c:f>
              <c:strCache>
                <c:ptCount val="4"/>
                <c:pt idx="0">
                  <c:v>无障碍物车</c:v>
                </c:pt>
                <c:pt idx="1">
                  <c:v>一辆障碍物车</c:v>
                </c:pt>
                <c:pt idx="2">
                  <c:v>两辆障碍物车</c:v>
                </c:pt>
                <c:pt idx="3">
                  <c:v>三辆障碍物车</c:v>
                </c:pt>
              </c:strCache>
            </c:strRef>
          </c:cat>
          <c:val>
            <c:numRef>
              <c:f>工作表1!$B$2:$B$5</c:f>
              <c:numCache>
                <c:formatCode>General</c:formatCode>
                <c:ptCount val="4"/>
                <c:pt idx="0">
                  <c:v>127.0</c:v>
                </c:pt>
                <c:pt idx="1">
                  <c:v>161.0</c:v>
                </c:pt>
                <c:pt idx="2">
                  <c:v>161.0</c:v>
                </c:pt>
                <c:pt idx="3">
                  <c:v>161.0</c:v>
                </c:pt>
              </c:numCache>
            </c:numRef>
          </c:val>
        </c:ser>
        <c:ser>
          <c:idx val="1"/>
          <c:order val="1"/>
          <c:tx>
            <c:strRef>
              <c:f>工作表1!$C$1</c:f>
              <c:strCache>
                <c:ptCount val="1"/>
                <c:pt idx="0">
                  <c:v>不改变车道目标车辆运行时间</c:v>
                </c:pt>
              </c:strCache>
            </c:strRef>
          </c:tx>
          <c:spPr>
            <a:solidFill>
              <a:schemeClr val="accent2"/>
            </a:solidFill>
            <a:ln>
              <a:noFill/>
            </a:ln>
            <a:effectLst/>
          </c:spPr>
          <c:invertIfNegative val="0"/>
          <c:cat>
            <c:strRef>
              <c:f>工作表1!$A$2:$A$5</c:f>
              <c:strCache>
                <c:ptCount val="4"/>
                <c:pt idx="0">
                  <c:v>无障碍物车</c:v>
                </c:pt>
                <c:pt idx="1">
                  <c:v>一辆障碍物车</c:v>
                </c:pt>
                <c:pt idx="2">
                  <c:v>两辆障碍物车</c:v>
                </c:pt>
                <c:pt idx="3">
                  <c:v>三辆障碍物车</c:v>
                </c:pt>
              </c:strCache>
            </c:strRef>
          </c:cat>
          <c:val>
            <c:numRef>
              <c:f>工作表1!$C$2:$C$5</c:f>
              <c:numCache>
                <c:formatCode>General</c:formatCode>
                <c:ptCount val="4"/>
                <c:pt idx="0">
                  <c:v>127.0</c:v>
                </c:pt>
                <c:pt idx="1">
                  <c:v>157.0</c:v>
                </c:pt>
                <c:pt idx="2">
                  <c:v>186.0</c:v>
                </c:pt>
                <c:pt idx="3">
                  <c:v>216.0</c:v>
                </c:pt>
              </c:numCache>
            </c:numRef>
          </c:val>
        </c:ser>
        <c:dLbls>
          <c:showLegendKey val="0"/>
          <c:showVal val="0"/>
          <c:showCatName val="0"/>
          <c:showSerName val="0"/>
          <c:showPercent val="0"/>
          <c:showBubbleSize val="0"/>
        </c:dLbls>
        <c:gapWidth val="219"/>
        <c:overlap val="-27"/>
        <c:axId val="1820352928"/>
        <c:axId val="1820349376"/>
      </c:barChart>
      <c:catAx>
        <c:axId val="182035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20349376"/>
        <c:crosses val="autoZero"/>
        <c:auto val="1"/>
        <c:lblAlgn val="ctr"/>
        <c:lblOffset val="100"/>
        <c:noMultiLvlLbl val="0"/>
      </c:catAx>
      <c:valAx>
        <c:axId val="182034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20352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32B6C9-BB23-4A14-B3F3-EEB8E320115B}" type="datetimeFigureOut">
              <a:rPr lang="zh-CN" altLang="en-US" smtClean="0"/>
              <a:t>2018/6/18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63B50-F91B-4033-B6CB-D6C38BD50F28}" type="slidenum">
              <a:rPr lang="zh-CN" altLang="en-US" smtClean="0"/>
              <a:t>‹#›</a:t>
            </a:fld>
            <a:endParaRPr lang="zh-CN" altLang="en-US"/>
          </a:p>
        </p:txBody>
      </p:sp>
    </p:spTree>
    <p:extLst>
      <p:ext uri="{BB962C8B-B14F-4D97-AF65-F5344CB8AC3E}">
        <p14:creationId xmlns:p14="http://schemas.microsoft.com/office/powerpoint/2010/main" val="3411416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fld id="{E2364FC9-AC76-4295-B2A2-48D4E0A71903}" type="datetime1">
              <a:rPr lang="zh-CN" altLang="en-US"/>
              <a:pPr>
                <a:defRPr/>
              </a:pPr>
              <a:t>2018/6/18</a:t>
            </a:fld>
            <a:endParaRPr lang="zh-CN" altLang="en-US"/>
          </a:p>
        </p:txBody>
      </p:sp>
      <p:sp>
        <p:nvSpPr>
          <p:cNvPr id="6656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43921174-CFE9-499F-AB22-B09221A6E5DE}" type="slidenum">
              <a:rPr lang="en-US"/>
              <a:pPr>
                <a:defRPr/>
              </a:pPr>
              <a:t>‹#›</a:t>
            </a:fld>
            <a:endParaRPr lang="en-US"/>
          </a:p>
        </p:txBody>
      </p:sp>
    </p:spTree>
    <p:extLst>
      <p:ext uri="{BB962C8B-B14F-4D97-AF65-F5344CB8AC3E}">
        <p14:creationId xmlns:p14="http://schemas.microsoft.com/office/powerpoint/2010/main" val="24495392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pPr>
              <a:defRPr/>
            </a:pPr>
            <a:fld id="{43921174-CFE9-499F-AB22-B09221A6E5DE}" type="slidenum">
              <a:rPr lang="en-US" smtClean="0"/>
              <a:pPr>
                <a:defRPr/>
              </a:pPr>
              <a:t>1</a:t>
            </a:fld>
            <a:endParaRPr lang="en-US"/>
          </a:p>
        </p:txBody>
      </p:sp>
    </p:spTree>
    <p:extLst>
      <p:ext uri="{BB962C8B-B14F-4D97-AF65-F5344CB8AC3E}">
        <p14:creationId xmlns:p14="http://schemas.microsoft.com/office/powerpoint/2010/main" val="191898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0DD728-A4ED-4E44-BD48-7EFE9C95DD40}" type="slidenum">
              <a:rPr lang="zh-CN" altLang="en-US" smtClean="0"/>
              <a:t>2</a:t>
            </a:fld>
            <a:endParaRPr lang="zh-CN" altLang="en-US"/>
          </a:p>
        </p:txBody>
      </p:sp>
    </p:spTree>
    <p:extLst>
      <p:ext uri="{BB962C8B-B14F-4D97-AF65-F5344CB8AC3E}">
        <p14:creationId xmlns:p14="http://schemas.microsoft.com/office/powerpoint/2010/main" val="284997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a:ln/>
        </p:spPr>
        <p:txBody>
          <a:bodyPr/>
          <a:lstStyle>
            <a:lvl1pPr>
              <a:defRPr/>
            </a:lvl1pPr>
          </a:lstStyle>
          <a:p>
            <a:pPr>
              <a:defRPr/>
            </a:pPr>
            <a:fld id="{63B38BB3-4FE1-4952-A086-43CD3D78BCF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a:ln/>
        </p:spPr>
        <p:txBody>
          <a:bodyPr/>
          <a:lstStyle>
            <a:lvl1pPr>
              <a:defRPr/>
            </a:lvl1pPr>
          </a:lstStyle>
          <a:p>
            <a:pPr>
              <a:defRPr/>
            </a:pPr>
            <a:fld id="{046D065C-C7E6-4430-8B0A-46CEBB0C4C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15900"/>
            <a:ext cx="2173288"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5413" y="215900"/>
            <a:ext cx="6370637"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a:ln/>
        </p:spPr>
        <p:txBody>
          <a:bodyPr/>
          <a:lstStyle>
            <a:lvl1pPr>
              <a:defRPr/>
            </a:lvl1pPr>
          </a:lstStyle>
          <a:p>
            <a:pPr>
              <a:defRPr/>
            </a:pPr>
            <a:fld id="{AD0BFA92-A7D4-4254-AAF9-930E264A7B1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a:ln/>
        </p:spPr>
        <p:txBody>
          <a:bodyPr/>
          <a:lstStyle>
            <a:lvl1pPr>
              <a:defRPr/>
            </a:lvl1pPr>
          </a:lstStyle>
          <a:p>
            <a:pPr>
              <a:defRPr/>
            </a:pPr>
            <a:fld id="{799DBD6B-AB47-47B0-9761-304A9D9DB98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575D3CFF-2139-40E6-853B-9BDCE81C8B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a:ln/>
        </p:spPr>
        <p:txBody>
          <a:bodyPr/>
          <a:lstStyle>
            <a:lvl1pPr>
              <a:defRPr/>
            </a:lvl1pPr>
          </a:lstStyle>
          <a:p>
            <a:pPr>
              <a:defRPr/>
            </a:pPr>
            <a:fld id="{FA6A1CAE-602B-4E37-9A83-D615CA0A088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a:ln/>
        </p:spPr>
        <p:txBody>
          <a:bodyPr/>
          <a:lstStyle>
            <a:lvl1pPr>
              <a:defRPr/>
            </a:lvl1pPr>
          </a:lstStyle>
          <a:p>
            <a:pPr>
              <a:defRPr/>
            </a:pPr>
            <a:fld id="{E0940723-6E02-430B-B308-5FBF0565C1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a:ln/>
        </p:spPr>
        <p:txBody>
          <a:bodyPr/>
          <a:lstStyle>
            <a:lvl1pPr>
              <a:defRPr/>
            </a:lvl1pPr>
          </a:lstStyle>
          <a:p>
            <a:pPr>
              <a:defRPr/>
            </a:pPr>
            <a:fld id="{1BEE2848-1FCA-4D97-A996-F147D5E8EC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05BCD56C-3CC6-414D-BDDB-091EFAD7729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73AE9589-F3AC-4510-85FF-7E634BB1F9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FF609BB4-9884-47A6-A934-CBE9946DCA3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22300"/>
          </a:xfrm>
          <a:prstGeom prst="rect">
            <a:avLst/>
          </a:prstGeom>
          <a:gradFill rotWithShape="1">
            <a:gsLst>
              <a:gs pos="0">
                <a:srgbClr val="BFCFEF"/>
              </a:gs>
              <a:gs pos="100000">
                <a:srgbClr val="FFFFFF"/>
              </a:gs>
            </a:gsLst>
            <a:lin ang="5400000" scaled="1"/>
          </a:gradFill>
          <a:ln w="9525">
            <a:noFill/>
            <a:miter lim="800000"/>
            <a:headEnd/>
            <a:tailEnd/>
          </a:ln>
        </p:spPr>
        <p:txBody>
          <a:bodyPr wrap="none" anchor="ctr"/>
          <a:lstStyle/>
          <a:p>
            <a:pPr>
              <a:defRPr/>
            </a:pPr>
            <a:endParaRPr lang="zh-CN" altLang="en-US">
              <a:latin typeface="Arial" pitchFamily="34" charset="0"/>
            </a:endParaRPr>
          </a:p>
        </p:txBody>
      </p:sp>
      <p:sp>
        <p:nvSpPr>
          <p:cNvPr id="1027" name="Rectangle 3"/>
          <p:cNvSpPr>
            <a:spLocks noChangeArrowheads="1"/>
          </p:cNvSpPr>
          <p:nvPr/>
        </p:nvSpPr>
        <p:spPr bwMode="auto">
          <a:xfrm flipV="1">
            <a:off x="241300" y="700088"/>
            <a:ext cx="8623300" cy="42862"/>
          </a:xfrm>
          <a:prstGeom prst="rect">
            <a:avLst/>
          </a:prstGeom>
          <a:gradFill rotWithShape="0">
            <a:gsLst>
              <a:gs pos="0">
                <a:srgbClr val="8CA9E2"/>
              </a:gs>
              <a:gs pos="100000">
                <a:srgbClr val="EAEFFA"/>
              </a:gs>
            </a:gsLst>
            <a:lin ang="0" scaled="1"/>
          </a:gradFill>
          <a:ln w="9525">
            <a:noFill/>
            <a:miter lim="800000"/>
            <a:headEnd/>
            <a:tailEnd/>
          </a:ln>
        </p:spPr>
        <p:txBody>
          <a:bodyPr wrap="none" anchor="ctr"/>
          <a:lstStyle/>
          <a:p>
            <a:pPr>
              <a:defRPr/>
            </a:pPr>
            <a:endParaRPr lang="zh-CN" altLang="en-US">
              <a:latin typeface="Arial" pitchFamily="34" charset="0"/>
            </a:endParaRPr>
          </a:p>
        </p:txBody>
      </p:sp>
      <p:sp>
        <p:nvSpPr>
          <p:cNvPr id="19460" name="Rectangle 4"/>
          <p:cNvSpPr>
            <a:spLocks noGrp="1" noChangeArrowheads="1"/>
          </p:cNvSpPr>
          <p:nvPr>
            <p:ph type="title"/>
          </p:nvPr>
        </p:nvSpPr>
        <p:spPr bwMode="auto">
          <a:xfrm>
            <a:off x="125413" y="215900"/>
            <a:ext cx="8696325"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t>Click To Edit Master Title - 28 pt. “Title Case”</a:t>
            </a:r>
          </a:p>
        </p:txBody>
      </p:sp>
      <p:sp>
        <p:nvSpPr>
          <p:cNvPr id="1029" name="Rectangle 5"/>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algn="r" eaLnBrk="0" hangingPunct="0">
              <a:defRPr sz="1200">
                <a:latin typeface="Arial" pitchFamily="34" charset="0"/>
                <a:ea typeface="宋体" pitchFamily="2" charset="-122"/>
              </a:defRPr>
            </a:lvl1pPr>
          </a:lstStyle>
          <a:p>
            <a:pPr>
              <a:defRPr/>
            </a:pPr>
            <a:fld id="{5024CD4A-0ED4-4D2D-A5ED-5E4985777997}" type="slidenum">
              <a:rPr lang="en-US"/>
              <a:pPr>
                <a:defRPr/>
              </a:pPr>
              <a:t>‹#›</a:t>
            </a:fld>
            <a:endParaRPr lang="en-US"/>
          </a:p>
        </p:txBody>
      </p:sp>
      <p:sp>
        <p:nvSpPr>
          <p:cNvPr id="19462" name="Rectangle 16"/>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Text boxes – BU3 square bullets </a:t>
            </a:r>
          </a:p>
          <a:p>
            <a:pPr lvl="1"/>
            <a:r>
              <a:rPr lang="zh-CN" altLang="zh-CN"/>
              <a:t>Indented can be same size or smaller – GY3 square bullets</a:t>
            </a:r>
          </a:p>
          <a:p>
            <a:pPr lvl="1"/>
            <a:r>
              <a:rPr lang="zh-CN" altLang="zh-CN"/>
              <a:t>Indented can be same size or smaller</a:t>
            </a:r>
          </a:p>
          <a:p>
            <a:pPr lvl="1"/>
            <a:r>
              <a:rPr lang="zh-CN" altLang="zh-CN"/>
              <a:t>Indented can be same size or smaller</a:t>
            </a:r>
          </a:p>
          <a:p>
            <a:pPr lvl="2"/>
            <a:r>
              <a:rPr lang="zh-CN" altLang="zh-CN"/>
              <a:t>2nd indent – one size smaller – GY2 square bullets</a:t>
            </a:r>
          </a:p>
          <a:p>
            <a:pPr lvl="2"/>
            <a:r>
              <a:rPr lang="zh-CN" altLang="zh-CN"/>
              <a:t>2nd indent – one size smaller</a:t>
            </a:r>
          </a:p>
        </p:txBody>
      </p:sp>
      <p:sp>
        <p:nvSpPr>
          <p:cNvPr id="1031" name="Rectangle 18"/>
          <p:cNvSpPr>
            <a:spLocks noChangeArrowheads="1"/>
          </p:cNvSpPr>
          <p:nvPr/>
        </p:nvSpPr>
        <p:spPr bwMode="auto">
          <a:xfrm>
            <a:off x="3435350" y="6578600"/>
            <a:ext cx="2239963" cy="304800"/>
          </a:xfrm>
          <a:prstGeom prst="rect">
            <a:avLst/>
          </a:prstGeom>
          <a:noFill/>
          <a:ln w="9525">
            <a:noFill/>
            <a:miter lim="800000"/>
            <a:headEnd/>
            <a:tailEnd/>
          </a:ln>
        </p:spPr>
        <p:txBody>
          <a:bodyPr lIns="92075" tIns="46038" rIns="92075" bIns="46038"/>
          <a:lstStyle/>
          <a:p>
            <a:pPr algn="ctr" eaLnBrk="0" hangingPunct="0">
              <a:defRPr/>
            </a:pPr>
            <a:endParaRPr lang="zh-CN" altLang="en-US" sz="1200">
              <a:latin typeface="Arial" pitchFamily="34" charset="0"/>
            </a:endParaRPr>
          </a:p>
        </p:txBody>
      </p:sp>
      <p:pic>
        <p:nvPicPr>
          <p:cNvPr id="19465" name="Picture 20" descr="logo"/>
          <p:cNvPicPr>
            <a:picLocks noChangeAspect="1" noChangeArrowheads="1"/>
          </p:cNvPicPr>
          <p:nvPr/>
        </p:nvPicPr>
        <p:blipFill>
          <a:blip r:embed="rId13" cstate="print"/>
          <a:srcRect/>
          <a:stretch>
            <a:fillRect/>
          </a:stretch>
        </p:blipFill>
        <p:spPr bwMode="auto">
          <a:xfrm>
            <a:off x="6876256" y="6388100"/>
            <a:ext cx="1441450" cy="447675"/>
          </a:xfrm>
          <a:prstGeom prst="rect">
            <a:avLst/>
          </a:prstGeom>
          <a:noFill/>
          <a:ln w="9525">
            <a:noFill/>
            <a:miter lim="800000"/>
            <a:headEnd/>
            <a:tailEnd/>
          </a:ln>
        </p:spPr>
      </p:pic>
      <p:sp>
        <p:nvSpPr>
          <p:cNvPr id="1034" name="Rectangle 21"/>
          <p:cNvSpPr>
            <a:spLocks noChangeArrowheads="1"/>
          </p:cNvSpPr>
          <p:nvPr/>
        </p:nvSpPr>
        <p:spPr bwMode="auto">
          <a:xfrm rot="10800000" flipV="1">
            <a:off x="269875" y="6338888"/>
            <a:ext cx="8623300" cy="42862"/>
          </a:xfrm>
          <a:prstGeom prst="rect">
            <a:avLst/>
          </a:prstGeom>
          <a:gradFill rotWithShape="0">
            <a:gsLst>
              <a:gs pos="0">
                <a:srgbClr val="EAEFFA"/>
              </a:gs>
              <a:gs pos="100000">
                <a:srgbClr val="8CA9E2"/>
              </a:gs>
            </a:gsLst>
            <a:lin ang="0" scaled="1"/>
          </a:gradFill>
          <a:ln w="9525">
            <a:noFill/>
            <a:miter lim="800000"/>
            <a:headEnd/>
            <a:tailEnd/>
          </a:ln>
        </p:spPr>
        <p:txBody>
          <a:bodyPr wrap="none" anchor="ctr"/>
          <a:lstStyle/>
          <a:p>
            <a:pPr>
              <a:defRPr/>
            </a:pPr>
            <a:endParaRPr lang="zh-CN" altLang="en-US">
              <a:latin typeface="Arial" pitchFamily="34" charset="0"/>
            </a:endParaRPr>
          </a:p>
        </p:txBody>
      </p:sp>
      <p:sp>
        <p:nvSpPr>
          <p:cNvPr id="1035" name="Text Box 11"/>
          <p:cNvSpPr txBox="1">
            <a:spLocks noChangeArrowheads="1"/>
          </p:cNvSpPr>
          <p:nvPr/>
        </p:nvSpPr>
        <p:spPr bwMode="auto">
          <a:xfrm>
            <a:off x="215900" y="6416675"/>
            <a:ext cx="5220196" cy="307777"/>
          </a:xfrm>
          <a:prstGeom prst="rect">
            <a:avLst/>
          </a:prstGeom>
          <a:noFill/>
          <a:ln w="9525">
            <a:noFill/>
            <a:miter lim="800000"/>
            <a:headEnd/>
            <a:tailEnd/>
          </a:ln>
          <a:effectLst>
            <a:prstShdw prst="shdw13" dist="53882" dir="13500000">
              <a:schemeClr val="bg2">
                <a:alpha val="50000"/>
              </a:schemeClr>
            </a:prstShdw>
          </a:effectLst>
        </p:spPr>
        <p:txBody>
          <a:bodyPr wrap="square">
            <a:spAutoFit/>
          </a:bodyPr>
          <a:lstStyle/>
          <a:p>
            <a:pPr>
              <a:spcBef>
                <a:spcPct val="50000"/>
              </a:spcBef>
              <a:defRPr/>
            </a:pPr>
            <a:r>
              <a:rPr lang="en-US" sz="1400" dirty="0" err="1">
                <a:solidFill>
                  <a:srgbClr val="FF0000"/>
                </a:solidFill>
                <a:latin typeface="Arial" pitchFamily="34" charset="0"/>
              </a:rPr>
              <a:t>Tsinghua</a:t>
            </a:r>
            <a:r>
              <a:rPr lang="en-US" sz="1400" dirty="0">
                <a:solidFill>
                  <a:srgbClr val="FF0000"/>
                </a:solidFill>
                <a:latin typeface="Arial" pitchFamily="34" charset="0"/>
              </a:rPr>
              <a:t>-</a:t>
            </a:r>
            <a:r>
              <a:rPr lang="en-US" altLang="zh-CN" sz="1400" b="0" i="0" kern="1200" dirty="0">
                <a:solidFill>
                  <a:srgbClr val="FF0000"/>
                </a:solidFill>
                <a:latin typeface="Arial" charset="0"/>
                <a:ea typeface="宋体" pitchFamily="2" charset="-122"/>
                <a:cs typeface="+mn-cs"/>
              </a:rPr>
              <a:t>Center for Intelligent and Networked Systems(CFINS)</a:t>
            </a:r>
            <a:endParaRPr lang="en-US" sz="1400" dirty="0">
              <a:solidFill>
                <a:srgbClr val="FF0000"/>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Arial" pitchFamily="34" charset="0"/>
          <a:ea typeface="宋体" pitchFamily="2" charset="-122"/>
        </a:defRPr>
      </a:lvl2pPr>
      <a:lvl3pPr algn="l" rtl="0" eaLnBrk="1" fontAlgn="base" hangingPunct="1">
        <a:spcBef>
          <a:spcPct val="0"/>
        </a:spcBef>
        <a:spcAft>
          <a:spcPct val="0"/>
        </a:spcAft>
        <a:defRPr sz="2800">
          <a:solidFill>
            <a:schemeClr val="tx1"/>
          </a:solidFill>
          <a:latin typeface="Arial" pitchFamily="34" charset="0"/>
          <a:ea typeface="宋体" pitchFamily="2" charset="-122"/>
        </a:defRPr>
      </a:lvl3pPr>
      <a:lvl4pPr algn="l" rtl="0" eaLnBrk="1" fontAlgn="base" hangingPunct="1">
        <a:spcBef>
          <a:spcPct val="0"/>
        </a:spcBef>
        <a:spcAft>
          <a:spcPct val="0"/>
        </a:spcAft>
        <a:defRPr sz="2800">
          <a:solidFill>
            <a:schemeClr val="tx1"/>
          </a:solidFill>
          <a:latin typeface="Arial" pitchFamily="34" charset="0"/>
          <a:ea typeface="宋体" pitchFamily="2" charset="-122"/>
        </a:defRPr>
      </a:lvl4pPr>
      <a:lvl5pPr algn="l" rtl="0" eaLnBrk="1" fontAlgn="base" hangingPunct="1">
        <a:spcBef>
          <a:spcPct val="0"/>
        </a:spcBef>
        <a:spcAft>
          <a:spcPct val="0"/>
        </a:spcAft>
        <a:defRPr sz="2800">
          <a:solidFill>
            <a:schemeClr val="tx1"/>
          </a:solidFill>
          <a:latin typeface="Arial" pitchFamily="34" charset="0"/>
          <a:ea typeface="宋体" pitchFamily="2" charset="-122"/>
        </a:defRPr>
      </a:lvl5pPr>
      <a:lvl6pPr marL="457200" algn="l" rtl="0" eaLnBrk="1" fontAlgn="base" hangingPunct="1">
        <a:spcBef>
          <a:spcPct val="0"/>
        </a:spcBef>
        <a:spcAft>
          <a:spcPct val="0"/>
        </a:spcAft>
        <a:defRPr sz="2800">
          <a:solidFill>
            <a:schemeClr val="tx1"/>
          </a:solidFill>
          <a:latin typeface="Arial" pitchFamily="34" charset="0"/>
          <a:ea typeface="宋体" pitchFamily="2" charset="-122"/>
        </a:defRPr>
      </a:lvl6pPr>
      <a:lvl7pPr marL="914400" algn="l" rtl="0" eaLnBrk="1" fontAlgn="base" hangingPunct="1">
        <a:spcBef>
          <a:spcPct val="0"/>
        </a:spcBef>
        <a:spcAft>
          <a:spcPct val="0"/>
        </a:spcAft>
        <a:defRPr sz="2800">
          <a:solidFill>
            <a:schemeClr val="tx1"/>
          </a:solidFill>
          <a:latin typeface="Arial" pitchFamily="34" charset="0"/>
          <a:ea typeface="宋体" pitchFamily="2" charset="-122"/>
        </a:defRPr>
      </a:lvl7pPr>
      <a:lvl8pPr marL="1371600" algn="l" rtl="0" eaLnBrk="1" fontAlgn="base" hangingPunct="1">
        <a:spcBef>
          <a:spcPct val="0"/>
        </a:spcBef>
        <a:spcAft>
          <a:spcPct val="0"/>
        </a:spcAft>
        <a:defRPr sz="2800">
          <a:solidFill>
            <a:schemeClr val="tx1"/>
          </a:solidFill>
          <a:latin typeface="Arial" pitchFamily="34" charset="0"/>
          <a:ea typeface="宋体" pitchFamily="2" charset="-122"/>
        </a:defRPr>
      </a:lvl8pPr>
      <a:lvl9pPr marL="1828800" algn="l" rtl="0" eaLnBrk="1" fontAlgn="base" hangingPunct="1">
        <a:spcBef>
          <a:spcPct val="0"/>
        </a:spcBef>
        <a:spcAft>
          <a:spcPct val="0"/>
        </a:spcAft>
        <a:defRPr sz="2800">
          <a:solidFill>
            <a:schemeClr val="tx1"/>
          </a:solidFill>
          <a:latin typeface="Arial" pitchFamily="34" charset="0"/>
          <a:ea typeface="宋体" pitchFamily="2" charset="-122"/>
        </a:defRPr>
      </a:lvl9pPr>
    </p:titleStyle>
    <p:bodyStyle>
      <a:lvl1pPr marL="225425" indent="-225425" algn="l" rtl="0" eaLnBrk="1" fontAlgn="base" hangingPunct="1">
        <a:spcBef>
          <a:spcPct val="20000"/>
        </a:spcBef>
        <a:spcAft>
          <a:spcPct val="0"/>
        </a:spcAft>
        <a:buClr>
          <a:srgbClr val="5A88DA"/>
        </a:buClr>
        <a:buFont typeface="Wingdings" pitchFamily="2" charset="2"/>
        <a:buChar char="§"/>
        <a:defRPr sz="2000">
          <a:solidFill>
            <a:schemeClr val="tx1"/>
          </a:solidFill>
          <a:latin typeface="+mn-lt"/>
          <a:ea typeface="+mn-ea"/>
          <a:cs typeface="+mn-cs"/>
        </a:defRPr>
      </a:lvl1pPr>
      <a:lvl2pPr marL="687388" indent="-230188" algn="l" rtl="0" eaLnBrk="1" fontAlgn="base" hangingPunct="1">
        <a:spcBef>
          <a:spcPct val="20000"/>
        </a:spcBef>
        <a:spcAft>
          <a:spcPct val="0"/>
        </a:spcAft>
        <a:buClr>
          <a:srgbClr val="969696"/>
        </a:buClr>
        <a:buFont typeface="Wingdings" pitchFamily="2" charset="2"/>
        <a:buChar char="§"/>
        <a:defRPr sz="2000">
          <a:solidFill>
            <a:schemeClr val="tx1"/>
          </a:solidFill>
          <a:latin typeface="+mn-lt"/>
          <a:ea typeface="+mn-ea"/>
        </a:defRPr>
      </a:lvl2pPr>
      <a:lvl3pPr marL="1084263" indent="-169863" algn="l" rtl="0" eaLnBrk="1" fontAlgn="base" hangingPunct="1">
        <a:spcBef>
          <a:spcPct val="20000"/>
        </a:spcBef>
        <a:spcAft>
          <a:spcPct val="0"/>
        </a:spcAft>
        <a:buClr>
          <a:schemeClr val="accent2"/>
        </a:buClr>
        <a:buFont typeface="Wingdings" pitchFamily="2" charset="2"/>
        <a:buChar char="§"/>
        <a:defRPr sz="2400">
          <a:solidFill>
            <a:schemeClr val="tx1"/>
          </a:solidFill>
          <a:latin typeface="+mn-lt"/>
          <a:ea typeface="+mn-ea"/>
        </a:defRPr>
      </a:lvl3pPr>
      <a:lvl4pPr marL="1547813" indent="-176213" algn="l" rtl="0" eaLnBrk="1" fontAlgn="base" hangingPunct="1">
        <a:spcBef>
          <a:spcPct val="20000"/>
        </a:spcBef>
        <a:spcAft>
          <a:spcPct val="0"/>
        </a:spcAft>
        <a:buClr>
          <a:schemeClr val="tx1"/>
        </a:buClr>
        <a:buChar char="–"/>
        <a:defRPr sz="2000">
          <a:solidFill>
            <a:schemeClr val="tx1"/>
          </a:solidFill>
          <a:latin typeface="+mn-lt"/>
          <a:ea typeface="+mn-ea"/>
        </a:defRPr>
      </a:lvl4pPr>
      <a:lvl5pPr marL="1997075" indent="-168275" algn="l" rtl="0" eaLnBrk="1" fontAlgn="base" hangingPunct="1">
        <a:spcBef>
          <a:spcPct val="20000"/>
        </a:spcBef>
        <a:spcAft>
          <a:spcPct val="0"/>
        </a:spcAft>
        <a:buClr>
          <a:schemeClr val="tx1"/>
        </a:buClr>
        <a:buChar char="»"/>
        <a:defRPr sz="2000">
          <a:solidFill>
            <a:schemeClr val="tx1"/>
          </a:solidFill>
          <a:latin typeface="+mn-lt"/>
          <a:ea typeface="+mn-ea"/>
        </a:defRPr>
      </a:lvl5pPr>
      <a:lvl6pPr marL="2454275" indent="-168275" algn="l" rtl="0" eaLnBrk="1" fontAlgn="base" hangingPunct="1">
        <a:spcBef>
          <a:spcPct val="20000"/>
        </a:spcBef>
        <a:spcAft>
          <a:spcPct val="0"/>
        </a:spcAft>
        <a:buClr>
          <a:schemeClr val="tx1"/>
        </a:buClr>
        <a:buChar char="»"/>
        <a:defRPr sz="2000">
          <a:solidFill>
            <a:schemeClr val="tx1"/>
          </a:solidFill>
          <a:latin typeface="+mn-lt"/>
          <a:ea typeface="+mn-ea"/>
        </a:defRPr>
      </a:lvl6pPr>
      <a:lvl7pPr marL="2911475" indent="-168275" algn="l" rtl="0" eaLnBrk="1" fontAlgn="base" hangingPunct="1">
        <a:spcBef>
          <a:spcPct val="20000"/>
        </a:spcBef>
        <a:spcAft>
          <a:spcPct val="0"/>
        </a:spcAft>
        <a:buClr>
          <a:schemeClr val="tx1"/>
        </a:buClr>
        <a:buChar char="»"/>
        <a:defRPr sz="2000">
          <a:solidFill>
            <a:schemeClr val="tx1"/>
          </a:solidFill>
          <a:latin typeface="+mn-lt"/>
          <a:ea typeface="+mn-ea"/>
        </a:defRPr>
      </a:lvl7pPr>
      <a:lvl8pPr marL="3368675" indent="-168275" algn="l" rtl="0" eaLnBrk="1" fontAlgn="base" hangingPunct="1">
        <a:spcBef>
          <a:spcPct val="20000"/>
        </a:spcBef>
        <a:spcAft>
          <a:spcPct val="0"/>
        </a:spcAft>
        <a:buClr>
          <a:schemeClr val="tx1"/>
        </a:buClr>
        <a:buChar char="»"/>
        <a:defRPr sz="2000">
          <a:solidFill>
            <a:schemeClr val="tx1"/>
          </a:solidFill>
          <a:latin typeface="+mn-lt"/>
          <a:ea typeface="+mn-ea"/>
        </a:defRPr>
      </a:lvl8pPr>
      <a:lvl9pPr marL="3825875" indent="-168275" algn="l" rtl="0" eaLnBrk="1" fontAlgn="base" hangingPunct="1">
        <a:spcBef>
          <a:spcPct val="20000"/>
        </a:spcBef>
        <a:spcAft>
          <a:spcPct val="0"/>
        </a:spcAft>
        <a:buClr>
          <a:schemeClr val="tx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3200" b="1" dirty="0" smtClean="0">
                <a:ea typeface="黑体" panose="02010609060101010101" pitchFamily="49" charset="-122"/>
              </a:rPr>
              <a:t>码头</a:t>
            </a:r>
            <a:r>
              <a:rPr lang="en-US" altLang="zh-CN" sz="3200" b="1" dirty="0" smtClean="0">
                <a:ea typeface="黑体" panose="02010609060101010101" pitchFamily="49" charset="-122"/>
              </a:rPr>
              <a:t>AGV</a:t>
            </a:r>
            <a:r>
              <a:rPr lang="zh-CN" altLang="en-US" sz="3200" b="1" dirty="0" smtClean="0">
                <a:ea typeface="黑体" panose="02010609060101010101" pitchFamily="49" charset="-122"/>
              </a:rPr>
              <a:t>路径规划的人工势场法研究</a:t>
            </a:r>
            <a:endParaRPr lang="zh-CN" altLang="en-US" sz="3200" b="1" dirty="0">
              <a:ea typeface="黑体" panose="02010609060101010101" pitchFamily="49" charset="-122"/>
            </a:endParaRPr>
          </a:p>
        </p:txBody>
      </p:sp>
      <p:sp>
        <p:nvSpPr>
          <p:cNvPr id="3" name="副标题 2"/>
          <p:cNvSpPr>
            <a:spLocks noGrp="1"/>
          </p:cNvSpPr>
          <p:nvPr>
            <p:ph type="subTitle" idx="1"/>
          </p:nvPr>
        </p:nvSpPr>
        <p:spPr>
          <a:xfrm>
            <a:off x="1371600" y="4268688"/>
            <a:ext cx="6400800" cy="1752600"/>
          </a:xfrm>
        </p:spPr>
        <p:txBody>
          <a:bodyPr/>
          <a:lstStyle/>
          <a:p>
            <a:endParaRPr lang="en-US" altLang="zh-CN" sz="2400" dirty="0">
              <a:ea typeface="+mj-ea"/>
            </a:endParaRPr>
          </a:p>
          <a:p>
            <a:r>
              <a:rPr lang="zh-CN" altLang="en-US" sz="2400" dirty="0" smtClean="0">
                <a:ea typeface="+mj-ea"/>
              </a:rPr>
              <a:t>答辩人：李承昊</a:t>
            </a:r>
          </a:p>
          <a:p>
            <a:r>
              <a:rPr lang="zh-CN" altLang="en-US" sz="2400" dirty="0" smtClean="0">
                <a:ea typeface="+mj-ea"/>
              </a:rPr>
              <a:t>指导教师：赵千川教授</a:t>
            </a:r>
            <a:endParaRPr lang="zh-CN" altLang="en-US" sz="2400" dirty="0">
              <a:ea typeface="+mj-ea"/>
            </a:endParaRPr>
          </a:p>
        </p:txBody>
      </p:sp>
    </p:spTree>
    <p:extLst>
      <p:ext uri="{BB962C8B-B14F-4D97-AF65-F5344CB8AC3E}">
        <p14:creationId xmlns:p14="http://schemas.microsoft.com/office/powerpoint/2010/main" val="38258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数据库架构图</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10</a:t>
            </a:fld>
            <a:endParaRPr lang="en-US"/>
          </a:p>
        </p:txBody>
      </p:sp>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24744"/>
            <a:ext cx="7315097" cy="4766353"/>
          </a:xfrm>
          <a:prstGeom prst="rect">
            <a:avLst/>
          </a:prstGeom>
        </p:spPr>
      </p:pic>
    </p:spTree>
    <p:extLst>
      <p:ext uri="{BB962C8B-B14F-4D97-AF65-F5344CB8AC3E}">
        <p14:creationId xmlns:p14="http://schemas.microsoft.com/office/powerpoint/2010/main" val="282845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数据库功能</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11</a:t>
            </a:fld>
            <a:endParaRPr lang="en-US"/>
          </a:p>
        </p:txBody>
      </p:sp>
      <p:sp>
        <p:nvSpPr>
          <p:cNvPr id="5" name="文本框 4"/>
          <p:cNvSpPr txBox="1"/>
          <p:nvPr/>
        </p:nvSpPr>
        <p:spPr>
          <a:xfrm>
            <a:off x="1485243" y="2492896"/>
            <a:ext cx="5976664" cy="1938992"/>
          </a:xfrm>
          <a:prstGeom prst="rect">
            <a:avLst/>
          </a:prstGeom>
          <a:noFill/>
        </p:spPr>
        <p:txBody>
          <a:bodyPr wrap="square" rtlCol="0">
            <a:spAutoFit/>
          </a:bodyPr>
          <a:lstStyle/>
          <a:p>
            <a:pPr marL="457200" indent="-457200">
              <a:buAutoNum type="arabicPeriod"/>
            </a:pPr>
            <a:r>
              <a:rPr lang="zh-CN" altLang="en-US" dirty="0" smtClean="0"/>
              <a:t>实时记录数据，可以与本系统内其他模块或者其他的码头仿真系统以数据库的形式对接</a:t>
            </a:r>
            <a:endParaRPr lang="en-US" altLang="zh-CN" dirty="0" smtClean="0"/>
          </a:p>
          <a:p>
            <a:pPr marL="457200" indent="-457200">
              <a:buAutoNum type="arabicPeriod"/>
            </a:pPr>
            <a:r>
              <a:rPr lang="zh-CN" altLang="en-US" dirty="0" smtClean="0"/>
              <a:t>记录整个系统运行时间内</a:t>
            </a:r>
            <a:r>
              <a:rPr lang="en-US" altLang="zh-CN" dirty="0" smtClean="0"/>
              <a:t>AGV</a:t>
            </a:r>
            <a:r>
              <a:rPr lang="zh-CN" altLang="en-US" dirty="0" smtClean="0"/>
              <a:t>的位置信息，可以复现</a:t>
            </a:r>
            <a:r>
              <a:rPr lang="en-US" altLang="zh-CN" dirty="0" smtClean="0"/>
              <a:t>AGV</a:t>
            </a:r>
            <a:r>
              <a:rPr lang="zh-CN" altLang="en-US" dirty="0" smtClean="0"/>
              <a:t>的运动轨迹</a:t>
            </a:r>
            <a:endParaRPr lang="zh-CN" altLang="en-US" dirty="0"/>
          </a:p>
        </p:txBody>
      </p:sp>
    </p:spTree>
    <p:extLst>
      <p:ext uri="{BB962C8B-B14F-4D97-AF65-F5344CB8AC3E}">
        <p14:creationId xmlns:p14="http://schemas.microsoft.com/office/powerpoint/2010/main" val="984758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码头环境示意图</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12</a:t>
            </a:fld>
            <a:endParaRPr lang="en-US"/>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395536" y="2492896"/>
            <a:ext cx="4694312" cy="1296144"/>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4783455" y="1052736"/>
            <a:ext cx="4360545" cy="4641215"/>
          </a:xfrm>
          <a:prstGeom prst="rect">
            <a:avLst/>
          </a:prstGeom>
        </p:spPr>
      </p:pic>
    </p:spTree>
    <p:extLst>
      <p:ext uri="{BB962C8B-B14F-4D97-AF65-F5344CB8AC3E}">
        <p14:creationId xmlns:p14="http://schemas.microsoft.com/office/powerpoint/2010/main" val="153428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道路模型建模图</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13</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flipV="1">
            <a:off x="1331640" y="980728"/>
            <a:ext cx="6552728" cy="5282819"/>
          </a:xfrm>
          <a:prstGeom prst="rect">
            <a:avLst/>
          </a:prstGeom>
        </p:spPr>
      </p:pic>
    </p:spTree>
    <p:extLst>
      <p:ext uri="{BB962C8B-B14F-4D97-AF65-F5344CB8AC3E}">
        <p14:creationId xmlns:p14="http://schemas.microsoft.com/office/powerpoint/2010/main" val="206710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用磁钉来定义位置的码头环境图</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14</a:t>
            </a:fld>
            <a:endParaRPr 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836712"/>
            <a:ext cx="6949328" cy="5404339"/>
          </a:xfrm>
          <a:prstGeom prst="rect">
            <a:avLst/>
          </a:prstGeom>
        </p:spPr>
      </p:pic>
    </p:spTree>
    <p:extLst>
      <p:ext uri="{BB962C8B-B14F-4D97-AF65-F5344CB8AC3E}">
        <p14:creationId xmlns:p14="http://schemas.microsoft.com/office/powerpoint/2010/main" val="225310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码头环境的简化节点图</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15</a:t>
            </a:fld>
            <a:endParaRPr 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88840"/>
            <a:ext cx="2726432" cy="288304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2420888"/>
            <a:ext cx="3467472" cy="1780594"/>
          </a:xfrm>
          <a:prstGeom prst="rect">
            <a:avLst/>
          </a:prstGeom>
        </p:spPr>
      </p:pic>
      <p:sp>
        <p:nvSpPr>
          <p:cNvPr id="6" name="文本框 5"/>
          <p:cNvSpPr txBox="1"/>
          <p:nvPr/>
        </p:nvSpPr>
        <p:spPr>
          <a:xfrm>
            <a:off x="1402155" y="5056548"/>
            <a:ext cx="1577290" cy="369332"/>
          </a:xfrm>
          <a:prstGeom prst="rect">
            <a:avLst/>
          </a:prstGeom>
          <a:noFill/>
        </p:spPr>
        <p:txBody>
          <a:bodyPr wrap="square" rtlCol="0">
            <a:spAutoFit/>
          </a:bodyPr>
          <a:lstStyle/>
          <a:p>
            <a:r>
              <a:rPr kumimoji="1" lang="zh-CN" altLang="en-US" sz="1800" dirty="0" smtClean="0"/>
              <a:t>整体码头环境</a:t>
            </a:r>
            <a:endParaRPr kumimoji="1" lang="zh-CN" altLang="en-US" sz="1800" dirty="0"/>
          </a:p>
        </p:txBody>
      </p:sp>
      <p:sp>
        <p:nvSpPr>
          <p:cNvPr id="7" name="文本框 6"/>
          <p:cNvSpPr txBox="1"/>
          <p:nvPr/>
        </p:nvSpPr>
        <p:spPr>
          <a:xfrm>
            <a:off x="5157051" y="4871882"/>
            <a:ext cx="1577290" cy="369332"/>
          </a:xfrm>
          <a:prstGeom prst="rect">
            <a:avLst/>
          </a:prstGeom>
          <a:noFill/>
        </p:spPr>
        <p:txBody>
          <a:bodyPr wrap="square" rtlCol="0">
            <a:spAutoFit/>
          </a:bodyPr>
          <a:lstStyle/>
          <a:p>
            <a:r>
              <a:rPr kumimoji="1" lang="zh-CN" altLang="en-US" sz="1800" dirty="0" smtClean="0"/>
              <a:t>三车道环境</a:t>
            </a:r>
            <a:endParaRPr kumimoji="1" lang="zh-CN" altLang="en-US" sz="1800" dirty="0"/>
          </a:p>
        </p:txBody>
      </p:sp>
    </p:spTree>
    <p:extLst>
      <p:ext uri="{BB962C8B-B14F-4D97-AF65-F5344CB8AC3E}">
        <p14:creationId xmlns:p14="http://schemas.microsoft.com/office/powerpoint/2010/main" val="94784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道路选择优化的数学建模</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16</a:t>
            </a:fld>
            <a:endParaRPr 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005" y="970818"/>
            <a:ext cx="6313140" cy="5218376"/>
          </a:xfrm>
          <a:prstGeom prst="rect">
            <a:avLst/>
          </a:prstGeom>
        </p:spPr>
      </p:pic>
    </p:spTree>
    <p:extLst>
      <p:ext uri="{BB962C8B-B14F-4D97-AF65-F5344CB8AC3E}">
        <p14:creationId xmlns:p14="http://schemas.microsoft.com/office/powerpoint/2010/main" val="1660175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车道选择优化的数学建模</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17</a:t>
            </a:fld>
            <a:endParaRPr 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893" y="836712"/>
            <a:ext cx="6605364" cy="5357999"/>
          </a:xfrm>
          <a:prstGeom prst="rect">
            <a:avLst/>
          </a:prstGeom>
        </p:spPr>
      </p:pic>
    </p:spTree>
    <p:extLst>
      <p:ext uri="{BB962C8B-B14F-4D97-AF65-F5344CB8AC3E}">
        <p14:creationId xmlns:p14="http://schemas.microsoft.com/office/powerpoint/2010/main" val="768970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道路选择人工势场法公式</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18</a:t>
            </a:fld>
            <a:endParaRPr 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558817"/>
            <a:ext cx="6259165" cy="200690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31" y="3565724"/>
            <a:ext cx="8005544" cy="1560155"/>
          </a:xfrm>
          <a:prstGeom prst="rect">
            <a:avLst/>
          </a:prstGeom>
        </p:spPr>
      </p:pic>
    </p:spTree>
    <p:extLst>
      <p:ext uri="{BB962C8B-B14F-4D97-AF65-F5344CB8AC3E}">
        <p14:creationId xmlns:p14="http://schemas.microsoft.com/office/powerpoint/2010/main" val="309573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根据路口势场动态改变道路示例</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19</a:t>
            </a:fld>
            <a:endParaRPr 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2286000"/>
            <a:ext cx="8089900" cy="2286000"/>
          </a:xfrm>
          <a:prstGeom prst="rect">
            <a:avLst/>
          </a:prstGeom>
        </p:spPr>
      </p:pic>
    </p:spTree>
    <p:extLst>
      <p:ext uri="{BB962C8B-B14F-4D97-AF65-F5344CB8AC3E}">
        <p14:creationId xmlns:p14="http://schemas.microsoft.com/office/powerpoint/2010/main" val="92749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AutoShape 4"/>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b="1"/>
          </a:p>
        </p:txBody>
      </p:sp>
      <p:sp>
        <p:nvSpPr>
          <p:cNvPr id="102405" name="AutoShape 5"/>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p>
        </p:txBody>
      </p:sp>
      <p:sp>
        <p:nvSpPr>
          <p:cNvPr id="2" name="灯片编号占位符 1"/>
          <p:cNvSpPr>
            <a:spLocks noGrp="1"/>
          </p:cNvSpPr>
          <p:nvPr>
            <p:ph type="sldNum" sz="quarter" idx="10"/>
          </p:nvPr>
        </p:nvSpPr>
        <p:spPr/>
        <p:txBody>
          <a:bodyPr/>
          <a:lstStyle/>
          <a:p>
            <a:pPr>
              <a:defRPr/>
            </a:pPr>
            <a:fld id="{29A96022-6603-4F0B-93CF-3FF26A58C490}" type="slidenum">
              <a:rPr lang="en-US" smtClean="0"/>
              <a:pPr>
                <a:defRPr/>
              </a:pPr>
              <a:t>2</a:t>
            </a:fld>
            <a:endParaRPr lang="en-US"/>
          </a:p>
        </p:txBody>
      </p:sp>
      <p:sp>
        <p:nvSpPr>
          <p:cNvPr id="41" name="AutoShape 8"/>
          <p:cNvSpPr>
            <a:spLocks noChangeArrowheads="1"/>
          </p:cNvSpPr>
          <p:nvPr/>
        </p:nvSpPr>
        <p:spPr bwMode="gray">
          <a:xfrm>
            <a:off x="2798440" y="3353048"/>
            <a:ext cx="57340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根据路口势场规划路径可行性分析</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2" name="AutoShape 9"/>
          <p:cNvSpPr>
            <a:spLocks noChangeArrowheads="1"/>
          </p:cNvSpPr>
          <p:nvPr/>
        </p:nvSpPr>
        <p:spPr bwMode="gray">
          <a:xfrm>
            <a:off x="2418506" y="2612544"/>
            <a:ext cx="5886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静态和动态障碍物避障效果分析</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51" name="Group 18"/>
          <p:cNvGrpSpPr>
            <a:grpSpLocks/>
          </p:cNvGrpSpPr>
          <p:nvPr/>
        </p:nvGrpSpPr>
        <p:grpSpPr bwMode="auto">
          <a:xfrm>
            <a:off x="1918522" y="2681962"/>
            <a:ext cx="381000" cy="381000"/>
            <a:chOff x="2078" y="1680"/>
            <a:chExt cx="1615" cy="1615"/>
          </a:xfrm>
        </p:grpSpPr>
        <p:sp>
          <p:nvSpPr>
            <p:cNvPr id="52"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3"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4"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5"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6"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57"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nvGrpSpPr>
          <p:cNvPr id="58" name="Group 25"/>
          <p:cNvGrpSpPr>
            <a:grpSpLocks/>
          </p:cNvGrpSpPr>
          <p:nvPr/>
        </p:nvGrpSpPr>
        <p:grpSpPr bwMode="auto">
          <a:xfrm>
            <a:off x="2174776" y="3408040"/>
            <a:ext cx="381000" cy="381000"/>
            <a:chOff x="2078" y="1680"/>
            <a:chExt cx="1615" cy="1615"/>
          </a:xfrm>
        </p:grpSpPr>
        <p:sp>
          <p:nvSpPr>
            <p:cNvPr id="59"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60"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61"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62"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63"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64"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82" name="AutoShape 9"/>
          <p:cNvSpPr>
            <a:spLocks noChangeArrowheads="1"/>
          </p:cNvSpPr>
          <p:nvPr/>
        </p:nvSpPr>
        <p:spPr bwMode="gray">
          <a:xfrm>
            <a:off x="2630218" y="4073128"/>
            <a:ext cx="5886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根据道路势场改变车道可行性分析</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83" name="Group 18"/>
          <p:cNvGrpSpPr>
            <a:grpSpLocks/>
          </p:cNvGrpSpPr>
          <p:nvPr/>
        </p:nvGrpSpPr>
        <p:grpSpPr bwMode="auto">
          <a:xfrm>
            <a:off x="2073368" y="4149080"/>
            <a:ext cx="381000" cy="381000"/>
            <a:chOff x="2078" y="1680"/>
            <a:chExt cx="1615" cy="1615"/>
          </a:xfrm>
        </p:grpSpPr>
        <p:sp>
          <p:nvSpPr>
            <p:cNvPr id="84"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85"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86"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87"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88"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89"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nvGrpSpPr>
          <p:cNvPr id="65" name="Group 25"/>
          <p:cNvGrpSpPr>
            <a:grpSpLocks/>
          </p:cNvGrpSpPr>
          <p:nvPr/>
        </p:nvGrpSpPr>
        <p:grpSpPr bwMode="auto">
          <a:xfrm>
            <a:off x="1399779" y="1990024"/>
            <a:ext cx="381000" cy="381000"/>
            <a:chOff x="2078" y="1680"/>
            <a:chExt cx="1615" cy="1615"/>
          </a:xfrm>
        </p:grpSpPr>
        <p:sp>
          <p:nvSpPr>
            <p:cNvPr id="66"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67"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68"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69"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78" name="AutoShape 9"/>
          <p:cNvSpPr>
            <a:spLocks noChangeArrowheads="1"/>
          </p:cNvSpPr>
          <p:nvPr/>
        </p:nvSpPr>
        <p:spPr bwMode="gray">
          <a:xfrm>
            <a:off x="1912775" y="1931404"/>
            <a:ext cx="5886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人工势场法概述</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7" name="Group 25"/>
          <p:cNvGrpSpPr>
            <a:grpSpLocks/>
          </p:cNvGrpSpPr>
          <p:nvPr/>
        </p:nvGrpSpPr>
        <p:grpSpPr bwMode="auto">
          <a:xfrm>
            <a:off x="1838492" y="4862893"/>
            <a:ext cx="381000" cy="381000"/>
            <a:chOff x="2078" y="1680"/>
            <a:chExt cx="1615" cy="1615"/>
          </a:xfrm>
        </p:grpSpPr>
        <p:sp>
          <p:nvSpPr>
            <p:cNvPr id="38"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39"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40"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43"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44"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45"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46" name="AutoShape 9"/>
          <p:cNvSpPr>
            <a:spLocks noChangeArrowheads="1"/>
          </p:cNvSpPr>
          <p:nvPr/>
        </p:nvSpPr>
        <p:spPr bwMode="gray">
          <a:xfrm>
            <a:off x="2448406" y="4800121"/>
            <a:ext cx="5886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总结和展望</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093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413" y="215900"/>
            <a:ext cx="8839075" cy="457200"/>
          </a:xfrm>
        </p:spPr>
        <p:txBody>
          <a:bodyPr/>
          <a:lstStyle/>
          <a:p>
            <a:r>
              <a:rPr kumimoji="1" lang="zh-CN" altLang="en-US" dirty="0" smtClean="0"/>
              <a:t>最短路径法和人工势场法路径规划效果比较</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20</a:t>
            </a:fld>
            <a:endParaRPr 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833" y="980728"/>
            <a:ext cx="6728175" cy="5046132"/>
          </a:xfrm>
          <a:prstGeom prst="rect">
            <a:avLst/>
          </a:prstGeom>
        </p:spPr>
      </p:pic>
      <p:sp>
        <p:nvSpPr>
          <p:cNvPr id="5" name="文本框 4"/>
          <p:cNvSpPr txBox="1"/>
          <p:nvPr/>
        </p:nvSpPr>
        <p:spPr>
          <a:xfrm>
            <a:off x="125413" y="1857189"/>
            <a:ext cx="2646387" cy="3293209"/>
          </a:xfrm>
          <a:prstGeom prst="rect">
            <a:avLst/>
          </a:prstGeom>
          <a:noFill/>
        </p:spPr>
        <p:txBody>
          <a:bodyPr wrap="square" rtlCol="0">
            <a:spAutoFit/>
          </a:bodyPr>
          <a:lstStyle/>
          <a:p>
            <a:r>
              <a:rPr kumimoji="1" lang="zh-CN" altLang="en-US" sz="1600" dirty="0" smtClean="0"/>
              <a:t>使用整个地图作为行驶区域来验证不同的拥堵环境下人工势场法和最短路径法对比情况。</a:t>
            </a:r>
            <a:endParaRPr kumimoji="1" lang="en-US" altLang="zh-CN" sz="1600" dirty="0" smtClean="0"/>
          </a:p>
          <a:p>
            <a:endParaRPr kumimoji="1" lang="zh-CN" altLang="en-US" sz="1600" dirty="0" smtClean="0"/>
          </a:p>
          <a:p>
            <a:r>
              <a:rPr kumimoji="1" lang="en-US" altLang="zh-CN" sz="1600" dirty="0" smtClean="0"/>
              <a:t>Delay=100s</a:t>
            </a:r>
            <a:r>
              <a:rPr kumimoji="1" lang="zh-CN" altLang="en-US" sz="1600" dirty="0" smtClean="0"/>
              <a:t> </a:t>
            </a:r>
          </a:p>
          <a:p>
            <a:r>
              <a:rPr kumimoji="1" lang="zh-CN" altLang="en-US" sz="1600" dirty="0" smtClean="0"/>
              <a:t>运行</a:t>
            </a:r>
            <a:r>
              <a:rPr kumimoji="1" lang="zh-CN" altLang="en-US" sz="1600" dirty="0"/>
              <a:t>时间最多</a:t>
            </a:r>
            <a:r>
              <a:rPr kumimoji="1" lang="zh-CN" altLang="en-US" sz="1600" dirty="0" smtClean="0"/>
              <a:t>缩短</a:t>
            </a:r>
            <a:r>
              <a:rPr kumimoji="1" lang="en-US" altLang="zh-CN" sz="1600" dirty="0" smtClean="0"/>
              <a:t>40.0%</a:t>
            </a:r>
            <a:endParaRPr kumimoji="1" lang="zh-CN" altLang="en-US" sz="1600" dirty="0" smtClean="0"/>
          </a:p>
          <a:p>
            <a:endParaRPr kumimoji="1" lang="zh-CN" altLang="en-US" sz="1600" dirty="0"/>
          </a:p>
          <a:p>
            <a:r>
              <a:rPr kumimoji="1" lang="en-US" altLang="zh-CN" sz="1600" dirty="0" smtClean="0"/>
              <a:t>Delay=50s</a:t>
            </a:r>
            <a:r>
              <a:rPr kumimoji="1" lang="zh-CN" altLang="en-US" sz="1600" dirty="0"/>
              <a:t> </a:t>
            </a:r>
            <a:r>
              <a:rPr kumimoji="1" lang="zh-CN" altLang="en-US" sz="1600" dirty="0" smtClean="0"/>
              <a:t>  </a:t>
            </a:r>
          </a:p>
          <a:p>
            <a:r>
              <a:rPr kumimoji="1" lang="zh-CN" altLang="en-US" sz="1600" dirty="0" smtClean="0"/>
              <a:t>运行</a:t>
            </a:r>
            <a:r>
              <a:rPr kumimoji="1" lang="zh-CN" altLang="en-US" sz="1600" dirty="0"/>
              <a:t>时间最多</a:t>
            </a:r>
            <a:r>
              <a:rPr kumimoji="1" lang="zh-CN" altLang="en-US" sz="1600" dirty="0" smtClean="0"/>
              <a:t>缩短</a:t>
            </a:r>
            <a:r>
              <a:rPr kumimoji="1" lang="en-US" altLang="zh-CN" sz="1600" dirty="0" smtClean="0"/>
              <a:t>22.5%</a:t>
            </a:r>
            <a:endParaRPr kumimoji="1" lang="zh-CN" altLang="en-US" sz="1600" dirty="0" smtClean="0"/>
          </a:p>
          <a:p>
            <a:endParaRPr kumimoji="1" lang="zh-CN" altLang="en-US" sz="1600" dirty="0"/>
          </a:p>
          <a:p>
            <a:r>
              <a:rPr kumimoji="1" lang="en-US" altLang="zh-CN" sz="1600" dirty="0" smtClean="0"/>
              <a:t>Delay=10s</a:t>
            </a:r>
            <a:r>
              <a:rPr kumimoji="1" lang="zh-CN" altLang="en-US" sz="1600" dirty="0" smtClean="0"/>
              <a:t>   </a:t>
            </a:r>
          </a:p>
          <a:p>
            <a:r>
              <a:rPr kumimoji="1" lang="zh-CN" altLang="en-US" sz="1600" dirty="0" smtClean="0"/>
              <a:t>运行</a:t>
            </a:r>
            <a:r>
              <a:rPr kumimoji="1" lang="zh-CN" altLang="en-US" sz="1600" dirty="0"/>
              <a:t>时间最多</a:t>
            </a:r>
            <a:r>
              <a:rPr kumimoji="1" lang="zh-CN" altLang="en-US" sz="1600" dirty="0" smtClean="0"/>
              <a:t>缩短</a:t>
            </a:r>
            <a:r>
              <a:rPr kumimoji="1" lang="en-US" altLang="zh-CN" sz="1600" dirty="0" smtClean="0"/>
              <a:t>3.4%</a:t>
            </a:r>
            <a:endParaRPr kumimoji="1" lang="zh-CN" altLang="en-US" sz="1600" dirty="0"/>
          </a:p>
        </p:txBody>
      </p:sp>
    </p:spTree>
    <p:extLst>
      <p:ext uri="{BB962C8B-B14F-4D97-AF65-F5344CB8AC3E}">
        <p14:creationId xmlns:p14="http://schemas.microsoft.com/office/powerpoint/2010/main" val="907463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人工势场法改变车道示例</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21</a:t>
            </a:fld>
            <a:endParaRPr lang="en-US"/>
          </a:p>
        </p:txBody>
      </p:sp>
      <p:pic>
        <p:nvPicPr>
          <p:cNvPr id="4" name="内容占位符 3"/>
          <p:cNvPicPr>
            <a:picLocks noChangeAspect="1"/>
          </p:cNvPicPr>
          <p:nvPr/>
        </p:nvPicPr>
        <p:blipFill>
          <a:blip r:embed="rId2"/>
          <a:stretch>
            <a:fillRect/>
          </a:stretch>
        </p:blipFill>
        <p:spPr>
          <a:xfrm>
            <a:off x="395536" y="1916832"/>
            <a:ext cx="4402914" cy="786235"/>
          </a:xfrm>
          <a:prstGeom prst="rect">
            <a:avLst/>
          </a:prstGeom>
        </p:spPr>
      </p:pic>
      <p:pic>
        <p:nvPicPr>
          <p:cNvPr id="5" name="图片 4"/>
          <p:cNvPicPr>
            <a:picLocks noChangeAspect="1"/>
          </p:cNvPicPr>
          <p:nvPr/>
        </p:nvPicPr>
        <p:blipFill>
          <a:blip r:embed="rId3"/>
          <a:stretch>
            <a:fillRect/>
          </a:stretch>
        </p:blipFill>
        <p:spPr>
          <a:xfrm>
            <a:off x="768193" y="3641546"/>
            <a:ext cx="3013567" cy="962667"/>
          </a:xfrm>
          <a:prstGeom prst="rect">
            <a:avLst/>
          </a:prstGeom>
        </p:spPr>
      </p:pic>
      <p:sp>
        <p:nvSpPr>
          <p:cNvPr id="6" name="文本框 5"/>
          <p:cNvSpPr txBox="1"/>
          <p:nvPr/>
        </p:nvSpPr>
        <p:spPr>
          <a:xfrm>
            <a:off x="5684337" y="2204864"/>
            <a:ext cx="3143892" cy="2246769"/>
          </a:xfrm>
          <a:prstGeom prst="rect">
            <a:avLst/>
          </a:prstGeom>
          <a:noFill/>
        </p:spPr>
        <p:txBody>
          <a:bodyPr wrap="square" rtlCol="0">
            <a:spAutoFit/>
          </a:bodyPr>
          <a:lstStyle/>
          <a:p>
            <a:r>
              <a:rPr kumimoji="1" lang="zh-CN" altLang="en-US" sz="2000" dirty="0" smtClean="0"/>
              <a:t>在</a:t>
            </a:r>
            <a:r>
              <a:rPr kumimoji="1" lang="en-US" altLang="zh-CN" sz="2000" dirty="0" smtClean="0"/>
              <a:t>AGV</a:t>
            </a:r>
            <a:r>
              <a:rPr kumimoji="1" lang="zh-CN" altLang="en-US" sz="2000" dirty="0" smtClean="0"/>
              <a:t>行驶的路径前插入车辆会造成拥堵，如果运动的</a:t>
            </a:r>
            <a:r>
              <a:rPr kumimoji="1" lang="en-US" altLang="zh-CN" sz="2000" dirty="0" smtClean="0"/>
              <a:t>AGV</a:t>
            </a:r>
            <a:r>
              <a:rPr kumimoji="1" lang="zh-CN" altLang="en-US" sz="2000" dirty="0" smtClean="0"/>
              <a:t>不断的监测车道前方障碍物车辆产生的势场，可以提前减速以斜行的方式来避开低速障碍物车辆</a:t>
            </a:r>
            <a:endParaRPr kumimoji="1" lang="zh-CN" altLang="en-US" sz="2000" dirty="0"/>
          </a:p>
        </p:txBody>
      </p:sp>
    </p:spTree>
    <p:extLst>
      <p:ext uri="{BB962C8B-B14F-4D97-AF65-F5344CB8AC3E}">
        <p14:creationId xmlns:p14="http://schemas.microsoft.com/office/powerpoint/2010/main" val="1517772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改变车道的效果分析</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22</a:t>
            </a:fld>
            <a:endParaRPr lang="en-US"/>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337" y="1556792"/>
            <a:ext cx="5754401" cy="4181140"/>
          </a:xfrm>
          <a:prstGeom prst="rect">
            <a:avLst/>
          </a:prstGeom>
        </p:spPr>
      </p:pic>
      <p:sp>
        <p:nvSpPr>
          <p:cNvPr id="5" name="文本框 4"/>
          <p:cNvSpPr txBox="1"/>
          <p:nvPr/>
        </p:nvSpPr>
        <p:spPr>
          <a:xfrm>
            <a:off x="467544" y="2780928"/>
            <a:ext cx="2232248" cy="1477328"/>
          </a:xfrm>
          <a:prstGeom prst="rect">
            <a:avLst/>
          </a:prstGeom>
          <a:noFill/>
        </p:spPr>
        <p:txBody>
          <a:bodyPr wrap="square" rtlCol="0">
            <a:spAutoFit/>
          </a:bodyPr>
          <a:lstStyle/>
          <a:p>
            <a:r>
              <a:rPr kumimoji="1" lang="zh-CN" altLang="en-US" sz="1800" dirty="0" smtClean="0"/>
              <a:t>每隔</a:t>
            </a:r>
            <a:r>
              <a:rPr kumimoji="1" lang="en-US" altLang="zh-CN" sz="1800" dirty="0" smtClean="0"/>
              <a:t>10</a:t>
            </a:r>
            <a:r>
              <a:rPr kumimoji="1" lang="zh-CN" altLang="en-US" sz="1800" dirty="0" smtClean="0"/>
              <a:t>个小路段放置一辆</a:t>
            </a:r>
            <a:r>
              <a:rPr kumimoji="1" lang="en-US" altLang="zh-CN" sz="1800" dirty="0" smtClean="0"/>
              <a:t>AGV</a:t>
            </a:r>
            <a:r>
              <a:rPr kumimoji="1" lang="zh-CN" altLang="en-US" sz="1800" dirty="0" smtClean="0"/>
              <a:t>，每辆</a:t>
            </a:r>
            <a:r>
              <a:rPr kumimoji="1" lang="en-US" altLang="zh-CN" sz="1800" dirty="0" smtClean="0"/>
              <a:t>AGV</a:t>
            </a:r>
            <a:r>
              <a:rPr kumimoji="1" lang="zh-CN" altLang="en-US" sz="1800" dirty="0" smtClean="0"/>
              <a:t>驶出时恰好会阻碍之前驶出</a:t>
            </a:r>
            <a:r>
              <a:rPr kumimoji="1" lang="en-US" altLang="zh-CN" sz="1800" dirty="0" smtClean="0"/>
              <a:t>AGV</a:t>
            </a:r>
            <a:r>
              <a:rPr kumimoji="1" lang="zh-CN" altLang="en-US" sz="1800" dirty="0" smtClean="0"/>
              <a:t>的行驶</a:t>
            </a:r>
            <a:endParaRPr kumimoji="1" lang="zh-CN" altLang="en-US" sz="1800" dirty="0"/>
          </a:p>
        </p:txBody>
      </p:sp>
    </p:spTree>
    <p:extLst>
      <p:ext uri="{BB962C8B-B14F-4D97-AF65-F5344CB8AC3E}">
        <p14:creationId xmlns:p14="http://schemas.microsoft.com/office/powerpoint/2010/main" val="1338983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改变车道实验数据</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23</a:t>
            </a:fld>
            <a:endParaRPr lang="en-US"/>
          </a:p>
        </p:txBody>
      </p:sp>
      <p:graphicFrame>
        <p:nvGraphicFramePr>
          <p:cNvPr id="4" name="内容占位符 3"/>
          <p:cNvGraphicFramePr>
            <a:graphicFrameLocks/>
          </p:cNvGraphicFramePr>
          <p:nvPr>
            <p:extLst>
              <p:ext uri="{D42A27DB-BD31-4B8C-83A1-F6EECF244321}">
                <p14:modId xmlns:p14="http://schemas.microsoft.com/office/powerpoint/2010/main" val="3780858685"/>
              </p:ext>
            </p:extLst>
          </p:nvPr>
        </p:nvGraphicFramePr>
        <p:xfrm>
          <a:off x="467545" y="2132856"/>
          <a:ext cx="5688631" cy="2840236"/>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p:cNvSpPr txBox="1"/>
          <p:nvPr/>
        </p:nvSpPr>
        <p:spPr>
          <a:xfrm>
            <a:off x="6516216" y="2708920"/>
            <a:ext cx="2086707" cy="1323439"/>
          </a:xfrm>
          <a:prstGeom prst="rect">
            <a:avLst/>
          </a:prstGeom>
          <a:noFill/>
        </p:spPr>
        <p:txBody>
          <a:bodyPr wrap="square" rtlCol="0">
            <a:spAutoFit/>
          </a:bodyPr>
          <a:lstStyle/>
          <a:p>
            <a:r>
              <a:rPr kumimoji="1" lang="zh-CN" altLang="en-US" sz="2000" dirty="0" smtClean="0"/>
              <a:t>当放置</a:t>
            </a:r>
            <a:r>
              <a:rPr kumimoji="1" lang="en-US" altLang="zh-CN" sz="2000" dirty="0" smtClean="0"/>
              <a:t>3</a:t>
            </a:r>
            <a:r>
              <a:rPr kumimoji="1" lang="zh-CN" altLang="en-US" sz="2000" dirty="0" smtClean="0"/>
              <a:t>辆障碍物车时，不改变车道会增加</a:t>
            </a:r>
            <a:r>
              <a:rPr kumimoji="1" lang="en-US" altLang="zh-CN" sz="2000" dirty="0" smtClean="0"/>
              <a:t>34%</a:t>
            </a:r>
            <a:r>
              <a:rPr kumimoji="1" lang="zh-CN" altLang="en-US" sz="2000" dirty="0" smtClean="0"/>
              <a:t>的行驶时间</a:t>
            </a:r>
            <a:endParaRPr kumimoji="1" lang="zh-CN" altLang="en-US" sz="2000" dirty="0"/>
          </a:p>
        </p:txBody>
      </p:sp>
    </p:spTree>
    <p:extLst>
      <p:ext uri="{BB962C8B-B14F-4D97-AF65-F5344CB8AC3E}">
        <p14:creationId xmlns:p14="http://schemas.microsoft.com/office/powerpoint/2010/main" val="1019095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人工势场法改变车道算法</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24</a:t>
            </a:fld>
            <a:endParaRPr lang="en-US"/>
          </a:p>
        </p:txBody>
      </p:sp>
      <p:sp>
        <p:nvSpPr>
          <p:cNvPr id="5" name="内容占位符 2"/>
          <p:cNvSpPr txBox="1">
            <a:spLocks/>
          </p:cNvSpPr>
          <p:nvPr/>
        </p:nvSpPr>
        <p:spPr>
          <a:xfrm>
            <a:off x="492184" y="1340768"/>
            <a:ext cx="7962781" cy="3416300"/>
          </a:xfrm>
          <a:prstGeom prst="rect">
            <a:avLst/>
          </a:prstGeom>
        </p:spPr>
        <p:txBody>
          <a:bodyPr/>
          <a:lstStyle>
            <a:lvl1pPr marL="225425" indent="-225425" algn="l" rtl="0" eaLnBrk="1" fontAlgn="base" hangingPunct="1">
              <a:spcBef>
                <a:spcPct val="20000"/>
              </a:spcBef>
              <a:spcAft>
                <a:spcPct val="0"/>
              </a:spcAft>
              <a:buClr>
                <a:srgbClr val="5A88DA"/>
              </a:buClr>
              <a:buFont typeface="Wingdings" pitchFamily="2" charset="2"/>
              <a:buChar char="§"/>
              <a:defRPr sz="2000">
                <a:solidFill>
                  <a:schemeClr val="tx1"/>
                </a:solidFill>
                <a:latin typeface="+mn-lt"/>
                <a:ea typeface="+mn-ea"/>
                <a:cs typeface="+mn-cs"/>
              </a:defRPr>
            </a:lvl1pPr>
            <a:lvl2pPr marL="687388" indent="-230188" algn="l" rtl="0" eaLnBrk="1" fontAlgn="base" hangingPunct="1">
              <a:spcBef>
                <a:spcPct val="20000"/>
              </a:spcBef>
              <a:spcAft>
                <a:spcPct val="0"/>
              </a:spcAft>
              <a:buClr>
                <a:srgbClr val="969696"/>
              </a:buClr>
              <a:buFont typeface="Wingdings" pitchFamily="2" charset="2"/>
              <a:buChar char="§"/>
              <a:defRPr sz="2000">
                <a:solidFill>
                  <a:schemeClr val="tx1"/>
                </a:solidFill>
                <a:latin typeface="+mn-lt"/>
                <a:ea typeface="+mn-ea"/>
              </a:defRPr>
            </a:lvl2pPr>
            <a:lvl3pPr marL="1084263" indent="-169863" algn="l" rtl="0" eaLnBrk="1" fontAlgn="base" hangingPunct="1">
              <a:spcBef>
                <a:spcPct val="20000"/>
              </a:spcBef>
              <a:spcAft>
                <a:spcPct val="0"/>
              </a:spcAft>
              <a:buClr>
                <a:schemeClr val="accent2"/>
              </a:buClr>
              <a:buFont typeface="Wingdings" pitchFamily="2" charset="2"/>
              <a:buChar char="§"/>
              <a:defRPr sz="2400">
                <a:solidFill>
                  <a:schemeClr val="tx1"/>
                </a:solidFill>
                <a:latin typeface="+mn-lt"/>
                <a:ea typeface="+mn-ea"/>
              </a:defRPr>
            </a:lvl3pPr>
            <a:lvl4pPr marL="1547813" indent="-176213" algn="l" rtl="0" eaLnBrk="1" fontAlgn="base" hangingPunct="1">
              <a:spcBef>
                <a:spcPct val="20000"/>
              </a:spcBef>
              <a:spcAft>
                <a:spcPct val="0"/>
              </a:spcAft>
              <a:buClr>
                <a:schemeClr val="tx1"/>
              </a:buClr>
              <a:buChar char="–"/>
              <a:defRPr sz="2000">
                <a:solidFill>
                  <a:schemeClr val="tx1"/>
                </a:solidFill>
                <a:latin typeface="+mn-lt"/>
                <a:ea typeface="+mn-ea"/>
              </a:defRPr>
            </a:lvl4pPr>
            <a:lvl5pPr marL="1997075" indent="-168275" algn="l" rtl="0" eaLnBrk="1" fontAlgn="base" hangingPunct="1">
              <a:spcBef>
                <a:spcPct val="20000"/>
              </a:spcBef>
              <a:spcAft>
                <a:spcPct val="0"/>
              </a:spcAft>
              <a:buClr>
                <a:schemeClr val="tx1"/>
              </a:buClr>
              <a:buChar char="»"/>
              <a:defRPr sz="2000">
                <a:solidFill>
                  <a:schemeClr val="tx1"/>
                </a:solidFill>
                <a:latin typeface="+mn-lt"/>
                <a:ea typeface="+mn-ea"/>
              </a:defRPr>
            </a:lvl5pPr>
            <a:lvl6pPr marL="2454275" indent="-168275" algn="l" rtl="0" eaLnBrk="1" fontAlgn="base" hangingPunct="1">
              <a:spcBef>
                <a:spcPct val="20000"/>
              </a:spcBef>
              <a:spcAft>
                <a:spcPct val="0"/>
              </a:spcAft>
              <a:buClr>
                <a:schemeClr val="tx1"/>
              </a:buClr>
              <a:buChar char="»"/>
              <a:defRPr sz="2000">
                <a:solidFill>
                  <a:schemeClr val="tx1"/>
                </a:solidFill>
                <a:latin typeface="+mn-lt"/>
                <a:ea typeface="+mn-ea"/>
              </a:defRPr>
            </a:lvl6pPr>
            <a:lvl7pPr marL="2911475" indent="-168275" algn="l" rtl="0" eaLnBrk="1" fontAlgn="base" hangingPunct="1">
              <a:spcBef>
                <a:spcPct val="20000"/>
              </a:spcBef>
              <a:spcAft>
                <a:spcPct val="0"/>
              </a:spcAft>
              <a:buClr>
                <a:schemeClr val="tx1"/>
              </a:buClr>
              <a:buChar char="»"/>
              <a:defRPr sz="2000">
                <a:solidFill>
                  <a:schemeClr val="tx1"/>
                </a:solidFill>
                <a:latin typeface="+mn-lt"/>
                <a:ea typeface="+mn-ea"/>
              </a:defRPr>
            </a:lvl7pPr>
            <a:lvl8pPr marL="3368675" indent="-168275" algn="l" rtl="0" eaLnBrk="1" fontAlgn="base" hangingPunct="1">
              <a:spcBef>
                <a:spcPct val="20000"/>
              </a:spcBef>
              <a:spcAft>
                <a:spcPct val="0"/>
              </a:spcAft>
              <a:buClr>
                <a:schemeClr val="tx1"/>
              </a:buClr>
              <a:buChar char="»"/>
              <a:defRPr sz="2000">
                <a:solidFill>
                  <a:schemeClr val="tx1"/>
                </a:solidFill>
                <a:latin typeface="+mn-lt"/>
                <a:ea typeface="+mn-ea"/>
              </a:defRPr>
            </a:lvl8pPr>
            <a:lvl9pPr marL="3825875" indent="-168275" algn="l" rtl="0" eaLnBrk="1" fontAlgn="base" hangingPunct="1">
              <a:spcBef>
                <a:spcPct val="20000"/>
              </a:spcBef>
              <a:spcAft>
                <a:spcPct val="0"/>
              </a:spcAft>
              <a:buClr>
                <a:schemeClr val="tx1"/>
              </a:buClr>
              <a:buChar char="»"/>
              <a:defRPr sz="2000">
                <a:solidFill>
                  <a:schemeClr val="tx1"/>
                </a:solidFill>
                <a:latin typeface="+mn-lt"/>
                <a:ea typeface="+mn-ea"/>
              </a:defRPr>
            </a:lvl9pPr>
          </a:lstStyle>
          <a:p>
            <a:r>
              <a:rPr lang="zh-CN" altLang="en-US" kern="0" dirty="0" smtClean="0"/>
              <a:t>对于每一辆</a:t>
            </a:r>
            <a:r>
              <a:rPr lang="en-US" altLang="zh-CN" kern="0" dirty="0" smtClean="0"/>
              <a:t>AGV</a:t>
            </a:r>
            <a:r>
              <a:rPr lang="zh-CN" altLang="en-US" kern="0" dirty="0" smtClean="0"/>
              <a:t>，如果其速度大于某一阈值，那么禁止其改变车道。如果其速度小于此阈值，以其他所有车辆作为障碍物车辆，求出当前车道当前位置处的排斥力势场大小以及相邻车道当前位置处的排斥力势场大小。</a:t>
            </a:r>
            <a:endParaRPr lang="en-US" altLang="zh-CN" kern="0" dirty="0" smtClean="0"/>
          </a:p>
          <a:p>
            <a:r>
              <a:rPr lang="zh-CN" altLang="en-US" kern="0" dirty="0" smtClean="0"/>
              <a:t>将当前车道上的势场叠加阻碍改变车道的势场，将所有的车道叠加吸引力势场，根据当前车道和相邻车道的势场大小决定是否改变车道</a:t>
            </a:r>
          </a:p>
          <a:p>
            <a:r>
              <a:rPr lang="zh-CN" altLang="en-US" kern="0" dirty="0" smtClean="0"/>
              <a:t>如果决定改变车道，则在避障的前提下降低自身的速度，提前预约要改变的车道上的节点以免发生碰撞</a:t>
            </a:r>
          </a:p>
          <a:p>
            <a:r>
              <a:rPr lang="zh-CN" altLang="en-US" kern="0" dirty="0" smtClean="0"/>
              <a:t>排斥力势场计算方法</a:t>
            </a:r>
            <a:endParaRPr lang="en-US" altLang="zh-CN" kern="0" dirty="0" smtClean="0"/>
          </a:p>
          <a:p>
            <a:endParaRPr lang="zh-CN" altLang="en-US" kern="0" dirty="0" smtClean="0"/>
          </a:p>
          <a:p>
            <a:endParaRPr kumimoji="1" lang="zh-CN" altLang="en-US" kern="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87599"/>
            <a:ext cx="2160240" cy="503357"/>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50" y="5090956"/>
            <a:ext cx="3008486" cy="1042226"/>
          </a:xfrm>
          <a:prstGeom prst="rect">
            <a:avLst/>
          </a:prstGeom>
        </p:spPr>
      </p:pic>
    </p:spTree>
    <p:extLst>
      <p:ext uri="{BB962C8B-B14F-4D97-AF65-F5344CB8AC3E}">
        <p14:creationId xmlns:p14="http://schemas.microsoft.com/office/powerpoint/2010/main" val="3479243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参数仿真地图</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25</a:t>
            </a:fld>
            <a:endParaRPr lang="en-US"/>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1124744"/>
            <a:ext cx="5445302" cy="4316093"/>
          </a:xfrm>
          <a:prstGeom prst="rect">
            <a:avLst/>
          </a:prstGeom>
        </p:spPr>
      </p:pic>
      <p:sp>
        <p:nvSpPr>
          <p:cNvPr id="5" name="文本框 4"/>
          <p:cNvSpPr txBox="1"/>
          <p:nvPr/>
        </p:nvSpPr>
        <p:spPr>
          <a:xfrm>
            <a:off x="395536" y="1943962"/>
            <a:ext cx="2641140" cy="2677656"/>
          </a:xfrm>
          <a:prstGeom prst="rect">
            <a:avLst/>
          </a:prstGeom>
          <a:noFill/>
        </p:spPr>
        <p:txBody>
          <a:bodyPr wrap="square" rtlCol="0">
            <a:spAutoFit/>
          </a:bodyPr>
          <a:lstStyle/>
          <a:p>
            <a:r>
              <a:rPr kumimoji="1" lang="en-US" altLang="zh-CN" dirty="0"/>
              <a:t> </a:t>
            </a:r>
            <a:r>
              <a:rPr kumimoji="1" lang="en-US" altLang="zh-CN" dirty="0" smtClean="0"/>
              <a:t>   </a:t>
            </a:r>
            <a:r>
              <a:rPr kumimoji="1" lang="zh-CN" altLang="en-US" sz="1800" dirty="0" smtClean="0"/>
              <a:t>箭头所示的南向道路就是统计的目标道路，目标车辆</a:t>
            </a:r>
            <a:r>
              <a:rPr kumimoji="1" lang="en-US" altLang="zh-CN" sz="1800" dirty="0" smtClean="0"/>
              <a:t>AGV951</a:t>
            </a:r>
            <a:r>
              <a:rPr kumimoji="1" lang="zh-CN" altLang="en-US" sz="1800" dirty="0" smtClean="0"/>
              <a:t>会从此道路的起点驶向此道路的终点。</a:t>
            </a:r>
            <a:r>
              <a:rPr lang="zh-CN" altLang="en-US" sz="1800" dirty="0" smtClean="0"/>
              <a:t>统计在不同参数下目标车辆运动到道路终点的平均时间</a:t>
            </a:r>
            <a:r>
              <a:rPr lang="zh-CN" altLang="en-US" sz="1800" dirty="0"/>
              <a:t>。</a:t>
            </a:r>
            <a:r>
              <a:rPr lang="zh-CN" altLang="en-US" sz="1800" dirty="0" smtClean="0"/>
              <a:t>如果没有任何障碍物车辆阻碍，此时间为</a:t>
            </a:r>
            <a:r>
              <a:rPr lang="en-US" altLang="zh-CN" sz="1800" dirty="0" smtClean="0"/>
              <a:t>74s</a:t>
            </a:r>
            <a:r>
              <a:rPr lang="zh-CN" altLang="en-US" sz="1800" dirty="0" smtClean="0"/>
              <a:t>。</a:t>
            </a:r>
            <a:endParaRPr lang="zh-CN" altLang="en-US" sz="1800" dirty="0"/>
          </a:p>
        </p:txBody>
      </p:sp>
    </p:spTree>
    <p:extLst>
      <p:ext uri="{BB962C8B-B14F-4D97-AF65-F5344CB8AC3E}">
        <p14:creationId xmlns:p14="http://schemas.microsoft.com/office/powerpoint/2010/main" val="1817965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参数仿真结果</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26</a:t>
            </a:fld>
            <a:endParaRPr lang="en-US"/>
          </a:p>
        </p:txBody>
      </p:sp>
      <p:pic>
        <p:nvPicPr>
          <p:cNvPr id="4" name="内容占位符 3"/>
          <p:cNvPicPr>
            <a:picLocks noChangeAspect="1"/>
          </p:cNvPicPr>
          <p:nvPr/>
        </p:nvPicPr>
        <p:blipFill>
          <a:blip r:embed="rId2"/>
          <a:stretch>
            <a:fillRect/>
          </a:stretch>
        </p:blipFill>
        <p:spPr>
          <a:xfrm>
            <a:off x="159693" y="1644047"/>
            <a:ext cx="5066737" cy="3912647"/>
          </a:xfrm>
          <a:prstGeom prst="rect">
            <a:avLst/>
          </a:prstGeom>
        </p:spPr>
      </p:pic>
      <p:sp>
        <p:nvSpPr>
          <p:cNvPr id="5" name="文本框 4"/>
          <p:cNvSpPr txBox="1"/>
          <p:nvPr/>
        </p:nvSpPr>
        <p:spPr>
          <a:xfrm>
            <a:off x="5753001" y="2276872"/>
            <a:ext cx="3360979" cy="2585323"/>
          </a:xfrm>
          <a:prstGeom prst="rect">
            <a:avLst/>
          </a:prstGeom>
          <a:noFill/>
        </p:spPr>
        <p:txBody>
          <a:bodyPr wrap="square" rtlCol="0">
            <a:spAutoFit/>
          </a:bodyPr>
          <a:lstStyle/>
          <a:p>
            <a:r>
              <a:rPr lang="zh-CN" altLang="en-US" sz="1800" dirty="0" smtClean="0"/>
              <a:t>    对于排斥力势场公式，当</a:t>
            </a:r>
            <a:r>
              <a:rPr lang="en-US" altLang="zh-CN" sz="1800" dirty="0" smtClean="0"/>
              <a:t>m=128,n=10,p=1</a:t>
            </a:r>
            <a:r>
              <a:rPr lang="zh-CN" altLang="en-US" sz="1800" dirty="0" smtClean="0"/>
              <a:t>时避障效果最好，在不同的速度阈值和不同的势场阈值下的实验结果如左图所示。</a:t>
            </a:r>
          </a:p>
          <a:p>
            <a:r>
              <a:rPr kumimoji="1" lang="zh-CN" altLang="en-US" sz="1800" dirty="0" smtClean="0"/>
              <a:t>    当速度阈值为</a:t>
            </a:r>
            <a:r>
              <a:rPr kumimoji="1" lang="en-US" altLang="zh-CN" sz="1800" dirty="0" smtClean="0"/>
              <a:t>2</a:t>
            </a:r>
            <a:r>
              <a:rPr kumimoji="1" lang="zh-CN" altLang="en-US" sz="1800" dirty="0" smtClean="0"/>
              <a:t>，势场阈值为</a:t>
            </a:r>
            <a:r>
              <a:rPr kumimoji="1" lang="en-US" altLang="zh-CN" sz="1800" dirty="0" smtClean="0"/>
              <a:t>1</a:t>
            </a:r>
            <a:r>
              <a:rPr kumimoji="1" lang="zh-CN" altLang="en-US" sz="1800" dirty="0" smtClean="0"/>
              <a:t>时目标车辆行驶的平均时间最短，相比于不改变车道行驶时间降低了</a:t>
            </a:r>
            <a:r>
              <a:rPr kumimoji="1" lang="en-US" altLang="zh-CN" sz="1800" dirty="0" smtClean="0"/>
              <a:t>11.6%</a:t>
            </a:r>
            <a:r>
              <a:rPr kumimoji="1" lang="zh-CN" altLang="en-US" sz="1800" dirty="0" smtClean="0"/>
              <a:t>。</a:t>
            </a:r>
            <a:endParaRPr kumimoji="1" lang="zh-CN" altLang="en-US" dirty="0"/>
          </a:p>
        </p:txBody>
      </p:sp>
    </p:spTree>
    <p:extLst>
      <p:ext uri="{BB962C8B-B14F-4D97-AF65-F5344CB8AC3E}">
        <p14:creationId xmlns:p14="http://schemas.microsoft.com/office/powerpoint/2010/main" val="2522610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使用人工势场法</a:t>
            </a:r>
            <a:r>
              <a:rPr kumimoji="1" lang="zh-CN" altLang="en-US" dirty="0" smtClean="0"/>
              <a:t>选择起始车道算法</a:t>
            </a:r>
            <a:endParaRPr kumimoji="1" lang="zh-CN" altLang="en-US" dirty="0"/>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27</a:t>
            </a:fld>
            <a:endParaRPr lang="en-US"/>
          </a:p>
        </p:txBody>
      </p:sp>
      <p:sp>
        <p:nvSpPr>
          <p:cNvPr id="4" name="内容占位符 2"/>
          <p:cNvSpPr txBox="1">
            <a:spLocks/>
          </p:cNvSpPr>
          <p:nvPr/>
        </p:nvSpPr>
        <p:spPr>
          <a:xfrm>
            <a:off x="318341" y="1484784"/>
            <a:ext cx="8070083" cy="3416300"/>
          </a:xfrm>
          <a:prstGeom prst="rect">
            <a:avLst/>
          </a:prstGeom>
        </p:spPr>
        <p:txBody>
          <a:bodyPr/>
          <a:lstStyle>
            <a:lvl1pPr marL="225425" indent="-225425" algn="l" rtl="0" eaLnBrk="1" fontAlgn="base" hangingPunct="1">
              <a:spcBef>
                <a:spcPct val="20000"/>
              </a:spcBef>
              <a:spcAft>
                <a:spcPct val="0"/>
              </a:spcAft>
              <a:buClr>
                <a:srgbClr val="5A88DA"/>
              </a:buClr>
              <a:buFont typeface="Wingdings" pitchFamily="2" charset="2"/>
              <a:buChar char="§"/>
              <a:defRPr sz="2000">
                <a:solidFill>
                  <a:schemeClr val="tx1"/>
                </a:solidFill>
                <a:latin typeface="+mn-lt"/>
                <a:ea typeface="+mn-ea"/>
                <a:cs typeface="+mn-cs"/>
              </a:defRPr>
            </a:lvl1pPr>
            <a:lvl2pPr marL="687388" indent="-230188" algn="l" rtl="0" eaLnBrk="1" fontAlgn="base" hangingPunct="1">
              <a:spcBef>
                <a:spcPct val="20000"/>
              </a:spcBef>
              <a:spcAft>
                <a:spcPct val="0"/>
              </a:spcAft>
              <a:buClr>
                <a:srgbClr val="969696"/>
              </a:buClr>
              <a:buFont typeface="Wingdings" pitchFamily="2" charset="2"/>
              <a:buChar char="§"/>
              <a:defRPr sz="2000">
                <a:solidFill>
                  <a:schemeClr val="tx1"/>
                </a:solidFill>
                <a:latin typeface="+mn-lt"/>
                <a:ea typeface="+mn-ea"/>
              </a:defRPr>
            </a:lvl2pPr>
            <a:lvl3pPr marL="1084263" indent="-169863" algn="l" rtl="0" eaLnBrk="1" fontAlgn="base" hangingPunct="1">
              <a:spcBef>
                <a:spcPct val="20000"/>
              </a:spcBef>
              <a:spcAft>
                <a:spcPct val="0"/>
              </a:spcAft>
              <a:buClr>
                <a:schemeClr val="accent2"/>
              </a:buClr>
              <a:buFont typeface="Wingdings" pitchFamily="2" charset="2"/>
              <a:buChar char="§"/>
              <a:defRPr sz="2400">
                <a:solidFill>
                  <a:schemeClr val="tx1"/>
                </a:solidFill>
                <a:latin typeface="+mn-lt"/>
                <a:ea typeface="+mn-ea"/>
              </a:defRPr>
            </a:lvl3pPr>
            <a:lvl4pPr marL="1547813" indent="-176213" algn="l" rtl="0" eaLnBrk="1" fontAlgn="base" hangingPunct="1">
              <a:spcBef>
                <a:spcPct val="20000"/>
              </a:spcBef>
              <a:spcAft>
                <a:spcPct val="0"/>
              </a:spcAft>
              <a:buClr>
                <a:schemeClr val="tx1"/>
              </a:buClr>
              <a:buChar char="–"/>
              <a:defRPr sz="2000">
                <a:solidFill>
                  <a:schemeClr val="tx1"/>
                </a:solidFill>
                <a:latin typeface="+mn-lt"/>
                <a:ea typeface="+mn-ea"/>
              </a:defRPr>
            </a:lvl4pPr>
            <a:lvl5pPr marL="1997075" indent="-168275" algn="l" rtl="0" eaLnBrk="1" fontAlgn="base" hangingPunct="1">
              <a:spcBef>
                <a:spcPct val="20000"/>
              </a:spcBef>
              <a:spcAft>
                <a:spcPct val="0"/>
              </a:spcAft>
              <a:buClr>
                <a:schemeClr val="tx1"/>
              </a:buClr>
              <a:buChar char="»"/>
              <a:defRPr sz="2000">
                <a:solidFill>
                  <a:schemeClr val="tx1"/>
                </a:solidFill>
                <a:latin typeface="+mn-lt"/>
                <a:ea typeface="+mn-ea"/>
              </a:defRPr>
            </a:lvl5pPr>
            <a:lvl6pPr marL="2454275" indent="-168275" algn="l" rtl="0" eaLnBrk="1" fontAlgn="base" hangingPunct="1">
              <a:spcBef>
                <a:spcPct val="20000"/>
              </a:spcBef>
              <a:spcAft>
                <a:spcPct val="0"/>
              </a:spcAft>
              <a:buClr>
                <a:schemeClr val="tx1"/>
              </a:buClr>
              <a:buChar char="»"/>
              <a:defRPr sz="2000">
                <a:solidFill>
                  <a:schemeClr val="tx1"/>
                </a:solidFill>
                <a:latin typeface="+mn-lt"/>
                <a:ea typeface="+mn-ea"/>
              </a:defRPr>
            </a:lvl6pPr>
            <a:lvl7pPr marL="2911475" indent="-168275" algn="l" rtl="0" eaLnBrk="1" fontAlgn="base" hangingPunct="1">
              <a:spcBef>
                <a:spcPct val="20000"/>
              </a:spcBef>
              <a:spcAft>
                <a:spcPct val="0"/>
              </a:spcAft>
              <a:buClr>
                <a:schemeClr val="tx1"/>
              </a:buClr>
              <a:buChar char="»"/>
              <a:defRPr sz="2000">
                <a:solidFill>
                  <a:schemeClr val="tx1"/>
                </a:solidFill>
                <a:latin typeface="+mn-lt"/>
                <a:ea typeface="+mn-ea"/>
              </a:defRPr>
            </a:lvl7pPr>
            <a:lvl8pPr marL="3368675" indent="-168275" algn="l" rtl="0" eaLnBrk="1" fontAlgn="base" hangingPunct="1">
              <a:spcBef>
                <a:spcPct val="20000"/>
              </a:spcBef>
              <a:spcAft>
                <a:spcPct val="0"/>
              </a:spcAft>
              <a:buClr>
                <a:schemeClr val="tx1"/>
              </a:buClr>
              <a:buChar char="»"/>
              <a:defRPr sz="2000">
                <a:solidFill>
                  <a:schemeClr val="tx1"/>
                </a:solidFill>
                <a:latin typeface="+mn-lt"/>
                <a:ea typeface="+mn-ea"/>
              </a:defRPr>
            </a:lvl8pPr>
            <a:lvl9pPr marL="3825875" indent="-168275" algn="l" rtl="0" eaLnBrk="1" fontAlgn="base" hangingPunct="1">
              <a:spcBef>
                <a:spcPct val="20000"/>
              </a:spcBef>
              <a:spcAft>
                <a:spcPct val="0"/>
              </a:spcAft>
              <a:buClr>
                <a:schemeClr val="tx1"/>
              </a:buClr>
              <a:buChar char="»"/>
              <a:defRPr sz="2000">
                <a:solidFill>
                  <a:schemeClr val="tx1"/>
                </a:solidFill>
                <a:latin typeface="+mn-lt"/>
                <a:ea typeface="+mn-ea"/>
              </a:defRPr>
            </a:lvl9pPr>
          </a:lstStyle>
          <a:p>
            <a:r>
              <a:rPr lang="zh-CN" altLang="en-US" kern="0" dirty="0" smtClean="0"/>
              <a:t>根据当前时刻下所有</a:t>
            </a:r>
            <a:r>
              <a:rPr lang="en-US" altLang="zh-CN" kern="0" dirty="0" smtClean="0"/>
              <a:t>AGV</a:t>
            </a:r>
            <a:r>
              <a:rPr lang="zh-CN" altLang="en-US" kern="0" dirty="0" smtClean="0"/>
              <a:t>的位置和速度求出每一个车道起始点处的势场大小。</a:t>
            </a:r>
          </a:p>
          <a:p>
            <a:r>
              <a:rPr lang="zh-CN" altLang="en-US" kern="0" dirty="0" smtClean="0"/>
              <a:t>根据所有可能选择</a:t>
            </a:r>
            <a:r>
              <a:rPr lang="zh-CN" altLang="en-US" kern="0" dirty="0"/>
              <a:t>的车道起始</a:t>
            </a:r>
            <a:r>
              <a:rPr lang="zh-CN" altLang="en-US" kern="0" dirty="0" smtClean="0"/>
              <a:t>点处的势场大小选择下一步驶入的车道</a:t>
            </a:r>
          </a:p>
          <a:p>
            <a:r>
              <a:rPr kumimoji="1" lang="zh-CN" altLang="en-US" kern="0" dirty="0" smtClean="0"/>
              <a:t>排斥力势场、吸引力势场以及总势场公式：</a:t>
            </a:r>
            <a:endParaRPr kumimoji="1" lang="zh-CN" altLang="en-US" kern="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996952"/>
            <a:ext cx="2959100" cy="17145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732" y="4766406"/>
            <a:ext cx="4305850" cy="606809"/>
          </a:xfrm>
          <a:prstGeom prst="rect">
            <a:avLst/>
          </a:prstGeom>
        </p:spPr>
      </p:pic>
    </p:spTree>
    <p:extLst>
      <p:ext uri="{BB962C8B-B14F-4D97-AF65-F5344CB8AC3E}">
        <p14:creationId xmlns:p14="http://schemas.microsoft.com/office/powerpoint/2010/main" val="697343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灯片编号占位符 2"/>
          <p:cNvSpPr>
            <a:spLocks noGrp="1"/>
          </p:cNvSpPr>
          <p:nvPr>
            <p:ph type="sldNum" sz="quarter" idx="10"/>
          </p:nvPr>
        </p:nvSpPr>
        <p:spPr/>
        <p:txBody>
          <a:bodyPr/>
          <a:lstStyle/>
          <a:p>
            <a:pPr>
              <a:defRPr/>
            </a:pPr>
            <a:fld id="{1BEE2848-1FCA-4D97-A996-F147D5E8ECB7}" type="slidenum">
              <a:rPr lang="en-US" smtClean="0"/>
              <a:pPr>
                <a:defRPr/>
              </a:pPr>
              <a:t>28</a:t>
            </a:fld>
            <a:endParaRPr lang="en-US"/>
          </a:p>
        </p:txBody>
      </p:sp>
      <p:sp>
        <p:nvSpPr>
          <p:cNvPr id="4" name="内容占位符 2"/>
          <p:cNvSpPr txBox="1">
            <a:spLocks/>
          </p:cNvSpPr>
          <p:nvPr/>
        </p:nvSpPr>
        <p:spPr>
          <a:xfrm>
            <a:off x="492184" y="1340768"/>
            <a:ext cx="7962781" cy="3416300"/>
          </a:xfrm>
          <a:prstGeom prst="rect">
            <a:avLst/>
          </a:prstGeom>
        </p:spPr>
        <p:txBody>
          <a:bodyPr/>
          <a:lstStyle>
            <a:lvl1pPr marL="225425" indent="-225425" algn="l" rtl="0" eaLnBrk="1" fontAlgn="base" hangingPunct="1">
              <a:spcBef>
                <a:spcPct val="20000"/>
              </a:spcBef>
              <a:spcAft>
                <a:spcPct val="0"/>
              </a:spcAft>
              <a:buClr>
                <a:srgbClr val="5A88DA"/>
              </a:buClr>
              <a:buFont typeface="Wingdings" pitchFamily="2" charset="2"/>
              <a:buChar char="§"/>
              <a:defRPr sz="2000">
                <a:solidFill>
                  <a:schemeClr val="tx1"/>
                </a:solidFill>
                <a:latin typeface="+mn-lt"/>
                <a:ea typeface="+mn-ea"/>
                <a:cs typeface="+mn-cs"/>
              </a:defRPr>
            </a:lvl1pPr>
            <a:lvl2pPr marL="687388" indent="-230188" algn="l" rtl="0" eaLnBrk="1" fontAlgn="base" hangingPunct="1">
              <a:spcBef>
                <a:spcPct val="20000"/>
              </a:spcBef>
              <a:spcAft>
                <a:spcPct val="0"/>
              </a:spcAft>
              <a:buClr>
                <a:srgbClr val="969696"/>
              </a:buClr>
              <a:buFont typeface="Wingdings" pitchFamily="2" charset="2"/>
              <a:buChar char="§"/>
              <a:defRPr sz="2000">
                <a:solidFill>
                  <a:schemeClr val="tx1"/>
                </a:solidFill>
                <a:latin typeface="+mn-lt"/>
                <a:ea typeface="+mn-ea"/>
              </a:defRPr>
            </a:lvl2pPr>
            <a:lvl3pPr marL="1084263" indent="-169863" algn="l" rtl="0" eaLnBrk="1" fontAlgn="base" hangingPunct="1">
              <a:spcBef>
                <a:spcPct val="20000"/>
              </a:spcBef>
              <a:spcAft>
                <a:spcPct val="0"/>
              </a:spcAft>
              <a:buClr>
                <a:schemeClr val="accent2"/>
              </a:buClr>
              <a:buFont typeface="Wingdings" pitchFamily="2" charset="2"/>
              <a:buChar char="§"/>
              <a:defRPr sz="2400">
                <a:solidFill>
                  <a:schemeClr val="tx1"/>
                </a:solidFill>
                <a:latin typeface="+mn-lt"/>
                <a:ea typeface="+mn-ea"/>
              </a:defRPr>
            </a:lvl3pPr>
            <a:lvl4pPr marL="1547813" indent="-176213" algn="l" rtl="0" eaLnBrk="1" fontAlgn="base" hangingPunct="1">
              <a:spcBef>
                <a:spcPct val="20000"/>
              </a:spcBef>
              <a:spcAft>
                <a:spcPct val="0"/>
              </a:spcAft>
              <a:buClr>
                <a:schemeClr val="tx1"/>
              </a:buClr>
              <a:buChar char="–"/>
              <a:defRPr sz="2000">
                <a:solidFill>
                  <a:schemeClr val="tx1"/>
                </a:solidFill>
                <a:latin typeface="+mn-lt"/>
                <a:ea typeface="+mn-ea"/>
              </a:defRPr>
            </a:lvl4pPr>
            <a:lvl5pPr marL="1997075" indent="-168275" algn="l" rtl="0" eaLnBrk="1" fontAlgn="base" hangingPunct="1">
              <a:spcBef>
                <a:spcPct val="20000"/>
              </a:spcBef>
              <a:spcAft>
                <a:spcPct val="0"/>
              </a:spcAft>
              <a:buClr>
                <a:schemeClr val="tx1"/>
              </a:buClr>
              <a:buChar char="»"/>
              <a:defRPr sz="2000">
                <a:solidFill>
                  <a:schemeClr val="tx1"/>
                </a:solidFill>
                <a:latin typeface="+mn-lt"/>
                <a:ea typeface="+mn-ea"/>
              </a:defRPr>
            </a:lvl5pPr>
            <a:lvl6pPr marL="2454275" indent="-168275" algn="l" rtl="0" eaLnBrk="1" fontAlgn="base" hangingPunct="1">
              <a:spcBef>
                <a:spcPct val="20000"/>
              </a:spcBef>
              <a:spcAft>
                <a:spcPct val="0"/>
              </a:spcAft>
              <a:buClr>
                <a:schemeClr val="tx1"/>
              </a:buClr>
              <a:buChar char="»"/>
              <a:defRPr sz="2000">
                <a:solidFill>
                  <a:schemeClr val="tx1"/>
                </a:solidFill>
                <a:latin typeface="+mn-lt"/>
                <a:ea typeface="+mn-ea"/>
              </a:defRPr>
            </a:lvl6pPr>
            <a:lvl7pPr marL="2911475" indent="-168275" algn="l" rtl="0" eaLnBrk="1" fontAlgn="base" hangingPunct="1">
              <a:spcBef>
                <a:spcPct val="20000"/>
              </a:spcBef>
              <a:spcAft>
                <a:spcPct val="0"/>
              </a:spcAft>
              <a:buClr>
                <a:schemeClr val="tx1"/>
              </a:buClr>
              <a:buChar char="»"/>
              <a:defRPr sz="2000">
                <a:solidFill>
                  <a:schemeClr val="tx1"/>
                </a:solidFill>
                <a:latin typeface="+mn-lt"/>
                <a:ea typeface="+mn-ea"/>
              </a:defRPr>
            </a:lvl7pPr>
            <a:lvl8pPr marL="3368675" indent="-168275" algn="l" rtl="0" eaLnBrk="1" fontAlgn="base" hangingPunct="1">
              <a:spcBef>
                <a:spcPct val="20000"/>
              </a:spcBef>
              <a:spcAft>
                <a:spcPct val="0"/>
              </a:spcAft>
              <a:buClr>
                <a:schemeClr val="tx1"/>
              </a:buClr>
              <a:buChar char="»"/>
              <a:defRPr sz="2000">
                <a:solidFill>
                  <a:schemeClr val="tx1"/>
                </a:solidFill>
                <a:latin typeface="+mn-lt"/>
                <a:ea typeface="+mn-ea"/>
              </a:defRPr>
            </a:lvl8pPr>
            <a:lvl9pPr marL="3825875" indent="-168275" algn="l" rtl="0" eaLnBrk="1" fontAlgn="base" hangingPunct="1">
              <a:spcBef>
                <a:spcPct val="20000"/>
              </a:spcBef>
              <a:spcAft>
                <a:spcPct val="0"/>
              </a:spcAft>
              <a:buClr>
                <a:schemeClr val="tx1"/>
              </a:buClr>
              <a:buChar char="»"/>
              <a:defRPr sz="2000">
                <a:solidFill>
                  <a:schemeClr val="tx1"/>
                </a:solidFill>
                <a:latin typeface="+mn-lt"/>
                <a:ea typeface="+mn-ea"/>
              </a:defRPr>
            </a:lvl9pPr>
          </a:lstStyle>
          <a:p>
            <a:r>
              <a:rPr lang="zh-CN" altLang="en-US" kern="0" dirty="0" smtClean="0"/>
              <a:t>在不同的实验环境下人工势场法规划路径具有不同的效果。</a:t>
            </a:r>
          </a:p>
          <a:p>
            <a:r>
              <a:rPr lang="zh-CN" altLang="en-US" kern="0" dirty="0" smtClean="0"/>
              <a:t>使用人工势场法进行避障风险较大，可以只使用人工势场法进行路径规划，将避障交由下层的运动控制模块来完成。</a:t>
            </a:r>
          </a:p>
          <a:p>
            <a:r>
              <a:rPr lang="zh-CN" altLang="en-US" kern="0" dirty="0" smtClean="0"/>
              <a:t>相比于最短路径算法，人工势场法对动态的环境适应能力较强。</a:t>
            </a:r>
          </a:p>
          <a:p>
            <a:r>
              <a:rPr lang="zh-CN" altLang="en-US" kern="0" dirty="0" smtClean="0"/>
              <a:t>不能过于随意的改变车道，因为这样做会对两个车道后续的</a:t>
            </a:r>
            <a:r>
              <a:rPr lang="en-US" altLang="zh-CN" kern="0" dirty="0" smtClean="0"/>
              <a:t>AGV</a:t>
            </a:r>
            <a:r>
              <a:rPr lang="zh-CN" altLang="en-US" kern="0" dirty="0" smtClean="0"/>
              <a:t>造成持续且较大的阻碍作用。</a:t>
            </a:r>
            <a:endParaRPr lang="en-US" altLang="zh-CN" kern="0" dirty="0" smtClean="0"/>
          </a:p>
          <a:p>
            <a:r>
              <a:rPr lang="zh-CN" altLang="en-US" kern="0" dirty="0" smtClean="0"/>
              <a:t>人工势场实时路径规划算法可以通过引导车辆变道有效地平衡相邻车道运输资源的占用，可以减少交通模型中的拥堵，减少车辆行驶时间。</a:t>
            </a:r>
          </a:p>
          <a:p>
            <a:endParaRPr kumimoji="1" lang="zh-CN" altLang="en-US" kern="0" dirty="0"/>
          </a:p>
        </p:txBody>
      </p:sp>
    </p:spTree>
    <p:extLst>
      <p:ext uri="{BB962C8B-B14F-4D97-AF65-F5344CB8AC3E}">
        <p14:creationId xmlns:p14="http://schemas.microsoft.com/office/powerpoint/2010/main" val="220127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2636912"/>
            <a:ext cx="5742731" cy="1296144"/>
          </a:xfrm>
        </p:spPr>
        <p:txBody>
          <a:bodyPr/>
          <a:lstStyle/>
          <a:p>
            <a:pPr algn="ctr"/>
            <a:r>
              <a:rPr kumimoji="1" lang="zh-CN" altLang="en-US" sz="4400" dirty="0" smtClean="0">
                <a:latin typeface="STKaiti" charset="-122"/>
                <a:ea typeface="STKaiti" charset="-122"/>
                <a:cs typeface="STKaiti" charset="-122"/>
              </a:rPr>
              <a:t>谢谢</a:t>
            </a:r>
            <a:endParaRPr kumimoji="1" lang="zh-CN" altLang="en-US" sz="4400" dirty="0">
              <a:latin typeface="STKaiti" charset="-122"/>
              <a:ea typeface="STKaiti" charset="-122"/>
              <a:cs typeface="STKaiti" charset="-122"/>
            </a:endParaRPr>
          </a:p>
        </p:txBody>
      </p:sp>
      <p:sp>
        <p:nvSpPr>
          <p:cNvPr id="3" name="幻灯片编号占位符 2"/>
          <p:cNvSpPr>
            <a:spLocks noGrp="1"/>
          </p:cNvSpPr>
          <p:nvPr>
            <p:ph type="sldNum" sz="quarter" idx="10"/>
          </p:nvPr>
        </p:nvSpPr>
        <p:spPr/>
        <p:txBody>
          <a:bodyPr/>
          <a:lstStyle/>
          <a:p>
            <a:pPr>
              <a:defRPr/>
            </a:pPr>
            <a:fld id="{1BEE2848-1FCA-4D97-A996-F147D5E8ECB7}" type="slidenum">
              <a:rPr lang="en-US" smtClean="0"/>
              <a:pPr>
                <a:defRPr/>
              </a:pPr>
              <a:t>29</a:t>
            </a:fld>
            <a:endParaRPr lang="en-US"/>
          </a:p>
        </p:txBody>
      </p:sp>
    </p:spTree>
    <p:extLst>
      <p:ext uri="{BB962C8B-B14F-4D97-AF65-F5344CB8AC3E}">
        <p14:creationId xmlns:p14="http://schemas.microsoft.com/office/powerpoint/2010/main" val="1085588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人工势场法概述</a:t>
            </a:r>
            <a:endParaRPr kumimoji="1" lang="zh-CN" altLang="en-US" dirty="0"/>
          </a:p>
        </p:txBody>
      </p:sp>
      <p:sp>
        <p:nvSpPr>
          <p:cNvPr id="3" name="内容占位符 2"/>
          <p:cNvSpPr>
            <a:spLocks noGrp="1"/>
          </p:cNvSpPr>
          <p:nvPr>
            <p:ph idx="1"/>
          </p:nvPr>
        </p:nvSpPr>
        <p:spPr>
          <a:xfrm>
            <a:off x="683568" y="1330424"/>
            <a:ext cx="7772400" cy="4114800"/>
          </a:xfrm>
        </p:spPr>
        <p:txBody>
          <a:bodyPr/>
          <a:lstStyle/>
          <a:p>
            <a:r>
              <a:rPr lang="zh-CN" altLang="en-US" b="1" dirty="0"/>
              <a:t>人工势场法的本质：</a:t>
            </a:r>
            <a:r>
              <a:rPr lang="zh-CN" altLang="en-US" dirty="0"/>
              <a:t>通过动态的环境变化调整参数，并以此控制被控物体的移动。</a:t>
            </a:r>
            <a:endParaRPr lang="en-US" altLang="zh-CN" dirty="0"/>
          </a:p>
          <a:p>
            <a:endParaRPr lang="zh-CN" altLang="en-US" dirty="0"/>
          </a:p>
          <a:p>
            <a:r>
              <a:rPr lang="zh-CN" altLang="en-US" b="1" dirty="0"/>
              <a:t>经典的人工势场法：</a:t>
            </a:r>
            <a:r>
              <a:rPr lang="zh-CN" altLang="en-US" dirty="0"/>
              <a:t>根据运动物体周围的环境生成动态势场地图，再根据运动物体当前位置的梯度大小和方向设置当前时刻的加速度。</a:t>
            </a:r>
            <a:endParaRPr lang="en-US" altLang="zh-CN" dirty="0"/>
          </a:p>
          <a:p>
            <a:endParaRPr lang="zh-CN" altLang="en-US" dirty="0"/>
          </a:p>
          <a:p>
            <a:r>
              <a:rPr kumimoji="1" lang="zh-CN" altLang="en-US" b="1" dirty="0"/>
              <a:t>改进的人工势场法：</a:t>
            </a:r>
            <a:r>
              <a:rPr lang="zh-CN" altLang="en-US" dirty="0"/>
              <a:t>根据运动物体周围的环境生成动态势场地图，再根据势场地图制定下一步的运动计划，实际的加速度由运动计划和物理参数限制决定。</a:t>
            </a:r>
            <a:endParaRPr kumimoji="1" lang="zh-CN" altLang="en-US" b="1" dirty="0"/>
          </a:p>
          <a:p>
            <a:endParaRPr kumimoji="1" lang="zh-CN" altLang="en-US" dirty="0"/>
          </a:p>
        </p:txBody>
      </p:sp>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3</a:t>
            </a:fld>
            <a:endParaRPr lang="en-US"/>
          </a:p>
        </p:txBody>
      </p:sp>
    </p:spTree>
    <p:extLst>
      <p:ext uri="{BB962C8B-B14F-4D97-AF65-F5344CB8AC3E}">
        <p14:creationId xmlns:p14="http://schemas.microsoft.com/office/powerpoint/2010/main" val="304966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静态和动态障碍物避障</a:t>
            </a:r>
            <a:endParaRPr kumimoji="1" lang="zh-CN" altLang="en-US" dirty="0"/>
          </a:p>
        </p:txBody>
      </p:sp>
      <p:sp>
        <p:nvSpPr>
          <p:cNvPr id="3" name="内容占位符 2"/>
          <p:cNvSpPr>
            <a:spLocks noGrp="1"/>
          </p:cNvSpPr>
          <p:nvPr>
            <p:ph idx="1"/>
          </p:nvPr>
        </p:nvSpPr>
        <p:spPr>
          <a:xfrm>
            <a:off x="587375" y="1124744"/>
            <a:ext cx="7772400" cy="1080120"/>
          </a:xfrm>
        </p:spPr>
        <p:txBody>
          <a:bodyPr/>
          <a:lstStyle/>
          <a:p>
            <a:r>
              <a:rPr kumimoji="1" lang="zh-CN" altLang="en-US" dirty="0" smtClean="0"/>
              <a:t>在设计与检验将人工势场法用于路径规划之前，先验证将人工势场法应用于避障的可行性。为了对避障方面有更全面的认识，对经典的静态环境和模拟车辆运行的动态环境都做了相应的实验。</a:t>
            </a:r>
            <a:endParaRPr kumimoji="1" lang="zh-CN" altLang="en-US" dirty="0"/>
          </a:p>
        </p:txBody>
      </p:sp>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4</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556" y="2533150"/>
            <a:ext cx="1440000" cy="1440000"/>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575" y="2537342"/>
            <a:ext cx="1440000" cy="1440000"/>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025" y="2533150"/>
            <a:ext cx="1440000" cy="14400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8" name="文本框 7"/>
          <p:cNvSpPr txBox="1"/>
          <p:nvPr/>
        </p:nvSpPr>
        <p:spPr>
          <a:xfrm>
            <a:off x="6504475" y="2771957"/>
            <a:ext cx="1163869" cy="584775"/>
          </a:xfrm>
          <a:prstGeom prst="rect">
            <a:avLst/>
          </a:prstGeom>
          <a:noFill/>
        </p:spPr>
        <p:txBody>
          <a:bodyPr wrap="square" rtlCol="0">
            <a:spAutoFit/>
          </a:bodyPr>
          <a:lstStyle/>
          <a:p>
            <a:r>
              <a:rPr kumimoji="1" lang="zh-CN" altLang="en-US" sz="1600" dirty="0" smtClean="0"/>
              <a:t>静态障碍物环境</a:t>
            </a:r>
            <a:endParaRPr kumimoji="1" lang="zh-CN" altLang="en-US" sz="1600"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354" y="4309820"/>
            <a:ext cx="1434217" cy="1440000"/>
          </a:xfrm>
          <a:prstGeom prst="rect">
            <a:avLst/>
          </a:prstGeom>
        </p:spPr>
        <p:style>
          <a:lnRef idx="2">
            <a:schemeClr val="dk1"/>
          </a:lnRef>
          <a:fillRef idx="1">
            <a:schemeClr val="lt1"/>
          </a:fillRef>
          <a:effectRef idx="0">
            <a:schemeClr val="dk1"/>
          </a:effectRef>
          <a:fontRef idx="minor">
            <a:schemeClr val="dk1"/>
          </a:fontRef>
        </p:style>
      </p:pic>
      <p:sp>
        <p:nvSpPr>
          <p:cNvPr id="10" name="文本框 9"/>
          <p:cNvSpPr txBox="1"/>
          <p:nvPr/>
        </p:nvSpPr>
        <p:spPr>
          <a:xfrm>
            <a:off x="6504474" y="4737432"/>
            <a:ext cx="1163869" cy="584775"/>
          </a:xfrm>
          <a:prstGeom prst="rect">
            <a:avLst/>
          </a:prstGeom>
          <a:noFill/>
        </p:spPr>
        <p:txBody>
          <a:bodyPr wrap="square" rtlCol="0">
            <a:spAutoFit/>
          </a:bodyPr>
          <a:lstStyle/>
          <a:p>
            <a:r>
              <a:rPr kumimoji="1" lang="zh-CN" altLang="en-US" sz="1600" dirty="0" smtClean="0"/>
              <a:t>动态障碍物环境</a:t>
            </a:r>
            <a:endParaRPr kumimoji="1" lang="zh-CN" altLang="en-US" sz="1600" dirty="0"/>
          </a:p>
        </p:txBody>
      </p:sp>
    </p:spTree>
    <p:extLst>
      <p:ext uri="{BB962C8B-B14F-4D97-AF65-F5344CB8AC3E}">
        <p14:creationId xmlns:p14="http://schemas.microsoft.com/office/powerpoint/2010/main" val="209390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人工势场算法</a:t>
            </a:r>
            <a:r>
              <a:rPr kumimoji="1" lang="en-US" altLang="zh-CN" dirty="0" smtClean="0"/>
              <a:t>1——</a:t>
            </a:r>
            <a:r>
              <a:rPr lang="zh-CN" altLang="en-US" dirty="0"/>
              <a:t>基于碰撞锥的人工势场避障算法</a:t>
            </a:r>
            <a:endParaRPr kumimoji="1" lang="zh-CN" altLang="en-US" dirty="0"/>
          </a:p>
        </p:txBody>
      </p:sp>
      <p:sp>
        <p:nvSpPr>
          <p:cNvPr id="3" name="内容占位符 2"/>
          <p:cNvSpPr>
            <a:spLocks noGrp="1"/>
          </p:cNvSpPr>
          <p:nvPr>
            <p:ph idx="1"/>
          </p:nvPr>
        </p:nvSpPr>
        <p:spPr>
          <a:xfrm>
            <a:off x="587375" y="1052736"/>
            <a:ext cx="7772400" cy="4114800"/>
          </a:xfrm>
        </p:spPr>
        <p:txBody>
          <a:bodyPr/>
          <a:lstStyle/>
          <a:p>
            <a:r>
              <a:rPr lang="zh-CN" altLang="en-US" dirty="0"/>
              <a:t>在运动的物体运动时，建立一个只考虑前进方向左右各</a:t>
            </a:r>
            <a:r>
              <a:rPr lang="en-US" altLang="zh-CN" dirty="0"/>
              <a:t>90</a:t>
            </a:r>
            <a:r>
              <a:rPr lang="zh-CN" altLang="en-US" dirty="0"/>
              <a:t>度范围内障碍物的碰撞椎体</a:t>
            </a:r>
            <a:r>
              <a:rPr lang="zh-CN" altLang="en-US" dirty="0" smtClean="0"/>
              <a:t>。这个</a:t>
            </a:r>
            <a:r>
              <a:rPr lang="zh-CN" altLang="en-US" dirty="0"/>
              <a:t>碰撞锥体以车辆前进方向为</a:t>
            </a:r>
            <a:r>
              <a:rPr lang="en-US" altLang="zh-CN" dirty="0"/>
              <a:t>0</a:t>
            </a:r>
            <a:r>
              <a:rPr lang="zh-CN" altLang="en-US" dirty="0"/>
              <a:t>度线，采集障碍物探测线的角度分别是</a:t>
            </a:r>
            <a:r>
              <a:rPr lang="mr-IN" altLang="zh-CN" dirty="0"/>
              <a:t>-90</a:t>
            </a:r>
            <a:r>
              <a:rPr lang="zh-CN" altLang="en-US" dirty="0"/>
              <a:t>度、</a:t>
            </a:r>
            <a:r>
              <a:rPr lang="mr-IN" altLang="zh-CN" dirty="0"/>
              <a:t>-45</a:t>
            </a:r>
            <a:r>
              <a:rPr lang="zh-CN" altLang="en-US" dirty="0"/>
              <a:t>度、</a:t>
            </a:r>
            <a:r>
              <a:rPr lang="en-US" altLang="zh-CN" dirty="0"/>
              <a:t>0</a:t>
            </a:r>
            <a:r>
              <a:rPr lang="zh-CN" altLang="en-US" dirty="0"/>
              <a:t>度、</a:t>
            </a:r>
            <a:r>
              <a:rPr lang="en-US" altLang="zh-CN" dirty="0"/>
              <a:t>45</a:t>
            </a:r>
            <a:r>
              <a:rPr lang="zh-CN" altLang="en-US" dirty="0"/>
              <a:t>度和</a:t>
            </a:r>
            <a:r>
              <a:rPr lang="en-US" altLang="zh-CN" dirty="0"/>
              <a:t>90</a:t>
            </a:r>
            <a:r>
              <a:rPr lang="zh-CN" altLang="en-US" dirty="0"/>
              <a:t>度，根据这五条障碍物探测线，检测出各个方向上障碍物距小车中心点的距离</a:t>
            </a:r>
            <a:r>
              <a:rPr lang="zh-CN" altLang="en-US" dirty="0" smtClean="0"/>
              <a:t>。</a:t>
            </a:r>
          </a:p>
          <a:p>
            <a:r>
              <a:rPr kumimoji="1" lang="zh-CN" altLang="en-US" dirty="0" smtClean="0"/>
              <a:t>根据运动物体距中心点的距离和探测</a:t>
            </a:r>
            <a:r>
              <a:rPr kumimoji="1" lang="zh-CN" altLang="en-US" dirty="0"/>
              <a:t>线检测出来的</a:t>
            </a:r>
            <a:r>
              <a:rPr kumimoji="1" lang="zh-CN" altLang="en-US" dirty="0" smtClean="0"/>
              <a:t>障碍物距离分别计算出吸引力势场和排斥力势场。两种势场作用于运动物体等效作用力公式如下所示。</a:t>
            </a:r>
            <a:endParaRPr kumimoji="1" lang="zh-CN" altLang="en-US" dirty="0"/>
          </a:p>
        </p:txBody>
      </p:sp>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5</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725" y="3803959"/>
            <a:ext cx="5219700" cy="1346200"/>
          </a:xfrm>
          <a:prstGeom prst="rect">
            <a:avLst/>
          </a:prstGeom>
        </p:spPr>
      </p:pic>
    </p:spTree>
    <p:extLst>
      <p:ext uri="{BB962C8B-B14F-4D97-AF65-F5344CB8AC3E}">
        <p14:creationId xmlns:p14="http://schemas.microsoft.com/office/powerpoint/2010/main" val="1193316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smtClean="0"/>
              <a:t>人工势场算法</a:t>
            </a:r>
            <a:r>
              <a:rPr kumimoji="1" lang="en-US" altLang="zh-CN" sz="2400" dirty="0" smtClean="0"/>
              <a:t>2——</a:t>
            </a:r>
            <a:r>
              <a:rPr lang="zh-CN" altLang="en-US" sz="2400" dirty="0"/>
              <a:t>基于障碍物中心坐标的人工势场避障算法</a:t>
            </a:r>
            <a:endParaRPr kumimoji="1" lang="zh-CN" altLang="en-US" sz="2400" dirty="0"/>
          </a:p>
        </p:txBody>
      </p:sp>
      <p:sp>
        <p:nvSpPr>
          <p:cNvPr id="3" name="内容占位符 2"/>
          <p:cNvSpPr>
            <a:spLocks noGrp="1"/>
          </p:cNvSpPr>
          <p:nvPr>
            <p:ph idx="1"/>
          </p:nvPr>
        </p:nvSpPr>
        <p:spPr>
          <a:xfrm>
            <a:off x="587375" y="1052736"/>
            <a:ext cx="7772400" cy="4114800"/>
          </a:xfrm>
        </p:spPr>
        <p:txBody>
          <a:bodyPr/>
          <a:lstStyle/>
          <a:p>
            <a:r>
              <a:rPr lang="zh-CN" altLang="en-US" dirty="0"/>
              <a:t>有的</a:t>
            </a:r>
            <a:r>
              <a:rPr lang="zh-CN" altLang="en-US" dirty="0" smtClean="0"/>
              <a:t>时候所有障碍物</a:t>
            </a:r>
            <a:r>
              <a:rPr lang="zh-CN" altLang="en-US" dirty="0"/>
              <a:t>的尺寸都较小，这时基于碰撞锥的人工势场避障算法容易忽略一些障碍物，为了避开尺寸较小的障碍物，引入一种基于障碍物中心坐标的人工势场避障算法。和基于碰撞锥的人工势场避障算法类似，基于障碍物坐标体系的人工势场包括吸引力势场和排斥力势</a:t>
            </a:r>
            <a:r>
              <a:rPr lang="zh-CN" altLang="en-US" dirty="0" smtClean="0"/>
              <a:t>场，其公式</a:t>
            </a:r>
            <a:r>
              <a:rPr lang="zh-CN" altLang="en-US" smtClean="0"/>
              <a:t>分别如下所示。</a:t>
            </a:r>
            <a:endParaRPr kumimoji="1" lang="zh-CN" altLang="en-US" dirty="0"/>
          </a:p>
        </p:txBody>
      </p:sp>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6</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275" y="3110136"/>
            <a:ext cx="6578600" cy="1651000"/>
          </a:xfrm>
          <a:prstGeom prst="rect">
            <a:avLst/>
          </a:prstGeom>
        </p:spPr>
      </p:pic>
    </p:spTree>
    <p:extLst>
      <p:ext uri="{BB962C8B-B14F-4D97-AF65-F5344CB8AC3E}">
        <p14:creationId xmlns:p14="http://schemas.microsoft.com/office/powerpoint/2010/main" val="1532812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静态障碍物环境下人工势场法的避障效果</a:t>
            </a:r>
            <a:endParaRPr kumimoji="1" lang="zh-CN" altLang="en-US" dirty="0"/>
          </a:p>
        </p:txBody>
      </p:sp>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7</a:t>
            </a:fld>
            <a:endParaRPr lang="en-US"/>
          </a:p>
        </p:txBody>
      </p:sp>
      <p:pic>
        <p:nvPicPr>
          <p:cNvPr id="9" name="图片 8"/>
          <p:cNvPicPr>
            <a:picLocks noChangeAspect="1"/>
          </p:cNvPicPr>
          <p:nvPr/>
        </p:nvPicPr>
        <p:blipFill>
          <a:blip r:embed="rId2"/>
          <a:stretch>
            <a:fillRect/>
          </a:stretch>
        </p:blipFill>
        <p:spPr>
          <a:xfrm>
            <a:off x="213155" y="980728"/>
            <a:ext cx="6807117" cy="1620000"/>
          </a:xfrm>
          <a:prstGeom prst="rect">
            <a:avLst/>
          </a:prstGeom>
        </p:spPr>
      </p:pic>
      <p:pic>
        <p:nvPicPr>
          <p:cNvPr id="10" name="图片 9"/>
          <p:cNvPicPr>
            <a:picLocks noChangeAspect="1"/>
          </p:cNvPicPr>
          <p:nvPr/>
        </p:nvPicPr>
        <p:blipFill>
          <a:blip r:embed="rId3"/>
          <a:stretch>
            <a:fillRect/>
          </a:stretch>
        </p:blipFill>
        <p:spPr>
          <a:xfrm>
            <a:off x="219076" y="2780928"/>
            <a:ext cx="6873204" cy="1620000"/>
          </a:xfrm>
          <a:prstGeom prst="rect">
            <a:avLst/>
          </a:prstGeom>
        </p:spPr>
      </p:pic>
      <p:pic>
        <p:nvPicPr>
          <p:cNvPr id="11" name="图片 10"/>
          <p:cNvPicPr>
            <a:picLocks noChangeAspect="1"/>
          </p:cNvPicPr>
          <p:nvPr/>
        </p:nvPicPr>
        <p:blipFill>
          <a:blip r:embed="rId4"/>
          <a:stretch>
            <a:fillRect/>
          </a:stretch>
        </p:blipFill>
        <p:spPr>
          <a:xfrm>
            <a:off x="252279" y="4581128"/>
            <a:ext cx="6840001" cy="1620000"/>
          </a:xfrm>
          <a:prstGeom prst="rect">
            <a:avLst/>
          </a:prstGeom>
        </p:spPr>
      </p:pic>
    </p:spTree>
    <p:extLst>
      <p:ext uri="{BB962C8B-B14F-4D97-AF65-F5344CB8AC3E}">
        <p14:creationId xmlns:p14="http://schemas.microsoft.com/office/powerpoint/2010/main" val="1220634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动态</a:t>
            </a:r>
            <a:r>
              <a:rPr kumimoji="1" lang="zh-CN" altLang="en-US" dirty="0"/>
              <a:t>障碍物环境下人工势场法的避障效果</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340" y="1124744"/>
            <a:ext cx="7270468" cy="2160000"/>
          </a:xfrm>
        </p:spPr>
      </p:pic>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8</a:t>
            </a:fld>
            <a:endParaRPr 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38" y="3429000"/>
            <a:ext cx="7121673" cy="2160000"/>
          </a:xfrm>
          <a:prstGeom prst="rect">
            <a:avLst/>
          </a:prstGeom>
        </p:spPr>
      </p:pic>
    </p:spTree>
    <p:extLst>
      <p:ext uri="{BB962C8B-B14F-4D97-AF65-F5344CB8AC3E}">
        <p14:creationId xmlns:p14="http://schemas.microsoft.com/office/powerpoint/2010/main" val="2000278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AGV</a:t>
            </a:r>
            <a:r>
              <a:rPr kumimoji="1" lang="zh-CN" altLang="en-US" dirty="0" smtClean="0"/>
              <a:t>运动模块设计</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780" y="1981200"/>
            <a:ext cx="5372439" cy="4114800"/>
          </a:xfrm>
        </p:spPr>
      </p:pic>
      <p:sp>
        <p:nvSpPr>
          <p:cNvPr id="4" name="幻灯片编号占位符 3"/>
          <p:cNvSpPr>
            <a:spLocks noGrp="1"/>
          </p:cNvSpPr>
          <p:nvPr>
            <p:ph type="sldNum" sz="quarter" idx="10"/>
          </p:nvPr>
        </p:nvSpPr>
        <p:spPr/>
        <p:txBody>
          <a:bodyPr/>
          <a:lstStyle/>
          <a:p>
            <a:pPr>
              <a:defRPr/>
            </a:pPr>
            <a:fld id="{799DBD6B-AB47-47B0-9761-304A9D9DB986}" type="slidenum">
              <a:rPr lang="en-US" smtClean="0"/>
              <a:pPr>
                <a:defRPr/>
              </a:pPr>
              <a:t>9</a:t>
            </a:fld>
            <a:endParaRPr lang="en-US"/>
          </a:p>
        </p:txBody>
      </p:sp>
    </p:spTree>
    <p:extLst>
      <p:ext uri="{BB962C8B-B14F-4D97-AF65-F5344CB8AC3E}">
        <p14:creationId xmlns:p14="http://schemas.microsoft.com/office/powerpoint/2010/main" val="954071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conference_9_26(draft)v1-zy">
  <a:themeElements>
    <a:clrScheme name="">
      <a:dk1>
        <a:srgbClr val="000000"/>
      </a:dk1>
      <a:lt1>
        <a:srgbClr val="FFFFFF"/>
      </a:lt1>
      <a:dk2>
        <a:srgbClr val="000000"/>
      </a:dk2>
      <a:lt2>
        <a:srgbClr val="EAEAEA"/>
      </a:lt2>
      <a:accent1>
        <a:srgbClr val="BBD2FF"/>
      </a:accent1>
      <a:accent2>
        <a:srgbClr val="C0C0C0"/>
      </a:accent2>
      <a:accent3>
        <a:srgbClr val="FFFFFF"/>
      </a:accent3>
      <a:accent4>
        <a:srgbClr val="000000"/>
      </a:accent4>
      <a:accent5>
        <a:srgbClr val="DAE5FF"/>
      </a:accent5>
      <a:accent6>
        <a:srgbClr val="AEAEAE"/>
      </a:accent6>
      <a:hlink>
        <a:srgbClr val="6F97DF"/>
      </a:hlink>
      <a:folHlink>
        <a:srgbClr val="02AE81"/>
      </a:folHlink>
    </a:clrScheme>
    <a:fontScheme name="2_UTRC_Internal Templat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UTRC_Internal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2_UTRC_Internal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2_UTRC_Internal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2_UTRC_Internal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Teleconference_9_26(draft)v1-zy</Template>
  <TotalTime>4902</TotalTime>
  <Pages>0</Pages>
  <Words>1284</Words>
  <Characters>0</Characters>
  <Application>Microsoft Macintosh PowerPoint</Application>
  <DocSecurity>0</DocSecurity>
  <PresentationFormat>全屏显示(4:3)</PresentationFormat>
  <Lines>0</Lines>
  <Paragraphs>110</Paragraphs>
  <Slides>29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STKaiti</vt:lpstr>
      <vt:lpstr>黑体</vt:lpstr>
      <vt:lpstr>宋体</vt:lpstr>
      <vt:lpstr>微软雅黑</vt:lpstr>
      <vt:lpstr>Arial</vt:lpstr>
      <vt:lpstr>Wingdings</vt:lpstr>
      <vt:lpstr>Teleconference_9_26(draft)v1-zy</vt:lpstr>
      <vt:lpstr>码头AGV路径规划的人工势场法研究</vt:lpstr>
      <vt:lpstr>PowerPoint 演示文稿</vt:lpstr>
      <vt:lpstr>人工势场法概述</vt:lpstr>
      <vt:lpstr>静态和动态障碍物避障</vt:lpstr>
      <vt:lpstr>人工势场算法1——基于碰撞锥的人工势场避障算法</vt:lpstr>
      <vt:lpstr>人工势场算法2——基于障碍物中心坐标的人工势场避障算法</vt:lpstr>
      <vt:lpstr>静态障碍物环境下人工势场法的避障效果</vt:lpstr>
      <vt:lpstr>动态障碍物环境下人工势场法的避障效果</vt:lpstr>
      <vt:lpstr>AGV运动模块设计</vt:lpstr>
      <vt:lpstr>数据库架构图</vt:lpstr>
      <vt:lpstr>数据库功能</vt:lpstr>
      <vt:lpstr>码头环境示意图</vt:lpstr>
      <vt:lpstr>道路模型建模图</vt:lpstr>
      <vt:lpstr>用磁钉来定义位置的码头环境图</vt:lpstr>
      <vt:lpstr>码头环境的简化节点图</vt:lpstr>
      <vt:lpstr>道路选择优化的数学建模</vt:lpstr>
      <vt:lpstr>车道选择优化的数学建模</vt:lpstr>
      <vt:lpstr>道路选择人工势场法公式</vt:lpstr>
      <vt:lpstr>根据路口势场动态改变道路示例</vt:lpstr>
      <vt:lpstr>最短路径法和人工势场法路径规划效果比较</vt:lpstr>
      <vt:lpstr>人工势场法改变车道示例</vt:lpstr>
      <vt:lpstr>改变车道的效果分析</vt:lpstr>
      <vt:lpstr>改变车道实验数据</vt:lpstr>
      <vt:lpstr>人工势场法改变车道算法</vt:lpstr>
      <vt:lpstr>参数仿真地图</vt:lpstr>
      <vt:lpstr>参数仿真结果</vt:lpstr>
      <vt:lpstr>使用人工势场法选择起始车道算法</vt:lpstr>
      <vt:lpstr>总结</vt:lpstr>
      <vt:lpstr>谢谢</vt:lpstr>
    </vt:vector>
  </TitlesOfParts>
  <Company>CFINS@Tsinghua University</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自动化码头AGV选车模块 展示汇报</dc:title>
  <dc:creator>杨镇铭</dc:creator>
  <cp:lastModifiedBy>Microsoft Office 用户</cp:lastModifiedBy>
  <cp:revision>397</cp:revision>
  <cp:lastPrinted>1899-12-30T00:00:00Z</cp:lastPrinted>
  <dcterms:created xsi:type="dcterms:W3CDTF">2011-09-22T06:56:54Z</dcterms:created>
  <dcterms:modified xsi:type="dcterms:W3CDTF">2018-06-18T13:45:30Z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