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88" r:id="rId5"/>
    <p:sldId id="277" r:id="rId6"/>
    <p:sldId id="259" r:id="rId7"/>
    <p:sldId id="260" r:id="rId8"/>
    <p:sldId id="279" r:id="rId9"/>
    <p:sldId id="270" r:id="rId10"/>
    <p:sldId id="289" r:id="rId11"/>
    <p:sldId id="268" r:id="rId12"/>
    <p:sldId id="263" r:id="rId13"/>
    <p:sldId id="264" r:id="rId14"/>
    <p:sldId id="265" r:id="rId15"/>
    <p:sldId id="267" r:id="rId16"/>
    <p:sldId id="266" r:id="rId17"/>
    <p:sldId id="271" r:id="rId18"/>
    <p:sldId id="273" r:id="rId19"/>
    <p:sldId id="274" r:id="rId20"/>
    <p:sldId id="282" r:id="rId21"/>
    <p:sldId id="283" r:id="rId22"/>
    <p:sldId id="272" r:id="rId23"/>
    <p:sldId id="284" r:id="rId24"/>
    <p:sldId id="269" r:id="rId25"/>
    <p:sldId id="285" r:id="rId26"/>
    <p:sldId id="287" r:id="rId27"/>
    <p:sldId id="261" r:id="rId28"/>
    <p:sldId id="27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6E835-51EC-4993-A3E8-24ED52C883FF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D645D-D34D-4BC6-BE9A-66C2DF4D3E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D645D-D34D-4BC6-BE9A-66C2DF4D3E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2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159C-1A8D-434F-B922-D5ED0260B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B7849-7F24-4454-BB9F-3FBE8662F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EEB6D-9CF3-4EA1-903E-8E95F5E6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1166-ACDF-4D08-8217-D4014ADD7A3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38495-63DB-40BC-AAD1-B67F9B98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84DD0-B473-4A7F-9DD9-F5BD753F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CAB-7E46-41D2-8062-3428C7386E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4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B3B1-5BBC-4CA6-AFBB-68915F83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8C909-5482-4744-BAC5-8867A8F8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812C-D177-4CB4-975D-BA663DE0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1166-ACDF-4D08-8217-D4014ADD7A3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555E-5205-4ED5-89EC-FB00EC8B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6381D-124D-486A-8893-6E491C12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CAB-7E46-41D2-8062-3428C7386E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7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A65F1-0A70-4412-94B4-10FF19B4E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B96A0-7BA9-4CAD-BBF0-115763B8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8B89-0A05-49E2-9991-A6C7F19D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1166-ACDF-4D08-8217-D4014ADD7A3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81C05-BD30-4834-B7BF-24628B03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A769B-D298-4A40-9E98-7922157F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CAB-7E46-41D2-8062-3428C7386E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1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F8B-86F5-4121-8867-10037E79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13AA-0361-4BCA-BE29-C1C1832F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A995-8563-49F1-AE6B-0A3E4E78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1166-ACDF-4D08-8217-D4014ADD7A3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56B0C-8E10-426A-8017-6A730E35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9DE7B-21A8-4A27-A836-5617315F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CAB-7E46-41D2-8062-3428C7386E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0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830D-7AA8-4E11-9CA4-08A6CE7B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7EC9A-F7FE-46A6-B33F-12EFDE306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F950-A375-48B3-8333-88F70E8B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1166-ACDF-4D08-8217-D4014ADD7A3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682A2-F6F8-4ECB-B70A-056D3CFA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EED6-84D8-4283-9033-5871E97C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CAB-7E46-41D2-8062-3428C7386E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AB0C-6546-4849-AD06-9C0DA605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2829-35A1-476B-840D-5D075B897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2F844-E8E4-4829-B08F-03F686F8D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3371B-B95A-4A1A-B192-B2C250FD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1166-ACDF-4D08-8217-D4014ADD7A3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09D79-9552-417F-97A8-0948C665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31793-C487-4877-A545-83826CA4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CAB-7E46-41D2-8062-3428C7386E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0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2428-9009-429D-88D7-965C8601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558D6-CA20-4D76-8113-E2541EE3C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26C2D-0DAF-4179-8444-19CAD18F6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B93BB-D2B4-49D3-86ED-1F3A4AB95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6A5A1-F821-4AF2-9813-5E382975E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B2E89-40B4-49A7-94C0-8AA967F0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1166-ACDF-4D08-8217-D4014ADD7A3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75A56-C28E-4284-8AE2-3B62ADE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38394-249A-4582-BC09-F61B2CB3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CAB-7E46-41D2-8062-3428C7386E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ACE6-D2A5-46D4-848A-89164597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A3F23-3479-4F85-BCBF-CF2C18D6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1166-ACDF-4D08-8217-D4014ADD7A3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1011E-7439-457A-BAA3-2FC169F8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05314-1632-4166-81A0-4911C291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CAB-7E46-41D2-8062-3428C7386E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8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25129-2FFC-4B07-89B4-07F4DC11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1166-ACDF-4D08-8217-D4014ADD7A3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046C0-F472-4C5C-A4B3-4312D4E6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8305D-3E0D-46E1-A921-909B60C1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CAB-7E46-41D2-8062-3428C7386E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7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D099-2E8C-442F-B93D-9FAF01D0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DF47-8DDD-41FD-BC66-91E75FFE0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86DF3-6353-4433-8989-BD71C39A8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5823-8E99-4D30-B40B-D447DB3B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1166-ACDF-4D08-8217-D4014ADD7A3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8BB5A-50BC-418B-8980-463A2CD2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647C6-83C4-4DC5-9E6E-05A87735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CAB-7E46-41D2-8062-3428C7386E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D8BE-DCCD-4186-A27A-EB81EADA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92C28-8233-475E-8497-5EC12E908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AE03C-EC53-4DDA-9BDB-12E9C2C82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21F33-219B-4647-9B54-4B59B0FA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1166-ACDF-4D08-8217-D4014ADD7A3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5E951-DDE6-46B2-8188-00EAB7D8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E4779-5880-46A8-AC7D-19A98D57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CAB-7E46-41D2-8062-3428C7386E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9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9D731-DB69-4D9A-8703-355AC3A0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C67E8-9AC9-4448-B5BD-B3A67A614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ACAC0-6F5C-48D8-BD1C-4E72FF5D0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1166-ACDF-4D08-8217-D4014ADD7A3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A8B11-ABFB-4B4E-B435-2CE59C645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384A7-15ED-46AB-8747-D0462D11F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96CAB-7E46-41D2-8062-3428C7386E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8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AB69-65F7-40B6-93DE-633FA5CD6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2D33-56D9-4941-A1DD-6A57F1E03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Chenghai Li</a:t>
            </a:r>
          </a:p>
          <a:p>
            <a:r>
              <a:rPr lang="en-US" dirty="0"/>
              <a:t>Beihang University</a:t>
            </a:r>
          </a:p>
          <a:p>
            <a:r>
              <a:rPr lang="en-US" dirty="0"/>
              <a:t>2019.10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1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0204-318F-49D5-9719-C0623807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7D00-5E42-4BC4-8A1A-AF379E669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QG is not a one to one task. It is one to </a:t>
            </a:r>
            <a:r>
              <a:rPr lang="en-US" dirty="0">
                <a:solidFill>
                  <a:schemeClr val="accent1"/>
                </a:solidFill>
              </a:rPr>
              <a:t>many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There is not a best question.</a:t>
            </a:r>
          </a:p>
          <a:p>
            <a:pPr marL="0" indent="0">
              <a:buNone/>
            </a:pPr>
            <a:r>
              <a:rPr lang="en-US" dirty="0"/>
              <a:t>The criterion can be various.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Supervised learning is a training method.</a:t>
            </a:r>
          </a:p>
          <a:p>
            <a:pPr marL="0" indent="0">
              <a:buNone/>
            </a:pPr>
            <a:r>
              <a:rPr lang="en-US" dirty="0"/>
              <a:t>But in test set the generated questions do not need exactly match.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train a neural network as metrics? </a:t>
            </a:r>
          </a:p>
        </p:txBody>
      </p:sp>
    </p:spTree>
    <p:extLst>
      <p:ext uri="{BB962C8B-B14F-4D97-AF65-F5344CB8AC3E}">
        <p14:creationId xmlns:p14="http://schemas.microsoft.com/office/powerpoint/2010/main" val="104622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D1E622-15A0-4381-980E-76EBA1A1C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433" y="1783680"/>
            <a:ext cx="812826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592EE-4CB0-43D7-A32F-7151E0D0DC29}"/>
              </a:ext>
            </a:extLst>
          </p:cNvPr>
          <p:cNvSpPr txBox="1"/>
          <p:nvPr/>
        </p:nvSpPr>
        <p:spPr>
          <a:xfrm>
            <a:off x="632771" y="1995915"/>
            <a:ext cx="3356295" cy="1587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 is pre-trained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Answer generator and Utility calculator are pre-trained and </a:t>
            </a:r>
            <a:r>
              <a:rPr lang="en-US" sz="2400" dirty="0">
                <a:solidFill>
                  <a:schemeClr val="accent1"/>
                </a:solidFill>
              </a:rPr>
              <a:t>frozen</a:t>
            </a:r>
            <a:r>
              <a:rPr lang="en-US" sz="2400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2B406C-617C-4E58-8391-3D35190E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dirty="0"/>
              <a:t>Answer-based Adversarial Training for Generating Clarification 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150E8-BEDE-468C-8B8D-05C3ECA78B59}"/>
              </a:ext>
            </a:extLst>
          </p:cNvPr>
          <p:cNvSpPr txBox="1"/>
          <p:nvPr/>
        </p:nvSpPr>
        <p:spPr>
          <a:xfrm>
            <a:off x="454172" y="6244075"/>
            <a:ext cx="202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N19-1013</a:t>
            </a:r>
          </a:p>
        </p:txBody>
      </p:sp>
    </p:spTree>
    <p:extLst>
      <p:ext uri="{BB962C8B-B14F-4D97-AF65-F5344CB8AC3E}">
        <p14:creationId xmlns:p14="http://schemas.microsoft.com/office/powerpoint/2010/main" val="319767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B707-9A25-4DEB-BD35-BEEBD9B2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D99837-399B-4066-95CA-FD05415E1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613"/>
            <a:ext cx="10515600" cy="2406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375D4D-B64A-4A03-A35E-8DEAFEFE2CA9}"/>
              </a:ext>
            </a:extLst>
          </p:cNvPr>
          <p:cNvSpPr txBox="1"/>
          <p:nvPr/>
        </p:nvSpPr>
        <p:spPr>
          <a:xfrm>
            <a:off x="838200" y="4682532"/>
            <a:ext cx="10827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HotpotQA</a:t>
            </a:r>
            <a:r>
              <a:rPr lang="en-US" sz="2000" dirty="0"/>
              <a:t> (Medium), </a:t>
            </a:r>
            <a:r>
              <a:rPr lang="en-US" dirty="0" err="1"/>
              <a:t>CoQA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altLang="zh-CN" sz="2000" dirty="0"/>
              <a:t>for CQG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24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FE8B-DFD5-4583-9B04-01BA507F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altLang="zh-CN" dirty="0"/>
              <a:t>baseline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647A5-8C5A-41C7-A460-9F4C429CF145}"/>
              </a:ext>
            </a:extLst>
          </p:cNvPr>
          <p:cNvSpPr/>
          <p:nvPr/>
        </p:nvSpPr>
        <p:spPr>
          <a:xfrm>
            <a:off x="838200" y="2900494"/>
            <a:ext cx="2676088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Embedding Layer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AC11919-F169-44D9-8C3F-42F5028FD514}"/>
              </a:ext>
            </a:extLst>
          </p:cNvPr>
          <p:cNvGrpSpPr/>
          <p:nvPr/>
        </p:nvGrpSpPr>
        <p:grpSpPr>
          <a:xfrm>
            <a:off x="2932782" y="3915213"/>
            <a:ext cx="7735219" cy="2156696"/>
            <a:chOff x="3011078" y="3395095"/>
            <a:chExt cx="7735219" cy="215669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EFEC429-302C-4558-BE67-2661590C1707}"/>
                </a:ext>
              </a:extLst>
            </p:cNvPr>
            <p:cNvGrpSpPr/>
            <p:nvPr/>
          </p:nvGrpSpPr>
          <p:grpSpPr>
            <a:xfrm>
              <a:off x="4692943" y="3395095"/>
              <a:ext cx="6053354" cy="1152501"/>
              <a:chOff x="3699544" y="3385960"/>
              <a:chExt cx="6053354" cy="115250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15F5C9-80B7-461D-A83C-05F07C44F2E8}"/>
                  </a:ext>
                </a:extLst>
              </p:cNvPr>
              <p:cNvSpPr/>
              <p:nvPr/>
            </p:nvSpPr>
            <p:spPr>
              <a:xfrm>
                <a:off x="3699545" y="3768119"/>
                <a:ext cx="2676088" cy="38765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Word Embedding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BCAF9A-6FD5-477A-88E8-1E6F5F79638B}"/>
                  </a:ext>
                </a:extLst>
              </p:cNvPr>
              <p:cNvSpPr/>
              <p:nvPr/>
            </p:nvSpPr>
            <p:spPr>
              <a:xfrm>
                <a:off x="3699545" y="3387308"/>
                <a:ext cx="2676088" cy="3899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Character Embedding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A9E5DA5-7E68-429C-9556-6643F2BA4B3B}"/>
                  </a:ext>
                </a:extLst>
              </p:cNvPr>
              <p:cNvCxnSpPr>
                <a:cxnSpLocks/>
                <a:stCxn id="6" idx="3"/>
                <a:endCxn id="12" idx="1"/>
              </p:cNvCxnSpPr>
              <p:nvPr/>
            </p:nvCxnSpPr>
            <p:spPr>
              <a:xfrm flipV="1">
                <a:off x="6375633" y="3961697"/>
                <a:ext cx="427834" cy="25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FF65770-AC5E-4CA2-862C-2C4358D390CD}"/>
                  </a:ext>
                </a:extLst>
              </p:cNvPr>
              <p:cNvCxnSpPr>
                <a:cxnSpLocks/>
                <a:stCxn id="7" idx="3"/>
                <a:endCxn id="18" idx="1"/>
              </p:cNvCxnSpPr>
              <p:nvPr/>
            </p:nvCxnSpPr>
            <p:spPr>
              <a:xfrm flipV="1">
                <a:off x="6375633" y="3580935"/>
                <a:ext cx="427833" cy="134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243BED-2DEB-4CAE-951D-39E90A677F8C}"/>
                  </a:ext>
                </a:extLst>
              </p:cNvPr>
              <p:cNvSpPr/>
              <p:nvPr/>
            </p:nvSpPr>
            <p:spPr>
              <a:xfrm>
                <a:off x="6803467" y="3767618"/>
                <a:ext cx="2949431" cy="38815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GloVe.84B.300d (pre-trained)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22EA8DC-FCDF-4F68-8FE7-7B127AE6D2EA}"/>
                  </a:ext>
                </a:extLst>
              </p:cNvPr>
              <p:cNvSpPr/>
              <p:nvPr/>
            </p:nvSpPr>
            <p:spPr>
              <a:xfrm>
                <a:off x="6803466" y="3385960"/>
                <a:ext cx="2949431" cy="3899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1d-CNN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B4ED2A3-9BDB-444F-9B8D-3DE559161B5B}"/>
                  </a:ext>
                </a:extLst>
              </p:cNvPr>
              <p:cNvSpPr/>
              <p:nvPr/>
            </p:nvSpPr>
            <p:spPr>
              <a:xfrm>
                <a:off x="3699544" y="4150303"/>
                <a:ext cx="2676088" cy="38815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Answer tagging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67F26AB-5EA9-405E-AA04-6C961E31477F}"/>
                  </a:ext>
                </a:extLst>
              </p:cNvPr>
              <p:cNvSpPr/>
              <p:nvPr/>
            </p:nvSpPr>
            <p:spPr>
              <a:xfrm>
                <a:off x="6803466" y="4145241"/>
                <a:ext cx="2949431" cy="38994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0/1 or Begin/In/Out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942CD9-FE6A-4F39-B81E-81769C8F0DC6}"/>
                  </a:ext>
                </a:extLst>
              </p:cNvPr>
              <p:cNvCxnSpPr>
                <a:cxnSpLocks/>
                <a:stCxn id="24" idx="3"/>
                <a:endCxn id="28" idx="1"/>
              </p:cNvCxnSpPr>
              <p:nvPr/>
            </p:nvCxnSpPr>
            <p:spPr>
              <a:xfrm flipV="1">
                <a:off x="6375632" y="4340216"/>
                <a:ext cx="427834" cy="416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ED88846-9801-4DAC-8826-C0965219FE7E}"/>
                </a:ext>
              </a:extLst>
            </p:cNvPr>
            <p:cNvGrpSpPr/>
            <p:nvPr/>
          </p:nvGrpSpPr>
          <p:grpSpPr>
            <a:xfrm>
              <a:off x="4692943" y="4781031"/>
              <a:ext cx="2676088" cy="770760"/>
              <a:chOff x="3699545" y="3387308"/>
              <a:chExt cx="2676088" cy="77076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64EDED9-E725-4A3C-9C8C-3EF946B2E9B5}"/>
                  </a:ext>
                </a:extLst>
              </p:cNvPr>
              <p:cNvSpPr/>
              <p:nvPr/>
            </p:nvSpPr>
            <p:spPr>
              <a:xfrm>
                <a:off x="3699545" y="3768119"/>
                <a:ext cx="2676088" cy="38994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Word Embedding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4A3E25D-4F45-4EAD-8C19-BC8B4EC2E37D}"/>
                  </a:ext>
                </a:extLst>
              </p:cNvPr>
              <p:cNvSpPr/>
              <p:nvPr/>
            </p:nvSpPr>
            <p:spPr>
              <a:xfrm>
                <a:off x="3699545" y="3387308"/>
                <a:ext cx="2676088" cy="38994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Character Embedding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72C374E-446C-49FF-91ED-176C6E13F310}"/>
                </a:ext>
              </a:extLst>
            </p:cNvPr>
            <p:cNvSpPr/>
            <p:nvPr/>
          </p:nvSpPr>
          <p:spPr>
            <a:xfrm>
              <a:off x="3011078" y="3776753"/>
              <a:ext cx="1079383" cy="3899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Passage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5A08B1-4DEB-49E6-B25C-AFE86C5C1E3B}"/>
                </a:ext>
              </a:extLst>
            </p:cNvPr>
            <p:cNvSpPr/>
            <p:nvPr/>
          </p:nvSpPr>
          <p:spPr>
            <a:xfrm>
              <a:off x="3011078" y="4975963"/>
              <a:ext cx="1079383" cy="3899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Answer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DA6F056-2406-4FD7-90FB-8EE67E8E1CDD}"/>
                </a:ext>
              </a:extLst>
            </p:cNvPr>
            <p:cNvCxnSpPr>
              <a:stCxn id="49" idx="3"/>
              <a:endCxn id="6" idx="1"/>
            </p:cNvCxnSpPr>
            <p:nvPr/>
          </p:nvCxnSpPr>
          <p:spPr>
            <a:xfrm flipV="1">
              <a:off x="4090461" y="3971083"/>
              <a:ext cx="602483" cy="6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86773BF-BC0A-4A28-AD1D-50F6507B9AE4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4090461" y="5170938"/>
              <a:ext cx="6024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CC98E7A2-84E3-43E9-A4E3-0A3EE86D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045" y="786092"/>
            <a:ext cx="6726516" cy="2708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8487B-C436-496A-A5FE-49E89A70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Current Method</a:t>
            </a:r>
          </a:p>
        </p:txBody>
      </p:sp>
    </p:spTree>
    <p:extLst>
      <p:ext uri="{BB962C8B-B14F-4D97-AF65-F5344CB8AC3E}">
        <p14:creationId xmlns:p14="http://schemas.microsoft.com/office/powerpoint/2010/main" val="384883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A7D9-51D7-4A89-A3D9-244B6D29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altLang="zh-CN" dirty="0"/>
              <a:t>baseline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FC130-169A-443B-B595-E1D7DD1144E6}"/>
              </a:ext>
            </a:extLst>
          </p:cNvPr>
          <p:cNvSpPr/>
          <p:nvPr/>
        </p:nvSpPr>
        <p:spPr>
          <a:xfrm>
            <a:off x="838200" y="2139739"/>
            <a:ext cx="2676088" cy="52850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Contextual Layer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51A4E1-2331-409D-826C-E39F04253CD7}"/>
              </a:ext>
            </a:extLst>
          </p:cNvPr>
          <p:cNvGrpSpPr/>
          <p:nvPr/>
        </p:nvGrpSpPr>
        <p:grpSpPr>
          <a:xfrm>
            <a:off x="4544037" y="2015620"/>
            <a:ext cx="2864838" cy="1924429"/>
            <a:chOff x="6096000" y="1092831"/>
            <a:chExt cx="2864838" cy="19244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5C5A5F-B116-4DDA-9EE5-61B4667F33B5}"/>
                </a:ext>
              </a:extLst>
            </p:cNvPr>
            <p:cNvSpPr/>
            <p:nvPr/>
          </p:nvSpPr>
          <p:spPr>
            <a:xfrm>
              <a:off x="6096000" y="2488754"/>
              <a:ext cx="2676088" cy="5285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Passage embedding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110D14-607A-438B-AB6A-E6CCFD2D8C33}"/>
                </a:ext>
              </a:extLst>
            </p:cNvPr>
            <p:cNvSpPr/>
            <p:nvPr/>
          </p:nvSpPr>
          <p:spPr>
            <a:xfrm>
              <a:off x="6096000" y="1561215"/>
              <a:ext cx="2676088" cy="5285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Bi-LSTM / Bi-GRU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174063F-06F2-4556-A663-C92A00F69802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flipV="1">
              <a:off x="7434044" y="2089721"/>
              <a:ext cx="0" cy="3990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B3095DD-4E8C-41E2-8935-2A1DA235D01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7434044" y="1092831"/>
              <a:ext cx="0" cy="4683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E68711-791E-4B86-A0F5-7A113CD57A1F}"/>
                </a:ext>
              </a:extLst>
            </p:cNvPr>
            <p:cNvSpPr txBox="1"/>
            <p:nvPr/>
          </p:nvSpPr>
          <p:spPr>
            <a:xfrm>
              <a:off x="7434044" y="1111871"/>
              <a:ext cx="152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Hidden states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D731E5-0910-4536-9A35-7039A0C42D89}"/>
              </a:ext>
            </a:extLst>
          </p:cNvPr>
          <p:cNvSpPr txBox="1"/>
          <p:nvPr/>
        </p:nvSpPr>
        <p:spPr>
          <a:xfrm>
            <a:off x="5555609" y="1520872"/>
            <a:ext cx="407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(concatenate the forward and backward)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2450FD-E651-4A71-9DCA-C82864DE1629}"/>
              </a:ext>
            </a:extLst>
          </p:cNvPr>
          <p:cNvGrpSpPr/>
          <p:nvPr/>
        </p:nvGrpSpPr>
        <p:grpSpPr>
          <a:xfrm>
            <a:off x="7823435" y="2015620"/>
            <a:ext cx="3401034" cy="1924429"/>
            <a:chOff x="6096000" y="1092831"/>
            <a:chExt cx="3401034" cy="192442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C455C6-33A2-42B6-953C-D2EAA5769852}"/>
                </a:ext>
              </a:extLst>
            </p:cNvPr>
            <p:cNvSpPr/>
            <p:nvPr/>
          </p:nvSpPr>
          <p:spPr>
            <a:xfrm>
              <a:off x="6096000" y="2488754"/>
              <a:ext cx="2676088" cy="5285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Answer embedding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6EA8A6-BB21-4AFC-9E8A-B1389658E94C}"/>
                </a:ext>
              </a:extLst>
            </p:cNvPr>
            <p:cNvSpPr/>
            <p:nvPr/>
          </p:nvSpPr>
          <p:spPr>
            <a:xfrm>
              <a:off x="6096000" y="1561215"/>
              <a:ext cx="2676088" cy="5285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Bi-LSTM / Bi-GRU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98EB2D6-AB39-461A-817B-2163F65D2C98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flipV="1">
              <a:off x="7434044" y="2089721"/>
              <a:ext cx="0" cy="3990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810A99-C333-425A-8398-C3508BC71928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7434044" y="1092831"/>
              <a:ext cx="0" cy="4683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D01676-ACC1-43A2-A53B-0D201922221A}"/>
                </a:ext>
              </a:extLst>
            </p:cNvPr>
            <p:cNvSpPr txBox="1"/>
            <p:nvPr/>
          </p:nvSpPr>
          <p:spPr>
            <a:xfrm>
              <a:off x="7434043" y="1111871"/>
              <a:ext cx="206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Final</a:t>
              </a:r>
              <a:r>
                <a:rPr lang="en-US" dirty="0"/>
                <a:t> hidden states 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08ABA4A-A0D2-43C6-B574-E3A59D6FA9A5}"/>
              </a:ext>
            </a:extLst>
          </p:cNvPr>
          <p:cNvSpPr/>
          <p:nvPr/>
        </p:nvSpPr>
        <p:spPr>
          <a:xfrm>
            <a:off x="838199" y="4354767"/>
            <a:ext cx="3331129" cy="52850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Passage-Answer Fusion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C109E8-D5E2-4795-B145-5650D2BAFC14}"/>
                  </a:ext>
                </a:extLst>
              </p:cNvPr>
              <p:cNvSpPr/>
              <p:nvPr/>
            </p:nvSpPr>
            <p:spPr>
              <a:xfrm>
                <a:off x="4249648" y="5330469"/>
                <a:ext cx="3430491" cy="456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⊙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C109E8-D5E2-4795-B145-5650D2BAF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48" y="5330469"/>
                <a:ext cx="3430491" cy="456215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4E7BD46-C5F9-4C8E-9040-444D6F136F1C}"/>
                  </a:ext>
                </a:extLst>
              </p:cNvPr>
              <p:cNvSpPr/>
              <p:nvPr/>
            </p:nvSpPr>
            <p:spPr>
              <a:xfrm>
                <a:off x="7182468" y="2001831"/>
                <a:ext cx="487185" cy="40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4E7BD46-C5F9-4C8E-9040-444D6F136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468" y="2001831"/>
                <a:ext cx="487185" cy="402161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786050D-9BB3-41D4-BDE2-CEDB3FBC1A48}"/>
                  </a:ext>
                </a:extLst>
              </p:cNvPr>
              <p:cNvSpPr/>
              <p:nvPr/>
            </p:nvSpPr>
            <p:spPr>
              <a:xfrm>
                <a:off x="10979852" y="2033703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786050D-9BB3-41D4-BDE2-CEDB3FBC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852" y="2033703"/>
                <a:ext cx="4892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0EB63E6-C5AE-4749-BB9D-F9F125FB5A2C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5400000">
            <a:off x="5232240" y="3136647"/>
            <a:ext cx="2926477" cy="1461167"/>
          </a:xfrm>
          <a:prstGeom prst="bentConnector3">
            <a:avLst>
              <a:gd name="adj1" fmla="val 838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B1C90D-BBB8-4F36-977F-1383F67B50D3}"/>
              </a:ext>
            </a:extLst>
          </p:cNvPr>
          <p:cNvCxnSpPr>
            <a:cxnSpLocks/>
          </p:cNvCxnSpPr>
          <p:nvPr/>
        </p:nvCxnSpPr>
        <p:spPr>
          <a:xfrm>
            <a:off x="6635692" y="4883273"/>
            <a:ext cx="0" cy="45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346A2B7-CDA6-42C1-BA8C-D8C1F2BF6352}"/>
              </a:ext>
            </a:extLst>
          </p:cNvPr>
          <p:cNvCxnSpPr>
            <a:cxnSpLocks/>
            <a:stCxn id="27" idx="3"/>
            <a:endCxn id="25" idx="3"/>
          </p:cNvCxnSpPr>
          <p:nvPr/>
        </p:nvCxnSpPr>
        <p:spPr>
          <a:xfrm flipH="1">
            <a:off x="7680139" y="2218369"/>
            <a:ext cx="3788949" cy="3340208"/>
          </a:xfrm>
          <a:prstGeom prst="bentConnector3">
            <a:avLst>
              <a:gd name="adj1" fmla="val -6033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5F0A07-AAF1-4BC7-92DA-B39E9B3DD92A}"/>
              </a:ext>
            </a:extLst>
          </p:cNvPr>
          <p:cNvCxnSpPr/>
          <p:nvPr/>
        </p:nvCxnSpPr>
        <p:spPr>
          <a:xfrm flipV="1">
            <a:off x="6258187" y="5786684"/>
            <a:ext cx="0" cy="362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697B86-66B3-43A9-905D-C423C1941A6B}"/>
              </a:ext>
            </a:extLst>
          </p:cNvPr>
          <p:cNvCxnSpPr>
            <a:cxnSpLocks/>
          </p:cNvCxnSpPr>
          <p:nvPr/>
        </p:nvCxnSpPr>
        <p:spPr>
          <a:xfrm>
            <a:off x="6249798" y="6157519"/>
            <a:ext cx="21979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41C6406-40AF-4BA4-93D0-3794507F99BC}"/>
              </a:ext>
            </a:extLst>
          </p:cNvPr>
          <p:cNvCxnSpPr/>
          <p:nvPr/>
        </p:nvCxnSpPr>
        <p:spPr>
          <a:xfrm flipV="1">
            <a:off x="8447714" y="5558577"/>
            <a:ext cx="0" cy="590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3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3F5B-46BA-4182-B5B5-92B95635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altLang="zh-CN" dirty="0"/>
              <a:t>baseline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BFB1F-DB39-448F-B040-91B92978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579" y="2408520"/>
            <a:ext cx="2853423" cy="31552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67A779-9C49-4CE8-BD4D-D94A6DB95FA4}"/>
              </a:ext>
            </a:extLst>
          </p:cNvPr>
          <p:cNvSpPr/>
          <p:nvPr/>
        </p:nvSpPr>
        <p:spPr>
          <a:xfrm>
            <a:off x="989201" y="1880014"/>
            <a:ext cx="2701955" cy="5285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ecoder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1C1D7EF-F749-4D1A-8F2A-B1C7C516BB53}"/>
                  </a:ext>
                </a:extLst>
              </p:cNvPr>
              <p:cNvSpPr/>
              <p:nvPr/>
            </p:nvSpPr>
            <p:spPr>
              <a:xfrm>
                <a:off x="838200" y="2803474"/>
                <a:ext cx="4058099" cy="44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𝐿𝑆𝑇𝑀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1C1D7EF-F749-4D1A-8F2A-B1C7C516B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03474"/>
                <a:ext cx="4058099" cy="446148"/>
              </a:xfrm>
              <a:prstGeom prst="rect">
                <a:avLst/>
              </a:prstGeom>
              <a:blipFill>
                <a:blip r:embed="rId3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2CC651-F1D6-43D9-9FE6-50F37F136A9D}"/>
                  </a:ext>
                </a:extLst>
              </p:cNvPr>
              <p:cNvSpPr/>
              <p:nvPr/>
            </p:nvSpPr>
            <p:spPr>
              <a:xfrm>
                <a:off x="838200" y="3327122"/>
                <a:ext cx="182646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2CC651-F1D6-43D9-9FE6-50F37F136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27122"/>
                <a:ext cx="1826462" cy="636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DDC4CAF-8E0B-4DD7-93A8-9D079B01BEBE}"/>
                  </a:ext>
                </a:extLst>
              </p:cNvPr>
              <p:cNvSpPr/>
              <p:nvPr/>
            </p:nvSpPr>
            <p:spPr>
              <a:xfrm>
                <a:off x="838200" y="4041207"/>
                <a:ext cx="4287135" cy="55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lim>
                              </m:limLow>
                            </m:fName>
                            <m:e>
                              <m:d>
                                <m:dPr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𝑠𝑜𝑓𝑡𝑚𝑎𝑥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DDC4CAF-8E0B-4DD7-93A8-9D079B01B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41207"/>
                <a:ext cx="4287135" cy="555921"/>
              </a:xfrm>
              <a:prstGeom prst="rect">
                <a:avLst/>
              </a:prstGeom>
              <a:blipFill>
                <a:blip r:embed="rId5"/>
                <a:stretch>
                  <a:fillRect t="-163736" b="-229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6B6237-1979-4D53-9F9C-E10A2871925A}"/>
                  </a:ext>
                </a:extLst>
              </p:cNvPr>
              <p:cNvSpPr/>
              <p:nvPr/>
            </p:nvSpPr>
            <p:spPr>
              <a:xfrm>
                <a:off x="2664662" y="3418393"/>
                <a:ext cx="2402837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6B6237-1979-4D53-9F9C-E10A28719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662" y="3418393"/>
                <a:ext cx="2402837" cy="382412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1F598CA-A90F-4937-9842-2558C91BF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560" y="5251494"/>
            <a:ext cx="5174828" cy="8514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5368AA-E1D8-440B-B66F-F0A38A7833A6}"/>
              </a:ext>
            </a:extLst>
          </p:cNvPr>
          <p:cNvSpPr/>
          <p:nvPr/>
        </p:nvSpPr>
        <p:spPr>
          <a:xfrm>
            <a:off x="989201" y="5436066"/>
            <a:ext cx="1158381" cy="47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C94A953-0757-4042-983B-A2BB16E02EC9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586371" y="3819551"/>
            <a:ext cx="598536" cy="263449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E787F0-DF08-48FF-A835-7E0F14A97136}"/>
              </a:ext>
            </a:extLst>
          </p:cNvPr>
          <p:cNvCxnSpPr/>
          <p:nvPr/>
        </p:nvCxnSpPr>
        <p:spPr>
          <a:xfrm>
            <a:off x="3575308" y="4597745"/>
            <a:ext cx="12315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9AEF92-1B47-40D7-887F-12B65751EEC3}"/>
              </a:ext>
            </a:extLst>
          </p:cNvPr>
          <p:cNvCxnSpPr/>
          <p:nvPr/>
        </p:nvCxnSpPr>
        <p:spPr>
          <a:xfrm>
            <a:off x="4202884" y="4597128"/>
            <a:ext cx="0" cy="240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C59B82-D55E-4E45-80FE-2F1D5A45F029}"/>
              </a:ext>
            </a:extLst>
          </p:cNvPr>
          <p:cNvSpPr txBox="1"/>
          <p:nvPr/>
        </p:nvSpPr>
        <p:spPr>
          <a:xfrm>
            <a:off x="3860334" y="1959601"/>
            <a:ext cx="447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soft-attention &amp; max-out pointer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441669-466F-4E0A-8973-A3E97131DFE0}"/>
              </a:ext>
            </a:extLst>
          </p:cNvPr>
          <p:cNvSpPr txBox="1"/>
          <p:nvPr/>
        </p:nvSpPr>
        <p:spPr>
          <a:xfrm>
            <a:off x="4239471" y="4592564"/>
            <a:ext cx="108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</a:t>
            </a:r>
          </a:p>
        </p:txBody>
      </p:sp>
    </p:spTree>
    <p:extLst>
      <p:ext uri="{BB962C8B-B14F-4D97-AF65-F5344CB8AC3E}">
        <p14:creationId xmlns:p14="http://schemas.microsoft.com/office/powerpoint/2010/main" val="131766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9B2B3-ECFB-4D61-B9B5-0987A665F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9570"/>
                <a:ext cx="932086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Ref-Net</a:t>
                </a:r>
              </a:p>
              <a:p>
                <a:pPr marL="514350" indent="-514350"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Added second decoder</a:t>
                </a:r>
              </a:p>
              <a:p>
                <a:pPr marL="0" indent="0">
                  <a:buNone/>
                </a:pPr>
                <a:r>
                  <a:rPr lang="en-US" sz="2400" dirty="0"/>
                  <a:t>Inputs from both encoder </a:t>
                </a:r>
              </a:p>
              <a:p>
                <a:pPr marL="0" indent="0">
                  <a:buNone/>
                </a:pPr>
                <a:r>
                  <a:rPr lang="en-US" sz="2400" dirty="0"/>
                  <a:t>and preliminary decoder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0070C0"/>
                    </a:solidFill>
                  </a:rPr>
                  <a:t>shared</a:t>
                </a:r>
                <a:r>
                  <a:rPr lang="en-US" sz="2400" dirty="0"/>
                  <a:t> in two decoders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REINFORCE with a baseline</a:t>
                </a:r>
              </a:p>
              <a:p>
                <a:pPr marL="0" indent="0">
                  <a:buNone/>
                </a:pPr>
                <a:r>
                  <a:rPr lang="en-US" sz="2400" dirty="0"/>
                  <a:t>Reward can be fluency score or answerability score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9B2B3-ECFB-4D61-B9B5-0987A665F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9570"/>
                <a:ext cx="9320868" cy="4351338"/>
              </a:xfrm>
              <a:blipFill>
                <a:blip r:embed="rId2"/>
                <a:stretch>
                  <a:fillRect l="-1373" t="-22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6DFE03D-FE73-4C3A-A6A9-3EA5A236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4. Current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D4FB94-1007-4AF2-8477-F68A57581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39" y="1492261"/>
            <a:ext cx="6888134" cy="3610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E4FC4B-AA46-48C0-8C49-A162F30B4DB7}"/>
              </a:ext>
            </a:extLst>
          </p:cNvPr>
          <p:cNvSpPr txBox="1"/>
          <p:nvPr/>
        </p:nvSpPr>
        <p:spPr>
          <a:xfrm>
            <a:off x="454172" y="6244075"/>
            <a:ext cx="202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1909.09355</a:t>
            </a:r>
          </a:p>
        </p:txBody>
      </p:sp>
    </p:spTree>
    <p:extLst>
      <p:ext uri="{BB962C8B-B14F-4D97-AF65-F5344CB8AC3E}">
        <p14:creationId xmlns:p14="http://schemas.microsoft.com/office/powerpoint/2010/main" val="75742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3E29C4-ECFC-444F-BB28-3F8D050DE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017" y="3150146"/>
            <a:ext cx="8551877" cy="31236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037A4E3-C6C8-481F-9B66-39915DFE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Question-type Driven Question Generation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07354-A679-426E-9D81-80E3BC21A01C}"/>
              </a:ext>
            </a:extLst>
          </p:cNvPr>
          <p:cNvSpPr txBox="1"/>
          <p:nvPr/>
        </p:nvSpPr>
        <p:spPr>
          <a:xfrm>
            <a:off x="914400" y="1786855"/>
            <a:ext cx="5368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Generate question </a:t>
            </a:r>
            <a:r>
              <a:rPr lang="en-US" altLang="zh-CN" sz="2400" dirty="0"/>
              <a:t>word</a:t>
            </a:r>
            <a:r>
              <a:rPr lang="en-US" sz="2400" dirty="0"/>
              <a:t> independently by using the input target answers.</a:t>
            </a:r>
          </a:p>
          <a:p>
            <a:endParaRPr lang="en-US" sz="2400" dirty="0"/>
          </a:p>
          <a:p>
            <a:r>
              <a:rPr lang="en-US" sz="2400" dirty="0"/>
              <a:t>Type ‘which’ has a low accuracy. </a:t>
            </a:r>
          </a:p>
          <a:p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85C620-DDB6-4CA5-BADD-AC176C21E028}"/>
              </a:ext>
            </a:extLst>
          </p:cNvPr>
          <p:cNvGrpSpPr/>
          <p:nvPr/>
        </p:nvGrpSpPr>
        <p:grpSpPr>
          <a:xfrm>
            <a:off x="7489671" y="327396"/>
            <a:ext cx="3375770" cy="2726583"/>
            <a:chOff x="7489671" y="327396"/>
            <a:chExt cx="3375770" cy="27265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271727-5D0D-44E0-B40C-6790F3E60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9671" y="327396"/>
              <a:ext cx="3375770" cy="27265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5582B0-224A-4E3D-8AB7-91E3688537F5}"/>
                </a:ext>
              </a:extLst>
            </p:cNvPr>
            <p:cNvSpPr/>
            <p:nvPr/>
          </p:nvSpPr>
          <p:spPr>
            <a:xfrm>
              <a:off x="9495733" y="2398099"/>
              <a:ext cx="369116" cy="36072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98FD9F6-FF14-4178-8A22-187F379933F7}"/>
              </a:ext>
            </a:extLst>
          </p:cNvPr>
          <p:cNvSpPr txBox="1"/>
          <p:nvPr/>
        </p:nvSpPr>
        <p:spPr>
          <a:xfrm>
            <a:off x="454172" y="6244075"/>
            <a:ext cx="202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1909.00140</a:t>
            </a:r>
          </a:p>
        </p:txBody>
      </p:sp>
    </p:spTree>
    <p:extLst>
      <p:ext uri="{BB962C8B-B14F-4D97-AF65-F5344CB8AC3E}">
        <p14:creationId xmlns:p14="http://schemas.microsoft.com/office/powerpoint/2010/main" val="2259862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F32A-B05C-41A8-9ABD-7942AB33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Mask the answer in the passage: 1809.02393</a:t>
            </a:r>
          </a:p>
          <a:p>
            <a:pPr marL="0" indent="0">
              <a:buNone/>
            </a:pPr>
            <a:r>
              <a:rPr lang="en-US" dirty="0"/>
              <a:t> to solve the problem that generated questions may contain answers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2. Add lexical features into the embedding vector</a:t>
            </a:r>
          </a:p>
          <a:p>
            <a:pPr marL="0" indent="0">
              <a:buNone/>
            </a:pPr>
            <a:r>
              <a:rPr lang="en-US" dirty="0"/>
              <a:t>Named Entity Recognition(NER), Part-of-speech(POS)tagging</a:t>
            </a:r>
          </a:p>
          <a:p>
            <a:pPr marL="0" indent="0">
              <a:buNone/>
            </a:pPr>
            <a:r>
              <a:rPr lang="en-US" dirty="0"/>
              <a:t>and Dependency Parsing (DEP)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7091E4-DAA1-4740-97A4-EC5B7B01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Other techniques</a:t>
            </a:r>
          </a:p>
        </p:txBody>
      </p:sp>
    </p:spTree>
    <p:extLst>
      <p:ext uri="{BB962C8B-B14F-4D97-AF65-F5344CB8AC3E}">
        <p14:creationId xmlns:p14="http://schemas.microsoft.com/office/powerpoint/2010/main" val="1247994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4E343D-C6C6-478B-A752-E3855DE69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4425"/>
            <a:ext cx="10515600" cy="43425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736346A-D898-49D2-BBE8-8EE0AB38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 incomplete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8F550-0D8C-422F-90C7-0EC919337C16}"/>
              </a:ext>
            </a:extLst>
          </p:cNvPr>
          <p:cNvSpPr txBox="1"/>
          <p:nvPr/>
        </p:nvSpPr>
        <p:spPr>
          <a:xfrm>
            <a:off x="454172" y="6244075"/>
            <a:ext cx="202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1905.08949</a:t>
            </a:r>
          </a:p>
        </p:txBody>
      </p:sp>
    </p:spTree>
    <p:extLst>
      <p:ext uri="{BB962C8B-B14F-4D97-AF65-F5344CB8AC3E}">
        <p14:creationId xmlns:p14="http://schemas.microsoft.com/office/powerpoint/2010/main" val="355004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A071-EE62-4ACB-9896-43C9A9E3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08DB-DB61-40AF-9976-F38EBBA8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1. Definition &amp; Motivation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2. Task 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3. Evaluation metrics &amp; Dataset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4. Current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5. Related 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6. Future Work</a:t>
            </a:r>
          </a:p>
        </p:txBody>
      </p:sp>
    </p:spTree>
    <p:extLst>
      <p:ext uri="{BB962C8B-B14F-4D97-AF65-F5344CB8AC3E}">
        <p14:creationId xmlns:p14="http://schemas.microsoft.com/office/powerpoint/2010/main" val="4092051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2026-FB3E-4A8B-8CB5-07574E187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94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Hierarchical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attention</a:t>
            </a:r>
          </a:p>
          <a:p>
            <a:pPr marL="0" indent="0">
              <a:buNone/>
            </a:pPr>
            <a:r>
              <a:rPr lang="en-US" dirty="0"/>
              <a:t>Dual process theory :</a:t>
            </a:r>
          </a:p>
          <a:p>
            <a:pPr marL="0" indent="0">
              <a:buNone/>
            </a:pPr>
            <a:r>
              <a:rPr lang="en-US" dirty="0"/>
              <a:t>System 1: retrieve relevant information following attention via an implicit, unconscious and intuitive process (or maybe Bayesian)</a:t>
            </a:r>
          </a:p>
          <a:p>
            <a:pPr marL="0" indent="0">
              <a:buNone/>
            </a:pPr>
            <a:r>
              <a:rPr lang="en-US" dirty="0"/>
              <a:t>System 2: explicit, conscious and controllable reasoning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fast and wide </a:t>
            </a:r>
            <a:r>
              <a:rPr lang="en-US" dirty="0"/>
              <a:t>then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slow but deep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In CV, the basic CNN model gradually decreases feature map’s size but increase inceptive field.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0CE96-8ECC-4DB8-9868-11C4845F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human read?</a:t>
            </a:r>
          </a:p>
        </p:txBody>
      </p:sp>
    </p:spTree>
    <p:extLst>
      <p:ext uri="{BB962C8B-B14F-4D97-AF65-F5344CB8AC3E}">
        <p14:creationId xmlns:p14="http://schemas.microsoft.com/office/powerpoint/2010/main" val="11034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F7BBCE-2CD8-45CA-830E-61C6DFE0E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"/>
          <a:stretch/>
        </p:blipFill>
        <p:spPr>
          <a:xfrm>
            <a:off x="724644" y="1009826"/>
            <a:ext cx="5905500" cy="519859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AB466-B9E8-40E0-AE0E-4918C3D19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7774" y="2441145"/>
            <a:ext cx="3761012" cy="3458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1E632E-583C-4223-BB97-338F85F48009}"/>
              </a:ext>
            </a:extLst>
          </p:cNvPr>
          <p:cNvSpPr txBox="1"/>
          <p:nvPr/>
        </p:nvSpPr>
        <p:spPr>
          <a:xfrm rot="10800000" flipH="1" flipV="1">
            <a:off x="7346192" y="1120066"/>
            <a:ext cx="368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Two examples:</a:t>
            </a:r>
          </a:p>
        </p:txBody>
      </p:sp>
    </p:spTree>
    <p:extLst>
      <p:ext uri="{BB962C8B-B14F-4D97-AF65-F5344CB8AC3E}">
        <p14:creationId xmlns:p14="http://schemas.microsoft.com/office/powerpoint/2010/main" val="4127109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5A981-FC4C-4987-9553-97E5A5078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2059" y="1778466"/>
            <a:ext cx="7036090" cy="39342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1F7BF1-32D0-4F44-B35C-4D1EF727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dirty="0"/>
              <a:t>Learning to Generate Questions by Learning What not to Generate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FE6B5-0D72-4AB3-9A83-8CE92A927B3C}"/>
              </a:ext>
            </a:extLst>
          </p:cNvPr>
          <p:cNvSpPr txBox="1"/>
          <p:nvPr/>
        </p:nvSpPr>
        <p:spPr>
          <a:xfrm>
            <a:off x="323851" y="1886042"/>
            <a:ext cx="48873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Clue chosen</a:t>
            </a:r>
          </a:p>
          <a:p>
            <a:endParaRPr lang="en-US" sz="2800" dirty="0"/>
          </a:p>
          <a:p>
            <a:r>
              <a:rPr lang="en-US" sz="2400" dirty="0"/>
              <a:t>Decide the words have </a:t>
            </a:r>
          </a:p>
          <a:p>
            <a:r>
              <a:rPr lang="en-US" sz="2400" dirty="0"/>
              <a:t>a high relevant to the answer,</a:t>
            </a:r>
          </a:p>
          <a:p>
            <a:r>
              <a:rPr lang="en-US" sz="2400" dirty="0"/>
              <a:t>which need to pay more attention</a:t>
            </a:r>
          </a:p>
          <a:p>
            <a:r>
              <a:rPr lang="en-US" sz="2400" dirty="0"/>
              <a:t>to when generate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9B6C6-1ADC-4CC4-A7E1-4B8B9481218B}"/>
              </a:ext>
            </a:extLst>
          </p:cNvPr>
          <p:cNvSpPr txBox="1"/>
          <p:nvPr/>
        </p:nvSpPr>
        <p:spPr>
          <a:xfrm>
            <a:off x="454172" y="6244075"/>
            <a:ext cx="202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1902.10418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237E13-0B56-4BFB-A2FC-865413BBDF6E}"/>
              </a:ext>
            </a:extLst>
          </p:cNvPr>
          <p:cNvSpPr/>
          <p:nvPr/>
        </p:nvSpPr>
        <p:spPr>
          <a:xfrm>
            <a:off x="4832058" y="1820301"/>
            <a:ext cx="2028929" cy="39801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2AC84-5870-48D3-8923-09375410B2E2}"/>
              </a:ext>
            </a:extLst>
          </p:cNvPr>
          <p:cNvSpPr txBox="1"/>
          <p:nvPr/>
        </p:nvSpPr>
        <p:spPr>
          <a:xfrm>
            <a:off x="5474447" y="5800477"/>
            <a:ext cx="109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</a:t>
            </a:r>
          </a:p>
        </p:txBody>
      </p:sp>
    </p:spTree>
    <p:extLst>
      <p:ext uri="{BB962C8B-B14F-4D97-AF65-F5344CB8AC3E}">
        <p14:creationId xmlns:p14="http://schemas.microsoft.com/office/powerpoint/2010/main" val="156683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D9E8-99AF-42CF-9396-BC75B339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800" dirty="0"/>
              <a:t>Cognitive Graph for Multi-Hop Reading Comprehension at Scale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67D171-9055-41E3-B2F6-C07E8FD51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355" y="1439731"/>
            <a:ext cx="7147354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B0703-1297-4F95-9589-D4CFB1276CDB}"/>
              </a:ext>
            </a:extLst>
          </p:cNvPr>
          <p:cNvSpPr txBox="1"/>
          <p:nvPr/>
        </p:nvSpPr>
        <p:spPr>
          <a:xfrm>
            <a:off x="454172" y="6244075"/>
            <a:ext cx="202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P19-1259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C5C88-2314-4328-A6D3-9523B6661AAE}"/>
              </a:ext>
            </a:extLst>
          </p:cNvPr>
          <p:cNvSpPr txBox="1"/>
          <p:nvPr/>
        </p:nvSpPr>
        <p:spPr>
          <a:xfrm>
            <a:off x="7726261" y="1690688"/>
            <a:ext cx="362753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GNN and BERT</a:t>
            </a:r>
          </a:p>
          <a:p>
            <a:r>
              <a:rPr lang="en-US" sz="2400" dirty="0"/>
              <a:t>Using full-Wiki data</a:t>
            </a:r>
          </a:p>
          <a:p>
            <a:endParaRPr lang="en-US" sz="2400" dirty="0"/>
          </a:p>
          <a:p>
            <a:r>
              <a:rPr lang="en-US" sz="2400" dirty="0"/>
              <a:t>Build a cognitive graph for selecting potential answers.</a:t>
            </a:r>
          </a:p>
          <a:p>
            <a:endParaRPr lang="en-US" sz="2400" dirty="0"/>
          </a:p>
          <a:p>
            <a:r>
              <a:rPr lang="en-US" sz="2400" dirty="0"/>
              <a:t>Make the reasoning process explicit</a:t>
            </a:r>
          </a:p>
          <a:p>
            <a:r>
              <a:rPr lang="en-US" sz="2400" dirty="0"/>
              <a:t>Increase interpretability</a:t>
            </a:r>
          </a:p>
          <a:p>
            <a:endParaRPr lang="en-US" sz="2400" dirty="0"/>
          </a:p>
          <a:p>
            <a:r>
              <a:rPr lang="en-US" sz="2400" dirty="0"/>
              <a:t>Have a very good performance in </a:t>
            </a:r>
            <a:r>
              <a:rPr lang="en-US" sz="2400" dirty="0" err="1"/>
              <a:t>HotpotQA</a:t>
            </a:r>
            <a:endParaRPr lang="en-US" sz="3200" dirty="0"/>
          </a:p>
          <a:p>
            <a:endParaRPr lang="en-US" sz="2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2688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9D02BB-13AA-4C2C-B95C-0B26831A2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4382" y="1404817"/>
            <a:ext cx="4913912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04BC89-452C-4C76-B56C-3844A6F78980}"/>
              </a:ext>
            </a:extLst>
          </p:cNvPr>
          <p:cNvSpPr txBox="1"/>
          <p:nvPr/>
        </p:nvSpPr>
        <p:spPr>
          <a:xfrm>
            <a:off x="838199" y="645642"/>
            <a:ext cx="75826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+mj-ea"/>
                <a:cs typeface="+mj-cs"/>
              </a:rPr>
              <a:t>Multi-Task Learning with Language Modeling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LM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）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DC01B-1738-465B-B8D7-5BBEB053496E}"/>
              </a:ext>
            </a:extLst>
          </p:cNvPr>
          <p:cNvSpPr txBox="1"/>
          <p:nvPr/>
        </p:nvSpPr>
        <p:spPr>
          <a:xfrm>
            <a:off x="454172" y="6244075"/>
            <a:ext cx="202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1908.11813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EE1FC-7966-4BD0-B2CA-5D3EDB34E936}"/>
              </a:ext>
            </a:extLst>
          </p:cNvPr>
          <p:cNvSpPr txBox="1"/>
          <p:nvPr/>
        </p:nvSpPr>
        <p:spPr>
          <a:xfrm>
            <a:off x="838199" y="1588104"/>
            <a:ext cx="5741471" cy="88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predict the next word and the previous word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Better than simply adding a 1-layer encoder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F1332-334B-42D5-907D-4C748922BB2C}"/>
              </a:ext>
            </a:extLst>
          </p:cNvPr>
          <p:cNvGrpSpPr/>
          <p:nvPr/>
        </p:nvGrpSpPr>
        <p:grpSpPr>
          <a:xfrm>
            <a:off x="838199" y="2804729"/>
            <a:ext cx="4113177" cy="1029192"/>
            <a:chOff x="837109" y="3959082"/>
            <a:chExt cx="4113177" cy="1029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633FEB4-2964-4D47-B528-B2C97FA56B22}"/>
                    </a:ext>
                  </a:extLst>
                </p:cNvPr>
                <p:cNvSpPr/>
                <p:nvPr/>
              </p:nvSpPr>
              <p:spPr>
                <a:xfrm>
                  <a:off x="838199" y="3959082"/>
                  <a:ext cx="4112087" cy="5223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𝑙𝑚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633FEB4-2964-4D47-B528-B2C97FA56B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3959082"/>
                  <a:ext cx="4112087" cy="5223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99082FD-B30E-4EDD-AF07-9564C9B06347}"/>
                    </a:ext>
                  </a:extLst>
                </p:cNvPr>
                <p:cNvSpPr/>
                <p:nvPr/>
              </p:nvSpPr>
              <p:spPr>
                <a:xfrm>
                  <a:off x="837109" y="4481404"/>
                  <a:ext cx="4113177" cy="5068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groupChr>
                              <m:groupChrPr>
                                <m:chr m:val="←"/>
                                <m:pos m:val="top"/>
                                <m:vertJc m:val="bot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𝑙𝑚</m:t>
                                    </m:r>
                                  </m:sup>
                                </m:sSubSup>
                              </m:e>
                            </m:groupCh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99082FD-B30E-4EDD-AF07-9564C9B063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109" y="4481404"/>
                  <a:ext cx="4113177" cy="5068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ADB3C7F-A9AE-4FC0-A0EC-32BCA69E6DB4}"/>
                  </a:ext>
                </a:extLst>
              </p:cNvPr>
              <p:cNvSpPr/>
              <p:nvPr/>
            </p:nvSpPr>
            <p:spPr>
              <a:xfrm>
                <a:off x="838199" y="3845323"/>
                <a:ext cx="6096000" cy="14718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𝑙𝑚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𝑙𝑚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𝑙𝑚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&gt;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ADB3C7F-A9AE-4FC0-A0EC-32BCA69E6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45323"/>
                <a:ext cx="6096000" cy="1471878"/>
              </a:xfrm>
              <a:prstGeom prst="rect">
                <a:avLst/>
              </a:prstGeom>
              <a:blipFill>
                <a:blip r:embed="rId5"/>
                <a:stretch>
                  <a:fillRect b="-4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01C82A-0705-49F2-B41C-6C3E70377FE4}"/>
                  </a:ext>
                </a:extLst>
              </p:cNvPr>
              <p:cNvSpPr/>
              <p:nvPr/>
            </p:nvSpPr>
            <p:spPr>
              <a:xfrm>
                <a:off x="838199" y="5483751"/>
                <a:ext cx="2094868" cy="423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total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β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01C82A-0705-49F2-B41C-6C3E70377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483751"/>
                <a:ext cx="2094868" cy="423193"/>
              </a:xfrm>
              <a:prstGeom prst="rect">
                <a:avLst/>
              </a:prstGeom>
              <a:blipFill>
                <a:blip r:embed="rId6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0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E7D4-4845-443A-ADD4-FB038314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multi-task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CBD9-C193-4D84-9159-F2A13A75E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73" y="1615187"/>
            <a:ext cx="10856053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Models are over-parameterized and multi-task learning </a:t>
            </a:r>
          </a:p>
          <a:p>
            <a:pPr marL="0" indent="0">
              <a:buNone/>
            </a:pPr>
            <a:r>
              <a:rPr lang="en-US" dirty="0"/>
              <a:t>can act as a regularization method: (Hard &amp; Soft mode </a:t>
            </a:r>
            <a:r>
              <a:rPr lang="en-US" altLang="zh-CN" dirty="0"/>
              <a:t>etc.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the multiple task losses are less likely stuck into a local minima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Making the inputs be better used :</a:t>
            </a:r>
          </a:p>
          <a:p>
            <a:pPr marL="0" indent="0">
              <a:buNone/>
            </a:pPr>
            <a:r>
              <a:rPr lang="en-US" dirty="0"/>
              <a:t>        Such as in QA: In single-task supervised learning, the model mainly learns what counts in deciding answer, but ignores some inner relation of words and sentences.</a:t>
            </a:r>
          </a:p>
          <a:p>
            <a:pPr marL="0" indent="0">
              <a:buNone/>
            </a:pPr>
            <a:r>
              <a:rPr lang="en-US" dirty="0"/>
              <a:t>        As a consequence, the model may have better generalization ability.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90D3D-0DB9-497D-A8BE-A191B757B9D0}"/>
              </a:ext>
            </a:extLst>
          </p:cNvPr>
          <p:cNvSpPr txBox="1"/>
          <p:nvPr/>
        </p:nvSpPr>
        <p:spPr>
          <a:xfrm>
            <a:off x="454172" y="6244075"/>
            <a:ext cx="202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17</a:t>
            </a:r>
            <a:r>
              <a:rPr lang="en-US" dirty="0"/>
              <a:t>-</a:t>
            </a:r>
            <a:r>
              <a:rPr lang="en-US" altLang="zh-CN" dirty="0"/>
              <a:t>2026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03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1966-A3B9-44B7-990B-3798ABB4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Reinforced Dynamic Reasoning for Conversational Question Generation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5006DE-9617-4AAE-AC56-62320015B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210" y="1284661"/>
            <a:ext cx="7882464" cy="3619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7D86BA-6C6C-4207-90EE-F4C7FD5E41FD}"/>
              </a:ext>
            </a:extLst>
          </p:cNvPr>
          <p:cNvSpPr txBox="1"/>
          <p:nvPr/>
        </p:nvSpPr>
        <p:spPr>
          <a:xfrm>
            <a:off x="956127" y="2037976"/>
            <a:ext cx="2581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CQG model</a:t>
            </a:r>
          </a:p>
          <a:p>
            <a:endParaRPr lang="en-US" sz="2400" dirty="0"/>
          </a:p>
          <a:p>
            <a:r>
              <a:rPr lang="en-US" sz="2400" dirty="0"/>
              <a:t>Dataset: </a:t>
            </a:r>
            <a:r>
              <a:rPr lang="en-US" sz="2400" dirty="0" err="1"/>
              <a:t>CoQA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D7CDC-E0F7-4628-9C33-E35E7B04780F}"/>
              </a:ext>
            </a:extLst>
          </p:cNvPr>
          <p:cNvSpPr txBox="1"/>
          <p:nvPr/>
        </p:nvSpPr>
        <p:spPr>
          <a:xfrm>
            <a:off x="2897764" y="4990634"/>
            <a:ext cx="1117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 – LSTM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00D48-98D8-4D35-B553-372A8580BEEB}"/>
              </a:ext>
            </a:extLst>
          </p:cNvPr>
          <p:cNvSpPr txBox="1"/>
          <p:nvPr/>
        </p:nvSpPr>
        <p:spPr>
          <a:xfrm>
            <a:off x="4460611" y="5002543"/>
            <a:ext cx="1117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 – LSTM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B40375-A4E7-410B-A06D-F7D5BD6FF216}"/>
              </a:ext>
            </a:extLst>
          </p:cNvPr>
          <p:cNvCxnSpPr/>
          <p:nvPr/>
        </p:nvCxnSpPr>
        <p:spPr>
          <a:xfrm flipV="1">
            <a:off x="3456564" y="4727670"/>
            <a:ext cx="0" cy="262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FD2B1C-884C-4498-B2A0-222F1A47B654}"/>
              </a:ext>
            </a:extLst>
          </p:cNvPr>
          <p:cNvCxnSpPr/>
          <p:nvPr/>
        </p:nvCxnSpPr>
        <p:spPr>
          <a:xfrm flipV="1">
            <a:off x="5019411" y="4727670"/>
            <a:ext cx="0" cy="262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3DCE719-3DE5-432A-887B-DD9F597FC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458" y="4808689"/>
            <a:ext cx="5544671" cy="18047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FCE7F2-4A23-4332-80C4-983FB4256997}"/>
              </a:ext>
            </a:extLst>
          </p:cNvPr>
          <p:cNvSpPr txBox="1"/>
          <p:nvPr/>
        </p:nvSpPr>
        <p:spPr>
          <a:xfrm>
            <a:off x="454172" y="6244075"/>
            <a:ext cx="202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P19-1203</a:t>
            </a:r>
          </a:p>
        </p:txBody>
      </p:sp>
    </p:spTree>
    <p:extLst>
      <p:ext uri="{BB962C8B-B14F-4D97-AF65-F5344CB8AC3E}">
        <p14:creationId xmlns:p14="http://schemas.microsoft.com/office/powerpoint/2010/main" val="2050445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6DF5-45C1-411B-800E-977B58F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3DD3-0839-411A-AE4C-8DCCFF49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Mostly use Encoder-Decoder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 more information(features) in embedding vector</a:t>
            </a:r>
          </a:p>
          <a:p>
            <a:pPr marL="0" indent="0">
              <a:buNone/>
            </a:pPr>
            <a:r>
              <a:rPr lang="en-US" dirty="0"/>
              <a:t>Add separate encoder/decoder for auxiliary tasks</a:t>
            </a:r>
          </a:p>
          <a:p>
            <a:pPr marL="0" indent="0">
              <a:buNone/>
            </a:pPr>
            <a:r>
              <a:rPr lang="en-US" dirty="0"/>
              <a:t>Reinforcement learning by metrics/QA award</a:t>
            </a:r>
          </a:p>
          <a:p>
            <a:pPr marL="0" indent="0">
              <a:buNone/>
            </a:pPr>
            <a:r>
              <a:rPr lang="en-US" dirty="0"/>
              <a:t>Break QG down into </a:t>
            </a:r>
            <a:r>
              <a:rPr lang="en-US" altLang="zh-CN" dirty="0"/>
              <a:t>several</a:t>
            </a:r>
            <a:r>
              <a:rPr lang="en-US" dirty="0"/>
              <a:t>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Reasoning for QG seems a weak part.</a:t>
            </a:r>
          </a:p>
        </p:txBody>
      </p:sp>
    </p:spTree>
    <p:extLst>
      <p:ext uri="{BB962C8B-B14F-4D97-AF65-F5344CB8AC3E}">
        <p14:creationId xmlns:p14="http://schemas.microsoft.com/office/powerpoint/2010/main" val="3817698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8E90-E80A-4929-B28C-B29FC42A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6220-47FC-49A3-B502-5FDBD2C35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5343"/>
            <a:ext cx="10515600" cy="2800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Deep / Open question (need to aware which </a:t>
            </a:r>
            <a:r>
              <a:rPr lang="en-US" altLang="zh-CN" dirty="0"/>
              <a:t>part is </a:t>
            </a:r>
            <a:r>
              <a:rPr lang="en-US" dirty="0"/>
              <a:t>worthy to ask)</a:t>
            </a:r>
          </a:p>
          <a:p>
            <a:pPr marL="0" indent="0">
              <a:buNone/>
            </a:pPr>
            <a:r>
              <a:rPr lang="en-US" dirty="0"/>
              <a:t>Create multiple question to select</a:t>
            </a:r>
          </a:p>
          <a:p>
            <a:pPr marL="0" indent="0">
              <a:buNone/>
            </a:pPr>
            <a:r>
              <a:rPr lang="en-US" dirty="0"/>
              <a:t>More work in VQG / KBQG</a:t>
            </a:r>
          </a:p>
          <a:p>
            <a:pPr marL="0" indent="0">
              <a:buNone/>
            </a:pPr>
            <a:r>
              <a:rPr lang="en-US" dirty="0"/>
              <a:t>More auxiliary tasks</a:t>
            </a:r>
          </a:p>
          <a:p>
            <a:pPr marL="0" indent="0">
              <a:buNone/>
            </a:pPr>
            <a:r>
              <a:rPr lang="en-US" dirty="0"/>
              <a:t>Neural metrics</a:t>
            </a:r>
          </a:p>
          <a:p>
            <a:pPr marL="0" indent="0">
              <a:buNone/>
            </a:pPr>
            <a:r>
              <a:rPr lang="en-US" dirty="0"/>
              <a:t>transformer?</a:t>
            </a:r>
          </a:p>
        </p:txBody>
      </p:sp>
    </p:spTree>
    <p:extLst>
      <p:ext uri="{BB962C8B-B14F-4D97-AF65-F5344CB8AC3E}">
        <p14:creationId xmlns:p14="http://schemas.microsoft.com/office/powerpoint/2010/main" val="3731713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16A9-334D-4DF5-93B6-331C8295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5821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86B1-C903-4EAF-9490-526FD33E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Definition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191C-A601-431F-BA09-6C1A18C0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833"/>
            <a:ext cx="6854505" cy="153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altLang="zh-CN" dirty="0"/>
              <a:t>ype1: </a:t>
            </a:r>
            <a:r>
              <a:rPr lang="en-US" dirty="0"/>
              <a:t>Neural Question Generation (NQG)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Inputs</a:t>
            </a:r>
            <a:r>
              <a:rPr lang="en-US" dirty="0"/>
              <a:t>: Passage + Target answer(Optional)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Outputs</a:t>
            </a:r>
            <a:r>
              <a:rPr lang="en-US" dirty="0"/>
              <a:t>: Question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C329AD-0FF7-4113-9606-15C29773CB1E}"/>
                  </a:ext>
                </a:extLst>
              </p:cNvPr>
              <p:cNvSpPr/>
              <p:nvPr/>
            </p:nvSpPr>
            <p:spPr>
              <a:xfrm>
                <a:off x="7481725" y="2455987"/>
                <a:ext cx="3650466" cy="687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𝑟𝑔𝑚𝑎𝑥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lim>
                      </m:limLow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C329AD-0FF7-4113-9606-15C29773C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25" y="2455987"/>
                <a:ext cx="3650466" cy="687752"/>
              </a:xfrm>
              <a:prstGeom prst="rect">
                <a:avLst/>
              </a:prstGeom>
              <a:blipFill>
                <a:blip r:embed="rId2"/>
                <a:stretch>
                  <a:fillRect b="-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E53F68-E900-4123-9661-9C7B0C7F7A85}"/>
              </a:ext>
            </a:extLst>
          </p:cNvPr>
          <p:cNvSpPr txBox="1">
            <a:spLocks/>
          </p:cNvSpPr>
          <p:nvPr/>
        </p:nvSpPr>
        <p:spPr>
          <a:xfrm>
            <a:off x="838200" y="3774504"/>
            <a:ext cx="10772164" cy="153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</a:t>
            </a:r>
            <a:r>
              <a:rPr lang="en-US" altLang="zh-CN" dirty="0"/>
              <a:t>ype2: Conversation</a:t>
            </a:r>
            <a:r>
              <a:rPr lang="en-US" dirty="0"/>
              <a:t> Question Generation (CQG)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Inputs</a:t>
            </a:r>
            <a:r>
              <a:rPr lang="en-US" dirty="0"/>
              <a:t>: Passage + Conversation(Question-answer pair)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Outputs</a:t>
            </a:r>
            <a:r>
              <a:rPr lang="en-US" dirty="0"/>
              <a:t>: Question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01BD5C-39F5-4A9B-8870-FF9E55DFFF3A}"/>
                  </a:ext>
                </a:extLst>
              </p:cNvPr>
              <p:cNvSpPr/>
              <p:nvPr/>
            </p:nvSpPr>
            <p:spPr>
              <a:xfrm>
                <a:off x="7264866" y="4965159"/>
                <a:ext cx="4723002" cy="696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𝑟𝑔𝑚𝑎𝑥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lim>
                      </m:limLow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01BD5C-39F5-4A9B-8870-FF9E55DFF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866" y="4965159"/>
                <a:ext cx="4723002" cy="696216"/>
              </a:xfrm>
              <a:prstGeom prst="rect">
                <a:avLst/>
              </a:prstGeom>
              <a:blipFill>
                <a:blip r:embed="rId3"/>
                <a:stretch>
                  <a:fillRect l="-516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59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22DC00-E2BC-422E-B46F-25867136DA01}"/>
              </a:ext>
            </a:extLst>
          </p:cNvPr>
          <p:cNvSpPr txBox="1">
            <a:spLocks/>
          </p:cNvSpPr>
          <p:nvPr/>
        </p:nvSpPr>
        <p:spPr>
          <a:xfrm>
            <a:off x="813033" y="1249418"/>
            <a:ext cx="10772164" cy="2450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</a:t>
            </a:r>
            <a:r>
              <a:rPr lang="en-US" altLang="zh-CN" dirty="0"/>
              <a:t>ype3: Visual</a:t>
            </a:r>
            <a:r>
              <a:rPr lang="en-US" dirty="0"/>
              <a:t> Question Generation (CQG)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Inputs</a:t>
            </a:r>
            <a:r>
              <a:rPr lang="en-US" dirty="0"/>
              <a:t>: Image + </a:t>
            </a:r>
            <a:r>
              <a:rPr lang="en-US" dirty="0" err="1"/>
              <a:t>selected_object</a:t>
            </a:r>
            <a:r>
              <a:rPr lang="en-US" dirty="0"/>
              <a:t>(optional)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Outputs</a:t>
            </a:r>
            <a:r>
              <a:rPr lang="en-US" dirty="0"/>
              <a:t>: Question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such as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D5DCD6-180B-4767-82A3-B815CBDAAE7F}"/>
                  </a:ext>
                </a:extLst>
              </p:cNvPr>
              <p:cNvSpPr/>
              <p:nvPr/>
            </p:nvSpPr>
            <p:spPr>
              <a:xfrm>
                <a:off x="7464947" y="2130605"/>
                <a:ext cx="3650466" cy="687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𝑟𝑔𝑚𝑎𝑥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lim>
                      </m:limLow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D5DCD6-180B-4767-82A3-B815CBDAA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47" y="2130605"/>
                <a:ext cx="3650466" cy="68775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38A046F-AA50-43BC-916E-A874CF30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029" y="2818357"/>
            <a:ext cx="5065397" cy="203105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532EA9-8F54-4DF4-BDE8-16DCFF3617E3}"/>
              </a:ext>
            </a:extLst>
          </p:cNvPr>
          <p:cNvSpPr txBox="1">
            <a:spLocks/>
          </p:cNvSpPr>
          <p:nvPr/>
        </p:nvSpPr>
        <p:spPr>
          <a:xfrm>
            <a:off x="709918" y="5319238"/>
            <a:ext cx="10772164" cy="85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</a:t>
            </a:r>
            <a:r>
              <a:rPr lang="en-US" altLang="zh-CN" dirty="0"/>
              <a:t>ype4: Knowledge Base</a:t>
            </a:r>
            <a:r>
              <a:rPr lang="en-US" dirty="0"/>
              <a:t> Question Generation (KBQG)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4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9D80-63E4-4649-B314-CBF44006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751F-C638-4D07-8B10-BED9FD50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Education: as an assessments tool for both teachers and students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Chatbot: To start a conversation, to request feedback or to get to the point </a:t>
            </a:r>
            <a:r>
              <a:rPr lang="en-US" altLang="zh-CN" dirty="0"/>
              <a:t>q</a:t>
            </a:r>
            <a:r>
              <a:rPr lang="en-US" dirty="0"/>
              <a:t>uickly (forward-looking).</a:t>
            </a:r>
          </a:p>
          <a:p>
            <a:pPr marL="514350" indent="-514350">
              <a:buAutoNum type="arabicPeriod"/>
            </a:pPr>
            <a:r>
              <a:rPr lang="en-US" dirty="0"/>
              <a:t>For QA: as a data augmentation method or auxiliary task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D48-476F-4BD8-9963-26EE0258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Task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5EC6-9BBE-4631-9E59-286F26DE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.   The generated question</a:t>
            </a:r>
            <a:r>
              <a:rPr lang="en-US" altLang="zh-CN" dirty="0"/>
              <a:t>s</a:t>
            </a:r>
            <a:r>
              <a:rPr lang="en-US" dirty="0"/>
              <a:t> are grammatically correct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.   The questions are answerable / </a:t>
            </a:r>
          </a:p>
          <a:p>
            <a:pPr marL="0" indent="0">
              <a:buNone/>
            </a:pPr>
            <a:r>
              <a:rPr lang="en-US" dirty="0"/>
              <a:t>      can be answered by the given answer (semantically correct)</a:t>
            </a:r>
          </a:p>
          <a:p>
            <a:pPr marL="514350" indent="-514350">
              <a:buAutoNum type="arabicPeriod" startAt="3"/>
            </a:pPr>
            <a:r>
              <a:rPr lang="en-US" dirty="0"/>
              <a:t>The questions require high cognitive level (deep questions)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such as</a:t>
            </a:r>
            <a:r>
              <a:rPr lang="en-US" dirty="0"/>
              <a:t>: “Who were the key </a:t>
            </a:r>
            <a:r>
              <a:rPr lang="en-US" dirty="0">
                <a:solidFill>
                  <a:schemeClr val="accent1"/>
                </a:solidFill>
              </a:rPr>
              <a:t>influences</a:t>
            </a:r>
            <a:r>
              <a:rPr lang="en-US" dirty="0"/>
              <a:t> on </a:t>
            </a:r>
            <a:r>
              <a:rPr lang="en-US" i="1" dirty="0"/>
              <a:t>&lt;Person&gt;</a:t>
            </a:r>
          </a:p>
          <a:p>
            <a:pPr marL="0" indent="0">
              <a:buNone/>
            </a:pPr>
            <a:r>
              <a:rPr lang="en-US" dirty="0"/>
              <a:t>                       in their childhood?”</a:t>
            </a:r>
          </a:p>
          <a:p>
            <a:pPr marL="514350" indent="-514350">
              <a:buAutoNum type="arabicPeriod" startAt="4"/>
            </a:pPr>
            <a:r>
              <a:rPr lang="en-US" dirty="0"/>
              <a:t>G</a:t>
            </a:r>
            <a:r>
              <a:rPr lang="en-US" altLang="zh-CN" dirty="0"/>
              <a:t>enerate i</a:t>
            </a:r>
            <a:r>
              <a:rPr lang="en-US" dirty="0"/>
              <a:t>nspiring &amp; open questions (for teaching &amp; open discussion)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such as</a:t>
            </a:r>
            <a:r>
              <a:rPr lang="en-US" dirty="0"/>
              <a:t>: “Do all dogs have long tails?”</a:t>
            </a:r>
          </a:p>
          <a:p>
            <a:pPr marL="0" indent="0">
              <a:buNone/>
            </a:pPr>
            <a:r>
              <a:rPr lang="en-US" dirty="0"/>
              <a:t>5.   The generated question are relevant to the given conversations (CQG)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8830-5D65-4E71-B066-A151DD4D1AA9}"/>
              </a:ext>
            </a:extLst>
          </p:cNvPr>
          <p:cNvSpPr txBox="1"/>
          <p:nvPr/>
        </p:nvSpPr>
        <p:spPr>
          <a:xfrm>
            <a:off x="5174900" y="797073"/>
            <a:ext cx="6300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main part: “</a:t>
            </a:r>
            <a:r>
              <a:rPr lang="en-US" sz="2400" dirty="0">
                <a:solidFill>
                  <a:srgbClr val="0070C0"/>
                </a:solidFill>
              </a:rPr>
              <a:t>How</a:t>
            </a:r>
            <a:r>
              <a:rPr lang="en-US" sz="2400" dirty="0"/>
              <a:t> to ask” &amp;“</a:t>
            </a:r>
            <a:r>
              <a:rPr lang="en-US" sz="2400" dirty="0">
                <a:solidFill>
                  <a:srgbClr val="0070C0"/>
                </a:solidFill>
              </a:rPr>
              <a:t>What</a:t>
            </a:r>
            <a:r>
              <a:rPr lang="en-US" sz="2400" dirty="0"/>
              <a:t> to ask”</a:t>
            </a:r>
          </a:p>
        </p:txBody>
      </p:sp>
    </p:spTree>
    <p:extLst>
      <p:ext uri="{BB962C8B-B14F-4D97-AF65-F5344CB8AC3E}">
        <p14:creationId xmlns:p14="http://schemas.microsoft.com/office/powerpoint/2010/main" val="184289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D245-A566-4E01-B0C8-82A993CB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Evaluation metrics &amp;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ED8D-92EA-48FE-9A84-4BAB8CA1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3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Human Evaluation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Automatic Evaluation: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BLEU -1~4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GLEU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METEOR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ROUGE –L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Answerability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embedding metrics - </a:t>
            </a:r>
            <a:r>
              <a:rPr lang="en-US" sz="2000" dirty="0"/>
              <a:t>such as Word Mover’s Distance (WMD)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525A1-12DE-4656-BB2E-E6A806DE1081}"/>
              </a:ext>
            </a:extLst>
          </p:cNvPr>
          <p:cNvSpPr txBox="1"/>
          <p:nvPr/>
        </p:nvSpPr>
        <p:spPr>
          <a:xfrm>
            <a:off x="5146431" y="3939471"/>
            <a:ext cx="453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All consider Word-overlap lexical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517A050-5D8B-41F2-B414-ECDD1E05447E}"/>
              </a:ext>
            </a:extLst>
          </p:cNvPr>
          <p:cNvSpPr/>
          <p:nvPr/>
        </p:nvSpPr>
        <p:spPr>
          <a:xfrm>
            <a:off x="4551904" y="3428999"/>
            <a:ext cx="301450" cy="1679885"/>
          </a:xfrm>
          <a:prstGeom prst="rightBrace">
            <a:avLst>
              <a:gd name="adj1" fmla="val 56609"/>
              <a:gd name="adj2" fmla="val 4934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1494C-FF35-4C05-8271-3EA6B0302ACB}"/>
              </a:ext>
            </a:extLst>
          </p:cNvPr>
          <p:cNvSpPr txBox="1"/>
          <p:nvPr/>
        </p:nvSpPr>
        <p:spPr>
          <a:xfrm>
            <a:off x="5146431" y="5177760"/>
            <a:ext cx="398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Specific designed for QG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882F1B-A34F-4597-A9E6-9613026EE481}"/>
              </a:ext>
            </a:extLst>
          </p:cNvPr>
          <p:cNvCxnSpPr>
            <a:cxnSpLocks/>
          </p:cNvCxnSpPr>
          <p:nvPr/>
        </p:nvCxnSpPr>
        <p:spPr>
          <a:xfrm flipV="1">
            <a:off x="4551904" y="5408593"/>
            <a:ext cx="411982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6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AE584E0-9B4C-4B91-B411-7434C0B3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simple example in CV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BE30E-6DF5-47DD-98FE-4BE0320852D1}"/>
              </a:ext>
            </a:extLst>
          </p:cNvPr>
          <p:cNvSpPr txBox="1"/>
          <p:nvPr/>
        </p:nvSpPr>
        <p:spPr>
          <a:xfrm>
            <a:off x="8445466" y="3345498"/>
            <a:ext cx="3307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Pixels in different positions should have different weights in calculating loss/distance.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23A797-0FFA-491E-B325-12535D99BD50}"/>
              </a:ext>
            </a:extLst>
          </p:cNvPr>
          <p:cNvGrpSpPr/>
          <p:nvPr/>
        </p:nvGrpSpPr>
        <p:grpSpPr>
          <a:xfrm>
            <a:off x="587968" y="1828129"/>
            <a:ext cx="7480267" cy="4050402"/>
            <a:chOff x="761286" y="2109023"/>
            <a:chExt cx="7480267" cy="40504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0B4718A-74FB-4B97-B115-42A04E6E2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286" y="2109023"/>
              <a:ext cx="7383011" cy="405040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E2C7AB-4FD8-4B2E-BC08-0D2A4550E319}"/>
                </a:ext>
              </a:extLst>
            </p:cNvPr>
            <p:cNvSpPr txBox="1"/>
            <p:nvPr/>
          </p:nvSpPr>
          <p:spPr>
            <a:xfrm>
              <a:off x="6233459" y="3000758"/>
              <a:ext cx="20080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Not good 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though only chang</a:t>
              </a:r>
              <a:r>
                <a:rPr lang="en-US" altLang="zh-CN" dirty="0">
                  <a:solidFill>
                    <a:srgbClr val="FF0000"/>
                  </a:solidFill>
                </a:rPr>
                <a:t>ing</a:t>
              </a:r>
              <a:r>
                <a:rPr lang="en-US" dirty="0">
                  <a:solidFill>
                    <a:srgbClr val="FF0000"/>
                  </a:solidFill>
                </a:rPr>
                <a:t> one pixel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A3D453-4E83-40B5-A5B5-DC63593170A2}"/>
                </a:ext>
              </a:extLst>
            </p:cNvPr>
            <p:cNvSpPr txBox="1"/>
            <p:nvPr/>
          </p:nvSpPr>
          <p:spPr>
            <a:xfrm>
              <a:off x="6233459" y="4892310"/>
              <a:ext cx="17869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Best 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though having max pixel 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9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51FA-3EF9-4C81-85ED-E0EAA85A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228" y="20072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Answerability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</a:t>
            </a:r>
            <a:r>
              <a:rPr lang="en-US" dirty="0"/>
              <a:t>elevant words</a:t>
            </a:r>
          </a:p>
          <a:p>
            <a:pPr marL="0" indent="0">
              <a:buNone/>
            </a:pPr>
            <a:r>
              <a:rPr lang="en-US" b="1" dirty="0"/>
              <a:t>n</a:t>
            </a:r>
            <a:r>
              <a:rPr lang="en-US" dirty="0"/>
              <a:t>amed entities</a:t>
            </a:r>
          </a:p>
          <a:p>
            <a:pPr marL="0" indent="0">
              <a:buNone/>
            </a:pPr>
            <a:r>
              <a:rPr lang="en-US" b="1" dirty="0"/>
              <a:t>q</a:t>
            </a:r>
            <a:r>
              <a:rPr lang="en-US" dirty="0"/>
              <a:t>uestion words </a:t>
            </a:r>
          </a:p>
          <a:p>
            <a:pPr marL="0" indent="0">
              <a:buNone/>
            </a:pPr>
            <a:r>
              <a:rPr lang="en-US" b="1" dirty="0"/>
              <a:t>f</a:t>
            </a:r>
            <a:r>
              <a:rPr lang="en-US" dirty="0"/>
              <a:t>unction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54799-730F-471C-AA27-DBFD0EDA2A81}"/>
              </a:ext>
            </a:extLst>
          </p:cNvPr>
          <p:cNvSpPr txBox="1"/>
          <p:nvPr/>
        </p:nvSpPr>
        <p:spPr>
          <a:xfrm>
            <a:off x="454172" y="6244075"/>
            <a:ext cx="202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D18-1429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8505E-80B7-4F76-9350-0BEA4D31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Metric for QG need attention too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6F68E1-9431-4745-B41B-3F48EECC5B65}"/>
                  </a:ext>
                </a:extLst>
              </p:cNvPr>
              <p:cNvSpPr/>
              <p:nvPr/>
            </p:nvSpPr>
            <p:spPr>
              <a:xfrm>
                <a:off x="4387999" y="2867118"/>
                <a:ext cx="2642721" cy="676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6F68E1-9431-4745-B41B-3F48EECC5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99" y="2867118"/>
                <a:ext cx="2642721" cy="676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23F961-071B-46BD-B4B6-255A8F7E000D}"/>
                  </a:ext>
                </a:extLst>
              </p:cNvPr>
              <p:cNvSpPr/>
              <p:nvPr/>
            </p:nvSpPr>
            <p:spPr>
              <a:xfrm>
                <a:off x="7179364" y="2867118"/>
                <a:ext cx="2181751" cy="676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23F961-071B-46BD-B4B6-255A8F7E0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64" y="2867118"/>
                <a:ext cx="2181751" cy="676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F4286CD-0F52-4A81-B085-4CDE153AC5EC}"/>
                  </a:ext>
                </a:extLst>
              </p:cNvPr>
              <p:cNvSpPr/>
              <p:nvPr/>
            </p:nvSpPr>
            <p:spPr>
              <a:xfrm>
                <a:off x="5108980" y="3834207"/>
                <a:ext cx="3376117" cy="697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Answerability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F4286CD-0F52-4A81-B085-4CDE153AC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980" y="3834207"/>
                <a:ext cx="3376117" cy="6974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E9B6B3-26E1-4D69-B23C-593AFA7EB9C4}"/>
                  </a:ext>
                </a:extLst>
              </p:cNvPr>
              <p:cNvSpPr/>
              <p:nvPr/>
            </p:nvSpPr>
            <p:spPr>
              <a:xfrm>
                <a:off x="4332486" y="4822071"/>
                <a:ext cx="4929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BLEU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4=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Answerability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BLEU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E9B6B3-26E1-4D69-B23C-593AFA7EB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486" y="4822071"/>
                <a:ext cx="492910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8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8396</TotalTime>
  <Words>1068</Words>
  <Application>Microsoft Office PowerPoint</Application>
  <PresentationFormat>Widescreen</PresentationFormat>
  <Paragraphs>221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Question generation</vt:lpstr>
      <vt:lpstr>Outline</vt:lpstr>
      <vt:lpstr>1. Definition &amp; Motivation</vt:lpstr>
      <vt:lpstr>PowerPoint Presentation</vt:lpstr>
      <vt:lpstr>Applications:</vt:lpstr>
      <vt:lpstr>2. Task Objective</vt:lpstr>
      <vt:lpstr>3. Evaluation metrics &amp; Dataset</vt:lpstr>
      <vt:lpstr>A simple example in CV</vt:lpstr>
      <vt:lpstr>Metric for QG need attention too</vt:lpstr>
      <vt:lpstr>What is a good question?</vt:lpstr>
      <vt:lpstr>Answer-based Adversarial Training for Generating Clarification Questions</vt:lpstr>
      <vt:lpstr>Dataset</vt:lpstr>
      <vt:lpstr>4. Current Method</vt:lpstr>
      <vt:lpstr>A baseline model</vt:lpstr>
      <vt:lpstr>A baseline model</vt:lpstr>
      <vt:lpstr>4. Current Method</vt:lpstr>
      <vt:lpstr>Question-type Driven Question Generation</vt:lpstr>
      <vt:lpstr>Other techniques</vt:lpstr>
      <vt:lpstr>An incomplete summary</vt:lpstr>
      <vt:lpstr>How human read?</vt:lpstr>
      <vt:lpstr>PowerPoint Presentation</vt:lpstr>
      <vt:lpstr>Learning to Generate Questions by Learning What not to Generate</vt:lpstr>
      <vt:lpstr> Cognitive Graph for Multi-Hop Reading Comprehension at Scale</vt:lpstr>
      <vt:lpstr>PowerPoint Presentation</vt:lpstr>
      <vt:lpstr>Why multi-task learning?</vt:lpstr>
      <vt:lpstr>Reinforced Dynamic Reasoning for Conversational Question Generation</vt:lpstr>
      <vt:lpstr>Overall</vt:lpstr>
      <vt:lpstr>6.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generation</dc:title>
  <dc:creator>Chenghai Li</dc:creator>
  <cp:lastModifiedBy>Chenghai Li</cp:lastModifiedBy>
  <cp:revision>130</cp:revision>
  <dcterms:created xsi:type="dcterms:W3CDTF">2019-09-19T13:59:08Z</dcterms:created>
  <dcterms:modified xsi:type="dcterms:W3CDTF">2019-10-16T12:31:33Z</dcterms:modified>
</cp:coreProperties>
</file>