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528" r:id="rId3"/>
    <p:sldId id="529" r:id="rId4"/>
    <p:sldId id="537" r:id="rId5"/>
    <p:sldId id="538" r:id="rId6"/>
    <p:sldId id="530" r:id="rId7"/>
    <p:sldId id="539" r:id="rId8"/>
    <p:sldId id="540" r:id="rId9"/>
    <p:sldId id="531" r:id="rId10"/>
    <p:sldId id="532" r:id="rId11"/>
    <p:sldId id="541" r:id="rId12"/>
    <p:sldId id="533" r:id="rId13"/>
    <p:sldId id="542" r:id="rId14"/>
    <p:sldId id="534" r:id="rId15"/>
    <p:sldId id="535" r:id="rId16"/>
    <p:sldId id="53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AE3A9-A392-42B8-B439-DCCE27F003D4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3D427-FC38-4162-A89D-488A8FEBB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2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1726880"/>
            <a:ext cx="8585847" cy="1783082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6EC9B-BF03-44DF-A8BA-DEC10CF4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752" y="3705101"/>
            <a:ext cx="8585847" cy="1552698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F9BB-E938-4B89-BFD0-F1F7E7F0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3033" y="636313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69515-F994-4062-90A1-C5AFF88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6AF07-1610-4396-B004-C0D31EE8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4" y="475774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 userDrawn="1"/>
        </p:nvSpPr>
        <p:spPr>
          <a:xfrm>
            <a:off x="1468754" y="1701661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 userDrawn="1"/>
        </p:nvGrpSpPr>
        <p:grpSpPr>
          <a:xfrm>
            <a:off x="10031385" y="481011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 userDrawn="1"/>
        </p:nvGrpSpPr>
        <p:grpSpPr>
          <a:xfrm>
            <a:off x="1354455" y="1612580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61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 txBox="1">
            <a:spLocks/>
          </p:cNvSpPr>
          <p:nvPr userDrawn="1"/>
        </p:nvSpPr>
        <p:spPr>
          <a:xfrm>
            <a:off x="-1556395" y="0"/>
            <a:ext cx="8585847" cy="20478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id="{1D9A5DF5-4A92-4DC2-BF60-CF7F5CFD3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43" y="4057650"/>
            <a:ext cx="439935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9">
            <a:extLst>
              <a:ext uri="{FF2B5EF4-FFF2-40B4-BE49-F238E27FC236}">
                <a16:creationId xmlns:a16="http://schemas.microsoft.com/office/drawing/2014/main" id="{3093C588-C891-47DE-AB8C-7210B8F033B9}"/>
              </a:ext>
            </a:extLst>
          </p:cNvPr>
          <p:cNvSpPr/>
          <p:nvPr userDrawn="1"/>
        </p:nvSpPr>
        <p:spPr>
          <a:xfrm>
            <a:off x="1468754" y="2419350"/>
            <a:ext cx="8918627" cy="20764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699205C8-0229-4279-B618-AEECC6033E62}"/>
              </a:ext>
            </a:extLst>
          </p:cNvPr>
          <p:cNvGrpSpPr/>
          <p:nvPr userDrawn="1"/>
        </p:nvGrpSpPr>
        <p:grpSpPr>
          <a:xfrm>
            <a:off x="9993285" y="4295769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7642A93B-C446-461D-84B8-32CA9F4BDCDB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B95D439B-E84C-4CE8-B66B-54587B9CC8A0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5071832E-9782-4517-ABCE-52744968689D}"/>
              </a:ext>
            </a:extLst>
          </p:cNvPr>
          <p:cNvGrpSpPr/>
          <p:nvPr userDrawn="1"/>
        </p:nvGrpSpPr>
        <p:grpSpPr>
          <a:xfrm>
            <a:off x="1411604" y="2184201"/>
            <a:ext cx="470297" cy="470297"/>
            <a:chOff x="1308100" y="1397035"/>
            <a:chExt cx="627063" cy="627062"/>
          </a:xfrm>
        </p:grpSpPr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20CCC993-F73A-4608-BA4F-ECC09B6A8879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05E4C06D-7FAD-47AC-97E6-1CF70EAFAD79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CE07242D-8BF4-491D-9337-DAF55FE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753" y="2546030"/>
            <a:ext cx="8585847" cy="1783082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096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3033" y="636313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902526"/>
            <a:ext cx="11792198" cy="5379522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77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82FB95-47FB-4938-A121-2227E0BDAC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66468"/>
            <a:ext cx="4114800" cy="591532"/>
          </a:xfrm>
          <a:prstGeom prst="rect">
            <a:avLst/>
          </a:prstGeom>
          <a:noFill/>
        </p:spPr>
        <p:txBody>
          <a:bodyPr/>
          <a:lstStyle>
            <a:lvl1pPr algn="ctr"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A3D5BA1-327D-4FFB-8604-622C04783FB7}"/>
              </a:ext>
            </a:extLst>
          </p:cNvPr>
          <p:cNvCxnSpPr>
            <a:cxnSpLocks/>
          </p:cNvCxnSpPr>
          <p:nvPr userDrawn="1"/>
        </p:nvCxnSpPr>
        <p:spPr>
          <a:xfrm>
            <a:off x="0" y="785813"/>
            <a:ext cx="1017563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0A90AC45-33B8-467E-8109-A6BDBB3864A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11721523" cy="52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 userDrawn="1"/>
        </p:nvSpPr>
        <p:spPr>
          <a:xfrm>
            <a:off x="3827390" y="6438293"/>
            <a:ext cx="78730" cy="32400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 userDrawn="1"/>
        </p:nvSpPr>
        <p:spPr>
          <a:xfrm>
            <a:off x="8285880" y="6438293"/>
            <a:ext cx="78730" cy="32400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F17CA559-8F3D-43C4-844D-C9BA2F6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"/>
            <a:ext cx="9340850" cy="709424"/>
          </a:xfrm>
          <a:prstGeom prst="rect">
            <a:avLst/>
          </a:prstGeom>
        </p:spPr>
        <p:txBody>
          <a:bodyPr anchor="ctr"/>
          <a:lstStyle>
            <a:lvl1pPr algn="l">
              <a:defRPr lang="zh-CN" altLang="en-US" sz="4000" b="1" kern="1200" dirty="0" smtClean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 userDrawn="1"/>
        </p:nvSpPr>
        <p:spPr>
          <a:xfrm>
            <a:off x="11556957" y="6251928"/>
            <a:ext cx="455007" cy="455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7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3033" y="636313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466BE2-40FE-4A59-82BB-128E7E394A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1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E354F7-F0ED-42AE-82D8-126AC5F2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82" y="1536333"/>
            <a:ext cx="7965831" cy="1892667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19">
            <a:extLst>
              <a:ext uri="{FF2B5EF4-FFF2-40B4-BE49-F238E27FC236}">
                <a16:creationId xmlns:a16="http://schemas.microsoft.com/office/drawing/2014/main" id="{BC71A19F-F7A3-42EA-A331-F2E4908A384F}"/>
              </a:ext>
            </a:extLst>
          </p:cNvPr>
          <p:cNvSpPr/>
          <p:nvPr userDrawn="1"/>
        </p:nvSpPr>
        <p:spPr>
          <a:xfrm>
            <a:off x="1636686" y="1484784"/>
            <a:ext cx="8918627" cy="365089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0" noProof="1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FC6CC002-1B6C-4F2D-94C7-2E8ACA288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075" y="3518817"/>
            <a:ext cx="8585847" cy="15526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rgbClr val="4B649F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197089F-3598-4951-B6D4-54D9A671E5B2}"/>
              </a:ext>
            </a:extLst>
          </p:cNvPr>
          <p:cNvGrpSpPr/>
          <p:nvPr userDrawn="1"/>
        </p:nvGrpSpPr>
        <p:grpSpPr>
          <a:xfrm>
            <a:off x="1506855" y="1331226"/>
            <a:ext cx="470297" cy="470297"/>
            <a:chOff x="1308100" y="1397035"/>
            <a:chExt cx="627063" cy="627062"/>
          </a:xfrm>
        </p:grpSpPr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7EAABA7A-4F6F-438D-9185-86E90C63417E}"/>
                </a:ext>
              </a:extLst>
            </p:cNvPr>
            <p:cNvSpPr/>
            <p:nvPr/>
          </p:nvSpPr>
          <p:spPr>
            <a:xfrm>
              <a:off x="1308100" y="1397035"/>
              <a:ext cx="474663" cy="4746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9" name="矩形 25">
              <a:extLst>
                <a:ext uri="{FF2B5EF4-FFF2-40B4-BE49-F238E27FC236}">
                  <a16:creationId xmlns:a16="http://schemas.microsoft.com/office/drawing/2014/main" id="{33DD09B7-9822-4566-8A6F-FE8A7FE7079A}"/>
                </a:ext>
              </a:extLst>
            </p:cNvPr>
            <p:cNvSpPr/>
            <p:nvPr/>
          </p:nvSpPr>
          <p:spPr>
            <a:xfrm>
              <a:off x="1460500" y="1549435"/>
              <a:ext cx="474663" cy="474662"/>
            </a:xfrm>
            <a:prstGeom prst="rect">
              <a:avLst/>
            </a:prstGeom>
            <a:solidFill>
              <a:srgbClr val="4B64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E368B615-5657-440B-8D0D-569A4DA40CAA}"/>
              </a:ext>
            </a:extLst>
          </p:cNvPr>
          <p:cNvGrpSpPr/>
          <p:nvPr userDrawn="1"/>
        </p:nvGrpSpPr>
        <p:grpSpPr>
          <a:xfrm>
            <a:off x="10220906" y="4807196"/>
            <a:ext cx="558403" cy="528638"/>
            <a:chOff x="10637838" y="3171860"/>
            <a:chExt cx="744537" cy="704850"/>
          </a:xfrm>
        </p:grpSpPr>
        <p:sp>
          <p:nvSpPr>
            <p:cNvPr id="11" name="矩形 21">
              <a:extLst>
                <a:ext uri="{FF2B5EF4-FFF2-40B4-BE49-F238E27FC236}">
                  <a16:creationId xmlns:a16="http://schemas.microsoft.com/office/drawing/2014/main" id="{3328BEBE-9CD5-4A86-8914-3E9049EFB455}"/>
                </a:ext>
              </a:extLst>
            </p:cNvPr>
            <p:cNvSpPr/>
            <p:nvPr/>
          </p:nvSpPr>
          <p:spPr>
            <a:xfrm>
              <a:off x="10906125" y="3400460"/>
              <a:ext cx="476250" cy="476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F9774E07-744E-411E-9128-3DDE00D3E509}"/>
                </a:ext>
              </a:extLst>
            </p:cNvPr>
            <p:cNvSpPr/>
            <p:nvPr/>
          </p:nvSpPr>
          <p:spPr>
            <a:xfrm>
              <a:off x="10637838" y="3171860"/>
              <a:ext cx="474662" cy="4746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noProof="1">
                <a:solidFill>
                  <a:prstClr val="white"/>
                </a:solidFill>
                <a:latin typeface="等线"/>
                <a:ea typeface="等线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B66F6E-3F5E-4D6E-AAEE-FAA482896727}"/>
              </a:ext>
            </a:extLst>
          </p:cNvPr>
          <p:cNvGrpSpPr/>
          <p:nvPr userDrawn="1"/>
        </p:nvGrpSpPr>
        <p:grpSpPr>
          <a:xfrm>
            <a:off x="9523" y="0"/>
            <a:ext cx="981077" cy="1003300"/>
            <a:chOff x="9523" y="0"/>
            <a:chExt cx="981077" cy="1003300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6B801437-7D3B-43D3-882E-DFA97626D4E2}"/>
                </a:ext>
              </a:extLst>
            </p:cNvPr>
            <p:cNvSpPr/>
            <p:nvPr userDrawn="1"/>
          </p:nvSpPr>
          <p:spPr>
            <a:xfrm>
              <a:off x="336548" y="501650"/>
              <a:ext cx="654050" cy="501650"/>
            </a:xfrm>
            <a:prstGeom prst="triangle">
              <a:avLst/>
            </a:prstGeom>
            <a:solidFill>
              <a:srgbClr val="C5E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F7CAEB83-20FB-427B-9E60-CC51F816B235}"/>
                </a:ext>
              </a:extLst>
            </p:cNvPr>
            <p:cNvSpPr/>
            <p:nvPr userDrawn="1"/>
          </p:nvSpPr>
          <p:spPr>
            <a:xfrm rot="10800000">
              <a:off x="336550" y="0"/>
              <a:ext cx="654050" cy="501650"/>
            </a:xfrm>
            <a:prstGeom prst="triangle">
              <a:avLst/>
            </a:prstGeom>
            <a:solidFill>
              <a:srgbClr val="A5B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24C93EC3-1E98-4286-A723-6E340DC8745F}"/>
                </a:ext>
              </a:extLst>
            </p:cNvPr>
            <p:cNvSpPr/>
            <p:nvPr userDrawn="1"/>
          </p:nvSpPr>
          <p:spPr>
            <a:xfrm>
              <a:off x="9523" y="0"/>
              <a:ext cx="654050" cy="501650"/>
            </a:xfrm>
            <a:prstGeom prst="triangle">
              <a:avLst/>
            </a:prstGeom>
            <a:solidFill>
              <a:srgbClr val="26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52B555B4-4495-49D5-9D51-D9D40D38EDFB}"/>
                </a:ext>
              </a:extLst>
            </p:cNvPr>
            <p:cNvSpPr/>
            <p:nvPr userDrawn="1"/>
          </p:nvSpPr>
          <p:spPr>
            <a:xfrm rot="10800000">
              <a:off x="9523" y="501650"/>
              <a:ext cx="654050" cy="50165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2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C510A-EAAE-41C0-9423-6423A04A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7" y="890649"/>
            <a:ext cx="11720945" cy="536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EF2AA3-EA03-6545-9DED-6F9154ACB1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24631" r="20228" b="20396"/>
          <a:stretch/>
        </p:blipFill>
        <p:spPr>
          <a:xfrm>
            <a:off x="10480124" y="38033"/>
            <a:ext cx="1531840" cy="700860"/>
          </a:xfrm>
          <a:prstGeom prst="rect">
            <a:avLst/>
          </a:prstGeom>
        </p:spPr>
      </p:pic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166255" y="0"/>
            <a:ext cx="10212779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图片 8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81"/>
          <a:stretch/>
        </p:blipFill>
        <p:spPr>
          <a:xfrm>
            <a:off x="9777715" y="70119"/>
            <a:ext cx="702408" cy="6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5" r:id="rId5"/>
    <p:sldLayoutId id="2147483667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B649F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q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Times New Roman" pitchFamily="18" charset="0"/>
        </a:defRPr>
      </a:lvl1pPr>
      <a:lvl2pPr marL="685800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85838" indent="-2730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v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62063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24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9AB9D3C-6D02-49E2-9F70-473D5074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Efficient and Generic 1D Dilated Convolution Layer for Deep Learning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55A961-BE71-4796-8211-D8545573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02" y="3429000"/>
            <a:ext cx="4277595" cy="15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99C00A1-C2D4-48B9-AC64-C6F08786E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8344C-670C-40B9-97AF-82D024C1AFF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0510A35-4204-4719-9662-FED873D3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Weight Pass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725C0D-B75C-4E8A-B0A4-819DC72A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05" y="1344521"/>
            <a:ext cx="6791368" cy="41689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2149E5-9DD7-4CC7-960C-4DCEC323DCAA}"/>
              </a:ext>
            </a:extLst>
          </p:cNvPr>
          <p:cNvSpPr/>
          <p:nvPr/>
        </p:nvSpPr>
        <p:spPr>
          <a:xfrm>
            <a:off x="6655324" y="3429000"/>
            <a:ext cx="1385740" cy="3322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84F2BE3-5489-4196-A249-A1B9C3F82EC8}"/>
              </a:ext>
            </a:extLst>
          </p:cNvPr>
          <p:cNvCxnSpPr>
            <a:cxnSpLocks/>
          </p:cNvCxnSpPr>
          <p:nvPr/>
        </p:nvCxnSpPr>
        <p:spPr>
          <a:xfrm flipH="1" flipV="1">
            <a:off x="4694548" y="3429000"/>
            <a:ext cx="1960776" cy="162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B13E5D0-B526-4E57-9985-2204AF117D4F}"/>
              </a:ext>
            </a:extLst>
          </p:cNvPr>
          <p:cNvSpPr txBox="1"/>
          <p:nvPr/>
        </p:nvSpPr>
        <p:spPr>
          <a:xfrm>
            <a:off x="1249696" y="3140974"/>
            <a:ext cx="336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输出块与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相关，没有</a:t>
            </a:r>
            <a:r>
              <a:rPr lang="en-US" altLang="zh-CN" dirty="0">
                <a:solidFill>
                  <a:srgbClr val="FF0000"/>
                </a:solidFill>
              </a:rPr>
              <a:t>reduce</a:t>
            </a:r>
            <a:r>
              <a:rPr lang="zh-CN" altLang="en-US" dirty="0">
                <a:solidFill>
                  <a:srgbClr val="FF0000"/>
                </a:solidFill>
              </a:rPr>
              <a:t>操作，故不能使用</a:t>
            </a:r>
            <a:r>
              <a:rPr lang="en-US" altLang="zh-CN" dirty="0" err="1">
                <a:solidFill>
                  <a:srgbClr val="FF0000"/>
                </a:solidFill>
              </a:rPr>
              <a:t>brgemm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9F8F556-F2F9-4D82-BA73-1C9126319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2082C-AF3A-448D-AA5A-8AAEBB7C2AF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11721523" cy="52969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Settings</a:t>
            </a:r>
          </a:p>
          <a:p>
            <a:pPr lvl="1"/>
            <a:r>
              <a:rPr lang="en-US" altLang="zh-CN" dirty="0"/>
              <a:t>Intel Xeon Cascade Lake &amp; Cooper Lake CPUs</a:t>
            </a:r>
          </a:p>
          <a:p>
            <a:pPr lvl="1"/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Cascade Lake (CLX) </a:t>
            </a:r>
            <a:r>
              <a:rPr lang="zh-CN" altLang="en-US" dirty="0"/>
              <a:t>实验中，使用 </a:t>
            </a:r>
            <a:r>
              <a:rPr lang="en-US" altLang="zh-CN" dirty="0"/>
              <a:t>Intel® Xeon® Platinum 8280 CPU @ 2.7 GHz</a:t>
            </a:r>
            <a:r>
              <a:rPr lang="zh-CN" altLang="en-US" dirty="0"/>
              <a:t>。 该 </a:t>
            </a:r>
            <a:r>
              <a:rPr lang="en-US" altLang="zh-CN" dirty="0"/>
              <a:t>CPU </a:t>
            </a:r>
            <a:r>
              <a:rPr lang="zh-CN" altLang="en-US" dirty="0"/>
              <a:t>的一个插槽具有 </a:t>
            </a:r>
            <a:r>
              <a:rPr lang="en-US" altLang="zh-CN" dirty="0"/>
              <a:t>28 </a:t>
            </a:r>
            <a:r>
              <a:rPr lang="zh-CN" altLang="en-US" dirty="0"/>
              <a:t>个内核。 它具有每核 </a:t>
            </a:r>
            <a:r>
              <a:rPr lang="en-US" altLang="zh-CN" dirty="0"/>
              <a:t>1 </a:t>
            </a:r>
            <a:r>
              <a:rPr lang="zh-CN" altLang="en-US" dirty="0"/>
              <a:t>兆字节 </a:t>
            </a:r>
            <a:r>
              <a:rPr lang="en-US" altLang="zh-CN" dirty="0"/>
              <a:t>(MB) </a:t>
            </a:r>
            <a:r>
              <a:rPr lang="zh-CN" altLang="en-US" dirty="0"/>
              <a:t>的 </a:t>
            </a:r>
            <a:r>
              <a:rPr lang="en-US" altLang="zh-CN" dirty="0"/>
              <a:t>L2 </a:t>
            </a:r>
            <a:r>
              <a:rPr lang="zh-CN" altLang="en-US" dirty="0"/>
              <a:t>缓存和 </a:t>
            </a:r>
            <a:r>
              <a:rPr lang="en-US" altLang="zh-CN" dirty="0"/>
              <a:t>38.5 MB </a:t>
            </a:r>
            <a:r>
              <a:rPr lang="zh-CN" altLang="en-US" dirty="0"/>
              <a:t>的 </a:t>
            </a:r>
            <a:r>
              <a:rPr lang="en-US" altLang="zh-CN" dirty="0"/>
              <a:t>L3 </a:t>
            </a:r>
            <a:r>
              <a:rPr lang="zh-CN" altLang="en-US" dirty="0"/>
              <a:t>缓存。 该 </a:t>
            </a:r>
            <a:r>
              <a:rPr lang="en-US" altLang="zh-CN" dirty="0"/>
              <a:t>CPU </a:t>
            </a:r>
            <a:r>
              <a:rPr lang="zh-CN" altLang="en-US" dirty="0"/>
              <a:t>的基频为 </a:t>
            </a:r>
            <a:r>
              <a:rPr lang="en-US" altLang="zh-CN" dirty="0"/>
              <a:t>2.7 GHz</a:t>
            </a:r>
            <a:r>
              <a:rPr lang="zh-CN" altLang="en-US" dirty="0"/>
              <a:t>，单核最高睿频为 </a:t>
            </a:r>
            <a:r>
              <a:rPr lang="en-US" altLang="zh-CN" dirty="0"/>
              <a:t>4 GHz</a:t>
            </a:r>
            <a:r>
              <a:rPr lang="zh-CN" altLang="en-US" dirty="0"/>
              <a:t>。 在实验期间为所有内核启用了 </a:t>
            </a:r>
            <a:r>
              <a:rPr lang="en-US" altLang="zh-CN" dirty="0"/>
              <a:t>Turbo</a:t>
            </a:r>
            <a:r>
              <a:rPr lang="zh-CN" altLang="en-US" dirty="0"/>
              <a:t>。 该 </a:t>
            </a:r>
            <a:r>
              <a:rPr lang="en-US" altLang="zh-CN" dirty="0"/>
              <a:t>CPU </a:t>
            </a:r>
            <a:r>
              <a:rPr lang="zh-CN" altLang="en-US" dirty="0"/>
              <a:t>支持 </a:t>
            </a:r>
            <a:r>
              <a:rPr lang="en-US" altLang="zh-CN" dirty="0"/>
              <a:t>AVX-512 </a:t>
            </a:r>
            <a:r>
              <a:rPr lang="zh-CN" altLang="en-US" dirty="0"/>
              <a:t>指令进行单精度计算，最高机器性能为 </a:t>
            </a:r>
            <a:r>
              <a:rPr lang="en-US" altLang="zh-CN" dirty="0"/>
              <a:t>4.3 </a:t>
            </a:r>
            <a:r>
              <a:rPr lang="en-US" altLang="zh-CN" dirty="0" err="1"/>
              <a:t>TeraFLOPS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Cooper Lake (CPX) </a:t>
            </a:r>
            <a:r>
              <a:rPr lang="zh-CN" altLang="en-US" dirty="0"/>
              <a:t>实验中，使用 </a:t>
            </a:r>
            <a:r>
              <a:rPr lang="en-US" altLang="zh-CN" dirty="0"/>
              <a:t>Intel® Xeon® Platinum 8380HL CPU @ 2.9 GHz</a:t>
            </a:r>
            <a:r>
              <a:rPr lang="zh-CN" altLang="en-US" dirty="0"/>
              <a:t>。 该 </a:t>
            </a:r>
            <a:r>
              <a:rPr lang="en-US" altLang="zh-CN" dirty="0"/>
              <a:t>CPU </a:t>
            </a:r>
            <a:r>
              <a:rPr lang="zh-CN" altLang="en-US" dirty="0"/>
              <a:t>的一个插槽具有 </a:t>
            </a:r>
            <a:r>
              <a:rPr lang="en-US" altLang="zh-CN" dirty="0"/>
              <a:t>28 </a:t>
            </a:r>
            <a:r>
              <a:rPr lang="zh-CN" altLang="en-US" dirty="0"/>
              <a:t>个内核。 它具有每核 </a:t>
            </a:r>
            <a:r>
              <a:rPr lang="en-US" altLang="zh-CN" dirty="0"/>
              <a:t>1 </a:t>
            </a:r>
            <a:r>
              <a:rPr lang="zh-CN" altLang="en-US" dirty="0"/>
              <a:t>兆字节 </a:t>
            </a:r>
            <a:r>
              <a:rPr lang="en-US" altLang="zh-CN" dirty="0"/>
              <a:t>(MB) </a:t>
            </a:r>
            <a:r>
              <a:rPr lang="zh-CN" altLang="en-US" dirty="0"/>
              <a:t>的 </a:t>
            </a:r>
            <a:r>
              <a:rPr lang="en-US" altLang="zh-CN" dirty="0"/>
              <a:t>L2 </a:t>
            </a:r>
            <a:r>
              <a:rPr lang="zh-CN" altLang="en-US" dirty="0"/>
              <a:t>缓存和 </a:t>
            </a:r>
            <a:r>
              <a:rPr lang="en-US" altLang="zh-CN" dirty="0"/>
              <a:t>38.5 MB </a:t>
            </a:r>
            <a:r>
              <a:rPr lang="zh-CN" altLang="en-US" dirty="0"/>
              <a:t>的 </a:t>
            </a:r>
            <a:r>
              <a:rPr lang="en-US" altLang="zh-CN" dirty="0"/>
              <a:t>L3 </a:t>
            </a:r>
            <a:r>
              <a:rPr lang="zh-CN" altLang="en-US" dirty="0"/>
              <a:t>缓存。 该</a:t>
            </a:r>
            <a:r>
              <a:rPr lang="en-US" altLang="zh-CN" dirty="0"/>
              <a:t>CPU</a:t>
            </a:r>
            <a:r>
              <a:rPr lang="zh-CN" altLang="en-US" dirty="0"/>
              <a:t>的基频为</a:t>
            </a:r>
            <a:r>
              <a:rPr lang="en-US" altLang="zh-CN" dirty="0"/>
              <a:t>2.9 GHz</a:t>
            </a:r>
            <a:r>
              <a:rPr lang="zh-CN" altLang="en-US" dirty="0"/>
              <a:t>，单核最高睿频为</a:t>
            </a:r>
            <a:r>
              <a:rPr lang="en-US" altLang="zh-CN" dirty="0"/>
              <a:t>4.3 GHz</a:t>
            </a:r>
            <a:r>
              <a:rPr lang="zh-CN" altLang="en-US" dirty="0"/>
              <a:t>。 在实验期间为所有内核启用了 </a:t>
            </a:r>
            <a:r>
              <a:rPr lang="en-US" altLang="zh-CN" dirty="0"/>
              <a:t>Turbo</a:t>
            </a:r>
            <a:r>
              <a:rPr lang="zh-CN" altLang="en-US" dirty="0"/>
              <a:t>。 该 </a:t>
            </a:r>
            <a:r>
              <a:rPr lang="en-US" altLang="zh-CN" dirty="0"/>
              <a:t>CPU </a:t>
            </a:r>
            <a:r>
              <a:rPr lang="zh-CN" altLang="en-US" dirty="0"/>
              <a:t>支持用于单精度的 </a:t>
            </a:r>
            <a:r>
              <a:rPr lang="en-US" altLang="zh-CN" dirty="0"/>
              <a:t>AVX-512 </a:t>
            </a:r>
            <a:r>
              <a:rPr lang="zh-CN" altLang="en-US" dirty="0"/>
              <a:t>和用于 </a:t>
            </a:r>
            <a:r>
              <a:rPr lang="en-US" altLang="zh-CN" dirty="0"/>
              <a:t>Bfloat16 </a:t>
            </a:r>
            <a:r>
              <a:rPr lang="zh-CN" altLang="en-US" dirty="0"/>
              <a:t>计算的 </a:t>
            </a:r>
            <a:r>
              <a:rPr lang="en-US" altLang="zh-CN" dirty="0"/>
              <a:t>AVX-512 BFloat16</a:t>
            </a:r>
            <a:r>
              <a:rPr lang="zh-CN" altLang="en-US" dirty="0"/>
              <a:t>。该 </a:t>
            </a:r>
            <a:r>
              <a:rPr lang="en-US" altLang="zh-CN" dirty="0"/>
              <a:t>CPU </a:t>
            </a:r>
            <a:r>
              <a:rPr lang="zh-CN" altLang="en-US" dirty="0"/>
              <a:t>的 </a:t>
            </a:r>
            <a:r>
              <a:rPr lang="en-US" altLang="zh-CN" dirty="0"/>
              <a:t>FP32 </a:t>
            </a:r>
            <a:r>
              <a:rPr lang="zh-CN" altLang="en-US" dirty="0"/>
              <a:t>峰值机器性能为 </a:t>
            </a:r>
            <a:r>
              <a:rPr lang="en-US" altLang="zh-CN" dirty="0"/>
              <a:t>4.66 </a:t>
            </a:r>
            <a:r>
              <a:rPr lang="en-US" altLang="zh-CN" dirty="0" err="1"/>
              <a:t>TeraFLOPS</a:t>
            </a:r>
            <a:r>
              <a:rPr lang="zh-CN" altLang="en-US" dirty="0"/>
              <a:t>，</a:t>
            </a:r>
            <a:r>
              <a:rPr lang="en-US" altLang="zh-CN" dirty="0"/>
              <a:t>BFloat16 </a:t>
            </a:r>
            <a:r>
              <a:rPr lang="zh-CN" altLang="en-US" dirty="0"/>
              <a:t>计算为 </a:t>
            </a:r>
            <a:r>
              <a:rPr lang="en-US" altLang="zh-CN" dirty="0"/>
              <a:t>9.32 </a:t>
            </a:r>
            <a:r>
              <a:rPr lang="en-US" altLang="zh-CN" dirty="0" err="1"/>
              <a:t>TeraFLOPS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6724E4C-8785-4518-B92B-A9F4A77A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AND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32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5AE968B-44DB-4206-A158-D96CBAB9D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E19F-1F53-4094-822F-919D1036032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调用</a:t>
            </a:r>
            <a:r>
              <a:rPr lang="en-US" altLang="zh-CN" dirty="0"/>
              <a:t>LIBXSMM</a:t>
            </a:r>
            <a:r>
              <a:rPr lang="zh-CN" altLang="en-US" dirty="0"/>
              <a:t>中的函数实现</a:t>
            </a:r>
            <a:r>
              <a:rPr lang="en-US" altLang="zh-CN" dirty="0"/>
              <a:t>forward / backward pass</a:t>
            </a:r>
          </a:p>
          <a:p>
            <a:r>
              <a:rPr lang="zh-CN" altLang="en-US" dirty="0"/>
              <a:t>通过编写</a:t>
            </a:r>
            <a:r>
              <a:rPr lang="en-US" altLang="zh-CN" dirty="0"/>
              <a:t>C++</a:t>
            </a:r>
            <a:r>
              <a:rPr lang="zh-CN" altLang="en-US" dirty="0"/>
              <a:t>扩展将内核集成到</a:t>
            </a:r>
            <a:r>
              <a:rPr lang="en-US" altLang="zh-CN" dirty="0" err="1"/>
              <a:t>Pytorch</a:t>
            </a:r>
            <a:r>
              <a:rPr lang="zh-CN" altLang="en-US" dirty="0"/>
              <a:t>框架中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Batch size </a:t>
            </a:r>
            <a:r>
              <a:rPr lang="zh-CN" altLang="en-US" dirty="0"/>
              <a:t>的设定</a:t>
            </a:r>
            <a:endParaRPr lang="en-US" altLang="zh-CN" dirty="0"/>
          </a:p>
          <a:p>
            <a:pPr lvl="1"/>
            <a:r>
              <a:rPr lang="zh-CN" altLang="en-US" dirty="0"/>
              <a:t>优化的</a:t>
            </a:r>
            <a:r>
              <a:rPr lang="en-US" altLang="zh-CN" dirty="0"/>
              <a:t>C++</a:t>
            </a:r>
            <a:r>
              <a:rPr lang="zh-CN" altLang="en-US" dirty="0"/>
              <a:t>后端按</a:t>
            </a:r>
            <a:r>
              <a:rPr lang="en-US" altLang="zh-CN" dirty="0"/>
              <a:t>batch size</a:t>
            </a:r>
            <a:r>
              <a:rPr lang="zh-CN" altLang="en-US" dirty="0"/>
              <a:t>大小执行多线程</a:t>
            </a:r>
            <a:r>
              <a:rPr lang="en-US" altLang="zh-CN" dirty="0"/>
              <a:t>	-&gt;	batch size </a:t>
            </a:r>
            <a:r>
              <a:rPr lang="zh-CN" altLang="en-US" dirty="0"/>
              <a:t>大小为</a:t>
            </a:r>
            <a:r>
              <a:rPr lang="en-US" altLang="zh-CN" dirty="0"/>
              <a:t>core</a:t>
            </a:r>
            <a:r>
              <a:rPr lang="zh-CN" altLang="en-US" dirty="0"/>
              <a:t>的整数倍时性能最优</a:t>
            </a:r>
            <a:r>
              <a:rPr lang="en-US" altLang="zh-CN" dirty="0"/>
              <a:t>	-&gt;	</a:t>
            </a:r>
            <a:r>
              <a:rPr lang="zh-CN" altLang="en-US" dirty="0"/>
              <a:t>取</a:t>
            </a:r>
            <a:r>
              <a:rPr lang="en-US" altLang="zh-CN" dirty="0"/>
              <a:t>56</a:t>
            </a:r>
          </a:p>
          <a:p>
            <a:pPr lvl="1"/>
            <a:r>
              <a:rPr lang="en-US" altLang="zh-CN" dirty="0" err="1"/>
              <a:t>oneDNN</a:t>
            </a:r>
            <a:r>
              <a:rPr lang="zh-CN" altLang="en-US" dirty="0"/>
              <a:t>后端当</a:t>
            </a:r>
            <a:r>
              <a:rPr lang="en-US" altLang="zh-CN" dirty="0"/>
              <a:t>batch size </a:t>
            </a:r>
            <a:r>
              <a:rPr lang="zh-CN" altLang="en-US" dirty="0"/>
              <a:t>大小为</a:t>
            </a:r>
            <a:r>
              <a:rPr lang="en-US" altLang="zh-CN" dirty="0"/>
              <a:t>2</a:t>
            </a:r>
            <a:r>
              <a:rPr lang="zh-CN" altLang="en-US" dirty="0"/>
              <a:t>的幂时最佳</a:t>
            </a:r>
            <a:r>
              <a:rPr lang="en-US" altLang="zh-CN" dirty="0"/>
              <a:t>	-&gt;	</a:t>
            </a:r>
            <a:r>
              <a:rPr lang="zh-CN" altLang="en-US" dirty="0"/>
              <a:t>取</a:t>
            </a:r>
            <a:r>
              <a:rPr lang="en-US" altLang="zh-CN" dirty="0"/>
              <a:t>64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8AC03DC-65C7-4F01-BE92-5AE8F57D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312257-51C5-4A9F-8BDD-70D551F05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2E68368-52DB-465D-84FA-8FC6788E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83211E-8B33-4CAD-ABC8-79A2912B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025682"/>
            <a:ext cx="5548132" cy="49245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DCCF57-F6AC-4C3C-8A16-D3EF6ADA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5682"/>
            <a:ext cx="5498950" cy="49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8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9B2DC26-1876-4336-B9DE-44F3F72EBF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126C55-3A8D-4E8E-B5F1-18762987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" y="1"/>
            <a:ext cx="9724208" cy="709424"/>
          </a:xfrm>
        </p:spPr>
        <p:txBody>
          <a:bodyPr lIns="0" tIns="0" rIns="0" bIns="0">
            <a:noAutofit/>
          </a:bodyPr>
          <a:lstStyle/>
          <a:p>
            <a:r>
              <a:rPr lang="en-US" altLang="zh-CN" sz="2400" dirty="0"/>
              <a:t>End-to-End Training Experiment on a Single Socket CPU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07BD8-D9E0-497F-90E2-8B0246C0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1587269"/>
            <a:ext cx="5308154" cy="3683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9C4959-1652-4E15-8870-7069318B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899" y="1623061"/>
            <a:ext cx="4713615" cy="36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6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9465238-7443-4C11-AF6F-642B9BF4A8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EBF11-12E2-4D0F-B79E-4CE576391D1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0F63F99-BB11-435B-99F3-72F64150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Scaling Experiments for End-to-End </a:t>
            </a:r>
            <a:r>
              <a:rPr lang="en-US" altLang="zh-CN" dirty="0" err="1"/>
              <a:t>Traning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94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27C1DE5-9441-4CF6-8EB1-335F0C3D8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B44E1-448A-460E-8896-AC99E658FC1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8539EA3-39CB-4807-B06D-F504D7F7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50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6B5E3CF-72D0-4E37-A1A1-EF18AD384A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9C9AD-1D37-403D-B197-6D74C6C114A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二维卷积层已经在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上进行了大量优化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一维卷积同样常见，如在基因组学、语音识别等应用中</a:t>
            </a:r>
            <a:endParaRPr lang="en-US" altLang="zh-CN" dirty="0"/>
          </a:p>
          <a:p>
            <a:pPr lvl="1"/>
            <a:r>
              <a:rPr lang="zh-CN" altLang="en-US" dirty="0"/>
              <a:t>数据特点：</a:t>
            </a:r>
            <a:endParaRPr lang="en-US" altLang="zh-CN" dirty="0"/>
          </a:p>
          <a:p>
            <a:pPr lvl="2"/>
            <a:r>
              <a:rPr lang="zh-CN" altLang="en-US" dirty="0"/>
              <a:t>是一维数据或某一维度比其它维度长得多</a:t>
            </a:r>
            <a:endParaRPr lang="en-US" altLang="zh-CN" dirty="0"/>
          </a:p>
          <a:p>
            <a:pPr lvl="1"/>
            <a:r>
              <a:rPr lang="zh-CN" altLang="en-US" dirty="0"/>
              <a:t>可以从优化实现的一维卷积层中得到加速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00EE3D3-256E-401E-B541-B931608E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01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D685906-560D-496C-B25A-FE43C51B5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7A8BD-69AD-41FA-B4B8-8F7ABA1EAF0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6589479" cy="2322266"/>
          </a:xfrm>
        </p:spPr>
        <p:txBody>
          <a:bodyPr>
            <a:normAutofit lnSpcReduction="10000"/>
          </a:bodyPr>
          <a:lstStyle/>
          <a:p>
            <a:r>
              <a:rPr lang="en-US" altLang="zh-CN" b="0" dirty="0"/>
              <a:t>Input tensor</a:t>
            </a:r>
          </a:p>
          <a:p>
            <a:pPr lvl="1"/>
            <a:r>
              <a:rPr lang="en-US" altLang="zh-CN" b="0" dirty="0"/>
              <a:t>Size (N, C, W)</a:t>
            </a:r>
          </a:p>
          <a:p>
            <a:pPr lvl="1"/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(N)</a:t>
            </a:r>
          </a:p>
          <a:p>
            <a:pPr lvl="1"/>
            <a:r>
              <a:rPr lang="en-US" altLang="zh-CN" dirty="0"/>
              <a:t>Input channels (C) </a:t>
            </a:r>
          </a:p>
          <a:p>
            <a:pPr lvl="1"/>
            <a:r>
              <a:rPr lang="en-US" altLang="zh-CN" dirty="0"/>
              <a:t>Input width (W)</a:t>
            </a:r>
          </a:p>
          <a:p>
            <a:pPr lvl="1"/>
            <a:r>
              <a:rPr lang="en-US" altLang="zh-CN" dirty="0"/>
              <a:t>Filter width (S)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E073BD9-FAE9-4355-A293-2DBEAB23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"/>
            <a:ext cx="9340850" cy="709424"/>
          </a:xfrm>
        </p:spPr>
        <p:txBody>
          <a:bodyPr/>
          <a:lstStyle/>
          <a:p>
            <a:r>
              <a:rPr lang="en-US" altLang="zh-CN" dirty="0"/>
              <a:t>1D standard convolution layer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7D1197-A2D4-4DDE-88A3-68EEF85347B5}"/>
                  </a:ext>
                </a:extLst>
              </p:cNvPr>
              <p:cNvSpPr txBox="1"/>
              <p:nvPr/>
            </p:nvSpPr>
            <p:spPr>
              <a:xfrm>
                <a:off x="2714105" y="3409854"/>
                <a:ext cx="6763789" cy="9414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𝑶𝒖𝒕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 err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dirty="0" err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/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𝑰𝒏</m:t>
                              </m:r>
                              <m:d>
                                <m:d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𝑾𝒆𝒊𝒈𝒉𝒕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7D1197-A2D4-4DDE-88A3-68EEF8534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05" y="3409854"/>
                <a:ext cx="6763789" cy="941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9275F7-5606-4080-B844-E9C01345DA2B}"/>
              </a:ext>
            </a:extLst>
          </p:cNvPr>
          <p:cNvSpPr txBox="1">
            <a:spLocks/>
          </p:cNvSpPr>
          <p:nvPr/>
        </p:nvSpPr>
        <p:spPr>
          <a:xfrm>
            <a:off x="421178" y="4443532"/>
            <a:ext cx="6589479" cy="232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/>
              <a:t>Out tensor</a:t>
            </a:r>
          </a:p>
          <a:p>
            <a:pPr lvl="1"/>
            <a:r>
              <a:rPr lang="en-US" altLang="zh-CN" dirty="0"/>
              <a:t>Filter numbers (K)</a:t>
            </a:r>
          </a:p>
          <a:p>
            <a:pPr lvl="1"/>
            <a:r>
              <a:rPr lang="en-US" altLang="zh-CN" b="0" dirty="0"/>
              <a:t>Output width(Q)</a:t>
            </a:r>
          </a:p>
        </p:txBody>
      </p:sp>
    </p:spTree>
    <p:extLst>
      <p:ext uri="{BB962C8B-B14F-4D97-AF65-F5344CB8AC3E}">
        <p14:creationId xmlns:p14="http://schemas.microsoft.com/office/powerpoint/2010/main" val="6886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433212C-E0E3-4B81-9F58-AC69262FF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91A65-CF83-4590-8E40-FD69E962D71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8" y="919698"/>
            <a:ext cx="6455060" cy="5296952"/>
          </a:xfrm>
        </p:spPr>
        <p:txBody>
          <a:bodyPr/>
          <a:lstStyle/>
          <a:p>
            <a:r>
              <a:rPr lang="en-US" altLang="zh-CN" dirty="0"/>
              <a:t>With a dilation amount of d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6A45872-87F2-4B26-BA20-C965D332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1D dilated convolution 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22F9B-E21C-4F01-8C0B-2909117C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87" y="869880"/>
            <a:ext cx="5350727" cy="5296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C9325C-1864-406D-B98B-828F83285554}"/>
                  </a:ext>
                </a:extLst>
              </p:cNvPr>
              <p:cNvSpPr txBox="1"/>
              <p:nvPr/>
            </p:nvSpPr>
            <p:spPr>
              <a:xfrm>
                <a:off x="-182936" y="3047617"/>
                <a:ext cx="7291988" cy="9414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𝑶𝒖𝒕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 err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dirty="0" err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/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𝑰𝒏</m:t>
                              </m:r>
                              <m:d>
                                <m:dPr>
                                  <m:ctrlP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𝑾𝒆𝒊𝒈𝒉𝒕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C9325C-1864-406D-B98B-828F83285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936" y="3047617"/>
                <a:ext cx="7291988" cy="941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8A3307F-B045-4F6F-8566-427879A72ABB}"/>
              </a:ext>
            </a:extLst>
          </p:cNvPr>
          <p:cNvSpPr txBox="1"/>
          <p:nvPr/>
        </p:nvSpPr>
        <p:spPr>
          <a:xfrm>
            <a:off x="765331" y="473353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在不增加计算成本的条件下增大了感受野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6AA42D-9C27-489D-80AC-19400DE1C1F6}"/>
              </a:ext>
            </a:extLst>
          </p:cNvPr>
          <p:cNvSpPr txBox="1"/>
          <p:nvPr/>
        </p:nvSpPr>
        <p:spPr>
          <a:xfrm>
            <a:off x="947002" y="5913517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注：边界使用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</p:spTree>
    <p:extLst>
      <p:ext uri="{BB962C8B-B14F-4D97-AF65-F5344CB8AC3E}">
        <p14:creationId xmlns:p14="http://schemas.microsoft.com/office/powerpoint/2010/main" val="25127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EC2FED5-0627-42C8-B971-5A21F77EF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A8E2E90-C479-4EF9-A899-9447D888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BRGEMM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A41BE8-805D-4658-B953-16EA76B1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57" y="1385847"/>
            <a:ext cx="6342857" cy="27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FFDD1D-9AAF-4F16-A76B-AF22A056E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6" y="2079300"/>
            <a:ext cx="4313124" cy="111569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2A697BF-283C-421D-9B39-8EB8DBE6A2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28812" y="5059837"/>
            <a:ext cx="10633577" cy="709424"/>
          </a:xfrm>
        </p:spPr>
        <p:txBody>
          <a:bodyPr/>
          <a:lstStyle/>
          <a:p>
            <a:r>
              <a:rPr lang="zh-CN" altLang="en-US" dirty="0"/>
              <a:t>可以设定在张量中任意位置的矩阵块，矩阵块之间也可以重叠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4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9AC4154-F4A6-40B6-A12A-B0F3ADDFE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0279C-6F97-499B-8441-B815E9A26C8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35527" y="919698"/>
            <a:ext cx="9643764" cy="591532"/>
          </a:xfrm>
        </p:spPr>
        <p:txBody>
          <a:bodyPr/>
          <a:lstStyle/>
          <a:p>
            <a:r>
              <a:rPr lang="en-US" altLang="zh-CN" dirty="0"/>
              <a:t>Change the weight tensor from (K, C, S) to (S, K, C)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76CA025-258B-47D7-83B5-E9E05F97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16438" cy="709424"/>
          </a:xfrm>
        </p:spPr>
        <p:txBody>
          <a:bodyPr>
            <a:normAutofit/>
          </a:bodyPr>
          <a:lstStyle/>
          <a:p>
            <a:r>
              <a:rPr lang="en-US" altLang="zh-CN" dirty="0"/>
              <a:t>Forward Pass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A761E9-EF76-48C6-8253-93E387E2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8" y="1907460"/>
            <a:ext cx="6673425" cy="34817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EB89E4-E430-4D0B-8369-71B7E50BCC84}"/>
              </a:ext>
            </a:extLst>
          </p:cNvPr>
          <p:cNvSpPr/>
          <p:nvPr/>
        </p:nvSpPr>
        <p:spPr>
          <a:xfrm>
            <a:off x="515330" y="3429000"/>
            <a:ext cx="6422798" cy="121841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F269F3-5A0C-42EA-9B0B-B7841C4025B2}"/>
              </a:ext>
            </a:extLst>
          </p:cNvPr>
          <p:cNvCxnSpPr>
            <a:cxnSpLocks/>
          </p:cNvCxnSpPr>
          <p:nvPr/>
        </p:nvCxnSpPr>
        <p:spPr>
          <a:xfrm flipV="1">
            <a:off x="6938128" y="3429000"/>
            <a:ext cx="1366886" cy="609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CA5DBC-92F1-40C8-B475-23F94781564A}"/>
              </a:ext>
            </a:extLst>
          </p:cNvPr>
          <p:cNvSpPr txBox="1"/>
          <p:nvPr/>
        </p:nvSpPr>
        <p:spPr>
          <a:xfrm>
            <a:off x="8305014" y="3059668"/>
            <a:ext cx="37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filter width</a:t>
            </a:r>
            <a:r>
              <a:rPr lang="zh-CN" altLang="en-US" dirty="0">
                <a:solidFill>
                  <a:srgbClr val="FF0000"/>
                </a:solidFill>
              </a:rPr>
              <a:t>维度上划分</a:t>
            </a:r>
            <a:r>
              <a:rPr lang="en-US" altLang="zh-CN" dirty="0">
                <a:solidFill>
                  <a:srgbClr val="FF0000"/>
                </a:solidFill>
              </a:rPr>
              <a:t>GEMM</a:t>
            </a:r>
            <a:r>
              <a:rPr lang="zh-CN" altLang="en-US" dirty="0">
                <a:solidFill>
                  <a:srgbClr val="FF0000"/>
                </a:solidFill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177949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64F64A9-D64A-47C7-934C-A356E7CCC8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621CA52-98E2-42F4-8AE0-1D20583E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pass using BRGEMM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5D3CE7-973C-41A0-AB9E-9F9346E9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5" y="1164149"/>
            <a:ext cx="7103126" cy="46475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E9D550-D9D4-4BB3-BB00-04C9E00A881B}"/>
              </a:ext>
            </a:extLst>
          </p:cNvPr>
          <p:cNvSpPr/>
          <p:nvPr/>
        </p:nvSpPr>
        <p:spPr>
          <a:xfrm>
            <a:off x="5561814" y="2753248"/>
            <a:ext cx="6315959" cy="3670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447C666-E299-48F9-857A-22ADCD702A28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2356701"/>
            <a:ext cx="1457228" cy="575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42C78F-C4DE-41D6-A2A9-FC5FE744C02A}"/>
                  </a:ext>
                </a:extLst>
              </p:cNvPr>
              <p:cNvSpPr txBox="1"/>
              <p:nvPr/>
            </p:nvSpPr>
            <p:spPr>
              <a:xfrm>
                <a:off x="395340" y="1608035"/>
                <a:ext cx="3728101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b="0" dirty="0">
                    <a:solidFill>
                      <a:srgbClr val="FF0000"/>
                    </a:solidFill>
                  </a:rPr>
                  <a:t>矩阵大小为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𝑚𝑛𝑘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&lt;64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时，能发挥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LIBXSMM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中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brgemm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的最优性能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42C78F-C4DE-41D6-A2A9-FC5FE744C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0" y="1608035"/>
                <a:ext cx="3728101" cy="748666"/>
              </a:xfrm>
              <a:prstGeom prst="rect">
                <a:avLst/>
              </a:prstGeom>
              <a:blipFill>
                <a:blip r:embed="rId3"/>
                <a:stretch>
                  <a:fillRect l="-14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D2BC842F-82CF-435C-916A-D599D537FF4A}"/>
              </a:ext>
            </a:extLst>
          </p:cNvPr>
          <p:cNvSpPr/>
          <p:nvPr/>
        </p:nvSpPr>
        <p:spPr>
          <a:xfrm>
            <a:off x="6096000" y="3120273"/>
            <a:ext cx="6096000" cy="11594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41C425-8016-444C-BB7B-6332BF5FAE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68686" y="3700021"/>
            <a:ext cx="2127314" cy="579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9BFC64C-5BB3-47CE-A817-4969BD0190D0}"/>
              </a:ext>
            </a:extLst>
          </p:cNvPr>
          <p:cNvSpPr txBox="1"/>
          <p:nvPr/>
        </p:nvSpPr>
        <p:spPr>
          <a:xfrm>
            <a:off x="791852" y="4095103"/>
            <a:ext cx="3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filter width</a:t>
            </a:r>
            <a:r>
              <a:rPr lang="zh-CN" altLang="en-US" dirty="0">
                <a:solidFill>
                  <a:srgbClr val="FF0000"/>
                </a:solidFill>
              </a:rPr>
              <a:t>维度上组成</a:t>
            </a:r>
            <a:r>
              <a:rPr lang="en-US" altLang="zh-CN" dirty="0">
                <a:solidFill>
                  <a:srgbClr val="FF0000"/>
                </a:solidFill>
              </a:rPr>
              <a:t>batch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A791E70-5432-4879-B5F5-697ED4E20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B546D60-7613-4CCB-8345-CA8BDC06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pass using BRGEMM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33C4D-99BB-4BEB-99D5-F1376B18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131"/>
            <a:ext cx="12192000" cy="35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3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73EC7C9-9CFC-459C-ADF2-0E27D460AB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Efficient and Generic 1D Dilated Convolution Layer for Deep Learning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52DAE-F9C5-4739-BA18-02E121CDDF1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8667AED-FA6B-417A-9AE4-EEEE8EE3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Data Pass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3F4A89-5096-45BA-8806-E832B63F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88" y="1664564"/>
            <a:ext cx="5832588" cy="38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99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717</Words>
  <Application>Microsoft Office PowerPoint</Application>
  <PresentationFormat>宽屏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Cambria Math</vt:lpstr>
      <vt:lpstr>Times New Roman</vt:lpstr>
      <vt:lpstr>Wingdings</vt:lpstr>
      <vt:lpstr>1_Office 主题​​</vt:lpstr>
      <vt:lpstr>Efficient and Generic 1D Dilated Convolution Layer for Deep Learning</vt:lpstr>
      <vt:lpstr>Intro</vt:lpstr>
      <vt:lpstr>1D standard convolution layer</vt:lpstr>
      <vt:lpstr>1D dilated convolution layer</vt:lpstr>
      <vt:lpstr>BRGEMM</vt:lpstr>
      <vt:lpstr>Forward Pass</vt:lpstr>
      <vt:lpstr>Forward pass using BRGEMM</vt:lpstr>
      <vt:lpstr>Forward pass using BRGEMM</vt:lpstr>
      <vt:lpstr>Backward Data Pass</vt:lpstr>
      <vt:lpstr>Backward Weight Pass</vt:lpstr>
      <vt:lpstr>EXPERIMENTS AND RESULTS</vt:lpstr>
      <vt:lpstr>Efficiency Experiments</vt:lpstr>
      <vt:lpstr>PowerPoint 演示文稿</vt:lpstr>
      <vt:lpstr>End-to-End Training Experiment on a Single Socket CPU</vt:lpstr>
      <vt:lpstr>Scaling Experiments for End-to-End Traning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Batch-reduce GEMM Kernel</dc:title>
  <dc:creator>王顺洪</dc:creator>
  <cp:lastModifiedBy>王顺洪</cp:lastModifiedBy>
  <cp:revision>91</cp:revision>
  <dcterms:created xsi:type="dcterms:W3CDTF">2021-09-03T09:24:22Z</dcterms:created>
  <dcterms:modified xsi:type="dcterms:W3CDTF">2021-09-22T07:37:18Z</dcterms:modified>
</cp:coreProperties>
</file>