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2" r:id="rId2"/>
    <p:sldId id="287" r:id="rId3"/>
    <p:sldId id="256" r:id="rId4"/>
    <p:sldId id="288" r:id="rId5"/>
    <p:sldId id="327" r:id="rId6"/>
    <p:sldId id="331" r:id="rId7"/>
    <p:sldId id="332" r:id="rId8"/>
    <p:sldId id="334" r:id="rId9"/>
    <p:sldId id="333" r:id="rId10"/>
    <p:sldId id="328" r:id="rId11"/>
    <p:sldId id="329" r:id="rId12"/>
    <p:sldId id="273" r:id="rId13"/>
    <p:sldId id="289" r:id="rId14"/>
    <p:sldId id="335" r:id="rId15"/>
    <p:sldId id="326" r:id="rId16"/>
    <p:sldId id="291" r:id="rId17"/>
    <p:sldId id="274" r:id="rId18"/>
    <p:sldId id="314" r:id="rId19"/>
    <p:sldId id="315" r:id="rId20"/>
    <p:sldId id="320" r:id="rId21"/>
    <p:sldId id="316" r:id="rId22"/>
    <p:sldId id="292" r:id="rId23"/>
    <p:sldId id="322" r:id="rId24"/>
    <p:sldId id="295" r:id="rId25"/>
    <p:sldId id="321" r:id="rId26"/>
    <p:sldId id="293" r:id="rId27"/>
    <p:sldId id="294" r:id="rId28"/>
    <p:sldId id="323" r:id="rId29"/>
    <p:sldId id="330" r:id="rId30"/>
    <p:sldId id="297" r:id="rId31"/>
    <p:sldId id="338" r:id="rId32"/>
    <p:sldId id="339" r:id="rId33"/>
    <p:sldId id="298" r:id="rId34"/>
    <p:sldId id="300" r:id="rId35"/>
    <p:sldId id="299" r:id="rId36"/>
    <p:sldId id="325" r:id="rId37"/>
    <p:sldId id="301" r:id="rId38"/>
    <p:sldId id="302" r:id="rId39"/>
    <p:sldId id="303" r:id="rId40"/>
    <p:sldId id="313" r:id="rId41"/>
    <p:sldId id="304" r:id="rId42"/>
    <p:sldId id="319" r:id="rId43"/>
    <p:sldId id="305" r:id="rId44"/>
    <p:sldId id="307" r:id="rId45"/>
    <p:sldId id="308" r:id="rId46"/>
    <p:sldId id="318" r:id="rId47"/>
    <p:sldId id="309" r:id="rId48"/>
    <p:sldId id="336" r:id="rId49"/>
    <p:sldId id="337" r:id="rId50"/>
    <p:sldId id="286" r:id="rId51"/>
  </p:sldIdLst>
  <p:sldSz cx="12192000" cy="6858000"/>
  <p:notesSz cx="6858000" cy="9144000"/>
  <p:defaultTextStyle>
    <a:defPPr>
      <a:defRPr lang="en-US"/>
    </a:defPPr>
    <a:lvl1pPr marL="0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53"/>
    <a:srgbClr val="F4A03B"/>
    <a:srgbClr val="FFC000"/>
    <a:srgbClr val="87BB3B"/>
    <a:srgbClr val="00CAF0"/>
    <a:srgbClr val="EE0F68"/>
    <a:srgbClr val="FFFFFF"/>
    <a:srgbClr val="FCFCFC"/>
    <a:srgbClr val="DDDEDE"/>
    <a:srgbClr val="60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5927" autoAdjust="0"/>
  </p:normalViewPr>
  <p:slideViewPr>
    <p:cSldViewPr>
      <p:cViewPr varScale="1">
        <p:scale>
          <a:sx n="89" d="100"/>
          <a:sy n="89" d="100"/>
        </p:scale>
        <p:origin x="715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26753018727763E-2"/>
          <c:y val="3.3208001604326652E-2"/>
          <c:w val="0.98033197836405961"/>
          <c:h val="0.75679706349847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销量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4A03B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1B2153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EE0F68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00CAF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solidFill>
                  <a:srgbClr val="F4A03B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机器</c:v>
                </c:pt>
                <c:pt idx="1">
                  <c:v>数据源</c:v>
                </c:pt>
                <c:pt idx="2">
                  <c:v>同步映射</c:v>
                </c:pt>
                <c:pt idx="3">
                  <c:v>同步任务</c:v>
                </c:pt>
                <c:pt idx="4">
                  <c:v>日均同步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168</c:v>
                </c:pt>
                <c:pt idx="2">
                  <c:v>1500</c:v>
                </c:pt>
                <c:pt idx="3">
                  <c:v>260</c:v>
                </c:pt>
                <c:pt idx="4">
                  <c:v>500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30457200"/>
        <c:axId val="430457592"/>
      </c:barChart>
      <c:catAx>
        <c:axId val="43045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0457592"/>
        <c:crosses val="autoZero"/>
        <c:auto val="1"/>
        <c:lblAlgn val="ctr"/>
        <c:lblOffset val="100"/>
        <c:noMultiLvlLbl val="0"/>
      </c:catAx>
      <c:valAx>
        <c:axId val="430457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0457200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037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2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63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6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5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0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2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5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9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9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3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3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1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8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2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7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3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1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8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2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4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4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6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70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661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69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855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7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50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585-BE45-4742-B5E3-498DEBEE5D3B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A4A6-A042-46D2-AA8D-CB7B7C602BD8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4D-FF29-44FF-99E9-48ACB1AD4E4B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6CB-66B0-4DA5-819B-AB5C3A1769D8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2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6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08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6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1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5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17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C2B-8DFC-44EC-A872-3D000D882DFD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9D1-D93E-4D63-B230-B15FD92C055C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3" indent="0">
              <a:buNone/>
              <a:defRPr sz="2667" b="1"/>
            </a:lvl2pPr>
            <a:lvl3pPr marL="1219044" indent="0">
              <a:buNone/>
              <a:defRPr sz="2400" b="1"/>
            </a:lvl3pPr>
            <a:lvl4pPr marL="1828568" indent="0">
              <a:buNone/>
              <a:defRPr sz="2133" b="1"/>
            </a:lvl4pPr>
            <a:lvl5pPr marL="2438088" indent="0">
              <a:buNone/>
              <a:defRPr sz="2133" b="1"/>
            </a:lvl5pPr>
            <a:lvl6pPr marL="3047612" indent="0">
              <a:buNone/>
              <a:defRPr sz="2133" b="1"/>
            </a:lvl6pPr>
            <a:lvl7pPr marL="3657134" indent="0">
              <a:buNone/>
              <a:defRPr sz="2133" b="1"/>
            </a:lvl7pPr>
            <a:lvl8pPr marL="4266656" indent="0">
              <a:buNone/>
              <a:defRPr sz="2133" b="1"/>
            </a:lvl8pPr>
            <a:lvl9pPr marL="4876179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3" indent="0">
              <a:buNone/>
              <a:defRPr sz="2667" b="1"/>
            </a:lvl2pPr>
            <a:lvl3pPr marL="1219044" indent="0">
              <a:buNone/>
              <a:defRPr sz="2400" b="1"/>
            </a:lvl3pPr>
            <a:lvl4pPr marL="1828568" indent="0">
              <a:buNone/>
              <a:defRPr sz="2133" b="1"/>
            </a:lvl4pPr>
            <a:lvl5pPr marL="2438088" indent="0">
              <a:buNone/>
              <a:defRPr sz="2133" b="1"/>
            </a:lvl5pPr>
            <a:lvl6pPr marL="3047612" indent="0">
              <a:buNone/>
              <a:defRPr sz="2133" b="1"/>
            </a:lvl6pPr>
            <a:lvl7pPr marL="3657134" indent="0">
              <a:buNone/>
              <a:defRPr sz="2133" b="1"/>
            </a:lvl7pPr>
            <a:lvl8pPr marL="4266656" indent="0">
              <a:buNone/>
              <a:defRPr sz="2133" b="1"/>
            </a:lvl8pPr>
            <a:lvl9pPr marL="4876179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484C-9EEE-4C62-B293-577148621EED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738-2A6A-45C7-94DA-DF6608EE8F69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AFBE-5D93-4CED-AD72-FA993204B447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23" indent="0">
              <a:buNone/>
              <a:defRPr sz="1600"/>
            </a:lvl2pPr>
            <a:lvl3pPr marL="1219044" indent="0">
              <a:buNone/>
              <a:defRPr sz="1333"/>
            </a:lvl3pPr>
            <a:lvl4pPr marL="1828568" indent="0">
              <a:buNone/>
              <a:defRPr sz="1200"/>
            </a:lvl4pPr>
            <a:lvl5pPr marL="2438088" indent="0">
              <a:buNone/>
              <a:defRPr sz="1200"/>
            </a:lvl5pPr>
            <a:lvl6pPr marL="3047612" indent="0">
              <a:buNone/>
              <a:defRPr sz="1200"/>
            </a:lvl6pPr>
            <a:lvl7pPr marL="3657134" indent="0">
              <a:buNone/>
              <a:defRPr sz="1200"/>
            </a:lvl7pPr>
            <a:lvl8pPr marL="4266656" indent="0">
              <a:buNone/>
              <a:defRPr sz="1200"/>
            </a:lvl8pPr>
            <a:lvl9pPr marL="487617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6E8-334F-415C-802A-DB98F162160E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23" indent="0">
              <a:buNone/>
              <a:defRPr sz="3733"/>
            </a:lvl2pPr>
            <a:lvl3pPr marL="1219044" indent="0">
              <a:buNone/>
              <a:defRPr sz="3200"/>
            </a:lvl3pPr>
            <a:lvl4pPr marL="1828568" indent="0">
              <a:buNone/>
              <a:defRPr sz="2667"/>
            </a:lvl4pPr>
            <a:lvl5pPr marL="2438088" indent="0">
              <a:buNone/>
              <a:defRPr sz="2667"/>
            </a:lvl5pPr>
            <a:lvl6pPr marL="3047612" indent="0">
              <a:buNone/>
              <a:defRPr sz="2667"/>
            </a:lvl6pPr>
            <a:lvl7pPr marL="3657134" indent="0">
              <a:buNone/>
              <a:defRPr sz="2667"/>
            </a:lvl7pPr>
            <a:lvl8pPr marL="4266656" indent="0">
              <a:buNone/>
              <a:defRPr sz="2667"/>
            </a:lvl8pPr>
            <a:lvl9pPr marL="4876179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23" indent="0">
              <a:buNone/>
              <a:defRPr sz="1600"/>
            </a:lvl2pPr>
            <a:lvl3pPr marL="1219044" indent="0">
              <a:buNone/>
              <a:defRPr sz="1333"/>
            </a:lvl3pPr>
            <a:lvl4pPr marL="1828568" indent="0">
              <a:buNone/>
              <a:defRPr sz="1200"/>
            </a:lvl4pPr>
            <a:lvl5pPr marL="2438088" indent="0">
              <a:buNone/>
              <a:defRPr sz="1200"/>
            </a:lvl5pPr>
            <a:lvl6pPr marL="3047612" indent="0">
              <a:buNone/>
              <a:defRPr sz="1200"/>
            </a:lvl6pPr>
            <a:lvl7pPr marL="3657134" indent="0">
              <a:buNone/>
              <a:defRPr sz="1200"/>
            </a:lvl7pPr>
            <a:lvl8pPr marL="4266656" indent="0">
              <a:buNone/>
              <a:defRPr sz="1200"/>
            </a:lvl8pPr>
            <a:lvl9pPr marL="487617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9C72-B80E-4ADB-9370-7A3C59A03291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D9-831A-43A7-87BC-34E8CCD46F35}" type="datetime1">
              <a:rPr lang="en-US" altLang="zh-CN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044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2" indent="-457142" algn="l" defTabSz="1219044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2" algn="l" defTabSz="1219044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6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28" indent="-304762" algn="l" defTabSz="1219044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0" indent="-304762" algn="l" defTabSz="1219044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7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9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18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40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6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8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2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3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56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79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Excel____2.xls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6400" b="1" dirty="0" smtClean="0">
                <a:latin typeface="微软雅黑" pitchFamily="34" charset="-122"/>
                <a:ea typeface="微软雅黑" pitchFamily="34" charset="-122"/>
              </a:rPr>
              <a:t>Datalink</a:t>
            </a:r>
            <a:r>
              <a:rPr lang="zh-CN" altLang="en-US" sz="6400" b="1" dirty="0"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zh-CN" altLang="en-US" sz="6400" b="1" dirty="0" smtClean="0">
                <a:latin typeface="微软雅黑" pitchFamily="34" charset="-122"/>
                <a:ea typeface="微软雅黑" pitchFamily="34" charset="-122"/>
              </a:rPr>
              <a:t>交流</a:t>
            </a:r>
            <a:endParaRPr lang="zh-CN" altLang="en-US" sz="6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39150" y="2605319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7344139" y="5007755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2667" dirty="0" smtClean="0">
                <a:latin typeface="微软雅黑" pitchFamily="34" charset="-122"/>
                <a:ea typeface="微软雅黑" pitchFamily="34" charset="-122"/>
              </a:rPr>
              <a:t>架构：存储</a:t>
            </a:r>
            <a:r>
              <a:rPr lang="en-US" altLang="zh-CN" sz="2667" dirty="0" smtClean="0">
                <a:latin typeface="微软雅黑" pitchFamily="34" charset="-122"/>
                <a:ea typeface="微软雅黑" pitchFamily="34" charset="-122"/>
              </a:rPr>
              <a:t>Team</a:t>
            </a:r>
            <a:endParaRPr lang="zh-CN" altLang="en-US" sz="2667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"/>
    </mc:Choice>
    <mc:Fallback xmlns="">
      <p:transition spd="slow" advTm="6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657292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Common Methods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989375" y="3417954"/>
            <a:ext cx="1378433" cy="1324933"/>
            <a:chOff x="1457739" y="1828800"/>
            <a:chExt cx="1987826" cy="1987826"/>
          </a:xfrm>
        </p:grpSpPr>
        <p:sp>
          <p:nvSpPr>
            <p:cNvPr id="10" name="椭圆 9"/>
            <p:cNvSpPr/>
            <p:nvPr/>
          </p:nvSpPr>
          <p:spPr>
            <a:xfrm>
              <a:off x="1537252" y="1908313"/>
              <a:ext cx="1828800" cy="1828799"/>
            </a:xfrm>
            <a:prstGeom prst="ellipse">
              <a:avLst/>
            </a:prstGeom>
            <a:solidFill>
              <a:srgbClr val="1B215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触发器</a:t>
              </a:r>
              <a:endPara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1B2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636844" y="3417954"/>
            <a:ext cx="1378433" cy="1324933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799"/>
            </a:xfrm>
            <a:prstGeom prst="ellipse">
              <a:avLst/>
            </a:prstGeom>
            <a:solidFill>
              <a:srgbClr val="1B215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日志</a:t>
              </a:r>
              <a:endPara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zh-CN" altLang="en-US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解析</a:t>
              </a:r>
              <a:endPara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1B2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101943" y="3421462"/>
            <a:ext cx="1378433" cy="1324933"/>
            <a:chOff x="1457739" y="1828800"/>
            <a:chExt cx="1987826" cy="1987826"/>
          </a:xfrm>
        </p:grpSpPr>
        <p:sp>
          <p:nvSpPr>
            <p:cNvPr id="16" name="椭圆 15"/>
            <p:cNvSpPr/>
            <p:nvPr/>
          </p:nvSpPr>
          <p:spPr>
            <a:xfrm>
              <a:off x="1537252" y="1908313"/>
              <a:ext cx="1828800" cy="1828799"/>
            </a:xfrm>
            <a:prstGeom prst="ellipse">
              <a:avLst/>
            </a:prstGeom>
            <a:solidFill>
              <a:srgbClr val="1B215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时间戳</a:t>
              </a:r>
              <a:endPara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1B2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79786" y="2005560"/>
            <a:ext cx="1378433" cy="1324933"/>
            <a:chOff x="1457739" y="1828800"/>
            <a:chExt cx="1987826" cy="1987826"/>
          </a:xfrm>
        </p:grpSpPr>
        <p:sp>
          <p:nvSpPr>
            <p:cNvPr id="19" name="椭圆 18"/>
            <p:cNvSpPr/>
            <p:nvPr/>
          </p:nvSpPr>
          <p:spPr>
            <a:xfrm>
              <a:off x="1537252" y="1908313"/>
              <a:ext cx="1828800" cy="1828799"/>
            </a:xfrm>
            <a:prstGeom prst="ellipse">
              <a:avLst/>
            </a:prstGeom>
            <a:solidFill>
              <a:srgbClr val="1B215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API</a:t>
              </a:r>
            </a:p>
            <a:p>
              <a:pPr algn="ctr"/>
              <a:r>
                <a:rPr lang="zh-CN" altLang="en-US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抽取</a:t>
              </a:r>
              <a:endParaRPr lang="en-US" altLang="zh-CN" sz="16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1B2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11634" y="1980619"/>
            <a:ext cx="1378433" cy="1324933"/>
            <a:chOff x="1457739" y="1828800"/>
            <a:chExt cx="1987826" cy="1987826"/>
          </a:xfrm>
        </p:grpSpPr>
        <p:sp>
          <p:nvSpPr>
            <p:cNvPr id="22" name="椭圆 21"/>
            <p:cNvSpPr/>
            <p:nvPr/>
          </p:nvSpPr>
          <p:spPr>
            <a:xfrm>
              <a:off x="1537252" y="1908313"/>
              <a:ext cx="1828799" cy="1828799"/>
            </a:xfrm>
            <a:prstGeom prst="ellipse">
              <a:avLst/>
            </a:prstGeom>
            <a:solidFill>
              <a:srgbClr val="1B2153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文件</a:t>
              </a:r>
              <a:r>
                <a:rPr lang="en-US" altLang="zh-CN" sz="16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dump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rgbClr val="1B2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983432" y="3356992"/>
            <a:ext cx="10204451" cy="0"/>
          </a:xfrm>
          <a:prstGeom prst="line">
            <a:avLst/>
          </a:prstGeom>
          <a:ln w="31750">
            <a:solidFill>
              <a:srgbClr val="1B2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83432" y="2708920"/>
            <a:ext cx="1377742" cy="604672"/>
          </a:xfrm>
          <a:prstGeom prst="rect">
            <a:avLst/>
          </a:prstGeom>
          <a:solidFill>
            <a:srgbClr val="87B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9"/>
          <p:cNvSpPr txBox="1"/>
          <p:nvPr/>
        </p:nvSpPr>
        <p:spPr>
          <a:xfrm>
            <a:off x="1265048" y="2780423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</a:t>
            </a:r>
          </a:p>
        </p:txBody>
      </p:sp>
      <p:sp>
        <p:nvSpPr>
          <p:cNvPr id="28" name="矩形 27"/>
          <p:cNvSpPr/>
          <p:nvPr/>
        </p:nvSpPr>
        <p:spPr>
          <a:xfrm>
            <a:off x="996498" y="3417954"/>
            <a:ext cx="1377742" cy="604672"/>
          </a:xfrm>
          <a:prstGeom prst="rect">
            <a:avLst/>
          </a:prstGeom>
          <a:solidFill>
            <a:srgbClr val="87B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9"/>
          <p:cNvSpPr txBox="1"/>
          <p:nvPr/>
        </p:nvSpPr>
        <p:spPr>
          <a:xfrm>
            <a:off x="1278115" y="34894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5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8157102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Productions of The </a:t>
            </a:r>
            <a:r>
              <a:rPr lang="en-US" altLang="zh-CN" sz="4800" dirty="0"/>
              <a:t>I</a:t>
            </a:r>
            <a:r>
              <a:rPr lang="en-US" altLang="zh-CN" sz="4800" dirty="0" smtClean="0"/>
              <a:t>ndustry</a:t>
            </a:r>
            <a:r>
              <a:rPr lang="en-US" altLang="zh-CN" sz="4800" dirty="0"/>
              <a:t> 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3598" y="3276005"/>
            <a:ext cx="1856095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42"/>
          <p:cNvSpPr/>
          <p:nvPr/>
        </p:nvSpPr>
        <p:spPr>
          <a:xfrm>
            <a:off x="1340285" y="3936353"/>
            <a:ext cx="1285777" cy="12985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800" i="1" kern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Otter</a:t>
            </a:r>
          </a:p>
          <a:p>
            <a:pPr algn="just">
              <a:defRPr/>
            </a:pPr>
            <a:r>
              <a:rPr lang="en-US" altLang="zh-CN" sz="1800" i="1" kern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Yugong</a:t>
            </a:r>
          </a:p>
          <a:p>
            <a:pPr algn="just">
              <a:defRPr/>
            </a:pPr>
            <a:r>
              <a:rPr lang="en-US" altLang="zh-CN" sz="1800" i="1" kern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Canal</a:t>
            </a:r>
          </a:p>
          <a:p>
            <a:pPr algn="just">
              <a:defRPr/>
            </a:pPr>
            <a:r>
              <a:rPr lang="en-US" sz="1800" i="1" kern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Drc</a:t>
            </a:r>
          </a:p>
          <a:p>
            <a:pPr algn="just">
              <a:defRPr/>
            </a:pPr>
            <a:r>
              <a:rPr lang="en-US" sz="1800" i="1" kern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DataX</a:t>
            </a:r>
          </a:p>
          <a:p>
            <a:pPr algn="just">
              <a:defRPr/>
            </a:pPr>
            <a:r>
              <a:rPr lang="zh-CN" altLang="en-US" sz="1800" i="1" kern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精卫</a:t>
            </a:r>
            <a:endParaRPr lang="en-US" sz="1800" i="1" kern="0" dirty="0" smtClean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Rectangle 42"/>
          <p:cNvSpPr/>
          <p:nvPr/>
        </p:nvSpPr>
        <p:spPr>
          <a:xfrm>
            <a:off x="3140369" y="3936353"/>
            <a:ext cx="2098380" cy="129608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800" i="1" kern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JD</a:t>
            </a:r>
            <a:r>
              <a:rPr lang="zh-CN" altLang="en-US" sz="1800" i="1" kern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多中心交易系统</a:t>
            </a:r>
            <a:r>
              <a:rPr lang="en-US" sz="1800" i="1" kern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5" name="Rectangle 42"/>
          <p:cNvSpPr/>
          <p:nvPr/>
        </p:nvSpPr>
        <p:spPr>
          <a:xfrm>
            <a:off x="5659028" y="3936353"/>
            <a:ext cx="1929296" cy="129608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800" i="1" kern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Kafka</a:t>
            </a:r>
          </a:p>
          <a:p>
            <a:pPr algn="just">
              <a:defRPr/>
            </a:pPr>
            <a:r>
              <a:rPr lang="en-US" altLang="zh-CN" sz="1800" i="1" kern="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DataBus</a:t>
            </a:r>
          </a:p>
          <a:p>
            <a:pPr algn="just">
              <a:defRPr/>
            </a:pPr>
            <a:endParaRPr lang="en-US" sz="1800" i="1" kern="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8" y="1812921"/>
            <a:ext cx="1892926" cy="12600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96" y="1812921"/>
            <a:ext cx="1892926" cy="1260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66" y="1812920"/>
            <a:ext cx="1892926" cy="1260083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1409387" y="3288281"/>
            <a:ext cx="504056" cy="420724"/>
          </a:xfrm>
          <a:prstGeom prst="downArrow">
            <a:avLst/>
          </a:prstGeom>
          <a:solidFill>
            <a:schemeClr val="bg1"/>
          </a:solidFill>
          <a:ln>
            <a:solidFill>
              <a:srgbClr val="1B2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65482" y="3288378"/>
            <a:ext cx="1856095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941271" y="3300654"/>
            <a:ext cx="504056" cy="420724"/>
          </a:xfrm>
          <a:prstGeom prst="downArrow">
            <a:avLst/>
          </a:prstGeom>
          <a:solidFill>
            <a:schemeClr val="bg1"/>
          </a:solidFill>
          <a:ln>
            <a:solidFill>
              <a:srgbClr val="1B2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63202" y="3300654"/>
            <a:ext cx="1856095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6338991" y="3312930"/>
            <a:ext cx="504056" cy="420724"/>
          </a:xfrm>
          <a:prstGeom prst="downArrow">
            <a:avLst/>
          </a:prstGeom>
          <a:solidFill>
            <a:schemeClr val="bg1"/>
          </a:solidFill>
          <a:ln>
            <a:solidFill>
              <a:srgbClr val="1B2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442700" y="3309633"/>
            <a:ext cx="1856095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0118489" y="3321909"/>
            <a:ext cx="504056" cy="420724"/>
          </a:xfrm>
          <a:prstGeom prst="downArrow">
            <a:avLst/>
          </a:prstGeom>
          <a:solidFill>
            <a:schemeClr val="bg1"/>
          </a:solidFill>
          <a:ln>
            <a:solidFill>
              <a:srgbClr val="1B2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199" y="1821898"/>
            <a:ext cx="1881079" cy="1260083"/>
          </a:xfrm>
          <a:prstGeom prst="rect">
            <a:avLst/>
          </a:prstGeom>
          <a:ln>
            <a:solidFill>
              <a:srgbClr val="1B2153"/>
            </a:solidFill>
          </a:ln>
        </p:spPr>
      </p:pic>
      <p:sp>
        <p:nvSpPr>
          <p:cNvPr id="33" name="Rectangle 42"/>
          <p:cNvSpPr/>
          <p:nvPr/>
        </p:nvSpPr>
        <p:spPr>
          <a:xfrm>
            <a:off x="9422090" y="3936353"/>
            <a:ext cx="1929296" cy="129608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just">
              <a:defRPr/>
            </a:pPr>
            <a:r>
              <a:rPr lang="en-US" altLang="zh-CN" sz="1800" i="1" kern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Datalink</a:t>
            </a:r>
            <a:endParaRPr lang="en-US" altLang="zh-CN" sz="1800" i="1" kern="0" dirty="0" smtClean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>
              <a:defRPr/>
            </a:pPr>
            <a:endParaRPr lang="en-US" sz="1800" i="1" kern="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7680176" y="2924944"/>
            <a:ext cx="1512168" cy="0"/>
          </a:xfrm>
          <a:prstGeom prst="straightConnector1">
            <a:avLst/>
          </a:prstGeom>
          <a:ln w="193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008603" y="2212128"/>
            <a:ext cx="118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Honour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6" grpId="0" animBg="1"/>
      <p:bldP spid="11" grpId="0"/>
      <p:bldP spid="13" grpId="0"/>
      <p:bldP spid="15" grpId="0"/>
      <p:bldP spid="26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5492805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 Location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58" y="1001852"/>
            <a:ext cx="11043564" cy="571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1925" y="117798"/>
            <a:ext cx="5628171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View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05495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054951"/>
            <a:ext cx="8415958" cy="56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1925" y="117798"/>
            <a:ext cx="6348251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b="1" dirty="0"/>
              <a:t>Development </a:t>
            </a:r>
            <a:r>
              <a:rPr lang="en-US" altLang="zh-CN" sz="4800" b="1" dirty="0" smtClean="0"/>
              <a:t> history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05495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1116161" y="4944938"/>
            <a:ext cx="9521825" cy="117475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871686" y="4757613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978049" y="4856038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017736" y="4905251"/>
            <a:ext cx="195263" cy="196850"/>
          </a:xfrm>
          <a:prstGeom prst="ellipse">
            <a:avLst/>
          </a:pr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2085219" y="4757613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2194396" y="4856038"/>
            <a:ext cx="293688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2243609" y="4905251"/>
            <a:ext cx="195263" cy="196850"/>
          </a:xfrm>
          <a:prstGeom prst="ellipse">
            <a:avLst/>
          </a:pr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3470821" y="4757613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3569246" y="4856038"/>
            <a:ext cx="282575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3616871" y="4905251"/>
            <a:ext cx="187325" cy="196850"/>
          </a:xfrm>
          <a:prstGeom prst="ellipse">
            <a:avLst/>
          </a:pr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799856" y="4757613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4894986" y="4856038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4947493" y="4905251"/>
            <a:ext cx="195263" cy="196850"/>
          </a:xfrm>
          <a:prstGeom prst="ellipse">
            <a:avLst/>
          </a:pr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6211406" y="4757613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6309831" y="4856038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6359044" y="4905251"/>
            <a:ext cx="195263" cy="196850"/>
          </a:xfrm>
          <a:prstGeom prst="ellipse">
            <a:avLst/>
          </a:pr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7569637" y="4757613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7675999" y="4856038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7715687" y="4905251"/>
            <a:ext cx="195263" cy="196850"/>
          </a:xfrm>
          <a:prstGeom prst="ellipse">
            <a:avLst/>
          </a:pr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24"/>
          <p:cNvSpPr>
            <a:spLocks noChangeArrowheads="1"/>
          </p:cNvSpPr>
          <p:nvPr/>
        </p:nvSpPr>
        <p:spPr bwMode="auto">
          <a:xfrm>
            <a:off x="10363349" y="4757613"/>
            <a:ext cx="490538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0461774" y="4856038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10510986" y="4905251"/>
            <a:ext cx="195263" cy="196850"/>
          </a:xfrm>
          <a:prstGeom prst="ellipse">
            <a:avLst/>
          </a:pr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7"/>
          <p:cNvSpPr>
            <a:spLocks/>
          </p:cNvSpPr>
          <p:nvPr/>
        </p:nvSpPr>
        <p:spPr bwMode="auto">
          <a:xfrm>
            <a:off x="1259954" y="3195837"/>
            <a:ext cx="1832316" cy="1033463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8"/>
          <p:cNvSpPr>
            <a:spLocks/>
          </p:cNvSpPr>
          <p:nvPr/>
        </p:nvSpPr>
        <p:spPr bwMode="auto">
          <a:xfrm>
            <a:off x="7788634" y="3674938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>
            <a:off x="6662257" y="3212976"/>
            <a:ext cx="1898898" cy="1033463"/>
          </a:xfrm>
          <a:custGeom>
            <a:avLst/>
            <a:gdLst>
              <a:gd name="T0" fmla="*/ 0 w 1707"/>
              <a:gd name="T1" fmla="*/ 651 h 651"/>
              <a:gd name="T2" fmla="*/ 1707 w 1707"/>
              <a:gd name="T3" fmla="*/ 651 h 651"/>
              <a:gd name="T4" fmla="*/ 1707 w 1707"/>
              <a:gd name="T5" fmla="*/ 0 h 651"/>
              <a:gd name="T6" fmla="*/ 0 w 1707"/>
              <a:gd name="T7" fmla="*/ 0 h 651"/>
              <a:gd name="T8" fmla="*/ 0 w 1707"/>
              <a:gd name="T9" fmla="*/ 651 h 651"/>
              <a:gd name="T10" fmla="*/ 0 w 1707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1">
                <a:moveTo>
                  <a:pt x="0" y="651"/>
                </a:moveTo>
                <a:lnTo>
                  <a:pt x="1707" y="651"/>
                </a:lnTo>
                <a:lnTo>
                  <a:pt x="1707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30"/>
          <p:cNvSpPr>
            <a:spLocks/>
          </p:cNvSpPr>
          <p:nvPr/>
        </p:nvSpPr>
        <p:spPr bwMode="auto">
          <a:xfrm>
            <a:off x="3940721" y="3212976"/>
            <a:ext cx="1723231" cy="1033463"/>
          </a:xfrm>
          <a:custGeom>
            <a:avLst/>
            <a:gdLst>
              <a:gd name="T0" fmla="*/ 0 w 1701"/>
              <a:gd name="T1" fmla="*/ 651 h 651"/>
              <a:gd name="T2" fmla="*/ 1701 w 1701"/>
              <a:gd name="T3" fmla="*/ 651 h 651"/>
              <a:gd name="T4" fmla="*/ 1701 w 1701"/>
              <a:gd name="T5" fmla="*/ 0 h 651"/>
              <a:gd name="T6" fmla="*/ 0 w 1701"/>
              <a:gd name="T7" fmla="*/ 0 h 651"/>
              <a:gd name="T8" fmla="*/ 0 w 1701"/>
              <a:gd name="T9" fmla="*/ 651 h 651"/>
              <a:gd name="T10" fmla="*/ 0 w 1701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651">
                <a:moveTo>
                  <a:pt x="0" y="651"/>
                </a:moveTo>
                <a:lnTo>
                  <a:pt x="1701" y="651"/>
                </a:lnTo>
                <a:lnTo>
                  <a:pt x="1701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31"/>
          <p:cNvSpPr>
            <a:spLocks/>
          </p:cNvSpPr>
          <p:nvPr/>
        </p:nvSpPr>
        <p:spPr bwMode="auto">
          <a:xfrm>
            <a:off x="871687" y="1757238"/>
            <a:ext cx="1976438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2"/>
          <p:cNvSpPr>
            <a:spLocks/>
          </p:cNvSpPr>
          <p:nvPr/>
        </p:nvSpPr>
        <p:spPr bwMode="auto">
          <a:xfrm>
            <a:off x="6241569" y="1757238"/>
            <a:ext cx="1760537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3"/>
          <p:cNvSpPr>
            <a:spLocks/>
          </p:cNvSpPr>
          <p:nvPr/>
        </p:nvSpPr>
        <p:spPr bwMode="auto">
          <a:xfrm>
            <a:off x="3489871" y="1757238"/>
            <a:ext cx="1889126" cy="1037720"/>
          </a:xfrm>
          <a:custGeom>
            <a:avLst/>
            <a:gdLst>
              <a:gd name="T0" fmla="*/ 0 w 1708"/>
              <a:gd name="T1" fmla="*/ 657 h 657"/>
              <a:gd name="T2" fmla="*/ 1708 w 1708"/>
              <a:gd name="T3" fmla="*/ 657 h 657"/>
              <a:gd name="T4" fmla="*/ 1708 w 1708"/>
              <a:gd name="T5" fmla="*/ 0 h 657"/>
              <a:gd name="T6" fmla="*/ 0 w 1708"/>
              <a:gd name="T7" fmla="*/ 0 h 657"/>
              <a:gd name="T8" fmla="*/ 0 w 1708"/>
              <a:gd name="T9" fmla="*/ 657 h 657"/>
              <a:gd name="T10" fmla="*/ 0 w 1708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657">
                <a:moveTo>
                  <a:pt x="0" y="657"/>
                </a:moveTo>
                <a:lnTo>
                  <a:pt x="1708" y="657"/>
                </a:lnTo>
                <a:lnTo>
                  <a:pt x="1708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4"/>
          <p:cNvSpPr>
            <a:spLocks/>
          </p:cNvSpPr>
          <p:nvPr/>
        </p:nvSpPr>
        <p:spPr bwMode="auto">
          <a:xfrm>
            <a:off x="6427306" y="2495426"/>
            <a:ext cx="58738" cy="2508250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5"/>
          <p:cNvSpPr>
            <a:spLocks/>
          </p:cNvSpPr>
          <p:nvPr/>
        </p:nvSpPr>
        <p:spPr bwMode="auto">
          <a:xfrm>
            <a:off x="5015756" y="3674938"/>
            <a:ext cx="58738" cy="1328738"/>
          </a:xfrm>
          <a:custGeom>
            <a:avLst/>
            <a:gdLst>
              <a:gd name="T0" fmla="*/ 37 w 37"/>
              <a:gd name="T1" fmla="*/ 837 h 837"/>
              <a:gd name="T2" fmla="*/ 0 w 37"/>
              <a:gd name="T3" fmla="*/ 837 h 837"/>
              <a:gd name="T4" fmla="*/ 0 w 37"/>
              <a:gd name="T5" fmla="*/ 0 h 837"/>
              <a:gd name="T6" fmla="*/ 37 w 37"/>
              <a:gd name="T7" fmla="*/ 0 h 837"/>
              <a:gd name="T8" fmla="*/ 37 w 37"/>
              <a:gd name="T9" fmla="*/ 837 h 837"/>
              <a:gd name="T10" fmla="*/ 37 w 37"/>
              <a:gd name="T11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lnTo>
                  <a:pt x="37" y="837"/>
                </a:lnTo>
                <a:close/>
              </a:path>
            </a:pathLst>
          </a:cu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6"/>
          <p:cNvSpPr>
            <a:spLocks/>
          </p:cNvSpPr>
          <p:nvPr/>
        </p:nvSpPr>
        <p:spPr bwMode="auto">
          <a:xfrm>
            <a:off x="3675608" y="2317626"/>
            <a:ext cx="69850" cy="2686050"/>
          </a:xfrm>
          <a:custGeom>
            <a:avLst/>
            <a:gdLst>
              <a:gd name="T0" fmla="*/ 44 w 44"/>
              <a:gd name="T1" fmla="*/ 1692 h 1692"/>
              <a:gd name="T2" fmla="*/ 0 w 44"/>
              <a:gd name="T3" fmla="*/ 1692 h 1692"/>
              <a:gd name="T4" fmla="*/ 0 w 44"/>
              <a:gd name="T5" fmla="*/ 0 h 1692"/>
              <a:gd name="T6" fmla="*/ 44 w 44"/>
              <a:gd name="T7" fmla="*/ 0 h 1692"/>
              <a:gd name="T8" fmla="*/ 44 w 44"/>
              <a:gd name="T9" fmla="*/ 1692 h 1692"/>
              <a:gd name="T10" fmla="*/ 44 w 44"/>
              <a:gd name="T11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lnTo>
                  <a:pt x="44" y="1692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7"/>
          <p:cNvSpPr>
            <a:spLocks/>
          </p:cNvSpPr>
          <p:nvPr/>
        </p:nvSpPr>
        <p:spPr bwMode="auto">
          <a:xfrm>
            <a:off x="2301119" y="3320926"/>
            <a:ext cx="58738" cy="1682750"/>
          </a:xfrm>
          <a:custGeom>
            <a:avLst/>
            <a:gdLst>
              <a:gd name="T0" fmla="*/ 37 w 37"/>
              <a:gd name="T1" fmla="*/ 1060 h 1060"/>
              <a:gd name="T2" fmla="*/ 0 w 37"/>
              <a:gd name="T3" fmla="*/ 1060 h 1060"/>
              <a:gd name="T4" fmla="*/ 0 w 37"/>
              <a:gd name="T5" fmla="*/ 0 h 1060"/>
              <a:gd name="T6" fmla="*/ 37 w 37"/>
              <a:gd name="T7" fmla="*/ 0 h 1060"/>
              <a:gd name="T8" fmla="*/ 37 w 37"/>
              <a:gd name="T9" fmla="*/ 1060 h 1060"/>
              <a:gd name="T10" fmla="*/ 37 w 37"/>
              <a:gd name="T11" fmla="*/ 1060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lnTo>
                  <a:pt x="37" y="1060"/>
                </a:lnTo>
                <a:close/>
              </a:path>
            </a:pathLst>
          </a:custGeom>
          <a:solidFill>
            <a:srgbClr val="F4A0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1085999" y="1963613"/>
            <a:ext cx="58738" cy="3040063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10259850" y="5310790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41994" y="5310790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2015.8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57511" y="531079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2015.10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07677" y="531079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2016.4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577975" y="5310790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2016.6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096000" y="5310790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2016.7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464152" y="5310790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2016.9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7299" y="1963613"/>
            <a:ext cx="26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0.1</a:t>
            </a:r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,RDBMS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582878" y="1963375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0.3</a:t>
            </a:r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,SDDL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245778" y="1953803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0.5</a:t>
            </a:r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,DATAX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239379" y="3531461"/>
            <a:ext cx="17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0.2</a:t>
            </a:r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,MetaQ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000297" y="3545041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0.4</a:t>
            </a:r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,HDFS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776591" y="3490272"/>
            <a:ext cx="183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0.6</a:t>
            </a:r>
            <a:r>
              <a:rPr lang="zh-CN" alt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,ES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10363348" y="4761503"/>
            <a:ext cx="488950" cy="492125"/>
          </a:xfrm>
          <a:prstGeom prst="ellipse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10461773" y="4859928"/>
            <a:ext cx="284163" cy="2857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10510986" y="4909141"/>
            <a:ext cx="195263" cy="196850"/>
          </a:xfrm>
          <a:prstGeom prst="ellipse">
            <a:avLst/>
          </a:pr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10579248" y="2499316"/>
            <a:ext cx="58738" cy="2508250"/>
          </a:xfrm>
          <a:custGeom>
            <a:avLst/>
            <a:gdLst>
              <a:gd name="T0" fmla="*/ 37 w 37"/>
              <a:gd name="T1" fmla="*/ 1580 h 1580"/>
              <a:gd name="T2" fmla="*/ 0 w 37"/>
              <a:gd name="T3" fmla="*/ 1580 h 1580"/>
              <a:gd name="T4" fmla="*/ 0 w 37"/>
              <a:gd name="T5" fmla="*/ 0 h 1580"/>
              <a:gd name="T6" fmla="*/ 37 w 37"/>
              <a:gd name="T7" fmla="*/ 0 h 1580"/>
              <a:gd name="T8" fmla="*/ 37 w 37"/>
              <a:gd name="T9" fmla="*/ 1580 h 1580"/>
              <a:gd name="T10" fmla="*/ 37 w 37"/>
              <a:gd name="T11" fmla="*/ 1580 h 1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lnTo>
                  <a:pt x="37" y="158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32"/>
          <p:cNvSpPr>
            <a:spLocks/>
          </p:cNvSpPr>
          <p:nvPr/>
        </p:nvSpPr>
        <p:spPr bwMode="auto">
          <a:xfrm>
            <a:off x="9322291" y="1751970"/>
            <a:ext cx="2246317" cy="1042988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9327505" y="2012122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1.0</a:t>
            </a:r>
            <a:r>
              <a:rPr lang="zh-CN" alt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版本</a:t>
            </a:r>
            <a:r>
              <a:rPr lang="en-US" altLang="zh-CN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,DATALINK</a:t>
            </a:r>
            <a:endParaRPr lang="zh-CN" altLang="en-US" sz="1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4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1925" y="117798"/>
            <a:ext cx="4764075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Some Indexs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05495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图表 37"/>
          <p:cNvGraphicFramePr/>
          <p:nvPr>
            <p:extLst>
              <p:ext uri="{D42A27DB-BD31-4B8C-83A1-F6EECF244321}">
                <p14:modId xmlns:p14="http://schemas.microsoft.com/office/powerpoint/2010/main" val="749214701"/>
              </p:ext>
            </p:extLst>
          </p:nvPr>
        </p:nvGraphicFramePr>
        <p:xfrm>
          <a:off x="461852" y="1261871"/>
          <a:ext cx="770485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Isosceles Triangle 343"/>
          <p:cNvSpPr/>
          <p:nvPr/>
        </p:nvSpPr>
        <p:spPr>
          <a:xfrm>
            <a:off x="8328248" y="993383"/>
            <a:ext cx="576064" cy="576064"/>
          </a:xfrm>
          <a:prstGeom prst="triangle">
            <a:avLst/>
          </a:prstGeom>
          <a:solidFill>
            <a:srgbClr val="F4A0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/>
          </a:p>
        </p:txBody>
      </p:sp>
      <p:sp>
        <p:nvSpPr>
          <p:cNvPr id="9" name="Isosceles Triangle 347"/>
          <p:cNvSpPr/>
          <p:nvPr/>
        </p:nvSpPr>
        <p:spPr>
          <a:xfrm>
            <a:off x="8328248" y="1953489"/>
            <a:ext cx="576064" cy="576064"/>
          </a:xfrm>
          <a:prstGeom prst="triangle">
            <a:avLst/>
          </a:prstGeom>
          <a:solidFill>
            <a:srgbClr val="1B21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/>
          </a:p>
        </p:txBody>
      </p:sp>
      <p:sp>
        <p:nvSpPr>
          <p:cNvPr id="10" name="Isosceles Triangle 351"/>
          <p:cNvSpPr/>
          <p:nvPr/>
        </p:nvSpPr>
        <p:spPr>
          <a:xfrm>
            <a:off x="8330957" y="3386760"/>
            <a:ext cx="576064" cy="576064"/>
          </a:xfrm>
          <a:prstGeom prst="triangle">
            <a:avLst/>
          </a:prstGeom>
          <a:solidFill>
            <a:srgbClr val="EE0F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/>
          </a:p>
        </p:txBody>
      </p:sp>
      <p:sp>
        <p:nvSpPr>
          <p:cNvPr id="11" name="Isosceles Triangle 355"/>
          <p:cNvSpPr/>
          <p:nvPr/>
        </p:nvSpPr>
        <p:spPr>
          <a:xfrm>
            <a:off x="8351487" y="4290134"/>
            <a:ext cx="576064" cy="576064"/>
          </a:xfrm>
          <a:prstGeom prst="triangle">
            <a:avLst/>
          </a:prstGeom>
          <a:solidFill>
            <a:srgbClr val="00C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/>
          </a:p>
        </p:txBody>
      </p:sp>
      <p:sp>
        <p:nvSpPr>
          <p:cNvPr id="12" name="Isosceles Triangle 355"/>
          <p:cNvSpPr/>
          <p:nvPr/>
        </p:nvSpPr>
        <p:spPr>
          <a:xfrm>
            <a:off x="8365609" y="5363794"/>
            <a:ext cx="576064" cy="576064"/>
          </a:xfrm>
          <a:prstGeom prst="triangle">
            <a:avLst/>
          </a:prstGeom>
          <a:solidFill>
            <a:srgbClr val="87B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/>
          </a:p>
        </p:txBody>
      </p:sp>
      <p:grpSp>
        <p:nvGrpSpPr>
          <p:cNvPr id="13" name="组合 354"/>
          <p:cNvGrpSpPr/>
          <p:nvPr/>
        </p:nvGrpSpPr>
        <p:grpSpPr>
          <a:xfrm>
            <a:off x="8924201" y="897375"/>
            <a:ext cx="2636082" cy="882230"/>
            <a:chOff x="1343472" y="4037003"/>
            <a:chExt cx="1665376" cy="661672"/>
          </a:xfrm>
        </p:grpSpPr>
        <p:sp>
          <p:nvSpPr>
            <p:cNvPr id="14" name="文本框 355"/>
            <p:cNvSpPr txBox="1"/>
            <p:nvPr/>
          </p:nvSpPr>
          <p:spPr>
            <a:xfrm>
              <a:off x="1357930" y="4321745"/>
              <a:ext cx="1650918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增量子系统（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42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320G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量子系统（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2+5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500G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机器数量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354"/>
          <p:cNvGrpSpPr/>
          <p:nvPr/>
        </p:nvGrpSpPr>
        <p:grpSpPr>
          <a:xfrm>
            <a:off x="8948529" y="1833472"/>
            <a:ext cx="2636082" cy="1497591"/>
            <a:chOff x="1343472" y="4037003"/>
            <a:chExt cx="1665376" cy="1123193"/>
          </a:xfrm>
        </p:grpSpPr>
        <p:sp>
          <p:nvSpPr>
            <p:cNvPr id="17" name="文本框 355"/>
            <p:cNvSpPr txBox="1"/>
            <p:nvPr/>
          </p:nvSpPr>
          <p:spPr>
            <a:xfrm>
              <a:off x="1357930" y="4321745"/>
              <a:ext cx="1650918" cy="838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数据源类型：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MsSql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PostGreSql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Hbase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MQ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量子系统（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2+5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）、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500G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数据源数量：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168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</a:t>
              </a:r>
            </a:p>
          </p:txBody>
        </p:sp>
      </p:grpSp>
      <p:grpSp>
        <p:nvGrpSpPr>
          <p:cNvPr id="23" name="组合 354"/>
          <p:cNvGrpSpPr/>
          <p:nvPr/>
        </p:nvGrpSpPr>
        <p:grpSpPr>
          <a:xfrm>
            <a:off x="8941673" y="3346299"/>
            <a:ext cx="2636082" cy="677109"/>
            <a:chOff x="1343472" y="4037003"/>
            <a:chExt cx="1665376" cy="507832"/>
          </a:xfrm>
        </p:grpSpPr>
        <p:sp>
          <p:nvSpPr>
            <p:cNvPr id="24" name="文本框 355"/>
            <p:cNvSpPr txBox="1"/>
            <p:nvPr/>
          </p:nvSpPr>
          <p:spPr>
            <a:xfrm>
              <a:off x="1357930" y="4321745"/>
              <a:ext cx="1650918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1500+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表间同步关系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同步映射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354"/>
          <p:cNvGrpSpPr/>
          <p:nvPr/>
        </p:nvGrpSpPr>
        <p:grpSpPr>
          <a:xfrm>
            <a:off x="8950389" y="4239612"/>
            <a:ext cx="2636082" cy="882229"/>
            <a:chOff x="1343472" y="4037003"/>
            <a:chExt cx="1665376" cy="661672"/>
          </a:xfrm>
        </p:grpSpPr>
        <p:sp>
          <p:nvSpPr>
            <p:cNvPr id="27" name="文本框 355"/>
            <p:cNvSpPr txBox="1"/>
            <p:nvPr/>
          </p:nvSpPr>
          <p:spPr>
            <a:xfrm>
              <a:off x="1357930" y="4321745"/>
              <a:ext cx="1650918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增量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333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全量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Job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同步任务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354"/>
          <p:cNvGrpSpPr/>
          <p:nvPr/>
        </p:nvGrpSpPr>
        <p:grpSpPr>
          <a:xfrm>
            <a:off x="8982411" y="5272170"/>
            <a:ext cx="2636082" cy="677110"/>
            <a:chOff x="1343472" y="4037003"/>
            <a:chExt cx="1665376" cy="507833"/>
          </a:xfrm>
        </p:grpSpPr>
        <p:sp>
          <p:nvSpPr>
            <p:cNvPr id="30" name="文本框 355"/>
            <p:cNvSpPr txBox="1"/>
            <p:nvPr/>
          </p:nvSpPr>
          <p:spPr>
            <a:xfrm>
              <a:off x="1357930" y="4321745"/>
              <a:ext cx="1650918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500G</a:t>
              </a:r>
            </a:p>
          </p:txBody>
        </p:sp>
        <p:sp>
          <p:nvSpPr>
            <p:cNvPr id="31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日均同步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9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Graphic spid="7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6400" b="1" dirty="0" smtClean="0">
                <a:latin typeface="微软雅黑" pitchFamily="34" charset="-122"/>
                <a:ea typeface="微软雅黑" pitchFamily="34" charset="-122"/>
              </a:rPr>
              <a:t>Datalink</a:t>
            </a:r>
            <a:r>
              <a:rPr lang="zh-CN" altLang="en-US" sz="64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6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2474849" y="2626322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8563937" y="262399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18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"/>
    </mc:Choice>
    <mc:Fallback xmlns="">
      <p:transition spd="slow" advTm="6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288968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99666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08557"/>
            <a:ext cx="7272808" cy="5128755"/>
          </a:xfrm>
          <a:prstGeom prst="rect">
            <a:avLst/>
          </a:prstGeom>
        </p:spPr>
      </p:pic>
      <p:sp>
        <p:nvSpPr>
          <p:cNvPr id="166" name="等腰三角形 33"/>
          <p:cNvSpPr>
            <a:spLocks noChangeArrowheads="1"/>
          </p:cNvSpPr>
          <p:nvPr/>
        </p:nvSpPr>
        <p:spPr bwMode="auto">
          <a:xfrm rot="16009764">
            <a:off x="7861176" y="1977404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67" name="TextBox 34"/>
          <p:cNvSpPr>
            <a:spLocks noChangeArrowheads="1"/>
          </p:cNvSpPr>
          <p:nvPr/>
        </p:nvSpPr>
        <p:spPr bwMode="auto">
          <a:xfrm>
            <a:off x="8125494" y="1798810"/>
            <a:ext cx="250700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Support Only One Source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8" name="TextBox 35"/>
          <p:cNvSpPr>
            <a:spLocks noChangeArrowheads="1"/>
          </p:cNvSpPr>
          <p:nvPr/>
        </p:nvSpPr>
        <p:spPr bwMode="auto">
          <a:xfrm>
            <a:off x="8184232" y="2119485"/>
            <a:ext cx="318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(Mysql)</a:t>
            </a:r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数据交换平台</a:t>
            </a:r>
            <a:endParaRPr lang="en-US" altLang="zh-CN" sz="1400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C/S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架构</a:t>
            </a:r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难于扩展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TextBox 36"/>
          <p:cNvSpPr>
            <a:spLocks noChangeArrowheads="1"/>
          </p:cNvSpPr>
          <p:nvPr/>
        </p:nvSpPr>
        <p:spPr bwMode="auto">
          <a:xfrm>
            <a:off x="8125495" y="2732260"/>
            <a:ext cx="21764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Low </a:t>
            </a: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Scalability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0" name="TextBox 37"/>
          <p:cNvSpPr>
            <a:spLocks noChangeArrowheads="1"/>
          </p:cNvSpPr>
          <p:nvPr/>
        </p:nvSpPr>
        <p:spPr bwMode="auto">
          <a:xfrm>
            <a:off x="8184232" y="3054523"/>
            <a:ext cx="3181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备</a:t>
            </a:r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，利用率低，伸缩性差</a:t>
            </a:r>
            <a:endParaRPr lang="en-US" altLang="zh-CN" sz="1400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1" name="TextBox 38"/>
          <p:cNvSpPr>
            <a:spLocks noChangeArrowheads="1"/>
          </p:cNvSpPr>
          <p:nvPr/>
        </p:nvSpPr>
        <p:spPr bwMode="auto">
          <a:xfrm>
            <a:off x="8125495" y="3667298"/>
            <a:ext cx="217646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Poor</a:t>
            </a: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Business Model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2" name="TextBox 39"/>
          <p:cNvSpPr>
            <a:spLocks noChangeArrowheads="1"/>
          </p:cNvSpPr>
          <p:nvPr/>
        </p:nvSpPr>
        <p:spPr bwMode="auto">
          <a:xfrm>
            <a:off x="8184232" y="3987973"/>
            <a:ext cx="3181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业务模型抽象层次低，功能扩展性差</a:t>
            </a:r>
            <a:endParaRPr lang="en-US" altLang="zh-CN" sz="1400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TextBox 40"/>
          <p:cNvSpPr>
            <a:spLocks noChangeArrowheads="1"/>
          </p:cNvSpPr>
          <p:nvPr/>
        </p:nvSpPr>
        <p:spPr bwMode="auto">
          <a:xfrm>
            <a:off x="8125495" y="4600748"/>
            <a:ext cx="21764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Poor </a:t>
            </a: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Operational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4" name="TextBox 41"/>
          <p:cNvSpPr>
            <a:spLocks noChangeArrowheads="1"/>
          </p:cNvSpPr>
          <p:nvPr/>
        </p:nvSpPr>
        <p:spPr bwMode="auto">
          <a:xfrm>
            <a:off x="8184232" y="4921423"/>
            <a:ext cx="3181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易用性、可运维性亟待提升</a:t>
            </a:r>
            <a:endParaRPr lang="en-US" altLang="zh-CN" sz="1400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等腰三角形 44"/>
          <p:cNvSpPr>
            <a:spLocks noChangeArrowheads="1"/>
          </p:cNvSpPr>
          <p:nvPr/>
        </p:nvSpPr>
        <p:spPr bwMode="auto">
          <a:xfrm rot="16009764">
            <a:off x="7861177" y="2902916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8" name="等腰三角形 45"/>
          <p:cNvSpPr>
            <a:spLocks noChangeArrowheads="1"/>
          </p:cNvSpPr>
          <p:nvPr/>
        </p:nvSpPr>
        <p:spPr bwMode="auto">
          <a:xfrm rot="16009764">
            <a:off x="7861177" y="3830016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9" name="等腰三角形 46"/>
          <p:cNvSpPr>
            <a:spLocks noChangeArrowheads="1"/>
          </p:cNvSpPr>
          <p:nvPr/>
        </p:nvSpPr>
        <p:spPr bwMode="auto">
          <a:xfrm rot="16009764">
            <a:off x="7860383" y="4756322"/>
            <a:ext cx="254000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3935760" y="261012"/>
            <a:ext cx="3434712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我们的现状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93328" y="13928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36186" y="137902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288968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99666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3935760" y="261012"/>
            <a:ext cx="5227194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业界产品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36186" y="419208"/>
            <a:ext cx="2246521" cy="580458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Kafka-Connect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" y="1210394"/>
            <a:ext cx="6727689" cy="4838701"/>
          </a:xfrm>
          <a:prstGeom prst="rect">
            <a:avLst/>
          </a:prstGeom>
        </p:spPr>
      </p:pic>
      <p:sp>
        <p:nvSpPr>
          <p:cNvPr id="39" name="等腰三角形 38"/>
          <p:cNvSpPr>
            <a:spLocks noChangeArrowheads="1"/>
          </p:cNvSpPr>
          <p:nvPr/>
        </p:nvSpPr>
        <p:spPr bwMode="auto">
          <a:xfrm rot="16009764">
            <a:off x="7742328" y="1293451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40" name="TextBox 34"/>
          <p:cNvSpPr>
            <a:spLocks noChangeArrowheads="1"/>
          </p:cNvSpPr>
          <p:nvPr/>
        </p:nvSpPr>
        <p:spPr bwMode="auto">
          <a:xfrm>
            <a:off x="8011132" y="1212960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强依赖</a:t>
            </a:r>
            <a:r>
              <a:rPr lang="en-US" altLang="zh-CN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Kafka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36"/>
          <p:cNvSpPr>
            <a:spLocks noChangeArrowheads="1"/>
          </p:cNvSpPr>
          <p:nvPr/>
        </p:nvSpPr>
        <p:spPr bwMode="auto">
          <a:xfrm>
            <a:off x="8011132" y="2777583"/>
            <a:ext cx="2362993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版本低、案例少</a:t>
            </a: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16009764">
            <a:off x="7746815" y="2829734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1" name="TextBox 36"/>
          <p:cNvSpPr>
            <a:spLocks noChangeArrowheads="1"/>
          </p:cNvSpPr>
          <p:nvPr/>
        </p:nvSpPr>
        <p:spPr bwMode="auto">
          <a:xfrm>
            <a:off x="8011132" y="3311992"/>
            <a:ext cx="2362993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运维部署复杂</a:t>
            </a:r>
          </a:p>
        </p:txBody>
      </p:sp>
      <p:sp>
        <p:nvSpPr>
          <p:cNvPr id="52" name="等腰三角形 51"/>
          <p:cNvSpPr>
            <a:spLocks noChangeArrowheads="1"/>
          </p:cNvSpPr>
          <p:nvPr/>
        </p:nvSpPr>
        <p:spPr bwMode="auto">
          <a:xfrm rot="16009764">
            <a:off x="7746815" y="3364143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16009764">
            <a:off x="7742328" y="1799450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4" name="TextBox 34"/>
          <p:cNvSpPr>
            <a:spLocks noChangeArrowheads="1"/>
          </p:cNvSpPr>
          <p:nvPr/>
        </p:nvSpPr>
        <p:spPr bwMode="auto">
          <a:xfrm>
            <a:off x="8011132" y="1718959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灵活性差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 rot="16009764">
            <a:off x="7742328" y="2305449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TextBox 34"/>
          <p:cNvSpPr>
            <a:spLocks noChangeArrowheads="1"/>
          </p:cNvSpPr>
          <p:nvPr/>
        </p:nvSpPr>
        <p:spPr bwMode="auto">
          <a:xfrm>
            <a:off x="8011132" y="2224958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欠缺插件隔离机制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36"/>
          <p:cNvSpPr>
            <a:spLocks noChangeArrowheads="1"/>
          </p:cNvSpPr>
          <p:nvPr/>
        </p:nvSpPr>
        <p:spPr bwMode="auto">
          <a:xfrm>
            <a:off x="8041496" y="3854448"/>
            <a:ext cx="2908694" cy="6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更</a:t>
            </a: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适应</a:t>
            </a: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于</a:t>
            </a: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非规范化</a:t>
            </a: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、</a:t>
            </a:r>
            <a:endParaRPr lang="en-US" altLang="zh-CN" b="1" dirty="0" smtClean="0">
              <a:solidFill>
                <a:srgbClr val="595959"/>
              </a:solidFill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大</a:t>
            </a:r>
            <a:r>
              <a:rPr lang="zh-CN" altLang="en-US" b="1" dirty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日志</a:t>
            </a: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Times New Roman" panose="02020603050405020304" pitchFamily="18" charset="0"/>
              </a:rPr>
              <a:t>量数据同步</a:t>
            </a:r>
            <a:endParaRPr lang="zh-CN" altLang="en-US" b="1" dirty="0">
              <a:solidFill>
                <a:srgbClr val="595959"/>
              </a:solidFill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2" name="等腰三角形 61"/>
          <p:cNvSpPr>
            <a:spLocks noChangeArrowheads="1"/>
          </p:cNvSpPr>
          <p:nvPr/>
        </p:nvSpPr>
        <p:spPr bwMode="auto">
          <a:xfrm rot="16009764">
            <a:off x="7777179" y="3906599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63" name="等腰三角形 62"/>
          <p:cNvSpPr>
            <a:spLocks noChangeArrowheads="1"/>
          </p:cNvSpPr>
          <p:nvPr/>
        </p:nvSpPr>
        <p:spPr bwMode="auto">
          <a:xfrm rot="16009764">
            <a:off x="7772692" y="5248312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64" name="TextBox 34"/>
          <p:cNvSpPr>
            <a:spLocks noChangeArrowheads="1"/>
          </p:cNvSpPr>
          <p:nvPr/>
        </p:nvSpPr>
        <p:spPr bwMode="auto">
          <a:xfrm>
            <a:off x="8041496" y="5167821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架构优秀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35"/>
          <p:cNvSpPr>
            <a:spLocks noChangeArrowheads="1"/>
          </p:cNvSpPr>
          <p:nvPr/>
        </p:nvSpPr>
        <p:spPr bwMode="auto">
          <a:xfrm>
            <a:off x="8041496" y="5561262"/>
            <a:ext cx="2604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动态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Rebalance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、分组隔离、读写</a:t>
            </a:r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组件、扩展性强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95229" y="170742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71049" y="170742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288968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7174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3935760" y="261012"/>
            <a:ext cx="5227194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业界产品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71968" y="476672"/>
            <a:ext cx="2246521" cy="550502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Otter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12776"/>
            <a:ext cx="7752860" cy="4316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等腰三角形 9"/>
          <p:cNvSpPr>
            <a:spLocks noChangeArrowheads="1"/>
          </p:cNvSpPr>
          <p:nvPr/>
        </p:nvSpPr>
        <p:spPr bwMode="auto">
          <a:xfrm rot="16009764">
            <a:off x="8492811" y="1675396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" name="TextBox 34"/>
          <p:cNvSpPr>
            <a:spLocks noChangeArrowheads="1"/>
          </p:cNvSpPr>
          <p:nvPr/>
        </p:nvSpPr>
        <p:spPr bwMode="auto">
          <a:xfrm>
            <a:off x="8774737" y="1393520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扩展性差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等腰三角形 15"/>
          <p:cNvSpPr>
            <a:spLocks noChangeArrowheads="1"/>
          </p:cNvSpPr>
          <p:nvPr/>
        </p:nvSpPr>
        <p:spPr bwMode="auto">
          <a:xfrm rot="16009764">
            <a:off x="8479686" y="2464179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34"/>
          <p:cNvSpPr>
            <a:spLocks noChangeArrowheads="1"/>
          </p:cNvSpPr>
          <p:nvPr/>
        </p:nvSpPr>
        <p:spPr bwMode="auto">
          <a:xfrm>
            <a:off x="8748490" y="2383688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架构复杂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>
            <a:spLocks noChangeArrowheads="1"/>
          </p:cNvSpPr>
          <p:nvPr/>
        </p:nvSpPr>
        <p:spPr bwMode="auto">
          <a:xfrm rot="16009764">
            <a:off x="8483169" y="4461113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34"/>
          <p:cNvSpPr>
            <a:spLocks noChangeArrowheads="1"/>
          </p:cNvSpPr>
          <p:nvPr/>
        </p:nvSpPr>
        <p:spPr bwMode="auto">
          <a:xfrm>
            <a:off x="8751973" y="4380622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业务功能强大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35"/>
          <p:cNvSpPr>
            <a:spLocks noChangeArrowheads="1"/>
          </p:cNvSpPr>
          <p:nvPr/>
        </p:nvSpPr>
        <p:spPr bwMode="auto">
          <a:xfrm>
            <a:off x="8748490" y="1732324"/>
            <a:ext cx="2604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只支持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RDB-2-RDB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的同步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扩展点少</a:t>
            </a:r>
            <a:endParaRPr lang="en-US" altLang="zh-CN" sz="1400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35"/>
          <p:cNvSpPr>
            <a:spLocks noChangeArrowheads="1"/>
          </p:cNvSpPr>
          <p:nvPr/>
        </p:nvSpPr>
        <p:spPr bwMode="auto">
          <a:xfrm>
            <a:off x="8783341" y="2791017"/>
            <a:ext cx="26040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多节点部署、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SEDA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、分布式锁、复杂并发控制、业务流程冗长复杂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35"/>
          <p:cNvSpPr>
            <a:spLocks noChangeArrowheads="1"/>
          </p:cNvSpPr>
          <p:nvPr/>
        </p:nvSpPr>
        <p:spPr bwMode="auto">
          <a:xfrm>
            <a:off x="8783341" y="4798351"/>
            <a:ext cx="26040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双向同步、双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同步、数据反查、权重算法、数据合并算法、关联附件同步、自由门数据修订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53193" y="118965"/>
            <a:ext cx="1039923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培训目标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80728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35" name="Group 29"/>
          <p:cNvGrpSpPr>
            <a:grpSpLocks/>
          </p:cNvGrpSpPr>
          <p:nvPr/>
        </p:nvGrpSpPr>
        <p:grpSpPr bwMode="auto">
          <a:xfrm>
            <a:off x="2135560" y="2954266"/>
            <a:ext cx="8129136" cy="1441284"/>
            <a:chOff x="1519" y="2477"/>
            <a:chExt cx="2177" cy="817"/>
          </a:xfrm>
        </p:grpSpPr>
        <p:sp>
          <p:nvSpPr>
            <p:cNvPr id="236" name="Freeform 30"/>
            <p:cNvSpPr>
              <a:spLocks/>
            </p:cNvSpPr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2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37" name="Freeform 31"/>
            <p:cNvSpPr>
              <a:spLocks/>
            </p:cNvSpPr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2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40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rgbClr val="9E9E9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2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243" name="Group 4"/>
          <p:cNvGrpSpPr>
            <a:grpSpLocks noChangeAspect="1"/>
          </p:cNvGrpSpPr>
          <p:nvPr/>
        </p:nvGrpSpPr>
        <p:grpSpPr bwMode="auto">
          <a:xfrm>
            <a:off x="2135560" y="2954267"/>
            <a:ext cx="576064" cy="1349113"/>
            <a:chOff x="1885" y="1509"/>
            <a:chExt cx="503" cy="1178"/>
          </a:xfrm>
          <a:solidFill>
            <a:srgbClr val="1B2153"/>
          </a:solidFill>
        </p:grpSpPr>
        <p:sp>
          <p:nvSpPr>
            <p:cNvPr id="244" name="Freeform 5"/>
            <p:cNvSpPr>
              <a:spLocks/>
            </p:cNvSpPr>
            <p:nvPr/>
          </p:nvSpPr>
          <p:spPr bwMode="auto">
            <a:xfrm>
              <a:off x="1885" y="1715"/>
              <a:ext cx="503" cy="972"/>
            </a:xfrm>
            <a:custGeom>
              <a:avLst/>
              <a:gdLst>
                <a:gd name="T0" fmla="*/ 27 w 35"/>
                <a:gd name="T1" fmla="*/ 0 h 71"/>
                <a:gd name="T2" fmla="*/ 9 w 35"/>
                <a:gd name="T3" fmla="*/ 0 h 71"/>
                <a:gd name="T4" fmla="*/ 0 w 35"/>
                <a:gd name="T5" fmla="*/ 7 h 71"/>
                <a:gd name="T6" fmla="*/ 0 w 35"/>
                <a:gd name="T7" fmla="*/ 7 h 71"/>
                <a:gd name="T8" fmla="*/ 0 w 35"/>
                <a:gd name="T9" fmla="*/ 8 h 71"/>
                <a:gd name="T10" fmla="*/ 0 w 35"/>
                <a:gd name="T11" fmla="*/ 32 h 71"/>
                <a:gd name="T12" fmla="*/ 3 w 35"/>
                <a:gd name="T13" fmla="*/ 35 h 71"/>
                <a:gd name="T14" fmla="*/ 6 w 35"/>
                <a:gd name="T15" fmla="*/ 32 h 71"/>
                <a:gd name="T16" fmla="*/ 6 w 35"/>
                <a:gd name="T17" fmla="*/ 11 h 71"/>
                <a:gd name="T18" fmla="*/ 8 w 35"/>
                <a:gd name="T19" fmla="*/ 11 h 71"/>
                <a:gd name="T20" fmla="*/ 8 w 35"/>
                <a:gd name="T21" fmla="*/ 31 h 71"/>
                <a:gd name="T22" fmla="*/ 9 w 35"/>
                <a:gd name="T23" fmla="*/ 32 h 71"/>
                <a:gd name="T24" fmla="*/ 9 w 35"/>
                <a:gd name="T25" fmla="*/ 67 h 71"/>
                <a:gd name="T26" fmla="*/ 13 w 35"/>
                <a:gd name="T27" fmla="*/ 71 h 71"/>
                <a:gd name="T28" fmla="*/ 17 w 35"/>
                <a:gd name="T29" fmla="*/ 67 h 71"/>
                <a:gd name="T30" fmla="*/ 17 w 35"/>
                <a:gd name="T31" fmla="*/ 36 h 71"/>
                <a:gd name="T32" fmla="*/ 19 w 35"/>
                <a:gd name="T33" fmla="*/ 36 h 71"/>
                <a:gd name="T34" fmla="*/ 19 w 35"/>
                <a:gd name="T35" fmla="*/ 67 h 71"/>
                <a:gd name="T36" fmla="*/ 23 w 35"/>
                <a:gd name="T37" fmla="*/ 71 h 71"/>
                <a:gd name="T38" fmla="*/ 27 w 35"/>
                <a:gd name="T39" fmla="*/ 67 h 71"/>
                <a:gd name="T40" fmla="*/ 27 w 35"/>
                <a:gd name="T41" fmla="*/ 31 h 71"/>
                <a:gd name="T42" fmla="*/ 27 w 35"/>
                <a:gd name="T43" fmla="*/ 31 h 71"/>
                <a:gd name="T44" fmla="*/ 27 w 35"/>
                <a:gd name="T45" fmla="*/ 11 h 71"/>
                <a:gd name="T46" fmla="*/ 29 w 35"/>
                <a:gd name="T47" fmla="*/ 11 h 71"/>
                <a:gd name="T48" fmla="*/ 29 w 35"/>
                <a:gd name="T49" fmla="*/ 32 h 71"/>
                <a:gd name="T50" fmla="*/ 32 w 35"/>
                <a:gd name="T51" fmla="*/ 35 h 71"/>
                <a:gd name="T52" fmla="*/ 35 w 35"/>
                <a:gd name="T53" fmla="*/ 32 h 71"/>
                <a:gd name="T54" fmla="*/ 35 w 35"/>
                <a:gd name="T55" fmla="*/ 8 h 71"/>
                <a:gd name="T56" fmla="*/ 35 w 35"/>
                <a:gd name="T57" fmla="*/ 7 h 71"/>
                <a:gd name="T58" fmla="*/ 35 w 35"/>
                <a:gd name="T59" fmla="*/ 7 h 71"/>
                <a:gd name="T60" fmla="*/ 27 w 35"/>
                <a:gd name="T6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5" name="Oval 6"/>
            <p:cNvSpPr>
              <a:spLocks noChangeArrowheads="1"/>
            </p:cNvSpPr>
            <p:nvPr/>
          </p:nvSpPr>
          <p:spPr bwMode="auto">
            <a:xfrm>
              <a:off x="2043" y="1509"/>
              <a:ext cx="187" cy="1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46" name="Group 4"/>
          <p:cNvGrpSpPr>
            <a:grpSpLocks noChangeAspect="1"/>
          </p:cNvGrpSpPr>
          <p:nvPr/>
        </p:nvGrpSpPr>
        <p:grpSpPr bwMode="auto">
          <a:xfrm>
            <a:off x="5015880" y="2186181"/>
            <a:ext cx="576064" cy="1349113"/>
            <a:chOff x="1885" y="1509"/>
            <a:chExt cx="503" cy="1178"/>
          </a:xfrm>
          <a:solidFill>
            <a:srgbClr val="FFC000"/>
          </a:solidFill>
        </p:grpSpPr>
        <p:sp>
          <p:nvSpPr>
            <p:cNvPr id="247" name="Freeform 5"/>
            <p:cNvSpPr>
              <a:spLocks/>
            </p:cNvSpPr>
            <p:nvPr/>
          </p:nvSpPr>
          <p:spPr bwMode="auto">
            <a:xfrm>
              <a:off x="1885" y="1715"/>
              <a:ext cx="503" cy="972"/>
            </a:xfrm>
            <a:custGeom>
              <a:avLst/>
              <a:gdLst>
                <a:gd name="T0" fmla="*/ 27 w 35"/>
                <a:gd name="T1" fmla="*/ 0 h 71"/>
                <a:gd name="T2" fmla="*/ 9 w 35"/>
                <a:gd name="T3" fmla="*/ 0 h 71"/>
                <a:gd name="T4" fmla="*/ 0 w 35"/>
                <a:gd name="T5" fmla="*/ 7 h 71"/>
                <a:gd name="T6" fmla="*/ 0 w 35"/>
                <a:gd name="T7" fmla="*/ 7 h 71"/>
                <a:gd name="T8" fmla="*/ 0 w 35"/>
                <a:gd name="T9" fmla="*/ 8 h 71"/>
                <a:gd name="T10" fmla="*/ 0 w 35"/>
                <a:gd name="T11" fmla="*/ 32 h 71"/>
                <a:gd name="T12" fmla="*/ 3 w 35"/>
                <a:gd name="T13" fmla="*/ 35 h 71"/>
                <a:gd name="T14" fmla="*/ 6 w 35"/>
                <a:gd name="T15" fmla="*/ 32 h 71"/>
                <a:gd name="T16" fmla="*/ 6 w 35"/>
                <a:gd name="T17" fmla="*/ 11 h 71"/>
                <a:gd name="T18" fmla="*/ 8 w 35"/>
                <a:gd name="T19" fmla="*/ 11 h 71"/>
                <a:gd name="T20" fmla="*/ 8 w 35"/>
                <a:gd name="T21" fmla="*/ 31 h 71"/>
                <a:gd name="T22" fmla="*/ 9 w 35"/>
                <a:gd name="T23" fmla="*/ 32 h 71"/>
                <a:gd name="T24" fmla="*/ 9 w 35"/>
                <a:gd name="T25" fmla="*/ 67 h 71"/>
                <a:gd name="T26" fmla="*/ 13 w 35"/>
                <a:gd name="T27" fmla="*/ 71 h 71"/>
                <a:gd name="T28" fmla="*/ 17 w 35"/>
                <a:gd name="T29" fmla="*/ 67 h 71"/>
                <a:gd name="T30" fmla="*/ 17 w 35"/>
                <a:gd name="T31" fmla="*/ 36 h 71"/>
                <a:gd name="T32" fmla="*/ 19 w 35"/>
                <a:gd name="T33" fmla="*/ 36 h 71"/>
                <a:gd name="T34" fmla="*/ 19 w 35"/>
                <a:gd name="T35" fmla="*/ 67 h 71"/>
                <a:gd name="T36" fmla="*/ 23 w 35"/>
                <a:gd name="T37" fmla="*/ 71 h 71"/>
                <a:gd name="T38" fmla="*/ 27 w 35"/>
                <a:gd name="T39" fmla="*/ 67 h 71"/>
                <a:gd name="T40" fmla="*/ 27 w 35"/>
                <a:gd name="T41" fmla="*/ 31 h 71"/>
                <a:gd name="T42" fmla="*/ 27 w 35"/>
                <a:gd name="T43" fmla="*/ 31 h 71"/>
                <a:gd name="T44" fmla="*/ 27 w 35"/>
                <a:gd name="T45" fmla="*/ 11 h 71"/>
                <a:gd name="T46" fmla="*/ 29 w 35"/>
                <a:gd name="T47" fmla="*/ 11 h 71"/>
                <a:gd name="T48" fmla="*/ 29 w 35"/>
                <a:gd name="T49" fmla="*/ 32 h 71"/>
                <a:gd name="T50" fmla="*/ 32 w 35"/>
                <a:gd name="T51" fmla="*/ 35 h 71"/>
                <a:gd name="T52" fmla="*/ 35 w 35"/>
                <a:gd name="T53" fmla="*/ 32 h 71"/>
                <a:gd name="T54" fmla="*/ 35 w 35"/>
                <a:gd name="T55" fmla="*/ 8 h 71"/>
                <a:gd name="T56" fmla="*/ 35 w 35"/>
                <a:gd name="T57" fmla="*/ 7 h 71"/>
                <a:gd name="T58" fmla="*/ 35 w 35"/>
                <a:gd name="T59" fmla="*/ 7 h 71"/>
                <a:gd name="T60" fmla="*/ 27 w 35"/>
                <a:gd name="T6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8" name="Oval 6"/>
            <p:cNvSpPr>
              <a:spLocks noChangeArrowheads="1"/>
            </p:cNvSpPr>
            <p:nvPr/>
          </p:nvSpPr>
          <p:spPr bwMode="auto">
            <a:xfrm>
              <a:off x="2043" y="1509"/>
              <a:ext cx="187" cy="1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49" name="Group 4"/>
          <p:cNvGrpSpPr>
            <a:grpSpLocks noChangeAspect="1"/>
          </p:cNvGrpSpPr>
          <p:nvPr/>
        </p:nvGrpSpPr>
        <p:grpSpPr bwMode="auto">
          <a:xfrm>
            <a:off x="7800189" y="1514107"/>
            <a:ext cx="576064" cy="1349113"/>
            <a:chOff x="1885" y="1509"/>
            <a:chExt cx="503" cy="117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0" name="Freeform 5"/>
            <p:cNvSpPr>
              <a:spLocks/>
            </p:cNvSpPr>
            <p:nvPr/>
          </p:nvSpPr>
          <p:spPr bwMode="auto">
            <a:xfrm>
              <a:off x="1885" y="1715"/>
              <a:ext cx="503" cy="972"/>
            </a:xfrm>
            <a:custGeom>
              <a:avLst/>
              <a:gdLst>
                <a:gd name="T0" fmla="*/ 27 w 35"/>
                <a:gd name="T1" fmla="*/ 0 h 71"/>
                <a:gd name="T2" fmla="*/ 9 w 35"/>
                <a:gd name="T3" fmla="*/ 0 h 71"/>
                <a:gd name="T4" fmla="*/ 0 w 35"/>
                <a:gd name="T5" fmla="*/ 7 h 71"/>
                <a:gd name="T6" fmla="*/ 0 w 35"/>
                <a:gd name="T7" fmla="*/ 7 h 71"/>
                <a:gd name="T8" fmla="*/ 0 w 35"/>
                <a:gd name="T9" fmla="*/ 8 h 71"/>
                <a:gd name="T10" fmla="*/ 0 w 35"/>
                <a:gd name="T11" fmla="*/ 32 h 71"/>
                <a:gd name="T12" fmla="*/ 3 w 35"/>
                <a:gd name="T13" fmla="*/ 35 h 71"/>
                <a:gd name="T14" fmla="*/ 6 w 35"/>
                <a:gd name="T15" fmla="*/ 32 h 71"/>
                <a:gd name="T16" fmla="*/ 6 w 35"/>
                <a:gd name="T17" fmla="*/ 11 h 71"/>
                <a:gd name="T18" fmla="*/ 8 w 35"/>
                <a:gd name="T19" fmla="*/ 11 h 71"/>
                <a:gd name="T20" fmla="*/ 8 w 35"/>
                <a:gd name="T21" fmla="*/ 31 h 71"/>
                <a:gd name="T22" fmla="*/ 9 w 35"/>
                <a:gd name="T23" fmla="*/ 32 h 71"/>
                <a:gd name="T24" fmla="*/ 9 w 35"/>
                <a:gd name="T25" fmla="*/ 67 h 71"/>
                <a:gd name="T26" fmla="*/ 13 w 35"/>
                <a:gd name="T27" fmla="*/ 71 h 71"/>
                <a:gd name="T28" fmla="*/ 17 w 35"/>
                <a:gd name="T29" fmla="*/ 67 h 71"/>
                <a:gd name="T30" fmla="*/ 17 w 35"/>
                <a:gd name="T31" fmla="*/ 36 h 71"/>
                <a:gd name="T32" fmla="*/ 19 w 35"/>
                <a:gd name="T33" fmla="*/ 36 h 71"/>
                <a:gd name="T34" fmla="*/ 19 w 35"/>
                <a:gd name="T35" fmla="*/ 67 h 71"/>
                <a:gd name="T36" fmla="*/ 23 w 35"/>
                <a:gd name="T37" fmla="*/ 71 h 71"/>
                <a:gd name="T38" fmla="*/ 27 w 35"/>
                <a:gd name="T39" fmla="*/ 67 h 71"/>
                <a:gd name="T40" fmla="*/ 27 w 35"/>
                <a:gd name="T41" fmla="*/ 31 h 71"/>
                <a:gd name="T42" fmla="*/ 27 w 35"/>
                <a:gd name="T43" fmla="*/ 31 h 71"/>
                <a:gd name="T44" fmla="*/ 27 w 35"/>
                <a:gd name="T45" fmla="*/ 11 h 71"/>
                <a:gd name="T46" fmla="*/ 29 w 35"/>
                <a:gd name="T47" fmla="*/ 11 h 71"/>
                <a:gd name="T48" fmla="*/ 29 w 35"/>
                <a:gd name="T49" fmla="*/ 32 h 71"/>
                <a:gd name="T50" fmla="*/ 32 w 35"/>
                <a:gd name="T51" fmla="*/ 35 h 71"/>
                <a:gd name="T52" fmla="*/ 35 w 35"/>
                <a:gd name="T53" fmla="*/ 32 h 71"/>
                <a:gd name="T54" fmla="*/ 35 w 35"/>
                <a:gd name="T55" fmla="*/ 8 h 71"/>
                <a:gd name="T56" fmla="*/ 35 w 35"/>
                <a:gd name="T57" fmla="*/ 7 h 71"/>
                <a:gd name="T58" fmla="*/ 35 w 35"/>
                <a:gd name="T59" fmla="*/ 7 h 71"/>
                <a:gd name="T60" fmla="*/ 27 w 35"/>
                <a:gd name="T6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71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5"/>
                    <a:pt x="3" y="35"/>
                  </a:cubicBezTo>
                  <a:cubicBezTo>
                    <a:pt x="5" y="35"/>
                    <a:pt x="6" y="34"/>
                    <a:pt x="6" y="3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2"/>
                    <a:pt x="9" y="32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70"/>
                    <a:pt x="10" y="71"/>
                    <a:pt x="13" y="71"/>
                  </a:cubicBezTo>
                  <a:cubicBezTo>
                    <a:pt x="15" y="71"/>
                    <a:pt x="17" y="70"/>
                    <a:pt x="17" y="6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70"/>
                    <a:pt x="20" y="71"/>
                    <a:pt x="23" y="71"/>
                  </a:cubicBezTo>
                  <a:cubicBezTo>
                    <a:pt x="25" y="71"/>
                    <a:pt x="27" y="70"/>
                    <a:pt x="27" y="6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30" y="35"/>
                    <a:pt x="32" y="35"/>
                  </a:cubicBezTo>
                  <a:cubicBezTo>
                    <a:pt x="33" y="35"/>
                    <a:pt x="35" y="34"/>
                    <a:pt x="35" y="3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4"/>
                    <a:pt x="3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1" name="Oval 6"/>
            <p:cNvSpPr>
              <a:spLocks noChangeArrowheads="1"/>
            </p:cNvSpPr>
            <p:nvPr/>
          </p:nvSpPr>
          <p:spPr bwMode="auto">
            <a:xfrm>
              <a:off x="2043" y="1509"/>
              <a:ext cx="187" cy="1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52" name="组合 354"/>
          <p:cNvGrpSpPr/>
          <p:nvPr/>
        </p:nvGrpSpPr>
        <p:grpSpPr>
          <a:xfrm>
            <a:off x="2761306" y="3000902"/>
            <a:ext cx="2348825" cy="933843"/>
            <a:chOff x="1343472" y="4037003"/>
            <a:chExt cx="1761619" cy="700382"/>
          </a:xfrm>
        </p:grpSpPr>
        <p:sp>
          <p:nvSpPr>
            <p:cNvPr id="153" name="文本框 355"/>
            <p:cNvSpPr txBox="1"/>
            <p:nvPr/>
          </p:nvSpPr>
          <p:spPr>
            <a:xfrm>
              <a:off x="1454173" y="4360455"/>
              <a:ext cx="1650918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系统推广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收集反馈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基础篇</a:t>
              </a:r>
            </a:p>
          </p:txBody>
        </p:sp>
      </p:grpSp>
      <p:grpSp>
        <p:nvGrpSpPr>
          <p:cNvPr id="155" name="组合 354"/>
          <p:cNvGrpSpPr/>
          <p:nvPr/>
        </p:nvGrpSpPr>
        <p:grpSpPr>
          <a:xfrm>
            <a:off x="5675162" y="2144375"/>
            <a:ext cx="2348825" cy="933843"/>
            <a:chOff x="1343472" y="4037003"/>
            <a:chExt cx="1761619" cy="700382"/>
          </a:xfrm>
        </p:grpSpPr>
        <p:sp>
          <p:nvSpPr>
            <p:cNvPr id="156" name="文本框 355"/>
            <p:cNvSpPr txBox="1"/>
            <p:nvPr/>
          </p:nvSpPr>
          <p:spPr>
            <a:xfrm>
              <a:off x="1454173" y="4360455"/>
              <a:ext cx="1650918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思路共享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深入互动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高级篇</a:t>
              </a:r>
            </a:p>
          </p:txBody>
        </p:sp>
      </p:grpSp>
      <p:grpSp>
        <p:nvGrpSpPr>
          <p:cNvPr id="158" name="组合 354"/>
          <p:cNvGrpSpPr/>
          <p:nvPr/>
        </p:nvGrpSpPr>
        <p:grpSpPr>
          <a:xfrm>
            <a:off x="8528323" y="1478852"/>
            <a:ext cx="2348825" cy="933843"/>
            <a:chOff x="1343472" y="4037003"/>
            <a:chExt cx="1761619" cy="700382"/>
          </a:xfrm>
        </p:grpSpPr>
        <p:sp>
          <p:nvSpPr>
            <p:cNvPr id="159" name="文本框 355"/>
            <p:cNvSpPr txBox="1"/>
            <p:nvPr/>
          </p:nvSpPr>
          <p:spPr>
            <a:xfrm>
              <a:off x="1454173" y="4360455"/>
              <a:ext cx="1650918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进化迭代</a:t>
              </a:r>
              <a:r>
                <a:rPr lang="en-US" altLang="zh-CN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333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优服务</a:t>
              </a:r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终极目标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577742" y="3689796"/>
            <a:ext cx="2791053" cy="2706121"/>
            <a:chOff x="4556125" y="2733675"/>
            <a:chExt cx="1512888" cy="1466851"/>
          </a:xfrm>
        </p:grpSpPr>
        <p:sp>
          <p:nvSpPr>
            <p:cNvPr id="151" name="Freeform 37"/>
            <p:cNvSpPr>
              <a:spLocks/>
            </p:cNvSpPr>
            <p:nvPr/>
          </p:nvSpPr>
          <p:spPr bwMode="auto">
            <a:xfrm>
              <a:off x="4556125" y="3221038"/>
              <a:ext cx="1404938" cy="979488"/>
            </a:xfrm>
            <a:custGeom>
              <a:avLst/>
              <a:gdLst>
                <a:gd name="T0" fmla="*/ 348 w 374"/>
                <a:gd name="T1" fmla="*/ 109 h 259"/>
                <a:gd name="T2" fmla="*/ 261 w 374"/>
                <a:gd name="T3" fmla="*/ 135 h 259"/>
                <a:gd name="T4" fmla="*/ 291 w 374"/>
                <a:gd name="T5" fmla="*/ 151 h 259"/>
                <a:gd name="T6" fmla="*/ 166 w 374"/>
                <a:gd name="T7" fmla="*/ 184 h 259"/>
                <a:gd name="T8" fmla="*/ 166 w 374"/>
                <a:gd name="T9" fmla="*/ 184 h 259"/>
                <a:gd name="T10" fmla="*/ 82 w 374"/>
                <a:gd name="T11" fmla="*/ 30 h 259"/>
                <a:gd name="T12" fmla="*/ 83 w 374"/>
                <a:gd name="T13" fmla="*/ 29 h 259"/>
                <a:gd name="T14" fmla="*/ 45 w 374"/>
                <a:gd name="T15" fmla="*/ 41 h 259"/>
                <a:gd name="T16" fmla="*/ 33 w 374"/>
                <a:gd name="T17" fmla="*/ 0 h 259"/>
                <a:gd name="T18" fmla="*/ 28 w 374"/>
                <a:gd name="T19" fmla="*/ 14 h 259"/>
                <a:gd name="T20" fmla="*/ 150 w 374"/>
                <a:gd name="T21" fmla="*/ 238 h 259"/>
                <a:gd name="T22" fmla="*/ 152 w 374"/>
                <a:gd name="T23" fmla="*/ 239 h 259"/>
                <a:gd name="T24" fmla="*/ 342 w 374"/>
                <a:gd name="T25" fmla="*/ 178 h 259"/>
                <a:gd name="T26" fmla="*/ 374 w 374"/>
                <a:gd name="T27" fmla="*/ 195 h 259"/>
                <a:gd name="T28" fmla="*/ 348 w 374"/>
                <a:gd name="T29" fmla="*/ 10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259">
                  <a:moveTo>
                    <a:pt x="348" y="109"/>
                  </a:moveTo>
                  <a:cubicBezTo>
                    <a:pt x="261" y="135"/>
                    <a:pt x="261" y="135"/>
                    <a:pt x="261" y="135"/>
                  </a:cubicBezTo>
                  <a:cubicBezTo>
                    <a:pt x="291" y="151"/>
                    <a:pt x="291" y="151"/>
                    <a:pt x="291" y="151"/>
                  </a:cubicBezTo>
                  <a:cubicBezTo>
                    <a:pt x="260" y="184"/>
                    <a:pt x="212" y="198"/>
                    <a:pt x="166" y="184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00" y="165"/>
                    <a:pt x="63" y="96"/>
                    <a:pt x="82" y="30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5"/>
                    <a:pt x="30" y="9"/>
                    <a:pt x="28" y="14"/>
                  </a:cubicBezTo>
                  <a:cubicBezTo>
                    <a:pt x="0" y="109"/>
                    <a:pt x="55" y="210"/>
                    <a:pt x="150" y="238"/>
                  </a:cubicBezTo>
                  <a:cubicBezTo>
                    <a:pt x="151" y="239"/>
                    <a:pt x="151" y="239"/>
                    <a:pt x="152" y="239"/>
                  </a:cubicBezTo>
                  <a:cubicBezTo>
                    <a:pt x="224" y="259"/>
                    <a:pt x="298" y="233"/>
                    <a:pt x="342" y="178"/>
                  </a:cubicBezTo>
                  <a:cubicBezTo>
                    <a:pt x="374" y="195"/>
                    <a:pt x="374" y="195"/>
                    <a:pt x="374" y="195"/>
                  </a:cubicBezTo>
                  <a:lnTo>
                    <a:pt x="348" y="10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8"/>
            <p:cNvSpPr>
              <a:spLocks/>
            </p:cNvSpPr>
            <p:nvPr/>
          </p:nvSpPr>
          <p:spPr bwMode="auto">
            <a:xfrm>
              <a:off x="4664075" y="2733675"/>
              <a:ext cx="1404938" cy="979488"/>
            </a:xfrm>
            <a:custGeom>
              <a:avLst/>
              <a:gdLst>
                <a:gd name="T0" fmla="*/ 222 w 374"/>
                <a:gd name="T1" fmla="*/ 21 h 259"/>
                <a:gd name="T2" fmla="*/ 32 w 374"/>
                <a:gd name="T3" fmla="*/ 81 h 259"/>
                <a:gd name="T4" fmla="*/ 0 w 374"/>
                <a:gd name="T5" fmla="*/ 64 h 259"/>
                <a:gd name="T6" fmla="*/ 26 w 374"/>
                <a:gd name="T7" fmla="*/ 151 h 259"/>
                <a:gd name="T8" fmla="*/ 113 w 374"/>
                <a:gd name="T9" fmla="*/ 124 h 259"/>
                <a:gd name="T10" fmla="*/ 83 w 374"/>
                <a:gd name="T11" fmla="*/ 108 h 259"/>
                <a:gd name="T12" fmla="*/ 208 w 374"/>
                <a:gd name="T13" fmla="*/ 75 h 259"/>
                <a:gd name="T14" fmla="*/ 208 w 374"/>
                <a:gd name="T15" fmla="*/ 75 h 259"/>
                <a:gd name="T16" fmla="*/ 292 w 374"/>
                <a:gd name="T17" fmla="*/ 230 h 259"/>
                <a:gd name="T18" fmla="*/ 291 w 374"/>
                <a:gd name="T19" fmla="*/ 230 h 259"/>
                <a:gd name="T20" fmla="*/ 329 w 374"/>
                <a:gd name="T21" fmla="*/ 219 h 259"/>
                <a:gd name="T22" fmla="*/ 341 w 374"/>
                <a:gd name="T23" fmla="*/ 259 h 259"/>
                <a:gd name="T24" fmla="*/ 346 w 374"/>
                <a:gd name="T25" fmla="*/ 246 h 259"/>
                <a:gd name="T26" fmla="*/ 224 w 374"/>
                <a:gd name="T27" fmla="*/ 21 h 259"/>
                <a:gd name="T28" fmla="*/ 222 w 374"/>
                <a:gd name="T29" fmla="*/ 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259">
                  <a:moveTo>
                    <a:pt x="222" y="21"/>
                  </a:moveTo>
                  <a:cubicBezTo>
                    <a:pt x="151" y="0"/>
                    <a:pt x="76" y="26"/>
                    <a:pt x="32" y="8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83" y="108"/>
                    <a:pt x="83" y="108"/>
                    <a:pt x="83" y="108"/>
                  </a:cubicBezTo>
                  <a:cubicBezTo>
                    <a:pt x="114" y="76"/>
                    <a:pt x="162" y="61"/>
                    <a:pt x="208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74" y="95"/>
                    <a:pt x="311" y="164"/>
                    <a:pt x="292" y="230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41" y="259"/>
                    <a:pt x="341" y="259"/>
                    <a:pt x="341" y="259"/>
                  </a:cubicBezTo>
                  <a:cubicBezTo>
                    <a:pt x="343" y="255"/>
                    <a:pt x="344" y="250"/>
                    <a:pt x="346" y="246"/>
                  </a:cubicBezTo>
                  <a:cubicBezTo>
                    <a:pt x="374" y="150"/>
                    <a:pt x="319" y="49"/>
                    <a:pt x="224" y="21"/>
                  </a:cubicBezTo>
                  <a:cubicBezTo>
                    <a:pt x="223" y="21"/>
                    <a:pt x="223" y="21"/>
                    <a:pt x="222" y="21"/>
                  </a:cubicBezTo>
                  <a:close/>
                </a:path>
              </a:pathLst>
            </a:custGeom>
            <a:solidFill>
              <a:srgbClr val="1B2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2" name="文本框 356"/>
          <p:cNvSpPr txBox="1"/>
          <p:nvPr/>
        </p:nvSpPr>
        <p:spPr>
          <a:xfrm>
            <a:off x="7131334" y="5027890"/>
            <a:ext cx="253389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zh-CN" altLang="en-US" sz="1867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看、边讲、边互动</a:t>
            </a:r>
            <a:endParaRPr lang="zh-CN" altLang="en-US" sz="1867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6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1"/>
    </mc:Choice>
    <mc:Fallback xmlns="">
      <p:transition spd="slow" advTm="7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95229" y="170742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71049" y="170742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288968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99665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3935760" y="261012"/>
            <a:ext cx="5227194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业界产品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71968" y="449164"/>
            <a:ext cx="2246521" cy="550502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DataBus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9" y="1027174"/>
            <a:ext cx="7042404" cy="16828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716610"/>
            <a:ext cx="6959159" cy="4057273"/>
          </a:xfrm>
          <a:prstGeom prst="rect">
            <a:avLst/>
          </a:prstGeom>
        </p:spPr>
      </p:pic>
      <p:sp>
        <p:nvSpPr>
          <p:cNvPr id="12" name="等腰三角形 11"/>
          <p:cNvSpPr>
            <a:spLocks noChangeArrowheads="1"/>
          </p:cNvSpPr>
          <p:nvPr/>
        </p:nvSpPr>
        <p:spPr bwMode="auto">
          <a:xfrm rot="16009764">
            <a:off x="8057909" y="1680509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" name="TextBox 34"/>
          <p:cNvSpPr>
            <a:spLocks noChangeArrowheads="1"/>
          </p:cNvSpPr>
          <p:nvPr/>
        </p:nvSpPr>
        <p:spPr bwMode="auto">
          <a:xfrm>
            <a:off x="8339835" y="1398633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Poor for mysql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等腰三角形 13"/>
          <p:cNvSpPr>
            <a:spLocks noChangeArrowheads="1"/>
          </p:cNvSpPr>
          <p:nvPr/>
        </p:nvSpPr>
        <p:spPr bwMode="auto">
          <a:xfrm rot="16009764">
            <a:off x="8036180" y="2620213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34"/>
          <p:cNvSpPr>
            <a:spLocks noChangeArrowheads="1"/>
          </p:cNvSpPr>
          <p:nvPr/>
        </p:nvSpPr>
        <p:spPr bwMode="auto">
          <a:xfrm>
            <a:off x="8304984" y="2539722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Just a </a:t>
            </a:r>
            <a:r>
              <a:rPr lang="en-US" altLang="zh-CN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collector 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35"/>
          <p:cNvSpPr>
            <a:spLocks noChangeArrowheads="1"/>
          </p:cNvSpPr>
          <p:nvPr/>
        </p:nvSpPr>
        <p:spPr bwMode="auto">
          <a:xfrm>
            <a:off x="8313588" y="1737437"/>
            <a:ext cx="2604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oracle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支持较好、对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支持很弱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35"/>
          <p:cNvSpPr>
            <a:spLocks noChangeArrowheads="1"/>
          </p:cNvSpPr>
          <p:nvPr/>
        </p:nvSpPr>
        <p:spPr bwMode="auto">
          <a:xfrm>
            <a:off x="8339835" y="2947051"/>
            <a:ext cx="26040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发布订阅模式，功能定位更类似于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Canal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，属于日志收集端，没有</a:t>
            </a:r>
            <a:r>
              <a:rPr lang="en-US" altLang="zh-CN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Data-Sync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能力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>
            <a:spLocks noChangeArrowheads="1"/>
          </p:cNvSpPr>
          <p:nvPr/>
        </p:nvSpPr>
        <p:spPr bwMode="auto">
          <a:xfrm rot="16009764">
            <a:off x="8065347" y="4254290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34"/>
          <p:cNvSpPr>
            <a:spLocks noChangeArrowheads="1"/>
          </p:cNvSpPr>
          <p:nvPr/>
        </p:nvSpPr>
        <p:spPr bwMode="auto">
          <a:xfrm>
            <a:off x="8334151" y="4173799"/>
            <a:ext cx="2939058" cy="3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功能亮点</a:t>
            </a:r>
            <a:r>
              <a:rPr lang="en-US" altLang="zh-CN" b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5"/>
          <p:cNvSpPr>
            <a:spLocks noChangeArrowheads="1"/>
          </p:cNvSpPr>
          <p:nvPr/>
        </p:nvSpPr>
        <p:spPr bwMode="auto">
          <a:xfrm>
            <a:off x="8369002" y="4581128"/>
            <a:ext cx="27675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</a:rPr>
              <a:t>无限回溯能力、延迟自动切换</a:t>
            </a: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、</a:t>
            </a:r>
            <a:endParaRPr lang="en-US" altLang="zh-CN" sz="1400" b="1" dirty="0" smtClean="0">
              <a:solidFill>
                <a:srgbClr val="595959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分片</a:t>
            </a:r>
            <a:r>
              <a:rPr lang="zh-CN" altLang="en-US" sz="1400" b="1" dirty="0">
                <a:solidFill>
                  <a:srgbClr val="595959"/>
                </a:solidFill>
                <a:ea typeface="微软雅黑" panose="020B0503020204020204" pitchFamily="34" charset="-122"/>
              </a:rPr>
              <a:t>消费</a:t>
            </a:r>
            <a:endParaRPr lang="en-US" altLang="zh-CN" sz="1400" b="1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4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3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86590" y="137902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6" y="137902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288968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99666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文本框 28"/>
          <p:cNvSpPr txBox="1"/>
          <p:nvPr/>
        </p:nvSpPr>
        <p:spPr>
          <a:xfrm>
            <a:off x="3935760" y="261012"/>
            <a:ext cx="5227194" cy="615543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业界产品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24392" y="404664"/>
            <a:ext cx="2246521" cy="550502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</a:t>
            </a:r>
          </a:p>
        </p:txBody>
      </p:sp>
      <p:sp>
        <p:nvSpPr>
          <p:cNvPr id="9" name="等腰三角形 8"/>
          <p:cNvSpPr>
            <a:spLocks noChangeArrowheads="1"/>
          </p:cNvSpPr>
          <p:nvPr/>
        </p:nvSpPr>
        <p:spPr bwMode="auto">
          <a:xfrm rot="16009764">
            <a:off x="1230657" y="1449881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" name="TextBox 34"/>
          <p:cNvSpPr>
            <a:spLocks noChangeArrowheads="1"/>
          </p:cNvSpPr>
          <p:nvPr/>
        </p:nvSpPr>
        <p:spPr bwMode="auto">
          <a:xfrm>
            <a:off x="1487488" y="1272480"/>
            <a:ext cx="2601726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yugong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TextBox 35"/>
          <p:cNvSpPr>
            <a:spLocks noChangeArrowheads="1"/>
          </p:cNvSpPr>
          <p:nvPr/>
        </p:nvSpPr>
        <p:spPr bwMode="auto">
          <a:xfrm>
            <a:off x="1546226" y="1593155"/>
            <a:ext cx="49098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Alibaba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去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Oracle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工具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基于物化视图、支持增量和全量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2" name="TextBox 36"/>
          <p:cNvSpPr>
            <a:spLocks noChangeArrowheads="1"/>
          </p:cNvSpPr>
          <p:nvPr/>
        </p:nvSpPr>
        <p:spPr bwMode="auto">
          <a:xfrm>
            <a:off x="1487488" y="2205930"/>
            <a:ext cx="225869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SymmetricDS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TextBox 37"/>
          <p:cNvSpPr>
            <a:spLocks noChangeArrowheads="1"/>
          </p:cNvSpPr>
          <p:nvPr/>
        </p:nvSpPr>
        <p:spPr bwMode="auto">
          <a:xfrm>
            <a:off x="1546226" y="2528193"/>
            <a:ext cx="634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基于触发器的数据同步平台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支持多种数据源、支持双向同步、支持文件同步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4" name="TextBox 38"/>
          <p:cNvSpPr>
            <a:spLocks noChangeArrowheads="1"/>
          </p:cNvSpPr>
          <p:nvPr/>
        </p:nvSpPr>
        <p:spPr bwMode="auto">
          <a:xfrm>
            <a:off x="1487488" y="3140968"/>
            <a:ext cx="225869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Tungsten-replicator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TextBox 39"/>
          <p:cNvSpPr>
            <a:spLocks noChangeArrowheads="1"/>
          </p:cNvSpPr>
          <p:nvPr/>
        </p:nvSpPr>
        <p:spPr bwMode="auto">
          <a:xfrm>
            <a:off x="1546226" y="3461643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异构数据同步项目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40"/>
          <p:cNvSpPr>
            <a:spLocks noChangeArrowheads="1"/>
          </p:cNvSpPr>
          <p:nvPr/>
        </p:nvSpPr>
        <p:spPr bwMode="auto">
          <a:xfrm>
            <a:off x="1487488" y="4074418"/>
            <a:ext cx="225869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Open-Replicator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TextBox 41"/>
          <p:cNvSpPr>
            <a:spLocks noChangeArrowheads="1"/>
          </p:cNvSpPr>
          <p:nvPr/>
        </p:nvSpPr>
        <p:spPr bwMode="auto">
          <a:xfrm>
            <a:off x="1546226" y="4395093"/>
            <a:ext cx="5773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Canal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的一个产品，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Databus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模块用到了该项目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42"/>
          <p:cNvSpPr>
            <a:spLocks noChangeArrowheads="1"/>
          </p:cNvSpPr>
          <p:nvPr/>
        </p:nvSpPr>
        <p:spPr bwMode="auto">
          <a:xfrm>
            <a:off x="1487488" y="5007868"/>
            <a:ext cx="225869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Maxwell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TextBox 43"/>
          <p:cNvSpPr>
            <a:spLocks noChangeArrowheads="1"/>
          </p:cNvSpPr>
          <p:nvPr/>
        </p:nvSpPr>
        <p:spPr bwMode="auto">
          <a:xfrm>
            <a:off x="1546226" y="5328543"/>
            <a:ext cx="52698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Canal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的一个产品，解析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binlog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并发送到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kafka</a:t>
            </a: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16009764">
            <a:off x="1230658" y="2375393"/>
            <a:ext cx="246052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16009764">
            <a:off x="1230658" y="3302493"/>
            <a:ext cx="246052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2" name="等腰三角形 21"/>
          <p:cNvSpPr>
            <a:spLocks noChangeArrowheads="1"/>
          </p:cNvSpPr>
          <p:nvPr/>
        </p:nvSpPr>
        <p:spPr bwMode="auto">
          <a:xfrm rot="16009764">
            <a:off x="1229886" y="4228820"/>
            <a:ext cx="247600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5" name="等腰三角形 24"/>
          <p:cNvSpPr>
            <a:spLocks noChangeArrowheads="1"/>
          </p:cNvSpPr>
          <p:nvPr/>
        </p:nvSpPr>
        <p:spPr bwMode="auto">
          <a:xfrm rot="16009764">
            <a:off x="1230657" y="5155106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0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288968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99666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30" idx="3"/>
            <a:endCxn id="27" idx="1"/>
          </p:cNvCxnSpPr>
          <p:nvPr/>
        </p:nvCxnSpPr>
        <p:spPr>
          <a:xfrm>
            <a:off x="3078652" y="2411618"/>
            <a:ext cx="565646" cy="12994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7" idx="3"/>
            <a:endCxn id="28" idx="1"/>
          </p:cNvCxnSpPr>
          <p:nvPr/>
        </p:nvCxnSpPr>
        <p:spPr>
          <a:xfrm flipV="1">
            <a:off x="5944567" y="2525434"/>
            <a:ext cx="527148" cy="11856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8" idx="3"/>
            <a:endCxn id="29" idx="1"/>
          </p:cNvCxnSpPr>
          <p:nvPr/>
        </p:nvCxnSpPr>
        <p:spPr>
          <a:xfrm>
            <a:off x="8758768" y="2525434"/>
            <a:ext cx="377243" cy="11825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8383" y="1717922"/>
            <a:ext cx="2314544" cy="1593614"/>
          </a:xfrm>
          <a:prstGeom prst="rect">
            <a:avLst/>
          </a:pr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44298" y="2924944"/>
            <a:ext cx="2300269" cy="1572204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71715" y="1739332"/>
            <a:ext cx="2287053" cy="1572204"/>
          </a:xfrm>
          <a:prstGeom prst="rect">
            <a:avLst/>
          </a:prstGeom>
          <a:solidFill>
            <a:srgbClr val="87B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36011" y="2924944"/>
            <a:ext cx="2275172" cy="1566114"/>
          </a:xfrm>
          <a:prstGeom prst="rect">
            <a:avLst/>
          </a:prstGeom>
          <a:solidFill>
            <a:srgbClr val="EE0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19"/>
          <p:cNvSpPr txBox="1"/>
          <p:nvPr/>
        </p:nvSpPr>
        <p:spPr>
          <a:xfrm>
            <a:off x="729767" y="1996119"/>
            <a:ext cx="234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Infrastructure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9"/>
          <p:cNvSpPr txBox="1"/>
          <p:nvPr/>
        </p:nvSpPr>
        <p:spPr>
          <a:xfrm>
            <a:off x="4192619" y="3306906"/>
            <a:ext cx="117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9"/>
          <p:cNvSpPr txBox="1"/>
          <p:nvPr/>
        </p:nvSpPr>
        <p:spPr>
          <a:xfrm>
            <a:off x="6461694" y="2010171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b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9"/>
          <p:cNvSpPr txBox="1"/>
          <p:nvPr/>
        </p:nvSpPr>
        <p:spPr>
          <a:xfrm>
            <a:off x="9533333" y="3381478"/>
            <a:ext cx="1300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54"/>
          <p:cNvGrpSpPr/>
          <p:nvPr/>
        </p:nvGrpSpPr>
        <p:grpSpPr>
          <a:xfrm>
            <a:off x="3815769" y="4644769"/>
            <a:ext cx="2201224" cy="1060640"/>
            <a:chOff x="1343472" y="4037003"/>
            <a:chExt cx="1650918" cy="795480"/>
          </a:xfrm>
        </p:grpSpPr>
        <p:sp>
          <p:nvSpPr>
            <p:cNvPr id="40" name="文本框 355"/>
            <p:cNvSpPr txBox="1"/>
            <p:nvPr/>
          </p:nvSpPr>
          <p:spPr>
            <a:xfrm>
              <a:off x="1343472" y="4301713"/>
              <a:ext cx="1650918" cy="530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套领域模型，抽象绝大部分数据同步功能需求点，</a:t>
              </a:r>
              <a:endParaRPr lang="en-US" altLang="zh-CN" sz="1333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最大程度实现组件复用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统一领域模型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354"/>
          <p:cNvGrpSpPr/>
          <p:nvPr/>
        </p:nvGrpSpPr>
        <p:grpSpPr>
          <a:xfrm>
            <a:off x="6640348" y="3585319"/>
            <a:ext cx="2217400" cy="1309279"/>
            <a:chOff x="1343472" y="4037003"/>
            <a:chExt cx="1663050" cy="981959"/>
          </a:xfrm>
        </p:grpSpPr>
        <p:sp>
          <p:nvSpPr>
            <p:cNvPr id="43" name="文本框 355"/>
            <p:cNvSpPr txBox="1"/>
            <p:nvPr/>
          </p:nvSpPr>
          <p:spPr>
            <a:xfrm>
              <a:off x="1355604" y="4334352"/>
              <a:ext cx="1650918" cy="6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增量全量统一管理，提升系统易用性，提升系统自动化水平，立体化监控</a:t>
              </a:r>
              <a:endParaRPr lang="en-US" altLang="zh-CN" sz="1333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统一系统管理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354"/>
          <p:cNvGrpSpPr/>
          <p:nvPr/>
        </p:nvGrpSpPr>
        <p:grpSpPr>
          <a:xfrm>
            <a:off x="9197318" y="4644769"/>
            <a:ext cx="2348825" cy="933843"/>
            <a:chOff x="1343472" y="4037003"/>
            <a:chExt cx="1761619" cy="700382"/>
          </a:xfrm>
        </p:grpSpPr>
        <p:sp>
          <p:nvSpPr>
            <p:cNvPr id="53" name="文本框 355"/>
            <p:cNvSpPr txBox="1"/>
            <p:nvPr/>
          </p:nvSpPr>
          <p:spPr>
            <a:xfrm>
              <a:off x="1435266" y="4360455"/>
              <a:ext cx="1669825" cy="37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系统服务流程化、自动化、</a:t>
              </a:r>
              <a:endParaRPr lang="en-US" altLang="zh-CN" sz="1333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3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统一服务标准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354"/>
          <p:cNvGrpSpPr/>
          <p:nvPr/>
        </p:nvGrpSpPr>
        <p:grpSpPr>
          <a:xfrm>
            <a:off x="902588" y="3402425"/>
            <a:ext cx="2201565" cy="1245656"/>
            <a:chOff x="1343216" y="4037003"/>
            <a:chExt cx="1651174" cy="934242"/>
          </a:xfrm>
        </p:grpSpPr>
        <p:sp>
          <p:nvSpPr>
            <p:cNvPr id="62" name="文本框 355"/>
            <p:cNvSpPr txBox="1"/>
            <p:nvPr/>
          </p:nvSpPr>
          <p:spPr>
            <a:xfrm>
              <a:off x="1343216" y="4286635"/>
              <a:ext cx="1650918" cy="6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3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一套稳定、灵活的基础设施支撑多种数据源、多种数据同步场景，一次投入多次收益</a:t>
              </a:r>
              <a:endParaRPr lang="en-US" altLang="zh-CN" sz="1333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356"/>
            <p:cNvSpPr txBox="1"/>
            <p:nvPr/>
          </p:nvSpPr>
          <p:spPr>
            <a:xfrm>
              <a:off x="1343472" y="4037003"/>
              <a:ext cx="1650918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67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统一基础设施</a:t>
              </a:r>
              <a:endParaRPr lang="zh-CN" altLang="en-US" sz="1867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3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3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3914765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个模型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任意多边形 21"/>
          <p:cNvSpPr/>
          <p:nvPr/>
        </p:nvSpPr>
        <p:spPr>
          <a:xfrm rot="8017353">
            <a:off x="4904969" y="2475247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5" name="任意多边形 22"/>
          <p:cNvSpPr/>
          <p:nvPr/>
        </p:nvSpPr>
        <p:spPr>
          <a:xfrm rot="13330866">
            <a:off x="4142513" y="3233707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6" name="任意多边形 23"/>
          <p:cNvSpPr/>
          <p:nvPr/>
        </p:nvSpPr>
        <p:spPr>
          <a:xfrm rot="2853042">
            <a:off x="4237336" y="1717491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7" name="任意多边形 24"/>
          <p:cNvSpPr/>
          <p:nvPr/>
        </p:nvSpPr>
        <p:spPr>
          <a:xfrm rot="18918822">
            <a:off x="5530538" y="2449668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8" name="任意多边形 25"/>
          <p:cNvSpPr/>
          <p:nvPr/>
        </p:nvSpPr>
        <p:spPr>
          <a:xfrm rot="13330866">
            <a:off x="6236198" y="3228158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9" name="任意多边形 26"/>
          <p:cNvSpPr/>
          <p:nvPr/>
        </p:nvSpPr>
        <p:spPr>
          <a:xfrm rot="2853042">
            <a:off x="6267068" y="1802935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80" name="组合 354"/>
          <p:cNvGrpSpPr/>
          <p:nvPr/>
        </p:nvGrpSpPr>
        <p:grpSpPr>
          <a:xfrm>
            <a:off x="1564389" y="1736283"/>
            <a:ext cx="2365915" cy="1124339"/>
            <a:chOff x="1343471" y="4037000"/>
            <a:chExt cx="1771474" cy="525972"/>
          </a:xfrm>
        </p:grpSpPr>
        <p:sp>
          <p:nvSpPr>
            <p:cNvPr id="81" name="文本框 355"/>
            <p:cNvSpPr txBox="1"/>
            <p:nvPr/>
          </p:nvSpPr>
          <p:spPr>
            <a:xfrm>
              <a:off x="1353326" y="4418992"/>
              <a:ext cx="1761619" cy="1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概念模型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356"/>
            <p:cNvSpPr txBox="1"/>
            <p:nvPr/>
          </p:nvSpPr>
          <p:spPr>
            <a:xfrm>
              <a:off x="1343471" y="4037000"/>
              <a:ext cx="1771474" cy="38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Conceptual </a:t>
              </a:r>
              <a:endParaRPr lang="en-US" altLang="zh-CN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01279" y="3115015"/>
            <a:ext cx="2365915" cy="1124337"/>
            <a:chOff x="1343471" y="4037000"/>
            <a:chExt cx="1771474" cy="525972"/>
          </a:xfrm>
        </p:grpSpPr>
        <p:sp>
          <p:nvSpPr>
            <p:cNvPr id="38" name="文本框 355"/>
            <p:cNvSpPr txBox="1"/>
            <p:nvPr/>
          </p:nvSpPr>
          <p:spPr>
            <a:xfrm>
              <a:off x="1353326" y="4418992"/>
              <a:ext cx="1761619" cy="1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23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04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56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08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612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13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656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79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领域</a:t>
              </a:r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模型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56"/>
            <p:cNvSpPr txBox="1"/>
            <p:nvPr/>
          </p:nvSpPr>
          <p:spPr>
            <a:xfrm>
              <a:off x="1343471" y="4037000"/>
              <a:ext cx="1771474" cy="38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23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04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56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08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612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13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656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79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Domain Model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12115" y="1736283"/>
            <a:ext cx="2365915" cy="1124337"/>
            <a:chOff x="1343471" y="4037000"/>
            <a:chExt cx="1771474" cy="525972"/>
          </a:xfrm>
        </p:grpSpPr>
        <p:sp>
          <p:nvSpPr>
            <p:cNvPr id="41" name="文本框 355"/>
            <p:cNvSpPr txBox="1"/>
            <p:nvPr/>
          </p:nvSpPr>
          <p:spPr>
            <a:xfrm>
              <a:off x="1353326" y="4418992"/>
              <a:ext cx="1761619" cy="1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23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04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56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08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612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13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656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79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基础设施模型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356"/>
            <p:cNvSpPr txBox="1"/>
            <p:nvPr/>
          </p:nvSpPr>
          <p:spPr>
            <a:xfrm>
              <a:off x="1343471" y="4037000"/>
              <a:ext cx="1771474" cy="38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23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04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56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08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612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13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656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79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Infrastructure Model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93721" y="3115015"/>
            <a:ext cx="2365915" cy="1124337"/>
            <a:chOff x="1343471" y="4037000"/>
            <a:chExt cx="1771474" cy="525972"/>
          </a:xfrm>
        </p:grpSpPr>
        <p:sp>
          <p:nvSpPr>
            <p:cNvPr id="44" name="文本框 355"/>
            <p:cNvSpPr txBox="1"/>
            <p:nvPr/>
          </p:nvSpPr>
          <p:spPr>
            <a:xfrm>
              <a:off x="1353326" y="4418992"/>
              <a:ext cx="1761619" cy="1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23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04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56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08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612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13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656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79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插件</a:t>
              </a:r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模型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356"/>
            <p:cNvSpPr txBox="1"/>
            <p:nvPr/>
          </p:nvSpPr>
          <p:spPr>
            <a:xfrm>
              <a:off x="1343471" y="4037000"/>
              <a:ext cx="1771474" cy="38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23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04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56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088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612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134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656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179" algn="l" defTabSz="1219044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 </a:t>
              </a:r>
              <a:endParaRPr lang="en-US" altLang="zh-CN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62083" y="27110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血肉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122888" y="27034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骨架</a:t>
            </a:r>
          </a:p>
        </p:txBody>
      </p:sp>
    </p:spTree>
    <p:extLst>
      <p:ext uri="{BB962C8B-B14F-4D97-AF65-F5344CB8AC3E}">
        <p14:creationId xmlns:p14="http://schemas.microsoft.com/office/powerpoint/2010/main" val="2240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810056" y="126251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70068" y="126251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86201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28"/>
          <p:cNvSpPr txBox="1"/>
          <p:nvPr/>
        </p:nvSpPr>
        <p:spPr>
          <a:xfrm>
            <a:off x="1327129" y="32447"/>
            <a:ext cx="6209031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Conceptual Model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36360" y="393096"/>
            <a:ext cx="2582023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Inspired By Otter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556792"/>
            <a:ext cx="705678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810056" y="126251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70068" y="126251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86201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28"/>
          <p:cNvSpPr txBox="1"/>
          <p:nvPr/>
        </p:nvSpPr>
        <p:spPr>
          <a:xfrm>
            <a:off x="1327129" y="32447"/>
            <a:ext cx="4778861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Model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336359" y="404664"/>
            <a:ext cx="2582023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Inspired By Otter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795736"/>
            <a:ext cx="7848353" cy="57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86591" y="138521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78264" y="14835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8" y="193187"/>
            <a:ext cx="6651070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Infrastructure Model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9918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56792"/>
            <a:ext cx="6552727" cy="4886116"/>
          </a:xfrm>
          <a:prstGeom prst="rect">
            <a:avLst/>
          </a:prstGeom>
        </p:spPr>
      </p:pic>
      <p:sp>
        <p:nvSpPr>
          <p:cNvPr id="96" name="等腰三角形 95"/>
          <p:cNvSpPr>
            <a:spLocks noChangeArrowheads="1"/>
          </p:cNvSpPr>
          <p:nvPr/>
        </p:nvSpPr>
        <p:spPr bwMode="auto">
          <a:xfrm rot="16009764">
            <a:off x="7501136" y="1634455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97" name="TextBox 34"/>
          <p:cNvSpPr>
            <a:spLocks noChangeArrowheads="1"/>
          </p:cNvSpPr>
          <p:nvPr/>
        </p:nvSpPr>
        <p:spPr bwMode="auto">
          <a:xfrm>
            <a:off x="7765454" y="1455861"/>
            <a:ext cx="250700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Manager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8" name="TextBox 35"/>
          <p:cNvSpPr>
            <a:spLocks noChangeArrowheads="1"/>
          </p:cNvSpPr>
          <p:nvPr/>
        </p:nvSpPr>
        <p:spPr bwMode="auto">
          <a:xfrm>
            <a:off x="7824192" y="1776536"/>
            <a:ext cx="318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整个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Datalink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集群的大脑：负载均衡协调器、配置管理、集群监控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36"/>
          <p:cNvSpPr>
            <a:spLocks noChangeArrowheads="1"/>
          </p:cNvSpPr>
          <p:nvPr/>
        </p:nvSpPr>
        <p:spPr bwMode="auto">
          <a:xfrm>
            <a:off x="7765455" y="2389311"/>
            <a:ext cx="21764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Group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0" name="TextBox 37"/>
          <p:cNvSpPr>
            <a:spLocks noChangeArrowheads="1"/>
          </p:cNvSpPr>
          <p:nvPr/>
        </p:nvSpPr>
        <p:spPr bwMode="auto">
          <a:xfrm>
            <a:off x="7824192" y="2711574"/>
            <a:ext cx="3181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组内自治、组间隔离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38"/>
          <p:cNvSpPr>
            <a:spLocks noChangeArrowheads="1"/>
          </p:cNvSpPr>
          <p:nvPr/>
        </p:nvSpPr>
        <p:spPr bwMode="auto">
          <a:xfrm>
            <a:off x="7763901" y="3205217"/>
            <a:ext cx="21764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Worker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2" name="TextBox 39"/>
          <p:cNvSpPr>
            <a:spLocks noChangeArrowheads="1"/>
          </p:cNvSpPr>
          <p:nvPr/>
        </p:nvSpPr>
        <p:spPr bwMode="auto">
          <a:xfrm>
            <a:off x="7822638" y="3525892"/>
            <a:ext cx="3181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Task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的运行容器、归属于某个分组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40"/>
          <p:cNvSpPr>
            <a:spLocks noChangeArrowheads="1"/>
          </p:cNvSpPr>
          <p:nvPr/>
        </p:nvSpPr>
        <p:spPr bwMode="auto">
          <a:xfrm>
            <a:off x="7763901" y="4007921"/>
            <a:ext cx="21764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Task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4" name="TextBox 41"/>
          <p:cNvSpPr>
            <a:spLocks noChangeArrowheads="1"/>
          </p:cNvSpPr>
          <p:nvPr/>
        </p:nvSpPr>
        <p:spPr bwMode="auto">
          <a:xfrm>
            <a:off x="7822638" y="4328596"/>
            <a:ext cx="318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数据同步任务实例，由一个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reader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和至少一个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writer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组成，归属于某个分组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42"/>
          <p:cNvSpPr>
            <a:spLocks noChangeArrowheads="1"/>
          </p:cNvSpPr>
          <p:nvPr/>
        </p:nvSpPr>
        <p:spPr bwMode="auto">
          <a:xfrm>
            <a:off x="7763901" y="4989126"/>
            <a:ext cx="217646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HA &amp; (Re-</a:t>
            </a: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)Balance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6" name="TextBox 43"/>
          <p:cNvSpPr>
            <a:spLocks noChangeArrowheads="1"/>
          </p:cNvSpPr>
          <p:nvPr/>
        </p:nvSpPr>
        <p:spPr bwMode="auto">
          <a:xfrm>
            <a:off x="7822638" y="5309801"/>
            <a:ext cx="38899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Manager-HA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ZK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节点抢占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Rebalance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单位：分组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Rebalance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时机：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Manager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主备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切换、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Worker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加入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分组、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Worker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离开分组、新增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Task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、删除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Task</a:t>
            </a:r>
          </a:p>
        </p:txBody>
      </p:sp>
      <p:sp>
        <p:nvSpPr>
          <p:cNvPr id="107" name="等腰三角形 106"/>
          <p:cNvSpPr>
            <a:spLocks noChangeArrowheads="1"/>
          </p:cNvSpPr>
          <p:nvPr/>
        </p:nvSpPr>
        <p:spPr bwMode="auto">
          <a:xfrm rot="16009764">
            <a:off x="7501137" y="2559967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8" name="等腰三角形 107"/>
          <p:cNvSpPr>
            <a:spLocks noChangeArrowheads="1"/>
          </p:cNvSpPr>
          <p:nvPr/>
        </p:nvSpPr>
        <p:spPr bwMode="auto">
          <a:xfrm rot="16009764">
            <a:off x="7499583" y="3367935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9" name="等腰三角形 108"/>
          <p:cNvSpPr>
            <a:spLocks noChangeArrowheads="1"/>
          </p:cNvSpPr>
          <p:nvPr/>
        </p:nvSpPr>
        <p:spPr bwMode="auto">
          <a:xfrm rot="16009764">
            <a:off x="7498789" y="4163495"/>
            <a:ext cx="254000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0" name="等腰三角形 109"/>
          <p:cNvSpPr>
            <a:spLocks noChangeArrowheads="1"/>
          </p:cNvSpPr>
          <p:nvPr/>
        </p:nvSpPr>
        <p:spPr bwMode="auto">
          <a:xfrm rot="16009764">
            <a:off x="7499582" y="5137557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294518" y="388593"/>
            <a:ext cx="3600400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Inspired By Kafka-Connect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867413" y="76270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737415" y="76270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83671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28"/>
          <p:cNvSpPr txBox="1"/>
          <p:nvPr/>
        </p:nvSpPr>
        <p:spPr>
          <a:xfrm>
            <a:off x="1269522" y="8744"/>
            <a:ext cx="4682462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 Model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32150" y="323949"/>
            <a:ext cx="2396497" cy="457347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Inspired By Datax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1" y="923976"/>
            <a:ext cx="7911785" cy="5797509"/>
          </a:xfrm>
          <a:prstGeom prst="rect">
            <a:avLst/>
          </a:prstGeom>
        </p:spPr>
      </p:pic>
      <p:sp>
        <p:nvSpPr>
          <p:cNvPr id="12" name="等腰三角形 11"/>
          <p:cNvSpPr>
            <a:spLocks noChangeArrowheads="1"/>
          </p:cNvSpPr>
          <p:nvPr/>
        </p:nvSpPr>
        <p:spPr bwMode="auto">
          <a:xfrm rot="16009764">
            <a:off x="8300711" y="1345230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" name="TextBox 34"/>
          <p:cNvSpPr>
            <a:spLocks noChangeArrowheads="1"/>
          </p:cNvSpPr>
          <p:nvPr/>
        </p:nvSpPr>
        <p:spPr bwMode="auto">
          <a:xfrm>
            <a:off x="8557542" y="1167829"/>
            <a:ext cx="2601726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TextBox 35"/>
          <p:cNvSpPr>
            <a:spLocks noChangeArrowheads="1"/>
          </p:cNvSpPr>
          <p:nvPr/>
        </p:nvSpPr>
        <p:spPr bwMode="auto">
          <a:xfrm>
            <a:off x="8616280" y="1488504"/>
            <a:ext cx="3301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Reader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的数据一次可以供多个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Writer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消费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36"/>
          <p:cNvSpPr>
            <a:spLocks noChangeArrowheads="1"/>
          </p:cNvSpPr>
          <p:nvPr/>
        </p:nvSpPr>
        <p:spPr bwMode="auto">
          <a:xfrm>
            <a:off x="8557542" y="2101279"/>
            <a:ext cx="225869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Plugin </a:t>
            </a: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Architecture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" name="TextBox 37"/>
          <p:cNvSpPr>
            <a:spLocks noChangeArrowheads="1"/>
          </p:cNvSpPr>
          <p:nvPr/>
        </p:nvSpPr>
        <p:spPr bwMode="auto">
          <a:xfrm>
            <a:off x="8616280" y="2423542"/>
            <a:ext cx="330154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参数化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&amp; 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动态配置</a:t>
            </a:r>
            <a:endParaRPr lang="en-US" altLang="zh-CN" sz="1400" b="1" i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ClassLoader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独立</a:t>
            </a:r>
            <a:endParaRPr lang="en-US" altLang="zh-CN" sz="1400" b="1" i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16009764">
            <a:off x="8300712" y="2270742"/>
            <a:ext cx="246052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2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6520" y="26064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36532" y="260648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86201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28"/>
          <p:cNvSpPr txBox="1"/>
          <p:nvPr/>
        </p:nvSpPr>
        <p:spPr>
          <a:xfrm>
            <a:off x="1327129" y="32447"/>
            <a:ext cx="4778861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功能层次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124744"/>
            <a:ext cx="6765770" cy="52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6520" y="26064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36532" y="260648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862011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28"/>
          <p:cNvSpPr txBox="1"/>
          <p:nvPr/>
        </p:nvSpPr>
        <p:spPr>
          <a:xfrm>
            <a:off x="1327129" y="32447"/>
            <a:ext cx="4778861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41754"/>
              </p:ext>
            </p:extLst>
          </p:nvPr>
        </p:nvGraphicFramePr>
        <p:xfrm>
          <a:off x="1703512" y="1412776"/>
          <a:ext cx="3384376" cy="3195163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75526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监控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153"/>
                    </a:solidFill>
                  </a:tcPr>
                </a:tc>
              </a:tr>
              <a:tr h="1441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延迟监控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028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异常监控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任务状态监控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机器监控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8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Reblance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监控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66595"/>
              </p:ext>
            </p:extLst>
          </p:nvPr>
        </p:nvGraphicFramePr>
        <p:xfrm>
          <a:off x="6252156" y="1412776"/>
          <a:ext cx="3384376" cy="1818586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75526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性能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153"/>
                    </a:solidFill>
                  </a:tcPr>
                </a:tc>
              </a:tr>
              <a:tr h="1441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延迟时间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-&gt; 500ms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028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TPS -&gt; 8000-1000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3"/>
          <p:cNvGrpSpPr>
            <a:grpSpLocks/>
          </p:cNvGrpSpPr>
          <p:nvPr/>
        </p:nvGrpSpPr>
        <p:grpSpPr bwMode="auto">
          <a:xfrm>
            <a:off x="1007437" y="1412778"/>
            <a:ext cx="10488084" cy="5328590"/>
            <a:chOff x="460" y="1187"/>
            <a:chExt cx="4955" cy="1982"/>
          </a:xfrm>
        </p:grpSpPr>
        <p:sp>
          <p:nvSpPr>
            <p:cNvPr id="142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0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1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2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3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4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5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6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7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8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9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0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1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2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3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4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5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6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7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8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9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0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1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2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3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4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5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6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7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8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9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0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1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2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3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4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5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6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7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8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9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0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1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2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3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4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5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6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7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8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9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0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1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2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3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4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5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6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7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8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9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0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1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2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3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4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5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6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7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8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9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0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1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2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3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4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5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6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7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8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9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0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1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2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3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4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5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6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7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8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9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0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1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2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3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4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5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6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7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8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88" name="平行四边形 12"/>
          <p:cNvSpPr/>
          <p:nvPr/>
        </p:nvSpPr>
        <p:spPr>
          <a:xfrm>
            <a:off x="1369349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239350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119" name="组合 17"/>
          <p:cNvGrpSpPr/>
          <p:nvPr/>
        </p:nvGrpSpPr>
        <p:grpSpPr>
          <a:xfrm>
            <a:off x="2377471" y="2966376"/>
            <a:ext cx="974055" cy="843924"/>
            <a:chOff x="1691679" y="2324967"/>
            <a:chExt cx="730541" cy="759532"/>
          </a:xfrm>
        </p:grpSpPr>
        <p:sp>
          <p:nvSpPr>
            <p:cNvPr id="120" name="矩形​​ 3"/>
            <p:cNvSpPr/>
            <p:nvPr/>
          </p:nvSpPr>
          <p:spPr>
            <a:xfrm>
              <a:off x="1691679" y="2347388"/>
              <a:ext cx="730541" cy="737111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845165" y="2324967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4267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22" name="组合 20"/>
          <p:cNvGrpSpPr/>
          <p:nvPr/>
        </p:nvGrpSpPr>
        <p:grpSpPr>
          <a:xfrm>
            <a:off x="2377471" y="3911921"/>
            <a:ext cx="974055" cy="845316"/>
            <a:chOff x="1691679" y="3175961"/>
            <a:chExt cx="730541" cy="760784"/>
          </a:xfrm>
        </p:grpSpPr>
        <p:sp>
          <p:nvSpPr>
            <p:cNvPr id="123" name="矩形​​ 3"/>
            <p:cNvSpPr/>
            <p:nvPr/>
          </p:nvSpPr>
          <p:spPr>
            <a:xfrm>
              <a:off x="1691679" y="3198382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1845165" y="3175961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4267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8" name="标题 24"/>
          <p:cNvSpPr txBox="1">
            <a:spLocks/>
          </p:cNvSpPr>
          <p:nvPr/>
        </p:nvSpPr>
        <p:spPr bwMode="auto">
          <a:xfrm>
            <a:off x="2194887" y="516774"/>
            <a:ext cx="2883443" cy="112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ONTENTS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​​ 9"/>
          <p:cNvSpPr/>
          <p:nvPr/>
        </p:nvSpPr>
        <p:spPr>
          <a:xfrm>
            <a:off x="3759034" y="2044352"/>
            <a:ext cx="5952661" cy="69386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0" name="矩形​​ 10"/>
          <p:cNvSpPr/>
          <p:nvPr/>
        </p:nvSpPr>
        <p:spPr>
          <a:xfrm>
            <a:off x="3759034" y="2991286"/>
            <a:ext cx="5952661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1" name="矩形​​ 11"/>
          <p:cNvSpPr/>
          <p:nvPr/>
        </p:nvSpPr>
        <p:spPr>
          <a:xfrm>
            <a:off x="3759034" y="3936835"/>
            <a:ext cx="5952661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93643" y="2133428"/>
            <a:ext cx="2708410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交换平台概览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307268" y="3045019"/>
            <a:ext cx="2681159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Datalink</a:t>
            </a:r>
            <a:r>
              <a:rPr kumimoji="1" lang="zh-CN" altLang="en-US" sz="3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介绍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35841" y="3972447"/>
            <a:ext cx="2708410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数据同步详解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grpSp>
        <p:nvGrpSpPr>
          <p:cNvPr id="137" name="组合 14"/>
          <p:cNvGrpSpPr/>
          <p:nvPr/>
        </p:nvGrpSpPr>
        <p:grpSpPr>
          <a:xfrm>
            <a:off x="2377471" y="2005847"/>
            <a:ext cx="974055" cy="858904"/>
            <a:chOff x="1691679" y="1460493"/>
            <a:chExt cx="730541" cy="773013"/>
          </a:xfrm>
        </p:grpSpPr>
        <p:sp>
          <p:nvSpPr>
            <p:cNvPr id="138" name="矩形​​ 3"/>
            <p:cNvSpPr/>
            <p:nvPr/>
          </p:nvSpPr>
          <p:spPr>
            <a:xfrm>
              <a:off x="1691679" y="1495143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7"/>
            <p:cNvSpPr txBox="1">
              <a:spLocks noChangeArrowheads="1"/>
            </p:cNvSpPr>
            <p:nvPr/>
          </p:nvSpPr>
          <p:spPr bwMode="auto">
            <a:xfrm>
              <a:off x="1842320" y="1460493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4267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0" name="标题 24"/>
          <p:cNvSpPr txBox="1">
            <a:spLocks/>
          </p:cNvSpPr>
          <p:nvPr/>
        </p:nvSpPr>
        <p:spPr bwMode="auto">
          <a:xfrm>
            <a:off x="1300606" y="693972"/>
            <a:ext cx="894281" cy="81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10666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0666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5" name="组合 20"/>
          <p:cNvGrpSpPr/>
          <p:nvPr/>
        </p:nvGrpSpPr>
        <p:grpSpPr>
          <a:xfrm>
            <a:off x="2392626" y="4832491"/>
            <a:ext cx="974055" cy="845316"/>
            <a:chOff x="1691679" y="3175961"/>
            <a:chExt cx="730541" cy="760784"/>
          </a:xfrm>
        </p:grpSpPr>
        <p:sp>
          <p:nvSpPr>
            <p:cNvPr id="256" name="矩形​​ 3"/>
            <p:cNvSpPr/>
            <p:nvPr/>
          </p:nvSpPr>
          <p:spPr>
            <a:xfrm>
              <a:off x="1691679" y="3198382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257" name="TextBox 123"/>
            <p:cNvSpPr txBox="1">
              <a:spLocks noChangeArrowheads="1"/>
            </p:cNvSpPr>
            <p:nvPr/>
          </p:nvSpPr>
          <p:spPr bwMode="auto">
            <a:xfrm>
              <a:off x="1845165" y="3175961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4</a:t>
              </a:r>
              <a:endParaRPr lang="zh-CN" altLang="en-US" sz="4267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58" name="矩形​​ 11"/>
          <p:cNvSpPr/>
          <p:nvPr/>
        </p:nvSpPr>
        <p:spPr>
          <a:xfrm>
            <a:off x="3774189" y="4857405"/>
            <a:ext cx="5952661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59" name="TextBox 134"/>
          <p:cNvSpPr txBox="1"/>
          <p:nvPr/>
        </p:nvSpPr>
        <p:spPr>
          <a:xfrm>
            <a:off x="5384524" y="4903238"/>
            <a:ext cx="2708410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平台远景规划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57"/>
    </mc:Choice>
    <mc:Fallback xmlns="">
      <p:transition spd="slow" advTm="13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animBg="1"/>
      <p:bldP spid="130" grpId="0" animBg="1"/>
      <p:bldP spid="131" grpId="0" animBg="1"/>
      <p:bldP spid="133" grpId="0"/>
      <p:bldP spid="134" grpId="0"/>
      <p:bldP spid="135" grpId="0"/>
      <p:bldP spid="140" grpId="0"/>
      <p:bldP spid="258" grpId="0" animBg="1"/>
      <p:bldP spid="2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zh-CN" altLang="en-US" sz="6400" b="1" dirty="0" smtClean="0">
                <a:latin typeface="微软雅黑" pitchFamily="34" charset="-122"/>
                <a:ea typeface="微软雅黑" pitchFamily="34" charset="-122"/>
              </a:rPr>
              <a:t>数据同步详解</a:t>
            </a:r>
            <a:endParaRPr lang="zh-CN" altLang="en-US" sz="6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2474849" y="2626322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8563937" y="262399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"/>
    </mc:Choice>
    <mc:Fallback xmlns="">
      <p:transition spd="slow" advTm="6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3914765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同步关系管理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4" name="任意多边形 21"/>
          <p:cNvSpPr/>
          <p:nvPr/>
        </p:nvSpPr>
        <p:spPr>
          <a:xfrm rot="8017353">
            <a:off x="4796293" y="1937556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5" name="任意多边形 22"/>
          <p:cNvSpPr/>
          <p:nvPr/>
        </p:nvSpPr>
        <p:spPr>
          <a:xfrm rot="13330866">
            <a:off x="4033837" y="2696016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6" name="任意多边形 23"/>
          <p:cNvSpPr/>
          <p:nvPr/>
        </p:nvSpPr>
        <p:spPr>
          <a:xfrm rot="2853042">
            <a:off x="4128660" y="1179800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7" name="任意多边形 24"/>
          <p:cNvSpPr/>
          <p:nvPr/>
        </p:nvSpPr>
        <p:spPr>
          <a:xfrm rot="18918822">
            <a:off x="5421862" y="1911977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8" name="任意多边形 25"/>
          <p:cNvSpPr/>
          <p:nvPr/>
        </p:nvSpPr>
        <p:spPr>
          <a:xfrm rot="13330866">
            <a:off x="6127522" y="2690467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9" name="任意多边形 26"/>
          <p:cNvSpPr/>
          <p:nvPr/>
        </p:nvSpPr>
        <p:spPr>
          <a:xfrm rot="2853042">
            <a:off x="6158392" y="1265244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80" name="组合 354"/>
          <p:cNvGrpSpPr/>
          <p:nvPr/>
        </p:nvGrpSpPr>
        <p:grpSpPr>
          <a:xfrm>
            <a:off x="1455713" y="1198586"/>
            <a:ext cx="2348825" cy="994150"/>
            <a:chOff x="1343472" y="4037003"/>
            <a:chExt cx="1761619" cy="682819"/>
          </a:xfrm>
        </p:grpSpPr>
        <p:sp>
          <p:nvSpPr>
            <p:cNvPr id="81" name="文本框 355"/>
            <p:cNvSpPr txBox="1"/>
            <p:nvPr/>
          </p:nvSpPr>
          <p:spPr>
            <a:xfrm>
              <a:off x="1343472" y="4360455"/>
              <a:ext cx="1761619" cy="359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翻译</a:t>
              </a:r>
              <a:r>
                <a:rPr lang="en-US" altLang="zh-CN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ddl</a:t>
              </a:r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语句，将对应操作自动同步到目标端数据源</a:t>
              </a:r>
              <a:r>
                <a:rPr lang="en-US" altLang="zh-CN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82" name="文本框 356"/>
            <p:cNvSpPr txBox="1"/>
            <p:nvPr/>
          </p:nvSpPr>
          <p:spPr>
            <a:xfrm>
              <a:off x="1343472" y="4037003"/>
              <a:ext cx="1650918" cy="317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DDLSync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354"/>
          <p:cNvGrpSpPr/>
          <p:nvPr/>
        </p:nvGrpSpPr>
        <p:grpSpPr>
          <a:xfrm>
            <a:off x="1455713" y="2794386"/>
            <a:ext cx="2390038" cy="1033685"/>
            <a:chOff x="1343472" y="4037003"/>
            <a:chExt cx="1761619" cy="654986"/>
          </a:xfrm>
        </p:grpSpPr>
        <p:sp>
          <p:nvSpPr>
            <p:cNvPr id="84" name="文本框 355"/>
            <p:cNvSpPr txBox="1"/>
            <p:nvPr/>
          </p:nvSpPr>
          <p:spPr>
            <a:xfrm>
              <a:off x="1454173" y="4360455"/>
              <a:ext cx="1650918" cy="33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目标端缺失字段时，自动进行</a:t>
              </a:r>
              <a:r>
                <a:rPr lang="en-US" altLang="zh-CN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Add</a:t>
              </a:r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操作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356"/>
            <p:cNvSpPr txBox="1"/>
            <p:nvPr/>
          </p:nvSpPr>
          <p:spPr>
            <a:xfrm>
              <a:off x="1343472" y="4037003"/>
              <a:ext cx="1650918" cy="29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ColAutoAdd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354"/>
          <p:cNvGrpSpPr/>
          <p:nvPr/>
        </p:nvGrpSpPr>
        <p:grpSpPr>
          <a:xfrm>
            <a:off x="7690964" y="1200853"/>
            <a:ext cx="2201224" cy="955565"/>
            <a:chOff x="1343472" y="4037003"/>
            <a:chExt cx="1650918" cy="716673"/>
          </a:xfrm>
        </p:grpSpPr>
        <p:sp>
          <p:nvSpPr>
            <p:cNvPr id="87" name="文本框 355"/>
            <p:cNvSpPr txBox="1"/>
            <p:nvPr/>
          </p:nvSpPr>
          <p:spPr>
            <a:xfrm>
              <a:off x="1343472" y="4361261"/>
              <a:ext cx="16509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输入库名、表名，自助查看同步关系树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356"/>
            <p:cNvSpPr txBox="1"/>
            <p:nvPr/>
          </p:nvSpPr>
          <p:spPr>
            <a:xfrm>
              <a:off x="1343472" y="4037003"/>
              <a:ext cx="165091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RelationView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354"/>
          <p:cNvGrpSpPr/>
          <p:nvPr/>
        </p:nvGrpSpPr>
        <p:grpSpPr>
          <a:xfrm>
            <a:off x="7828066" y="2794387"/>
            <a:ext cx="2201224" cy="953866"/>
            <a:chOff x="1343472" y="4037003"/>
            <a:chExt cx="1650918" cy="715399"/>
          </a:xfrm>
        </p:grpSpPr>
        <p:sp>
          <p:nvSpPr>
            <p:cNvPr id="92" name="文本框 355"/>
            <p:cNvSpPr txBox="1"/>
            <p:nvPr/>
          </p:nvSpPr>
          <p:spPr>
            <a:xfrm>
              <a:off x="1343472" y="4359987"/>
              <a:ext cx="1650918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输入</a:t>
              </a:r>
              <a:r>
                <a:rPr lang="en-US" altLang="zh-CN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sql</a:t>
              </a:r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脚本，检测是否影响数据同步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356"/>
            <p:cNvSpPr txBox="1"/>
            <p:nvPr/>
          </p:nvSpPr>
          <p:spPr>
            <a:xfrm>
              <a:off x="1343472" y="4037003"/>
              <a:ext cx="165091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SqlCheck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等腰三角形 25"/>
          <p:cNvSpPr>
            <a:spLocks noChangeArrowheads="1"/>
          </p:cNvSpPr>
          <p:nvPr/>
        </p:nvSpPr>
        <p:spPr bwMode="auto">
          <a:xfrm rot="16009764">
            <a:off x="1163260" y="4460119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7" name="TextBox 34"/>
          <p:cNvSpPr>
            <a:spLocks noChangeArrowheads="1"/>
          </p:cNvSpPr>
          <p:nvPr/>
        </p:nvSpPr>
        <p:spPr bwMode="auto">
          <a:xfrm>
            <a:off x="1427578" y="4281525"/>
            <a:ext cx="44587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DDLSync</a:t>
            </a:r>
            <a:r>
              <a:rPr lang="zh-CN" altLang="en-US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ColumnAutoAdd</a:t>
            </a:r>
            <a:r>
              <a:rPr lang="zh-CN" altLang="en-US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的局限性</a:t>
            </a:r>
          </a:p>
        </p:txBody>
      </p:sp>
      <p:sp>
        <p:nvSpPr>
          <p:cNvPr id="28" name="TextBox 35"/>
          <p:cNvSpPr>
            <a:spLocks noChangeArrowheads="1"/>
          </p:cNvSpPr>
          <p:nvPr/>
        </p:nvSpPr>
        <p:spPr bwMode="auto">
          <a:xfrm>
            <a:off x="1486316" y="4602200"/>
            <a:ext cx="318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* 适用范围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仅限于测试和预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生产</a:t>
            </a:r>
            <a:endParaRPr lang="en-US" altLang="zh-CN" sz="1400" b="1" i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* 大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表暂时还不能自动执行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ddl</a:t>
            </a:r>
          </a:p>
        </p:txBody>
      </p:sp>
      <p:sp>
        <p:nvSpPr>
          <p:cNvPr id="29" name="等腰三角形 28"/>
          <p:cNvSpPr>
            <a:spLocks noChangeArrowheads="1"/>
          </p:cNvSpPr>
          <p:nvPr/>
        </p:nvSpPr>
        <p:spPr bwMode="auto">
          <a:xfrm rot="16009764">
            <a:off x="7398511" y="4386483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0" name="TextBox 34"/>
          <p:cNvSpPr>
            <a:spLocks noChangeArrowheads="1"/>
          </p:cNvSpPr>
          <p:nvPr/>
        </p:nvSpPr>
        <p:spPr bwMode="auto">
          <a:xfrm>
            <a:off x="7662829" y="4207889"/>
            <a:ext cx="4458718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脚本检测不支持的</a:t>
            </a: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ddl</a:t>
            </a:r>
            <a:r>
              <a:rPr lang="zh-CN" altLang="en-US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类型</a:t>
            </a:r>
          </a:p>
        </p:txBody>
      </p:sp>
      <p:sp>
        <p:nvSpPr>
          <p:cNvPr id="31" name="TextBox 35"/>
          <p:cNvSpPr>
            <a:spLocks noChangeArrowheads="1"/>
          </p:cNvSpPr>
          <p:nvPr/>
        </p:nvSpPr>
        <p:spPr bwMode="auto">
          <a:xfrm>
            <a:off x="7721567" y="4528564"/>
            <a:ext cx="36724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*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Table-Rename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*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Column-Rename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*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Column-Drop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*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Add-After-Column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Modify-After-</a:t>
            </a:r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Column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 rot="16009764">
            <a:off x="4604399" y="5560887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8" name="TextBox 34"/>
          <p:cNvSpPr>
            <a:spLocks noChangeArrowheads="1"/>
          </p:cNvSpPr>
          <p:nvPr/>
        </p:nvSpPr>
        <p:spPr bwMode="auto">
          <a:xfrm>
            <a:off x="4868717" y="5382293"/>
            <a:ext cx="4458718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同步申请试用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9" name="TextBox 35"/>
          <p:cNvSpPr>
            <a:spLocks noChangeArrowheads="1"/>
          </p:cNvSpPr>
          <p:nvPr/>
        </p:nvSpPr>
        <p:spPr bwMode="auto">
          <a:xfrm>
            <a:off x="4927455" y="5702968"/>
            <a:ext cx="3181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远景目标，自动化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3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4130789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同步关系管理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4" y="953421"/>
            <a:ext cx="5400600" cy="5544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7" y="1628800"/>
            <a:ext cx="5880662" cy="2912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直接箭头连接符 4"/>
          <p:cNvCxnSpPr/>
          <p:nvPr/>
        </p:nvCxnSpPr>
        <p:spPr>
          <a:xfrm>
            <a:off x="5735960" y="4221088"/>
            <a:ext cx="504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3884960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流程简介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99666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1" y="999666"/>
            <a:ext cx="7560840" cy="5544616"/>
          </a:xfrm>
          <a:prstGeom prst="rect">
            <a:avLst/>
          </a:prstGeom>
        </p:spPr>
      </p:pic>
      <p:sp>
        <p:nvSpPr>
          <p:cNvPr id="8" name="等腰三角形 7"/>
          <p:cNvSpPr>
            <a:spLocks noChangeArrowheads="1"/>
          </p:cNvSpPr>
          <p:nvPr/>
        </p:nvSpPr>
        <p:spPr bwMode="auto">
          <a:xfrm rot="16009764">
            <a:off x="8479820" y="1513733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" name="TextBox 35"/>
          <p:cNvSpPr>
            <a:spLocks noChangeArrowheads="1"/>
          </p:cNvSpPr>
          <p:nvPr/>
        </p:nvSpPr>
        <p:spPr bwMode="auto">
          <a:xfrm>
            <a:off x="8723153" y="1494002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库别名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16009764">
            <a:off x="8465873" y="1889042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TextBox 35"/>
          <p:cNvSpPr>
            <a:spLocks noChangeArrowheads="1"/>
          </p:cNvSpPr>
          <p:nvPr/>
        </p:nvSpPr>
        <p:spPr bwMode="auto">
          <a:xfrm>
            <a:off x="8709206" y="1869311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表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别名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等腰三角形 26"/>
          <p:cNvSpPr>
            <a:spLocks noChangeArrowheads="1"/>
          </p:cNvSpPr>
          <p:nvPr/>
        </p:nvSpPr>
        <p:spPr bwMode="auto">
          <a:xfrm rot="16009764">
            <a:off x="8465873" y="2290552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8" name="TextBox 35"/>
          <p:cNvSpPr>
            <a:spLocks noChangeArrowheads="1"/>
          </p:cNvSpPr>
          <p:nvPr/>
        </p:nvSpPr>
        <p:spPr bwMode="auto">
          <a:xfrm>
            <a:off x="8709206" y="2270821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列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别名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等腰三角形 28"/>
          <p:cNvSpPr>
            <a:spLocks noChangeArrowheads="1"/>
          </p:cNvSpPr>
          <p:nvPr/>
        </p:nvSpPr>
        <p:spPr bwMode="auto">
          <a:xfrm rot="16009764">
            <a:off x="8476824" y="2671912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0" name="TextBox 35"/>
          <p:cNvSpPr>
            <a:spLocks noChangeArrowheads="1"/>
          </p:cNvSpPr>
          <p:nvPr/>
        </p:nvSpPr>
        <p:spPr bwMode="auto">
          <a:xfrm>
            <a:off x="8720157" y="2652181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白名单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等腰三角形 30"/>
          <p:cNvSpPr>
            <a:spLocks noChangeArrowheads="1"/>
          </p:cNvSpPr>
          <p:nvPr/>
        </p:nvSpPr>
        <p:spPr bwMode="auto">
          <a:xfrm rot="16009764">
            <a:off x="8462877" y="3047221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3" name="TextBox 35"/>
          <p:cNvSpPr>
            <a:spLocks noChangeArrowheads="1"/>
          </p:cNvSpPr>
          <p:nvPr/>
        </p:nvSpPr>
        <p:spPr bwMode="auto">
          <a:xfrm>
            <a:off x="8706210" y="3027490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黑名单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16009764">
            <a:off x="8462877" y="3448731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36" name="TextBox 35"/>
          <p:cNvSpPr>
            <a:spLocks noChangeArrowheads="1"/>
          </p:cNvSpPr>
          <p:nvPr/>
        </p:nvSpPr>
        <p:spPr bwMode="auto">
          <a:xfrm>
            <a:off x="8706210" y="3429000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多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表合一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等腰三角形 48"/>
          <p:cNvSpPr>
            <a:spLocks noChangeArrowheads="1"/>
          </p:cNvSpPr>
          <p:nvPr/>
        </p:nvSpPr>
        <p:spPr bwMode="auto">
          <a:xfrm rot="16009764">
            <a:off x="8451464" y="3859796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0" name="TextBox 35"/>
          <p:cNvSpPr>
            <a:spLocks noChangeArrowheads="1"/>
          </p:cNvSpPr>
          <p:nvPr/>
        </p:nvSpPr>
        <p:spPr bwMode="auto">
          <a:xfrm>
            <a:off x="8694797" y="3840065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多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表聚合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等腰三角形 50"/>
          <p:cNvSpPr>
            <a:spLocks noChangeArrowheads="1"/>
          </p:cNvSpPr>
          <p:nvPr/>
        </p:nvSpPr>
        <p:spPr bwMode="auto">
          <a:xfrm rot="16009764">
            <a:off x="8437517" y="4235105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2" name="TextBox 35"/>
          <p:cNvSpPr>
            <a:spLocks noChangeArrowheads="1"/>
          </p:cNvSpPr>
          <p:nvPr/>
        </p:nvSpPr>
        <p:spPr bwMode="auto">
          <a:xfrm>
            <a:off x="8680850" y="4215374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主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键跳过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等腰三角形 52"/>
          <p:cNvSpPr>
            <a:spLocks noChangeArrowheads="1"/>
          </p:cNvSpPr>
          <p:nvPr/>
        </p:nvSpPr>
        <p:spPr bwMode="auto">
          <a:xfrm rot="16009764">
            <a:off x="8437517" y="4636615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4" name="TextBox 35"/>
          <p:cNvSpPr>
            <a:spLocks noChangeArrowheads="1"/>
          </p:cNvSpPr>
          <p:nvPr/>
        </p:nvSpPr>
        <p:spPr bwMode="auto">
          <a:xfrm>
            <a:off x="8680850" y="4616884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拦截器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等腰三角形 54"/>
          <p:cNvSpPr>
            <a:spLocks noChangeArrowheads="1"/>
          </p:cNvSpPr>
          <p:nvPr/>
        </p:nvSpPr>
        <p:spPr bwMode="auto">
          <a:xfrm rot="16009764">
            <a:off x="8437517" y="4998894"/>
            <a:ext cx="246053" cy="227352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6" name="TextBox 35"/>
          <p:cNvSpPr>
            <a:spLocks noChangeArrowheads="1"/>
          </p:cNvSpPr>
          <p:nvPr/>
        </p:nvSpPr>
        <p:spPr bwMode="auto">
          <a:xfrm>
            <a:off x="8680850" y="4979163"/>
            <a:ext cx="33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权重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137902"/>
            <a:ext cx="3884960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流程示例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266018"/>
              </p:ext>
            </p:extLst>
          </p:nvPr>
        </p:nvGraphicFramePr>
        <p:xfrm>
          <a:off x="1487488" y="1556792"/>
          <a:ext cx="892899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name="工作表" r:id="rId4" imgW="4667249" imgH="717768" progId="Excel.Sheet.12">
                  <p:embed/>
                </p:oleObj>
              </mc:Choice>
              <mc:Fallback>
                <p:oleObj name="工作表" r:id="rId4" imgW="4667249" imgH="7177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7488" y="1556792"/>
                        <a:ext cx="8928992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1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71888"/>
            <a:ext cx="11521280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5046" y="46956"/>
            <a:ext cx="510909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Interceptor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等腰三角形 8"/>
          <p:cNvSpPr>
            <a:spLocks noChangeArrowheads="1"/>
          </p:cNvSpPr>
          <p:nvPr/>
        </p:nvSpPr>
        <p:spPr bwMode="auto">
          <a:xfrm rot="16009764">
            <a:off x="8581256" y="1847825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" name="TextBox 34"/>
          <p:cNvSpPr>
            <a:spLocks noChangeArrowheads="1"/>
          </p:cNvSpPr>
          <p:nvPr/>
        </p:nvSpPr>
        <p:spPr bwMode="auto">
          <a:xfrm>
            <a:off x="8845574" y="1669231"/>
            <a:ext cx="250700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两种模式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TextBox 35"/>
          <p:cNvSpPr>
            <a:spLocks noChangeArrowheads="1"/>
          </p:cNvSpPr>
          <p:nvPr/>
        </p:nvSpPr>
        <p:spPr bwMode="auto">
          <a:xfrm>
            <a:off x="8904312" y="1989906"/>
            <a:ext cx="318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：动态编译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Class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：预编译、动态加载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36"/>
          <p:cNvSpPr>
            <a:spLocks noChangeArrowheads="1"/>
          </p:cNvSpPr>
          <p:nvPr/>
        </p:nvSpPr>
        <p:spPr bwMode="auto">
          <a:xfrm>
            <a:off x="8813647" y="2829124"/>
            <a:ext cx="2176462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扩展性</a:t>
            </a:r>
          </a:p>
        </p:txBody>
      </p:sp>
      <p:sp>
        <p:nvSpPr>
          <p:cNvPr id="13" name="TextBox 37"/>
          <p:cNvSpPr>
            <a:spLocks noChangeArrowheads="1"/>
          </p:cNvSpPr>
          <p:nvPr/>
        </p:nvSpPr>
        <p:spPr bwMode="auto">
          <a:xfrm>
            <a:off x="8872384" y="3151387"/>
            <a:ext cx="255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实现一些非常规需求 </a:t>
            </a:r>
            <a:r>
              <a: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&amp; Just So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等腰三角形 13"/>
          <p:cNvSpPr>
            <a:spLocks noChangeArrowheads="1"/>
          </p:cNvSpPr>
          <p:nvPr/>
        </p:nvSpPr>
        <p:spPr bwMode="auto">
          <a:xfrm rot="16009764">
            <a:off x="8549329" y="2999780"/>
            <a:ext cx="252412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1" y="1128714"/>
            <a:ext cx="7997064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5046" y="46956"/>
            <a:ext cx="510909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Mysql-2-Rdbms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5" y="1275458"/>
            <a:ext cx="11305387" cy="4495800"/>
          </a:xfrm>
          <a:prstGeom prst="rect">
            <a:avLst/>
          </a:prstGeom>
        </p:spPr>
      </p:pic>
      <p:sp>
        <p:nvSpPr>
          <p:cNvPr id="8" name="等腰三角形 7"/>
          <p:cNvSpPr>
            <a:spLocks noChangeArrowheads="1"/>
          </p:cNvSpPr>
          <p:nvPr/>
        </p:nvSpPr>
        <p:spPr bwMode="auto">
          <a:xfrm rot="16009764">
            <a:off x="7382288" y="5152949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9" name="TextBox 34"/>
          <p:cNvSpPr>
            <a:spLocks noChangeArrowheads="1"/>
          </p:cNvSpPr>
          <p:nvPr/>
        </p:nvSpPr>
        <p:spPr bwMode="auto">
          <a:xfrm>
            <a:off x="7693446" y="5130415"/>
            <a:ext cx="250700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Primary Key is necessary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1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6944" y="59040"/>
            <a:ext cx="4605040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Mysql-2-ES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2" y="1406282"/>
            <a:ext cx="9507620" cy="2489200"/>
          </a:xfrm>
          <a:prstGeom prst="rect">
            <a:avLst/>
          </a:prstGeom>
        </p:spPr>
      </p:pic>
      <p:sp>
        <p:nvSpPr>
          <p:cNvPr id="11" name="等腰三角形 10"/>
          <p:cNvSpPr>
            <a:spLocks noChangeArrowheads="1"/>
          </p:cNvSpPr>
          <p:nvPr/>
        </p:nvSpPr>
        <p:spPr bwMode="auto">
          <a:xfrm rot="16009764">
            <a:off x="3529861" y="4485429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2" name="TextBox 34"/>
          <p:cNvSpPr>
            <a:spLocks noChangeArrowheads="1"/>
          </p:cNvSpPr>
          <p:nvPr/>
        </p:nvSpPr>
        <p:spPr bwMode="auto">
          <a:xfrm>
            <a:off x="3841019" y="4462895"/>
            <a:ext cx="250700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Not Support Delete Event 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等腰三角形 12"/>
          <p:cNvSpPr>
            <a:spLocks noChangeArrowheads="1"/>
          </p:cNvSpPr>
          <p:nvPr/>
        </p:nvSpPr>
        <p:spPr bwMode="auto">
          <a:xfrm rot="16009764">
            <a:off x="4488698" y="4891694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4" name="TextBox 34"/>
          <p:cNvSpPr>
            <a:spLocks noChangeArrowheads="1"/>
          </p:cNvSpPr>
          <p:nvPr/>
        </p:nvSpPr>
        <p:spPr bwMode="auto">
          <a:xfrm>
            <a:off x="4799856" y="4869160"/>
            <a:ext cx="309634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Column Prefix is Optional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4455" y="46956"/>
            <a:ext cx="546852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Mysql-2-Hdfs(old)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925860"/>
            <a:ext cx="8424936" cy="5095427"/>
          </a:xfrm>
          <a:prstGeom prst="rect">
            <a:avLst/>
          </a:prstGeom>
        </p:spPr>
      </p:pic>
      <p:sp>
        <p:nvSpPr>
          <p:cNvPr id="14" name="等腰三角形 13"/>
          <p:cNvSpPr>
            <a:spLocks noChangeArrowheads="1"/>
          </p:cNvSpPr>
          <p:nvPr/>
        </p:nvSpPr>
        <p:spPr bwMode="auto">
          <a:xfrm rot="16009764">
            <a:off x="8864664" y="1270695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34"/>
          <p:cNvSpPr>
            <a:spLocks noChangeArrowheads="1"/>
          </p:cNvSpPr>
          <p:nvPr/>
        </p:nvSpPr>
        <p:spPr bwMode="auto">
          <a:xfrm>
            <a:off x="9128982" y="1092101"/>
            <a:ext cx="250700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Lease &amp; </a:t>
            </a:r>
            <a:r>
              <a:rPr lang="en-US" altLang="zh-CN" b="1" i="1" dirty="0" err="1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HashRpc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" name="TextBox 35"/>
          <p:cNvSpPr>
            <a:spLocks noChangeArrowheads="1"/>
          </p:cNvSpPr>
          <p:nvPr/>
        </p:nvSpPr>
        <p:spPr bwMode="auto">
          <a:xfrm>
            <a:off x="9187720" y="1412776"/>
            <a:ext cx="244827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Proxy-server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正常关闭</a:t>
            </a:r>
            <a:endParaRPr lang="en-US" altLang="zh-CN" sz="1400" b="1" i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Proxy-server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宕机</a:t>
            </a:r>
            <a:endParaRPr lang="en-US" altLang="zh-CN" sz="1400" b="1" i="1" dirty="0" smtClean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Proxy-server</a:t>
            </a:r>
            <a:r>
              <a:rPr lang="zh-CN" altLang="en-US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加入</a:t>
            </a:r>
            <a:endParaRPr lang="en-US" altLang="zh-CN" sz="1400" b="1" i="1" dirty="0">
              <a:solidFill>
                <a:srgbClr val="59595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zh-CN" altLang="en-US" sz="6400" b="1" dirty="0" smtClean="0">
                <a:latin typeface="微软雅黑" pitchFamily="34" charset="-122"/>
                <a:ea typeface="微软雅黑" pitchFamily="34" charset="-122"/>
              </a:rPr>
              <a:t>交换平台概览</a:t>
            </a:r>
            <a:endParaRPr lang="zh-CN" altLang="en-US" sz="6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2474849" y="2626322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8563937" y="262399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1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"/>
    </mc:Choice>
    <mc:Fallback xmlns="">
      <p:transition spd="slow" advTm="6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34454" y="46956"/>
            <a:ext cx="6129697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Mysql-2-Hdfs(new)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1" y="908720"/>
            <a:ext cx="8712927" cy="5328592"/>
          </a:xfrm>
          <a:prstGeom prst="rect">
            <a:avLst/>
          </a:prstGeom>
        </p:spPr>
      </p:pic>
      <p:sp>
        <p:nvSpPr>
          <p:cNvPr id="10" name="等腰三角形 9"/>
          <p:cNvSpPr>
            <a:spLocks noChangeArrowheads="1"/>
          </p:cNvSpPr>
          <p:nvPr/>
        </p:nvSpPr>
        <p:spPr bwMode="auto">
          <a:xfrm rot="16009764">
            <a:off x="9325341" y="1342703"/>
            <a:ext cx="252413" cy="21907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zh-CN" b="1" i="1">
              <a:solidFill>
                <a:srgbClr val="FFFFFF"/>
              </a:solidFill>
              <a:latin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" name="TextBox 34"/>
          <p:cNvSpPr>
            <a:spLocks noChangeArrowheads="1"/>
          </p:cNvSpPr>
          <p:nvPr/>
        </p:nvSpPr>
        <p:spPr bwMode="auto">
          <a:xfrm>
            <a:off x="9589659" y="1164109"/>
            <a:ext cx="250700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i="1" dirty="0" smtClean="0">
                <a:solidFill>
                  <a:srgbClr val="595959"/>
                </a:solidFill>
                <a:latin typeface="Adidas Unity" pitchFamily="2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Lease</a:t>
            </a:r>
            <a:endParaRPr lang="zh-CN" altLang="en-US" b="1" i="1" dirty="0">
              <a:solidFill>
                <a:srgbClr val="595959"/>
              </a:solidFill>
              <a:latin typeface="Adidas Unity" pitchFamily="2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TextBox 35"/>
          <p:cNvSpPr>
            <a:spLocks noChangeArrowheads="1"/>
          </p:cNvSpPr>
          <p:nvPr/>
        </p:nvSpPr>
        <p:spPr bwMode="auto">
          <a:xfrm>
            <a:off x="9480377" y="1484784"/>
            <a:ext cx="2616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23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4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6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88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12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34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656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79" algn="l" defTabSz="12190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Rebalance Normally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Rebalance For Worker  down</a:t>
            </a:r>
          </a:p>
        </p:txBody>
      </p:sp>
    </p:spTree>
    <p:extLst>
      <p:ext uri="{BB962C8B-B14F-4D97-AF65-F5344CB8AC3E}">
        <p14:creationId xmlns:p14="http://schemas.microsoft.com/office/powerpoint/2010/main" val="17715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49460" y="117798"/>
            <a:ext cx="4170475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Mysql-2-MQ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979562"/>
            <a:ext cx="10082995" cy="52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5786973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Hbase-2-Hdfs(old)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46" y="908721"/>
            <a:ext cx="965994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3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170788" y="59040"/>
            <a:ext cx="8309588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Hbase-2-Hdfs(</a:t>
            </a:r>
            <a:r>
              <a:rPr lang="en-US" altLang="zh-CN" sz="4800" dirty="0" smtClean="0"/>
              <a:t>in</a:t>
            </a:r>
            <a:r>
              <a:rPr lang="en-US" altLang="zh-CN" sz="4800" dirty="0"/>
              <a:t> construction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28502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4" y="1195182"/>
            <a:ext cx="9649072" cy="56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5783382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Mq-2-xxx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0" y="1484784"/>
            <a:ext cx="9659945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5642957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764704"/>
            <a:ext cx="7985730" cy="3096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238" y="3861048"/>
            <a:ext cx="898717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4850869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量同步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Datax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3" y="1340768"/>
            <a:ext cx="9037739" cy="29523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1503" y="4762018"/>
            <a:ext cx="928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异构数据源离线同步工具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DataX</a:t>
            </a:r>
            <a:r>
              <a:rPr lang="zh-CN" altLang="en-US" dirty="0"/>
              <a:t>将复杂的网状的同步链路变成了星型</a:t>
            </a:r>
            <a:r>
              <a:rPr lang="zh-CN" altLang="en-US" dirty="0" smtClean="0"/>
              <a:t>数据链路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3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zh-CN" altLang="en-US" sz="6400" b="1" dirty="0" smtClean="0">
                <a:latin typeface="微软雅黑" pitchFamily="34" charset="-122"/>
                <a:ea typeface="微软雅黑" pitchFamily="34" charset="-122"/>
              </a:rPr>
              <a:t>平台远景规划</a:t>
            </a:r>
            <a:endParaRPr lang="zh-CN" altLang="en-US" sz="6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2474849" y="2626322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8563937" y="262399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8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7"/>
    </mc:Choice>
    <mc:Fallback xmlns="">
      <p:transition spd="slow" advTm="6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4850869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 Features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任意多边形 21"/>
          <p:cNvSpPr/>
          <p:nvPr/>
        </p:nvSpPr>
        <p:spPr>
          <a:xfrm rot="8017353">
            <a:off x="4724285" y="2752974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0" name="任意多边形 22"/>
          <p:cNvSpPr/>
          <p:nvPr/>
        </p:nvSpPr>
        <p:spPr>
          <a:xfrm rot="13330866">
            <a:off x="3961829" y="3511434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1" name="任意多边形 23"/>
          <p:cNvSpPr/>
          <p:nvPr/>
        </p:nvSpPr>
        <p:spPr>
          <a:xfrm rot="2853042">
            <a:off x="4056652" y="1995218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3" name="任意多边形 24"/>
          <p:cNvSpPr/>
          <p:nvPr/>
        </p:nvSpPr>
        <p:spPr>
          <a:xfrm rot="18918822">
            <a:off x="5349854" y="2727395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任意多边形 25"/>
          <p:cNvSpPr/>
          <p:nvPr/>
        </p:nvSpPr>
        <p:spPr>
          <a:xfrm rot="13330866">
            <a:off x="6055514" y="3505885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任意多边形 26"/>
          <p:cNvSpPr/>
          <p:nvPr/>
        </p:nvSpPr>
        <p:spPr>
          <a:xfrm rot="2853042">
            <a:off x="6115789" y="2005495"/>
            <a:ext cx="1095349" cy="1054513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37" name="组合 354"/>
          <p:cNvGrpSpPr/>
          <p:nvPr/>
        </p:nvGrpSpPr>
        <p:grpSpPr>
          <a:xfrm>
            <a:off x="1464677" y="2016277"/>
            <a:ext cx="2607952" cy="986045"/>
            <a:chOff x="1356530" y="3626350"/>
            <a:chExt cx="1763560" cy="851548"/>
          </a:xfrm>
        </p:grpSpPr>
        <p:sp>
          <p:nvSpPr>
            <p:cNvPr id="38" name="文本框 355"/>
            <p:cNvSpPr txBox="1"/>
            <p:nvPr/>
          </p:nvSpPr>
          <p:spPr>
            <a:xfrm>
              <a:off x="1358471" y="4118531"/>
              <a:ext cx="1761619" cy="359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更多插件、</a:t>
              </a:r>
              <a:endPara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更多数据源</a:t>
              </a:r>
              <a:r>
                <a:rPr lang="en-US" altLang="zh-CN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 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56"/>
            <p:cNvSpPr txBox="1"/>
            <p:nvPr/>
          </p:nvSpPr>
          <p:spPr>
            <a:xfrm>
              <a:off x="1356530" y="3626350"/>
              <a:ext cx="1650918" cy="57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Plugins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54"/>
          <p:cNvGrpSpPr/>
          <p:nvPr/>
        </p:nvGrpSpPr>
        <p:grpSpPr>
          <a:xfrm>
            <a:off x="1445367" y="3609808"/>
            <a:ext cx="2479999" cy="1016392"/>
            <a:chOff x="1343472" y="4037003"/>
            <a:chExt cx="1650918" cy="644028"/>
          </a:xfrm>
        </p:grpSpPr>
        <p:sp>
          <p:nvSpPr>
            <p:cNvPr id="41" name="文本框 355"/>
            <p:cNvSpPr txBox="1"/>
            <p:nvPr/>
          </p:nvSpPr>
          <p:spPr>
            <a:xfrm>
              <a:off x="1375782" y="4349497"/>
              <a:ext cx="1331196" cy="33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更多业务场景、更多架构模式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356"/>
            <p:cNvSpPr txBox="1"/>
            <p:nvPr/>
          </p:nvSpPr>
          <p:spPr>
            <a:xfrm>
              <a:off x="1343472" y="4037003"/>
              <a:ext cx="1650918" cy="29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More Scenes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354"/>
          <p:cNvGrpSpPr/>
          <p:nvPr/>
        </p:nvGrpSpPr>
        <p:grpSpPr>
          <a:xfrm>
            <a:off x="7618956" y="2016276"/>
            <a:ext cx="3589612" cy="1039696"/>
            <a:chOff x="1343472" y="4037004"/>
            <a:chExt cx="1885735" cy="382954"/>
          </a:xfrm>
        </p:grpSpPr>
        <p:sp>
          <p:nvSpPr>
            <p:cNvPr id="44" name="文本框 355"/>
            <p:cNvSpPr txBox="1"/>
            <p:nvPr/>
          </p:nvSpPr>
          <p:spPr>
            <a:xfrm>
              <a:off x="1343472" y="4227239"/>
              <a:ext cx="1734423" cy="19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rgbClr val="595959"/>
                  </a:solidFill>
                  <a:ea typeface="微软雅黑" panose="020B0503020204020204" pitchFamily="34" charset="-122"/>
                </a:rPr>
                <a:t>一</a:t>
              </a:r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个开发平台，</a:t>
              </a:r>
              <a:endParaRPr lang="en-US" altLang="zh-CN" sz="1400" b="1" i="1" dirty="0" smtClean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提升资源利用率和效率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356"/>
            <p:cNvSpPr txBox="1"/>
            <p:nvPr/>
          </p:nvSpPr>
          <p:spPr>
            <a:xfrm>
              <a:off x="1343472" y="4037004"/>
              <a:ext cx="1885735" cy="1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Dev-Platform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354"/>
          <p:cNvGrpSpPr/>
          <p:nvPr/>
        </p:nvGrpSpPr>
        <p:grpSpPr>
          <a:xfrm>
            <a:off x="7618956" y="3609817"/>
            <a:ext cx="2201224" cy="1032468"/>
            <a:chOff x="1343472" y="4037002"/>
            <a:chExt cx="1650918" cy="336434"/>
          </a:xfrm>
        </p:grpSpPr>
        <p:sp>
          <p:nvSpPr>
            <p:cNvPr id="47" name="文本框 355"/>
            <p:cNvSpPr txBox="1"/>
            <p:nvPr/>
          </p:nvSpPr>
          <p:spPr>
            <a:xfrm>
              <a:off x="1343472" y="4202942"/>
              <a:ext cx="1650918" cy="170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Like Storm</a:t>
              </a:r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，</a:t>
              </a:r>
              <a:r>
                <a:rPr lang="en-US" altLang="zh-CN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Like Yarn</a:t>
              </a:r>
              <a:br>
                <a:rPr lang="en-US" altLang="zh-CN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</a:br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提交</a:t>
              </a:r>
              <a:r>
                <a:rPr lang="en-US" altLang="zh-CN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jar</a:t>
              </a:r>
              <a:r>
                <a:rPr lang="zh-CN" altLang="en-US" sz="1400" b="1" i="1" dirty="0" smtClean="0">
                  <a:solidFill>
                    <a:srgbClr val="595959"/>
                  </a:solidFill>
                  <a:ea typeface="微软雅黑" panose="020B0503020204020204" pitchFamily="34" charset="-122"/>
                </a:rPr>
                <a:t>包，自动运行</a:t>
              </a:r>
              <a:endParaRPr lang="en-US" altLang="zh-CN" sz="1400" b="1" i="1" dirty="0">
                <a:solidFill>
                  <a:srgbClr val="595959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356"/>
            <p:cNvSpPr txBox="1"/>
            <p:nvPr/>
          </p:nvSpPr>
          <p:spPr>
            <a:xfrm>
              <a:off x="1343472" y="4037002"/>
              <a:ext cx="1650918" cy="150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</a:t>
              </a:r>
              <a:r>
                <a:rPr lang="en-US" altLang="zh-CN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9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17139" y="51291"/>
            <a:ext cx="4850869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Source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90871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iamond 151"/>
          <p:cNvSpPr/>
          <p:nvPr/>
        </p:nvSpPr>
        <p:spPr>
          <a:xfrm>
            <a:off x="1559496" y="1268760"/>
            <a:ext cx="3145516" cy="1656184"/>
          </a:xfrm>
          <a:prstGeom prst="diamond">
            <a:avLst/>
          </a:pr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文本框 19"/>
          <p:cNvSpPr txBox="1"/>
          <p:nvPr/>
        </p:nvSpPr>
        <p:spPr>
          <a:xfrm>
            <a:off x="2307348" y="1844824"/>
            <a:ext cx="164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Diamond 151"/>
          <p:cNvSpPr/>
          <p:nvPr/>
        </p:nvSpPr>
        <p:spPr>
          <a:xfrm>
            <a:off x="1572870" y="3496331"/>
            <a:ext cx="3145516" cy="1656184"/>
          </a:xfrm>
          <a:prstGeom prst="diamond">
            <a:avLst/>
          </a:prstGeom>
          <a:solidFill>
            <a:srgbClr val="FBC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文本框 19"/>
          <p:cNvSpPr txBox="1"/>
          <p:nvPr/>
        </p:nvSpPr>
        <p:spPr>
          <a:xfrm>
            <a:off x="2069852" y="407239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Iedas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Diamond 151"/>
          <p:cNvSpPr/>
          <p:nvPr/>
        </p:nvSpPr>
        <p:spPr>
          <a:xfrm>
            <a:off x="7392144" y="2096852"/>
            <a:ext cx="3960440" cy="1656184"/>
          </a:xfrm>
          <a:prstGeom prst="diamond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文本框 19"/>
          <p:cNvSpPr txBox="1"/>
          <p:nvPr/>
        </p:nvSpPr>
        <p:spPr>
          <a:xfrm>
            <a:off x="7868110" y="2694111"/>
            <a:ext cx="2910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And Better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68008" y="126876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5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7" grpId="0" animBg="1"/>
      <p:bldP spid="8" grpId="0"/>
      <p:bldP spid="11" grpId="0" animBg="1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657292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&amp; Why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4676"/>
              </p:ext>
            </p:extLst>
          </p:nvPr>
        </p:nvGraphicFramePr>
        <p:xfrm>
          <a:off x="847813" y="3429001"/>
          <a:ext cx="3384376" cy="2736304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75526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分布式的需要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/>
                      </a:r>
                      <a:b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</a:b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Business&amp;Performance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）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153"/>
                    </a:solidFill>
                  </a:tcPr>
                </a:tc>
              </a:tr>
              <a:tr h="1441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EDA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028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CQRS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Data Share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88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Big Data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62215"/>
              </p:ext>
            </p:extLst>
          </p:nvPr>
        </p:nvGraphicFramePr>
        <p:xfrm>
          <a:off x="4448213" y="3429000"/>
          <a:ext cx="3384376" cy="2304256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76578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容灾备份的需要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153"/>
                    </a:solidFill>
                  </a:tcPr>
                </a:tc>
              </a:tr>
              <a:tr h="14128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652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多机房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669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数据镜像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52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数据归档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8968"/>
              </p:ext>
            </p:extLst>
          </p:nvPr>
        </p:nvGraphicFramePr>
        <p:xfrm>
          <a:off x="8192629" y="3428999"/>
          <a:ext cx="3384376" cy="1800971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75048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异构的需要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153"/>
                    </a:solidFill>
                  </a:tcPr>
                </a:tc>
              </a:tr>
              <a:tr h="13638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5595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DB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升级换代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37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资产复用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8D8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55440" y="1124744"/>
            <a:ext cx="9505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数据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交换平台是指将分散建设的若干应用信息系统进行整合，通过计算机网络构建的信息交换平台，它使若干个应用子系统进行信息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数据的传输及共享，提高信息资源的利用率，成为进行信息化建设的基本目标，保证分布异构系统之间互联互通，建立中心数据库，完成数据的抽取、集中、加载、展现，构造统一的数据处理和交换。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693222" y="2614672"/>
            <a:ext cx="939282" cy="449064"/>
          </a:xfrm>
          <a:prstGeom prst="rect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9"/>
          <p:cNvSpPr txBox="1"/>
          <p:nvPr/>
        </p:nvSpPr>
        <p:spPr>
          <a:xfrm>
            <a:off x="9660161" y="26699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度百科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11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844815"/>
            <a:ext cx="1152128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THANK YOU FOR WATICHING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657292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 for EDA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08" y="1124744"/>
            <a:ext cx="1039618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657292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 for CQRS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196752"/>
            <a:ext cx="1065718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657292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 for BigData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92" y="869896"/>
            <a:ext cx="6480720" cy="597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8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323274" y="140088"/>
            <a:ext cx="6572926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 for Migration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1"/>
            <a:ext cx="864096" cy="1024642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74" y="1196752"/>
            <a:ext cx="8229110" cy="3168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9" y="4510112"/>
            <a:ext cx="8928992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1224</Words>
  <Application>Microsoft Office PowerPoint</Application>
  <PresentationFormat>宽屏</PresentationFormat>
  <Paragraphs>374</Paragraphs>
  <Slides>50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Adidas Unity</vt:lpstr>
      <vt:lpstr>Arial Unicode MS</vt:lpstr>
      <vt:lpstr>굴림</vt:lpstr>
      <vt:lpstr>宋体</vt:lpstr>
      <vt:lpstr>微软雅黑</vt:lpstr>
      <vt:lpstr>Arial</vt:lpstr>
      <vt:lpstr>Arial</vt:lpstr>
      <vt:lpstr>Calibri</vt:lpstr>
      <vt:lpstr>Impact</vt:lpstr>
      <vt:lpstr>Times New Roman</vt:lpstr>
      <vt:lpstr>Office Theme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user</cp:lastModifiedBy>
  <cp:revision>719</cp:revision>
  <dcterms:created xsi:type="dcterms:W3CDTF">2014-03-20T05:05:50Z</dcterms:created>
  <dcterms:modified xsi:type="dcterms:W3CDTF">2017-11-10T01:46:56Z</dcterms:modified>
</cp:coreProperties>
</file>