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391" r:id="rId6"/>
    <p:sldId id="392" r:id="rId7"/>
    <p:sldId id="393" r:id="rId8"/>
    <p:sldId id="260" r:id="rId9"/>
    <p:sldId id="394" r:id="rId10"/>
    <p:sldId id="395" r:id="rId11"/>
    <p:sldId id="397" r:id="rId12"/>
    <p:sldId id="396" r:id="rId13"/>
    <p:sldId id="398" r:id="rId14"/>
    <p:sldId id="399" r:id="rId15"/>
    <p:sldId id="400" r:id="rId16"/>
    <p:sldId id="40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8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1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6E22-A3F1-49BA-BEA6-B1DDF37C4848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C011-0F64-4567-988E-DAB06F124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2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F597E-7F7F-41D4-81A9-A8D78F3CF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53" y="852715"/>
            <a:ext cx="11038788" cy="1322944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根据前后脑功能的不平衡来定义精神疾病的生物学亚类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8B9EF-3A73-4C2B-9C1C-B20DF06F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76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/>
              <a:t>黎超</a:t>
            </a:r>
            <a:endParaRPr lang="en-US" altLang="zh-CN" dirty="0"/>
          </a:p>
          <a:p>
            <a:r>
              <a:rPr lang="zh-CN" altLang="en-US" dirty="0"/>
              <a:t>中国医科大学附属第一医院</a:t>
            </a:r>
            <a:endParaRPr lang="en-US" altLang="zh-CN" dirty="0"/>
          </a:p>
          <a:p>
            <a:r>
              <a:rPr lang="zh-CN" altLang="en-US" dirty="0"/>
              <a:t>放射科</a:t>
            </a:r>
            <a:r>
              <a:rPr lang="en-US" altLang="zh-CN" dirty="0"/>
              <a:t>/</a:t>
            </a:r>
            <a:r>
              <a:rPr lang="zh-CN" altLang="en-US" dirty="0"/>
              <a:t>脑功能研究室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00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276FB-2C69-4D03-AF4D-51E3FF84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集成层次聚类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8539EE-046B-4740-9B25-3BD24F3BA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241"/>
            <a:ext cx="10515600" cy="4008106"/>
          </a:xfrm>
        </p:spPr>
      </p:pic>
    </p:spTree>
    <p:extLst>
      <p:ext uri="{BB962C8B-B14F-4D97-AF65-F5344CB8AC3E}">
        <p14:creationId xmlns:p14="http://schemas.microsoft.com/office/powerpoint/2010/main" val="299654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0CC25-1D29-44B6-AED5-ECC86AE9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61" y="120580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什么是层次聚类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73E2CC-B7B8-409E-B123-340173C4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58297" cy="117660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829F0B2-DC90-417E-BC3C-C508D9206D65}"/>
              </a:ext>
            </a:extLst>
          </p:cNvPr>
          <p:cNvGrpSpPr/>
          <p:nvPr/>
        </p:nvGrpSpPr>
        <p:grpSpPr>
          <a:xfrm>
            <a:off x="695344" y="3103576"/>
            <a:ext cx="5471985" cy="1394283"/>
            <a:chOff x="838200" y="4078368"/>
            <a:chExt cx="5642960" cy="121856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9295F7-6D7F-4388-B884-D2C597D9B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4727" y="4447700"/>
              <a:ext cx="5516433" cy="84923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6A0004-CB8B-4CB1-B4DA-504DA9EE85BA}"/>
                </a:ext>
              </a:extLst>
            </p:cNvPr>
            <p:cNvSpPr txBox="1"/>
            <p:nvPr/>
          </p:nvSpPr>
          <p:spPr>
            <a:xfrm>
              <a:off x="838200" y="4078368"/>
              <a:ext cx="2075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i="0" u="none" strike="noStrike" baseline="0" dirty="0">
                  <a:latin typeface="AdvOTf9433e2d"/>
                </a:rPr>
                <a:t>Euclidean distance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9085B1-4BA2-46CF-958C-A074F6F9168E}"/>
              </a:ext>
            </a:extLst>
          </p:cNvPr>
          <p:cNvGrpSpPr/>
          <p:nvPr/>
        </p:nvGrpSpPr>
        <p:grpSpPr>
          <a:xfrm>
            <a:off x="768609" y="4742404"/>
            <a:ext cx="2830838" cy="1461582"/>
            <a:chOff x="824683" y="5589396"/>
            <a:chExt cx="2830838" cy="146158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BFB2E9A-2EF2-4D66-B2FF-53A3CFF565CC}"/>
                </a:ext>
              </a:extLst>
            </p:cNvPr>
            <p:cNvSpPr txBox="1"/>
            <p:nvPr/>
          </p:nvSpPr>
          <p:spPr>
            <a:xfrm>
              <a:off x="824683" y="5589396"/>
              <a:ext cx="26855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u="none" strike="noStrike" baseline="0" dirty="0">
                  <a:latin typeface="AdvOTf9433e2d"/>
                </a:rPr>
                <a:t>complete linkage</a:t>
              </a:r>
              <a:endParaRPr lang="zh-CN" altLang="en-US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FC8087B-6698-4B80-A50A-2EB6F170D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717" y="5984178"/>
              <a:ext cx="2738804" cy="1066800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E7CB27-0FCA-4557-A94A-71DEC06E6C30}"/>
              </a:ext>
            </a:extLst>
          </p:cNvPr>
          <p:cNvSpPr txBox="1"/>
          <p:nvPr/>
        </p:nvSpPr>
        <p:spPr>
          <a:xfrm>
            <a:off x="768609" y="1346806"/>
            <a:ext cx="349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聚类示意图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B6C45A-859B-4B02-A994-52BC4EA02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4" y="1579357"/>
            <a:ext cx="5191492" cy="38936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5B86C3-C1D9-4721-B541-CD31577A9FD1}"/>
              </a:ext>
            </a:extLst>
          </p:cNvPr>
          <p:cNvSpPr txBox="1"/>
          <p:nvPr/>
        </p:nvSpPr>
        <p:spPr>
          <a:xfrm>
            <a:off x="6796216" y="1211809"/>
            <a:ext cx="2980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层次聚类树状图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BCFC20-7324-4C0D-9DED-773A236668DE}"/>
              </a:ext>
            </a:extLst>
          </p:cNvPr>
          <p:cNvCxnSpPr/>
          <p:nvPr/>
        </p:nvCxnSpPr>
        <p:spPr>
          <a:xfrm>
            <a:off x="7249297" y="3391170"/>
            <a:ext cx="4563762" cy="0"/>
          </a:xfrm>
          <a:prstGeom prst="line">
            <a:avLst/>
          </a:prstGeom>
          <a:ln w="19050">
            <a:solidFill>
              <a:schemeClr val="accent1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3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36175-5A7A-41CA-B128-1E514E93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集成层次聚类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9688B-5A75-43EE-B833-E709E965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低维</a:t>
            </a:r>
            <a:r>
              <a:rPr lang="en-US" altLang="zh-CN" dirty="0"/>
              <a:t>ALFF</a:t>
            </a:r>
            <a:r>
              <a:rPr lang="zh-CN" altLang="en-US" dirty="0"/>
              <a:t>有</a:t>
            </a:r>
            <a:r>
              <a:rPr lang="en-US" altLang="zh-CN" dirty="0"/>
              <a:t>9</a:t>
            </a:r>
            <a:r>
              <a:rPr lang="zh-CN" altLang="en-US" dirty="0"/>
              <a:t>个，</a:t>
            </a:r>
            <a:r>
              <a:rPr lang="en-US" altLang="zh-CN" dirty="0"/>
              <a:t>d ∈ [2, 10]</a:t>
            </a:r>
          </a:p>
          <a:p>
            <a:endParaRPr lang="en-US" altLang="zh-CN" dirty="0"/>
          </a:p>
          <a:p>
            <a:r>
              <a:rPr lang="zh-CN" altLang="en-US" dirty="0"/>
              <a:t>作者将</a:t>
            </a:r>
            <a:r>
              <a:rPr lang="en-US" altLang="zh-CN" dirty="0"/>
              <a:t>MPDs</a:t>
            </a:r>
            <a:r>
              <a:rPr lang="zh-CN" altLang="en-US" dirty="0"/>
              <a:t>聚类成</a:t>
            </a:r>
            <a:r>
              <a:rPr lang="en-US" altLang="zh-CN" dirty="0"/>
              <a:t>5</a:t>
            </a:r>
            <a:r>
              <a:rPr lang="zh-CN" altLang="en-US" dirty="0"/>
              <a:t>个类别，因此每个人的会得到</a:t>
            </a:r>
            <a:r>
              <a:rPr lang="en-US" altLang="zh-CN" dirty="0"/>
              <a:t>9</a:t>
            </a:r>
            <a:r>
              <a:rPr lang="zh-CN" altLang="en-US" dirty="0"/>
              <a:t>个聚类标签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最终的聚类标签通过投票机制获得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[1,1,1,2,3,1,1,4,5]---5</a:t>
            </a:r>
            <a:r>
              <a:rPr lang="zh-CN" altLang="en-US" dirty="0"/>
              <a:t>次标签为</a:t>
            </a:r>
            <a:r>
              <a:rPr lang="en-US" altLang="zh-CN" dirty="0"/>
              <a:t>1</a:t>
            </a:r>
            <a:r>
              <a:rPr lang="zh-CN" altLang="en-US" dirty="0"/>
              <a:t>，其他标签各出现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r>
              <a:rPr lang="en-US" altLang="zh-CN" dirty="0"/>
              <a:t>---</a:t>
            </a:r>
            <a:r>
              <a:rPr lang="zh-CN" altLang="en-US" dirty="0"/>
              <a:t>因此标签为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5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F667-8514-41F8-92AD-89F1EA5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聚类结果优化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2C3E2-C37E-4E5B-A7E4-DD887FA7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聚类稳定性指标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B0191-5B42-4E4E-8BE6-8F6FA80B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61" y="2635507"/>
            <a:ext cx="4113293" cy="37588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7AC12B-EB18-4026-BEDF-E66A26F3BE0F}"/>
              </a:ext>
            </a:extLst>
          </p:cNvPr>
          <p:cNvSpPr txBox="1"/>
          <p:nvPr/>
        </p:nvSpPr>
        <p:spPr>
          <a:xfrm>
            <a:off x="6136239" y="340295"/>
            <a:ext cx="5640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重复上述的聚合层次聚类，由于自编码网络参数的随机性，因此每次得到的聚类结果不一致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步重复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对于某个</a:t>
            </a:r>
            <a:r>
              <a:rPr lang="en-US" altLang="zh-CN" dirty="0"/>
              <a:t>cluster</a:t>
            </a:r>
            <a:r>
              <a:rPr lang="zh-CN" altLang="en-US" dirty="0"/>
              <a:t>，把</a:t>
            </a:r>
            <a:r>
              <a:rPr lang="en-US" altLang="zh-CN" dirty="0"/>
              <a:t>5</a:t>
            </a:r>
            <a:r>
              <a:rPr lang="zh-CN" altLang="en-US" dirty="0"/>
              <a:t>次结果求交集和并集，并计算交集和并集的元素数目，将其作为分子和分目，计算得到稳定系数</a:t>
            </a:r>
            <a:r>
              <a:rPr lang="en-US" altLang="zh-CN" dirty="0"/>
              <a:t>R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2ECA9B-30F7-4EC4-B307-5D2F645D019D}"/>
              </a:ext>
            </a:extLst>
          </p:cNvPr>
          <p:cNvGrpSpPr/>
          <p:nvPr/>
        </p:nvGrpSpPr>
        <p:grpSpPr>
          <a:xfrm>
            <a:off x="6309921" y="3723503"/>
            <a:ext cx="4185085" cy="2862322"/>
            <a:chOff x="7611500" y="3896497"/>
            <a:chExt cx="4185085" cy="286232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6FB66A-A88D-4126-9528-02B03D524313}"/>
                </a:ext>
              </a:extLst>
            </p:cNvPr>
            <p:cNvSpPr/>
            <p:nvPr/>
          </p:nvSpPr>
          <p:spPr>
            <a:xfrm>
              <a:off x="7611501" y="3896497"/>
              <a:ext cx="4185084" cy="286232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E5584B6-FE39-4F72-B1CF-42F9D42F5797}"/>
                </a:ext>
              </a:extLst>
            </p:cNvPr>
            <p:cNvGrpSpPr/>
            <p:nvPr/>
          </p:nvGrpSpPr>
          <p:grpSpPr>
            <a:xfrm>
              <a:off x="7611500" y="4045742"/>
              <a:ext cx="3995614" cy="2440112"/>
              <a:chOff x="7611500" y="4045742"/>
              <a:chExt cx="3995614" cy="2440112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3CB2299-7556-4315-B301-5B10958C11BA}"/>
                  </a:ext>
                </a:extLst>
              </p:cNvPr>
              <p:cNvGrpSpPr/>
              <p:nvPr/>
            </p:nvGrpSpPr>
            <p:grpSpPr>
              <a:xfrm>
                <a:off x="7611500" y="4045742"/>
                <a:ext cx="3995614" cy="2440112"/>
                <a:chOff x="6112213" y="4311486"/>
                <a:chExt cx="3970902" cy="2511156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65AD2655-2C47-46DA-B7E2-262C5769D6F5}"/>
                    </a:ext>
                  </a:extLst>
                </p:cNvPr>
                <p:cNvGrpSpPr/>
                <p:nvPr/>
              </p:nvGrpSpPr>
              <p:grpSpPr>
                <a:xfrm>
                  <a:off x="7339915" y="4311486"/>
                  <a:ext cx="2743200" cy="1865477"/>
                  <a:chOff x="7282249" y="4390768"/>
                  <a:chExt cx="2743200" cy="1865477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F5A81401-866F-4879-B460-B591E488A490}"/>
                      </a:ext>
                    </a:extLst>
                  </p:cNvPr>
                  <p:cNvSpPr/>
                  <p:nvPr/>
                </p:nvSpPr>
                <p:spPr>
                  <a:xfrm>
                    <a:off x="7282249" y="4390768"/>
                    <a:ext cx="1120347" cy="483988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A,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B, C</a:t>
                    </a:r>
                    <a:endParaRPr lang="zh-CN" altLang="en-US" dirty="0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55E53332-74BE-49BC-86E3-7D5F25E23A34}"/>
                      </a:ext>
                    </a:extLst>
                  </p:cNvPr>
                  <p:cNvSpPr/>
                  <p:nvPr/>
                </p:nvSpPr>
                <p:spPr>
                  <a:xfrm>
                    <a:off x="8905102" y="4390768"/>
                    <a:ext cx="1120347" cy="483988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D, E,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F</a:t>
                    </a:r>
                    <a:endParaRPr lang="zh-CN" altLang="en-US" dirty="0"/>
                  </a:p>
                </p:txBody>
              </p:sp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986CD2C6-8EE3-4CEA-A6D2-7D7B921FF654}"/>
                      </a:ext>
                    </a:extLst>
                  </p:cNvPr>
                  <p:cNvGrpSpPr/>
                  <p:nvPr/>
                </p:nvGrpSpPr>
                <p:grpSpPr>
                  <a:xfrm>
                    <a:off x="7364627" y="5033320"/>
                    <a:ext cx="2619632" cy="428237"/>
                    <a:chOff x="7364627" y="5033320"/>
                    <a:chExt cx="2619632" cy="428237"/>
                  </a:xfrm>
                </p:grpSpPr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11ED23B0-91F2-48E9-A148-A9B5231FB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4627" y="5033320"/>
                      <a:ext cx="1037969" cy="42823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1, 1, 2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9D2A5F6D-728C-49FC-BD4D-3BF1074B9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6290" y="5033320"/>
                      <a:ext cx="1037969" cy="42823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2, 2, 2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11EF5078-6CFD-4516-A60D-14DBF85B2028}"/>
                      </a:ext>
                    </a:extLst>
                  </p:cNvPr>
                  <p:cNvGrpSpPr/>
                  <p:nvPr/>
                </p:nvGrpSpPr>
                <p:grpSpPr>
                  <a:xfrm>
                    <a:off x="7364627" y="5828008"/>
                    <a:ext cx="2619632" cy="428237"/>
                    <a:chOff x="7364627" y="5033320"/>
                    <a:chExt cx="2619632" cy="428237"/>
                  </a:xfrm>
                </p:grpSpPr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614DB559-59A5-438E-A1A9-E68E4A2A2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4627" y="5033320"/>
                      <a:ext cx="1037969" cy="42823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1, 1, 1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3A12C4E2-EB4C-41C7-8242-703181FC3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6290" y="5033320"/>
                      <a:ext cx="1037969" cy="42823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2, 2, 2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8A8A55A-7364-4A15-AA23-FD59EDEE3383}"/>
                    </a:ext>
                  </a:extLst>
                </p:cNvPr>
                <p:cNvSpPr txBox="1"/>
                <p:nvPr/>
              </p:nvSpPr>
              <p:spPr>
                <a:xfrm>
                  <a:off x="6436584" y="4987031"/>
                  <a:ext cx="8459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Run 1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949EDE9-F907-4AD0-A584-C228D4AD3D93}"/>
                    </a:ext>
                  </a:extLst>
                </p:cNvPr>
                <p:cNvSpPr txBox="1"/>
                <p:nvPr/>
              </p:nvSpPr>
              <p:spPr>
                <a:xfrm>
                  <a:off x="6436584" y="5697451"/>
                  <a:ext cx="8459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Run 2</a:t>
                  </a:r>
                  <a:endParaRPr lang="zh-CN" altLang="en-US" dirty="0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7C280F8F-8698-4634-846E-230A6CD11F2B}"/>
                    </a:ext>
                  </a:extLst>
                </p:cNvPr>
                <p:cNvSpPr/>
                <p:nvPr/>
              </p:nvSpPr>
              <p:spPr>
                <a:xfrm>
                  <a:off x="7486391" y="6394406"/>
                  <a:ext cx="856736" cy="4282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2"/>
                      </a:solidFill>
                    </a:rPr>
                    <a:t>1/2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3E775DCE-DAF1-4401-A4C1-98389A49CD4A}"/>
                    </a:ext>
                  </a:extLst>
                </p:cNvPr>
                <p:cNvSpPr/>
                <p:nvPr/>
              </p:nvSpPr>
              <p:spPr>
                <a:xfrm>
                  <a:off x="9094572" y="6391822"/>
                  <a:ext cx="856736" cy="4282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2"/>
                      </a:solidFill>
                    </a:rPr>
                    <a:t>1/1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FAF7F2C-A291-4B81-B6E2-1B6204569D89}"/>
                    </a:ext>
                  </a:extLst>
                </p:cNvPr>
                <p:cNvSpPr txBox="1"/>
                <p:nvPr/>
              </p:nvSpPr>
              <p:spPr>
                <a:xfrm>
                  <a:off x="6112213" y="6421274"/>
                  <a:ext cx="131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稳定系数</a:t>
                  </a:r>
                </a:p>
              </p:txBody>
            </p: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9FA139-144E-4D9D-B384-797A48502971}"/>
                  </a:ext>
                </a:extLst>
              </p:cNvPr>
              <p:cNvSpPr txBox="1"/>
              <p:nvPr/>
            </p:nvSpPr>
            <p:spPr>
              <a:xfrm>
                <a:off x="7744653" y="4171061"/>
                <a:ext cx="104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Subjects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52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EE334-CCA5-416B-BF8D-1EEEF8F2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121B31-E8A6-4165-B3E6-D263390B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382"/>
            <a:ext cx="484154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5F5B07-F1C9-41E3-B477-31F2F93FFD9F}"/>
              </a:ext>
            </a:extLst>
          </p:cNvPr>
          <p:cNvSpPr txBox="1"/>
          <p:nvPr/>
        </p:nvSpPr>
        <p:spPr>
          <a:xfrm>
            <a:off x="6096000" y="2473883"/>
            <a:ext cx="4517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将稳定系数</a:t>
            </a:r>
            <a:r>
              <a:rPr lang="en-US" altLang="zh-CN" dirty="0"/>
              <a:t>R</a:t>
            </a:r>
            <a:r>
              <a:rPr lang="zh-CN" altLang="en-US" dirty="0"/>
              <a:t>最低的两个</a:t>
            </a:r>
            <a:r>
              <a:rPr lang="en-US" altLang="zh-CN" dirty="0"/>
              <a:t>cluster</a:t>
            </a:r>
            <a:r>
              <a:rPr lang="zh-CN" altLang="en-US" dirty="0"/>
              <a:t>合并，形成一个新的</a:t>
            </a:r>
            <a:r>
              <a:rPr lang="en-US" altLang="zh-CN" dirty="0"/>
              <a:t>cluster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再重复优化过程，直到最低的</a:t>
            </a:r>
            <a:r>
              <a:rPr lang="en-US" altLang="zh-CN" dirty="0"/>
              <a:t>cluster</a:t>
            </a:r>
            <a:r>
              <a:rPr lang="zh-CN" altLang="en-US" dirty="0"/>
              <a:t>的稳定性超过</a:t>
            </a:r>
            <a:r>
              <a:rPr lang="en-US" altLang="zh-CN" dirty="0"/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261393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03B6-5C1D-4738-83C2-A9C5B662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5F34F-81BA-44A2-8017-34BB3F43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个人一点见解：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其实可以把人群从</a:t>
            </a:r>
            <a:r>
              <a:rPr lang="en-US" altLang="zh-CN" dirty="0"/>
              <a:t>2</a:t>
            </a:r>
            <a:r>
              <a:rPr lang="zh-CN" altLang="en-US" dirty="0"/>
              <a:t>一直聚到</a:t>
            </a:r>
            <a:r>
              <a:rPr lang="en-US" altLang="zh-CN" dirty="0"/>
              <a:t>N</a:t>
            </a:r>
            <a:r>
              <a:rPr lang="zh-CN" altLang="en-US" dirty="0"/>
              <a:t>，看看聚类成几个最稳定即可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衡量聚类好坏的标准和指标很多，比如肘标准，轮廓系数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链接：</a:t>
            </a:r>
            <a:r>
              <a:rPr lang="en-US" altLang="zh-CN" dirty="0"/>
              <a:t>https://www.jianshu.com/p/841ecdaab847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5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A1136-5F9D-4CEF-BFF9-17C4785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dvOTea1a7398"/>
              </a:rPr>
              <a:t>如何评价定义的各个亚类？</a:t>
            </a:r>
            <a:br>
              <a:rPr lang="zh-CN" altLang="en-US" sz="4400" dirty="0">
                <a:latin typeface="AdvOTea1a7398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968F8B-CE85-4F2E-BEF1-30E8C7318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0952"/>
            <a:ext cx="7432589" cy="560466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D1F520-43EE-4DD0-8E79-6CA988A07458}"/>
              </a:ext>
            </a:extLst>
          </p:cNvPr>
          <p:cNvSpPr txBox="1"/>
          <p:nvPr/>
        </p:nvSpPr>
        <p:spPr>
          <a:xfrm>
            <a:off x="8542638" y="2314832"/>
            <a:ext cx="339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个人认为应该继续探索的研究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有没有更好的寻找生物学亚型的方案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dirty="0"/>
              <a:t>验证生物学亚型对于临床诊疗的意义，比如不同亚型是否使用于不同的治疗手段？是否可以获得比以往更好的疗效？</a:t>
            </a:r>
          </a:p>
        </p:txBody>
      </p:sp>
    </p:spTree>
    <p:extLst>
      <p:ext uri="{BB962C8B-B14F-4D97-AF65-F5344CB8AC3E}">
        <p14:creationId xmlns:p14="http://schemas.microsoft.com/office/powerpoint/2010/main" val="94218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FDEB-07F8-4FE5-99AC-5713B4F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2F18-56DC-4CCE-B3C7-0280BF96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多学科交叉促进科学发展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他山之石可以攻玉！</a:t>
            </a:r>
          </a:p>
        </p:txBody>
      </p:sp>
    </p:spTree>
    <p:extLst>
      <p:ext uri="{BB962C8B-B14F-4D97-AF65-F5344CB8AC3E}">
        <p14:creationId xmlns:p14="http://schemas.microsoft.com/office/powerpoint/2010/main" val="81215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A5989-873E-442E-867F-7F91286C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dvOTea1a7398"/>
              </a:rPr>
              <a:t>目录</a:t>
            </a:r>
            <a:br>
              <a:rPr lang="zh-CN" altLang="en-US" sz="4400" dirty="0">
                <a:latin typeface="AdvOTea1a7398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93F32-6635-46E9-B417-C03942BF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dvOTea1a7398"/>
              </a:rPr>
              <a:t>为什么要用客观标记物重新定义重性精神疾病？</a:t>
            </a:r>
            <a:endParaRPr lang="en-US" altLang="zh-CN" sz="2400" dirty="0">
              <a:latin typeface="AdvOTea1a7398"/>
            </a:endParaRPr>
          </a:p>
          <a:p>
            <a:pPr algn="l"/>
            <a:endParaRPr lang="en-US" altLang="zh-CN" sz="2400" dirty="0">
              <a:latin typeface="AdvOTea1a7398"/>
            </a:endParaRPr>
          </a:p>
          <a:p>
            <a:pPr algn="l"/>
            <a:r>
              <a:rPr lang="zh-CN" altLang="en-US" sz="2400" dirty="0">
                <a:latin typeface="AdvOTea1a7398"/>
              </a:rPr>
              <a:t>文章整体思路</a:t>
            </a:r>
            <a:endParaRPr lang="en-US" altLang="zh-CN" sz="2400" dirty="0">
              <a:latin typeface="AdvOTea1a7398"/>
            </a:endParaRPr>
          </a:p>
          <a:p>
            <a:pPr marL="0" indent="0" algn="l">
              <a:buNone/>
            </a:pPr>
            <a:endParaRPr lang="en-US" altLang="zh-CN" sz="2400" dirty="0">
              <a:latin typeface="AdvOTea1a7398"/>
            </a:endParaRPr>
          </a:p>
          <a:p>
            <a:pPr algn="l"/>
            <a:r>
              <a:rPr lang="zh-CN" altLang="en-US" sz="2400" dirty="0">
                <a:latin typeface="AdvOTea1a7398"/>
              </a:rPr>
              <a:t>怎么用神经影像定义精神疾病生物学亚型？</a:t>
            </a:r>
            <a:endParaRPr lang="en-US" altLang="zh-CN" sz="2400" dirty="0">
              <a:latin typeface="AdvOTea1a7398"/>
            </a:endParaRPr>
          </a:p>
          <a:p>
            <a:pPr algn="l"/>
            <a:endParaRPr lang="en-US" altLang="zh-CN" sz="2400" dirty="0">
              <a:latin typeface="AdvOTea1a7398"/>
            </a:endParaRPr>
          </a:p>
          <a:p>
            <a:pPr algn="l"/>
            <a:r>
              <a:rPr lang="zh-CN" altLang="en-US" sz="2400" dirty="0">
                <a:latin typeface="AdvOTea1a7398"/>
              </a:rPr>
              <a:t>如何评价定义的各个亚类？</a:t>
            </a:r>
          </a:p>
        </p:txBody>
      </p:sp>
    </p:spTree>
    <p:extLst>
      <p:ext uri="{BB962C8B-B14F-4D97-AF65-F5344CB8AC3E}">
        <p14:creationId xmlns:p14="http://schemas.microsoft.com/office/powerpoint/2010/main" val="34978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7570D-A9CB-4084-AA4E-6DAEED5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dvOTea1a7398"/>
              </a:rPr>
              <a:t>为什么要重新定义重性精神疾病？</a:t>
            </a:r>
            <a:br>
              <a:rPr lang="en-US" altLang="zh-CN" sz="4400" dirty="0">
                <a:latin typeface="AdvOTea1a7398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3E776-7DCD-4D9F-96D5-5620EE21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zh-CN" altLang="zh-CN" sz="2400" dirty="0">
                <a:latin typeface="AdvOTea1a7398"/>
              </a:rPr>
              <a:t>精神分裂症，双相情感障碍以及抑郁</a:t>
            </a:r>
            <a:r>
              <a:rPr lang="zh-CN" altLang="en-US" sz="2400" dirty="0">
                <a:latin typeface="AdvOTea1a7398"/>
              </a:rPr>
              <a:t>症的严重性</a:t>
            </a:r>
            <a:endParaRPr lang="en-US" altLang="zh-CN" sz="2400" dirty="0">
              <a:latin typeface="AdvOTea1a7398"/>
            </a:endParaRPr>
          </a:p>
          <a:p>
            <a:pPr>
              <a:buClr>
                <a:schemeClr val="tx1"/>
              </a:buClr>
            </a:pPr>
            <a:endParaRPr lang="en-US" altLang="zh-CN" sz="2400" dirty="0">
              <a:latin typeface="AdvOTea1a7398"/>
            </a:endParaRPr>
          </a:p>
          <a:p>
            <a:r>
              <a:rPr lang="zh-CN" altLang="en-US" sz="2400" dirty="0">
                <a:latin typeface="AdvOTea1a7398"/>
              </a:rPr>
              <a:t>当前精神疾病的诊断几乎完全依靠临床症状，缺乏客观的生物学标记物</a:t>
            </a:r>
            <a:endParaRPr lang="en-US" altLang="zh-CN" sz="2400" dirty="0">
              <a:latin typeface="AdvOTea1a7398"/>
            </a:endParaRPr>
          </a:p>
          <a:p>
            <a:endParaRPr lang="en-US" altLang="zh-CN" sz="2400" dirty="0">
              <a:latin typeface="AdvOTea1a7398"/>
            </a:endParaRPr>
          </a:p>
          <a:p>
            <a:r>
              <a:rPr lang="zh-CN" altLang="en-US" sz="2400" dirty="0">
                <a:latin typeface="AdvOTea1a7398"/>
              </a:rPr>
              <a:t>当前的诊断和疾病的神经生物学机制不匹配，导致治疗效果不好</a:t>
            </a:r>
            <a:endParaRPr lang="en-US" altLang="zh-CN" sz="2400" dirty="0">
              <a:latin typeface="AdvOTea1a7398"/>
            </a:endParaRPr>
          </a:p>
          <a:p>
            <a:endParaRPr lang="en-US" altLang="zh-CN" sz="2400" dirty="0">
              <a:latin typeface="AdvOTea1a7398"/>
            </a:endParaRPr>
          </a:p>
          <a:p>
            <a:r>
              <a:rPr lang="zh-CN" altLang="en-US" sz="2400" dirty="0">
                <a:latin typeface="AdvOTea1a7398"/>
              </a:rPr>
              <a:t>所以需要寻找客观的生物学标记物来诊断精神疾病</a:t>
            </a:r>
          </a:p>
        </p:txBody>
      </p:sp>
    </p:spTree>
    <p:extLst>
      <p:ext uri="{BB962C8B-B14F-4D97-AF65-F5344CB8AC3E}">
        <p14:creationId xmlns:p14="http://schemas.microsoft.com/office/powerpoint/2010/main" val="37227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9AA7-A27E-483A-9FB2-7D90C9C1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dvOTea1a7398"/>
              </a:rPr>
              <a:t>文章整体介绍</a:t>
            </a:r>
            <a:br>
              <a:rPr lang="en-US" altLang="zh-CN" sz="4400" dirty="0">
                <a:latin typeface="AdvOTea1a7398"/>
              </a:rPr>
            </a:b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E4FD2B-C17A-4970-A943-89621DF4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94" y="2273772"/>
            <a:ext cx="6191250" cy="3524250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0FCB4090-BFBF-48FB-A7A8-56C59AE22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506"/>
            <a:ext cx="4247734" cy="4351338"/>
          </a:xfrm>
        </p:spPr>
      </p:pic>
    </p:spTree>
    <p:extLst>
      <p:ext uri="{BB962C8B-B14F-4D97-AF65-F5344CB8AC3E}">
        <p14:creationId xmlns:p14="http://schemas.microsoft.com/office/powerpoint/2010/main" val="387298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lenovo\Desktop\Fourier_series_and_transfor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88640"/>
            <a:ext cx="5976664" cy="3125376"/>
          </a:xfrm>
          <a:prstGeom prst="rect">
            <a:avLst/>
          </a:prstGeom>
          <a:noFill/>
        </p:spPr>
      </p:pic>
      <p:pic>
        <p:nvPicPr>
          <p:cNvPr id="5" name="Picture 4" descr="C:\Users\lenovo\Desktop\Fourier_series_square_wave_circles_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3501008"/>
            <a:ext cx="5040560" cy="303445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00222" y="6535461"/>
            <a:ext cx="459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https://en.wikipedia.org/wiki/File:Fourier_series_square_wave_circles_animation.gif</a:t>
            </a:r>
            <a:endParaRPr lang="zh-CN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6798FB-530A-4BF0-990C-2BDAEEAE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" y="232092"/>
            <a:ext cx="4330746" cy="62222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F8601B-1ECB-4AA4-B00B-24E4C21C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23" y="947351"/>
            <a:ext cx="5138325" cy="49632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FA121CD-9395-41F4-8F4F-F49C98BDEF9B}"/>
              </a:ext>
            </a:extLst>
          </p:cNvPr>
          <p:cNvSpPr txBox="1"/>
          <p:nvPr/>
        </p:nvSpPr>
        <p:spPr>
          <a:xfrm>
            <a:off x="6096000" y="6454345"/>
            <a:ext cx="51383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b="0" i="0" u="none" strike="noStrike" baseline="0" dirty="0">
                <a:latin typeface="AdvEPSTIM"/>
              </a:rPr>
              <a:t>Altered baseline brain activity in children with ADHD revealed by resting-state functional MRI</a:t>
            </a:r>
            <a:endParaRPr lang="zh-CN" altLang="en-US" sz="1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761A-589D-4CF7-B299-E76F29CA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提取有组间差异的</a:t>
            </a:r>
            <a:r>
              <a:rPr lang="en-US" altLang="zh-CN" dirty="0"/>
              <a:t>ALFF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EBA58-7B68-4F50-AD1D-4FAF4C3F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8" y="1825625"/>
            <a:ext cx="4974495" cy="42351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DAD902-3010-4329-BDDD-6BDA71A7BCDF}"/>
              </a:ext>
            </a:extLst>
          </p:cNvPr>
          <p:cNvSpPr txBox="1"/>
          <p:nvPr/>
        </p:nvSpPr>
        <p:spPr>
          <a:xfrm>
            <a:off x="6317263" y="2018270"/>
            <a:ext cx="5235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AdvOTf9433e2d"/>
              </a:rPr>
              <a:t>1. 2175</a:t>
            </a:r>
            <a:r>
              <a:rPr lang="zh-CN" altLang="en-US" sz="1800" b="0" i="0" u="none" strike="noStrike" baseline="0" dirty="0">
                <a:latin typeface="AdvOTf9433e2d"/>
              </a:rPr>
              <a:t>个体素表现出组间差异</a:t>
            </a:r>
            <a:endParaRPr lang="en-US" altLang="zh-CN" sz="1800" b="0" i="0" u="none" strike="noStrike" baseline="0" dirty="0">
              <a:latin typeface="AdvOTf9433e2d"/>
            </a:endParaRPr>
          </a:p>
          <a:p>
            <a:endParaRPr lang="en-US" altLang="zh-CN" dirty="0">
              <a:latin typeface="AdvOTf9433e2d"/>
            </a:endParaRPr>
          </a:p>
          <a:p>
            <a:r>
              <a:rPr lang="en-US" altLang="zh-CN" dirty="0">
                <a:latin typeface="AdvOTf9433e2d"/>
              </a:rPr>
              <a:t>2. </a:t>
            </a:r>
            <a:r>
              <a:rPr lang="zh-CN" altLang="en-US" dirty="0">
                <a:latin typeface="AdvOTf9433e2d"/>
              </a:rPr>
              <a:t>对于每个被试，提取这</a:t>
            </a:r>
            <a:r>
              <a:rPr lang="en-US" altLang="zh-CN" dirty="0">
                <a:latin typeface="AdvOTf9433e2d"/>
              </a:rPr>
              <a:t>2175</a:t>
            </a:r>
            <a:r>
              <a:rPr lang="zh-CN" altLang="en-US" dirty="0">
                <a:latin typeface="AdvOTf9433e2d"/>
              </a:rPr>
              <a:t>个体素位置的</a:t>
            </a:r>
            <a:r>
              <a:rPr lang="en-US" altLang="zh-CN" dirty="0">
                <a:latin typeface="AdvOTf9433e2d"/>
              </a:rPr>
              <a:t>ALFF</a:t>
            </a:r>
            <a:r>
              <a:rPr lang="zh-CN" altLang="en-US" dirty="0">
                <a:latin typeface="AdvOTf9433e2d"/>
              </a:rPr>
              <a:t>值</a:t>
            </a:r>
            <a:endParaRPr lang="en-US" altLang="zh-CN" dirty="0">
              <a:latin typeface="AdvOTf9433e2d"/>
            </a:endParaRPr>
          </a:p>
          <a:p>
            <a:endParaRPr lang="en-US" altLang="zh-CN" dirty="0">
              <a:latin typeface="AdvOTf9433e2d"/>
            </a:endParaRPr>
          </a:p>
          <a:p>
            <a:r>
              <a:rPr lang="en-US" altLang="zh-CN" dirty="0">
                <a:latin typeface="AdvOTf9433e2d"/>
              </a:rPr>
              <a:t>3. </a:t>
            </a:r>
            <a:r>
              <a:rPr lang="zh-CN" altLang="en-US" dirty="0">
                <a:latin typeface="AdvOTf9433e2d"/>
              </a:rPr>
              <a:t>得到</a:t>
            </a:r>
            <a:r>
              <a:rPr lang="en-US" altLang="zh-CN" dirty="0">
                <a:latin typeface="AdvOTf9433e2d"/>
              </a:rPr>
              <a:t>581</a:t>
            </a:r>
            <a:r>
              <a:rPr lang="zh-CN" altLang="en-US" dirty="0">
                <a:latin typeface="AdvOTf9433e2d"/>
              </a:rPr>
              <a:t>*</a:t>
            </a:r>
            <a:r>
              <a:rPr lang="en-US" altLang="zh-CN" dirty="0">
                <a:latin typeface="AdvOTf9433e2d"/>
              </a:rPr>
              <a:t>2175</a:t>
            </a:r>
            <a:r>
              <a:rPr lang="zh-CN" altLang="en-US" dirty="0">
                <a:latin typeface="AdvOTf9433e2d"/>
              </a:rPr>
              <a:t>的特征矩阵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C2F78-74C6-4A95-8F87-A387F10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自编码神经网络降维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F821A4-2030-4DB8-B600-D5DDD601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991"/>
            <a:ext cx="10515600" cy="3770606"/>
          </a:xfrm>
        </p:spPr>
      </p:pic>
    </p:spTree>
    <p:extLst>
      <p:ext uri="{BB962C8B-B14F-4D97-AF65-F5344CB8AC3E}">
        <p14:creationId xmlns:p14="http://schemas.microsoft.com/office/powerpoint/2010/main" val="37054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E33C6-0FCA-4440-A1BE-221C243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08FC79-0715-4DA1-923F-AE19488F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037"/>
            <a:ext cx="5924550" cy="320992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892B73-7AA8-483A-9CF6-FA6B66C64FBF}"/>
              </a:ext>
            </a:extLst>
          </p:cNvPr>
          <p:cNvSpPr txBox="1"/>
          <p:nvPr/>
        </p:nvSpPr>
        <p:spPr>
          <a:xfrm>
            <a:off x="9300518" y="6492875"/>
            <a:ext cx="26937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https://zhuanlan.zhihu.com/p/24813602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DCFB1-B27F-42BA-B8D5-E4A8039E052B}"/>
              </a:ext>
            </a:extLst>
          </p:cNvPr>
          <p:cNvSpPr txBox="1"/>
          <p:nvPr/>
        </p:nvSpPr>
        <p:spPr>
          <a:xfrm>
            <a:off x="2100649" y="23230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498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571</Words>
  <Application>Microsoft Office PowerPoint</Application>
  <PresentationFormat>宽屏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AdvEPSTIM</vt:lpstr>
      <vt:lpstr>AdvOTea1a7398</vt:lpstr>
      <vt:lpstr>AdvOTf9433e2d</vt:lpstr>
      <vt:lpstr>Arial</vt:lpstr>
      <vt:lpstr>Calibri</vt:lpstr>
      <vt:lpstr>Calibri Light</vt:lpstr>
      <vt:lpstr>Times New Roman</vt:lpstr>
      <vt:lpstr>Office Theme</vt:lpstr>
      <vt:lpstr>根据前后脑功能的不平衡来定义精神疾病的生物学亚类</vt:lpstr>
      <vt:lpstr>目录 </vt:lpstr>
      <vt:lpstr>为什么要重新定义重性精神疾病？ </vt:lpstr>
      <vt:lpstr>文章整体介绍 </vt:lpstr>
      <vt:lpstr>PowerPoint 演示文稿</vt:lpstr>
      <vt:lpstr>PowerPoint 演示文稿</vt:lpstr>
      <vt:lpstr>提取有组间差异的ALFF</vt:lpstr>
      <vt:lpstr>自编码神经网络降维</vt:lpstr>
      <vt:lpstr>自编码神经网络</vt:lpstr>
      <vt:lpstr>集成层次聚类</vt:lpstr>
      <vt:lpstr>什么是层次聚类</vt:lpstr>
      <vt:lpstr>集成层次聚类</vt:lpstr>
      <vt:lpstr>聚类结果优化</vt:lpstr>
      <vt:lpstr>PowerPoint 演示文稿</vt:lpstr>
      <vt:lpstr>PowerPoint 演示文稿</vt:lpstr>
      <vt:lpstr>如何评价定义的各个亚类？ 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神经影像和影像组学机器学习研究中面临的危机</dc:title>
  <dc:creator>Windows 用户</dc:creator>
  <cp:lastModifiedBy>Windows 用户</cp:lastModifiedBy>
  <cp:revision>138</cp:revision>
  <dcterms:created xsi:type="dcterms:W3CDTF">2021-01-03T11:47:30Z</dcterms:created>
  <dcterms:modified xsi:type="dcterms:W3CDTF">2021-01-27T11:26:41Z</dcterms:modified>
</cp:coreProperties>
</file>