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8" r:id="rId2"/>
    <p:sldId id="294" r:id="rId3"/>
    <p:sldId id="297" r:id="rId4"/>
    <p:sldId id="296" r:id="rId5"/>
    <p:sldId id="299" r:id="rId6"/>
    <p:sldId id="301" r:id="rId7"/>
    <p:sldId id="304" r:id="rId8"/>
    <p:sldId id="307" r:id="rId9"/>
    <p:sldId id="308" r:id="rId10"/>
    <p:sldId id="310" r:id="rId11"/>
    <p:sldId id="313" r:id="rId12"/>
    <p:sldId id="316" r:id="rId13"/>
    <p:sldId id="319" r:id="rId14"/>
    <p:sldId id="321" r:id="rId15"/>
  </p:sldIdLst>
  <p:sldSz cx="12190413" cy="6859588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EDE9"/>
    <a:srgbClr val="007C8A"/>
    <a:srgbClr val="22C4C4"/>
    <a:srgbClr val="17CFCB"/>
    <a:srgbClr val="FFA401"/>
    <a:srgbClr val="028CB0"/>
    <a:srgbClr val="01A6D9"/>
    <a:srgbClr val="096688"/>
    <a:srgbClr val="B40027"/>
    <a:srgbClr val="FF65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6314" autoAdjust="0"/>
  </p:normalViewPr>
  <p:slideViewPr>
    <p:cSldViewPr snapToGrid="0">
      <p:cViewPr varScale="1">
        <p:scale>
          <a:sx n="95" d="100"/>
          <a:sy n="95" d="100"/>
        </p:scale>
        <p:origin x="331" y="53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28772-4235-4218-87AB-DD349AA88667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F3FD4-BF8F-4B74-AD74-466B17AA0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73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F3FD4-BF8F-4B74-AD74-466B17AA003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340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F3FD4-BF8F-4B74-AD74-466B17AA003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68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F3FD4-BF8F-4B74-AD74-466B17AA003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814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F3FD4-BF8F-4B74-AD74-466B17AA003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222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F3FD4-BF8F-4B74-AD74-466B17AA003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440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F3FD4-BF8F-4B74-AD74-466B17AA003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320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F3FD4-BF8F-4B74-AD74-466B17AA003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2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F3FD4-BF8F-4B74-AD74-466B17AA003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432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F3FD4-BF8F-4B74-AD74-466B17AA003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739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F3FD4-BF8F-4B74-AD74-466B17AA003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657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F3FD4-BF8F-4B74-AD74-466B17AA003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434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F3FD4-BF8F-4B74-AD74-466B17AA003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280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F3FD4-BF8F-4B74-AD74-466B17AA003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006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F3FD4-BF8F-4B74-AD74-466B17AA003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462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2" y="2130919"/>
            <a:ext cx="10361851" cy="147036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50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2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60" y="4407922"/>
            <a:ext cx="10361851" cy="13623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60" y="2907386"/>
            <a:ext cx="10361851" cy="150053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2" y="1600572"/>
            <a:ext cx="5384099" cy="4527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4" y="1600572"/>
            <a:ext cx="5384099" cy="4527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5378"/>
            <a:ext cx="5388332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112"/>
            <a:ext cx="4010562" cy="11623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4" y="273114"/>
            <a:ext cx="6814779" cy="58544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434"/>
            <a:ext cx="4010562" cy="4692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9" y="6357822"/>
            <a:ext cx="3860297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607693" y="1744584"/>
            <a:ext cx="78790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rgbClr val="007C8A"/>
                </a:solidFill>
                <a:latin typeface="Impact" panose="020B0806030902050204" pitchFamily="34" charset="0"/>
                <a:ea typeface="方正综艺简体" panose="02010601030101010101" pitchFamily="2" charset="-122"/>
              </a:rPr>
              <a:t>中大三院博后应聘汇报</a:t>
            </a:r>
          </a:p>
          <a:p>
            <a:endParaRPr lang="zh-CN" altLang="en-US" sz="6000" dirty="0">
              <a:solidFill>
                <a:srgbClr val="007C8A"/>
              </a:solidFill>
              <a:latin typeface="Impact" panose="020B0806030902050204" pitchFamily="34" charset="0"/>
              <a:ea typeface="方正综艺简体" panose="02010601030101010101" pitchFamily="2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653527" y="4067916"/>
            <a:ext cx="34216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649517" y="3447566"/>
            <a:ext cx="33840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六边形 37"/>
          <p:cNvSpPr/>
          <p:nvPr/>
        </p:nvSpPr>
        <p:spPr>
          <a:xfrm rot="5400000">
            <a:off x="1187625" y="1934324"/>
            <a:ext cx="2072717" cy="1786825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outerShdw blurRad="165100" dist="76200" dir="3000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Box 30"/>
          <p:cNvSpPr txBox="1"/>
          <p:nvPr/>
        </p:nvSpPr>
        <p:spPr>
          <a:xfrm>
            <a:off x="3613374" y="4181675"/>
            <a:ext cx="3817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联系方式：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13591648206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1" name="TextBox 31"/>
          <p:cNvSpPr txBox="1"/>
          <p:nvPr/>
        </p:nvSpPr>
        <p:spPr>
          <a:xfrm>
            <a:off x="6095859" y="4187024"/>
            <a:ext cx="3666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邮箱地址：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lichao19870617@163.com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583691" y="288027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黎超</a:t>
            </a:r>
          </a:p>
        </p:txBody>
      </p:sp>
      <p:sp>
        <p:nvSpPr>
          <p:cNvPr id="60" name="任意多边形 59"/>
          <p:cNvSpPr/>
          <p:nvPr/>
        </p:nvSpPr>
        <p:spPr>
          <a:xfrm flipV="1">
            <a:off x="0" y="4837460"/>
            <a:ext cx="12190413" cy="2022128"/>
          </a:xfrm>
          <a:custGeom>
            <a:avLst/>
            <a:gdLst>
              <a:gd name="connsiteX0" fmla="*/ 11351946 w 12190413"/>
              <a:gd name="connsiteY0" fmla="*/ 2022128 h 2022128"/>
              <a:gd name="connsiteX1" fmla="*/ 11353950 w 12190413"/>
              <a:gd name="connsiteY1" fmla="*/ 2022128 h 2022128"/>
              <a:gd name="connsiteX2" fmla="*/ 11352948 w 12190413"/>
              <a:gd name="connsiteY2" fmla="*/ 2021126 h 2022128"/>
              <a:gd name="connsiteX3" fmla="*/ 10811104 w 12190413"/>
              <a:gd name="connsiteY3" fmla="*/ 2022128 h 2022128"/>
              <a:gd name="connsiteX4" fmla="*/ 10811917 w 12190413"/>
              <a:gd name="connsiteY4" fmla="*/ 2022128 h 2022128"/>
              <a:gd name="connsiteX5" fmla="*/ 10811510 w 12190413"/>
              <a:gd name="connsiteY5" fmla="*/ 2021722 h 2022128"/>
              <a:gd name="connsiteX6" fmla="*/ 10272216 w 12190413"/>
              <a:gd name="connsiteY6" fmla="*/ 2022128 h 2022128"/>
              <a:gd name="connsiteX7" fmla="*/ 10272309 w 12190413"/>
              <a:gd name="connsiteY7" fmla="*/ 2022128 h 2022128"/>
              <a:gd name="connsiteX8" fmla="*/ 10272263 w 12190413"/>
              <a:gd name="connsiteY8" fmla="*/ 2022081 h 2022128"/>
              <a:gd name="connsiteX9" fmla="*/ 9190575 w 12190413"/>
              <a:gd name="connsiteY9" fmla="*/ 2022128 h 2022128"/>
              <a:gd name="connsiteX10" fmla="*/ 9193707 w 12190413"/>
              <a:gd name="connsiteY10" fmla="*/ 2022128 h 2022128"/>
              <a:gd name="connsiteX11" fmla="*/ 9192141 w 12190413"/>
              <a:gd name="connsiteY11" fmla="*/ 2020562 h 2022128"/>
              <a:gd name="connsiteX12" fmla="*/ 8110020 w 12190413"/>
              <a:gd name="connsiteY12" fmla="*/ 2022128 h 2022128"/>
              <a:gd name="connsiteX13" fmla="*/ 8112024 w 12190413"/>
              <a:gd name="connsiteY13" fmla="*/ 2022128 h 2022128"/>
              <a:gd name="connsiteX14" fmla="*/ 8111022 w 12190413"/>
              <a:gd name="connsiteY14" fmla="*/ 2021126 h 2022128"/>
              <a:gd name="connsiteX15" fmla="*/ 7569176 w 12190413"/>
              <a:gd name="connsiteY15" fmla="*/ 2022128 h 2022128"/>
              <a:gd name="connsiteX16" fmla="*/ 7569989 w 12190413"/>
              <a:gd name="connsiteY16" fmla="*/ 2022128 h 2022128"/>
              <a:gd name="connsiteX17" fmla="*/ 7569582 w 12190413"/>
              <a:gd name="connsiteY17" fmla="*/ 2021722 h 2022128"/>
              <a:gd name="connsiteX18" fmla="*/ 5942165 w 12190413"/>
              <a:gd name="connsiteY18" fmla="*/ 2022128 h 2022128"/>
              <a:gd name="connsiteX19" fmla="*/ 5946488 w 12190413"/>
              <a:gd name="connsiteY19" fmla="*/ 2022128 h 2022128"/>
              <a:gd name="connsiteX20" fmla="*/ 5944326 w 12190413"/>
              <a:gd name="connsiteY20" fmla="*/ 2019967 h 2022128"/>
              <a:gd name="connsiteX21" fmla="*/ 5401321 w 12190413"/>
              <a:gd name="connsiteY21" fmla="*/ 2022128 h 2022128"/>
              <a:gd name="connsiteX22" fmla="*/ 5404453 w 12190413"/>
              <a:gd name="connsiteY22" fmla="*/ 2022128 h 2022128"/>
              <a:gd name="connsiteX23" fmla="*/ 5402887 w 12190413"/>
              <a:gd name="connsiteY23" fmla="*/ 2020562 h 2022128"/>
              <a:gd name="connsiteX24" fmla="*/ 4320764 w 12190413"/>
              <a:gd name="connsiteY24" fmla="*/ 2022128 h 2022128"/>
              <a:gd name="connsiteX25" fmla="*/ 4322768 w 12190413"/>
              <a:gd name="connsiteY25" fmla="*/ 2022128 h 2022128"/>
              <a:gd name="connsiteX26" fmla="*/ 4321766 w 12190413"/>
              <a:gd name="connsiteY26" fmla="*/ 2021126 h 2022128"/>
              <a:gd name="connsiteX27" fmla="*/ 3779922 w 12190413"/>
              <a:gd name="connsiteY27" fmla="*/ 2022128 h 2022128"/>
              <a:gd name="connsiteX28" fmla="*/ 3780735 w 12190413"/>
              <a:gd name="connsiteY28" fmla="*/ 2022128 h 2022128"/>
              <a:gd name="connsiteX29" fmla="*/ 3780328 w 12190413"/>
              <a:gd name="connsiteY29" fmla="*/ 2021722 h 2022128"/>
              <a:gd name="connsiteX30" fmla="*/ 3241034 w 12190413"/>
              <a:gd name="connsiteY30" fmla="*/ 2022128 h 2022128"/>
              <a:gd name="connsiteX31" fmla="*/ 3241127 w 12190413"/>
              <a:gd name="connsiteY31" fmla="*/ 2022128 h 2022128"/>
              <a:gd name="connsiteX32" fmla="*/ 3241081 w 12190413"/>
              <a:gd name="connsiteY32" fmla="*/ 2022081 h 2022128"/>
              <a:gd name="connsiteX33" fmla="*/ 2159393 w 12190413"/>
              <a:gd name="connsiteY33" fmla="*/ 2022128 h 2022128"/>
              <a:gd name="connsiteX34" fmla="*/ 2162525 w 12190413"/>
              <a:gd name="connsiteY34" fmla="*/ 2022128 h 2022128"/>
              <a:gd name="connsiteX35" fmla="*/ 2160959 w 12190413"/>
              <a:gd name="connsiteY35" fmla="*/ 2020562 h 2022128"/>
              <a:gd name="connsiteX36" fmla="*/ 1619633 w 12190413"/>
              <a:gd name="connsiteY36" fmla="*/ 2022128 h 2022128"/>
              <a:gd name="connsiteX37" fmla="*/ 1622916 w 12190413"/>
              <a:gd name="connsiteY37" fmla="*/ 2022128 h 2022128"/>
              <a:gd name="connsiteX38" fmla="*/ 1620136 w 12190413"/>
              <a:gd name="connsiteY38" fmla="*/ 2019348 h 2022128"/>
              <a:gd name="connsiteX39" fmla="*/ 1891153 w 12190413"/>
              <a:gd name="connsiteY39" fmla="*/ 1748331 h 2022128"/>
              <a:gd name="connsiteX40" fmla="*/ 2161578 w 12190413"/>
              <a:gd name="connsiteY40" fmla="*/ 2018754 h 2022128"/>
              <a:gd name="connsiteX41" fmla="*/ 2431381 w 12190413"/>
              <a:gd name="connsiteY41" fmla="*/ 1748949 h 2022128"/>
              <a:gd name="connsiteX42" fmla="*/ 2702399 w 12190413"/>
              <a:gd name="connsiteY42" fmla="*/ 2019967 h 2022128"/>
              <a:gd name="connsiteX43" fmla="*/ 2700237 w 12190413"/>
              <a:gd name="connsiteY43" fmla="*/ 2022128 h 2022128"/>
              <a:gd name="connsiteX44" fmla="*/ 2704561 w 12190413"/>
              <a:gd name="connsiteY44" fmla="*/ 2022128 h 2022128"/>
              <a:gd name="connsiteX45" fmla="*/ 2701780 w 12190413"/>
              <a:gd name="connsiteY45" fmla="*/ 2019347 h 2022128"/>
              <a:gd name="connsiteX46" fmla="*/ 2972797 w 12190413"/>
              <a:gd name="connsiteY46" fmla="*/ 1748330 h 2022128"/>
              <a:gd name="connsiteX47" fmla="*/ 3242241 w 12190413"/>
              <a:gd name="connsiteY47" fmla="*/ 2017775 h 2022128"/>
              <a:gd name="connsiteX48" fmla="*/ 3510525 w 12190413"/>
              <a:gd name="connsiteY48" fmla="*/ 1749490 h 2022128"/>
              <a:gd name="connsiteX49" fmla="*/ 3780948 w 12190413"/>
              <a:gd name="connsiteY49" fmla="*/ 2019913 h 2022128"/>
              <a:gd name="connsiteX50" fmla="*/ 4050751 w 12190413"/>
              <a:gd name="connsiteY50" fmla="*/ 1750109 h 2022128"/>
              <a:gd name="connsiteX51" fmla="*/ 4321147 w 12190413"/>
              <a:gd name="connsiteY51" fmla="*/ 2020507 h 2022128"/>
              <a:gd name="connsiteX52" fmla="*/ 4592168 w 12190413"/>
              <a:gd name="connsiteY52" fmla="*/ 1749489 h 2022128"/>
              <a:gd name="connsiteX53" fmla="*/ 4863188 w 12190413"/>
              <a:gd name="connsiteY53" fmla="*/ 2020507 h 2022128"/>
              <a:gd name="connsiteX54" fmla="*/ 4861567 w 12190413"/>
              <a:gd name="connsiteY54" fmla="*/ 2022128 h 2022128"/>
              <a:gd name="connsiteX55" fmla="*/ 4864848 w 12190413"/>
              <a:gd name="connsiteY55" fmla="*/ 2022128 h 2022128"/>
              <a:gd name="connsiteX56" fmla="*/ 4862068 w 12190413"/>
              <a:gd name="connsiteY56" fmla="*/ 2019348 h 2022128"/>
              <a:gd name="connsiteX57" fmla="*/ 5133085 w 12190413"/>
              <a:gd name="connsiteY57" fmla="*/ 1748331 h 2022128"/>
              <a:gd name="connsiteX58" fmla="*/ 5403504 w 12190413"/>
              <a:gd name="connsiteY58" fmla="*/ 2018754 h 2022128"/>
              <a:gd name="connsiteX59" fmla="*/ 5673310 w 12190413"/>
              <a:gd name="connsiteY59" fmla="*/ 1748949 h 2022128"/>
              <a:gd name="connsiteX60" fmla="*/ 5943708 w 12190413"/>
              <a:gd name="connsiteY60" fmla="*/ 2019347 h 2022128"/>
              <a:gd name="connsiteX61" fmla="*/ 6214724 w 12190413"/>
              <a:gd name="connsiteY61" fmla="*/ 1748330 h 2022128"/>
              <a:gd name="connsiteX62" fmla="*/ 6485741 w 12190413"/>
              <a:gd name="connsiteY62" fmla="*/ 2019347 h 2022128"/>
              <a:gd name="connsiteX63" fmla="*/ 6482960 w 12190413"/>
              <a:gd name="connsiteY63" fmla="*/ 2022128 h 2022128"/>
              <a:gd name="connsiteX64" fmla="*/ 6497702 w 12190413"/>
              <a:gd name="connsiteY64" fmla="*/ 2022128 h 2022128"/>
              <a:gd name="connsiteX65" fmla="*/ 6767751 w 12190413"/>
              <a:gd name="connsiteY65" fmla="*/ 1752079 h 2022128"/>
              <a:gd name="connsiteX66" fmla="*/ 7031182 w 12190413"/>
              <a:gd name="connsiteY66" fmla="*/ 2018510 h 2022128"/>
              <a:gd name="connsiteX67" fmla="*/ 7031182 w 12190413"/>
              <a:gd name="connsiteY67" fmla="*/ 2018086 h 2022128"/>
              <a:gd name="connsiteX68" fmla="*/ 7032470 w 12190413"/>
              <a:gd name="connsiteY68" fmla="*/ 2018798 h 2022128"/>
              <a:gd name="connsiteX69" fmla="*/ 7037800 w 12190413"/>
              <a:gd name="connsiteY69" fmla="*/ 2022128 h 2022128"/>
              <a:gd name="connsiteX70" fmla="*/ 7038548 w 12190413"/>
              <a:gd name="connsiteY70" fmla="*/ 2022128 h 2022128"/>
              <a:gd name="connsiteX71" fmla="*/ 7305481 w 12190413"/>
              <a:gd name="connsiteY71" fmla="*/ 1755194 h 2022128"/>
              <a:gd name="connsiteX72" fmla="*/ 7570199 w 12190413"/>
              <a:gd name="connsiteY72" fmla="*/ 2019914 h 2022128"/>
              <a:gd name="connsiteX73" fmla="*/ 7840004 w 12190413"/>
              <a:gd name="connsiteY73" fmla="*/ 1750109 h 2022128"/>
              <a:gd name="connsiteX74" fmla="*/ 8110403 w 12190413"/>
              <a:gd name="connsiteY74" fmla="*/ 2020507 h 2022128"/>
              <a:gd name="connsiteX75" fmla="*/ 8381420 w 12190413"/>
              <a:gd name="connsiteY75" fmla="*/ 1749489 h 2022128"/>
              <a:gd name="connsiteX76" fmla="*/ 8652437 w 12190413"/>
              <a:gd name="connsiteY76" fmla="*/ 2020507 h 2022128"/>
              <a:gd name="connsiteX77" fmla="*/ 8650815 w 12190413"/>
              <a:gd name="connsiteY77" fmla="*/ 2022128 h 2022128"/>
              <a:gd name="connsiteX78" fmla="*/ 8654098 w 12190413"/>
              <a:gd name="connsiteY78" fmla="*/ 2022128 h 2022128"/>
              <a:gd name="connsiteX79" fmla="*/ 8651318 w 12190413"/>
              <a:gd name="connsiteY79" fmla="*/ 2019348 h 2022128"/>
              <a:gd name="connsiteX80" fmla="*/ 8922335 w 12190413"/>
              <a:gd name="connsiteY80" fmla="*/ 1748331 h 2022128"/>
              <a:gd name="connsiteX81" fmla="*/ 9192760 w 12190413"/>
              <a:gd name="connsiteY81" fmla="*/ 2018754 h 2022128"/>
              <a:gd name="connsiteX82" fmla="*/ 9462563 w 12190413"/>
              <a:gd name="connsiteY82" fmla="*/ 1748949 h 2022128"/>
              <a:gd name="connsiteX83" fmla="*/ 9733581 w 12190413"/>
              <a:gd name="connsiteY83" fmla="*/ 2019967 h 2022128"/>
              <a:gd name="connsiteX84" fmla="*/ 9731419 w 12190413"/>
              <a:gd name="connsiteY84" fmla="*/ 2022128 h 2022128"/>
              <a:gd name="connsiteX85" fmla="*/ 9735743 w 12190413"/>
              <a:gd name="connsiteY85" fmla="*/ 2022128 h 2022128"/>
              <a:gd name="connsiteX86" fmla="*/ 9732962 w 12190413"/>
              <a:gd name="connsiteY86" fmla="*/ 2019347 h 2022128"/>
              <a:gd name="connsiteX87" fmla="*/ 10003979 w 12190413"/>
              <a:gd name="connsiteY87" fmla="*/ 1748330 h 2022128"/>
              <a:gd name="connsiteX88" fmla="*/ 10273423 w 12190413"/>
              <a:gd name="connsiteY88" fmla="*/ 2017775 h 2022128"/>
              <a:gd name="connsiteX89" fmla="*/ 10541707 w 12190413"/>
              <a:gd name="connsiteY89" fmla="*/ 1749490 h 2022128"/>
              <a:gd name="connsiteX90" fmla="*/ 10812130 w 12190413"/>
              <a:gd name="connsiteY90" fmla="*/ 2019913 h 2022128"/>
              <a:gd name="connsiteX91" fmla="*/ 11081933 w 12190413"/>
              <a:gd name="connsiteY91" fmla="*/ 1750109 h 2022128"/>
              <a:gd name="connsiteX92" fmla="*/ 11352329 w 12190413"/>
              <a:gd name="connsiteY92" fmla="*/ 2020507 h 2022128"/>
              <a:gd name="connsiteX93" fmla="*/ 11623350 w 12190413"/>
              <a:gd name="connsiteY93" fmla="*/ 1749489 h 2022128"/>
              <a:gd name="connsiteX94" fmla="*/ 11894370 w 12190413"/>
              <a:gd name="connsiteY94" fmla="*/ 2020507 h 2022128"/>
              <a:gd name="connsiteX95" fmla="*/ 11892749 w 12190413"/>
              <a:gd name="connsiteY95" fmla="*/ 2022128 h 2022128"/>
              <a:gd name="connsiteX96" fmla="*/ 11896030 w 12190413"/>
              <a:gd name="connsiteY96" fmla="*/ 2022128 h 2022128"/>
              <a:gd name="connsiteX97" fmla="*/ 11893250 w 12190413"/>
              <a:gd name="connsiteY97" fmla="*/ 2019348 h 2022128"/>
              <a:gd name="connsiteX98" fmla="*/ 12164267 w 12190413"/>
              <a:gd name="connsiteY98" fmla="*/ 1748331 h 2022128"/>
              <a:gd name="connsiteX99" fmla="*/ 12190413 w 12190413"/>
              <a:gd name="connsiteY99" fmla="*/ 1774478 h 2022128"/>
              <a:gd name="connsiteX100" fmla="*/ 12190413 w 12190413"/>
              <a:gd name="connsiteY100" fmla="*/ 0 h 2022128"/>
              <a:gd name="connsiteX101" fmla="*/ 7559675 w 12190413"/>
              <a:gd name="connsiteY101" fmla="*/ 0 h 2022128"/>
              <a:gd name="connsiteX102" fmla="*/ 7031182 w 12190413"/>
              <a:gd name="connsiteY102" fmla="*/ 0 h 2022128"/>
              <a:gd name="connsiteX103" fmla="*/ 0 w 12190413"/>
              <a:gd name="connsiteY103" fmla="*/ 0 h 2022128"/>
              <a:gd name="connsiteX104" fmla="*/ 0 w 12190413"/>
              <a:gd name="connsiteY104" fmla="*/ 2018086 h 2022128"/>
              <a:gd name="connsiteX105" fmla="*/ 268595 w 12190413"/>
              <a:gd name="connsiteY105" fmla="*/ 1749490 h 2022128"/>
              <a:gd name="connsiteX106" fmla="*/ 539017 w 12190413"/>
              <a:gd name="connsiteY106" fmla="*/ 2019914 h 2022128"/>
              <a:gd name="connsiteX107" fmla="*/ 808822 w 12190413"/>
              <a:gd name="connsiteY107" fmla="*/ 1750109 h 2022128"/>
              <a:gd name="connsiteX108" fmla="*/ 1079221 w 12190413"/>
              <a:gd name="connsiteY108" fmla="*/ 2020507 h 2022128"/>
              <a:gd name="connsiteX109" fmla="*/ 1350238 w 12190413"/>
              <a:gd name="connsiteY109" fmla="*/ 1749489 h 2022128"/>
              <a:gd name="connsiteX110" fmla="*/ 1621255 w 12190413"/>
              <a:gd name="connsiteY110" fmla="*/ 2020507 h 2022128"/>
              <a:gd name="connsiteX111" fmla="*/ 1078838 w 12190413"/>
              <a:gd name="connsiteY111" fmla="*/ 2022128 h 2022128"/>
              <a:gd name="connsiteX112" fmla="*/ 1080842 w 12190413"/>
              <a:gd name="connsiteY112" fmla="*/ 2022128 h 2022128"/>
              <a:gd name="connsiteX113" fmla="*/ 1079840 w 12190413"/>
              <a:gd name="connsiteY113" fmla="*/ 2021126 h 2022128"/>
              <a:gd name="connsiteX114" fmla="*/ 537994 w 12190413"/>
              <a:gd name="connsiteY114" fmla="*/ 2022128 h 2022128"/>
              <a:gd name="connsiteX115" fmla="*/ 538807 w 12190413"/>
              <a:gd name="connsiteY115" fmla="*/ 2022128 h 2022128"/>
              <a:gd name="connsiteX116" fmla="*/ 538400 w 12190413"/>
              <a:gd name="connsiteY116" fmla="*/ 2021722 h 202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12190413" h="2022128">
                <a:moveTo>
                  <a:pt x="11351946" y="2022128"/>
                </a:moveTo>
                <a:lnTo>
                  <a:pt x="11353950" y="2022128"/>
                </a:lnTo>
                <a:lnTo>
                  <a:pt x="11352948" y="2021126"/>
                </a:lnTo>
                <a:close/>
                <a:moveTo>
                  <a:pt x="10811104" y="2022128"/>
                </a:moveTo>
                <a:lnTo>
                  <a:pt x="10811917" y="2022128"/>
                </a:lnTo>
                <a:lnTo>
                  <a:pt x="10811510" y="2021722"/>
                </a:lnTo>
                <a:close/>
                <a:moveTo>
                  <a:pt x="10272216" y="2022128"/>
                </a:moveTo>
                <a:lnTo>
                  <a:pt x="10272309" y="2022128"/>
                </a:lnTo>
                <a:lnTo>
                  <a:pt x="10272263" y="2022081"/>
                </a:lnTo>
                <a:close/>
                <a:moveTo>
                  <a:pt x="9190575" y="2022128"/>
                </a:moveTo>
                <a:lnTo>
                  <a:pt x="9193707" y="2022128"/>
                </a:lnTo>
                <a:lnTo>
                  <a:pt x="9192141" y="2020562"/>
                </a:lnTo>
                <a:close/>
                <a:moveTo>
                  <a:pt x="8110020" y="2022128"/>
                </a:moveTo>
                <a:lnTo>
                  <a:pt x="8112024" y="2022128"/>
                </a:lnTo>
                <a:lnTo>
                  <a:pt x="8111022" y="2021126"/>
                </a:lnTo>
                <a:close/>
                <a:moveTo>
                  <a:pt x="7569176" y="2022128"/>
                </a:moveTo>
                <a:lnTo>
                  <a:pt x="7569989" y="2022128"/>
                </a:lnTo>
                <a:lnTo>
                  <a:pt x="7569582" y="2021722"/>
                </a:lnTo>
                <a:close/>
                <a:moveTo>
                  <a:pt x="5942165" y="2022128"/>
                </a:moveTo>
                <a:lnTo>
                  <a:pt x="5946488" y="2022128"/>
                </a:lnTo>
                <a:lnTo>
                  <a:pt x="5944326" y="2019967"/>
                </a:lnTo>
                <a:close/>
                <a:moveTo>
                  <a:pt x="5401321" y="2022128"/>
                </a:moveTo>
                <a:lnTo>
                  <a:pt x="5404453" y="2022128"/>
                </a:lnTo>
                <a:lnTo>
                  <a:pt x="5402887" y="2020562"/>
                </a:lnTo>
                <a:close/>
                <a:moveTo>
                  <a:pt x="4320764" y="2022128"/>
                </a:moveTo>
                <a:lnTo>
                  <a:pt x="4322768" y="2022128"/>
                </a:lnTo>
                <a:lnTo>
                  <a:pt x="4321766" y="2021126"/>
                </a:lnTo>
                <a:close/>
                <a:moveTo>
                  <a:pt x="3779922" y="2022128"/>
                </a:moveTo>
                <a:lnTo>
                  <a:pt x="3780735" y="2022128"/>
                </a:lnTo>
                <a:lnTo>
                  <a:pt x="3780328" y="2021722"/>
                </a:lnTo>
                <a:close/>
                <a:moveTo>
                  <a:pt x="3241034" y="2022128"/>
                </a:moveTo>
                <a:lnTo>
                  <a:pt x="3241127" y="2022128"/>
                </a:lnTo>
                <a:lnTo>
                  <a:pt x="3241081" y="2022081"/>
                </a:lnTo>
                <a:close/>
                <a:moveTo>
                  <a:pt x="2159393" y="2022128"/>
                </a:moveTo>
                <a:lnTo>
                  <a:pt x="2162525" y="2022128"/>
                </a:lnTo>
                <a:lnTo>
                  <a:pt x="2160959" y="2020562"/>
                </a:lnTo>
                <a:close/>
                <a:moveTo>
                  <a:pt x="1619633" y="2022128"/>
                </a:moveTo>
                <a:lnTo>
                  <a:pt x="1622916" y="2022128"/>
                </a:lnTo>
                <a:lnTo>
                  <a:pt x="1620136" y="2019348"/>
                </a:lnTo>
                <a:lnTo>
                  <a:pt x="1891153" y="1748331"/>
                </a:lnTo>
                <a:lnTo>
                  <a:pt x="2161578" y="2018754"/>
                </a:lnTo>
                <a:lnTo>
                  <a:pt x="2431381" y="1748949"/>
                </a:lnTo>
                <a:lnTo>
                  <a:pt x="2702399" y="2019967"/>
                </a:lnTo>
                <a:lnTo>
                  <a:pt x="2700237" y="2022128"/>
                </a:lnTo>
                <a:lnTo>
                  <a:pt x="2704561" y="2022128"/>
                </a:lnTo>
                <a:lnTo>
                  <a:pt x="2701780" y="2019347"/>
                </a:lnTo>
                <a:lnTo>
                  <a:pt x="2972797" y="1748330"/>
                </a:lnTo>
                <a:lnTo>
                  <a:pt x="3242241" y="2017775"/>
                </a:lnTo>
                <a:lnTo>
                  <a:pt x="3510525" y="1749490"/>
                </a:lnTo>
                <a:lnTo>
                  <a:pt x="3780948" y="2019913"/>
                </a:lnTo>
                <a:lnTo>
                  <a:pt x="4050751" y="1750109"/>
                </a:lnTo>
                <a:lnTo>
                  <a:pt x="4321147" y="2020507"/>
                </a:lnTo>
                <a:lnTo>
                  <a:pt x="4592168" y="1749489"/>
                </a:lnTo>
                <a:lnTo>
                  <a:pt x="4863188" y="2020507"/>
                </a:lnTo>
                <a:lnTo>
                  <a:pt x="4861567" y="2022128"/>
                </a:lnTo>
                <a:lnTo>
                  <a:pt x="4864848" y="2022128"/>
                </a:lnTo>
                <a:lnTo>
                  <a:pt x="4862068" y="2019348"/>
                </a:lnTo>
                <a:lnTo>
                  <a:pt x="5133085" y="1748331"/>
                </a:lnTo>
                <a:lnTo>
                  <a:pt x="5403504" y="2018754"/>
                </a:lnTo>
                <a:lnTo>
                  <a:pt x="5673310" y="1748949"/>
                </a:lnTo>
                <a:lnTo>
                  <a:pt x="5943708" y="2019347"/>
                </a:lnTo>
                <a:lnTo>
                  <a:pt x="6214724" y="1748330"/>
                </a:lnTo>
                <a:lnTo>
                  <a:pt x="6485741" y="2019347"/>
                </a:lnTo>
                <a:lnTo>
                  <a:pt x="6482960" y="2022128"/>
                </a:lnTo>
                <a:lnTo>
                  <a:pt x="6497702" y="2022128"/>
                </a:lnTo>
                <a:lnTo>
                  <a:pt x="6767751" y="1752079"/>
                </a:lnTo>
                <a:lnTo>
                  <a:pt x="7031182" y="2018510"/>
                </a:lnTo>
                <a:lnTo>
                  <a:pt x="7031182" y="2018086"/>
                </a:lnTo>
                <a:lnTo>
                  <a:pt x="7032470" y="2018798"/>
                </a:lnTo>
                <a:lnTo>
                  <a:pt x="7037800" y="2022128"/>
                </a:lnTo>
                <a:lnTo>
                  <a:pt x="7038548" y="2022128"/>
                </a:lnTo>
                <a:lnTo>
                  <a:pt x="7305481" y="1755194"/>
                </a:lnTo>
                <a:lnTo>
                  <a:pt x="7570199" y="2019914"/>
                </a:lnTo>
                <a:lnTo>
                  <a:pt x="7840004" y="1750109"/>
                </a:lnTo>
                <a:lnTo>
                  <a:pt x="8110403" y="2020507"/>
                </a:lnTo>
                <a:lnTo>
                  <a:pt x="8381420" y="1749489"/>
                </a:lnTo>
                <a:lnTo>
                  <a:pt x="8652437" y="2020507"/>
                </a:lnTo>
                <a:lnTo>
                  <a:pt x="8650815" y="2022128"/>
                </a:lnTo>
                <a:lnTo>
                  <a:pt x="8654098" y="2022128"/>
                </a:lnTo>
                <a:lnTo>
                  <a:pt x="8651318" y="2019348"/>
                </a:lnTo>
                <a:lnTo>
                  <a:pt x="8922335" y="1748331"/>
                </a:lnTo>
                <a:lnTo>
                  <a:pt x="9192760" y="2018754"/>
                </a:lnTo>
                <a:lnTo>
                  <a:pt x="9462563" y="1748949"/>
                </a:lnTo>
                <a:lnTo>
                  <a:pt x="9733581" y="2019967"/>
                </a:lnTo>
                <a:lnTo>
                  <a:pt x="9731419" y="2022128"/>
                </a:lnTo>
                <a:lnTo>
                  <a:pt x="9735743" y="2022128"/>
                </a:lnTo>
                <a:lnTo>
                  <a:pt x="9732962" y="2019347"/>
                </a:lnTo>
                <a:lnTo>
                  <a:pt x="10003979" y="1748330"/>
                </a:lnTo>
                <a:lnTo>
                  <a:pt x="10273423" y="2017775"/>
                </a:lnTo>
                <a:lnTo>
                  <a:pt x="10541707" y="1749490"/>
                </a:lnTo>
                <a:lnTo>
                  <a:pt x="10812130" y="2019913"/>
                </a:lnTo>
                <a:lnTo>
                  <a:pt x="11081933" y="1750109"/>
                </a:lnTo>
                <a:lnTo>
                  <a:pt x="11352329" y="2020507"/>
                </a:lnTo>
                <a:lnTo>
                  <a:pt x="11623350" y="1749489"/>
                </a:lnTo>
                <a:lnTo>
                  <a:pt x="11894370" y="2020507"/>
                </a:lnTo>
                <a:lnTo>
                  <a:pt x="11892749" y="2022128"/>
                </a:lnTo>
                <a:lnTo>
                  <a:pt x="11896030" y="2022128"/>
                </a:lnTo>
                <a:lnTo>
                  <a:pt x="11893250" y="2019348"/>
                </a:lnTo>
                <a:lnTo>
                  <a:pt x="12164267" y="1748331"/>
                </a:lnTo>
                <a:lnTo>
                  <a:pt x="12190413" y="1774478"/>
                </a:lnTo>
                <a:lnTo>
                  <a:pt x="12190413" y="0"/>
                </a:lnTo>
                <a:lnTo>
                  <a:pt x="7559675" y="0"/>
                </a:lnTo>
                <a:lnTo>
                  <a:pt x="7031182" y="0"/>
                </a:lnTo>
                <a:lnTo>
                  <a:pt x="0" y="0"/>
                </a:lnTo>
                <a:lnTo>
                  <a:pt x="0" y="2018086"/>
                </a:lnTo>
                <a:lnTo>
                  <a:pt x="268595" y="1749490"/>
                </a:lnTo>
                <a:lnTo>
                  <a:pt x="539017" y="2019914"/>
                </a:lnTo>
                <a:lnTo>
                  <a:pt x="808822" y="1750109"/>
                </a:lnTo>
                <a:lnTo>
                  <a:pt x="1079221" y="2020507"/>
                </a:lnTo>
                <a:lnTo>
                  <a:pt x="1350238" y="1749489"/>
                </a:lnTo>
                <a:lnTo>
                  <a:pt x="1621255" y="2020507"/>
                </a:lnTo>
                <a:close/>
                <a:moveTo>
                  <a:pt x="1078838" y="2022128"/>
                </a:moveTo>
                <a:lnTo>
                  <a:pt x="1080842" y="2022128"/>
                </a:lnTo>
                <a:lnTo>
                  <a:pt x="1079840" y="2021126"/>
                </a:lnTo>
                <a:close/>
                <a:moveTo>
                  <a:pt x="537994" y="2022128"/>
                </a:moveTo>
                <a:lnTo>
                  <a:pt x="538807" y="2022128"/>
                </a:lnTo>
                <a:lnTo>
                  <a:pt x="538400" y="2021722"/>
                </a:lnTo>
                <a:close/>
              </a:path>
            </a:pathLst>
          </a:custGeom>
          <a:solidFill>
            <a:srgbClr val="007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" name="流程图: 文档 3"/>
          <p:cNvSpPr/>
          <p:nvPr/>
        </p:nvSpPr>
        <p:spPr>
          <a:xfrm flipH="1" flipV="1">
            <a:off x="-37678" y="5556464"/>
            <a:ext cx="12246546" cy="164609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22 w 21622"/>
              <a:gd name="connsiteY0" fmla="*/ 0 h 18579"/>
              <a:gd name="connsiteX1" fmla="*/ 21622 w 21622"/>
              <a:gd name="connsiteY1" fmla="*/ 0 h 18579"/>
              <a:gd name="connsiteX2" fmla="*/ 21622 w 21622"/>
              <a:gd name="connsiteY2" fmla="*/ 17322 h 18579"/>
              <a:gd name="connsiteX3" fmla="*/ 0 w 21622"/>
              <a:gd name="connsiteY3" fmla="*/ 16751 h 18579"/>
              <a:gd name="connsiteX4" fmla="*/ 22 w 21622"/>
              <a:gd name="connsiteY4" fmla="*/ 0 h 18579"/>
              <a:gd name="connsiteX0" fmla="*/ 22 w 21622"/>
              <a:gd name="connsiteY0" fmla="*/ 0 h 20093"/>
              <a:gd name="connsiteX1" fmla="*/ 21622 w 21622"/>
              <a:gd name="connsiteY1" fmla="*/ 0 h 20093"/>
              <a:gd name="connsiteX2" fmla="*/ 21622 w 21622"/>
              <a:gd name="connsiteY2" fmla="*/ 17322 h 20093"/>
              <a:gd name="connsiteX3" fmla="*/ 0 w 21622"/>
              <a:gd name="connsiteY3" fmla="*/ 16751 h 20093"/>
              <a:gd name="connsiteX4" fmla="*/ 22 w 21622"/>
              <a:gd name="connsiteY4" fmla="*/ 0 h 20093"/>
              <a:gd name="connsiteX0" fmla="*/ 22 w 21622"/>
              <a:gd name="connsiteY0" fmla="*/ 0 h 18327"/>
              <a:gd name="connsiteX1" fmla="*/ 21622 w 21622"/>
              <a:gd name="connsiteY1" fmla="*/ 0 h 18327"/>
              <a:gd name="connsiteX2" fmla="*/ 21622 w 21622"/>
              <a:gd name="connsiteY2" fmla="*/ 17322 h 18327"/>
              <a:gd name="connsiteX3" fmla="*/ 0 w 21622"/>
              <a:gd name="connsiteY3" fmla="*/ 16751 h 18327"/>
              <a:gd name="connsiteX4" fmla="*/ 22 w 21622"/>
              <a:gd name="connsiteY4" fmla="*/ 0 h 18327"/>
              <a:gd name="connsiteX0" fmla="*/ 22 w 21622"/>
              <a:gd name="connsiteY0" fmla="*/ 0 h 22002"/>
              <a:gd name="connsiteX1" fmla="*/ 21622 w 21622"/>
              <a:gd name="connsiteY1" fmla="*/ 0 h 22002"/>
              <a:gd name="connsiteX2" fmla="*/ 21622 w 21622"/>
              <a:gd name="connsiteY2" fmla="*/ 17322 h 22002"/>
              <a:gd name="connsiteX3" fmla="*/ 0 w 21622"/>
              <a:gd name="connsiteY3" fmla="*/ 16751 h 22002"/>
              <a:gd name="connsiteX4" fmla="*/ 22 w 21622"/>
              <a:gd name="connsiteY4" fmla="*/ 0 h 22002"/>
              <a:gd name="connsiteX0" fmla="*/ 22 w 21622"/>
              <a:gd name="connsiteY0" fmla="*/ 0 h 17322"/>
              <a:gd name="connsiteX1" fmla="*/ 21622 w 21622"/>
              <a:gd name="connsiteY1" fmla="*/ 0 h 17322"/>
              <a:gd name="connsiteX2" fmla="*/ 21622 w 21622"/>
              <a:gd name="connsiteY2" fmla="*/ 17322 h 17322"/>
              <a:gd name="connsiteX3" fmla="*/ 0 w 21622"/>
              <a:gd name="connsiteY3" fmla="*/ 16751 h 17322"/>
              <a:gd name="connsiteX4" fmla="*/ 22 w 21622"/>
              <a:gd name="connsiteY4" fmla="*/ 0 h 17322"/>
              <a:gd name="connsiteX0" fmla="*/ 22 w 21622"/>
              <a:gd name="connsiteY0" fmla="*/ 0 h 22632"/>
              <a:gd name="connsiteX1" fmla="*/ 21622 w 21622"/>
              <a:gd name="connsiteY1" fmla="*/ 0 h 22632"/>
              <a:gd name="connsiteX2" fmla="*/ 21622 w 21622"/>
              <a:gd name="connsiteY2" fmla="*/ 17322 h 22632"/>
              <a:gd name="connsiteX3" fmla="*/ 0 w 21622"/>
              <a:gd name="connsiteY3" fmla="*/ 16751 h 22632"/>
              <a:gd name="connsiteX4" fmla="*/ 22 w 21622"/>
              <a:gd name="connsiteY4" fmla="*/ 0 h 22632"/>
              <a:gd name="connsiteX0" fmla="*/ 22 w 21622"/>
              <a:gd name="connsiteY0" fmla="*/ 0 h 20176"/>
              <a:gd name="connsiteX1" fmla="*/ 21622 w 21622"/>
              <a:gd name="connsiteY1" fmla="*/ 0 h 20176"/>
              <a:gd name="connsiteX2" fmla="*/ 21622 w 21622"/>
              <a:gd name="connsiteY2" fmla="*/ 17322 h 20176"/>
              <a:gd name="connsiteX3" fmla="*/ 0 w 21622"/>
              <a:gd name="connsiteY3" fmla="*/ 16751 h 20176"/>
              <a:gd name="connsiteX4" fmla="*/ 22 w 21622"/>
              <a:gd name="connsiteY4" fmla="*/ 0 h 20176"/>
              <a:gd name="connsiteX0" fmla="*/ 22 w 21622"/>
              <a:gd name="connsiteY0" fmla="*/ 0 h 21870"/>
              <a:gd name="connsiteX1" fmla="*/ 21622 w 21622"/>
              <a:gd name="connsiteY1" fmla="*/ 0 h 21870"/>
              <a:gd name="connsiteX2" fmla="*/ 21622 w 21622"/>
              <a:gd name="connsiteY2" fmla="*/ 17322 h 21870"/>
              <a:gd name="connsiteX3" fmla="*/ 0 w 21622"/>
              <a:gd name="connsiteY3" fmla="*/ 16751 h 21870"/>
              <a:gd name="connsiteX4" fmla="*/ 22 w 21622"/>
              <a:gd name="connsiteY4" fmla="*/ 0 h 21870"/>
              <a:gd name="connsiteX0" fmla="*/ 44 w 21644"/>
              <a:gd name="connsiteY0" fmla="*/ 0 h 22573"/>
              <a:gd name="connsiteX1" fmla="*/ 21644 w 21644"/>
              <a:gd name="connsiteY1" fmla="*/ 0 h 22573"/>
              <a:gd name="connsiteX2" fmla="*/ 21644 w 21644"/>
              <a:gd name="connsiteY2" fmla="*/ 17322 h 22573"/>
              <a:gd name="connsiteX3" fmla="*/ 0 w 21644"/>
              <a:gd name="connsiteY3" fmla="*/ 19514 h 22573"/>
              <a:gd name="connsiteX4" fmla="*/ 44 w 21644"/>
              <a:gd name="connsiteY4" fmla="*/ 0 h 22573"/>
              <a:gd name="connsiteX0" fmla="*/ 44 w 21644"/>
              <a:gd name="connsiteY0" fmla="*/ 0 h 21420"/>
              <a:gd name="connsiteX1" fmla="*/ 21644 w 21644"/>
              <a:gd name="connsiteY1" fmla="*/ 0 h 21420"/>
              <a:gd name="connsiteX2" fmla="*/ 21644 w 21644"/>
              <a:gd name="connsiteY2" fmla="*/ 17322 h 21420"/>
              <a:gd name="connsiteX3" fmla="*/ 0 w 21644"/>
              <a:gd name="connsiteY3" fmla="*/ 19514 h 21420"/>
              <a:gd name="connsiteX4" fmla="*/ 44 w 21644"/>
              <a:gd name="connsiteY4" fmla="*/ 0 h 21420"/>
              <a:gd name="connsiteX0" fmla="*/ 44 w 21644"/>
              <a:gd name="connsiteY0" fmla="*/ 0 h 22854"/>
              <a:gd name="connsiteX1" fmla="*/ 21644 w 21644"/>
              <a:gd name="connsiteY1" fmla="*/ 0 h 22854"/>
              <a:gd name="connsiteX2" fmla="*/ 21644 w 21644"/>
              <a:gd name="connsiteY2" fmla="*/ 17322 h 22854"/>
              <a:gd name="connsiteX3" fmla="*/ 0 w 21644"/>
              <a:gd name="connsiteY3" fmla="*/ 19514 h 22854"/>
              <a:gd name="connsiteX4" fmla="*/ 44 w 21644"/>
              <a:gd name="connsiteY4" fmla="*/ 0 h 22854"/>
              <a:gd name="connsiteX0" fmla="*/ 44 w 21644"/>
              <a:gd name="connsiteY0" fmla="*/ 0 h 22739"/>
              <a:gd name="connsiteX1" fmla="*/ 21644 w 21644"/>
              <a:gd name="connsiteY1" fmla="*/ 0 h 22739"/>
              <a:gd name="connsiteX2" fmla="*/ 21644 w 21644"/>
              <a:gd name="connsiteY2" fmla="*/ 17322 h 22739"/>
              <a:gd name="connsiteX3" fmla="*/ 0 w 21644"/>
              <a:gd name="connsiteY3" fmla="*/ 19514 h 22739"/>
              <a:gd name="connsiteX4" fmla="*/ 44 w 21644"/>
              <a:gd name="connsiteY4" fmla="*/ 0 h 22739"/>
              <a:gd name="connsiteX0" fmla="*/ 44 w 21644"/>
              <a:gd name="connsiteY0" fmla="*/ 0 h 22739"/>
              <a:gd name="connsiteX1" fmla="*/ 21644 w 21644"/>
              <a:gd name="connsiteY1" fmla="*/ 0 h 22739"/>
              <a:gd name="connsiteX2" fmla="*/ 21644 w 21644"/>
              <a:gd name="connsiteY2" fmla="*/ 17322 h 22739"/>
              <a:gd name="connsiteX3" fmla="*/ 0 w 21644"/>
              <a:gd name="connsiteY3" fmla="*/ 19514 h 22739"/>
              <a:gd name="connsiteX4" fmla="*/ 44 w 21644"/>
              <a:gd name="connsiteY4" fmla="*/ 0 h 22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4" h="22739">
                <a:moveTo>
                  <a:pt x="44" y="0"/>
                </a:moveTo>
                <a:lnTo>
                  <a:pt x="21644" y="0"/>
                </a:lnTo>
                <a:lnTo>
                  <a:pt x="21644" y="17322"/>
                </a:lnTo>
                <a:cubicBezTo>
                  <a:pt x="14812" y="31532"/>
                  <a:pt x="10039" y="12474"/>
                  <a:pt x="0" y="19514"/>
                </a:cubicBezTo>
                <a:cubicBezTo>
                  <a:pt x="7" y="13930"/>
                  <a:pt x="37" y="5584"/>
                  <a:pt x="44" y="0"/>
                </a:cubicBezTo>
                <a:close/>
              </a:path>
            </a:pathLst>
          </a:custGeom>
          <a:solidFill>
            <a:srgbClr val="028CB0">
              <a:alpha val="22000"/>
            </a:srgbClr>
          </a:solidFill>
          <a:ln>
            <a:solidFill>
              <a:srgbClr val="76DCEA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9" name="流程图: 文档 4"/>
          <p:cNvSpPr/>
          <p:nvPr/>
        </p:nvSpPr>
        <p:spPr>
          <a:xfrm flipH="1" flipV="1">
            <a:off x="-170513" y="5675586"/>
            <a:ext cx="12360925" cy="118400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7000"/>
              <a:gd name="connsiteX1" fmla="*/ 21600 w 21600"/>
              <a:gd name="connsiteY1" fmla="*/ 0 h 27000"/>
              <a:gd name="connsiteX2" fmla="*/ 21600 w 21600"/>
              <a:gd name="connsiteY2" fmla="*/ 17322 h 27000"/>
              <a:gd name="connsiteX3" fmla="*/ 0 w 21600"/>
              <a:gd name="connsiteY3" fmla="*/ 20172 h 27000"/>
              <a:gd name="connsiteX4" fmla="*/ 0 w 21600"/>
              <a:gd name="connsiteY4" fmla="*/ 0 h 27000"/>
              <a:gd name="connsiteX0" fmla="*/ 0 w 21600"/>
              <a:gd name="connsiteY0" fmla="*/ 0 h 22413"/>
              <a:gd name="connsiteX1" fmla="*/ 21600 w 21600"/>
              <a:gd name="connsiteY1" fmla="*/ 0 h 22413"/>
              <a:gd name="connsiteX2" fmla="*/ 21600 w 21600"/>
              <a:gd name="connsiteY2" fmla="*/ 17322 h 22413"/>
              <a:gd name="connsiteX3" fmla="*/ 0 w 21600"/>
              <a:gd name="connsiteY3" fmla="*/ 13913 h 22413"/>
              <a:gd name="connsiteX4" fmla="*/ 0 w 21600"/>
              <a:gd name="connsiteY4" fmla="*/ 0 h 22413"/>
              <a:gd name="connsiteX0" fmla="*/ 0 w 21622"/>
              <a:gd name="connsiteY0" fmla="*/ 0 h 20944"/>
              <a:gd name="connsiteX1" fmla="*/ 21600 w 21622"/>
              <a:gd name="connsiteY1" fmla="*/ 0 h 20944"/>
              <a:gd name="connsiteX2" fmla="*/ 21622 w 21622"/>
              <a:gd name="connsiteY2" fmla="*/ 11979 h 20944"/>
              <a:gd name="connsiteX3" fmla="*/ 0 w 21622"/>
              <a:gd name="connsiteY3" fmla="*/ 13913 h 20944"/>
              <a:gd name="connsiteX4" fmla="*/ 0 w 21622"/>
              <a:gd name="connsiteY4" fmla="*/ 0 h 20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2" h="20944">
                <a:moveTo>
                  <a:pt x="0" y="0"/>
                </a:moveTo>
                <a:lnTo>
                  <a:pt x="21600" y="0"/>
                </a:lnTo>
                <a:cubicBezTo>
                  <a:pt x="21607" y="3993"/>
                  <a:pt x="21615" y="7986"/>
                  <a:pt x="21622" y="11979"/>
                </a:cubicBezTo>
                <a:cubicBezTo>
                  <a:pt x="10822" y="11979"/>
                  <a:pt x="10733" y="30793"/>
                  <a:pt x="0" y="1391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7C8A">
              <a:alpha val="40000"/>
            </a:srgbClr>
          </a:solidFill>
          <a:ln>
            <a:solidFill>
              <a:srgbClr val="4DC7D7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A8890A-3513-4D46-8F75-4C0335ADE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896" y="2083140"/>
            <a:ext cx="1090930" cy="1476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39F9AEE-ECE2-4575-A473-AF8E481DE95C}"/>
              </a:ext>
            </a:extLst>
          </p:cNvPr>
          <p:cNvSpPr txBox="1"/>
          <p:nvPr/>
        </p:nvSpPr>
        <p:spPr>
          <a:xfrm>
            <a:off x="3552997" y="3531360"/>
            <a:ext cx="3877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意向导师：王劲教授</a:t>
            </a:r>
          </a:p>
        </p:txBody>
      </p:sp>
    </p:spTree>
    <p:extLst>
      <p:ext uri="{BB962C8B-B14F-4D97-AF65-F5344CB8AC3E}">
        <p14:creationId xmlns:p14="http://schemas.microsoft.com/office/powerpoint/2010/main" val="249747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:fad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2" presetClass="entr" presetSubtype="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0" grpId="0"/>
      <p:bldP spid="41" grpId="0"/>
      <p:bldP spid="43" grpId="0"/>
      <p:bldP spid="60" grpId="0" animBg="1"/>
      <p:bldP spid="58" grpId="0" animBg="1"/>
      <p:bldP spid="59" grpId="0" animBg="1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952787"/>
            <a:ext cx="12190413" cy="2929180"/>
          </a:xfrm>
          <a:prstGeom prst="rect">
            <a:avLst/>
          </a:prstGeom>
          <a:solidFill>
            <a:srgbClr val="007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7"/>
          <p:cNvSpPr txBox="1"/>
          <p:nvPr/>
        </p:nvSpPr>
        <p:spPr>
          <a:xfrm>
            <a:off x="2832282" y="2640318"/>
            <a:ext cx="2477847" cy="10073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b="1">
                <a:solidFill>
                  <a:srgbClr val="59EDE9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胜任能力</a:t>
            </a:r>
            <a:endParaRPr lang="zh-CN" altLang="en-US" sz="2000" dirty="0">
              <a:solidFill>
                <a:srgbClr val="59EDE9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35948" y="3466476"/>
            <a:ext cx="1454501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 ABILITY</a:t>
            </a:r>
            <a:endParaRPr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18833" y="2789695"/>
            <a:ext cx="12779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80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64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3"/>
          <p:cNvGrpSpPr/>
          <p:nvPr/>
        </p:nvGrpSpPr>
        <p:grpSpPr>
          <a:xfrm>
            <a:off x="5174789" y="2221294"/>
            <a:ext cx="1232090" cy="4212612"/>
            <a:chOff x="5514228" y="3347003"/>
            <a:chExt cx="1164707" cy="4340559"/>
          </a:xfrm>
          <a:solidFill>
            <a:srgbClr val="CB4D49"/>
          </a:solidFill>
        </p:grpSpPr>
        <p:sp>
          <p:nvSpPr>
            <p:cNvPr id="3" name="Freeform 5"/>
            <p:cNvSpPr>
              <a:spLocks noEditPoints="1"/>
            </p:cNvSpPr>
            <p:nvPr/>
          </p:nvSpPr>
          <p:spPr bwMode="auto">
            <a:xfrm>
              <a:off x="5514228" y="3347003"/>
              <a:ext cx="1164707" cy="4340559"/>
            </a:xfrm>
            <a:custGeom>
              <a:avLst/>
              <a:gdLst>
                <a:gd name="T0" fmla="*/ 770 w 1514"/>
                <a:gd name="T1" fmla="*/ 0 h 5643"/>
                <a:gd name="T2" fmla="*/ 18 w 1514"/>
                <a:gd name="T3" fmla="*/ 745 h 5643"/>
                <a:gd name="T4" fmla="*/ 702 w 1514"/>
                <a:gd name="T5" fmla="*/ 2271 h 5643"/>
                <a:gd name="T6" fmla="*/ 723 w 1514"/>
                <a:gd name="T7" fmla="*/ 4798 h 5643"/>
                <a:gd name="T8" fmla="*/ 770 w 1514"/>
                <a:gd name="T9" fmla="*/ 5643 h 5643"/>
                <a:gd name="T10" fmla="*/ 816 w 1514"/>
                <a:gd name="T11" fmla="*/ 4803 h 5643"/>
                <a:gd name="T12" fmla="*/ 872 w 1514"/>
                <a:gd name="T13" fmla="*/ 2278 h 5643"/>
                <a:gd name="T14" fmla="*/ 1514 w 1514"/>
                <a:gd name="T15" fmla="*/ 745 h 5643"/>
                <a:gd name="T16" fmla="*/ 770 w 1514"/>
                <a:gd name="T17" fmla="*/ 0 h 5643"/>
                <a:gd name="T18" fmla="*/ 381 w 1514"/>
                <a:gd name="T19" fmla="*/ 1217 h 5643"/>
                <a:gd name="T20" fmla="*/ 159 w 1514"/>
                <a:gd name="T21" fmla="*/ 745 h 5643"/>
                <a:gd name="T22" fmla="*/ 770 w 1514"/>
                <a:gd name="T23" fmla="*/ 133 h 5643"/>
                <a:gd name="T24" fmla="*/ 1382 w 1514"/>
                <a:gd name="T25" fmla="*/ 745 h 5643"/>
                <a:gd name="T26" fmla="*/ 1048 w 1514"/>
                <a:gd name="T27" fmla="*/ 1311 h 5643"/>
                <a:gd name="T28" fmla="*/ 381 w 1514"/>
                <a:gd name="T29" fmla="*/ 1217 h 5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4" h="5643">
                  <a:moveTo>
                    <a:pt x="770" y="0"/>
                  </a:moveTo>
                  <a:cubicBezTo>
                    <a:pt x="359" y="0"/>
                    <a:pt x="0" y="334"/>
                    <a:pt x="18" y="745"/>
                  </a:cubicBezTo>
                  <a:cubicBezTo>
                    <a:pt x="47" y="1432"/>
                    <a:pt x="656" y="1558"/>
                    <a:pt x="702" y="2271"/>
                  </a:cubicBezTo>
                  <a:cubicBezTo>
                    <a:pt x="736" y="2806"/>
                    <a:pt x="723" y="3445"/>
                    <a:pt x="723" y="4798"/>
                  </a:cubicBezTo>
                  <a:cubicBezTo>
                    <a:pt x="723" y="4939"/>
                    <a:pt x="734" y="5643"/>
                    <a:pt x="770" y="5643"/>
                  </a:cubicBezTo>
                  <a:cubicBezTo>
                    <a:pt x="807" y="5643"/>
                    <a:pt x="816" y="4943"/>
                    <a:pt x="816" y="4803"/>
                  </a:cubicBezTo>
                  <a:cubicBezTo>
                    <a:pt x="816" y="3462"/>
                    <a:pt x="842" y="2810"/>
                    <a:pt x="872" y="2278"/>
                  </a:cubicBezTo>
                  <a:cubicBezTo>
                    <a:pt x="912" y="1563"/>
                    <a:pt x="1514" y="1312"/>
                    <a:pt x="1514" y="745"/>
                  </a:cubicBezTo>
                  <a:cubicBezTo>
                    <a:pt x="1514" y="334"/>
                    <a:pt x="1181" y="0"/>
                    <a:pt x="770" y="0"/>
                  </a:cubicBezTo>
                  <a:close/>
                  <a:moveTo>
                    <a:pt x="381" y="1217"/>
                  </a:moveTo>
                  <a:cubicBezTo>
                    <a:pt x="280" y="1111"/>
                    <a:pt x="159" y="935"/>
                    <a:pt x="159" y="745"/>
                  </a:cubicBezTo>
                  <a:cubicBezTo>
                    <a:pt x="159" y="407"/>
                    <a:pt x="432" y="133"/>
                    <a:pt x="770" y="133"/>
                  </a:cubicBezTo>
                  <a:cubicBezTo>
                    <a:pt x="1108" y="133"/>
                    <a:pt x="1382" y="407"/>
                    <a:pt x="1382" y="745"/>
                  </a:cubicBezTo>
                  <a:cubicBezTo>
                    <a:pt x="1382" y="829"/>
                    <a:pt x="1330" y="1116"/>
                    <a:pt x="1048" y="1311"/>
                  </a:cubicBezTo>
                  <a:cubicBezTo>
                    <a:pt x="822" y="1467"/>
                    <a:pt x="603" y="1448"/>
                    <a:pt x="381" y="1217"/>
                  </a:cubicBezTo>
                  <a:close/>
                </a:path>
              </a:pathLst>
            </a:custGeom>
            <a:solidFill>
              <a:srgbClr val="007C8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" name="AutoShape 24"/>
            <p:cNvSpPr>
              <a:spLocks/>
            </p:cNvSpPr>
            <p:nvPr/>
          </p:nvSpPr>
          <p:spPr bwMode="auto">
            <a:xfrm>
              <a:off x="5892330" y="3749059"/>
              <a:ext cx="407339" cy="324950"/>
            </a:xfrm>
            <a:custGeom>
              <a:avLst/>
              <a:gdLst>
                <a:gd name="T0" fmla="*/ 10799 w 21598"/>
                <a:gd name="T1" fmla="*/ 10800 h 21600"/>
                <a:gd name="T2" fmla="*/ 10799 w 21598"/>
                <a:gd name="T3" fmla="*/ 10800 h 21600"/>
                <a:gd name="T4" fmla="*/ 10799 w 21598"/>
                <a:gd name="T5" fmla="*/ 10800 h 21600"/>
                <a:gd name="T6" fmla="*/ 10799 w 21598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98" h="21600">
                  <a:moveTo>
                    <a:pt x="21333" y="9359"/>
                  </a:moveTo>
                  <a:cubicBezTo>
                    <a:pt x="21511" y="9815"/>
                    <a:pt x="21599" y="10303"/>
                    <a:pt x="21597" y="10814"/>
                  </a:cubicBezTo>
                  <a:cubicBezTo>
                    <a:pt x="21592" y="11336"/>
                    <a:pt x="21504" y="11810"/>
                    <a:pt x="21333" y="12240"/>
                  </a:cubicBezTo>
                  <a:cubicBezTo>
                    <a:pt x="20706" y="13728"/>
                    <a:pt x="20002" y="15055"/>
                    <a:pt x="19216" y="16223"/>
                  </a:cubicBezTo>
                  <a:cubicBezTo>
                    <a:pt x="18433" y="17388"/>
                    <a:pt x="17594" y="18369"/>
                    <a:pt x="16701" y="19163"/>
                  </a:cubicBezTo>
                  <a:cubicBezTo>
                    <a:pt x="15805" y="19953"/>
                    <a:pt x="14863" y="20560"/>
                    <a:pt x="13869" y="20975"/>
                  </a:cubicBezTo>
                  <a:cubicBezTo>
                    <a:pt x="12878" y="21390"/>
                    <a:pt x="11855" y="21599"/>
                    <a:pt x="10801" y="21599"/>
                  </a:cubicBezTo>
                  <a:cubicBezTo>
                    <a:pt x="9763" y="21599"/>
                    <a:pt x="8748" y="21390"/>
                    <a:pt x="7754" y="20975"/>
                  </a:cubicBezTo>
                  <a:cubicBezTo>
                    <a:pt x="6763" y="20560"/>
                    <a:pt x="5814" y="19950"/>
                    <a:pt x="4908" y="19145"/>
                  </a:cubicBezTo>
                  <a:cubicBezTo>
                    <a:pt x="4003" y="18340"/>
                    <a:pt x="3156" y="17355"/>
                    <a:pt x="2373" y="16190"/>
                  </a:cubicBezTo>
                  <a:cubicBezTo>
                    <a:pt x="1588" y="15022"/>
                    <a:pt x="895" y="13706"/>
                    <a:pt x="293" y="12240"/>
                  </a:cubicBezTo>
                  <a:cubicBezTo>
                    <a:pt x="97" y="11806"/>
                    <a:pt x="0" y="11332"/>
                    <a:pt x="0" y="10814"/>
                  </a:cubicBezTo>
                  <a:cubicBezTo>
                    <a:pt x="0" y="10300"/>
                    <a:pt x="97" y="9815"/>
                    <a:pt x="293" y="9359"/>
                  </a:cubicBezTo>
                  <a:cubicBezTo>
                    <a:pt x="902" y="7889"/>
                    <a:pt x="1597" y="6577"/>
                    <a:pt x="2378" y="5416"/>
                  </a:cubicBezTo>
                  <a:cubicBezTo>
                    <a:pt x="3159" y="4255"/>
                    <a:pt x="4003" y="3270"/>
                    <a:pt x="4908" y="2462"/>
                  </a:cubicBezTo>
                  <a:cubicBezTo>
                    <a:pt x="5814" y="1653"/>
                    <a:pt x="6761" y="1039"/>
                    <a:pt x="7749" y="624"/>
                  </a:cubicBezTo>
                  <a:cubicBezTo>
                    <a:pt x="8738" y="205"/>
                    <a:pt x="9753" y="0"/>
                    <a:pt x="10801" y="0"/>
                  </a:cubicBezTo>
                  <a:cubicBezTo>
                    <a:pt x="11855" y="0"/>
                    <a:pt x="12878" y="205"/>
                    <a:pt x="13869" y="624"/>
                  </a:cubicBezTo>
                  <a:cubicBezTo>
                    <a:pt x="14863" y="1039"/>
                    <a:pt x="15805" y="1646"/>
                    <a:pt x="16701" y="2443"/>
                  </a:cubicBezTo>
                  <a:cubicBezTo>
                    <a:pt x="17594" y="3244"/>
                    <a:pt x="18433" y="4222"/>
                    <a:pt x="19216" y="5383"/>
                  </a:cubicBezTo>
                  <a:cubicBezTo>
                    <a:pt x="20002" y="6544"/>
                    <a:pt x="20706" y="7863"/>
                    <a:pt x="21333" y="9359"/>
                  </a:cubicBezTo>
                  <a:moveTo>
                    <a:pt x="10801" y="18906"/>
                  </a:moveTo>
                  <a:cubicBezTo>
                    <a:pt x="11731" y="18906"/>
                    <a:pt x="12624" y="18715"/>
                    <a:pt x="13478" y="18325"/>
                  </a:cubicBezTo>
                  <a:cubicBezTo>
                    <a:pt x="14332" y="17939"/>
                    <a:pt x="15142" y="17399"/>
                    <a:pt x="15908" y="16708"/>
                  </a:cubicBezTo>
                  <a:cubicBezTo>
                    <a:pt x="16674" y="16014"/>
                    <a:pt x="17383" y="15165"/>
                    <a:pt x="18039" y="14155"/>
                  </a:cubicBezTo>
                  <a:cubicBezTo>
                    <a:pt x="18697" y="13148"/>
                    <a:pt x="19282" y="12027"/>
                    <a:pt x="19798" y="10796"/>
                  </a:cubicBezTo>
                  <a:cubicBezTo>
                    <a:pt x="19172" y="9282"/>
                    <a:pt x="18440" y="7955"/>
                    <a:pt x="17601" y="6812"/>
                  </a:cubicBezTo>
                  <a:cubicBezTo>
                    <a:pt x="16762" y="5670"/>
                    <a:pt x="15839" y="4751"/>
                    <a:pt x="14831" y="4060"/>
                  </a:cubicBezTo>
                  <a:cubicBezTo>
                    <a:pt x="15230" y="4751"/>
                    <a:pt x="15538" y="5534"/>
                    <a:pt x="15761" y="6401"/>
                  </a:cubicBezTo>
                  <a:cubicBezTo>
                    <a:pt x="15984" y="7264"/>
                    <a:pt x="16096" y="8205"/>
                    <a:pt x="16096" y="9216"/>
                  </a:cubicBezTo>
                  <a:cubicBezTo>
                    <a:pt x="16096" y="10340"/>
                    <a:pt x="15957" y="11387"/>
                    <a:pt x="15680" y="12361"/>
                  </a:cubicBezTo>
                  <a:cubicBezTo>
                    <a:pt x="15404" y="13339"/>
                    <a:pt x="15017" y="14195"/>
                    <a:pt x="14520" y="14941"/>
                  </a:cubicBezTo>
                  <a:cubicBezTo>
                    <a:pt x="14023" y="15683"/>
                    <a:pt x="13448" y="16271"/>
                    <a:pt x="12793" y="16690"/>
                  </a:cubicBezTo>
                  <a:cubicBezTo>
                    <a:pt x="12137" y="17113"/>
                    <a:pt x="11437" y="17326"/>
                    <a:pt x="10696" y="17326"/>
                  </a:cubicBezTo>
                  <a:cubicBezTo>
                    <a:pt x="9944" y="17326"/>
                    <a:pt x="9247" y="17113"/>
                    <a:pt x="8598" y="16690"/>
                  </a:cubicBezTo>
                  <a:cubicBezTo>
                    <a:pt x="7950" y="16271"/>
                    <a:pt x="7380" y="15683"/>
                    <a:pt x="6883" y="14941"/>
                  </a:cubicBezTo>
                  <a:cubicBezTo>
                    <a:pt x="6386" y="14195"/>
                    <a:pt x="6000" y="13339"/>
                    <a:pt x="5723" y="12361"/>
                  </a:cubicBezTo>
                  <a:cubicBezTo>
                    <a:pt x="5444" y="11387"/>
                    <a:pt x="5307" y="10340"/>
                    <a:pt x="5307" y="9216"/>
                  </a:cubicBezTo>
                  <a:cubicBezTo>
                    <a:pt x="5307" y="8301"/>
                    <a:pt x="5405" y="7426"/>
                    <a:pt x="5606" y="6603"/>
                  </a:cubicBezTo>
                  <a:cubicBezTo>
                    <a:pt x="5804" y="5776"/>
                    <a:pt x="6071" y="5023"/>
                    <a:pt x="6408" y="4339"/>
                  </a:cubicBezTo>
                  <a:cubicBezTo>
                    <a:pt x="5496" y="5034"/>
                    <a:pt x="4644" y="5927"/>
                    <a:pt x="3861" y="7026"/>
                  </a:cubicBezTo>
                  <a:cubicBezTo>
                    <a:pt x="3075" y="8121"/>
                    <a:pt x="2390" y="9381"/>
                    <a:pt x="1803" y="10796"/>
                  </a:cubicBezTo>
                  <a:cubicBezTo>
                    <a:pt x="2319" y="12018"/>
                    <a:pt x="2902" y="13133"/>
                    <a:pt x="3555" y="14147"/>
                  </a:cubicBezTo>
                  <a:cubicBezTo>
                    <a:pt x="4208" y="15165"/>
                    <a:pt x="4918" y="16014"/>
                    <a:pt x="5689" y="16708"/>
                  </a:cubicBezTo>
                  <a:cubicBezTo>
                    <a:pt x="6457" y="17399"/>
                    <a:pt x="7270" y="17940"/>
                    <a:pt x="8124" y="18325"/>
                  </a:cubicBezTo>
                  <a:cubicBezTo>
                    <a:pt x="8980" y="18719"/>
                    <a:pt x="9871" y="18906"/>
                    <a:pt x="10801" y="18906"/>
                  </a:cubicBezTo>
                  <a:moveTo>
                    <a:pt x="10695" y="3953"/>
                  </a:moveTo>
                  <a:cubicBezTo>
                    <a:pt x="10218" y="3953"/>
                    <a:pt x="9763" y="4089"/>
                    <a:pt x="9330" y="4365"/>
                  </a:cubicBezTo>
                  <a:cubicBezTo>
                    <a:pt x="8897" y="4644"/>
                    <a:pt x="8525" y="5015"/>
                    <a:pt x="8217" y="5486"/>
                  </a:cubicBezTo>
                  <a:cubicBezTo>
                    <a:pt x="7908" y="5953"/>
                    <a:pt x="7661" y="6511"/>
                    <a:pt x="7475" y="7165"/>
                  </a:cubicBezTo>
                  <a:cubicBezTo>
                    <a:pt x="7287" y="7816"/>
                    <a:pt x="7191" y="8495"/>
                    <a:pt x="7191" y="9216"/>
                  </a:cubicBezTo>
                  <a:cubicBezTo>
                    <a:pt x="7191" y="9484"/>
                    <a:pt x="7257" y="9715"/>
                    <a:pt x="7385" y="9918"/>
                  </a:cubicBezTo>
                  <a:cubicBezTo>
                    <a:pt x="7514" y="10120"/>
                    <a:pt x="7678" y="10215"/>
                    <a:pt x="7872" y="10215"/>
                  </a:cubicBezTo>
                  <a:cubicBezTo>
                    <a:pt x="8067" y="10215"/>
                    <a:pt x="8226" y="10116"/>
                    <a:pt x="8351" y="9910"/>
                  </a:cubicBezTo>
                  <a:cubicBezTo>
                    <a:pt x="8478" y="9701"/>
                    <a:pt x="8540" y="9473"/>
                    <a:pt x="8540" y="9216"/>
                  </a:cubicBezTo>
                  <a:cubicBezTo>
                    <a:pt x="8540" y="8301"/>
                    <a:pt x="8750" y="7533"/>
                    <a:pt x="9166" y="6912"/>
                  </a:cubicBezTo>
                  <a:cubicBezTo>
                    <a:pt x="9585" y="6287"/>
                    <a:pt x="10094" y="5978"/>
                    <a:pt x="10695" y="5978"/>
                  </a:cubicBezTo>
                  <a:cubicBezTo>
                    <a:pt x="10891" y="5978"/>
                    <a:pt x="11053" y="5872"/>
                    <a:pt x="11182" y="5670"/>
                  </a:cubicBezTo>
                  <a:cubicBezTo>
                    <a:pt x="11310" y="5464"/>
                    <a:pt x="11376" y="5229"/>
                    <a:pt x="11376" y="4957"/>
                  </a:cubicBezTo>
                  <a:cubicBezTo>
                    <a:pt x="11376" y="4663"/>
                    <a:pt x="11310" y="4424"/>
                    <a:pt x="11182" y="4233"/>
                  </a:cubicBezTo>
                  <a:cubicBezTo>
                    <a:pt x="11053" y="4045"/>
                    <a:pt x="10891" y="3953"/>
                    <a:pt x="10695" y="3953"/>
                  </a:cubicBezTo>
                </a:path>
              </a:pathLst>
            </a:custGeom>
            <a:solidFill>
              <a:srgbClr val="007C8A"/>
            </a:solidFill>
            <a:ln>
              <a:noFill/>
            </a:ln>
            <a:effectLst/>
          </p:spPr>
          <p:txBody>
            <a:bodyPr lIns="50799" tIns="50799" rIns="50799" bIns="50799" anchor="ctr"/>
            <a:lstStyle/>
            <a:p>
              <a:pPr defTabSz="914195">
                <a:defRPr/>
              </a:pPr>
              <a:endParaRPr lang="es-ES" sz="5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  <p:grpSp>
        <p:nvGrpSpPr>
          <p:cNvPr id="8" name="Group 86"/>
          <p:cNvGrpSpPr/>
          <p:nvPr/>
        </p:nvGrpSpPr>
        <p:grpSpPr>
          <a:xfrm>
            <a:off x="5981221" y="3426877"/>
            <a:ext cx="1175288" cy="1345356"/>
            <a:chOff x="6276556" y="5517283"/>
            <a:chExt cx="1111011" cy="1271447"/>
          </a:xfrm>
          <a:solidFill>
            <a:srgbClr val="17CFCB"/>
          </a:solidFill>
        </p:grpSpPr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6276556" y="5517283"/>
              <a:ext cx="1111011" cy="1271447"/>
            </a:xfrm>
            <a:custGeom>
              <a:avLst/>
              <a:gdLst>
                <a:gd name="T0" fmla="*/ 790 w 1444"/>
                <a:gd name="T1" fmla="*/ 20 h 1653"/>
                <a:gd name="T2" fmla="*/ 172 w 1444"/>
                <a:gd name="T3" fmla="*/ 389 h 1653"/>
                <a:gd name="T4" fmla="*/ 58 w 1444"/>
                <a:gd name="T5" fmla="*/ 1653 h 1653"/>
                <a:gd name="T6" fmla="*/ 136 w 1444"/>
                <a:gd name="T7" fmla="*/ 1463 h 1653"/>
                <a:gd name="T8" fmla="*/ 783 w 1444"/>
                <a:gd name="T9" fmla="*/ 1329 h 1653"/>
                <a:gd name="T10" fmla="*/ 1444 w 1444"/>
                <a:gd name="T11" fmla="*/ 675 h 1653"/>
                <a:gd name="T12" fmla="*/ 790 w 1444"/>
                <a:gd name="T13" fmla="*/ 20 h 1653"/>
                <a:gd name="T14" fmla="*/ 792 w 1444"/>
                <a:gd name="T15" fmla="*/ 1206 h 1653"/>
                <a:gd name="T16" fmla="*/ 324 w 1444"/>
                <a:gd name="T17" fmla="*/ 1248 h 1653"/>
                <a:gd name="T18" fmla="*/ 170 w 1444"/>
                <a:gd name="T19" fmla="*/ 1129 h 1653"/>
                <a:gd name="T20" fmla="*/ 337 w 1444"/>
                <a:gd name="T21" fmla="*/ 389 h 1653"/>
                <a:gd name="T22" fmla="*/ 792 w 1444"/>
                <a:gd name="T23" fmla="*/ 135 h 1653"/>
                <a:gd name="T24" fmla="*/ 1328 w 1444"/>
                <a:gd name="T25" fmla="*/ 671 h 1653"/>
                <a:gd name="T26" fmla="*/ 792 w 1444"/>
                <a:gd name="T27" fmla="*/ 1206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44" h="1653">
                  <a:moveTo>
                    <a:pt x="790" y="20"/>
                  </a:moveTo>
                  <a:cubicBezTo>
                    <a:pt x="453" y="39"/>
                    <a:pt x="262" y="224"/>
                    <a:pt x="172" y="389"/>
                  </a:cubicBezTo>
                  <a:cubicBezTo>
                    <a:pt x="0" y="703"/>
                    <a:pt x="0" y="1653"/>
                    <a:pt x="58" y="1653"/>
                  </a:cubicBezTo>
                  <a:cubicBezTo>
                    <a:pt x="99" y="1653"/>
                    <a:pt x="57" y="1579"/>
                    <a:pt x="136" y="1463"/>
                  </a:cubicBezTo>
                  <a:cubicBezTo>
                    <a:pt x="221" y="1338"/>
                    <a:pt x="783" y="1329"/>
                    <a:pt x="783" y="1329"/>
                  </a:cubicBezTo>
                  <a:cubicBezTo>
                    <a:pt x="1151" y="1329"/>
                    <a:pt x="1444" y="1036"/>
                    <a:pt x="1444" y="675"/>
                  </a:cubicBezTo>
                  <a:cubicBezTo>
                    <a:pt x="1444" y="313"/>
                    <a:pt x="1151" y="0"/>
                    <a:pt x="790" y="20"/>
                  </a:cubicBezTo>
                  <a:close/>
                  <a:moveTo>
                    <a:pt x="792" y="1206"/>
                  </a:moveTo>
                  <a:cubicBezTo>
                    <a:pt x="582" y="1199"/>
                    <a:pt x="427" y="1223"/>
                    <a:pt x="324" y="1248"/>
                  </a:cubicBezTo>
                  <a:cubicBezTo>
                    <a:pt x="222" y="1273"/>
                    <a:pt x="170" y="1254"/>
                    <a:pt x="170" y="1129"/>
                  </a:cubicBezTo>
                  <a:cubicBezTo>
                    <a:pt x="170" y="923"/>
                    <a:pt x="204" y="603"/>
                    <a:pt x="337" y="389"/>
                  </a:cubicBezTo>
                  <a:cubicBezTo>
                    <a:pt x="432" y="237"/>
                    <a:pt x="600" y="135"/>
                    <a:pt x="792" y="135"/>
                  </a:cubicBezTo>
                  <a:cubicBezTo>
                    <a:pt x="1088" y="135"/>
                    <a:pt x="1328" y="375"/>
                    <a:pt x="1328" y="671"/>
                  </a:cubicBezTo>
                  <a:cubicBezTo>
                    <a:pt x="1328" y="966"/>
                    <a:pt x="1088" y="1206"/>
                    <a:pt x="792" y="1206"/>
                  </a:cubicBezTo>
                  <a:close/>
                </a:path>
              </a:pathLst>
            </a:custGeom>
            <a:solidFill>
              <a:srgbClr val="028CB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AutoShape 66"/>
            <p:cNvSpPr>
              <a:spLocks/>
            </p:cNvSpPr>
            <p:nvPr/>
          </p:nvSpPr>
          <p:spPr bwMode="auto">
            <a:xfrm>
              <a:off x="6728635" y="5874499"/>
              <a:ext cx="314696" cy="314696"/>
            </a:xfrm>
            <a:custGeom>
              <a:avLst/>
              <a:gdLst>
                <a:gd name="T0" fmla="*/ 10799 w 21598"/>
                <a:gd name="T1" fmla="*/ 10800 h 21600"/>
                <a:gd name="T2" fmla="*/ 10799 w 21598"/>
                <a:gd name="T3" fmla="*/ 10800 h 21600"/>
                <a:gd name="T4" fmla="*/ 10799 w 21598"/>
                <a:gd name="T5" fmla="*/ 10800 h 21600"/>
                <a:gd name="T6" fmla="*/ 10799 w 21598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98" h="21600">
                  <a:moveTo>
                    <a:pt x="17537" y="12697"/>
                  </a:moveTo>
                  <a:lnTo>
                    <a:pt x="19798" y="9997"/>
                  </a:lnTo>
                  <a:lnTo>
                    <a:pt x="19798" y="17284"/>
                  </a:lnTo>
                  <a:cubicBezTo>
                    <a:pt x="19798" y="17874"/>
                    <a:pt x="19700" y="18429"/>
                    <a:pt x="19505" y="18949"/>
                  </a:cubicBezTo>
                  <a:cubicBezTo>
                    <a:pt x="19309" y="19469"/>
                    <a:pt x="19049" y="19928"/>
                    <a:pt x="18721" y="20321"/>
                  </a:cubicBezTo>
                  <a:cubicBezTo>
                    <a:pt x="18394" y="20715"/>
                    <a:pt x="18014" y="21027"/>
                    <a:pt x="17583" y="21256"/>
                  </a:cubicBezTo>
                  <a:cubicBezTo>
                    <a:pt x="17153" y="21485"/>
                    <a:pt x="16690" y="21599"/>
                    <a:pt x="16188" y="21599"/>
                  </a:cubicBezTo>
                  <a:lnTo>
                    <a:pt x="3595" y="21599"/>
                  </a:lnTo>
                  <a:cubicBezTo>
                    <a:pt x="3103" y="21599"/>
                    <a:pt x="2635" y="21485"/>
                    <a:pt x="2195" y="21256"/>
                  </a:cubicBezTo>
                  <a:cubicBezTo>
                    <a:pt x="1754" y="21027"/>
                    <a:pt x="1372" y="20715"/>
                    <a:pt x="1052" y="20321"/>
                  </a:cubicBezTo>
                  <a:cubicBezTo>
                    <a:pt x="734" y="19928"/>
                    <a:pt x="477" y="19469"/>
                    <a:pt x="286" y="18949"/>
                  </a:cubicBezTo>
                  <a:cubicBezTo>
                    <a:pt x="95" y="18429"/>
                    <a:pt x="0" y="17874"/>
                    <a:pt x="0" y="17284"/>
                  </a:cubicBezTo>
                  <a:lnTo>
                    <a:pt x="0" y="4315"/>
                  </a:lnTo>
                  <a:cubicBezTo>
                    <a:pt x="0" y="3722"/>
                    <a:pt x="95" y="3164"/>
                    <a:pt x="286" y="2632"/>
                  </a:cubicBezTo>
                  <a:cubicBezTo>
                    <a:pt x="477" y="2106"/>
                    <a:pt x="734" y="1645"/>
                    <a:pt x="1052" y="1263"/>
                  </a:cubicBezTo>
                  <a:cubicBezTo>
                    <a:pt x="1372" y="878"/>
                    <a:pt x="1754" y="572"/>
                    <a:pt x="2195" y="343"/>
                  </a:cubicBezTo>
                  <a:cubicBezTo>
                    <a:pt x="2635" y="114"/>
                    <a:pt x="3103" y="0"/>
                    <a:pt x="3595" y="0"/>
                  </a:cubicBezTo>
                  <a:lnTo>
                    <a:pt x="16188" y="0"/>
                  </a:lnTo>
                  <a:cubicBezTo>
                    <a:pt x="16401" y="0"/>
                    <a:pt x="16605" y="26"/>
                    <a:pt x="16798" y="82"/>
                  </a:cubicBezTo>
                  <a:lnTo>
                    <a:pt x="14608" y="2714"/>
                  </a:lnTo>
                  <a:lnTo>
                    <a:pt x="3595" y="2714"/>
                  </a:lnTo>
                  <a:cubicBezTo>
                    <a:pt x="3228" y="2714"/>
                    <a:pt x="2914" y="2867"/>
                    <a:pt x="2652" y="3184"/>
                  </a:cubicBezTo>
                  <a:cubicBezTo>
                    <a:pt x="2391" y="3496"/>
                    <a:pt x="2261" y="3875"/>
                    <a:pt x="2261" y="4315"/>
                  </a:cubicBezTo>
                  <a:lnTo>
                    <a:pt x="2261" y="17284"/>
                  </a:lnTo>
                  <a:cubicBezTo>
                    <a:pt x="2261" y="17724"/>
                    <a:pt x="2391" y="18101"/>
                    <a:pt x="2652" y="18412"/>
                  </a:cubicBezTo>
                  <a:cubicBezTo>
                    <a:pt x="2914" y="18729"/>
                    <a:pt x="3228" y="18888"/>
                    <a:pt x="3595" y="18888"/>
                  </a:cubicBezTo>
                  <a:lnTo>
                    <a:pt x="16188" y="18888"/>
                  </a:lnTo>
                  <a:cubicBezTo>
                    <a:pt x="16556" y="18888"/>
                    <a:pt x="16874" y="18729"/>
                    <a:pt x="17138" y="18412"/>
                  </a:cubicBezTo>
                  <a:cubicBezTo>
                    <a:pt x="17405" y="18101"/>
                    <a:pt x="17537" y="17724"/>
                    <a:pt x="17537" y="17284"/>
                  </a:cubicBezTo>
                  <a:lnTo>
                    <a:pt x="17537" y="12697"/>
                  </a:lnTo>
                  <a:close/>
                  <a:moveTo>
                    <a:pt x="21333" y="2796"/>
                  </a:moveTo>
                  <a:cubicBezTo>
                    <a:pt x="21514" y="3011"/>
                    <a:pt x="21599" y="3272"/>
                    <a:pt x="21597" y="3578"/>
                  </a:cubicBezTo>
                  <a:cubicBezTo>
                    <a:pt x="21592" y="3881"/>
                    <a:pt x="21504" y="4136"/>
                    <a:pt x="21333" y="4342"/>
                  </a:cubicBezTo>
                  <a:lnTo>
                    <a:pt x="13005" y="14346"/>
                  </a:lnTo>
                  <a:lnTo>
                    <a:pt x="11854" y="15721"/>
                  </a:lnTo>
                  <a:cubicBezTo>
                    <a:pt x="11676" y="15938"/>
                    <a:pt x="11458" y="16044"/>
                    <a:pt x="11206" y="16044"/>
                  </a:cubicBezTo>
                  <a:cubicBezTo>
                    <a:pt x="10951" y="16044"/>
                    <a:pt x="10733" y="15938"/>
                    <a:pt x="10555" y="15721"/>
                  </a:cubicBezTo>
                  <a:lnTo>
                    <a:pt x="9383" y="14346"/>
                  </a:lnTo>
                  <a:lnTo>
                    <a:pt x="4779" y="8787"/>
                  </a:lnTo>
                  <a:cubicBezTo>
                    <a:pt x="4600" y="8573"/>
                    <a:pt x="4507" y="8314"/>
                    <a:pt x="4507" y="8006"/>
                  </a:cubicBezTo>
                  <a:cubicBezTo>
                    <a:pt x="4507" y="7703"/>
                    <a:pt x="4600" y="7441"/>
                    <a:pt x="4779" y="7227"/>
                  </a:cubicBezTo>
                  <a:lnTo>
                    <a:pt x="5927" y="5846"/>
                  </a:lnTo>
                  <a:cubicBezTo>
                    <a:pt x="6106" y="5635"/>
                    <a:pt x="6323" y="5526"/>
                    <a:pt x="6578" y="5526"/>
                  </a:cubicBezTo>
                  <a:cubicBezTo>
                    <a:pt x="6830" y="5526"/>
                    <a:pt x="7043" y="5634"/>
                    <a:pt x="7214" y="5846"/>
                  </a:cubicBezTo>
                  <a:lnTo>
                    <a:pt x="11198" y="10632"/>
                  </a:lnTo>
                  <a:lnTo>
                    <a:pt x="18861" y="1404"/>
                  </a:lnTo>
                  <a:cubicBezTo>
                    <a:pt x="19040" y="1186"/>
                    <a:pt x="19262" y="1084"/>
                    <a:pt x="19524" y="1087"/>
                  </a:cubicBezTo>
                  <a:cubicBezTo>
                    <a:pt x="19786" y="1092"/>
                    <a:pt x="20001" y="1198"/>
                    <a:pt x="20173" y="1404"/>
                  </a:cubicBezTo>
                  <a:lnTo>
                    <a:pt x="21333" y="2796"/>
                  </a:lnTo>
                  <a:close/>
                </a:path>
              </a:pathLst>
            </a:custGeom>
            <a:solidFill>
              <a:srgbClr val="028CB0"/>
            </a:solidFill>
            <a:ln>
              <a:noFill/>
            </a:ln>
            <a:effectLst/>
          </p:spPr>
          <p:txBody>
            <a:bodyPr lIns="50799" tIns="50799" rIns="50799" bIns="50799" anchor="ctr"/>
            <a:lstStyle/>
            <a:p>
              <a:pPr defTabSz="914195">
                <a:defRPr/>
              </a:pPr>
              <a:endParaRPr lang="es-ES" sz="5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  <p:sp>
        <p:nvSpPr>
          <p:cNvPr id="15" name="Freeform 11"/>
          <p:cNvSpPr>
            <a:spLocks noEditPoints="1"/>
          </p:cNvSpPr>
          <p:nvPr/>
        </p:nvSpPr>
        <p:spPr bwMode="auto">
          <a:xfrm>
            <a:off x="4454262" y="3426877"/>
            <a:ext cx="1175977" cy="1345356"/>
          </a:xfrm>
          <a:custGeom>
            <a:avLst/>
            <a:gdLst>
              <a:gd name="T0" fmla="*/ 0 w 1445"/>
              <a:gd name="T1" fmla="*/ 675 h 1653"/>
              <a:gd name="T2" fmla="*/ 662 w 1445"/>
              <a:gd name="T3" fmla="*/ 1329 h 1653"/>
              <a:gd name="T4" fmla="*/ 1309 w 1445"/>
              <a:gd name="T5" fmla="*/ 1463 h 1653"/>
              <a:gd name="T6" fmla="*/ 1387 w 1445"/>
              <a:gd name="T7" fmla="*/ 1653 h 1653"/>
              <a:gd name="T8" fmla="*/ 1273 w 1445"/>
              <a:gd name="T9" fmla="*/ 389 h 1653"/>
              <a:gd name="T10" fmla="*/ 655 w 1445"/>
              <a:gd name="T11" fmla="*/ 20 h 1653"/>
              <a:gd name="T12" fmla="*/ 0 w 1445"/>
              <a:gd name="T13" fmla="*/ 675 h 1653"/>
              <a:gd name="T14" fmla="*/ 117 w 1445"/>
              <a:gd name="T15" fmla="*/ 671 h 1653"/>
              <a:gd name="T16" fmla="*/ 652 w 1445"/>
              <a:gd name="T17" fmla="*/ 135 h 1653"/>
              <a:gd name="T18" fmla="*/ 1108 w 1445"/>
              <a:gd name="T19" fmla="*/ 389 h 1653"/>
              <a:gd name="T20" fmla="*/ 1275 w 1445"/>
              <a:gd name="T21" fmla="*/ 1129 h 1653"/>
              <a:gd name="T22" fmla="*/ 1121 w 1445"/>
              <a:gd name="T23" fmla="*/ 1248 h 1653"/>
              <a:gd name="T24" fmla="*/ 652 w 1445"/>
              <a:gd name="T25" fmla="*/ 1206 h 1653"/>
              <a:gd name="T26" fmla="*/ 117 w 1445"/>
              <a:gd name="T27" fmla="*/ 671 h 1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5" h="1653">
                <a:moveTo>
                  <a:pt x="0" y="675"/>
                </a:moveTo>
                <a:cubicBezTo>
                  <a:pt x="0" y="1036"/>
                  <a:pt x="294" y="1329"/>
                  <a:pt x="662" y="1329"/>
                </a:cubicBezTo>
                <a:cubicBezTo>
                  <a:pt x="662" y="1329"/>
                  <a:pt x="1224" y="1338"/>
                  <a:pt x="1309" y="1463"/>
                </a:cubicBezTo>
                <a:cubicBezTo>
                  <a:pt x="1388" y="1579"/>
                  <a:pt x="1346" y="1653"/>
                  <a:pt x="1387" y="1653"/>
                </a:cubicBezTo>
                <a:cubicBezTo>
                  <a:pt x="1445" y="1653"/>
                  <a:pt x="1445" y="703"/>
                  <a:pt x="1273" y="389"/>
                </a:cubicBezTo>
                <a:cubicBezTo>
                  <a:pt x="1183" y="224"/>
                  <a:pt x="992" y="39"/>
                  <a:pt x="655" y="20"/>
                </a:cubicBezTo>
                <a:cubicBezTo>
                  <a:pt x="294" y="0"/>
                  <a:pt x="0" y="313"/>
                  <a:pt x="0" y="675"/>
                </a:cubicBezTo>
                <a:close/>
                <a:moveTo>
                  <a:pt x="117" y="671"/>
                </a:moveTo>
                <a:cubicBezTo>
                  <a:pt x="117" y="375"/>
                  <a:pt x="357" y="135"/>
                  <a:pt x="652" y="135"/>
                </a:cubicBezTo>
                <a:cubicBezTo>
                  <a:pt x="845" y="135"/>
                  <a:pt x="1013" y="237"/>
                  <a:pt x="1108" y="389"/>
                </a:cubicBezTo>
                <a:cubicBezTo>
                  <a:pt x="1241" y="603"/>
                  <a:pt x="1275" y="923"/>
                  <a:pt x="1275" y="1129"/>
                </a:cubicBezTo>
                <a:cubicBezTo>
                  <a:pt x="1275" y="1254"/>
                  <a:pt x="1223" y="1273"/>
                  <a:pt x="1121" y="1248"/>
                </a:cubicBezTo>
                <a:cubicBezTo>
                  <a:pt x="1018" y="1223"/>
                  <a:pt x="863" y="1199"/>
                  <a:pt x="652" y="1206"/>
                </a:cubicBezTo>
                <a:cubicBezTo>
                  <a:pt x="357" y="1206"/>
                  <a:pt x="117" y="966"/>
                  <a:pt x="117" y="671"/>
                </a:cubicBezTo>
                <a:close/>
              </a:path>
            </a:pathLst>
          </a:custGeom>
          <a:solidFill>
            <a:srgbClr val="028CB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22"/>
          <p:cNvSpPr txBox="1"/>
          <p:nvPr/>
        </p:nvSpPr>
        <p:spPr>
          <a:xfrm>
            <a:off x="1660358" y="2932914"/>
            <a:ext cx="2416156" cy="824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利用自己的机器学习和编程的技能，可以对放射科的影像资料进行充分的挖掘</a:t>
            </a:r>
          </a:p>
        </p:txBody>
      </p:sp>
      <p:sp>
        <p:nvSpPr>
          <p:cNvPr id="20" name="矩形 19"/>
          <p:cNvSpPr/>
          <p:nvPr/>
        </p:nvSpPr>
        <p:spPr>
          <a:xfrm>
            <a:off x="1470421" y="2421682"/>
            <a:ext cx="2820842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机器学习和编程能力强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6"/>
          <p:cNvSpPr txBox="1"/>
          <p:nvPr/>
        </p:nvSpPr>
        <p:spPr>
          <a:xfrm>
            <a:off x="7888612" y="2877830"/>
            <a:ext cx="2105243" cy="8906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拥有较丰富的科研全流程的经历。能够较快的进入相关的科研领域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211667" y="2421682"/>
            <a:ext cx="262214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科研经历较丰富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141693" y="49540"/>
            <a:ext cx="1801459" cy="1801459"/>
          </a:xfrm>
          <a:prstGeom prst="ellipse">
            <a:avLst/>
          </a:prstGeom>
          <a:solidFill>
            <a:srgbClr val="007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399019" y="-209652"/>
            <a:ext cx="1324990" cy="1324990"/>
          </a:xfrm>
          <a:prstGeom prst="ellipse">
            <a:avLst/>
          </a:prstGeom>
          <a:solidFill>
            <a:srgbClr val="FFC00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412924" y="-1125"/>
            <a:ext cx="608689" cy="608689"/>
          </a:xfrm>
          <a:prstGeom prst="ellipse">
            <a:avLst/>
          </a:prstGeom>
          <a:solidFill>
            <a:srgbClr val="17CFCB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46"/>
          <p:cNvSpPr txBox="1"/>
          <p:nvPr/>
        </p:nvSpPr>
        <p:spPr>
          <a:xfrm>
            <a:off x="5150411" y="425676"/>
            <a:ext cx="2017977" cy="7439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胜任能力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586154" y="1992923"/>
            <a:ext cx="112307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9E9FDB80-13D1-4DD1-9238-3495BB011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410" y="4099555"/>
            <a:ext cx="2654052" cy="167537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A4D19DD5-6365-4B56-AAE3-4DA7FED3C9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091" y="3815213"/>
            <a:ext cx="395840" cy="39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11264"/>
      </p:ext>
    </p:extLst>
  </p:cSld>
  <p:clrMapOvr>
    <a:masterClrMapping/>
  </p:clrMapOvr>
  <p:transition spd="med" advTm="0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4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7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5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/>
          <p:bldP spid="21" grpId="0"/>
          <p:bldP spid="22" grpId="0"/>
          <p:bldP spid="29" grpId="0" animBg="1"/>
          <p:bldP spid="30" grpId="0" animBg="1"/>
          <p:bldP spid="31" grpId="0" animBg="1"/>
          <p:bldP spid="3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7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5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/>
          <p:bldP spid="21" grpId="0"/>
          <p:bldP spid="22" grpId="0"/>
          <p:bldP spid="29" grpId="0" animBg="1"/>
          <p:bldP spid="30" grpId="0" animBg="1"/>
          <p:bldP spid="31" grpId="0" animBg="1"/>
          <p:bldP spid="32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952787"/>
            <a:ext cx="12190413" cy="2929180"/>
          </a:xfrm>
          <a:prstGeom prst="rect">
            <a:avLst/>
          </a:prstGeom>
          <a:solidFill>
            <a:srgbClr val="007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7"/>
          <p:cNvSpPr txBox="1"/>
          <p:nvPr/>
        </p:nvSpPr>
        <p:spPr>
          <a:xfrm>
            <a:off x="2832282" y="2640318"/>
            <a:ext cx="2477847" cy="9883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b="1" dirty="0">
                <a:solidFill>
                  <a:srgbClr val="FFFF00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博后规划</a:t>
            </a:r>
            <a:endParaRPr lang="zh-CN" altLang="en-US" sz="2000" dirty="0">
              <a:solidFill>
                <a:srgbClr val="FFFF00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35948" y="3466476"/>
            <a:ext cx="1372492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 FUTUR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18833" y="2789695"/>
            <a:ext cx="12474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rgbClr val="59EDE9"/>
                </a:solidFill>
                <a:latin typeface="Impact" panose="020B0806030902050204" pitchFamily="34" charset="0"/>
              </a:rPr>
              <a:t>04</a:t>
            </a:r>
            <a:endParaRPr lang="zh-CN" altLang="en-US" sz="8000" dirty="0">
              <a:solidFill>
                <a:srgbClr val="59EDE9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66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0" y="0"/>
            <a:ext cx="12190413" cy="21218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2"/>
          <p:cNvSpPr/>
          <p:nvPr/>
        </p:nvSpPr>
        <p:spPr>
          <a:xfrm flipH="1">
            <a:off x="3562572" y="3099996"/>
            <a:ext cx="1839559" cy="978945"/>
          </a:xfrm>
          <a:custGeom>
            <a:avLst/>
            <a:gdLst>
              <a:gd name="connsiteX0" fmla="*/ 0 w 1183341"/>
              <a:gd name="connsiteY0" fmla="*/ 1463040 h 1463040"/>
              <a:gd name="connsiteX1" fmla="*/ 0 w 1183341"/>
              <a:gd name="connsiteY1" fmla="*/ 0 h 1463040"/>
              <a:gd name="connsiteX2" fmla="*/ 1183341 w 1183341"/>
              <a:gd name="connsiteY2" fmla="*/ 1463040 h 1463040"/>
              <a:gd name="connsiteX3" fmla="*/ 0 w 1183341"/>
              <a:gd name="connsiteY3" fmla="*/ 1463040 h 1463040"/>
              <a:gd name="connsiteX0" fmla="*/ 322730 w 1506071"/>
              <a:gd name="connsiteY0" fmla="*/ 1054249 h 1054249"/>
              <a:gd name="connsiteX1" fmla="*/ 0 w 1506071"/>
              <a:gd name="connsiteY1" fmla="*/ 0 h 1054249"/>
              <a:gd name="connsiteX2" fmla="*/ 1506071 w 1506071"/>
              <a:gd name="connsiteY2" fmla="*/ 1054249 h 1054249"/>
              <a:gd name="connsiteX3" fmla="*/ 322730 w 1506071"/>
              <a:gd name="connsiteY3" fmla="*/ 1054249 h 1054249"/>
              <a:gd name="connsiteX0" fmla="*/ 516368 w 1699709"/>
              <a:gd name="connsiteY0" fmla="*/ 1011218 h 1011218"/>
              <a:gd name="connsiteX1" fmla="*/ 0 w 1699709"/>
              <a:gd name="connsiteY1" fmla="*/ 0 h 1011218"/>
              <a:gd name="connsiteX2" fmla="*/ 1699709 w 1699709"/>
              <a:gd name="connsiteY2" fmla="*/ 1011218 h 1011218"/>
              <a:gd name="connsiteX3" fmla="*/ 516368 w 1699709"/>
              <a:gd name="connsiteY3" fmla="*/ 1011218 h 1011218"/>
              <a:gd name="connsiteX0" fmla="*/ 656218 w 1839559"/>
              <a:gd name="connsiteY0" fmla="*/ 978945 h 978945"/>
              <a:gd name="connsiteX1" fmla="*/ 0 w 1839559"/>
              <a:gd name="connsiteY1" fmla="*/ 0 h 978945"/>
              <a:gd name="connsiteX2" fmla="*/ 1839559 w 1839559"/>
              <a:gd name="connsiteY2" fmla="*/ 978945 h 978945"/>
              <a:gd name="connsiteX3" fmla="*/ 656218 w 1839559"/>
              <a:gd name="connsiteY3" fmla="*/ 978945 h 978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9559" h="978945">
                <a:moveTo>
                  <a:pt x="656218" y="978945"/>
                </a:moveTo>
                <a:lnTo>
                  <a:pt x="0" y="0"/>
                </a:lnTo>
                <a:lnTo>
                  <a:pt x="1839559" y="978945"/>
                </a:lnTo>
                <a:lnTo>
                  <a:pt x="656218" y="97894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2"/>
          <p:cNvSpPr/>
          <p:nvPr/>
        </p:nvSpPr>
        <p:spPr>
          <a:xfrm>
            <a:off x="6626708" y="3065931"/>
            <a:ext cx="1839559" cy="978945"/>
          </a:xfrm>
          <a:custGeom>
            <a:avLst/>
            <a:gdLst>
              <a:gd name="connsiteX0" fmla="*/ 0 w 1183341"/>
              <a:gd name="connsiteY0" fmla="*/ 1463040 h 1463040"/>
              <a:gd name="connsiteX1" fmla="*/ 0 w 1183341"/>
              <a:gd name="connsiteY1" fmla="*/ 0 h 1463040"/>
              <a:gd name="connsiteX2" fmla="*/ 1183341 w 1183341"/>
              <a:gd name="connsiteY2" fmla="*/ 1463040 h 1463040"/>
              <a:gd name="connsiteX3" fmla="*/ 0 w 1183341"/>
              <a:gd name="connsiteY3" fmla="*/ 1463040 h 1463040"/>
              <a:gd name="connsiteX0" fmla="*/ 322730 w 1506071"/>
              <a:gd name="connsiteY0" fmla="*/ 1054249 h 1054249"/>
              <a:gd name="connsiteX1" fmla="*/ 0 w 1506071"/>
              <a:gd name="connsiteY1" fmla="*/ 0 h 1054249"/>
              <a:gd name="connsiteX2" fmla="*/ 1506071 w 1506071"/>
              <a:gd name="connsiteY2" fmla="*/ 1054249 h 1054249"/>
              <a:gd name="connsiteX3" fmla="*/ 322730 w 1506071"/>
              <a:gd name="connsiteY3" fmla="*/ 1054249 h 1054249"/>
              <a:gd name="connsiteX0" fmla="*/ 516368 w 1699709"/>
              <a:gd name="connsiteY0" fmla="*/ 1011218 h 1011218"/>
              <a:gd name="connsiteX1" fmla="*/ 0 w 1699709"/>
              <a:gd name="connsiteY1" fmla="*/ 0 h 1011218"/>
              <a:gd name="connsiteX2" fmla="*/ 1699709 w 1699709"/>
              <a:gd name="connsiteY2" fmla="*/ 1011218 h 1011218"/>
              <a:gd name="connsiteX3" fmla="*/ 516368 w 1699709"/>
              <a:gd name="connsiteY3" fmla="*/ 1011218 h 1011218"/>
              <a:gd name="connsiteX0" fmla="*/ 656218 w 1839559"/>
              <a:gd name="connsiteY0" fmla="*/ 978945 h 978945"/>
              <a:gd name="connsiteX1" fmla="*/ 0 w 1839559"/>
              <a:gd name="connsiteY1" fmla="*/ 0 h 978945"/>
              <a:gd name="connsiteX2" fmla="*/ 1839559 w 1839559"/>
              <a:gd name="connsiteY2" fmla="*/ 978945 h 978945"/>
              <a:gd name="connsiteX3" fmla="*/ 656218 w 1839559"/>
              <a:gd name="connsiteY3" fmla="*/ 978945 h 978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9559" h="978945">
                <a:moveTo>
                  <a:pt x="656218" y="978945"/>
                </a:moveTo>
                <a:lnTo>
                  <a:pt x="0" y="0"/>
                </a:lnTo>
                <a:lnTo>
                  <a:pt x="1839559" y="978945"/>
                </a:lnTo>
                <a:lnTo>
                  <a:pt x="656218" y="97894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094670" y="2291379"/>
            <a:ext cx="1836501" cy="1796227"/>
            <a:chOff x="2690648" y="2406869"/>
            <a:chExt cx="2039007" cy="1757765"/>
          </a:xfrm>
        </p:grpSpPr>
        <p:sp>
          <p:nvSpPr>
            <p:cNvPr id="7" name="等腰三角形 6"/>
            <p:cNvSpPr/>
            <p:nvPr/>
          </p:nvSpPr>
          <p:spPr>
            <a:xfrm>
              <a:off x="2690648" y="2406869"/>
              <a:ext cx="2039007" cy="1757765"/>
            </a:xfrm>
            <a:prstGeom prst="triangle">
              <a:avLst/>
            </a:prstGeom>
            <a:solidFill>
              <a:srgbClr val="007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直角三角形 7"/>
            <p:cNvSpPr/>
            <p:nvPr/>
          </p:nvSpPr>
          <p:spPr>
            <a:xfrm>
              <a:off x="3720661" y="2417379"/>
              <a:ext cx="1008993" cy="1744718"/>
            </a:xfrm>
            <a:prstGeom prst="rtTriangle">
              <a:avLst/>
            </a:prstGeom>
            <a:solidFill>
              <a:srgbClr val="17CF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Oval 38"/>
          <p:cNvSpPr/>
          <p:nvPr/>
        </p:nvSpPr>
        <p:spPr>
          <a:xfrm>
            <a:off x="4107303" y="3920324"/>
            <a:ext cx="285750" cy="28575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1" name="Oval 40"/>
          <p:cNvSpPr/>
          <p:nvPr/>
        </p:nvSpPr>
        <p:spPr>
          <a:xfrm>
            <a:off x="5862219" y="3909566"/>
            <a:ext cx="285750" cy="28575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2" name="Oval 42"/>
          <p:cNvSpPr/>
          <p:nvPr/>
        </p:nvSpPr>
        <p:spPr>
          <a:xfrm>
            <a:off x="7576214" y="3920323"/>
            <a:ext cx="285750" cy="28575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6" name="TextBox 174"/>
          <p:cNvSpPr txBox="1"/>
          <p:nvPr/>
        </p:nvSpPr>
        <p:spPr>
          <a:xfrm>
            <a:off x="3210945" y="4672379"/>
            <a:ext cx="1674603" cy="10781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利用所掌握的机器学习和编程技能，充分挖掘影像数据，发表高水平的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SCI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</a:p>
        </p:txBody>
      </p:sp>
      <p:sp>
        <p:nvSpPr>
          <p:cNvPr id="17" name="矩形 16"/>
          <p:cNvSpPr/>
          <p:nvPr/>
        </p:nvSpPr>
        <p:spPr>
          <a:xfrm>
            <a:off x="3215111" y="4171475"/>
            <a:ext cx="1397565" cy="508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论文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  <p:sp>
        <p:nvSpPr>
          <p:cNvPr id="18" name="TextBox 176"/>
          <p:cNvSpPr txBox="1"/>
          <p:nvPr/>
        </p:nvSpPr>
        <p:spPr>
          <a:xfrm>
            <a:off x="5208750" y="4692429"/>
            <a:ext cx="1674603" cy="824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抓住青年基金和博士后基金的申请机会，争取申请一项国家级基金</a:t>
            </a:r>
          </a:p>
        </p:txBody>
      </p:sp>
      <p:sp>
        <p:nvSpPr>
          <p:cNvPr id="19" name="矩形 18"/>
          <p:cNvSpPr/>
          <p:nvPr/>
        </p:nvSpPr>
        <p:spPr>
          <a:xfrm>
            <a:off x="4805487" y="4171475"/>
            <a:ext cx="1583343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基金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  <p:sp>
        <p:nvSpPr>
          <p:cNvPr id="20" name="TextBox 178"/>
          <p:cNvSpPr txBox="1"/>
          <p:nvPr/>
        </p:nvSpPr>
        <p:spPr>
          <a:xfrm>
            <a:off x="7099377" y="4692429"/>
            <a:ext cx="1674603" cy="10781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申请软件著作权和撰写软件文章发表与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SCI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期刊。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争取让软件被广泛使用和大量引用</a:t>
            </a:r>
          </a:p>
        </p:txBody>
      </p:sp>
      <p:sp>
        <p:nvSpPr>
          <p:cNvPr id="21" name="矩形 20"/>
          <p:cNvSpPr/>
          <p:nvPr/>
        </p:nvSpPr>
        <p:spPr>
          <a:xfrm>
            <a:off x="6949228" y="4171475"/>
            <a:ext cx="1821982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机器学习软件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212031" y="49540"/>
            <a:ext cx="1801459" cy="1801459"/>
          </a:xfrm>
          <a:prstGeom prst="ellipse">
            <a:avLst/>
          </a:prstGeom>
          <a:solidFill>
            <a:srgbClr val="007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469357" y="-209652"/>
            <a:ext cx="1324990" cy="1324990"/>
          </a:xfrm>
          <a:prstGeom prst="ellipse">
            <a:avLst/>
          </a:prstGeom>
          <a:solidFill>
            <a:srgbClr val="FFC00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588770" y="-130079"/>
            <a:ext cx="608689" cy="608689"/>
          </a:xfrm>
          <a:prstGeom prst="ellipse">
            <a:avLst/>
          </a:prstGeom>
          <a:solidFill>
            <a:srgbClr val="17CFCB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Box 46"/>
          <p:cNvSpPr txBox="1"/>
          <p:nvPr/>
        </p:nvSpPr>
        <p:spPr>
          <a:xfrm>
            <a:off x="5172623" y="425676"/>
            <a:ext cx="2017977" cy="7439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2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博后规划</a:t>
            </a:r>
            <a:endParaRPr lang="zh-CN" altLang="en-US" sz="1400" dirty="0">
              <a:solidFill>
                <a:schemeClr val="bg2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0" y="6588369"/>
            <a:ext cx="12190413" cy="2712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29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1" fill="hold" grpId="0" nodeType="withEffect" p14:presetBounceEnd="4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47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4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5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6250"/>
                                </p:stCondLst>
                                <p:childTnLst>
                                  <p:par>
                                    <p:cTn id="5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3" dur="125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6" dur="1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9" dur="12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10" grpId="0" animBg="1"/>
          <p:bldP spid="11" grpId="0" animBg="1"/>
          <p:bldP spid="12" grpId="0" animBg="1"/>
          <p:bldP spid="16" grpId="0"/>
          <p:bldP spid="17" grpId="0"/>
          <p:bldP spid="18" grpId="0"/>
          <p:bldP spid="19" grpId="0"/>
          <p:bldP spid="20" grpId="0"/>
          <p:bldP spid="21" grpId="0"/>
          <p:bldP spid="28" grpId="0" animBg="1"/>
          <p:bldP spid="29" grpId="0" animBg="1"/>
          <p:bldP spid="30" grpId="0" animBg="1"/>
          <p:bldP spid="3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47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4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5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6250"/>
                                </p:stCondLst>
                                <p:childTnLst>
                                  <p:par>
                                    <p:cTn id="5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3" dur="125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6" dur="1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9" dur="12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10" grpId="0" animBg="1"/>
          <p:bldP spid="11" grpId="0" animBg="1"/>
          <p:bldP spid="12" grpId="0" animBg="1"/>
          <p:bldP spid="16" grpId="0"/>
          <p:bldP spid="17" grpId="0"/>
          <p:bldP spid="18" grpId="0"/>
          <p:bldP spid="19" grpId="0"/>
          <p:bldP spid="20" grpId="0"/>
          <p:bldP spid="21" grpId="0"/>
          <p:bldP spid="28" grpId="0" animBg="1"/>
          <p:bldP spid="29" grpId="0" animBg="1"/>
          <p:bldP spid="30" grpId="0" animBg="1"/>
          <p:bldP spid="31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0800000">
            <a:off x="-5" y="3259566"/>
            <a:ext cx="12190413" cy="3600020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00130" y="2397501"/>
            <a:ext cx="4689041" cy="923330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6000" b="1" dirty="0">
                <a:solidFill>
                  <a:srgbClr val="229B9E"/>
                </a:solidFill>
              </a:rPr>
              <a:t>THANK</a:t>
            </a:r>
            <a:r>
              <a:rPr kumimoji="1" lang="zh-CN" altLang="en-US" sz="6000" b="1" dirty="0">
                <a:solidFill>
                  <a:srgbClr val="229B9E"/>
                </a:solidFill>
              </a:rPr>
              <a:t> </a:t>
            </a:r>
            <a:r>
              <a:rPr kumimoji="1" lang="en-US" altLang="zh-CN" sz="6000" b="1" dirty="0">
                <a:solidFill>
                  <a:srgbClr val="229B9E"/>
                </a:solidFill>
              </a:rPr>
              <a:t>YOU!</a:t>
            </a:r>
            <a:endParaRPr kumimoji="1" lang="zh-CN" altLang="en-US" sz="6000" b="1" dirty="0">
              <a:solidFill>
                <a:srgbClr val="229B9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32521" y="329322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感谢阅读，期待您的肯定！</a:t>
            </a:r>
          </a:p>
        </p:txBody>
      </p:sp>
      <p:sp>
        <p:nvSpPr>
          <p:cNvPr id="5" name="椭圆 4"/>
          <p:cNvSpPr/>
          <p:nvPr/>
        </p:nvSpPr>
        <p:spPr>
          <a:xfrm>
            <a:off x="5130377" y="4953524"/>
            <a:ext cx="1419226" cy="141922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002852" y="4176882"/>
            <a:ext cx="1590667" cy="1590667"/>
          </a:xfrm>
          <a:prstGeom prst="ellipse">
            <a:avLst/>
          </a:prstGeom>
          <a:solidFill>
            <a:srgbClr val="007C8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029239" y="4798404"/>
            <a:ext cx="904874" cy="904874"/>
          </a:xfrm>
          <a:prstGeom prst="ellipse">
            <a:avLst/>
          </a:prstGeom>
          <a:solidFill>
            <a:srgbClr val="FFC0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594787" y="4952460"/>
            <a:ext cx="428624" cy="428624"/>
          </a:xfrm>
          <a:prstGeom prst="ellipse">
            <a:avLst/>
          </a:prstGeom>
          <a:solidFill>
            <a:schemeClr val="bg1"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433721" y="4405762"/>
            <a:ext cx="560412" cy="560412"/>
          </a:xfrm>
          <a:prstGeom prst="ellipse">
            <a:avLst/>
          </a:prstGeom>
          <a:solidFill>
            <a:srgbClr val="22C4C4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762807" y="5489633"/>
            <a:ext cx="285749" cy="285749"/>
          </a:xfrm>
          <a:prstGeom prst="ellipse">
            <a:avLst/>
          </a:prstGeom>
          <a:solidFill>
            <a:srgbClr val="17CFCB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163" y="2446186"/>
            <a:ext cx="345048" cy="339571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1058508" y="3238388"/>
            <a:ext cx="996315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90"/>
          <a:stretch/>
        </p:blipFill>
        <p:spPr>
          <a:xfrm>
            <a:off x="-93786" y="0"/>
            <a:ext cx="12398207" cy="363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1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:fade thruBlk="1"/>
      </p:transition>
    </mc:Choice>
    <mc:Fallback xmlns="">
      <p:transition spd="slow" advTm="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2" presetClass="entr" presetSubtype="0" fill="hold" grpId="0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37" fill="hold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0" y="877242"/>
            <a:ext cx="12190413" cy="5982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19"/>
          <a:stretch/>
        </p:blipFill>
        <p:spPr>
          <a:xfrm flipV="1">
            <a:off x="0" y="3084956"/>
            <a:ext cx="12347224" cy="4138047"/>
          </a:xfrm>
          <a:prstGeom prst="rect">
            <a:avLst/>
          </a:prstGeom>
          <a:solidFill>
            <a:srgbClr val="007C8A"/>
          </a:solidFill>
        </p:spPr>
      </p:pic>
      <p:sp>
        <p:nvSpPr>
          <p:cNvPr id="65" name="矩形 64"/>
          <p:cNvSpPr/>
          <p:nvPr/>
        </p:nvSpPr>
        <p:spPr>
          <a:xfrm flipV="1">
            <a:off x="0" y="0"/>
            <a:ext cx="12190413" cy="3549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69"/>
          <p:cNvSpPr txBox="1"/>
          <p:nvPr/>
        </p:nvSpPr>
        <p:spPr>
          <a:xfrm>
            <a:off x="1022583" y="4121999"/>
            <a:ext cx="2400124" cy="499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关于我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70"/>
          <p:cNvSpPr txBox="1"/>
          <p:nvPr/>
        </p:nvSpPr>
        <p:spPr>
          <a:xfrm>
            <a:off x="2980605" y="4121999"/>
            <a:ext cx="3394430" cy="499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科研情况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72"/>
          <p:cNvSpPr txBox="1"/>
          <p:nvPr/>
        </p:nvSpPr>
        <p:spPr>
          <a:xfrm>
            <a:off x="5644901" y="4121999"/>
            <a:ext cx="3394430" cy="499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胜任能力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73"/>
          <p:cNvSpPr txBox="1"/>
          <p:nvPr/>
        </p:nvSpPr>
        <p:spPr>
          <a:xfrm>
            <a:off x="8165181" y="4121999"/>
            <a:ext cx="3394430" cy="499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博后规划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697930" y="653086"/>
            <a:ext cx="4809995" cy="1114815"/>
            <a:chOff x="3820438" y="864296"/>
            <a:chExt cx="4809995" cy="1114815"/>
          </a:xfrm>
        </p:grpSpPr>
        <p:sp>
          <p:nvSpPr>
            <p:cNvPr id="29" name="矩形 28"/>
            <p:cNvSpPr/>
            <p:nvPr/>
          </p:nvSpPr>
          <p:spPr>
            <a:xfrm>
              <a:off x="3820438" y="1352810"/>
              <a:ext cx="4809995" cy="626301"/>
            </a:xfrm>
            <a:prstGeom prst="rect">
              <a:avLst/>
            </a:prstGeom>
            <a:noFill/>
            <a:ln>
              <a:solidFill>
                <a:srgbClr val="22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123145" y="864296"/>
              <a:ext cx="2229633" cy="814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5243482" y="1001838"/>
              <a:ext cx="19848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4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>
                  <a:solidFill>
                    <a:srgbClr val="007C8A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目 录 页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 rot="21560070">
              <a:off x="5255569" y="1588929"/>
              <a:ext cx="224181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pPr algn="l"/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   PAGE </a:t>
              </a:r>
            </a:p>
          </p:txBody>
        </p:sp>
      </p:grpSp>
      <p:cxnSp>
        <p:nvCxnSpPr>
          <p:cNvPr id="39" name="直接连接符 38"/>
          <p:cNvCxnSpPr/>
          <p:nvPr/>
        </p:nvCxnSpPr>
        <p:spPr>
          <a:xfrm>
            <a:off x="626868" y="3551309"/>
            <a:ext cx="1087259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4157726" y="3042326"/>
            <a:ext cx="960429" cy="960429"/>
            <a:chOff x="2954015" y="2890854"/>
            <a:chExt cx="960429" cy="960429"/>
          </a:xfrm>
        </p:grpSpPr>
        <p:grpSp>
          <p:nvGrpSpPr>
            <p:cNvPr id="41" name="组合 40"/>
            <p:cNvGrpSpPr/>
            <p:nvPr/>
          </p:nvGrpSpPr>
          <p:grpSpPr>
            <a:xfrm>
              <a:off x="2954015" y="2890854"/>
              <a:ext cx="960429" cy="960429"/>
              <a:chOff x="5713733" y="1926481"/>
              <a:chExt cx="754938" cy="754938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5713733" y="1926481"/>
                <a:ext cx="754938" cy="75493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01600" dist="508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5832863" y="2045611"/>
                <a:ext cx="516678" cy="51667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9050"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50800" dist="25400" dir="13500000">
                  <a:prstClr val="black">
                    <a:alpha val="4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/>
            <p:cNvSpPr txBox="1"/>
            <p:nvPr/>
          </p:nvSpPr>
          <p:spPr>
            <a:xfrm>
              <a:off x="3161501" y="3140625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solidFill>
                    <a:srgbClr val="F3F5F9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400">
                <a:solidFill>
                  <a:srgbClr val="F3F5F9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737033" y="3026284"/>
            <a:ext cx="960429" cy="960429"/>
            <a:chOff x="4715175" y="2890854"/>
            <a:chExt cx="960429" cy="960429"/>
          </a:xfrm>
        </p:grpSpPr>
        <p:grpSp>
          <p:nvGrpSpPr>
            <p:cNvPr id="46" name="组合 45"/>
            <p:cNvGrpSpPr/>
            <p:nvPr/>
          </p:nvGrpSpPr>
          <p:grpSpPr>
            <a:xfrm>
              <a:off x="4715175" y="2890854"/>
              <a:ext cx="960429" cy="960429"/>
              <a:chOff x="5713733" y="1926481"/>
              <a:chExt cx="754938" cy="754938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5713733" y="1926481"/>
                <a:ext cx="754938" cy="75493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01600" dist="508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5832863" y="2045611"/>
                <a:ext cx="516678" cy="516678"/>
              </a:xfrm>
              <a:prstGeom prst="ellipse">
                <a:avLst/>
              </a:prstGeom>
              <a:solidFill>
                <a:srgbClr val="FC9804"/>
              </a:solidFill>
              <a:ln w="19050"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50800" dist="25400" dir="13500000">
                  <a:prstClr val="black">
                    <a:alpha val="4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4922680" y="3140625"/>
              <a:ext cx="5132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solidFill>
                    <a:srgbClr val="F3F5F9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>
                <a:solidFill>
                  <a:srgbClr val="F3F5F9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9284257" y="3058368"/>
            <a:ext cx="960429" cy="960429"/>
            <a:chOff x="6476335" y="2890854"/>
            <a:chExt cx="960429" cy="960429"/>
          </a:xfrm>
        </p:grpSpPr>
        <p:grpSp>
          <p:nvGrpSpPr>
            <p:cNvPr id="51" name="组合 50"/>
            <p:cNvGrpSpPr/>
            <p:nvPr/>
          </p:nvGrpSpPr>
          <p:grpSpPr>
            <a:xfrm>
              <a:off x="6476335" y="2890854"/>
              <a:ext cx="960429" cy="960429"/>
              <a:chOff x="5713733" y="1926481"/>
              <a:chExt cx="754938" cy="754938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5713733" y="1926481"/>
                <a:ext cx="754938" cy="75493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01600" dist="508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5832863" y="2045611"/>
                <a:ext cx="516678" cy="516678"/>
              </a:xfrm>
              <a:prstGeom prst="ellipse">
                <a:avLst/>
              </a:prstGeom>
              <a:solidFill>
                <a:srgbClr val="22C4C4"/>
              </a:solidFill>
              <a:ln w="19050"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50800" dist="25400" dir="13500000">
                  <a:prstClr val="black">
                    <a:alpha val="4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6693477" y="3140625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solidFill>
                    <a:srgbClr val="F3F5F9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400">
                <a:solidFill>
                  <a:srgbClr val="F3F5F9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706756" y="2994200"/>
            <a:ext cx="960429" cy="960429"/>
            <a:chOff x="1192855" y="2890854"/>
            <a:chExt cx="960429" cy="960429"/>
          </a:xfrm>
        </p:grpSpPr>
        <p:grpSp>
          <p:nvGrpSpPr>
            <p:cNvPr id="56" name="组合 55"/>
            <p:cNvGrpSpPr/>
            <p:nvPr/>
          </p:nvGrpSpPr>
          <p:grpSpPr>
            <a:xfrm>
              <a:off x="1192855" y="2890854"/>
              <a:ext cx="960429" cy="960429"/>
              <a:chOff x="5713733" y="1926481"/>
              <a:chExt cx="754938" cy="754938"/>
            </a:xfrm>
          </p:grpSpPr>
          <p:sp>
            <p:nvSpPr>
              <p:cNvPr id="58" name="椭圆 57"/>
              <p:cNvSpPr/>
              <p:nvPr/>
            </p:nvSpPr>
            <p:spPr>
              <a:xfrm>
                <a:off x="5713733" y="1926481"/>
                <a:ext cx="754938" cy="75493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01600" dist="508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5832863" y="2045611"/>
                <a:ext cx="516678" cy="516678"/>
              </a:xfrm>
              <a:prstGeom prst="ellipse">
                <a:avLst/>
              </a:prstGeom>
              <a:solidFill>
                <a:srgbClr val="096688"/>
              </a:solidFill>
              <a:ln w="19050"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50800" dist="25400" dir="13500000">
                  <a:prstClr val="black">
                    <a:alpha val="4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1437192" y="3140625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3F5F9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400" dirty="0">
                <a:solidFill>
                  <a:srgbClr val="F3F5F9"/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139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fade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nodeType="withEffect" p14:presetBounceEnd="54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3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4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275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1" fill="hold" grpId="0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1" fill="hold" grpId="0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3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1" fill="hold" grpId="0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6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1" fill="hold" grpId="0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9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  <p:bldP spid="3" grpId="0"/>
          <p:bldP spid="4" grpId="0"/>
          <p:bldP spid="5" grpId="0"/>
          <p:bldP spid="2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275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1" fill="hold" grpId="0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1" fill="hold" grpId="0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3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1" fill="hold" grpId="0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6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1" fill="hold" grpId="0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9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  <p:bldP spid="3" grpId="0"/>
          <p:bldP spid="4" grpId="0"/>
          <p:bldP spid="5" grpId="0"/>
          <p:bldP spid="25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952787"/>
            <a:ext cx="12190413" cy="2929180"/>
          </a:xfrm>
          <a:prstGeom prst="rect">
            <a:avLst/>
          </a:prstGeom>
          <a:solidFill>
            <a:srgbClr val="007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8"/>
          <p:cNvSpPr txBox="1"/>
          <p:nvPr/>
        </p:nvSpPr>
        <p:spPr>
          <a:xfrm>
            <a:off x="6489610" y="2557582"/>
            <a:ext cx="1872208" cy="499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个人信息</a:t>
            </a:r>
          </a:p>
        </p:txBody>
      </p:sp>
      <p:sp>
        <p:nvSpPr>
          <p:cNvPr id="5" name="TextBox 25"/>
          <p:cNvSpPr txBox="1"/>
          <p:nvPr/>
        </p:nvSpPr>
        <p:spPr>
          <a:xfrm>
            <a:off x="6531825" y="3136362"/>
            <a:ext cx="1872208" cy="499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教育背景</a:t>
            </a:r>
          </a:p>
        </p:txBody>
      </p:sp>
      <p:sp>
        <p:nvSpPr>
          <p:cNvPr id="7" name="TextBox 13"/>
          <p:cNvSpPr txBox="1"/>
          <p:nvPr/>
        </p:nvSpPr>
        <p:spPr>
          <a:xfrm>
            <a:off x="6540903" y="3651144"/>
            <a:ext cx="1872208" cy="499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突出技能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403604" y="2618301"/>
            <a:ext cx="0" cy="16136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221956" y="2793681"/>
            <a:ext cx="217170" cy="217170"/>
          </a:xfrm>
          <a:prstGeom prst="rect">
            <a:avLst/>
          </a:prstGeom>
          <a:solidFill>
            <a:srgbClr val="22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21956" y="3332213"/>
            <a:ext cx="217170" cy="217170"/>
          </a:xfrm>
          <a:prstGeom prst="rect">
            <a:avLst/>
          </a:prstGeom>
          <a:solidFill>
            <a:srgbClr val="22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21956" y="3840915"/>
            <a:ext cx="217170" cy="217170"/>
          </a:xfrm>
          <a:prstGeom prst="rect">
            <a:avLst/>
          </a:prstGeom>
          <a:solidFill>
            <a:srgbClr val="22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7"/>
          <p:cNvSpPr txBox="1"/>
          <p:nvPr/>
        </p:nvSpPr>
        <p:spPr>
          <a:xfrm>
            <a:off x="2832283" y="2640318"/>
            <a:ext cx="2055998" cy="10073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b="1" dirty="0">
                <a:solidFill>
                  <a:srgbClr val="FFFF00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关于我</a:t>
            </a:r>
            <a:r>
              <a:rPr lang="en-US" altLang="zh-CN" sz="2000" dirty="0">
                <a:solidFill>
                  <a:srgbClr val="FFFF00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   </a:t>
            </a:r>
            <a:endParaRPr lang="zh-CN" altLang="en-US" sz="2000" dirty="0">
              <a:solidFill>
                <a:srgbClr val="FFFF00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91742" y="3456871"/>
            <a:ext cx="1406154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ABOUT ME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18833" y="2789695"/>
            <a:ext cx="11256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>
                <a:solidFill>
                  <a:srgbClr val="59EDE9"/>
                </a:solidFill>
                <a:latin typeface="Impact" panose="020B0806030902050204" pitchFamily="34" charset="0"/>
              </a:rPr>
              <a:t>01</a:t>
            </a:r>
            <a:endParaRPr lang="zh-CN" altLang="en-US" sz="8000">
              <a:solidFill>
                <a:srgbClr val="59EDE9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94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:fad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/>
      <p:bldP spid="7" grpId="0"/>
      <p:bldP spid="10" grpId="0" animBg="1"/>
      <p:bldP spid="11" grpId="0" animBg="1"/>
      <p:bldP spid="13" grpId="0" animBg="1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8021"/>
            <a:ext cx="12190413" cy="68595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flipV="1">
            <a:off x="0" y="6447294"/>
            <a:ext cx="12190413" cy="412293"/>
          </a:xfrm>
          <a:prstGeom prst="rect">
            <a:avLst/>
          </a:prstGeom>
          <a:solidFill>
            <a:srgbClr val="22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7"/>
          <p:cNvSpPr txBox="1"/>
          <p:nvPr/>
        </p:nvSpPr>
        <p:spPr>
          <a:xfrm>
            <a:off x="5132327" y="2462071"/>
            <a:ext cx="2391531" cy="4181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导师：徐克</a:t>
            </a:r>
          </a:p>
        </p:txBody>
      </p:sp>
      <p:sp>
        <p:nvSpPr>
          <p:cNvPr id="4" name="TextBox 20"/>
          <p:cNvSpPr txBox="1"/>
          <p:nvPr/>
        </p:nvSpPr>
        <p:spPr>
          <a:xfrm>
            <a:off x="5132327" y="2919998"/>
            <a:ext cx="2272371" cy="4181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籍贯：湖南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岳阳</a:t>
            </a:r>
          </a:p>
        </p:txBody>
      </p:sp>
      <p:sp>
        <p:nvSpPr>
          <p:cNvPr id="5" name="TextBox 21"/>
          <p:cNvSpPr txBox="1"/>
          <p:nvPr/>
        </p:nvSpPr>
        <p:spPr>
          <a:xfrm>
            <a:off x="5132327" y="3359778"/>
            <a:ext cx="3615486" cy="4181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出生年月：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1987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11" name="TextBox 27"/>
          <p:cNvSpPr txBox="1"/>
          <p:nvPr/>
        </p:nvSpPr>
        <p:spPr>
          <a:xfrm>
            <a:off x="5132327" y="3958013"/>
            <a:ext cx="5976664" cy="4181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自我评价：性格开朗、乐于团队合作、富有创新性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711973" y="443954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基本信息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0" y="-81645"/>
            <a:ext cx="12190413" cy="489859"/>
            <a:chOff x="0" y="-81645"/>
            <a:chExt cx="12190413" cy="489859"/>
          </a:xfrm>
        </p:grpSpPr>
        <p:sp>
          <p:nvSpPr>
            <p:cNvPr id="15" name="矩形 14"/>
            <p:cNvSpPr/>
            <p:nvPr/>
          </p:nvSpPr>
          <p:spPr>
            <a:xfrm>
              <a:off x="0" y="0"/>
              <a:ext cx="12190413" cy="408214"/>
            </a:xfrm>
            <a:prstGeom prst="rect">
              <a:avLst/>
            </a:prstGeom>
            <a:solidFill>
              <a:srgbClr val="007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TextBox 46"/>
            <p:cNvSpPr txBox="1"/>
            <p:nvPr/>
          </p:nvSpPr>
          <p:spPr>
            <a:xfrm>
              <a:off x="570467" y="-81645"/>
              <a:ext cx="1774725" cy="4589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个人信息</a:t>
              </a:r>
            </a:p>
          </p:txBody>
        </p:sp>
        <p:sp>
          <p:nvSpPr>
            <p:cNvPr id="17" name="等腰三角形 16"/>
            <p:cNvSpPr/>
            <p:nvPr/>
          </p:nvSpPr>
          <p:spPr>
            <a:xfrm rot="5400000">
              <a:off x="297654" y="102288"/>
              <a:ext cx="223359" cy="192551"/>
            </a:xfrm>
            <a:prstGeom prst="triangl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4482265" y="1570792"/>
            <a:ext cx="0" cy="341966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六边形 24"/>
          <p:cNvSpPr/>
          <p:nvPr/>
        </p:nvSpPr>
        <p:spPr>
          <a:xfrm rot="5400000">
            <a:off x="1534118" y="2362726"/>
            <a:ext cx="2072717" cy="1786825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outerShdw blurRad="165100" dist="76200" dir="3000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500C8E60-585A-4B78-B3E0-49ACD73FEF71}"/>
              </a:ext>
            </a:extLst>
          </p:cNvPr>
          <p:cNvSpPr txBox="1"/>
          <p:nvPr/>
        </p:nvSpPr>
        <p:spPr>
          <a:xfrm>
            <a:off x="5145439" y="1498425"/>
            <a:ext cx="2391531" cy="4181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学校：中国医科大学</a:t>
            </a:r>
          </a:p>
        </p:txBody>
      </p:sp>
      <p:sp>
        <p:nvSpPr>
          <p:cNvPr id="28" name="TextBox 19">
            <a:extLst>
              <a:ext uri="{FF2B5EF4-FFF2-40B4-BE49-F238E27FC236}">
                <a16:creationId xmlns:a16="http://schemas.microsoft.com/office/drawing/2014/main" id="{953FAEE1-3503-40DD-B399-3D0D7C975C47}"/>
              </a:ext>
            </a:extLst>
          </p:cNvPr>
          <p:cNvSpPr txBox="1"/>
          <p:nvPr/>
        </p:nvSpPr>
        <p:spPr>
          <a:xfrm>
            <a:off x="5140953" y="1989955"/>
            <a:ext cx="2876783" cy="4181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专业：影像医学与核医学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7A28E4EB-050D-4631-877C-8BCDA1603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053" y="2543010"/>
            <a:ext cx="1090930" cy="1476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07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2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3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4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2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3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13" grpId="0"/>
      <p:bldP spid="23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 flipH="1">
            <a:off x="5343181" y="8021"/>
            <a:ext cx="6847232" cy="68595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19" r="55545"/>
          <a:stretch/>
        </p:blipFill>
        <p:spPr>
          <a:xfrm flipV="1">
            <a:off x="-156811" y="2721540"/>
            <a:ext cx="5488975" cy="4138047"/>
          </a:xfrm>
          <a:prstGeom prst="rect">
            <a:avLst/>
          </a:prstGeom>
        </p:spPr>
      </p:pic>
      <p:cxnSp>
        <p:nvCxnSpPr>
          <p:cNvPr id="19" name="直接连接符 18"/>
          <p:cNvCxnSpPr>
            <a:cxnSpLocks/>
          </p:cNvCxnSpPr>
          <p:nvPr/>
        </p:nvCxnSpPr>
        <p:spPr>
          <a:xfrm>
            <a:off x="5332163" y="991518"/>
            <a:ext cx="1" cy="47996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985824" y="2232126"/>
            <a:ext cx="1396354" cy="1141756"/>
            <a:chOff x="1608012" y="2945455"/>
            <a:chExt cx="1644640" cy="1344772"/>
          </a:xfrm>
        </p:grpSpPr>
        <p:pic>
          <p:nvPicPr>
            <p:cNvPr id="3" name="Picture 8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1608012" y="3772414"/>
              <a:ext cx="1644640" cy="5178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Picture 9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1700747" y="3317621"/>
              <a:ext cx="1473476" cy="462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10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1815046" y="2945455"/>
              <a:ext cx="1237479" cy="3859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椭圆 5"/>
          <p:cNvSpPr/>
          <p:nvPr/>
        </p:nvSpPr>
        <p:spPr>
          <a:xfrm>
            <a:off x="5199983" y="1624283"/>
            <a:ext cx="288032" cy="288032"/>
          </a:xfrm>
          <a:prstGeom prst="ellipse">
            <a:avLst/>
          </a:prstGeom>
          <a:solidFill>
            <a:srgbClr val="229B9E"/>
          </a:solidFill>
          <a:ln w="317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38"/>
          <p:cNvSpPr txBox="1"/>
          <p:nvPr/>
        </p:nvSpPr>
        <p:spPr>
          <a:xfrm>
            <a:off x="6406523" y="1472630"/>
            <a:ext cx="3934967" cy="7875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本科  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2009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-2014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湖南中医药大学，医学影像学</a:t>
            </a:r>
          </a:p>
        </p:txBody>
      </p:sp>
      <p:sp>
        <p:nvSpPr>
          <p:cNvPr id="8" name="椭圆 7"/>
          <p:cNvSpPr/>
          <p:nvPr/>
        </p:nvSpPr>
        <p:spPr>
          <a:xfrm>
            <a:off x="5199983" y="2903660"/>
            <a:ext cx="288032" cy="288032"/>
          </a:xfrm>
          <a:prstGeom prst="ellipse">
            <a:avLst/>
          </a:prstGeom>
          <a:solidFill>
            <a:srgbClr val="FFC000"/>
          </a:solidFill>
          <a:ln w="317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41"/>
          <p:cNvSpPr txBox="1"/>
          <p:nvPr/>
        </p:nvSpPr>
        <p:spPr>
          <a:xfrm>
            <a:off x="6422102" y="3950854"/>
            <a:ext cx="3934967" cy="7875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博士  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年至今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中国医科大学</a:t>
            </a:r>
          </a:p>
        </p:txBody>
      </p:sp>
      <p:sp>
        <p:nvSpPr>
          <p:cNvPr id="10" name="椭圆 9"/>
          <p:cNvSpPr/>
          <p:nvPr/>
        </p:nvSpPr>
        <p:spPr>
          <a:xfrm>
            <a:off x="5199983" y="4125221"/>
            <a:ext cx="288032" cy="288032"/>
          </a:xfrm>
          <a:prstGeom prst="ellipse">
            <a:avLst/>
          </a:prstGeom>
          <a:solidFill>
            <a:srgbClr val="229B9E"/>
          </a:solidFill>
          <a:ln w="317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22207" y="362440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教育背景</a:t>
            </a:r>
          </a:p>
        </p:txBody>
      </p:sp>
      <p:sp>
        <p:nvSpPr>
          <p:cNvPr id="14" name="TextBox 42"/>
          <p:cNvSpPr txBox="1"/>
          <p:nvPr/>
        </p:nvSpPr>
        <p:spPr>
          <a:xfrm>
            <a:off x="6406523" y="2740240"/>
            <a:ext cx="5855916" cy="7875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硕士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-2017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南方医科大学，影像医学与核医学</a:t>
            </a:r>
          </a:p>
        </p:txBody>
      </p:sp>
      <p:sp>
        <p:nvSpPr>
          <p:cNvPr id="15" name="矩形 14"/>
          <p:cNvSpPr/>
          <p:nvPr/>
        </p:nvSpPr>
        <p:spPr>
          <a:xfrm>
            <a:off x="0" y="0"/>
            <a:ext cx="12190413" cy="408214"/>
          </a:xfrm>
          <a:prstGeom prst="rect">
            <a:avLst/>
          </a:prstGeom>
          <a:solidFill>
            <a:srgbClr val="007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46"/>
          <p:cNvSpPr txBox="1"/>
          <p:nvPr/>
        </p:nvSpPr>
        <p:spPr>
          <a:xfrm>
            <a:off x="538194" y="-92403"/>
            <a:ext cx="1774725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教育背景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等腰三角形 16"/>
          <p:cNvSpPr/>
          <p:nvPr/>
        </p:nvSpPr>
        <p:spPr>
          <a:xfrm rot="5400000">
            <a:off x="298339" y="111537"/>
            <a:ext cx="213425" cy="18398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71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0">
        <p14:pan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" grpId="0" animBg="1"/>
      <p:bldP spid="7" grpId="0"/>
      <p:bldP spid="8" grpId="0" animBg="1"/>
      <p:bldP spid="9" grpId="0"/>
      <p:bldP spid="10" grpId="0" animBg="1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0"/>
            <a:ext cx="12190413" cy="408214"/>
          </a:xfrm>
          <a:prstGeom prst="rect">
            <a:avLst/>
          </a:prstGeom>
          <a:solidFill>
            <a:srgbClr val="007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4584872" y="3643980"/>
            <a:ext cx="0" cy="215185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9025265" y="3643980"/>
            <a:ext cx="0" cy="215185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5314939" y="1817484"/>
            <a:ext cx="1861645" cy="1594091"/>
            <a:chOff x="4881632" y="1917626"/>
            <a:chExt cx="1692276" cy="1449062"/>
          </a:xfrm>
          <a:solidFill>
            <a:srgbClr val="FFC000"/>
          </a:solidFill>
        </p:grpSpPr>
        <p:sp>
          <p:nvSpPr>
            <p:cNvPr id="12" name="等腰三角形 11"/>
            <p:cNvSpPr/>
            <p:nvPr/>
          </p:nvSpPr>
          <p:spPr>
            <a:xfrm flipV="1">
              <a:off x="4881632" y="1917626"/>
              <a:ext cx="1692276" cy="144906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192634" y="2002564"/>
              <a:ext cx="1100451" cy="45416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机器学习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TextBox 23"/>
          <p:cNvSpPr txBox="1"/>
          <p:nvPr/>
        </p:nvSpPr>
        <p:spPr>
          <a:xfrm>
            <a:off x="1168869" y="3987252"/>
            <a:ext cx="3424024" cy="8906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较精通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年约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万行代码的编程经验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做为核心成员开发了机器学习软件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easylearn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28616" y="3491580"/>
            <a:ext cx="697627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5"/>
          <p:cNvSpPr txBox="1"/>
          <p:nvPr/>
        </p:nvSpPr>
        <p:spPr>
          <a:xfrm>
            <a:off x="5622764" y="3991204"/>
            <a:ext cx="3424024" cy="8906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掌握机器学习的基本理论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能熟练使用编程实现机器学习的应用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能熟练的实现深度学习在影像临床中的应用</a:t>
            </a:r>
          </a:p>
        </p:txBody>
      </p:sp>
      <p:sp>
        <p:nvSpPr>
          <p:cNvPr id="17" name="矩形 16"/>
          <p:cNvSpPr/>
          <p:nvPr/>
        </p:nvSpPr>
        <p:spPr>
          <a:xfrm>
            <a:off x="7814127" y="3487628"/>
            <a:ext cx="1210588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46"/>
          <p:cNvSpPr txBox="1"/>
          <p:nvPr/>
        </p:nvSpPr>
        <p:spPr>
          <a:xfrm>
            <a:off x="559709" y="-81645"/>
            <a:ext cx="1774725" cy="4181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突出技能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等腰三角形 23"/>
          <p:cNvSpPr/>
          <p:nvPr/>
        </p:nvSpPr>
        <p:spPr>
          <a:xfrm rot="5400000">
            <a:off x="321338" y="88540"/>
            <a:ext cx="191910" cy="16543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50"/>
          <p:cNvSpPr txBox="1"/>
          <p:nvPr/>
        </p:nvSpPr>
        <p:spPr>
          <a:xfrm>
            <a:off x="4879780" y="766829"/>
            <a:ext cx="2081324" cy="8409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突出技能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152258" y="1814148"/>
            <a:ext cx="1572680" cy="1346654"/>
            <a:chOff x="3812072" y="1917626"/>
            <a:chExt cx="1429599" cy="1224137"/>
          </a:xfrm>
        </p:grpSpPr>
        <p:sp>
          <p:nvSpPr>
            <p:cNvPr id="6" name="等腰三角形 5"/>
            <p:cNvSpPr/>
            <p:nvPr/>
          </p:nvSpPr>
          <p:spPr>
            <a:xfrm flipV="1">
              <a:off x="3812072" y="1917626"/>
              <a:ext cx="1429599" cy="1224137"/>
            </a:xfrm>
            <a:prstGeom prst="triangle">
              <a:avLst/>
            </a:prstGeom>
            <a:solidFill>
              <a:srgbClr val="007C8A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209171" y="2035895"/>
              <a:ext cx="634157" cy="4541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0" y="6749419"/>
            <a:ext cx="12190413" cy="1101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06F1140-42AA-4624-ABB1-7B8C22DBC76F}"/>
              </a:ext>
            </a:extLst>
          </p:cNvPr>
          <p:cNvSpPr txBox="1"/>
          <p:nvPr/>
        </p:nvSpPr>
        <p:spPr>
          <a:xfrm>
            <a:off x="6311227" y="6408354"/>
            <a:ext cx="58170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solidFill>
                  <a:schemeClr val="tx1"/>
                </a:solidFill>
              </a:rPr>
              <a:t>软件链接：</a:t>
            </a:r>
            <a:r>
              <a:rPr lang="en-US" altLang="zh-CN" sz="1500" dirty="0">
                <a:solidFill>
                  <a:schemeClr val="tx1"/>
                </a:solidFill>
              </a:rPr>
              <a:t>https://github.com/lichao312214129/easylearn</a:t>
            </a:r>
            <a:endParaRPr lang="zh-CN" altLang="en-US" sz="1500" dirty="0">
              <a:solidFill>
                <a:schemeClr val="tx1"/>
              </a:solidFill>
            </a:endParaRPr>
          </a:p>
          <a:p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5304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0">
        <p14:pan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5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5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1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1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  <p:bldP spid="2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5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5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1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1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  <p:bldP spid="25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952787"/>
            <a:ext cx="12190413" cy="2929180"/>
          </a:xfrm>
          <a:prstGeom prst="rect">
            <a:avLst/>
          </a:prstGeom>
          <a:solidFill>
            <a:srgbClr val="007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5691702" y="2618301"/>
            <a:ext cx="0" cy="16136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7"/>
          <p:cNvSpPr txBox="1"/>
          <p:nvPr/>
        </p:nvSpPr>
        <p:spPr>
          <a:xfrm>
            <a:off x="3120380" y="2744591"/>
            <a:ext cx="2477847" cy="9883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b="1" dirty="0">
                <a:solidFill>
                  <a:srgbClr val="FFFF00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科研情况</a:t>
            </a:r>
            <a:endParaRPr lang="zh-CN" altLang="en-US" sz="2000" dirty="0">
              <a:solidFill>
                <a:srgbClr val="FFFF00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69353" y="2739591"/>
            <a:ext cx="12490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>
                <a:solidFill>
                  <a:srgbClr val="59EDE9"/>
                </a:solidFill>
                <a:latin typeface="Impact" panose="020B0806030902050204" pitchFamily="34" charset="0"/>
              </a:rPr>
              <a:t>02</a:t>
            </a:r>
            <a:endParaRPr lang="zh-CN" altLang="en-US" sz="8000">
              <a:solidFill>
                <a:srgbClr val="59EDE9"/>
              </a:solidFill>
              <a:latin typeface="Impact" panose="020B080603090205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986068" y="2792109"/>
            <a:ext cx="217170" cy="217170"/>
          </a:xfrm>
          <a:prstGeom prst="rect">
            <a:avLst/>
          </a:prstGeom>
          <a:solidFill>
            <a:srgbClr val="22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86068" y="3839343"/>
            <a:ext cx="217170" cy="217170"/>
          </a:xfrm>
          <a:prstGeom prst="rect">
            <a:avLst/>
          </a:prstGeom>
          <a:solidFill>
            <a:srgbClr val="22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Box 18"/>
          <p:cNvSpPr txBox="1"/>
          <p:nvPr/>
        </p:nvSpPr>
        <p:spPr>
          <a:xfrm>
            <a:off x="7468688" y="2556010"/>
            <a:ext cx="1872208" cy="499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研究简介</a:t>
            </a:r>
          </a:p>
        </p:txBody>
      </p:sp>
      <p:sp>
        <p:nvSpPr>
          <p:cNvPr id="24" name="TextBox 13"/>
          <p:cNvSpPr txBox="1"/>
          <p:nvPr/>
        </p:nvSpPr>
        <p:spPr>
          <a:xfrm>
            <a:off x="7487897" y="3649572"/>
            <a:ext cx="1872208" cy="499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</a:p>
        </p:txBody>
      </p:sp>
    </p:spTree>
    <p:extLst>
      <p:ext uri="{BB962C8B-B14F-4D97-AF65-F5344CB8AC3E}">
        <p14:creationId xmlns:p14="http://schemas.microsoft.com/office/powerpoint/2010/main" val="214090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/>
      <p:bldP spid="16" grpId="0"/>
      <p:bldP spid="17" grpId="0" animBg="1"/>
      <p:bldP spid="20" grpId="0" animBg="1"/>
      <p:bldP spid="21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36" r="23647"/>
          <a:stretch/>
        </p:blipFill>
        <p:spPr>
          <a:xfrm rot="2524152">
            <a:off x="9314565" y="-1991982"/>
            <a:ext cx="4538111" cy="5657849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1BA1D888-CEF3-4864-9D46-57BA7CF39A63}"/>
              </a:ext>
            </a:extLst>
          </p:cNvPr>
          <p:cNvGrpSpPr/>
          <p:nvPr/>
        </p:nvGrpSpPr>
        <p:grpSpPr>
          <a:xfrm>
            <a:off x="1090772" y="2488939"/>
            <a:ext cx="2088232" cy="1854714"/>
            <a:chOff x="3543023" y="3212146"/>
            <a:chExt cx="2088232" cy="1854714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3543023" y="3686418"/>
              <a:ext cx="2088232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4047079" y="3212146"/>
              <a:ext cx="6976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硕士</a:t>
              </a:r>
            </a:p>
          </p:txBody>
        </p:sp>
        <p:sp>
          <p:nvSpPr>
            <p:cNvPr id="26" name="TextBox 37"/>
            <p:cNvSpPr txBox="1"/>
            <p:nvPr/>
          </p:nvSpPr>
          <p:spPr>
            <a:xfrm>
              <a:off x="3746870" y="3719953"/>
              <a:ext cx="1650050" cy="13469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利用功能磁共振成像技术探索原发性失眠患者的中枢神经病理机制</a:t>
              </a:r>
            </a:p>
          </p:txBody>
        </p:sp>
      </p:grpSp>
      <p:sp>
        <p:nvSpPr>
          <p:cNvPr id="34" name="椭圆 33"/>
          <p:cNvSpPr/>
          <p:nvPr/>
        </p:nvSpPr>
        <p:spPr>
          <a:xfrm>
            <a:off x="5141693" y="49540"/>
            <a:ext cx="1801459" cy="1801459"/>
          </a:xfrm>
          <a:prstGeom prst="ellipse">
            <a:avLst/>
          </a:prstGeom>
          <a:solidFill>
            <a:srgbClr val="229B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399019" y="-209652"/>
            <a:ext cx="1324990" cy="1324990"/>
          </a:xfrm>
          <a:prstGeom prst="ellipse">
            <a:avLst/>
          </a:prstGeom>
          <a:solidFill>
            <a:srgbClr val="FFC00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425450" y="-88807"/>
            <a:ext cx="608689" cy="608689"/>
          </a:xfrm>
          <a:prstGeom prst="ellipse">
            <a:avLst/>
          </a:prstGeom>
          <a:solidFill>
            <a:srgbClr val="17CFCB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46"/>
          <p:cNvSpPr txBox="1"/>
          <p:nvPr/>
        </p:nvSpPr>
        <p:spPr>
          <a:xfrm>
            <a:off x="5172722" y="425676"/>
            <a:ext cx="2017977" cy="7439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研究简介</a:t>
            </a:r>
          </a:p>
        </p:txBody>
      </p:sp>
      <p:sp>
        <p:nvSpPr>
          <p:cNvPr id="40" name="矩形 39"/>
          <p:cNvSpPr/>
          <p:nvPr/>
        </p:nvSpPr>
        <p:spPr>
          <a:xfrm>
            <a:off x="0" y="6623538"/>
            <a:ext cx="12190413" cy="236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7229732-7725-4792-B852-BEDE82ADD0B5}"/>
              </a:ext>
            </a:extLst>
          </p:cNvPr>
          <p:cNvGrpSpPr/>
          <p:nvPr/>
        </p:nvGrpSpPr>
        <p:grpSpPr>
          <a:xfrm>
            <a:off x="3970723" y="2488939"/>
            <a:ext cx="3687191" cy="1854714"/>
            <a:chOff x="4319852" y="2563754"/>
            <a:chExt cx="3687191" cy="1854714"/>
          </a:xfrm>
        </p:grpSpPr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29F9972-353E-4712-8D85-BA7869E9497A}"/>
                </a:ext>
              </a:extLst>
            </p:cNvPr>
            <p:cNvCxnSpPr/>
            <p:nvPr/>
          </p:nvCxnSpPr>
          <p:spPr>
            <a:xfrm flipH="1">
              <a:off x="4319852" y="3038026"/>
              <a:ext cx="2088232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7B7443F-DD89-4820-88E3-26369A9B28DB}"/>
                </a:ext>
              </a:extLst>
            </p:cNvPr>
            <p:cNvSpPr/>
            <p:nvPr/>
          </p:nvSpPr>
          <p:spPr>
            <a:xfrm>
              <a:off x="7309416" y="2563754"/>
              <a:ext cx="6976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博士</a:t>
              </a:r>
            </a:p>
          </p:txBody>
        </p:sp>
        <p:sp>
          <p:nvSpPr>
            <p:cNvPr id="43" name="TextBox 37">
              <a:extLst>
                <a:ext uri="{FF2B5EF4-FFF2-40B4-BE49-F238E27FC236}">
                  <a16:creationId xmlns:a16="http://schemas.microsoft.com/office/drawing/2014/main" id="{E487B848-FBEE-4503-931E-5AA2B959255F}"/>
                </a:ext>
              </a:extLst>
            </p:cNvPr>
            <p:cNvSpPr txBox="1"/>
            <p:nvPr/>
          </p:nvSpPr>
          <p:spPr>
            <a:xfrm>
              <a:off x="4523699" y="3071561"/>
              <a:ext cx="1650050" cy="13469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利用神经影像技术探索重性精神疾病的神经病理学机制</a:t>
              </a:r>
            </a:p>
          </p:txBody>
        </p:sp>
      </p:grp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B605B46-230D-4B3C-9418-2F68268AF4D7}"/>
              </a:ext>
            </a:extLst>
          </p:cNvPr>
          <p:cNvCxnSpPr>
            <a:cxnSpLocks/>
          </p:cNvCxnSpPr>
          <p:nvPr/>
        </p:nvCxnSpPr>
        <p:spPr>
          <a:xfrm flipH="1">
            <a:off x="6324962" y="2963211"/>
            <a:ext cx="2088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79E27C68-C546-4C4E-8B35-3967734EE4A9}"/>
              </a:ext>
            </a:extLst>
          </p:cNvPr>
          <p:cNvGrpSpPr/>
          <p:nvPr/>
        </p:nvGrpSpPr>
        <p:grpSpPr>
          <a:xfrm>
            <a:off x="8692945" y="2963211"/>
            <a:ext cx="2088232" cy="734111"/>
            <a:chOff x="4319852" y="3038026"/>
            <a:chExt cx="2088232" cy="734111"/>
          </a:xfrm>
        </p:grpSpPr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9432810D-24A5-4CF8-B346-E0A321CC4F5D}"/>
                </a:ext>
              </a:extLst>
            </p:cNvPr>
            <p:cNvCxnSpPr/>
            <p:nvPr/>
          </p:nvCxnSpPr>
          <p:spPr>
            <a:xfrm flipH="1">
              <a:off x="4319852" y="3038026"/>
              <a:ext cx="2088232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37">
              <a:extLst>
                <a:ext uri="{FF2B5EF4-FFF2-40B4-BE49-F238E27FC236}">
                  <a16:creationId xmlns:a16="http://schemas.microsoft.com/office/drawing/2014/main" id="{24E3F927-00B0-4C9F-806A-6CDD897B7075}"/>
                </a:ext>
              </a:extLst>
            </p:cNvPr>
            <p:cNvSpPr txBox="1"/>
            <p:nvPr/>
          </p:nvSpPr>
          <p:spPr>
            <a:xfrm>
              <a:off x="4523699" y="3071561"/>
              <a:ext cx="1650050" cy="7005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3. 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开发用于机器学习科研的软件包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TextBox 37">
            <a:extLst>
              <a:ext uri="{FF2B5EF4-FFF2-40B4-BE49-F238E27FC236}">
                <a16:creationId xmlns:a16="http://schemas.microsoft.com/office/drawing/2014/main" id="{72A6B47B-E20D-478B-A2F3-C783A6284186}"/>
              </a:ext>
            </a:extLst>
          </p:cNvPr>
          <p:cNvSpPr txBox="1"/>
          <p:nvPr/>
        </p:nvSpPr>
        <p:spPr>
          <a:xfrm>
            <a:off x="6535681" y="3039648"/>
            <a:ext cx="1650050" cy="13469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利用机器学习探索神经影像技术对于精神分裂症的诊断价值</a:t>
            </a:r>
          </a:p>
        </p:txBody>
      </p:sp>
    </p:spTree>
    <p:extLst>
      <p:ext uri="{BB962C8B-B14F-4D97-AF65-F5344CB8AC3E}">
        <p14:creationId xmlns:p14="http://schemas.microsoft.com/office/powerpoint/2010/main" val="19349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 dir="u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25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4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35" grpId="0" animBg="1"/>
          <p:bldP spid="36" grpId="0" animBg="1"/>
          <p:bldP spid="3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25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35" grpId="0" animBg="1"/>
          <p:bldP spid="36" grpId="0" animBg="1"/>
          <p:bldP spid="37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>
          <a:xfrm>
            <a:off x="5141693" y="49540"/>
            <a:ext cx="1801459" cy="1801459"/>
          </a:xfrm>
          <a:prstGeom prst="ellipse">
            <a:avLst/>
          </a:prstGeom>
          <a:solidFill>
            <a:srgbClr val="229B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399019" y="-209652"/>
            <a:ext cx="1324990" cy="1324990"/>
          </a:xfrm>
          <a:prstGeom prst="ellipse">
            <a:avLst/>
          </a:prstGeom>
          <a:solidFill>
            <a:srgbClr val="FFC00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412924" y="-1125"/>
            <a:ext cx="608689" cy="608689"/>
          </a:xfrm>
          <a:prstGeom prst="ellipse">
            <a:avLst/>
          </a:prstGeom>
          <a:solidFill>
            <a:srgbClr val="17CFCB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46"/>
          <p:cNvSpPr txBox="1"/>
          <p:nvPr/>
        </p:nvSpPr>
        <p:spPr>
          <a:xfrm>
            <a:off x="5142390" y="425676"/>
            <a:ext cx="2017977" cy="7439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研究成果</a:t>
            </a:r>
          </a:p>
        </p:txBody>
      </p:sp>
      <p:sp>
        <p:nvSpPr>
          <p:cNvPr id="39" name="矩形 38"/>
          <p:cNvSpPr/>
          <p:nvPr/>
        </p:nvSpPr>
        <p:spPr>
          <a:xfrm>
            <a:off x="0" y="6623538"/>
            <a:ext cx="12190413" cy="236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54086675-AC43-4C9F-874F-EA5BD6A3DB54}"/>
              </a:ext>
            </a:extLst>
          </p:cNvPr>
          <p:cNvGrpSpPr/>
          <p:nvPr/>
        </p:nvGrpSpPr>
        <p:grpSpPr>
          <a:xfrm>
            <a:off x="1668250" y="4491770"/>
            <a:ext cx="693163" cy="710917"/>
            <a:chOff x="5761706" y="1951105"/>
            <a:chExt cx="621532" cy="621532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DCFF4667-B55C-4F86-82F5-9AB073934749}"/>
                </a:ext>
              </a:extLst>
            </p:cNvPr>
            <p:cNvSpPr/>
            <p:nvPr/>
          </p:nvSpPr>
          <p:spPr>
            <a:xfrm>
              <a:off x="5761706" y="1951105"/>
              <a:ext cx="621532" cy="621532"/>
            </a:xfrm>
            <a:prstGeom prst="ellipse">
              <a:avLst/>
            </a:prstGeom>
            <a:solidFill>
              <a:srgbClr val="007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9">
              <a:extLst>
                <a:ext uri="{FF2B5EF4-FFF2-40B4-BE49-F238E27FC236}">
                  <a16:creationId xmlns:a16="http://schemas.microsoft.com/office/drawing/2014/main" id="{5CA97A60-FD14-4B55-B80D-D66E500DAC49}"/>
                </a:ext>
              </a:extLst>
            </p:cNvPr>
            <p:cNvSpPr txBox="1"/>
            <p:nvPr/>
          </p:nvSpPr>
          <p:spPr>
            <a:xfrm>
              <a:off x="5850133" y="2113049"/>
              <a:ext cx="508703" cy="28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区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3DF23F1C-790B-4E2A-A3A2-2A72847AF1CC}"/>
              </a:ext>
            </a:extLst>
          </p:cNvPr>
          <p:cNvGrpSpPr/>
          <p:nvPr/>
        </p:nvGrpSpPr>
        <p:grpSpPr>
          <a:xfrm>
            <a:off x="3352901" y="3620526"/>
            <a:ext cx="654965" cy="654968"/>
            <a:chOff x="5656219" y="1845618"/>
            <a:chExt cx="727019" cy="727019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59222E4C-C55F-4E4E-859B-7DD0E0E72DC8}"/>
                </a:ext>
              </a:extLst>
            </p:cNvPr>
            <p:cNvSpPr/>
            <p:nvPr/>
          </p:nvSpPr>
          <p:spPr>
            <a:xfrm>
              <a:off x="5656219" y="1845618"/>
              <a:ext cx="727019" cy="727019"/>
            </a:xfrm>
            <a:prstGeom prst="ellipse">
              <a:avLst/>
            </a:prstGeom>
            <a:solidFill>
              <a:srgbClr val="17CF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12">
              <a:extLst>
                <a:ext uri="{FF2B5EF4-FFF2-40B4-BE49-F238E27FC236}">
                  <a16:creationId xmlns:a16="http://schemas.microsoft.com/office/drawing/2014/main" id="{6EC5802C-9392-4EA8-9F53-CC16CBAD935F}"/>
                </a:ext>
              </a:extLst>
            </p:cNvPr>
            <p:cNvSpPr txBox="1"/>
            <p:nvPr/>
          </p:nvSpPr>
          <p:spPr>
            <a:xfrm>
              <a:off x="5697234" y="1999698"/>
              <a:ext cx="653270" cy="44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区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793989A8-A306-4745-A3B1-F2449FACBB27}"/>
              </a:ext>
            </a:extLst>
          </p:cNvPr>
          <p:cNvGrpSpPr/>
          <p:nvPr/>
        </p:nvGrpSpPr>
        <p:grpSpPr>
          <a:xfrm>
            <a:off x="8207833" y="2785555"/>
            <a:ext cx="877593" cy="767323"/>
            <a:chOff x="5714703" y="1909862"/>
            <a:chExt cx="681576" cy="595936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A642E74C-C478-45CC-A3DF-2D957BA3DFE2}"/>
                </a:ext>
              </a:extLst>
            </p:cNvPr>
            <p:cNvSpPr/>
            <p:nvPr/>
          </p:nvSpPr>
          <p:spPr>
            <a:xfrm>
              <a:off x="5714703" y="1909862"/>
              <a:ext cx="595935" cy="59593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TextBox 18">
              <a:extLst>
                <a:ext uri="{FF2B5EF4-FFF2-40B4-BE49-F238E27FC236}">
                  <a16:creationId xmlns:a16="http://schemas.microsoft.com/office/drawing/2014/main" id="{08658EDB-4721-4628-AF99-9CE0ED8BD648}"/>
                </a:ext>
              </a:extLst>
            </p:cNvPr>
            <p:cNvSpPr txBox="1"/>
            <p:nvPr/>
          </p:nvSpPr>
          <p:spPr>
            <a:xfrm>
              <a:off x="5743009" y="2027345"/>
              <a:ext cx="653270" cy="310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298617B0-7C51-4DB3-A171-C5025EB04A22}"/>
              </a:ext>
            </a:extLst>
          </p:cNvPr>
          <p:cNvGrpSpPr/>
          <p:nvPr/>
        </p:nvGrpSpPr>
        <p:grpSpPr>
          <a:xfrm>
            <a:off x="5039007" y="2749900"/>
            <a:ext cx="948470" cy="799026"/>
            <a:chOff x="5762680" y="1952079"/>
            <a:chExt cx="736622" cy="620558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9B26D878-17DB-4C6C-BC4C-6C2059ECA283}"/>
                </a:ext>
              </a:extLst>
            </p:cNvPr>
            <p:cNvSpPr/>
            <p:nvPr/>
          </p:nvSpPr>
          <p:spPr>
            <a:xfrm>
              <a:off x="5762680" y="1952079"/>
              <a:ext cx="620558" cy="620558"/>
            </a:xfrm>
            <a:prstGeom prst="ellipse">
              <a:avLst/>
            </a:prstGeom>
            <a:solidFill>
              <a:srgbClr val="FFA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TextBox 21">
              <a:extLst>
                <a:ext uri="{FF2B5EF4-FFF2-40B4-BE49-F238E27FC236}">
                  <a16:creationId xmlns:a16="http://schemas.microsoft.com/office/drawing/2014/main" id="{D6702567-D744-4766-BB1C-E81B5CEB999D}"/>
                </a:ext>
              </a:extLst>
            </p:cNvPr>
            <p:cNvSpPr txBox="1"/>
            <p:nvPr/>
          </p:nvSpPr>
          <p:spPr>
            <a:xfrm>
              <a:off x="5846032" y="2123838"/>
              <a:ext cx="653270" cy="310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区</a:t>
              </a:r>
            </a:p>
          </p:txBody>
        </p:sp>
      </p:grp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84B8D54A-FB0B-4319-A90B-58B91A1EAB84}"/>
              </a:ext>
            </a:extLst>
          </p:cNvPr>
          <p:cNvCxnSpPr/>
          <p:nvPr/>
        </p:nvCxnSpPr>
        <p:spPr>
          <a:xfrm flipH="1">
            <a:off x="2369419" y="4107789"/>
            <a:ext cx="975476" cy="55035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46">
            <a:extLst>
              <a:ext uri="{FF2B5EF4-FFF2-40B4-BE49-F238E27FC236}">
                <a16:creationId xmlns:a16="http://schemas.microsoft.com/office/drawing/2014/main" id="{F639EBC0-838B-46CF-A73D-D14AA1DD0D8D}"/>
              </a:ext>
            </a:extLst>
          </p:cNvPr>
          <p:cNvSpPr txBox="1"/>
          <p:nvPr/>
        </p:nvSpPr>
        <p:spPr>
          <a:xfrm>
            <a:off x="1295036" y="5234767"/>
            <a:ext cx="1659817" cy="6136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一篇，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IF2.2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一篇，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IF2.2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48">
            <a:extLst>
              <a:ext uri="{FF2B5EF4-FFF2-40B4-BE49-F238E27FC236}">
                <a16:creationId xmlns:a16="http://schemas.microsoft.com/office/drawing/2014/main" id="{B524D0F7-D1FC-4224-BA4B-6563DF52E44A}"/>
              </a:ext>
            </a:extLst>
          </p:cNvPr>
          <p:cNvSpPr txBox="1"/>
          <p:nvPr/>
        </p:nvSpPr>
        <p:spPr>
          <a:xfrm>
            <a:off x="3066604" y="4307227"/>
            <a:ext cx="1659817" cy="6136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一篇，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IF3.5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一篇，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IF2.9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Box 52">
            <a:extLst>
              <a:ext uri="{FF2B5EF4-FFF2-40B4-BE49-F238E27FC236}">
                <a16:creationId xmlns:a16="http://schemas.microsoft.com/office/drawing/2014/main" id="{4071CA18-BB86-4C35-B50C-737E9DCF08D3}"/>
              </a:ext>
            </a:extLst>
          </p:cNvPr>
          <p:cNvSpPr txBox="1"/>
          <p:nvPr/>
        </p:nvSpPr>
        <p:spPr>
          <a:xfrm>
            <a:off x="4818856" y="3523160"/>
            <a:ext cx="2168862" cy="6136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一篇，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IF4.2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，医学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在审一篇，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IF4.2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，医学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Box 58">
            <a:extLst>
              <a:ext uri="{FF2B5EF4-FFF2-40B4-BE49-F238E27FC236}">
                <a16:creationId xmlns:a16="http://schemas.microsoft.com/office/drawing/2014/main" id="{20C4FDEB-90EB-4FFC-BFA4-F7D15709211C}"/>
              </a:ext>
            </a:extLst>
          </p:cNvPr>
          <p:cNvSpPr txBox="1"/>
          <p:nvPr/>
        </p:nvSpPr>
        <p:spPr>
          <a:xfrm>
            <a:off x="7816277" y="4553393"/>
            <a:ext cx="3276839" cy="3398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/>
              <a:t>https://github.com/lichao312214129/easylearn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B1E962E4-A8CA-4838-A8A7-D156292B926B}"/>
              </a:ext>
            </a:extLst>
          </p:cNvPr>
          <p:cNvCxnSpPr/>
          <p:nvPr/>
        </p:nvCxnSpPr>
        <p:spPr>
          <a:xfrm flipH="1">
            <a:off x="4042020" y="3249586"/>
            <a:ext cx="975476" cy="55035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3E5C2DE-F32A-4226-95FD-F1E55372EBD1}"/>
              </a:ext>
            </a:extLst>
          </p:cNvPr>
          <p:cNvCxnSpPr>
            <a:cxnSpLocks/>
            <a:endCxn id="58" idx="3"/>
          </p:cNvCxnSpPr>
          <p:nvPr/>
        </p:nvCxnSpPr>
        <p:spPr>
          <a:xfrm flipH="1">
            <a:off x="5987477" y="3171111"/>
            <a:ext cx="20387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图片 76">
            <a:extLst>
              <a:ext uri="{FF2B5EF4-FFF2-40B4-BE49-F238E27FC236}">
                <a16:creationId xmlns:a16="http://schemas.microsoft.com/office/drawing/2014/main" id="{442ED489-B1F5-4B99-8A95-CAE611146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426" y="1636883"/>
            <a:ext cx="1659817" cy="277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8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 dir="u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1" fill="hold" grpId="0" nodeType="withEffect" p14:presetBounceEnd="4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10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9" dur="10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8" dur="10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5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7" dur="10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5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6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35" grpId="0" animBg="1"/>
          <p:bldP spid="36" grpId="0" animBg="1"/>
          <p:bldP spid="37" grpId="0"/>
          <p:bldP spid="63" grpId="0"/>
          <p:bldP spid="65" grpId="0"/>
          <p:bldP spid="67" grpId="0"/>
          <p:bldP spid="7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10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9" dur="10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8" dur="10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5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7" dur="10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5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6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35" grpId="0" animBg="1"/>
          <p:bldP spid="36" grpId="0" animBg="1"/>
          <p:bldP spid="37" grpId="0"/>
          <p:bldP spid="63" grpId="0"/>
          <p:bldP spid="65" grpId="0"/>
          <p:bldP spid="67" grpId="0"/>
          <p:bldP spid="71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4398</TotalTime>
  <Words>484</Words>
  <Application>Microsoft Office PowerPoint</Application>
  <PresentationFormat>自定义</PresentationFormat>
  <Paragraphs>113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Gill Sans</vt:lpstr>
      <vt:lpstr>微软雅黑</vt:lpstr>
      <vt:lpstr>幼圆</vt:lpstr>
      <vt:lpstr>张海山锐谐体</vt:lpstr>
      <vt:lpstr>Arial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/>
  <dc:description>http://www.ypppt.com/</dc:description>
  <cp:lastModifiedBy>Windows 用户</cp:lastModifiedBy>
  <cp:revision>81</cp:revision>
  <dcterms:created xsi:type="dcterms:W3CDTF">2016-06-26T00:02:07Z</dcterms:created>
  <dcterms:modified xsi:type="dcterms:W3CDTF">2021-01-22T13:52:54Z</dcterms:modified>
</cp:coreProperties>
</file>