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150"/>
      </p:cViewPr>
      <p:guideLst>
        <p:guide orient="horz" pos="2160"/>
        <p:guide pos="4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andex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6DD-0F1A-4B8A-8705-AADCC8A82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JavaScript </a:t>
            </a:r>
            <a:r>
              <a:rPr lang="en-US" altLang="zh-CN" sz="6000" dirty="0" err="1"/>
              <a:t>RegExp</a:t>
            </a:r>
            <a:endParaRPr lang="zh-CN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1F9D8-B804-494F-8366-8BC9A59C3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不怵头，能看懂，写的对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0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28E-9C87-4317-8AA9-DFF790CD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 </a:t>
            </a:r>
            <a:r>
              <a:rPr lang="en-US" altLang="zh-CN" dirty="0"/>
              <a:t>&amp; \1, \2, …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5C3C-A0F4-47BE-9358-7E3A060D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</a:t>
            </a:r>
            <a:r>
              <a:rPr lang="en-US" altLang="zh-CN" dirty="0"/>
              <a:t>(pattern)</a:t>
            </a:r>
            <a:r>
              <a:rPr lang="zh-CN" altLang="en-US" dirty="0"/>
              <a:t>表达式会发生对匹配段的存储：</a:t>
            </a:r>
            <a:endParaRPr lang="en-US" altLang="zh-CN" dirty="0"/>
          </a:p>
          <a:p>
            <a:pPr lvl="1"/>
            <a:r>
              <a:rPr lang="zh-CN" altLang="en-US" dirty="0"/>
              <a:t>可以与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RegExp</a:t>
            </a:r>
            <a:r>
              <a:rPr lang="zh-CN" altLang="en-US" dirty="0"/>
              <a:t>对象发生互动</a:t>
            </a:r>
            <a:endParaRPr lang="en-US" altLang="zh-CN" dirty="0"/>
          </a:p>
          <a:p>
            <a:pPr lvl="1"/>
            <a:r>
              <a:rPr lang="zh-CN" altLang="en-US" dirty="0"/>
              <a:t>可以和</a:t>
            </a:r>
            <a:r>
              <a:rPr lang="en-US" altLang="zh-CN" dirty="0"/>
              <a:t>\num</a:t>
            </a:r>
            <a:r>
              <a:rPr lang="zh-CN" altLang="en-US" dirty="0"/>
              <a:t>操作符互动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\num</a:t>
            </a:r>
            <a:r>
              <a:rPr lang="zh-CN" altLang="en-US" dirty="0"/>
              <a:t>操作符：其中 </a:t>
            </a:r>
            <a:r>
              <a:rPr lang="en-US" altLang="zh-CN" dirty="0"/>
              <a:t>num </a:t>
            </a:r>
            <a:r>
              <a:rPr lang="zh-CN" altLang="en-US" dirty="0"/>
              <a:t>是一个正整数。对所获取的匹配的引用。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'(.)\1' </a:t>
            </a:r>
            <a:r>
              <a:rPr lang="zh-CN" altLang="en-US" dirty="0"/>
              <a:t>匹配两个连续的相同字符。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 ‘(.)(.)\1\2’</a:t>
            </a:r>
            <a:r>
              <a:rPr lang="zh-CN" altLang="en-US" dirty="0"/>
              <a:t>匹配</a:t>
            </a:r>
            <a:r>
              <a:rPr lang="en-US" altLang="zh-CN" dirty="0"/>
              <a:t>’</a:t>
            </a:r>
            <a:r>
              <a:rPr lang="en-US" altLang="zh-CN" dirty="0" err="1"/>
              <a:t>abab</a:t>
            </a:r>
            <a:r>
              <a:rPr lang="en-US" altLang="zh-CN" dirty="0"/>
              <a:t>’</a:t>
            </a:r>
            <a:r>
              <a:rPr lang="zh-CN" altLang="en-US" dirty="0"/>
              <a:t>这样的模式</a:t>
            </a:r>
            <a:r>
              <a:rPr lang="en-US" altLang="zh-CN" dirty="0"/>
              <a:t>4646, e8e8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95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E00D-E737-46C8-B16A-23053291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randexp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ACA8-2711-4BC4-8245-2ED79F40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randexp</a:t>
            </a:r>
            <a:r>
              <a:rPr lang="en-US" altLang="zh-CN" dirty="0"/>
              <a:t> will generate a random string that matches a given </a:t>
            </a:r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en-US" altLang="zh-CN" dirty="0" err="1"/>
              <a:t>Javascript</a:t>
            </a:r>
            <a:r>
              <a:rPr lang="en-US" altLang="zh-CN" dirty="0"/>
              <a:t> object.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9B10A-E54B-43DC-8574-6E5FF0DE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580" y="2391219"/>
            <a:ext cx="79387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 RandExp = require('randexp');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supports grouping and piping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 RandExp(/hello+ (world|to you)/).gen();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=&gt; hellooooooooooooooooooo 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sets and ranges and 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 RandExp(/&lt;([a-z]\w{0,20})&gt;foo&lt;\1&gt;/).gen();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=&gt; &lt;m5xhdg&gt;foo&lt;m5xhdg&gt;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wildcard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 RandExp(/random stuff: .+/).gen();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=&gt; random stuff: l3m;Hf9XYbI [YPaxV&gt;U*4-_F!WXQh9&gt;;rH3i l!8.zoh?[utt1OWFQrE ^~8zEQm]~tK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ignore 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 RandExp(/xxx xtreme dragon warrior xxx/i).gen();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=&gt; xxx xtReME dRAGON warRiOR xXX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dynamic regexp shortcut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 RandExp('(sun|mon|tue|wednes|thurs|fri|satur)day', 'i');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 is the same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 RandExp(new RegExp('(sun|mon|tue|wednes|thurs|fri|satur)day', 'i'));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725BC-DD4D-4827-B025-341F4ABA823E}"/>
              </a:ext>
            </a:extLst>
          </p:cNvPr>
          <p:cNvSpPr txBox="1"/>
          <p:nvPr/>
        </p:nvSpPr>
        <p:spPr>
          <a:xfrm>
            <a:off x="94376" y="64437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https://www.npmjs.com/package/randexp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693D-1480-4957-AAA7-020B4E5D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RegExp</a:t>
            </a:r>
            <a:r>
              <a:rPr lang="zh-CN" altLang="en-US" dirty="0"/>
              <a:t>是什么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D734-3C5B-4E1D-AF47-A5C95644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正则表达式是描述字符串模式的字符串</a:t>
            </a:r>
            <a:endParaRPr lang="en-US" altLang="zh-CN" dirty="0"/>
          </a:p>
          <a:p>
            <a:pPr lvl="1"/>
            <a:r>
              <a:rPr lang="zh-CN" altLang="en-US" dirty="0"/>
              <a:t>正则表达式是一种声明式编程语言</a:t>
            </a:r>
            <a:endParaRPr lang="en-US" altLang="zh-CN" dirty="0"/>
          </a:p>
          <a:p>
            <a:pPr lvl="1"/>
            <a:r>
              <a:rPr lang="en-US" altLang="zh-CN" dirty="0"/>
              <a:t>JSON-Schema</a:t>
            </a:r>
            <a:r>
              <a:rPr lang="zh-CN" altLang="en-US" dirty="0"/>
              <a:t>是描述</a:t>
            </a:r>
            <a:r>
              <a:rPr lang="en-US" altLang="zh-CN" dirty="0"/>
              <a:t>JSON</a:t>
            </a:r>
            <a:r>
              <a:rPr lang="zh-CN" altLang="en-US" dirty="0"/>
              <a:t>模式的</a:t>
            </a:r>
            <a:r>
              <a:rPr lang="en-US" altLang="zh-CN" dirty="0"/>
              <a:t>JSON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初级要素：</a:t>
            </a:r>
            <a:endParaRPr lang="en-US" altLang="zh-CN" dirty="0"/>
          </a:p>
          <a:p>
            <a:pPr lvl="1"/>
            <a:r>
              <a:rPr lang="zh-CN" altLang="en-US" dirty="0"/>
              <a:t>字符集合：</a:t>
            </a:r>
            <a:r>
              <a:rPr lang="en-US" altLang="zh-CN" dirty="0"/>
              <a:t>[a-z], [^a-z], \w, \s, \d, \D</a:t>
            </a:r>
          </a:p>
          <a:p>
            <a:pPr lvl="1"/>
            <a:r>
              <a:rPr lang="zh-CN" altLang="en-US" dirty="0"/>
              <a:t>量词：</a:t>
            </a:r>
            <a:r>
              <a:rPr lang="en-US" altLang="zh-CN" dirty="0"/>
              <a:t>{2}, {2,5}, {9,},  , +, ?, *</a:t>
            </a:r>
          </a:p>
          <a:p>
            <a:pPr lvl="1"/>
            <a:r>
              <a:rPr lang="zh-CN" altLang="en-US" dirty="0"/>
              <a:t>边界：</a:t>
            </a:r>
            <a:r>
              <a:rPr lang="en-US" altLang="zh-CN" dirty="0"/>
              <a:t>^, $, ?:, ?=, ?!, ?&lt;=, ?&lt;!</a:t>
            </a:r>
          </a:p>
          <a:p>
            <a:pPr lvl="1"/>
            <a:r>
              <a:rPr lang="zh-CN" altLang="en-US" dirty="0"/>
              <a:t>编译标志：</a:t>
            </a:r>
            <a:r>
              <a:rPr lang="en-US" altLang="zh-CN" dirty="0"/>
              <a:t>i, m, g, 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3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1002-E31B-42BB-A200-DF5FBC6D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初级要素</a:t>
            </a:r>
            <a:r>
              <a:rPr lang="en-US" altLang="zh-CN" dirty="0"/>
              <a:t> - </a:t>
            </a:r>
            <a:r>
              <a:rPr lang="zh-CN" altLang="en-US" dirty="0"/>
              <a:t>限制符（量词）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8D98-6D46-4D85-A946-601FC4BD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量词的通用形式：</a:t>
            </a:r>
            <a:r>
              <a:rPr lang="en-US" altLang="zh-CN" dirty="0"/>
              <a:t>{n}, {</a:t>
            </a:r>
            <a:r>
              <a:rPr lang="en-US" altLang="zh-CN" dirty="0" err="1"/>
              <a:t>n,m</a:t>
            </a:r>
            <a:r>
              <a:rPr lang="en-US" altLang="zh-CN" dirty="0"/>
              <a:t>},</a:t>
            </a:r>
            <a:r>
              <a:rPr lang="zh-CN" altLang="en-US" dirty="0"/>
              <a:t> </a:t>
            </a:r>
            <a:r>
              <a:rPr lang="en-US" altLang="zh-CN" dirty="0"/>
              <a:t>{n,}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均为非负整数且</a:t>
            </a:r>
            <a:r>
              <a:rPr lang="en-US" altLang="zh-CN" dirty="0"/>
              <a:t>n&lt;=m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{n} - </a:t>
            </a:r>
            <a:r>
              <a:rPr lang="zh-CN" altLang="pt-BR" dirty="0"/>
              <a:t>匹配确定的 </a:t>
            </a:r>
            <a:r>
              <a:rPr lang="pt-BR" altLang="zh-CN" dirty="0"/>
              <a:t>n </a:t>
            </a:r>
            <a:r>
              <a:rPr lang="zh-CN" altLang="pt-BR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最少匹配</a:t>
            </a:r>
            <a:r>
              <a:rPr lang="en-US" altLang="zh-CN" dirty="0"/>
              <a:t>n</a:t>
            </a:r>
            <a:r>
              <a:rPr lang="zh-CN" altLang="en-US" dirty="0"/>
              <a:t>次，最多匹配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{n,} - </a:t>
            </a:r>
            <a:r>
              <a:rPr lang="zh-CN" altLang="en-US" dirty="0"/>
              <a:t>最少匹配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特定量词的等价：</a:t>
            </a:r>
            <a:endParaRPr lang="en-US" altLang="zh-CN" dirty="0"/>
          </a:p>
          <a:p>
            <a:pPr lvl="1"/>
            <a:r>
              <a:rPr lang="en-US" altLang="zh-CN" dirty="0"/>
              <a:t>* - {0,}</a:t>
            </a:r>
          </a:p>
          <a:p>
            <a:pPr lvl="1"/>
            <a:r>
              <a:rPr lang="en-US" altLang="zh-CN" dirty="0"/>
              <a:t>+ - {1,}</a:t>
            </a:r>
          </a:p>
          <a:p>
            <a:pPr lvl="1"/>
            <a:r>
              <a:rPr lang="en-US" altLang="zh-CN" dirty="0"/>
              <a:t>? - {0,1}</a:t>
            </a:r>
          </a:p>
        </p:txBody>
      </p:sp>
    </p:spTree>
    <p:extLst>
      <p:ext uri="{BB962C8B-B14F-4D97-AF65-F5344CB8AC3E}">
        <p14:creationId xmlns:p14="http://schemas.microsoft.com/office/powerpoint/2010/main" val="179410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5383-B8F2-47AC-B055-66B42F4C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初级要素</a:t>
            </a:r>
            <a:r>
              <a:rPr lang="en-US" altLang="zh-CN" dirty="0"/>
              <a:t> - </a:t>
            </a:r>
            <a:r>
              <a:rPr lang="zh-CN" altLang="en-US" dirty="0"/>
              <a:t>字符集合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7BAB-B405-436C-9A7D-BDC17BAB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字符集合的通用形式</a:t>
            </a:r>
            <a:r>
              <a:rPr lang="en-US" altLang="zh-CN" dirty="0"/>
              <a:t>[</a:t>
            </a:r>
            <a:r>
              <a:rPr lang="en-US" altLang="zh-CN" i="1" dirty="0"/>
              <a:t>&lt;</a:t>
            </a:r>
            <a:r>
              <a:rPr lang="zh-CN" altLang="en-US" i="1" dirty="0"/>
              <a:t>字符枚举</a:t>
            </a:r>
            <a:r>
              <a:rPr lang="en-US" altLang="zh-CN" i="1" dirty="0"/>
              <a:t>|</a:t>
            </a:r>
            <a:r>
              <a:rPr lang="zh-CN" altLang="en-US" i="1" dirty="0"/>
              <a:t>范围枚举</a:t>
            </a:r>
            <a:r>
              <a:rPr lang="en-US" altLang="zh-CN" i="1" dirty="0"/>
              <a:t>&gt;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xyz</a:t>
            </a:r>
            <a:r>
              <a:rPr lang="en-US" altLang="zh-CN" dirty="0"/>
              <a:t>] - </a:t>
            </a:r>
            <a:r>
              <a:rPr lang="zh-CN" altLang="en-US" dirty="0"/>
              <a:t>匹配</a:t>
            </a:r>
            <a:r>
              <a:rPr lang="en-US" altLang="zh-CN" dirty="0"/>
              <a:t>x, y </a:t>
            </a:r>
            <a:r>
              <a:rPr lang="zh-CN" altLang="en-US" dirty="0"/>
              <a:t>或 </a:t>
            </a:r>
            <a:r>
              <a:rPr lang="en-US" altLang="zh-CN" dirty="0"/>
              <a:t>z</a:t>
            </a:r>
          </a:p>
          <a:p>
            <a:pPr lvl="1"/>
            <a:r>
              <a:rPr lang="en-US" altLang="zh-CN" dirty="0"/>
              <a:t>[^</a:t>
            </a:r>
            <a:r>
              <a:rPr lang="en-US" altLang="zh-CN" dirty="0" err="1"/>
              <a:t>xyz</a:t>
            </a:r>
            <a:r>
              <a:rPr lang="en-US" altLang="zh-CN" dirty="0"/>
              <a:t>] - </a:t>
            </a:r>
            <a:r>
              <a:rPr lang="zh-CN" altLang="en-US" dirty="0"/>
              <a:t>匹配非</a:t>
            </a:r>
            <a:r>
              <a:rPr lang="en-US" altLang="zh-CN" dirty="0"/>
              <a:t>x, y </a:t>
            </a:r>
            <a:r>
              <a:rPr lang="zh-CN" altLang="en-US" dirty="0"/>
              <a:t>和 </a:t>
            </a:r>
            <a:r>
              <a:rPr lang="en-US" altLang="zh-CN" dirty="0"/>
              <a:t>z</a:t>
            </a:r>
          </a:p>
          <a:p>
            <a:pPr lvl="1"/>
            <a:r>
              <a:rPr lang="en-US" altLang="zh-CN" dirty="0"/>
              <a:t>[a-z] - </a:t>
            </a:r>
            <a:r>
              <a:rPr lang="zh-CN" altLang="en-US" dirty="0"/>
              <a:t>匹配</a:t>
            </a:r>
            <a:r>
              <a:rPr lang="en-US" altLang="zh-CN" dirty="0"/>
              <a:t>'a' </a:t>
            </a:r>
            <a:r>
              <a:rPr lang="zh-CN" altLang="en-US" dirty="0"/>
              <a:t>到 </a:t>
            </a:r>
            <a:r>
              <a:rPr lang="en-US" altLang="zh-CN" dirty="0"/>
              <a:t>'z' </a:t>
            </a:r>
            <a:r>
              <a:rPr lang="zh-CN" altLang="en-US" dirty="0"/>
              <a:t>范围内的任意小写字母字符</a:t>
            </a:r>
            <a:endParaRPr lang="en-US" altLang="zh-CN" dirty="0"/>
          </a:p>
          <a:p>
            <a:pPr lvl="1"/>
            <a:r>
              <a:rPr lang="en-US" altLang="zh-CN" dirty="0"/>
              <a:t>[^a-z] - </a:t>
            </a:r>
            <a:r>
              <a:rPr lang="zh-CN" altLang="en-US" dirty="0"/>
              <a:t>匹配不在</a:t>
            </a:r>
            <a:r>
              <a:rPr lang="en-US" altLang="zh-CN" dirty="0"/>
              <a:t>'a' </a:t>
            </a:r>
            <a:r>
              <a:rPr lang="zh-CN" altLang="en-US" dirty="0"/>
              <a:t>到 </a:t>
            </a:r>
            <a:r>
              <a:rPr lang="en-US" altLang="zh-CN" dirty="0"/>
              <a:t>'z' </a:t>
            </a:r>
            <a:r>
              <a:rPr lang="zh-CN" altLang="en-US" dirty="0"/>
              <a:t>范围内的任意小写字母字符</a:t>
            </a:r>
            <a:endParaRPr lang="en-US" altLang="zh-CN" dirty="0"/>
          </a:p>
          <a:p>
            <a:r>
              <a:rPr lang="zh-CN" altLang="en-US" dirty="0"/>
              <a:t>单字符的等价：</a:t>
            </a:r>
            <a:r>
              <a:rPr lang="en-US" altLang="zh-CN" dirty="0"/>
              <a:t>a - [a]</a:t>
            </a:r>
          </a:p>
          <a:p>
            <a:r>
              <a:rPr lang="zh-CN" altLang="en-US" dirty="0"/>
              <a:t>元字符表示的字符集及等价</a:t>
            </a:r>
            <a:endParaRPr lang="en-US" altLang="zh-CN" dirty="0"/>
          </a:p>
          <a:p>
            <a:pPr lvl="1"/>
            <a:r>
              <a:rPr lang="en-US" altLang="zh-CN" dirty="0"/>
              <a:t>\d - [0-9]	\D - [^0-9]	\s - [ \f\n\r\t\v]	\S - [^ \f\n\r\t\v]</a:t>
            </a:r>
          </a:p>
          <a:p>
            <a:pPr lvl="1"/>
            <a:r>
              <a:rPr lang="en-US" altLang="zh-CN" dirty="0"/>
              <a:t>\w - [A-Za-z0-9_]	\W - [^A-Za-z0-9_]</a:t>
            </a:r>
          </a:p>
          <a:p>
            <a:r>
              <a:rPr lang="zh-CN" altLang="en-US" dirty="0"/>
              <a:t>特殊字符：</a:t>
            </a:r>
            <a:r>
              <a:rPr lang="en-US" altLang="zh-CN" dirty="0"/>
              <a:t>\f, \n, \r, \t, \v</a:t>
            </a:r>
          </a:p>
          <a:p>
            <a:r>
              <a:rPr lang="zh-CN" altLang="en-US" dirty="0"/>
              <a:t>单词边界：</a:t>
            </a:r>
            <a:r>
              <a:rPr lang="en-US" altLang="zh-CN" dirty="0"/>
              <a:t>\b - </a:t>
            </a:r>
            <a:r>
              <a:rPr lang="zh-CN" altLang="en-US" dirty="0"/>
              <a:t>单词和分词标志（如，空格）间的位置</a:t>
            </a:r>
            <a:endParaRPr lang="en-US" altLang="zh-CN" dirty="0"/>
          </a:p>
          <a:p>
            <a:r>
              <a:rPr lang="zh-CN" altLang="en-US" dirty="0"/>
              <a:t>全字符：</a:t>
            </a:r>
            <a:r>
              <a:rPr lang="en-US" altLang="zh-CN" dirty="0"/>
              <a:t>. - [\s\S]</a:t>
            </a:r>
          </a:p>
        </p:txBody>
      </p:sp>
    </p:spTree>
    <p:extLst>
      <p:ext uri="{BB962C8B-B14F-4D97-AF65-F5344CB8AC3E}">
        <p14:creationId xmlns:p14="http://schemas.microsoft.com/office/powerpoint/2010/main" val="67816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D96-A2D0-44B8-A519-4D11530C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初级要素</a:t>
            </a:r>
            <a:r>
              <a:rPr lang="en-US" altLang="zh-CN" dirty="0"/>
              <a:t> - </a:t>
            </a:r>
            <a:r>
              <a:rPr lang="zh-CN" altLang="en-US" dirty="0"/>
              <a:t>编译标志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BD9-AAA6-4145-A419-3B47E05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编译标志用于为正则表达式指定额外的匹配策略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	</a:t>
            </a:r>
            <a:r>
              <a:rPr lang="zh-CN" altLang="en-US" dirty="0"/>
              <a:t>将匹配设置为不区分大小写，搜索时不区分大小写</a:t>
            </a:r>
            <a:r>
              <a:rPr lang="en-US" altLang="zh-CN" dirty="0"/>
              <a:t>: A </a:t>
            </a:r>
            <a:r>
              <a:rPr lang="zh-CN" altLang="en-US" dirty="0"/>
              <a:t>和 </a:t>
            </a:r>
            <a:r>
              <a:rPr lang="en-US" altLang="zh-CN" dirty="0"/>
              <a:t>a </a:t>
            </a:r>
            <a:r>
              <a:rPr lang="zh-CN" altLang="en-US" dirty="0"/>
              <a:t>没有区别。</a:t>
            </a:r>
            <a:endParaRPr lang="en-US" altLang="zh-CN" dirty="0"/>
          </a:p>
          <a:p>
            <a:pPr lvl="1"/>
            <a:r>
              <a:rPr lang="en-US" altLang="zh-CN" dirty="0"/>
              <a:t>g	</a:t>
            </a:r>
            <a:r>
              <a:rPr lang="zh-CN" altLang="en-US" dirty="0"/>
              <a:t>查找所有的匹配项</a:t>
            </a:r>
            <a:endParaRPr lang="en-US" altLang="zh-CN" dirty="0"/>
          </a:p>
          <a:p>
            <a:pPr lvl="1"/>
            <a:r>
              <a:rPr lang="en-US" altLang="zh-CN" dirty="0"/>
              <a:t>m	</a:t>
            </a:r>
            <a:r>
              <a:rPr lang="zh-CN" altLang="en-US" dirty="0"/>
              <a:t>多行匹配</a:t>
            </a:r>
            <a:endParaRPr lang="en-US" altLang="zh-CN" dirty="0"/>
          </a:p>
          <a:p>
            <a:pPr lvl="1"/>
            <a:r>
              <a:rPr lang="en-US" altLang="zh-CN" dirty="0"/>
              <a:t>s 	</a:t>
            </a:r>
            <a:r>
              <a:rPr lang="zh-CN" altLang="en-US" dirty="0"/>
              <a:t>特殊字符圆点 </a:t>
            </a:r>
            <a:r>
              <a:rPr lang="en-US" altLang="zh-CN" dirty="0"/>
              <a:t>. </a:t>
            </a:r>
            <a:r>
              <a:rPr lang="zh-CN" altLang="en-US" dirty="0"/>
              <a:t>中包含换行符 </a:t>
            </a:r>
            <a:r>
              <a:rPr lang="en-US" altLang="zh-CN" dirty="0"/>
              <a:t>\n</a:t>
            </a:r>
          </a:p>
          <a:p>
            <a:pPr lvl="1"/>
            <a:r>
              <a:rPr lang="en-US" altLang="zh-CN" dirty="0"/>
              <a:t>u	Treat pattern as a sequence of Unicode code points. (See also Binary strings).</a:t>
            </a:r>
          </a:p>
          <a:p>
            <a:pPr lvl="1"/>
            <a:r>
              <a:rPr lang="en-US" altLang="zh-CN" dirty="0"/>
              <a:t>y	Matches only from the index indicated by the </a:t>
            </a:r>
            <a:r>
              <a:rPr lang="en-US" altLang="zh-CN" dirty="0" err="1"/>
              <a:t>lastIndex</a:t>
            </a:r>
            <a:r>
              <a:rPr lang="en-US" altLang="zh-CN" dirty="0"/>
              <a:t> property of this regular expression in the 	target string. Does not attempt to match from any later indexes.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23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02FD-5D73-4911-8B78-7309CB18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初级要素 </a:t>
            </a:r>
            <a:r>
              <a:rPr lang="en-US" altLang="zh-CN" dirty="0"/>
              <a:t>- </a:t>
            </a:r>
            <a:r>
              <a:rPr lang="zh-CN" altLang="en-US" dirty="0"/>
              <a:t>边界 </a:t>
            </a:r>
            <a:r>
              <a:rPr lang="en-US" altLang="zh-CN" dirty="0"/>
              <a:t>/ </a:t>
            </a:r>
            <a:r>
              <a:rPr lang="zh-CN" altLang="en-US" dirty="0"/>
              <a:t>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948E-7500-452A-B90F-6E27B0D9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匹配位置的操作符</a:t>
            </a:r>
            <a:endParaRPr lang="en-US" altLang="zh-CN" dirty="0"/>
          </a:p>
          <a:p>
            <a:pPr lvl="1"/>
            <a:r>
              <a:rPr lang="en-US" altLang="zh-CN" dirty="0"/>
              <a:t>^	</a:t>
            </a:r>
            <a:r>
              <a:rPr lang="zh-CN" altLang="en-US" dirty="0"/>
              <a:t>匹配输入字符串的开始位置。</a:t>
            </a:r>
            <a:endParaRPr lang="en-US" altLang="zh-CN" dirty="0"/>
          </a:p>
          <a:p>
            <a:pPr lvl="1"/>
            <a:r>
              <a:rPr lang="en-US" altLang="zh-CN" dirty="0"/>
              <a:t>$	</a:t>
            </a:r>
            <a:r>
              <a:rPr lang="zh-CN" altLang="en-US" dirty="0"/>
              <a:t>匹配输入字符串的结束位置。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x|y</a:t>
            </a:r>
            <a:r>
              <a:rPr lang="zh-CN" altLang="en-US" dirty="0"/>
              <a:t>匹配 </a:t>
            </a:r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'</a:t>
            </a:r>
            <a:r>
              <a:rPr lang="en-US" altLang="zh-CN" dirty="0" err="1"/>
              <a:t>z|food</a:t>
            </a:r>
            <a:r>
              <a:rPr lang="en-US" altLang="zh-CN" dirty="0"/>
              <a:t>' </a:t>
            </a:r>
            <a:r>
              <a:rPr lang="zh-CN" altLang="en-US" dirty="0"/>
              <a:t>能匹配 </a:t>
            </a:r>
            <a:r>
              <a:rPr lang="en-US" altLang="zh-CN" dirty="0"/>
              <a:t>"z" </a:t>
            </a:r>
            <a:r>
              <a:rPr lang="zh-CN" altLang="en-US" dirty="0"/>
              <a:t>或 </a:t>
            </a:r>
            <a:r>
              <a:rPr lang="en-US" altLang="zh-CN" dirty="0"/>
              <a:t>"food"</a:t>
            </a:r>
            <a:r>
              <a:rPr lang="zh-CN" altLang="en-US" dirty="0"/>
              <a:t>。</a:t>
            </a:r>
            <a:r>
              <a:rPr lang="en-US" altLang="zh-CN" dirty="0"/>
              <a:t>'(</a:t>
            </a:r>
            <a:r>
              <a:rPr lang="en-US" altLang="zh-CN" dirty="0" err="1"/>
              <a:t>z|f</a:t>
            </a:r>
            <a:r>
              <a:rPr lang="en-US" altLang="zh-CN" dirty="0"/>
              <a:t>)</a:t>
            </a:r>
            <a:r>
              <a:rPr lang="en-US" altLang="zh-CN" dirty="0" err="1"/>
              <a:t>ood</a:t>
            </a:r>
            <a:r>
              <a:rPr lang="en-US" altLang="zh-CN" dirty="0"/>
              <a:t>' </a:t>
            </a:r>
            <a:r>
              <a:rPr lang="zh-CN" altLang="en-US" dirty="0"/>
              <a:t>则匹配 </a:t>
            </a:r>
            <a:r>
              <a:rPr lang="en-US" altLang="zh-CN" dirty="0"/>
              <a:t>"</a:t>
            </a:r>
            <a:r>
              <a:rPr lang="en-US" altLang="zh-CN" dirty="0" err="1"/>
              <a:t>zood</a:t>
            </a:r>
            <a:r>
              <a:rPr lang="en-US" altLang="zh-CN" dirty="0"/>
              <a:t>" </a:t>
            </a:r>
            <a:r>
              <a:rPr lang="zh-CN" altLang="en-US" dirty="0"/>
              <a:t>或 </a:t>
            </a:r>
            <a:r>
              <a:rPr lang="en-US" altLang="zh-CN" dirty="0"/>
              <a:t>"food"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20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BA7A-4E98-4D71-A161-4A2876E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 err="1"/>
              <a:t>RegExp</a:t>
            </a:r>
            <a:r>
              <a:rPr lang="zh-CN" altLang="en-US" dirty="0"/>
              <a:t>对象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85BF-B882-4214-A19A-59D03C41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RegExp</a:t>
            </a:r>
            <a:r>
              <a:rPr lang="zh-CN" altLang="en-US" dirty="0"/>
              <a:t>对象：</a:t>
            </a:r>
            <a:endParaRPr lang="en-US" altLang="zh-CN" dirty="0"/>
          </a:p>
          <a:p>
            <a:pPr lvl="1"/>
            <a:r>
              <a:rPr lang="en-US" altLang="zh-CN" dirty="0" err="1"/>
              <a:t>RegExp.prototype.test</a:t>
            </a:r>
            <a:r>
              <a:rPr lang="en-US" altLang="zh-CN" dirty="0"/>
              <a:t>(string):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pPr lvl="1"/>
            <a:r>
              <a:rPr lang="en-US" altLang="zh-CN" dirty="0" err="1"/>
              <a:t>RegExp.prototype.exec</a:t>
            </a:r>
            <a:r>
              <a:rPr lang="en-US" altLang="zh-CN" dirty="0"/>
              <a:t>(string): []string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对象：</a:t>
            </a:r>
            <a:endParaRPr lang="en-US" altLang="zh-CN" dirty="0"/>
          </a:p>
          <a:p>
            <a:pPr lvl="1"/>
            <a:r>
              <a:rPr lang="en-US" altLang="zh-CN" dirty="0" err="1"/>
              <a:t>String.prototype.replace</a:t>
            </a:r>
            <a:r>
              <a:rPr lang="en-US" altLang="zh-CN" dirty="0"/>
              <a:t>(</a:t>
            </a:r>
            <a:r>
              <a:rPr lang="en-US" altLang="zh-CN" dirty="0" err="1"/>
              <a:t>RegExp</a:t>
            </a:r>
            <a:r>
              <a:rPr lang="en-US" altLang="zh-CN" dirty="0"/>
              <a:t>[, ]): string</a:t>
            </a:r>
          </a:p>
          <a:p>
            <a:pPr lvl="1"/>
            <a:r>
              <a:rPr lang="en-US" altLang="zh-CN" dirty="0" err="1"/>
              <a:t>String.prototype.replaceAll</a:t>
            </a:r>
            <a:r>
              <a:rPr lang="en-US" altLang="zh-CN" dirty="0"/>
              <a:t>(</a:t>
            </a:r>
            <a:r>
              <a:rPr lang="en-US" altLang="zh-CN" dirty="0" err="1"/>
              <a:t>RegExp</a:t>
            </a:r>
            <a:r>
              <a:rPr lang="en-US" altLang="zh-CN" dirty="0"/>
              <a:t>[, ]): string</a:t>
            </a:r>
          </a:p>
          <a:p>
            <a:pPr lvl="1"/>
            <a:r>
              <a:rPr lang="en-US" altLang="zh-CN" dirty="0" err="1"/>
              <a:t>String.prototype.split</a:t>
            </a:r>
            <a:r>
              <a:rPr lang="en-US" altLang="zh-CN" dirty="0"/>
              <a:t>(</a:t>
            </a:r>
            <a:r>
              <a:rPr lang="en-US" altLang="zh-CN" dirty="0" err="1"/>
              <a:t>RegExp</a:t>
            </a:r>
            <a:r>
              <a:rPr lang="en-US" altLang="zh-CN" dirty="0"/>
              <a:t>): []string</a:t>
            </a:r>
          </a:p>
          <a:p>
            <a:pPr lvl="1"/>
            <a:r>
              <a:rPr lang="en-US" altLang="zh-CN" dirty="0" err="1"/>
              <a:t>String.prototype.match</a:t>
            </a:r>
            <a:r>
              <a:rPr lang="en-US" altLang="zh-CN" dirty="0"/>
              <a:t>(</a:t>
            </a:r>
            <a:r>
              <a:rPr lang="en-US" altLang="zh-CN" dirty="0" err="1"/>
              <a:t>RegExp</a:t>
            </a:r>
            <a:r>
              <a:rPr lang="en-US" altLang="zh-CN" dirty="0"/>
              <a:t>): []string</a:t>
            </a:r>
          </a:p>
          <a:p>
            <a:pPr lvl="1"/>
            <a:r>
              <a:rPr lang="en-US" altLang="zh-CN" dirty="0" err="1"/>
              <a:t>String.prototype.matchAll</a:t>
            </a:r>
            <a:r>
              <a:rPr lang="en-US" altLang="zh-CN" dirty="0"/>
              <a:t>(</a:t>
            </a:r>
            <a:r>
              <a:rPr lang="en-US" altLang="zh-CN" dirty="0" err="1"/>
              <a:t>RegExp</a:t>
            </a:r>
            <a:r>
              <a:rPr lang="en-US" altLang="zh-CN" dirty="0"/>
              <a:t>): []string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26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3949-501D-4075-8AC2-DCA8A9C8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</a:t>
            </a:r>
            <a:r>
              <a:rPr lang="en-US" altLang="zh-CN" dirty="0"/>
              <a:t>or</a:t>
            </a:r>
            <a:r>
              <a:rPr lang="zh-CN" altLang="en-US" dirty="0"/>
              <a:t>不贪婪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E3AA-9496-4E89-A183-79BE06BF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贪婪：正常的限制符</a:t>
            </a:r>
            <a:endParaRPr lang="en-US" altLang="zh-CN" dirty="0"/>
          </a:p>
          <a:p>
            <a:pPr lvl="1"/>
            <a:r>
              <a:rPr lang="zh-CN" altLang="en-US" dirty="0"/>
              <a:t>尽可能多的匹配所搜索的字符串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非贪婪：操作符是</a:t>
            </a:r>
            <a:r>
              <a:rPr lang="zh-CN" altLang="en-US" b="1" u="sng" dirty="0"/>
              <a:t>紧跟限制符</a:t>
            </a:r>
            <a:r>
              <a:rPr lang="zh-CN" altLang="en-US" dirty="0"/>
              <a:t>后面的</a:t>
            </a:r>
            <a:r>
              <a:rPr lang="en-US" altLang="zh-CN" dirty="0"/>
              <a:t>”?”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尽可能少的匹配</a:t>
            </a:r>
            <a:endParaRPr lang="en-US" altLang="zh-CN" dirty="0"/>
          </a:p>
          <a:p>
            <a:pPr lvl="1"/>
            <a:r>
              <a:rPr lang="zh-CN" altLang="en-US" dirty="0"/>
              <a:t>例如，对于字符串 </a:t>
            </a:r>
            <a:r>
              <a:rPr lang="en-US" altLang="zh-CN" dirty="0"/>
              <a:t>"</a:t>
            </a:r>
            <a:r>
              <a:rPr lang="en-US" altLang="zh-CN" dirty="0" err="1"/>
              <a:t>oooo</a:t>
            </a:r>
            <a:r>
              <a:rPr lang="en-US" altLang="zh-CN" dirty="0"/>
              <a:t>"</a:t>
            </a:r>
            <a:r>
              <a:rPr lang="zh-CN" altLang="en-US" dirty="0"/>
              <a:t>，</a:t>
            </a:r>
            <a:r>
              <a:rPr lang="en-US" altLang="zh-CN" dirty="0"/>
              <a:t>'o+?' </a:t>
            </a:r>
            <a:r>
              <a:rPr lang="zh-CN" altLang="en-US" dirty="0"/>
              <a:t>将匹配单个 </a:t>
            </a:r>
            <a:r>
              <a:rPr lang="en-US" altLang="zh-CN" dirty="0"/>
              <a:t>"o"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44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7CCB-2E71-4FC5-95A6-C6843C9C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 </a:t>
            </a:r>
            <a:r>
              <a:rPr lang="en-US" altLang="zh-CN" dirty="0"/>
              <a:t>- pattern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3E7FCA-EEE8-43EA-B380-897452248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631707"/>
              </p:ext>
            </p:extLst>
          </p:nvPr>
        </p:nvGraphicFramePr>
        <p:xfrm>
          <a:off x="1096963" y="1846263"/>
          <a:ext cx="10058397" cy="4043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20402">
                  <a:extLst>
                    <a:ext uri="{9D8B030D-6E8A-4147-A177-3AD203B41FA5}">
                      <a16:colId xmlns:a16="http://schemas.microsoft.com/office/drawing/2014/main" val="3019854788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245973937"/>
                    </a:ext>
                  </a:extLst>
                </a:gridCol>
                <a:gridCol w="7497760">
                  <a:extLst>
                    <a:ext uri="{9D8B030D-6E8A-4147-A177-3AD203B41FA5}">
                      <a16:colId xmlns:a16="http://schemas.microsoft.com/office/drawing/2014/main" val="20259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4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(pattern)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 </a:t>
                      </a:r>
                      <a:r>
                        <a:rPr lang="en-US" altLang="zh-CN" dirty="0"/>
                        <a:t>pattern </a:t>
                      </a:r>
                      <a:r>
                        <a:rPr lang="zh-CN" altLang="en-US" dirty="0"/>
                        <a:t>并获取这一匹配。所获取的匹配可以从产生的 </a:t>
                      </a:r>
                      <a:r>
                        <a:rPr lang="en-US" altLang="zh-CN" dirty="0"/>
                        <a:t>Matches </a:t>
                      </a:r>
                      <a:r>
                        <a:rPr lang="zh-CN" altLang="en-US" dirty="0"/>
                        <a:t>集合得到。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2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(?:pattern)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 </a:t>
                      </a:r>
                      <a:r>
                        <a:rPr lang="en-US" altLang="zh-CN" dirty="0"/>
                        <a:t>pattern </a:t>
                      </a:r>
                      <a:r>
                        <a:rPr lang="zh-CN" altLang="en-US" dirty="0"/>
                        <a:t>但不获取匹配结果，也就是说这是一个非获取匹配，不进行存储供以后使用。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(?=pattern)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正向肯定预查（</a:t>
                      </a:r>
                      <a:r>
                        <a:rPr lang="en-US" altLang="zh-CN" dirty="0"/>
                        <a:t>look ahead positive assert</a:t>
                      </a:r>
                      <a:r>
                        <a:rPr lang="zh-CN" altLang="en-US" dirty="0"/>
                        <a:t>），在任何匹配</a:t>
                      </a:r>
                      <a:r>
                        <a:rPr lang="en-US" altLang="zh-CN" dirty="0"/>
                        <a:t>pattern</a:t>
                      </a:r>
                      <a:r>
                        <a:rPr lang="zh-CN" altLang="en-US" dirty="0"/>
                        <a:t>的字符串开始处匹配查找字符串。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2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(?!pattern)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正向否定预查</a:t>
                      </a:r>
                      <a:r>
                        <a:rPr lang="en-US" altLang="zh-CN" dirty="0"/>
                        <a:t>(negative assert)</a:t>
                      </a:r>
                      <a:r>
                        <a:rPr lang="zh-CN" altLang="en-US" dirty="0"/>
                        <a:t>，在任何不匹配</a:t>
                      </a:r>
                      <a:r>
                        <a:rPr lang="en-US" altLang="zh-CN" dirty="0"/>
                        <a:t>pattern</a:t>
                      </a:r>
                      <a:r>
                        <a:rPr lang="zh-CN" altLang="en-US" dirty="0"/>
                        <a:t>的字符串开始处匹配查找字符串。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(?&lt;=pattern)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反向</a:t>
                      </a:r>
                      <a:r>
                        <a:rPr lang="en-US" altLang="zh-CN" dirty="0"/>
                        <a:t>(look behind)</a:t>
                      </a:r>
                      <a:r>
                        <a:rPr lang="zh-CN" altLang="en-US" dirty="0"/>
                        <a:t>肯定预查，与正向肯定预查类似，只是方向相反。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7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(?&lt;!pattern)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反向否定预查，与正向否定预查类似，只是方向相反。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923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r>
                        <a:rPr lang="zh-CN" altLang="en-US" dirty="0"/>
                        <a:t>对模式修饰；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代表不存；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肯定；</a:t>
                      </a:r>
                      <a:r>
                        <a:rPr lang="en-US" altLang="zh-CN" dirty="0"/>
                        <a:t>!</a:t>
                      </a:r>
                      <a:r>
                        <a:rPr lang="zh-CN" altLang="en-US" dirty="0"/>
                        <a:t>否定；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反向；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8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770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1099</TotalTime>
  <Words>1177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微软雅黑 Light</vt:lpstr>
      <vt:lpstr>Arial</vt:lpstr>
      <vt:lpstr>Calibri</vt:lpstr>
      <vt:lpstr>Calibri Light</vt:lpstr>
      <vt:lpstr>Wingdings</vt:lpstr>
      <vt:lpstr>Retrospect</vt:lpstr>
      <vt:lpstr>JavaScript RegExp</vt:lpstr>
      <vt:lpstr>RegExp是什么</vt:lpstr>
      <vt:lpstr>初级要素 - 限制符（量词）</vt:lpstr>
      <vt:lpstr>初级要素 - 字符集合</vt:lpstr>
      <vt:lpstr>初级要素 - 编译标志</vt:lpstr>
      <vt:lpstr>初级要素 - 边界 / 或</vt:lpstr>
      <vt:lpstr>JavaScript的RegExp对象</vt:lpstr>
      <vt:lpstr>贪婪or不贪婪</vt:lpstr>
      <vt:lpstr>模式 - pattern</vt:lpstr>
      <vt:lpstr>存储 &amp; \1, \2, …</vt:lpstr>
      <vt:lpstr>randexp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Chao</dc:creator>
  <cp:lastModifiedBy>Lee Chao</cp:lastModifiedBy>
  <cp:revision>206</cp:revision>
  <dcterms:created xsi:type="dcterms:W3CDTF">2021-01-13T00:55:08Z</dcterms:created>
  <dcterms:modified xsi:type="dcterms:W3CDTF">2021-01-27T08:11:57Z</dcterms:modified>
</cp:coreProperties>
</file>